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2" r:id="rId2"/>
    <p:sldId id="258" r:id="rId3"/>
    <p:sldId id="257" r:id="rId4"/>
    <p:sldId id="291" r:id="rId5"/>
    <p:sldId id="259" r:id="rId6"/>
    <p:sldId id="261" r:id="rId7"/>
    <p:sldId id="260" r:id="rId8"/>
    <p:sldId id="293" r:id="rId9"/>
    <p:sldId id="262" r:id="rId10"/>
    <p:sldId id="264" r:id="rId11"/>
    <p:sldId id="265" r:id="rId12"/>
    <p:sldId id="266" r:id="rId13"/>
    <p:sldId id="285" r:id="rId14"/>
    <p:sldId id="267" r:id="rId15"/>
    <p:sldId id="268" r:id="rId16"/>
    <p:sldId id="269" r:id="rId17"/>
    <p:sldId id="273" r:id="rId18"/>
    <p:sldId id="274" r:id="rId19"/>
    <p:sldId id="276" r:id="rId20"/>
    <p:sldId id="277" r:id="rId21"/>
    <p:sldId id="281" r:id="rId22"/>
    <p:sldId id="278" r:id="rId23"/>
    <p:sldId id="290" r:id="rId24"/>
    <p:sldId id="289" r:id="rId25"/>
    <p:sldId id="275" r:id="rId26"/>
    <p:sldId id="270" r:id="rId27"/>
    <p:sldId id="271" r:id="rId28"/>
    <p:sldId id="279" r:id="rId29"/>
    <p:sldId id="280" r:id="rId30"/>
    <p:sldId id="282" r:id="rId31"/>
    <p:sldId id="284" r:id="rId32"/>
    <p:sldId id="272" r:id="rId33"/>
    <p:sldId id="287" r:id="rId34"/>
    <p:sldId id="288" r:id="rId3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A144C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2" d="100"/>
          <a:sy n="72" d="100"/>
        </p:scale>
        <p:origin x="-456" y="-36"/>
      </p:cViewPr>
      <p:guideLst>
        <p:guide orient="horz" pos="2160"/>
        <p:guide pos="2880"/>
      </p:guideLst>
    </p:cSldViewPr>
  </p:slideViewPr>
  <p:notesTextViewPr>
    <p:cViewPr>
      <p:scale>
        <a:sx n="100" d="100"/>
        <a:sy n="100" d="100"/>
      </p:scale>
      <p:origin x="0" y="0"/>
    </p:cViewPr>
  </p:notesTextViewPr>
  <p:sorterViewPr>
    <p:cViewPr>
      <p:scale>
        <a:sx n="73" d="100"/>
        <a:sy n="73" d="100"/>
      </p:scale>
      <p:origin x="0" y="90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8-03T14:44:00.881"/>
    </inkml:context>
    <inkml:brush xml:id="br0">
      <inkml:brushProperty name="width" value="0.05292" units="cm"/>
      <inkml:brushProperty name="height" value="0.05292" units="cm"/>
    </inkml:brush>
  </inkml:definitions>
  <inkml:trace contextRef="#ctx0" brushRef="#br0">19788 10382,'0'0,"-48"48,24-48,1 0,23 0,-24 0,0 0,-24 24,25-1,-1-23,0 24,0-24,-24 0,48 0,0 24,-23-24,-1 24,0-24,0 24,24-24,-47 24,23-24,0 23,24-23,-24 24,0-24,24 24,-24-24,24 24,0 0,-23-24,23 23,-24 25,24-24,0 0,0-1,0 1,0-24,24 24,-24-24,0 24,0 0,23 0,-23-24,0 23,0 1,0-24,24 24,-24-24,24 24,-24-24,0 47,24-47,-24 0,0 24,0-24,24 0,-24 24,0 0,0 0,0-24,24 47,-1-47,-23 0,24 0,-24 24,24-24,0 0,-24 0,24 24,-24 0,47-24,-47 24,24-24,-24 0,0 23,24-23,0 0,-24 0,24 24,-24-24,23 0,1 24,0-24,-24 0,24 0,0 0,-1 24,-23-24,48 0,-48 0,24 0,-24 0,24 0,23 0,-47 24,24-24,0 0,-24 23,24-23,23 24,-47-24,24 0,-24 0,0 24,24-24,-24 0,48 0,-25 0,-23 24,24 0,0-24,-24 0,0 23,24-23,0 0,-24 0,23 24,-23 0,24-24,0 0,-24 24,24-24,-24 0,24 24,-24-24,24 0,-1 0,-23 0,24 0,-24 0,24 0,0 0,-24 0,24 0,-24 0,23 24,-23-24,48 0,-24 0,0 0,-1 0,1 0,-24 0,24 0,-24 0,24 0,-24 0,24 0,-1 0,-23 0,24 0,-24 0,24 0,0 0,-24 0,24-24,-24 24,0-24,0 0,24 0,-24 24,23-24,-23 24,24-23,-24-1,24 24,-24-24,24 24,-24-24,47 24,-47-24,24 24,-24-23,0 23,48-24,-48 0,0 24,24-24,-24 24,0-24,0 1,0 23,0-24,47 24,-47-48,0 48,0-24,0-23,0 47,0-24,0 0,0 0,0 0,0 1,0-1,0 0,0 24,0-24,-23 24,-1-24,24 24,0-23,0 23,-24-24,24 24,-24-24,24 24,-24-24,24 0,0 24,-24-24,24 24,-23-23,-1-1,0 24,-47 0,47 0,48-119,-24 119,0 0,0-48,0 48,-24 0,24-24,0 24,0-23,-24-1,24 24,-24-24,24 24,-24-24,24 24,-24 0,24-24,-23 0,23 24,-24 0,0 0,24 0,0-23,-24 23,24 0,-24 0,1 0,23-24,0 24,-24-24,24 24,-24 0,0 0,24-24,-24 24,24 0,-23-24,-1 24,24-23,0 23,-24 0,24-24,-24 24,0 0,1 0,-25 0,48 0,-48 0,24 0,1 0,-1 0,0 0,0 0,24 0,-24 0,24 24,-23-24,-1 23,24-23,-24 0,-24 0,24 0,1 0,23 0,-24 0</inkml:trace>
  <inkml:trace contextRef="#ctx0" brushRef="#br0" timeOffset="19904.1384">16811 15740,'-47'0,"47"0,0 0,-24 0,24-24,0 24,-24-24,0 24,24-23,0-25,-24 24,24 0,0 24,-23-23,23-1,0 24,0-24,-24 24,24-24,0 0,0 24,-24-24,24 24,0-23,-24 23,0 0,24-24,-23 24,-1-24,0 24,24 0,-24 0,24 0,-48 0,48 0,-23 0,23 0,-24 0,24-24,-48 24,24 0,1 0,-1 0,0 0,0 0,-24 0,48 0,-47 0,23 24,-24 24,48-48,0 23,-23-23,23 24,0 0,0-24,-48 24,48-24,0 24,0 0,0-24,0 23,0-23,0 24,0 0,-24-24,24 24,0-24,-24 24,24-24,0 23,0 1,-23-24,23 24,-24-24,24 24,-24-24,24 24,0-24,0 23,0-23,-24 24,24-24,0 24,-24 0,24-24,0 24,0-24,0 24,0-1,0-23,0 24,0-24,0 24,0-24,0 24,24-24,-24 24,0-24,24 0,-24 23,0-23,0 24,0 0,0-24,24 0,-24 24,24-24,-24 24,0-24,0 23,0 1,23-24,-23 0,0 24,0-24,0 24,0 0,0-24,0 24,0-24,0 23,0-23,24 24,-24 0,24-24,-24 24,0-24,0 0,0 24,24-1,-24-23,47 24,-47-24,24 48,-24-48,24 0,0 24,-24-24,24 0,-24 0,23 0,1 23,-24-23,0 24,24-24,-24 0,24 0,-24 0,24 0,0 24,-24-24,23 24,-23-24,24 24,0-24,0 0,-24 0,24 0,-1 0,-23 24,24-24,0 0,0 0,0 0,0 0,-1 0,-23 0,24 23,-24-23,24 0,0 0,0 0,-24 0,47 0,-47 0,24 0,0 0,0 0,-24 0,23 0,-23 0,24 0,0 0,-24-23,24 23,-24 0,0-24,24 24,-24-24,0 0,23 0,-23 0,24 1,-24 23,0-48,0 48,0-24,0 24,0-24,0 24,0-47,0 23,0 0,0 24,0-24,0 24,0-23,0 23,0-24,0 0,0 24,0-24,0 24,0-24,0 0,0 24,0-23,0-25,0 48,0-24,0 24,0-24,0 1,0 23,0-24,0 24,0-24,0 0,0 0,0 24,0-23,0-1,-24 24,24-24,-23 24,23 0,0-24,-24 0,24 24,-24-24,24 1,0-1,0 24,0-24,-24 24,24-24,0 0,0 24</inkml:trace>
  <inkml:trace contextRef="#ctx0" brushRef="#br0" timeOffset="33855.9365">15382 3024,'0'24,"-23"-24,-25 0,48 0,-24-24,0 0,24 24,-23-23,23 23,0 0,-24-24,0 24,24 0,-24 0,24 0,-24 0,1 0,23 0,-24 0,24 0,-24 0,24 0,-48 0,25 0,-1 0,0 24,0-1,0-23,24 24,-24-24,1 48,-1-48,0 24,24-1,-24-23,24 24,0 0,-47 0,47-24,-24 24,24-24,-24 23,24 1,0-24,0 24,0 24,0-48,0 47,0-23,0 0,0 0,0 0,0-1,0-23,0 48,24-48,-24 48,0-48,0 23,24 1,-1 0,1 0,0-24,24 24,-48-24,23 24,-23-24,48 23,-48 1,24-24,0 24,0-24,-24 24,23-24,-23 24,24-24,-24 47,24-47,0 0,23 0,-23 24,-24-24,48 0,-24 0,-1 24,1-24,0 0,24 0,-25 0,-23 0,48 0,-48 0,24 0,-24 0,24 0,0 0,-24-24,23 24,1 0,0-24,-24 24,24 0,23-24,-47 24,24-23,0 23,-24-48,0 24,24 0,0 1,-24-1,0 0,0 24,0-24,0 24,0-24,0 0,0 24,0-23,0 23,0 0,0-24,-24 0,24 24,0-24,0 24,0-24,0 24,0-23,0-1,0 24,0-24,-24 0,24 0,0 24,0-23,0 23,0-24,-24 24,24-24,0 24,-24-24,1 24,23 0,0-24,0 24,0-24,-24 1,24 23,0 0,-48-24,48 24,-24-24,1 24,23-24,-24 24,24 0,0-24,-24 24,24 0,0-23,-24 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F48761-6FD4-400E-88BC-561250042DBD}" type="datetimeFigureOut">
              <a:rPr lang="el-GR" smtClean="0"/>
              <a:pPr/>
              <a:t>20/8/2013</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9A281C-C5F2-4216-94B7-A045F7C67A21}" type="slidenum">
              <a:rPr lang="el-GR" smtClean="0"/>
              <a:pPr/>
              <a:t>‹#›</a:t>
            </a:fld>
            <a:endParaRPr lang="el-GR"/>
          </a:p>
        </p:txBody>
      </p:sp>
    </p:spTree>
    <p:extLst>
      <p:ext uri="{BB962C8B-B14F-4D97-AF65-F5344CB8AC3E}">
        <p14:creationId xmlns:p14="http://schemas.microsoft.com/office/powerpoint/2010/main" xmlns="" val="1550191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1</a:t>
            </a:fld>
            <a:endParaRPr lang="el-GR"/>
          </a:p>
        </p:txBody>
      </p:sp>
    </p:spTree>
    <p:extLst>
      <p:ext uri="{BB962C8B-B14F-4D97-AF65-F5344CB8AC3E}">
        <p14:creationId xmlns:p14="http://schemas.microsoft.com/office/powerpoint/2010/main" xmlns="" val="615817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10</a:t>
            </a:fld>
            <a:endParaRPr lang="el-GR"/>
          </a:p>
        </p:txBody>
      </p:sp>
    </p:spTree>
    <p:extLst>
      <p:ext uri="{BB962C8B-B14F-4D97-AF65-F5344CB8AC3E}">
        <p14:creationId xmlns:p14="http://schemas.microsoft.com/office/powerpoint/2010/main" xmlns="" val="623603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11</a:t>
            </a:fld>
            <a:endParaRPr lang="el-GR"/>
          </a:p>
        </p:txBody>
      </p:sp>
    </p:spTree>
    <p:extLst>
      <p:ext uri="{BB962C8B-B14F-4D97-AF65-F5344CB8AC3E}">
        <p14:creationId xmlns:p14="http://schemas.microsoft.com/office/powerpoint/2010/main" xmlns="" val="411458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12</a:t>
            </a:fld>
            <a:endParaRPr lang="el-GR"/>
          </a:p>
        </p:txBody>
      </p:sp>
    </p:spTree>
    <p:extLst>
      <p:ext uri="{BB962C8B-B14F-4D97-AF65-F5344CB8AC3E}">
        <p14:creationId xmlns:p14="http://schemas.microsoft.com/office/powerpoint/2010/main" xmlns="" val="3689936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13</a:t>
            </a:fld>
            <a:endParaRPr lang="el-GR"/>
          </a:p>
        </p:txBody>
      </p:sp>
    </p:spTree>
    <p:extLst>
      <p:ext uri="{BB962C8B-B14F-4D97-AF65-F5344CB8AC3E}">
        <p14:creationId xmlns:p14="http://schemas.microsoft.com/office/powerpoint/2010/main" xmlns="" val="222429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14</a:t>
            </a:fld>
            <a:endParaRPr lang="el-GR"/>
          </a:p>
        </p:txBody>
      </p:sp>
    </p:spTree>
    <p:extLst>
      <p:ext uri="{BB962C8B-B14F-4D97-AF65-F5344CB8AC3E}">
        <p14:creationId xmlns:p14="http://schemas.microsoft.com/office/powerpoint/2010/main" xmlns="" val="3877614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15</a:t>
            </a:fld>
            <a:endParaRPr lang="el-GR"/>
          </a:p>
        </p:txBody>
      </p:sp>
    </p:spTree>
    <p:extLst>
      <p:ext uri="{BB962C8B-B14F-4D97-AF65-F5344CB8AC3E}">
        <p14:creationId xmlns:p14="http://schemas.microsoft.com/office/powerpoint/2010/main" xmlns="" val="1983096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16</a:t>
            </a:fld>
            <a:endParaRPr lang="el-GR"/>
          </a:p>
        </p:txBody>
      </p:sp>
    </p:spTree>
    <p:extLst>
      <p:ext uri="{BB962C8B-B14F-4D97-AF65-F5344CB8AC3E}">
        <p14:creationId xmlns:p14="http://schemas.microsoft.com/office/powerpoint/2010/main" xmlns="" val="4208276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17</a:t>
            </a:fld>
            <a:endParaRPr lang="el-GR"/>
          </a:p>
        </p:txBody>
      </p:sp>
    </p:spTree>
    <p:extLst>
      <p:ext uri="{BB962C8B-B14F-4D97-AF65-F5344CB8AC3E}">
        <p14:creationId xmlns:p14="http://schemas.microsoft.com/office/powerpoint/2010/main" xmlns="" val="918884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18</a:t>
            </a:fld>
            <a:endParaRPr lang="el-GR"/>
          </a:p>
        </p:txBody>
      </p:sp>
    </p:spTree>
    <p:extLst>
      <p:ext uri="{BB962C8B-B14F-4D97-AF65-F5344CB8AC3E}">
        <p14:creationId xmlns:p14="http://schemas.microsoft.com/office/powerpoint/2010/main" xmlns="" val="538835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19</a:t>
            </a:fld>
            <a:endParaRPr lang="el-GR"/>
          </a:p>
        </p:txBody>
      </p:sp>
    </p:spTree>
    <p:extLst>
      <p:ext uri="{BB962C8B-B14F-4D97-AF65-F5344CB8AC3E}">
        <p14:creationId xmlns:p14="http://schemas.microsoft.com/office/powerpoint/2010/main" xmlns="" val="2669603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2</a:t>
            </a:fld>
            <a:endParaRPr lang="el-GR"/>
          </a:p>
        </p:txBody>
      </p:sp>
    </p:spTree>
    <p:extLst>
      <p:ext uri="{BB962C8B-B14F-4D97-AF65-F5344CB8AC3E}">
        <p14:creationId xmlns:p14="http://schemas.microsoft.com/office/powerpoint/2010/main" xmlns="" val="3909250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20</a:t>
            </a:fld>
            <a:endParaRPr lang="el-GR"/>
          </a:p>
        </p:txBody>
      </p:sp>
    </p:spTree>
    <p:extLst>
      <p:ext uri="{BB962C8B-B14F-4D97-AF65-F5344CB8AC3E}">
        <p14:creationId xmlns:p14="http://schemas.microsoft.com/office/powerpoint/2010/main" xmlns="" val="2645424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21</a:t>
            </a:fld>
            <a:endParaRPr lang="el-GR"/>
          </a:p>
        </p:txBody>
      </p:sp>
    </p:spTree>
    <p:extLst>
      <p:ext uri="{BB962C8B-B14F-4D97-AF65-F5344CB8AC3E}">
        <p14:creationId xmlns:p14="http://schemas.microsoft.com/office/powerpoint/2010/main" xmlns="" val="3164559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22</a:t>
            </a:fld>
            <a:endParaRPr lang="el-GR"/>
          </a:p>
        </p:txBody>
      </p:sp>
    </p:spTree>
    <p:extLst>
      <p:ext uri="{BB962C8B-B14F-4D97-AF65-F5344CB8AC3E}">
        <p14:creationId xmlns:p14="http://schemas.microsoft.com/office/powerpoint/2010/main" xmlns="" val="505723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23</a:t>
            </a:fld>
            <a:endParaRPr lang="el-GR"/>
          </a:p>
        </p:txBody>
      </p:sp>
    </p:spTree>
    <p:extLst>
      <p:ext uri="{BB962C8B-B14F-4D97-AF65-F5344CB8AC3E}">
        <p14:creationId xmlns:p14="http://schemas.microsoft.com/office/powerpoint/2010/main" xmlns="" val="1133887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24</a:t>
            </a:fld>
            <a:endParaRPr lang="el-GR"/>
          </a:p>
        </p:txBody>
      </p:sp>
    </p:spTree>
    <p:extLst>
      <p:ext uri="{BB962C8B-B14F-4D97-AF65-F5344CB8AC3E}">
        <p14:creationId xmlns:p14="http://schemas.microsoft.com/office/powerpoint/2010/main" xmlns="" val="3657390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25</a:t>
            </a:fld>
            <a:endParaRPr lang="el-GR"/>
          </a:p>
        </p:txBody>
      </p:sp>
    </p:spTree>
    <p:extLst>
      <p:ext uri="{BB962C8B-B14F-4D97-AF65-F5344CB8AC3E}">
        <p14:creationId xmlns:p14="http://schemas.microsoft.com/office/powerpoint/2010/main" xmlns="" val="2887487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26</a:t>
            </a:fld>
            <a:endParaRPr lang="el-GR"/>
          </a:p>
        </p:txBody>
      </p:sp>
    </p:spTree>
    <p:extLst>
      <p:ext uri="{BB962C8B-B14F-4D97-AF65-F5344CB8AC3E}">
        <p14:creationId xmlns:p14="http://schemas.microsoft.com/office/powerpoint/2010/main" xmlns="" val="408103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27</a:t>
            </a:fld>
            <a:endParaRPr lang="el-GR"/>
          </a:p>
        </p:txBody>
      </p:sp>
    </p:spTree>
    <p:extLst>
      <p:ext uri="{BB962C8B-B14F-4D97-AF65-F5344CB8AC3E}">
        <p14:creationId xmlns:p14="http://schemas.microsoft.com/office/powerpoint/2010/main" xmlns="" val="2883004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28</a:t>
            </a:fld>
            <a:endParaRPr lang="el-GR"/>
          </a:p>
        </p:txBody>
      </p:sp>
    </p:spTree>
    <p:extLst>
      <p:ext uri="{BB962C8B-B14F-4D97-AF65-F5344CB8AC3E}">
        <p14:creationId xmlns:p14="http://schemas.microsoft.com/office/powerpoint/2010/main" xmlns="" val="1355354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29</a:t>
            </a:fld>
            <a:endParaRPr lang="el-GR"/>
          </a:p>
        </p:txBody>
      </p:sp>
    </p:spTree>
    <p:extLst>
      <p:ext uri="{BB962C8B-B14F-4D97-AF65-F5344CB8AC3E}">
        <p14:creationId xmlns:p14="http://schemas.microsoft.com/office/powerpoint/2010/main" xmlns="" val="711760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3</a:t>
            </a:fld>
            <a:endParaRPr lang="el-GR"/>
          </a:p>
        </p:txBody>
      </p:sp>
    </p:spTree>
    <p:extLst>
      <p:ext uri="{BB962C8B-B14F-4D97-AF65-F5344CB8AC3E}">
        <p14:creationId xmlns:p14="http://schemas.microsoft.com/office/powerpoint/2010/main" xmlns="" val="473885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30</a:t>
            </a:fld>
            <a:endParaRPr lang="el-GR"/>
          </a:p>
        </p:txBody>
      </p:sp>
    </p:spTree>
    <p:extLst>
      <p:ext uri="{BB962C8B-B14F-4D97-AF65-F5344CB8AC3E}">
        <p14:creationId xmlns:p14="http://schemas.microsoft.com/office/powerpoint/2010/main" xmlns="" val="1429345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31</a:t>
            </a:fld>
            <a:endParaRPr lang="el-GR"/>
          </a:p>
        </p:txBody>
      </p:sp>
    </p:spTree>
    <p:extLst>
      <p:ext uri="{BB962C8B-B14F-4D97-AF65-F5344CB8AC3E}">
        <p14:creationId xmlns:p14="http://schemas.microsoft.com/office/powerpoint/2010/main" xmlns="" val="2630861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32</a:t>
            </a:fld>
            <a:endParaRPr lang="el-GR"/>
          </a:p>
        </p:txBody>
      </p:sp>
    </p:spTree>
    <p:extLst>
      <p:ext uri="{BB962C8B-B14F-4D97-AF65-F5344CB8AC3E}">
        <p14:creationId xmlns:p14="http://schemas.microsoft.com/office/powerpoint/2010/main" xmlns="" val="2747550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33</a:t>
            </a:fld>
            <a:endParaRPr lang="el-GR"/>
          </a:p>
        </p:txBody>
      </p:sp>
    </p:spTree>
    <p:extLst>
      <p:ext uri="{BB962C8B-B14F-4D97-AF65-F5344CB8AC3E}">
        <p14:creationId xmlns:p14="http://schemas.microsoft.com/office/powerpoint/2010/main" xmlns="" val="1527342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34</a:t>
            </a:fld>
            <a:endParaRPr lang="el-GR"/>
          </a:p>
        </p:txBody>
      </p:sp>
    </p:spTree>
    <p:extLst>
      <p:ext uri="{BB962C8B-B14F-4D97-AF65-F5344CB8AC3E}">
        <p14:creationId xmlns:p14="http://schemas.microsoft.com/office/powerpoint/2010/main" xmlns="" val="226046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4</a:t>
            </a:fld>
            <a:endParaRPr lang="el-GR"/>
          </a:p>
        </p:txBody>
      </p:sp>
    </p:spTree>
    <p:extLst>
      <p:ext uri="{BB962C8B-B14F-4D97-AF65-F5344CB8AC3E}">
        <p14:creationId xmlns:p14="http://schemas.microsoft.com/office/powerpoint/2010/main" xmlns="" val="125749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5</a:t>
            </a:fld>
            <a:endParaRPr lang="el-GR"/>
          </a:p>
        </p:txBody>
      </p:sp>
    </p:spTree>
    <p:extLst>
      <p:ext uri="{BB962C8B-B14F-4D97-AF65-F5344CB8AC3E}">
        <p14:creationId xmlns:p14="http://schemas.microsoft.com/office/powerpoint/2010/main" xmlns="" val="2082377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6</a:t>
            </a:fld>
            <a:endParaRPr lang="el-GR"/>
          </a:p>
        </p:txBody>
      </p:sp>
    </p:spTree>
    <p:extLst>
      <p:ext uri="{BB962C8B-B14F-4D97-AF65-F5344CB8AC3E}">
        <p14:creationId xmlns:p14="http://schemas.microsoft.com/office/powerpoint/2010/main" xmlns="" val="3816820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7</a:t>
            </a:fld>
            <a:endParaRPr lang="el-GR"/>
          </a:p>
        </p:txBody>
      </p:sp>
    </p:spTree>
    <p:extLst>
      <p:ext uri="{BB962C8B-B14F-4D97-AF65-F5344CB8AC3E}">
        <p14:creationId xmlns:p14="http://schemas.microsoft.com/office/powerpoint/2010/main" xmlns="" val="116480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8</a:t>
            </a:fld>
            <a:endParaRPr lang="el-GR"/>
          </a:p>
        </p:txBody>
      </p:sp>
    </p:spTree>
    <p:extLst>
      <p:ext uri="{BB962C8B-B14F-4D97-AF65-F5344CB8AC3E}">
        <p14:creationId xmlns:p14="http://schemas.microsoft.com/office/powerpoint/2010/main" xmlns="" val="193948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D9A281C-C5F2-4216-94B7-A045F7C67A21}" type="slidenum">
              <a:rPr lang="el-GR" smtClean="0"/>
              <a:pPr/>
              <a:t>9</a:t>
            </a:fld>
            <a:endParaRPr lang="el-GR"/>
          </a:p>
        </p:txBody>
      </p:sp>
    </p:spTree>
    <p:extLst>
      <p:ext uri="{BB962C8B-B14F-4D97-AF65-F5344CB8AC3E}">
        <p14:creationId xmlns:p14="http://schemas.microsoft.com/office/powerpoint/2010/main" xmlns="" val="212980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912FBE0D-38C6-41EC-8132-715B8770A582}" type="datetimeFigureOut">
              <a:rPr lang="el-GR" smtClean="0"/>
              <a:pPr/>
              <a:t>20/8/2013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41A0A8B-602E-4859-B221-5F142E563EB0}"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12FBE0D-38C6-41EC-8132-715B8770A582}" type="datetimeFigureOut">
              <a:rPr lang="el-GR" smtClean="0"/>
              <a:pPr/>
              <a:t>20/8/2013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41A0A8B-602E-4859-B221-5F142E563EB0}"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12FBE0D-38C6-41EC-8132-715B8770A582}" type="datetimeFigureOut">
              <a:rPr lang="el-GR" smtClean="0"/>
              <a:pPr/>
              <a:t>20/8/2013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41A0A8B-602E-4859-B221-5F142E563EB0}"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12FBE0D-38C6-41EC-8132-715B8770A582}" type="datetimeFigureOut">
              <a:rPr lang="el-GR" smtClean="0"/>
              <a:pPr/>
              <a:t>20/8/2013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41A0A8B-602E-4859-B221-5F142E563EB0}"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12FBE0D-38C6-41EC-8132-715B8770A582}" type="datetimeFigureOut">
              <a:rPr lang="el-GR" smtClean="0"/>
              <a:pPr/>
              <a:t>20/8/2013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41A0A8B-602E-4859-B221-5F142E563EB0}"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912FBE0D-38C6-41EC-8132-715B8770A582}" type="datetimeFigureOut">
              <a:rPr lang="el-GR" smtClean="0"/>
              <a:pPr/>
              <a:t>20/8/2013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41A0A8B-602E-4859-B221-5F142E563EB0}"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912FBE0D-38C6-41EC-8132-715B8770A582}" type="datetimeFigureOut">
              <a:rPr lang="el-GR" smtClean="0"/>
              <a:pPr/>
              <a:t>20/8/2013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141A0A8B-602E-4859-B221-5F142E563EB0}"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912FBE0D-38C6-41EC-8132-715B8770A582}" type="datetimeFigureOut">
              <a:rPr lang="el-GR" smtClean="0"/>
              <a:pPr/>
              <a:t>20/8/2013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141A0A8B-602E-4859-B221-5F142E563EB0}"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12FBE0D-38C6-41EC-8132-715B8770A582}" type="datetimeFigureOut">
              <a:rPr lang="el-GR" smtClean="0"/>
              <a:pPr/>
              <a:t>20/8/2013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141A0A8B-602E-4859-B221-5F142E563EB0}"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12FBE0D-38C6-41EC-8132-715B8770A582}" type="datetimeFigureOut">
              <a:rPr lang="el-GR" smtClean="0"/>
              <a:pPr/>
              <a:t>20/8/2013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41A0A8B-602E-4859-B221-5F142E563EB0}"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12FBE0D-38C6-41EC-8132-715B8770A582}" type="datetimeFigureOut">
              <a:rPr lang="el-GR" smtClean="0"/>
              <a:pPr/>
              <a:t>20/8/2013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41A0A8B-602E-4859-B221-5F142E563EB0}"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FBE0D-38C6-41EC-8132-715B8770A582}" type="datetimeFigureOut">
              <a:rPr lang="el-GR" smtClean="0"/>
              <a:pPr/>
              <a:t>20/8/2013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A0A8B-602E-4859-B221-5F142E563EB0}"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6.emf"/><Relationship Id="rId5" Type="http://schemas.openxmlformats.org/officeDocument/2006/relationships/customXml" Target="../ink/ink1.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908721"/>
            <a:ext cx="7772400" cy="2232247"/>
          </a:xfrm>
        </p:spPr>
        <p:txBody>
          <a:bodyPr/>
          <a:lstStyle/>
          <a:p>
            <a:r>
              <a:rPr lang="en-US" dirty="0" smtClean="0"/>
              <a:t>HIPON IMAGES ON PROSTATE PATHOLOGY </a:t>
            </a:r>
            <a:endParaRPr lang="el-GR" dirty="0"/>
          </a:p>
        </p:txBody>
      </p:sp>
      <p:sp>
        <p:nvSpPr>
          <p:cNvPr id="3" name="2 - Υπότιτλος"/>
          <p:cNvSpPr>
            <a:spLocks noGrp="1"/>
          </p:cNvSpPr>
          <p:nvPr>
            <p:ph type="subTitle" idx="1"/>
          </p:nvPr>
        </p:nvSpPr>
        <p:spPr>
          <a:xfrm>
            <a:off x="251520" y="3356992"/>
            <a:ext cx="8892480" cy="2664296"/>
          </a:xfrm>
        </p:spPr>
        <p:txBody>
          <a:bodyPr>
            <a:normAutofit lnSpcReduction="10000"/>
          </a:bodyPr>
          <a:lstStyle/>
          <a:p>
            <a:r>
              <a:rPr lang="en-US" b="1" dirty="0">
                <a:solidFill>
                  <a:schemeClr val="tx1">
                    <a:lumMod val="75000"/>
                    <a:lumOff val="25000"/>
                  </a:schemeClr>
                </a:solidFill>
              </a:rPr>
              <a:t>Diagnosis of </a:t>
            </a:r>
            <a:r>
              <a:rPr lang="en-US" b="1" dirty="0" smtClean="0">
                <a:solidFill>
                  <a:schemeClr val="tx1">
                    <a:lumMod val="75000"/>
                    <a:lumOff val="25000"/>
                  </a:schemeClr>
                </a:solidFill>
              </a:rPr>
              <a:t>conventional </a:t>
            </a:r>
            <a:r>
              <a:rPr lang="en-US" b="1" dirty="0" err="1" smtClean="0">
                <a:solidFill>
                  <a:schemeClr val="tx1">
                    <a:lumMod val="75000"/>
                    <a:lumOff val="25000"/>
                  </a:schemeClr>
                </a:solidFill>
              </a:rPr>
              <a:t>acinar</a:t>
            </a:r>
            <a:r>
              <a:rPr lang="en-US" b="1" dirty="0" smtClean="0">
                <a:solidFill>
                  <a:schemeClr val="tx1">
                    <a:lumMod val="75000"/>
                    <a:lumOff val="25000"/>
                  </a:schemeClr>
                </a:solidFill>
              </a:rPr>
              <a:t> </a:t>
            </a:r>
            <a:r>
              <a:rPr lang="en-US" b="1" dirty="0" err="1" smtClean="0">
                <a:solidFill>
                  <a:schemeClr val="tx1">
                    <a:lumMod val="75000"/>
                    <a:lumOff val="25000"/>
                  </a:schemeClr>
                </a:solidFill>
              </a:rPr>
              <a:t>adenocarcinoma</a:t>
            </a:r>
            <a:r>
              <a:rPr lang="en-US" b="1" dirty="0" smtClean="0">
                <a:solidFill>
                  <a:schemeClr val="tx1">
                    <a:lumMod val="75000"/>
                    <a:lumOff val="25000"/>
                  </a:schemeClr>
                </a:solidFill>
              </a:rPr>
              <a:t>  </a:t>
            </a:r>
            <a:r>
              <a:rPr lang="en-US" b="1" dirty="0">
                <a:solidFill>
                  <a:schemeClr val="tx1">
                    <a:lumMod val="75000"/>
                    <a:lumOff val="25000"/>
                  </a:schemeClr>
                </a:solidFill>
              </a:rPr>
              <a:t>of the prostate. The small gland pattern.</a:t>
            </a:r>
            <a:endParaRPr lang="el-GR" dirty="0">
              <a:solidFill>
                <a:schemeClr val="tx1">
                  <a:lumMod val="75000"/>
                  <a:lumOff val="25000"/>
                </a:schemeClr>
              </a:solidFill>
            </a:endParaRPr>
          </a:p>
          <a:p>
            <a:endParaRPr lang="en-US" dirty="0" smtClean="0">
              <a:solidFill>
                <a:schemeClr val="tx1">
                  <a:lumMod val="75000"/>
                  <a:lumOff val="25000"/>
                </a:schemeClr>
              </a:solidFill>
            </a:endParaRPr>
          </a:p>
          <a:p>
            <a:endParaRPr lang="en-US" dirty="0" smtClean="0">
              <a:solidFill>
                <a:schemeClr val="tx1"/>
              </a:solidFill>
            </a:endParaRPr>
          </a:p>
          <a:p>
            <a:r>
              <a:rPr lang="en-US" dirty="0" smtClean="0">
                <a:solidFill>
                  <a:schemeClr val="tx1"/>
                </a:solidFill>
              </a:rPr>
              <a:t>Andreas C. Lazaris </a:t>
            </a:r>
            <a:endParaRPr lang="el-GR"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3050"/>
            <a:ext cx="3857620" cy="1012810"/>
          </a:xfrm>
        </p:spPr>
        <p:txBody>
          <a:bodyPr>
            <a:noAutofit/>
          </a:bodyPr>
          <a:lstStyle/>
          <a:p>
            <a:r>
              <a:rPr lang="en-US" sz="2400" dirty="0" smtClean="0"/>
              <a:t>Cancerous glands adjacent to an atrophic gland</a:t>
            </a:r>
            <a:endParaRPr lang="el-GR" sz="2400" dirty="0"/>
          </a:p>
        </p:txBody>
      </p:sp>
      <p:sp>
        <p:nvSpPr>
          <p:cNvPr id="4" name="3 - Θέση κειμένου"/>
          <p:cNvSpPr>
            <a:spLocks noGrp="1"/>
          </p:cNvSpPr>
          <p:nvPr>
            <p:ph type="body" sz="half" idx="2"/>
          </p:nvPr>
        </p:nvSpPr>
        <p:spPr>
          <a:xfrm>
            <a:off x="179512" y="1435100"/>
            <a:ext cx="3600400" cy="5234260"/>
          </a:xfrm>
        </p:spPr>
        <p:txBody>
          <a:bodyPr>
            <a:normAutofit fontScale="92500" lnSpcReduction="10000"/>
          </a:bodyPr>
          <a:lstStyle/>
          <a:p>
            <a:r>
              <a:rPr lang="en-US" sz="1800" dirty="0" smtClean="0"/>
              <a:t>Abundant, </a:t>
            </a:r>
            <a:r>
              <a:rPr lang="en-US" sz="1800" dirty="0" err="1" smtClean="0"/>
              <a:t>amphophilic</a:t>
            </a:r>
            <a:r>
              <a:rPr lang="en-US" sz="1800" dirty="0" smtClean="0"/>
              <a:t> cytoplasm  of cancerous glands  (purple arrow) in contrast to  the  little amount of cytoplasm in the remaining basophilic  basal cells (blue arrows) of  an adjacent, benign  gland with complete (simple) atrophy.  In cancerous glands, the abundant cytoplasm is  noticed over (and not among) the nuclei , up to the sharp luminal borders ( thin black arrows).</a:t>
            </a:r>
          </a:p>
          <a:p>
            <a:endParaRPr lang="en-US" sz="1800" dirty="0" smtClean="0"/>
          </a:p>
          <a:p>
            <a:endParaRPr lang="en-US" sz="1800" dirty="0" smtClean="0"/>
          </a:p>
          <a:p>
            <a:r>
              <a:rPr lang="en-US" sz="1800" dirty="0" err="1" smtClean="0"/>
              <a:t>Intraluminal</a:t>
            </a:r>
            <a:r>
              <a:rPr lang="en-US" sz="1800" dirty="0" smtClean="0"/>
              <a:t> pink  amorphous secretions in cancerous glands  (pink asterisks)</a:t>
            </a:r>
          </a:p>
          <a:p>
            <a:endParaRPr lang="en-US" sz="1800" dirty="0" smtClean="0"/>
          </a:p>
          <a:p>
            <a:endParaRPr lang="en-US" sz="1800" dirty="0" smtClean="0"/>
          </a:p>
          <a:p>
            <a:r>
              <a:rPr lang="en-US" sz="1800" dirty="0" smtClean="0"/>
              <a:t>Sharp luminal borders of cancerous glands</a:t>
            </a:r>
            <a:endParaRPr lang="el-GR" sz="1800" dirty="0"/>
          </a:p>
        </p:txBody>
      </p:sp>
      <p:pic>
        <p:nvPicPr>
          <p:cNvPr id="5" name="Picture 2" descr="C:\Users\θυμιος\Desktop\HIPON PROSTATE IMAGES - Αντίγραφο\NIKON 4ο  αρχείο\F142\42977B.JPG"/>
          <p:cNvPicPr>
            <a:picLocks noGrp="1" noChangeAspect="1" noChangeArrowheads="1"/>
          </p:cNvPicPr>
          <p:nvPr>
            <p:ph idx="1"/>
          </p:nvPr>
        </p:nvPicPr>
        <p:blipFill>
          <a:blip r:embed="rId3" cstate="print"/>
          <a:srcRect/>
          <a:stretch>
            <a:fillRect/>
          </a:stretch>
        </p:blipFill>
        <p:spPr bwMode="auto">
          <a:xfrm rot="5400000">
            <a:off x="3190704" y="1016731"/>
            <a:ext cx="6435001" cy="4824538"/>
          </a:xfrm>
          <a:prstGeom prst="rect">
            <a:avLst/>
          </a:prstGeom>
          <a:noFill/>
        </p:spPr>
      </p:pic>
      <p:sp>
        <p:nvSpPr>
          <p:cNvPr id="6" name="5 - Αριστερό βέλος"/>
          <p:cNvSpPr/>
          <p:nvPr/>
        </p:nvSpPr>
        <p:spPr>
          <a:xfrm>
            <a:off x="7236296" y="4377432"/>
            <a:ext cx="648072" cy="288032"/>
          </a:xfrm>
          <a:prstGeom prst="leftArrow">
            <a:avLst/>
          </a:prstGeom>
          <a:solidFill>
            <a:srgbClr val="A144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ριστερό βέλος"/>
          <p:cNvSpPr/>
          <p:nvPr/>
        </p:nvSpPr>
        <p:spPr>
          <a:xfrm>
            <a:off x="4716016" y="3140968"/>
            <a:ext cx="648072" cy="288032"/>
          </a:xfrm>
          <a:prstGeom prst="lef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ριστερό βέλος"/>
          <p:cNvSpPr/>
          <p:nvPr/>
        </p:nvSpPr>
        <p:spPr>
          <a:xfrm rot="14048727">
            <a:off x="5346576" y="4640084"/>
            <a:ext cx="648072" cy="288032"/>
          </a:xfrm>
          <a:prstGeom prst="lef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Αστέρι 4 ακτινών"/>
          <p:cNvSpPr/>
          <p:nvPr/>
        </p:nvSpPr>
        <p:spPr>
          <a:xfrm>
            <a:off x="6876256" y="5589240"/>
            <a:ext cx="360040" cy="360040"/>
          </a:xfrm>
          <a:prstGeom prst="star4">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ριστερό βέλος"/>
          <p:cNvSpPr/>
          <p:nvPr/>
        </p:nvSpPr>
        <p:spPr>
          <a:xfrm rot="10800000">
            <a:off x="5364088" y="4149080"/>
            <a:ext cx="648072" cy="288032"/>
          </a:xfrm>
          <a:prstGeom prst="lef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Αστέρι 4 ακτινών"/>
          <p:cNvSpPr/>
          <p:nvPr/>
        </p:nvSpPr>
        <p:spPr>
          <a:xfrm rot="473176">
            <a:off x="7785336" y="4463792"/>
            <a:ext cx="419969" cy="450696"/>
          </a:xfrm>
          <a:prstGeom prst="star4">
            <a:avLst>
              <a:gd name="adj" fmla="val 12500"/>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Αστέρι 4 ακτινών"/>
          <p:cNvSpPr/>
          <p:nvPr/>
        </p:nvSpPr>
        <p:spPr>
          <a:xfrm rot="473176">
            <a:off x="7848621" y="6057548"/>
            <a:ext cx="567680" cy="567680"/>
          </a:xfrm>
          <a:prstGeom prst="star4">
            <a:avLst>
              <a:gd name="adj" fmla="val 12500"/>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3" name="Ευθύγραμμο βέλος σύνδεσης 12"/>
          <p:cNvCxnSpPr/>
          <p:nvPr/>
        </p:nvCxnSpPr>
        <p:spPr>
          <a:xfrm flipH="1" flipV="1">
            <a:off x="8192329" y="5036129"/>
            <a:ext cx="206547" cy="1899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p:nvPr/>
        </p:nvCxnSpPr>
        <p:spPr>
          <a:xfrm flipH="1">
            <a:off x="8234239" y="4002025"/>
            <a:ext cx="119789" cy="2160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Ευθύγραμμο βέλος σύνδεσης 22"/>
          <p:cNvCxnSpPr/>
          <p:nvPr/>
        </p:nvCxnSpPr>
        <p:spPr>
          <a:xfrm flipH="1">
            <a:off x="8174674" y="5733257"/>
            <a:ext cx="120929" cy="2160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273050"/>
            <a:ext cx="3744416" cy="635670"/>
          </a:xfrm>
        </p:spPr>
        <p:txBody>
          <a:bodyPr>
            <a:normAutofit fontScale="90000"/>
          </a:bodyPr>
          <a:lstStyle/>
          <a:p>
            <a:r>
              <a:rPr lang="en-US" sz="2400" dirty="0" smtClean="0"/>
              <a:t>Prostate cancerous glands</a:t>
            </a:r>
            <a:br>
              <a:rPr lang="en-US" sz="2400" dirty="0" smtClean="0"/>
            </a:br>
            <a:r>
              <a:rPr lang="en-US" sz="2400" dirty="0" smtClean="0"/>
              <a:t>in needle biopsy material </a:t>
            </a:r>
            <a:endParaRPr lang="el-GR" sz="2400" dirty="0"/>
          </a:p>
        </p:txBody>
      </p:sp>
      <p:sp>
        <p:nvSpPr>
          <p:cNvPr id="4" name="3 - Θέση κειμένου"/>
          <p:cNvSpPr>
            <a:spLocks noGrp="1"/>
          </p:cNvSpPr>
          <p:nvPr>
            <p:ph type="body" sz="half" idx="2"/>
          </p:nvPr>
        </p:nvSpPr>
        <p:spPr>
          <a:xfrm>
            <a:off x="0" y="1435100"/>
            <a:ext cx="3707904" cy="5422900"/>
          </a:xfrm>
        </p:spPr>
        <p:txBody>
          <a:bodyPr>
            <a:normAutofit/>
          </a:bodyPr>
          <a:lstStyle/>
          <a:p>
            <a:r>
              <a:rPr lang="en-US" sz="1800" dirty="0" smtClean="0"/>
              <a:t>Vertical orientation  of cancerous glands  (thin blue arrows).</a:t>
            </a:r>
          </a:p>
          <a:p>
            <a:endParaRPr lang="en-US" sz="1800" dirty="0" smtClean="0"/>
          </a:p>
          <a:p>
            <a:endParaRPr lang="en-US" sz="1800" dirty="0" smtClean="0"/>
          </a:p>
          <a:p>
            <a:endParaRPr lang="en-US" sz="1800" dirty="0" smtClean="0"/>
          </a:p>
          <a:p>
            <a:pPr algn="just"/>
            <a:r>
              <a:rPr lang="en-US" sz="1800" dirty="0" smtClean="0"/>
              <a:t>Complete  lack of basal cells in cancerous glands  evidenced by negative </a:t>
            </a:r>
            <a:r>
              <a:rPr lang="en-US" sz="1800" dirty="0" err="1" smtClean="0"/>
              <a:t>immunostaining</a:t>
            </a:r>
            <a:r>
              <a:rPr lang="en-US" sz="1800" dirty="0" smtClean="0"/>
              <a:t> against high molecular weight cytokeratin (34</a:t>
            </a:r>
            <a:r>
              <a:rPr lang="el-GR" sz="1800" dirty="0" smtClean="0"/>
              <a:t>β</a:t>
            </a:r>
            <a:r>
              <a:rPr lang="en-US" sz="1800" dirty="0" smtClean="0"/>
              <a:t>E12).  Detection of basal cells in tumor-adjacent,  benign  glands, either normal with papillary </a:t>
            </a:r>
            <a:r>
              <a:rPr lang="en-US" sz="1800" dirty="0" err="1" smtClean="0"/>
              <a:t>infolding</a:t>
            </a:r>
            <a:r>
              <a:rPr lang="en-US" sz="1800" dirty="0" smtClean="0"/>
              <a:t>  (blue circle) or atrophic (blue triple arrow).</a:t>
            </a:r>
            <a:endParaRPr lang="el-GR" sz="1800" dirty="0"/>
          </a:p>
        </p:txBody>
      </p:sp>
      <p:pic>
        <p:nvPicPr>
          <p:cNvPr id="5" name="Picture 2" descr="C:\Users\θυμιος\Desktop\HIPON PROSTATE IMAGES - Αντίγραφο\NIKON 6ο αρχείο\F186\69198 B.JPG"/>
          <p:cNvPicPr>
            <a:picLocks noGrp="1" noChangeAspect="1" noChangeArrowheads="1"/>
          </p:cNvPicPr>
          <p:nvPr>
            <p:ph idx="1"/>
          </p:nvPr>
        </p:nvPicPr>
        <p:blipFill>
          <a:blip r:embed="rId3" cstate="print"/>
          <a:srcRect/>
          <a:stretch>
            <a:fillRect/>
          </a:stretch>
        </p:blipFill>
        <p:spPr bwMode="auto">
          <a:xfrm>
            <a:off x="3707904" y="-1"/>
            <a:ext cx="4896544" cy="3306081"/>
          </a:xfrm>
          <a:prstGeom prst="rect">
            <a:avLst/>
          </a:prstGeom>
          <a:noFill/>
        </p:spPr>
      </p:pic>
      <p:pic>
        <p:nvPicPr>
          <p:cNvPr id="6" name="Picture 2" descr="C:\Users\θυμιος\Desktop\HIPON PROSTATE IMAGES - Αντίγραφο\NIKON 6ο αρχείο\F187\69198 KER.JPG"/>
          <p:cNvPicPr>
            <a:picLocks noChangeAspect="1" noChangeArrowheads="1"/>
          </p:cNvPicPr>
          <p:nvPr/>
        </p:nvPicPr>
        <p:blipFill>
          <a:blip r:embed="rId4" cstate="print"/>
          <a:srcRect/>
          <a:stretch>
            <a:fillRect/>
          </a:stretch>
        </p:blipFill>
        <p:spPr bwMode="auto">
          <a:xfrm>
            <a:off x="3707904" y="3140968"/>
            <a:ext cx="4957386" cy="3717032"/>
          </a:xfrm>
          <a:prstGeom prst="rect">
            <a:avLst/>
          </a:prstGeom>
          <a:noFill/>
        </p:spPr>
      </p:pic>
      <p:cxnSp>
        <p:nvCxnSpPr>
          <p:cNvPr id="8" name="7 - Ευθύγραμμο βέλος σύνδεσης"/>
          <p:cNvCxnSpPr/>
          <p:nvPr/>
        </p:nvCxnSpPr>
        <p:spPr>
          <a:xfrm>
            <a:off x="5940152" y="188640"/>
            <a:ext cx="0" cy="2736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 Ευθύγραμμο βέλος σύνδεσης"/>
          <p:cNvCxnSpPr/>
          <p:nvPr/>
        </p:nvCxnSpPr>
        <p:spPr>
          <a:xfrm flipH="1">
            <a:off x="5148064" y="3933056"/>
            <a:ext cx="1728192" cy="2016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17 - Διάγραμμα ροής: Παραπομπή"/>
          <p:cNvSpPr/>
          <p:nvPr/>
        </p:nvSpPr>
        <p:spPr>
          <a:xfrm>
            <a:off x="7308304" y="6237312"/>
            <a:ext cx="216024" cy="2160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Αριστερό-δεξιό-άνω βέλος"/>
          <p:cNvSpPr/>
          <p:nvPr/>
        </p:nvSpPr>
        <p:spPr>
          <a:xfrm rot="19595501">
            <a:off x="3964045" y="3703436"/>
            <a:ext cx="711854" cy="620907"/>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143000"/>
          </a:xfrm>
        </p:spPr>
        <p:txBody>
          <a:bodyPr>
            <a:noAutofit/>
          </a:bodyPr>
          <a:lstStyle/>
          <a:p>
            <a:r>
              <a:rPr lang="en-US" sz="2400" dirty="0" smtClean="0"/>
              <a:t>Invasion of prostate </a:t>
            </a:r>
            <a:r>
              <a:rPr lang="en-US" sz="2400" dirty="0" err="1" smtClean="0"/>
              <a:t>fibromuscular</a:t>
            </a:r>
            <a:r>
              <a:rPr lang="en-US" sz="2400" dirty="0" smtClean="0"/>
              <a:t> </a:t>
            </a:r>
            <a:r>
              <a:rPr lang="en-US" sz="2400" dirty="0" err="1" smtClean="0"/>
              <a:t>stroma</a:t>
            </a:r>
            <a:r>
              <a:rPr lang="en-US" sz="2400" dirty="0" smtClean="0"/>
              <a:t> by cancerous glands. </a:t>
            </a:r>
            <a:r>
              <a:rPr lang="en-US" sz="2400" dirty="0" err="1" smtClean="0"/>
              <a:t>Stroma</a:t>
            </a:r>
            <a:r>
              <a:rPr lang="en-US" sz="2400" dirty="0" smtClean="0"/>
              <a:t> elements being interrupted by cancerous glands. Lack of </a:t>
            </a:r>
            <a:r>
              <a:rPr lang="en-US" sz="2400" dirty="0" err="1" smtClean="0"/>
              <a:t>stromal</a:t>
            </a:r>
            <a:r>
              <a:rPr lang="en-US" sz="2400" dirty="0" smtClean="0"/>
              <a:t> reaction is usual in </a:t>
            </a:r>
            <a:r>
              <a:rPr lang="en-US" sz="2400" dirty="0" err="1" smtClean="0"/>
              <a:t>acinar</a:t>
            </a:r>
            <a:r>
              <a:rPr lang="en-US" sz="2400" dirty="0" smtClean="0"/>
              <a:t> </a:t>
            </a:r>
            <a:r>
              <a:rPr lang="en-US" sz="2400" dirty="0" err="1" smtClean="0"/>
              <a:t>adenocarcinoma</a:t>
            </a:r>
            <a:r>
              <a:rPr lang="en-US" sz="2400" dirty="0" smtClean="0"/>
              <a:t> of the prostate.</a:t>
            </a:r>
            <a:endParaRPr lang="el-GR" sz="2400" dirty="0"/>
          </a:p>
        </p:txBody>
      </p:sp>
      <p:pic>
        <p:nvPicPr>
          <p:cNvPr id="4" name="Picture 2" descr="C:\Users\θυμιος\Desktop\HIPON PROSTATE IMAGES - Αντίγραφο\2 ΠΕΡΙΣΤΑΤΙΚA ΒΙΟΨΙΑΣ ΠΡΟΣΤΑΤΗ\b2.JPG"/>
          <p:cNvPicPr>
            <a:picLocks noGrp="1" noChangeAspect="1" noChangeArrowheads="1"/>
          </p:cNvPicPr>
          <p:nvPr>
            <p:ph idx="1"/>
          </p:nvPr>
        </p:nvPicPr>
        <p:blipFill>
          <a:blip r:embed="rId3" cstate="print"/>
          <a:srcRect/>
          <a:stretch>
            <a:fillRect/>
          </a:stretch>
        </p:blipFill>
        <p:spPr bwMode="auto">
          <a:xfrm>
            <a:off x="1115616" y="1484784"/>
            <a:ext cx="6984776" cy="524007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869934"/>
          </a:xfrm>
        </p:spPr>
        <p:txBody>
          <a:bodyPr>
            <a:noAutofit/>
          </a:bodyPr>
          <a:lstStyle/>
          <a:p>
            <a:r>
              <a:rPr lang="en-US" sz="2800" dirty="0" smtClean="0"/>
              <a:t>Prostate cancerous glands </a:t>
            </a:r>
            <a:endParaRPr lang="el-GR" sz="2800" dirty="0"/>
          </a:p>
        </p:txBody>
      </p:sp>
      <p:sp>
        <p:nvSpPr>
          <p:cNvPr id="4" name="3 - Θέση κειμένου"/>
          <p:cNvSpPr>
            <a:spLocks noGrp="1"/>
          </p:cNvSpPr>
          <p:nvPr>
            <p:ph type="body" sz="half" idx="2"/>
          </p:nvPr>
        </p:nvSpPr>
        <p:spPr/>
        <p:txBody>
          <a:bodyPr>
            <a:noAutofit/>
          </a:bodyPr>
          <a:lstStyle/>
          <a:p>
            <a:r>
              <a:rPr lang="en-US" sz="2400" dirty="0" smtClean="0"/>
              <a:t>Nuclear enlargement and </a:t>
            </a:r>
            <a:r>
              <a:rPr lang="en-US" sz="2400" dirty="0" err="1" smtClean="0"/>
              <a:t>hyperchromasia</a:t>
            </a:r>
            <a:r>
              <a:rPr lang="en-US" sz="2400" dirty="0" smtClean="0"/>
              <a:t> </a:t>
            </a:r>
          </a:p>
          <a:p>
            <a:endParaRPr lang="en-US" sz="2400" dirty="0" smtClean="0"/>
          </a:p>
          <a:p>
            <a:endParaRPr lang="en-US" sz="2400" dirty="0" smtClean="0"/>
          </a:p>
          <a:p>
            <a:endParaRPr lang="en-US" sz="2400" dirty="0" smtClean="0"/>
          </a:p>
          <a:p>
            <a:r>
              <a:rPr lang="en-US" sz="2400" dirty="0" smtClean="0"/>
              <a:t>Sharp luminal border  (green circles)</a:t>
            </a:r>
          </a:p>
          <a:p>
            <a:endParaRPr lang="en-US" sz="2400" dirty="0" smtClean="0"/>
          </a:p>
          <a:p>
            <a:endParaRPr lang="en-US" sz="2400" dirty="0" smtClean="0"/>
          </a:p>
          <a:p>
            <a:endParaRPr lang="en-US" sz="2400" dirty="0" smtClean="0"/>
          </a:p>
          <a:p>
            <a:r>
              <a:rPr lang="en-US" sz="2400" dirty="0" smtClean="0"/>
              <a:t>Pink amorphous secretion  (pink arrow)</a:t>
            </a:r>
            <a:endParaRPr lang="el-GR" sz="2400" dirty="0"/>
          </a:p>
        </p:txBody>
      </p:sp>
      <p:pic>
        <p:nvPicPr>
          <p:cNvPr id="5" name="Picture 2" descr="C:\Users\θυμιος\Desktop\HIPON PROSTATE IMAGES - Αντίγραφο\NIKON 3ο αρχείο\F132\16922B.JPG"/>
          <p:cNvPicPr>
            <a:picLocks noGrp="1" noChangeAspect="1" noChangeArrowheads="1"/>
          </p:cNvPicPr>
          <p:nvPr>
            <p:ph idx="1"/>
          </p:nvPr>
        </p:nvPicPr>
        <p:blipFill>
          <a:blip r:embed="rId3" cstate="print"/>
          <a:srcRect/>
          <a:stretch>
            <a:fillRect/>
          </a:stretch>
        </p:blipFill>
        <p:spPr bwMode="auto">
          <a:xfrm rot="5400000">
            <a:off x="3285000" y="1001224"/>
            <a:ext cx="6288778" cy="4714910"/>
          </a:xfrm>
          <a:prstGeom prst="rect">
            <a:avLst/>
          </a:prstGeom>
          <a:noFill/>
        </p:spPr>
      </p:pic>
      <p:sp>
        <p:nvSpPr>
          <p:cNvPr id="6" name="5 - Βέλος προς τα κάτω"/>
          <p:cNvSpPr/>
          <p:nvPr/>
        </p:nvSpPr>
        <p:spPr>
          <a:xfrm rot="20011603">
            <a:off x="4722248" y="4736740"/>
            <a:ext cx="191842" cy="398708"/>
          </a:xfrm>
          <a:prstGeom prst="downArrow">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Διάγραμμα ροής: Παραπομπή"/>
          <p:cNvSpPr/>
          <p:nvPr/>
        </p:nvSpPr>
        <p:spPr>
          <a:xfrm>
            <a:off x="6715140" y="2285992"/>
            <a:ext cx="142876" cy="142876"/>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Διάγραμμα ροής: Παραπομπή"/>
          <p:cNvSpPr/>
          <p:nvPr/>
        </p:nvSpPr>
        <p:spPr>
          <a:xfrm flipV="1">
            <a:off x="8358214" y="2857496"/>
            <a:ext cx="142876" cy="142876"/>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a:bodyPr>
          <a:lstStyle/>
          <a:p>
            <a:r>
              <a:rPr lang="en-US" sz="2400" dirty="0" smtClean="0"/>
              <a:t>Circumferential </a:t>
            </a:r>
            <a:r>
              <a:rPr lang="en-US" sz="2400" dirty="0" err="1" smtClean="0">
                <a:effectLst>
                  <a:outerShdw blurRad="38100" dist="38100" dir="2700000" algn="tl">
                    <a:srgbClr val="000000">
                      <a:alpha val="43137"/>
                    </a:srgbClr>
                  </a:outerShdw>
                </a:effectLst>
              </a:rPr>
              <a:t>perineural</a:t>
            </a:r>
            <a:r>
              <a:rPr lang="en-US" sz="2400" dirty="0" smtClean="0">
                <a:effectLst>
                  <a:outerShdw blurRad="38100" dist="38100" dir="2700000" algn="tl">
                    <a:srgbClr val="000000">
                      <a:alpha val="43137"/>
                    </a:srgbClr>
                  </a:outerShdw>
                </a:effectLst>
              </a:rPr>
              <a:t> invasion </a:t>
            </a:r>
            <a:r>
              <a:rPr lang="en-US" sz="2400" dirty="0" smtClean="0"/>
              <a:t>(asterisks) </a:t>
            </a:r>
            <a:br>
              <a:rPr lang="en-US" sz="2400" dirty="0" smtClean="0"/>
            </a:br>
            <a:r>
              <a:rPr lang="en-US" sz="2400" dirty="0" smtClean="0"/>
              <a:t>by cancerous glands . A cancer–specific (</a:t>
            </a:r>
            <a:r>
              <a:rPr lang="en-US" sz="2400" dirty="0" err="1" smtClean="0"/>
              <a:t>pathognomonic</a:t>
            </a:r>
            <a:r>
              <a:rPr lang="en-US" sz="2400" dirty="0" smtClean="0"/>
              <a:t>) finding. </a:t>
            </a:r>
            <a:endParaRPr lang="el-GR" sz="2400" dirty="0"/>
          </a:p>
        </p:txBody>
      </p:sp>
      <p:pic>
        <p:nvPicPr>
          <p:cNvPr id="5" name="Picture 2" descr="C:\Users\θυμιος\Desktop\HIPON PROSTATE IMAGES - Αντίγραφο\NIKON 6ο αρχείο\F190\68539 B.JPG"/>
          <p:cNvPicPr>
            <a:picLocks noGrp="1" noChangeAspect="1" noChangeArrowheads="1"/>
          </p:cNvPicPr>
          <p:nvPr>
            <p:ph sz="half" idx="1"/>
          </p:nvPr>
        </p:nvPicPr>
        <p:blipFill>
          <a:blip r:embed="rId3" cstate="print"/>
          <a:srcRect/>
          <a:stretch>
            <a:fillRect/>
          </a:stretch>
        </p:blipFill>
        <p:spPr bwMode="auto">
          <a:xfrm>
            <a:off x="1071538" y="1357298"/>
            <a:ext cx="6860482" cy="5143536"/>
          </a:xfrm>
          <a:prstGeom prst="rect">
            <a:avLst/>
          </a:prstGeom>
          <a:noFill/>
        </p:spPr>
      </p:pic>
      <p:sp>
        <p:nvSpPr>
          <p:cNvPr id="7" name="6 - Αστέρι 5 ακτινών"/>
          <p:cNvSpPr/>
          <p:nvPr/>
        </p:nvSpPr>
        <p:spPr>
          <a:xfrm>
            <a:off x="4429124" y="3857628"/>
            <a:ext cx="214314" cy="2143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στέρι 5 ακτινών"/>
          <p:cNvSpPr/>
          <p:nvPr/>
        </p:nvSpPr>
        <p:spPr>
          <a:xfrm>
            <a:off x="4286248" y="4786322"/>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3200" dirty="0" smtClean="0"/>
              <a:t>Circumferential </a:t>
            </a:r>
            <a:r>
              <a:rPr lang="en-US" sz="3200" dirty="0" err="1" smtClean="0"/>
              <a:t>perineural</a:t>
            </a:r>
            <a:r>
              <a:rPr lang="en-US" sz="3200" dirty="0" smtClean="0"/>
              <a:t> invasion (asterisk) </a:t>
            </a:r>
            <a:br>
              <a:rPr lang="en-US" sz="3200" dirty="0" smtClean="0"/>
            </a:br>
            <a:r>
              <a:rPr lang="en-US" sz="3200" dirty="0" smtClean="0"/>
              <a:t>by cancerous glands  </a:t>
            </a:r>
            <a:br>
              <a:rPr lang="en-US" sz="3200" dirty="0" smtClean="0"/>
            </a:br>
            <a:r>
              <a:rPr lang="en-US" sz="3200" dirty="0" smtClean="0"/>
              <a:t>forming a </a:t>
            </a:r>
            <a:r>
              <a:rPr lang="en-US" sz="3200" dirty="0" err="1" smtClean="0"/>
              <a:t>cribriform</a:t>
            </a:r>
            <a:r>
              <a:rPr lang="en-US" sz="3200" dirty="0" smtClean="0"/>
              <a:t> gland of medium size.</a:t>
            </a:r>
            <a:endParaRPr lang="el-GR" sz="3200" dirty="0"/>
          </a:p>
        </p:txBody>
      </p:sp>
      <p:sp>
        <p:nvSpPr>
          <p:cNvPr id="10" name="9 - Αστέρι 5 ακτινών"/>
          <p:cNvSpPr/>
          <p:nvPr/>
        </p:nvSpPr>
        <p:spPr>
          <a:xfrm>
            <a:off x="4932040" y="3573016"/>
            <a:ext cx="720080" cy="648072"/>
          </a:xfrm>
          <a:prstGeom prst="star5">
            <a:avLst>
              <a:gd name="adj" fmla="val 11363"/>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descr="F:\HIPON PROSTATE IMAGES\15ο ΑΡΧΕΙΟ\F469\IMAGE002.JPG"/>
          <p:cNvPicPr>
            <a:picLocks noChangeAspect="1" noChangeArrowheads="1"/>
          </p:cNvPicPr>
          <p:nvPr/>
        </p:nvPicPr>
        <p:blipFill>
          <a:blip r:embed="rId3" cstate="print"/>
          <a:srcRect/>
          <a:stretch>
            <a:fillRect/>
          </a:stretch>
        </p:blipFill>
        <p:spPr bwMode="auto">
          <a:xfrm>
            <a:off x="1331640" y="1556792"/>
            <a:ext cx="6768752" cy="5075188"/>
          </a:xfrm>
          <a:prstGeom prst="rect">
            <a:avLst/>
          </a:prstGeom>
          <a:noFill/>
        </p:spPr>
      </p:pic>
      <p:sp>
        <p:nvSpPr>
          <p:cNvPr id="12" name="11 - Αστέρι 5 ακτινών"/>
          <p:cNvSpPr/>
          <p:nvPr/>
        </p:nvSpPr>
        <p:spPr>
          <a:xfrm>
            <a:off x="5076056" y="3861048"/>
            <a:ext cx="216024" cy="2880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273050"/>
            <a:ext cx="3892992" cy="655620"/>
          </a:xfrm>
        </p:spPr>
        <p:txBody>
          <a:bodyPr>
            <a:noAutofit/>
          </a:bodyPr>
          <a:lstStyle/>
          <a:p>
            <a:r>
              <a:rPr lang="en-US" dirty="0" smtClean="0"/>
              <a:t>Well differentiated /low grade </a:t>
            </a:r>
            <a:br>
              <a:rPr lang="en-US" dirty="0" smtClean="0"/>
            </a:br>
            <a:r>
              <a:rPr lang="en-US" dirty="0" smtClean="0"/>
              <a:t>prostate  </a:t>
            </a:r>
            <a:r>
              <a:rPr lang="en-US" dirty="0" err="1" smtClean="0"/>
              <a:t>acinar</a:t>
            </a:r>
            <a:r>
              <a:rPr lang="en-US" dirty="0" smtClean="0"/>
              <a:t> </a:t>
            </a:r>
            <a:r>
              <a:rPr lang="en-US" dirty="0" err="1" smtClean="0"/>
              <a:t>adenocarcinoma</a:t>
            </a:r>
            <a:endParaRPr lang="el-GR" dirty="0"/>
          </a:p>
        </p:txBody>
      </p:sp>
      <p:sp>
        <p:nvSpPr>
          <p:cNvPr id="4" name="3 - Θέση κειμένου"/>
          <p:cNvSpPr>
            <a:spLocks noGrp="1"/>
          </p:cNvSpPr>
          <p:nvPr>
            <p:ph type="body" sz="half" idx="2"/>
          </p:nvPr>
        </p:nvSpPr>
        <p:spPr>
          <a:xfrm>
            <a:off x="142844" y="1285860"/>
            <a:ext cx="3493052" cy="5429288"/>
          </a:xfrm>
        </p:spPr>
        <p:txBody>
          <a:bodyPr>
            <a:noAutofit/>
          </a:bodyPr>
          <a:lstStyle/>
          <a:p>
            <a:r>
              <a:rPr lang="en-US" sz="2000" dirty="0" smtClean="0"/>
              <a:t>Well – circumscribed  nodule  of small to medium sized, separate  glands that do not infiltrate into adjacent tissue .</a:t>
            </a:r>
          </a:p>
          <a:p>
            <a:endParaRPr lang="en-US" sz="2000" dirty="0" smtClean="0"/>
          </a:p>
          <a:p>
            <a:r>
              <a:rPr lang="en-US" sz="2000" dirty="0" smtClean="0"/>
              <a:t>Relatively loose arrangement  </a:t>
            </a:r>
          </a:p>
          <a:p>
            <a:r>
              <a:rPr lang="en-US" sz="2000" dirty="0" smtClean="0"/>
              <a:t>(Gleason pattern 2) </a:t>
            </a:r>
          </a:p>
          <a:p>
            <a:endParaRPr lang="en-US" sz="2000" dirty="0" smtClean="0"/>
          </a:p>
          <a:p>
            <a:endParaRPr lang="en-US" sz="2000" dirty="0" smtClean="0"/>
          </a:p>
          <a:p>
            <a:r>
              <a:rPr lang="en-US" sz="2000" dirty="0" smtClean="0"/>
              <a:t>Abundant pale cytoplasm  of cancer cells (purple arrow) , a common finding in well differentiated </a:t>
            </a:r>
            <a:r>
              <a:rPr lang="en-US" sz="2000" dirty="0" err="1" smtClean="0"/>
              <a:t>acinar</a:t>
            </a:r>
            <a:r>
              <a:rPr lang="en-US" sz="2000" dirty="0" smtClean="0"/>
              <a:t> </a:t>
            </a:r>
            <a:r>
              <a:rPr lang="en-US" sz="2000" dirty="0" err="1" smtClean="0"/>
              <a:t>adenocarcinoma</a:t>
            </a:r>
            <a:r>
              <a:rPr lang="en-US" sz="2000" dirty="0" smtClean="0"/>
              <a:t> of the prostate.</a:t>
            </a:r>
            <a:endParaRPr lang="el-GR" sz="2000" dirty="0"/>
          </a:p>
        </p:txBody>
      </p:sp>
      <p:pic>
        <p:nvPicPr>
          <p:cNvPr id="5" name="Picture 2" descr="C:\Users\θυμιος\Desktop\HIPON PROSTATE IMAGES - Αντίγραφο\NIKON 7ο αρχείο\F219\40848 A.JPG"/>
          <p:cNvPicPr>
            <a:picLocks noGrp="1" noChangeAspect="1" noChangeArrowheads="1"/>
          </p:cNvPicPr>
          <p:nvPr>
            <p:ph idx="1"/>
          </p:nvPr>
        </p:nvPicPr>
        <p:blipFill>
          <a:blip r:embed="rId3" cstate="print"/>
          <a:srcRect/>
          <a:stretch>
            <a:fillRect/>
          </a:stretch>
        </p:blipFill>
        <p:spPr bwMode="auto">
          <a:xfrm>
            <a:off x="3995936" y="0"/>
            <a:ext cx="4752528" cy="3228858"/>
          </a:xfrm>
          <a:prstGeom prst="rect">
            <a:avLst/>
          </a:prstGeom>
          <a:noFill/>
        </p:spPr>
      </p:pic>
      <p:pic>
        <p:nvPicPr>
          <p:cNvPr id="6" name="Picture 2" descr="C:\Users\θυμιος\Desktop\HIPON PROSTATE IMAGES - Αντίγραφο\NIKON 7ο αρχείο\F219\40848 B.JPG"/>
          <p:cNvPicPr>
            <a:picLocks noChangeAspect="1" noChangeArrowheads="1"/>
          </p:cNvPicPr>
          <p:nvPr/>
        </p:nvPicPr>
        <p:blipFill>
          <a:blip r:embed="rId4" cstate="print"/>
          <a:srcRect/>
          <a:stretch>
            <a:fillRect/>
          </a:stretch>
        </p:blipFill>
        <p:spPr bwMode="auto">
          <a:xfrm>
            <a:off x="3995936" y="3212976"/>
            <a:ext cx="4861350" cy="3645024"/>
          </a:xfrm>
          <a:prstGeom prst="rect">
            <a:avLst/>
          </a:prstGeom>
          <a:noFill/>
        </p:spPr>
      </p:pic>
      <p:sp>
        <p:nvSpPr>
          <p:cNvPr id="7" name="5 - Αριστερό βέλος"/>
          <p:cNvSpPr/>
          <p:nvPr/>
        </p:nvSpPr>
        <p:spPr>
          <a:xfrm rot="18825348">
            <a:off x="5774455" y="4050681"/>
            <a:ext cx="648072" cy="288032"/>
          </a:xfrm>
          <a:prstGeom prst="leftArrow">
            <a:avLst/>
          </a:prstGeom>
          <a:solidFill>
            <a:srgbClr val="A144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n-US" sz="3600" dirty="0" smtClean="0"/>
              <a:t>Well differentiated / low grade prostate </a:t>
            </a:r>
            <a:r>
              <a:rPr lang="en-US" sz="3600" dirty="0" err="1" smtClean="0"/>
              <a:t>acinar</a:t>
            </a:r>
            <a:r>
              <a:rPr lang="en-US" sz="3600" dirty="0" smtClean="0"/>
              <a:t> </a:t>
            </a:r>
            <a:r>
              <a:rPr lang="en-US" sz="3600" dirty="0" err="1" smtClean="0"/>
              <a:t>adenocarcinoma</a:t>
            </a:r>
            <a:r>
              <a:rPr lang="en-US" sz="3600" dirty="0" smtClean="0"/>
              <a:t>. Crowded, separate glands. </a:t>
            </a:r>
            <a:endParaRPr lang="el-GR" sz="3600" dirty="0"/>
          </a:p>
        </p:txBody>
      </p:sp>
      <p:pic>
        <p:nvPicPr>
          <p:cNvPr id="5" name="Picture 2" descr="C:\Users\θυμιος\Desktop\HIPON PROSTATE IMAGES - Αντίγραφο\NIKON 4ο  αρχείο\F146\55475 A.JPG"/>
          <p:cNvPicPr>
            <a:picLocks noGrp="1" noChangeAspect="1" noChangeArrowheads="1"/>
          </p:cNvPicPr>
          <p:nvPr>
            <p:ph sz="half" idx="1"/>
          </p:nvPr>
        </p:nvPicPr>
        <p:blipFill>
          <a:blip r:embed="rId3" cstate="print"/>
          <a:srcRect/>
          <a:stretch>
            <a:fillRect/>
          </a:stretch>
        </p:blipFill>
        <p:spPr bwMode="auto">
          <a:xfrm rot="16200000">
            <a:off x="-241438" y="2193766"/>
            <a:ext cx="5090373" cy="3816425"/>
          </a:xfrm>
          <a:prstGeom prst="rect">
            <a:avLst/>
          </a:prstGeom>
          <a:noFill/>
        </p:spPr>
      </p:pic>
      <p:pic>
        <p:nvPicPr>
          <p:cNvPr id="6" name="Picture 2" descr="C:\Users\θυμιος\Desktop\HIPON PROSTATE IMAGES - Αντίγραφο\NIKON 4ο  αρχείο\F146\55475 B.JPG"/>
          <p:cNvPicPr>
            <a:picLocks noGrp="1" noChangeAspect="1" noChangeArrowheads="1"/>
          </p:cNvPicPr>
          <p:nvPr>
            <p:ph sz="half" idx="2"/>
          </p:nvPr>
        </p:nvPicPr>
        <p:blipFill>
          <a:blip r:embed="rId4" cstate="print"/>
          <a:srcRect/>
          <a:stretch>
            <a:fillRect/>
          </a:stretch>
        </p:blipFill>
        <p:spPr bwMode="auto">
          <a:xfrm rot="16200000">
            <a:off x="4310310" y="2250530"/>
            <a:ext cx="4968552" cy="372509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274638"/>
            <a:ext cx="8507288" cy="1011222"/>
          </a:xfrm>
        </p:spPr>
        <p:txBody>
          <a:bodyPr>
            <a:noAutofit/>
          </a:bodyPr>
          <a:lstStyle/>
          <a:p>
            <a:pPr algn="just"/>
            <a:r>
              <a:rPr lang="en-US" sz="2400" dirty="0" smtClean="0"/>
              <a:t>Well differentiated/low grade  prostate </a:t>
            </a:r>
            <a:r>
              <a:rPr lang="en-US" sz="2400" dirty="0" err="1" smtClean="0"/>
              <a:t>acinar</a:t>
            </a:r>
            <a:r>
              <a:rPr lang="en-US" sz="2400" dirty="0" smtClean="0"/>
              <a:t> </a:t>
            </a:r>
            <a:r>
              <a:rPr lang="en-US" sz="2400" dirty="0" err="1" smtClean="0"/>
              <a:t>adenocarcinoma</a:t>
            </a:r>
            <a:r>
              <a:rPr lang="en-US" sz="2400" dirty="0" smtClean="0"/>
              <a:t> with only minimal infiltration into adjacent prostatic </a:t>
            </a:r>
            <a:r>
              <a:rPr lang="en-US" sz="2400" dirty="0" err="1" smtClean="0"/>
              <a:t>parenchyme</a:t>
            </a:r>
            <a:r>
              <a:rPr lang="en-US" sz="2400" dirty="0" smtClean="0"/>
              <a:t> (pink asterisk). </a:t>
            </a:r>
            <a:r>
              <a:rPr lang="en-US" sz="2000" dirty="0" smtClean="0"/>
              <a:t>Presence of amyloid bodies (red arrows) in benign prostate glands </a:t>
            </a:r>
            <a:r>
              <a:rPr lang="en-US" sz="2000" dirty="0"/>
              <a:t> </a:t>
            </a:r>
            <a:r>
              <a:rPr lang="en-US" sz="2000" dirty="0" smtClean="0"/>
              <a:t>with papillary </a:t>
            </a:r>
            <a:r>
              <a:rPr lang="en-US" sz="2000" dirty="0" err="1" smtClean="0"/>
              <a:t>infolding</a:t>
            </a:r>
            <a:r>
              <a:rPr lang="en-US" sz="2000" dirty="0" smtClean="0"/>
              <a:t> of their epithelium (blue asterisks).</a:t>
            </a:r>
            <a:endParaRPr lang="el-GR" sz="2000" dirty="0"/>
          </a:p>
        </p:txBody>
      </p:sp>
      <p:pic>
        <p:nvPicPr>
          <p:cNvPr id="4" name="Picture 2" descr="C:\Users\θυμιος\Desktop\HIPON PROSTATE IMAGES - Αντίγραφο\NIKON 4ο  αρχείο\F146\55475 C.JPG"/>
          <p:cNvPicPr>
            <a:picLocks noGrp="1" noChangeAspect="1" noChangeArrowheads="1"/>
          </p:cNvPicPr>
          <p:nvPr>
            <p:ph idx="1"/>
          </p:nvPr>
        </p:nvPicPr>
        <p:blipFill>
          <a:blip r:embed="rId3" cstate="print"/>
          <a:srcRect/>
          <a:stretch>
            <a:fillRect/>
          </a:stretch>
        </p:blipFill>
        <p:spPr bwMode="auto">
          <a:xfrm>
            <a:off x="1187624" y="1556792"/>
            <a:ext cx="6723133" cy="5040560"/>
          </a:xfrm>
          <a:prstGeom prst="rect">
            <a:avLst/>
          </a:prstGeom>
          <a:noFill/>
        </p:spPr>
      </p:pic>
      <p:sp>
        <p:nvSpPr>
          <p:cNvPr id="5" name="4 - Αστέρι 4 ακτινών"/>
          <p:cNvSpPr/>
          <p:nvPr/>
        </p:nvSpPr>
        <p:spPr>
          <a:xfrm>
            <a:off x="3347864" y="5733256"/>
            <a:ext cx="432048" cy="432048"/>
          </a:xfrm>
          <a:prstGeom prst="star4">
            <a:avLst>
              <a:gd name="adj" fmla="val 14790"/>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Αριστερό βέλος"/>
          <p:cNvSpPr/>
          <p:nvPr/>
        </p:nvSpPr>
        <p:spPr>
          <a:xfrm rot="20214979">
            <a:off x="4666178" y="5607398"/>
            <a:ext cx="504056" cy="2160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ριστερό βέλος"/>
          <p:cNvSpPr/>
          <p:nvPr/>
        </p:nvSpPr>
        <p:spPr>
          <a:xfrm rot="20214979">
            <a:off x="7474489" y="4599286"/>
            <a:ext cx="504056" cy="2160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5 - Αστέρι 4 ακτινών"/>
          <p:cNvSpPr/>
          <p:nvPr/>
        </p:nvSpPr>
        <p:spPr>
          <a:xfrm>
            <a:off x="1817878" y="4269419"/>
            <a:ext cx="288032"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5 - Αστέρι 4 ακτινών"/>
          <p:cNvSpPr/>
          <p:nvPr/>
        </p:nvSpPr>
        <p:spPr>
          <a:xfrm>
            <a:off x="4918206" y="6021288"/>
            <a:ext cx="288032"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5 - Αστέρι 4 ακτινών"/>
          <p:cNvSpPr/>
          <p:nvPr/>
        </p:nvSpPr>
        <p:spPr>
          <a:xfrm>
            <a:off x="6732240" y="4908877"/>
            <a:ext cx="288032"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92696"/>
            <a:ext cx="3471858" cy="1296144"/>
          </a:xfrm>
        </p:spPr>
        <p:txBody>
          <a:bodyPr>
            <a:normAutofit fontScale="90000"/>
          </a:bodyPr>
          <a:lstStyle/>
          <a:p>
            <a:r>
              <a:rPr lang="en-US" sz="2200" dirty="0" smtClean="0"/>
              <a:t>Atypical adenomatous hyperplasia-</a:t>
            </a:r>
            <a:r>
              <a:rPr lang="en-US" sz="2200" dirty="0" err="1" smtClean="0"/>
              <a:t>adenosis</a:t>
            </a:r>
            <a:r>
              <a:rPr lang="en-US" sz="2200" dirty="0" smtClean="0"/>
              <a:t/>
            </a:r>
            <a:br>
              <a:rPr lang="en-US" sz="2200" dirty="0" smtClean="0"/>
            </a:br>
            <a:r>
              <a:rPr lang="en-US" dirty="0" smtClean="0"/>
              <a:t/>
            </a:r>
            <a:br>
              <a:rPr lang="en-US" dirty="0" smtClean="0"/>
            </a:br>
            <a:r>
              <a:rPr lang="en-US" b="0" dirty="0" smtClean="0"/>
              <a:t>Differential diagnosis from well differentiated/low grade  prostate </a:t>
            </a:r>
            <a:r>
              <a:rPr lang="en-US" b="0" dirty="0" err="1" smtClean="0"/>
              <a:t>acinar</a:t>
            </a:r>
            <a:r>
              <a:rPr lang="en-US" b="0" dirty="0" smtClean="0"/>
              <a:t> </a:t>
            </a:r>
            <a:r>
              <a:rPr lang="en-US" b="0" dirty="0" err="1" smtClean="0"/>
              <a:t>adenocarcinoma</a:t>
            </a:r>
            <a:endParaRPr lang="el-GR" b="0" dirty="0"/>
          </a:p>
        </p:txBody>
      </p:sp>
      <p:sp>
        <p:nvSpPr>
          <p:cNvPr id="4" name="3 - Θέση κειμένου"/>
          <p:cNvSpPr>
            <a:spLocks noGrp="1"/>
          </p:cNvSpPr>
          <p:nvPr>
            <p:ph type="body" sz="half" idx="2"/>
          </p:nvPr>
        </p:nvSpPr>
        <p:spPr>
          <a:xfrm>
            <a:off x="107504" y="2060848"/>
            <a:ext cx="3744416" cy="4065315"/>
          </a:xfrm>
        </p:spPr>
        <p:txBody>
          <a:bodyPr>
            <a:noAutofit/>
          </a:bodyPr>
          <a:lstStyle/>
          <a:p>
            <a:r>
              <a:rPr lang="en-US" sz="1800" dirty="0" err="1" smtClean="0"/>
              <a:t>Adenosis</a:t>
            </a:r>
            <a:r>
              <a:rPr lang="en-US" sz="1800" dirty="0" smtClean="0"/>
              <a:t>:</a:t>
            </a:r>
          </a:p>
          <a:p>
            <a:r>
              <a:rPr lang="en-US" sz="1800" dirty="0" smtClean="0"/>
              <a:t>Small glands share cytoplasmic and nuclear features with admixed larger benign glands</a:t>
            </a:r>
          </a:p>
          <a:p>
            <a:r>
              <a:rPr lang="en-US" sz="1800" dirty="0" smtClean="0"/>
              <a:t>No nuclear or </a:t>
            </a:r>
            <a:r>
              <a:rPr lang="en-US" sz="1800" dirty="0" err="1" smtClean="0"/>
              <a:t>nucleolar</a:t>
            </a:r>
            <a:r>
              <a:rPr lang="en-US" sz="1800" dirty="0" smtClean="0"/>
              <a:t> enlargement </a:t>
            </a:r>
          </a:p>
          <a:p>
            <a:r>
              <a:rPr lang="en-US" sz="1800" dirty="0" smtClean="0"/>
              <a:t>Pale – clear cytoplasm.</a:t>
            </a:r>
          </a:p>
          <a:p>
            <a:r>
              <a:rPr lang="en-US" sz="1800" dirty="0" smtClean="0"/>
              <a:t>Not so sharp luminal borders (asterisks)</a:t>
            </a:r>
          </a:p>
          <a:p>
            <a:endParaRPr lang="en-US" sz="1800" dirty="0" smtClean="0"/>
          </a:p>
          <a:p>
            <a:r>
              <a:rPr lang="en-US" sz="1800" dirty="0" smtClean="0"/>
              <a:t>Cancer :</a:t>
            </a:r>
          </a:p>
          <a:p>
            <a:r>
              <a:rPr lang="en-US" sz="1800" dirty="0" smtClean="0"/>
              <a:t>Small glands differ from adjacent benign glands in </a:t>
            </a:r>
            <a:r>
              <a:rPr lang="en-US" sz="1800" dirty="0" err="1" smtClean="0"/>
              <a:t>cytoplasmic</a:t>
            </a:r>
            <a:r>
              <a:rPr lang="en-US" sz="1800" dirty="0" smtClean="0"/>
              <a:t> and/or nuclear features</a:t>
            </a:r>
          </a:p>
          <a:p>
            <a:r>
              <a:rPr lang="en-US" sz="1800" dirty="0" smtClean="0"/>
              <a:t>Cytoplasm may be </a:t>
            </a:r>
            <a:r>
              <a:rPr lang="en-US" sz="1800" dirty="0" err="1" smtClean="0"/>
              <a:t>amphophilic</a:t>
            </a:r>
            <a:r>
              <a:rPr lang="en-US" sz="1800" dirty="0" smtClean="0"/>
              <a:t>.</a:t>
            </a:r>
            <a:endParaRPr lang="el-GR" sz="1800" dirty="0"/>
          </a:p>
        </p:txBody>
      </p:sp>
      <p:pic>
        <p:nvPicPr>
          <p:cNvPr id="5" name="Picture 2" descr="C:\Users\θυμιος\Desktop\HIPON PROSTATE IMAGES - Αντίγραφο\NIKON 2ο αρχείο\F115\46725 1 A.JPG"/>
          <p:cNvPicPr>
            <a:picLocks noGrp="1" noChangeAspect="1" noChangeArrowheads="1"/>
          </p:cNvPicPr>
          <p:nvPr>
            <p:ph idx="1"/>
          </p:nvPr>
        </p:nvPicPr>
        <p:blipFill>
          <a:blip r:embed="rId3" cstate="print"/>
          <a:srcRect/>
          <a:stretch>
            <a:fillRect/>
          </a:stretch>
        </p:blipFill>
        <p:spPr bwMode="auto">
          <a:xfrm>
            <a:off x="4211960" y="0"/>
            <a:ext cx="4392488" cy="3293196"/>
          </a:xfrm>
          <a:prstGeom prst="rect">
            <a:avLst/>
          </a:prstGeom>
          <a:noFill/>
        </p:spPr>
      </p:pic>
      <p:pic>
        <p:nvPicPr>
          <p:cNvPr id="6" name="Picture 2" descr="C:\Users\θυμιος\Desktop\HIPON PROSTATE IMAGES - Αντίγραφο\NIKON 2ο αρχείο\F115\46725 1 C.JPG"/>
          <p:cNvPicPr>
            <a:picLocks noChangeAspect="1" noChangeArrowheads="1"/>
          </p:cNvPicPr>
          <p:nvPr/>
        </p:nvPicPr>
        <p:blipFill>
          <a:blip r:embed="rId4" cstate="print"/>
          <a:srcRect/>
          <a:stretch>
            <a:fillRect/>
          </a:stretch>
        </p:blipFill>
        <p:spPr bwMode="auto">
          <a:xfrm>
            <a:off x="4067943" y="3284984"/>
            <a:ext cx="4764022" cy="3573016"/>
          </a:xfrm>
          <a:prstGeom prst="rect">
            <a:avLst/>
          </a:prstGeom>
          <a:noFill/>
        </p:spPr>
      </p:pic>
      <p:sp>
        <p:nvSpPr>
          <p:cNvPr id="7" name="5 - Αστέρι 4 ακτινών"/>
          <p:cNvSpPr/>
          <p:nvPr/>
        </p:nvSpPr>
        <p:spPr>
          <a:xfrm>
            <a:off x="6449954" y="3645024"/>
            <a:ext cx="288032"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5 - Αστέρι 4 ακτινών"/>
          <p:cNvSpPr/>
          <p:nvPr/>
        </p:nvSpPr>
        <p:spPr>
          <a:xfrm>
            <a:off x="6112076" y="5071492"/>
            <a:ext cx="288032"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5 - Αστέρι 4 ακτινών"/>
          <p:cNvSpPr/>
          <p:nvPr/>
        </p:nvSpPr>
        <p:spPr>
          <a:xfrm>
            <a:off x="5980144" y="6093296"/>
            <a:ext cx="288032"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139952" cy="1124744"/>
          </a:xfrm>
        </p:spPr>
        <p:txBody>
          <a:bodyPr>
            <a:noAutofit/>
          </a:bodyPr>
          <a:lstStyle/>
          <a:p>
            <a:r>
              <a:rPr lang="en-US" sz="1600" dirty="0" smtClean="0"/>
              <a:t>Gleason’s pattern 3 / Intermediate differentiation of prostate </a:t>
            </a:r>
            <a:r>
              <a:rPr lang="en-US" sz="1600" dirty="0" err="1" smtClean="0"/>
              <a:t>acinar</a:t>
            </a:r>
            <a:r>
              <a:rPr lang="en-US" sz="1600" dirty="0" smtClean="0"/>
              <a:t> </a:t>
            </a:r>
            <a:r>
              <a:rPr lang="en-US" sz="1600" dirty="0" err="1" smtClean="0"/>
              <a:t>adenocarcinoma</a:t>
            </a:r>
            <a:r>
              <a:rPr lang="en-US" sz="1600" dirty="0" smtClean="0"/>
              <a:t>:</a:t>
            </a:r>
            <a:r>
              <a:rPr lang="en-US" sz="1600" dirty="0"/>
              <a:t> </a:t>
            </a:r>
            <a:r>
              <a:rPr lang="en-US" sz="1600" dirty="0" smtClean="0"/>
              <a:t>the commonest type of prostate cancer,  under low magnification </a:t>
            </a:r>
            <a:endParaRPr lang="el-GR" sz="1600" dirty="0"/>
          </a:p>
        </p:txBody>
      </p:sp>
      <p:sp>
        <p:nvSpPr>
          <p:cNvPr id="4" name="3 - Θέση κειμένου"/>
          <p:cNvSpPr>
            <a:spLocks noGrp="1"/>
          </p:cNvSpPr>
          <p:nvPr>
            <p:ph type="body" sz="half" idx="2"/>
          </p:nvPr>
        </p:nvSpPr>
        <p:spPr>
          <a:xfrm>
            <a:off x="0" y="1052736"/>
            <a:ext cx="4283968" cy="2520280"/>
          </a:xfrm>
        </p:spPr>
        <p:txBody>
          <a:bodyPr>
            <a:noAutofit/>
          </a:bodyPr>
          <a:lstStyle/>
          <a:p>
            <a:r>
              <a:rPr lang="en-US" sz="1600" dirty="0" smtClean="0"/>
              <a:t>Cancerous glands of small size (black arrows) surround bigger non-neoplastic glands (asterisks). </a:t>
            </a:r>
          </a:p>
          <a:p>
            <a:pPr algn="just"/>
            <a:r>
              <a:rPr lang="en-US" sz="1600" dirty="0" smtClean="0"/>
              <a:t>Small glands located between larger, </a:t>
            </a:r>
            <a:r>
              <a:rPr lang="en-US" sz="1600" dirty="0" err="1" smtClean="0"/>
              <a:t>cystically</a:t>
            </a:r>
            <a:r>
              <a:rPr lang="en-US" sz="1600" dirty="0" smtClean="0"/>
              <a:t> dilated ones (black circles). Despite the  somewhat basophilic appearance of the small glands below -which though not characteristic of cancer, can be rarely noticed when malignant nuclei appear somehow stratified- their infiltrative architectural pattern is  certainly indicative of cancer. Complete lack of basal cells can be </a:t>
            </a:r>
            <a:r>
              <a:rPr lang="en-US" sz="1600" dirty="0" err="1" smtClean="0"/>
              <a:t>immunohistochemically</a:t>
            </a:r>
            <a:r>
              <a:rPr lang="en-US" sz="1600" dirty="0" smtClean="0"/>
              <a:t> confirmed.</a:t>
            </a:r>
            <a:endParaRPr lang="el-GR" sz="1600" dirty="0"/>
          </a:p>
        </p:txBody>
      </p:sp>
      <p:pic>
        <p:nvPicPr>
          <p:cNvPr id="5" name="Picture 2" descr="C:\Users\θυμιος\Desktop\HIPON PROSTATE IMAGES - Αντίγραφο\1ο αρχείο\F094\119158.JPG"/>
          <p:cNvPicPr>
            <a:picLocks noGrp="1" noChangeAspect="1" noChangeArrowheads="1"/>
          </p:cNvPicPr>
          <p:nvPr>
            <p:ph idx="1"/>
          </p:nvPr>
        </p:nvPicPr>
        <p:blipFill>
          <a:blip r:embed="rId3" cstate="print"/>
          <a:srcRect/>
          <a:stretch>
            <a:fillRect/>
          </a:stretch>
        </p:blipFill>
        <p:spPr bwMode="auto">
          <a:xfrm rot="5400000">
            <a:off x="3427876" y="1072662"/>
            <a:ext cx="6288776" cy="4714908"/>
          </a:xfrm>
          <a:prstGeom prst="rect">
            <a:avLst/>
          </a:prstGeom>
          <a:noFill/>
        </p:spPr>
      </p:pic>
      <p:pic>
        <p:nvPicPr>
          <p:cNvPr id="6" name="Picture 2" descr="C:\Users\θυμιος\Desktop\HIPON PROSTATE IMAGES - Αντίγραφο\NIKON 4ο  αρχείο\F147\53730 A.JPG"/>
          <p:cNvPicPr>
            <a:picLocks noChangeAspect="1" noChangeArrowheads="1"/>
          </p:cNvPicPr>
          <p:nvPr/>
        </p:nvPicPr>
        <p:blipFill>
          <a:blip r:embed="rId4" cstate="print"/>
          <a:srcRect/>
          <a:stretch>
            <a:fillRect/>
          </a:stretch>
        </p:blipFill>
        <p:spPr bwMode="auto">
          <a:xfrm>
            <a:off x="144822" y="3839166"/>
            <a:ext cx="3901440" cy="2926080"/>
          </a:xfrm>
          <a:prstGeom prst="rect">
            <a:avLst/>
          </a:prstGeom>
          <a:noFill/>
        </p:spPr>
      </p:pic>
      <p:cxnSp>
        <p:nvCxnSpPr>
          <p:cNvPr id="16" name="15 - Ευθύγραμμο βέλος σύνδεσης"/>
          <p:cNvCxnSpPr/>
          <p:nvPr/>
        </p:nvCxnSpPr>
        <p:spPr>
          <a:xfrm rot="5400000">
            <a:off x="6180149" y="3678239"/>
            <a:ext cx="35719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16 - Ευθύγραμμο βέλος σύνδεσης"/>
          <p:cNvCxnSpPr/>
          <p:nvPr/>
        </p:nvCxnSpPr>
        <p:spPr>
          <a:xfrm rot="5400000">
            <a:off x="6680215" y="3678239"/>
            <a:ext cx="35719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17 - Αστέρι 5 ακτινών"/>
          <p:cNvSpPr/>
          <p:nvPr/>
        </p:nvSpPr>
        <p:spPr>
          <a:xfrm>
            <a:off x="6156176" y="1556792"/>
            <a:ext cx="142876" cy="214314"/>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19" name="18 - Αστέρι 5 ακτινών"/>
          <p:cNvSpPr/>
          <p:nvPr/>
        </p:nvSpPr>
        <p:spPr>
          <a:xfrm>
            <a:off x="4499992" y="4365104"/>
            <a:ext cx="142876" cy="214314"/>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20" name="19 - Διάγραμμα ροής: Παραπομπή"/>
          <p:cNvSpPr/>
          <p:nvPr/>
        </p:nvSpPr>
        <p:spPr>
          <a:xfrm>
            <a:off x="2643174" y="4214818"/>
            <a:ext cx="214314" cy="214314"/>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Διάγραμμα ροής: Παραπομπή"/>
          <p:cNvSpPr/>
          <p:nvPr/>
        </p:nvSpPr>
        <p:spPr>
          <a:xfrm>
            <a:off x="1071538" y="5429264"/>
            <a:ext cx="214314" cy="214314"/>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2" name="15 - Ευθύγραμμο βέλος σύνδεσης"/>
          <p:cNvCxnSpPr/>
          <p:nvPr/>
        </p:nvCxnSpPr>
        <p:spPr>
          <a:xfrm>
            <a:off x="4860032" y="1663949"/>
            <a:ext cx="216024" cy="3456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15 - Ευθύγραμμο βέλος σύνδεσης"/>
          <p:cNvCxnSpPr/>
          <p:nvPr/>
        </p:nvCxnSpPr>
        <p:spPr>
          <a:xfrm>
            <a:off x="4968044" y="3846110"/>
            <a:ext cx="32403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15 - Ευθύγραμμο βέλος σύνδεσης"/>
          <p:cNvCxnSpPr/>
          <p:nvPr/>
        </p:nvCxnSpPr>
        <p:spPr>
          <a:xfrm flipH="1">
            <a:off x="5865416" y="2582193"/>
            <a:ext cx="433636" cy="17859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643782"/>
          </a:xfrm>
        </p:spPr>
        <p:txBody>
          <a:bodyPr>
            <a:normAutofit fontScale="90000"/>
          </a:bodyPr>
          <a:lstStyle/>
          <a:p>
            <a:r>
              <a:rPr lang="en-US" sz="2200" dirty="0" smtClean="0"/>
              <a:t>Atypical </a:t>
            </a:r>
            <a:r>
              <a:rPr lang="en-US" sz="2200" dirty="0" err="1" smtClean="0"/>
              <a:t>adenomatous</a:t>
            </a:r>
            <a:r>
              <a:rPr lang="en-US" sz="2200" dirty="0" smtClean="0"/>
              <a:t> hyperplasia-</a:t>
            </a:r>
            <a:r>
              <a:rPr lang="en-US" sz="2200" dirty="0" err="1" smtClean="0"/>
              <a:t>adenosis</a:t>
            </a:r>
            <a:r>
              <a:rPr lang="en-US" sz="2200" dirty="0" smtClean="0"/>
              <a:t/>
            </a:r>
            <a:br>
              <a:rPr lang="en-US" sz="2200" dirty="0" smtClean="0"/>
            </a:br>
            <a:r>
              <a:rPr lang="en-US" b="0" dirty="0" smtClean="0"/>
              <a:t/>
            </a:r>
            <a:br>
              <a:rPr lang="en-US" b="0" dirty="0" smtClean="0"/>
            </a:br>
            <a:r>
              <a:rPr lang="en-US" b="0" dirty="0" smtClean="0"/>
              <a:t>Differential diagnosis from well differentiated prostate </a:t>
            </a:r>
            <a:r>
              <a:rPr lang="en-US" b="0" dirty="0" err="1" smtClean="0"/>
              <a:t>acinar</a:t>
            </a:r>
            <a:r>
              <a:rPr lang="en-US" b="0" dirty="0" smtClean="0"/>
              <a:t>  </a:t>
            </a:r>
            <a:r>
              <a:rPr lang="en-US" b="0" dirty="0" err="1" smtClean="0"/>
              <a:t>adenocarcinoma</a:t>
            </a:r>
            <a:endParaRPr lang="el-GR" b="0" dirty="0"/>
          </a:p>
        </p:txBody>
      </p:sp>
      <p:sp>
        <p:nvSpPr>
          <p:cNvPr id="4" name="3 - Θέση κειμένου"/>
          <p:cNvSpPr>
            <a:spLocks noGrp="1"/>
          </p:cNvSpPr>
          <p:nvPr>
            <p:ph type="body" sz="half" idx="2"/>
          </p:nvPr>
        </p:nvSpPr>
        <p:spPr>
          <a:xfrm>
            <a:off x="179512" y="2276872"/>
            <a:ext cx="3286001" cy="3849291"/>
          </a:xfrm>
        </p:spPr>
        <p:txBody>
          <a:bodyPr/>
          <a:lstStyle/>
          <a:p>
            <a:r>
              <a:rPr lang="en-US" sz="1800" dirty="0" err="1" smtClean="0"/>
              <a:t>Adenosis</a:t>
            </a:r>
            <a:r>
              <a:rPr lang="en-US" sz="1800" dirty="0" smtClean="0"/>
              <a:t>: </a:t>
            </a:r>
          </a:p>
          <a:p>
            <a:r>
              <a:rPr lang="en-US" sz="1800" dirty="0" smtClean="0"/>
              <a:t>Small  crowded glands  admixed with similar, larger glands .</a:t>
            </a:r>
          </a:p>
          <a:p>
            <a:r>
              <a:rPr lang="en-US" sz="1800" dirty="0" smtClean="0"/>
              <a:t>Glands with basal cells  (blue arrows).</a:t>
            </a:r>
          </a:p>
          <a:p>
            <a:endParaRPr lang="en-US" sz="1800" dirty="0" smtClean="0"/>
          </a:p>
          <a:p>
            <a:r>
              <a:rPr lang="en-US" sz="1800" dirty="0" smtClean="0"/>
              <a:t>Cancer:</a:t>
            </a:r>
          </a:p>
          <a:p>
            <a:r>
              <a:rPr lang="en-US" sz="1800" dirty="0" smtClean="0"/>
              <a:t>Frequently pure population of small crowded glands</a:t>
            </a:r>
          </a:p>
          <a:p>
            <a:r>
              <a:rPr lang="en-US" sz="1800" dirty="0" smtClean="0"/>
              <a:t>Basal cells totally  absent</a:t>
            </a:r>
          </a:p>
          <a:p>
            <a:endParaRPr lang="el-GR" dirty="0"/>
          </a:p>
        </p:txBody>
      </p:sp>
      <p:pic>
        <p:nvPicPr>
          <p:cNvPr id="5" name="Picture 2" descr="C:\Users\θυμιος\Desktop\HIPON PROSTATE IMAGES - Αντίγραφο\NIKON 6ο αρχείο\F184\69226 A.JPG"/>
          <p:cNvPicPr>
            <a:picLocks noGrp="1" noChangeAspect="1" noChangeArrowheads="1"/>
          </p:cNvPicPr>
          <p:nvPr>
            <p:ph idx="1"/>
          </p:nvPr>
        </p:nvPicPr>
        <p:blipFill>
          <a:blip r:embed="rId3" cstate="print"/>
          <a:srcRect/>
          <a:stretch>
            <a:fillRect/>
          </a:stretch>
        </p:blipFill>
        <p:spPr bwMode="auto">
          <a:xfrm>
            <a:off x="3995936" y="0"/>
            <a:ext cx="4680520" cy="3509144"/>
          </a:xfrm>
          <a:prstGeom prst="rect">
            <a:avLst/>
          </a:prstGeom>
          <a:noFill/>
        </p:spPr>
      </p:pic>
      <p:pic>
        <p:nvPicPr>
          <p:cNvPr id="6" name="Picture 2" descr="C:\Users\θυμιος\Desktop\HIPON PROSTATE IMAGES - Αντίγραφο\NIKON 6ο αρχείο\F184\69226 C.JPG"/>
          <p:cNvPicPr>
            <a:picLocks noChangeAspect="1" noChangeArrowheads="1"/>
          </p:cNvPicPr>
          <p:nvPr/>
        </p:nvPicPr>
        <p:blipFill>
          <a:blip r:embed="rId4" cstate="print"/>
          <a:srcRect/>
          <a:stretch>
            <a:fillRect/>
          </a:stretch>
        </p:blipFill>
        <p:spPr bwMode="auto">
          <a:xfrm>
            <a:off x="3995936" y="3284984"/>
            <a:ext cx="4765313" cy="3573016"/>
          </a:xfrm>
          <a:prstGeom prst="rect">
            <a:avLst/>
          </a:prstGeom>
          <a:noFill/>
        </p:spPr>
      </p:pic>
      <p:sp>
        <p:nvSpPr>
          <p:cNvPr id="7" name="6 - Βέλος προς τα κάτω"/>
          <p:cNvSpPr/>
          <p:nvPr/>
        </p:nvSpPr>
        <p:spPr>
          <a:xfrm rot="3423175">
            <a:off x="5112066" y="4721772"/>
            <a:ext cx="187206" cy="3591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Βέλος προς τα κάτω"/>
          <p:cNvSpPr/>
          <p:nvPr/>
        </p:nvSpPr>
        <p:spPr>
          <a:xfrm rot="17826860">
            <a:off x="5597611" y="4724431"/>
            <a:ext cx="193827" cy="319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rot="14916642">
            <a:off x="5392830" y="5637357"/>
            <a:ext cx="180238" cy="3393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0"/>
            <a:ext cx="3213993" cy="2276872"/>
          </a:xfrm>
        </p:spPr>
        <p:txBody>
          <a:bodyPr>
            <a:normAutofit fontScale="90000"/>
          </a:bodyPr>
          <a:lstStyle/>
          <a:p>
            <a:r>
              <a:rPr lang="en-US" sz="2200" dirty="0" err="1" smtClean="0"/>
              <a:t>Verumontanum</a:t>
            </a:r>
            <a:r>
              <a:rPr lang="en-US" sz="2200" dirty="0" smtClean="0"/>
              <a:t> mucosal gland hyperplasia in biopsy material  – </a:t>
            </a:r>
            <a:r>
              <a:rPr lang="en-US" b="0" dirty="0" smtClean="0"/>
              <a:t>Differential diagnosis from  low grade prostate </a:t>
            </a:r>
            <a:r>
              <a:rPr lang="en-US" b="0" dirty="0" err="1" smtClean="0"/>
              <a:t>acinar</a:t>
            </a:r>
            <a:r>
              <a:rPr lang="en-US" b="0" dirty="0" smtClean="0"/>
              <a:t> </a:t>
            </a:r>
            <a:r>
              <a:rPr lang="en-US" b="0" dirty="0" err="1" smtClean="0"/>
              <a:t>adenocarcinoma</a:t>
            </a:r>
            <a:r>
              <a:rPr lang="en-US" b="0" dirty="0" smtClean="0"/>
              <a:t>  due to small size and crowded nature of </a:t>
            </a:r>
            <a:r>
              <a:rPr lang="en-US" b="0" dirty="0" err="1" smtClean="0"/>
              <a:t>verumontanum</a:t>
            </a:r>
            <a:r>
              <a:rPr lang="en-US" b="0" dirty="0" smtClean="0"/>
              <a:t>  mucosal glands </a:t>
            </a:r>
            <a:endParaRPr lang="el-GR" b="0" dirty="0"/>
          </a:p>
        </p:txBody>
      </p:sp>
      <p:sp>
        <p:nvSpPr>
          <p:cNvPr id="4" name="3 - Θέση κειμένου"/>
          <p:cNvSpPr>
            <a:spLocks noGrp="1"/>
          </p:cNvSpPr>
          <p:nvPr>
            <p:ph type="body" sz="half" idx="2"/>
          </p:nvPr>
        </p:nvSpPr>
        <p:spPr>
          <a:xfrm>
            <a:off x="0" y="2564904"/>
            <a:ext cx="3707904" cy="4293096"/>
          </a:xfrm>
        </p:spPr>
        <p:txBody>
          <a:bodyPr>
            <a:normAutofit fontScale="92500" lnSpcReduction="20000"/>
          </a:bodyPr>
          <a:lstStyle/>
          <a:p>
            <a:r>
              <a:rPr lang="en-US" sz="2000" dirty="0" smtClean="0"/>
              <a:t>Lack of the infiltrative and haphazard arrangement  </a:t>
            </a:r>
          </a:p>
          <a:p>
            <a:r>
              <a:rPr lang="en-US" sz="2000" dirty="0" smtClean="0"/>
              <a:t>of glands typically found in the commonest type of prostatic   </a:t>
            </a:r>
            <a:r>
              <a:rPr lang="en-US" sz="2000" dirty="0" err="1" smtClean="0"/>
              <a:t>acinar</a:t>
            </a:r>
            <a:r>
              <a:rPr lang="en-US" sz="2000" dirty="0" smtClean="0"/>
              <a:t> </a:t>
            </a:r>
            <a:r>
              <a:rPr lang="en-US" sz="2000" dirty="0" err="1" smtClean="0"/>
              <a:t>adenocarcinoma</a:t>
            </a:r>
            <a:r>
              <a:rPr lang="en-US" sz="2000" dirty="0" smtClean="0"/>
              <a:t>  ( i.e., moderately differentiated). </a:t>
            </a:r>
          </a:p>
          <a:p>
            <a:endParaRPr lang="en-US" sz="2000" dirty="0" smtClean="0"/>
          </a:p>
          <a:p>
            <a:endParaRPr lang="en-US" sz="2000" dirty="0" smtClean="0"/>
          </a:p>
          <a:p>
            <a:r>
              <a:rPr lang="en-US" sz="2000" dirty="0" smtClean="0"/>
              <a:t>Numerous </a:t>
            </a:r>
            <a:r>
              <a:rPr lang="en-US" sz="2000" dirty="0"/>
              <a:t> </a:t>
            </a:r>
            <a:r>
              <a:rPr lang="en-US" sz="2000" dirty="0" smtClean="0"/>
              <a:t>dark staining  bodies   and  distinctive orange concretions  in the glands’ lumen  .</a:t>
            </a:r>
          </a:p>
          <a:p>
            <a:endParaRPr lang="en-US" sz="2000" dirty="0" smtClean="0"/>
          </a:p>
          <a:p>
            <a:endParaRPr lang="en-US" sz="2000" dirty="0" smtClean="0"/>
          </a:p>
          <a:p>
            <a:r>
              <a:rPr lang="en-US" sz="2000" dirty="0" smtClean="0"/>
              <a:t>Presence of basal cells ( thin blue arrow)</a:t>
            </a:r>
          </a:p>
          <a:p>
            <a:endParaRPr lang="el-GR" dirty="0"/>
          </a:p>
        </p:txBody>
      </p:sp>
      <p:pic>
        <p:nvPicPr>
          <p:cNvPr id="5" name="Picture 2" descr="C:\Users\θυμιος\Desktop\HIPON PROSTATE IMAGES - Αντίγραφο\12o αρχείο\F404\122706A.JPG"/>
          <p:cNvPicPr>
            <a:picLocks noGrp="1" noChangeAspect="1" noChangeArrowheads="1"/>
          </p:cNvPicPr>
          <p:nvPr>
            <p:ph idx="1"/>
          </p:nvPr>
        </p:nvPicPr>
        <p:blipFill>
          <a:blip r:embed="rId3" cstate="print"/>
          <a:srcRect/>
          <a:stretch>
            <a:fillRect/>
          </a:stretch>
        </p:blipFill>
        <p:spPr bwMode="auto">
          <a:xfrm rot="10800000">
            <a:off x="3419872" y="-243408"/>
            <a:ext cx="5724128" cy="4291572"/>
          </a:xfrm>
          <a:prstGeom prst="rect">
            <a:avLst/>
          </a:prstGeom>
          <a:noFill/>
        </p:spPr>
      </p:pic>
      <p:pic>
        <p:nvPicPr>
          <p:cNvPr id="6" name="Picture 2" descr="C:\Users\θυμιος\Desktop\HIPON PROSTATE IMAGES - Αντίγραφο\12o αρχείο\F404\122706B.JPG"/>
          <p:cNvPicPr>
            <a:picLocks noChangeAspect="1" noChangeArrowheads="1"/>
          </p:cNvPicPr>
          <p:nvPr/>
        </p:nvPicPr>
        <p:blipFill>
          <a:blip r:embed="rId4" cstate="print"/>
          <a:srcRect/>
          <a:stretch>
            <a:fillRect/>
          </a:stretch>
        </p:blipFill>
        <p:spPr bwMode="auto">
          <a:xfrm>
            <a:off x="4572000" y="4077072"/>
            <a:ext cx="3707904" cy="2780928"/>
          </a:xfrm>
          <a:prstGeom prst="rect">
            <a:avLst/>
          </a:prstGeom>
          <a:noFill/>
        </p:spPr>
      </p:pic>
      <p:cxnSp>
        <p:nvCxnSpPr>
          <p:cNvPr id="8" name="7 - Ευθύγραμμο βέλος σύνδεσης"/>
          <p:cNvCxnSpPr/>
          <p:nvPr/>
        </p:nvCxnSpPr>
        <p:spPr>
          <a:xfrm>
            <a:off x="5580112" y="5589240"/>
            <a:ext cx="21602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929058" cy="1285860"/>
          </a:xfrm>
        </p:spPr>
        <p:txBody>
          <a:bodyPr>
            <a:noAutofit/>
          </a:bodyPr>
          <a:lstStyle/>
          <a:p>
            <a:r>
              <a:rPr lang="en-US" dirty="0" err="1" smtClean="0"/>
              <a:t>Sclerosing</a:t>
            </a:r>
            <a:r>
              <a:rPr lang="en-US" dirty="0" smtClean="0"/>
              <a:t> </a:t>
            </a:r>
            <a:r>
              <a:rPr lang="en-US" dirty="0" err="1" smtClean="0"/>
              <a:t>adenosis</a:t>
            </a:r>
            <a:r>
              <a:rPr lang="en-US" dirty="0" smtClean="0"/>
              <a:t> , </a:t>
            </a:r>
            <a:br>
              <a:rPr lang="en-US" dirty="0" smtClean="0"/>
            </a:br>
            <a:r>
              <a:rPr lang="en-US" dirty="0" smtClean="0"/>
              <a:t>a  lesion commonly observed in surgical specimens</a:t>
            </a:r>
            <a:endParaRPr lang="el-GR" dirty="0"/>
          </a:p>
        </p:txBody>
      </p:sp>
      <p:sp>
        <p:nvSpPr>
          <p:cNvPr id="4" name="3 - Θέση κειμένου"/>
          <p:cNvSpPr>
            <a:spLocks noGrp="1"/>
          </p:cNvSpPr>
          <p:nvPr>
            <p:ph type="body" sz="half" idx="2"/>
          </p:nvPr>
        </p:nvSpPr>
        <p:spPr>
          <a:xfrm>
            <a:off x="0" y="1435100"/>
            <a:ext cx="3851920" cy="5234260"/>
          </a:xfrm>
        </p:spPr>
        <p:txBody>
          <a:bodyPr>
            <a:normAutofit fontScale="92500" lnSpcReduction="10000"/>
          </a:bodyPr>
          <a:lstStyle/>
          <a:p>
            <a:r>
              <a:rPr lang="en-US" sz="1800" dirty="0" smtClean="0"/>
              <a:t>A nodular  mixture of well-formed glands and possibly single cells  within a cellular spindle cell component ( purple asterisks). An </a:t>
            </a:r>
            <a:r>
              <a:rPr lang="en-US" sz="1800" dirty="0" err="1" smtClean="0"/>
              <a:t>eosinophilic</a:t>
            </a:r>
            <a:r>
              <a:rPr lang="en-US" sz="1800" dirty="0" smtClean="0"/>
              <a:t> ring around some glands (circles) is supportive of this benign mimicker of cancer. </a:t>
            </a:r>
          </a:p>
          <a:p>
            <a:endParaRPr lang="en-US" sz="1800" dirty="0"/>
          </a:p>
          <a:p>
            <a:r>
              <a:rPr lang="en-US" sz="1800" dirty="0" smtClean="0"/>
              <a:t>When there is some degree of nuclear </a:t>
            </a:r>
            <a:r>
              <a:rPr lang="en-US" sz="1800" dirty="0" err="1" smtClean="0"/>
              <a:t>atypia</a:t>
            </a:r>
            <a:r>
              <a:rPr lang="en-US" sz="1800" dirty="0" smtClean="0"/>
              <a:t>, </a:t>
            </a:r>
            <a:r>
              <a:rPr lang="en-US" sz="1800" dirty="0" err="1"/>
              <a:t>i</a:t>
            </a:r>
            <a:r>
              <a:rPr lang="en-US" sz="1800" dirty="0" err="1" smtClean="0"/>
              <a:t>mmunopositivity</a:t>
            </a:r>
            <a:r>
              <a:rPr lang="en-US" sz="1800" dirty="0" smtClean="0"/>
              <a:t> of cytokeratin 34</a:t>
            </a:r>
            <a:r>
              <a:rPr lang="el-GR" sz="1800" dirty="0" smtClean="0"/>
              <a:t>β</a:t>
            </a:r>
            <a:r>
              <a:rPr lang="en-US" sz="1800" dirty="0" smtClean="0"/>
              <a:t>E12 as well as  smooth muscle actin (SMA) and S-100 protein in basal cells confirms the diagnosis of this  benign lesion of the prostate.</a:t>
            </a:r>
          </a:p>
          <a:p>
            <a:endParaRPr lang="en-US" sz="1800" dirty="0" smtClean="0"/>
          </a:p>
          <a:p>
            <a:endParaRPr lang="en-US" sz="1800" dirty="0" smtClean="0"/>
          </a:p>
          <a:p>
            <a:endParaRPr lang="en-US" sz="1800" dirty="0" smtClean="0"/>
          </a:p>
          <a:p>
            <a:endParaRPr lang="en-US" sz="1800" dirty="0" smtClean="0"/>
          </a:p>
          <a:p>
            <a:r>
              <a:rPr lang="en-US" sz="1800" dirty="0" smtClean="0"/>
              <a:t>In contrast, </a:t>
            </a:r>
            <a:r>
              <a:rPr lang="en-US" sz="1800" dirty="0" err="1" smtClean="0"/>
              <a:t>adenocarcinomas</a:t>
            </a:r>
            <a:r>
              <a:rPr lang="en-US" sz="1800" dirty="0" smtClean="0"/>
              <a:t> of the prostate usually show no apparent </a:t>
            </a:r>
            <a:r>
              <a:rPr lang="en-US" sz="1800" dirty="0" err="1" smtClean="0"/>
              <a:t>stromal</a:t>
            </a:r>
            <a:r>
              <a:rPr lang="en-US" sz="1800" dirty="0" smtClean="0"/>
              <a:t> response .</a:t>
            </a:r>
            <a:endParaRPr lang="el-GR" sz="1800" dirty="0"/>
          </a:p>
        </p:txBody>
      </p:sp>
      <p:pic>
        <p:nvPicPr>
          <p:cNvPr id="5" name="Picture 2" descr="C:\Users\θυμιος\Desktop\HIPON PROSTATE IMAGES - Αντίγραφο\NIKON 4ο  αρχείο\F155\43245 A.JPG"/>
          <p:cNvPicPr>
            <a:picLocks noGrp="1" noChangeAspect="1" noChangeArrowheads="1"/>
          </p:cNvPicPr>
          <p:nvPr>
            <p:ph idx="1"/>
          </p:nvPr>
        </p:nvPicPr>
        <p:blipFill>
          <a:blip r:embed="rId3" cstate="print"/>
          <a:srcRect/>
          <a:stretch>
            <a:fillRect/>
          </a:stretch>
        </p:blipFill>
        <p:spPr bwMode="auto">
          <a:xfrm>
            <a:off x="3995936" y="-1"/>
            <a:ext cx="4608512" cy="3455157"/>
          </a:xfrm>
          <a:prstGeom prst="rect">
            <a:avLst/>
          </a:prstGeom>
          <a:noFill/>
        </p:spPr>
      </p:pic>
      <p:pic>
        <p:nvPicPr>
          <p:cNvPr id="6" name="Picture 2" descr="C:\Users\θυμιος\Desktop\HIPON PROSTATE IMAGES - Αντίγραφο\NIKON 4ο  αρχείο\F155\43245 B.JPG"/>
          <p:cNvPicPr>
            <a:picLocks noChangeAspect="1" noChangeArrowheads="1"/>
          </p:cNvPicPr>
          <p:nvPr/>
        </p:nvPicPr>
        <p:blipFill>
          <a:blip r:embed="rId4" cstate="print"/>
          <a:srcRect/>
          <a:stretch>
            <a:fillRect/>
          </a:stretch>
        </p:blipFill>
        <p:spPr bwMode="auto">
          <a:xfrm>
            <a:off x="3851920" y="3113584"/>
            <a:ext cx="4992555" cy="3744416"/>
          </a:xfrm>
          <a:prstGeom prst="rect">
            <a:avLst/>
          </a:prstGeom>
          <a:noFill/>
        </p:spPr>
      </p:pic>
      <p:sp>
        <p:nvSpPr>
          <p:cNvPr id="7" name="6 - Αστέρι 5 ακτινών"/>
          <p:cNvSpPr/>
          <p:nvPr/>
        </p:nvSpPr>
        <p:spPr>
          <a:xfrm>
            <a:off x="6588224" y="4941168"/>
            <a:ext cx="504056" cy="432048"/>
          </a:xfrm>
          <a:prstGeom prst="star5">
            <a:avLst/>
          </a:prstGeom>
          <a:solidFill>
            <a:srgbClr val="A144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στέρι 5 ακτινών"/>
          <p:cNvSpPr/>
          <p:nvPr/>
        </p:nvSpPr>
        <p:spPr>
          <a:xfrm>
            <a:off x="5652120" y="1412776"/>
            <a:ext cx="504056" cy="432048"/>
          </a:xfrm>
          <a:prstGeom prst="star5">
            <a:avLst/>
          </a:prstGeom>
          <a:solidFill>
            <a:srgbClr val="A144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mc:Choice xmlns:p14="http://schemas.microsoft.com/office/powerpoint/2010/main" xmlns="" Requires="p14">
          <p:contentPart p14:bwMode="auto" r:id="rId5">
            <p14:nvContentPartPr>
              <p14:cNvPr id="3" name="Μελάνι 2"/>
              <p14:cNvContentPartPr/>
              <p14:nvPr/>
            </p14:nvContentPartPr>
            <p14:xfrm>
              <a:off x="5289120" y="1063080"/>
              <a:ext cx="2314800" cy="4955040"/>
            </p14:xfrm>
          </p:contentPart>
        </mc:Choice>
        <mc:Fallback>
          <p:pic>
            <p:nvPicPr>
              <p:cNvPr id="3" name="Μελάνι 2"/>
              <p:cNvPicPr/>
              <p:nvPr/>
            </p:nvPicPr>
            <p:blipFill>
              <a:blip r:embed="rId6"/>
              <a:stretch>
                <a:fillRect/>
              </a:stretch>
            </p:blipFill>
            <p:spPr>
              <a:xfrm>
                <a:off x="5279760" y="1053720"/>
                <a:ext cx="2333520" cy="4973760"/>
              </a:xfrm>
              <a:prstGeom prst="rect">
                <a:avLst/>
              </a:prstGeom>
            </p:spPr>
          </p:pic>
        </mc:Fallback>
      </mc:AlternateContent>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71400"/>
            <a:ext cx="3257544" cy="864096"/>
          </a:xfrm>
        </p:spPr>
        <p:txBody>
          <a:bodyPr>
            <a:normAutofit fontScale="90000"/>
          </a:bodyPr>
          <a:lstStyle/>
          <a:p>
            <a:r>
              <a:rPr lang="en-US" dirty="0" smtClean="0"/>
              <a:t>Basal cell hyperplasia. </a:t>
            </a:r>
            <a:br>
              <a:rPr lang="en-US" dirty="0" smtClean="0"/>
            </a:br>
            <a:r>
              <a:rPr lang="en-US" dirty="0" smtClean="0"/>
              <a:t>A lesion of the transition zone. </a:t>
            </a:r>
            <a:endParaRPr lang="el-GR" dirty="0"/>
          </a:p>
        </p:txBody>
      </p:sp>
      <p:sp>
        <p:nvSpPr>
          <p:cNvPr id="4" name="3 - Θέση κειμένου"/>
          <p:cNvSpPr>
            <a:spLocks noGrp="1"/>
          </p:cNvSpPr>
          <p:nvPr>
            <p:ph type="body" sz="half" idx="2"/>
          </p:nvPr>
        </p:nvSpPr>
        <p:spPr>
          <a:xfrm>
            <a:off x="0" y="692696"/>
            <a:ext cx="3707904" cy="5433467"/>
          </a:xfrm>
        </p:spPr>
        <p:txBody>
          <a:bodyPr>
            <a:normAutofit/>
          </a:bodyPr>
          <a:lstStyle/>
          <a:p>
            <a:r>
              <a:rPr lang="en-US" dirty="0" smtClean="0"/>
              <a:t>Basophilic appearance  of small glands due to </a:t>
            </a:r>
            <a:r>
              <a:rPr lang="en-US" dirty="0" err="1" smtClean="0"/>
              <a:t>multilayering</a:t>
            </a:r>
            <a:r>
              <a:rPr lang="en-US" dirty="0" smtClean="0"/>
              <a:t>  of  the hyperplastic basal cells  which have scant cytoplasm (blue arrows). Cancerous glands are rarely basophilic due to the generally  sufficient or abundant cytoplasm of prostate </a:t>
            </a:r>
            <a:r>
              <a:rPr lang="en-US" dirty="0" err="1" smtClean="0"/>
              <a:t>acinar</a:t>
            </a:r>
            <a:r>
              <a:rPr lang="en-US" dirty="0" smtClean="0"/>
              <a:t> cancer cells.</a:t>
            </a:r>
          </a:p>
          <a:p>
            <a:r>
              <a:rPr lang="en-US" dirty="0" smtClean="0"/>
              <a:t>Intermingling  of glands of basal cell hyperplasia  (purple asterisks)  with normal prostate glands  (yellow asterisks). A suspicious architectural pattern which possibly warrants </a:t>
            </a:r>
            <a:r>
              <a:rPr lang="en-US" dirty="0" err="1" smtClean="0"/>
              <a:t>immunohistochemical</a:t>
            </a:r>
            <a:r>
              <a:rPr lang="en-US" dirty="0" smtClean="0"/>
              <a:t> investigation. </a:t>
            </a:r>
            <a:r>
              <a:rPr lang="en-US" dirty="0" err="1" smtClean="0"/>
              <a:t>Immunohistochemical</a:t>
            </a:r>
            <a:r>
              <a:rPr lang="en-US" dirty="0" smtClean="0"/>
              <a:t> confirmation of  basal cells  by their positive staining for CK 34</a:t>
            </a:r>
            <a:r>
              <a:rPr lang="el-GR" dirty="0" smtClean="0"/>
              <a:t>βΕ12.</a:t>
            </a:r>
            <a:endParaRPr lang="en-US" dirty="0" smtClean="0"/>
          </a:p>
          <a:p>
            <a:endParaRPr lang="el-GR" dirty="0"/>
          </a:p>
        </p:txBody>
      </p:sp>
      <p:pic>
        <p:nvPicPr>
          <p:cNvPr id="5" name="Picture 2" descr="C:\Users\θυμιος\Desktop\HIPON PROSTATE IMAGES - Αντίγραφο\NIKON 9ο αρχείο\F258\20726 A.JPG"/>
          <p:cNvPicPr>
            <a:picLocks noGrp="1" noChangeAspect="1" noChangeArrowheads="1"/>
          </p:cNvPicPr>
          <p:nvPr>
            <p:ph idx="1"/>
          </p:nvPr>
        </p:nvPicPr>
        <p:blipFill>
          <a:blip r:embed="rId3" cstate="print"/>
          <a:srcRect/>
          <a:stretch>
            <a:fillRect/>
          </a:stretch>
        </p:blipFill>
        <p:spPr bwMode="auto">
          <a:xfrm>
            <a:off x="3786182" y="0"/>
            <a:ext cx="4857784" cy="3642045"/>
          </a:xfrm>
          <a:prstGeom prst="rect">
            <a:avLst/>
          </a:prstGeom>
          <a:noFill/>
        </p:spPr>
      </p:pic>
      <p:pic>
        <p:nvPicPr>
          <p:cNvPr id="6" name="Picture 2" descr="C:\Users\θυμιος\Desktop\HIPON PROSTATE IMAGES - Αντίγραφο\NIKON 9ο αρχείο\F258\20726 C.JPG"/>
          <p:cNvPicPr>
            <a:picLocks noChangeAspect="1" noChangeArrowheads="1"/>
          </p:cNvPicPr>
          <p:nvPr/>
        </p:nvPicPr>
        <p:blipFill>
          <a:blip r:embed="rId4" cstate="print"/>
          <a:srcRect/>
          <a:stretch>
            <a:fillRect/>
          </a:stretch>
        </p:blipFill>
        <p:spPr bwMode="auto">
          <a:xfrm>
            <a:off x="4856590" y="3643314"/>
            <a:ext cx="4287410" cy="3214686"/>
          </a:xfrm>
          <a:prstGeom prst="rect">
            <a:avLst/>
          </a:prstGeom>
          <a:noFill/>
        </p:spPr>
      </p:pic>
      <p:pic>
        <p:nvPicPr>
          <p:cNvPr id="7" name="Picture 2" descr="C:\Users\θυμιος\Desktop\HIPON PROSTATE IMAGES - Αντίγραφο\NIKON 9ο αρχείο\F259\20726 KER.JPG"/>
          <p:cNvPicPr>
            <a:picLocks noChangeAspect="1" noChangeArrowheads="1"/>
          </p:cNvPicPr>
          <p:nvPr/>
        </p:nvPicPr>
        <p:blipFill>
          <a:blip r:embed="rId5" cstate="print"/>
          <a:srcRect/>
          <a:stretch>
            <a:fillRect/>
          </a:stretch>
        </p:blipFill>
        <p:spPr bwMode="auto">
          <a:xfrm>
            <a:off x="0" y="3643314"/>
            <a:ext cx="4287410" cy="3214686"/>
          </a:xfrm>
          <a:prstGeom prst="rect">
            <a:avLst/>
          </a:prstGeom>
          <a:noFill/>
        </p:spPr>
      </p:pic>
      <p:sp>
        <p:nvSpPr>
          <p:cNvPr id="8" name="7 - Ορθογώνιο"/>
          <p:cNvSpPr/>
          <p:nvPr/>
        </p:nvSpPr>
        <p:spPr>
          <a:xfrm>
            <a:off x="1500166" y="3857628"/>
            <a:ext cx="3694761" cy="369332"/>
          </a:xfrm>
          <a:prstGeom prst="rect">
            <a:avLst/>
          </a:prstGeom>
        </p:spPr>
        <p:txBody>
          <a:bodyPr wrap="square">
            <a:spAutoFit/>
          </a:bodyPr>
          <a:lstStyle/>
          <a:p>
            <a:r>
              <a:rPr lang="el-GR" dirty="0" smtClean="0"/>
              <a:t> </a:t>
            </a:r>
            <a:r>
              <a:rPr lang="en-US" b="1" dirty="0" smtClean="0"/>
              <a:t>CK 34</a:t>
            </a:r>
            <a:r>
              <a:rPr lang="el-GR" b="1" dirty="0" smtClean="0"/>
              <a:t>βΕ12</a:t>
            </a:r>
            <a:endParaRPr lang="el-GR" b="1" dirty="0"/>
          </a:p>
        </p:txBody>
      </p:sp>
      <p:sp>
        <p:nvSpPr>
          <p:cNvPr id="9" name="8 - Αριστερό βέλος"/>
          <p:cNvSpPr/>
          <p:nvPr/>
        </p:nvSpPr>
        <p:spPr>
          <a:xfrm rot="15108860">
            <a:off x="6454900" y="4107631"/>
            <a:ext cx="576064"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ριστερό βέλος"/>
          <p:cNvSpPr/>
          <p:nvPr/>
        </p:nvSpPr>
        <p:spPr>
          <a:xfrm rot="18928949">
            <a:off x="6174495" y="5173795"/>
            <a:ext cx="576064"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Αριστερό βέλος"/>
          <p:cNvSpPr/>
          <p:nvPr/>
        </p:nvSpPr>
        <p:spPr>
          <a:xfrm rot="9987002">
            <a:off x="4525717" y="6228780"/>
            <a:ext cx="576064"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Αστέρι 4 ακτινών"/>
          <p:cNvSpPr/>
          <p:nvPr/>
        </p:nvSpPr>
        <p:spPr>
          <a:xfrm>
            <a:off x="6588224" y="1844824"/>
            <a:ext cx="360040" cy="360040"/>
          </a:xfrm>
          <a:prstGeom prst="star4">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Αστέρι 4 ακτινών"/>
          <p:cNvSpPr/>
          <p:nvPr/>
        </p:nvSpPr>
        <p:spPr>
          <a:xfrm>
            <a:off x="7092280" y="692696"/>
            <a:ext cx="360040" cy="360040"/>
          </a:xfrm>
          <a:prstGeom prst="star4">
            <a:avLst>
              <a:gd name="adj" fmla="val 12500"/>
            </a:avLst>
          </a:prstGeom>
          <a:solidFill>
            <a:srgbClr val="A144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Αστέρι 4 ακτινών"/>
          <p:cNvSpPr/>
          <p:nvPr/>
        </p:nvSpPr>
        <p:spPr>
          <a:xfrm>
            <a:off x="5292080" y="1124744"/>
            <a:ext cx="432048" cy="432048"/>
          </a:xfrm>
          <a:prstGeom prst="star4">
            <a:avLst>
              <a:gd name="adj" fmla="val 125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030A0"/>
              </a:solidFill>
            </a:endParaRPr>
          </a:p>
        </p:txBody>
      </p:sp>
      <p:sp>
        <p:nvSpPr>
          <p:cNvPr id="15" name="14 - Αστέρι 4 ακτινών"/>
          <p:cNvSpPr/>
          <p:nvPr/>
        </p:nvSpPr>
        <p:spPr>
          <a:xfrm>
            <a:off x="4355976" y="1556792"/>
            <a:ext cx="288032" cy="288032"/>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Αστέρι 4 ακτινών"/>
          <p:cNvSpPr/>
          <p:nvPr/>
        </p:nvSpPr>
        <p:spPr>
          <a:xfrm>
            <a:off x="5004048" y="1916832"/>
            <a:ext cx="288032" cy="288032"/>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Αστέρι 4 ακτινών"/>
          <p:cNvSpPr/>
          <p:nvPr/>
        </p:nvSpPr>
        <p:spPr>
          <a:xfrm>
            <a:off x="5004048" y="2780928"/>
            <a:ext cx="288032" cy="288032"/>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Αστέρι 4 ακτινών"/>
          <p:cNvSpPr/>
          <p:nvPr/>
        </p:nvSpPr>
        <p:spPr>
          <a:xfrm>
            <a:off x="6084168" y="1484784"/>
            <a:ext cx="288032" cy="288032"/>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68760"/>
          </a:xfrm>
        </p:spPr>
        <p:txBody>
          <a:bodyPr>
            <a:normAutofit/>
          </a:bodyPr>
          <a:lstStyle/>
          <a:p>
            <a:r>
              <a:rPr lang="en-US" sz="2000" dirty="0" smtClean="0"/>
              <a:t> A basophilic area of chronic active </a:t>
            </a:r>
            <a:r>
              <a:rPr lang="en-US" sz="2000" dirty="0" smtClean="0">
                <a:effectLst>
                  <a:outerShdw blurRad="38100" dist="38100" dir="2700000" algn="tl">
                    <a:srgbClr val="000000">
                      <a:alpha val="43137"/>
                    </a:srgbClr>
                  </a:outerShdw>
                </a:effectLst>
              </a:rPr>
              <a:t>inflammation</a:t>
            </a:r>
            <a:r>
              <a:rPr lang="en-US" sz="2000" dirty="0" smtClean="0"/>
              <a:t>. Minimal nuclear </a:t>
            </a:r>
            <a:r>
              <a:rPr lang="en-US" sz="2000" dirty="0" err="1" smtClean="0"/>
              <a:t>atypia</a:t>
            </a:r>
            <a:r>
              <a:rPr lang="en-US" sz="2000" dirty="0" smtClean="0"/>
              <a:t>  in prostate epithelial cells can be justified by inflammation. Numerous </a:t>
            </a:r>
            <a:r>
              <a:rPr lang="en-US" sz="2000" dirty="0" err="1" smtClean="0"/>
              <a:t>neutrophils</a:t>
            </a:r>
            <a:r>
              <a:rPr lang="en-US" sz="2000" dirty="0" smtClean="0"/>
              <a:t> ( thin arrows) among other, mononuclear inflammatory cells, mainly lymphocytes. </a:t>
            </a:r>
            <a:endParaRPr lang="el-GR" sz="2000" dirty="0"/>
          </a:p>
        </p:txBody>
      </p:sp>
      <p:pic>
        <p:nvPicPr>
          <p:cNvPr id="4" name="Picture 2" descr="C:\Users\θυμιος\Desktop\HIPON PROSTATE IMAGES - Αντίγραφο\NIKON 2ο αρχείο\F118\59998 D.JPG"/>
          <p:cNvPicPr>
            <a:picLocks noGrp="1" noChangeAspect="1" noChangeArrowheads="1"/>
          </p:cNvPicPr>
          <p:nvPr>
            <p:ph idx="1"/>
          </p:nvPr>
        </p:nvPicPr>
        <p:blipFill>
          <a:blip r:embed="rId3" cstate="print"/>
          <a:srcRect/>
          <a:stretch>
            <a:fillRect/>
          </a:stretch>
        </p:blipFill>
        <p:spPr bwMode="auto">
          <a:xfrm>
            <a:off x="928662" y="1357297"/>
            <a:ext cx="7143800" cy="5355949"/>
          </a:xfrm>
          <a:prstGeom prst="rect">
            <a:avLst/>
          </a:prstGeom>
          <a:noFill/>
        </p:spPr>
      </p:pic>
      <p:cxnSp>
        <p:nvCxnSpPr>
          <p:cNvPr id="6" name="5 - Ευθύγραμμο βέλος σύνδεσης"/>
          <p:cNvCxnSpPr/>
          <p:nvPr/>
        </p:nvCxnSpPr>
        <p:spPr>
          <a:xfrm rot="16200000" flipH="1">
            <a:off x="2428860" y="2285992"/>
            <a:ext cx="285752" cy="285752"/>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flipV="1">
            <a:off x="2571736" y="4357694"/>
            <a:ext cx="357190" cy="142876"/>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 Ευθύγραμμο βέλος σύνδεσης"/>
          <p:cNvCxnSpPr/>
          <p:nvPr/>
        </p:nvCxnSpPr>
        <p:spPr>
          <a:xfrm flipV="1">
            <a:off x="1785918" y="5715016"/>
            <a:ext cx="357190" cy="142876"/>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 Ευθύγραμμο βέλος σύνδεσης"/>
          <p:cNvCxnSpPr/>
          <p:nvPr/>
        </p:nvCxnSpPr>
        <p:spPr>
          <a:xfrm flipV="1">
            <a:off x="1785918" y="6429396"/>
            <a:ext cx="357190" cy="142876"/>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normAutofit fontScale="90000"/>
          </a:bodyPr>
          <a:lstStyle/>
          <a:p>
            <a:r>
              <a:rPr lang="en-US" sz="1800" b="1" dirty="0" smtClean="0"/>
              <a:t>The diagnosis of moderately differentiated prostate carcinoma in  transurethral resection specimens is primarily based on architecture:</a:t>
            </a:r>
            <a:r>
              <a:rPr lang="en-US" sz="2800" dirty="0" smtClean="0"/>
              <a:t> </a:t>
            </a:r>
            <a:r>
              <a:rPr lang="en-US" sz="1600" b="1" dirty="0" smtClean="0"/>
              <a:t>thick muscular </a:t>
            </a:r>
            <a:r>
              <a:rPr lang="en-US" sz="1600" b="1" dirty="0"/>
              <a:t>bundles (pink </a:t>
            </a:r>
            <a:r>
              <a:rPr lang="en-US" sz="1600" b="1" dirty="0" smtClean="0"/>
              <a:t>asterisks</a:t>
            </a:r>
            <a:r>
              <a:rPr lang="el-GR" sz="1600" b="1" dirty="0" smtClean="0"/>
              <a:t>) </a:t>
            </a:r>
            <a:r>
              <a:rPr lang="en-US" sz="1600" b="1" dirty="0" smtClean="0"/>
              <a:t> separate cancerous glands. </a:t>
            </a:r>
            <a:r>
              <a:rPr lang="en-US" sz="1600" dirty="0" smtClean="0"/>
              <a:t>Concomitant nuclear enlargement , visible nucleoli  (blue arrows), pink amorphous secretions and </a:t>
            </a:r>
            <a:r>
              <a:rPr lang="en-US" sz="1600" dirty="0" err="1" smtClean="0"/>
              <a:t>intraluminal</a:t>
            </a:r>
            <a:r>
              <a:rPr lang="en-US" sz="1600" dirty="0" smtClean="0"/>
              <a:t> crystalloids  (pink circles).</a:t>
            </a:r>
            <a:endParaRPr lang="el-GR" sz="1600" dirty="0"/>
          </a:p>
        </p:txBody>
      </p:sp>
      <p:pic>
        <p:nvPicPr>
          <p:cNvPr id="5" name="Picture 2" descr="C:\Users\θυμιος\Desktop\HIPON PROSTATE IMAGES - Αντίγραφο\NIKON 2ο αρχείο\F110\4BA.JPG"/>
          <p:cNvPicPr>
            <a:picLocks noGrp="1" noChangeAspect="1" noChangeArrowheads="1"/>
          </p:cNvPicPr>
          <p:nvPr>
            <p:ph sz="half" idx="1"/>
          </p:nvPr>
        </p:nvPicPr>
        <p:blipFill>
          <a:blip r:embed="rId3" cstate="print"/>
          <a:srcRect/>
          <a:stretch>
            <a:fillRect/>
          </a:stretch>
        </p:blipFill>
        <p:spPr bwMode="auto">
          <a:xfrm>
            <a:off x="251520" y="908720"/>
            <a:ext cx="3902825" cy="2926080"/>
          </a:xfrm>
          <a:prstGeom prst="rect">
            <a:avLst/>
          </a:prstGeom>
          <a:noFill/>
        </p:spPr>
      </p:pic>
      <p:pic>
        <p:nvPicPr>
          <p:cNvPr id="7" name="Picture 2" descr="C:\Users\θυμιος\Desktop\HIPON PROSTATE IMAGES - Αντίγραφο\NIKON 2ο αρχείο\F110\4BD (2).JPG"/>
          <p:cNvPicPr>
            <a:picLocks noGrp="1" noChangeAspect="1" noChangeArrowheads="1"/>
          </p:cNvPicPr>
          <p:nvPr>
            <p:ph sz="half" idx="2"/>
          </p:nvPr>
        </p:nvPicPr>
        <p:blipFill>
          <a:blip r:embed="rId4" cstate="print"/>
          <a:srcRect/>
          <a:stretch>
            <a:fillRect/>
          </a:stretch>
        </p:blipFill>
        <p:spPr bwMode="auto">
          <a:xfrm>
            <a:off x="4572000" y="908720"/>
            <a:ext cx="3902825" cy="2926080"/>
          </a:xfrm>
          <a:prstGeom prst="rect">
            <a:avLst/>
          </a:prstGeom>
          <a:noFill/>
        </p:spPr>
      </p:pic>
      <p:pic>
        <p:nvPicPr>
          <p:cNvPr id="8" name="Picture 2" descr="C:\Users\θυμιος\Desktop\HIPON PROSTATE IMAGES - Αντίγραφο\NIKON 2ο αρχείο\F110\4BD.JPG"/>
          <p:cNvPicPr>
            <a:picLocks noChangeAspect="1" noChangeArrowheads="1"/>
          </p:cNvPicPr>
          <p:nvPr/>
        </p:nvPicPr>
        <p:blipFill>
          <a:blip r:embed="rId5" cstate="print"/>
          <a:srcRect/>
          <a:stretch>
            <a:fillRect/>
          </a:stretch>
        </p:blipFill>
        <p:spPr bwMode="auto">
          <a:xfrm>
            <a:off x="4572000" y="3931920"/>
            <a:ext cx="3901440" cy="2926080"/>
          </a:xfrm>
          <a:prstGeom prst="rect">
            <a:avLst/>
          </a:prstGeom>
          <a:noFill/>
        </p:spPr>
      </p:pic>
      <p:sp>
        <p:nvSpPr>
          <p:cNvPr id="9" name="8 - Αστέρι 4 ακτινών"/>
          <p:cNvSpPr/>
          <p:nvPr/>
        </p:nvSpPr>
        <p:spPr>
          <a:xfrm>
            <a:off x="6444208" y="2420888"/>
            <a:ext cx="432048" cy="360040"/>
          </a:xfrm>
          <a:prstGeom prst="star4">
            <a:avLst>
              <a:gd name="adj" fmla="val 16348"/>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στέρι 4 ακτινών"/>
          <p:cNvSpPr/>
          <p:nvPr/>
        </p:nvSpPr>
        <p:spPr>
          <a:xfrm>
            <a:off x="6012160" y="1556792"/>
            <a:ext cx="432048" cy="360040"/>
          </a:xfrm>
          <a:prstGeom prst="star4">
            <a:avLst>
              <a:gd name="adj" fmla="val 16348"/>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κάτω"/>
          <p:cNvSpPr/>
          <p:nvPr/>
        </p:nvSpPr>
        <p:spPr>
          <a:xfrm rot="19742881">
            <a:off x="5218666" y="4397517"/>
            <a:ext cx="218833" cy="3351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rot="2973300" flipH="1">
            <a:off x="7764997" y="4522878"/>
            <a:ext cx="194939" cy="343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Διάγραμμα ροής: Παραπομπή"/>
          <p:cNvSpPr/>
          <p:nvPr/>
        </p:nvSpPr>
        <p:spPr>
          <a:xfrm>
            <a:off x="6588224" y="5373216"/>
            <a:ext cx="216024" cy="216024"/>
          </a:xfrm>
          <a:prstGeom prst="flowChartConnector">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Διάγραμμα ροής: Παραπομπή"/>
          <p:cNvSpPr/>
          <p:nvPr/>
        </p:nvSpPr>
        <p:spPr>
          <a:xfrm>
            <a:off x="7812360" y="6021288"/>
            <a:ext cx="216024" cy="216024"/>
          </a:xfrm>
          <a:prstGeom prst="flowChartConnector">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6" name="Picture 2" descr="C:\Users\θυμιος\Desktop\HIPON PROSTATE IMAGES - Αντίγραφο\NIKON 4ο  αρχείο\F155\43245 C.JPG"/>
          <p:cNvPicPr>
            <a:picLocks noChangeAspect="1" noChangeArrowheads="1"/>
          </p:cNvPicPr>
          <p:nvPr/>
        </p:nvPicPr>
        <p:blipFill>
          <a:blip r:embed="rId6" cstate="print"/>
          <a:srcRect/>
          <a:stretch>
            <a:fillRect/>
          </a:stretch>
        </p:blipFill>
        <p:spPr bwMode="auto">
          <a:xfrm>
            <a:off x="251520" y="3931920"/>
            <a:ext cx="3901440" cy="2926080"/>
          </a:xfrm>
          <a:prstGeom prst="rect">
            <a:avLst/>
          </a:prstGeom>
          <a:noFill/>
        </p:spPr>
      </p:pic>
      <p:sp>
        <p:nvSpPr>
          <p:cNvPr id="17" name="16 - Αστέρι 4 ακτινών"/>
          <p:cNvSpPr/>
          <p:nvPr/>
        </p:nvSpPr>
        <p:spPr>
          <a:xfrm>
            <a:off x="2843808" y="4221088"/>
            <a:ext cx="432048" cy="360040"/>
          </a:xfrm>
          <a:prstGeom prst="star4">
            <a:avLst>
              <a:gd name="adj" fmla="val 16348"/>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Αστέρι 4 ακτινών"/>
          <p:cNvSpPr/>
          <p:nvPr/>
        </p:nvSpPr>
        <p:spPr>
          <a:xfrm>
            <a:off x="2483768" y="5085184"/>
            <a:ext cx="351656" cy="279648"/>
          </a:xfrm>
          <a:prstGeom prst="star4">
            <a:avLst>
              <a:gd name="adj" fmla="val 16348"/>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Αστέρι 4 ακτινών"/>
          <p:cNvSpPr/>
          <p:nvPr/>
        </p:nvSpPr>
        <p:spPr>
          <a:xfrm>
            <a:off x="1547664" y="2492896"/>
            <a:ext cx="288032" cy="216024"/>
          </a:xfrm>
          <a:prstGeom prst="star4">
            <a:avLst>
              <a:gd name="adj" fmla="val 16348"/>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Αστέρι 4 ακτινών"/>
          <p:cNvSpPr/>
          <p:nvPr/>
        </p:nvSpPr>
        <p:spPr>
          <a:xfrm>
            <a:off x="1907704" y="2924944"/>
            <a:ext cx="288032" cy="216024"/>
          </a:xfrm>
          <a:prstGeom prst="star4">
            <a:avLst>
              <a:gd name="adj" fmla="val 16348"/>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584314"/>
          </a:xfrm>
        </p:spPr>
        <p:txBody>
          <a:bodyPr>
            <a:normAutofit/>
          </a:bodyPr>
          <a:lstStyle/>
          <a:p>
            <a:r>
              <a:rPr lang="en-US" sz="2400" dirty="0" smtClean="0"/>
              <a:t>Intermediate and poor differentiation of prostate </a:t>
            </a:r>
            <a:r>
              <a:rPr lang="en-US" sz="2400" dirty="0" err="1" smtClean="0"/>
              <a:t>acinar</a:t>
            </a:r>
            <a:r>
              <a:rPr lang="en-US" sz="2400" dirty="0" smtClean="0"/>
              <a:t> </a:t>
            </a:r>
            <a:r>
              <a:rPr lang="en-US" sz="2400" dirty="0" err="1" smtClean="0"/>
              <a:t>adenocarcinoma</a:t>
            </a:r>
            <a:endParaRPr lang="el-GR" sz="2400" dirty="0"/>
          </a:p>
        </p:txBody>
      </p:sp>
      <p:sp>
        <p:nvSpPr>
          <p:cNvPr id="4" name="3 - Θέση κειμένου"/>
          <p:cNvSpPr>
            <a:spLocks noGrp="1"/>
          </p:cNvSpPr>
          <p:nvPr>
            <p:ph type="body" sz="half" idx="2"/>
          </p:nvPr>
        </p:nvSpPr>
        <p:spPr>
          <a:xfrm>
            <a:off x="0" y="2357430"/>
            <a:ext cx="3857620" cy="4167914"/>
          </a:xfrm>
        </p:spPr>
        <p:txBody>
          <a:bodyPr>
            <a:normAutofit/>
          </a:bodyPr>
          <a:lstStyle/>
          <a:p>
            <a:r>
              <a:rPr lang="en-US" sz="2000" dirty="0" smtClean="0"/>
              <a:t>Cancerous glands on the upper half of the picture are separate.  </a:t>
            </a:r>
          </a:p>
          <a:p>
            <a:r>
              <a:rPr lang="en-US" sz="2000" dirty="0" smtClean="0"/>
              <a:t>( Gleason pattern : 3 , intermediate differentiation/grade , yellow asterisk) </a:t>
            </a:r>
          </a:p>
          <a:p>
            <a:endParaRPr lang="en-US" sz="2000" dirty="0" smtClean="0"/>
          </a:p>
          <a:p>
            <a:r>
              <a:rPr lang="en-US" sz="2000" dirty="0" smtClean="0"/>
              <a:t>The rest of the glands are obviously fused ( Gleason pattern : 4 , poor differentiation/high grade, red asterisks).</a:t>
            </a:r>
            <a:endParaRPr lang="el-GR" sz="2000" dirty="0"/>
          </a:p>
        </p:txBody>
      </p:sp>
      <p:pic>
        <p:nvPicPr>
          <p:cNvPr id="5" name="Picture 2" descr="C:\Users\θυμιος\Desktop\HIPON PROSTATE IMAGES - Αντίγραφο\NIKON 5o αρχείο\F172\54802 BA.JPG"/>
          <p:cNvPicPr>
            <a:picLocks noGrp="1" noChangeAspect="1" noChangeArrowheads="1"/>
          </p:cNvPicPr>
          <p:nvPr>
            <p:ph idx="1"/>
          </p:nvPr>
        </p:nvPicPr>
        <p:blipFill>
          <a:blip r:embed="rId3" cstate="print"/>
          <a:srcRect/>
          <a:stretch>
            <a:fillRect/>
          </a:stretch>
        </p:blipFill>
        <p:spPr bwMode="auto">
          <a:xfrm rot="16200000">
            <a:off x="2914589" y="865323"/>
            <a:ext cx="6915220" cy="5184574"/>
          </a:xfrm>
          <a:prstGeom prst="rect">
            <a:avLst/>
          </a:prstGeom>
          <a:noFill/>
        </p:spPr>
      </p:pic>
      <p:sp>
        <p:nvSpPr>
          <p:cNvPr id="6" name="5 - Αστέρι 4 ακτινών"/>
          <p:cNvSpPr/>
          <p:nvPr/>
        </p:nvSpPr>
        <p:spPr>
          <a:xfrm>
            <a:off x="6876256" y="908720"/>
            <a:ext cx="576064" cy="576064"/>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4 ακτινών"/>
          <p:cNvSpPr/>
          <p:nvPr/>
        </p:nvSpPr>
        <p:spPr>
          <a:xfrm>
            <a:off x="4139952" y="3284984"/>
            <a:ext cx="576064" cy="576064"/>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στέρι 4 ακτινών"/>
          <p:cNvSpPr/>
          <p:nvPr/>
        </p:nvSpPr>
        <p:spPr>
          <a:xfrm>
            <a:off x="6516216" y="5085184"/>
            <a:ext cx="576064" cy="576064"/>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39752" y="4800600"/>
            <a:ext cx="6264696" cy="932656"/>
          </a:xfrm>
        </p:spPr>
        <p:txBody>
          <a:bodyPr>
            <a:noAutofit/>
          </a:bodyPr>
          <a:lstStyle/>
          <a:p>
            <a:r>
              <a:rPr lang="en-US" sz="2400" dirty="0" smtClean="0"/>
              <a:t>Poorly differentiated/high grade  </a:t>
            </a:r>
            <a:br>
              <a:rPr lang="en-US" sz="2400" dirty="0" smtClean="0"/>
            </a:br>
            <a:r>
              <a:rPr lang="en-US" sz="2400" dirty="0" smtClean="0"/>
              <a:t>prostate </a:t>
            </a:r>
            <a:r>
              <a:rPr lang="en-US" sz="2400" dirty="0" err="1" smtClean="0"/>
              <a:t>acinar</a:t>
            </a:r>
            <a:r>
              <a:rPr lang="en-US" sz="2400" dirty="0" smtClean="0"/>
              <a:t> adenocarcinoma</a:t>
            </a:r>
            <a:endParaRPr lang="el-GR" sz="2400" dirty="0"/>
          </a:p>
        </p:txBody>
      </p:sp>
      <p:sp>
        <p:nvSpPr>
          <p:cNvPr id="4" name="3 - Θέση κειμένου"/>
          <p:cNvSpPr>
            <a:spLocks noGrp="1"/>
          </p:cNvSpPr>
          <p:nvPr>
            <p:ph type="body" sz="half" idx="2"/>
          </p:nvPr>
        </p:nvSpPr>
        <p:spPr>
          <a:xfrm>
            <a:off x="395536" y="5733256"/>
            <a:ext cx="8496944" cy="864096"/>
          </a:xfrm>
        </p:spPr>
        <p:txBody>
          <a:bodyPr>
            <a:normAutofit/>
          </a:bodyPr>
          <a:lstStyle/>
          <a:p>
            <a:r>
              <a:rPr lang="en-US" sz="2000" dirty="0" smtClean="0"/>
              <a:t>Fused cancerous glands (red asterisks)  invading prostatic </a:t>
            </a:r>
            <a:r>
              <a:rPr lang="en-US" sz="2000" dirty="0" err="1" smtClean="0"/>
              <a:t>parenchyme</a:t>
            </a:r>
            <a:r>
              <a:rPr lang="en-US" sz="2000" dirty="0" smtClean="0"/>
              <a:t>  ( larger, benign glands with papillary projections , blue asterisks) .</a:t>
            </a:r>
            <a:endParaRPr lang="el-GR" sz="2000" dirty="0"/>
          </a:p>
        </p:txBody>
      </p:sp>
      <p:pic>
        <p:nvPicPr>
          <p:cNvPr id="5" name="Picture 2" descr="C:\Users\θυμιος\Desktop\HIPON PROSTATE IMAGES - Αντίγραφο\NIKON 5o αρχείο\F171\54802 B.JPG"/>
          <p:cNvPicPr>
            <a:picLocks noGrp="1" noChangeAspect="1" noChangeArrowheads="1"/>
          </p:cNvPicPr>
          <p:nvPr>
            <p:ph type="pic" idx="1"/>
          </p:nvPr>
        </p:nvPicPr>
        <p:blipFill>
          <a:blip r:embed="rId3" cstate="print"/>
          <a:srcRect l="18" r="18"/>
          <a:stretch>
            <a:fillRect/>
          </a:stretch>
        </p:blipFill>
        <p:spPr bwMode="auto">
          <a:xfrm>
            <a:off x="1403648" y="260648"/>
            <a:ext cx="6192688" cy="4644516"/>
          </a:xfrm>
          <a:prstGeom prst="rect">
            <a:avLst/>
          </a:prstGeom>
          <a:noFill/>
        </p:spPr>
      </p:pic>
      <p:sp>
        <p:nvSpPr>
          <p:cNvPr id="6" name="5 - Αστέρι 4 ακτινών"/>
          <p:cNvSpPr/>
          <p:nvPr/>
        </p:nvSpPr>
        <p:spPr>
          <a:xfrm>
            <a:off x="3995936" y="3789040"/>
            <a:ext cx="288032"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4 ακτινών"/>
          <p:cNvSpPr/>
          <p:nvPr/>
        </p:nvSpPr>
        <p:spPr>
          <a:xfrm>
            <a:off x="5940152" y="2708920"/>
            <a:ext cx="288032"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Αστέρι 4 ακτινών"/>
          <p:cNvSpPr/>
          <p:nvPr/>
        </p:nvSpPr>
        <p:spPr>
          <a:xfrm>
            <a:off x="5796136" y="1412776"/>
            <a:ext cx="288032"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Αστέρι 4 ακτινών"/>
          <p:cNvSpPr/>
          <p:nvPr/>
        </p:nvSpPr>
        <p:spPr>
          <a:xfrm>
            <a:off x="4000496" y="1928802"/>
            <a:ext cx="576064" cy="576064"/>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στέρι 4 ακτινών"/>
          <p:cNvSpPr/>
          <p:nvPr/>
        </p:nvSpPr>
        <p:spPr>
          <a:xfrm>
            <a:off x="6286512" y="500042"/>
            <a:ext cx="357190" cy="357190"/>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Αστέρι 4 ακτινών"/>
          <p:cNvSpPr/>
          <p:nvPr/>
        </p:nvSpPr>
        <p:spPr>
          <a:xfrm>
            <a:off x="2357422" y="3286124"/>
            <a:ext cx="288032"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Αστέρι 4 ακτινών"/>
          <p:cNvSpPr/>
          <p:nvPr/>
        </p:nvSpPr>
        <p:spPr>
          <a:xfrm>
            <a:off x="2143108" y="4357694"/>
            <a:ext cx="288032"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3200" dirty="0" smtClean="0"/>
              <a:t>Fused cancerous  glands invading prostate </a:t>
            </a:r>
            <a:r>
              <a:rPr lang="en-US" sz="3200" dirty="0" err="1" smtClean="0"/>
              <a:t>fibromuscular</a:t>
            </a:r>
            <a:r>
              <a:rPr lang="en-US" sz="3200" dirty="0" smtClean="0"/>
              <a:t> </a:t>
            </a:r>
            <a:r>
              <a:rPr lang="en-US" sz="3200" dirty="0" err="1" smtClean="0"/>
              <a:t>stroma</a:t>
            </a:r>
            <a:r>
              <a:rPr lang="en-US" sz="3200" dirty="0" smtClean="0"/>
              <a:t> . Lumen  barely noticeable. Gleason pattern 4 – Poor differentiation/high grade.  </a:t>
            </a:r>
            <a:endParaRPr lang="el-GR" sz="3200" dirty="0"/>
          </a:p>
        </p:txBody>
      </p:sp>
      <p:pic>
        <p:nvPicPr>
          <p:cNvPr id="5" name="Picture 2" descr="C:\Users\θυμιος\Desktop\HIPON PROSTATE IMAGES - Αντίγραφο\NIKON 2ο αρχείο\F116\68374 C.JPG"/>
          <p:cNvPicPr>
            <a:picLocks noGrp="1" noChangeAspect="1" noChangeArrowheads="1"/>
          </p:cNvPicPr>
          <p:nvPr>
            <p:ph sz="half" idx="1"/>
          </p:nvPr>
        </p:nvPicPr>
        <p:blipFill>
          <a:blip r:embed="rId3" cstate="print"/>
          <a:srcRect/>
          <a:stretch>
            <a:fillRect/>
          </a:stretch>
        </p:blipFill>
        <p:spPr bwMode="auto">
          <a:xfrm rot="5400000">
            <a:off x="-313446" y="2265775"/>
            <a:ext cx="5090372" cy="3816424"/>
          </a:xfrm>
          <a:prstGeom prst="rect">
            <a:avLst/>
          </a:prstGeom>
          <a:noFill/>
        </p:spPr>
      </p:pic>
      <p:pic>
        <p:nvPicPr>
          <p:cNvPr id="6" name="Picture 2" descr="C:\Users\θυμιος\Desktop\HIPON PROSTATE IMAGES - Αντίγραφο\NIKON 2ο αρχείο\F116\68374 Z.JPG"/>
          <p:cNvPicPr>
            <a:picLocks noGrp="1" noChangeAspect="1" noChangeArrowheads="1"/>
          </p:cNvPicPr>
          <p:nvPr>
            <p:ph sz="half" idx="2"/>
          </p:nvPr>
        </p:nvPicPr>
        <p:blipFill>
          <a:blip r:embed="rId4" cstate="print"/>
          <a:srcRect/>
          <a:stretch>
            <a:fillRect/>
          </a:stretch>
        </p:blipFill>
        <p:spPr bwMode="auto">
          <a:xfrm rot="5400000">
            <a:off x="3860240" y="2196545"/>
            <a:ext cx="5112569" cy="383306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n-US" sz="3600" dirty="0" smtClean="0"/>
              <a:t>Solid cancerous structures. Gleason pattern 5 – Poorly differentiated/undifferentiated carcinoma.</a:t>
            </a:r>
            <a:r>
              <a:rPr lang="en-US" sz="2400" dirty="0" smtClean="0"/>
              <a:t/>
            </a:r>
            <a:br>
              <a:rPr lang="en-US" sz="2400" dirty="0" smtClean="0"/>
            </a:br>
            <a:r>
              <a:rPr lang="en-US" sz="2200" dirty="0" err="1" smtClean="0"/>
              <a:t>Immunohistochemical</a:t>
            </a:r>
            <a:r>
              <a:rPr lang="en-US" sz="2200" dirty="0" smtClean="0"/>
              <a:t> confirmation of prostatic origin [ PSA, PSMA and androgen receptor (AR) positivity] is frequently necessary , especially in metastatic sites.</a:t>
            </a:r>
            <a:endParaRPr lang="el-GR" sz="2200" dirty="0"/>
          </a:p>
        </p:txBody>
      </p:sp>
      <p:pic>
        <p:nvPicPr>
          <p:cNvPr id="5" name="Picture 2" descr="C:\Users\θυμιος\Desktop\HIPON PROSTATE IMAGES - Αντίγραφο\NIKON 7ο αρχείο\F221\7868.JPG"/>
          <p:cNvPicPr>
            <a:picLocks noGrp="1" noChangeAspect="1" noChangeArrowheads="1"/>
          </p:cNvPicPr>
          <p:nvPr>
            <p:ph sz="half" idx="1"/>
          </p:nvPr>
        </p:nvPicPr>
        <p:blipFill>
          <a:blip r:embed="rId3" cstate="print"/>
          <a:srcRect/>
          <a:stretch>
            <a:fillRect/>
          </a:stretch>
        </p:blipFill>
        <p:spPr bwMode="auto">
          <a:xfrm rot="16200000">
            <a:off x="-397472" y="2205783"/>
            <a:ext cx="5186415" cy="3888431"/>
          </a:xfrm>
          <a:prstGeom prst="rect">
            <a:avLst/>
          </a:prstGeom>
          <a:noFill/>
        </p:spPr>
      </p:pic>
      <p:pic>
        <p:nvPicPr>
          <p:cNvPr id="6" name="Picture 2" descr="C:\Users\θυμιος\Desktop\HIPON PROSTATE IMAGES - Αντίγραφο\NIKON 7ο αρχείο\F224\7868 P53 B.JPG"/>
          <p:cNvPicPr>
            <a:picLocks noGrp="1" noChangeAspect="1" noChangeArrowheads="1"/>
          </p:cNvPicPr>
          <p:nvPr>
            <p:ph sz="half" idx="2"/>
          </p:nvPr>
        </p:nvPicPr>
        <p:blipFill>
          <a:blip r:embed="rId4" cstate="print"/>
          <a:srcRect/>
          <a:stretch>
            <a:fillRect/>
          </a:stretch>
        </p:blipFill>
        <p:spPr bwMode="auto">
          <a:xfrm>
            <a:off x="4572001" y="1484784"/>
            <a:ext cx="3649700" cy="2736304"/>
          </a:xfrm>
          <a:prstGeom prst="rect">
            <a:avLst/>
          </a:prstGeom>
          <a:noFill/>
        </p:spPr>
      </p:pic>
      <p:pic>
        <p:nvPicPr>
          <p:cNvPr id="7" name="Picture 2" descr="C:\Users\θυμιος\Desktop\HIPON PROSTATE IMAGES - Αντίγραφο\NIKON 7ο αρχείο\F225\7868 AR.JPG"/>
          <p:cNvPicPr>
            <a:picLocks noChangeAspect="1" noChangeArrowheads="1"/>
          </p:cNvPicPr>
          <p:nvPr/>
        </p:nvPicPr>
        <p:blipFill>
          <a:blip r:embed="rId5" cstate="print"/>
          <a:srcRect/>
          <a:stretch>
            <a:fillRect/>
          </a:stretch>
        </p:blipFill>
        <p:spPr bwMode="auto">
          <a:xfrm>
            <a:off x="4499992" y="4077072"/>
            <a:ext cx="3708909" cy="2780928"/>
          </a:xfrm>
          <a:prstGeom prst="rect">
            <a:avLst/>
          </a:prstGeom>
          <a:noFill/>
        </p:spPr>
      </p:pic>
      <p:sp>
        <p:nvSpPr>
          <p:cNvPr id="8" name="2 - Θέση κειμένου"/>
          <p:cNvSpPr txBox="1">
            <a:spLocks/>
          </p:cNvSpPr>
          <p:nvPr/>
        </p:nvSpPr>
        <p:spPr>
          <a:xfrm>
            <a:off x="4860032" y="2348880"/>
            <a:ext cx="3240360" cy="108011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PSMA</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endParaRPr kumimoji="0" lang="el-GR"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4 - Θέση κειμένου"/>
          <p:cNvSpPr txBox="1">
            <a:spLocks/>
          </p:cNvSpPr>
          <p:nvPr/>
        </p:nvSpPr>
        <p:spPr>
          <a:xfrm>
            <a:off x="7596336" y="5373216"/>
            <a:ext cx="1090464" cy="93610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AR</a:t>
            </a:r>
            <a:endParaRPr kumimoji="0" lang="el-GR" sz="3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3008313" cy="1435100"/>
          </a:xfrm>
        </p:spPr>
        <p:txBody>
          <a:bodyPr>
            <a:normAutofit fontScale="90000"/>
          </a:bodyPr>
          <a:lstStyle/>
          <a:p>
            <a:r>
              <a:rPr lang="en-US" dirty="0" smtClean="0"/>
              <a:t>Usual appearance of cancerous  prostate glands, under intermediate and high magnification </a:t>
            </a:r>
            <a:endParaRPr lang="el-GR" dirty="0"/>
          </a:p>
        </p:txBody>
      </p:sp>
      <p:sp>
        <p:nvSpPr>
          <p:cNvPr id="4" name="3 - Θέση κειμένου"/>
          <p:cNvSpPr>
            <a:spLocks noGrp="1"/>
          </p:cNvSpPr>
          <p:nvPr>
            <p:ph type="body" sz="half" idx="2"/>
          </p:nvPr>
        </p:nvSpPr>
        <p:spPr>
          <a:xfrm>
            <a:off x="457200" y="1214422"/>
            <a:ext cx="3008313" cy="5643578"/>
          </a:xfrm>
        </p:spPr>
        <p:txBody>
          <a:bodyPr>
            <a:normAutofit fontScale="77500" lnSpcReduction="20000"/>
          </a:bodyPr>
          <a:lstStyle/>
          <a:p>
            <a:endParaRPr lang="en-US" dirty="0" smtClean="0"/>
          </a:p>
          <a:p>
            <a:endParaRPr lang="en-US" dirty="0"/>
          </a:p>
          <a:p>
            <a:r>
              <a:rPr lang="en-US" sz="2100" dirty="0" smtClean="0"/>
              <a:t>Abundant cytoplasm in cancerous glands (thin black arrows)  as opposed to an adjacent, completely atrophic  and thus basophilic, gland (</a:t>
            </a:r>
            <a:r>
              <a:rPr lang="en-US" sz="2100" dirty="0" err="1" smtClean="0"/>
              <a:t>asterisc</a:t>
            </a:r>
            <a:r>
              <a:rPr lang="en-US" sz="2100" dirty="0" smtClean="0"/>
              <a:t>)</a:t>
            </a:r>
          </a:p>
          <a:p>
            <a:endParaRPr lang="en-US" sz="2100" dirty="0"/>
          </a:p>
          <a:p>
            <a:r>
              <a:rPr lang="en-US" sz="2100" dirty="0" smtClean="0"/>
              <a:t>Nuclear enlargement (red arrows) and </a:t>
            </a:r>
            <a:r>
              <a:rPr lang="en-US" sz="2100" dirty="0" err="1" smtClean="0"/>
              <a:t>hyperchromasia</a:t>
            </a:r>
            <a:r>
              <a:rPr lang="en-US" sz="2100" dirty="0" smtClean="0"/>
              <a:t> (purple arrows)</a:t>
            </a:r>
          </a:p>
          <a:p>
            <a:endParaRPr lang="en-US" sz="2100" dirty="0"/>
          </a:p>
          <a:p>
            <a:r>
              <a:rPr lang="en-US" sz="2100" dirty="0" smtClean="0"/>
              <a:t>Sharp luminal borders in cancerous glands (green circles) </a:t>
            </a:r>
          </a:p>
          <a:p>
            <a:endParaRPr lang="en-US" sz="2100" dirty="0"/>
          </a:p>
          <a:p>
            <a:r>
              <a:rPr lang="en-US" sz="2100" dirty="0" smtClean="0"/>
              <a:t>Thin, </a:t>
            </a:r>
            <a:r>
              <a:rPr lang="en-US" sz="2100" dirty="0" err="1" smtClean="0"/>
              <a:t>hyperchromatic</a:t>
            </a:r>
            <a:r>
              <a:rPr lang="en-US" sz="2100" dirty="0" smtClean="0"/>
              <a:t> , characteristically elongated nuclei of fibroblasts of prostate </a:t>
            </a:r>
            <a:r>
              <a:rPr lang="en-US" sz="2100" dirty="0" err="1" smtClean="0"/>
              <a:t>stroma</a:t>
            </a:r>
            <a:r>
              <a:rPr lang="en-US" sz="2100" dirty="0" smtClean="0"/>
              <a:t> (blue arrows), with basal “location”, mimicking basal cells of normal prostate glandular epithelium. Prostate cancer is  entirely devoid of basal cells. The presence of fibroblasts  in close proximity with cancerous glands can  occasionally be confusing.</a:t>
            </a:r>
          </a:p>
          <a:p>
            <a:endParaRPr lang="en-US" sz="2100" dirty="0"/>
          </a:p>
          <a:p>
            <a:endParaRPr lang="el-GR" sz="2100" dirty="0"/>
          </a:p>
        </p:txBody>
      </p:sp>
      <p:pic>
        <p:nvPicPr>
          <p:cNvPr id="5" name="Picture 2" descr="C:\Users\θυμιος\Desktop\HIPON PROSTATE IMAGES - Αντίγραφο\1ο αρχείο\F091\113 de2.JPG"/>
          <p:cNvPicPr>
            <a:picLocks noGrp="1" noChangeAspect="1" noChangeArrowheads="1"/>
          </p:cNvPicPr>
          <p:nvPr>
            <p:ph idx="1"/>
          </p:nvPr>
        </p:nvPicPr>
        <p:blipFill>
          <a:blip r:embed="rId3" cstate="print"/>
          <a:srcRect/>
          <a:stretch>
            <a:fillRect/>
          </a:stretch>
        </p:blipFill>
        <p:spPr bwMode="auto">
          <a:xfrm>
            <a:off x="4286247" y="0"/>
            <a:ext cx="4573623" cy="3429000"/>
          </a:xfrm>
          <a:prstGeom prst="rect">
            <a:avLst/>
          </a:prstGeom>
          <a:noFill/>
        </p:spPr>
      </p:pic>
      <p:pic>
        <p:nvPicPr>
          <p:cNvPr id="6" name="Picture 2" descr="C:\Users\θυμιος\Desktop\HIPON PROSTATE IMAGES - Αντίγραφο\1ο αρχείο\F091\113 de2 b.JPG"/>
          <p:cNvPicPr>
            <a:picLocks noChangeAspect="1" noChangeArrowheads="1"/>
          </p:cNvPicPr>
          <p:nvPr/>
        </p:nvPicPr>
        <p:blipFill>
          <a:blip r:embed="rId4" cstate="print"/>
          <a:srcRect/>
          <a:stretch>
            <a:fillRect/>
          </a:stretch>
        </p:blipFill>
        <p:spPr bwMode="auto">
          <a:xfrm>
            <a:off x="4286247" y="3429000"/>
            <a:ext cx="4571999" cy="3429000"/>
          </a:xfrm>
          <a:prstGeom prst="rect">
            <a:avLst/>
          </a:prstGeom>
          <a:noFill/>
        </p:spPr>
      </p:pic>
      <p:sp>
        <p:nvSpPr>
          <p:cNvPr id="7" name="6 - Δεξιό βέλος"/>
          <p:cNvSpPr/>
          <p:nvPr/>
        </p:nvSpPr>
        <p:spPr>
          <a:xfrm rot="1752348">
            <a:off x="5860956" y="5113557"/>
            <a:ext cx="500066"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Δεξιό βέλος"/>
          <p:cNvSpPr/>
          <p:nvPr/>
        </p:nvSpPr>
        <p:spPr>
          <a:xfrm rot="5999016">
            <a:off x="5137434" y="4984106"/>
            <a:ext cx="500066" cy="117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στέρι 5 ακτινών"/>
          <p:cNvSpPr/>
          <p:nvPr/>
        </p:nvSpPr>
        <p:spPr>
          <a:xfrm>
            <a:off x="4643438" y="2428868"/>
            <a:ext cx="285752" cy="2857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2" name="11 - Ευθύγραμμο βέλος σύνδεσης"/>
          <p:cNvCxnSpPr/>
          <p:nvPr/>
        </p:nvCxnSpPr>
        <p:spPr>
          <a:xfrm rot="16200000" flipH="1">
            <a:off x="6786578" y="1857364"/>
            <a:ext cx="214314" cy="7143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15 - Ευθύγραμμο βέλος σύνδεσης"/>
          <p:cNvCxnSpPr/>
          <p:nvPr/>
        </p:nvCxnSpPr>
        <p:spPr>
          <a:xfrm rot="16200000" flipH="1">
            <a:off x="7715272" y="2428868"/>
            <a:ext cx="214314" cy="7143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16 - Ευθύγραμμο βέλος σύνδεσης"/>
          <p:cNvCxnSpPr/>
          <p:nvPr/>
        </p:nvCxnSpPr>
        <p:spPr>
          <a:xfrm rot="5400000">
            <a:off x="8179619" y="4321975"/>
            <a:ext cx="214314" cy="14287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9" name="18 - Ευθύγραμμο βέλος σύνδεσης"/>
          <p:cNvCxnSpPr/>
          <p:nvPr/>
        </p:nvCxnSpPr>
        <p:spPr>
          <a:xfrm rot="5400000">
            <a:off x="8332019" y="4474375"/>
            <a:ext cx="214314" cy="14287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20 - Ευθύγραμμο βέλος σύνδεσης"/>
          <p:cNvCxnSpPr/>
          <p:nvPr/>
        </p:nvCxnSpPr>
        <p:spPr>
          <a:xfrm rot="5400000">
            <a:off x="7465239" y="5536421"/>
            <a:ext cx="214314" cy="14287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21 - Βέλος προς τα κάτω"/>
          <p:cNvSpPr/>
          <p:nvPr/>
        </p:nvSpPr>
        <p:spPr>
          <a:xfrm>
            <a:off x="5286380" y="3571876"/>
            <a:ext cx="142876" cy="3571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0000"/>
              </a:solidFill>
            </a:endParaRPr>
          </a:p>
        </p:txBody>
      </p:sp>
      <p:sp>
        <p:nvSpPr>
          <p:cNvPr id="23" name="22 - Βέλος προς τα κάτω"/>
          <p:cNvSpPr/>
          <p:nvPr/>
        </p:nvSpPr>
        <p:spPr>
          <a:xfrm>
            <a:off x="5786446" y="3643314"/>
            <a:ext cx="142876" cy="3571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0000"/>
              </a:solidFill>
            </a:endParaRPr>
          </a:p>
        </p:txBody>
      </p:sp>
      <p:cxnSp>
        <p:nvCxnSpPr>
          <p:cNvPr id="24" name="23 - Ευθύγραμμο βέλος σύνδεσης"/>
          <p:cNvCxnSpPr/>
          <p:nvPr/>
        </p:nvCxnSpPr>
        <p:spPr>
          <a:xfrm rot="5400000">
            <a:off x="6750859" y="4250537"/>
            <a:ext cx="214314" cy="14287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 name="24 - Βέλος προς τα κάτω"/>
          <p:cNvSpPr/>
          <p:nvPr/>
        </p:nvSpPr>
        <p:spPr>
          <a:xfrm rot="17649421">
            <a:off x="4877393" y="3435015"/>
            <a:ext cx="150214" cy="453489"/>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25 - Βέλος προς τα κάτω"/>
          <p:cNvSpPr/>
          <p:nvPr/>
        </p:nvSpPr>
        <p:spPr>
          <a:xfrm rot="17649421">
            <a:off x="7877790" y="3506453"/>
            <a:ext cx="150214" cy="453489"/>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26 - Βέλος προς τα κάτω"/>
          <p:cNvSpPr/>
          <p:nvPr/>
        </p:nvSpPr>
        <p:spPr>
          <a:xfrm rot="17649421">
            <a:off x="8092103" y="5935346"/>
            <a:ext cx="150214" cy="453489"/>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27 - Διάγραμμα ροής: Παραπομπή"/>
          <p:cNvSpPr/>
          <p:nvPr/>
        </p:nvSpPr>
        <p:spPr>
          <a:xfrm>
            <a:off x="5643570" y="4572008"/>
            <a:ext cx="214314" cy="21431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Διάγραμμα ροής: Παραπομπή"/>
          <p:cNvSpPr/>
          <p:nvPr/>
        </p:nvSpPr>
        <p:spPr>
          <a:xfrm>
            <a:off x="5000628" y="5857892"/>
            <a:ext cx="214314" cy="21431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29 - Διάγραμμα ροής: Παραπομπή"/>
          <p:cNvSpPr/>
          <p:nvPr/>
        </p:nvSpPr>
        <p:spPr>
          <a:xfrm>
            <a:off x="6643702" y="285728"/>
            <a:ext cx="214314" cy="21431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30 - Διάγραμμα ροής: Παραπομπή"/>
          <p:cNvSpPr/>
          <p:nvPr/>
        </p:nvSpPr>
        <p:spPr>
          <a:xfrm>
            <a:off x="8001024" y="6500834"/>
            <a:ext cx="214314" cy="21431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2" name="31 - Ευθύγραμμο βέλος σύνδεσης"/>
          <p:cNvCxnSpPr/>
          <p:nvPr/>
        </p:nvCxnSpPr>
        <p:spPr>
          <a:xfrm rot="5400000">
            <a:off x="6536545" y="6107925"/>
            <a:ext cx="214314" cy="14287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3" name="32 - Διάγραμμα ροής: Παραπομπή"/>
          <p:cNvSpPr/>
          <p:nvPr/>
        </p:nvSpPr>
        <p:spPr>
          <a:xfrm>
            <a:off x="7858148" y="4714884"/>
            <a:ext cx="214314" cy="21431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340768"/>
          </a:xfrm>
        </p:spPr>
        <p:txBody>
          <a:bodyPr>
            <a:normAutofit fontScale="90000"/>
          </a:bodyPr>
          <a:lstStyle/>
          <a:p>
            <a:r>
              <a:rPr lang="en-US" sz="3600" dirty="0" smtClean="0"/>
              <a:t>Prostate cancer : focal mucinous areas.</a:t>
            </a:r>
            <a:r>
              <a:rPr lang="en-US" dirty="0" smtClean="0"/>
              <a:t/>
            </a:r>
            <a:br>
              <a:rPr lang="en-US" dirty="0" smtClean="0"/>
            </a:br>
            <a:r>
              <a:rPr lang="en-US" sz="2800" dirty="0" smtClean="0"/>
              <a:t>Extracellular </a:t>
            </a:r>
            <a:r>
              <a:rPr lang="en-US" sz="2800" dirty="0" err="1" smtClean="0"/>
              <a:t>mucin</a:t>
            </a:r>
            <a:r>
              <a:rPr lang="en-US" sz="2800" dirty="0" smtClean="0"/>
              <a:t> secreted in sufficient quantity to result in pools.</a:t>
            </a:r>
            <a:endParaRPr lang="el-GR" dirty="0"/>
          </a:p>
        </p:txBody>
      </p:sp>
      <p:pic>
        <p:nvPicPr>
          <p:cNvPr id="1026" name="Picture 2" descr="E:\HIPON PROSTATE IMAGES\13ο NIKON\F405\IMAGE008.JPG"/>
          <p:cNvPicPr>
            <a:picLocks noGrp="1" noChangeAspect="1" noChangeArrowheads="1"/>
          </p:cNvPicPr>
          <p:nvPr>
            <p:ph idx="1"/>
          </p:nvPr>
        </p:nvPicPr>
        <p:blipFill>
          <a:blip r:embed="rId3" cstate="print"/>
          <a:srcRect/>
          <a:stretch>
            <a:fillRect/>
          </a:stretch>
        </p:blipFill>
        <p:spPr bwMode="auto">
          <a:xfrm>
            <a:off x="1000100" y="1285860"/>
            <a:ext cx="7048549" cy="5286412"/>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1"/>
            <a:ext cx="3600400" cy="767625"/>
          </a:xfrm>
        </p:spPr>
        <p:txBody>
          <a:bodyPr>
            <a:normAutofit fontScale="90000"/>
          </a:bodyPr>
          <a:lstStyle/>
          <a:p>
            <a:r>
              <a:rPr lang="en-US" dirty="0" smtClean="0"/>
              <a:t/>
            </a:r>
            <a:br>
              <a:rPr lang="en-US" dirty="0" smtClean="0"/>
            </a:br>
            <a:r>
              <a:rPr lang="en-US" dirty="0" smtClean="0"/>
              <a:t> Neuroendocrine differentiation in prostate cancer </a:t>
            </a:r>
            <a:endParaRPr lang="el-GR" dirty="0"/>
          </a:p>
        </p:txBody>
      </p:sp>
      <p:sp>
        <p:nvSpPr>
          <p:cNvPr id="4" name="3 - Θέση κειμένου"/>
          <p:cNvSpPr>
            <a:spLocks noGrp="1"/>
          </p:cNvSpPr>
          <p:nvPr>
            <p:ph type="body" sz="half" idx="2"/>
          </p:nvPr>
        </p:nvSpPr>
        <p:spPr>
          <a:xfrm>
            <a:off x="0" y="714357"/>
            <a:ext cx="4000496" cy="5411808"/>
          </a:xfrm>
        </p:spPr>
        <p:txBody>
          <a:bodyPr>
            <a:normAutofit/>
          </a:bodyPr>
          <a:lstStyle/>
          <a:p>
            <a:r>
              <a:rPr lang="en-US" sz="1800" dirty="0" smtClean="0"/>
              <a:t>Area of neuroendocrine differentiation  with a “carcinoid” appearance (brown arrows) within  a poorly differentiated/high grade prostate carcinoma .</a:t>
            </a:r>
          </a:p>
          <a:p>
            <a:r>
              <a:rPr lang="en-US" sz="1800" dirty="0" err="1" smtClean="0"/>
              <a:t>Chromogranin</a:t>
            </a:r>
            <a:r>
              <a:rPr lang="en-US" sz="1800" dirty="0" smtClean="0"/>
              <a:t>  </a:t>
            </a:r>
            <a:r>
              <a:rPr lang="en-US" sz="1800" dirty="0" err="1" smtClean="0"/>
              <a:t>immunopositivity</a:t>
            </a:r>
            <a:r>
              <a:rPr lang="en-US" sz="1800" dirty="0" smtClean="0"/>
              <a:t> confirms the </a:t>
            </a:r>
            <a:r>
              <a:rPr lang="en-US" sz="1800" dirty="0" err="1" smtClean="0"/>
              <a:t>neuroendocrine</a:t>
            </a:r>
            <a:r>
              <a:rPr lang="en-US" sz="1800" dirty="0" smtClean="0"/>
              <a:t> differentiation of a  cancer cell subpopulation</a:t>
            </a:r>
            <a:r>
              <a:rPr lang="en-US" sz="1800" dirty="0"/>
              <a:t>.</a:t>
            </a:r>
            <a:endParaRPr lang="el-GR" sz="1800" dirty="0"/>
          </a:p>
        </p:txBody>
      </p:sp>
      <p:pic>
        <p:nvPicPr>
          <p:cNvPr id="5" name="Picture 2" descr="E:\HIPON PROSTATE IMAGES\NIKON 14o\F406\IMAGE000.JPG"/>
          <p:cNvPicPr>
            <a:picLocks noGrp="1" noChangeAspect="1" noChangeArrowheads="1"/>
          </p:cNvPicPr>
          <p:nvPr>
            <p:ph idx="1"/>
          </p:nvPr>
        </p:nvPicPr>
        <p:blipFill>
          <a:blip r:embed="rId3" cstate="print"/>
          <a:srcRect/>
          <a:stretch>
            <a:fillRect/>
          </a:stretch>
        </p:blipFill>
        <p:spPr bwMode="auto">
          <a:xfrm>
            <a:off x="4071934" y="-357214"/>
            <a:ext cx="5072066" cy="3804050"/>
          </a:xfrm>
          <a:prstGeom prst="rect">
            <a:avLst/>
          </a:prstGeom>
          <a:noFill/>
        </p:spPr>
      </p:pic>
      <p:pic>
        <p:nvPicPr>
          <p:cNvPr id="6" name="Picture 3" descr="E:\HIPON PROSTATE IMAGES\NIKON 14o\F407\IMAGE000.JPG"/>
          <p:cNvPicPr>
            <a:picLocks noGrp="1" noChangeAspect="1" noChangeArrowheads="1"/>
          </p:cNvPicPr>
          <p:nvPr>
            <p:ph sz="half" idx="2"/>
          </p:nvPr>
        </p:nvPicPr>
        <p:blipFill>
          <a:blip r:embed="rId4" cstate="print"/>
          <a:srcRect/>
          <a:stretch>
            <a:fillRect/>
          </a:stretch>
        </p:blipFill>
        <p:spPr bwMode="auto">
          <a:xfrm>
            <a:off x="-1" y="3357562"/>
            <a:ext cx="4667251" cy="3500438"/>
          </a:xfrm>
          <a:prstGeom prst="rect">
            <a:avLst/>
          </a:prstGeom>
          <a:noFill/>
        </p:spPr>
      </p:pic>
      <p:pic>
        <p:nvPicPr>
          <p:cNvPr id="3074" name="Picture 2" descr="E:\HIPON PROSTATE IMAGES\NIKON 14o\F427\IMAGE001.JPG"/>
          <p:cNvPicPr>
            <a:picLocks noChangeAspect="1" noChangeArrowheads="1"/>
          </p:cNvPicPr>
          <p:nvPr/>
        </p:nvPicPr>
        <p:blipFill>
          <a:blip r:embed="rId5" cstate="print"/>
          <a:srcRect/>
          <a:stretch>
            <a:fillRect/>
          </a:stretch>
        </p:blipFill>
        <p:spPr bwMode="auto">
          <a:xfrm>
            <a:off x="4071934" y="3286124"/>
            <a:ext cx="5072066" cy="3803018"/>
          </a:xfrm>
          <a:prstGeom prst="rect">
            <a:avLst/>
          </a:prstGeom>
          <a:noFill/>
        </p:spPr>
      </p:pic>
      <p:sp>
        <p:nvSpPr>
          <p:cNvPr id="8" name="7 - Δεξιό βέλος"/>
          <p:cNvSpPr/>
          <p:nvPr/>
        </p:nvSpPr>
        <p:spPr>
          <a:xfrm rot="3435840">
            <a:off x="5614608" y="630241"/>
            <a:ext cx="629427" cy="274771"/>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Δεξιό βέλος"/>
          <p:cNvSpPr/>
          <p:nvPr/>
        </p:nvSpPr>
        <p:spPr>
          <a:xfrm rot="10439459">
            <a:off x="7942239" y="1960994"/>
            <a:ext cx="629427" cy="274771"/>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Δεξιό βέλος"/>
          <p:cNvSpPr/>
          <p:nvPr/>
        </p:nvSpPr>
        <p:spPr>
          <a:xfrm rot="7152780">
            <a:off x="7227859" y="746548"/>
            <a:ext cx="629427" cy="274771"/>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Δεξιό βέλος"/>
          <p:cNvSpPr/>
          <p:nvPr/>
        </p:nvSpPr>
        <p:spPr>
          <a:xfrm rot="280012">
            <a:off x="5816682" y="2133154"/>
            <a:ext cx="629427" cy="274771"/>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3" name="12 - Ευθύγραμμο βέλος σύνδεσης"/>
          <p:cNvCxnSpPr/>
          <p:nvPr/>
        </p:nvCxnSpPr>
        <p:spPr>
          <a:xfrm rot="16200000" flipH="1">
            <a:off x="5143504" y="3643314"/>
            <a:ext cx="357190" cy="21431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20 - Ευθύγραμμο βέλος σύνδεσης"/>
          <p:cNvCxnSpPr/>
          <p:nvPr/>
        </p:nvCxnSpPr>
        <p:spPr>
          <a:xfrm>
            <a:off x="4714876" y="6643710"/>
            <a:ext cx="357190" cy="21429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28 - Ευθύγραμμο βέλος σύνδεσης"/>
          <p:cNvCxnSpPr/>
          <p:nvPr/>
        </p:nvCxnSpPr>
        <p:spPr>
          <a:xfrm rot="16200000" flipH="1">
            <a:off x="6429388" y="4143380"/>
            <a:ext cx="357190" cy="21431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29 - Ευθύγραμμο βέλος σύνδεσης"/>
          <p:cNvCxnSpPr/>
          <p:nvPr/>
        </p:nvCxnSpPr>
        <p:spPr>
          <a:xfrm rot="16200000" flipH="1">
            <a:off x="6929454" y="4429132"/>
            <a:ext cx="357190" cy="21431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30 - Ευθύγραμμο βέλος σύνδεσης"/>
          <p:cNvCxnSpPr/>
          <p:nvPr/>
        </p:nvCxnSpPr>
        <p:spPr>
          <a:xfrm rot="16200000" flipH="1">
            <a:off x="7000892" y="5214950"/>
            <a:ext cx="214314" cy="21431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2 - Θέση κειμένου"/>
          <p:cNvSpPr txBox="1">
            <a:spLocks/>
          </p:cNvSpPr>
          <p:nvPr/>
        </p:nvSpPr>
        <p:spPr>
          <a:xfrm>
            <a:off x="1763688" y="6309320"/>
            <a:ext cx="2733700" cy="100811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err="1" smtClean="0">
                <a:ln>
                  <a:noFill/>
                </a:ln>
                <a:solidFill>
                  <a:schemeClr val="tx1"/>
                </a:solidFill>
                <a:effectLst/>
                <a:uLnTx/>
                <a:uFillTx/>
                <a:latin typeface="+mn-lt"/>
                <a:ea typeface="+mn-ea"/>
                <a:cs typeface="+mn-cs"/>
              </a:rPr>
              <a:t>Chromogranin</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1368152"/>
          </a:xfrm>
        </p:spPr>
        <p:txBody>
          <a:bodyPr>
            <a:noAutofit/>
          </a:bodyPr>
          <a:lstStyle/>
          <a:p>
            <a:r>
              <a:rPr lang="en-US" sz="2400" dirty="0" smtClean="0"/>
              <a:t>The </a:t>
            </a:r>
            <a:r>
              <a:rPr lang="en-US" sz="2400" dirty="0" smtClean="0">
                <a:effectLst>
                  <a:outerShdw blurRad="38100" dist="38100" dir="2700000" algn="tl">
                    <a:srgbClr val="000000">
                      <a:alpha val="43137"/>
                    </a:srgbClr>
                  </a:outerShdw>
                </a:effectLst>
              </a:rPr>
              <a:t>supplementary</a:t>
            </a:r>
            <a:r>
              <a:rPr lang="en-US" sz="2400" dirty="0" smtClean="0"/>
              <a:t> role of immunohistochemistry  </a:t>
            </a:r>
            <a:br>
              <a:rPr lang="en-US" sz="2400" dirty="0" smtClean="0"/>
            </a:br>
            <a:r>
              <a:rPr lang="en-US" sz="2400" dirty="0" smtClean="0"/>
              <a:t>in the diagnosis of prostate cancer.</a:t>
            </a:r>
            <a:br>
              <a:rPr lang="en-US" sz="2400" dirty="0" smtClean="0"/>
            </a:br>
            <a:r>
              <a:rPr lang="en-US" sz="2400" dirty="0" smtClean="0"/>
              <a:t>High Molecular Weight </a:t>
            </a:r>
            <a:r>
              <a:rPr lang="en-US" sz="2400" dirty="0" err="1" smtClean="0"/>
              <a:t>Cytokeratin</a:t>
            </a:r>
            <a:r>
              <a:rPr lang="en-US" sz="2400" dirty="0" smtClean="0"/>
              <a:t>  (CK34</a:t>
            </a:r>
            <a:r>
              <a:rPr lang="el-GR" sz="2400" dirty="0" smtClean="0"/>
              <a:t>βΕ12 </a:t>
            </a:r>
            <a:r>
              <a:rPr lang="en-US" sz="2400" dirty="0" smtClean="0"/>
              <a:t>or CK5/6) </a:t>
            </a:r>
            <a:r>
              <a:rPr lang="en-US" sz="2400" dirty="0" err="1"/>
              <a:t>i</a:t>
            </a:r>
            <a:r>
              <a:rPr lang="en-US" sz="2400" dirty="0" err="1" smtClean="0"/>
              <a:t>mmunoreactivity</a:t>
            </a:r>
            <a:r>
              <a:rPr lang="en-US" sz="2400" dirty="0" smtClean="0"/>
              <a:t> in basal cells of non cancerous prostate glands.</a:t>
            </a:r>
            <a:endParaRPr lang="el-GR" sz="2400" dirty="0"/>
          </a:p>
        </p:txBody>
      </p:sp>
      <p:pic>
        <p:nvPicPr>
          <p:cNvPr id="4" name="Picture 2" descr="C:\Users\θυμιος\Desktop\HIPON PROSTATE IMAGES - Αντίγραφο\NIKON 4ο  αρχείο\F152\125204 KER B.JPG"/>
          <p:cNvPicPr>
            <a:picLocks noGrp="1" noChangeAspect="1" noChangeArrowheads="1"/>
          </p:cNvPicPr>
          <p:nvPr>
            <p:ph idx="1"/>
          </p:nvPr>
        </p:nvPicPr>
        <p:blipFill>
          <a:blip r:embed="rId3" cstate="print"/>
          <a:srcRect/>
          <a:stretch>
            <a:fillRect/>
          </a:stretch>
        </p:blipFill>
        <p:spPr bwMode="auto">
          <a:xfrm>
            <a:off x="1187624" y="1556791"/>
            <a:ext cx="6840760" cy="5128749"/>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 y="116632"/>
            <a:ext cx="9036495" cy="1301006"/>
          </a:xfrm>
        </p:spPr>
        <p:txBody>
          <a:bodyPr>
            <a:normAutofit fontScale="90000"/>
          </a:bodyPr>
          <a:lstStyle/>
          <a:p>
            <a:r>
              <a:rPr lang="en-US" sz="2700" dirty="0" smtClean="0"/>
              <a:t>Complete absence of basal cells in cancerous prostate glands (red arrows). Totally negative </a:t>
            </a:r>
            <a:r>
              <a:rPr lang="en-US" sz="2700" dirty="0" err="1" smtClean="0"/>
              <a:t>immunostaining</a:t>
            </a:r>
            <a:r>
              <a:rPr lang="en-US" sz="2700" dirty="0" smtClean="0"/>
              <a:t> for basal cell markers in infiltrating cancerous glands  </a:t>
            </a:r>
            <a:br>
              <a:rPr lang="en-US" sz="2700" dirty="0" smtClean="0"/>
            </a:br>
            <a:r>
              <a:rPr lang="en-US" sz="2200" b="1" dirty="0" smtClean="0"/>
              <a:t>i.e., high molecular weight CK                 and   </a:t>
            </a:r>
            <a:r>
              <a:rPr lang="en-US" sz="2200" b="1" dirty="0"/>
              <a:t>nuclear marker p63 .</a:t>
            </a:r>
            <a:r>
              <a:rPr lang="en-US" sz="2200" b="1" dirty="0" smtClean="0"/>
              <a:t> </a:t>
            </a:r>
            <a:endParaRPr lang="el-GR" sz="2200" b="1" dirty="0"/>
          </a:p>
        </p:txBody>
      </p:sp>
      <p:pic>
        <p:nvPicPr>
          <p:cNvPr id="5" name="Picture 2" descr="C:\Users\θυμιος\Desktop\HIPON PROSTATE IMAGES - Αντίγραφο\NIKON 3ο αρχείο\F133\16922 KER.JPG"/>
          <p:cNvPicPr>
            <a:picLocks noGrp="1" noChangeAspect="1" noChangeArrowheads="1"/>
          </p:cNvPicPr>
          <p:nvPr>
            <p:ph sz="half" idx="1"/>
          </p:nvPr>
        </p:nvPicPr>
        <p:blipFill>
          <a:blip r:embed="rId3" cstate="print"/>
          <a:srcRect/>
          <a:stretch>
            <a:fillRect/>
          </a:stretch>
        </p:blipFill>
        <p:spPr bwMode="auto">
          <a:xfrm rot="5400000">
            <a:off x="-425396" y="1854074"/>
            <a:ext cx="5214976" cy="4792876"/>
          </a:xfrm>
          <a:prstGeom prst="rect">
            <a:avLst/>
          </a:prstGeom>
          <a:noFill/>
        </p:spPr>
      </p:pic>
      <p:pic>
        <p:nvPicPr>
          <p:cNvPr id="6" name="Picture 2" descr="C:\Users\θυμιος\Desktop\HIPON PROSTATE IMAGES - Αντίγραφο\NIKON 3ο αρχείο\F134\16922 P63.JPG"/>
          <p:cNvPicPr>
            <a:picLocks noGrp="1" noChangeAspect="1" noChangeArrowheads="1"/>
          </p:cNvPicPr>
          <p:nvPr>
            <p:ph sz="half" idx="2"/>
          </p:nvPr>
        </p:nvPicPr>
        <p:blipFill>
          <a:blip r:embed="rId4" cstate="print"/>
          <a:srcRect/>
          <a:stretch>
            <a:fillRect/>
          </a:stretch>
        </p:blipFill>
        <p:spPr bwMode="auto">
          <a:xfrm rot="16200000">
            <a:off x="4118612" y="2167875"/>
            <a:ext cx="5335931" cy="4000528"/>
          </a:xfrm>
          <a:prstGeom prst="rect">
            <a:avLst/>
          </a:prstGeom>
          <a:noFill/>
        </p:spPr>
      </p:pic>
      <p:sp>
        <p:nvSpPr>
          <p:cNvPr id="7" name="6 - Βέλος προς τα κάτω"/>
          <p:cNvSpPr/>
          <p:nvPr/>
        </p:nvSpPr>
        <p:spPr>
          <a:xfrm rot="2628862">
            <a:off x="2269239" y="1810125"/>
            <a:ext cx="357190" cy="7143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Βέλος προς τα κάτω"/>
          <p:cNvSpPr/>
          <p:nvPr/>
        </p:nvSpPr>
        <p:spPr>
          <a:xfrm>
            <a:off x="3818454" y="4180383"/>
            <a:ext cx="357190" cy="7143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rot="19129815">
            <a:off x="7283259" y="4423522"/>
            <a:ext cx="357190" cy="7143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κάτω"/>
          <p:cNvSpPr/>
          <p:nvPr/>
        </p:nvSpPr>
        <p:spPr>
          <a:xfrm rot="16527306">
            <a:off x="6266154" y="3569305"/>
            <a:ext cx="357190" cy="7143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1" y="2285992"/>
            <a:ext cx="1142976" cy="646331"/>
          </a:xfrm>
          <a:prstGeom prst="rect">
            <a:avLst/>
          </a:prstGeom>
        </p:spPr>
        <p:txBody>
          <a:bodyPr wrap="square">
            <a:spAutoFit/>
          </a:bodyPr>
          <a:lstStyle/>
          <a:p>
            <a:r>
              <a:rPr lang="el-GR" dirty="0" smtClean="0"/>
              <a:t> </a:t>
            </a:r>
            <a:r>
              <a:rPr lang="en-US" b="1" dirty="0" smtClean="0"/>
              <a:t>CK 34</a:t>
            </a:r>
            <a:r>
              <a:rPr lang="el-GR" b="1" dirty="0" smtClean="0"/>
              <a:t>βΕ12</a:t>
            </a:r>
            <a:endParaRPr lang="el-GR" b="1" dirty="0"/>
          </a:p>
        </p:txBody>
      </p:sp>
      <p:sp>
        <p:nvSpPr>
          <p:cNvPr id="12" name="11 - Ορθογώνιο"/>
          <p:cNvSpPr/>
          <p:nvPr/>
        </p:nvSpPr>
        <p:spPr>
          <a:xfrm>
            <a:off x="4788024" y="4572008"/>
            <a:ext cx="1284174" cy="369332"/>
          </a:xfrm>
          <a:prstGeom prst="rect">
            <a:avLst/>
          </a:prstGeom>
        </p:spPr>
        <p:txBody>
          <a:bodyPr wrap="square">
            <a:spAutoFit/>
          </a:bodyPr>
          <a:lstStyle/>
          <a:p>
            <a:r>
              <a:rPr lang="en-US" b="1" dirty="0" smtClean="0"/>
              <a:t>p63</a:t>
            </a:r>
            <a:endParaRPr lang="el-GR"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n-US" sz="2800" dirty="0" smtClean="0"/>
              <a:t>Intense specific </a:t>
            </a:r>
            <a:r>
              <a:rPr lang="en-US" sz="2800" dirty="0" err="1" smtClean="0"/>
              <a:t>immunostaining</a:t>
            </a:r>
            <a:r>
              <a:rPr lang="en-US" sz="2800" dirty="0" smtClean="0"/>
              <a:t> of </a:t>
            </a:r>
            <a:r>
              <a:rPr lang="en-US" sz="2800" dirty="0" err="1" smtClean="0"/>
              <a:t>racemase</a:t>
            </a:r>
            <a:r>
              <a:rPr lang="en-US" sz="2800" dirty="0" smtClean="0"/>
              <a:t> (AMACR) in cancerous glands with simultaneous negative expression in non malignant, adjacent gland. </a:t>
            </a:r>
            <a:endParaRPr lang="el-GR" sz="2800" dirty="0"/>
          </a:p>
        </p:txBody>
      </p:sp>
      <p:pic>
        <p:nvPicPr>
          <p:cNvPr id="4" name="Picture 2" descr="C:\Users\θυμιος\Desktop\HIPON PROSTATE IMAGES - Αντίγραφο\NIKON 3ο αρχείο\F136\16922 RACEMASE B.JPG"/>
          <p:cNvPicPr>
            <a:picLocks noGrp="1" noChangeAspect="1" noChangeArrowheads="1"/>
          </p:cNvPicPr>
          <p:nvPr>
            <p:ph idx="1"/>
          </p:nvPr>
        </p:nvPicPr>
        <p:blipFill>
          <a:blip r:embed="rId3" cstate="print"/>
          <a:srcRect/>
          <a:stretch>
            <a:fillRect/>
          </a:stretch>
        </p:blipFill>
        <p:spPr bwMode="auto">
          <a:xfrm>
            <a:off x="1071538" y="1571612"/>
            <a:ext cx="6858048" cy="514171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85860"/>
          </a:xfrm>
        </p:spPr>
        <p:txBody>
          <a:bodyPr>
            <a:noAutofit/>
          </a:bodyPr>
          <a:lstStyle/>
          <a:p>
            <a:r>
              <a:rPr lang="en-US" sz="1600" b="1" dirty="0" smtClean="0"/>
              <a:t>Cancerous glands</a:t>
            </a:r>
            <a:r>
              <a:rPr lang="en-US" sz="1600" dirty="0" smtClean="0"/>
              <a:t>, under high magnification, with abundant (here foamy) cytoplasm, surrounding two atrophic glands with basophilic appearance (purple asterisks). Note  that in cancerous glands the abundant cytoplasm is mainly noticed over the nuclei, up to the sharp luminal border (thin black arrows) and not so much among the nuclei. A lateral location of cytoplasm with regard to nuclei is consistent with partial atrophy, a benign entity, often confused with cancer . </a:t>
            </a:r>
            <a:endParaRPr lang="el-GR" sz="1600" dirty="0"/>
          </a:p>
        </p:txBody>
      </p:sp>
      <p:pic>
        <p:nvPicPr>
          <p:cNvPr id="4" name="Picture 2" descr="C:\Users\θυμιος\Desktop\HIPON PROSTATE IMAGES - Αντίγραφο\NIKON 5o αρχείο\F173\63992 T.JPG"/>
          <p:cNvPicPr>
            <a:picLocks noGrp="1" noChangeAspect="1" noChangeArrowheads="1"/>
          </p:cNvPicPr>
          <p:nvPr>
            <p:ph idx="1"/>
          </p:nvPr>
        </p:nvPicPr>
        <p:blipFill>
          <a:blip r:embed="rId3" cstate="print"/>
          <a:srcRect/>
          <a:stretch>
            <a:fillRect/>
          </a:stretch>
        </p:blipFill>
        <p:spPr bwMode="auto">
          <a:xfrm>
            <a:off x="928662" y="1357298"/>
            <a:ext cx="7072362" cy="5302389"/>
          </a:xfrm>
          <a:prstGeom prst="rect">
            <a:avLst/>
          </a:prstGeom>
          <a:noFill/>
        </p:spPr>
      </p:pic>
      <p:sp>
        <p:nvSpPr>
          <p:cNvPr id="5" name="4 - Αστέρι 5 ακτινών"/>
          <p:cNvSpPr/>
          <p:nvPr/>
        </p:nvSpPr>
        <p:spPr>
          <a:xfrm>
            <a:off x="3500430" y="4429132"/>
            <a:ext cx="285752" cy="285752"/>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Αστέρι 5 ακτινών"/>
          <p:cNvSpPr/>
          <p:nvPr/>
        </p:nvSpPr>
        <p:spPr>
          <a:xfrm>
            <a:off x="5143504" y="5643578"/>
            <a:ext cx="285752" cy="285752"/>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 name="Ευθύγραμμο βέλος σύνδεσης 6"/>
          <p:cNvCxnSpPr/>
          <p:nvPr/>
        </p:nvCxnSpPr>
        <p:spPr>
          <a:xfrm>
            <a:off x="4539504" y="2738007"/>
            <a:ext cx="144016"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flipV="1">
            <a:off x="6136660" y="4585079"/>
            <a:ext cx="333794" cy="2259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H="1" flipV="1">
            <a:off x="4777588" y="3780035"/>
            <a:ext cx="229992"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970784" cy="1139726"/>
          </a:xfrm>
        </p:spPr>
        <p:txBody>
          <a:bodyPr>
            <a:noAutofit/>
          </a:bodyPr>
          <a:lstStyle/>
          <a:p>
            <a:r>
              <a:rPr lang="en-US" sz="2800" dirty="0" smtClean="0"/>
              <a:t>Malignant nuclei features under intermediate and high magnification </a:t>
            </a:r>
            <a:endParaRPr lang="el-GR" sz="2800" dirty="0"/>
          </a:p>
        </p:txBody>
      </p:sp>
      <p:sp>
        <p:nvSpPr>
          <p:cNvPr id="4" name="3 - Θέση κειμένου"/>
          <p:cNvSpPr>
            <a:spLocks noGrp="1"/>
          </p:cNvSpPr>
          <p:nvPr>
            <p:ph type="body" sz="half" idx="2"/>
          </p:nvPr>
        </p:nvSpPr>
        <p:spPr>
          <a:xfrm>
            <a:off x="457200" y="1357298"/>
            <a:ext cx="3614734" cy="4768865"/>
          </a:xfrm>
        </p:spPr>
        <p:txBody>
          <a:bodyPr>
            <a:noAutofit/>
          </a:bodyPr>
          <a:lstStyle/>
          <a:p>
            <a:r>
              <a:rPr lang="en-US" sz="2000" dirty="0" smtClean="0"/>
              <a:t>Prominent nucleoli, identifiable with the 10X lens [upper image (X 100 magnification), red arrows in both images]</a:t>
            </a:r>
          </a:p>
          <a:p>
            <a:r>
              <a:rPr lang="en-US" sz="2000" dirty="0" smtClean="0"/>
              <a:t>Mitotic activity (yellow arrow)</a:t>
            </a:r>
          </a:p>
          <a:p>
            <a:r>
              <a:rPr lang="en-US" sz="2000" dirty="0" smtClean="0"/>
              <a:t>Nuclear enlargement easily noticed  when a  comparison to adjacent normal prostate cells nuclei (green arrow) is possible.</a:t>
            </a:r>
          </a:p>
          <a:p>
            <a:r>
              <a:rPr lang="en-US" sz="2000" dirty="0" smtClean="0"/>
              <a:t>Nuclear </a:t>
            </a:r>
            <a:r>
              <a:rPr lang="en-US" sz="2000" dirty="0" err="1" smtClean="0"/>
              <a:t>hyperchromasia</a:t>
            </a:r>
            <a:r>
              <a:rPr lang="en-US" sz="2000" dirty="0" smtClean="0"/>
              <a:t> (thin orange arrows)</a:t>
            </a:r>
          </a:p>
          <a:p>
            <a:r>
              <a:rPr lang="en-US" sz="2000" dirty="0" smtClean="0">
                <a:effectLst>
                  <a:outerShdw blurRad="38100" dist="38100" dir="2700000" algn="tl">
                    <a:srgbClr val="000000">
                      <a:alpha val="43137"/>
                    </a:srgbClr>
                  </a:outerShdw>
                </a:effectLst>
              </a:rPr>
              <a:t>Malignant cells’ features are better estimated when compared with features of normal adjacent prostate </a:t>
            </a:r>
            <a:r>
              <a:rPr lang="en-US" sz="2000" dirty="0" err="1" smtClean="0">
                <a:effectLst>
                  <a:outerShdw blurRad="38100" dist="38100" dir="2700000" algn="tl">
                    <a:srgbClr val="000000">
                      <a:alpha val="43137"/>
                    </a:srgbClr>
                  </a:outerShdw>
                </a:effectLst>
              </a:rPr>
              <a:t>secretory</a:t>
            </a:r>
            <a:r>
              <a:rPr lang="en-US" sz="2000" dirty="0" smtClean="0">
                <a:effectLst>
                  <a:outerShdw blurRad="38100" dist="38100" dir="2700000" algn="tl">
                    <a:srgbClr val="000000">
                      <a:alpha val="43137"/>
                    </a:srgbClr>
                  </a:outerShdw>
                </a:effectLst>
              </a:rPr>
              <a:t>/</a:t>
            </a:r>
            <a:r>
              <a:rPr lang="en-US" sz="2000" dirty="0" err="1" smtClean="0">
                <a:effectLst>
                  <a:outerShdw blurRad="38100" dist="38100" dir="2700000" algn="tl">
                    <a:srgbClr val="000000">
                      <a:alpha val="43137"/>
                    </a:srgbClr>
                  </a:outerShdw>
                </a:effectLst>
              </a:rPr>
              <a:t>acinar</a:t>
            </a:r>
            <a:r>
              <a:rPr lang="en-US" sz="2000" dirty="0" smtClean="0">
                <a:effectLst>
                  <a:outerShdw blurRad="38100" dist="38100" dir="2700000" algn="tl">
                    <a:srgbClr val="000000">
                      <a:alpha val="43137"/>
                    </a:srgbClr>
                  </a:outerShdw>
                </a:effectLst>
              </a:rPr>
              <a:t> (not basal) cells </a:t>
            </a:r>
            <a:r>
              <a:rPr lang="en-US" sz="2000" dirty="0" smtClean="0"/>
              <a:t>(green arrows).</a:t>
            </a:r>
            <a:endParaRPr lang="el-GR" sz="2000" dirty="0"/>
          </a:p>
        </p:txBody>
      </p:sp>
      <p:pic>
        <p:nvPicPr>
          <p:cNvPr id="5" name="Picture 2" descr="C:\Users\θυμιος\Desktop\HIPON PROSTATE IMAGES - Αντίγραφο\12o αρχείο\F401\59304.JPG"/>
          <p:cNvPicPr>
            <a:picLocks noGrp="1" noChangeAspect="1" noChangeArrowheads="1"/>
          </p:cNvPicPr>
          <p:nvPr>
            <p:ph idx="1"/>
          </p:nvPr>
        </p:nvPicPr>
        <p:blipFill>
          <a:blip r:embed="rId3" cstate="print"/>
          <a:srcRect/>
          <a:stretch>
            <a:fillRect/>
          </a:stretch>
        </p:blipFill>
        <p:spPr bwMode="auto">
          <a:xfrm>
            <a:off x="4572000" y="0"/>
            <a:ext cx="4573624" cy="3429000"/>
          </a:xfrm>
          <a:prstGeom prst="rect">
            <a:avLst/>
          </a:prstGeom>
          <a:noFill/>
        </p:spPr>
      </p:pic>
      <p:pic>
        <p:nvPicPr>
          <p:cNvPr id="6" name="Picture 2" descr="C:\Users\θυμιος\Desktop\HIPON PROSTATE IMAGES - Αντίγραφο\12o αρχείο\F401\59304B.JPG"/>
          <p:cNvPicPr>
            <a:picLocks noChangeAspect="1" noChangeArrowheads="1"/>
          </p:cNvPicPr>
          <p:nvPr/>
        </p:nvPicPr>
        <p:blipFill>
          <a:blip r:embed="rId4" cstate="print"/>
          <a:srcRect/>
          <a:stretch>
            <a:fillRect/>
          </a:stretch>
        </p:blipFill>
        <p:spPr bwMode="auto">
          <a:xfrm>
            <a:off x="4571968" y="3428976"/>
            <a:ext cx="4572032" cy="3429024"/>
          </a:xfrm>
          <a:prstGeom prst="rect">
            <a:avLst/>
          </a:prstGeom>
          <a:noFill/>
        </p:spPr>
      </p:pic>
      <p:sp>
        <p:nvSpPr>
          <p:cNvPr id="7" name="6 - Βέλος προς τα κάτω"/>
          <p:cNvSpPr/>
          <p:nvPr/>
        </p:nvSpPr>
        <p:spPr>
          <a:xfrm rot="19485339">
            <a:off x="6054833" y="1703009"/>
            <a:ext cx="204856" cy="50006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rot="19485339">
            <a:off x="6697775" y="4228094"/>
            <a:ext cx="204856" cy="50006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κάτω"/>
          <p:cNvSpPr/>
          <p:nvPr/>
        </p:nvSpPr>
        <p:spPr>
          <a:xfrm rot="19485339">
            <a:off x="5769080" y="1942078"/>
            <a:ext cx="204856" cy="50006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κάτω"/>
          <p:cNvSpPr/>
          <p:nvPr/>
        </p:nvSpPr>
        <p:spPr>
          <a:xfrm rot="19485339">
            <a:off x="6054832" y="4871036"/>
            <a:ext cx="204856" cy="50006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Δεξιό βέλος"/>
          <p:cNvSpPr/>
          <p:nvPr/>
        </p:nvSpPr>
        <p:spPr>
          <a:xfrm rot="2312075" flipV="1">
            <a:off x="5934935" y="6310788"/>
            <a:ext cx="357190" cy="14287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Δεξιό βέλος"/>
          <p:cNvSpPr/>
          <p:nvPr/>
        </p:nvSpPr>
        <p:spPr>
          <a:xfrm rot="338092" flipV="1">
            <a:off x="5077678" y="6167911"/>
            <a:ext cx="357190" cy="14287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Δεξιό βέλος"/>
          <p:cNvSpPr/>
          <p:nvPr/>
        </p:nvSpPr>
        <p:spPr>
          <a:xfrm rot="338092" flipV="1">
            <a:off x="5149654" y="2874686"/>
            <a:ext cx="357190" cy="14287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6" name="15 - Ευθύγραμμο βέλος σύνδεσης"/>
          <p:cNvCxnSpPr/>
          <p:nvPr/>
        </p:nvCxnSpPr>
        <p:spPr>
          <a:xfrm rot="16200000" flipH="1">
            <a:off x="6715140" y="5643578"/>
            <a:ext cx="285752" cy="142876"/>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22" name="21 - Ευθύγραμμο βέλος σύνδεσης"/>
          <p:cNvCxnSpPr/>
          <p:nvPr/>
        </p:nvCxnSpPr>
        <p:spPr>
          <a:xfrm rot="16200000" flipH="1">
            <a:off x="7429520" y="5214950"/>
            <a:ext cx="285752" cy="142876"/>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23" name="22 - Ευθύγραμμο βέλος σύνδεσης"/>
          <p:cNvCxnSpPr/>
          <p:nvPr/>
        </p:nvCxnSpPr>
        <p:spPr>
          <a:xfrm rot="16200000" flipH="1">
            <a:off x="7786710" y="4857760"/>
            <a:ext cx="142876" cy="142876"/>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Evaluation of malignant nuclear features.</a:t>
            </a:r>
            <a:br>
              <a:rPr lang="en-US" dirty="0" smtClean="0"/>
            </a:br>
            <a:r>
              <a:rPr lang="en-US" dirty="0" smtClean="0"/>
              <a:t>AMACR (</a:t>
            </a:r>
            <a:r>
              <a:rPr lang="en-US" dirty="0" err="1" smtClean="0"/>
              <a:t>racemase</a:t>
            </a:r>
            <a:r>
              <a:rPr lang="en-US" dirty="0" smtClean="0"/>
              <a:t>) </a:t>
            </a:r>
            <a:r>
              <a:rPr lang="en-US" dirty="0" err="1" smtClean="0"/>
              <a:t>immunostaining</a:t>
            </a:r>
            <a:r>
              <a:rPr lang="en-US" dirty="0" smtClean="0"/>
              <a:t> of malignant glands/</a:t>
            </a:r>
            <a:r>
              <a:rPr lang="en-US" dirty="0" err="1" smtClean="0"/>
              <a:t>acini</a:t>
            </a:r>
            <a:r>
              <a:rPr lang="en-US" dirty="0" smtClean="0"/>
              <a:t> </a:t>
            </a:r>
            <a:endParaRPr lang="el-GR" dirty="0"/>
          </a:p>
        </p:txBody>
      </p:sp>
      <p:sp>
        <p:nvSpPr>
          <p:cNvPr id="4" name="3 - Θέση κειμένου"/>
          <p:cNvSpPr>
            <a:spLocks noGrp="1"/>
          </p:cNvSpPr>
          <p:nvPr>
            <p:ph type="body" sz="half" idx="2"/>
          </p:nvPr>
        </p:nvSpPr>
        <p:spPr>
          <a:xfrm>
            <a:off x="-1" y="1435100"/>
            <a:ext cx="4405421" cy="4691063"/>
          </a:xfrm>
        </p:spPr>
        <p:txBody>
          <a:bodyPr/>
          <a:lstStyle/>
          <a:p>
            <a:r>
              <a:rPr lang="en-US" dirty="0" smtClean="0"/>
              <a:t>Nuclear enlargement in cancerous cells (red arrows)  can be properly evaluated when compared to the size of benign </a:t>
            </a:r>
            <a:r>
              <a:rPr lang="en-US" dirty="0" smtClean="0"/>
              <a:t>nuclei of  neighboring </a:t>
            </a:r>
            <a:r>
              <a:rPr lang="en-US" dirty="0" err="1" smtClean="0"/>
              <a:t>secretory</a:t>
            </a:r>
            <a:r>
              <a:rPr lang="en-US" dirty="0" smtClean="0"/>
              <a:t> cells </a:t>
            </a:r>
            <a:r>
              <a:rPr lang="en-US" dirty="0" smtClean="0"/>
              <a:t>(green arrows) .</a:t>
            </a:r>
          </a:p>
          <a:p>
            <a:r>
              <a:rPr lang="en-US" dirty="0" smtClean="0"/>
              <a:t>Specific AMACR (</a:t>
            </a:r>
            <a:r>
              <a:rPr lang="en-US" dirty="0" err="1" smtClean="0"/>
              <a:t>racemase</a:t>
            </a:r>
            <a:r>
              <a:rPr lang="en-US" dirty="0" smtClean="0"/>
              <a:t>) </a:t>
            </a:r>
            <a:r>
              <a:rPr lang="en-US" dirty="0" err="1" smtClean="0"/>
              <a:t>immunostaining</a:t>
            </a:r>
            <a:r>
              <a:rPr lang="en-US" dirty="0" smtClean="0"/>
              <a:t> (yellow double arrow)  can be quite helpful in the confirmation of malignancy as far as ordinary, moderately differentiated  </a:t>
            </a:r>
            <a:r>
              <a:rPr lang="en-US" dirty="0" err="1" smtClean="0"/>
              <a:t>acinar</a:t>
            </a:r>
            <a:r>
              <a:rPr lang="en-US" dirty="0" smtClean="0"/>
              <a:t> prostate </a:t>
            </a:r>
            <a:r>
              <a:rPr lang="en-US" dirty="0" err="1" smtClean="0"/>
              <a:t>adenocarcinoma</a:t>
            </a:r>
            <a:r>
              <a:rPr lang="en-US" dirty="0" smtClean="0"/>
              <a:t>  is concerned .</a:t>
            </a:r>
            <a:endParaRPr lang="el-GR" dirty="0"/>
          </a:p>
        </p:txBody>
      </p:sp>
      <p:pic>
        <p:nvPicPr>
          <p:cNvPr id="5" name="Picture 2" descr="C:\Users\θυμιος\Desktop\HIPON PROSTATE IMAGES - Αντίγραφο\NIKON 4ο  αρχείο\F144\55483 KER.JPG"/>
          <p:cNvPicPr>
            <a:picLocks noGrp="1" noChangeAspect="1" noChangeArrowheads="1"/>
          </p:cNvPicPr>
          <p:nvPr>
            <p:ph idx="1"/>
          </p:nvPr>
        </p:nvPicPr>
        <p:blipFill>
          <a:blip r:embed="rId3" cstate="print"/>
          <a:srcRect/>
          <a:stretch>
            <a:fillRect/>
          </a:stretch>
        </p:blipFill>
        <p:spPr bwMode="auto">
          <a:xfrm>
            <a:off x="4286248" y="0"/>
            <a:ext cx="4478339" cy="3357562"/>
          </a:xfrm>
          <a:prstGeom prst="rect">
            <a:avLst/>
          </a:prstGeom>
          <a:noFill/>
        </p:spPr>
      </p:pic>
      <p:pic>
        <p:nvPicPr>
          <p:cNvPr id="6" name="Picture 2" descr="C:\Users\θυμιος\Desktop\HIPON PROSTATE IMAGES - Αντίγραφο\NIKON 4ο  αρχείο\F144\55483 KER C.JPG"/>
          <p:cNvPicPr>
            <a:picLocks noChangeAspect="1" noChangeArrowheads="1"/>
          </p:cNvPicPr>
          <p:nvPr/>
        </p:nvPicPr>
        <p:blipFill>
          <a:blip r:embed="rId4" cstate="print"/>
          <a:srcRect/>
          <a:stretch>
            <a:fillRect/>
          </a:stretch>
        </p:blipFill>
        <p:spPr bwMode="auto">
          <a:xfrm>
            <a:off x="4286248" y="3357562"/>
            <a:ext cx="4500594" cy="3375446"/>
          </a:xfrm>
          <a:prstGeom prst="rect">
            <a:avLst/>
          </a:prstGeom>
          <a:noFill/>
        </p:spPr>
      </p:pic>
      <p:pic>
        <p:nvPicPr>
          <p:cNvPr id="7" name="Picture 2" descr="C:\Users\θυμιος\Desktop\HIPON PROSTATE IMAGES - Αντίγραφο\NIKON 4ο  αρχείο\F145\55483 RACEMASE B.JPG"/>
          <p:cNvPicPr>
            <a:picLocks noGrp="1" noChangeAspect="1" noChangeArrowheads="1"/>
          </p:cNvPicPr>
          <p:nvPr>
            <p:ph idx="1"/>
          </p:nvPr>
        </p:nvPicPr>
        <p:blipFill>
          <a:blip r:embed="rId5" cstate="print"/>
          <a:srcRect/>
          <a:stretch>
            <a:fillRect/>
          </a:stretch>
        </p:blipFill>
        <p:spPr bwMode="auto">
          <a:xfrm rot="10800000">
            <a:off x="-357223" y="3357562"/>
            <a:ext cx="4667251" cy="3500438"/>
          </a:xfrm>
          <a:prstGeom prst="rect">
            <a:avLst/>
          </a:prstGeom>
          <a:noFill/>
        </p:spPr>
      </p:pic>
      <p:sp>
        <p:nvSpPr>
          <p:cNvPr id="8" name="7 - Δεξιό βέλος"/>
          <p:cNvSpPr/>
          <p:nvPr/>
        </p:nvSpPr>
        <p:spPr>
          <a:xfrm rot="19829021" flipV="1">
            <a:off x="4226826" y="2864775"/>
            <a:ext cx="357190" cy="14287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Δεξιό βέλος"/>
          <p:cNvSpPr/>
          <p:nvPr/>
        </p:nvSpPr>
        <p:spPr>
          <a:xfrm rot="17111370" flipV="1">
            <a:off x="5597365" y="6392154"/>
            <a:ext cx="350871" cy="17255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κάτω"/>
          <p:cNvSpPr/>
          <p:nvPr/>
        </p:nvSpPr>
        <p:spPr>
          <a:xfrm rot="19485339">
            <a:off x="6766006" y="118806"/>
            <a:ext cx="204856" cy="50006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κάτω"/>
          <p:cNvSpPr/>
          <p:nvPr/>
        </p:nvSpPr>
        <p:spPr>
          <a:xfrm rot="15354785">
            <a:off x="5299575" y="3489854"/>
            <a:ext cx="209223" cy="485029"/>
          </a:xfrm>
          <a:prstGeom prst="downArrow">
            <a:avLst>
              <a:gd name="adj1" fmla="val 50000"/>
              <a:gd name="adj2" fmla="val 5545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Αριστερό-δεξιό βέλος"/>
          <p:cNvSpPr/>
          <p:nvPr/>
        </p:nvSpPr>
        <p:spPr>
          <a:xfrm>
            <a:off x="1857356" y="4857760"/>
            <a:ext cx="714380" cy="285752"/>
          </a:xfrm>
          <a:prstGeom prst="lef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0"/>
            <a:ext cx="3960440" cy="1628800"/>
          </a:xfrm>
        </p:spPr>
        <p:txBody>
          <a:bodyPr>
            <a:noAutofit/>
          </a:bodyPr>
          <a:lstStyle/>
          <a:p>
            <a:r>
              <a:rPr lang="en-US" dirty="0" smtClean="0"/>
              <a:t>Cancer staging in radical prostatectomy specimens.</a:t>
            </a:r>
            <a:br>
              <a:rPr lang="en-US" dirty="0" smtClean="0"/>
            </a:br>
            <a:r>
              <a:rPr lang="en-US" dirty="0" smtClean="0"/>
              <a:t>Positive surgical margins but </a:t>
            </a:r>
            <a:br>
              <a:rPr lang="en-US" dirty="0" smtClean="0"/>
            </a:br>
            <a:r>
              <a:rPr lang="en-US" dirty="0" smtClean="0"/>
              <a:t>no evidence of </a:t>
            </a:r>
            <a:r>
              <a:rPr lang="en-US" dirty="0" err="1" smtClean="0"/>
              <a:t>extracapsular</a:t>
            </a:r>
            <a:r>
              <a:rPr lang="en-US" dirty="0" smtClean="0"/>
              <a:t> extension  ( pT2 stage )</a:t>
            </a:r>
            <a:endParaRPr lang="el-GR" dirty="0"/>
          </a:p>
        </p:txBody>
      </p:sp>
      <p:sp>
        <p:nvSpPr>
          <p:cNvPr id="4" name="3 - Θέση κειμένου"/>
          <p:cNvSpPr>
            <a:spLocks noGrp="1"/>
          </p:cNvSpPr>
          <p:nvPr>
            <p:ph type="body" sz="half" idx="2"/>
          </p:nvPr>
        </p:nvSpPr>
        <p:spPr>
          <a:xfrm>
            <a:off x="457200" y="1928801"/>
            <a:ext cx="3008313" cy="4197361"/>
          </a:xfrm>
        </p:spPr>
        <p:txBody>
          <a:bodyPr>
            <a:noAutofit/>
          </a:bodyPr>
          <a:lstStyle/>
          <a:p>
            <a:r>
              <a:rPr lang="en-US" sz="2000" dirty="0" smtClean="0"/>
              <a:t>Cancerous glands in close proximity (red arrows) or direct contact (yellow arrow) with the inked  surgical margin which in this case is identical to the prostate “capsule”.</a:t>
            </a:r>
          </a:p>
          <a:p>
            <a:endParaRPr lang="en-US" sz="2000" dirty="0" smtClean="0"/>
          </a:p>
          <a:p>
            <a:r>
              <a:rPr lang="en-US" sz="2000" dirty="0" smtClean="0"/>
              <a:t>Capsular invasion is quite common , but it should </a:t>
            </a:r>
            <a:r>
              <a:rPr lang="en-US" sz="2000" b="1" dirty="0" smtClean="0"/>
              <a:t>not</a:t>
            </a:r>
            <a:r>
              <a:rPr lang="en-US" sz="2000" dirty="0" smtClean="0"/>
              <a:t> be confused with </a:t>
            </a:r>
            <a:r>
              <a:rPr lang="en-US" sz="2000" dirty="0" err="1" smtClean="0"/>
              <a:t>extracapsular</a:t>
            </a:r>
            <a:r>
              <a:rPr lang="en-US" sz="2000" dirty="0" smtClean="0"/>
              <a:t> extension </a:t>
            </a:r>
            <a:r>
              <a:rPr lang="en-US" sz="2000" dirty="0" err="1" smtClean="0"/>
              <a:t>ie</a:t>
            </a:r>
            <a:r>
              <a:rPr lang="en-US" sz="2000" dirty="0" smtClean="0"/>
              <a:t>, infiltration of </a:t>
            </a:r>
            <a:r>
              <a:rPr lang="en-US" sz="2000" dirty="0" err="1" smtClean="0"/>
              <a:t>extraprostatic</a:t>
            </a:r>
            <a:r>
              <a:rPr lang="en-US" sz="2000" dirty="0" smtClean="0"/>
              <a:t> adipose tissue (pT3 stage)</a:t>
            </a:r>
            <a:endParaRPr lang="el-GR" sz="2000" dirty="0"/>
          </a:p>
        </p:txBody>
      </p:sp>
      <p:pic>
        <p:nvPicPr>
          <p:cNvPr id="5" name="Picture 2" descr="C:\Users\θυμιος\Desktop\HIPON PROSTATE IMAGES - Αντίγραφο\NIKON 6ο αρχείο\F190\68539 A.JPG"/>
          <p:cNvPicPr>
            <a:picLocks noGrp="1" noChangeAspect="1" noChangeArrowheads="1"/>
          </p:cNvPicPr>
          <p:nvPr>
            <p:ph idx="1"/>
          </p:nvPr>
        </p:nvPicPr>
        <p:blipFill>
          <a:blip r:embed="rId3" cstate="print"/>
          <a:srcRect/>
          <a:stretch>
            <a:fillRect/>
          </a:stretch>
        </p:blipFill>
        <p:spPr bwMode="auto">
          <a:xfrm>
            <a:off x="4286247" y="3500438"/>
            <a:ext cx="4478339" cy="3357562"/>
          </a:xfrm>
          <a:prstGeom prst="rect">
            <a:avLst/>
          </a:prstGeom>
          <a:noFill/>
        </p:spPr>
      </p:pic>
      <p:pic>
        <p:nvPicPr>
          <p:cNvPr id="1026" name="Picture 2" descr="F:\HIPON PROSTATE IMAGES\13ο NIKON\F405\IMAGE000.JPG"/>
          <p:cNvPicPr>
            <a:picLocks noChangeAspect="1" noChangeArrowheads="1"/>
          </p:cNvPicPr>
          <p:nvPr/>
        </p:nvPicPr>
        <p:blipFill>
          <a:blip r:embed="rId4" cstate="print"/>
          <a:srcRect/>
          <a:stretch>
            <a:fillRect/>
          </a:stretch>
        </p:blipFill>
        <p:spPr bwMode="auto">
          <a:xfrm>
            <a:off x="4286248" y="0"/>
            <a:ext cx="4668516" cy="3500438"/>
          </a:xfrm>
          <a:prstGeom prst="rect">
            <a:avLst/>
          </a:prstGeom>
          <a:noFill/>
        </p:spPr>
      </p:pic>
      <p:sp>
        <p:nvSpPr>
          <p:cNvPr id="7" name="6 - Βέλος προς τα κάτω"/>
          <p:cNvSpPr/>
          <p:nvPr/>
        </p:nvSpPr>
        <p:spPr>
          <a:xfrm rot="3636379">
            <a:off x="8575009" y="3515851"/>
            <a:ext cx="246394" cy="64165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Βέλος προς τα κάτω"/>
          <p:cNvSpPr/>
          <p:nvPr/>
        </p:nvSpPr>
        <p:spPr>
          <a:xfrm rot="3636379">
            <a:off x="8680812" y="5230364"/>
            <a:ext cx="246394" cy="64165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rot="3636379">
            <a:off x="7902270" y="1894712"/>
            <a:ext cx="116599" cy="333412"/>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188639"/>
            <a:ext cx="3141985" cy="1368153"/>
          </a:xfrm>
        </p:spPr>
        <p:txBody>
          <a:bodyPr>
            <a:noAutofit/>
          </a:bodyPr>
          <a:lstStyle/>
          <a:p>
            <a:r>
              <a:rPr lang="en-US" sz="2400" dirty="0" smtClean="0"/>
              <a:t>Imminent  </a:t>
            </a:r>
            <a:r>
              <a:rPr lang="en-US" sz="2400" dirty="0" err="1"/>
              <a:t>e</a:t>
            </a:r>
            <a:r>
              <a:rPr lang="en-US" sz="2400" dirty="0" err="1" smtClean="0"/>
              <a:t>xtracapsular</a:t>
            </a:r>
            <a:r>
              <a:rPr lang="en-US" sz="2400" dirty="0" smtClean="0"/>
              <a:t> invasion of prostate cancer </a:t>
            </a:r>
            <a:endParaRPr lang="el-GR" sz="2400" dirty="0"/>
          </a:p>
        </p:txBody>
      </p:sp>
      <p:sp>
        <p:nvSpPr>
          <p:cNvPr id="4" name="Θέση κειμένου 3"/>
          <p:cNvSpPr>
            <a:spLocks noGrp="1"/>
          </p:cNvSpPr>
          <p:nvPr>
            <p:ph type="body" sz="half" idx="2"/>
          </p:nvPr>
        </p:nvSpPr>
        <p:spPr>
          <a:xfrm>
            <a:off x="457200" y="1700806"/>
            <a:ext cx="3008313" cy="4896545"/>
          </a:xfrm>
        </p:spPr>
        <p:txBody>
          <a:bodyPr>
            <a:noAutofit/>
          </a:bodyPr>
          <a:lstStyle/>
          <a:p>
            <a:r>
              <a:rPr lang="en-US" sz="2400" dirty="0" smtClean="0"/>
              <a:t>Malignant prostate </a:t>
            </a:r>
            <a:r>
              <a:rPr lang="en-US" sz="2400" dirty="0" err="1" smtClean="0"/>
              <a:t>acini</a:t>
            </a:r>
            <a:r>
              <a:rPr lang="en-US" sz="2400" dirty="0" smtClean="0"/>
              <a:t>  in direct contact with </a:t>
            </a:r>
            <a:r>
              <a:rPr lang="en-US" sz="2400" dirty="0" err="1" smtClean="0"/>
              <a:t>periprostatic</a:t>
            </a:r>
            <a:r>
              <a:rPr lang="en-US" sz="2400" dirty="0" smtClean="0"/>
              <a:t> adipose tissue ( thick blue arrows ).</a:t>
            </a:r>
          </a:p>
          <a:p>
            <a:endParaRPr lang="en-US" sz="2400" dirty="0"/>
          </a:p>
          <a:p>
            <a:r>
              <a:rPr lang="en-US" sz="2400" dirty="0" smtClean="0"/>
              <a:t>Wispy blue-tinged </a:t>
            </a:r>
            <a:r>
              <a:rPr lang="en-US" sz="2400" dirty="0" err="1" smtClean="0"/>
              <a:t>mucin</a:t>
            </a:r>
            <a:r>
              <a:rPr lang="en-US" sz="2400" dirty="0" smtClean="0"/>
              <a:t> in the lumen of malignant glands (thin blue arrows) . A minor criterion in the diagnosis of prostate cancer.</a:t>
            </a:r>
            <a:endParaRPr lang="el-GR" sz="2400" dirty="0"/>
          </a:p>
        </p:txBody>
      </p:sp>
      <p:pic>
        <p:nvPicPr>
          <p:cNvPr id="1026" name="Picture 2" descr="D:\HIPON PROSTATE IMAGES\NIKON 6ο αρχείο\F191\IMAGE000.JPG"/>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rot="16200000">
            <a:off x="3176845" y="1007731"/>
            <a:ext cx="6552728" cy="491454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Βέλος προς τα κάτω 4"/>
          <p:cNvSpPr/>
          <p:nvPr/>
        </p:nvSpPr>
        <p:spPr>
          <a:xfrm rot="3668249">
            <a:off x="7107335" y="165996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προς τα κάτω 6"/>
          <p:cNvSpPr/>
          <p:nvPr/>
        </p:nvSpPr>
        <p:spPr>
          <a:xfrm rot="3668249">
            <a:off x="6588503" y="-21224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 name="Ευθύγραμμο βέλος σύνδεσης 7"/>
          <p:cNvCxnSpPr/>
          <p:nvPr/>
        </p:nvCxnSpPr>
        <p:spPr>
          <a:xfrm flipH="1">
            <a:off x="5148064" y="2348880"/>
            <a:ext cx="28803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H="1">
            <a:off x="6287362" y="3356992"/>
            <a:ext cx="28803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p:nvPr/>
        </p:nvCxnSpPr>
        <p:spPr>
          <a:xfrm flipH="1">
            <a:off x="7088191" y="5373216"/>
            <a:ext cx="28803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16803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11156"/>
          </a:xfrm>
        </p:spPr>
        <p:txBody>
          <a:bodyPr>
            <a:noAutofit/>
          </a:bodyPr>
          <a:lstStyle/>
          <a:p>
            <a:r>
              <a:rPr lang="en-US" sz="3600" dirty="0" smtClean="0"/>
              <a:t>Cancerous prostate glands, </a:t>
            </a:r>
            <a:br>
              <a:rPr lang="en-US" sz="3600" dirty="0" smtClean="0"/>
            </a:br>
            <a:r>
              <a:rPr lang="en-US" sz="3600" dirty="0" smtClean="0"/>
              <a:t>under intermediate and high magnification </a:t>
            </a:r>
            <a:endParaRPr lang="el-GR" sz="3600" dirty="0"/>
          </a:p>
        </p:txBody>
      </p:sp>
      <p:sp>
        <p:nvSpPr>
          <p:cNvPr id="3" name="2 - Θέση κειμένου"/>
          <p:cNvSpPr>
            <a:spLocks noGrp="1"/>
          </p:cNvSpPr>
          <p:nvPr>
            <p:ph type="body" idx="1"/>
          </p:nvPr>
        </p:nvSpPr>
        <p:spPr>
          <a:xfrm>
            <a:off x="0" y="1071546"/>
            <a:ext cx="9144000" cy="1428759"/>
          </a:xfrm>
        </p:spPr>
        <p:txBody>
          <a:bodyPr>
            <a:normAutofit fontScale="92500" lnSpcReduction="20000"/>
          </a:bodyPr>
          <a:lstStyle/>
          <a:p>
            <a:r>
              <a:rPr lang="en-US" b="0" dirty="0" smtClean="0"/>
              <a:t>Prominent nucleoli noticeable even in the X100 magnification (left image),  </a:t>
            </a:r>
          </a:p>
          <a:p>
            <a:r>
              <a:rPr lang="en-US" b="0" dirty="0" smtClean="0"/>
              <a:t> (red arrows pointing to a prominent nucleolus in both images)</a:t>
            </a:r>
          </a:p>
          <a:p>
            <a:r>
              <a:rPr lang="en-US" b="0" dirty="0" smtClean="0"/>
              <a:t>Sharp luminal border  (green circle)</a:t>
            </a:r>
          </a:p>
          <a:p>
            <a:r>
              <a:rPr lang="en-US" b="0" dirty="0" err="1" smtClean="0"/>
              <a:t>Intraluminal</a:t>
            </a:r>
            <a:r>
              <a:rPr lang="en-US" b="0" dirty="0" smtClean="0"/>
              <a:t> crystalloids (blue arrows)</a:t>
            </a:r>
          </a:p>
        </p:txBody>
      </p:sp>
      <p:pic>
        <p:nvPicPr>
          <p:cNvPr id="7" name="Picture 2" descr="C:\Users\θυμιος\Desktop\HIPON PROSTATE IMAGES - Αντίγραφο\NIKON 3ο αρχείο\F131\16922 C.JPG"/>
          <p:cNvPicPr>
            <a:picLocks noGrp="1" noChangeAspect="1" noChangeArrowheads="1"/>
          </p:cNvPicPr>
          <p:nvPr>
            <p:ph sz="half" idx="2"/>
          </p:nvPr>
        </p:nvPicPr>
        <p:blipFill>
          <a:blip r:embed="rId3" cstate="print"/>
          <a:srcRect/>
          <a:stretch>
            <a:fillRect/>
          </a:stretch>
        </p:blipFill>
        <p:spPr bwMode="auto">
          <a:xfrm>
            <a:off x="0" y="2643182"/>
            <a:ext cx="4573655" cy="3429024"/>
          </a:xfrm>
          <a:prstGeom prst="rect">
            <a:avLst/>
          </a:prstGeom>
          <a:noFill/>
        </p:spPr>
      </p:pic>
      <p:pic>
        <p:nvPicPr>
          <p:cNvPr id="8" name="Picture 2" descr="C:\Users\θυμιος\Desktop\HIPON PROSTATE IMAGES - Αντίγραφο\NIKON 3ο αρχείο\F131\16922 D.JPG"/>
          <p:cNvPicPr>
            <a:picLocks noGrp="1" noChangeAspect="1" noChangeArrowheads="1"/>
          </p:cNvPicPr>
          <p:nvPr>
            <p:ph sz="quarter" idx="4"/>
          </p:nvPr>
        </p:nvPicPr>
        <p:blipFill>
          <a:blip r:embed="rId4" cstate="print"/>
          <a:srcRect/>
          <a:stretch>
            <a:fillRect/>
          </a:stretch>
        </p:blipFill>
        <p:spPr bwMode="auto">
          <a:xfrm>
            <a:off x="4572000" y="2643182"/>
            <a:ext cx="4573655" cy="3429024"/>
          </a:xfrm>
          <a:prstGeom prst="rect">
            <a:avLst/>
          </a:prstGeom>
          <a:noFill/>
        </p:spPr>
      </p:pic>
      <p:sp>
        <p:nvSpPr>
          <p:cNvPr id="9" name="8 - Βέλος προς τα κάτω"/>
          <p:cNvSpPr/>
          <p:nvPr/>
        </p:nvSpPr>
        <p:spPr>
          <a:xfrm rot="19718055">
            <a:off x="1507885" y="4013235"/>
            <a:ext cx="145811" cy="34509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0000"/>
              </a:solidFill>
            </a:endParaRPr>
          </a:p>
        </p:txBody>
      </p:sp>
      <p:sp>
        <p:nvSpPr>
          <p:cNvPr id="10" name="9 - Βέλος προς τα κάτω"/>
          <p:cNvSpPr/>
          <p:nvPr/>
        </p:nvSpPr>
        <p:spPr>
          <a:xfrm rot="19718055">
            <a:off x="5508413" y="4084675"/>
            <a:ext cx="145811" cy="34509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0000"/>
              </a:solidFill>
            </a:endParaRPr>
          </a:p>
        </p:txBody>
      </p:sp>
      <p:sp>
        <p:nvSpPr>
          <p:cNvPr id="11" name="10 - Διάγραμμα ροής: Παραπομπή"/>
          <p:cNvSpPr/>
          <p:nvPr/>
        </p:nvSpPr>
        <p:spPr>
          <a:xfrm>
            <a:off x="5857884" y="4643446"/>
            <a:ext cx="142876" cy="142876"/>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rot="19504639">
            <a:off x="1030619" y="4445172"/>
            <a:ext cx="186542" cy="4148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προς τα κάτω"/>
          <p:cNvSpPr/>
          <p:nvPr/>
        </p:nvSpPr>
        <p:spPr>
          <a:xfrm rot="19504639">
            <a:off x="4602517" y="4873800"/>
            <a:ext cx="186542" cy="4148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1021</TotalTime>
  <Words>1642</Words>
  <Application>Microsoft Office PowerPoint</Application>
  <PresentationFormat>Προβολή στην οθόνη (4:3)</PresentationFormat>
  <Paragraphs>175</Paragraphs>
  <Slides>34</Slides>
  <Notes>34</Notes>
  <HiddenSlides>0</HiddenSlides>
  <MMClips>0</MMClips>
  <ScaleCrop>false</ScaleCrop>
  <HeadingPairs>
    <vt:vector size="4" baseType="variant">
      <vt:variant>
        <vt:lpstr>Θέμα</vt:lpstr>
      </vt:variant>
      <vt:variant>
        <vt:i4>1</vt:i4>
      </vt:variant>
      <vt:variant>
        <vt:lpstr>Τίτλοι διαφανειών</vt:lpstr>
      </vt:variant>
      <vt:variant>
        <vt:i4>34</vt:i4>
      </vt:variant>
    </vt:vector>
  </HeadingPairs>
  <TitlesOfParts>
    <vt:vector size="35" baseType="lpstr">
      <vt:lpstr>Θέμα του Office</vt:lpstr>
      <vt:lpstr>HIPON IMAGES ON PROSTATE PATHOLOGY </vt:lpstr>
      <vt:lpstr>Gleason’s pattern 3 / Intermediate differentiation of prostate acinar adenocarcinoma: the commonest type of prostate cancer,  under low magnification </vt:lpstr>
      <vt:lpstr>Usual appearance of cancerous  prostate glands, under intermediate and high magnification </vt:lpstr>
      <vt:lpstr>Cancerous glands, under high magnification, with abundant (here foamy) cytoplasm, surrounding two atrophic glands with basophilic appearance (purple asterisks). Note  that in cancerous glands the abundant cytoplasm is mainly noticed over the nuclei, up to the sharp luminal border (thin black arrows) and not so much among the nuclei. A lateral location of cytoplasm with regard to nuclei is consistent with partial atrophy, a benign entity, often confused with cancer . </vt:lpstr>
      <vt:lpstr>Malignant nuclei features under intermediate and high magnification </vt:lpstr>
      <vt:lpstr>Evaluation of malignant nuclear features. AMACR (racemase) immunostaining of malignant glands/acini </vt:lpstr>
      <vt:lpstr>Cancer staging in radical prostatectomy specimens. Positive surgical margins but  no evidence of extracapsular extension  ( pT2 stage )</vt:lpstr>
      <vt:lpstr>Imminent  extracapsular invasion of prostate cancer </vt:lpstr>
      <vt:lpstr>Cancerous prostate glands,  under intermediate and high magnification </vt:lpstr>
      <vt:lpstr>Cancerous glands adjacent to an atrophic gland</vt:lpstr>
      <vt:lpstr>Prostate cancerous glands in needle biopsy material </vt:lpstr>
      <vt:lpstr>Invasion of prostate fibromuscular stroma by cancerous glands. Stroma elements being interrupted by cancerous glands. Lack of stromal reaction is usual in acinar adenocarcinoma of the prostate.</vt:lpstr>
      <vt:lpstr>Prostate cancerous glands </vt:lpstr>
      <vt:lpstr>Circumferential perineural invasion (asterisks)  by cancerous glands . A cancer–specific (pathognomonic) finding. </vt:lpstr>
      <vt:lpstr>Circumferential perineural invasion (asterisk)  by cancerous glands   forming a cribriform gland of medium size.</vt:lpstr>
      <vt:lpstr>Well differentiated /low grade  prostate  acinar adenocarcinoma</vt:lpstr>
      <vt:lpstr>Well differentiated / low grade prostate acinar adenocarcinoma. Crowded, separate glands. </vt:lpstr>
      <vt:lpstr>Well differentiated/low grade  prostate acinar adenocarcinoma with only minimal infiltration into adjacent prostatic parenchyme (pink asterisk). Presence of amyloid bodies (red arrows) in benign prostate glands  with papillary infolding of their epithelium (blue asterisks).</vt:lpstr>
      <vt:lpstr>Atypical adenomatous hyperplasia-adenosis  Differential diagnosis from well differentiated/low grade  prostate acinar adenocarcinoma</vt:lpstr>
      <vt:lpstr>Atypical adenomatous hyperplasia-adenosis  Differential diagnosis from well differentiated prostate acinar  adenocarcinoma</vt:lpstr>
      <vt:lpstr>Verumontanum mucosal gland hyperplasia in biopsy material  – Differential diagnosis from  low grade prostate acinar adenocarcinoma  due to small size and crowded nature of verumontanum  mucosal glands </vt:lpstr>
      <vt:lpstr>Sclerosing adenosis ,  a  lesion commonly observed in surgical specimens</vt:lpstr>
      <vt:lpstr>Basal cell hyperplasia.  A lesion of the transition zone. </vt:lpstr>
      <vt:lpstr> A basophilic area of chronic active inflammation. Minimal nuclear atypia  in prostate epithelial cells can be justified by inflammation. Numerous neutrophils ( thin arrows) among other, mononuclear inflammatory cells, mainly lymphocytes. </vt:lpstr>
      <vt:lpstr>The diagnosis of moderately differentiated prostate carcinoma in  transurethral resection specimens is primarily based on architecture: thick muscular bundles (pink asterisks)  separate cancerous glands. Concomitant nuclear enlargement , visible nucleoli  (blue arrows), pink amorphous secretions and intraluminal crystalloids  (pink circles).</vt:lpstr>
      <vt:lpstr>Intermediate and poor differentiation of prostate acinar adenocarcinoma</vt:lpstr>
      <vt:lpstr>Poorly differentiated/high grade   prostate acinar adenocarcinoma</vt:lpstr>
      <vt:lpstr>Fused cancerous  glands invading prostate fibromuscular stroma . Lumen  barely noticeable. Gleason pattern 4 – Poor differentiation/high grade.  </vt:lpstr>
      <vt:lpstr>Solid cancerous structures. Gleason pattern 5 – Poorly differentiated/undifferentiated carcinoma. Immunohistochemical confirmation of prostatic origin [ PSA, PSMA and androgen receptor (AR) positivity] is frequently necessary , especially in metastatic sites.</vt:lpstr>
      <vt:lpstr>Prostate cancer : focal mucinous areas. Extracellular mucin secreted in sufficient quantity to result in pools.</vt:lpstr>
      <vt:lpstr>  Neuroendocrine differentiation in prostate cancer </vt:lpstr>
      <vt:lpstr>The supplementary role of immunohistochemistry   in the diagnosis of prostate cancer. High Molecular Weight Cytokeratin  (CK34βΕ12 or CK5/6) immunoreactivity in basal cells of non cancerous prostate glands.</vt:lpstr>
      <vt:lpstr>Complete absence of basal cells in cancerous prostate glands (red arrows). Totally negative immunostaining for basal cell markers in infiltrating cancerous glands   i.e., high molecular weight CK                 and   nuclear marker p63 . </vt:lpstr>
      <vt:lpstr>Intense specific immunostaining of racemase (AMACR) in cancerous glands with simultaneous negative expression in non malignant, adjacent gland.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p0pathol_ad</dc:creator>
  <cp:lastModifiedBy>Jennifer</cp:lastModifiedBy>
  <cp:revision>194</cp:revision>
  <dcterms:created xsi:type="dcterms:W3CDTF">2013-06-06T07:32:23Z</dcterms:created>
  <dcterms:modified xsi:type="dcterms:W3CDTF">2013-08-20T04:56:28Z</dcterms:modified>
</cp:coreProperties>
</file>