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56" r:id="rId4"/>
    <p:sldId id="257" r:id="rId5"/>
    <p:sldId id="258" r:id="rId6"/>
    <p:sldId id="261" r:id="rId7"/>
    <p:sldId id="262" r:id="rId8"/>
    <p:sldId id="263" r:id="rId9"/>
    <p:sldId id="264" r:id="rId10"/>
    <p:sldId id="306" r:id="rId11"/>
    <p:sldId id="266" r:id="rId12"/>
    <p:sldId id="267" r:id="rId13"/>
    <p:sldId id="268" r:id="rId14"/>
    <p:sldId id="294" r:id="rId15"/>
    <p:sldId id="270" r:id="rId16"/>
    <p:sldId id="271" r:id="rId17"/>
    <p:sldId id="272" r:id="rId18"/>
    <p:sldId id="299" r:id="rId19"/>
    <p:sldId id="274" r:id="rId20"/>
    <p:sldId id="275" r:id="rId21"/>
    <p:sldId id="295" r:id="rId22"/>
    <p:sldId id="278" r:id="rId23"/>
    <p:sldId id="279" r:id="rId24"/>
    <p:sldId id="280" r:id="rId25"/>
    <p:sldId id="307" r:id="rId26"/>
    <p:sldId id="282" r:id="rId27"/>
    <p:sldId id="283" r:id="rId28"/>
    <p:sldId id="308" r:id="rId29"/>
    <p:sldId id="297" r:id="rId30"/>
    <p:sldId id="286" r:id="rId31"/>
    <p:sldId id="287" r:id="rId32"/>
    <p:sldId id="288" r:id="rId33"/>
    <p:sldId id="300" r:id="rId34"/>
    <p:sldId id="290" r:id="rId35"/>
    <p:sldId id="291" r:id="rId36"/>
    <p:sldId id="296" r:id="rId37"/>
    <p:sldId id="302" r:id="rId38"/>
    <p:sldId id="309" r:id="rId39"/>
    <p:sldId id="304" r:id="rId40"/>
    <p:sldId id="303" r:id="rId41"/>
    <p:sldId id="310" r:id="rId42"/>
    <p:sldId id="311" r:id="rId43"/>
    <p:sldId id="312" r:id="rId44"/>
    <p:sldId id="313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5507" autoAdjust="0"/>
  </p:normalViewPr>
  <p:slideViewPr>
    <p:cSldViewPr snapToGrid="0">
      <p:cViewPr>
        <p:scale>
          <a:sx n="90" d="100"/>
          <a:sy n="90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Οι εικόνες </a:t>
            </a:r>
            <a:r>
              <a:rPr lang="el-GR" dirty="0" smtClean="0"/>
              <a:t>είναι κατ’ αντιπαραβολή τοποθετημένες </a:t>
            </a:r>
            <a:r>
              <a:rPr lang="el-GR" dirty="0"/>
              <a:t>για να αντιληφθούν οι φοιτητές την απώλεια των λαχνών και την επιμήκυνση των </a:t>
            </a:r>
            <a:r>
              <a:rPr lang="el-GR" dirty="0" smtClean="0"/>
              <a:t>κρυπτών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398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343480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16596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257258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758160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Στις δεξιές εικόνες </a:t>
            </a:r>
            <a:r>
              <a:rPr lang="el-GR" dirty="0"/>
              <a:t>φαίνεται η </a:t>
            </a:r>
            <a:r>
              <a:rPr lang="el-GR" dirty="0" smtClean="0"/>
              <a:t>διήθηση </a:t>
            </a:r>
            <a:r>
              <a:rPr lang="el-GR" dirty="0"/>
              <a:t>των </a:t>
            </a:r>
            <a:r>
              <a:rPr lang="el-GR" dirty="0" smtClean="0"/>
              <a:t>αδενικών</a:t>
            </a:r>
            <a:r>
              <a:rPr lang="el-GR" baseline="0" dirty="0" smtClean="0"/>
              <a:t> σχηματισμών</a:t>
            </a:r>
            <a:r>
              <a:rPr lang="el-GR" dirty="0" smtClean="0"/>
              <a:t> </a:t>
            </a:r>
            <a:r>
              <a:rPr lang="el-GR" dirty="0"/>
              <a:t>του </a:t>
            </a:r>
            <a:r>
              <a:rPr lang="el-GR" dirty="0" smtClean="0"/>
              <a:t>καρκινώματος.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499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7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7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FFFF00"/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FFFF00"/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FFFF00"/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 dirty="0"/>
              <a:t>Πεπτικός σωλήνας</a:t>
            </a:r>
            <a:br>
              <a:rPr lang="el-GR" sz="3600" b="1" dirty="0"/>
            </a:br>
            <a:r>
              <a:rPr lang="el-GR" sz="3200" dirty="0"/>
              <a:t>Μια σύντομη εισαγωγή</a:t>
            </a:r>
            <a:r>
              <a:rPr lang="el-GR" sz="2625" dirty="0"/>
              <a:t/>
            </a:r>
            <a:br>
              <a:rPr lang="el-GR" sz="2625" dirty="0"/>
            </a:br>
            <a:endParaRPr sz="2625" dirty="0"/>
          </a:p>
        </p:txBody>
      </p:sp>
      <p:pic>
        <p:nvPicPr>
          <p:cNvPr id="239" name="Google Shape;2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763" y="1376772"/>
            <a:ext cx="718279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 Χ. 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 Χ.  Μυλωνάς, Ιατρός - Eιδικευόμενος Παθολογίας</a:t>
            </a:r>
            <a:endParaRPr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177800"/>
            <a:ext cx="82296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dirty="0"/>
              <a:t>Απάντηση</a:t>
            </a:r>
            <a:endParaRPr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355600"/>
            <a:ext cx="91440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l-GR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000" b="0" i="1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ελκωτικ</a:t>
            </a:r>
            <a:r>
              <a:rPr lang="el-GR" sz="20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ό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l-GR" sz="20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αδενοκαρκίνωμα</a:t>
            </a:r>
            <a:r>
              <a:rPr lang="el-GR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στομάχου (άπω)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[εντερικού τύπου κατά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Lauren/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σωληνώδους (χωρίς ειδικούς χαρακτήρες)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κυρίως καλής διαφοροποίησης κατά Π.Ο.Υ.]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σε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έδαφος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χρόνιας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ατροφικής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γαστρίτιδας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από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pylori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 ιστορικό καπνίσματος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και λήψης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αλκοόλ.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σελίδες </a:t>
            </a:r>
            <a:r>
              <a:rPr lang="el-GR" sz="2000" dirty="0" smtClean="0">
                <a:latin typeface="Calibri"/>
                <a:ea typeface="Calibri"/>
                <a:cs typeface="Calibri"/>
                <a:sym typeface="Calibri"/>
              </a:rPr>
              <a:t>413-7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DC958D-A461-B15D-2ABF-4D9536CE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04" y="2682324"/>
            <a:ext cx="7109168" cy="4023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457200" y="1155700"/>
            <a:ext cx="8229600" cy="62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dirty="0"/>
              <a:t>Κλινικό σκέλος</a:t>
            </a:r>
            <a:br>
              <a:rPr lang="el-GR" dirty="0"/>
            </a:br>
            <a:endParaRPr sz="3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2C1E80-A18D-8078-3A8C-264E36E8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80" y="2383963"/>
            <a:ext cx="8464378" cy="3140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159090-4049-D22C-993D-C800BF0A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0" y="0"/>
            <a:ext cx="2794000" cy="939800"/>
          </a:xfrm>
        </p:spPr>
        <p:txBody>
          <a:bodyPr>
            <a:noAutofit/>
          </a:bodyPr>
          <a:lstStyle/>
          <a:p>
            <a:r>
              <a:rPr lang="el-GR" sz="2400" dirty="0" err="1"/>
              <a:t>Παθολογοανατομικό</a:t>
            </a:r>
            <a:r>
              <a:rPr lang="el-GR" sz="2400" dirty="0"/>
              <a:t> σκέλος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818B6C-DAAB-FB07-2546-F3FD4BA73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89" y="187068"/>
            <a:ext cx="6229599" cy="3519319"/>
          </a:xfrm>
          <a:prstGeom prst="rect">
            <a:avLst/>
          </a:prstGeom>
        </p:spPr>
      </p:pic>
      <p:sp>
        <p:nvSpPr>
          <p:cNvPr id="4" name="3 - Ορθογώνιο"/>
          <p:cNvSpPr/>
          <p:nvPr/>
        </p:nvSpPr>
        <p:spPr>
          <a:xfrm>
            <a:off x="6413500" y="939799"/>
            <a:ext cx="2730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alibri" pitchFamily="34" charset="0"/>
                <a:cs typeface="Calibri" pitchFamily="34" charset="0"/>
              </a:rPr>
              <a:t>Το </a:t>
            </a:r>
            <a:r>
              <a:rPr lang="el-GR" b="1" dirty="0" err="1" smtClean="0">
                <a:latin typeface="Calibri" pitchFamily="34" charset="0"/>
                <a:cs typeface="Calibri" pitchFamily="34" charset="0"/>
              </a:rPr>
              <a:t>αδενοκαρκίνωμα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l-GR" b="1" dirty="0" smtClean="0">
                <a:latin typeface="Calibri" pitchFamily="34" charset="0"/>
                <a:cs typeface="Calibri" pitchFamily="34" charset="0"/>
              </a:rPr>
              <a:t>εντερικού τύπου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(σωληνώδες, όπως εν προκειμένω,  ή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θηλώδες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) έχει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πιο ευνοϊκή πρόγνωση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από άλλους ιστολογικούς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υποτύπους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γαστρικού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καρκινώματος∙συχνά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σχετίζεται με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ατροφική γαστρίτιδα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και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δυσπλασία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του γαστρικού επιθηλίου. Μπορεί να εκφράζει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HER2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ή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PDL1,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τα οποία και τα δύο προσφέρουν πρόσθετες θεραπευτικές επιλογές.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User\Desktop\stomachintestinalbateman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" y="3804646"/>
            <a:ext cx="4352504" cy="2342154"/>
          </a:xfrm>
          <a:prstGeom prst="rect">
            <a:avLst/>
          </a:prstGeom>
          <a:noFill/>
        </p:spPr>
      </p:pic>
      <p:pic>
        <p:nvPicPr>
          <p:cNvPr id="2051" name="Picture 3" descr="C:\Users\User\Desktop\stomachintestinalbateman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2812" y="3810000"/>
            <a:ext cx="4248150" cy="228600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6146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100" dirty="0" smtClean="0">
                <a:latin typeface="Calibri" pitchFamily="34" charset="0"/>
                <a:cs typeface="Calibri" pitchFamily="34" charset="0"/>
              </a:rPr>
              <a:t>Οι ιστολογικές  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μεταβολές επί  υποστροφής του όγκου σε εγχειρητικό παρασκεύασμα μετά από </a:t>
            </a:r>
            <a:r>
              <a:rPr lang="el-GR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νεοεπικουρική</a:t>
            </a:r>
            <a:r>
              <a:rPr lang="el-G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χημειοθεραπεία συνδέονται με καλύτερη πρόγνωση</a:t>
            </a:r>
            <a:r>
              <a:rPr lang="el-GR" sz="1100" dirty="0" smtClean="0">
                <a:latin typeface="Calibri" pitchFamily="34" charset="0"/>
                <a:cs typeface="Calibri" pitchFamily="34" charset="0"/>
              </a:rPr>
              <a:t>  των καρκινοπαθών και βαθμολογούνται. Η ταξινόμηση </a:t>
            </a:r>
            <a:r>
              <a:rPr lang="el-GR" sz="1100" dirty="0" err="1" smtClean="0">
                <a:latin typeface="Calibri" pitchFamily="34" charset="0"/>
                <a:cs typeface="Calibri" pitchFamily="34" charset="0"/>
              </a:rPr>
              <a:t>Mandard</a:t>
            </a:r>
            <a:r>
              <a:rPr lang="el-GR" sz="1100" dirty="0" smtClean="0">
                <a:latin typeface="Calibri" pitchFamily="34" charset="0"/>
                <a:cs typeface="Calibri" pitchFamily="34" charset="0"/>
              </a:rPr>
              <a:t> (TRG) εξαρτάται από την αναλογία της επαγόμενης από τη θεραπεία </a:t>
            </a:r>
            <a:r>
              <a:rPr lang="el-GR" sz="1100" b="1" dirty="0" err="1" smtClean="0">
                <a:latin typeface="Calibri" pitchFamily="34" charset="0"/>
                <a:cs typeface="Calibri" pitchFamily="34" charset="0"/>
              </a:rPr>
              <a:t>ίνωσης</a:t>
            </a:r>
            <a:r>
              <a:rPr lang="el-GR" sz="1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100" dirty="0" smtClean="0">
                <a:latin typeface="Calibri" pitchFamily="34" charset="0"/>
                <a:cs typeface="Calibri" pitchFamily="34" charset="0"/>
              </a:rPr>
              <a:t>προς τον υπολειπόμενο όγκο. δηλ., καθόλου ανιχνεύσιμος όγκος (TRG 1), διάσπαρτα καρκινικά κύτταρα (TRG 2), καρκινικά κύτταρα με υπεροχή </a:t>
            </a:r>
            <a:r>
              <a:rPr lang="el-GR" sz="1100" dirty="0" err="1" smtClean="0">
                <a:latin typeface="Calibri" pitchFamily="34" charset="0"/>
                <a:cs typeface="Calibri" pitchFamily="34" charset="0"/>
              </a:rPr>
              <a:t>ίνωσης</a:t>
            </a:r>
            <a:r>
              <a:rPr lang="el-GR" sz="1100" dirty="0" smtClean="0">
                <a:latin typeface="Calibri" pitchFamily="34" charset="0"/>
                <a:cs typeface="Calibri" pitchFamily="34" charset="0"/>
              </a:rPr>
              <a:t> (TRG 3, όπως η παραπάνω </a:t>
            </a:r>
            <a:r>
              <a:rPr lang="el-GR" sz="1100" dirty="0" err="1" smtClean="0">
                <a:latin typeface="Calibri" pitchFamily="34" charset="0"/>
                <a:cs typeface="Calibri" pitchFamily="34" charset="0"/>
              </a:rPr>
              <a:t>δεξ</a:t>
            </a:r>
            <a:r>
              <a:rPr lang="el-GR" sz="11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l-GR" sz="1100" dirty="0" err="1" smtClean="0">
                <a:latin typeface="Calibri" pitchFamily="34" charset="0"/>
                <a:cs typeface="Calibri" pitchFamily="34" charset="0"/>
              </a:rPr>
              <a:t>εικ</a:t>
            </a:r>
            <a:r>
              <a:rPr lang="el-GR" sz="1100" dirty="0" smtClean="0">
                <a:latin typeface="Calibri" pitchFamily="34" charset="0"/>
                <a:cs typeface="Calibri" pitchFamily="34" charset="0"/>
              </a:rPr>
              <a:t>.), </a:t>
            </a:r>
            <a:r>
              <a:rPr lang="el-GR" sz="1100" dirty="0" err="1" smtClean="0">
                <a:latin typeface="Calibri" pitchFamily="34" charset="0"/>
                <a:cs typeface="Calibri" pitchFamily="34" charset="0"/>
              </a:rPr>
              <a:t>ίνωση</a:t>
            </a:r>
            <a:r>
              <a:rPr lang="el-GR" sz="1100" dirty="0" smtClean="0">
                <a:latin typeface="Calibri" pitchFamily="34" charset="0"/>
                <a:cs typeface="Calibri" pitchFamily="34" charset="0"/>
              </a:rPr>
              <a:t> με υπεροχή καρκινικών κυττάρων (TRG 4) ή όγκος χωρίς μεταβολές υποστροφής (TRG 5).</a:t>
            </a:r>
            <a:endParaRPr lang="el-GR" sz="11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728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Πεπτικός σωλήνας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6B63FF-E7C3-7477-5D16-13CE83D40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036" y="1664124"/>
            <a:ext cx="2665927" cy="3878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/>
              <a:t>2</a:t>
            </a:r>
            <a:r>
              <a:rPr lang="el-GR" sz="4000" baseline="30000"/>
              <a:t>ο</a:t>
            </a:r>
            <a:r>
              <a:rPr lang="el-GR" sz="4000"/>
              <a:t> Περιστατικό</a:t>
            </a:r>
            <a:endParaRPr sz="4000"/>
          </a:p>
        </p:txBody>
      </p:sp>
      <p:sp>
        <p:nvSpPr>
          <p:cNvPr id="361" name="Google Shape;361;p16"/>
          <p:cNvSpPr txBox="1"/>
          <p:nvPr/>
        </p:nvSpPr>
        <p:spPr>
          <a:xfrm>
            <a:off x="87086" y="971600"/>
            <a:ext cx="9056913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lvl="0">
              <a:buSzPts val="2200"/>
            </a:pP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Άνδρας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32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ετών, προσέρχεται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</a:t>
            </a:r>
            <a:r>
              <a:rPr lang="el-GR" sz="1800" b="1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διαρροϊκών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κενώσεων </a:t>
            </a:r>
            <a:r>
              <a:rPr lang="el-GR" sz="1800" b="1" i="0" u="sng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</a:t>
            </a: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εξαμήνου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με συνοδό αίσθημα κόπωσης. Από το ατομικό αναμνηστικό, αναφέρει θυρεοειδίτιδα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Hashimoto.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Λιπόσαρκος,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ωχρότητα δέρματος και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επιπεφυκότων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Κοιλιά ήπια μετεωρισμένη. </a:t>
            </a: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Κόπρανα δύσοσμα, επιπλέοντα στη λεκάνη (</a:t>
            </a:r>
            <a:r>
              <a:rPr lang="el-GR" sz="18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στεατόρροια</a:t>
            </a: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18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έλεγχος: </a:t>
            </a:r>
            <a:endParaRPr sz="1800" b="1" u="sng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Αιματοκρίτης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27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%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36-45)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MCV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70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80-100)</a:t>
            </a:r>
          </a:p>
          <a:p>
            <a:pPr lvl="0">
              <a:buClrTx/>
              <a:defRPr/>
            </a:pPr>
            <a:r>
              <a:rPr lang="el-GR" sz="1800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Φερριτίνη</a:t>
            </a:r>
            <a:r>
              <a:rPr lang="el-GR" sz="18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l-G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en-US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ng/mL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l-GR" sz="1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φ.τ</a:t>
            </a:r>
            <a:r>
              <a:rPr lang="el-GR" sz="1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l-GR" sz="1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24 to 307</a:t>
            </a:r>
            <a:r>
              <a:rPr lang="el-GR" sz="1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0">
              <a:buClrTx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Αρνητικές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καλλιέργειες κοπράνων για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βακτήρια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>
              <a:buClrTx/>
              <a:defRPr/>
            </a:pP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3 </a:t>
            </a:r>
            <a:r>
              <a:rPr lang="el-GR" sz="1800" kern="120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παρασιτολογικές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εξετάσεις κοπράνων </a:t>
            </a:r>
            <a:r>
              <a:rPr lang="el-GR" sz="1800" i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αρνητικές</a:t>
            </a:r>
            <a:r>
              <a:rPr lang="en-US" sz="1800" i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  <a:endParaRPr lang="el-GR" sz="1800" i="1" kern="1200" dirty="0">
              <a:solidFill>
                <a:schemeClr val="tx1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lvl="0">
              <a:buClrTx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Θετικά</a:t>
            </a:r>
            <a:r>
              <a:rPr lang="el-GR" sz="18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αντισώματα </a:t>
            </a:r>
            <a:r>
              <a:rPr lang="en-US" sz="1800" b="1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IgA</a:t>
            </a:r>
            <a:r>
              <a:rPr lang="el-GR" sz="1800" b="1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έναντι </a:t>
            </a:r>
            <a:r>
              <a:rPr lang="el-GR" sz="1800" b="1" kern="1200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ιστικής</a:t>
            </a:r>
            <a:r>
              <a:rPr lang="el-GR" sz="1800" b="1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l-GR" sz="1800" b="1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τρανσγλουταμινάσης</a:t>
            </a:r>
            <a:r>
              <a:rPr lang="en-US" sz="18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0C28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619434-6445-2F14-6EB5-E21C1393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98" y="3015444"/>
            <a:ext cx="3831163" cy="2417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544286" y="0"/>
            <a:ext cx="8229600" cy="68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/>
              <a:t>Ενδοσκόπηση ανωτέρου πεπτικού</a:t>
            </a:r>
            <a:endParaRPr sz="3000" dirty="0"/>
          </a:p>
        </p:txBody>
      </p:sp>
      <p:sp>
        <p:nvSpPr>
          <p:cNvPr id="369" name="Google Shape;369;p17"/>
          <p:cNvSpPr txBox="1"/>
          <p:nvPr/>
        </p:nvSpPr>
        <p:spPr>
          <a:xfrm>
            <a:off x="909936" y="4176215"/>
            <a:ext cx="77768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Φυσιολογικό                                                                    Ασθενούς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6AD68A-AE9C-34C7-8B96-72F8B53A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12" y="742361"/>
            <a:ext cx="4553219" cy="3505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EE8E07-9DAC-1FDF-0BFB-2B4A0343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04" y="744698"/>
            <a:ext cx="4046290" cy="3499756"/>
          </a:xfrm>
          <a:prstGeom prst="rect">
            <a:avLst/>
          </a:prstGeom>
        </p:spPr>
      </p:pic>
      <p:pic>
        <p:nvPicPr>
          <p:cNvPr id="4098" name="Picture 2" descr="C:\Users\User\Desktop\smallbowelceliacsprueOzer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2023" y="4531056"/>
            <a:ext cx="2089131" cy="2142699"/>
          </a:xfrm>
          <a:prstGeom prst="rect">
            <a:avLst/>
          </a:prstGeom>
          <a:noFill/>
        </p:spPr>
      </p:pic>
      <p:pic>
        <p:nvPicPr>
          <p:cNvPr id="4099" name="Picture 3" descr="C:\Users\User\Desktop\smallbowelceliacsprueOzer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9934" y="4515072"/>
            <a:ext cx="1969165" cy="2152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673100"/>
            <a:ext cx="4218675" cy="2159000"/>
          </a:xfrm>
        </p:spPr>
        <p:txBody>
          <a:bodyPr/>
          <a:lstStyle/>
          <a:p>
            <a:r>
              <a:rPr lang="el-GR" dirty="0" smtClean="0"/>
              <a:t>Βιοψία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12</a:t>
            </a:r>
            <a:r>
              <a:rPr lang="el-GR" dirty="0" smtClean="0"/>
              <a:t>δακτύλου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4A8C63-3EA7-FB25-94CE-B689EE99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19" y="4127816"/>
            <a:ext cx="3222478" cy="2320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D94568-4575-77F6-E31E-C0ACF8254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561" y="168681"/>
            <a:ext cx="2575594" cy="1391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74BADE-7DFC-9E7F-623F-757156266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15" y="6523630"/>
            <a:ext cx="7779170" cy="334370"/>
          </a:xfrm>
          <a:prstGeom prst="rect">
            <a:avLst/>
          </a:prstGeom>
        </p:spPr>
      </p:pic>
      <p:pic>
        <p:nvPicPr>
          <p:cNvPr id="3074" name="Picture 2" descr="C:\Users\User\Desktop\smallbowelceliacsprueOzer04ne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8315" y="1676160"/>
            <a:ext cx="3553046" cy="4859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65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ου</a:t>
            </a: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ασθενούς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και ποιος ο 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μηχανισμός σιδηροπενικής αναιμίας</a:t>
            </a: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1"/>
            <a:ext cx="8229600" cy="481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245660"/>
            <a:ext cx="91440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ασθενής έπασχε από </a:t>
            </a:r>
            <a:r>
              <a:rPr lang="el-GR" sz="2000" b="1" i="0" u="none" strike="noStrike" cap="none" spc="6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κοιλιοκάκη</a:t>
            </a:r>
            <a:r>
              <a:rPr lang="el-GR" sz="2000" b="0" i="0" u="none" strike="noStrike" cap="none" spc="6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l-GR" sz="2000" b="0" i="0" u="none" strike="noStrike" cap="none" spc="600" dirty="0" smtClean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20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σιδηροπενική αναιμία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προήλθε </a:t>
            </a:r>
            <a:endParaRPr lang="el-GR" sz="2000" b="0" i="0" u="none" strike="noStrike" cap="none" dirty="0" smtClean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δυσαπορρόφησης</a:t>
            </a:r>
            <a:r>
              <a:rPr lang="el-GR" sz="20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σιδήρου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εκ 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της </a:t>
            </a:r>
            <a:r>
              <a:rPr lang="el-GR" sz="20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ατροφίας των εντερικών λαχνών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σελίδ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ες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421-2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στο σύγγραμμα του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).</a:t>
            </a:r>
            <a:endParaRPr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9F437A-850E-E603-E3D6-66E025361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6" y="1583140"/>
            <a:ext cx="4330353" cy="504284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F38BF7B8-3AF0-E15F-0B8F-33FC8F7D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181" y="1815151"/>
            <a:ext cx="4478935" cy="4435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3C99AF-0077-1EC1-E567-335AD77A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" y="-189186"/>
            <a:ext cx="8229600" cy="680505"/>
          </a:xfrm>
        </p:spPr>
        <p:txBody>
          <a:bodyPr>
            <a:normAutofit fontScale="90000"/>
          </a:bodyPr>
          <a:lstStyle/>
          <a:p>
            <a:r>
              <a:rPr lang="el-GR" sz="3000" dirty="0" smtClean="0"/>
              <a:t/>
            </a:r>
            <a:br>
              <a:rPr lang="el-GR" sz="3000" dirty="0" smtClean="0"/>
            </a:br>
            <a:r>
              <a:rPr lang="el-G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Βασικές 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ιστολογικές  αλλοιώσεις </a:t>
            </a:r>
            <a:r>
              <a:rPr lang="el-GR" sz="2800" dirty="0" smtClean="0"/>
              <a:t/>
            </a:r>
            <a:br>
              <a:rPr lang="el-GR" sz="2800" dirty="0" smtClean="0"/>
            </a:br>
            <a:endParaRPr lang="el-GR" sz="3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D17984-1D60-49E0-7C9D-7960ADA0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15310"/>
            <a:ext cx="9143999" cy="3216166"/>
          </a:xfrm>
        </p:spPr>
        <p:txBody>
          <a:bodyPr>
            <a:noAutofit/>
          </a:bodyPr>
          <a:lstStyle/>
          <a:p>
            <a:pPr algn="just"/>
            <a:r>
              <a:rPr lang="el-GR" sz="1800" b="1" dirty="0" smtClean="0"/>
              <a:t>Αυξημένα </a:t>
            </a:r>
            <a:r>
              <a:rPr lang="el-GR" sz="1800" b="1" dirty="0" err="1" smtClean="0"/>
              <a:t>ενδοεπιθηλιακά</a:t>
            </a:r>
            <a:r>
              <a:rPr lang="el-GR" sz="1800" b="1" dirty="0" smtClean="0"/>
              <a:t> Τ λεμφοκύτταρα (IEL) </a:t>
            </a:r>
            <a:r>
              <a:rPr lang="el-GR" sz="1800" dirty="0" smtClean="0"/>
              <a:t>: 25 - 29 IEL/100 </a:t>
            </a:r>
            <a:r>
              <a:rPr lang="el-GR" sz="1800" dirty="0" err="1" smtClean="0"/>
              <a:t>εντεροκύτταρα</a:t>
            </a:r>
            <a:r>
              <a:rPr lang="el-GR" sz="1800" dirty="0" smtClean="0"/>
              <a:t> θεωρούνται οριακά,  </a:t>
            </a:r>
            <a:r>
              <a:rPr lang="el-GR" sz="1800" b="1" dirty="0" smtClean="0"/>
              <a:t>&gt; 30 </a:t>
            </a:r>
            <a:r>
              <a:rPr lang="el-GR" sz="1800" dirty="0" smtClean="0"/>
              <a:t>IEL/100 </a:t>
            </a:r>
            <a:r>
              <a:rPr lang="el-GR" sz="1800" dirty="0" err="1" smtClean="0"/>
              <a:t>εντεροκύτταρα</a:t>
            </a:r>
            <a:r>
              <a:rPr lang="el-GR" sz="1800" dirty="0" smtClean="0"/>
              <a:t> αντιπροσωπεύουν παθολογική λεμφοκυττάρωση. Πρόκειται για CD3+(βλ. κάτω </a:t>
            </a:r>
            <a:r>
              <a:rPr lang="el-GR" sz="1800" dirty="0" err="1" smtClean="0"/>
              <a:t>δεξ</a:t>
            </a:r>
            <a:r>
              <a:rPr lang="el-GR" sz="1800" dirty="0" smtClean="0"/>
              <a:t>. </a:t>
            </a:r>
            <a:r>
              <a:rPr lang="el-GR" sz="1800" dirty="0" err="1" smtClean="0"/>
              <a:t>εικ</a:t>
            </a:r>
            <a:r>
              <a:rPr lang="el-GR" sz="1800" dirty="0" smtClean="0"/>
              <a:t>.),Τ κύτταρα με υποδοχείς </a:t>
            </a:r>
            <a:r>
              <a:rPr lang="el-GR" sz="1800" dirty="0" err="1" smtClean="0"/>
              <a:t>αβ</a:t>
            </a:r>
            <a:r>
              <a:rPr lang="el-GR" sz="1800" dirty="0" smtClean="0"/>
              <a:t> και </a:t>
            </a:r>
            <a:r>
              <a:rPr lang="el-GR" sz="1800" dirty="0" err="1" smtClean="0"/>
              <a:t>γδ</a:t>
            </a:r>
            <a:r>
              <a:rPr lang="el-GR" sz="1800" dirty="0" smtClean="0"/>
              <a:t>.</a:t>
            </a:r>
          </a:p>
          <a:p>
            <a:pPr algn="just"/>
            <a:r>
              <a:rPr lang="el-GR" sz="1400" dirty="0" smtClean="0"/>
              <a:t>Το μειωμένο ύψος των </a:t>
            </a:r>
            <a:r>
              <a:rPr lang="el-GR" sz="1400" dirty="0" err="1" smtClean="0"/>
              <a:t>εντεροκυττάρων</a:t>
            </a:r>
            <a:r>
              <a:rPr lang="el-GR" sz="1400" dirty="0" smtClean="0"/>
              <a:t>, η ισοπέδωσή τους, η </a:t>
            </a:r>
            <a:r>
              <a:rPr lang="el-GR" sz="1400" dirty="0" err="1" smtClean="0"/>
              <a:t>ενδοκυτταροπλασματική</a:t>
            </a:r>
            <a:r>
              <a:rPr lang="el-GR" sz="1400" dirty="0" smtClean="0"/>
              <a:t> </a:t>
            </a:r>
            <a:r>
              <a:rPr lang="el-GR" sz="1400" dirty="0" err="1" smtClean="0"/>
              <a:t>κενοτοπίωση</a:t>
            </a:r>
            <a:r>
              <a:rPr lang="el-GR" sz="1400" dirty="0" smtClean="0"/>
              <a:t> και η μείωση ή η απουσία της </a:t>
            </a:r>
            <a:r>
              <a:rPr lang="el-GR" sz="1400" dirty="0" err="1" smtClean="0"/>
              <a:t>ψηκτροειδούς</a:t>
            </a:r>
            <a:r>
              <a:rPr lang="el-GR" sz="1400" dirty="0" smtClean="0"/>
              <a:t> παρυφής τους είναι ενδεικτικά ευρήματα, αλλά όχι ειδικά.</a:t>
            </a:r>
          </a:p>
          <a:p>
            <a:pPr algn="just"/>
            <a:r>
              <a:rPr lang="el-GR" sz="1800" b="1" dirty="0" smtClean="0"/>
              <a:t>Υπερπλασία κρυπτών</a:t>
            </a:r>
            <a:r>
              <a:rPr lang="el-GR" sz="1800" dirty="0" smtClean="0"/>
              <a:t>: Επέκταση των αναγεννητικών επιθηλιακών κρυπτών σχετιζόμενη με αλλαγές  εν τη παρουσία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περισσότερων από 1 μιτώσεις ανά κρύπτη</a:t>
            </a:r>
            <a:r>
              <a:rPr lang="el-GR" sz="1800" dirty="0" smtClean="0"/>
              <a:t>.</a:t>
            </a:r>
          </a:p>
          <a:p>
            <a:pPr algn="just"/>
            <a:r>
              <a:rPr lang="el-GR" sz="1800" b="1" dirty="0" smtClean="0"/>
              <a:t>Ατροφία των λαχνών</a:t>
            </a:r>
            <a:r>
              <a:rPr lang="el-GR" sz="1800" dirty="0" smtClean="0"/>
              <a:t>: Μείωση ύψους λαχνών, κανονική αναλογία λαχνών : κρύπτης (3:1)∙ δυνητικώς παρατηρείται από μερική ατροφία (βλ. παρακάτω </a:t>
            </a:r>
            <a:r>
              <a:rPr lang="el-GR" sz="1800" dirty="0" err="1" smtClean="0"/>
              <a:t>αριστ</a:t>
            </a:r>
            <a:r>
              <a:rPr lang="el-GR" sz="1800" dirty="0" smtClean="0"/>
              <a:t>. </a:t>
            </a:r>
            <a:r>
              <a:rPr lang="el-GR" sz="1800" dirty="0" err="1" smtClean="0"/>
              <a:t>εικ</a:t>
            </a:r>
            <a:r>
              <a:rPr lang="el-GR" sz="1800" dirty="0" smtClean="0"/>
              <a:t>.) μέχρι και πλήρης εξαφάνιση των λαχνών. Αυτή η αξιολόγηση απαιτεί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σωστό προσανατολισμό </a:t>
            </a:r>
            <a:r>
              <a:rPr lang="el-GR" sz="1800" dirty="0" smtClean="0"/>
              <a:t>των βιοψιών.</a:t>
            </a:r>
            <a:endParaRPr lang="el-GR" sz="1800" dirty="0"/>
          </a:p>
        </p:txBody>
      </p:sp>
      <p:pic>
        <p:nvPicPr>
          <p:cNvPr id="5122" name="Picture 2" descr="C:\Users\User\Desktop\smallbowelceliacsprueOzer05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758" y="3567332"/>
            <a:ext cx="4273813" cy="3085716"/>
          </a:xfrm>
          <a:prstGeom prst="rect">
            <a:avLst/>
          </a:prstGeom>
          <a:noFill/>
        </p:spPr>
      </p:pic>
      <p:pic>
        <p:nvPicPr>
          <p:cNvPr id="5123" name="Picture 3" descr="C:\Users\User\Desktop\smallbowelceliacsprueOzer07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6593" y="3578072"/>
            <a:ext cx="4191357" cy="300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02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1635698" y="0"/>
            <a:ext cx="6172200" cy="4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800" dirty="0"/>
              <a:t>Αρχική εκτίμηση από τον </a:t>
            </a:r>
            <a:r>
              <a:rPr lang="el-GR" sz="2800" b="1" dirty="0"/>
              <a:t>κλινικό ιατρό</a:t>
            </a:r>
            <a:endParaRPr sz="2800" dirty="0"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144646" y="4200780"/>
            <a:ext cx="3679368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b="1" u="sng" dirty="0"/>
              <a:t>Κλινική εξέταση</a:t>
            </a:r>
            <a:r>
              <a:rPr lang="el-GR" dirty="0"/>
              <a:t>: Επισκόπηση, ψηλάφηση, επίκρουση, ακρόαση </a:t>
            </a:r>
            <a:r>
              <a:rPr lang="el-GR" b="1" dirty="0"/>
              <a:t>όλων</a:t>
            </a:r>
            <a:r>
              <a:rPr lang="el-GR" dirty="0"/>
              <a:t> των συστημάτων του ασθενούς.</a:t>
            </a:r>
            <a:endParaRPr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dirty="0"/>
          </a:p>
        </p:txBody>
      </p:sp>
      <p:sp>
        <p:nvSpPr>
          <p:cNvPr id="247" name="Google Shape;247;p2"/>
          <p:cNvSpPr txBox="1"/>
          <p:nvPr/>
        </p:nvSpPr>
        <p:spPr>
          <a:xfrm>
            <a:off x="144646" y="955725"/>
            <a:ext cx="4595902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τον ασθενή και τους οικείους του σχετικά με το πρόβλημα του ασθενούς.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A76859-DFAB-6265-3DEC-2FBAECE04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30" y="3463474"/>
            <a:ext cx="5399048" cy="3153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D5C8FE9-E05E-F8A6-F25A-330C58D75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105" y="496683"/>
            <a:ext cx="3044906" cy="2799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Πεπτικός σωλήνας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BFA1ED-2C96-B7FB-6214-C59945B2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064" y="1740324"/>
            <a:ext cx="2665927" cy="3878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188640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3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29" name="Google Shape;429;p24"/>
          <p:cNvSpPr txBox="1"/>
          <p:nvPr/>
        </p:nvSpPr>
        <p:spPr>
          <a:xfrm>
            <a:off x="1" y="698654"/>
            <a:ext cx="914400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24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Άνδρας 65 ετών, προσέρχεται λόγω </a:t>
            </a:r>
            <a:r>
              <a:rPr lang="el-GR" sz="24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αιφνίδιου κοιλιακού άλγους</a:t>
            </a:r>
            <a:r>
              <a:rPr lang="el-GR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περιομφαλικά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από ωρών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r>
              <a:rPr lang="el-GR" sz="2400" b="1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Δεν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4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υφίεται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σε καμία στάση, ενώ αναφέρει ότι εμφάνισε μια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κένωση με πρόσμειξη αίματος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endParaRPr lang="el-GR" sz="24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2400" b="1" u="sng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</a:t>
            </a:r>
            <a:r>
              <a:rPr lang="el-GR" sz="24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Άρρυθμοι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καρδιακοί τόνοι, με πίεση 1</a:t>
            </a:r>
            <a:r>
              <a:rPr lang="en-US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00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/</a:t>
            </a:r>
            <a:r>
              <a:rPr lang="en-US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7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0.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Εντερικοί ήχοι αραιοί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κοιλιά επώδυνη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μεν, αλλά </a:t>
            </a:r>
            <a:r>
              <a:rPr lang="el-GR" sz="24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χωρίς επιδείνωση με την ψηλάφηση. </a:t>
            </a:r>
            <a:endParaRPr sz="2400" i="1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Bασικός</a:t>
            </a:r>
            <a:r>
              <a:rPr lang="el-GR" sz="24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εργαστηριακός έλεγχος</a:t>
            </a:r>
            <a:r>
              <a:rPr lang="el-GR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 </a:t>
            </a:r>
            <a:endParaRPr sz="24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11.000 </a:t>
            </a:r>
            <a:r>
              <a:rPr lang="el-G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λευκά/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κυβ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χιλ</a:t>
            </a:r>
            <a:r>
              <a:rPr lang="el-GR" sz="24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400" dirty="0" err="1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φ.τ</a:t>
            </a:r>
            <a:r>
              <a:rPr lang="el-GR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</a:t>
            </a:r>
            <a:r>
              <a:rPr lang="el-GR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4.000-10.000</a:t>
            </a:r>
            <a:r>
              <a:rPr lang="el-GR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</a:p>
          <a:p>
            <a:pPr lvl="0"/>
            <a:r>
              <a:rPr lang="en-US" sz="24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CRP </a:t>
            </a:r>
            <a:r>
              <a:rPr lang="el-GR" sz="2400" b="1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50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mg/L                  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φ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l-GR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.:</a:t>
            </a:r>
            <a:r>
              <a:rPr lang="el-GR" sz="24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4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&lt;5)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Γαλακτικό ορού 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mmol/L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4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φ</a:t>
            </a:r>
            <a:r>
              <a:rPr lang="en-US" sz="24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l-GR" sz="24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</a:t>
            </a:r>
            <a:r>
              <a:rPr lang="en-US" sz="24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.:</a:t>
            </a:r>
            <a:r>
              <a:rPr lang="el-GR" sz="24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&lt;2,5</a:t>
            </a:r>
            <a:r>
              <a:rPr lang="el-GR" sz="2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endParaRPr sz="24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7769D1-F4A3-3ACF-D071-DC19A3647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205" y="3563006"/>
            <a:ext cx="3538710" cy="2317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0" y="225631"/>
            <a:ext cx="8930244" cy="4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400" dirty="0" smtClean="0"/>
              <a:t>Μετά από αξονική, ακολουθεί </a:t>
            </a:r>
            <a:r>
              <a:rPr lang="el-GR" sz="2400" b="1" dirty="0" smtClean="0"/>
              <a:t>επείγουσα</a:t>
            </a:r>
            <a:r>
              <a:rPr lang="el-GR" sz="2400" dirty="0" smtClean="0"/>
              <a:t>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χειρουργική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επέμ</a:t>
            </a:r>
            <a:r>
              <a:rPr lang="el-GR" sz="2400" dirty="0" smtClean="0"/>
              <a:t>βαση.</a:t>
            </a:r>
            <a:endParaRPr sz="2400" dirty="0"/>
          </a:p>
        </p:txBody>
      </p:sp>
      <p:sp>
        <p:nvSpPr>
          <p:cNvPr id="437" name="Google Shape;437;p25"/>
          <p:cNvSpPr txBox="1"/>
          <p:nvPr/>
        </p:nvSpPr>
        <p:spPr>
          <a:xfrm>
            <a:off x="0" y="4855779"/>
            <a:ext cx="9144000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F56466-9FE1-B4B8-3AA5-3729CBFA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21" y="1305129"/>
            <a:ext cx="4337761" cy="3631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96D40A-0DCB-CC4F-E9BD-A8F8BD4C6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1" y="1510929"/>
            <a:ext cx="4300151" cy="3142459"/>
          </a:xfrm>
          <a:prstGeom prst="rect">
            <a:avLst/>
          </a:prstGeom>
        </p:spPr>
      </p:pic>
      <p:pic>
        <p:nvPicPr>
          <p:cNvPr id="7170" name="Picture 2" descr="C:\Users\User\Desktop\1752-1947-6-48-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3354" y="5199339"/>
            <a:ext cx="2219764" cy="146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3F6333-4C0C-60F2-153E-FCEA9656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4953"/>
            <a:ext cx="9144000" cy="1107477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Μικροσκοπική εξέταση τομών εγχειρητικού παρασκευάσματος </a:t>
            </a:r>
            <a:endParaRPr lang="el-GR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69E473-12B9-6F85-CB1A-7446268A9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652" y="631030"/>
            <a:ext cx="3198023" cy="2176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17239F-4557-6266-C80B-A1B983C5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1" y="1883695"/>
            <a:ext cx="3400023" cy="3962400"/>
          </a:xfrm>
          <a:prstGeom prst="rect">
            <a:avLst/>
          </a:prstGeom>
        </p:spPr>
      </p:pic>
      <p:sp>
        <p:nvSpPr>
          <p:cNvPr id="10" name="Google Shape;437;p25">
            <a:extLst>
              <a:ext uri="{FF2B5EF4-FFF2-40B4-BE49-F238E27FC236}">
                <a16:creationId xmlns="" xmlns:a16="http://schemas.microsoft.com/office/drawing/2014/main" id="{47680A99-42E0-0220-16A6-A3DC4FF61D0F}"/>
              </a:ext>
            </a:extLst>
          </p:cNvPr>
          <p:cNvSpPr txBox="1"/>
          <p:nvPr/>
        </p:nvSpPr>
        <p:spPr>
          <a:xfrm>
            <a:off x="0" y="6029777"/>
            <a:ext cx="8629896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dirty="0"/>
          </a:p>
        </p:txBody>
      </p:sp>
      <p:pic>
        <p:nvPicPr>
          <p:cNvPr id="1026" name="Picture 2" descr="C:\Users\User\Desktop\colon-infarctGonzalez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794" y="2943850"/>
            <a:ext cx="5141588" cy="3005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96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dirty="0"/>
              <a:t>Ερώτηση</a:t>
            </a:r>
            <a:endParaRPr sz="3600" dirty="0"/>
          </a:p>
        </p:txBody>
      </p:sp>
      <p:sp>
        <p:nvSpPr>
          <p:cNvPr id="456" name="Google Shape;456;p27"/>
          <p:cNvSpPr txBox="1"/>
          <p:nvPr/>
        </p:nvSpPr>
        <p:spPr>
          <a:xfrm>
            <a:off x="945931" y="1623848"/>
            <a:ext cx="72521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</a:t>
            </a:r>
            <a:r>
              <a:rPr lang="el-GR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ποιος ο </a:t>
            </a:r>
            <a:r>
              <a:rPr lang="el-GR" sz="3200" b="1" dirty="0">
                <a:latin typeface="Calibri"/>
                <a:ea typeface="Calibri"/>
                <a:cs typeface="Calibri"/>
                <a:sym typeface="Calibri"/>
              </a:rPr>
              <a:t>μηχανισμός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200" dirty="0" smtClean="0">
                <a:latin typeface="Calibri"/>
                <a:ea typeface="Calibri"/>
                <a:cs typeface="Calibri"/>
                <a:sym typeface="Calibri"/>
              </a:rPr>
              <a:t>πρόκλησής 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της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3200" dirty="0"/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3356992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115827"/>
            <a:ext cx="6172200" cy="32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617438"/>
            <a:ext cx="91440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 ασθενής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εμφάνισε </a:t>
            </a:r>
            <a:r>
              <a:rPr lang="el-GR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οξεία εντερική </a:t>
            </a:r>
            <a:r>
              <a:rPr lang="el-GR" sz="2200" b="1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ισχαιμία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ο μηχανισμός πρόκλησής </a:t>
            </a:r>
            <a:r>
              <a:rPr lang="el-GR" sz="22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της στον </a:t>
            </a:r>
            <a:r>
              <a:rPr lang="el-GR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συγκεκριμένο</a:t>
            </a:r>
            <a:r>
              <a:rPr lang="el-GR" sz="22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άρρωστο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ήταν </a:t>
            </a:r>
            <a:r>
              <a:rPr lang="el-GR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έμβολο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που αποκολλήθηκε πιθανώς απ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ό τον αριστερό </a:t>
            </a: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κόλπο της καρδιάς του, όπου είχε σχηματισθεί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της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κολπικής μαρμαρυγής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την οποία έπασχε ο </a:t>
            </a:r>
            <a:r>
              <a:rPr lang="el-GR" sz="22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άρρωστος. </a:t>
            </a:r>
            <a:endParaRPr lang="el-GR" sz="22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(σελ. </a:t>
            </a:r>
            <a:r>
              <a:rPr lang="en-US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432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στο σύγγραμμα του </a:t>
            </a:r>
            <a:r>
              <a:rPr lang="el-GR" sz="22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endParaRPr sz="20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A88F9C-3C8A-F66C-0A55-AA26B015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365" y="2938397"/>
            <a:ext cx="6205428" cy="3147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33B630-7FD1-C069-8BC8-6F90528D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075"/>
            <a:ext cx="8229600" cy="666433"/>
          </a:xfrm>
        </p:spPr>
        <p:txBody>
          <a:bodyPr/>
          <a:lstStyle/>
          <a:p>
            <a:r>
              <a:rPr lang="el-GR" dirty="0"/>
              <a:t>Κλινικό σκέλος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A7B6B3-35D1-E3B8-819B-5DF9D44C7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17" y="1506069"/>
            <a:ext cx="5374931" cy="4198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69DC996-E2E5-1481-E65C-450575DB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4" y="2222938"/>
            <a:ext cx="3393131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54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19FCDD-4CE1-DE68-4A54-6E4C88AB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5013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Παθολογοανατομικό</a:t>
            </a:r>
            <a:r>
              <a:rPr lang="el-GR" dirty="0"/>
              <a:t> σκέλος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329411-2853-A8C1-01AD-DF10E8BFF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57201"/>
            <a:ext cx="9144000" cy="2144110"/>
          </a:xfrm>
        </p:spPr>
        <p:txBody>
          <a:bodyPr>
            <a:normAutofit/>
          </a:bodyPr>
          <a:lstStyle/>
          <a:p>
            <a:pPr algn="just"/>
            <a:r>
              <a:rPr lang="el-GR" sz="1200" dirty="0" smtClean="0"/>
              <a:t>Η </a:t>
            </a:r>
            <a:r>
              <a:rPr lang="el-GR" sz="1200" b="1" dirty="0" smtClean="0"/>
              <a:t>ισχαιμία του εντέρου λόγω απώλειας της αιμάτωσής του </a:t>
            </a:r>
            <a:r>
              <a:rPr lang="el-GR" sz="1200" dirty="0" smtClean="0"/>
              <a:t>προκαλεί ένα φάσμα </a:t>
            </a:r>
            <a:r>
              <a:rPr lang="el-GR" sz="1200" dirty="0" err="1" smtClean="0"/>
              <a:t>μακρο</a:t>
            </a:r>
            <a:r>
              <a:rPr lang="el-GR" sz="1200" dirty="0" smtClean="0"/>
              <a:t>- και </a:t>
            </a:r>
            <a:r>
              <a:rPr lang="el-GR" sz="1200" dirty="0" err="1" smtClean="0"/>
              <a:t>μικρο</a:t>
            </a:r>
            <a:r>
              <a:rPr lang="el-GR" sz="1200" dirty="0" smtClean="0"/>
              <a:t>-</a:t>
            </a:r>
            <a:r>
              <a:rPr lang="el-GR" sz="1200" dirty="0" err="1" smtClean="0"/>
              <a:t>σκοπικών</a:t>
            </a:r>
            <a:r>
              <a:rPr lang="el-GR" sz="1200" dirty="0" smtClean="0"/>
              <a:t> αλλοιώσεων που κυμαίνονται από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διατοιχωματική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νέκρωση </a:t>
            </a:r>
            <a:r>
              <a:rPr lang="el-GR" sz="1200" dirty="0" smtClean="0"/>
              <a:t>έως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αναστρέψιμη βλάβη του βλεννογόνου</a:t>
            </a:r>
            <a:r>
              <a:rPr lang="el-GR" sz="1200" dirty="0" smtClean="0"/>
              <a:t>. Ανάλογα με το στάδιο στο οποίο εξετάζεται ο ιστός, τα ευρήματα μπορεί να αντικατοπτρίζουν τον οξύ τραυματισμό ή τις επανορθωτικές μεταβολές.</a:t>
            </a:r>
          </a:p>
          <a:p>
            <a:pPr algn="just"/>
            <a:r>
              <a:rPr lang="el-GR" sz="1200" dirty="0" smtClean="0"/>
              <a:t>Γενικά, το έντερο είναι </a:t>
            </a:r>
            <a:r>
              <a:rPr lang="el-GR" sz="1200" i="1" dirty="0" smtClean="0"/>
              <a:t>δύσκολο</a:t>
            </a:r>
            <a:r>
              <a:rPr lang="el-GR" sz="1200" dirty="0" smtClean="0"/>
              <a:t> να </a:t>
            </a:r>
            <a:r>
              <a:rPr lang="el-GR" sz="1200" dirty="0" err="1" smtClean="0"/>
              <a:t>εμφραχθεί</a:t>
            </a:r>
            <a:r>
              <a:rPr lang="el-GR" sz="1200" dirty="0" smtClean="0"/>
              <a:t> από </a:t>
            </a:r>
            <a:r>
              <a:rPr lang="el-GR" sz="1200" dirty="0" err="1" smtClean="0"/>
              <a:t>αθηροσκληρωτική</a:t>
            </a:r>
            <a:r>
              <a:rPr lang="el-GR" sz="1200" dirty="0" smtClean="0"/>
              <a:t> αρτηριακή στένωση ή </a:t>
            </a:r>
            <a:r>
              <a:rPr lang="el-GR" sz="1200" dirty="0" err="1" smtClean="0"/>
              <a:t>θρομβοεμβολισμό</a:t>
            </a:r>
            <a:r>
              <a:rPr lang="el-GR" sz="1200" dirty="0" smtClean="0"/>
              <a:t>, λόγω της ευρέως </a:t>
            </a:r>
            <a:r>
              <a:rPr lang="el-GR" sz="1200" dirty="0" err="1" smtClean="0"/>
              <a:t>αναστομωτικής</a:t>
            </a:r>
            <a:r>
              <a:rPr lang="el-GR" sz="1200" dirty="0" smtClean="0"/>
              <a:t> παροχής αίματος σε αυτό. Έτσι, οι περισσότερες περιπτώσεις ισχαιμίας και </a:t>
            </a:r>
            <a:r>
              <a:rPr lang="el-GR" sz="1200" dirty="0" err="1" smtClean="0"/>
              <a:t>εμφράκτου</a:t>
            </a:r>
            <a:r>
              <a:rPr lang="el-GR" sz="1200" dirty="0" smtClean="0"/>
              <a:t> του εντέρου προκύπτουν από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γενικευμένη υπόταση </a:t>
            </a:r>
            <a:r>
              <a:rPr lang="el-GR" sz="1200" dirty="0" smtClean="0"/>
              <a:t>και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μειωμένη καρδιακή παρ</a:t>
            </a:r>
            <a:r>
              <a:rPr lang="el-GR" sz="1200" dirty="0" smtClean="0"/>
              <a:t>οχή.</a:t>
            </a:r>
          </a:p>
          <a:p>
            <a:pPr algn="just"/>
            <a:r>
              <a:rPr lang="el-GR" sz="1200" dirty="0" smtClean="0"/>
              <a:t>Γενικά, κατά την </a:t>
            </a:r>
            <a:r>
              <a:rPr lang="el-GR" sz="1200" dirty="0" err="1" smtClean="0"/>
              <a:t>ιστοληψία</a:t>
            </a:r>
            <a:r>
              <a:rPr lang="el-GR" sz="1200" dirty="0" smtClean="0"/>
              <a:t>  ελέγχουμε με τομές πολλά αιμοφόρα αγγεία αναζητώντας φλεγμονώδεις αλλοιώσεις ή θρόμβους. </a:t>
            </a:r>
          </a:p>
          <a:p>
            <a:pPr algn="just"/>
            <a:r>
              <a:rPr lang="el-GR" sz="1200" dirty="0" smtClean="0"/>
              <a:t>ΔΔ</a:t>
            </a:r>
            <a:r>
              <a:rPr lang="en-US" sz="1200" dirty="0" smtClean="0"/>
              <a:t>: </a:t>
            </a:r>
            <a:r>
              <a:rPr lang="el-GR" sz="1200" dirty="0" smtClean="0"/>
              <a:t>Στη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νόσο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Crohn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1200" dirty="0" smtClean="0"/>
              <a:t>παρατηρούμε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έντονη</a:t>
            </a:r>
            <a:r>
              <a:rPr lang="el-GR" sz="1200" dirty="0" smtClean="0"/>
              <a:t> φλεγμονώδη διήθηση και απουσιάζουν οι στενώσεις του </a:t>
            </a:r>
            <a:r>
              <a:rPr lang="el-GR" sz="1200" i="1" dirty="0" smtClean="0"/>
              <a:t>μυϊκού χιτώνα </a:t>
            </a:r>
            <a:r>
              <a:rPr lang="el-GR" sz="1200" dirty="0" smtClean="0"/>
              <a:t>και οι εναποθέσεις </a:t>
            </a:r>
            <a:r>
              <a:rPr lang="el-GR" sz="1200" dirty="0" err="1" smtClean="0"/>
              <a:t>αιμοσιδηρίνης</a:t>
            </a:r>
            <a:r>
              <a:rPr lang="el-GR" sz="1200" dirty="0" smtClean="0"/>
              <a:t>.</a:t>
            </a:r>
          </a:p>
          <a:p>
            <a:pPr algn="just"/>
            <a:endParaRPr lang="el-GR" sz="1200" dirty="0"/>
          </a:p>
        </p:txBody>
      </p:sp>
      <p:pic>
        <p:nvPicPr>
          <p:cNvPr id="6146" name="Picture 2" descr="C:\Users\User\Desktop\GI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40" y="2376498"/>
            <a:ext cx="4443082" cy="2900855"/>
          </a:xfrm>
          <a:prstGeom prst="rect">
            <a:avLst/>
          </a:prstGeom>
          <a:noFill/>
        </p:spPr>
      </p:pic>
      <p:pic>
        <p:nvPicPr>
          <p:cNvPr id="6147" name="Picture 3" descr="C:\Users\User\Desktop\GI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3084" y="2392263"/>
            <a:ext cx="4385839" cy="2880381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4824248" y="5272644"/>
            <a:ext cx="411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 smtClean="0">
                <a:latin typeface="Calibri" pitchFamily="34" charset="0"/>
                <a:cs typeface="Calibri" pitchFamily="34" charset="0"/>
              </a:rPr>
              <a:t>Σε μεγαλύτερη μεγέθυνση με πιο προχωρημένη νέκρωση, ο βλεννογόνος του λεπτού εντέρου εμφανίζει αιμορραγία στο χόριο με οξεία φλεγμονή σε αυτή την περίπτωση </a:t>
            </a:r>
            <a:r>
              <a:rPr lang="el-GR" sz="1600" i="1" dirty="0" smtClean="0">
                <a:latin typeface="Calibri" pitchFamily="34" charset="0"/>
                <a:cs typeface="Calibri" pitchFamily="34" charset="0"/>
              </a:rPr>
              <a:t>ισχαιμικής εντερίτιδας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89185" y="5332021"/>
            <a:ext cx="43512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alibri" pitchFamily="34" charset="0"/>
                <a:cs typeface="Calibri" pitchFamily="34" charset="0"/>
              </a:rPr>
              <a:t>Η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βλεννογονική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επιφάνεια του εντέρου που φαίνεται εδώ δείχνει πρώιμη νέκρωση με υπεραιμία που εκτείνεται σε όλη τη διαδρομή από τον βλεννογόνο έως τα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υποβλεννογόνια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αγγεία και εκείνα του μυϊκού χιτώνα. Ωστόσο, ο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υποβλεννογόνος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και ο μυϊκός χιτώνας παραμένουν άθικτοι.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6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Πεπτικός σωλήνας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4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B225E1-3CF5-8C87-A0A8-410AFB2E7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036" y="1653239"/>
            <a:ext cx="2665927" cy="3878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4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520362"/>
            <a:ext cx="8460432" cy="447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Άνδρας 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ετών,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προσέρχεται λόγω 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κοιλιακού άλγους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από εχθές, με συνοδό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ανορεξία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και ένα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επεισόδιο εμετού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. Ο πόνος ξεκίνησε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περιομφαλικά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αλλά πλέον εντοπίζεται ευκρινώς </a:t>
            </a:r>
            <a:r>
              <a:rPr lang="el-GR" sz="1900" dirty="0" smtClean="0">
                <a:latin typeface="Calibri"/>
                <a:ea typeface="Calibri"/>
                <a:cs typeface="Calibri"/>
                <a:sym typeface="Calibri"/>
              </a:rPr>
              <a:t>στον 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δεξιό λαγόνιο βόθρο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37,7</a:t>
            </a:r>
            <a:r>
              <a:rPr lang="el-GR" sz="1900" dirty="0" smtClean="0">
                <a:latin typeface="Calibri"/>
                <a:ea typeface="Calibri"/>
                <a:cs typeface="Calibri"/>
                <a:sym typeface="Calibri"/>
              </a:rPr>
              <a:t> βαθμοί</a:t>
            </a:r>
            <a:r>
              <a:rPr lang="en-US" sz="19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latin typeface="Calibri"/>
                <a:ea typeface="Calibri"/>
                <a:cs typeface="Calibri"/>
                <a:sym typeface="Calibri"/>
              </a:rPr>
              <a:t>Κελσίου θερμοκρασία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εντερικοί ήχοι αραιοί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θετικό σημείο</a:t>
            </a: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 McBurney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1900" b="1" dirty="0" err="1">
                <a:latin typeface="Calibri"/>
                <a:ea typeface="Calibri"/>
                <a:cs typeface="Calibri"/>
                <a:sym typeface="Calibri"/>
              </a:rPr>
              <a:t>αναπηδώσα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 ευαισθησία.</a:t>
            </a:r>
            <a:endParaRPr sz="19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1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13.000 λευκά </a:t>
            </a:r>
            <a:r>
              <a:rPr lang="el-GR" sz="1900" b="1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αιμοσφαίρια/</a:t>
            </a:r>
            <a:r>
              <a:rPr lang="el-GR" sz="1900" b="1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κυβ.χιλ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4.000-10.000)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90% πολυμορφοπύρηνα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&lt;60%)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Στα </a:t>
            </a:r>
            <a:r>
              <a:rPr lang="el-GR" sz="1900" b="1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r>
              <a:rPr lang="en-US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mg/L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n-US" sz="1900" b="1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CRP</a:t>
            </a:r>
            <a:r>
              <a:rPr lang="el-GR" sz="1900" b="1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&lt;5)</a:t>
            </a:r>
            <a:endParaRPr lang="en-US"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2275E1-405E-69F0-1387-04EFDEC64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991" y="4406884"/>
            <a:ext cx="6136078" cy="2243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72387" y="-86564"/>
            <a:ext cx="8999225" cy="67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800" dirty="0"/>
              <a:t>Εκτίμηση από τον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εργαστηριακό ιατρό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261256" y="3113765"/>
            <a:ext cx="4139952" cy="262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 dirty="0"/>
              <a:t>Απεικονίσεις οργάνων</a:t>
            </a:r>
            <a:r>
              <a:rPr lang="el-GR" sz="1950" dirty="0"/>
              <a:t>: </a:t>
            </a:r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dirty="0"/>
              <a:t>ακτινογραφίες, υπέρηχοι, αξονικές/μαγνητικές τομογραφίες, εξετάσεις πυρηνικής ιατρικής, αγγειογραφίες κ.α.</a:t>
            </a:r>
            <a:endParaRPr dirty="0"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56" name="Google Shape;256;p3"/>
          <p:cNvSpPr txBox="1"/>
          <p:nvPr/>
        </p:nvSpPr>
        <p:spPr>
          <a:xfrm>
            <a:off x="261256" y="736600"/>
            <a:ext cx="5110844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l-GR" sz="195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ιματολογικός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5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βιοχημικός, </a:t>
            </a:r>
            <a:r>
              <a:rPr lang="el-GR" sz="195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κυτταρολογικός έλεγχος </a:t>
            </a:r>
            <a:r>
              <a:rPr lang="el-GR" sz="195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π.χ. </a:t>
            </a:r>
            <a:r>
              <a:rPr lang="el-GR" sz="195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ασκιτικού</a:t>
            </a:r>
            <a:r>
              <a:rPr lang="el-GR" sz="195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υγρού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, ιστολογικός έλεγχος με βιοψίες</a:t>
            </a:r>
            <a:r>
              <a:rPr lang="en-US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λαμβανόμενες κατά τον ενδοσκοπικό έλεγχο</a:t>
            </a:r>
            <a:r>
              <a:rPr lang="el-GR" sz="195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ανοσολογικός 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μικροβιολογικός έλεγχος κ.α.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261256" y="5277618"/>
            <a:ext cx="36796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 χωρίζονται σε απλές εξετάσεις π.χ. γενική αίματος/ακτινογραφία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τομογραφία.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296EC2-7455-CA7B-55FC-60CEDE4A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99" y="2789466"/>
            <a:ext cx="4229102" cy="4029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BD2284F-3A3C-6296-076F-5D7C7BB93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572" y="633044"/>
            <a:ext cx="2094227" cy="2014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64488" cy="77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Επείγουσα χειρουργική επέμβαση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3F8D58-A3A1-59D2-D91A-24468856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92" y="760020"/>
            <a:ext cx="4168538" cy="279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7DEB89-EBBE-12F5-4A77-D3204B87F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126" y="4286993"/>
            <a:ext cx="2819938" cy="2422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FDA00D5-98F8-6E64-4722-501EBAC0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12" y="724030"/>
            <a:ext cx="3396342" cy="3476502"/>
          </a:xfrm>
          <a:prstGeom prst="rect">
            <a:avLst/>
          </a:prstGeom>
        </p:spPr>
      </p:pic>
      <p:pic>
        <p:nvPicPr>
          <p:cNvPr id="1026" name="Picture 2" descr="C:\Users\User\Desktop\appendixacuteappendicitisWeisenberg01NE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727" y="3689742"/>
            <a:ext cx="3867765" cy="2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FC69A6-29D6-EF39-96A1-CA1E1114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9784"/>
            <a:ext cx="4536374" cy="14859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Μικροσκοπική εξέταση τομής από το εγχειρητικό παρασκεύασμα</a:t>
            </a:r>
            <a:endParaRPr lang="el-GR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02E0C2-2976-90D0-44DF-74F2BBA9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1" y="3027645"/>
            <a:ext cx="3301773" cy="3348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149C26-AEF5-34B3-13A9-60141725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0" y="6341423"/>
            <a:ext cx="8088362" cy="516577"/>
          </a:xfrm>
          <a:prstGeom prst="rect">
            <a:avLst/>
          </a:prstGeom>
        </p:spPr>
      </p:pic>
      <p:pic>
        <p:nvPicPr>
          <p:cNvPr id="2050" name="Picture 2" descr="C:\Users\User\Desktop\appendixacuteappendicitisWeisenberg12N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483907" y="3464664"/>
            <a:ext cx="3296384" cy="2466150"/>
          </a:xfrm>
          <a:prstGeom prst="rect">
            <a:avLst/>
          </a:prstGeom>
          <a:noFill/>
        </p:spPr>
      </p:pic>
      <p:pic>
        <p:nvPicPr>
          <p:cNvPr id="2051" name="Picture 3" descr="C:\Users\User\Desktop\appendixacuteappendicitisWeisenberg13N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6095785" y="3463122"/>
            <a:ext cx="3291610" cy="2467822"/>
          </a:xfrm>
          <a:prstGeom prst="rect">
            <a:avLst/>
          </a:prstGeom>
          <a:noFill/>
        </p:spPr>
      </p:pic>
      <p:pic>
        <p:nvPicPr>
          <p:cNvPr id="2052" name="Picture 4" descr="C:\Users\User\Desktop\GI0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1" y="115686"/>
            <a:ext cx="4388194" cy="2865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027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Ερώτηση</a:t>
            </a:r>
            <a:endParaRPr dirty="0"/>
          </a:p>
        </p:txBody>
      </p:sp>
      <p:sp>
        <p:nvSpPr>
          <p:cNvPr id="519" name="Google Shape;519;p35"/>
          <p:cNvSpPr txBox="1"/>
          <p:nvPr/>
        </p:nvSpPr>
        <p:spPr>
          <a:xfrm>
            <a:off x="0" y="1223159"/>
            <a:ext cx="91440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3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 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ασθενούς </a:t>
            </a:r>
            <a:endParaRPr lang="en-US" sz="30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3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3000" b="1" dirty="0">
                <a:latin typeface="Calibri"/>
                <a:ea typeface="Calibri"/>
                <a:cs typeface="Calibri"/>
                <a:sym typeface="Calibri"/>
              </a:rPr>
              <a:t>επιπλοκή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πρόλαβε </a:t>
            </a:r>
            <a:endParaRPr lang="en-US" sz="3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 smtClean="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έγκαιρη χειρουργική παρέμβαση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3356992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485900" y="89420"/>
            <a:ext cx="6172200" cy="67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526" name="Google Shape;526;p36"/>
          <p:cNvSpPr txBox="1"/>
          <p:nvPr/>
        </p:nvSpPr>
        <p:spPr>
          <a:xfrm>
            <a:off x="142504" y="926275"/>
            <a:ext cx="9001495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ανέπτυξε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οξεία σκωληκοειδίτιδα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η επιπλοκή που θέλουμε να προλάβουμε είναι η </a:t>
            </a:r>
            <a:r>
              <a:rPr lang="el-GR" sz="2400" b="1" dirty="0" smtClean="0">
                <a:latin typeface="Calibri"/>
                <a:ea typeface="Calibri"/>
                <a:cs typeface="Calibri"/>
                <a:sym typeface="Calibri"/>
              </a:rPr>
              <a:t>διάτρηση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της σκωληκοειδούς αποφύσεως (λόγω 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της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νέκρωσης του 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τοιχώματός της)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η επακόλουθη </a:t>
            </a:r>
            <a:r>
              <a:rPr lang="el-GR" sz="2400" b="1" dirty="0">
                <a:latin typeface="Calibri"/>
                <a:ea typeface="Calibri"/>
                <a:cs typeface="Calibri"/>
                <a:sym typeface="Calibri"/>
              </a:rPr>
              <a:t>διάχυτη </a:t>
            </a:r>
            <a:r>
              <a:rPr lang="el-GR" sz="2400" b="1" dirty="0" smtClean="0">
                <a:latin typeface="Calibri"/>
                <a:ea typeface="Calibri"/>
                <a:cs typeface="Calibri"/>
                <a:sym typeface="Calibri"/>
              </a:rPr>
              <a:t>περιτονίτιδα.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(σελίδες 439-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440</a:t>
            </a:r>
            <a:r>
              <a:rPr lang="el-GR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B38C1E-57A6-4C67-1079-267C6B1DF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039" y="2827288"/>
            <a:ext cx="5176018" cy="3870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F079-1483-476E-110E-BED6CAFF7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70" y="3082849"/>
            <a:ext cx="3455454" cy="330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5F1146-1C92-FD55-C1C7-0148EBA3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380009"/>
          </a:xfrm>
        </p:spPr>
        <p:txBody>
          <a:bodyPr>
            <a:noAutofit/>
          </a:bodyPr>
          <a:lstStyle/>
          <a:p>
            <a:r>
              <a:rPr lang="el-GR" sz="2800" dirty="0" err="1"/>
              <a:t>Παθολογοανατομικό</a:t>
            </a:r>
            <a:r>
              <a:rPr lang="el-GR" sz="2800" dirty="0"/>
              <a:t> σκέλος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BFA995B-D652-2DCC-D283-543B8AA59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800104"/>
            <a:ext cx="9144000" cy="305789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/>
              <a:t>  </a:t>
            </a:r>
            <a:r>
              <a:rPr lang="el-GR" dirty="0" smtClean="0"/>
              <a:t>ΔΔ οξείας σκωληκοειδίτιδας</a:t>
            </a:r>
            <a:endParaRPr lang="en-US" dirty="0" smtClean="0"/>
          </a:p>
          <a:p>
            <a:pPr algn="just"/>
            <a:r>
              <a:rPr lang="en-US" sz="1800" dirty="0" smtClean="0"/>
              <a:t>1.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λκώδης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κολίτις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εμπλέκουσα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την σκωληκοειδή απόφυση</a:t>
            </a:r>
            <a:r>
              <a:rPr lang="en-US" sz="1800" dirty="0" smtClean="0"/>
              <a:t>:</a:t>
            </a:r>
            <a:r>
              <a:rPr lang="el-GR" sz="1800" dirty="0" smtClean="0"/>
              <a:t> ιστορικό, επικέντρωση χρόνιας ενεργού φλεγμονής στον βλεννογόνο.</a:t>
            </a:r>
          </a:p>
          <a:p>
            <a:pPr algn="just"/>
            <a:r>
              <a:rPr lang="el-GR" sz="1800" dirty="0" smtClean="0"/>
              <a:t>2.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Σκωληκοειδική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ενδομητρίωση</a:t>
            </a:r>
            <a:r>
              <a:rPr lang="en-US" sz="1800" dirty="0" smtClean="0"/>
              <a:t>: </a:t>
            </a:r>
            <a:r>
              <a:rPr lang="el-GR" sz="1800" dirty="0" smtClean="0"/>
              <a:t>ο πόνος χρονικά ακολουθεί την έμμηνο ρύση, προσβολή ορογόνου και μυϊκού χιτώνα με άφθονη </a:t>
            </a:r>
            <a:r>
              <a:rPr lang="el-GR" sz="1800" dirty="0" err="1" smtClean="0"/>
              <a:t>ίνωση</a:t>
            </a:r>
            <a:r>
              <a:rPr lang="el-GR" sz="1800" dirty="0" smtClean="0"/>
              <a:t> και συμφύσεις, αδένες και στρώμα ενδομητρίου με εναποθέσεις </a:t>
            </a:r>
            <a:r>
              <a:rPr lang="el-GR" sz="1800" dirty="0" err="1" smtClean="0"/>
              <a:t>αιμοσιδηρίνης</a:t>
            </a:r>
            <a:r>
              <a:rPr lang="el-GR" sz="1800" dirty="0" smtClean="0"/>
              <a:t> και </a:t>
            </a:r>
            <a:r>
              <a:rPr lang="el-GR" sz="1800" dirty="0" err="1" smtClean="0"/>
              <a:t>ινοβλαστική</a:t>
            </a:r>
            <a:r>
              <a:rPr lang="el-GR" sz="1800" dirty="0" smtClean="0"/>
              <a:t> αντίδραση.</a:t>
            </a:r>
          </a:p>
          <a:p>
            <a:pPr algn="just"/>
            <a:r>
              <a:rPr lang="el-GR" sz="1800" dirty="0" smtClean="0"/>
              <a:t>3.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Φθαρτοποίηση</a:t>
            </a:r>
            <a:r>
              <a:rPr lang="el-GR" sz="1800" dirty="0" smtClean="0"/>
              <a:t> του ορογόνου και της έξω στοιβάδας του μυϊκού χιτώνα σε </a:t>
            </a:r>
            <a:r>
              <a:rPr lang="el-GR" sz="1800" dirty="0" err="1" smtClean="0"/>
              <a:t>σκωληκοειδικές</a:t>
            </a:r>
            <a:r>
              <a:rPr lang="el-GR" sz="1800" dirty="0" smtClean="0"/>
              <a:t> αποφύσεις εγκύων γυναικών.</a:t>
            </a:r>
          </a:p>
          <a:p>
            <a:pPr algn="just"/>
            <a:r>
              <a:rPr lang="el-GR" sz="1800" dirty="0" smtClean="0"/>
              <a:t>4.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Σκωληκοειδική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εκκολπωμάτωση</a:t>
            </a:r>
            <a:r>
              <a:rPr lang="en-US" sz="1800" dirty="0" smtClean="0"/>
              <a:t>: </a:t>
            </a:r>
            <a:r>
              <a:rPr lang="el-GR" sz="1800" dirty="0" smtClean="0"/>
              <a:t>μεγαλύτερης ηλικίας ασθενείς, υψηλότερος κίνδυνος διάτρησης, μεγαλύτερη πιθανότητα ανάπτυξης νεοπλασμάτων, </a:t>
            </a:r>
            <a:r>
              <a:rPr lang="el-GR" sz="1800" dirty="0" err="1" smtClean="0"/>
              <a:t>νευροενδοκρινικών</a:t>
            </a:r>
            <a:r>
              <a:rPr lang="el-GR" sz="1800" dirty="0" smtClean="0"/>
              <a:t> και βλεννωδών.</a:t>
            </a:r>
          </a:p>
          <a:p>
            <a:pPr algn="just"/>
            <a:endParaRPr lang="el-GR" dirty="0"/>
          </a:p>
        </p:txBody>
      </p:sp>
      <p:pic>
        <p:nvPicPr>
          <p:cNvPr id="3074" name="Picture 2" descr="C:\Users\User\Desktop\appendixacuteappendicitisGonzalez03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255" y="427512"/>
            <a:ext cx="4252926" cy="3326769"/>
          </a:xfrm>
          <a:prstGeom prst="rect">
            <a:avLst/>
          </a:prstGeom>
          <a:noFill/>
        </p:spPr>
      </p:pic>
      <p:pic>
        <p:nvPicPr>
          <p:cNvPr id="3075" name="Picture 3" descr="C:\Users\User\Desktop\appendixacuteappendicitisWeisenberg11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125" y="451260"/>
            <a:ext cx="4377916" cy="3277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13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Πεπτικός σωλήνας</a:t>
            </a:r>
            <a:r>
              <a:rPr lang="el-GR" sz="3600" dirty="0"/>
              <a:t/>
            </a:r>
            <a:br>
              <a:rPr lang="el-GR" sz="3600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5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B225E1-3CF5-8C87-A0A8-410AFB2E7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036" y="1653239"/>
            <a:ext cx="2665927" cy="38780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74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 5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520362"/>
            <a:ext cx="9144000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Γυναίκα 23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ετών, καπνίστρια, προσέρχεται λόγω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επιδεινούμενου άλγους δεξιού λαγονίου βόθρου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από ημερών. Αναφέρει επίσης </a:t>
            </a:r>
            <a:r>
              <a:rPr lang="el-GR" sz="19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διαρροϊκές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κενώσεις από </a:t>
            </a:r>
            <a:r>
              <a:rPr lang="el-G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διμήνου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δεκατική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πυρετική κίνηση.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37,7</a:t>
            </a:r>
            <a:r>
              <a:rPr lang="el-GR" sz="1900" dirty="0" smtClean="0">
                <a:latin typeface="Calibri"/>
                <a:ea typeface="Calibri"/>
                <a:cs typeface="Calibri"/>
                <a:sym typeface="Calibri"/>
              </a:rPr>
              <a:t> βαθμοί Κελσίου η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θερμοκρασία,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εντερικοί ήχοι αυξημένοι, ήπια επώδυνη ψηλαφητή μάζα δεξιού λαγονίου βόθρου με θετικό σημείο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McBurney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1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12.000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λευκά/</a:t>
            </a:r>
            <a:r>
              <a:rPr lang="el-GR" sz="1900" dirty="0" err="1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κυβ.χιλ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4.000-10.000)</a:t>
            </a:r>
            <a:endParaRPr lang="en-US"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80%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πολυμορφοπύρηνα  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&lt;60%)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ΤΚΕ 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60 χιλ./ώρα  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&lt;15)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Στα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-US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mg/L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n-US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CRP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 (</a:t>
            </a:r>
            <a:r>
              <a:rPr lang="el-GR" sz="1900" dirty="0" err="1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&lt;5)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Ταχεία 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PCR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εξέταση για </a:t>
            </a:r>
            <a:r>
              <a:rPr lang="el-GR" sz="1900" i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παθογόνα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i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του γαστρεντερικού </a:t>
            </a:r>
            <a:r>
              <a:rPr lang="el-GR" sz="1900" b="1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αρνητική.</a:t>
            </a:r>
            <a:endParaRPr lang="el-GR" sz="1900" b="1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34336D-D2AA-D801-B185-29FB0F83C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665" y="3250870"/>
            <a:ext cx="4827728" cy="3090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11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AFC205-C30B-BD70-4C87-2CD5D2CF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0015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Κολονοσκόπηση</a:t>
            </a:r>
            <a:r>
              <a:rPr lang="el-GR" dirty="0"/>
              <a:t> </a:t>
            </a:r>
            <a:r>
              <a:rPr lang="el-GR" dirty="0" smtClean="0"/>
              <a:t> μέχρι </a:t>
            </a:r>
            <a:r>
              <a:rPr lang="el-GR" dirty="0"/>
              <a:t>τον </a:t>
            </a:r>
            <a:r>
              <a:rPr lang="el-GR" b="1" dirty="0"/>
              <a:t>τελικό ειλεό</a:t>
            </a:r>
            <a:r>
              <a:rPr lang="en-US" b="1" dirty="0"/>
              <a:t> </a:t>
            </a:r>
            <a:endParaRPr lang="el-GR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8481DC-D0A6-5701-05F6-8E042B59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31349" y="1355353"/>
            <a:ext cx="5747796" cy="4176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ADA3611-5864-4D92-0E08-D12E8525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56" y="6305796"/>
            <a:ext cx="9005259" cy="55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8ADB9D8-EE9C-50B4-77C4-88080635B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16083" y="1155500"/>
            <a:ext cx="5740486" cy="45601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23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F0AEE4-7E3D-D442-BFF9-D38286D4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583172" cy="2317898"/>
          </a:xfrm>
        </p:spPr>
        <p:txBody>
          <a:bodyPr>
            <a:normAutofit/>
          </a:bodyPr>
          <a:lstStyle/>
          <a:p>
            <a:r>
              <a:rPr lang="el-GR" dirty="0" smtClean="0"/>
              <a:t>Βιοψίες από πάσχουσα </a:t>
            </a:r>
            <a:r>
              <a:rPr lang="el-GR" dirty="0" smtClean="0"/>
              <a:t>περιοχή </a:t>
            </a:r>
            <a:r>
              <a:rPr lang="el-GR" b="1" dirty="0" smtClean="0"/>
              <a:t>τελικού ειλεού</a:t>
            </a:r>
            <a:endParaRPr lang="el-GR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8BCCC2-EFEC-402E-6B4D-65D8DBEA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991" y="642590"/>
            <a:ext cx="3049933" cy="230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DFE45A-272E-5298-7823-5A693F2E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18753" y="3135084"/>
            <a:ext cx="3512422" cy="2623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64F2D9D-3CF8-D7B3-B4ED-20E6C0659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0794"/>
            <a:ext cx="9144001" cy="647205"/>
          </a:xfrm>
          <a:prstGeom prst="rect">
            <a:avLst/>
          </a:prstGeom>
        </p:spPr>
      </p:pic>
      <p:pic>
        <p:nvPicPr>
          <p:cNvPr id="5122" name="Picture 2" descr="C:\Users\User\Desktop\smallbowelcrohnsWong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3327" y="3065773"/>
            <a:ext cx="4299556" cy="3224668"/>
          </a:xfrm>
          <a:prstGeom prst="rect">
            <a:avLst/>
          </a:prstGeom>
          <a:noFill/>
        </p:spPr>
      </p:pic>
      <p:pic>
        <p:nvPicPr>
          <p:cNvPr id="5123" name="Picture 3" descr="C:\Users\User\Desktop\smallbowelcrohnsWong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459395" y="554286"/>
            <a:ext cx="2717827" cy="2038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97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0" y="1340768"/>
            <a:ext cx="9144000" cy="195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της ασθενούς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και ποιες 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τοπικές επιπλοκές </a:t>
            </a:r>
            <a:endParaRPr kumimoji="0" lang="el-GR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μπορούν 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να εμφανιστούν;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7426" y="346160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936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0200" y="3378200"/>
            <a:ext cx="36449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"/>
          <p:cNvSpPr/>
          <p:nvPr/>
        </p:nvSpPr>
        <p:spPr>
          <a:xfrm>
            <a:off x="-241300" y="787400"/>
            <a:ext cx="9385300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Η </a:t>
            </a:r>
            <a:r>
              <a:rPr lang="el-GR" sz="20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παθολογ</a:t>
            </a:r>
            <a:r>
              <a:rPr lang="en-US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o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ανατομία του πεπτικού 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σωλήνα και των σχετιζόμενων με αυτόν, οργάνων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περιλαμβάνει πολλαπλές νοσογόνες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εξεργασίες</a:t>
            </a:r>
            <a:r>
              <a:rPr lang="en-US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αντιστοιχεί περίπου στο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35%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της δραστηριότητας της ειδικότητας της παθολογικής ανατομικής. </a:t>
            </a:r>
            <a:endParaRPr lang="el-GR" sz="20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παθολογoανατομική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εξέταση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αποτελεί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βασικό στοιχείο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στην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τελική διάγνωση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μιας ποικιλίας κακοήθων και μη κακοήθων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νόσων του πεπτικού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σωλήνα και υπεισέρχεται 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καθοριστικά στον θεραπευτικό χειρισμό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των ασθενών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b="1" spc="600" dirty="0">
                <a:latin typeface="Calibri" pitchFamily="34" charset="0"/>
                <a:cs typeface="Calibri" pitchFamily="34" charset="0"/>
              </a:rPr>
              <a:t>Συνεργασία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κλινικού ιατρού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με τον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παθολογοανατόμο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απαραίτητη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για σωστή διάγνωση.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390634-7078-D1B2-0817-D6B63DC766E9}"/>
              </a:ext>
            </a:extLst>
          </p:cNvPr>
          <p:cNvSpPr txBox="1"/>
          <p:nvPr/>
        </p:nvSpPr>
        <p:spPr>
          <a:xfrm>
            <a:off x="272144" y="126217"/>
            <a:ext cx="807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b="1" u="sng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sz="2500" b="1" u="sng" dirty="0" smtClean="0">
                <a:latin typeface="Calibri" pitchFamily="34" charset="0"/>
                <a:cs typeface="Calibri" pitchFamily="34" charset="0"/>
              </a:rPr>
              <a:t> συμβολή </a:t>
            </a:r>
            <a:r>
              <a:rPr lang="el-GR" sz="2500" b="1" u="sng" dirty="0">
                <a:latin typeface="Calibri" pitchFamily="34" charset="0"/>
                <a:cs typeface="Calibri" pitchFamily="34" charset="0"/>
              </a:rPr>
              <a:t>του παθολογοανατόμου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1"/>
            <a:ext cx="8229600" cy="66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600" dirty="0"/>
              <a:t>Απάντηση</a:t>
            </a:r>
            <a:endParaRPr sz="36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568557"/>
            <a:ext cx="91440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ασθενής έπασχε από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νόσο 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του </a:t>
            </a:r>
            <a:r>
              <a:rPr lang="en-US" sz="2000" b="1" dirty="0" err="1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Crohn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με προσβολή του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τελικού ειλεού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Τοπικές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επιπλοκές,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εάν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δεν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λάβει κατάλληλη αγωγή (ή επί μη ανταπόκρισης) αποτελούν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:</a:t>
            </a:r>
            <a:endParaRPr lang="el-GR" sz="20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Συμφύσεις και στενώσεις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(που μπορεί να οδηγήσουν σε απόφραξη)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Συρίγγια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(που μπορεί να οδηγήσουν σε </a:t>
            </a: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δυσαπορρόφηση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/</a:t>
            </a: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επιλοιμώξεις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Σχισμοειδή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έλκη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(που μπορεί να οδηγήσουν σε διάτρηση, αποστήματα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Καρκίνος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0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μικρή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πιθανότητα, αλλά να λαμβάνεται υπόψη η διάρκεια και η έκταση της νόσου)</a:t>
            </a:r>
            <a:endParaRPr lang="el-GR" sz="20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Δυσαπορρόφηση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σελίδες 427-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9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στο σύγγραμμα του </a:t>
            </a: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8379F6-5E77-0B03-5B6F-D5C4C46F4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3" y="2660072"/>
            <a:ext cx="3182589" cy="3952087"/>
          </a:xfrm>
          <a:prstGeom prst="rect">
            <a:avLst/>
          </a:prstGeom>
        </p:spPr>
      </p:pic>
      <p:pic>
        <p:nvPicPr>
          <p:cNvPr id="4098" name="Picture 2" descr="C:\Users\User\Desktop\Ancient_road_surfa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042385" y="4000236"/>
            <a:ext cx="2833873" cy="2125405"/>
          </a:xfrm>
          <a:prstGeom prst="rect">
            <a:avLst/>
          </a:prstGeom>
          <a:noFill/>
        </p:spPr>
      </p:pic>
      <p:pic>
        <p:nvPicPr>
          <p:cNvPr id="4099" name="Picture 3" descr="C:\Users\User\Desktop\Screenshot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9555" y="3645724"/>
            <a:ext cx="3398190" cy="2814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453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74A8C2-F462-41DA-E8B9-02BA282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88" y="1463418"/>
            <a:ext cx="5376930" cy="4390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34A99C-8898-379E-5F05-C1A4B415AA4F}"/>
              </a:ext>
            </a:extLst>
          </p:cNvPr>
          <p:cNvSpPr txBox="1"/>
          <p:nvPr/>
        </p:nvSpPr>
        <p:spPr>
          <a:xfrm>
            <a:off x="1454090" y="450167"/>
            <a:ext cx="5991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u="sng" dirty="0">
                <a:latin typeface="Calibri" pitchFamily="34" charset="0"/>
                <a:cs typeface="Calibri" pitchFamily="34" charset="0"/>
              </a:rPr>
              <a:t>Κλινικό σκέλος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33F193-C2BA-86EF-19FC-C5317A57A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" y="2520942"/>
            <a:ext cx="1722503" cy="2275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F9C7A0-E28C-5CB0-B7BB-9286496D6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237" y="2408626"/>
            <a:ext cx="1825715" cy="2362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1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3C99AF-0077-1EC1-E567-335AD77A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53143"/>
          </a:xfrm>
        </p:spPr>
        <p:txBody>
          <a:bodyPr>
            <a:normAutofit/>
          </a:bodyPr>
          <a:lstStyle/>
          <a:p>
            <a:r>
              <a:rPr lang="el-GR" sz="3000" dirty="0" err="1" smtClean="0"/>
              <a:t>Παθολογοανατομική</a:t>
            </a:r>
            <a:r>
              <a:rPr lang="el-GR" sz="3000" dirty="0" smtClean="0"/>
              <a:t> θεώρηση </a:t>
            </a:r>
            <a:r>
              <a:rPr lang="el-GR" sz="3000" b="1" dirty="0" smtClean="0"/>
              <a:t>νόσου του </a:t>
            </a:r>
            <a:r>
              <a:rPr lang="en-US" sz="3000" b="1" dirty="0" err="1" smtClean="0"/>
              <a:t>Crohn</a:t>
            </a:r>
            <a:endParaRPr lang="el-GR" sz="3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D17984-1D60-49E0-7C9D-7960ADA0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22514"/>
            <a:ext cx="9144000" cy="2280064"/>
          </a:xfrm>
        </p:spPr>
        <p:txBody>
          <a:bodyPr>
            <a:normAutofit/>
          </a:bodyPr>
          <a:lstStyle/>
          <a:p>
            <a:pPr algn="just"/>
            <a:r>
              <a:rPr lang="en-US" sz="1200" dirty="0" smtClean="0"/>
              <a:t>I</a:t>
            </a:r>
            <a:r>
              <a:rPr lang="el-GR" sz="1200" dirty="0" err="1" smtClean="0"/>
              <a:t>διοπαθής</a:t>
            </a:r>
            <a:r>
              <a:rPr lang="el-GR" sz="1200" dirty="0" smtClean="0"/>
              <a:t> χρόνια φλεγμονώδης νόσος που μπορεί να αφορά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οποιοδήποτε</a:t>
            </a:r>
            <a:r>
              <a:rPr lang="el-GR" sz="1200" dirty="0" smtClean="0"/>
              <a:t> μέρος του ανώτερου και κατώτερου γαστρεντερικού σωλήνα, όμως τείνει να προσβάλλει τον </a:t>
            </a:r>
            <a:r>
              <a:rPr lang="el-GR" sz="1200" b="1" dirty="0" smtClean="0"/>
              <a:t>άπω (τελικό) ειλεό </a:t>
            </a:r>
            <a:r>
              <a:rPr lang="el-GR" sz="1200" dirty="0" smtClean="0"/>
              <a:t>και το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εγγύς παχύ έντερο.</a:t>
            </a:r>
          </a:p>
          <a:p>
            <a:pPr algn="just"/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Διαγνωστικά κριτήρια: διάσπαρτη και τμηματική νόσος (βλ. εικονιζόμενες βιοψίες),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διατοιχωματική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φλεγμονή, κοκκιώματα χωρίς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τυρεοειδοποίηση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έλκη με  </a:t>
            </a:r>
            <a:r>
              <a:rPr lang="el-GR" sz="1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βαθιές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ρωγμές, προσβολή του ειλεού.</a:t>
            </a:r>
          </a:p>
          <a:p>
            <a:pPr algn="just"/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ΔΔ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ελκωτική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πανκολίτιδα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 προσβολή του τελικού ειλεού, λοιμώδης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εντερίτις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(απαραίτητη η συσχέτιση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μικροβιολογικό έλεγχο),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φαρμακο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-σχετιζόμενη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εντερίτις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(π.χ. από ΜΣΑΦ, διάσπαρτη ενεργός φλεγμονή </a:t>
            </a:r>
            <a:r>
              <a:rPr lang="el-GR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χωρίς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ουσιώδη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χρονιότητα), νόσος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Αδαμαντιάδη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Behcet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(μορφή αγγειίτιδας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πιθανώς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συμπαρατηρούνται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υποτροπιάζουσα αφθώδης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στοματίτις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έλκη γεννητικής περιοχής)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ισχαιμική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κολίτις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(«μαραμένες» αδενικές κρύπτες και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υαλίνωση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χορίου).</a:t>
            </a:r>
          </a:p>
          <a:p>
            <a:pPr algn="just"/>
            <a:endParaRPr lang="el-G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smallbowelcrohnsWong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3219" y="2855951"/>
            <a:ext cx="4243763" cy="3182822"/>
          </a:xfrm>
          <a:prstGeom prst="rect">
            <a:avLst/>
          </a:prstGeom>
          <a:noFill/>
        </p:spPr>
      </p:pic>
      <p:pic>
        <p:nvPicPr>
          <p:cNvPr id="6147" name="Picture 3" descr="C:\Users\User\Desktop\smallbowelcrohnsWong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992871" y="2857922"/>
            <a:ext cx="4241508" cy="3181131"/>
          </a:xfrm>
          <a:prstGeom prst="rect">
            <a:avLst/>
          </a:prstGeom>
          <a:noFill/>
        </p:spPr>
      </p:pic>
      <p:pic>
        <p:nvPicPr>
          <p:cNvPr id="6148" name="Picture 4" descr="C:\Users\User\Desktop\coloncrohnsMicroArchila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6192" y="2071586"/>
            <a:ext cx="2082148" cy="3489158"/>
          </a:xfrm>
          <a:prstGeom prst="rect">
            <a:avLst/>
          </a:prstGeom>
          <a:noFill/>
        </p:spPr>
      </p:pic>
      <p:pic>
        <p:nvPicPr>
          <p:cNvPr id="6149" name="Picture 5" descr="C:\Users\User\Desktop\coloncrohnsMicroArchila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7922" y="5648573"/>
            <a:ext cx="1614759" cy="1066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82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Πεπτικός σωλήνας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3B1D2B7-4DEB-3B91-FD13-26E2E21E7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4" y="1557584"/>
            <a:ext cx="2844582" cy="4137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600" dirty="0"/>
              <a:t>1o Περιστατικό</a:t>
            </a:r>
            <a:endParaRPr sz="3600" dirty="0"/>
          </a:p>
        </p:txBody>
      </p:sp>
      <p:sp>
        <p:nvSpPr>
          <p:cNvPr id="294" name="Google Shape;294;p8"/>
          <p:cNvSpPr txBox="1"/>
          <p:nvPr/>
        </p:nvSpPr>
        <p:spPr>
          <a:xfrm>
            <a:off x="181645" y="419100"/>
            <a:ext cx="7920880" cy="389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>
                <a:latin typeface="Calibri" pitchFamily="34" charset="0"/>
                <a:cs typeface="Calibri" pitchFamily="34" charset="0"/>
              </a:rPr>
              <a:t>Γυναίκα </a:t>
            </a:r>
            <a:r>
              <a:rPr lang="en-US" sz="1900" dirty="0">
                <a:latin typeface="Calibri" pitchFamily="34" charset="0"/>
                <a:cs typeface="Calibri" pitchFamily="34" charset="0"/>
              </a:rPr>
              <a:t>6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0 ετών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, καπνίστρια και μέτρια πότης, προσέρχεται αιτιώμενη </a:t>
            </a:r>
            <a:r>
              <a:rPr lang="el-GR" sz="19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αιματέμεση </a:t>
            </a:r>
            <a:r>
              <a:rPr lang="el-GR" sz="1900" b="0" i="0" u="none" strike="noStrike" cap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και 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επιγαστραλγία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Αναφέρει ότι έλαβε πρόσφατα μη στεροειδή </a:t>
            </a:r>
            <a:r>
              <a:rPr lang="el-GR" sz="1900" b="0" i="0" u="none" strike="noStrike" cap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αντιφλεγμονώδη, 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λόγω 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κάκωσης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Αναφέρει απώλεια </a:t>
            </a:r>
            <a:r>
              <a:rPr lang="el-GR" sz="1900" b="0" i="0" u="none" strike="noStrike" cap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βάρους και αίσθημα πρώιμου κορεσμού 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από μηνών.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sz="19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>
                <a:latin typeface="Calibri" pitchFamily="34" charset="0"/>
                <a:cs typeface="Calibri" pitchFamily="34" charset="0"/>
              </a:rPr>
              <a:t>Απύρετη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Απισχνασμέν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η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Ήπιο άλγος σε ψηλάφηση 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επιγαστρίου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Εργαστηριακός έλεγχος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: </a:t>
            </a:r>
            <a:endParaRPr sz="19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>
                <a:latin typeface="Calibri" pitchFamily="34" charset="0"/>
                <a:cs typeface="Calibri" pitchFamily="34" charset="0"/>
              </a:rPr>
              <a:t>Αιματοκρίτης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34%  </a:t>
            </a:r>
            <a:r>
              <a:rPr lang="el-GR" sz="19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l-GR" sz="1900" dirty="0" err="1" smtClean="0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9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l-GR" sz="1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36-42)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 err="1">
                <a:latin typeface="Calibri" pitchFamily="34" charset="0"/>
                <a:cs typeface="Calibri" pitchFamily="34" charset="0"/>
              </a:rPr>
              <a:t>Δικτυοερυθροκύτταρα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900" dirty="0" smtClean="0">
                <a:latin typeface="Calibri" pitchFamily="34" charset="0"/>
                <a:cs typeface="Calibri" pitchFamily="34" charset="0"/>
              </a:rPr>
              <a:t>110.000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l-GR" sz="1900" dirty="0" err="1" smtClean="0">
                <a:latin typeface="Calibri" pitchFamily="34" charset="0"/>
                <a:cs typeface="Calibri" pitchFamily="34" charset="0"/>
              </a:rPr>
              <a:t>κυβ.χιλ</a:t>
            </a:r>
            <a:r>
              <a:rPr lang="el-GR" sz="1900" dirty="0" smtClean="0">
                <a:latin typeface="Calibri" pitchFamily="34" charset="0"/>
                <a:cs typeface="Calibri" pitchFamily="34" charset="0"/>
              </a:rPr>
              <a:t>. (φ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l-GR" sz="1900" dirty="0" smtClean="0">
                <a:latin typeface="Calibri" pitchFamily="34" charset="0"/>
                <a:cs typeface="Calibri" pitchFamily="34" charset="0"/>
              </a:rPr>
              <a:t>τ</a:t>
            </a:r>
            <a:r>
              <a:rPr lang="en-US" sz="1900" dirty="0" smtClean="0">
                <a:latin typeface="Calibri" pitchFamily="34" charset="0"/>
                <a:cs typeface="Calibri" pitchFamily="34" charset="0"/>
              </a:rPr>
              <a:t>.:</a:t>
            </a:r>
            <a:r>
              <a:rPr lang="el-GR" sz="1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900" dirty="0">
                <a:latin typeface="Calibri" pitchFamily="34" charset="0"/>
                <a:cs typeface="Calibri" pitchFamily="34" charset="0"/>
              </a:rPr>
              <a:t>50.000-100.000)</a:t>
            </a:r>
            <a:endParaRPr lang="el-GR" sz="19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>
                <a:latin typeface="Calibri" pitchFamily="34" charset="0"/>
                <a:cs typeface="Calibri" pitchFamily="34" charset="0"/>
              </a:rPr>
              <a:t>Ήπια αύξηση της </a:t>
            </a:r>
            <a:r>
              <a:rPr lang="en-US" sz="1900" dirty="0">
                <a:latin typeface="Calibri" pitchFamily="34" charset="0"/>
                <a:cs typeface="Calibri" pitchFamily="34" charset="0"/>
              </a:rPr>
              <a:t>CRP</a:t>
            </a:r>
            <a:endParaRPr sz="19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9B8BCF-A5C2-EDAD-CD4C-80DB7B37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966" y="3977475"/>
            <a:ext cx="2869471" cy="2760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 txBox="1"/>
          <p:nvPr/>
        </p:nvSpPr>
        <p:spPr>
          <a:xfrm>
            <a:off x="0" y="5538936"/>
            <a:ext cx="9144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Φυσιολογικό                                              </a:t>
            </a:r>
            <a:r>
              <a:rPr lang="el-GR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70D21B-5DC8-320B-AABA-C5F7B463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4" y="317500"/>
            <a:ext cx="9144000" cy="927100"/>
          </a:xfrm>
        </p:spPr>
        <p:txBody>
          <a:bodyPr>
            <a:noAutofit/>
          </a:bodyPr>
          <a:lstStyle/>
          <a:p>
            <a:r>
              <a:rPr lang="el-GR" sz="3200" dirty="0"/>
              <a:t>Επείγουσα </a:t>
            </a:r>
            <a:r>
              <a:rPr lang="el-GR" sz="3200" dirty="0" err="1"/>
              <a:t>γαστροσκόπηση</a:t>
            </a:r>
            <a:endParaRPr lang="el-G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B57D42-D266-BCB4-0B4A-ECE67D19F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122" y="1334559"/>
            <a:ext cx="4678878" cy="3199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CEBD15-7EA9-1527-12C5-C5B0EAA68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6365"/>
            <a:ext cx="4465841" cy="3197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4D662-B28A-09FD-F847-4D226D39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4583"/>
            <a:ext cx="3135086" cy="2103120"/>
          </a:xfrm>
        </p:spPr>
        <p:txBody>
          <a:bodyPr/>
          <a:lstStyle/>
          <a:p>
            <a:r>
              <a:rPr lang="el-GR" dirty="0"/>
              <a:t>Βιοψία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6F9E47-9C5A-3B44-E52C-F4AF58D6F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49" y="3583869"/>
            <a:ext cx="2825853" cy="2836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E79B7E-80F5-12CA-BA27-116D188EF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67" y="6453050"/>
            <a:ext cx="8183153" cy="404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D5CAB9-CD0A-D95B-1392-8EBD7FE6C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867" y="156755"/>
            <a:ext cx="2086309" cy="2129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F6089B-1299-803A-F0C3-B26AB4C6B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023" y="163126"/>
            <a:ext cx="3087908" cy="2108226"/>
          </a:xfrm>
          <a:prstGeom prst="rect">
            <a:avLst/>
          </a:prstGeom>
        </p:spPr>
      </p:pic>
      <p:pic>
        <p:nvPicPr>
          <p:cNvPr id="1026" name="Picture 2" descr="C:\Users\User\Desktop\stomachcarcinomageneralmartinezciarpaglini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5168" y="2418079"/>
            <a:ext cx="3199423" cy="2079625"/>
          </a:xfrm>
          <a:prstGeom prst="rect">
            <a:avLst/>
          </a:prstGeom>
          <a:noFill/>
        </p:spPr>
      </p:pic>
      <p:pic>
        <p:nvPicPr>
          <p:cNvPr id="1027" name="Picture 3" descr="C:\Users\User\Desktop\stomachintestinalbateman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0475" y="4611189"/>
            <a:ext cx="3252869" cy="1750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09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0" y="148710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διάγνωση 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ποιους </a:t>
            </a:r>
            <a:r>
              <a:rPr lang="el-GR" sz="2800" dirty="0" smtClean="0">
                <a:latin typeface="Calibri"/>
                <a:ea typeface="Calibri"/>
                <a:cs typeface="Calibri"/>
                <a:sym typeface="Calibri"/>
              </a:rPr>
              <a:t>σχετικούς </a:t>
            </a:r>
            <a:r>
              <a:rPr lang="el-GR" sz="280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παράγοντες </a:t>
            </a:r>
            <a:r>
              <a:rPr lang="el-GR" sz="2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κινδύνου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l-GR" sz="28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εμφάνιζε 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ασθενής;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35699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1954</Words>
  <Application>Microsoft Office PowerPoint</Application>
  <PresentationFormat>Προβολή στην οθόνη (4:3)</PresentationFormat>
  <Paragraphs>207</Paragraphs>
  <Slides>42</Slides>
  <Notes>31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42</vt:i4>
      </vt:variant>
    </vt:vector>
  </HeadingPairs>
  <TitlesOfParts>
    <vt:vector size="45" baseType="lpstr">
      <vt:lpstr>2_Θέμα του Office</vt:lpstr>
      <vt:lpstr>Θέμα του Office</vt:lpstr>
      <vt:lpstr>1_Θέμα του Office</vt:lpstr>
      <vt:lpstr>Πεπτικός σωλήνας Μια σύντομη εισαγωγή </vt:lpstr>
      <vt:lpstr>Αρχική εκτίμηση από τον κλινικό ιατρό</vt:lpstr>
      <vt:lpstr>Εκτίμηση από τον εργαστηριακό ιατρό</vt:lpstr>
      <vt:lpstr>Διαφάνεια 4</vt:lpstr>
      <vt:lpstr>Πεπτικός σωλήνας Βραχεία παρουσίαση 1ου περιστατικού</vt:lpstr>
      <vt:lpstr>1o Περιστατικό</vt:lpstr>
      <vt:lpstr>Επείγουσα γαστροσκόπηση</vt:lpstr>
      <vt:lpstr>Βιοψία</vt:lpstr>
      <vt:lpstr>Ερώτηση</vt:lpstr>
      <vt:lpstr>Απάντηση</vt:lpstr>
      <vt:lpstr>Κλινικό σκέλος </vt:lpstr>
      <vt:lpstr>Παθολογοανατομικό σκέλος</vt:lpstr>
      <vt:lpstr>Πεπτικός σωλήνας Βραχεία παρουσίαση 2ου περιστατικού</vt:lpstr>
      <vt:lpstr>2ο Περιστατικό</vt:lpstr>
      <vt:lpstr>Ενδοσκόπηση ανωτέρου πεπτικού</vt:lpstr>
      <vt:lpstr>Βιοψία 12δακτύλου</vt:lpstr>
      <vt:lpstr>Ερώτηση</vt:lpstr>
      <vt:lpstr>Απάντηση</vt:lpstr>
      <vt:lpstr> Βασικές  ιστολογικές  αλλοιώσεις  </vt:lpstr>
      <vt:lpstr>Πεπτικός σωλήνας Βραχεία παρουσίαση 3ου περιστατικού</vt:lpstr>
      <vt:lpstr>3ο Περιστατικό</vt:lpstr>
      <vt:lpstr>Μετά από αξονική, ακολουθεί επείγουσα χειρουργική επέμβαση.</vt:lpstr>
      <vt:lpstr>Μικροσκοπική εξέταση τομών εγχειρητικού παρασκευάσματος </vt:lpstr>
      <vt:lpstr>Ερώτηση</vt:lpstr>
      <vt:lpstr>Απάντηση</vt:lpstr>
      <vt:lpstr>Κλινικό σκέλος</vt:lpstr>
      <vt:lpstr>Παθολογοανατομικό σκέλος</vt:lpstr>
      <vt:lpstr>Πεπτικός σωλήνας Βραχεία παρουσίαση 4ου περιστατικού</vt:lpstr>
      <vt:lpstr>4ο Περιστατικό</vt:lpstr>
      <vt:lpstr>Επείγουσα χειρουργική επέμβαση</vt:lpstr>
      <vt:lpstr>Μικροσκοπική εξέταση τομής από το εγχειρητικό παρασκεύασμα</vt:lpstr>
      <vt:lpstr>Ερώτηση</vt:lpstr>
      <vt:lpstr>Απάντηση</vt:lpstr>
      <vt:lpstr>Παθολογοανατομικό σκέλος</vt:lpstr>
      <vt:lpstr>Πεπτικός σωλήνας Βραχεία παρουσίαση 5ου περιστατικού</vt:lpstr>
      <vt:lpstr> 5ο Περιστατικό</vt:lpstr>
      <vt:lpstr>Κολονοσκόπηση  μέχρι τον τελικό ειλεό </vt:lpstr>
      <vt:lpstr>Βιοψίες από πάσχουσα περιοχή τελικού ειλεού</vt:lpstr>
      <vt:lpstr>Ερώτηση</vt:lpstr>
      <vt:lpstr>Απάντηση</vt:lpstr>
      <vt:lpstr>Διαφάνεια 41</vt:lpstr>
      <vt:lpstr>Παθολογοανατομική θεώρηση νόσου του Crohn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82</cp:revision>
  <dcterms:created xsi:type="dcterms:W3CDTF">2021-08-02T10:33:48Z</dcterms:created>
  <dcterms:modified xsi:type="dcterms:W3CDTF">2023-09-24T05:10:51Z</dcterms:modified>
</cp:coreProperties>
</file>