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2" r:id="rId6"/>
    <p:sldId id="269" r:id="rId7"/>
    <p:sldId id="270" r:id="rId8"/>
    <p:sldId id="260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B506"/>
    <a:srgbClr val="8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6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B70B-D085-4F98-AA26-901C0E518561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B7F62-B96D-4745-8A2B-2AD96C2BB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C6C304-DED6-470A-B81F-4AF253BAFED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5BC588-8337-4AD2-9CE1-C115FD52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cadderm.com/wp-content/uploads/2019/08/VVCommon3Samlaska-1024x683.jpg"/>
          <p:cNvPicPr>
            <a:picLocks noChangeAspect="1" noChangeArrowheads="1"/>
          </p:cNvPicPr>
          <p:nvPr/>
        </p:nvPicPr>
        <p:blipFill>
          <a:blip r:embed="rId2" cstate="print"/>
          <a:srcRect l="2579" t="13665" r="707" b="-1107"/>
          <a:stretch>
            <a:fillRect/>
          </a:stretch>
        </p:blipFill>
        <p:spPr bwMode="auto">
          <a:xfrm flipV="1">
            <a:off x="755576" y="-171401"/>
            <a:ext cx="7056784" cy="4255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717032"/>
            <a:ext cx="6480048" cy="2301240"/>
          </a:xfrm>
        </p:spPr>
        <p:txBody>
          <a:bodyPr/>
          <a:lstStyle/>
          <a:p>
            <a:r>
              <a:rPr lang="el-GR" b="0" dirty="0"/>
              <a:t>ΚΟΙΝΗ </a:t>
            </a:r>
            <a:r>
              <a:rPr lang="el-GR" b="0" dirty="0" err="1"/>
              <a:t>Μυρμηκια</a:t>
            </a:r>
            <a:r>
              <a:rPr lang="el-GR" b="0" dirty="0"/>
              <a:t/>
            </a:r>
            <a:br>
              <a:rPr lang="el-GR" b="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4283968" cy="1412776"/>
          </a:xfrm>
        </p:spPr>
        <p:txBody>
          <a:bodyPr/>
          <a:lstStyle/>
          <a:p>
            <a:r>
              <a:rPr lang="el-GR" sz="2800" dirty="0">
                <a:solidFill>
                  <a:schemeClr val="tx1">
                    <a:lumMod val="75000"/>
                  </a:schemeClr>
                </a:solidFill>
              </a:rPr>
              <a:t>Υπεύθυνος καθηγητής: </a:t>
            </a:r>
          </a:p>
          <a:p>
            <a:r>
              <a:rPr lang="el-GR" sz="2800" dirty="0">
                <a:solidFill>
                  <a:schemeClr val="tx1">
                    <a:lumMod val="75000"/>
                  </a:schemeClr>
                </a:solidFill>
              </a:rPr>
              <a:t> Α. Χ. Λάζαρης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2987824" cy="1998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085184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tx1">
                    <a:lumMod val="85000"/>
                  </a:schemeClr>
                </a:solidFill>
              </a:rPr>
              <a:t>Ομάδα μελέτης ιστοπαθολογικών πλακιδίων</a:t>
            </a:r>
            <a:endParaRPr lang="ru-RU" b="1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5224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dirty="0"/>
              <a:t>Rib </a:t>
            </a:r>
            <a:r>
              <a:rPr lang="en-US" dirty="0" err="1"/>
              <a:t>Snezhana</a:t>
            </a:r>
            <a:endParaRPr lang="en-US" dirty="0"/>
          </a:p>
          <a:p>
            <a:pPr>
              <a:buBlip>
                <a:blip r:embed="rId4"/>
              </a:buBlip>
            </a:pPr>
            <a:r>
              <a:rPr lang="el-GR" dirty="0"/>
              <a:t>Σταματίνα Δριβάκου</a:t>
            </a:r>
          </a:p>
          <a:p>
            <a:pPr>
              <a:buBlip>
                <a:blip r:embed="rId4"/>
              </a:buBlip>
            </a:pPr>
            <a:r>
              <a:rPr lang="el-GR" dirty="0"/>
              <a:t>Αθανάσιος Δεδούσης</a:t>
            </a:r>
          </a:p>
          <a:p>
            <a:pPr>
              <a:buBlip>
                <a:blip r:embed="rId4"/>
              </a:buBlip>
            </a:pPr>
            <a:r>
              <a:rPr lang="el-GR" dirty="0"/>
              <a:t>Παναγιώτης Αλεξάνδρου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Γενική περιγραφή </a:t>
            </a:r>
            <a:br>
              <a:rPr lang="el-GR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368" y="1600200"/>
            <a:ext cx="3888432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Συνήθης ιογενής λοίμωξη επιθηλιακών κυττάρων </a:t>
            </a:r>
            <a:r>
              <a:rPr lang="el-GR" dirty="0" err="1"/>
              <a:t>δέρματος,βλεννογόνων</a:t>
            </a:r>
            <a:r>
              <a:rPr lang="en-US" dirty="0"/>
              <a:t>.</a:t>
            </a:r>
            <a:r>
              <a:rPr lang="el-GR" dirty="0"/>
              <a:t> </a:t>
            </a:r>
            <a:br>
              <a:rPr lang="el-GR" dirty="0"/>
            </a:br>
            <a:endParaRPr lang="el-GR" dirty="0"/>
          </a:p>
          <a:p>
            <a:r>
              <a:rPr lang="el-GR" dirty="0"/>
              <a:t>Προκαλείται από τον HPV.</a:t>
            </a:r>
            <a:br>
              <a:rPr lang="el-GR" dirty="0"/>
            </a:br>
            <a:endParaRPr lang="el-GR" dirty="0"/>
          </a:p>
          <a:p>
            <a:r>
              <a:rPr lang="el-GR" dirty="0"/>
              <a:t>Οι περισσότερες λοιμώξεις εξαφανίζονται μέσα σε 2 χρόνια μετά από </a:t>
            </a:r>
            <a:r>
              <a:rPr lang="el-GR" dirty="0" err="1"/>
              <a:t>ανοσοαπόκριση</a:t>
            </a:r>
            <a:r>
              <a:rPr lang="el-GR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51SOa4+ttyL._SL500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4505" b="2809"/>
          <a:stretch>
            <a:fillRect/>
          </a:stretch>
        </p:blipFill>
        <p:spPr>
          <a:xfrm>
            <a:off x="4716016" y="3429000"/>
            <a:ext cx="3960440" cy="3274743"/>
          </a:xfrm>
        </p:spPr>
      </p:pic>
      <p:pic>
        <p:nvPicPr>
          <p:cNvPr id="6" name="Рисунок 5" descr="Warts.jpg"/>
          <p:cNvPicPr>
            <a:picLocks noChangeAspect="1"/>
          </p:cNvPicPr>
          <p:nvPr/>
        </p:nvPicPr>
        <p:blipFill>
          <a:blip r:embed="rId3" cstate="print"/>
          <a:srcRect t="45800" b="6951"/>
          <a:stretch>
            <a:fillRect/>
          </a:stretch>
        </p:blipFill>
        <p:spPr>
          <a:xfrm>
            <a:off x="4716016" y="548680"/>
            <a:ext cx="3888432" cy="275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Παθοφυσιολογία &amp; </a:t>
            </a:r>
            <a:r>
              <a:rPr lang="el-GR" dirty="0"/>
              <a:t>Επιδημιολογία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24128" y="1340768"/>
            <a:ext cx="3419872" cy="23762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7 - 12% του πληθυσμού, τα παιδιά περισσότερα από τους ενήλικες. </a:t>
            </a:r>
          </a:p>
          <a:p>
            <a:pPr>
              <a:buBlip>
                <a:blip r:embed="rId2"/>
              </a:buBlip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Τα κονδυλώματα των γεννητικών οργάνων είναι μια ανάλογη λοίμωξη,  σεξουαλικά μεταδιδόμενη (ΣΜΛ).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12776"/>
            <a:ext cx="4716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Εξαπλώνεται μέσω άμεσης επαφής (σεξουαλική επαφή, δέρμα με δέρμα / μολυσμένα αντικείμενα).</a:t>
            </a:r>
          </a:p>
          <a:p>
            <a:pPr>
              <a:buBlip>
                <a:blip r:embed="rId2"/>
              </a:buBlip>
            </a:pPr>
            <a:endParaRPr lang="el-GR" dirty="0"/>
          </a:p>
          <a:p>
            <a:pPr>
              <a:buBlip>
                <a:blip r:embed="rId2"/>
              </a:buBlip>
            </a:pPr>
            <a:r>
              <a:rPr lang="el-GR" dirty="0"/>
              <a:t>Ο HPV εισβάλλει στα </a:t>
            </a:r>
            <a:r>
              <a:rPr lang="el-GR" dirty="0" err="1"/>
              <a:t>επιδερμιδικά</a:t>
            </a:r>
            <a:r>
              <a:rPr lang="el-GR" dirty="0"/>
              <a:t> βασικά κύτταρα μέσω </a:t>
            </a:r>
            <a:r>
              <a:rPr lang="el-GR" dirty="0" err="1"/>
              <a:t>μικροτριβών</a:t>
            </a:r>
            <a:r>
              <a:rPr lang="el-GR" dirty="0"/>
              <a:t>, προκαλεί υπερπλασία και </a:t>
            </a:r>
            <a:r>
              <a:rPr lang="el-GR" dirty="0" err="1"/>
              <a:t>υπερκεράτωση</a:t>
            </a:r>
            <a:r>
              <a:rPr lang="el-GR" dirty="0"/>
              <a:t>.</a:t>
            </a:r>
          </a:p>
          <a:p>
            <a:endParaRPr lang="el-GR" dirty="0"/>
          </a:p>
          <a:p>
            <a:pPr>
              <a:buBlip>
                <a:blip r:embed="rId2"/>
              </a:buBlip>
            </a:pPr>
            <a:r>
              <a:rPr lang="el-GR" dirty="0"/>
              <a:t>Η σύνδεση του ιού με τον υποδοχέα → </a:t>
            </a:r>
          </a:p>
          <a:p>
            <a:r>
              <a:rPr lang="el-GR" dirty="0"/>
              <a:t>ο ιός εσωτερικεύεται στο κύτταρο με  ενδοκύττωση → το γονιδίωμα του ιού εισέρχεται στον πυρήνα</a:t>
            </a:r>
            <a:r>
              <a:rPr lang="en-US" dirty="0"/>
              <a:t> </a:t>
            </a:r>
            <a:r>
              <a:rPr lang="el-GR" dirty="0"/>
              <a:t>προκαλώντας μεταπλασία του κυττάρου που φαίνεται ως </a:t>
            </a:r>
            <a:r>
              <a:rPr lang="el-GR" dirty="0" err="1"/>
              <a:t>μυρμηκία</a:t>
            </a:r>
            <a:r>
              <a:rPr lang="el-G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47092"/>
            <a:ext cx="7467600" cy="1143000"/>
          </a:xfrm>
        </p:spPr>
        <p:txBody>
          <a:bodyPr/>
          <a:lstStyle/>
          <a:p>
            <a:r>
              <a:rPr lang="el-GR" dirty="0"/>
              <a:t>Κλινικά χαρακτηριστικά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13050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1800" b="1" dirty="0"/>
              <a:t>Κοινές</a:t>
            </a:r>
            <a:r>
              <a:rPr lang="el-GR" sz="1800" dirty="0"/>
              <a:t> </a:t>
            </a:r>
            <a:r>
              <a:rPr lang="el-GR" sz="1800" dirty="0" err="1"/>
              <a:t>μυρμηγκίες</a:t>
            </a:r>
            <a:r>
              <a:rPr lang="el-GR" sz="1800" dirty="0"/>
              <a:t>: υπερκερατωσικές βλατίδες με μαύρα στίγματα τα οποία αντιπροσωπεύουν θρομβωμένα από τον ιό, αγγεία (HPV 1, 2, 4, 7).</a:t>
            </a:r>
          </a:p>
          <a:p>
            <a:pPr algn="just"/>
            <a:endParaRPr lang="el-GR" sz="1800" dirty="0"/>
          </a:p>
          <a:p>
            <a:pPr algn="just">
              <a:buClr>
                <a:srgbClr val="A5B592"/>
              </a:buClr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Παλαμιαίες/πελματιαίες μυρμηγκιές: παχιές, βαθιές βυθισμένες βλατίδες με μαύρες κουκκίδες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rgbClr val="A5B592"/>
              </a:buClr>
              <a:defRPr/>
            </a:pPr>
            <a:r>
              <a:rPr lang="el-GR" sz="1800" dirty="0">
                <a:solidFill>
                  <a:prstClr val="white"/>
                </a:solidFill>
                <a:latin typeface="Arial"/>
              </a:rPr>
              <a:t>Ε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πώδυνη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πελματιαία μυρμηγκιά με εμφάνιση μυρμηγκοφωλιάς.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rgbClr val="A5B592"/>
              </a:buClr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Μωσαϊκό: συνένωση αρκετών μυρμηκιών σε πελματιαίες επιφάνειες</a:t>
            </a:r>
          </a:p>
          <a:p>
            <a:pPr algn="just">
              <a:buClr>
                <a:srgbClr val="A5B592"/>
              </a:buClr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rgbClr val="A5B592"/>
              </a:buClr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Ομαλές μυρμηκιές: ανοιχτό ροζ-καφέ, βλατίδες με επίπεδη κορυφή.</a:t>
            </a:r>
          </a:p>
          <a:p>
            <a:pPr algn="just">
              <a:buClr>
                <a:srgbClr val="A5B592"/>
              </a:buClr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rgbClr val="A5B592"/>
              </a:buClr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Κονδυλώματα των γεννητικών οργάνων: λείες, άμισχες, ανασηκωμένες, λοβώδεις βλατίδες με χρώμα εκείνο του δέρματος ή καφέ (HPV 6,11).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rgbClr val="A5B592"/>
              </a:buClr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Γενετικά Σύνδρομα: Σύνδρομο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WHILD,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Σύνδρομο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WILD,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Δυσπλασία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Λεβαντόφσκι-Λουτς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l-GR" sz="1800" dirty="0"/>
          </a:p>
          <a:p>
            <a:endParaRPr lang="ru-RU" sz="1800" dirty="0"/>
          </a:p>
        </p:txBody>
      </p:sp>
      <p:pic>
        <p:nvPicPr>
          <p:cNvPr id="5" name="Содержимое 4" descr="skinnontumorwarts_Abdelkader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8486" y="1268760"/>
            <a:ext cx="2631729" cy="1480347"/>
          </a:xfrm>
        </p:spPr>
      </p:pic>
      <p:pic>
        <p:nvPicPr>
          <p:cNvPr id="6" name="Рисунок 5" descr="skinnontumorwarts_Abdelkader02.jpg"/>
          <p:cNvPicPr>
            <a:picLocks noChangeAspect="1"/>
          </p:cNvPicPr>
          <p:nvPr/>
        </p:nvPicPr>
        <p:blipFill>
          <a:blip r:embed="rId3" cstate="print"/>
          <a:srcRect l="5113" t="6601" r="9838" b="8001"/>
          <a:stretch>
            <a:fillRect/>
          </a:stretch>
        </p:blipFill>
        <p:spPr>
          <a:xfrm rot="16200000">
            <a:off x="7003018" y="777221"/>
            <a:ext cx="2520280" cy="1423491"/>
          </a:xfrm>
          <a:prstGeom prst="rect">
            <a:avLst/>
          </a:prstGeom>
        </p:spPr>
      </p:pic>
      <p:pic>
        <p:nvPicPr>
          <p:cNvPr id="8" name="Рисунок 7" descr="Plantar-wart-symptoms_866x866a.jpg"/>
          <p:cNvPicPr>
            <a:picLocks noChangeAspect="1"/>
          </p:cNvPicPr>
          <p:nvPr/>
        </p:nvPicPr>
        <p:blipFill>
          <a:blip r:embed="rId4" cstate="print"/>
          <a:srcRect r="-914" b="6294"/>
          <a:stretch>
            <a:fillRect/>
          </a:stretch>
        </p:blipFill>
        <p:spPr>
          <a:xfrm>
            <a:off x="6014696" y="2921959"/>
            <a:ext cx="1532990" cy="142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7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Μικροσκοπική (ιστολογική) περιγραφή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2122132" cy="470338"/>
          </a:xfrm>
        </p:spPr>
        <p:txBody>
          <a:bodyPr>
            <a:normAutofit/>
          </a:bodyPr>
          <a:lstStyle/>
          <a:p>
            <a:r>
              <a:rPr lang="el-GR" sz="1800" dirty="0" err="1">
                <a:solidFill>
                  <a:schemeClr val="tx1"/>
                </a:solidFill>
              </a:rPr>
              <a:t>Υπερκερ</a:t>
            </a:r>
            <a:r>
              <a:rPr lang="en-US" sz="1800" dirty="0" err="1">
                <a:solidFill>
                  <a:schemeClr val="tx1"/>
                </a:solidFill>
              </a:rPr>
              <a:t>ά</a:t>
            </a:r>
            <a:r>
              <a:rPr lang="el-GR" sz="1800" dirty="0" err="1">
                <a:solidFill>
                  <a:schemeClr val="tx1"/>
                </a:solidFill>
              </a:rPr>
              <a:t>τωση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-41303" y="2372623"/>
            <a:ext cx="2049395" cy="3186913"/>
          </a:xfrm>
        </p:spPr>
        <p:txBody>
          <a:bodyPr>
            <a:normAutofit/>
          </a:bodyPr>
          <a:lstStyle/>
          <a:p>
            <a:r>
              <a:rPr lang="el-GR" sz="1800" dirty="0" err="1">
                <a:solidFill>
                  <a:schemeClr val="tx1"/>
                </a:solidFill>
              </a:rPr>
              <a:t>Κοιλοκ</a:t>
            </a:r>
            <a:r>
              <a:rPr lang="en-US" sz="1800" dirty="0" err="1">
                <a:solidFill>
                  <a:schemeClr val="tx1"/>
                </a:solidFill>
              </a:rPr>
              <a:t>ύ</a:t>
            </a:r>
            <a:r>
              <a:rPr lang="el-GR" sz="1800" dirty="0" err="1">
                <a:solidFill>
                  <a:schemeClr val="tx1"/>
                </a:solidFill>
              </a:rPr>
              <a:t>τταρα</a:t>
            </a:r>
            <a:r>
              <a:rPr lang="el-GR" sz="1800" dirty="0">
                <a:solidFill>
                  <a:schemeClr val="tx1"/>
                </a:solidFill>
              </a:rPr>
              <a:t> (</a:t>
            </a:r>
            <a:r>
              <a:rPr lang="el-GR" sz="1800" dirty="0" err="1">
                <a:solidFill>
                  <a:schemeClr val="tx1"/>
                </a:solidFill>
              </a:rPr>
              <a:t>κενοτοπιώδη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spc="300" dirty="0">
                <a:solidFill>
                  <a:schemeClr val="tx1"/>
                </a:solidFill>
              </a:rPr>
              <a:t>επιφανειακά </a:t>
            </a:r>
            <a:r>
              <a:rPr lang="el-GR" sz="1800" dirty="0" err="1">
                <a:solidFill>
                  <a:schemeClr val="tx1"/>
                </a:solidFill>
              </a:rPr>
              <a:t>κερατινοκύτταρα</a:t>
            </a:r>
            <a:r>
              <a:rPr lang="el-GR" sz="1800" dirty="0">
                <a:solidFill>
                  <a:schemeClr val="tx1"/>
                </a:solidFill>
              </a:rPr>
              <a:t> με </a:t>
            </a:r>
            <a:r>
              <a:rPr lang="el-GR" sz="1800" dirty="0" err="1">
                <a:solidFill>
                  <a:schemeClr val="tx1"/>
                </a:solidFill>
              </a:rPr>
              <a:t>σταφιδοειδείς</a:t>
            </a:r>
            <a:r>
              <a:rPr lang="el-GR" sz="1800" dirty="0">
                <a:solidFill>
                  <a:schemeClr val="tx1"/>
                </a:solidFill>
              </a:rPr>
              <a:t> πυρήνες).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6809F7F-6F3A-30E2-29A2-9D09195ADDC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556" y="632452"/>
            <a:ext cx="5048961" cy="3786721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71093" y="1136133"/>
            <a:ext cx="2021145" cy="215500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l-GR" sz="1800" b="1" dirty="0"/>
              <a:t>Καμπ</a:t>
            </a:r>
            <a:r>
              <a:rPr lang="en-US" sz="1800" b="1" dirty="0" err="1"/>
              <a:t>ύ</a:t>
            </a:r>
            <a:r>
              <a:rPr lang="el-GR" sz="1800" b="1" dirty="0" err="1"/>
              <a:t>λωση</a:t>
            </a:r>
            <a:r>
              <a:rPr lang="el-GR" sz="1800" b="1" dirty="0"/>
              <a:t> </a:t>
            </a:r>
            <a:r>
              <a:rPr lang="el-GR" sz="1800" b="1" dirty="0" err="1"/>
              <a:t>επιδερμιδικών</a:t>
            </a:r>
            <a:r>
              <a:rPr lang="el-GR" sz="1800" b="1" dirty="0"/>
              <a:t> θηλών (καταδύσεων) προς τα έσω.</a:t>
            </a:r>
            <a:endParaRPr lang="ru-RU" sz="1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578456-0790-0734-EDF9-708A4406FA1A}"/>
              </a:ext>
            </a:extLst>
          </p:cNvPr>
          <p:cNvCxnSpPr>
            <a:cxnSpLocks/>
          </p:cNvCxnSpPr>
          <p:nvPr/>
        </p:nvCxnSpPr>
        <p:spPr>
          <a:xfrm>
            <a:off x="1813882" y="2027750"/>
            <a:ext cx="1047208" cy="20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A9B6D50-8B92-80A0-6DA2-AD0D972F80A1}"/>
              </a:ext>
            </a:extLst>
          </p:cNvPr>
          <p:cNvCxnSpPr>
            <a:cxnSpLocks/>
          </p:cNvCxnSpPr>
          <p:nvPr/>
        </p:nvCxnSpPr>
        <p:spPr>
          <a:xfrm flipV="1">
            <a:off x="1813882" y="3020079"/>
            <a:ext cx="1774297" cy="72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7EF7E2-0421-A9C4-736B-15BE8DAF204F}"/>
              </a:ext>
            </a:extLst>
          </p:cNvPr>
          <p:cNvCxnSpPr>
            <a:cxnSpLocks/>
          </p:cNvCxnSpPr>
          <p:nvPr/>
        </p:nvCxnSpPr>
        <p:spPr>
          <a:xfrm flipH="1">
            <a:off x="6443224" y="2297975"/>
            <a:ext cx="1272799" cy="105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5AF5D0-D20E-BBA5-E2F1-3142757F514D}"/>
              </a:ext>
            </a:extLst>
          </p:cNvPr>
          <p:cNvSpPr txBox="1"/>
          <p:nvPr/>
        </p:nvSpPr>
        <p:spPr>
          <a:xfrm>
            <a:off x="7171094" y="3212976"/>
            <a:ext cx="192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Διατεταμένα</a:t>
            </a:r>
            <a:r>
              <a:rPr lang="el-GR" b="1" dirty="0"/>
              <a:t> τριχοειδή</a:t>
            </a:r>
            <a:endParaRPr lang="x-none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76453C2-6BA9-76E2-9168-69A4B1162D9B}"/>
              </a:ext>
            </a:extLst>
          </p:cNvPr>
          <p:cNvCxnSpPr>
            <a:cxnSpLocks/>
          </p:cNvCxnSpPr>
          <p:nvPr/>
        </p:nvCxnSpPr>
        <p:spPr>
          <a:xfrm flipH="1" flipV="1">
            <a:off x="5044200" y="2733250"/>
            <a:ext cx="2095037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Εικόνα 10" descr="Εικόνα που περιέχει φύση, μοβ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A36D0B6-F5D4-E497-2DE1-9AA1D21FB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4515668"/>
            <a:ext cx="2640005" cy="2098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CC0093-639D-BA80-5012-EA2D3EFA1063}"/>
              </a:ext>
            </a:extLst>
          </p:cNvPr>
          <p:cNvSpPr txBox="1"/>
          <p:nvPr/>
        </p:nvSpPr>
        <p:spPr>
          <a:xfrm rot="10800000" flipV="1">
            <a:off x="251520" y="5124243"/>
            <a:ext cx="3168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400" dirty="0" err="1"/>
              <a:t>Κενοτοπίωση</a:t>
            </a:r>
            <a:r>
              <a:rPr lang="el-GR" sz="1400" dirty="0"/>
              <a:t> των κυττάρων της άνω ακανθώδους στιβάδας και της κοκκιώδους στιβάδας με περιθωριοποίηση των κοκκίων </a:t>
            </a:r>
            <a:r>
              <a:rPr lang="el-GR" sz="1400" dirty="0" err="1"/>
              <a:t>κερατοϋαλίνης</a:t>
            </a:r>
            <a:r>
              <a:rPr lang="el-GR" sz="1400" dirty="0"/>
              <a:t> και πυρήνες που μοιάζουν με σταφίδα.</a:t>
            </a:r>
          </a:p>
        </p:txBody>
      </p:sp>
      <p:pic>
        <p:nvPicPr>
          <p:cNvPr id="21" name="Εικόνα 20" descr="Εικόνα που περιέχει μοβ, λαχανικ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1971DB1-7ADD-591A-9D36-A2876177C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760" y="4526170"/>
            <a:ext cx="2748719" cy="206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/>
          </a:bodyPr>
          <a:lstStyle/>
          <a:p>
            <a:pPr algn="ctr"/>
            <a:r>
              <a:rPr lang="el-GR" sz="1800" dirty="0" smtClean="0"/>
              <a:t>ΜΙΚΡΟΣΚΟΠΙΚΗ ΕΙΚΟΝΑ ΚΟΙΝΗΣ ΜΥΡΜΗΚΙΑΣ</a:t>
            </a:r>
            <a:r>
              <a:rPr lang="en-US" sz="1800" dirty="0" smtClean="0"/>
              <a:t>:</a:t>
            </a:r>
            <a:r>
              <a:rPr lang="el-GR" sz="1800" dirty="0" smtClean="0"/>
              <a:t> </a:t>
            </a:r>
            <a:r>
              <a:rPr lang="el-GR" sz="1800" dirty="0" err="1" smtClean="0"/>
              <a:t>Υπερκεράτωση</a:t>
            </a:r>
            <a:r>
              <a:rPr lang="el-GR" sz="1800" dirty="0" smtClean="0"/>
              <a:t>, </a:t>
            </a:r>
            <a:r>
              <a:rPr lang="el-GR" sz="1800" dirty="0" err="1" smtClean="0"/>
              <a:t>θηλωμάτωση</a:t>
            </a:r>
            <a:r>
              <a:rPr lang="el-GR" sz="1800" dirty="0" smtClean="0"/>
              <a:t>, </a:t>
            </a:r>
            <a:r>
              <a:rPr lang="el-GR" sz="1800" dirty="0" err="1" smtClean="0"/>
              <a:t>κοιλοκύτταρα</a:t>
            </a:r>
            <a:endParaRPr lang="el-GR" sz="1800" dirty="0"/>
          </a:p>
        </p:txBody>
      </p:sp>
      <p:pic>
        <p:nvPicPr>
          <p:cNvPr id="1026" name="Picture 2" descr="C:\Users\User\Desktop\skin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09170" y="1897404"/>
            <a:ext cx="5760640" cy="3783278"/>
          </a:xfrm>
          <a:prstGeom prst="rect">
            <a:avLst/>
          </a:prstGeom>
          <a:noFill/>
        </p:spPr>
      </p:pic>
      <p:pic>
        <p:nvPicPr>
          <p:cNvPr id="1028" name="Picture 4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564" y="404664"/>
            <a:ext cx="5037436" cy="3600400"/>
          </a:xfrm>
          <a:prstGeom prst="rect">
            <a:avLst/>
          </a:prstGeom>
          <a:noFill/>
        </p:spPr>
      </p:pic>
      <p:pic>
        <p:nvPicPr>
          <p:cNvPr id="1029" name="Picture 5" descr="C:\Users\User\Desktop\Screensho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600400" cy="259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320"/>
          </a:xfrm>
        </p:spPr>
        <p:txBody>
          <a:bodyPr>
            <a:noAutofit/>
          </a:bodyPr>
          <a:lstStyle/>
          <a:p>
            <a:pPr algn="just"/>
            <a:r>
              <a:rPr lang="el-GR" sz="2400" dirty="0" smtClean="0"/>
              <a:t>ΕΠΙΠΛΕΟΝ ΕΥΡΗΜΑΤΑ ΣΤΗ ΜΥΡΜΗΚΙΑ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l-GR" sz="2400" dirty="0" smtClean="0"/>
              <a:t>Στήλες </a:t>
            </a:r>
            <a:r>
              <a:rPr lang="el-GR" sz="2400" b="1" dirty="0" err="1" smtClean="0"/>
              <a:t>παρα</a:t>
            </a:r>
            <a:r>
              <a:rPr lang="el-GR" sz="2400" dirty="0" err="1" smtClean="0"/>
              <a:t>κεράτωσης</a:t>
            </a:r>
            <a:r>
              <a:rPr lang="el-GR" sz="2400" dirty="0" smtClean="0"/>
              <a:t>, ειδικά πάνω από </a:t>
            </a:r>
            <a:r>
              <a:rPr lang="el-GR" sz="2400" dirty="0" smtClean="0"/>
              <a:t>προεξέχουσες θηλές του χορίου. </a:t>
            </a:r>
            <a:r>
              <a:rPr lang="en-US" sz="2400" dirty="0" smtClean="0"/>
              <a:t> </a:t>
            </a:r>
            <a:r>
              <a:rPr lang="el-GR" sz="2400" dirty="0" err="1" smtClean="0"/>
              <a:t>Ηωσινόφιλα</a:t>
            </a:r>
            <a:r>
              <a:rPr lang="el-GR" sz="2400" dirty="0" smtClean="0"/>
              <a:t> </a:t>
            </a:r>
            <a:r>
              <a:rPr lang="el-GR" sz="2400" dirty="0" err="1" smtClean="0"/>
              <a:t>ενδοκυτταροπλασματικά</a:t>
            </a:r>
            <a:r>
              <a:rPr lang="el-GR" sz="2400" dirty="0" smtClean="0"/>
              <a:t> έγκλειστα σωμάτια.</a:t>
            </a:r>
            <a:endParaRPr lang="el-GR" sz="2400" dirty="0"/>
          </a:p>
        </p:txBody>
      </p:sp>
      <p:pic>
        <p:nvPicPr>
          <p:cNvPr id="2050" name="Picture 2" descr="C:\Users\User\Desktop\skinnontumorwartsMirunaPopescu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4190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4000" dirty="0" smtClean="0"/>
              <a:t>Διαφορική </a:t>
            </a:r>
            <a:r>
              <a:rPr lang="el-GR" sz="4000" dirty="0"/>
              <a:t>Διάγνωση</a:t>
            </a:r>
            <a:r>
              <a:rPr lang="en-US" sz="4000" dirty="0"/>
              <a:t> </a:t>
            </a:r>
            <a:r>
              <a:rPr lang="el-GR" sz="4000" dirty="0" smtClean="0"/>
              <a:t>κοινής </a:t>
            </a:r>
            <a:r>
              <a:rPr lang="el-GR" sz="4000" dirty="0" err="1" smtClean="0"/>
              <a:t>μυρμηκίας</a:t>
            </a:r>
            <a:r>
              <a:rPr lang="el-GR" sz="4000" dirty="0" smtClean="0"/>
              <a:t> (</a:t>
            </a:r>
            <a:r>
              <a:rPr lang="en-US" sz="4000" dirty="0" err="1" smtClean="0"/>
              <a:t>Verruca</a:t>
            </a:r>
            <a:r>
              <a:rPr lang="en-US" sz="4000" dirty="0" smtClean="0"/>
              <a:t> </a:t>
            </a:r>
            <a:r>
              <a:rPr lang="en-US" sz="4000" dirty="0" err="1" smtClean="0"/>
              <a:t>Vulgaris</a:t>
            </a:r>
            <a:r>
              <a:rPr lang="el-GR" sz="4000" dirty="0" smtClean="0"/>
              <a:t>)</a:t>
            </a:r>
            <a:endParaRPr lang="ru-RU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>
            <a:normAutofit/>
          </a:bodyPr>
          <a:lstStyle/>
          <a:p>
            <a:pPr marL="420624" lvl="1" indent="-384048">
              <a:buSzPct val="80000"/>
              <a:buNone/>
            </a:pPr>
            <a:endParaRPr lang="en-US" sz="2400" b="1" u="sng" dirty="0"/>
          </a:p>
          <a:p>
            <a:r>
              <a:rPr lang="el-GR" sz="2400" b="1" u="sng" dirty="0" err="1"/>
              <a:t>Σμηγματορροϊκή</a:t>
            </a:r>
            <a:r>
              <a:rPr lang="el-GR" sz="2400" b="1" u="sng" dirty="0"/>
              <a:t> </a:t>
            </a:r>
            <a:r>
              <a:rPr lang="el-GR" sz="2400" b="1" u="sng" dirty="0" err="1"/>
              <a:t>κεράτωση</a:t>
            </a:r>
            <a:endParaRPr lang="en-US" sz="2400" b="1" u="sng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Άλλοτε άλλου βαθμού συνδυασμοί </a:t>
            </a:r>
            <a:r>
              <a:rPr lang="el-GR" sz="2000" dirty="0" err="1"/>
              <a:t>υπερκεράτωσης</a:t>
            </a:r>
            <a:r>
              <a:rPr lang="el-GR" sz="2000" dirty="0"/>
              <a:t>, </a:t>
            </a:r>
            <a:r>
              <a:rPr lang="el-GR" sz="2000" dirty="0" err="1"/>
              <a:t>θηλωμάτωσης</a:t>
            </a:r>
            <a:r>
              <a:rPr lang="el-GR" sz="2000" dirty="0"/>
              <a:t>, </a:t>
            </a:r>
            <a:r>
              <a:rPr lang="el-GR" sz="2000" dirty="0" err="1"/>
              <a:t>ακάνθωσης</a:t>
            </a:r>
            <a:r>
              <a:rPr lang="el-GR" sz="2000" dirty="0"/>
              <a:t>.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l-GR" sz="2000" dirty="0" err="1"/>
              <a:t>Ψευδοκύστεις</a:t>
            </a:r>
            <a:r>
              <a:rPr lang="el-GR" sz="2000" dirty="0"/>
              <a:t> κερατίνης.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l-GR" sz="2000" b="1" dirty="0"/>
              <a:t>Χωρίς</a:t>
            </a:r>
            <a:r>
              <a:rPr lang="el-GR" sz="2000" dirty="0"/>
              <a:t> </a:t>
            </a:r>
            <a:r>
              <a:rPr lang="el-GR" sz="2000" dirty="0" err="1"/>
              <a:t>υπερκοκκίωση</a:t>
            </a:r>
            <a:r>
              <a:rPr lang="el-GR" sz="2000" dirty="0"/>
              <a:t>, </a:t>
            </a:r>
            <a:r>
              <a:rPr lang="el-GR" sz="2000" dirty="0" err="1"/>
              <a:t>κοιλοκύτταρα</a:t>
            </a:r>
            <a:r>
              <a:rPr lang="el-GR" sz="2000" dirty="0"/>
              <a:t> ή εστίες  </a:t>
            </a:r>
            <a:r>
              <a:rPr lang="el-GR" sz="2000" dirty="0" err="1"/>
              <a:t>παρακεράτωσης</a:t>
            </a:r>
            <a:r>
              <a:rPr lang="el-GR" sz="2000" dirty="0"/>
              <a:t>.</a:t>
            </a:r>
            <a:endParaRPr lang="en-US" sz="2000" b="1" u="sng" dirty="0"/>
          </a:p>
          <a:p>
            <a:pPr marL="420624" lvl="1" indent="-384048">
              <a:buSzPct val="80000"/>
              <a:buNone/>
            </a:pPr>
            <a:endParaRPr lang="en-US" sz="2400" b="1" u="sng" dirty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l-GR" sz="2400" b="1" u="sng" spc="600" dirty="0" err="1" smtClean="0"/>
              <a:t>Επιδερμ</a:t>
            </a:r>
            <a:r>
              <a:rPr lang="el-GR" sz="2400" b="1" u="sng" spc="600" dirty="0" err="1" smtClean="0"/>
              <a:t>ιδι</a:t>
            </a:r>
            <a:r>
              <a:rPr lang="el-GR" sz="2400" b="1" u="sng" spc="600" dirty="0" err="1" smtClean="0"/>
              <a:t>κός</a:t>
            </a:r>
            <a:r>
              <a:rPr lang="el-GR" sz="2400" b="1" u="sng" dirty="0" smtClean="0"/>
              <a:t> </a:t>
            </a:r>
            <a:r>
              <a:rPr lang="el-GR" sz="2400" b="1" u="sng" dirty="0"/>
              <a:t>σπίλος</a:t>
            </a:r>
            <a:endParaRPr lang="en-US" sz="2400" b="1" u="sng" dirty="0"/>
          </a:p>
          <a:p>
            <a:pPr marL="978408" lvl="3" indent="-384048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</a:pPr>
            <a:r>
              <a:rPr lang="el-GR" dirty="0" err="1"/>
              <a:t>Υπερκεράτωση</a:t>
            </a:r>
            <a:r>
              <a:rPr lang="el-GR" dirty="0"/>
              <a:t>, </a:t>
            </a:r>
            <a:r>
              <a:rPr lang="el-GR" dirty="0" err="1"/>
              <a:t>θηλωμάτωση</a:t>
            </a:r>
            <a:r>
              <a:rPr lang="el-GR" dirty="0"/>
              <a:t>, </a:t>
            </a:r>
            <a:r>
              <a:rPr lang="el-GR" dirty="0" err="1"/>
              <a:t>ακάνθωση</a:t>
            </a:r>
            <a:endParaRPr lang="en-US" dirty="0"/>
          </a:p>
          <a:p>
            <a:pPr marL="978408" lvl="3" indent="-384048"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Arial" pitchFamily="34" charset="0"/>
              <a:buChar char="•"/>
            </a:pPr>
            <a:r>
              <a:rPr lang="el-GR" b="1" dirty="0"/>
              <a:t>Χωρίς</a:t>
            </a:r>
            <a:r>
              <a:rPr lang="el-GR" dirty="0"/>
              <a:t> </a:t>
            </a:r>
            <a:r>
              <a:rPr lang="el-GR" dirty="0" err="1"/>
              <a:t>κοιλοκύτταρα</a:t>
            </a:r>
            <a:r>
              <a:rPr lang="el-GR" dirty="0"/>
              <a:t> ή εστίες </a:t>
            </a:r>
            <a:r>
              <a:rPr lang="el-GR" dirty="0" err="1"/>
              <a:t>παρακεράτωσης</a:t>
            </a:r>
            <a:endParaRPr lang="el-GR" dirty="0"/>
          </a:p>
          <a:p>
            <a:pPr>
              <a:buNone/>
            </a:pPr>
            <a:endParaRPr lang="en-US" sz="2400" b="1" u="sng" dirty="0"/>
          </a:p>
          <a:p>
            <a:pPr lvl="1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l-GR" sz="3600" dirty="0"/>
              <a:t>Διαφορική Διάγνωση</a:t>
            </a:r>
            <a:r>
              <a:rPr lang="en-US" sz="3600" dirty="0"/>
              <a:t> </a:t>
            </a:r>
            <a:r>
              <a:rPr lang="en-US" sz="3600" dirty="0" err="1"/>
              <a:t>Verruca</a:t>
            </a:r>
            <a:r>
              <a:rPr lang="en-US" sz="3600" dirty="0"/>
              <a:t> </a:t>
            </a:r>
            <a:r>
              <a:rPr lang="en-US" sz="3600" dirty="0" err="1"/>
              <a:t>Vulgaris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/>
          </a:bodyPr>
          <a:lstStyle/>
          <a:p>
            <a:r>
              <a:rPr lang="el-GR" sz="2400" b="1" u="sng" dirty="0" err="1"/>
              <a:t>Ακροχορδών</a:t>
            </a: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Η επιδερμίδα της </a:t>
            </a:r>
            <a:r>
              <a:rPr lang="el-GR" sz="2000" dirty="0" err="1"/>
              <a:t>έμμισχης</a:t>
            </a:r>
            <a:r>
              <a:rPr lang="el-GR" sz="2000" dirty="0"/>
              <a:t> </a:t>
            </a:r>
            <a:r>
              <a:rPr lang="el-GR" sz="2000" dirty="0" smtClean="0"/>
              <a:t>αυτής βλατίδας </a:t>
            </a:r>
            <a:r>
              <a:rPr lang="el-GR" sz="2000" dirty="0"/>
              <a:t>συχνά εκτείνεται σχεδόν πλήρως γύρω από έναν </a:t>
            </a:r>
            <a:r>
              <a:rPr lang="el-GR" sz="2000" dirty="0" err="1"/>
              <a:t>ινοαγγειακό</a:t>
            </a:r>
            <a:r>
              <a:rPr lang="el-GR" sz="2000" dirty="0"/>
              <a:t> πυρήνα.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err="1"/>
              <a:t>Θηλωμάτωση</a:t>
            </a:r>
            <a:r>
              <a:rPr lang="el-GR" sz="2000" dirty="0"/>
              <a:t> και </a:t>
            </a:r>
            <a:r>
              <a:rPr lang="el-GR" sz="2000" dirty="0" err="1"/>
              <a:t>ακάνθωση</a:t>
            </a:r>
            <a:r>
              <a:rPr lang="el-GR" sz="2000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i="1" dirty="0"/>
              <a:t>Χωρίς</a:t>
            </a:r>
            <a:r>
              <a:rPr lang="el-GR" sz="2000" dirty="0"/>
              <a:t> </a:t>
            </a:r>
            <a:r>
              <a:rPr lang="el-GR" sz="2000" dirty="0" err="1"/>
              <a:t>κοιλοκύτταρα</a:t>
            </a:r>
            <a:r>
              <a:rPr lang="el-GR" sz="2000" dirty="0"/>
              <a:t> ή εστίες </a:t>
            </a:r>
            <a:r>
              <a:rPr lang="el-GR" sz="2000" dirty="0" err="1"/>
              <a:t>παρακεράτωσης</a:t>
            </a:r>
            <a:r>
              <a:rPr lang="el-GR" sz="2000" dirty="0"/>
              <a:t>.</a:t>
            </a:r>
          </a:p>
          <a:p>
            <a:pPr>
              <a:buNone/>
            </a:pPr>
            <a:endParaRPr lang="el-GR" dirty="0"/>
          </a:p>
          <a:p>
            <a:r>
              <a:rPr lang="el-GR" sz="2400" b="1" u="sng" dirty="0" err="1"/>
              <a:t>Ακάνθωση</a:t>
            </a:r>
            <a:r>
              <a:rPr lang="el-GR" sz="2400" b="1" u="sng" dirty="0"/>
              <a:t> </a:t>
            </a:r>
            <a:r>
              <a:rPr lang="el-GR" sz="2400" b="1" u="sng" dirty="0" err="1"/>
              <a:t>nigricans</a:t>
            </a:r>
            <a:endParaRPr lang="el-GR" sz="2400" b="1" u="sng" dirty="0"/>
          </a:p>
          <a:p>
            <a:pPr lvl="1">
              <a:buFont typeface="Arial" pitchFamily="34" charset="0"/>
              <a:buChar char="•"/>
            </a:pPr>
            <a:r>
              <a:rPr lang="el-GR" sz="2000" dirty="0"/>
              <a:t>Μικρότερος βαθμός </a:t>
            </a:r>
            <a:r>
              <a:rPr lang="el-GR" sz="2000" dirty="0" err="1"/>
              <a:t>υπερκεράτωσης</a:t>
            </a:r>
            <a:r>
              <a:rPr lang="el-GR" sz="2000" dirty="0"/>
              <a:t> και </a:t>
            </a:r>
            <a:r>
              <a:rPr lang="el-GR" sz="2000" dirty="0" err="1"/>
              <a:t>θηλωμάτωσης</a:t>
            </a:r>
            <a:r>
              <a:rPr lang="el-GR" sz="2000" dirty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err="1"/>
              <a:t>Ακάνθωση</a:t>
            </a:r>
            <a:r>
              <a:rPr lang="el-GR" sz="2000" dirty="0"/>
              <a:t> ελάχιστη ή απουσία.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err="1"/>
              <a:t>Υπερμελάγχρωση</a:t>
            </a:r>
            <a:r>
              <a:rPr lang="el-GR" sz="2000" dirty="0"/>
              <a:t> βασικής στιβάδας.</a:t>
            </a:r>
          </a:p>
          <a:p>
            <a:pPr lvl="1">
              <a:buFont typeface="Arial" pitchFamily="34" charset="0"/>
              <a:buChar char="•"/>
            </a:pPr>
            <a:r>
              <a:rPr lang="el-GR" sz="2000" i="1" dirty="0"/>
              <a:t>Χωρίς</a:t>
            </a:r>
            <a:r>
              <a:rPr lang="el-GR" sz="2000" dirty="0"/>
              <a:t> </a:t>
            </a:r>
            <a:r>
              <a:rPr lang="el-GR" sz="2000" dirty="0" err="1"/>
              <a:t>κοιλοκύτταρα</a:t>
            </a:r>
            <a:r>
              <a:rPr lang="el-GR" sz="2000" dirty="0"/>
              <a:t> ή εστίες </a:t>
            </a:r>
            <a:r>
              <a:rPr lang="el-GR" sz="2000" dirty="0" err="1"/>
              <a:t>παρακεράτωσης</a:t>
            </a:r>
            <a:r>
              <a:rPr lang="el-GR" sz="2000" dirty="0"/>
              <a:t>.</a:t>
            </a:r>
          </a:p>
          <a:p>
            <a:pPr lvl="1">
              <a:buNone/>
            </a:pPr>
            <a:endParaRPr lang="el-GR" sz="2000" dirty="0"/>
          </a:p>
          <a:p>
            <a:pPr lvl="1"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363</Words>
  <Application>Microsoft Office PowerPoint</Application>
  <PresentationFormat>Προβολή στην οθόνη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Техническая</vt:lpstr>
      <vt:lpstr>ΚΟΙΝΗ Μυρμηκια </vt:lpstr>
      <vt:lpstr>Γενική περιγραφή  </vt:lpstr>
      <vt:lpstr>Παθοφυσιολογία &amp; Επιδημιολογία</vt:lpstr>
      <vt:lpstr>Κλινικά χαρακτηριστικά</vt:lpstr>
      <vt:lpstr>Μικροσκοπική (ιστολογική) περιγραφή</vt:lpstr>
      <vt:lpstr>ΜΙΚΡΟΣΚΟΠΙΚΗ ΕΙΚΟΝΑ ΚΟΙΝΗΣ ΜΥΡΜΗΚΙΑΣ: Υπερκεράτωση, θηλωμάτωση, κοιλοκύτταρα</vt:lpstr>
      <vt:lpstr>ΕΠΙΠΛΕΟΝ ΕΥΡΗΜΑΤΑ ΣΤΗ ΜΥΡΜΗΚΙΑ:  Στήλες παρακεράτωσης, ειδικά πάνω από προεξέχουσες θηλές του χορίου.  Ηωσινόφιλα ενδοκυτταροπλασματικά έγκλειστα σωμάτια.</vt:lpstr>
      <vt:lpstr>Διαφορική Διάγνωση κοινής μυρμηκίας (Verruca Vulgaris)</vt:lpstr>
      <vt:lpstr> Διαφορική Διάγνωση Verruca Vulgaris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Snow</dc:creator>
  <cp:lastModifiedBy>User</cp:lastModifiedBy>
  <cp:revision>117</cp:revision>
  <dcterms:created xsi:type="dcterms:W3CDTF">2023-04-21T15:08:48Z</dcterms:created>
  <dcterms:modified xsi:type="dcterms:W3CDTF">2023-05-04T08:11:37Z</dcterms:modified>
</cp:coreProperties>
</file>