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49"/>
  </p:notesMasterIdLst>
  <p:sldIdLst>
    <p:sldId id="476" r:id="rId2"/>
    <p:sldId id="477" r:id="rId3"/>
    <p:sldId id="361" r:id="rId4"/>
    <p:sldId id="363" r:id="rId5"/>
    <p:sldId id="478" r:id="rId6"/>
    <p:sldId id="480" r:id="rId7"/>
    <p:sldId id="479" r:id="rId8"/>
    <p:sldId id="364" r:id="rId9"/>
    <p:sldId id="365" r:id="rId10"/>
    <p:sldId id="366" r:id="rId11"/>
    <p:sldId id="481" r:id="rId12"/>
    <p:sldId id="368" r:id="rId13"/>
    <p:sldId id="492" r:id="rId14"/>
    <p:sldId id="482" r:id="rId15"/>
    <p:sldId id="370" r:id="rId16"/>
    <p:sldId id="483" r:id="rId17"/>
    <p:sldId id="402" r:id="rId18"/>
    <p:sldId id="372" r:id="rId19"/>
    <p:sldId id="373" r:id="rId20"/>
    <p:sldId id="385" r:id="rId21"/>
    <p:sldId id="374" r:id="rId22"/>
    <p:sldId id="400" r:id="rId23"/>
    <p:sldId id="401" r:id="rId24"/>
    <p:sldId id="387" r:id="rId25"/>
    <p:sldId id="389" r:id="rId26"/>
    <p:sldId id="403" r:id="rId27"/>
    <p:sldId id="484" r:id="rId28"/>
    <p:sldId id="392" r:id="rId29"/>
    <p:sldId id="388" r:id="rId30"/>
    <p:sldId id="396" r:id="rId31"/>
    <p:sldId id="394" r:id="rId32"/>
    <p:sldId id="485" r:id="rId33"/>
    <p:sldId id="491" r:id="rId34"/>
    <p:sldId id="486" r:id="rId35"/>
    <p:sldId id="487" r:id="rId36"/>
    <p:sldId id="488" r:id="rId37"/>
    <p:sldId id="489" r:id="rId38"/>
    <p:sldId id="490" r:id="rId39"/>
    <p:sldId id="375" r:id="rId40"/>
    <p:sldId id="376" r:id="rId41"/>
    <p:sldId id="379" r:id="rId42"/>
    <p:sldId id="381" r:id="rId43"/>
    <p:sldId id="382" r:id="rId44"/>
    <p:sldId id="399" r:id="rId45"/>
    <p:sldId id="404" r:id="rId46"/>
    <p:sldId id="405" r:id="rId47"/>
    <p:sldId id="406"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5"/>
    <p:restoredTop sz="94592"/>
  </p:normalViewPr>
  <p:slideViewPr>
    <p:cSldViewPr>
      <p:cViewPr varScale="1">
        <p:scale>
          <a:sx n="99" d="100"/>
          <a:sy n="99" d="100"/>
        </p:scale>
        <p:origin x="752"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977DD2-CDCE-4ECE-BCDC-82506A872272}" type="datetimeFigureOut">
              <a:rPr lang="el-GR" smtClean="0"/>
              <a:t>3/4/23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7EC2F5-188A-41F4-85FE-651EE1AA144A}" type="slidenum">
              <a:rPr lang="el-GR" smtClean="0"/>
              <a:t>‹#›</a:t>
            </a:fld>
            <a:endParaRPr lang="el-GR"/>
          </a:p>
        </p:txBody>
      </p:sp>
    </p:spTree>
    <p:extLst>
      <p:ext uri="{BB962C8B-B14F-4D97-AF65-F5344CB8AC3E}">
        <p14:creationId xmlns:p14="http://schemas.microsoft.com/office/powerpoint/2010/main" val="236401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098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124774A-9EB4-4DE9-9100-5C02D1873EEE}" type="datetimeFigureOut">
              <a:rPr lang="el-GR" smtClean="0"/>
              <a:t>3/4/23</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F3CB1989-85CB-4898-8484-5F2F92C2BBE9}"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24774A-9EB4-4DE9-9100-5C02D1873EEE}" type="datetimeFigureOut">
              <a:rPr lang="el-GR" smtClean="0"/>
              <a:t>3/4/23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24774A-9EB4-4DE9-9100-5C02D1873EEE}" type="datetimeFigureOut">
              <a:rPr lang="el-GR" smtClean="0"/>
              <a:t>3/4/23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2655800"/>
            <a:ext cx="58074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6173432"/>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7790243" y="5576535"/>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8893253" y="4444464"/>
            <a:ext cx="576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8771302" y="6565033"/>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2386266" y="677512"/>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479460" y="3605307"/>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261540" y="857463"/>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a:off x="507235" y="1441151"/>
            <a:ext cx="192600" cy="256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8314019" y="4833763"/>
            <a:ext cx="144300" cy="192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8882858" y="5582348"/>
            <a:ext cx="144300" cy="192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a:off x="158313" y="2128745"/>
            <a:ext cx="576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a:off x="1396483" y="301904"/>
            <a:ext cx="192600" cy="256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617492" y="2667459"/>
            <a:ext cx="576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3425273" y="517173"/>
            <a:ext cx="576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a:off x="8014029" y="6090061"/>
            <a:ext cx="192600" cy="256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7711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24774A-9EB4-4DE9-9100-5C02D1873EEE}" type="datetimeFigureOut">
              <a:rPr lang="el-GR" smtClean="0"/>
              <a:t>3/4/23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124774A-9EB4-4DE9-9100-5C02D1873EEE}" type="datetimeFigureOut">
              <a:rPr lang="el-GR" smtClean="0"/>
              <a:t>3/4/23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24774A-9EB4-4DE9-9100-5C02D1873EEE}" type="datetimeFigureOut">
              <a:rPr lang="el-GR" smtClean="0"/>
              <a:t>3/4/23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124774A-9EB4-4DE9-9100-5C02D1873EEE}" type="datetimeFigureOut">
              <a:rPr lang="el-GR" smtClean="0"/>
              <a:t>3/4/23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124774A-9EB4-4DE9-9100-5C02D1873EEE}" type="datetimeFigureOut">
              <a:rPr lang="el-GR" smtClean="0"/>
              <a:t>3/4/23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4774A-9EB4-4DE9-9100-5C02D1873EEE}" type="datetimeFigureOut">
              <a:rPr lang="el-GR" smtClean="0"/>
              <a:t>3/4/23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24774A-9EB4-4DE9-9100-5C02D1873EEE}" type="datetimeFigureOut">
              <a:rPr lang="el-GR" smtClean="0"/>
              <a:t>3/4/23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124774A-9EB4-4DE9-9100-5C02D1873EEE}" type="datetimeFigureOut">
              <a:rPr lang="el-GR" smtClean="0"/>
              <a:t>3/4/23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F3CB1989-85CB-4898-8484-5F2F92C2BBE9}" type="slidenum">
              <a:rPr lang="el-GR" smtClean="0"/>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24774A-9EB4-4DE9-9100-5C02D1873EEE}" type="datetimeFigureOut">
              <a:rPr lang="el-GR" smtClean="0"/>
              <a:t>3/4/23</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CB1989-85CB-4898-8484-5F2F92C2BBE9}" type="slidenum">
              <a:rPr lang="el-GR" smtClean="0"/>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1"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tkanellos@di.uoa.g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Birefringence" TargetMode="External"/><Relationship Id="rId7" Type="http://schemas.openxmlformats.org/officeDocument/2006/relationships/hyperlink" Target="https://en.wikipedia.org/wiki/Lithium_niobate" TargetMode="External"/><Relationship Id="rId2" Type="http://schemas.openxmlformats.org/officeDocument/2006/relationships/hyperlink" Target="https://en.wikipedia.org/wiki/Friedrich_Carl_Alwin_Pockels" TargetMode="External"/><Relationship Id="rId1" Type="http://schemas.openxmlformats.org/officeDocument/2006/relationships/slideLayout" Target="../slideLayouts/slideLayout2.xml"/><Relationship Id="rId6" Type="http://schemas.openxmlformats.org/officeDocument/2006/relationships/hyperlink" Target="https://en.wikipedia.org/wiki/Inversion_symmetry" TargetMode="External"/><Relationship Id="rId5" Type="http://schemas.openxmlformats.org/officeDocument/2006/relationships/hyperlink" Target="https://en.wikipedia.org/wiki/Kerr_effect" TargetMode="External"/><Relationship Id="rId4" Type="http://schemas.openxmlformats.org/officeDocument/2006/relationships/hyperlink" Target="https://en.wikipedia.org/wiki/Electric_fiel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90.png"/><Relationship Id="rId4" Type="http://schemas.openxmlformats.org/officeDocument/2006/relationships/image" Target="../media/image680.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en.wikipedia.org/wiki/Modulation" TargetMode="External"/><Relationship Id="rId13" Type="http://schemas.openxmlformats.org/officeDocument/2006/relationships/hyperlink" Target="https://en.wikipedia.org/wiki/Bragg_diffraction" TargetMode="External"/><Relationship Id="rId18" Type="http://schemas.openxmlformats.org/officeDocument/2006/relationships/hyperlink" Target="https://en.wikipedia.org/wiki/Photon" TargetMode="External"/><Relationship Id="rId3" Type="http://schemas.openxmlformats.org/officeDocument/2006/relationships/hyperlink" Target="https://en.wikipedia.org/wiki/Diffraction" TargetMode="External"/><Relationship Id="rId7" Type="http://schemas.openxmlformats.org/officeDocument/2006/relationships/hyperlink" Target="https://en.wikipedia.org/wiki/Q-switching" TargetMode="External"/><Relationship Id="rId12" Type="http://schemas.openxmlformats.org/officeDocument/2006/relationships/hyperlink" Target="https://en.wikipedia.org/wiki/Brillouin_scattering" TargetMode="External"/><Relationship Id="rId17" Type="http://schemas.openxmlformats.org/officeDocument/2006/relationships/hyperlink" Target="https://en.wikipedia.org/wiki/Phonon" TargetMode="External"/><Relationship Id="rId2" Type="http://schemas.openxmlformats.org/officeDocument/2006/relationships/hyperlink" Target="https://en.wikipedia.org/wiki/Acousto-optic_effect" TargetMode="External"/><Relationship Id="rId16" Type="http://schemas.openxmlformats.org/officeDocument/2006/relationships/hyperlink" Target="https://en.wikipedia.org/w/index.php?title=Difference-frequency_generation&amp;action=edit&amp;redlink=1" TargetMode="External"/><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en.wikipedia.org/wiki/Laser" TargetMode="External"/><Relationship Id="rId11" Type="http://schemas.openxmlformats.org/officeDocument/2006/relationships/hyperlink" Target="https://en.wikipedia.org/wiki/Index_of_refraction" TargetMode="External"/><Relationship Id="rId5" Type="http://schemas.openxmlformats.org/officeDocument/2006/relationships/hyperlink" Target="https://en.wikipedia.org/wiki/Radio-frequency" TargetMode="External"/><Relationship Id="rId15" Type="http://schemas.openxmlformats.org/officeDocument/2006/relationships/hyperlink" Target="https://en.wikipedia.org/wiki/Sum-frequency_generation" TargetMode="External"/><Relationship Id="rId10" Type="http://schemas.openxmlformats.org/officeDocument/2006/relationships/hyperlink" Target="https://en.wikipedia.org/wiki/Piezoelectric_transducer" TargetMode="External"/><Relationship Id="rId19" Type="http://schemas.openxmlformats.org/officeDocument/2006/relationships/hyperlink" Target="https://en.wikipedia.org/wiki/Doppler_effect" TargetMode="External"/><Relationship Id="rId4" Type="http://schemas.openxmlformats.org/officeDocument/2006/relationships/hyperlink" Target="https://en.wikipedia.org/wiki/Sound_wave" TargetMode="External"/><Relationship Id="rId9" Type="http://schemas.openxmlformats.org/officeDocument/2006/relationships/hyperlink" Target="https://en.wikipedia.org/wiki/Spectroscopy" TargetMode="External"/><Relationship Id="rId14" Type="http://schemas.openxmlformats.org/officeDocument/2006/relationships/hyperlink" Target="https://en.wikipedia.org/w/index.php?title=Three-wave_mixing_process&amp;action=edit&amp;redlink=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Oscillation" TargetMode="External"/><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hyperlink" Target="https://en.wikipedia.org/wiki/Metal" TargetMode="External"/><Relationship Id="rId4" Type="http://schemas.openxmlformats.org/officeDocument/2006/relationships/hyperlink" Target="https://en.wikipedia.org/wiki/Ion"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886793" y="1802325"/>
            <a:ext cx="5420139" cy="1159800"/>
          </a:xfrm>
          <a:prstGeom prst="rect">
            <a:avLst/>
          </a:prstGeom>
        </p:spPr>
        <p:txBody>
          <a:bodyPr spcFirstLastPara="1" vert="horz" wrap="square" lIns="91425" tIns="91425" rIns="91425" bIns="91425" anchor="ctr" anchorCtr="0">
            <a:noAutofit/>
          </a:bodyPr>
          <a:lstStyle/>
          <a:p>
            <a:pPr lvl="0"/>
            <a:r>
              <a:rPr lang="el-GR" sz="2800" dirty="0" err="1"/>
              <a:t>Φωτονικ</a:t>
            </a:r>
            <a:r>
              <a:rPr lang="en-GB" sz="2800" dirty="0" err="1"/>
              <a:t>ή</a:t>
            </a:r>
            <a:endParaRPr sz="2800" dirty="0"/>
          </a:p>
        </p:txBody>
      </p:sp>
      <p:sp>
        <p:nvSpPr>
          <p:cNvPr id="6" name="Google Shape;98;p15">
            <a:extLst>
              <a:ext uri="{FF2B5EF4-FFF2-40B4-BE49-F238E27FC236}">
                <a16:creationId xmlns:a16="http://schemas.microsoft.com/office/drawing/2014/main" id="{424E2F42-64DB-6E83-7D83-EADF6E48F1EB}"/>
              </a:ext>
            </a:extLst>
          </p:cNvPr>
          <p:cNvSpPr txBox="1">
            <a:spLocks/>
          </p:cNvSpPr>
          <p:nvPr/>
        </p:nvSpPr>
        <p:spPr>
          <a:xfrm>
            <a:off x="1886792" y="2792409"/>
            <a:ext cx="6189869" cy="784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l-GR" sz="2000" dirty="0">
                <a:solidFill>
                  <a:schemeClr val="bg1">
                    <a:lumMod val="65000"/>
                  </a:schemeClr>
                </a:solidFill>
              </a:rPr>
              <a:t>8</a:t>
            </a:r>
            <a:r>
              <a:rPr lang="el-GR" sz="2000" baseline="30000" dirty="0">
                <a:solidFill>
                  <a:schemeClr val="bg1">
                    <a:lumMod val="65000"/>
                  </a:schemeClr>
                </a:solidFill>
              </a:rPr>
              <a:t>ο</a:t>
            </a:r>
            <a:r>
              <a:rPr lang="el-GR" sz="2000" dirty="0">
                <a:solidFill>
                  <a:schemeClr val="bg1">
                    <a:lumMod val="65000"/>
                  </a:schemeClr>
                </a:solidFill>
              </a:rPr>
              <a:t> Εξάμηνο </a:t>
            </a:r>
          </a:p>
          <a:p>
            <a:r>
              <a:rPr lang="el-GR" sz="2000" dirty="0">
                <a:solidFill>
                  <a:schemeClr val="bg1">
                    <a:lumMod val="65000"/>
                  </a:schemeClr>
                </a:solidFill>
              </a:rPr>
              <a:t>Τομέας Γ’ / Τμήμα Πληροφορικής και Επικοινωνιών  ΕΚΠΑ 2022-2023</a:t>
            </a:r>
            <a:endParaRPr lang="en-GB" sz="2000" dirty="0">
              <a:solidFill>
                <a:schemeClr val="bg1">
                  <a:lumMod val="65000"/>
                </a:schemeClr>
              </a:solidFill>
            </a:endParaRPr>
          </a:p>
        </p:txBody>
      </p:sp>
      <p:sp>
        <p:nvSpPr>
          <p:cNvPr id="4" name="TextBox 3">
            <a:extLst>
              <a:ext uri="{FF2B5EF4-FFF2-40B4-BE49-F238E27FC236}">
                <a16:creationId xmlns:a16="http://schemas.microsoft.com/office/drawing/2014/main" id="{CF3F3539-8267-8FAB-9258-995A87A5A000}"/>
              </a:ext>
            </a:extLst>
          </p:cNvPr>
          <p:cNvSpPr txBox="1"/>
          <p:nvPr/>
        </p:nvSpPr>
        <p:spPr>
          <a:xfrm>
            <a:off x="1886791" y="4535043"/>
            <a:ext cx="3528530" cy="1384995"/>
          </a:xfrm>
          <a:prstGeom prst="rect">
            <a:avLst/>
          </a:prstGeom>
          <a:noFill/>
        </p:spPr>
        <p:txBody>
          <a:bodyPr wrap="none" rtlCol="0">
            <a:spAutoFit/>
          </a:bodyPr>
          <a:lstStyle/>
          <a:p>
            <a:r>
              <a:rPr lang="el-GR" sz="1200" dirty="0"/>
              <a:t>Γιώργος Κανέλλος</a:t>
            </a:r>
            <a:endParaRPr lang="en-US" sz="1200" dirty="0"/>
          </a:p>
          <a:p>
            <a:endParaRPr lang="en-US" sz="1200" dirty="0"/>
          </a:p>
          <a:p>
            <a:r>
              <a:rPr lang="el-GR" sz="1200" dirty="0"/>
              <a:t>Επίκουρος Καθηγητής</a:t>
            </a:r>
            <a:endParaRPr lang="en-US" sz="1200" dirty="0"/>
          </a:p>
          <a:p>
            <a:r>
              <a:rPr lang="el-GR" sz="1200" dirty="0"/>
              <a:t>Τμήμα Πληροφορικής και Επικοινωνιών</a:t>
            </a:r>
            <a:br>
              <a:rPr lang="en-GB" sz="1200" dirty="0"/>
            </a:br>
            <a:r>
              <a:rPr lang="el-GR" sz="1200" dirty="0"/>
              <a:t>Εθνικό και Καποδιστριακό Πανεπιστήμιο Αθηνών</a:t>
            </a:r>
            <a:br>
              <a:rPr lang="en-GB" sz="1200" dirty="0"/>
            </a:br>
            <a:r>
              <a:rPr lang="en-GB" sz="1200" dirty="0">
                <a:hlinkClick r:id="rId3"/>
              </a:rPr>
              <a:t>gtkanellos@di.uoa.gr</a:t>
            </a:r>
            <a:endParaRPr lang="en-GB" sz="1200" dirty="0"/>
          </a:p>
          <a:p>
            <a:endParaRPr lang="en-GB" sz="1200" dirty="0"/>
          </a:p>
        </p:txBody>
      </p:sp>
      <p:pic>
        <p:nvPicPr>
          <p:cNvPr id="5" name="Picture 4">
            <a:extLst>
              <a:ext uri="{FF2B5EF4-FFF2-40B4-BE49-F238E27FC236}">
                <a16:creationId xmlns:a16="http://schemas.microsoft.com/office/drawing/2014/main" id="{175D86A4-D945-DDFA-7A9A-BFC45BD76A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695" y="4902996"/>
            <a:ext cx="1345096" cy="649087"/>
          </a:xfrm>
          <a:prstGeom prst="rect">
            <a:avLst/>
          </a:prstGeom>
        </p:spPr>
      </p:pic>
      <p:sp>
        <p:nvSpPr>
          <p:cNvPr id="7" name="TextBox 6">
            <a:extLst>
              <a:ext uri="{FF2B5EF4-FFF2-40B4-BE49-F238E27FC236}">
                <a16:creationId xmlns:a16="http://schemas.microsoft.com/office/drawing/2014/main" id="{569109A3-E7E4-5E93-5065-8DE7A888687F}"/>
              </a:ext>
            </a:extLst>
          </p:cNvPr>
          <p:cNvSpPr txBox="1"/>
          <p:nvPr/>
        </p:nvSpPr>
        <p:spPr>
          <a:xfrm>
            <a:off x="1886791" y="3767543"/>
            <a:ext cx="1282787" cy="369332"/>
          </a:xfrm>
          <a:prstGeom prst="rect">
            <a:avLst/>
          </a:prstGeom>
          <a:noFill/>
        </p:spPr>
        <p:txBody>
          <a:bodyPr wrap="none" rtlCol="0">
            <a:spAutoFit/>
          </a:bodyPr>
          <a:lstStyle/>
          <a:p>
            <a:r>
              <a:rPr lang="en-GB" dirty="0"/>
              <a:t>4</a:t>
            </a:r>
            <a:r>
              <a:rPr lang="el-GR" baseline="30000" dirty="0"/>
              <a:t>ο</a:t>
            </a:r>
            <a:r>
              <a:rPr lang="el-GR" dirty="0"/>
              <a:t> Μάθημα</a:t>
            </a:r>
            <a:endParaRPr lang="en-US" dirty="0"/>
          </a:p>
        </p:txBody>
      </p:sp>
    </p:spTree>
    <p:extLst>
      <p:ext uri="{BB962C8B-B14F-4D97-AF65-F5344CB8AC3E}">
        <p14:creationId xmlns:p14="http://schemas.microsoft.com/office/powerpoint/2010/main" val="226573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14021" name="Rectangle 3"/>
          <p:cNvSpPr>
            <a:spLocks noGrp="1" noChangeArrowheads="1"/>
          </p:cNvSpPr>
          <p:nvPr>
            <p:ph idx="1"/>
          </p:nvPr>
        </p:nvSpPr>
        <p:spPr>
          <a:xfrm>
            <a:off x="179388" y="981075"/>
            <a:ext cx="4105275" cy="4968875"/>
          </a:xfrm>
        </p:spPr>
        <p:txBody>
          <a:bodyPr/>
          <a:lstStyle/>
          <a:p>
            <a:pPr eaLnBrk="1" hangingPunct="1">
              <a:lnSpc>
                <a:spcPct val="80000"/>
              </a:lnSpc>
            </a:pPr>
            <a:r>
              <a:rPr lang="el-GR" sz="2400" b="1" dirty="0"/>
              <a:t>Μεταβατικό </a:t>
            </a:r>
            <a:r>
              <a:rPr lang="en-US" sz="2400" b="1" dirty="0"/>
              <a:t>chirp</a:t>
            </a:r>
            <a:r>
              <a:rPr lang="en-US" sz="2400" dirty="0"/>
              <a:t> (</a:t>
            </a:r>
            <a:r>
              <a:rPr lang="en-US" sz="2400" i="1" dirty="0"/>
              <a:t>Transient chirp</a:t>
            </a:r>
            <a:r>
              <a:rPr lang="en-US" sz="2400" dirty="0"/>
              <a:t>)</a:t>
            </a:r>
          </a:p>
          <a:p>
            <a:pPr lvl="1" eaLnBrk="1" hangingPunct="1">
              <a:lnSpc>
                <a:spcPct val="80000"/>
              </a:lnSpc>
            </a:pPr>
            <a:r>
              <a:rPr lang="el-GR" sz="2000" b="1" dirty="0"/>
              <a:t>Σχετίζεται με τις τυχαίες αλλαγές του δείκτη διάθλασης με την πυκνότητα των φορέων, δηλαδή εξαρτάται από </a:t>
            </a:r>
            <a:r>
              <a:rPr lang="el-GR" sz="2000" b="1" u="sng" dirty="0"/>
              <a:t>το ρυθμό μεταβολής</a:t>
            </a:r>
            <a:r>
              <a:rPr lang="el-GR" sz="2000" b="1" dirty="0"/>
              <a:t> του ρεύματος ή της ισχύος</a:t>
            </a:r>
          </a:p>
          <a:p>
            <a:pPr lvl="1" eaLnBrk="1" hangingPunct="1">
              <a:lnSpc>
                <a:spcPct val="80000"/>
              </a:lnSpc>
            </a:pPr>
            <a:r>
              <a:rPr lang="el-GR" sz="2000" dirty="0"/>
              <a:t>Εξαιτίας του φαινομένου, προκαλείται απόκλιση μεταξύ των συχνοτήτων που αντιστοιχούν στο </a:t>
            </a:r>
            <a:r>
              <a:rPr lang="en-US" sz="2000" dirty="0"/>
              <a:t>“0”</a:t>
            </a:r>
            <a:r>
              <a:rPr lang="el-GR" sz="2000" dirty="0"/>
              <a:t> και στο </a:t>
            </a:r>
            <a:r>
              <a:rPr lang="en-US" sz="2000" dirty="0"/>
              <a:t>“1”</a:t>
            </a:r>
            <a:r>
              <a:rPr lang="el-GR" sz="2000" dirty="0"/>
              <a:t>, άρα διευρύνεται το φάσμα του σήματος και προκύπτει μία </a:t>
            </a:r>
            <a:r>
              <a:rPr lang="el-GR" sz="2000" b="1" dirty="0"/>
              <a:t>διαμόρφωση στη συχνότητα της εξόδου του </a:t>
            </a:r>
            <a:r>
              <a:rPr lang="en-US" sz="2000" b="1" dirty="0"/>
              <a:t>laser</a:t>
            </a:r>
          </a:p>
        </p:txBody>
      </p:sp>
      <p:sp>
        <p:nvSpPr>
          <p:cNvPr id="214022" name="Line 5"/>
          <p:cNvSpPr>
            <a:spLocks noChangeShapeType="1"/>
          </p:cNvSpPr>
          <p:nvPr/>
        </p:nvSpPr>
        <p:spPr bwMode="auto">
          <a:xfrm flipV="1">
            <a:off x="5722938" y="2133600"/>
            <a:ext cx="0"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23" name="Line 6"/>
          <p:cNvSpPr>
            <a:spLocks noChangeShapeType="1"/>
          </p:cNvSpPr>
          <p:nvPr/>
        </p:nvSpPr>
        <p:spPr bwMode="auto">
          <a:xfrm>
            <a:off x="5435600" y="3717925"/>
            <a:ext cx="172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24" name="Freeform 7"/>
          <p:cNvSpPr>
            <a:spLocks/>
          </p:cNvSpPr>
          <p:nvPr/>
        </p:nvSpPr>
        <p:spPr bwMode="auto">
          <a:xfrm>
            <a:off x="5722938" y="2133600"/>
            <a:ext cx="1154112" cy="1584325"/>
          </a:xfrm>
          <a:custGeom>
            <a:avLst/>
            <a:gdLst>
              <a:gd name="T0" fmla="*/ 0 w 1043"/>
              <a:gd name="T1" fmla="*/ 2049049556 h 1225"/>
              <a:gd name="T2" fmla="*/ 777500800 w 1043"/>
              <a:gd name="T3" fmla="*/ 1594076682 h 1225"/>
              <a:gd name="T4" fmla="*/ 1277060890 w 1043"/>
              <a:gd name="T5" fmla="*/ 0 h 1225"/>
              <a:gd name="T6" fmla="*/ 0 60000 65536"/>
              <a:gd name="T7" fmla="*/ 0 60000 65536"/>
              <a:gd name="T8" fmla="*/ 0 60000 65536"/>
            </a:gdLst>
            <a:ahLst/>
            <a:cxnLst>
              <a:cxn ang="T6">
                <a:pos x="T0" y="T1"/>
              </a:cxn>
              <a:cxn ang="T7">
                <a:pos x="T2" y="T3"/>
              </a:cxn>
              <a:cxn ang="T8">
                <a:pos x="T4" y="T5"/>
              </a:cxn>
            </a:cxnLst>
            <a:rect l="0" t="0" r="r" b="b"/>
            <a:pathLst>
              <a:path w="1043" h="1225">
                <a:moveTo>
                  <a:pt x="0" y="1225"/>
                </a:moveTo>
                <a:cubicBezTo>
                  <a:pt x="230" y="1191"/>
                  <a:pt x="461" y="1157"/>
                  <a:pt x="635" y="953"/>
                </a:cubicBezTo>
                <a:cubicBezTo>
                  <a:pt x="809" y="749"/>
                  <a:pt x="926" y="374"/>
                  <a:pt x="1043"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25" name="Rectangle 8"/>
          <p:cNvSpPr>
            <a:spLocks noChangeArrowheads="1"/>
          </p:cNvSpPr>
          <p:nvPr/>
        </p:nvSpPr>
        <p:spPr bwMode="auto">
          <a:xfrm>
            <a:off x="8242300" y="3430588"/>
            <a:ext cx="3603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b="0" i="0"/>
              <a:t>P</a:t>
            </a:r>
            <a:r>
              <a:rPr lang="en-US" sz="1800" b="0" i="0" baseline="-25000"/>
              <a:t>0</a:t>
            </a:r>
            <a:endParaRPr lang="el-GR" sz="1800" b="0" i="0"/>
          </a:p>
        </p:txBody>
      </p:sp>
      <p:sp>
        <p:nvSpPr>
          <p:cNvPr id="214026" name="Rectangle 9"/>
          <p:cNvSpPr>
            <a:spLocks noChangeArrowheads="1"/>
          </p:cNvSpPr>
          <p:nvPr/>
        </p:nvSpPr>
        <p:spPr bwMode="auto">
          <a:xfrm>
            <a:off x="7019925" y="5230813"/>
            <a:ext cx="1368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b="0" i="0"/>
              <a:t>r = P</a:t>
            </a:r>
            <a:r>
              <a:rPr lang="en-US" sz="1800" b="0" i="0" baseline="-25000"/>
              <a:t>0</a:t>
            </a:r>
            <a:r>
              <a:rPr lang="en-US" sz="1800" b="0" i="0"/>
              <a:t>/P</a:t>
            </a:r>
            <a:r>
              <a:rPr lang="en-US" sz="1800" b="0" i="0" baseline="-25000"/>
              <a:t>1</a:t>
            </a:r>
            <a:r>
              <a:rPr lang="en-US" sz="1800" b="0" i="0"/>
              <a:t> &lt;&lt;1</a:t>
            </a:r>
            <a:endParaRPr lang="el-GR" sz="1800" b="0" i="0" baseline="-25000"/>
          </a:p>
        </p:txBody>
      </p:sp>
      <p:sp>
        <p:nvSpPr>
          <p:cNvPr id="214027" name="Rectangle 10"/>
          <p:cNvSpPr>
            <a:spLocks noChangeArrowheads="1"/>
          </p:cNvSpPr>
          <p:nvPr/>
        </p:nvSpPr>
        <p:spPr bwMode="auto">
          <a:xfrm>
            <a:off x="8243888" y="2206625"/>
            <a:ext cx="3603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b="0" i="0"/>
              <a:t>P</a:t>
            </a:r>
            <a:r>
              <a:rPr lang="en-US" sz="1800" b="0" i="0" baseline="-25000"/>
              <a:t>1</a:t>
            </a:r>
            <a:endParaRPr lang="el-GR" sz="1800" b="0" i="0"/>
          </a:p>
        </p:txBody>
      </p:sp>
      <p:sp>
        <p:nvSpPr>
          <p:cNvPr id="214028" name="Line 11"/>
          <p:cNvSpPr>
            <a:spLocks noChangeShapeType="1"/>
          </p:cNvSpPr>
          <p:nvPr/>
        </p:nvSpPr>
        <p:spPr bwMode="auto">
          <a:xfrm flipH="1">
            <a:off x="6299200" y="3502025"/>
            <a:ext cx="1588" cy="215900"/>
          </a:xfrm>
          <a:prstGeom prst="line">
            <a:avLst/>
          </a:prstGeom>
          <a:noFill/>
          <a:ln w="9525">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29" name="Rectangle 12"/>
          <p:cNvSpPr>
            <a:spLocks noChangeArrowheads="1"/>
          </p:cNvSpPr>
          <p:nvPr/>
        </p:nvSpPr>
        <p:spPr bwMode="auto">
          <a:xfrm>
            <a:off x="6154738" y="3646488"/>
            <a:ext cx="2889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b="0" i="0"/>
              <a:t>I</a:t>
            </a:r>
            <a:r>
              <a:rPr lang="en-US" sz="1800" b="0" i="0" baseline="-25000"/>
              <a:t>th</a:t>
            </a:r>
            <a:endParaRPr lang="el-GR" sz="1800" b="0" i="0" baseline="-25000"/>
          </a:p>
        </p:txBody>
      </p:sp>
      <p:sp>
        <p:nvSpPr>
          <p:cNvPr id="214030" name="Rectangle 13"/>
          <p:cNvSpPr>
            <a:spLocks noChangeArrowheads="1"/>
          </p:cNvSpPr>
          <p:nvPr/>
        </p:nvSpPr>
        <p:spPr bwMode="auto">
          <a:xfrm>
            <a:off x="5938838" y="3646488"/>
            <a:ext cx="2889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b="0" i="0"/>
              <a:t>I</a:t>
            </a:r>
            <a:r>
              <a:rPr lang="en-US" sz="1800" b="0" i="0" baseline="-25000"/>
              <a:t>0</a:t>
            </a:r>
            <a:endParaRPr lang="el-GR" sz="1800" b="0" i="0" baseline="-25000"/>
          </a:p>
        </p:txBody>
      </p:sp>
      <p:sp>
        <p:nvSpPr>
          <p:cNvPr id="214031" name="Rectangle 14"/>
          <p:cNvSpPr>
            <a:spLocks noChangeArrowheads="1"/>
          </p:cNvSpPr>
          <p:nvPr/>
        </p:nvSpPr>
        <p:spPr bwMode="auto">
          <a:xfrm>
            <a:off x="6659563" y="3646488"/>
            <a:ext cx="2889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b="0" i="0"/>
              <a:t>I</a:t>
            </a:r>
            <a:r>
              <a:rPr lang="en-US" sz="1800" b="0" i="0" baseline="-25000"/>
              <a:t>1</a:t>
            </a:r>
            <a:endParaRPr lang="el-GR" sz="1800" b="0" i="0" baseline="-25000"/>
          </a:p>
        </p:txBody>
      </p:sp>
      <p:sp>
        <p:nvSpPr>
          <p:cNvPr id="214032" name="Line 15"/>
          <p:cNvSpPr>
            <a:spLocks noChangeShapeType="1"/>
          </p:cNvSpPr>
          <p:nvPr/>
        </p:nvSpPr>
        <p:spPr bwMode="auto">
          <a:xfrm>
            <a:off x="6083300" y="47259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33" name="Line 16"/>
          <p:cNvSpPr>
            <a:spLocks noChangeShapeType="1"/>
          </p:cNvSpPr>
          <p:nvPr/>
        </p:nvSpPr>
        <p:spPr bwMode="auto">
          <a:xfrm>
            <a:off x="6804025" y="49418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34" name="AutoShape 17"/>
          <p:cNvCxnSpPr>
            <a:cxnSpLocks noChangeShapeType="1"/>
            <a:stCxn id="214032" idx="1"/>
            <a:endCxn id="214033" idx="0"/>
          </p:cNvCxnSpPr>
          <p:nvPr/>
        </p:nvCxnSpPr>
        <p:spPr bwMode="auto">
          <a:xfrm>
            <a:off x="6083300" y="4941888"/>
            <a:ext cx="72072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35" name="Line 18"/>
          <p:cNvSpPr>
            <a:spLocks noChangeShapeType="1"/>
          </p:cNvSpPr>
          <p:nvPr/>
        </p:nvSpPr>
        <p:spPr bwMode="auto">
          <a:xfrm>
            <a:off x="6083300" y="51577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36" name="Line 19"/>
          <p:cNvSpPr>
            <a:spLocks noChangeShapeType="1"/>
          </p:cNvSpPr>
          <p:nvPr/>
        </p:nvSpPr>
        <p:spPr bwMode="auto">
          <a:xfrm>
            <a:off x="6083300" y="53736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37" name="Line 20"/>
          <p:cNvSpPr>
            <a:spLocks noChangeShapeType="1"/>
          </p:cNvSpPr>
          <p:nvPr/>
        </p:nvSpPr>
        <p:spPr bwMode="auto">
          <a:xfrm>
            <a:off x="6011863" y="537368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38" name="Line 21"/>
          <p:cNvSpPr>
            <a:spLocks noChangeShapeType="1"/>
          </p:cNvSpPr>
          <p:nvPr/>
        </p:nvSpPr>
        <p:spPr bwMode="auto">
          <a:xfrm>
            <a:off x="6804025" y="5591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39" name="AutoShape 22"/>
          <p:cNvCxnSpPr>
            <a:cxnSpLocks noChangeShapeType="1"/>
            <a:stCxn id="214035" idx="0"/>
            <a:endCxn id="214033" idx="1"/>
          </p:cNvCxnSpPr>
          <p:nvPr/>
        </p:nvCxnSpPr>
        <p:spPr bwMode="auto">
          <a:xfrm>
            <a:off x="6083300" y="5157788"/>
            <a:ext cx="72072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40" name="AutoShape 23"/>
          <p:cNvCxnSpPr>
            <a:cxnSpLocks noChangeShapeType="1"/>
            <a:stCxn id="214036" idx="1"/>
            <a:endCxn id="214038" idx="0"/>
          </p:cNvCxnSpPr>
          <p:nvPr/>
        </p:nvCxnSpPr>
        <p:spPr bwMode="auto">
          <a:xfrm>
            <a:off x="6083300" y="5589588"/>
            <a:ext cx="720725" cy="15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41" name="Line 24"/>
          <p:cNvSpPr>
            <a:spLocks noChangeShapeType="1"/>
          </p:cNvSpPr>
          <p:nvPr/>
        </p:nvSpPr>
        <p:spPr bwMode="auto">
          <a:xfrm>
            <a:off x="6084888" y="3630613"/>
            <a:ext cx="0" cy="85725"/>
          </a:xfrm>
          <a:prstGeom prst="line">
            <a:avLst/>
          </a:prstGeom>
          <a:noFill/>
          <a:ln w="9525">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42" name="Line 25"/>
          <p:cNvSpPr>
            <a:spLocks noChangeShapeType="1"/>
          </p:cNvSpPr>
          <p:nvPr/>
        </p:nvSpPr>
        <p:spPr bwMode="auto">
          <a:xfrm>
            <a:off x="6084888" y="3646488"/>
            <a:ext cx="10795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43" name="Line 26"/>
          <p:cNvSpPr>
            <a:spLocks noChangeShapeType="1"/>
          </p:cNvSpPr>
          <p:nvPr/>
        </p:nvSpPr>
        <p:spPr bwMode="auto">
          <a:xfrm flipH="1">
            <a:off x="6802438" y="2422525"/>
            <a:ext cx="1587" cy="1295400"/>
          </a:xfrm>
          <a:prstGeom prst="line">
            <a:avLst/>
          </a:prstGeom>
          <a:noFill/>
          <a:ln w="9525">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44" name="Line 27"/>
          <p:cNvSpPr>
            <a:spLocks noChangeShapeType="1"/>
          </p:cNvSpPr>
          <p:nvPr/>
        </p:nvSpPr>
        <p:spPr bwMode="auto">
          <a:xfrm>
            <a:off x="6805613" y="2422525"/>
            <a:ext cx="5746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45" name="Line 28"/>
          <p:cNvSpPr>
            <a:spLocks noChangeShapeType="1"/>
          </p:cNvSpPr>
          <p:nvPr/>
        </p:nvSpPr>
        <p:spPr bwMode="auto">
          <a:xfrm rot="5400000">
            <a:off x="7272338" y="35385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046" name="Group 29"/>
          <p:cNvGrpSpPr>
            <a:grpSpLocks/>
          </p:cNvGrpSpPr>
          <p:nvPr/>
        </p:nvGrpSpPr>
        <p:grpSpPr bwMode="auto">
          <a:xfrm>
            <a:off x="7380288" y="2133600"/>
            <a:ext cx="215900" cy="576263"/>
            <a:chOff x="4150" y="1117"/>
            <a:chExt cx="363" cy="363"/>
          </a:xfrm>
        </p:grpSpPr>
        <p:sp>
          <p:nvSpPr>
            <p:cNvPr id="214071" name="Line 30"/>
            <p:cNvSpPr>
              <a:spLocks noChangeShapeType="1"/>
            </p:cNvSpPr>
            <p:nvPr/>
          </p:nvSpPr>
          <p:spPr bwMode="auto">
            <a:xfrm flipV="1">
              <a:off x="4205" y="1162"/>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72" name="Line 31"/>
            <p:cNvSpPr>
              <a:spLocks noChangeShapeType="1"/>
            </p:cNvSpPr>
            <p:nvPr/>
          </p:nvSpPr>
          <p:spPr bwMode="auto">
            <a:xfrm flipV="1">
              <a:off x="4260" y="1207"/>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73" name="Line 32"/>
            <p:cNvSpPr>
              <a:spLocks noChangeShapeType="1"/>
            </p:cNvSpPr>
            <p:nvPr/>
          </p:nvSpPr>
          <p:spPr bwMode="auto">
            <a:xfrm flipV="1">
              <a:off x="4314" y="125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74" name="Line 33"/>
            <p:cNvSpPr>
              <a:spLocks noChangeShapeType="1"/>
            </p:cNvSpPr>
            <p:nvPr/>
          </p:nvSpPr>
          <p:spPr bwMode="auto">
            <a:xfrm rot="-5400000">
              <a:off x="4441" y="1225"/>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75" name="AutoShape 34"/>
            <p:cNvCxnSpPr>
              <a:cxnSpLocks noChangeShapeType="1"/>
              <a:stCxn id="214071" idx="1"/>
              <a:endCxn id="214072" idx="0"/>
            </p:cNvCxnSpPr>
            <p:nvPr/>
          </p:nvCxnSpPr>
          <p:spPr bwMode="auto">
            <a:xfrm>
              <a:off x="4205" y="1162"/>
              <a:ext cx="55" cy="22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76" name="AutoShape 35"/>
            <p:cNvCxnSpPr>
              <a:cxnSpLocks noChangeShapeType="1"/>
              <a:stCxn id="214072" idx="1"/>
              <a:endCxn id="214073" idx="0"/>
            </p:cNvCxnSpPr>
            <p:nvPr/>
          </p:nvCxnSpPr>
          <p:spPr bwMode="auto">
            <a:xfrm>
              <a:off x="4260" y="1208"/>
              <a:ext cx="54" cy="1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77" name="AutoShape 36"/>
            <p:cNvCxnSpPr>
              <a:cxnSpLocks noChangeShapeType="1"/>
              <a:stCxn id="214073" idx="1"/>
              <a:endCxn id="214074" idx="0"/>
            </p:cNvCxnSpPr>
            <p:nvPr/>
          </p:nvCxnSpPr>
          <p:spPr bwMode="auto">
            <a:xfrm>
              <a:off x="4314" y="1253"/>
              <a:ext cx="54" cy="4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78" name="Line 37"/>
            <p:cNvSpPr>
              <a:spLocks noChangeShapeType="1"/>
            </p:cNvSpPr>
            <p:nvPr/>
          </p:nvSpPr>
          <p:spPr bwMode="auto">
            <a:xfrm flipV="1">
              <a:off x="4150" y="1117"/>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79" name="AutoShape 38"/>
            <p:cNvCxnSpPr>
              <a:cxnSpLocks noChangeShapeType="1"/>
              <a:stCxn id="214078" idx="1"/>
              <a:endCxn id="214071" idx="0"/>
            </p:cNvCxnSpPr>
            <p:nvPr/>
          </p:nvCxnSpPr>
          <p:spPr bwMode="auto">
            <a:xfrm>
              <a:off x="4150" y="1118"/>
              <a:ext cx="55" cy="31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4047" name="AutoShape 39"/>
          <p:cNvCxnSpPr>
            <a:cxnSpLocks noChangeShapeType="1"/>
            <a:stCxn id="214045" idx="0"/>
            <a:endCxn id="214078" idx="0"/>
          </p:cNvCxnSpPr>
          <p:nvPr/>
        </p:nvCxnSpPr>
        <p:spPr bwMode="auto">
          <a:xfrm flipV="1">
            <a:off x="7380288" y="2711450"/>
            <a:ext cx="0" cy="9350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48" name="Line 40"/>
          <p:cNvSpPr>
            <a:spLocks noChangeShapeType="1"/>
          </p:cNvSpPr>
          <p:nvPr/>
        </p:nvSpPr>
        <p:spPr bwMode="auto">
          <a:xfrm rot="5400000">
            <a:off x="7920038" y="35385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49" name="AutoShape 41"/>
          <p:cNvCxnSpPr>
            <a:cxnSpLocks noChangeShapeType="1"/>
            <a:stCxn id="214074" idx="1"/>
            <a:endCxn id="214054" idx="1"/>
          </p:cNvCxnSpPr>
          <p:nvPr/>
        </p:nvCxnSpPr>
        <p:spPr bwMode="auto">
          <a:xfrm>
            <a:off x="7596188" y="2420938"/>
            <a:ext cx="0" cy="12255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4050" name="Group 42"/>
          <p:cNvGrpSpPr>
            <a:grpSpLocks/>
          </p:cNvGrpSpPr>
          <p:nvPr/>
        </p:nvGrpSpPr>
        <p:grpSpPr bwMode="auto">
          <a:xfrm>
            <a:off x="8027988" y="2133600"/>
            <a:ext cx="215900" cy="576263"/>
            <a:chOff x="4150" y="1117"/>
            <a:chExt cx="363" cy="363"/>
          </a:xfrm>
        </p:grpSpPr>
        <p:sp>
          <p:nvSpPr>
            <p:cNvPr id="214062" name="Line 43"/>
            <p:cNvSpPr>
              <a:spLocks noChangeShapeType="1"/>
            </p:cNvSpPr>
            <p:nvPr/>
          </p:nvSpPr>
          <p:spPr bwMode="auto">
            <a:xfrm flipV="1">
              <a:off x="4205" y="1162"/>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63" name="Line 44"/>
            <p:cNvSpPr>
              <a:spLocks noChangeShapeType="1"/>
            </p:cNvSpPr>
            <p:nvPr/>
          </p:nvSpPr>
          <p:spPr bwMode="auto">
            <a:xfrm flipV="1">
              <a:off x="4260" y="1207"/>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64" name="Line 45"/>
            <p:cNvSpPr>
              <a:spLocks noChangeShapeType="1"/>
            </p:cNvSpPr>
            <p:nvPr/>
          </p:nvSpPr>
          <p:spPr bwMode="auto">
            <a:xfrm flipV="1">
              <a:off x="4314" y="125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65" name="Line 46"/>
            <p:cNvSpPr>
              <a:spLocks noChangeShapeType="1"/>
            </p:cNvSpPr>
            <p:nvPr/>
          </p:nvSpPr>
          <p:spPr bwMode="auto">
            <a:xfrm rot="-5400000">
              <a:off x="4441" y="1225"/>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66" name="AutoShape 47"/>
            <p:cNvCxnSpPr>
              <a:cxnSpLocks noChangeShapeType="1"/>
              <a:stCxn id="214062" idx="1"/>
              <a:endCxn id="214063" idx="0"/>
            </p:cNvCxnSpPr>
            <p:nvPr/>
          </p:nvCxnSpPr>
          <p:spPr bwMode="auto">
            <a:xfrm>
              <a:off x="4205" y="1162"/>
              <a:ext cx="55" cy="22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67" name="AutoShape 48"/>
            <p:cNvCxnSpPr>
              <a:cxnSpLocks noChangeShapeType="1"/>
              <a:stCxn id="214063" idx="1"/>
              <a:endCxn id="214064" idx="0"/>
            </p:cNvCxnSpPr>
            <p:nvPr/>
          </p:nvCxnSpPr>
          <p:spPr bwMode="auto">
            <a:xfrm>
              <a:off x="4260" y="1208"/>
              <a:ext cx="54" cy="1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68" name="AutoShape 49"/>
            <p:cNvCxnSpPr>
              <a:cxnSpLocks noChangeShapeType="1"/>
              <a:stCxn id="214064" idx="1"/>
              <a:endCxn id="214065" idx="0"/>
            </p:cNvCxnSpPr>
            <p:nvPr/>
          </p:nvCxnSpPr>
          <p:spPr bwMode="auto">
            <a:xfrm>
              <a:off x="4314" y="1253"/>
              <a:ext cx="54" cy="4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69" name="Line 50"/>
            <p:cNvSpPr>
              <a:spLocks noChangeShapeType="1"/>
            </p:cNvSpPr>
            <p:nvPr/>
          </p:nvSpPr>
          <p:spPr bwMode="auto">
            <a:xfrm flipV="1">
              <a:off x="4150" y="1117"/>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70" name="AutoShape 51"/>
            <p:cNvCxnSpPr>
              <a:cxnSpLocks noChangeShapeType="1"/>
              <a:stCxn id="214069" idx="1"/>
              <a:endCxn id="214062" idx="0"/>
            </p:cNvCxnSpPr>
            <p:nvPr/>
          </p:nvCxnSpPr>
          <p:spPr bwMode="auto">
            <a:xfrm>
              <a:off x="4150" y="1118"/>
              <a:ext cx="55" cy="31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4051" name="AutoShape 52"/>
          <p:cNvCxnSpPr>
            <a:cxnSpLocks noChangeShapeType="1"/>
            <a:stCxn id="214069" idx="0"/>
            <a:endCxn id="214048" idx="0"/>
          </p:cNvCxnSpPr>
          <p:nvPr/>
        </p:nvCxnSpPr>
        <p:spPr bwMode="auto">
          <a:xfrm>
            <a:off x="8027988" y="2711450"/>
            <a:ext cx="0" cy="9350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52" name="Rectangle 53"/>
          <p:cNvSpPr>
            <a:spLocks noChangeArrowheads="1"/>
          </p:cNvSpPr>
          <p:nvPr/>
        </p:nvSpPr>
        <p:spPr bwMode="auto">
          <a:xfrm>
            <a:off x="6948488" y="3717925"/>
            <a:ext cx="863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Ρεύμα οδήγησης</a:t>
            </a:r>
            <a:endParaRPr lang="el-GR" sz="1600" i="0" baseline="-25000"/>
          </a:p>
        </p:txBody>
      </p:sp>
      <p:sp>
        <p:nvSpPr>
          <p:cNvPr id="214053" name="Rectangle 54"/>
          <p:cNvSpPr>
            <a:spLocks noChangeArrowheads="1"/>
          </p:cNvSpPr>
          <p:nvPr/>
        </p:nvSpPr>
        <p:spPr bwMode="auto">
          <a:xfrm>
            <a:off x="5003800" y="1773238"/>
            <a:ext cx="7191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Οπτική ισχύς</a:t>
            </a:r>
            <a:endParaRPr lang="el-GR" sz="1600" i="0" baseline="-25000"/>
          </a:p>
        </p:txBody>
      </p:sp>
      <p:sp>
        <p:nvSpPr>
          <p:cNvPr id="214054" name="Line 55"/>
          <p:cNvSpPr>
            <a:spLocks noChangeShapeType="1"/>
          </p:cNvSpPr>
          <p:nvPr/>
        </p:nvSpPr>
        <p:spPr bwMode="auto">
          <a:xfrm rot="5400000">
            <a:off x="7704138" y="35385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55" name="Line 56"/>
          <p:cNvSpPr>
            <a:spLocks noChangeShapeType="1"/>
          </p:cNvSpPr>
          <p:nvPr/>
        </p:nvSpPr>
        <p:spPr bwMode="auto">
          <a:xfrm rot="5400000">
            <a:off x="7739857" y="3645694"/>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56" name="Rectangle 57"/>
          <p:cNvSpPr>
            <a:spLocks noChangeArrowheads="1"/>
          </p:cNvSpPr>
          <p:nvPr/>
        </p:nvSpPr>
        <p:spPr bwMode="auto">
          <a:xfrm>
            <a:off x="5076825" y="981075"/>
            <a:ext cx="360045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Απεικόνιση του μεταβατικού </a:t>
            </a:r>
            <a:r>
              <a:rPr lang="en-US" sz="2000" i="0"/>
              <a:t>chirp </a:t>
            </a:r>
            <a:r>
              <a:rPr lang="el-GR" sz="2000" i="0"/>
              <a:t>και των ταλαντώσεων αποκατάστασης</a:t>
            </a:r>
            <a:endParaRPr lang="el-GR" sz="2000" i="0" baseline="-25000"/>
          </a:p>
        </p:txBody>
      </p:sp>
      <p:sp>
        <p:nvSpPr>
          <p:cNvPr id="214057" name="Rectangle 59"/>
          <p:cNvSpPr>
            <a:spLocks noChangeArrowheads="1"/>
          </p:cNvSpPr>
          <p:nvPr/>
        </p:nvSpPr>
        <p:spPr bwMode="auto">
          <a:xfrm>
            <a:off x="4140200" y="4367213"/>
            <a:ext cx="1439863"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a:t>Άμεση διαμόρφωση ημιαγωγικού </a:t>
            </a:r>
            <a:r>
              <a:rPr lang="en-US" sz="1800" i="0"/>
              <a:t>laser</a:t>
            </a:r>
            <a:endParaRPr lang="el-GR" sz="1800" i="0" baseline="-25000"/>
          </a:p>
        </p:txBody>
      </p:sp>
      <p:sp>
        <p:nvSpPr>
          <p:cNvPr id="214058" name="Line 60"/>
          <p:cNvSpPr>
            <a:spLocks noChangeShapeType="1"/>
          </p:cNvSpPr>
          <p:nvPr/>
        </p:nvSpPr>
        <p:spPr bwMode="auto">
          <a:xfrm>
            <a:off x="5867400" y="4654550"/>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59" name="Rectangle 61"/>
          <p:cNvSpPr>
            <a:spLocks noChangeArrowheads="1"/>
          </p:cNvSpPr>
          <p:nvPr/>
        </p:nvSpPr>
        <p:spPr bwMode="auto">
          <a:xfrm rot="5400000">
            <a:off x="5326857" y="5268119"/>
            <a:ext cx="79216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Χρόνος</a:t>
            </a:r>
            <a:endParaRPr lang="el-GR" sz="1600" i="0" baseline="-25000"/>
          </a:p>
        </p:txBody>
      </p:sp>
      <p:sp>
        <p:nvSpPr>
          <p:cNvPr id="214060" name="Line 62"/>
          <p:cNvSpPr>
            <a:spLocks noChangeShapeType="1"/>
          </p:cNvSpPr>
          <p:nvPr/>
        </p:nvSpPr>
        <p:spPr bwMode="auto">
          <a:xfrm>
            <a:off x="6084888" y="4148138"/>
            <a:ext cx="0" cy="5048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61" name="Line 63"/>
          <p:cNvSpPr>
            <a:spLocks noChangeShapeType="1"/>
          </p:cNvSpPr>
          <p:nvPr/>
        </p:nvSpPr>
        <p:spPr bwMode="auto">
          <a:xfrm>
            <a:off x="6804025" y="4148138"/>
            <a:ext cx="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305118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3"/>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pic>
        <p:nvPicPr>
          <p:cNvPr id="4" name="Picture 3">
            <a:extLst>
              <a:ext uri="{FF2B5EF4-FFF2-40B4-BE49-F238E27FC236}">
                <a16:creationId xmlns:a16="http://schemas.microsoft.com/office/drawing/2014/main" id="{78A31550-06CA-6287-3BE7-102CA9FA2114}"/>
              </a:ext>
            </a:extLst>
          </p:cNvPr>
          <p:cNvPicPr>
            <a:picLocks noChangeAspect="1"/>
          </p:cNvPicPr>
          <p:nvPr/>
        </p:nvPicPr>
        <p:blipFill rotWithShape="1">
          <a:blip r:embed="rId2"/>
          <a:srcRect t="7461" r="2641"/>
          <a:stretch/>
        </p:blipFill>
        <p:spPr>
          <a:xfrm>
            <a:off x="971600" y="980728"/>
            <a:ext cx="7488832" cy="4536504"/>
          </a:xfrm>
          <a:prstGeom prst="rect">
            <a:avLst/>
          </a:prstGeom>
        </p:spPr>
      </p:pic>
      <p:pic>
        <p:nvPicPr>
          <p:cNvPr id="5" name="Picture 4">
            <a:extLst>
              <a:ext uri="{FF2B5EF4-FFF2-40B4-BE49-F238E27FC236}">
                <a16:creationId xmlns:a16="http://schemas.microsoft.com/office/drawing/2014/main" id="{0B635783-F247-1F0B-7ACE-B24C9D9969D2}"/>
              </a:ext>
            </a:extLst>
          </p:cNvPr>
          <p:cNvPicPr>
            <a:picLocks noChangeAspect="1"/>
          </p:cNvPicPr>
          <p:nvPr/>
        </p:nvPicPr>
        <p:blipFill>
          <a:blip r:embed="rId3"/>
          <a:stretch>
            <a:fillRect/>
          </a:stretch>
        </p:blipFill>
        <p:spPr>
          <a:xfrm>
            <a:off x="6622" y="4656807"/>
            <a:ext cx="3053209" cy="2166794"/>
          </a:xfrm>
          <a:prstGeom prst="rect">
            <a:avLst/>
          </a:prstGeom>
        </p:spPr>
      </p:pic>
    </p:spTree>
    <p:extLst>
      <p:ext uri="{BB962C8B-B14F-4D97-AF65-F5344CB8AC3E}">
        <p14:creationId xmlns:p14="http://schemas.microsoft.com/office/powerpoint/2010/main" val="266178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a:t>
            </a:r>
            <a:r>
              <a:rPr lang="en-US" sz="3200" b="1" u="sng"/>
              <a:t>External</a:t>
            </a:r>
            <a:r>
              <a:rPr lang="en-US" sz="3200"/>
              <a:t> Modulation</a:t>
            </a:r>
          </a:p>
        </p:txBody>
      </p:sp>
      <p:sp>
        <p:nvSpPr>
          <p:cNvPr id="216069" name="Rectangle 3"/>
          <p:cNvSpPr>
            <a:spLocks noGrp="1" noChangeArrowheads="1"/>
          </p:cNvSpPr>
          <p:nvPr>
            <p:ph idx="1"/>
          </p:nvPr>
        </p:nvSpPr>
        <p:spPr>
          <a:xfrm>
            <a:off x="179388" y="908050"/>
            <a:ext cx="8785225" cy="4968875"/>
          </a:xfrm>
        </p:spPr>
        <p:txBody>
          <a:bodyPr/>
          <a:lstStyle/>
          <a:p>
            <a:pPr eaLnBrk="1" hangingPunct="1">
              <a:lnSpc>
                <a:spcPct val="80000"/>
              </a:lnSpc>
            </a:pPr>
            <a:r>
              <a:rPr lang="el-GR" sz="2000" u="sng" dirty="0"/>
              <a:t>Η ποσότητα του </a:t>
            </a:r>
            <a:r>
              <a:rPr lang="en-US" sz="2000" u="sng" dirty="0"/>
              <a:t>chirp </a:t>
            </a:r>
            <a:r>
              <a:rPr lang="el-GR" sz="2000" u="sng" dirty="0"/>
              <a:t>μπορεί να μειωθεί αυξάνοντας την ισχύ για το </a:t>
            </a:r>
            <a:r>
              <a:rPr lang="en-US" sz="2000" u="sng" dirty="0"/>
              <a:t>bit</a:t>
            </a:r>
            <a:r>
              <a:rPr lang="el-GR" sz="2000" u="sng" dirty="0"/>
              <a:t> 0 ώστε το </a:t>
            </a:r>
            <a:r>
              <a:rPr lang="en-US" sz="2000" u="sng" dirty="0"/>
              <a:t>laser </a:t>
            </a:r>
            <a:r>
              <a:rPr lang="el-GR" sz="2000" u="sng" dirty="0"/>
              <a:t>να βρίσκεται πάντα αρκετά πάνω από το κατώφλι του</a:t>
            </a:r>
          </a:p>
          <a:p>
            <a:pPr lvl="1" eaLnBrk="1" hangingPunct="1">
              <a:lnSpc>
                <a:spcPct val="80000"/>
              </a:lnSpc>
            </a:pPr>
            <a:r>
              <a:rPr lang="el-GR" sz="1800" dirty="0"/>
              <a:t>Το </a:t>
            </a:r>
            <a:r>
              <a:rPr lang="el-GR" sz="1800" b="1" dirty="0"/>
              <a:t>μειονέκτημα</a:t>
            </a:r>
            <a:r>
              <a:rPr lang="el-GR" sz="1800" dirty="0"/>
              <a:t> είναι ότι μ’ αυτό τον τρόπο </a:t>
            </a:r>
            <a:r>
              <a:rPr lang="el-GR" sz="1800" b="1" dirty="0"/>
              <a:t>μειώνεται ο λόγος σβέσης </a:t>
            </a:r>
            <a:r>
              <a:rPr lang="el-GR" sz="1800" dirty="0"/>
              <a:t>(όταν ο λόγος σβέσης ορισθεί ως ισχύς </a:t>
            </a:r>
            <a:r>
              <a:rPr lang="en-US" sz="1800" dirty="0"/>
              <a:t>“</a:t>
            </a:r>
            <a:r>
              <a:rPr lang="el-GR" sz="1800" dirty="0"/>
              <a:t>0</a:t>
            </a:r>
            <a:r>
              <a:rPr lang="en-US" sz="1800" dirty="0"/>
              <a:t>”</a:t>
            </a:r>
            <a:r>
              <a:rPr lang="el-GR" sz="1800" dirty="0"/>
              <a:t> προς ισχύ </a:t>
            </a:r>
            <a:r>
              <a:rPr lang="en-US" sz="1800" dirty="0"/>
              <a:t>“</a:t>
            </a:r>
            <a:r>
              <a:rPr lang="el-GR" sz="1800" dirty="0"/>
              <a:t>1</a:t>
            </a:r>
            <a:r>
              <a:rPr lang="en-US" sz="1800" dirty="0"/>
              <a:t>”</a:t>
            </a:r>
            <a:r>
              <a:rPr lang="el-GR" sz="1800" dirty="0"/>
              <a:t>) με αποτέλεσμα την επιδείνωση των επιδόσεων του συστήματος</a:t>
            </a:r>
          </a:p>
          <a:p>
            <a:pPr lvl="1" eaLnBrk="1" hangingPunct="1">
              <a:lnSpc>
                <a:spcPct val="80000"/>
              </a:lnSpc>
            </a:pPr>
            <a:r>
              <a:rPr lang="el-GR" sz="1800" dirty="0"/>
              <a:t>Στην πράξη, μπορεί να επιτευχθεί λόγος σβέσης περίπου 7</a:t>
            </a:r>
            <a:r>
              <a:rPr lang="en-US" sz="1800" dirty="0"/>
              <a:t>dB</a:t>
            </a:r>
            <a:r>
              <a:rPr lang="el-GR" sz="1800" dirty="0"/>
              <a:t> διατηρώντας το</a:t>
            </a:r>
            <a:r>
              <a:rPr lang="en-US" sz="1800" dirty="0"/>
              <a:t> chirp </a:t>
            </a:r>
            <a:r>
              <a:rPr lang="el-GR" sz="1800" dirty="0"/>
              <a:t>σε λογικά επίπεδα </a:t>
            </a:r>
          </a:p>
          <a:p>
            <a:pPr eaLnBrk="1" hangingPunct="1">
              <a:lnSpc>
                <a:spcPct val="80000"/>
              </a:lnSpc>
            </a:pPr>
            <a:r>
              <a:rPr lang="el-GR" sz="2000" dirty="0"/>
              <a:t>Η αυξημένη διεύρυνση των παλμών με </a:t>
            </a:r>
            <a:r>
              <a:rPr lang="en-US" sz="2000" dirty="0"/>
              <a:t>chirp </a:t>
            </a:r>
            <a:r>
              <a:rPr lang="el-GR" sz="2000" dirty="0"/>
              <a:t>είναι αρκετά σημαντική για την αρνητική επίδραση στις επιδόσεις του συστήματος μετάδοσης με εφαρμογή άμεσης διαμόρφωσης, με αποτέλεσμα να </a:t>
            </a:r>
            <a:r>
              <a:rPr lang="el-GR" sz="2000" u="sng" dirty="0"/>
              <a:t>επιβάλλεται η χρήση εξωτερικών διαμορφωτών σε συστήματα επικοινωνιών υψηλής ταχύτητας </a:t>
            </a:r>
            <a:r>
              <a:rPr lang="el-GR" sz="2000" dirty="0"/>
              <a:t>με ανάγκη περιορισμού της επίδρασης της διασποράς</a:t>
            </a:r>
          </a:p>
          <a:p>
            <a:pPr eaLnBrk="1" hangingPunct="1">
              <a:lnSpc>
                <a:spcPct val="80000"/>
              </a:lnSpc>
            </a:pPr>
            <a:r>
              <a:rPr lang="el-GR" sz="2000" b="1" dirty="0"/>
              <a:t>Ένας </a:t>
            </a:r>
            <a:r>
              <a:rPr lang="en-US" sz="2000" b="1" dirty="0"/>
              <a:t>OOK</a:t>
            </a:r>
            <a:r>
              <a:rPr lang="el-GR" sz="2000" b="1" dirty="0"/>
              <a:t> εξωτερικός διαμορφωτής</a:t>
            </a:r>
            <a:r>
              <a:rPr lang="el-GR" sz="2000" dirty="0"/>
              <a:t> τοποθετείται μπροστά από την πηγή φωτός και «ανάβει» ή «σβήνει» το σήμα φωτός με βάση τα δεδομένα προς μετάδοση. Σ’ αυτή την περίπτωση, </a:t>
            </a:r>
            <a:r>
              <a:rPr lang="el-GR" sz="2000" u="sng" dirty="0"/>
              <a:t>η πηγή φωτός λειτουργεί συνεχώς</a:t>
            </a:r>
          </a:p>
          <a:p>
            <a:pPr eaLnBrk="1" hangingPunct="1">
              <a:lnSpc>
                <a:spcPct val="80000"/>
              </a:lnSpc>
            </a:pPr>
            <a:r>
              <a:rPr lang="el-GR" sz="2000" dirty="0"/>
              <a:t>Με την </a:t>
            </a:r>
            <a:r>
              <a:rPr lang="el-GR" sz="2000" b="1" dirty="0"/>
              <a:t>εξωτερική διαμόρφωση αντιμετωπίζεται το μη επιθυμητό </a:t>
            </a:r>
            <a:r>
              <a:rPr lang="en-US" sz="2000" b="1" dirty="0"/>
              <a:t>chirp</a:t>
            </a:r>
            <a:r>
              <a:rPr lang="el-GR" sz="2000" b="1" dirty="0"/>
              <a:t> </a:t>
            </a:r>
            <a:r>
              <a:rPr lang="el-GR" sz="2000" dirty="0"/>
              <a:t>(αδιαβατικό και μεταβατικό)</a:t>
            </a:r>
            <a:endParaRPr lang="en-US" sz="2000" dirty="0"/>
          </a:p>
          <a:p>
            <a:pPr eaLnBrk="1" hangingPunct="1">
              <a:lnSpc>
                <a:spcPct val="80000"/>
              </a:lnSpc>
            </a:pPr>
            <a:r>
              <a:rPr lang="el-GR" sz="2000" dirty="0"/>
              <a:t>Οι εξωτερικοί διαμορφωτές είναι απαραίτητοι σε συστήματα επικοινωνιών που χρησιμοποιούν σολιτόνια (</a:t>
            </a:r>
            <a:r>
              <a:rPr lang="en-US" sz="2000" i="1" dirty="0"/>
              <a:t>solitons</a:t>
            </a:r>
            <a:r>
              <a:rPr lang="el-GR" sz="2000" dirty="0"/>
              <a:t>) ή </a:t>
            </a:r>
            <a:r>
              <a:rPr lang="en-US" sz="2000" dirty="0"/>
              <a:t>Return-to-Zero (</a:t>
            </a:r>
            <a:r>
              <a:rPr lang="en-US" sz="2000" i="1" dirty="0"/>
              <a:t>RZ</a:t>
            </a:r>
            <a:r>
              <a:rPr lang="en-US" sz="2000" dirty="0"/>
              <a:t>) </a:t>
            </a:r>
            <a:r>
              <a:rPr lang="el-GR" sz="2000" dirty="0"/>
              <a:t>παλμούς</a:t>
            </a:r>
            <a:endParaRPr lang="en-US" sz="2000" dirty="0"/>
          </a:p>
        </p:txBody>
      </p:sp>
    </p:spTree>
    <p:extLst>
      <p:ext uri="{BB962C8B-B14F-4D97-AF65-F5344CB8AC3E}">
        <p14:creationId xmlns:p14="http://schemas.microsoft.com/office/powerpoint/2010/main" val="1653376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a:t>
            </a:r>
            <a:r>
              <a:rPr lang="en-US" sz="3200" b="1" u="sng"/>
              <a:t>External</a:t>
            </a:r>
            <a:r>
              <a:rPr lang="en-US" sz="3200"/>
              <a:t> Modulation</a:t>
            </a:r>
          </a:p>
        </p:txBody>
      </p:sp>
      <p:pic>
        <p:nvPicPr>
          <p:cNvPr id="4" name="Picture 3">
            <a:extLst>
              <a:ext uri="{FF2B5EF4-FFF2-40B4-BE49-F238E27FC236}">
                <a16:creationId xmlns:a16="http://schemas.microsoft.com/office/drawing/2014/main" id="{DFFF16EC-C5DB-D94A-AE63-96EB34A3735E}"/>
              </a:ext>
            </a:extLst>
          </p:cNvPr>
          <p:cNvPicPr>
            <a:picLocks noChangeAspect="1"/>
          </p:cNvPicPr>
          <p:nvPr/>
        </p:nvPicPr>
        <p:blipFill>
          <a:blip r:embed="rId2"/>
          <a:stretch>
            <a:fillRect/>
          </a:stretch>
        </p:blipFill>
        <p:spPr>
          <a:xfrm>
            <a:off x="611559" y="1268760"/>
            <a:ext cx="8006139" cy="5112568"/>
          </a:xfrm>
          <a:prstGeom prst="rect">
            <a:avLst/>
          </a:prstGeom>
        </p:spPr>
      </p:pic>
    </p:spTree>
    <p:extLst>
      <p:ext uri="{BB962C8B-B14F-4D97-AF65-F5344CB8AC3E}">
        <p14:creationId xmlns:p14="http://schemas.microsoft.com/office/powerpoint/2010/main" val="3749357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C30E-7BB5-4488-2AD9-2BD78BDF6C83}"/>
              </a:ext>
            </a:extLst>
          </p:cNvPr>
          <p:cNvSpPr>
            <a:spLocks noGrp="1"/>
          </p:cNvSpPr>
          <p:nvPr>
            <p:ph type="title"/>
          </p:nvPr>
        </p:nvSpPr>
        <p:spPr/>
        <p:txBody>
          <a:bodyPr>
            <a:normAutofit/>
          </a:bodyPr>
          <a:lstStyle/>
          <a:p>
            <a:r>
              <a:rPr lang="el-GR" dirty="0">
                <a:effectLst/>
                <a:latin typeface="Calibri" panose="020F0502020204030204" pitchFamily="34" charset="0"/>
              </a:rPr>
              <a:t>ΕΞΩΤΕΡΙΚΗ ΔΙΑΜΟΡΦΩΣΗ</a:t>
            </a:r>
            <a:endParaRPr lang="en-US" dirty="0"/>
          </a:p>
        </p:txBody>
      </p:sp>
      <p:pic>
        <p:nvPicPr>
          <p:cNvPr id="4" name="Picture 3">
            <a:extLst>
              <a:ext uri="{FF2B5EF4-FFF2-40B4-BE49-F238E27FC236}">
                <a16:creationId xmlns:a16="http://schemas.microsoft.com/office/drawing/2014/main" id="{FB496B33-6657-8A63-9762-7716CDC78AC6}"/>
              </a:ext>
            </a:extLst>
          </p:cNvPr>
          <p:cNvPicPr>
            <a:picLocks noChangeAspect="1"/>
          </p:cNvPicPr>
          <p:nvPr/>
        </p:nvPicPr>
        <p:blipFill>
          <a:blip r:embed="rId2"/>
          <a:stretch>
            <a:fillRect/>
          </a:stretch>
        </p:blipFill>
        <p:spPr>
          <a:xfrm>
            <a:off x="1547664" y="2420888"/>
            <a:ext cx="5930900" cy="2755900"/>
          </a:xfrm>
          <a:prstGeom prst="rect">
            <a:avLst/>
          </a:prstGeom>
        </p:spPr>
      </p:pic>
    </p:spTree>
    <p:extLst>
      <p:ext uri="{BB962C8B-B14F-4D97-AF65-F5344CB8AC3E}">
        <p14:creationId xmlns:p14="http://schemas.microsoft.com/office/powerpoint/2010/main" val="1843743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7" name="Rectangle 2"/>
          <p:cNvSpPr>
            <a:spLocks noGrp="1" noChangeArrowheads="1"/>
          </p:cNvSpPr>
          <p:nvPr>
            <p:ph type="title"/>
          </p:nvPr>
        </p:nvSpPr>
        <p:spPr>
          <a:xfrm>
            <a:off x="458788" y="44624"/>
            <a:ext cx="8229600" cy="633412"/>
          </a:xfrm>
          <a:noFill/>
        </p:spPr>
        <p:txBody>
          <a:bodyPr/>
          <a:lstStyle/>
          <a:p>
            <a:pPr eaLnBrk="1" hangingPunct="1"/>
            <a:r>
              <a:rPr lang="en-US" sz="3200" dirty="0"/>
              <a:t>Transmitters – Direct and </a:t>
            </a:r>
            <a:r>
              <a:rPr lang="en-US" sz="3200" b="1" u="sng" dirty="0"/>
              <a:t>External</a:t>
            </a:r>
            <a:r>
              <a:rPr lang="en-US" sz="3200" dirty="0"/>
              <a:t> Modulation</a:t>
            </a:r>
          </a:p>
        </p:txBody>
      </p:sp>
      <p:sp>
        <p:nvSpPr>
          <p:cNvPr id="218118" name="Rectangle 19"/>
          <p:cNvSpPr>
            <a:spLocks noChangeArrowheads="1"/>
          </p:cNvSpPr>
          <p:nvPr/>
        </p:nvSpPr>
        <p:spPr bwMode="auto">
          <a:xfrm>
            <a:off x="5220072" y="2204243"/>
            <a:ext cx="3816350"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Εφαρμογή εξωτερικής διαμόρφωσης για την επίτευξη μεταδόσεων </a:t>
            </a:r>
            <a:r>
              <a:rPr lang="en-US" sz="2000" b="0" i="0"/>
              <a:t>RZ </a:t>
            </a:r>
            <a:r>
              <a:rPr lang="el-GR" sz="2000" b="0" i="0"/>
              <a:t>παλμών με χρήση ενός </a:t>
            </a:r>
            <a:r>
              <a:rPr lang="en-US" sz="2000" b="0" i="0"/>
              <a:t>laser </a:t>
            </a:r>
            <a:r>
              <a:rPr lang="el-GR" sz="2000" b="0" i="0"/>
              <a:t>που μεταδίδει περιοδικά σειρά παλμών, ενώ </a:t>
            </a:r>
            <a:r>
              <a:rPr lang="el-GR" sz="2000" i="0"/>
              <a:t>ένας</a:t>
            </a:r>
            <a:r>
              <a:rPr lang="el-GR" sz="2000" b="0" i="0"/>
              <a:t> εξωτερικός διαμορφωτής χρησιμοποιείται για να «μπλοκάρει» τα </a:t>
            </a:r>
            <a:r>
              <a:rPr lang="en-US" sz="2000" b="0" i="0"/>
              <a:t>bits “0” </a:t>
            </a:r>
            <a:r>
              <a:rPr lang="el-GR" sz="2000" b="0" i="0"/>
              <a:t>και για να επιτρέψει τη διέλευση των </a:t>
            </a:r>
            <a:r>
              <a:rPr lang="en-US" sz="2000" b="0" i="0"/>
              <a:t>bits “1”</a:t>
            </a:r>
            <a:endParaRPr lang="el-GR" sz="2000" b="0" i="0" baseline="-25000"/>
          </a:p>
        </p:txBody>
      </p:sp>
      <p:sp>
        <p:nvSpPr>
          <p:cNvPr id="200725" name="Rectangle 21"/>
          <p:cNvSpPr>
            <a:spLocks noChangeArrowheads="1"/>
          </p:cNvSpPr>
          <p:nvPr/>
        </p:nvSpPr>
        <p:spPr bwMode="auto">
          <a:xfrm>
            <a:off x="109910" y="3356768"/>
            <a:ext cx="644525" cy="431800"/>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n-US" sz="2000" b="0" i="0"/>
              <a:t>Laser</a:t>
            </a:r>
            <a:endParaRPr lang="el-GR" sz="2000" b="0" i="0"/>
          </a:p>
        </p:txBody>
      </p:sp>
      <p:sp>
        <p:nvSpPr>
          <p:cNvPr id="200726" name="Rectangle 22"/>
          <p:cNvSpPr>
            <a:spLocks noChangeArrowheads="1"/>
          </p:cNvSpPr>
          <p:nvPr/>
        </p:nvSpPr>
        <p:spPr bwMode="auto">
          <a:xfrm>
            <a:off x="1765672" y="3356768"/>
            <a:ext cx="1584325" cy="431800"/>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l-GR" sz="2000" b="0" i="0"/>
              <a:t>Διαμορφωτής</a:t>
            </a:r>
          </a:p>
        </p:txBody>
      </p:sp>
      <p:cxnSp>
        <p:nvCxnSpPr>
          <p:cNvPr id="218122" name="AutoShape 23"/>
          <p:cNvCxnSpPr>
            <a:cxnSpLocks noChangeShapeType="1"/>
            <a:stCxn id="200725" idx="3"/>
            <a:endCxn id="200726" idx="1"/>
          </p:cNvCxnSpPr>
          <p:nvPr/>
        </p:nvCxnSpPr>
        <p:spPr bwMode="auto">
          <a:xfrm>
            <a:off x="754435" y="3572668"/>
            <a:ext cx="1011237"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123" name="Line 24"/>
          <p:cNvSpPr>
            <a:spLocks noChangeShapeType="1"/>
          </p:cNvSpPr>
          <p:nvPr/>
        </p:nvSpPr>
        <p:spPr bwMode="auto">
          <a:xfrm>
            <a:off x="3349997" y="3572668"/>
            <a:ext cx="108108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24" name="Rectangle 33"/>
          <p:cNvSpPr>
            <a:spLocks noChangeArrowheads="1"/>
          </p:cNvSpPr>
          <p:nvPr/>
        </p:nvSpPr>
        <p:spPr bwMode="auto">
          <a:xfrm>
            <a:off x="252785" y="2491581"/>
            <a:ext cx="20177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Περιοδικοί παλμοί</a:t>
            </a:r>
            <a:endParaRPr lang="el-GR" sz="2000" b="0" i="0" baseline="-25000"/>
          </a:p>
        </p:txBody>
      </p:sp>
      <p:sp>
        <p:nvSpPr>
          <p:cNvPr id="218125" name="Rectangle 39"/>
          <p:cNvSpPr>
            <a:spLocks noChangeArrowheads="1"/>
          </p:cNvSpPr>
          <p:nvPr/>
        </p:nvSpPr>
        <p:spPr bwMode="auto">
          <a:xfrm>
            <a:off x="2157954" y="2129631"/>
            <a:ext cx="30257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Διαμορφωμένοι παλμοί</a:t>
            </a:r>
            <a:endParaRPr lang="el-GR" sz="2000" b="0" i="0" baseline="-25000" dirty="0"/>
          </a:p>
        </p:txBody>
      </p:sp>
      <p:sp>
        <p:nvSpPr>
          <p:cNvPr id="218126" name="Freeform 41"/>
          <p:cNvSpPr>
            <a:spLocks/>
          </p:cNvSpPr>
          <p:nvPr/>
        </p:nvSpPr>
        <p:spPr bwMode="auto">
          <a:xfrm>
            <a:off x="757610" y="2850356"/>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27" name="Freeform 43"/>
          <p:cNvSpPr>
            <a:spLocks/>
          </p:cNvSpPr>
          <p:nvPr/>
        </p:nvSpPr>
        <p:spPr bwMode="auto">
          <a:xfrm>
            <a:off x="973510" y="2850356"/>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28" name="Freeform 44"/>
          <p:cNvSpPr>
            <a:spLocks/>
          </p:cNvSpPr>
          <p:nvPr/>
        </p:nvSpPr>
        <p:spPr bwMode="auto">
          <a:xfrm>
            <a:off x="1189410" y="2850356"/>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29" name="Freeform 45"/>
          <p:cNvSpPr>
            <a:spLocks/>
          </p:cNvSpPr>
          <p:nvPr/>
        </p:nvSpPr>
        <p:spPr bwMode="auto">
          <a:xfrm>
            <a:off x="1405310" y="2850356"/>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30" name="Freeform 46"/>
          <p:cNvSpPr>
            <a:spLocks/>
          </p:cNvSpPr>
          <p:nvPr/>
        </p:nvSpPr>
        <p:spPr bwMode="auto">
          <a:xfrm>
            <a:off x="1621210" y="2850356"/>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31" name="Freeform 47"/>
          <p:cNvSpPr>
            <a:spLocks/>
          </p:cNvSpPr>
          <p:nvPr/>
        </p:nvSpPr>
        <p:spPr bwMode="auto">
          <a:xfrm>
            <a:off x="3348410" y="2850356"/>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32" name="Freeform 50"/>
          <p:cNvSpPr>
            <a:spLocks/>
          </p:cNvSpPr>
          <p:nvPr/>
        </p:nvSpPr>
        <p:spPr bwMode="auto">
          <a:xfrm>
            <a:off x="3996110" y="2850356"/>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33" name="Freeform 51"/>
          <p:cNvSpPr>
            <a:spLocks/>
          </p:cNvSpPr>
          <p:nvPr/>
        </p:nvSpPr>
        <p:spPr bwMode="auto">
          <a:xfrm>
            <a:off x="4212010" y="2850356"/>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34" name="Rectangle 52"/>
          <p:cNvSpPr>
            <a:spLocks noChangeArrowheads="1"/>
          </p:cNvSpPr>
          <p:nvPr/>
        </p:nvSpPr>
        <p:spPr bwMode="auto">
          <a:xfrm>
            <a:off x="2484810" y="3933031"/>
            <a:ext cx="15843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Ηλεκτρικά </a:t>
            </a:r>
            <a:r>
              <a:rPr lang="en-US" sz="2000" b="0" i="0"/>
              <a:t>NRZ </a:t>
            </a:r>
            <a:r>
              <a:rPr lang="el-GR" sz="2000" b="0" i="0"/>
              <a:t>δεδομένα</a:t>
            </a:r>
            <a:endParaRPr lang="el-GR" sz="2000" b="0" i="0" baseline="-25000"/>
          </a:p>
        </p:txBody>
      </p:sp>
      <p:sp>
        <p:nvSpPr>
          <p:cNvPr id="218135" name="Rectangle 55"/>
          <p:cNvSpPr>
            <a:spLocks noChangeArrowheads="1"/>
          </p:cNvSpPr>
          <p:nvPr/>
        </p:nvSpPr>
        <p:spPr bwMode="auto">
          <a:xfrm>
            <a:off x="3205535" y="2491581"/>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36" name="Rectangle 56"/>
          <p:cNvSpPr>
            <a:spLocks noChangeArrowheads="1"/>
          </p:cNvSpPr>
          <p:nvPr/>
        </p:nvSpPr>
        <p:spPr bwMode="auto">
          <a:xfrm>
            <a:off x="3421435" y="2491581"/>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8137" name="Rectangle 59"/>
          <p:cNvSpPr>
            <a:spLocks noChangeArrowheads="1"/>
          </p:cNvSpPr>
          <p:nvPr/>
        </p:nvSpPr>
        <p:spPr bwMode="auto">
          <a:xfrm>
            <a:off x="3637335" y="2491581"/>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8138" name="Rectangle 60"/>
          <p:cNvSpPr>
            <a:spLocks noChangeArrowheads="1"/>
          </p:cNvSpPr>
          <p:nvPr/>
        </p:nvSpPr>
        <p:spPr bwMode="auto">
          <a:xfrm>
            <a:off x="3853235" y="249316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39" name="Rectangle 61"/>
          <p:cNvSpPr>
            <a:spLocks noChangeArrowheads="1"/>
          </p:cNvSpPr>
          <p:nvPr/>
        </p:nvSpPr>
        <p:spPr bwMode="auto">
          <a:xfrm>
            <a:off x="4069135" y="249316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40" name="Line 62"/>
          <p:cNvSpPr>
            <a:spLocks noChangeShapeType="1"/>
          </p:cNvSpPr>
          <p:nvPr/>
        </p:nvSpPr>
        <p:spPr bwMode="auto">
          <a:xfrm flipV="1">
            <a:off x="2557835" y="3788568"/>
            <a:ext cx="0" cy="431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41" name="Rectangle 66"/>
          <p:cNvSpPr>
            <a:spLocks noChangeArrowheads="1"/>
          </p:cNvSpPr>
          <p:nvPr/>
        </p:nvSpPr>
        <p:spPr bwMode="auto">
          <a:xfrm>
            <a:off x="829047" y="378856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42" name="Rectangle 67"/>
          <p:cNvSpPr>
            <a:spLocks noChangeArrowheads="1"/>
          </p:cNvSpPr>
          <p:nvPr/>
        </p:nvSpPr>
        <p:spPr bwMode="auto">
          <a:xfrm>
            <a:off x="1044947" y="378856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8143" name="Rectangle 70"/>
          <p:cNvSpPr>
            <a:spLocks noChangeArrowheads="1"/>
          </p:cNvSpPr>
          <p:nvPr/>
        </p:nvSpPr>
        <p:spPr bwMode="auto">
          <a:xfrm>
            <a:off x="1260847" y="378856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8144" name="Rectangle 71"/>
          <p:cNvSpPr>
            <a:spLocks noChangeArrowheads="1"/>
          </p:cNvSpPr>
          <p:nvPr/>
        </p:nvSpPr>
        <p:spPr bwMode="auto">
          <a:xfrm>
            <a:off x="1476747" y="3790156"/>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45" name="Rectangle 72"/>
          <p:cNvSpPr>
            <a:spLocks noChangeArrowheads="1"/>
          </p:cNvSpPr>
          <p:nvPr/>
        </p:nvSpPr>
        <p:spPr bwMode="auto">
          <a:xfrm>
            <a:off x="1692647" y="3790156"/>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46" name="Line 73"/>
          <p:cNvSpPr>
            <a:spLocks noChangeShapeType="1"/>
          </p:cNvSpPr>
          <p:nvPr/>
        </p:nvSpPr>
        <p:spPr bwMode="auto">
          <a:xfrm flipV="1">
            <a:off x="935410" y="4148931"/>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47" name="Line 74"/>
          <p:cNvSpPr>
            <a:spLocks noChangeShapeType="1"/>
          </p:cNvSpPr>
          <p:nvPr/>
        </p:nvSpPr>
        <p:spPr bwMode="auto">
          <a:xfrm>
            <a:off x="935410" y="4148931"/>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48" name="Line 75"/>
          <p:cNvSpPr>
            <a:spLocks noChangeShapeType="1"/>
          </p:cNvSpPr>
          <p:nvPr/>
        </p:nvSpPr>
        <p:spPr bwMode="auto">
          <a:xfrm>
            <a:off x="1151310" y="4148931"/>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49" name="Line 77"/>
          <p:cNvSpPr>
            <a:spLocks noChangeShapeType="1"/>
          </p:cNvSpPr>
          <p:nvPr/>
        </p:nvSpPr>
        <p:spPr bwMode="auto">
          <a:xfrm flipV="1">
            <a:off x="1584697" y="4148931"/>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50" name="Line 78"/>
          <p:cNvSpPr>
            <a:spLocks noChangeShapeType="1"/>
          </p:cNvSpPr>
          <p:nvPr/>
        </p:nvSpPr>
        <p:spPr bwMode="auto">
          <a:xfrm>
            <a:off x="1583110" y="4148931"/>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51" name="Line 79"/>
          <p:cNvSpPr>
            <a:spLocks noChangeShapeType="1"/>
          </p:cNvSpPr>
          <p:nvPr/>
        </p:nvSpPr>
        <p:spPr bwMode="auto">
          <a:xfrm>
            <a:off x="2014910" y="4148931"/>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86" name="Line 119"/>
          <p:cNvSpPr>
            <a:spLocks noChangeShapeType="1"/>
          </p:cNvSpPr>
          <p:nvPr/>
        </p:nvSpPr>
        <p:spPr bwMode="auto">
          <a:xfrm>
            <a:off x="2197472" y="4220368"/>
            <a:ext cx="360363" cy="0"/>
          </a:xfrm>
          <a:prstGeom prst="line">
            <a:avLst/>
          </a:prstGeom>
          <a:noFill/>
          <a:ln w="254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32241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7" name="Rectangle 2"/>
          <p:cNvSpPr>
            <a:spLocks noGrp="1" noChangeArrowheads="1"/>
          </p:cNvSpPr>
          <p:nvPr>
            <p:ph type="title"/>
          </p:nvPr>
        </p:nvSpPr>
        <p:spPr>
          <a:xfrm>
            <a:off x="458788" y="44624"/>
            <a:ext cx="8229600" cy="633412"/>
          </a:xfrm>
          <a:noFill/>
        </p:spPr>
        <p:txBody>
          <a:bodyPr/>
          <a:lstStyle/>
          <a:p>
            <a:pPr eaLnBrk="1" hangingPunct="1"/>
            <a:r>
              <a:rPr lang="en-US" sz="3200" dirty="0"/>
              <a:t>Transmitters – Direct and </a:t>
            </a:r>
            <a:r>
              <a:rPr lang="en-US" sz="3200" b="1" u="sng" dirty="0"/>
              <a:t>External</a:t>
            </a:r>
            <a:r>
              <a:rPr lang="en-US" sz="3200" dirty="0"/>
              <a:t> Modulation</a:t>
            </a:r>
          </a:p>
        </p:txBody>
      </p:sp>
      <p:pic>
        <p:nvPicPr>
          <p:cNvPr id="2" name="Picture 1">
            <a:extLst>
              <a:ext uri="{FF2B5EF4-FFF2-40B4-BE49-F238E27FC236}">
                <a16:creationId xmlns:a16="http://schemas.microsoft.com/office/drawing/2014/main" id="{9E492FE1-81A6-F8F3-3079-02BCE4BE45C1}"/>
              </a:ext>
            </a:extLst>
          </p:cNvPr>
          <p:cNvPicPr>
            <a:picLocks noChangeAspect="1"/>
          </p:cNvPicPr>
          <p:nvPr/>
        </p:nvPicPr>
        <p:blipFill>
          <a:blip r:embed="rId2"/>
          <a:stretch>
            <a:fillRect/>
          </a:stretch>
        </p:blipFill>
        <p:spPr>
          <a:xfrm>
            <a:off x="611560" y="1124744"/>
            <a:ext cx="7751598" cy="4680520"/>
          </a:xfrm>
          <a:prstGeom prst="rect">
            <a:avLst/>
          </a:prstGeom>
        </p:spPr>
      </p:pic>
    </p:spTree>
    <p:extLst>
      <p:ext uri="{BB962C8B-B14F-4D97-AF65-F5344CB8AC3E}">
        <p14:creationId xmlns:p14="http://schemas.microsoft.com/office/powerpoint/2010/main" val="426224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err="1"/>
              <a:t>Pockels</a:t>
            </a:r>
            <a:r>
              <a:rPr lang="en-US" dirty="0"/>
              <a:t> effect</a:t>
            </a:r>
          </a:p>
        </p:txBody>
      </p:sp>
      <p:sp>
        <p:nvSpPr>
          <p:cNvPr id="3" name="Content Placeholder 2"/>
          <p:cNvSpPr>
            <a:spLocks noGrp="1"/>
          </p:cNvSpPr>
          <p:nvPr>
            <p:ph idx="1"/>
          </p:nvPr>
        </p:nvSpPr>
        <p:spPr>
          <a:xfrm>
            <a:off x="467544" y="1196752"/>
            <a:ext cx="8229600" cy="5328592"/>
          </a:xfrm>
        </p:spPr>
        <p:txBody>
          <a:bodyPr>
            <a:normAutofit fontScale="92500"/>
          </a:bodyPr>
          <a:lstStyle/>
          <a:p>
            <a:r>
              <a:rPr lang="en-US" dirty="0"/>
              <a:t>The </a:t>
            </a:r>
            <a:r>
              <a:rPr lang="en-US" b="1" dirty="0" err="1"/>
              <a:t>Pockels</a:t>
            </a:r>
            <a:r>
              <a:rPr lang="en-US" b="1" dirty="0"/>
              <a:t> effect</a:t>
            </a:r>
            <a:r>
              <a:rPr lang="en-US" dirty="0"/>
              <a:t> (after </a:t>
            </a:r>
            <a:r>
              <a:rPr lang="en-US" dirty="0">
                <a:hlinkClick r:id="rId2" tooltip="Friedrich Carl Alwin Pockels"/>
              </a:rPr>
              <a:t>Friedrich Carl </a:t>
            </a:r>
            <a:r>
              <a:rPr lang="en-US" dirty="0" err="1">
                <a:hlinkClick r:id="rId2" tooltip="Friedrich Carl Alwin Pockels"/>
              </a:rPr>
              <a:t>Alwin</a:t>
            </a:r>
            <a:r>
              <a:rPr lang="en-US" dirty="0">
                <a:hlinkClick r:id="rId2" tooltip="Friedrich Carl Alwin Pockels"/>
              </a:rPr>
              <a:t> </a:t>
            </a:r>
            <a:r>
              <a:rPr lang="en-US" dirty="0" err="1">
                <a:hlinkClick r:id="rId2" tooltip="Friedrich Carl Alwin Pockels"/>
              </a:rPr>
              <a:t>Pockels</a:t>
            </a:r>
            <a:r>
              <a:rPr lang="en-US" dirty="0"/>
              <a:t> who studied the effect in 1893), or </a:t>
            </a:r>
            <a:r>
              <a:rPr lang="en-US" dirty="0" err="1"/>
              <a:t>Pockels</a:t>
            </a:r>
            <a:r>
              <a:rPr lang="en-US" dirty="0"/>
              <a:t> electro-optic effect, changes or produces </a:t>
            </a:r>
            <a:r>
              <a:rPr lang="en-US" dirty="0">
                <a:hlinkClick r:id="rId3" tooltip="Birefringence"/>
              </a:rPr>
              <a:t>birefringence</a:t>
            </a:r>
            <a:r>
              <a:rPr lang="en-US" dirty="0"/>
              <a:t> in an optical medium induced by an </a:t>
            </a:r>
            <a:r>
              <a:rPr lang="en-US" dirty="0">
                <a:hlinkClick r:id="rId4" tooltip="Electric field"/>
              </a:rPr>
              <a:t>electric field</a:t>
            </a:r>
            <a:r>
              <a:rPr lang="en-US" dirty="0"/>
              <a:t>. </a:t>
            </a:r>
          </a:p>
          <a:p>
            <a:r>
              <a:rPr lang="en-US" dirty="0"/>
              <a:t>In the </a:t>
            </a:r>
            <a:r>
              <a:rPr lang="en-US" dirty="0" err="1"/>
              <a:t>Pockels</a:t>
            </a:r>
            <a:r>
              <a:rPr lang="en-US" dirty="0"/>
              <a:t> effect, also known as the linear electro-optic effect, the </a:t>
            </a:r>
            <a:r>
              <a:rPr lang="en-US" b="1" dirty="0"/>
              <a:t>birefringence is proportional to the electric field</a:t>
            </a:r>
            <a:r>
              <a:rPr lang="en-US" dirty="0"/>
              <a:t>. </a:t>
            </a:r>
          </a:p>
          <a:p>
            <a:r>
              <a:rPr lang="en-US" dirty="0"/>
              <a:t>In the </a:t>
            </a:r>
            <a:r>
              <a:rPr lang="en-US" dirty="0">
                <a:hlinkClick r:id="rId5" tooltip="Kerr effect"/>
              </a:rPr>
              <a:t>Kerr effect</a:t>
            </a:r>
            <a:r>
              <a:rPr lang="en-US" dirty="0"/>
              <a:t>, the refractive index change (birefringence) is proportional to the </a:t>
            </a:r>
            <a:r>
              <a:rPr lang="en-US" b="1" dirty="0"/>
              <a:t>square of the field</a:t>
            </a:r>
            <a:r>
              <a:rPr lang="en-US" dirty="0"/>
              <a:t>. </a:t>
            </a:r>
          </a:p>
          <a:p>
            <a:r>
              <a:rPr lang="en-US" dirty="0"/>
              <a:t>The </a:t>
            </a:r>
            <a:r>
              <a:rPr lang="en-US" dirty="0" err="1"/>
              <a:t>Pockels</a:t>
            </a:r>
            <a:r>
              <a:rPr lang="en-US" dirty="0"/>
              <a:t> effect occurs only in crystals that lack </a:t>
            </a:r>
            <a:r>
              <a:rPr lang="en-US" dirty="0">
                <a:hlinkClick r:id="rId6" tooltip="Inversion symmetry"/>
              </a:rPr>
              <a:t>inversion symmetry</a:t>
            </a:r>
            <a:r>
              <a:rPr lang="en-US" dirty="0"/>
              <a:t>, such as </a:t>
            </a:r>
            <a:r>
              <a:rPr lang="en-US" dirty="0">
                <a:hlinkClick r:id="rId7" tooltip="Lithium niobate"/>
              </a:rPr>
              <a:t>lithium </a:t>
            </a:r>
            <a:r>
              <a:rPr lang="en-US" dirty="0" err="1">
                <a:hlinkClick r:id="rId7" tooltip="Lithium niobate"/>
              </a:rPr>
              <a:t>niobate</a:t>
            </a:r>
            <a:r>
              <a:rPr lang="en-US" dirty="0"/>
              <a:t>, and in other </a:t>
            </a:r>
            <a:r>
              <a:rPr lang="en-US" dirty="0" err="1"/>
              <a:t>noncentrosymmetric</a:t>
            </a:r>
            <a:r>
              <a:rPr lang="en-US" dirty="0"/>
              <a:t> media such as electric-field poled </a:t>
            </a:r>
            <a:r>
              <a:rPr lang="en-US" b="1" dirty="0"/>
              <a:t>polymers or glasses</a:t>
            </a:r>
            <a:r>
              <a:rPr lang="en-US" dirty="0"/>
              <a:t>.</a:t>
            </a:r>
          </a:p>
        </p:txBody>
      </p:sp>
    </p:spTree>
    <p:extLst>
      <p:ext uri="{BB962C8B-B14F-4D97-AF65-F5344CB8AC3E}">
        <p14:creationId xmlns:p14="http://schemas.microsoft.com/office/powerpoint/2010/main" val="299835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2"/>
          <p:cNvSpPr>
            <a:spLocks noGrp="1" noChangeArrowheads="1"/>
          </p:cNvSpPr>
          <p:nvPr>
            <p:ph type="title"/>
          </p:nvPr>
        </p:nvSpPr>
        <p:spPr>
          <a:xfrm>
            <a:off x="107950" y="115888"/>
            <a:ext cx="8928100" cy="720725"/>
          </a:xfrm>
          <a:noFill/>
        </p:spPr>
        <p:txBody>
          <a:bodyPr/>
          <a:lstStyle/>
          <a:p>
            <a:pPr eaLnBrk="1" hangingPunct="1"/>
            <a:r>
              <a:rPr lang="en-US" sz="3200"/>
              <a:t>Transmitters – Direct and </a:t>
            </a:r>
            <a:r>
              <a:rPr lang="en-US" sz="3200" b="1" u="sng"/>
              <a:t>External</a:t>
            </a:r>
            <a:r>
              <a:rPr lang="en-US" sz="3200"/>
              <a:t> Modulation</a:t>
            </a:r>
          </a:p>
        </p:txBody>
      </p:sp>
      <p:sp>
        <p:nvSpPr>
          <p:cNvPr id="220165" name="Rectangle 3"/>
          <p:cNvSpPr>
            <a:spLocks noGrp="1" noChangeArrowheads="1"/>
          </p:cNvSpPr>
          <p:nvPr>
            <p:ph idx="1"/>
          </p:nvPr>
        </p:nvSpPr>
        <p:spPr>
          <a:xfrm>
            <a:off x="179388" y="981075"/>
            <a:ext cx="8785225" cy="3240088"/>
          </a:xfrm>
        </p:spPr>
        <p:txBody>
          <a:bodyPr>
            <a:normAutofit fontScale="92500"/>
          </a:bodyPr>
          <a:lstStyle/>
          <a:p>
            <a:pPr eaLnBrk="1" hangingPunct="1">
              <a:lnSpc>
                <a:spcPct val="80000"/>
              </a:lnSpc>
            </a:pPr>
            <a:r>
              <a:rPr lang="el-GR" sz="2000" b="1" dirty="0"/>
              <a:t>Δύο τύποι εξωτερικών διαμορφωτών χρησιμοποιούνται ευρέως σήμερα:</a:t>
            </a:r>
          </a:p>
          <a:p>
            <a:pPr lvl="1">
              <a:lnSpc>
                <a:spcPct val="80000"/>
              </a:lnSpc>
            </a:pPr>
            <a:r>
              <a:rPr lang="el-GR" sz="1800" b="1" dirty="0"/>
              <a:t>Οι διαμορφωτές </a:t>
            </a:r>
            <a:r>
              <a:rPr lang="el-GR" sz="1800" b="1" u="sng" dirty="0"/>
              <a:t>νιοβικού λιθίου</a:t>
            </a:r>
            <a:r>
              <a:rPr lang="en-US" sz="1800" b="1" u="sng" dirty="0"/>
              <a:t> LiNbO</a:t>
            </a:r>
            <a:r>
              <a:rPr lang="en-US" sz="1800" b="1" u="sng" baseline="-25000" dirty="0"/>
              <a:t>3</a:t>
            </a:r>
            <a:endParaRPr lang="el-GR" sz="1800" b="1" u="sng" dirty="0"/>
          </a:p>
          <a:p>
            <a:pPr lvl="1" eaLnBrk="1" hangingPunct="1">
              <a:lnSpc>
                <a:spcPct val="80000"/>
              </a:lnSpc>
            </a:pPr>
            <a:r>
              <a:rPr lang="el-GR" sz="1800" b="1" dirty="0"/>
              <a:t>Οι ημιαγωγικοί διαμορφωτές </a:t>
            </a:r>
            <a:r>
              <a:rPr lang="el-GR" sz="1800" b="1" u="sng" dirty="0"/>
              <a:t>ηλεκτρο-απορρόφησης</a:t>
            </a:r>
            <a:r>
              <a:rPr lang="el-GR" sz="1800" b="1" dirty="0"/>
              <a:t> (</a:t>
            </a:r>
            <a:r>
              <a:rPr lang="en-US" sz="1800" b="1" i="1" u="sng" dirty="0"/>
              <a:t>Electro-Absorption – EA modulators</a:t>
            </a:r>
            <a:r>
              <a:rPr lang="el-GR" sz="1800" b="1" dirty="0"/>
              <a:t>)</a:t>
            </a:r>
          </a:p>
          <a:p>
            <a:pPr eaLnBrk="1" hangingPunct="1">
              <a:lnSpc>
                <a:spcPct val="80000"/>
              </a:lnSpc>
            </a:pPr>
            <a:r>
              <a:rPr lang="el-GR" sz="2000" b="1" dirty="0"/>
              <a:t>Ένας διαμορφωτής νιοβικού λιθίου χρησιμοποιεί το ηλεκτρο-οπτικό φαινόμενο, όπου μία εφαρμοζόμενη τάση επάγει μία αλλαγή στο δείκτη διάθλασης του υλικού. Η διάταξη από μόνη της είναι σχηματισμένη είτε σαν κατευθυντικός συζεύκτης είτε σαν </a:t>
            </a:r>
            <a:r>
              <a:rPr lang="en-US" sz="2000" b="1" dirty="0"/>
              <a:t>Mach-Zehnder Interferometer (</a:t>
            </a:r>
            <a:r>
              <a:rPr lang="en-US" sz="2000" b="1" i="1" dirty="0"/>
              <a:t>MZI</a:t>
            </a:r>
            <a:r>
              <a:rPr lang="en-US" sz="2000" b="1" dirty="0"/>
              <a:t>)</a:t>
            </a:r>
          </a:p>
          <a:p>
            <a:pPr eaLnBrk="1" hangingPunct="1">
              <a:lnSpc>
                <a:spcPct val="80000"/>
              </a:lnSpc>
            </a:pPr>
            <a:r>
              <a:rPr lang="el-GR" sz="2000" dirty="0"/>
              <a:t>Στην περίπτωση εξωτερικού διαμορφωτή νιοβικού λιθίου αποτελούμενου από </a:t>
            </a:r>
            <a:r>
              <a:rPr lang="el-GR" sz="2000" b="1" dirty="0"/>
              <a:t>κατευθυντικό συζεύκτη</a:t>
            </a:r>
            <a:r>
              <a:rPr lang="el-GR" sz="2000" dirty="0"/>
              <a:t>, εφαρμόζοντας μία τάση στην περιοχή σύζευξης</a:t>
            </a:r>
            <a:r>
              <a:rPr lang="en-US" sz="2000" dirty="0"/>
              <a:t>,</a:t>
            </a:r>
            <a:r>
              <a:rPr lang="el-GR" sz="2000" dirty="0"/>
              <a:t> αλλάζει ο δείκτης διάθλασής της, γεγονός το </a:t>
            </a:r>
            <a:r>
              <a:rPr lang="el-GR" sz="2000" b="1" dirty="0"/>
              <a:t>οποίο καθορίζει πόση ισχύς θα συζευχθεί από τον κυματοδηγό εισόδου στον κυματοδηγό εξόδου</a:t>
            </a:r>
            <a:endParaRPr lang="en-US" sz="2000" b="1" dirty="0"/>
          </a:p>
        </p:txBody>
      </p:sp>
      <p:sp>
        <p:nvSpPr>
          <p:cNvPr id="220166" name="Rectangle 4"/>
          <p:cNvSpPr>
            <a:spLocks noChangeArrowheads="1"/>
          </p:cNvSpPr>
          <p:nvPr/>
        </p:nvSpPr>
        <p:spPr bwMode="auto">
          <a:xfrm>
            <a:off x="3632200" y="5300663"/>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67" name="Rectangle 5"/>
          <p:cNvSpPr>
            <a:spLocks noChangeArrowheads="1"/>
          </p:cNvSpPr>
          <p:nvPr/>
        </p:nvSpPr>
        <p:spPr bwMode="auto">
          <a:xfrm>
            <a:off x="6084888" y="4437063"/>
            <a:ext cx="28082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Εξωτερικός διαμορφωτής νιοβικού λιθίου αποτελούμενος από κατευθυντικό συζεύκτη</a:t>
            </a:r>
          </a:p>
        </p:txBody>
      </p:sp>
      <p:sp>
        <p:nvSpPr>
          <p:cNvPr id="220168" name="Rectangle 6"/>
          <p:cNvSpPr>
            <a:spLocks noChangeArrowheads="1"/>
          </p:cNvSpPr>
          <p:nvPr/>
        </p:nvSpPr>
        <p:spPr bwMode="auto">
          <a:xfrm>
            <a:off x="2768600" y="5013325"/>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69" name="Rectangle 7"/>
          <p:cNvSpPr>
            <a:spLocks noChangeArrowheads="1"/>
          </p:cNvSpPr>
          <p:nvPr/>
        </p:nvSpPr>
        <p:spPr bwMode="auto">
          <a:xfrm>
            <a:off x="2987675" y="5229225"/>
            <a:ext cx="215900" cy="2159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0" name="Rectangle 8"/>
          <p:cNvSpPr>
            <a:spLocks noChangeArrowheads="1"/>
          </p:cNvSpPr>
          <p:nvPr/>
        </p:nvSpPr>
        <p:spPr bwMode="auto">
          <a:xfrm>
            <a:off x="2984500" y="4797425"/>
            <a:ext cx="215900" cy="2159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1" name="Rectangle 9"/>
          <p:cNvSpPr>
            <a:spLocks noChangeArrowheads="1"/>
          </p:cNvSpPr>
          <p:nvPr/>
        </p:nvSpPr>
        <p:spPr bwMode="auto">
          <a:xfrm>
            <a:off x="1905000" y="4724400"/>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2" name="AutoShape 10"/>
          <p:cNvSpPr>
            <a:spLocks noChangeArrowheads="1"/>
          </p:cNvSpPr>
          <p:nvPr/>
        </p:nvSpPr>
        <p:spPr bwMode="auto">
          <a:xfrm rot="2700000">
            <a:off x="2336800" y="4868863"/>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3" name="Rectangle 11"/>
          <p:cNvSpPr>
            <a:spLocks noChangeArrowheads="1"/>
          </p:cNvSpPr>
          <p:nvPr/>
        </p:nvSpPr>
        <p:spPr bwMode="auto">
          <a:xfrm>
            <a:off x="1905000" y="5300663"/>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4" name="AutoShape 12"/>
          <p:cNvSpPr>
            <a:spLocks noChangeArrowheads="1"/>
          </p:cNvSpPr>
          <p:nvPr/>
        </p:nvSpPr>
        <p:spPr bwMode="auto">
          <a:xfrm rot="18900000" flipV="1">
            <a:off x="2336800" y="5157788"/>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5" name="Rectangle 13"/>
          <p:cNvSpPr>
            <a:spLocks noChangeArrowheads="1"/>
          </p:cNvSpPr>
          <p:nvPr/>
        </p:nvSpPr>
        <p:spPr bwMode="auto">
          <a:xfrm>
            <a:off x="3632200" y="4724400"/>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6" name="AutoShape 14"/>
          <p:cNvSpPr>
            <a:spLocks noChangeArrowheads="1"/>
          </p:cNvSpPr>
          <p:nvPr/>
        </p:nvSpPr>
        <p:spPr bwMode="auto">
          <a:xfrm rot="2700000">
            <a:off x="3200400" y="5157788"/>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7" name="AutoShape 15"/>
          <p:cNvSpPr>
            <a:spLocks noChangeArrowheads="1"/>
          </p:cNvSpPr>
          <p:nvPr/>
        </p:nvSpPr>
        <p:spPr bwMode="auto">
          <a:xfrm rot="18900000" flipV="1">
            <a:off x="3200400" y="4868863"/>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8" name="Rectangle 16"/>
          <p:cNvSpPr>
            <a:spLocks noChangeArrowheads="1"/>
          </p:cNvSpPr>
          <p:nvPr/>
        </p:nvSpPr>
        <p:spPr bwMode="auto">
          <a:xfrm>
            <a:off x="606425" y="4437063"/>
            <a:ext cx="129857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Είσοδος</a:t>
            </a:r>
          </a:p>
        </p:txBody>
      </p:sp>
      <p:sp>
        <p:nvSpPr>
          <p:cNvPr id="220179" name="Line 17"/>
          <p:cNvSpPr>
            <a:spLocks noChangeShapeType="1"/>
          </p:cNvSpPr>
          <p:nvPr/>
        </p:nvSpPr>
        <p:spPr bwMode="auto">
          <a:xfrm>
            <a:off x="1330325" y="4797425"/>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0180" name="Rectangle 18"/>
          <p:cNvSpPr>
            <a:spLocks noChangeArrowheads="1"/>
          </p:cNvSpPr>
          <p:nvPr/>
        </p:nvSpPr>
        <p:spPr bwMode="auto">
          <a:xfrm>
            <a:off x="4208463" y="4437063"/>
            <a:ext cx="129857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Έξοδος</a:t>
            </a:r>
          </a:p>
        </p:txBody>
      </p:sp>
      <p:sp>
        <p:nvSpPr>
          <p:cNvPr id="220181" name="Line 19"/>
          <p:cNvSpPr>
            <a:spLocks noChangeShapeType="1"/>
          </p:cNvSpPr>
          <p:nvPr/>
        </p:nvSpPr>
        <p:spPr bwMode="auto">
          <a:xfrm>
            <a:off x="4497388" y="4797425"/>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0182" name="Rectangle 20"/>
          <p:cNvSpPr>
            <a:spLocks noChangeArrowheads="1"/>
          </p:cNvSpPr>
          <p:nvPr/>
        </p:nvSpPr>
        <p:spPr bwMode="auto">
          <a:xfrm>
            <a:off x="393700" y="5014913"/>
            <a:ext cx="14414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Αδιαμόρφωτο φως</a:t>
            </a:r>
          </a:p>
        </p:txBody>
      </p:sp>
      <p:sp>
        <p:nvSpPr>
          <p:cNvPr id="220183" name="Rectangle 21"/>
          <p:cNvSpPr>
            <a:spLocks noChangeArrowheads="1"/>
          </p:cNvSpPr>
          <p:nvPr/>
        </p:nvSpPr>
        <p:spPr bwMode="auto">
          <a:xfrm>
            <a:off x="4356100" y="5014913"/>
            <a:ext cx="15843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Διαμορφωμένο φως</a:t>
            </a:r>
          </a:p>
        </p:txBody>
      </p:sp>
      <p:sp>
        <p:nvSpPr>
          <p:cNvPr id="220184" name="Rectangle 22"/>
          <p:cNvSpPr>
            <a:spLocks noChangeArrowheads="1"/>
          </p:cNvSpPr>
          <p:nvPr/>
        </p:nvSpPr>
        <p:spPr bwMode="auto">
          <a:xfrm>
            <a:off x="3201988" y="4365625"/>
            <a:ext cx="2143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V</a:t>
            </a:r>
            <a:endParaRPr lang="el-GR" sz="2000" b="0" i="0"/>
          </a:p>
        </p:txBody>
      </p:sp>
      <p:sp>
        <p:nvSpPr>
          <p:cNvPr id="220185" name="Line 23"/>
          <p:cNvSpPr>
            <a:spLocks noChangeShapeType="1"/>
          </p:cNvSpPr>
          <p:nvPr/>
        </p:nvSpPr>
        <p:spPr bwMode="auto">
          <a:xfrm>
            <a:off x="3092450" y="45085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0186" name="Line 24"/>
          <p:cNvSpPr>
            <a:spLocks noChangeShapeType="1"/>
          </p:cNvSpPr>
          <p:nvPr/>
        </p:nvSpPr>
        <p:spPr bwMode="auto">
          <a:xfrm>
            <a:off x="3092450" y="5446713"/>
            <a:ext cx="0" cy="214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0187" name="Line 25"/>
          <p:cNvSpPr>
            <a:spLocks noChangeShapeType="1"/>
          </p:cNvSpPr>
          <p:nvPr/>
        </p:nvSpPr>
        <p:spPr bwMode="auto">
          <a:xfrm>
            <a:off x="2844800" y="5662613"/>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0188" name="Line 26"/>
          <p:cNvSpPr>
            <a:spLocks noChangeShapeType="1"/>
          </p:cNvSpPr>
          <p:nvPr/>
        </p:nvSpPr>
        <p:spPr bwMode="auto">
          <a:xfrm>
            <a:off x="2916238" y="573405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0189" name="Line 27"/>
          <p:cNvSpPr>
            <a:spLocks noChangeShapeType="1"/>
          </p:cNvSpPr>
          <p:nvPr/>
        </p:nvSpPr>
        <p:spPr bwMode="auto">
          <a:xfrm>
            <a:off x="2989263" y="58054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2221331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2"/>
          <p:cNvSpPr>
            <a:spLocks noGrp="1" noChangeArrowheads="1"/>
          </p:cNvSpPr>
          <p:nvPr>
            <p:ph type="title"/>
          </p:nvPr>
        </p:nvSpPr>
        <p:spPr>
          <a:xfrm>
            <a:off x="107950" y="115888"/>
            <a:ext cx="8928100" cy="720725"/>
          </a:xfrm>
          <a:noFill/>
        </p:spPr>
        <p:txBody>
          <a:bodyPr/>
          <a:lstStyle/>
          <a:p>
            <a:pPr eaLnBrk="1" hangingPunct="1"/>
            <a:r>
              <a:rPr lang="en-US" sz="3200"/>
              <a:t>Transmitters – Direct and </a:t>
            </a:r>
            <a:r>
              <a:rPr lang="en-US" sz="3200" b="1" u="sng"/>
              <a:t>External</a:t>
            </a:r>
            <a:r>
              <a:rPr lang="en-US" sz="3200"/>
              <a:t> Modulation</a:t>
            </a:r>
          </a:p>
        </p:txBody>
      </p:sp>
      <p:sp>
        <p:nvSpPr>
          <p:cNvPr id="221189" name="Rectangle 3"/>
          <p:cNvSpPr>
            <a:spLocks noGrp="1" noChangeArrowheads="1"/>
          </p:cNvSpPr>
          <p:nvPr>
            <p:ph idx="1"/>
          </p:nvPr>
        </p:nvSpPr>
        <p:spPr>
          <a:xfrm>
            <a:off x="179388" y="908050"/>
            <a:ext cx="8785225" cy="3168650"/>
          </a:xfrm>
        </p:spPr>
        <p:txBody>
          <a:bodyPr>
            <a:normAutofit lnSpcReduction="10000"/>
          </a:bodyPr>
          <a:lstStyle/>
          <a:p>
            <a:pPr eaLnBrk="1" hangingPunct="1">
              <a:lnSpc>
                <a:spcPct val="80000"/>
              </a:lnSpc>
            </a:pPr>
            <a:r>
              <a:rPr lang="el-GR" sz="2000" dirty="0"/>
              <a:t>Στην περίπτωση του </a:t>
            </a:r>
            <a:r>
              <a:rPr lang="en-US" sz="2000" b="1" dirty="0"/>
              <a:t>MZI</a:t>
            </a:r>
            <a:r>
              <a:rPr lang="el-GR" sz="2000" dirty="0"/>
              <a:t>,</a:t>
            </a:r>
            <a:r>
              <a:rPr lang="en-US" sz="2000" dirty="0"/>
              <a:t> </a:t>
            </a:r>
            <a:r>
              <a:rPr lang="el-GR" sz="2000" dirty="0"/>
              <a:t>αυτό προσφέρει υψηλότερες ταχύτητες διαμόρφωσης για μία δεδομένη τάση οδήγησης και παρέχει υψηλότερο λόγο σβέσης (ισχύς του άσου προς ισχύ του λογικού μηδέν) σε σχέση με τον κατευθυντικό συζεύκτη</a:t>
            </a:r>
          </a:p>
          <a:p>
            <a:pPr lvl="1" eaLnBrk="1" hangingPunct="1">
              <a:lnSpc>
                <a:spcPct val="80000"/>
              </a:lnSpc>
            </a:pPr>
            <a:r>
              <a:rPr lang="el-GR" sz="1800" dirty="0"/>
              <a:t>Για τους προηγούμενους λόγους, το </a:t>
            </a:r>
            <a:r>
              <a:rPr lang="en-US" sz="1800" dirty="0"/>
              <a:t>MZI </a:t>
            </a:r>
            <a:r>
              <a:rPr lang="el-GR" sz="1800" dirty="0"/>
              <a:t>είναι πιο δημοφιλές</a:t>
            </a:r>
          </a:p>
          <a:p>
            <a:pPr eaLnBrk="1" hangingPunct="1">
              <a:lnSpc>
                <a:spcPct val="80000"/>
              </a:lnSpc>
            </a:pPr>
            <a:r>
              <a:rPr lang="el-GR" sz="2000" dirty="0"/>
              <a:t>Για το </a:t>
            </a:r>
            <a:r>
              <a:rPr lang="en-US" sz="2000" dirty="0"/>
              <a:t>MZI</a:t>
            </a:r>
            <a:endParaRPr lang="el-GR" sz="2000" dirty="0"/>
          </a:p>
          <a:p>
            <a:pPr lvl="1" eaLnBrk="1" hangingPunct="1">
              <a:lnSpc>
                <a:spcPct val="80000"/>
              </a:lnSpc>
            </a:pPr>
            <a:r>
              <a:rPr lang="el-GR" sz="1800" dirty="0"/>
              <a:t>Στη μία κατάσταση, τα σήματα στους δύο βραχίονες βρίσκονται </a:t>
            </a:r>
            <a:r>
              <a:rPr lang="el-GR" sz="1800" b="1" dirty="0"/>
              <a:t>σε φάση </a:t>
            </a:r>
            <a:r>
              <a:rPr lang="el-GR" sz="1800" dirty="0"/>
              <a:t>και συμβάλλουν </a:t>
            </a:r>
            <a:r>
              <a:rPr lang="el-GR" sz="1800" b="1" dirty="0"/>
              <a:t>προσθετικά</a:t>
            </a:r>
            <a:r>
              <a:rPr lang="el-GR" sz="1800" dirty="0"/>
              <a:t> με αποτέλεσμα να εμφανίζονται στην έξοδο</a:t>
            </a:r>
          </a:p>
          <a:p>
            <a:pPr lvl="1" eaLnBrk="1" hangingPunct="1">
              <a:lnSpc>
                <a:spcPct val="80000"/>
              </a:lnSpc>
            </a:pPr>
            <a:r>
              <a:rPr lang="el-GR" sz="1800" dirty="0"/>
              <a:t>Στην άλλη κατάσταση, εφαρμόζοντας κατάλληλη τάση προκαλείται </a:t>
            </a:r>
            <a:r>
              <a:rPr lang="el-GR" sz="1800" b="1" dirty="0"/>
              <a:t>διαφορά φάσης π</a:t>
            </a:r>
            <a:r>
              <a:rPr lang="el-GR" sz="1800" dirty="0"/>
              <a:t> ανάμεσα στους δύο βραχίονες του </a:t>
            </a:r>
            <a:r>
              <a:rPr lang="en-US" sz="1800" dirty="0"/>
              <a:t>MZI, </a:t>
            </a:r>
            <a:r>
              <a:rPr lang="el-GR" sz="1800" dirty="0"/>
              <a:t>οδηγώντας σε </a:t>
            </a:r>
            <a:r>
              <a:rPr lang="el-GR" sz="1800" b="1" dirty="0"/>
              <a:t>καταστροφική παρεμβολή </a:t>
            </a:r>
            <a:r>
              <a:rPr lang="el-GR" sz="1800" dirty="0"/>
              <a:t>και μηδενικό σήμα στην έξοδο</a:t>
            </a:r>
          </a:p>
          <a:p>
            <a:pPr lvl="1" eaLnBrk="1" hangingPunct="1">
              <a:lnSpc>
                <a:spcPct val="80000"/>
              </a:lnSpc>
            </a:pPr>
            <a:r>
              <a:rPr lang="el-GR" sz="1800" dirty="0"/>
              <a:t>Τέτοιοι διαμορφωτές έχουν πολύ </a:t>
            </a:r>
            <a:r>
              <a:rPr lang="el-GR" sz="1800" b="1" dirty="0"/>
              <a:t>καλούς λόγους σβέσης </a:t>
            </a:r>
            <a:r>
              <a:rPr lang="el-GR" sz="1800" dirty="0"/>
              <a:t>(ισχύς του άσου προς ισχύ του λογικού μηδέν) που κυμαίνονται μεταξύ </a:t>
            </a:r>
            <a:r>
              <a:rPr lang="el-GR" sz="1800" b="1" dirty="0"/>
              <a:t>μεταξύ 15 και</a:t>
            </a:r>
            <a:r>
              <a:rPr lang="en-US" sz="1800" b="1" dirty="0"/>
              <a:t> 20dB</a:t>
            </a:r>
          </a:p>
        </p:txBody>
      </p:sp>
      <p:sp>
        <p:nvSpPr>
          <p:cNvPr id="221190" name="Rectangle 37"/>
          <p:cNvSpPr>
            <a:spLocks noChangeArrowheads="1"/>
          </p:cNvSpPr>
          <p:nvPr/>
        </p:nvSpPr>
        <p:spPr bwMode="auto">
          <a:xfrm>
            <a:off x="179388" y="5516563"/>
            <a:ext cx="87852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Εξωτερικός διαμορφωτής νιοβικού λιθίου χρησιμοποιώντας μία διάταξη </a:t>
            </a:r>
            <a:r>
              <a:rPr lang="en-US" sz="2000" b="0" i="0"/>
              <a:t>MZI</a:t>
            </a:r>
            <a:endParaRPr lang="el-GR" sz="2000" b="0" i="0"/>
          </a:p>
        </p:txBody>
      </p:sp>
      <p:sp>
        <p:nvSpPr>
          <p:cNvPr id="221191" name="Rectangle 38"/>
          <p:cNvSpPr>
            <a:spLocks noChangeArrowheads="1"/>
          </p:cNvSpPr>
          <p:nvPr/>
        </p:nvSpPr>
        <p:spPr bwMode="auto">
          <a:xfrm>
            <a:off x="3848100" y="4940300"/>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2" name="Rectangle 39"/>
          <p:cNvSpPr>
            <a:spLocks noChangeArrowheads="1"/>
          </p:cNvSpPr>
          <p:nvPr/>
        </p:nvSpPr>
        <p:spPr bwMode="auto">
          <a:xfrm>
            <a:off x="2984500" y="4652963"/>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3" name="Rectangle 40"/>
          <p:cNvSpPr>
            <a:spLocks noChangeArrowheads="1"/>
          </p:cNvSpPr>
          <p:nvPr/>
        </p:nvSpPr>
        <p:spPr bwMode="auto">
          <a:xfrm>
            <a:off x="2120900" y="4364038"/>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4" name="AutoShape 41"/>
          <p:cNvSpPr>
            <a:spLocks noChangeArrowheads="1"/>
          </p:cNvSpPr>
          <p:nvPr/>
        </p:nvSpPr>
        <p:spPr bwMode="auto">
          <a:xfrm rot="2700000">
            <a:off x="2552700" y="4508500"/>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5" name="Rectangle 42"/>
          <p:cNvSpPr>
            <a:spLocks noChangeArrowheads="1"/>
          </p:cNvSpPr>
          <p:nvPr/>
        </p:nvSpPr>
        <p:spPr bwMode="auto">
          <a:xfrm>
            <a:off x="2120900" y="4940300"/>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6" name="AutoShape 43"/>
          <p:cNvSpPr>
            <a:spLocks noChangeArrowheads="1"/>
          </p:cNvSpPr>
          <p:nvPr/>
        </p:nvSpPr>
        <p:spPr bwMode="auto">
          <a:xfrm rot="18900000" flipV="1">
            <a:off x="2552700" y="4797425"/>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7" name="Rectangle 44"/>
          <p:cNvSpPr>
            <a:spLocks noChangeArrowheads="1"/>
          </p:cNvSpPr>
          <p:nvPr/>
        </p:nvSpPr>
        <p:spPr bwMode="auto">
          <a:xfrm>
            <a:off x="3848100" y="4364038"/>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8" name="AutoShape 45"/>
          <p:cNvSpPr>
            <a:spLocks noChangeArrowheads="1"/>
          </p:cNvSpPr>
          <p:nvPr/>
        </p:nvSpPr>
        <p:spPr bwMode="auto">
          <a:xfrm rot="2700000">
            <a:off x="3416300" y="4797425"/>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9" name="AutoShape 46"/>
          <p:cNvSpPr>
            <a:spLocks noChangeArrowheads="1"/>
          </p:cNvSpPr>
          <p:nvPr/>
        </p:nvSpPr>
        <p:spPr bwMode="auto">
          <a:xfrm rot="18900000" flipV="1">
            <a:off x="3416300" y="4508500"/>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00" name="Rectangle 47"/>
          <p:cNvSpPr>
            <a:spLocks noChangeArrowheads="1"/>
          </p:cNvSpPr>
          <p:nvPr/>
        </p:nvSpPr>
        <p:spPr bwMode="auto">
          <a:xfrm>
            <a:off x="822325" y="4076700"/>
            <a:ext cx="129857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Είσοδος</a:t>
            </a:r>
          </a:p>
        </p:txBody>
      </p:sp>
      <p:sp>
        <p:nvSpPr>
          <p:cNvPr id="221201" name="Line 48"/>
          <p:cNvSpPr>
            <a:spLocks noChangeShapeType="1"/>
          </p:cNvSpPr>
          <p:nvPr/>
        </p:nvSpPr>
        <p:spPr bwMode="auto">
          <a:xfrm>
            <a:off x="1546225" y="4437063"/>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02" name="Rectangle 49"/>
          <p:cNvSpPr>
            <a:spLocks noChangeArrowheads="1"/>
          </p:cNvSpPr>
          <p:nvPr/>
        </p:nvSpPr>
        <p:spPr bwMode="auto">
          <a:xfrm>
            <a:off x="612775" y="4654550"/>
            <a:ext cx="14398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Αδιαμόρφωτο φως</a:t>
            </a:r>
          </a:p>
        </p:txBody>
      </p:sp>
      <p:sp>
        <p:nvSpPr>
          <p:cNvPr id="221203" name="Rectangle 50"/>
          <p:cNvSpPr>
            <a:spLocks noChangeArrowheads="1"/>
          </p:cNvSpPr>
          <p:nvPr/>
        </p:nvSpPr>
        <p:spPr bwMode="auto">
          <a:xfrm>
            <a:off x="4646613" y="3933825"/>
            <a:ext cx="2143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V</a:t>
            </a:r>
            <a:endParaRPr lang="el-GR" sz="2000" b="0" i="0"/>
          </a:p>
        </p:txBody>
      </p:sp>
      <p:sp>
        <p:nvSpPr>
          <p:cNvPr id="221204" name="Line 51"/>
          <p:cNvSpPr>
            <a:spLocks noChangeShapeType="1"/>
          </p:cNvSpPr>
          <p:nvPr/>
        </p:nvSpPr>
        <p:spPr bwMode="auto">
          <a:xfrm>
            <a:off x="4605338" y="40767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05" name="Line 52"/>
          <p:cNvSpPr>
            <a:spLocks noChangeShapeType="1"/>
          </p:cNvSpPr>
          <p:nvPr/>
        </p:nvSpPr>
        <p:spPr bwMode="auto">
          <a:xfrm>
            <a:off x="4605338" y="5159375"/>
            <a:ext cx="0" cy="214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06" name="Line 53"/>
          <p:cNvSpPr>
            <a:spLocks noChangeShapeType="1"/>
          </p:cNvSpPr>
          <p:nvPr/>
        </p:nvSpPr>
        <p:spPr bwMode="auto">
          <a:xfrm>
            <a:off x="4357688" y="5375275"/>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07" name="Line 54"/>
          <p:cNvSpPr>
            <a:spLocks noChangeShapeType="1"/>
          </p:cNvSpPr>
          <p:nvPr/>
        </p:nvSpPr>
        <p:spPr bwMode="auto">
          <a:xfrm>
            <a:off x="4429125" y="5446713"/>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08" name="Line 55"/>
          <p:cNvSpPr>
            <a:spLocks noChangeShapeType="1"/>
          </p:cNvSpPr>
          <p:nvPr/>
        </p:nvSpPr>
        <p:spPr bwMode="auto">
          <a:xfrm>
            <a:off x="4502150" y="55181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09" name="Rectangle 56"/>
          <p:cNvSpPr>
            <a:spLocks noChangeArrowheads="1"/>
          </p:cNvSpPr>
          <p:nvPr/>
        </p:nvSpPr>
        <p:spPr bwMode="auto">
          <a:xfrm>
            <a:off x="6440488" y="4940300"/>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0" name="Rectangle 57"/>
          <p:cNvSpPr>
            <a:spLocks noChangeArrowheads="1"/>
          </p:cNvSpPr>
          <p:nvPr/>
        </p:nvSpPr>
        <p:spPr bwMode="auto">
          <a:xfrm>
            <a:off x="5576888" y="4652963"/>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1" name="Rectangle 58"/>
          <p:cNvSpPr>
            <a:spLocks noChangeArrowheads="1"/>
          </p:cNvSpPr>
          <p:nvPr/>
        </p:nvSpPr>
        <p:spPr bwMode="auto">
          <a:xfrm>
            <a:off x="4713288" y="4364038"/>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2" name="AutoShape 59"/>
          <p:cNvSpPr>
            <a:spLocks noChangeArrowheads="1"/>
          </p:cNvSpPr>
          <p:nvPr/>
        </p:nvSpPr>
        <p:spPr bwMode="auto">
          <a:xfrm rot="2700000">
            <a:off x="5145088" y="4508500"/>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3" name="Rectangle 60"/>
          <p:cNvSpPr>
            <a:spLocks noChangeArrowheads="1"/>
          </p:cNvSpPr>
          <p:nvPr/>
        </p:nvSpPr>
        <p:spPr bwMode="auto">
          <a:xfrm>
            <a:off x="4713288" y="4940300"/>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4" name="AutoShape 61"/>
          <p:cNvSpPr>
            <a:spLocks noChangeArrowheads="1"/>
          </p:cNvSpPr>
          <p:nvPr/>
        </p:nvSpPr>
        <p:spPr bwMode="auto">
          <a:xfrm rot="18900000" flipV="1">
            <a:off x="5145088" y="4797425"/>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5" name="Rectangle 62"/>
          <p:cNvSpPr>
            <a:spLocks noChangeArrowheads="1"/>
          </p:cNvSpPr>
          <p:nvPr/>
        </p:nvSpPr>
        <p:spPr bwMode="auto">
          <a:xfrm>
            <a:off x="6440488" y="4364038"/>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6" name="AutoShape 63"/>
          <p:cNvSpPr>
            <a:spLocks noChangeArrowheads="1"/>
          </p:cNvSpPr>
          <p:nvPr/>
        </p:nvSpPr>
        <p:spPr bwMode="auto">
          <a:xfrm rot="2700000">
            <a:off x="6008688" y="4797425"/>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7" name="AutoShape 64"/>
          <p:cNvSpPr>
            <a:spLocks noChangeArrowheads="1"/>
          </p:cNvSpPr>
          <p:nvPr/>
        </p:nvSpPr>
        <p:spPr bwMode="auto">
          <a:xfrm rot="18900000" flipV="1">
            <a:off x="6008688" y="4508500"/>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8" name="Rectangle 65"/>
          <p:cNvSpPr>
            <a:spLocks noChangeArrowheads="1"/>
          </p:cNvSpPr>
          <p:nvPr/>
        </p:nvSpPr>
        <p:spPr bwMode="auto">
          <a:xfrm>
            <a:off x="7016750" y="4076700"/>
            <a:ext cx="129857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Έξοδος</a:t>
            </a:r>
          </a:p>
        </p:txBody>
      </p:sp>
      <p:sp>
        <p:nvSpPr>
          <p:cNvPr id="221219" name="Line 66"/>
          <p:cNvSpPr>
            <a:spLocks noChangeShapeType="1"/>
          </p:cNvSpPr>
          <p:nvPr/>
        </p:nvSpPr>
        <p:spPr bwMode="auto">
          <a:xfrm>
            <a:off x="7305675" y="4437063"/>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20" name="Rectangle 67"/>
          <p:cNvSpPr>
            <a:spLocks noChangeArrowheads="1"/>
          </p:cNvSpPr>
          <p:nvPr/>
        </p:nvSpPr>
        <p:spPr bwMode="auto">
          <a:xfrm>
            <a:off x="7164388" y="4654550"/>
            <a:ext cx="15843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Διαμορφωμένο φως</a:t>
            </a:r>
          </a:p>
        </p:txBody>
      </p:sp>
      <p:sp>
        <p:nvSpPr>
          <p:cNvPr id="221221" name="Rectangle 68"/>
          <p:cNvSpPr>
            <a:spLocks noChangeArrowheads="1"/>
          </p:cNvSpPr>
          <p:nvPr/>
        </p:nvSpPr>
        <p:spPr bwMode="auto">
          <a:xfrm>
            <a:off x="4497388" y="4941888"/>
            <a:ext cx="215900" cy="2159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22" name="Rectangle 69"/>
          <p:cNvSpPr>
            <a:spLocks noChangeArrowheads="1"/>
          </p:cNvSpPr>
          <p:nvPr/>
        </p:nvSpPr>
        <p:spPr bwMode="auto">
          <a:xfrm>
            <a:off x="4497388" y="4365625"/>
            <a:ext cx="215900" cy="2159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410647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E044-C4D7-3E4C-BC8E-37EA65CF5CF5}"/>
              </a:ext>
            </a:extLst>
          </p:cNvPr>
          <p:cNvSpPr>
            <a:spLocks noGrp="1"/>
          </p:cNvSpPr>
          <p:nvPr>
            <p:ph type="title"/>
          </p:nvPr>
        </p:nvSpPr>
        <p:spPr/>
        <p:txBody>
          <a:bodyPr/>
          <a:lstStyle/>
          <a:p>
            <a:r>
              <a:rPr lang="el-GR" dirty="0" err="1"/>
              <a:t>Σχ</a:t>
            </a:r>
            <a:r>
              <a:rPr lang="en-US" dirty="0" err="1"/>
              <a:t>ή</a:t>
            </a:r>
            <a:r>
              <a:rPr lang="el-GR" dirty="0" err="1"/>
              <a:t>ματα</a:t>
            </a:r>
            <a:r>
              <a:rPr lang="el-GR" dirty="0"/>
              <a:t> διαμόρφωσης</a:t>
            </a:r>
            <a:endParaRPr lang="en-US" dirty="0"/>
          </a:p>
        </p:txBody>
      </p:sp>
      <p:pic>
        <p:nvPicPr>
          <p:cNvPr id="6" name="Picture 5">
            <a:extLst>
              <a:ext uri="{FF2B5EF4-FFF2-40B4-BE49-F238E27FC236}">
                <a16:creationId xmlns:a16="http://schemas.microsoft.com/office/drawing/2014/main" id="{D40EE458-BF56-25E8-03B4-F852D1040E49}"/>
              </a:ext>
            </a:extLst>
          </p:cNvPr>
          <p:cNvPicPr>
            <a:picLocks noChangeAspect="1"/>
          </p:cNvPicPr>
          <p:nvPr/>
        </p:nvPicPr>
        <p:blipFill>
          <a:blip r:embed="rId2"/>
          <a:stretch>
            <a:fillRect/>
          </a:stretch>
        </p:blipFill>
        <p:spPr>
          <a:xfrm>
            <a:off x="827584" y="1861945"/>
            <a:ext cx="5472608" cy="4544219"/>
          </a:xfrm>
          <a:prstGeom prst="rect">
            <a:avLst/>
          </a:prstGeom>
        </p:spPr>
      </p:pic>
    </p:spTree>
    <p:extLst>
      <p:ext uri="{BB962C8B-B14F-4D97-AF65-F5344CB8AC3E}">
        <p14:creationId xmlns:p14="http://schemas.microsoft.com/office/powerpoint/2010/main" val="3438932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394"/>
            <a:ext cx="8229600" cy="706090"/>
          </a:xfrm>
        </p:spPr>
        <p:txBody>
          <a:bodyPr>
            <a:normAutofit fontScale="90000"/>
          </a:bodyPr>
          <a:lstStyle/>
          <a:p>
            <a:r>
              <a:rPr lang="en-US" dirty="0"/>
              <a:t>MZM Operation</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604448" cy="234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03050"/>
            <a:ext cx="3737249" cy="401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2339752" y="3224735"/>
            <a:ext cx="720080" cy="9243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929" y="2780928"/>
            <a:ext cx="3715071" cy="3979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a:off x="3275856" y="1718703"/>
            <a:ext cx="2592288" cy="13502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524328" y="1864443"/>
            <a:ext cx="144016" cy="12045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7B7C08A-FE4D-B796-29BF-982CF21C9DD9}"/>
              </a:ext>
            </a:extLst>
          </p:cNvPr>
          <p:cNvPicPr>
            <a:picLocks noChangeAspect="1"/>
          </p:cNvPicPr>
          <p:nvPr/>
        </p:nvPicPr>
        <p:blipFill>
          <a:blip r:embed="rId5"/>
          <a:stretch>
            <a:fillRect/>
          </a:stretch>
        </p:blipFill>
        <p:spPr>
          <a:xfrm>
            <a:off x="3114059" y="2941949"/>
            <a:ext cx="1661367" cy="565572"/>
          </a:xfrm>
          <a:prstGeom prst="rect">
            <a:avLst/>
          </a:prstGeom>
        </p:spPr>
      </p:pic>
    </p:spTree>
    <p:extLst>
      <p:ext uri="{BB962C8B-B14F-4D97-AF65-F5344CB8AC3E}">
        <p14:creationId xmlns:p14="http://schemas.microsoft.com/office/powerpoint/2010/main" val="435786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2"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927225"/>
            <a:ext cx="5273675"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3" name="Rectangle 2"/>
          <p:cNvSpPr>
            <a:spLocks noGrp="1" noChangeArrowheads="1"/>
          </p:cNvSpPr>
          <p:nvPr>
            <p:ph type="title"/>
          </p:nvPr>
        </p:nvSpPr>
        <p:spPr>
          <a:xfrm>
            <a:off x="107950" y="115888"/>
            <a:ext cx="8928100" cy="720725"/>
          </a:xfrm>
          <a:noFill/>
        </p:spPr>
        <p:txBody>
          <a:bodyPr/>
          <a:lstStyle/>
          <a:p>
            <a:pPr eaLnBrk="1" hangingPunct="1"/>
            <a:r>
              <a:rPr lang="en-US" sz="3200"/>
              <a:t>Transmitters – Direct and </a:t>
            </a:r>
            <a:r>
              <a:rPr lang="en-US" sz="3200" b="1" u="sng"/>
              <a:t>External</a:t>
            </a:r>
            <a:r>
              <a:rPr lang="en-US" sz="3200"/>
              <a:t> Modulation</a:t>
            </a:r>
          </a:p>
        </p:txBody>
      </p:sp>
      <p:sp>
        <p:nvSpPr>
          <p:cNvPr id="222214" name="Rectangle 3"/>
          <p:cNvSpPr>
            <a:spLocks noGrp="1" noChangeArrowheads="1"/>
          </p:cNvSpPr>
          <p:nvPr>
            <p:ph idx="1"/>
          </p:nvPr>
        </p:nvSpPr>
        <p:spPr>
          <a:xfrm>
            <a:off x="179388" y="908050"/>
            <a:ext cx="8785225" cy="1152525"/>
          </a:xfrm>
        </p:spPr>
        <p:txBody>
          <a:bodyPr/>
          <a:lstStyle/>
          <a:p>
            <a:pPr eaLnBrk="1" hangingPunct="1">
              <a:lnSpc>
                <a:spcPct val="80000"/>
              </a:lnSpc>
            </a:pPr>
            <a:r>
              <a:rPr lang="el-GR" sz="2000" dirty="0"/>
              <a:t>Η απόκριση του διαμορφωτή</a:t>
            </a:r>
            <a:r>
              <a:rPr lang="en-US" sz="2000" dirty="0"/>
              <a:t> </a:t>
            </a:r>
            <a:r>
              <a:rPr lang="el-GR" sz="2000" dirty="0"/>
              <a:t>είναι </a:t>
            </a:r>
            <a:r>
              <a:rPr lang="el-GR" sz="2000" b="1" dirty="0"/>
              <a:t>περιοδική</a:t>
            </a:r>
          </a:p>
          <a:p>
            <a:pPr eaLnBrk="1" hangingPunct="1">
              <a:lnSpc>
                <a:spcPct val="80000"/>
              </a:lnSpc>
            </a:pPr>
            <a:r>
              <a:rPr lang="el-GR" sz="2000" dirty="0"/>
              <a:t>Με τα </a:t>
            </a:r>
            <a:r>
              <a:rPr lang="en-US" sz="2000" b="1" dirty="0"/>
              <a:t>MZIs</a:t>
            </a:r>
            <a:r>
              <a:rPr lang="en-US" sz="2000" dirty="0"/>
              <a:t> </a:t>
            </a:r>
            <a:r>
              <a:rPr lang="el-GR" sz="2000" dirty="0"/>
              <a:t>μπορεί να </a:t>
            </a:r>
            <a:r>
              <a:rPr lang="el-GR" sz="2000" b="1" dirty="0"/>
              <a:t>ελεγχθεί με μεγάλη ακρίβεια το </a:t>
            </a:r>
            <a:r>
              <a:rPr lang="en-US" sz="2000" b="1" dirty="0"/>
              <a:t>chirp</a:t>
            </a:r>
            <a:r>
              <a:rPr lang="en-US" sz="2000" dirty="0"/>
              <a:t>, </a:t>
            </a:r>
            <a:r>
              <a:rPr lang="el-GR" sz="2000" dirty="0"/>
              <a:t>ενώ εξαιτίας της μεγάλης εξάρτησης της διάταξης από την πόλωση, χρησιμοποιείται </a:t>
            </a:r>
            <a:r>
              <a:rPr lang="el-GR" sz="2000" b="1" dirty="0"/>
              <a:t>ίνα διατήρησης της πόλωσης </a:t>
            </a:r>
            <a:r>
              <a:rPr lang="el-GR" sz="2000" dirty="0"/>
              <a:t>μεταξύ του </a:t>
            </a:r>
            <a:r>
              <a:rPr lang="en-US" sz="2000" dirty="0"/>
              <a:t>laser </a:t>
            </a:r>
            <a:r>
              <a:rPr lang="el-GR" sz="2000" dirty="0"/>
              <a:t>και του διαμορφωτή</a:t>
            </a:r>
            <a:endParaRPr lang="en-US" sz="2000" dirty="0"/>
          </a:p>
        </p:txBody>
      </p:sp>
      <p:sp>
        <p:nvSpPr>
          <p:cNvPr id="222215" name="Rectangle 7"/>
          <p:cNvSpPr>
            <a:spLocks noChangeArrowheads="1"/>
          </p:cNvSpPr>
          <p:nvPr/>
        </p:nvSpPr>
        <p:spPr bwMode="auto">
          <a:xfrm>
            <a:off x="4932363" y="1916113"/>
            <a:ext cx="4103687"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a:t>Θεωρητική απόκριση του διαμορφωτή σα συνάρτηση της εφαρμοζόμενης τάσης </a:t>
            </a:r>
            <a:r>
              <a:rPr lang="en-US" sz="1800"/>
              <a:t>V</a:t>
            </a:r>
            <a:r>
              <a:rPr lang="en-US" sz="1800" i="0"/>
              <a:t>, </a:t>
            </a:r>
            <a:r>
              <a:rPr lang="el-GR" sz="1800" i="0"/>
              <a:t>με </a:t>
            </a:r>
            <a:r>
              <a:rPr lang="en-US" sz="1800"/>
              <a:t>V</a:t>
            </a:r>
            <a:r>
              <a:rPr lang="el-GR" sz="1800" baseline="-25000"/>
              <a:t>π</a:t>
            </a:r>
            <a:r>
              <a:rPr lang="el-GR" sz="1800" i="0"/>
              <a:t> να αντιστοιχεί στην τάση που απαιτείται ώστε να επιτευχθεί μία διαφορά φάσης </a:t>
            </a:r>
            <a:r>
              <a:rPr lang="el-GR" sz="1800"/>
              <a:t>π</a:t>
            </a:r>
            <a:r>
              <a:rPr lang="el-GR" sz="1800" i="0"/>
              <a:t> μεταξύ των δύο βραχιόνων του διαμορφωτή και ονομάζεται τάση ημι-κύματος</a:t>
            </a:r>
          </a:p>
        </p:txBody>
      </p:sp>
      <p:sp>
        <p:nvSpPr>
          <p:cNvPr id="222217" name="Rectangle 52"/>
          <p:cNvSpPr>
            <a:spLocks noChangeArrowheads="1"/>
          </p:cNvSpPr>
          <p:nvPr/>
        </p:nvSpPr>
        <p:spPr bwMode="auto">
          <a:xfrm>
            <a:off x="4932363" y="4941888"/>
            <a:ext cx="4103687"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dirty="0"/>
              <a:t>Ι</a:t>
            </a:r>
            <a:r>
              <a:rPr lang="en-US" sz="1800" baseline="-25000" dirty="0"/>
              <a:t>out</a:t>
            </a:r>
            <a:r>
              <a:rPr lang="en-US" sz="1800" i="0" dirty="0"/>
              <a:t> </a:t>
            </a:r>
            <a:r>
              <a:rPr lang="el-GR" sz="1800" i="0" dirty="0"/>
              <a:t>είναι η φωτεινή ένταση στην έξοδο του διαμορφωτή με </a:t>
            </a:r>
            <a:r>
              <a:rPr lang="en-US" sz="1800" dirty="0"/>
              <a:t>I</a:t>
            </a:r>
            <a:r>
              <a:rPr lang="en-US" sz="1800" baseline="-25000" dirty="0"/>
              <a:t>o</a:t>
            </a:r>
            <a:r>
              <a:rPr lang="en-US" sz="1800" i="0" dirty="0"/>
              <a:t> </a:t>
            </a:r>
            <a:r>
              <a:rPr lang="el-GR" sz="1800" i="0" dirty="0"/>
              <a:t>τη μέγιστη τιμή της, </a:t>
            </a:r>
            <a:r>
              <a:rPr lang="en-US" sz="1800" dirty="0"/>
              <a:t>V</a:t>
            </a:r>
            <a:r>
              <a:rPr lang="en-US" sz="1800" i="0" dirty="0"/>
              <a:t> </a:t>
            </a:r>
            <a:r>
              <a:rPr lang="el-GR" sz="1800" i="0" dirty="0"/>
              <a:t>είναι εφαρμοζόμενη τάση</a:t>
            </a:r>
          </a:p>
        </p:txBody>
      </p:sp>
      <p:pic>
        <p:nvPicPr>
          <p:cNvPr id="2" name="Picture 1">
            <a:extLst>
              <a:ext uri="{FF2B5EF4-FFF2-40B4-BE49-F238E27FC236}">
                <a16:creationId xmlns:a16="http://schemas.microsoft.com/office/drawing/2014/main" id="{5021579F-5747-1CD8-BBF2-C514B0E5CE6D}"/>
              </a:ext>
            </a:extLst>
          </p:cNvPr>
          <p:cNvPicPr>
            <a:picLocks noChangeAspect="1"/>
          </p:cNvPicPr>
          <p:nvPr/>
        </p:nvPicPr>
        <p:blipFill>
          <a:blip r:embed="rId3"/>
          <a:stretch>
            <a:fillRect/>
          </a:stretch>
        </p:blipFill>
        <p:spPr>
          <a:xfrm>
            <a:off x="5763271" y="3969544"/>
            <a:ext cx="2746671" cy="935037"/>
          </a:xfrm>
          <a:prstGeom prst="rect">
            <a:avLst/>
          </a:prstGeom>
        </p:spPr>
      </p:pic>
    </p:spTree>
    <p:extLst>
      <p:ext uri="{BB962C8B-B14F-4D97-AF65-F5344CB8AC3E}">
        <p14:creationId xmlns:p14="http://schemas.microsoft.com/office/powerpoint/2010/main" val="126116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8229600" cy="1143000"/>
          </a:xfrm>
        </p:spPr>
        <p:txBody>
          <a:bodyPr/>
          <a:lstStyle/>
          <a:p>
            <a:r>
              <a:rPr lang="el-GR" dirty="0"/>
              <a:t>Συνάρτηση μεταφοράς ΜΖΜ</a:t>
            </a:r>
            <a:endParaRPr lang="en-US" dirty="0"/>
          </a:p>
        </p:txBody>
      </p:sp>
      <p:sp>
        <p:nvSpPr>
          <p:cNvPr id="4" name="AutoShape 2" descr="Αποτέλεσμα εικόνας για mzm transfer function deriv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37112"/>
            <a:ext cx="208823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5" descr="Αποτέλεσμα εικόνας για mzm transfer function deriv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52736"/>
            <a:ext cx="4506338" cy="368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5861077" y="3157216"/>
                <a:ext cx="2642134" cy="783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a:rPr>
                            <m:t>E</m:t>
                          </m:r>
                        </m:e>
                        <m:sub>
                          <m:r>
                            <a:rPr lang="en-US" sz="2000" b="0" i="1" smtClean="0">
                              <a:latin typeface="Cambria Math"/>
                            </a:rPr>
                            <m:t>𝑜𝑢𝑡</m:t>
                          </m:r>
                        </m:sub>
                      </m:sSub>
                      <m:r>
                        <a:rPr lang="en-US" sz="2000" b="0" i="1" smtClean="0">
                          <a:latin typeface="Cambria Math"/>
                        </a:rPr>
                        <m:t>=</m:t>
                      </m:r>
                      <m:sSub>
                        <m:sSubPr>
                          <m:ctrlPr>
                            <a:rPr lang="en-US" sz="2000" i="1">
                              <a:latin typeface="Cambria Math" panose="02040503050406030204" pitchFamily="18" charset="0"/>
                            </a:rPr>
                          </m:ctrlPr>
                        </m:sSubPr>
                        <m:e>
                          <m:r>
                            <m:rPr>
                              <m:sty m:val="p"/>
                            </m:rPr>
                            <a:rPr lang="en-US" sz="2000">
                              <a:latin typeface="Cambria Math"/>
                            </a:rPr>
                            <m:t>E</m:t>
                          </m:r>
                        </m:e>
                        <m:sub>
                          <m:r>
                            <a:rPr lang="en-US" sz="2000" i="1">
                              <a:latin typeface="Cambria Math"/>
                            </a:rPr>
                            <m:t>𝑜</m:t>
                          </m:r>
                        </m:sub>
                      </m:sSub>
                      <m:func>
                        <m:funcPr>
                          <m:ctrlPr>
                            <a:rPr lang="en-US" sz="2000" i="1">
                              <a:latin typeface="Cambria Math" panose="02040503050406030204" pitchFamily="18" charset="0"/>
                            </a:rPr>
                          </m:ctrlPr>
                        </m:funcPr>
                        <m:fName>
                          <m:r>
                            <m:rPr>
                              <m:sty m:val="p"/>
                            </m:rPr>
                            <a:rPr lang="en-US" sz="2000">
                              <a:latin typeface="Cambria Math"/>
                            </a:rPr>
                            <m:t>cos</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l-GR" sz="2000" i="1">
                                      <a:latin typeface="Cambria Math"/>
                                    </a:rPr>
                                    <m:t>𝜋</m:t>
                                  </m:r>
                                </m:num>
                                <m:den>
                                  <m:r>
                                    <a:rPr lang="en-US" sz="2000" i="1">
                                      <a:latin typeface="Cambria Math"/>
                                    </a:rPr>
                                    <m:t>2</m:t>
                                  </m:r>
                                </m:den>
                              </m:f>
                              <m:r>
                                <a:rPr lang="en-US" sz="2000" i="1">
                                  <a:latin typeface="Cambria Math"/>
                                  <a:ea typeface="Cambria Math"/>
                                </a:rPr>
                                <m:t>∙</m:t>
                              </m:r>
                              <m:f>
                                <m:fPr>
                                  <m:ctrlPr>
                                    <a:rPr lang="en-US" sz="2000" i="1">
                                      <a:latin typeface="Cambria Math" panose="02040503050406030204" pitchFamily="18" charset="0"/>
                                      <a:ea typeface="Cambria Math"/>
                                    </a:rPr>
                                  </m:ctrlPr>
                                </m:fPr>
                                <m:num>
                                  <m:r>
                                    <a:rPr lang="en-US" sz="2000" i="1">
                                      <a:latin typeface="Cambria Math"/>
                                      <a:ea typeface="Cambria Math"/>
                                    </a:rPr>
                                    <m:t>𝑉</m:t>
                                  </m:r>
                                </m:num>
                                <m:den>
                                  <m:sSub>
                                    <m:sSubPr>
                                      <m:ctrlPr>
                                        <a:rPr lang="en-US" sz="2000" i="1">
                                          <a:latin typeface="Cambria Math" panose="02040503050406030204" pitchFamily="18" charset="0"/>
                                          <a:ea typeface="Cambria Math"/>
                                        </a:rPr>
                                      </m:ctrlPr>
                                    </m:sSubPr>
                                    <m:e>
                                      <m:r>
                                        <a:rPr lang="en-US" sz="2000" i="1">
                                          <a:latin typeface="Cambria Math"/>
                                          <a:ea typeface="Cambria Math"/>
                                        </a:rPr>
                                        <m:t>𝑉</m:t>
                                      </m:r>
                                    </m:e>
                                    <m:sub>
                                      <m:r>
                                        <a:rPr lang="el-GR" sz="2000" i="1">
                                          <a:latin typeface="Cambria Math"/>
                                          <a:ea typeface="Cambria Math"/>
                                        </a:rPr>
                                        <m:t>𝜋</m:t>
                                      </m:r>
                                    </m:sub>
                                  </m:sSub>
                                </m:den>
                              </m:f>
                            </m:e>
                          </m:d>
                        </m:e>
                      </m:func>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5861077" y="3157216"/>
                <a:ext cx="2642134" cy="78386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09049" y="1675961"/>
                <a:ext cx="2782878" cy="644344"/>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m:rPr>
                            <m:sty m:val="p"/>
                          </m:rPr>
                          <a:rPr lang="el-GR" sz="2000" b="0" i="0" smtClean="0">
                            <a:latin typeface="Cambria Math"/>
                          </a:rPr>
                          <m:t>Ι</m:t>
                        </m:r>
                      </m:e>
                      <m:sub>
                        <m:r>
                          <a:rPr lang="en-US" sz="2000" b="0" i="1" smtClean="0">
                            <a:latin typeface="Cambria Math"/>
                          </a:rPr>
                          <m:t>𝑜𝑢𝑡</m:t>
                        </m:r>
                      </m:sub>
                    </m:sSub>
                    <m:r>
                      <a:rPr lang="en-US" sz="2000" b="0" i="1" smtClean="0">
                        <a:latin typeface="Cambria Math"/>
                      </a:rPr>
                      <m:t>=</m:t>
                    </m:r>
                    <m:sSub>
                      <m:sSubPr>
                        <m:ctrlPr>
                          <a:rPr lang="en-US" sz="2000" i="1">
                            <a:latin typeface="Cambria Math" panose="02040503050406030204" pitchFamily="18" charset="0"/>
                          </a:rPr>
                        </m:ctrlPr>
                      </m:sSubPr>
                      <m:e>
                        <m:r>
                          <m:rPr>
                            <m:sty m:val="p"/>
                          </m:rPr>
                          <a:rPr lang="el-GR" sz="2000" b="0" i="0" smtClean="0">
                            <a:latin typeface="Cambria Math"/>
                          </a:rPr>
                          <m:t>Ι</m:t>
                        </m:r>
                      </m:e>
                      <m:sub>
                        <m:r>
                          <a:rPr lang="en-US" sz="2000" i="1">
                            <a:latin typeface="Cambria Math"/>
                          </a:rPr>
                          <m:t>𝑜</m:t>
                        </m:r>
                      </m:sub>
                    </m:sSub>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a:rPr>
                                  <m:t>cos</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l-GR" sz="2000" i="1">
                                            <a:latin typeface="Cambria Math"/>
                                          </a:rPr>
                                          <m:t>𝜋</m:t>
                                        </m:r>
                                      </m:num>
                                      <m:den>
                                        <m:r>
                                          <a:rPr lang="en-US" sz="2000" i="1">
                                            <a:latin typeface="Cambria Math"/>
                                          </a:rPr>
                                          <m:t>2</m:t>
                                        </m:r>
                                      </m:den>
                                    </m:f>
                                    <m:r>
                                      <a:rPr lang="en-US" sz="2000" i="1">
                                        <a:latin typeface="Cambria Math"/>
                                        <a:ea typeface="Cambria Math"/>
                                      </a:rPr>
                                      <m:t>∙</m:t>
                                    </m:r>
                                    <m:f>
                                      <m:fPr>
                                        <m:ctrlPr>
                                          <a:rPr lang="en-US" sz="2000" i="1">
                                            <a:latin typeface="Cambria Math" panose="02040503050406030204" pitchFamily="18" charset="0"/>
                                            <a:ea typeface="Cambria Math"/>
                                          </a:rPr>
                                        </m:ctrlPr>
                                      </m:fPr>
                                      <m:num>
                                        <m:r>
                                          <a:rPr lang="en-US" sz="2000" i="1">
                                            <a:latin typeface="Cambria Math"/>
                                            <a:ea typeface="Cambria Math"/>
                                          </a:rPr>
                                          <m:t>𝑉</m:t>
                                        </m:r>
                                      </m:num>
                                      <m:den>
                                        <m:sSub>
                                          <m:sSubPr>
                                            <m:ctrlPr>
                                              <a:rPr lang="en-US" sz="2000" i="1">
                                                <a:latin typeface="Cambria Math" panose="02040503050406030204" pitchFamily="18" charset="0"/>
                                                <a:ea typeface="Cambria Math"/>
                                              </a:rPr>
                                            </m:ctrlPr>
                                          </m:sSubPr>
                                          <m:e>
                                            <m:r>
                                              <a:rPr lang="en-US" sz="2000" i="1">
                                                <a:latin typeface="Cambria Math"/>
                                                <a:ea typeface="Cambria Math"/>
                                              </a:rPr>
                                              <m:t>𝑉</m:t>
                                            </m:r>
                                          </m:e>
                                          <m:sub>
                                            <m:r>
                                              <a:rPr lang="el-GR" sz="2000" i="1">
                                                <a:latin typeface="Cambria Math"/>
                                                <a:ea typeface="Cambria Math"/>
                                              </a:rPr>
                                              <m:t>𝜋</m:t>
                                            </m:r>
                                          </m:sub>
                                        </m:sSub>
                                      </m:den>
                                    </m:f>
                                  </m:e>
                                </m:d>
                              </m:e>
                            </m:func>
                          </m:e>
                        </m:d>
                      </m:e>
                      <m:sup>
                        <m:r>
                          <a:rPr lang="en-US" sz="2000" b="0" i="1" smtClean="0">
                            <a:latin typeface="Cambria Math"/>
                          </a:rPr>
                          <m:t>2</m:t>
                        </m:r>
                      </m:sup>
                    </m:sSup>
                  </m:oMath>
                </a14:m>
                <a:r>
                  <a:rPr lang="en-US" sz="2000"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5709049" y="1675961"/>
                <a:ext cx="2782878" cy="644344"/>
              </a:xfrm>
              <a:prstGeom prst="rect">
                <a:avLst/>
              </a:prstGeom>
              <a:blipFill rotWithShape="1">
                <a:blip r:embed="rId5"/>
                <a:stretch>
                  <a:fillRect/>
                </a:stretch>
              </a:blipFill>
            </p:spPr>
            <p:txBody>
              <a:bodyPr/>
              <a:lstStyle/>
              <a:p>
                <a:r>
                  <a:rPr lang="en-US">
                    <a:noFill/>
                  </a:rPr>
                  <a:t> </a:t>
                </a:r>
              </a:p>
            </p:txBody>
          </p:sp>
        </mc:Fallback>
      </mc:AlternateContent>
      <p:cxnSp>
        <p:nvCxnSpPr>
          <p:cNvPr id="7" name="Straight Arrow Connector 6"/>
          <p:cNvCxnSpPr>
            <a:stCxn id="9" idx="1"/>
          </p:cNvCxnSpPr>
          <p:nvPr/>
        </p:nvCxnSpPr>
        <p:spPr>
          <a:xfrm flipH="1">
            <a:off x="4788025" y="1998133"/>
            <a:ext cx="92102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644008" y="3549150"/>
            <a:ext cx="121744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AutoShape 2" descr="Αποτέλεσμα εικόνας για mzm transfer function deriva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4869160"/>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82066" y="5445224"/>
            <a:ext cx="1872208" cy="646331"/>
          </a:xfrm>
          <a:prstGeom prst="rect">
            <a:avLst/>
          </a:prstGeom>
          <a:noFill/>
        </p:spPr>
        <p:txBody>
          <a:bodyPr wrap="square" rtlCol="0">
            <a:spAutoFit/>
          </a:bodyPr>
          <a:lstStyle/>
          <a:p>
            <a:r>
              <a:rPr lang="el-GR" dirty="0"/>
              <a:t>Σημεία λειτουργίας</a:t>
            </a:r>
            <a:endParaRPr lang="en-US" dirty="0"/>
          </a:p>
        </p:txBody>
      </p:sp>
      <p:sp>
        <p:nvSpPr>
          <p:cNvPr id="20" name="TextBox 19"/>
          <p:cNvSpPr txBox="1"/>
          <p:nvPr/>
        </p:nvSpPr>
        <p:spPr>
          <a:xfrm>
            <a:off x="4572001" y="5084841"/>
            <a:ext cx="2160240" cy="1077218"/>
          </a:xfrm>
          <a:prstGeom prst="rect">
            <a:avLst/>
          </a:prstGeom>
          <a:noFill/>
        </p:spPr>
        <p:txBody>
          <a:bodyPr wrap="square" rtlCol="0">
            <a:spAutoFit/>
          </a:bodyPr>
          <a:lstStyle/>
          <a:p>
            <a:r>
              <a:rPr lang="el-GR" sz="1600" dirty="0"/>
              <a:t>Σημείο λειτουργίας για αναλογική ή</a:t>
            </a:r>
            <a:r>
              <a:rPr lang="en-US" sz="1600" dirty="0"/>
              <a:t> </a:t>
            </a:r>
            <a:r>
              <a:rPr lang="el-GR" sz="1600" dirty="0"/>
              <a:t>Μ-</a:t>
            </a:r>
            <a:r>
              <a:rPr lang="en-US" sz="1600" dirty="0"/>
              <a:t>PAM</a:t>
            </a:r>
            <a:r>
              <a:rPr lang="el-GR" sz="1600" dirty="0"/>
              <a:t> / </a:t>
            </a:r>
            <a:r>
              <a:rPr lang="en-US" sz="1600" dirty="0"/>
              <a:t>QAM</a:t>
            </a:r>
            <a:r>
              <a:rPr lang="el-GR" sz="1600" dirty="0"/>
              <a:t> </a:t>
            </a:r>
            <a:r>
              <a:rPr lang="en-US" sz="1600" dirty="0"/>
              <a:t>/</a:t>
            </a:r>
            <a:r>
              <a:rPr lang="el-GR" sz="1600" dirty="0"/>
              <a:t> </a:t>
            </a:r>
            <a:r>
              <a:rPr lang="en-US" sz="1600" dirty="0"/>
              <a:t>Optical OFDM </a:t>
            </a:r>
            <a:r>
              <a:rPr lang="el-GR" sz="1600" dirty="0"/>
              <a:t>διαμόρφωση</a:t>
            </a:r>
            <a:endParaRPr lang="en-US" sz="1600" dirty="0"/>
          </a:p>
        </p:txBody>
      </p:sp>
      <p:cxnSp>
        <p:nvCxnSpPr>
          <p:cNvPr id="21" name="Straight Arrow Connector 20"/>
          <p:cNvCxnSpPr>
            <a:stCxn id="20" idx="3"/>
          </p:cNvCxnSpPr>
          <p:nvPr/>
        </p:nvCxnSpPr>
        <p:spPr>
          <a:xfrm flipV="1">
            <a:off x="6732241" y="5445226"/>
            <a:ext cx="864095" cy="1782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05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50106"/>
          </a:xfrm>
        </p:spPr>
        <p:txBody>
          <a:bodyPr/>
          <a:lstStyle/>
          <a:p>
            <a:r>
              <a:rPr lang="el-GR" dirty="0"/>
              <a:t>Μειονεκτήματα ΜΖΜ</a:t>
            </a:r>
            <a:endParaRPr lang="en-US" dirty="0"/>
          </a:p>
        </p:txBody>
      </p:sp>
      <p:pic>
        <p:nvPicPr>
          <p:cNvPr id="13314" name="Picture 2" descr="Αποτέλεσμα εικόνας για mzm transfer function derivatio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67075" y="3253581"/>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902325"/>
            <a:ext cx="4608512" cy="5262979"/>
          </a:xfrm>
          <a:prstGeom prst="rect">
            <a:avLst/>
          </a:prstGeom>
          <a:noFill/>
        </p:spPr>
        <p:txBody>
          <a:bodyPr wrap="square" rtlCol="0">
            <a:spAutoFit/>
          </a:bodyPr>
          <a:lstStyle/>
          <a:p>
            <a:pPr marL="285750" indent="-285750">
              <a:buFont typeface="Arial" panose="020B0604020202020204" pitchFamily="34" charset="0"/>
              <a:buChar char="•"/>
            </a:pPr>
            <a:r>
              <a:rPr lang="el-GR" sz="2400" b="1" dirty="0"/>
              <a:t>Μη γραμμικότητα </a:t>
            </a:r>
            <a:r>
              <a:rPr lang="el-GR" sz="2400" dirty="0"/>
              <a:t>→</a:t>
            </a:r>
          </a:p>
          <a:p>
            <a:pPr marL="742950" lvl="1" indent="-285750">
              <a:buFont typeface="Arial" panose="020B0604020202020204" pitchFamily="34" charset="0"/>
              <a:buChar char="•"/>
            </a:pPr>
            <a:r>
              <a:rPr lang="el-GR" sz="2400" dirty="0"/>
              <a:t>Μείωση της τάσης οδήγησης και περιορισμός στη γραμμική περιοχή </a:t>
            </a:r>
          </a:p>
          <a:p>
            <a:pPr marL="742950" lvl="1" indent="-285750">
              <a:buFont typeface="Arial" panose="020B0604020202020204" pitchFamily="34" charset="0"/>
              <a:buChar char="•"/>
            </a:pPr>
            <a:r>
              <a:rPr lang="en-US" sz="2400" dirty="0"/>
              <a:t>DSP </a:t>
            </a:r>
            <a:r>
              <a:rPr lang="en-US" sz="2400" dirty="0" err="1"/>
              <a:t>predistortion</a:t>
            </a:r>
            <a:r>
              <a:rPr lang="en-US" sz="2400" dirty="0"/>
              <a:t> - </a:t>
            </a:r>
            <a:r>
              <a:rPr lang="el-GR" sz="2400" dirty="0"/>
              <a:t>γραμμικοποίηση</a:t>
            </a:r>
          </a:p>
          <a:p>
            <a:pPr marL="742950" lvl="1" indent="-285750">
              <a:buFont typeface="Arial" panose="020B0604020202020204" pitchFamily="34" charset="0"/>
              <a:buChar char="•"/>
            </a:pPr>
            <a:endParaRPr lang="el-GR" sz="2400" dirty="0"/>
          </a:p>
          <a:p>
            <a:pPr lvl="1"/>
            <a:endParaRPr lang="el-GR" sz="2400" dirty="0"/>
          </a:p>
          <a:p>
            <a:pPr marL="285750" indent="-285750">
              <a:buFont typeface="Arial" panose="020B0604020202020204" pitchFamily="34" charset="0"/>
              <a:buChar char="•"/>
            </a:pPr>
            <a:r>
              <a:rPr lang="el-GR" sz="2400" b="1" dirty="0"/>
              <a:t>Ολίσθηση σημείου λειτουργίας</a:t>
            </a:r>
            <a:r>
              <a:rPr lang="el-GR" sz="2400" dirty="0"/>
              <a:t>→</a:t>
            </a:r>
          </a:p>
          <a:p>
            <a:pPr marL="742950" lvl="1" indent="-285750">
              <a:buFont typeface="Arial" panose="020B0604020202020204" pitchFamily="34" charset="0"/>
              <a:buChar char="•"/>
            </a:pPr>
            <a:r>
              <a:rPr lang="el-GR" sz="2400" dirty="0"/>
              <a:t>Σύστημα αυτομάτου ελέγχου σταθεροποίησης σημείου λειτουργίας</a:t>
            </a:r>
          </a:p>
          <a:p>
            <a:pPr marL="285750" indent="-285750">
              <a:buFont typeface="Arial" panose="020B0604020202020204" pitchFamily="34" charset="0"/>
              <a:buChar char="•"/>
            </a:pPr>
            <a:endParaRPr lang="en-US" sz="2400" dirty="0"/>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138"/>
          <a:stretch/>
        </p:blipFill>
        <p:spPr bwMode="auto">
          <a:xfrm>
            <a:off x="5436096" y="897877"/>
            <a:ext cx="2880320" cy="273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031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1"/>
          <a:stretch/>
        </p:blipFill>
        <p:spPr bwMode="auto">
          <a:xfrm>
            <a:off x="7709" y="692696"/>
            <a:ext cx="9136307" cy="4300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871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Encapsulated PD</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9338" y="1935163"/>
            <a:ext cx="8085324"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498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rmAutofit fontScale="90000"/>
          </a:bodyPr>
          <a:lstStyle/>
          <a:p>
            <a:r>
              <a:rPr lang="el-GR" dirty="0" err="1"/>
              <a:t>Πολυεπίπεδη</a:t>
            </a:r>
            <a:r>
              <a:rPr lang="el-GR" dirty="0"/>
              <a:t> διαμόρφωση πλάτους (Μ-</a:t>
            </a:r>
            <a:r>
              <a:rPr lang="en-GB" dirty="0"/>
              <a:t>ASK)</a:t>
            </a:r>
            <a:endParaRPr lang="en-US" dirty="0"/>
          </a:p>
        </p:txBody>
      </p:sp>
      <p:pic>
        <p:nvPicPr>
          <p:cNvPr id="4" name="Picture 3">
            <a:extLst>
              <a:ext uri="{FF2B5EF4-FFF2-40B4-BE49-F238E27FC236}">
                <a16:creationId xmlns:a16="http://schemas.microsoft.com/office/drawing/2014/main" id="{17441585-D599-D48F-5678-710A1A11826A}"/>
              </a:ext>
            </a:extLst>
          </p:cNvPr>
          <p:cNvPicPr>
            <a:picLocks noChangeAspect="1"/>
          </p:cNvPicPr>
          <p:nvPr/>
        </p:nvPicPr>
        <p:blipFill>
          <a:blip r:embed="rId2"/>
          <a:stretch>
            <a:fillRect/>
          </a:stretch>
        </p:blipFill>
        <p:spPr>
          <a:xfrm>
            <a:off x="539551" y="1440508"/>
            <a:ext cx="7729985" cy="4796804"/>
          </a:xfrm>
          <a:prstGeom prst="rect">
            <a:avLst/>
          </a:prstGeom>
        </p:spPr>
      </p:pic>
    </p:spTree>
    <p:extLst>
      <p:ext uri="{BB962C8B-B14F-4D97-AF65-F5344CB8AC3E}">
        <p14:creationId xmlns:p14="http://schemas.microsoft.com/office/powerpoint/2010/main" val="2440687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rmAutofit fontScale="90000"/>
          </a:bodyPr>
          <a:lstStyle/>
          <a:p>
            <a:r>
              <a:rPr lang="el-GR" dirty="0"/>
              <a:t>Ολίσθηση σημείου λειτουργίας</a:t>
            </a:r>
            <a:r>
              <a:rPr lang="en-US" dirty="0"/>
              <a:t> </a:t>
            </a:r>
            <a:r>
              <a:rPr lang="el-GR" dirty="0"/>
              <a:t>σε 4-ΡΑΜ</a:t>
            </a:r>
            <a:endParaRPr lang="en-US" dirty="0"/>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0" y="2056140"/>
            <a:ext cx="8229600" cy="414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164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37" y="260648"/>
            <a:ext cx="9092807" cy="460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89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5328592" cy="444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1520" y="4492367"/>
            <a:ext cx="8229600" cy="205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580112" y="980728"/>
            <a:ext cx="3312368" cy="3170099"/>
          </a:xfrm>
          <a:prstGeom prst="rect">
            <a:avLst/>
          </a:prstGeom>
        </p:spPr>
        <p:txBody>
          <a:bodyPr wrap="square">
            <a:spAutoFit/>
          </a:bodyPr>
          <a:lstStyle/>
          <a:p>
            <a:pPr algn="just"/>
            <a:r>
              <a:rPr lang="en-US" sz="2000" dirty="0"/>
              <a:t> Unlike direct modulation of a laser diode, LiNbO</a:t>
            </a:r>
            <a:r>
              <a:rPr lang="en-US" sz="2000" baseline="-25000" dirty="0"/>
              <a:t>3</a:t>
            </a:r>
            <a:r>
              <a:rPr lang="en-US" sz="2000" dirty="0"/>
              <a:t> guided-wave modulators can be designed for </a:t>
            </a:r>
            <a:r>
              <a:rPr lang="en-US" sz="2000" b="1" dirty="0"/>
              <a:t>zero-chirp or adjustable-chirp </a:t>
            </a:r>
            <a:r>
              <a:rPr lang="en-US" sz="2000" dirty="0"/>
              <a:t>operation. Zero-chirp and negative-chirp modulators help to minimize the system degradation associated with fiber dispersion. </a:t>
            </a:r>
          </a:p>
        </p:txBody>
      </p:sp>
    </p:spTree>
    <p:extLst>
      <p:ext uri="{BB962C8B-B14F-4D97-AF65-F5344CB8AC3E}">
        <p14:creationId xmlns:p14="http://schemas.microsoft.com/office/powerpoint/2010/main" val="2297387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08901" name="Rectangle 3"/>
          <p:cNvSpPr>
            <a:spLocks noGrp="1" noChangeArrowheads="1"/>
          </p:cNvSpPr>
          <p:nvPr>
            <p:ph idx="1"/>
          </p:nvPr>
        </p:nvSpPr>
        <p:spPr>
          <a:xfrm>
            <a:off x="179388" y="979488"/>
            <a:ext cx="8785225" cy="3313112"/>
          </a:xfrm>
        </p:spPr>
        <p:txBody>
          <a:bodyPr/>
          <a:lstStyle/>
          <a:p>
            <a:pPr eaLnBrk="1" hangingPunct="1">
              <a:lnSpc>
                <a:spcPct val="80000"/>
              </a:lnSpc>
            </a:pPr>
            <a:r>
              <a:rPr lang="el-GR" sz="2000" b="1" dirty="0"/>
              <a:t>Η διαδικασία «επιβολής» δεδομένων στο φως καλείται διαμόρφωση</a:t>
            </a:r>
            <a:r>
              <a:rPr lang="en-US" sz="2000" b="1" dirty="0"/>
              <a:t>.</a:t>
            </a:r>
            <a:r>
              <a:rPr lang="el-GR" sz="2000" b="1" dirty="0"/>
              <a:t> </a:t>
            </a:r>
            <a:r>
              <a:rPr lang="el-GR" sz="2000" dirty="0"/>
              <a:t>Το απλούστερο και πιο ευρέως χρησιμοποιούμενο σχήμα διαμόρφωσης καλείται </a:t>
            </a:r>
            <a:r>
              <a:rPr lang="en-US" sz="2000" dirty="0"/>
              <a:t>On-Off</a:t>
            </a:r>
            <a:r>
              <a:rPr lang="el-GR" sz="2000" dirty="0"/>
              <a:t> </a:t>
            </a:r>
            <a:r>
              <a:rPr lang="en-US" sz="2000" dirty="0"/>
              <a:t>Keying (</a:t>
            </a:r>
            <a:r>
              <a:rPr lang="en-US" sz="2000" i="1" dirty="0"/>
              <a:t>OOK</a:t>
            </a:r>
            <a:r>
              <a:rPr lang="en-US" sz="2000" dirty="0"/>
              <a:t>)</a:t>
            </a:r>
            <a:r>
              <a:rPr lang="el-GR" sz="2000" dirty="0"/>
              <a:t>, όπου η ροή φωτός ανάβει ή σβήνει (</a:t>
            </a:r>
            <a:r>
              <a:rPr lang="en-US" sz="2000" i="1" dirty="0"/>
              <a:t>turned on or off</a:t>
            </a:r>
            <a:r>
              <a:rPr lang="el-GR" sz="2000" dirty="0"/>
              <a:t>), με βάση αν το </a:t>
            </a:r>
            <a:r>
              <a:rPr lang="en-US" sz="2000" dirty="0"/>
              <a:t>bit </a:t>
            </a:r>
            <a:r>
              <a:rPr lang="el-GR" sz="2000" dirty="0"/>
              <a:t>δεδομένων είναι 1 ή 0</a:t>
            </a:r>
            <a:endParaRPr lang="en-US" sz="2000" dirty="0"/>
          </a:p>
          <a:p>
            <a:pPr eaLnBrk="1" hangingPunct="1">
              <a:lnSpc>
                <a:spcPct val="80000"/>
              </a:lnSpc>
            </a:pPr>
            <a:r>
              <a:rPr lang="el-GR" sz="2000" dirty="0"/>
              <a:t>Στο </a:t>
            </a:r>
            <a:r>
              <a:rPr lang="en-US" sz="2000" dirty="0"/>
              <a:t>OOK </a:t>
            </a:r>
            <a:r>
              <a:rPr lang="el-GR" sz="2000" dirty="0"/>
              <a:t>σχήμα διαμόρφωσης μπορούν να χρησιμοποιηθούν πολλές μορφές σήματος ή πιο σωστά πολλές μορφές παλμών σήματος. Οι πιο κοινές μορφές παλμών είναι οι</a:t>
            </a:r>
          </a:p>
          <a:p>
            <a:pPr lvl="1" eaLnBrk="1" hangingPunct="1">
              <a:lnSpc>
                <a:spcPct val="80000"/>
              </a:lnSpc>
            </a:pPr>
            <a:r>
              <a:rPr lang="en-US" sz="1800" b="1" dirty="0"/>
              <a:t>Non-Return-to-Zero (</a:t>
            </a:r>
            <a:r>
              <a:rPr lang="en-US" sz="1800" b="1" i="1" dirty="0"/>
              <a:t>NRZ</a:t>
            </a:r>
            <a:r>
              <a:rPr lang="en-US" sz="1800" b="1" dirty="0"/>
              <a:t>). </a:t>
            </a:r>
            <a:r>
              <a:rPr lang="el-GR" sz="1800" dirty="0">
                <a:solidFill>
                  <a:srgbClr val="000000"/>
                </a:solidFill>
              </a:rPr>
              <a:t>Στο σχήμα </a:t>
            </a:r>
            <a:r>
              <a:rPr lang="en-US" sz="1800" dirty="0">
                <a:solidFill>
                  <a:srgbClr val="000000"/>
                </a:solidFill>
              </a:rPr>
              <a:t>OOK </a:t>
            </a:r>
            <a:r>
              <a:rPr lang="el-GR" sz="1800" dirty="0">
                <a:solidFill>
                  <a:srgbClr val="000000"/>
                </a:solidFill>
              </a:rPr>
              <a:t>με </a:t>
            </a:r>
            <a:r>
              <a:rPr lang="en-US" sz="1800" dirty="0">
                <a:solidFill>
                  <a:srgbClr val="000000"/>
                </a:solidFill>
              </a:rPr>
              <a:t>NRZ </a:t>
            </a:r>
            <a:r>
              <a:rPr lang="el-GR" sz="1800" dirty="0">
                <a:solidFill>
                  <a:srgbClr val="000000"/>
                </a:solidFill>
              </a:rPr>
              <a:t>παλμούς, ο παλμός για το </a:t>
            </a:r>
            <a:r>
              <a:rPr lang="en-US" sz="1800" dirty="0">
                <a:solidFill>
                  <a:srgbClr val="000000"/>
                </a:solidFill>
              </a:rPr>
              <a:t>bit “1” </a:t>
            </a:r>
            <a:r>
              <a:rPr lang="el-GR" sz="1800" dirty="0">
                <a:solidFill>
                  <a:srgbClr val="000000"/>
                </a:solidFill>
              </a:rPr>
              <a:t>καταλαμβάνει ολόκληρη τη διάρκεια του </a:t>
            </a:r>
            <a:r>
              <a:rPr lang="en-US" sz="1800" dirty="0">
                <a:solidFill>
                  <a:srgbClr val="000000"/>
                </a:solidFill>
              </a:rPr>
              <a:t>bit, </a:t>
            </a:r>
            <a:r>
              <a:rPr lang="el-GR" sz="1800" dirty="0">
                <a:solidFill>
                  <a:srgbClr val="000000"/>
                </a:solidFill>
              </a:rPr>
              <a:t>ενώ δε μεταδίδεται παλμός κατά τη διάρκεια ενός </a:t>
            </a:r>
            <a:r>
              <a:rPr lang="en-US" sz="1800" dirty="0">
                <a:solidFill>
                  <a:srgbClr val="000000"/>
                </a:solidFill>
              </a:rPr>
              <a:t>bit “0”</a:t>
            </a:r>
            <a:endParaRPr lang="el-GR" sz="1800" dirty="0"/>
          </a:p>
          <a:p>
            <a:pPr lvl="1" eaLnBrk="1" hangingPunct="1">
              <a:lnSpc>
                <a:spcPct val="80000"/>
              </a:lnSpc>
            </a:pPr>
            <a:r>
              <a:rPr lang="en-US" sz="1800" b="1" dirty="0"/>
              <a:t>Return-to-Zero (</a:t>
            </a:r>
            <a:r>
              <a:rPr lang="en-US" sz="1800" b="1" i="1" dirty="0"/>
              <a:t>RZ</a:t>
            </a:r>
            <a:r>
              <a:rPr lang="en-US" sz="1800" b="1" dirty="0"/>
              <a:t>)</a:t>
            </a:r>
            <a:r>
              <a:rPr lang="el-GR" sz="1800" b="1" dirty="0"/>
              <a:t>. </a:t>
            </a:r>
            <a:r>
              <a:rPr lang="el-GR" sz="1800" dirty="0">
                <a:solidFill>
                  <a:srgbClr val="000000"/>
                </a:solidFill>
              </a:rPr>
              <a:t>Στο σχήμα </a:t>
            </a:r>
            <a:r>
              <a:rPr lang="en-US" sz="1800" dirty="0">
                <a:solidFill>
                  <a:srgbClr val="000000"/>
                </a:solidFill>
              </a:rPr>
              <a:t>OOK </a:t>
            </a:r>
            <a:r>
              <a:rPr lang="el-GR" sz="1800" dirty="0">
                <a:solidFill>
                  <a:srgbClr val="000000"/>
                </a:solidFill>
              </a:rPr>
              <a:t>με </a:t>
            </a:r>
            <a:r>
              <a:rPr lang="en-US" sz="1800" dirty="0">
                <a:solidFill>
                  <a:srgbClr val="000000"/>
                </a:solidFill>
              </a:rPr>
              <a:t>RZ </a:t>
            </a:r>
            <a:r>
              <a:rPr lang="el-GR" sz="1800" dirty="0">
                <a:solidFill>
                  <a:srgbClr val="000000"/>
                </a:solidFill>
              </a:rPr>
              <a:t>παλμούς, στο μεγαλύτερο ποσοστό της διάρκειάς του, ο παλμός για το </a:t>
            </a:r>
            <a:r>
              <a:rPr lang="en-US" sz="1800" dirty="0">
                <a:solidFill>
                  <a:srgbClr val="000000"/>
                </a:solidFill>
              </a:rPr>
              <a:t>bit “1” </a:t>
            </a:r>
            <a:r>
              <a:rPr lang="el-GR" sz="1800" dirty="0">
                <a:solidFill>
                  <a:srgbClr val="000000"/>
                </a:solidFill>
              </a:rPr>
              <a:t>καταλαμβάνει μόνο ένα τμήμα της διάρκειας του </a:t>
            </a:r>
            <a:r>
              <a:rPr lang="en-US" sz="1800" dirty="0">
                <a:solidFill>
                  <a:srgbClr val="000000"/>
                </a:solidFill>
              </a:rPr>
              <a:t>bit, </a:t>
            </a:r>
            <a:r>
              <a:rPr lang="el-GR" sz="1800" dirty="0">
                <a:solidFill>
                  <a:srgbClr val="000000"/>
                </a:solidFill>
              </a:rPr>
              <a:t>ενώ δε μεταδίδεται παλμός κατά τη διάρκεια ενός </a:t>
            </a:r>
            <a:r>
              <a:rPr lang="en-US" sz="1800" dirty="0">
                <a:solidFill>
                  <a:srgbClr val="000000"/>
                </a:solidFill>
              </a:rPr>
              <a:t>bit “0”</a:t>
            </a:r>
            <a:endParaRPr lang="el-GR" sz="1800" dirty="0">
              <a:solidFill>
                <a:srgbClr val="000000"/>
              </a:solidFill>
            </a:endParaRPr>
          </a:p>
        </p:txBody>
      </p:sp>
      <p:sp>
        <p:nvSpPr>
          <p:cNvPr id="208902" name="Line 4"/>
          <p:cNvSpPr>
            <a:spLocks noChangeShapeType="1"/>
          </p:cNvSpPr>
          <p:nvPr/>
        </p:nvSpPr>
        <p:spPr bwMode="auto">
          <a:xfrm>
            <a:off x="4354513"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03" name="Rectangle 5"/>
          <p:cNvSpPr>
            <a:spLocks noChangeArrowheads="1"/>
          </p:cNvSpPr>
          <p:nvPr/>
        </p:nvSpPr>
        <p:spPr bwMode="auto">
          <a:xfrm>
            <a:off x="177800" y="4222750"/>
            <a:ext cx="20177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Δυαδικά δεδομένα</a:t>
            </a:r>
          </a:p>
        </p:txBody>
      </p:sp>
      <p:sp>
        <p:nvSpPr>
          <p:cNvPr id="208904" name="Rectangle 6"/>
          <p:cNvSpPr>
            <a:spLocks noChangeArrowheads="1"/>
          </p:cNvSpPr>
          <p:nvPr/>
        </p:nvSpPr>
        <p:spPr bwMode="auto">
          <a:xfrm>
            <a:off x="2266950" y="4221163"/>
            <a:ext cx="5762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08905" name="Rectangle 7"/>
          <p:cNvSpPr>
            <a:spLocks noChangeArrowheads="1"/>
          </p:cNvSpPr>
          <p:nvPr/>
        </p:nvSpPr>
        <p:spPr bwMode="auto">
          <a:xfrm>
            <a:off x="179388" y="4725988"/>
            <a:ext cx="20177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NRZ </a:t>
            </a:r>
            <a:r>
              <a:rPr lang="el-GR" sz="2000" b="0" i="0"/>
              <a:t>παλμοί</a:t>
            </a:r>
          </a:p>
        </p:txBody>
      </p:sp>
      <p:sp>
        <p:nvSpPr>
          <p:cNvPr id="208906" name="Rectangle 8"/>
          <p:cNvSpPr>
            <a:spLocks noChangeArrowheads="1"/>
          </p:cNvSpPr>
          <p:nvPr/>
        </p:nvSpPr>
        <p:spPr bwMode="auto">
          <a:xfrm>
            <a:off x="177800" y="5375275"/>
            <a:ext cx="20177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RZ </a:t>
            </a:r>
            <a:r>
              <a:rPr lang="el-GR" sz="2000" b="0" i="0"/>
              <a:t>παλμοί</a:t>
            </a:r>
          </a:p>
        </p:txBody>
      </p:sp>
      <p:sp>
        <p:nvSpPr>
          <p:cNvPr id="208907" name="Line 9"/>
          <p:cNvSpPr>
            <a:spLocks noChangeShapeType="1"/>
          </p:cNvSpPr>
          <p:nvPr/>
        </p:nvSpPr>
        <p:spPr bwMode="auto">
          <a:xfrm>
            <a:off x="2051050" y="5156200"/>
            <a:ext cx="691197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08" name="Rectangle 10" descr="90%"/>
          <p:cNvSpPr>
            <a:spLocks noChangeArrowheads="1"/>
          </p:cNvSpPr>
          <p:nvPr/>
        </p:nvSpPr>
        <p:spPr bwMode="auto">
          <a:xfrm>
            <a:off x="2195513" y="4654550"/>
            <a:ext cx="719137" cy="503238"/>
          </a:xfrm>
          <a:prstGeom prst="rect">
            <a:avLst/>
          </a:prstGeom>
          <a:pattFill prst="pct90">
            <a:fgClr>
              <a:srgbClr val="FFFF99"/>
            </a:fgClr>
            <a:bgClr>
              <a:schemeClr val="tx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08909" name="Line 11"/>
          <p:cNvSpPr>
            <a:spLocks noChangeShapeType="1"/>
          </p:cNvSpPr>
          <p:nvPr/>
        </p:nvSpPr>
        <p:spPr bwMode="auto">
          <a:xfrm>
            <a:off x="2195513"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10" name="Rectangle 12" descr="90%"/>
          <p:cNvSpPr>
            <a:spLocks noChangeArrowheads="1"/>
          </p:cNvSpPr>
          <p:nvPr/>
        </p:nvSpPr>
        <p:spPr bwMode="auto">
          <a:xfrm>
            <a:off x="3635375" y="4652963"/>
            <a:ext cx="1439863" cy="503237"/>
          </a:xfrm>
          <a:prstGeom prst="rect">
            <a:avLst/>
          </a:prstGeom>
          <a:pattFill prst="pct90">
            <a:fgClr>
              <a:srgbClr val="FFFF99"/>
            </a:fgClr>
            <a:bgClr>
              <a:schemeClr val="tx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08911" name="Line 13"/>
          <p:cNvSpPr>
            <a:spLocks noChangeShapeType="1"/>
          </p:cNvSpPr>
          <p:nvPr/>
        </p:nvSpPr>
        <p:spPr bwMode="auto">
          <a:xfrm>
            <a:off x="2914650"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12" name="Line 14"/>
          <p:cNvSpPr>
            <a:spLocks noChangeShapeType="1"/>
          </p:cNvSpPr>
          <p:nvPr/>
        </p:nvSpPr>
        <p:spPr bwMode="auto">
          <a:xfrm>
            <a:off x="3635375"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13" name="Line 15"/>
          <p:cNvSpPr>
            <a:spLocks noChangeShapeType="1"/>
          </p:cNvSpPr>
          <p:nvPr/>
        </p:nvSpPr>
        <p:spPr bwMode="auto">
          <a:xfrm>
            <a:off x="5075238"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14" name="Line 16"/>
          <p:cNvSpPr>
            <a:spLocks noChangeShapeType="1"/>
          </p:cNvSpPr>
          <p:nvPr/>
        </p:nvSpPr>
        <p:spPr bwMode="auto">
          <a:xfrm>
            <a:off x="2914650" y="5156200"/>
            <a:ext cx="720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15" name="Line 17"/>
          <p:cNvSpPr>
            <a:spLocks noChangeShapeType="1"/>
          </p:cNvSpPr>
          <p:nvPr/>
        </p:nvSpPr>
        <p:spPr bwMode="auto">
          <a:xfrm>
            <a:off x="5075238" y="5156200"/>
            <a:ext cx="720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16" name="Rectangle 18"/>
          <p:cNvSpPr>
            <a:spLocks noChangeArrowheads="1"/>
          </p:cNvSpPr>
          <p:nvPr/>
        </p:nvSpPr>
        <p:spPr bwMode="auto">
          <a:xfrm>
            <a:off x="2987675" y="4221163"/>
            <a:ext cx="5762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08917" name="Rectangle 19"/>
          <p:cNvSpPr>
            <a:spLocks noChangeArrowheads="1"/>
          </p:cNvSpPr>
          <p:nvPr/>
        </p:nvSpPr>
        <p:spPr bwMode="auto">
          <a:xfrm>
            <a:off x="3706813" y="4221163"/>
            <a:ext cx="5762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08918" name="Rectangle 20"/>
          <p:cNvSpPr>
            <a:spLocks noChangeArrowheads="1"/>
          </p:cNvSpPr>
          <p:nvPr/>
        </p:nvSpPr>
        <p:spPr bwMode="auto">
          <a:xfrm>
            <a:off x="4427538" y="4221163"/>
            <a:ext cx="5762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08919" name="Rectangle 21"/>
          <p:cNvSpPr>
            <a:spLocks noChangeArrowheads="1"/>
          </p:cNvSpPr>
          <p:nvPr/>
        </p:nvSpPr>
        <p:spPr bwMode="auto">
          <a:xfrm>
            <a:off x="5146675" y="4221163"/>
            <a:ext cx="5762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08920" name="Line 22"/>
          <p:cNvSpPr>
            <a:spLocks noChangeShapeType="1"/>
          </p:cNvSpPr>
          <p:nvPr/>
        </p:nvSpPr>
        <p:spPr bwMode="auto">
          <a:xfrm>
            <a:off x="5795963"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21" name="Rectangle 23"/>
          <p:cNvSpPr>
            <a:spLocks noChangeArrowheads="1"/>
          </p:cNvSpPr>
          <p:nvPr/>
        </p:nvSpPr>
        <p:spPr bwMode="auto">
          <a:xfrm>
            <a:off x="5867400" y="4221163"/>
            <a:ext cx="5762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08922" name="Rectangle 24" descr="90%"/>
          <p:cNvSpPr>
            <a:spLocks noChangeArrowheads="1"/>
          </p:cNvSpPr>
          <p:nvPr/>
        </p:nvSpPr>
        <p:spPr bwMode="auto">
          <a:xfrm>
            <a:off x="5795963" y="4652963"/>
            <a:ext cx="719137" cy="503237"/>
          </a:xfrm>
          <a:prstGeom prst="rect">
            <a:avLst/>
          </a:prstGeom>
          <a:pattFill prst="pct90">
            <a:fgClr>
              <a:srgbClr val="FFFF99"/>
            </a:fgClr>
            <a:bgClr>
              <a:schemeClr val="tx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08923" name="Line 25"/>
          <p:cNvSpPr>
            <a:spLocks noChangeShapeType="1"/>
          </p:cNvSpPr>
          <p:nvPr/>
        </p:nvSpPr>
        <p:spPr bwMode="auto">
          <a:xfrm>
            <a:off x="6515100"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24" name="Line 26"/>
          <p:cNvSpPr>
            <a:spLocks noChangeShapeType="1"/>
          </p:cNvSpPr>
          <p:nvPr/>
        </p:nvSpPr>
        <p:spPr bwMode="auto">
          <a:xfrm>
            <a:off x="7954963"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25" name="Rectangle 27" descr="90%"/>
          <p:cNvSpPr>
            <a:spLocks noChangeArrowheads="1"/>
          </p:cNvSpPr>
          <p:nvPr/>
        </p:nvSpPr>
        <p:spPr bwMode="auto">
          <a:xfrm>
            <a:off x="7235825" y="4652963"/>
            <a:ext cx="1439863" cy="503237"/>
          </a:xfrm>
          <a:prstGeom prst="rect">
            <a:avLst/>
          </a:prstGeom>
          <a:pattFill prst="pct90">
            <a:fgClr>
              <a:srgbClr val="FFFF99"/>
            </a:fgClr>
            <a:bgClr>
              <a:schemeClr val="tx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08926" name="Line 28"/>
          <p:cNvSpPr>
            <a:spLocks noChangeShapeType="1"/>
          </p:cNvSpPr>
          <p:nvPr/>
        </p:nvSpPr>
        <p:spPr bwMode="auto">
          <a:xfrm>
            <a:off x="7235825"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27" name="Line 29"/>
          <p:cNvSpPr>
            <a:spLocks noChangeShapeType="1"/>
          </p:cNvSpPr>
          <p:nvPr/>
        </p:nvSpPr>
        <p:spPr bwMode="auto">
          <a:xfrm>
            <a:off x="8675688"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28" name="Line 30"/>
          <p:cNvSpPr>
            <a:spLocks noChangeShapeType="1"/>
          </p:cNvSpPr>
          <p:nvPr/>
        </p:nvSpPr>
        <p:spPr bwMode="auto">
          <a:xfrm>
            <a:off x="6515100" y="5156200"/>
            <a:ext cx="720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29" name="Rectangle 31"/>
          <p:cNvSpPr>
            <a:spLocks noChangeArrowheads="1"/>
          </p:cNvSpPr>
          <p:nvPr/>
        </p:nvSpPr>
        <p:spPr bwMode="auto">
          <a:xfrm>
            <a:off x="6588125" y="4221163"/>
            <a:ext cx="5762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08930" name="Rectangle 32"/>
          <p:cNvSpPr>
            <a:spLocks noChangeArrowheads="1"/>
          </p:cNvSpPr>
          <p:nvPr/>
        </p:nvSpPr>
        <p:spPr bwMode="auto">
          <a:xfrm>
            <a:off x="7307263" y="4221163"/>
            <a:ext cx="5762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08931" name="Rectangle 33"/>
          <p:cNvSpPr>
            <a:spLocks noChangeArrowheads="1"/>
          </p:cNvSpPr>
          <p:nvPr/>
        </p:nvSpPr>
        <p:spPr bwMode="auto">
          <a:xfrm>
            <a:off x="8027988" y="4221163"/>
            <a:ext cx="5762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08932" name="Line 34"/>
          <p:cNvSpPr>
            <a:spLocks noChangeShapeType="1"/>
          </p:cNvSpPr>
          <p:nvPr/>
        </p:nvSpPr>
        <p:spPr bwMode="auto">
          <a:xfrm>
            <a:off x="4354513"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3" name="Line 35"/>
          <p:cNvSpPr>
            <a:spLocks noChangeShapeType="1"/>
          </p:cNvSpPr>
          <p:nvPr/>
        </p:nvSpPr>
        <p:spPr bwMode="auto">
          <a:xfrm>
            <a:off x="2051050" y="5803900"/>
            <a:ext cx="691197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4" name="Line 36"/>
          <p:cNvSpPr>
            <a:spLocks noChangeShapeType="1"/>
          </p:cNvSpPr>
          <p:nvPr/>
        </p:nvSpPr>
        <p:spPr bwMode="auto">
          <a:xfrm>
            <a:off x="2195513"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5" name="Line 37"/>
          <p:cNvSpPr>
            <a:spLocks noChangeShapeType="1"/>
          </p:cNvSpPr>
          <p:nvPr/>
        </p:nvSpPr>
        <p:spPr bwMode="auto">
          <a:xfrm>
            <a:off x="2914650"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6" name="Line 38"/>
          <p:cNvSpPr>
            <a:spLocks noChangeShapeType="1"/>
          </p:cNvSpPr>
          <p:nvPr/>
        </p:nvSpPr>
        <p:spPr bwMode="auto">
          <a:xfrm>
            <a:off x="3635375"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7" name="Line 39"/>
          <p:cNvSpPr>
            <a:spLocks noChangeShapeType="1"/>
          </p:cNvSpPr>
          <p:nvPr/>
        </p:nvSpPr>
        <p:spPr bwMode="auto">
          <a:xfrm>
            <a:off x="5075238"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8" name="Line 40"/>
          <p:cNvSpPr>
            <a:spLocks noChangeShapeType="1"/>
          </p:cNvSpPr>
          <p:nvPr/>
        </p:nvSpPr>
        <p:spPr bwMode="auto">
          <a:xfrm>
            <a:off x="2914650" y="5803900"/>
            <a:ext cx="720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9" name="Line 41"/>
          <p:cNvSpPr>
            <a:spLocks noChangeShapeType="1"/>
          </p:cNvSpPr>
          <p:nvPr/>
        </p:nvSpPr>
        <p:spPr bwMode="auto">
          <a:xfrm>
            <a:off x="5075238" y="5803900"/>
            <a:ext cx="720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0" name="Line 42"/>
          <p:cNvSpPr>
            <a:spLocks noChangeShapeType="1"/>
          </p:cNvSpPr>
          <p:nvPr/>
        </p:nvSpPr>
        <p:spPr bwMode="auto">
          <a:xfrm>
            <a:off x="5795963"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1" name="Line 43"/>
          <p:cNvSpPr>
            <a:spLocks noChangeShapeType="1"/>
          </p:cNvSpPr>
          <p:nvPr/>
        </p:nvSpPr>
        <p:spPr bwMode="auto">
          <a:xfrm>
            <a:off x="6515100"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2" name="Line 44"/>
          <p:cNvSpPr>
            <a:spLocks noChangeShapeType="1"/>
          </p:cNvSpPr>
          <p:nvPr/>
        </p:nvSpPr>
        <p:spPr bwMode="auto">
          <a:xfrm>
            <a:off x="7954963"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3" name="Line 45"/>
          <p:cNvSpPr>
            <a:spLocks noChangeShapeType="1"/>
          </p:cNvSpPr>
          <p:nvPr/>
        </p:nvSpPr>
        <p:spPr bwMode="auto">
          <a:xfrm>
            <a:off x="7235825"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4" name="Line 46"/>
          <p:cNvSpPr>
            <a:spLocks noChangeShapeType="1"/>
          </p:cNvSpPr>
          <p:nvPr/>
        </p:nvSpPr>
        <p:spPr bwMode="auto">
          <a:xfrm>
            <a:off x="8675688"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5" name="Line 47"/>
          <p:cNvSpPr>
            <a:spLocks noChangeShapeType="1"/>
          </p:cNvSpPr>
          <p:nvPr/>
        </p:nvSpPr>
        <p:spPr bwMode="auto">
          <a:xfrm>
            <a:off x="6515100" y="5803900"/>
            <a:ext cx="720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6" name="Rectangle 60"/>
          <p:cNvSpPr>
            <a:spLocks noChangeArrowheads="1"/>
          </p:cNvSpPr>
          <p:nvPr/>
        </p:nvSpPr>
        <p:spPr bwMode="auto">
          <a:xfrm>
            <a:off x="8748713" y="4797425"/>
            <a:ext cx="2873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t</a:t>
            </a:r>
            <a:endParaRPr lang="el-GR" sz="2000" b="0"/>
          </a:p>
        </p:txBody>
      </p:sp>
      <p:sp>
        <p:nvSpPr>
          <p:cNvPr id="208947" name="Rectangle 61"/>
          <p:cNvSpPr>
            <a:spLocks noChangeArrowheads="1"/>
          </p:cNvSpPr>
          <p:nvPr/>
        </p:nvSpPr>
        <p:spPr bwMode="auto">
          <a:xfrm>
            <a:off x="8748713" y="5445125"/>
            <a:ext cx="2873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t</a:t>
            </a:r>
            <a:endParaRPr lang="el-GR" sz="2000" b="0"/>
          </a:p>
        </p:txBody>
      </p:sp>
      <p:sp>
        <p:nvSpPr>
          <p:cNvPr id="208948" name="Freeform 92" descr="90%"/>
          <p:cNvSpPr>
            <a:spLocks/>
          </p:cNvSpPr>
          <p:nvPr/>
        </p:nvSpPr>
        <p:spPr bwMode="auto">
          <a:xfrm>
            <a:off x="2195513" y="5229225"/>
            <a:ext cx="720725" cy="574675"/>
          </a:xfrm>
          <a:custGeom>
            <a:avLst/>
            <a:gdLst>
              <a:gd name="T0" fmla="*/ 0 w 363"/>
              <a:gd name="T1" fmla="*/ 1041802384 h 317"/>
              <a:gd name="T2" fmla="*/ 354787305 w 363"/>
              <a:gd name="T3" fmla="*/ 746022418 h 317"/>
              <a:gd name="T4" fmla="*/ 713517750 w 363"/>
              <a:gd name="T5" fmla="*/ 0 h 317"/>
              <a:gd name="T6" fmla="*/ 1072246210 w 363"/>
              <a:gd name="T7" fmla="*/ 746022418 h 317"/>
              <a:gd name="T8" fmla="*/ 1430976655 w 363"/>
              <a:gd name="T9" fmla="*/ 104180238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8949" name="AutoShape 93"/>
          <p:cNvCxnSpPr>
            <a:cxnSpLocks noChangeShapeType="1"/>
            <a:stCxn id="208948" idx="0"/>
            <a:endCxn id="208948" idx="4"/>
          </p:cNvCxnSpPr>
          <p:nvPr/>
        </p:nvCxnSpPr>
        <p:spPr bwMode="auto">
          <a:xfrm>
            <a:off x="2182813" y="5803900"/>
            <a:ext cx="746125"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50" name="Freeform 95" descr="90%"/>
          <p:cNvSpPr>
            <a:spLocks/>
          </p:cNvSpPr>
          <p:nvPr/>
        </p:nvSpPr>
        <p:spPr bwMode="auto">
          <a:xfrm>
            <a:off x="3635375" y="5229225"/>
            <a:ext cx="720725" cy="574675"/>
          </a:xfrm>
          <a:custGeom>
            <a:avLst/>
            <a:gdLst>
              <a:gd name="T0" fmla="*/ 0 w 363"/>
              <a:gd name="T1" fmla="*/ 1041802384 h 317"/>
              <a:gd name="T2" fmla="*/ 354787305 w 363"/>
              <a:gd name="T3" fmla="*/ 746022418 h 317"/>
              <a:gd name="T4" fmla="*/ 713517750 w 363"/>
              <a:gd name="T5" fmla="*/ 0 h 317"/>
              <a:gd name="T6" fmla="*/ 1072246210 w 363"/>
              <a:gd name="T7" fmla="*/ 746022418 h 317"/>
              <a:gd name="T8" fmla="*/ 1430976655 w 363"/>
              <a:gd name="T9" fmla="*/ 104180238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8951" name="AutoShape 96"/>
          <p:cNvCxnSpPr>
            <a:cxnSpLocks noChangeShapeType="1"/>
            <a:stCxn id="208950" idx="0"/>
            <a:endCxn id="208950" idx="4"/>
          </p:cNvCxnSpPr>
          <p:nvPr/>
        </p:nvCxnSpPr>
        <p:spPr bwMode="auto">
          <a:xfrm>
            <a:off x="3622675" y="5803900"/>
            <a:ext cx="746125"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52" name="Freeform 97" descr="90%"/>
          <p:cNvSpPr>
            <a:spLocks/>
          </p:cNvSpPr>
          <p:nvPr/>
        </p:nvSpPr>
        <p:spPr bwMode="auto">
          <a:xfrm>
            <a:off x="4343400" y="5229225"/>
            <a:ext cx="720725" cy="574675"/>
          </a:xfrm>
          <a:custGeom>
            <a:avLst/>
            <a:gdLst>
              <a:gd name="T0" fmla="*/ 0 w 363"/>
              <a:gd name="T1" fmla="*/ 1041802384 h 317"/>
              <a:gd name="T2" fmla="*/ 354787305 w 363"/>
              <a:gd name="T3" fmla="*/ 746022418 h 317"/>
              <a:gd name="T4" fmla="*/ 713517750 w 363"/>
              <a:gd name="T5" fmla="*/ 0 h 317"/>
              <a:gd name="T6" fmla="*/ 1072246210 w 363"/>
              <a:gd name="T7" fmla="*/ 746022418 h 317"/>
              <a:gd name="T8" fmla="*/ 1430976655 w 363"/>
              <a:gd name="T9" fmla="*/ 104180238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8953" name="AutoShape 98"/>
          <p:cNvCxnSpPr>
            <a:cxnSpLocks noChangeShapeType="1"/>
            <a:stCxn id="208952" idx="0"/>
            <a:endCxn id="208952" idx="4"/>
          </p:cNvCxnSpPr>
          <p:nvPr/>
        </p:nvCxnSpPr>
        <p:spPr bwMode="auto">
          <a:xfrm>
            <a:off x="4330700" y="5803900"/>
            <a:ext cx="746125"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54" name="Freeform 99" descr="90%"/>
          <p:cNvSpPr>
            <a:spLocks/>
          </p:cNvSpPr>
          <p:nvPr/>
        </p:nvSpPr>
        <p:spPr bwMode="auto">
          <a:xfrm>
            <a:off x="5795963" y="5229225"/>
            <a:ext cx="720725" cy="574675"/>
          </a:xfrm>
          <a:custGeom>
            <a:avLst/>
            <a:gdLst>
              <a:gd name="T0" fmla="*/ 0 w 363"/>
              <a:gd name="T1" fmla="*/ 1041802384 h 317"/>
              <a:gd name="T2" fmla="*/ 354787305 w 363"/>
              <a:gd name="T3" fmla="*/ 746022418 h 317"/>
              <a:gd name="T4" fmla="*/ 713517750 w 363"/>
              <a:gd name="T5" fmla="*/ 0 h 317"/>
              <a:gd name="T6" fmla="*/ 1072246210 w 363"/>
              <a:gd name="T7" fmla="*/ 746022418 h 317"/>
              <a:gd name="T8" fmla="*/ 1430976655 w 363"/>
              <a:gd name="T9" fmla="*/ 104180238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8955" name="AutoShape 100"/>
          <p:cNvCxnSpPr>
            <a:cxnSpLocks noChangeShapeType="1"/>
            <a:stCxn id="208954" idx="0"/>
            <a:endCxn id="208954" idx="4"/>
          </p:cNvCxnSpPr>
          <p:nvPr/>
        </p:nvCxnSpPr>
        <p:spPr bwMode="auto">
          <a:xfrm>
            <a:off x="5783263" y="5803900"/>
            <a:ext cx="746125"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56" name="Freeform 101" descr="90%"/>
          <p:cNvSpPr>
            <a:spLocks/>
          </p:cNvSpPr>
          <p:nvPr/>
        </p:nvSpPr>
        <p:spPr bwMode="auto">
          <a:xfrm>
            <a:off x="7235825" y="5229225"/>
            <a:ext cx="720725" cy="574675"/>
          </a:xfrm>
          <a:custGeom>
            <a:avLst/>
            <a:gdLst>
              <a:gd name="T0" fmla="*/ 0 w 363"/>
              <a:gd name="T1" fmla="*/ 1041802384 h 317"/>
              <a:gd name="T2" fmla="*/ 354787305 w 363"/>
              <a:gd name="T3" fmla="*/ 746022418 h 317"/>
              <a:gd name="T4" fmla="*/ 713517750 w 363"/>
              <a:gd name="T5" fmla="*/ 0 h 317"/>
              <a:gd name="T6" fmla="*/ 1072246210 w 363"/>
              <a:gd name="T7" fmla="*/ 746022418 h 317"/>
              <a:gd name="T8" fmla="*/ 1430976655 w 363"/>
              <a:gd name="T9" fmla="*/ 104180238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8957" name="AutoShape 102"/>
          <p:cNvCxnSpPr>
            <a:cxnSpLocks noChangeShapeType="1"/>
            <a:stCxn id="208956" idx="0"/>
            <a:endCxn id="208956" idx="4"/>
          </p:cNvCxnSpPr>
          <p:nvPr/>
        </p:nvCxnSpPr>
        <p:spPr bwMode="auto">
          <a:xfrm>
            <a:off x="7223125" y="5803900"/>
            <a:ext cx="746125"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58" name="Freeform 103" descr="90%"/>
          <p:cNvSpPr>
            <a:spLocks/>
          </p:cNvSpPr>
          <p:nvPr/>
        </p:nvSpPr>
        <p:spPr bwMode="auto">
          <a:xfrm>
            <a:off x="7956550" y="5229225"/>
            <a:ext cx="720725" cy="574675"/>
          </a:xfrm>
          <a:custGeom>
            <a:avLst/>
            <a:gdLst>
              <a:gd name="T0" fmla="*/ 0 w 363"/>
              <a:gd name="T1" fmla="*/ 1041802384 h 317"/>
              <a:gd name="T2" fmla="*/ 354787305 w 363"/>
              <a:gd name="T3" fmla="*/ 746022418 h 317"/>
              <a:gd name="T4" fmla="*/ 713517750 w 363"/>
              <a:gd name="T5" fmla="*/ 0 h 317"/>
              <a:gd name="T6" fmla="*/ 1072246210 w 363"/>
              <a:gd name="T7" fmla="*/ 746022418 h 317"/>
              <a:gd name="T8" fmla="*/ 1430976655 w 363"/>
              <a:gd name="T9" fmla="*/ 104180238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8959" name="AutoShape 104"/>
          <p:cNvCxnSpPr>
            <a:cxnSpLocks noChangeShapeType="1"/>
            <a:stCxn id="208958" idx="0"/>
            <a:endCxn id="208958" idx="4"/>
          </p:cNvCxnSpPr>
          <p:nvPr/>
        </p:nvCxnSpPr>
        <p:spPr bwMode="auto">
          <a:xfrm>
            <a:off x="7943850" y="5803900"/>
            <a:ext cx="746125"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93318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856" y="72008"/>
            <a:ext cx="5482952" cy="6813376"/>
          </a:xfrm>
        </p:spPr>
        <p:txBody>
          <a:bodyPr>
            <a:noAutofit/>
          </a:bodyPr>
          <a:lstStyle/>
          <a:p>
            <a:pPr algn="just"/>
            <a:r>
              <a:rPr lang="en-US" sz="1700" dirty="0"/>
              <a:t>X-cut electrode topologies [Fig. 3(a) and (b)] result in chirp-free modulation due to the push–pull symmetry of the applied fields in the electrode gaps. </a:t>
            </a:r>
          </a:p>
          <a:p>
            <a:pPr algn="just"/>
            <a:r>
              <a:rPr lang="en-US" sz="1700" dirty="0"/>
              <a:t>In z-cut devices, the waveguide positioned underneath the hot electrode experiences an RF field flux that is more concentrated, resulting in a factor of two improvement in overlap between RF and optical field, relative to x-cut. </a:t>
            </a:r>
          </a:p>
          <a:p>
            <a:pPr algn="just"/>
            <a:r>
              <a:rPr lang="en-US" sz="1700" dirty="0"/>
              <a:t>However, the overlap under the z-cut ground electrode is reduced by a factor of three, relative to x-cut; therefore, the overall improvement in z-cut (relative to the x-cut ) is only about 20% for single-drive modulators. </a:t>
            </a:r>
          </a:p>
          <a:p>
            <a:pPr algn="just"/>
            <a:r>
              <a:rPr lang="en-US" sz="1700" dirty="0"/>
              <a:t>The difference in overlap between the two z-cut waveguides results in a chirp parameter of approximately −0.7.</a:t>
            </a:r>
          </a:p>
          <a:p>
            <a:pPr algn="just"/>
            <a:r>
              <a:rPr lang="en-US" sz="1700" dirty="0"/>
              <a:t>By employing a dual-drive topology, in which the push–pull effect is produced by the driver circuit, the factor of two improvement in overlap under the hot electrode can be utilized in both arms of the MZI at the expense of increased RF circuit complexity. Balancing the two drive levels results in zero-chirp operation. Imbalancing the two drive levels provides electronically programmable chirp.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 y="12938"/>
            <a:ext cx="3141818" cy="680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054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46885" y="1935163"/>
            <a:ext cx="5850230"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556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7630-53F8-9C44-46D9-951DEDE4203A}"/>
              </a:ext>
            </a:extLst>
          </p:cNvPr>
          <p:cNvSpPr>
            <a:spLocks noGrp="1"/>
          </p:cNvSpPr>
          <p:nvPr>
            <p:ph type="title"/>
          </p:nvPr>
        </p:nvSpPr>
        <p:spPr/>
        <p:txBody>
          <a:bodyPr>
            <a:normAutofit fontScale="90000"/>
          </a:bodyPr>
          <a:lstStyle/>
          <a:p>
            <a:r>
              <a:rPr lang="el-GR" dirty="0">
                <a:effectLst/>
                <a:latin typeface="Calibri" panose="020F0502020204030204" pitchFamily="34" charset="0"/>
              </a:rPr>
              <a:t>ΔΙΑΜΟΡΦΩΣΗ ΦΑΣΗΣ</a:t>
            </a:r>
            <a:br>
              <a:rPr lang="el-GR" dirty="0">
                <a:effectLst/>
                <a:latin typeface="Calibri" panose="020F0502020204030204" pitchFamily="34" charset="0"/>
              </a:rPr>
            </a:br>
            <a:endParaRPr lang="en-US" dirty="0"/>
          </a:p>
        </p:txBody>
      </p:sp>
      <p:pic>
        <p:nvPicPr>
          <p:cNvPr id="4" name="Picture 3">
            <a:extLst>
              <a:ext uri="{FF2B5EF4-FFF2-40B4-BE49-F238E27FC236}">
                <a16:creationId xmlns:a16="http://schemas.microsoft.com/office/drawing/2014/main" id="{DE7CE172-6785-4347-D078-D0E8AF7D0FCA}"/>
              </a:ext>
            </a:extLst>
          </p:cNvPr>
          <p:cNvPicPr>
            <a:picLocks noChangeAspect="1"/>
          </p:cNvPicPr>
          <p:nvPr/>
        </p:nvPicPr>
        <p:blipFill>
          <a:blip r:embed="rId2"/>
          <a:stretch>
            <a:fillRect/>
          </a:stretch>
        </p:blipFill>
        <p:spPr>
          <a:xfrm>
            <a:off x="435496" y="1264413"/>
            <a:ext cx="6604266" cy="4180812"/>
          </a:xfrm>
          <a:prstGeom prst="rect">
            <a:avLst/>
          </a:prstGeom>
        </p:spPr>
      </p:pic>
      <p:pic>
        <p:nvPicPr>
          <p:cNvPr id="5" name="Picture 4">
            <a:extLst>
              <a:ext uri="{FF2B5EF4-FFF2-40B4-BE49-F238E27FC236}">
                <a16:creationId xmlns:a16="http://schemas.microsoft.com/office/drawing/2014/main" id="{B892C51F-AC1A-E486-565F-A056E8C72410}"/>
              </a:ext>
            </a:extLst>
          </p:cNvPr>
          <p:cNvPicPr>
            <a:picLocks noChangeAspect="1"/>
          </p:cNvPicPr>
          <p:nvPr/>
        </p:nvPicPr>
        <p:blipFill>
          <a:blip r:embed="rId3"/>
          <a:stretch>
            <a:fillRect/>
          </a:stretch>
        </p:blipFill>
        <p:spPr>
          <a:xfrm>
            <a:off x="7164288" y="5010913"/>
            <a:ext cx="1727200" cy="1727200"/>
          </a:xfrm>
          <a:prstGeom prst="rect">
            <a:avLst/>
          </a:prstGeom>
        </p:spPr>
      </p:pic>
      <p:pic>
        <p:nvPicPr>
          <p:cNvPr id="6" name="Picture 5">
            <a:extLst>
              <a:ext uri="{FF2B5EF4-FFF2-40B4-BE49-F238E27FC236}">
                <a16:creationId xmlns:a16="http://schemas.microsoft.com/office/drawing/2014/main" id="{27B8C441-42AF-508F-3F0C-38CD322280E7}"/>
              </a:ext>
            </a:extLst>
          </p:cNvPr>
          <p:cNvPicPr>
            <a:picLocks noChangeAspect="1"/>
          </p:cNvPicPr>
          <p:nvPr/>
        </p:nvPicPr>
        <p:blipFill>
          <a:blip r:embed="rId4"/>
          <a:stretch>
            <a:fillRect/>
          </a:stretch>
        </p:blipFill>
        <p:spPr>
          <a:xfrm>
            <a:off x="3092727" y="5445225"/>
            <a:ext cx="3975100" cy="1231900"/>
          </a:xfrm>
          <a:prstGeom prst="rect">
            <a:avLst/>
          </a:prstGeom>
        </p:spPr>
      </p:pic>
      <p:sp>
        <p:nvSpPr>
          <p:cNvPr id="7" name="TextBox 6">
            <a:extLst>
              <a:ext uri="{FF2B5EF4-FFF2-40B4-BE49-F238E27FC236}">
                <a16:creationId xmlns:a16="http://schemas.microsoft.com/office/drawing/2014/main" id="{194E0E0B-C16F-9A68-B8AE-C046F7CF9333}"/>
              </a:ext>
            </a:extLst>
          </p:cNvPr>
          <p:cNvSpPr txBox="1"/>
          <p:nvPr/>
        </p:nvSpPr>
        <p:spPr>
          <a:xfrm>
            <a:off x="610729" y="5874513"/>
            <a:ext cx="2481770" cy="369332"/>
          </a:xfrm>
          <a:prstGeom prst="rect">
            <a:avLst/>
          </a:prstGeom>
          <a:noFill/>
        </p:spPr>
        <p:txBody>
          <a:bodyPr wrap="none" rtlCol="0">
            <a:spAutoFit/>
          </a:bodyPr>
          <a:lstStyle/>
          <a:p>
            <a:r>
              <a:rPr lang="en-US" dirty="0"/>
              <a:t>Constellation diagrams</a:t>
            </a:r>
          </a:p>
        </p:txBody>
      </p:sp>
    </p:spTree>
    <p:extLst>
      <p:ext uri="{BB962C8B-B14F-4D97-AF65-F5344CB8AC3E}">
        <p14:creationId xmlns:p14="http://schemas.microsoft.com/office/powerpoint/2010/main" val="968267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7630-53F8-9C44-46D9-951DEDE4203A}"/>
              </a:ext>
            </a:extLst>
          </p:cNvPr>
          <p:cNvSpPr>
            <a:spLocks noGrp="1"/>
          </p:cNvSpPr>
          <p:nvPr>
            <p:ph type="title"/>
          </p:nvPr>
        </p:nvSpPr>
        <p:spPr/>
        <p:txBody>
          <a:bodyPr>
            <a:normAutofit fontScale="90000"/>
          </a:bodyPr>
          <a:lstStyle/>
          <a:p>
            <a:r>
              <a:rPr lang="el-GR" dirty="0">
                <a:effectLst/>
                <a:latin typeface="Calibri" panose="020F0502020204030204" pitchFamily="34" charset="0"/>
              </a:rPr>
              <a:t>ΔΙΑΜΟΡΦΩΣΗ ΦΑΣΗΣ</a:t>
            </a:r>
            <a:br>
              <a:rPr lang="el-GR" dirty="0">
                <a:effectLst/>
                <a:latin typeface="Calibri" panose="020F0502020204030204" pitchFamily="34" charset="0"/>
              </a:rPr>
            </a:br>
            <a:endParaRPr lang="en-US" dirty="0"/>
          </a:p>
        </p:txBody>
      </p:sp>
      <p:pic>
        <p:nvPicPr>
          <p:cNvPr id="3" name="Picture 2">
            <a:extLst>
              <a:ext uri="{FF2B5EF4-FFF2-40B4-BE49-F238E27FC236}">
                <a16:creationId xmlns:a16="http://schemas.microsoft.com/office/drawing/2014/main" id="{D25AF2F5-6C80-2C9C-BBB2-8B0A17146477}"/>
              </a:ext>
            </a:extLst>
          </p:cNvPr>
          <p:cNvPicPr>
            <a:picLocks noChangeAspect="1"/>
          </p:cNvPicPr>
          <p:nvPr/>
        </p:nvPicPr>
        <p:blipFill>
          <a:blip r:embed="rId2"/>
          <a:stretch>
            <a:fillRect/>
          </a:stretch>
        </p:blipFill>
        <p:spPr>
          <a:xfrm>
            <a:off x="323528" y="1196752"/>
            <a:ext cx="8460940" cy="5256584"/>
          </a:xfrm>
          <a:prstGeom prst="rect">
            <a:avLst/>
          </a:prstGeom>
        </p:spPr>
      </p:pic>
    </p:spTree>
    <p:extLst>
      <p:ext uri="{BB962C8B-B14F-4D97-AF65-F5344CB8AC3E}">
        <p14:creationId xmlns:p14="http://schemas.microsoft.com/office/powerpoint/2010/main" val="3117917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7630-53F8-9C44-46D9-951DEDE4203A}"/>
              </a:ext>
            </a:extLst>
          </p:cNvPr>
          <p:cNvSpPr>
            <a:spLocks noGrp="1"/>
          </p:cNvSpPr>
          <p:nvPr>
            <p:ph type="title"/>
          </p:nvPr>
        </p:nvSpPr>
        <p:spPr/>
        <p:txBody>
          <a:bodyPr>
            <a:normAutofit fontScale="90000"/>
          </a:bodyPr>
          <a:lstStyle/>
          <a:p>
            <a:r>
              <a:rPr lang="el-GR" dirty="0">
                <a:effectLst/>
                <a:latin typeface="Calibri" panose="020F0502020204030204" pitchFamily="34" charset="0"/>
              </a:rPr>
              <a:t>ΔΙΑΜΟΡΦΩΣΗ </a:t>
            </a:r>
            <a:r>
              <a:rPr lang="en-GB" dirty="0">
                <a:latin typeface="Calibri" panose="020F0502020204030204" pitchFamily="34" charset="0"/>
              </a:rPr>
              <a:t>PSK</a:t>
            </a:r>
            <a:br>
              <a:rPr lang="el-GR" dirty="0">
                <a:effectLst/>
                <a:latin typeface="Calibri" panose="020F0502020204030204" pitchFamily="34" charset="0"/>
              </a:rPr>
            </a:br>
            <a:endParaRPr lang="en-US" dirty="0"/>
          </a:p>
        </p:txBody>
      </p:sp>
      <p:pic>
        <p:nvPicPr>
          <p:cNvPr id="3" name="Picture 2">
            <a:extLst>
              <a:ext uri="{FF2B5EF4-FFF2-40B4-BE49-F238E27FC236}">
                <a16:creationId xmlns:a16="http://schemas.microsoft.com/office/drawing/2014/main" id="{D951D4AC-7542-E30A-02C5-2A20BD25D346}"/>
              </a:ext>
            </a:extLst>
          </p:cNvPr>
          <p:cNvPicPr>
            <a:picLocks noChangeAspect="1"/>
          </p:cNvPicPr>
          <p:nvPr/>
        </p:nvPicPr>
        <p:blipFill>
          <a:blip r:embed="rId2"/>
          <a:stretch>
            <a:fillRect/>
          </a:stretch>
        </p:blipFill>
        <p:spPr>
          <a:xfrm>
            <a:off x="323528" y="1266676"/>
            <a:ext cx="8554340" cy="5258668"/>
          </a:xfrm>
          <a:prstGeom prst="rect">
            <a:avLst/>
          </a:prstGeom>
        </p:spPr>
      </p:pic>
    </p:spTree>
    <p:extLst>
      <p:ext uri="{BB962C8B-B14F-4D97-AF65-F5344CB8AC3E}">
        <p14:creationId xmlns:p14="http://schemas.microsoft.com/office/powerpoint/2010/main" val="1219650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7630-53F8-9C44-46D9-951DEDE4203A}"/>
              </a:ext>
            </a:extLst>
          </p:cNvPr>
          <p:cNvSpPr>
            <a:spLocks noGrp="1"/>
          </p:cNvSpPr>
          <p:nvPr>
            <p:ph type="title"/>
          </p:nvPr>
        </p:nvSpPr>
        <p:spPr/>
        <p:txBody>
          <a:bodyPr>
            <a:normAutofit fontScale="90000"/>
          </a:bodyPr>
          <a:lstStyle/>
          <a:p>
            <a:r>
              <a:rPr lang="el-GR" dirty="0">
                <a:effectLst/>
                <a:latin typeface="Calibri" panose="020F0502020204030204" pitchFamily="34" charset="0"/>
              </a:rPr>
              <a:t>ΔΙΑΜΟΡΦΩΣΗ </a:t>
            </a:r>
            <a:r>
              <a:rPr lang="en-GB" dirty="0">
                <a:effectLst/>
                <a:latin typeface="Calibri" panose="020F0502020204030204" pitchFamily="34" charset="0"/>
              </a:rPr>
              <a:t>D</a:t>
            </a:r>
            <a:r>
              <a:rPr lang="en-GB" dirty="0">
                <a:latin typeface="Calibri" panose="020F0502020204030204" pitchFamily="34" charset="0"/>
              </a:rPr>
              <a:t>PSK</a:t>
            </a:r>
            <a:br>
              <a:rPr lang="el-GR" dirty="0">
                <a:effectLst/>
                <a:latin typeface="Calibri" panose="020F0502020204030204" pitchFamily="34" charset="0"/>
              </a:rPr>
            </a:br>
            <a:endParaRPr lang="en-US" dirty="0"/>
          </a:p>
        </p:txBody>
      </p:sp>
      <p:pic>
        <p:nvPicPr>
          <p:cNvPr id="4" name="Picture 3">
            <a:extLst>
              <a:ext uri="{FF2B5EF4-FFF2-40B4-BE49-F238E27FC236}">
                <a16:creationId xmlns:a16="http://schemas.microsoft.com/office/drawing/2014/main" id="{D3628DD2-C16A-5930-52F2-2382142BACE8}"/>
              </a:ext>
            </a:extLst>
          </p:cNvPr>
          <p:cNvPicPr>
            <a:picLocks noChangeAspect="1"/>
          </p:cNvPicPr>
          <p:nvPr/>
        </p:nvPicPr>
        <p:blipFill>
          <a:blip r:embed="rId2"/>
          <a:stretch>
            <a:fillRect/>
          </a:stretch>
        </p:blipFill>
        <p:spPr>
          <a:xfrm>
            <a:off x="395536" y="1124744"/>
            <a:ext cx="8242712" cy="5112568"/>
          </a:xfrm>
          <a:prstGeom prst="rect">
            <a:avLst/>
          </a:prstGeom>
        </p:spPr>
      </p:pic>
    </p:spTree>
    <p:extLst>
      <p:ext uri="{BB962C8B-B14F-4D97-AF65-F5344CB8AC3E}">
        <p14:creationId xmlns:p14="http://schemas.microsoft.com/office/powerpoint/2010/main" val="2911729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7630-53F8-9C44-46D9-951DEDE4203A}"/>
              </a:ext>
            </a:extLst>
          </p:cNvPr>
          <p:cNvSpPr>
            <a:spLocks noGrp="1"/>
          </p:cNvSpPr>
          <p:nvPr>
            <p:ph type="title"/>
          </p:nvPr>
        </p:nvSpPr>
        <p:spPr/>
        <p:txBody>
          <a:bodyPr>
            <a:normAutofit fontScale="90000"/>
          </a:bodyPr>
          <a:lstStyle/>
          <a:p>
            <a:r>
              <a:rPr lang="el-GR" dirty="0">
                <a:effectLst/>
                <a:latin typeface="Calibri" panose="020F0502020204030204" pitchFamily="34" charset="0"/>
              </a:rPr>
              <a:t>ΔΙΑΜΟΡΦΩΣΗ </a:t>
            </a:r>
            <a:r>
              <a:rPr lang="en-GB" dirty="0">
                <a:effectLst/>
                <a:latin typeface="Calibri" panose="020F0502020204030204" pitchFamily="34" charset="0"/>
              </a:rPr>
              <a:t>D</a:t>
            </a:r>
            <a:r>
              <a:rPr lang="en-GB" dirty="0">
                <a:latin typeface="Calibri" panose="020F0502020204030204" pitchFamily="34" charset="0"/>
              </a:rPr>
              <a:t>PSK</a:t>
            </a:r>
            <a:br>
              <a:rPr lang="el-GR" dirty="0">
                <a:effectLst/>
                <a:latin typeface="Calibri" panose="020F0502020204030204" pitchFamily="34" charset="0"/>
              </a:rPr>
            </a:br>
            <a:endParaRPr lang="en-US" dirty="0"/>
          </a:p>
        </p:txBody>
      </p:sp>
      <p:pic>
        <p:nvPicPr>
          <p:cNvPr id="3" name="Picture 2">
            <a:extLst>
              <a:ext uri="{FF2B5EF4-FFF2-40B4-BE49-F238E27FC236}">
                <a16:creationId xmlns:a16="http://schemas.microsoft.com/office/drawing/2014/main" id="{09CBCD75-ADF8-C93F-EC25-187F7CCF56C2}"/>
              </a:ext>
            </a:extLst>
          </p:cNvPr>
          <p:cNvPicPr>
            <a:picLocks noChangeAspect="1"/>
          </p:cNvPicPr>
          <p:nvPr/>
        </p:nvPicPr>
        <p:blipFill>
          <a:blip r:embed="rId2"/>
          <a:stretch>
            <a:fillRect/>
          </a:stretch>
        </p:blipFill>
        <p:spPr>
          <a:xfrm>
            <a:off x="395536" y="1262146"/>
            <a:ext cx="8374566" cy="4975165"/>
          </a:xfrm>
          <a:prstGeom prst="rect">
            <a:avLst/>
          </a:prstGeom>
        </p:spPr>
      </p:pic>
    </p:spTree>
    <p:extLst>
      <p:ext uri="{BB962C8B-B14F-4D97-AF65-F5344CB8AC3E}">
        <p14:creationId xmlns:p14="http://schemas.microsoft.com/office/powerpoint/2010/main" val="1771043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7630-53F8-9C44-46D9-951DEDE4203A}"/>
              </a:ext>
            </a:extLst>
          </p:cNvPr>
          <p:cNvSpPr>
            <a:spLocks noGrp="1"/>
          </p:cNvSpPr>
          <p:nvPr>
            <p:ph type="title"/>
          </p:nvPr>
        </p:nvSpPr>
        <p:spPr/>
        <p:txBody>
          <a:bodyPr>
            <a:normAutofit fontScale="90000"/>
          </a:bodyPr>
          <a:lstStyle/>
          <a:p>
            <a:r>
              <a:rPr lang="el-GR" dirty="0">
                <a:effectLst/>
                <a:latin typeface="Calibri" panose="020F0502020204030204" pitchFamily="34" charset="0"/>
              </a:rPr>
              <a:t>ΔΙΑΜΟΡΦΩΣΗ </a:t>
            </a:r>
            <a:r>
              <a:rPr lang="en-GB" dirty="0">
                <a:effectLst/>
                <a:latin typeface="Calibri" panose="020F0502020204030204" pitchFamily="34" charset="0"/>
              </a:rPr>
              <a:t>D</a:t>
            </a:r>
            <a:r>
              <a:rPr lang="en-GB" dirty="0">
                <a:latin typeface="Calibri" panose="020F0502020204030204" pitchFamily="34" charset="0"/>
              </a:rPr>
              <a:t>PSK</a:t>
            </a:r>
            <a:br>
              <a:rPr lang="el-GR" dirty="0">
                <a:effectLst/>
                <a:latin typeface="Calibri" panose="020F0502020204030204" pitchFamily="34" charset="0"/>
              </a:rPr>
            </a:br>
            <a:endParaRPr lang="en-US" dirty="0"/>
          </a:p>
        </p:txBody>
      </p:sp>
      <p:pic>
        <p:nvPicPr>
          <p:cNvPr id="4" name="Picture 3">
            <a:extLst>
              <a:ext uri="{FF2B5EF4-FFF2-40B4-BE49-F238E27FC236}">
                <a16:creationId xmlns:a16="http://schemas.microsoft.com/office/drawing/2014/main" id="{573D853A-224E-59B7-73E5-A41F9FC4C355}"/>
              </a:ext>
            </a:extLst>
          </p:cNvPr>
          <p:cNvPicPr>
            <a:picLocks noChangeAspect="1"/>
          </p:cNvPicPr>
          <p:nvPr/>
        </p:nvPicPr>
        <p:blipFill>
          <a:blip r:embed="rId2"/>
          <a:stretch>
            <a:fillRect/>
          </a:stretch>
        </p:blipFill>
        <p:spPr>
          <a:xfrm>
            <a:off x="327189" y="1124744"/>
            <a:ext cx="8489621" cy="5328592"/>
          </a:xfrm>
          <a:prstGeom prst="rect">
            <a:avLst/>
          </a:prstGeom>
        </p:spPr>
      </p:pic>
    </p:spTree>
    <p:extLst>
      <p:ext uri="{BB962C8B-B14F-4D97-AF65-F5344CB8AC3E}">
        <p14:creationId xmlns:p14="http://schemas.microsoft.com/office/powerpoint/2010/main" val="2160357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7630-53F8-9C44-46D9-951DEDE4203A}"/>
              </a:ext>
            </a:extLst>
          </p:cNvPr>
          <p:cNvSpPr>
            <a:spLocks noGrp="1"/>
          </p:cNvSpPr>
          <p:nvPr>
            <p:ph type="title"/>
          </p:nvPr>
        </p:nvSpPr>
        <p:spPr/>
        <p:txBody>
          <a:bodyPr>
            <a:normAutofit fontScale="90000"/>
          </a:bodyPr>
          <a:lstStyle/>
          <a:p>
            <a:r>
              <a:rPr lang="el-GR" dirty="0">
                <a:effectLst/>
                <a:latin typeface="Calibri" panose="020F0502020204030204" pitchFamily="34" charset="0"/>
              </a:rPr>
              <a:t>ΔΙΑΜΟΡΦΩΣΗ </a:t>
            </a:r>
            <a:r>
              <a:rPr lang="en-GB" dirty="0">
                <a:effectLst/>
                <a:latin typeface="Calibri" panose="020F0502020204030204" pitchFamily="34" charset="0"/>
              </a:rPr>
              <a:t>D</a:t>
            </a:r>
            <a:r>
              <a:rPr lang="en-GB" dirty="0">
                <a:latin typeface="Calibri" panose="020F0502020204030204" pitchFamily="34" charset="0"/>
              </a:rPr>
              <a:t>QPSK</a:t>
            </a:r>
            <a:br>
              <a:rPr lang="el-GR" dirty="0">
                <a:effectLst/>
                <a:latin typeface="Calibri" panose="020F0502020204030204" pitchFamily="34" charset="0"/>
              </a:rPr>
            </a:br>
            <a:endParaRPr lang="en-US" dirty="0"/>
          </a:p>
        </p:txBody>
      </p:sp>
      <p:pic>
        <p:nvPicPr>
          <p:cNvPr id="3" name="Picture 2">
            <a:extLst>
              <a:ext uri="{FF2B5EF4-FFF2-40B4-BE49-F238E27FC236}">
                <a16:creationId xmlns:a16="http://schemas.microsoft.com/office/drawing/2014/main" id="{A3B0E3CA-F47C-3DDA-09C5-86E95AA87BC1}"/>
              </a:ext>
            </a:extLst>
          </p:cNvPr>
          <p:cNvPicPr>
            <a:picLocks noChangeAspect="1"/>
          </p:cNvPicPr>
          <p:nvPr/>
        </p:nvPicPr>
        <p:blipFill>
          <a:blip r:embed="rId2"/>
          <a:stretch>
            <a:fillRect/>
          </a:stretch>
        </p:blipFill>
        <p:spPr>
          <a:xfrm>
            <a:off x="251519" y="1251712"/>
            <a:ext cx="8064833" cy="5057607"/>
          </a:xfrm>
          <a:prstGeom prst="rect">
            <a:avLst/>
          </a:prstGeom>
        </p:spPr>
      </p:pic>
    </p:spTree>
    <p:extLst>
      <p:ext uri="{BB962C8B-B14F-4D97-AF65-F5344CB8AC3E}">
        <p14:creationId xmlns:p14="http://schemas.microsoft.com/office/powerpoint/2010/main" val="3642209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2"/>
          <p:cNvSpPr>
            <a:spLocks noGrp="1" noChangeArrowheads="1"/>
          </p:cNvSpPr>
          <p:nvPr>
            <p:ph type="title"/>
          </p:nvPr>
        </p:nvSpPr>
        <p:spPr>
          <a:xfrm>
            <a:off x="107950" y="115888"/>
            <a:ext cx="8928100" cy="720725"/>
          </a:xfrm>
          <a:noFill/>
        </p:spPr>
        <p:txBody>
          <a:bodyPr/>
          <a:lstStyle/>
          <a:p>
            <a:pPr eaLnBrk="1" hangingPunct="1"/>
            <a:r>
              <a:rPr lang="en-US" sz="3200"/>
              <a:t>Transmitters – Direct and </a:t>
            </a:r>
            <a:r>
              <a:rPr lang="en-US" sz="3200" b="1" u="sng"/>
              <a:t>External</a:t>
            </a:r>
            <a:r>
              <a:rPr lang="en-US" sz="3200"/>
              <a:t> Modulation</a:t>
            </a:r>
          </a:p>
        </p:txBody>
      </p:sp>
      <p:sp>
        <p:nvSpPr>
          <p:cNvPr id="223237" name="Rectangle 3"/>
          <p:cNvSpPr>
            <a:spLocks noGrp="1" noChangeArrowheads="1"/>
          </p:cNvSpPr>
          <p:nvPr>
            <p:ph idx="1"/>
          </p:nvPr>
        </p:nvSpPr>
        <p:spPr>
          <a:xfrm>
            <a:off x="179388" y="981075"/>
            <a:ext cx="8785225" cy="4824413"/>
          </a:xfrm>
        </p:spPr>
        <p:txBody>
          <a:bodyPr/>
          <a:lstStyle/>
          <a:p>
            <a:pPr eaLnBrk="1" hangingPunct="1">
              <a:lnSpc>
                <a:spcPct val="90000"/>
              </a:lnSpc>
            </a:pPr>
            <a:r>
              <a:rPr lang="el-GR" sz="2400" b="1" dirty="0"/>
              <a:t>Ο </a:t>
            </a:r>
            <a:r>
              <a:rPr lang="en-US" sz="2400" b="1" u="sng" dirty="0"/>
              <a:t>EA </a:t>
            </a:r>
            <a:r>
              <a:rPr lang="el-GR" sz="2400" b="1" u="sng" dirty="0"/>
              <a:t>διαμορφωτής</a:t>
            </a:r>
            <a:r>
              <a:rPr lang="el-GR" sz="2400" b="1" dirty="0"/>
              <a:t> είναι μία ελκυστική εναλλακτική των διαμορφωτών νιοβικού λιθίου, επειδή μπορεί να κατασκευαστεί χρησιμοποιώντας το ίδιο υλικό και τις ίδιες τεχνικές που χρησιμοποιούνται για την κατασκευή των ημιαγωγικών </a:t>
            </a:r>
            <a:r>
              <a:rPr lang="en-US" sz="2400" b="1" dirty="0"/>
              <a:t>lasers</a:t>
            </a:r>
            <a:endParaRPr lang="el-GR" sz="2400" b="1" dirty="0"/>
          </a:p>
          <a:p>
            <a:pPr lvl="1" eaLnBrk="1" hangingPunct="1">
              <a:lnSpc>
                <a:spcPct val="90000"/>
              </a:lnSpc>
            </a:pPr>
            <a:r>
              <a:rPr lang="el-GR" sz="2000" dirty="0"/>
              <a:t>Αυτό επιτρέπει στον </a:t>
            </a:r>
            <a:r>
              <a:rPr lang="en-US" sz="2000" dirty="0"/>
              <a:t>EA </a:t>
            </a:r>
            <a:r>
              <a:rPr lang="el-GR" sz="2000" dirty="0"/>
              <a:t>διαμορφωτή να ολοκληρωθεί με ένα </a:t>
            </a:r>
            <a:r>
              <a:rPr lang="en-US" sz="2000" dirty="0"/>
              <a:t>DFB laser </a:t>
            </a:r>
            <a:r>
              <a:rPr lang="el-GR" sz="2000" dirty="0"/>
              <a:t>στην ίδια συσκευασία με αποτέλεσμα μία συμπαγή και χαμηλού κόστους λύση, σε σύγκριση με τη χρήση ενός εξωτερικού διαμορφωτή νιοβικού λιθίου</a:t>
            </a:r>
          </a:p>
          <a:p>
            <a:pPr eaLnBrk="1" hangingPunct="1">
              <a:lnSpc>
                <a:spcPct val="90000"/>
              </a:lnSpc>
            </a:pPr>
            <a:r>
              <a:rPr lang="el-GR" sz="2400" dirty="0"/>
              <a:t>Ο </a:t>
            </a:r>
            <a:r>
              <a:rPr lang="en-US" sz="2400" dirty="0"/>
              <a:t>EA </a:t>
            </a:r>
            <a:r>
              <a:rPr lang="el-GR" sz="2400" dirty="0"/>
              <a:t>διαμορφωτής χρησιμοποιεί ένα </a:t>
            </a:r>
            <a:r>
              <a:rPr lang="el-GR" sz="2400" b="1" dirty="0"/>
              <a:t>υλικό τέτοιο ώστε υπό κανονικές συνθήκες το χάσμα (</a:t>
            </a:r>
            <a:r>
              <a:rPr lang="en-US" sz="2400" b="1" i="1" dirty="0"/>
              <a:t>band</a:t>
            </a:r>
            <a:r>
              <a:rPr lang="el-GR" sz="2400" b="1" i="1" dirty="0"/>
              <a:t> </a:t>
            </a:r>
            <a:r>
              <a:rPr lang="en-US" sz="2400" b="1" i="1" dirty="0"/>
              <a:t>gap</a:t>
            </a:r>
            <a:r>
              <a:rPr lang="el-GR" sz="2400" b="1" dirty="0"/>
              <a:t>) του</a:t>
            </a:r>
            <a:r>
              <a:rPr lang="en-US" sz="2400" b="1" dirty="0"/>
              <a:t> </a:t>
            </a:r>
            <a:r>
              <a:rPr lang="el-GR" sz="2400" b="1" dirty="0"/>
              <a:t>να είναι υψηλότερο από την ενέργεια φωτονίων του προσπίπτοντος οπτικού σήματος</a:t>
            </a:r>
            <a:r>
              <a:rPr lang="el-GR" sz="2400" dirty="0"/>
              <a:t>. Αυτό επιτρέπει στο σήμα να διαδοθεί διαμέσου του διαμορφωτή (όταν δεν εφαρμοσθεί κάποια τάση)</a:t>
            </a:r>
          </a:p>
        </p:txBody>
      </p:sp>
    </p:spTree>
    <p:extLst>
      <p:ext uri="{BB962C8B-B14F-4D97-AF65-F5344CB8AC3E}">
        <p14:creationId xmlns:p14="http://schemas.microsoft.com/office/powerpoint/2010/main" val="231762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10949" name="Rectangle 3"/>
          <p:cNvSpPr>
            <a:spLocks noGrp="1" noChangeArrowheads="1"/>
          </p:cNvSpPr>
          <p:nvPr>
            <p:ph idx="1"/>
          </p:nvPr>
        </p:nvSpPr>
        <p:spPr>
          <a:xfrm>
            <a:off x="179388" y="979488"/>
            <a:ext cx="8785225" cy="4826000"/>
          </a:xfrm>
        </p:spPr>
        <p:txBody>
          <a:bodyPr/>
          <a:lstStyle/>
          <a:p>
            <a:pPr eaLnBrk="1" hangingPunct="1">
              <a:lnSpc>
                <a:spcPct val="80000"/>
              </a:lnSpc>
            </a:pPr>
            <a:r>
              <a:rPr lang="en-US" sz="2000" b="1" dirty="0">
                <a:solidFill>
                  <a:srgbClr val="000000"/>
                </a:solidFill>
              </a:rPr>
              <a:t>OOK </a:t>
            </a:r>
            <a:r>
              <a:rPr lang="el-GR" sz="2000" b="1" dirty="0">
                <a:solidFill>
                  <a:srgbClr val="000000"/>
                </a:solidFill>
              </a:rPr>
              <a:t>με </a:t>
            </a:r>
            <a:r>
              <a:rPr lang="en-US" sz="2000" b="1" dirty="0">
                <a:solidFill>
                  <a:srgbClr val="000000"/>
                </a:solidFill>
              </a:rPr>
              <a:t>RZ </a:t>
            </a:r>
            <a:r>
              <a:rPr lang="el-GR" sz="2000" b="1" dirty="0">
                <a:solidFill>
                  <a:srgbClr val="000000"/>
                </a:solidFill>
              </a:rPr>
              <a:t>παλμούς </a:t>
            </a:r>
            <a:r>
              <a:rPr lang="el-GR" sz="2000" dirty="0">
                <a:solidFill>
                  <a:srgbClr val="000000"/>
                </a:solidFill>
              </a:rPr>
              <a:t>χρησιμοποιείται σε τηλεπικοινωνιακά συστήματα με μεταδόσεις σε </a:t>
            </a:r>
            <a:r>
              <a:rPr lang="el-GR" sz="2000" b="1" dirty="0">
                <a:solidFill>
                  <a:srgbClr val="000000"/>
                </a:solidFill>
              </a:rPr>
              <a:t>πολύ υψηλούς ρυθμούς</a:t>
            </a:r>
          </a:p>
          <a:p>
            <a:pPr lvl="1" eaLnBrk="1" hangingPunct="1">
              <a:lnSpc>
                <a:spcPct val="80000"/>
              </a:lnSpc>
            </a:pPr>
            <a:r>
              <a:rPr lang="el-GR" sz="1800" dirty="0">
                <a:solidFill>
                  <a:srgbClr val="000000"/>
                </a:solidFill>
              </a:rPr>
              <a:t>Αποδεικνύεται ότι με την </a:t>
            </a:r>
            <a:r>
              <a:rPr lang="el-GR" sz="1800" b="1" dirty="0">
                <a:solidFill>
                  <a:srgbClr val="000000"/>
                </a:solidFill>
              </a:rPr>
              <a:t>χρήση </a:t>
            </a:r>
            <a:r>
              <a:rPr lang="en-US" sz="1800" b="1" dirty="0">
                <a:solidFill>
                  <a:srgbClr val="000000"/>
                </a:solidFill>
              </a:rPr>
              <a:t>RZ </a:t>
            </a:r>
            <a:r>
              <a:rPr lang="el-GR" sz="1800" b="1" dirty="0">
                <a:solidFill>
                  <a:srgbClr val="000000"/>
                </a:solidFill>
              </a:rPr>
              <a:t>παλμών ελαχιστοποιείται η επίδραση της χρωματικής διασποράς</a:t>
            </a:r>
            <a:r>
              <a:rPr lang="el-GR" sz="1800" dirty="0">
                <a:solidFill>
                  <a:srgbClr val="000000"/>
                </a:solidFill>
              </a:rPr>
              <a:t> (σε σχέση με την περίπτωση χρήσης </a:t>
            </a:r>
            <a:r>
              <a:rPr lang="en-US" sz="1800" dirty="0">
                <a:solidFill>
                  <a:srgbClr val="000000"/>
                </a:solidFill>
              </a:rPr>
              <a:t>NRZ </a:t>
            </a:r>
            <a:r>
              <a:rPr lang="el-GR" sz="1800" dirty="0">
                <a:solidFill>
                  <a:srgbClr val="000000"/>
                </a:solidFill>
              </a:rPr>
              <a:t>παλμών)</a:t>
            </a:r>
            <a:endParaRPr lang="en-US" sz="1800" dirty="0"/>
          </a:p>
          <a:p>
            <a:pPr eaLnBrk="1" hangingPunct="1">
              <a:lnSpc>
                <a:spcPct val="80000"/>
              </a:lnSpc>
            </a:pPr>
            <a:r>
              <a:rPr lang="el-GR" sz="2000" b="1" dirty="0"/>
              <a:t>Τα σήματα που είναι διαμορφωμένα κατά </a:t>
            </a:r>
            <a:r>
              <a:rPr lang="en-US" sz="2000" b="1" dirty="0"/>
              <a:t>OOK </a:t>
            </a:r>
            <a:r>
              <a:rPr lang="el-GR" sz="2000" b="1" dirty="0"/>
              <a:t>διαμόρφωση μπορούν να προκύψουν, συνήθως, με ένα από τους εξής δύο τρόπους</a:t>
            </a:r>
          </a:p>
          <a:p>
            <a:pPr lvl="1" eaLnBrk="1" hangingPunct="1">
              <a:lnSpc>
                <a:spcPct val="80000"/>
              </a:lnSpc>
            </a:pPr>
            <a:r>
              <a:rPr lang="el-GR" sz="1800" b="1" dirty="0"/>
              <a:t>Με άμεση διαμόρφωση ενός ημιαγωγικού </a:t>
            </a:r>
            <a:r>
              <a:rPr lang="en-US" sz="1800" b="1" dirty="0"/>
              <a:t>laser </a:t>
            </a:r>
            <a:r>
              <a:rPr lang="el-GR" sz="1800" b="1" dirty="0"/>
              <a:t>ή μίας </a:t>
            </a:r>
            <a:r>
              <a:rPr lang="en-US" sz="1800" b="1" dirty="0"/>
              <a:t>LED</a:t>
            </a:r>
            <a:endParaRPr lang="el-GR" sz="1800" b="1" dirty="0"/>
          </a:p>
          <a:p>
            <a:pPr lvl="1" eaLnBrk="1" hangingPunct="1">
              <a:lnSpc>
                <a:spcPct val="80000"/>
              </a:lnSpc>
            </a:pPr>
            <a:r>
              <a:rPr lang="el-GR" sz="1800" b="1" dirty="0"/>
              <a:t>Χρησιμοποιώντας ένα εξωτερικό διαμορφωτή (</a:t>
            </a:r>
            <a:r>
              <a:rPr lang="en-US" sz="1800" b="1" i="1" dirty="0"/>
              <a:t>external modulator</a:t>
            </a:r>
            <a:r>
              <a:rPr lang="el-GR" sz="1800" b="1" dirty="0"/>
              <a:t>)</a:t>
            </a:r>
          </a:p>
          <a:p>
            <a:pPr eaLnBrk="1" hangingPunct="1">
              <a:lnSpc>
                <a:spcPct val="80000"/>
              </a:lnSpc>
            </a:pPr>
            <a:r>
              <a:rPr lang="el-GR" sz="2000" b="1" dirty="0"/>
              <a:t>Στην άμεση διαμόρφωση</a:t>
            </a:r>
            <a:r>
              <a:rPr lang="el-GR" sz="2000" dirty="0"/>
              <a:t>, το ρεύμα οδήγησης στο ημιαγωγικό </a:t>
            </a:r>
            <a:r>
              <a:rPr lang="en-US" sz="2000" dirty="0"/>
              <a:t>laser </a:t>
            </a:r>
            <a:r>
              <a:rPr lang="el-GR" sz="2000" dirty="0"/>
              <a:t>τίθεται πάνω από το κατώφλι για το </a:t>
            </a:r>
            <a:r>
              <a:rPr lang="en-US" sz="2000" dirty="0"/>
              <a:t>bit </a:t>
            </a:r>
            <a:r>
              <a:rPr lang="el-GR" sz="2000" dirty="0"/>
              <a:t>με λογική τιμή ‘1’ και κάτω (ή λίγο πάνω) από το κατώφλι για το </a:t>
            </a:r>
            <a:r>
              <a:rPr lang="en-US" sz="2000" dirty="0"/>
              <a:t>bit </a:t>
            </a:r>
            <a:r>
              <a:rPr lang="el-GR" sz="2000" dirty="0"/>
              <a:t>με λογική τιμή ‘0’</a:t>
            </a:r>
          </a:p>
          <a:p>
            <a:pPr eaLnBrk="1" hangingPunct="1">
              <a:lnSpc>
                <a:spcPct val="80000"/>
              </a:lnSpc>
            </a:pPr>
            <a:r>
              <a:rPr lang="el-GR" sz="2000" dirty="0"/>
              <a:t>Ο λόγος των ισχύων εξόδου για τα </a:t>
            </a:r>
            <a:r>
              <a:rPr lang="en-US" sz="2000" dirty="0"/>
              <a:t>bits </a:t>
            </a:r>
            <a:r>
              <a:rPr lang="el-GR" sz="2000" dirty="0"/>
              <a:t>1 και 0 καλείται </a:t>
            </a:r>
            <a:r>
              <a:rPr lang="el-GR" sz="2000" b="1" dirty="0"/>
              <a:t>λόγος σβέσης </a:t>
            </a:r>
            <a:r>
              <a:rPr lang="el-GR" sz="2000" dirty="0"/>
              <a:t>(</a:t>
            </a:r>
            <a:r>
              <a:rPr lang="en-US" sz="2000" i="1" dirty="0"/>
              <a:t>extinction ratio</a:t>
            </a:r>
            <a:r>
              <a:rPr lang="el-GR" sz="2000" dirty="0"/>
              <a:t>)</a:t>
            </a:r>
            <a:r>
              <a:rPr lang="en-US" sz="2000" dirty="0"/>
              <a:t>. </a:t>
            </a:r>
            <a:r>
              <a:rPr lang="el-GR" sz="2000" dirty="0"/>
              <a:t>Ο λόγος σβέσης μπορεί να ορισθεί και αντίστροφα</a:t>
            </a:r>
            <a:endParaRPr lang="en-US" sz="2000" dirty="0"/>
          </a:p>
          <a:p>
            <a:pPr eaLnBrk="1" hangingPunct="1">
              <a:lnSpc>
                <a:spcPct val="80000"/>
              </a:lnSpc>
            </a:pPr>
            <a:r>
              <a:rPr lang="el-GR" sz="2000" dirty="0"/>
              <a:t>Η άμεση διαμόρφωση είναι απλή και φθηνή αφού δεν απαιτούνται επιπλέον διατάξεις εκτός από την ίδια την πηγή φωτός (</a:t>
            </a:r>
            <a:r>
              <a:rPr lang="en-US" sz="2000" dirty="0"/>
              <a:t>LED </a:t>
            </a:r>
            <a:r>
              <a:rPr lang="el-GR" sz="2000" dirty="0"/>
              <a:t>ή </a:t>
            </a:r>
            <a:r>
              <a:rPr lang="en-US" sz="2000" dirty="0"/>
              <a:t>laser</a:t>
            </a:r>
            <a:r>
              <a:rPr lang="el-GR" sz="2000" dirty="0"/>
              <a:t>)</a:t>
            </a:r>
          </a:p>
          <a:p>
            <a:pPr eaLnBrk="1" hangingPunct="1">
              <a:lnSpc>
                <a:spcPct val="80000"/>
              </a:lnSpc>
            </a:pPr>
            <a:r>
              <a:rPr lang="el-GR" sz="2000" dirty="0"/>
              <a:t>Ένα σημαντικό πλεονέκτημα των ημιαγωγικών </a:t>
            </a:r>
            <a:r>
              <a:rPr lang="en-US" sz="2000" dirty="0"/>
              <a:t>lasers </a:t>
            </a:r>
            <a:r>
              <a:rPr lang="el-GR" sz="2000" dirty="0"/>
              <a:t>είναι ότι μπορούν να διαμορφωθούν άμεσα</a:t>
            </a:r>
            <a:endParaRPr lang="en-US" sz="2000" dirty="0"/>
          </a:p>
        </p:txBody>
      </p:sp>
    </p:spTree>
    <p:extLst>
      <p:ext uri="{BB962C8B-B14F-4D97-AF65-F5344CB8AC3E}">
        <p14:creationId xmlns:p14="http://schemas.microsoft.com/office/powerpoint/2010/main" val="313293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2"/>
          <p:cNvSpPr>
            <a:spLocks noGrp="1" noChangeArrowheads="1"/>
          </p:cNvSpPr>
          <p:nvPr>
            <p:ph type="title"/>
          </p:nvPr>
        </p:nvSpPr>
        <p:spPr>
          <a:xfrm>
            <a:off x="107950" y="115888"/>
            <a:ext cx="8928100" cy="720725"/>
          </a:xfrm>
          <a:noFill/>
        </p:spPr>
        <p:txBody>
          <a:bodyPr/>
          <a:lstStyle/>
          <a:p>
            <a:pPr eaLnBrk="1" hangingPunct="1"/>
            <a:r>
              <a:rPr lang="en-US" sz="3200"/>
              <a:t>Transmitters – Direct and </a:t>
            </a:r>
            <a:r>
              <a:rPr lang="en-US" sz="3200" b="1" u="sng"/>
              <a:t>External</a:t>
            </a:r>
            <a:r>
              <a:rPr lang="en-US" sz="3200"/>
              <a:t> Modulation</a:t>
            </a:r>
          </a:p>
        </p:txBody>
      </p:sp>
      <p:pic>
        <p:nvPicPr>
          <p:cNvPr id="4" name="Picture 3">
            <a:extLst>
              <a:ext uri="{FF2B5EF4-FFF2-40B4-BE49-F238E27FC236}">
                <a16:creationId xmlns:a16="http://schemas.microsoft.com/office/drawing/2014/main" id="{D6F60009-BA3D-C2B3-5487-5C06365B6255}"/>
              </a:ext>
            </a:extLst>
          </p:cNvPr>
          <p:cNvPicPr>
            <a:picLocks noChangeAspect="1"/>
          </p:cNvPicPr>
          <p:nvPr/>
        </p:nvPicPr>
        <p:blipFill>
          <a:blip r:embed="rId2"/>
          <a:stretch>
            <a:fillRect/>
          </a:stretch>
        </p:blipFill>
        <p:spPr>
          <a:xfrm>
            <a:off x="323528" y="980728"/>
            <a:ext cx="8331847" cy="5400600"/>
          </a:xfrm>
          <a:prstGeom prst="rect">
            <a:avLst/>
          </a:prstGeom>
        </p:spPr>
      </p:pic>
    </p:spTree>
    <p:extLst>
      <p:ext uri="{BB962C8B-B14F-4D97-AF65-F5344CB8AC3E}">
        <p14:creationId xmlns:p14="http://schemas.microsoft.com/office/powerpoint/2010/main" val="1464789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92896"/>
            <a:ext cx="6377473" cy="379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2296B9FF-8851-3DF4-4CD7-467BC7E5F656}"/>
              </a:ext>
            </a:extLst>
          </p:cNvPr>
          <p:cNvSpPr txBox="1"/>
          <p:nvPr/>
        </p:nvSpPr>
        <p:spPr>
          <a:xfrm>
            <a:off x="899592" y="1124744"/>
            <a:ext cx="7488832" cy="1089529"/>
          </a:xfrm>
          <a:prstGeom prst="rect">
            <a:avLst/>
          </a:prstGeom>
          <a:noFill/>
        </p:spPr>
        <p:txBody>
          <a:bodyPr wrap="square">
            <a:spAutoFit/>
          </a:bodyPr>
          <a:lstStyle/>
          <a:p>
            <a:pPr eaLnBrk="1" hangingPunct="1">
              <a:lnSpc>
                <a:spcPct val="90000"/>
              </a:lnSpc>
            </a:pPr>
            <a:r>
              <a:rPr lang="el-GR" sz="1800" dirty="0"/>
              <a:t>Η εφαρμογή ενός </a:t>
            </a:r>
            <a:r>
              <a:rPr lang="el-GR" sz="1800" b="1" dirty="0"/>
              <a:t>ηλεκτρικού πεδίου </a:t>
            </a:r>
            <a:r>
              <a:rPr lang="el-GR" sz="1800" dirty="0"/>
              <a:t>στο διαμορφωτή έχει σαν αποτέλεσμα τη </a:t>
            </a:r>
            <a:r>
              <a:rPr lang="el-GR" sz="1800" b="1" dirty="0"/>
              <a:t>συρρίκνωση του χάσματος του υλικού</a:t>
            </a:r>
            <a:r>
              <a:rPr lang="el-GR" sz="1800" dirty="0"/>
              <a:t>, προκαλώντας τα </a:t>
            </a:r>
            <a:r>
              <a:rPr lang="el-GR" sz="1800" b="1" dirty="0"/>
              <a:t>προσπίπτοντα φωτόνια να </a:t>
            </a:r>
            <a:r>
              <a:rPr lang="el-GR" sz="1800" b="1" dirty="0" err="1"/>
              <a:t>απορροφηθούν</a:t>
            </a:r>
            <a:r>
              <a:rPr lang="el-GR" sz="1800" b="1" dirty="0"/>
              <a:t> από το υλικό.</a:t>
            </a:r>
            <a:r>
              <a:rPr lang="el-GR" sz="1800" dirty="0"/>
              <a:t> Αυτό το </a:t>
            </a:r>
            <a:r>
              <a:rPr lang="el-GR" sz="1800" b="1" dirty="0"/>
              <a:t>φαινόμενο</a:t>
            </a:r>
            <a:r>
              <a:rPr lang="el-GR" sz="1800" dirty="0"/>
              <a:t> καλείται </a:t>
            </a:r>
            <a:r>
              <a:rPr lang="en-US" sz="1800" b="1" dirty="0"/>
              <a:t>Franz-</a:t>
            </a:r>
            <a:r>
              <a:rPr lang="en-US" sz="1800" b="1" dirty="0" err="1"/>
              <a:t>Keldysh</a:t>
            </a:r>
            <a:r>
              <a:rPr lang="en-US" sz="1800" b="1" dirty="0"/>
              <a:t> </a:t>
            </a:r>
            <a:r>
              <a:rPr lang="el-GR" sz="1800" b="1" dirty="0"/>
              <a:t>ή </a:t>
            </a:r>
            <a:r>
              <a:rPr lang="en-US" sz="1800" b="1" dirty="0"/>
              <a:t>Stark effect</a:t>
            </a:r>
            <a:endParaRPr lang="el-GR" sz="1800" b="1" dirty="0"/>
          </a:p>
        </p:txBody>
      </p:sp>
    </p:spTree>
    <p:extLst>
      <p:ext uri="{BB962C8B-B14F-4D97-AF65-F5344CB8AC3E}">
        <p14:creationId xmlns:p14="http://schemas.microsoft.com/office/powerpoint/2010/main" val="2751841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9" y="610039"/>
            <a:ext cx="9160769" cy="638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242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634082"/>
          </a:xfrm>
        </p:spPr>
        <p:txBody>
          <a:bodyPr>
            <a:normAutofit fontScale="90000"/>
          </a:bodyPr>
          <a:lstStyle/>
          <a:p>
            <a:r>
              <a:rPr lang="en-US" dirty="0"/>
              <a:t>Advantages of EA modulator</a:t>
            </a:r>
            <a:br>
              <a:rPr lang="en-US" dirty="0"/>
            </a:br>
            <a:endParaRPr lang="en-US" dirty="0"/>
          </a:p>
        </p:txBody>
      </p:sp>
      <p:sp>
        <p:nvSpPr>
          <p:cNvPr id="4" name="Rectangle 3"/>
          <p:cNvSpPr/>
          <p:nvPr/>
        </p:nvSpPr>
        <p:spPr>
          <a:xfrm>
            <a:off x="268954" y="1196752"/>
            <a:ext cx="8638002" cy="5262979"/>
          </a:xfrm>
          <a:prstGeom prst="rect">
            <a:avLst/>
          </a:prstGeom>
        </p:spPr>
        <p:txBody>
          <a:bodyPr wrap="square">
            <a:spAutoFit/>
          </a:bodyPr>
          <a:lstStyle/>
          <a:p>
            <a:pPr marL="285750" indent="-285750">
              <a:buFont typeface="Arial" panose="020B0604020202020204" pitchFamily="34" charset="0"/>
              <a:buChar char="•"/>
            </a:pPr>
            <a:r>
              <a:rPr lang="en-US" sz="2800" dirty="0"/>
              <a:t>Low (or zero – NRZ) biasing voltage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 Low driving voltage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Low/negative chirp</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 High speed</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Lesser polarization dependence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 Integration with DFB laser </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511588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476672"/>
            <a:ext cx="8229600" cy="706090"/>
          </a:xfrm>
        </p:spPr>
        <p:txBody>
          <a:bodyPr>
            <a:normAutofit fontScale="90000"/>
          </a:bodyPr>
          <a:lstStyle/>
          <a:p>
            <a:r>
              <a:rPr lang="en-US" dirty="0"/>
              <a:t>Acousto-optic modulator</a:t>
            </a:r>
            <a:br>
              <a:rPr lang="en-US" dirty="0"/>
            </a:br>
            <a:endParaRPr lang="en-US" dirty="0"/>
          </a:p>
        </p:txBody>
      </p:sp>
      <p:sp>
        <p:nvSpPr>
          <p:cNvPr id="3" name="Content Placeholder 2"/>
          <p:cNvSpPr>
            <a:spLocks noGrp="1"/>
          </p:cNvSpPr>
          <p:nvPr>
            <p:ph idx="1"/>
          </p:nvPr>
        </p:nvSpPr>
        <p:spPr>
          <a:xfrm>
            <a:off x="0" y="476672"/>
            <a:ext cx="5724128" cy="6408712"/>
          </a:xfrm>
        </p:spPr>
        <p:txBody>
          <a:bodyPr>
            <a:noAutofit/>
          </a:bodyPr>
          <a:lstStyle/>
          <a:p>
            <a:r>
              <a:rPr lang="en-US" sz="1700" dirty="0"/>
              <a:t>An </a:t>
            </a:r>
            <a:r>
              <a:rPr lang="en-US" sz="1700" b="1" dirty="0"/>
              <a:t>acousto-optic modulator (AOM)</a:t>
            </a:r>
            <a:r>
              <a:rPr lang="en-US" sz="1700" dirty="0"/>
              <a:t>, also called a </a:t>
            </a:r>
            <a:r>
              <a:rPr lang="en-US" sz="1700" b="1" dirty="0"/>
              <a:t>Bragg cell</a:t>
            </a:r>
            <a:r>
              <a:rPr lang="en-US" sz="1700" dirty="0"/>
              <a:t>, uses the </a:t>
            </a:r>
            <a:r>
              <a:rPr lang="en-US" sz="1700" dirty="0">
                <a:hlinkClick r:id="rId2" tooltip="Acousto-optic effect"/>
              </a:rPr>
              <a:t>acousto-optic effect</a:t>
            </a:r>
            <a:r>
              <a:rPr lang="en-US" sz="1700" dirty="0"/>
              <a:t> to </a:t>
            </a:r>
            <a:r>
              <a:rPr lang="en-US" sz="1700" dirty="0">
                <a:hlinkClick r:id="rId3" tooltip="Diffraction"/>
              </a:rPr>
              <a:t>diffract</a:t>
            </a:r>
            <a:r>
              <a:rPr lang="en-US" sz="1700" dirty="0"/>
              <a:t> and shift the frequency of light using </a:t>
            </a:r>
            <a:r>
              <a:rPr lang="en-US" sz="1700" dirty="0">
                <a:hlinkClick r:id="rId4" tooltip="Sound wave"/>
              </a:rPr>
              <a:t>sound waves</a:t>
            </a:r>
            <a:r>
              <a:rPr lang="en-US" sz="1700" dirty="0"/>
              <a:t> (usually at </a:t>
            </a:r>
            <a:r>
              <a:rPr lang="en-US" sz="1700" dirty="0">
                <a:hlinkClick r:id="rId5" tooltip="Radio-frequency"/>
              </a:rPr>
              <a:t>radio-frequency</a:t>
            </a:r>
            <a:r>
              <a:rPr lang="en-US" sz="1700" dirty="0"/>
              <a:t>). </a:t>
            </a:r>
            <a:r>
              <a:rPr lang="en-US" sz="1700" b="1" dirty="0"/>
              <a:t>They are used in </a:t>
            </a:r>
            <a:r>
              <a:rPr lang="en-US" sz="1700" b="1" dirty="0">
                <a:hlinkClick r:id="rId6" tooltip="Laser"/>
              </a:rPr>
              <a:t>lasers</a:t>
            </a:r>
            <a:r>
              <a:rPr lang="en-US" sz="1700" b="1" dirty="0"/>
              <a:t> for </a:t>
            </a:r>
            <a:r>
              <a:rPr lang="en-US" sz="1700" b="1" dirty="0">
                <a:hlinkClick r:id="rId7" tooltip="Q-switching"/>
              </a:rPr>
              <a:t>Q-switching</a:t>
            </a:r>
            <a:r>
              <a:rPr lang="en-US" sz="1700" b="1" dirty="0"/>
              <a:t>, telecommunications for signal </a:t>
            </a:r>
            <a:r>
              <a:rPr lang="en-US" sz="1700" b="1" dirty="0">
                <a:hlinkClick r:id="rId8" tooltip="Modulation"/>
              </a:rPr>
              <a:t>modulation</a:t>
            </a:r>
            <a:r>
              <a:rPr lang="en-US" sz="1700" b="1" dirty="0"/>
              <a:t>, and in </a:t>
            </a:r>
            <a:r>
              <a:rPr lang="en-US" sz="1700" b="1" dirty="0">
                <a:hlinkClick r:id="rId9" tooltip="Spectroscopy"/>
              </a:rPr>
              <a:t>spectroscopy</a:t>
            </a:r>
            <a:r>
              <a:rPr lang="en-US" sz="1700" b="1" dirty="0"/>
              <a:t> for frequency control. </a:t>
            </a:r>
            <a:r>
              <a:rPr lang="en-US" sz="1700" u="sng" dirty="0"/>
              <a:t>A </a:t>
            </a:r>
            <a:r>
              <a:rPr lang="en-US" sz="1700" u="sng" dirty="0">
                <a:hlinkClick r:id="rId10" tooltip="Piezoelectric transducer"/>
              </a:rPr>
              <a:t>piezoelectric transducer</a:t>
            </a:r>
            <a:r>
              <a:rPr lang="en-US" sz="1700" u="sng" dirty="0"/>
              <a:t> is attached to a material such as glass</a:t>
            </a:r>
            <a:r>
              <a:rPr lang="en-US" sz="1700" dirty="0"/>
              <a:t>. An oscillating electric signal drives the transducer to vibrate, which creates sound waves in the material. </a:t>
            </a:r>
            <a:r>
              <a:rPr lang="en-US" sz="1700" u="sng" dirty="0"/>
              <a:t>These can be thought of as moving periodic planes of expansion and compression that change the </a:t>
            </a:r>
            <a:r>
              <a:rPr lang="en-US" sz="1700" u="sng" dirty="0">
                <a:hlinkClick r:id="rId11" tooltip="Index of refraction"/>
              </a:rPr>
              <a:t>index of refraction</a:t>
            </a:r>
            <a:r>
              <a:rPr lang="en-US" sz="1700" dirty="0"/>
              <a:t>. Incoming light scatters (see </a:t>
            </a:r>
            <a:r>
              <a:rPr lang="en-US" sz="1700" dirty="0">
                <a:hlinkClick r:id="rId12" tooltip="Brillouin scattering"/>
              </a:rPr>
              <a:t>Brillouin scattering</a:t>
            </a:r>
            <a:r>
              <a:rPr lang="en-US" sz="1700" dirty="0"/>
              <a:t>) off the resulting periodic index modulation and interference occurs similar to </a:t>
            </a:r>
            <a:r>
              <a:rPr lang="en-US" sz="1700" dirty="0">
                <a:hlinkClick r:id="rId13" tooltip="Bragg diffraction"/>
              </a:rPr>
              <a:t>Bragg diffraction</a:t>
            </a:r>
            <a:r>
              <a:rPr lang="en-US" sz="1700" dirty="0"/>
              <a:t>. The interaction can be thought of as a </a:t>
            </a:r>
            <a:r>
              <a:rPr lang="en-US" sz="1700" dirty="0">
                <a:hlinkClick r:id="rId14" tooltip="Three-wave mixing process (page does not exist)"/>
              </a:rPr>
              <a:t>three-wave mixing process</a:t>
            </a:r>
            <a:r>
              <a:rPr lang="en-US" sz="1700" dirty="0"/>
              <a:t> resulting in </a:t>
            </a:r>
            <a:r>
              <a:rPr lang="en-US" sz="1700" dirty="0">
                <a:hlinkClick r:id="rId15" tooltip="Sum-frequency generation"/>
              </a:rPr>
              <a:t>Sum-frequency generation</a:t>
            </a:r>
            <a:r>
              <a:rPr lang="en-US" sz="1700" dirty="0"/>
              <a:t> or </a:t>
            </a:r>
            <a:r>
              <a:rPr lang="en-US" sz="1700" dirty="0">
                <a:hlinkClick r:id="rId16" tooltip="Difference-frequency generation (page does not exist)"/>
              </a:rPr>
              <a:t>Difference-frequency generation</a:t>
            </a:r>
            <a:r>
              <a:rPr lang="en-US" sz="1700" dirty="0"/>
              <a:t> between </a:t>
            </a:r>
            <a:r>
              <a:rPr lang="en-US" sz="1700" dirty="0">
                <a:hlinkClick r:id="rId17" tooltip="Phonon"/>
              </a:rPr>
              <a:t>phonons</a:t>
            </a:r>
            <a:r>
              <a:rPr lang="en-US" sz="1700" dirty="0"/>
              <a:t> and </a:t>
            </a:r>
            <a:r>
              <a:rPr lang="en-US" sz="1700" dirty="0">
                <a:hlinkClick r:id="rId18" tooltip="Photon"/>
              </a:rPr>
              <a:t>photons</a:t>
            </a:r>
            <a:r>
              <a:rPr lang="en-US" sz="1700" dirty="0"/>
              <a:t>.</a:t>
            </a:r>
          </a:p>
          <a:p>
            <a:r>
              <a:rPr lang="en-US" sz="1700" dirty="0"/>
              <a:t>One difference from Bragg diffraction is that </a:t>
            </a:r>
            <a:r>
              <a:rPr lang="en-US" sz="1700" u="sng" dirty="0"/>
              <a:t>the light is scattering from moving planes. A consequence of this is the frequency of the diffracted beam </a:t>
            </a:r>
            <a:r>
              <a:rPr lang="en-US" sz="1700" i="1" u="sng" dirty="0"/>
              <a:t>f</a:t>
            </a:r>
            <a:r>
              <a:rPr lang="en-US" sz="1700" u="sng" dirty="0"/>
              <a:t> in order </a:t>
            </a:r>
            <a:r>
              <a:rPr lang="en-US" sz="1700" i="1" u="sng" dirty="0"/>
              <a:t>m</a:t>
            </a:r>
            <a:r>
              <a:rPr lang="en-US" sz="1700" u="sng" dirty="0"/>
              <a:t> will be </a:t>
            </a:r>
            <a:r>
              <a:rPr lang="en-US" sz="1700" u="sng" dirty="0">
                <a:hlinkClick r:id="rId19" tooltip="Doppler effect"/>
              </a:rPr>
              <a:t>Doppler</a:t>
            </a:r>
            <a:r>
              <a:rPr lang="en-US" sz="1700" u="sng" dirty="0"/>
              <a:t>-shifted by an amount equal to the frequency of the sound wave </a:t>
            </a:r>
            <a:r>
              <a:rPr lang="en-US" sz="1700" i="1" u="sng" dirty="0"/>
              <a:t>F</a:t>
            </a:r>
            <a:r>
              <a:rPr lang="en-US" sz="1700" dirty="0"/>
              <a:t>.</a:t>
            </a:r>
            <a:endParaRPr lang="el-GR" sz="1700" dirty="0"/>
          </a:p>
          <a:p>
            <a:endParaRPr lang="en-US" sz="1700" dirty="0"/>
          </a:p>
        </p:txBody>
      </p:sp>
      <p:pic>
        <p:nvPicPr>
          <p:cNvPr id="12290" name="Picture 2" descr="https://upload.wikimedia.org/wikipedia/commons/4/4d/Acousto-optic_Modulator.png"/>
          <p:cNvPicPr>
            <a:picLocks noChangeAspect="1" noChangeArrowheads="1"/>
          </p:cNvPicPr>
          <p:nvPr/>
        </p:nvPicPr>
        <p:blipFill rotWithShape="1">
          <a:blip r:embed="rId20">
            <a:extLst>
              <a:ext uri="{28A0092B-C50C-407E-A947-70E740481C1C}">
                <a14:useLocalDpi xmlns:a14="http://schemas.microsoft.com/office/drawing/2010/main" val="0"/>
              </a:ext>
            </a:extLst>
          </a:blip>
          <a:srcRect t="1820" b="1754"/>
          <a:stretch/>
        </p:blipFill>
        <p:spPr bwMode="auto">
          <a:xfrm>
            <a:off x="5816123" y="404664"/>
            <a:ext cx="2932341" cy="38430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58046" y="4149080"/>
            <a:ext cx="3485954" cy="2800767"/>
          </a:xfrm>
          <a:prstGeom prst="rect">
            <a:avLst/>
          </a:prstGeom>
        </p:spPr>
        <p:txBody>
          <a:bodyPr wrap="square">
            <a:spAutoFit/>
          </a:bodyPr>
          <a:lstStyle/>
          <a:p>
            <a:pPr algn="just"/>
            <a:r>
              <a:rPr lang="en-US" sz="1600" dirty="0"/>
              <a:t>An acousto-optic modulator consists of a </a:t>
            </a:r>
            <a:r>
              <a:rPr lang="en-US" sz="1600" dirty="0">
                <a:hlinkClick r:id="rId10" tooltip="Piezoelectric transducer"/>
              </a:rPr>
              <a:t>piezoelectric transducer</a:t>
            </a:r>
            <a:r>
              <a:rPr lang="en-US" sz="1600" dirty="0"/>
              <a:t> which creates sound waves in a material like glass or quartz. A light beam is diffracted into several orders. By vibrating the material with a pure sinusoid and tilting the AOM so the light is reflected from the flat sound waves into the first diffraction order, up to 90% deflection efficiency can be achieved.</a:t>
            </a:r>
          </a:p>
        </p:txBody>
      </p:sp>
    </p:spTree>
    <p:extLst>
      <p:ext uri="{BB962C8B-B14F-4D97-AF65-F5344CB8AC3E}">
        <p14:creationId xmlns:p14="http://schemas.microsoft.com/office/powerpoint/2010/main" val="919715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457" y="0"/>
            <a:ext cx="8229600" cy="778098"/>
          </a:xfrm>
        </p:spPr>
        <p:txBody>
          <a:bodyPr>
            <a:normAutofit fontScale="90000"/>
          </a:bodyPr>
          <a:lstStyle/>
          <a:p>
            <a:r>
              <a:rPr lang="en-US" dirty="0"/>
              <a:t>State Of The Art E/O modulators</a:t>
            </a:r>
          </a:p>
        </p:txBody>
      </p:sp>
      <p:pic>
        <p:nvPicPr>
          <p:cNvPr id="16386" name="Picture 2" descr="https://www.hhi.fraunhofer.de/fileadmin/_processed_/d/6/csm_1_pc__40-G-Modulator01_468px_11bbf2fd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 y="1556792"/>
            <a:ext cx="3382619" cy="2536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72" y="947529"/>
            <a:ext cx="3348890" cy="1200329"/>
          </a:xfrm>
          <a:prstGeom prst="rect">
            <a:avLst/>
          </a:prstGeom>
          <a:noFill/>
        </p:spPr>
        <p:txBody>
          <a:bodyPr wrap="square" rtlCol="0">
            <a:spAutoFit/>
          </a:bodyPr>
          <a:lstStyle/>
          <a:p>
            <a:pPr marL="285750" indent="-285750" algn="just">
              <a:buFont typeface="Arial" panose="020B0604020202020204" pitchFamily="34" charset="0"/>
              <a:buChar char="•"/>
            </a:pPr>
            <a:r>
              <a:rPr lang="en-US" sz="3600" dirty="0" err="1"/>
              <a:t>InP</a:t>
            </a:r>
            <a:r>
              <a:rPr lang="en-US" sz="3600" dirty="0"/>
              <a:t> PM, MZM modulators</a:t>
            </a:r>
          </a:p>
        </p:txBody>
      </p:sp>
      <p:pic>
        <p:nvPicPr>
          <p:cNvPr id="16388" name="Picture 4" descr="https://www.hhi.fraunhofer.de/fileadmin/_processed_/a/8/csm_2_pc__40-G-Modulator02_468px_4ec69e6c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8" y="4191372"/>
            <a:ext cx="331153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www.hhi.fraunhofer.de/fileadmin/_processed_/2/1/csm_4_InP-Modulators_LowDriveVoltage_468px_5bffb74c98.jpg"/>
          <p:cNvPicPr>
            <a:picLocks noChangeAspect="1" noChangeArrowheads="1"/>
          </p:cNvPicPr>
          <p:nvPr/>
        </p:nvPicPr>
        <p:blipFill rotWithShape="1">
          <a:blip r:embed="rId4">
            <a:extLst>
              <a:ext uri="{28A0092B-C50C-407E-A947-70E740481C1C}">
                <a14:useLocalDpi xmlns:a14="http://schemas.microsoft.com/office/drawing/2010/main" val="0"/>
              </a:ext>
            </a:extLst>
          </a:blip>
          <a:srcRect l="6692" r="6555"/>
          <a:stretch/>
        </p:blipFill>
        <p:spPr bwMode="auto">
          <a:xfrm>
            <a:off x="3779912" y="2458988"/>
            <a:ext cx="4866646" cy="42073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95936" y="1593860"/>
            <a:ext cx="4572000" cy="923330"/>
          </a:xfrm>
          <a:prstGeom prst="rect">
            <a:avLst/>
          </a:prstGeom>
        </p:spPr>
        <p:txBody>
          <a:bodyPr>
            <a:spAutoFit/>
          </a:bodyPr>
          <a:lstStyle/>
          <a:p>
            <a:r>
              <a:rPr lang="en-US" dirty="0"/>
              <a:t>Typical bandwidth of such a module is </a:t>
            </a:r>
            <a:r>
              <a:rPr lang="en-US" b="1" dirty="0"/>
              <a:t>40 GHz</a:t>
            </a:r>
            <a:r>
              <a:rPr lang="en-US" dirty="0"/>
              <a:t>, the necessary driving voltage is </a:t>
            </a:r>
            <a:r>
              <a:rPr lang="en-US" b="1" dirty="0" err="1"/>
              <a:t>Vpp</a:t>
            </a:r>
            <a:r>
              <a:rPr lang="en-US" b="1" dirty="0"/>
              <a:t> = 2.5 V </a:t>
            </a:r>
            <a:r>
              <a:rPr lang="en-US" dirty="0"/>
              <a:t>with an insertion loss of </a:t>
            </a:r>
            <a:r>
              <a:rPr lang="en-US" b="1" dirty="0"/>
              <a:t>8 dB</a:t>
            </a:r>
            <a:r>
              <a:rPr lang="en-US" dirty="0"/>
              <a:t>.</a:t>
            </a:r>
          </a:p>
        </p:txBody>
      </p:sp>
    </p:spTree>
    <p:extLst>
      <p:ext uri="{BB962C8B-B14F-4D97-AF65-F5344CB8AC3E}">
        <p14:creationId xmlns:p14="http://schemas.microsoft.com/office/powerpoint/2010/main" val="1713946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78098"/>
          </a:xfrm>
        </p:spPr>
        <p:txBody>
          <a:bodyPr>
            <a:normAutofit fontScale="90000"/>
          </a:bodyPr>
          <a:lstStyle/>
          <a:p>
            <a:r>
              <a:rPr lang="en-US" dirty="0"/>
              <a:t>SOTA EO modulators</a:t>
            </a:r>
          </a:p>
        </p:txBody>
      </p:sp>
      <p:sp>
        <p:nvSpPr>
          <p:cNvPr id="3" name="Content Placeholder 2"/>
          <p:cNvSpPr>
            <a:spLocks noGrp="1"/>
          </p:cNvSpPr>
          <p:nvPr>
            <p:ph idx="1"/>
          </p:nvPr>
        </p:nvSpPr>
        <p:spPr>
          <a:xfrm>
            <a:off x="457200" y="1916832"/>
            <a:ext cx="4114800" cy="4176464"/>
          </a:xfrm>
        </p:spPr>
        <p:txBody>
          <a:bodyPr>
            <a:normAutofit fontScale="92500" lnSpcReduction="10000"/>
          </a:bodyPr>
          <a:lstStyle/>
          <a:p>
            <a:r>
              <a:rPr lang="en-US" dirty="0" err="1"/>
              <a:t>Plasmonic</a:t>
            </a:r>
            <a:r>
              <a:rPr lang="en-US" dirty="0"/>
              <a:t> phase modulators</a:t>
            </a:r>
          </a:p>
          <a:p>
            <a:r>
              <a:rPr lang="en-US" dirty="0"/>
              <a:t>BW ≈ 100s GHz</a:t>
            </a:r>
          </a:p>
          <a:p>
            <a:endParaRPr lang="en-US" dirty="0"/>
          </a:p>
          <a:p>
            <a:endParaRPr lang="en-US" dirty="0"/>
          </a:p>
          <a:p>
            <a:endParaRPr lang="en-US" dirty="0"/>
          </a:p>
          <a:p>
            <a:endParaRPr lang="en-US" dirty="0"/>
          </a:p>
          <a:p>
            <a:endParaRPr lang="en-US" dirty="0"/>
          </a:p>
          <a:p>
            <a:r>
              <a:rPr lang="en-US" dirty="0"/>
              <a:t>Based on Nonlinear Polymer</a:t>
            </a:r>
          </a:p>
        </p:txBody>
      </p:sp>
      <p:pic>
        <p:nvPicPr>
          <p:cNvPr id="17410" name="Picture 2" descr="Αποτέλεσμα εικόνας για plasmonic phase modul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124744"/>
            <a:ext cx="4414864" cy="542347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563888" y="2276872"/>
            <a:ext cx="3672408" cy="12241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23076" y="3140968"/>
            <a:ext cx="4232900" cy="1200329"/>
          </a:xfrm>
          <a:prstGeom prst="rect">
            <a:avLst/>
          </a:prstGeom>
        </p:spPr>
        <p:txBody>
          <a:bodyPr wrap="square">
            <a:spAutoFit/>
          </a:bodyPr>
          <a:lstStyle/>
          <a:p>
            <a:r>
              <a:rPr lang="en-US" b="1" dirty="0" err="1"/>
              <a:t>Plasmons</a:t>
            </a:r>
            <a:r>
              <a:rPr lang="en-US" dirty="0"/>
              <a:t> can be described in the classical picture as an </a:t>
            </a:r>
            <a:r>
              <a:rPr lang="en-US" dirty="0">
                <a:hlinkClick r:id="rId3" tooltip="Oscillation"/>
              </a:rPr>
              <a:t>oscillation</a:t>
            </a:r>
            <a:r>
              <a:rPr lang="en-US" dirty="0"/>
              <a:t> of electron density with respect to the fixed positive </a:t>
            </a:r>
            <a:r>
              <a:rPr lang="en-US" dirty="0">
                <a:hlinkClick r:id="rId4" tooltip="Ion"/>
              </a:rPr>
              <a:t>ions</a:t>
            </a:r>
            <a:r>
              <a:rPr lang="en-US" dirty="0"/>
              <a:t> in a </a:t>
            </a:r>
            <a:r>
              <a:rPr lang="en-US" dirty="0">
                <a:hlinkClick r:id="rId5" tooltip="Metal"/>
              </a:rPr>
              <a:t>metal</a:t>
            </a:r>
            <a:r>
              <a:rPr lang="en-US" dirty="0"/>
              <a:t>. </a:t>
            </a:r>
          </a:p>
        </p:txBody>
      </p:sp>
      <p:cxnSp>
        <p:nvCxnSpPr>
          <p:cNvPr id="7" name="Straight Arrow Connector 6"/>
          <p:cNvCxnSpPr>
            <a:stCxn id="4" idx="3"/>
          </p:cNvCxnSpPr>
          <p:nvPr/>
        </p:nvCxnSpPr>
        <p:spPr>
          <a:xfrm flipV="1">
            <a:off x="4355976" y="2996953"/>
            <a:ext cx="864096" cy="7441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563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ETHZ MZI</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808590"/>
            <a:ext cx="9036496" cy="414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63688" y="1052736"/>
            <a:ext cx="5184576" cy="646331"/>
          </a:xfrm>
          <a:prstGeom prst="rect">
            <a:avLst/>
          </a:prstGeom>
          <a:noFill/>
        </p:spPr>
        <p:txBody>
          <a:bodyPr wrap="square" rtlCol="0">
            <a:spAutoFit/>
          </a:bodyPr>
          <a:lstStyle/>
          <a:p>
            <a:pPr algn="ctr"/>
            <a:r>
              <a:rPr lang="en-US" b="1" dirty="0"/>
              <a:t>ETHZ: Swiss Federal Institute of Technology in Zurich</a:t>
            </a:r>
          </a:p>
          <a:p>
            <a:pPr algn="ctr"/>
            <a:r>
              <a:rPr lang="de-DE" i="1" dirty="0"/>
              <a:t>(Eidgenössische Technische Hochschule Zürich)</a:t>
            </a:r>
            <a:endParaRPr lang="en-US" dirty="0"/>
          </a:p>
        </p:txBody>
      </p:sp>
      <p:cxnSp>
        <p:nvCxnSpPr>
          <p:cNvPr id="5" name="Straight Arrow Connector 4"/>
          <p:cNvCxnSpPr>
            <a:stCxn id="11" idx="3"/>
          </p:cNvCxnSpPr>
          <p:nvPr/>
        </p:nvCxnSpPr>
        <p:spPr>
          <a:xfrm>
            <a:off x="1403648" y="1652901"/>
            <a:ext cx="3186608" cy="24961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1" idx="3"/>
          </p:cNvCxnSpPr>
          <p:nvPr/>
        </p:nvCxnSpPr>
        <p:spPr>
          <a:xfrm>
            <a:off x="1403648" y="1652901"/>
            <a:ext cx="3186608" cy="5519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008" y="1329735"/>
            <a:ext cx="1331640" cy="646331"/>
          </a:xfrm>
          <a:prstGeom prst="rect">
            <a:avLst/>
          </a:prstGeom>
          <a:noFill/>
        </p:spPr>
        <p:txBody>
          <a:bodyPr wrap="square" rtlCol="0">
            <a:spAutoFit/>
          </a:bodyPr>
          <a:lstStyle/>
          <a:p>
            <a:pPr algn="ctr"/>
            <a:r>
              <a:rPr lang="en-US" b="1" dirty="0"/>
              <a:t>Length Imbalance</a:t>
            </a:r>
            <a:endParaRPr lang="en-US" dirty="0"/>
          </a:p>
        </p:txBody>
      </p:sp>
      <p:sp>
        <p:nvSpPr>
          <p:cNvPr id="3" name="Rectangle 2"/>
          <p:cNvSpPr/>
          <p:nvPr/>
        </p:nvSpPr>
        <p:spPr>
          <a:xfrm>
            <a:off x="7413084" y="960402"/>
            <a:ext cx="1728192" cy="830997"/>
          </a:xfrm>
          <a:prstGeom prst="rect">
            <a:avLst/>
          </a:prstGeom>
        </p:spPr>
        <p:txBody>
          <a:bodyPr wrap="square">
            <a:spAutoFit/>
          </a:bodyPr>
          <a:lstStyle/>
          <a:p>
            <a:r>
              <a:rPr lang="en-US" sz="1600" dirty="0"/>
              <a:t>metal–insulator–metal (MIM) slot waveguide </a:t>
            </a:r>
          </a:p>
        </p:txBody>
      </p:sp>
      <p:cxnSp>
        <p:nvCxnSpPr>
          <p:cNvPr id="9" name="Straight Arrow Connector 8"/>
          <p:cNvCxnSpPr>
            <a:stCxn id="3" idx="2"/>
          </p:cNvCxnSpPr>
          <p:nvPr/>
        </p:nvCxnSpPr>
        <p:spPr>
          <a:xfrm flipH="1">
            <a:off x="7884368" y="1791399"/>
            <a:ext cx="392812" cy="22856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78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pic>
        <p:nvPicPr>
          <p:cNvPr id="4" name="Picture 3">
            <a:extLst>
              <a:ext uri="{FF2B5EF4-FFF2-40B4-BE49-F238E27FC236}">
                <a16:creationId xmlns:a16="http://schemas.microsoft.com/office/drawing/2014/main" id="{4506F000-0294-DA51-E1D0-B83B5E42F4E0}"/>
              </a:ext>
            </a:extLst>
          </p:cNvPr>
          <p:cNvPicPr>
            <a:picLocks noChangeAspect="1"/>
          </p:cNvPicPr>
          <p:nvPr/>
        </p:nvPicPr>
        <p:blipFill>
          <a:blip r:embed="rId2"/>
          <a:stretch>
            <a:fillRect/>
          </a:stretch>
        </p:blipFill>
        <p:spPr>
          <a:xfrm>
            <a:off x="539551" y="1340768"/>
            <a:ext cx="7759229" cy="4752528"/>
          </a:xfrm>
          <a:prstGeom prst="rect">
            <a:avLst/>
          </a:prstGeom>
        </p:spPr>
      </p:pic>
    </p:spTree>
    <p:extLst>
      <p:ext uri="{BB962C8B-B14F-4D97-AF65-F5344CB8AC3E}">
        <p14:creationId xmlns:p14="http://schemas.microsoft.com/office/powerpoint/2010/main" val="120189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5"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09926" name="Rectangle 3"/>
          <p:cNvSpPr>
            <a:spLocks noGrp="1" noChangeArrowheads="1"/>
          </p:cNvSpPr>
          <p:nvPr>
            <p:ph idx="1"/>
          </p:nvPr>
        </p:nvSpPr>
        <p:spPr>
          <a:xfrm>
            <a:off x="179387" y="1268761"/>
            <a:ext cx="8785225" cy="1296144"/>
          </a:xfrm>
        </p:spPr>
        <p:txBody>
          <a:bodyPr>
            <a:normAutofit/>
          </a:bodyPr>
          <a:lstStyle/>
          <a:p>
            <a:pPr eaLnBrk="1" hangingPunct="1">
              <a:lnSpc>
                <a:spcPct val="80000"/>
              </a:lnSpc>
            </a:pPr>
            <a:r>
              <a:rPr lang="el-GR" sz="2000" dirty="0">
                <a:solidFill>
                  <a:srgbClr val="000000"/>
                </a:solidFill>
              </a:rPr>
              <a:t>Ένα </a:t>
            </a:r>
            <a:r>
              <a:rPr lang="el-GR" sz="2000" b="1" dirty="0">
                <a:solidFill>
                  <a:srgbClr val="000000"/>
                </a:solidFill>
              </a:rPr>
              <a:t>πρόβλημα με τους </a:t>
            </a:r>
            <a:r>
              <a:rPr lang="en-US" sz="2000" b="1" dirty="0">
                <a:solidFill>
                  <a:srgbClr val="000000"/>
                </a:solidFill>
              </a:rPr>
              <a:t>NRZ </a:t>
            </a:r>
            <a:r>
              <a:rPr lang="el-GR" sz="2000" dirty="0">
                <a:solidFill>
                  <a:srgbClr val="000000"/>
                </a:solidFill>
              </a:rPr>
              <a:t>παλμούς είναι ότι μία μακρά σειρά από άσους ή μηδενικά θα έχει σαν αποτέλεσμα την </a:t>
            </a:r>
            <a:r>
              <a:rPr lang="el-GR" sz="2000" b="1" dirty="0">
                <a:solidFill>
                  <a:srgbClr val="000000"/>
                </a:solidFill>
              </a:rPr>
              <a:t>απουσία μεταβάσεων </a:t>
            </a:r>
            <a:r>
              <a:rPr lang="el-GR" sz="2000" dirty="0">
                <a:solidFill>
                  <a:srgbClr val="000000"/>
                </a:solidFill>
              </a:rPr>
              <a:t>(από το </a:t>
            </a:r>
            <a:r>
              <a:rPr lang="en-US" sz="2000" dirty="0">
                <a:solidFill>
                  <a:srgbClr val="000000"/>
                </a:solidFill>
              </a:rPr>
              <a:t>“</a:t>
            </a:r>
            <a:r>
              <a:rPr lang="el-GR" sz="2000" dirty="0">
                <a:solidFill>
                  <a:srgbClr val="000000"/>
                </a:solidFill>
              </a:rPr>
              <a:t>1</a:t>
            </a:r>
            <a:r>
              <a:rPr lang="en-US" sz="2000" dirty="0">
                <a:solidFill>
                  <a:srgbClr val="000000"/>
                </a:solidFill>
              </a:rPr>
              <a:t>”</a:t>
            </a:r>
            <a:r>
              <a:rPr lang="el-GR" sz="2000" dirty="0">
                <a:solidFill>
                  <a:srgbClr val="000000"/>
                </a:solidFill>
              </a:rPr>
              <a:t> στο </a:t>
            </a:r>
            <a:r>
              <a:rPr lang="en-US" sz="2000" dirty="0">
                <a:solidFill>
                  <a:srgbClr val="000000"/>
                </a:solidFill>
              </a:rPr>
              <a:t>“</a:t>
            </a:r>
            <a:r>
              <a:rPr lang="el-GR" sz="2000" dirty="0">
                <a:solidFill>
                  <a:srgbClr val="000000"/>
                </a:solidFill>
              </a:rPr>
              <a:t>0</a:t>
            </a:r>
            <a:r>
              <a:rPr lang="en-US" sz="2000" dirty="0">
                <a:solidFill>
                  <a:srgbClr val="000000"/>
                </a:solidFill>
              </a:rPr>
              <a:t>”</a:t>
            </a:r>
            <a:r>
              <a:rPr lang="el-GR" sz="2000" dirty="0">
                <a:solidFill>
                  <a:srgbClr val="000000"/>
                </a:solidFill>
              </a:rPr>
              <a:t> και αντίστροφα)</a:t>
            </a:r>
            <a:r>
              <a:rPr lang="en-US" sz="2000" dirty="0">
                <a:solidFill>
                  <a:srgbClr val="000000"/>
                </a:solidFill>
              </a:rPr>
              <a:t>, </a:t>
            </a:r>
            <a:r>
              <a:rPr lang="el-GR" sz="2000" dirty="0">
                <a:solidFill>
                  <a:srgbClr val="000000"/>
                </a:solidFill>
              </a:rPr>
              <a:t>κάνοντας </a:t>
            </a:r>
            <a:r>
              <a:rPr lang="el-GR" sz="2000" b="1" dirty="0">
                <a:solidFill>
                  <a:srgbClr val="000000"/>
                </a:solidFill>
              </a:rPr>
              <a:t>δύσκολη για το δέκτη την ανάκτηση του συγχρονισμού</a:t>
            </a:r>
          </a:p>
        </p:txBody>
      </p:sp>
      <p:pic>
        <p:nvPicPr>
          <p:cNvPr id="2" name="Picture 1">
            <a:extLst>
              <a:ext uri="{FF2B5EF4-FFF2-40B4-BE49-F238E27FC236}">
                <a16:creationId xmlns:a16="http://schemas.microsoft.com/office/drawing/2014/main" id="{F43219E0-5648-9B76-85AA-66361169E159}"/>
              </a:ext>
            </a:extLst>
          </p:cNvPr>
          <p:cNvPicPr>
            <a:picLocks noChangeAspect="1"/>
          </p:cNvPicPr>
          <p:nvPr/>
        </p:nvPicPr>
        <p:blipFill>
          <a:blip r:embed="rId2"/>
          <a:stretch>
            <a:fillRect/>
          </a:stretch>
        </p:blipFill>
        <p:spPr>
          <a:xfrm>
            <a:off x="2339752" y="2132856"/>
            <a:ext cx="4032448" cy="1031198"/>
          </a:xfrm>
          <a:prstGeom prst="rect">
            <a:avLst/>
          </a:prstGeom>
        </p:spPr>
      </p:pic>
      <p:sp>
        <p:nvSpPr>
          <p:cNvPr id="3" name="Line 76">
            <a:extLst>
              <a:ext uri="{FF2B5EF4-FFF2-40B4-BE49-F238E27FC236}">
                <a16:creationId xmlns:a16="http://schemas.microsoft.com/office/drawing/2014/main" id="{ED45B4CA-96AF-9753-0277-3CF829ED539C}"/>
              </a:ext>
            </a:extLst>
          </p:cNvPr>
          <p:cNvSpPr>
            <a:spLocks noChangeShapeType="1"/>
          </p:cNvSpPr>
          <p:nvPr/>
        </p:nvSpPr>
        <p:spPr bwMode="auto">
          <a:xfrm>
            <a:off x="1140197" y="5738366"/>
            <a:ext cx="358775" cy="0"/>
          </a:xfrm>
          <a:prstGeom prst="line">
            <a:avLst/>
          </a:prstGeom>
          <a:noFill/>
          <a:ln w="9525">
            <a:solidFill>
              <a:schemeClr val="tx1"/>
            </a:solidFill>
            <a:prstDash val="dash"/>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 name="Rectangle 5">
            <a:extLst>
              <a:ext uri="{FF2B5EF4-FFF2-40B4-BE49-F238E27FC236}">
                <a16:creationId xmlns:a16="http://schemas.microsoft.com/office/drawing/2014/main" id="{593AB52C-F071-B3D4-6FDB-8081ED3EA1EC}"/>
              </a:ext>
            </a:extLst>
          </p:cNvPr>
          <p:cNvSpPr>
            <a:spLocks noChangeArrowheads="1"/>
          </p:cNvSpPr>
          <p:nvPr/>
        </p:nvSpPr>
        <p:spPr bwMode="auto">
          <a:xfrm>
            <a:off x="130547" y="4369941"/>
            <a:ext cx="9350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Οπτικής Ισχύς</a:t>
            </a:r>
          </a:p>
        </p:txBody>
      </p:sp>
      <p:sp>
        <p:nvSpPr>
          <p:cNvPr id="5" name="Rectangle 7">
            <a:extLst>
              <a:ext uri="{FF2B5EF4-FFF2-40B4-BE49-F238E27FC236}">
                <a16:creationId xmlns:a16="http://schemas.microsoft.com/office/drawing/2014/main" id="{4800C69A-EDF0-F7A1-32B0-16E2B686D76C}"/>
              </a:ext>
            </a:extLst>
          </p:cNvPr>
          <p:cNvSpPr>
            <a:spLocks noChangeArrowheads="1"/>
          </p:cNvSpPr>
          <p:nvPr/>
        </p:nvSpPr>
        <p:spPr bwMode="auto">
          <a:xfrm>
            <a:off x="490910" y="4947791"/>
            <a:ext cx="5762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P</a:t>
            </a:r>
            <a:r>
              <a:rPr lang="en-US" sz="2000" b="0" baseline="-25000"/>
              <a:t>peak</a:t>
            </a:r>
            <a:endParaRPr lang="el-GR" sz="2000" b="0" baseline="-25000"/>
          </a:p>
        </p:txBody>
      </p:sp>
      <p:sp>
        <p:nvSpPr>
          <p:cNvPr id="6" name="Rectangle 8">
            <a:extLst>
              <a:ext uri="{FF2B5EF4-FFF2-40B4-BE49-F238E27FC236}">
                <a16:creationId xmlns:a16="http://schemas.microsoft.com/office/drawing/2014/main" id="{49A3B231-026A-AEAA-BADC-DE09EA79FC8B}"/>
              </a:ext>
            </a:extLst>
          </p:cNvPr>
          <p:cNvSpPr>
            <a:spLocks noChangeArrowheads="1"/>
          </p:cNvSpPr>
          <p:nvPr/>
        </p:nvSpPr>
        <p:spPr bwMode="auto">
          <a:xfrm>
            <a:off x="3442072" y="4298503"/>
            <a:ext cx="554513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a:t>Συνηθισμένα ποσοστά της διάρκειας του bit που καλύπτουν οι RZ παλμοί είναι 33%, 50%, 67%</a:t>
            </a:r>
          </a:p>
        </p:txBody>
      </p:sp>
      <p:sp>
        <p:nvSpPr>
          <p:cNvPr id="7" name="Line 35">
            <a:extLst>
              <a:ext uri="{FF2B5EF4-FFF2-40B4-BE49-F238E27FC236}">
                <a16:creationId xmlns:a16="http://schemas.microsoft.com/office/drawing/2014/main" id="{5EC5408D-A752-942D-9764-6C73181F2C43}"/>
              </a:ext>
            </a:extLst>
          </p:cNvPr>
          <p:cNvSpPr>
            <a:spLocks noChangeShapeType="1"/>
          </p:cNvSpPr>
          <p:nvPr/>
        </p:nvSpPr>
        <p:spPr bwMode="auto">
          <a:xfrm>
            <a:off x="995735" y="6384478"/>
            <a:ext cx="15113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 name="Rectangle 49">
            <a:extLst>
              <a:ext uri="{FF2B5EF4-FFF2-40B4-BE49-F238E27FC236}">
                <a16:creationId xmlns:a16="http://schemas.microsoft.com/office/drawing/2014/main" id="{04324D78-D8A0-A73F-4E38-B18AFB1CD043}"/>
              </a:ext>
            </a:extLst>
          </p:cNvPr>
          <p:cNvSpPr>
            <a:spLocks noChangeArrowheads="1"/>
          </p:cNvSpPr>
          <p:nvPr/>
        </p:nvSpPr>
        <p:spPr bwMode="auto">
          <a:xfrm>
            <a:off x="2291135" y="6384478"/>
            <a:ext cx="2873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t</a:t>
            </a:r>
            <a:endParaRPr lang="el-GR" sz="2000" b="0"/>
          </a:p>
        </p:txBody>
      </p:sp>
      <p:sp>
        <p:nvSpPr>
          <p:cNvPr id="9" name="Freeform 50" descr="90%">
            <a:extLst>
              <a:ext uri="{FF2B5EF4-FFF2-40B4-BE49-F238E27FC236}">
                <a16:creationId xmlns:a16="http://schemas.microsoft.com/office/drawing/2014/main" id="{B735CF4D-54B6-4BAC-0FFF-7F2B9F0D2759}"/>
              </a:ext>
            </a:extLst>
          </p:cNvPr>
          <p:cNvSpPr>
            <a:spLocks/>
          </p:cNvSpPr>
          <p:nvPr/>
        </p:nvSpPr>
        <p:spPr bwMode="auto">
          <a:xfrm>
            <a:off x="1138610" y="5089078"/>
            <a:ext cx="1008062" cy="1295400"/>
          </a:xfrm>
          <a:custGeom>
            <a:avLst/>
            <a:gdLst>
              <a:gd name="T0" fmla="*/ 0 w 363"/>
              <a:gd name="T1" fmla="*/ 2147483647 h 317"/>
              <a:gd name="T2" fmla="*/ 694071515 w 363"/>
              <a:gd name="T3" fmla="*/ 2147483647 h 317"/>
              <a:gd name="T4" fmla="*/ 1395852066 w 363"/>
              <a:gd name="T5" fmla="*/ 0 h 317"/>
              <a:gd name="T6" fmla="*/ 2097635393 w 363"/>
              <a:gd name="T7" fmla="*/ 2147483647 h 317"/>
              <a:gd name="T8" fmla="*/ 2147483647 w 363"/>
              <a:gd name="T9" fmla="*/ 2147483647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10" name="AutoShape 51">
            <a:extLst>
              <a:ext uri="{FF2B5EF4-FFF2-40B4-BE49-F238E27FC236}">
                <a16:creationId xmlns:a16="http://schemas.microsoft.com/office/drawing/2014/main" id="{01976ADE-F29A-F15F-4DF2-8CC9D4DBE9C5}"/>
              </a:ext>
            </a:extLst>
          </p:cNvPr>
          <p:cNvCxnSpPr>
            <a:cxnSpLocks noChangeShapeType="1"/>
            <a:stCxn id="9" idx="0"/>
            <a:endCxn id="9" idx="4"/>
          </p:cNvCxnSpPr>
          <p:nvPr/>
        </p:nvCxnSpPr>
        <p:spPr bwMode="auto">
          <a:xfrm>
            <a:off x="1125910" y="6384478"/>
            <a:ext cx="1033462"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Line 62">
            <a:extLst>
              <a:ext uri="{FF2B5EF4-FFF2-40B4-BE49-F238E27FC236}">
                <a16:creationId xmlns:a16="http://schemas.microsoft.com/office/drawing/2014/main" id="{4DBD2800-67B0-D935-1F13-13640C41632D}"/>
              </a:ext>
            </a:extLst>
          </p:cNvPr>
          <p:cNvSpPr>
            <a:spLocks noChangeShapeType="1"/>
          </p:cNvSpPr>
          <p:nvPr/>
        </p:nvSpPr>
        <p:spPr bwMode="auto">
          <a:xfrm flipH="1" flipV="1">
            <a:off x="1138610" y="4585841"/>
            <a:ext cx="1587"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 name="Line 66">
            <a:extLst>
              <a:ext uri="{FF2B5EF4-FFF2-40B4-BE49-F238E27FC236}">
                <a16:creationId xmlns:a16="http://schemas.microsoft.com/office/drawing/2014/main" id="{7C59AC3F-240F-5298-D05B-3BB9F0904128}"/>
              </a:ext>
            </a:extLst>
          </p:cNvPr>
          <p:cNvSpPr>
            <a:spLocks noChangeShapeType="1"/>
          </p:cNvSpPr>
          <p:nvPr/>
        </p:nvSpPr>
        <p:spPr bwMode="auto">
          <a:xfrm>
            <a:off x="1140197" y="5089078"/>
            <a:ext cx="503238" cy="0"/>
          </a:xfrm>
          <a:prstGeom prst="line">
            <a:avLst/>
          </a:prstGeom>
          <a:noFill/>
          <a:ln w="9525">
            <a:solidFill>
              <a:schemeClr val="tx1"/>
            </a:solidFill>
            <a:prstDash val="dash"/>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 name="Rectangle 67">
            <a:extLst>
              <a:ext uri="{FF2B5EF4-FFF2-40B4-BE49-F238E27FC236}">
                <a16:creationId xmlns:a16="http://schemas.microsoft.com/office/drawing/2014/main" id="{82ED5418-04F8-F9E4-3821-85922D03C0B9}"/>
              </a:ext>
            </a:extLst>
          </p:cNvPr>
          <p:cNvSpPr>
            <a:spLocks noChangeArrowheads="1"/>
          </p:cNvSpPr>
          <p:nvPr/>
        </p:nvSpPr>
        <p:spPr bwMode="auto">
          <a:xfrm>
            <a:off x="1427535" y="6387653"/>
            <a:ext cx="4318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a:t>T</a:t>
            </a:r>
            <a:r>
              <a:rPr lang="en-US" sz="2000" baseline="-25000"/>
              <a:t>bit</a:t>
            </a:r>
            <a:r>
              <a:rPr lang="el-GR" sz="2000" i="0"/>
              <a:t> </a:t>
            </a:r>
          </a:p>
        </p:txBody>
      </p:sp>
      <p:sp>
        <p:nvSpPr>
          <p:cNvPr id="14" name="Line 68">
            <a:extLst>
              <a:ext uri="{FF2B5EF4-FFF2-40B4-BE49-F238E27FC236}">
                <a16:creationId xmlns:a16="http://schemas.microsoft.com/office/drawing/2014/main" id="{1561D87C-BBC4-E7EC-FB3B-38A7518A0C07}"/>
              </a:ext>
            </a:extLst>
          </p:cNvPr>
          <p:cNvSpPr>
            <a:spLocks noChangeShapeType="1"/>
          </p:cNvSpPr>
          <p:nvPr/>
        </p:nvSpPr>
        <p:spPr bwMode="auto">
          <a:xfrm flipH="1">
            <a:off x="1464047" y="5736778"/>
            <a:ext cx="360363" cy="0"/>
          </a:xfrm>
          <a:prstGeom prst="line">
            <a:avLst/>
          </a:prstGeom>
          <a:noFill/>
          <a:ln w="254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 name="Line 69">
            <a:extLst>
              <a:ext uri="{FF2B5EF4-FFF2-40B4-BE49-F238E27FC236}">
                <a16:creationId xmlns:a16="http://schemas.microsoft.com/office/drawing/2014/main" id="{3355F86D-411E-337F-94FE-8F9973A5288F}"/>
              </a:ext>
            </a:extLst>
          </p:cNvPr>
          <p:cNvSpPr>
            <a:spLocks noChangeShapeType="1"/>
          </p:cNvSpPr>
          <p:nvPr/>
        </p:nvSpPr>
        <p:spPr bwMode="auto">
          <a:xfrm flipV="1">
            <a:off x="1643435" y="5738366"/>
            <a:ext cx="0" cy="28892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 name="Line 72">
            <a:extLst>
              <a:ext uri="{FF2B5EF4-FFF2-40B4-BE49-F238E27FC236}">
                <a16:creationId xmlns:a16="http://schemas.microsoft.com/office/drawing/2014/main" id="{BBE963A4-7850-A75F-CACF-B7B909D47F90}"/>
              </a:ext>
            </a:extLst>
          </p:cNvPr>
          <p:cNvSpPr>
            <a:spLocks noChangeShapeType="1"/>
          </p:cNvSpPr>
          <p:nvPr/>
        </p:nvSpPr>
        <p:spPr bwMode="auto">
          <a:xfrm flipH="1">
            <a:off x="2148260" y="6528941"/>
            <a:ext cx="0" cy="14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 name="Line 73">
            <a:extLst>
              <a:ext uri="{FF2B5EF4-FFF2-40B4-BE49-F238E27FC236}">
                <a16:creationId xmlns:a16="http://schemas.microsoft.com/office/drawing/2014/main" id="{F811775A-778E-6BE0-C83E-814CE5B6DCB8}"/>
              </a:ext>
            </a:extLst>
          </p:cNvPr>
          <p:cNvSpPr>
            <a:spLocks noChangeShapeType="1"/>
          </p:cNvSpPr>
          <p:nvPr/>
        </p:nvSpPr>
        <p:spPr bwMode="auto">
          <a:xfrm>
            <a:off x="1932360" y="6601966"/>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 name="Line 74">
            <a:extLst>
              <a:ext uri="{FF2B5EF4-FFF2-40B4-BE49-F238E27FC236}">
                <a16:creationId xmlns:a16="http://schemas.microsoft.com/office/drawing/2014/main" id="{505C3B45-1D83-D5FF-4A5F-FE7E662D83E0}"/>
              </a:ext>
            </a:extLst>
          </p:cNvPr>
          <p:cNvSpPr>
            <a:spLocks noChangeShapeType="1"/>
          </p:cNvSpPr>
          <p:nvPr/>
        </p:nvSpPr>
        <p:spPr bwMode="auto">
          <a:xfrm flipH="1">
            <a:off x="1140197" y="6528941"/>
            <a:ext cx="0" cy="14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 name="Line 75">
            <a:extLst>
              <a:ext uri="{FF2B5EF4-FFF2-40B4-BE49-F238E27FC236}">
                <a16:creationId xmlns:a16="http://schemas.microsoft.com/office/drawing/2014/main" id="{FCD5FAA7-EB59-BAD3-B2E3-4AA668BE0E6D}"/>
              </a:ext>
            </a:extLst>
          </p:cNvPr>
          <p:cNvSpPr>
            <a:spLocks noChangeShapeType="1"/>
          </p:cNvSpPr>
          <p:nvPr/>
        </p:nvSpPr>
        <p:spPr bwMode="auto">
          <a:xfrm flipH="1">
            <a:off x="1140197" y="6601966"/>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 name="Rectangle 77">
            <a:extLst>
              <a:ext uri="{FF2B5EF4-FFF2-40B4-BE49-F238E27FC236}">
                <a16:creationId xmlns:a16="http://schemas.microsoft.com/office/drawing/2014/main" id="{944BDD4D-80BD-A8DA-BE7C-12F6ECA5EB70}"/>
              </a:ext>
            </a:extLst>
          </p:cNvPr>
          <p:cNvSpPr>
            <a:spLocks noChangeArrowheads="1"/>
          </p:cNvSpPr>
          <p:nvPr/>
        </p:nvSpPr>
        <p:spPr bwMode="auto">
          <a:xfrm>
            <a:off x="203572" y="5524053"/>
            <a:ext cx="8636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P</a:t>
            </a:r>
            <a:r>
              <a:rPr lang="en-US" sz="2000" b="0" baseline="-25000"/>
              <a:t>peak</a:t>
            </a:r>
            <a:r>
              <a:rPr lang="en-US" sz="2000" b="0" i="0"/>
              <a:t>/2</a:t>
            </a:r>
            <a:endParaRPr lang="el-GR" sz="2000" b="0" baseline="-25000"/>
          </a:p>
        </p:txBody>
      </p:sp>
      <p:sp>
        <p:nvSpPr>
          <p:cNvPr id="21" name="Rectangle 78">
            <a:extLst>
              <a:ext uri="{FF2B5EF4-FFF2-40B4-BE49-F238E27FC236}">
                <a16:creationId xmlns:a16="http://schemas.microsoft.com/office/drawing/2014/main" id="{EA286A33-8026-B81D-52A8-D33FD497153A}"/>
              </a:ext>
            </a:extLst>
          </p:cNvPr>
          <p:cNvSpPr>
            <a:spLocks noChangeArrowheads="1"/>
          </p:cNvSpPr>
          <p:nvPr/>
        </p:nvSpPr>
        <p:spPr bwMode="auto">
          <a:xfrm>
            <a:off x="3442072" y="5811391"/>
            <a:ext cx="5545138"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dirty="0"/>
              <a:t>Με χρήση </a:t>
            </a:r>
            <a:r>
              <a:rPr lang="el-GR" sz="1800" b="1" i="0" dirty="0"/>
              <a:t>RZ παλμών απαιτείται υψηλότερο επίπεδο ισχύος κορυφής </a:t>
            </a:r>
            <a:r>
              <a:rPr lang="el-GR" sz="1800" i="0" dirty="0"/>
              <a:t>(ισχύς για τον άσο) στην εκπομπή ώστε να διατηρείται η ίδια ενέργεια ανά bit</a:t>
            </a:r>
          </a:p>
        </p:txBody>
      </p:sp>
      <p:sp>
        <p:nvSpPr>
          <p:cNvPr id="22" name="Rectangle 79">
            <a:extLst>
              <a:ext uri="{FF2B5EF4-FFF2-40B4-BE49-F238E27FC236}">
                <a16:creationId xmlns:a16="http://schemas.microsoft.com/office/drawing/2014/main" id="{7E575FF9-0713-C2EB-F1BB-59DD23B7FCF3}"/>
              </a:ext>
            </a:extLst>
          </p:cNvPr>
          <p:cNvSpPr>
            <a:spLocks noChangeArrowheads="1"/>
          </p:cNvSpPr>
          <p:nvPr/>
        </p:nvSpPr>
        <p:spPr bwMode="auto">
          <a:xfrm>
            <a:off x="3442072" y="4944616"/>
            <a:ext cx="554513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a:solidFill>
                  <a:srgbClr val="0000FF"/>
                </a:solidFill>
              </a:rPr>
              <a:t>Το ποσοστό της διάρκειας του </a:t>
            </a:r>
            <a:r>
              <a:rPr lang="en-US" sz="1800" i="0">
                <a:solidFill>
                  <a:srgbClr val="0000FF"/>
                </a:solidFill>
              </a:rPr>
              <a:t>bit </a:t>
            </a:r>
            <a:r>
              <a:rPr lang="el-GR" sz="1800" i="0">
                <a:solidFill>
                  <a:srgbClr val="0000FF"/>
                </a:solidFill>
              </a:rPr>
              <a:t>καθορίζεται από το χρονικό εύρος του παλμού για το οποίο το πλάτος </a:t>
            </a:r>
            <a:r>
              <a:rPr lang="en-US" sz="1800" i="0">
                <a:solidFill>
                  <a:srgbClr val="0000FF"/>
                </a:solidFill>
              </a:rPr>
              <a:t>(</a:t>
            </a:r>
            <a:r>
              <a:rPr lang="el-GR" sz="1800" i="0">
                <a:solidFill>
                  <a:srgbClr val="0000FF"/>
                </a:solidFill>
              </a:rPr>
              <a:t>ισχύς</a:t>
            </a:r>
            <a:r>
              <a:rPr lang="en-US" sz="1800" i="0">
                <a:solidFill>
                  <a:srgbClr val="0000FF"/>
                </a:solidFill>
              </a:rPr>
              <a:t>) </a:t>
            </a:r>
            <a:r>
              <a:rPr lang="el-GR" sz="1800" i="0">
                <a:solidFill>
                  <a:srgbClr val="0000FF"/>
                </a:solidFill>
              </a:rPr>
              <a:t>του παλμού έχει πέσει στο μισό</a:t>
            </a:r>
          </a:p>
        </p:txBody>
      </p:sp>
      <p:sp>
        <p:nvSpPr>
          <p:cNvPr id="23" name="Rectangle 80">
            <a:extLst>
              <a:ext uri="{FF2B5EF4-FFF2-40B4-BE49-F238E27FC236}">
                <a16:creationId xmlns:a16="http://schemas.microsoft.com/office/drawing/2014/main" id="{B96853F8-4F13-CF46-D146-BADEE4864EFC}"/>
              </a:ext>
            </a:extLst>
          </p:cNvPr>
          <p:cNvSpPr>
            <a:spLocks noChangeArrowheads="1"/>
          </p:cNvSpPr>
          <p:nvPr/>
        </p:nvSpPr>
        <p:spPr bwMode="auto">
          <a:xfrm>
            <a:off x="1786310" y="4585841"/>
            <a:ext cx="1584325"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solidFill>
                  <a:srgbClr val="0000FF"/>
                </a:solidFill>
              </a:rPr>
              <a:t>Διάρκεια που χαρακτηρίζει το εύρος του </a:t>
            </a:r>
            <a:r>
              <a:rPr lang="en-US" sz="2000" b="0" i="0">
                <a:solidFill>
                  <a:srgbClr val="0000FF"/>
                </a:solidFill>
              </a:rPr>
              <a:t>RZ </a:t>
            </a:r>
            <a:r>
              <a:rPr lang="el-GR" sz="2000" b="0" i="0">
                <a:solidFill>
                  <a:srgbClr val="0000FF"/>
                </a:solidFill>
              </a:rPr>
              <a:t>παλμού</a:t>
            </a:r>
          </a:p>
        </p:txBody>
      </p:sp>
      <p:cxnSp>
        <p:nvCxnSpPr>
          <p:cNvPr id="24" name="AutoShape 81">
            <a:extLst>
              <a:ext uri="{FF2B5EF4-FFF2-40B4-BE49-F238E27FC236}">
                <a16:creationId xmlns:a16="http://schemas.microsoft.com/office/drawing/2014/main" id="{4849385F-CD8E-B92E-4C30-2C7C2BB071F2}"/>
              </a:ext>
            </a:extLst>
          </p:cNvPr>
          <p:cNvCxnSpPr>
            <a:cxnSpLocks noChangeShapeType="1"/>
            <a:stCxn id="23" idx="2"/>
            <a:endCxn id="15" idx="0"/>
          </p:cNvCxnSpPr>
          <p:nvPr/>
        </p:nvCxnSpPr>
        <p:spPr bwMode="auto">
          <a:xfrm rot="5400000">
            <a:off x="1995860" y="5457378"/>
            <a:ext cx="230188" cy="935037"/>
          </a:xfrm>
          <a:prstGeom prst="bentConnector3">
            <a:avLst>
              <a:gd name="adj1" fmla="val 99310"/>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Line 82">
            <a:extLst>
              <a:ext uri="{FF2B5EF4-FFF2-40B4-BE49-F238E27FC236}">
                <a16:creationId xmlns:a16="http://schemas.microsoft.com/office/drawing/2014/main" id="{7793EF81-A1FF-1161-4F3C-FB7BC23195ED}"/>
              </a:ext>
            </a:extLst>
          </p:cNvPr>
          <p:cNvSpPr>
            <a:spLocks noChangeShapeType="1"/>
          </p:cNvSpPr>
          <p:nvPr/>
        </p:nvSpPr>
        <p:spPr bwMode="auto">
          <a:xfrm>
            <a:off x="1479922" y="5738366"/>
            <a:ext cx="0" cy="6477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 name="Line 83">
            <a:extLst>
              <a:ext uri="{FF2B5EF4-FFF2-40B4-BE49-F238E27FC236}">
                <a16:creationId xmlns:a16="http://schemas.microsoft.com/office/drawing/2014/main" id="{671601F3-9F28-B395-9AB2-71C2DA4BDA17}"/>
              </a:ext>
            </a:extLst>
          </p:cNvPr>
          <p:cNvSpPr>
            <a:spLocks noChangeShapeType="1"/>
          </p:cNvSpPr>
          <p:nvPr/>
        </p:nvSpPr>
        <p:spPr bwMode="auto">
          <a:xfrm>
            <a:off x="1803772" y="5738366"/>
            <a:ext cx="0" cy="6477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8" name="TextBox 27">
            <a:extLst>
              <a:ext uri="{FF2B5EF4-FFF2-40B4-BE49-F238E27FC236}">
                <a16:creationId xmlns:a16="http://schemas.microsoft.com/office/drawing/2014/main" id="{701B03C8-D331-DC41-87C1-1022F7D89859}"/>
              </a:ext>
            </a:extLst>
          </p:cNvPr>
          <p:cNvSpPr txBox="1"/>
          <p:nvPr/>
        </p:nvSpPr>
        <p:spPr>
          <a:xfrm>
            <a:off x="768" y="3417050"/>
            <a:ext cx="6882607" cy="762645"/>
          </a:xfrm>
          <a:prstGeom prst="rect">
            <a:avLst/>
          </a:prstGeom>
          <a:noFill/>
        </p:spPr>
        <p:txBody>
          <a:bodyPr wrap="square">
            <a:spAutoFit/>
          </a:bodyPr>
          <a:lstStyle/>
          <a:p>
            <a:pPr lvl="1" eaLnBrk="1" hangingPunct="1">
              <a:lnSpc>
                <a:spcPct val="80000"/>
              </a:lnSpc>
            </a:pPr>
            <a:r>
              <a:rPr lang="el-GR" sz="1800" dirty="0">
                <a:solidFill>
                  <a:srgbClr val="000000"/>
                </a:solidFill>
              </a:rPr>
              <a:t>Με τους </a:t>
            </a:r>
            <a:r>
              <a:rPr lang="en-US" sz="1800" dirty="0">
                <a:solidFill>
                  <a:srgbClr val="000000"/>
                </a:solidFill>
              </a:rPr>
              <a:t>RZ </a:t>
            </a:r>
            <a:r>
              <a:rPr lang="el-GR" sz="1800" dirty="0">
                <a:solidFill>
                  <a:srgbClr val="000000"/>
                </a:solidFill>
              </a:rPr>
              <a:t>παλμούς υπάρχει καλύτερη αντιμετώπιση αυτού του προβλήματος, αφού μία μακρά σειρά από άσους (αλλά όχι από μηδενικά) θα εξακολουθεί να δίνει μεταβάσεις</a:t>
            </a:r>
          </a:p>
        </p:txBody>
      </p:sp>
    </p:spTree>
    <p:extLst>
      <p:ext uri="{BB962C8B-B14F-4D97-AF65-F5344CB8AC3E}">
        <p14:creationId xmlns:p14="http://schemas.microsoft.com/office/powerpoint/2010/main" val="237623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5"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09926" name="Rectangle 3"/>
          <p:cNvSpPr>
            <a:spLocks noGrp="1" noChangeArrowheads="1"/>
          </p:cNvSpPr>
          <p:nvPr>
            <p:ph idx="1"/>
          </p:nvPr>
        </p:nvSpPr>
        <p:spPr>
          <a:xfrm>
            <a:off x="179387" y="1268761"/>
            <a:ext cx="8785225" cy="1512168"/>
          </a:xfrm>
        </p:spPr>
        <p:txBody>
          <a:bodyPr>
            <a:normAutofit/>
          </a:bodyPr>
          <a:lstStyle/>
          <a:p>
            <a:pPr eaLnBrk="1" hangingPunct="1">
              <a:lnSpc>
                <a:spcPct val="80000"/>
              </a:lnSpc>
            </a:pPr>
            <a:r>
              <a:rPr lang="el-GR" sz="2000" dirty="0">
                <a:solidFill>
                  <a:srgbClr val="000000"/>
                </a:solidFill>
              </a:rPr>
              <a:t>Το σημαντικότερο πλεονέκτημα της χρήσης </a:t>
            </a:r>
            <a:r>
              <a:rPr lang="en-US" sz="2000" b="1" dirty="0">
                <a:solidFill>
                  <a:srgbClr val="000000"/>
                </a:solidFill>
              </a:rPr>
              <a:t>NRZ </a:t>
            </a:r>
            <a:r>
              <a:rPr lang="el-GR" sz="2000" b="1" dirty="0">
                <a:solidFill>
                  <a:srgbClr val="000000"/>
                </a:solidFill>
              </a:rPr>
              <a:t>παλμών </a:t>
            </a:r>
            <a:r>
              <a:rPr lang="el-GR" sz="2000" dirty="0">
                <a:solidFill>
                  <a:srgbClr val="000000"/>
                </a:solidFill>
              </a:rPr>
              <a:t>σε σχέση με τη χρήση </a:t>
            </a:r>
            <a:r>
              <a:rPr lang="en-US" sz="2000" dirty="0">
                <a:solidFill>
                  <a:srgbClr val="000000"/>
                </a:solidFill>
              </a:rPr>
              <a:t>RZ </a:t>
            </a:r>
            <a:r>
              <a:rPr lang="el-GR" sz="2000" dirty="0">
                <a:solidFill>
                  <a:srgbClr val="000000"/>
                </a:solidFill>
              </a:rPr>
              <a:t>παλμών είναι ότι το σήμα </a:t>
            </a:r>
            <a:r>
              <a:rPr lang="el-GR" sz="2000" b="1" dirty="0">
                <a:solidFill>
                  <a:srgbClr val="000000"/>
                </a:solidFill>
              </a:rPr>
              <a:t>θα καταλαμβάνει μικρότερο (οπτικό) εύρος ζώνης</a:t>
            </a:r>
          </a:p>
          <a:p>
            <a:pPr lvl="1" eaLnBrk="1" hangingPunct="1">
              <a:lnSpc>
                <a:spcPct val="80000"/>
              </a:lnSpc>
            </a:pPr>
            <a:r>
              <a:rPr lang="el-GR" sz="1800" dirty="0"/>
              <a:t>Στην πράξη, </a:t>
            </a:r>
            <a:r>
              <a:rPr lang="el-GR" sz="1800" b="1" dirty="0"/>
              <a:t>OOK με NRZ </a:t>
            </a:r>
            <a:r>
              <a:rPr lang="el-GR" sz="1800" dirty="0"/>
              <a:t>παλμούς χρησιμοποιείται σε τηλεπικοινωνιακά συστήματα με μεταδόσεις σε υψηλές ταχύτητες </a:t>
            </a:r>
            <a:r>
              <a:rPr lang="el-GR" sz="1800" b="1" dirty="0"/>
              <a:t>μέχρι 10 </a:t>
            </a:r>
            <a:r>
              <a:rPr lang="el-GR" sz="1800" b="1" dirty="0" err="1"/>
              <a:t>Gbit</a:t>
            </a:r>
            <a:r>
              <a:rPr lang="el-GR" sz="1800" b="1" dirty="0"/>
              <a:t>/s</a:t>
            </a:r>
          </a:p>
        </p:txBody>
      </p:sp>
      <p:pic>
        <p:nvPicPr>
          <p:cNvPr id="3" name="Picture 2">
            <a:extLst>
              <a:ext uri="{FF2B5EF4-FFF2-40B4-BE49-F238E27FC236}">
                <a16:creationId xmlns:a16="http://schemas.microsoft.com/office/drawing/2014/main" id="{84EC0835-DEA3-C5DF-761A-4C73AB6199A2}"/>
              </a:ext>
            </a:extLst>
          </p:cNvPr>
          <p:cNvPicPr>
            <a:picLocks noChangeAspect="1"/>
          </p:cNvPicPr>
          <p:nvPr/>
        </p:nvPicPr>
        <p:blipFill>
          <a:blip r:embed="rId2"/>
          <a:stretch>
            <a:fillRect/>
          </a:stretch>
        </p:blipFill>
        <p:spPr>
          <a:xfrm>
            <a:off x="1587499" y="2708920"/>
            <a:ext cx="5969000" cy="3784600"/>
          </a:xfrm>
          <a:prstGeom prst="rect">
            <a:avLst/>
          </a:prstGeom>
        </p:spPr>
      </p:pic>
    </p:spTree>
    <p:extLst>
      <p:ext uri="{BB962C8B-B14F-4D97-AF65-F5344CB8AC3E}">
        <p14:creationId xmlns:p14="http://schemas.microsoft.com/office/powerpoint/2010/main" val="1652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11973" name="Rectangle 3"/>
          <p:cNvSpPr>
            <a:spLocks noGrp="1" noChangeArrowheads="1"/>
          </p:cNvSpPr>
          <p:nvPr>
            <p:ph idx="1"/>
          </p:nvPr>
        </p:nvSpPr>
        <p:spPr>
          <a:xfrm>
            <a:off x="179388" y="979488"/>
            <a:ext cx="8785225" cy="4897437"/>
          </a:xfrm>
        </p:spPr>
        <p:txBody>
          <a:bodyPr/>
          <a:lstStyle/>
          <a:p>
            <a:pPr eaLnBrk="1" hangingPunct="1">
              <a:lnSpc>
                <a:spcPct val="80000"/>
              </a:lnSpc>
            </a:pPr>
            <a:r>
              <a:rPr lang="el-GR" sz="2000" dirty="0"/>
              <a:t>Πολλά άλλα </a:t>
            </a:r>
            <a:r>
              <a:rPr lang="en-US" sz="2000" dirty="0"/>
              <a:t>lasers </a:t>
            </a:r>
            <a:r>
              <a:rPr lang="el-GR" sz="2000" dirty="0"/>
              <a:t>είναι πηγές συνεχούς κύματος (</a:t>
            </a:r>
            <a:r>
              <a:rPr lang="en-US" sz="2000" i="1" dirty="0"/>
              <a:t>continuous wave sources</a:t>
            </a:r>
            <a:r>
              <a:rPr lang="el-GR" sz="2000" dirty="0"/>
              <a:t>)</a:t>
            </a:r>
            <a:r>
              <a:rPr lang="en-US" sz="2000" dirty="0"/>
              <a:t> </a:t>
            </a:r>
            <a:r>
              <a:rPr lang="el-GR" sz="2000" dirty="0"/>
              <a:t>και δε μπορούν να διαμορφωθούν άμεσα. Για τέτοια </a:t>
            </a:r>
            <a:r>
              <a:rPr lang="en-US" sz="2000" dirty="0"/>
              <a:t>lasers </a:t>
            </a:r>
            <a:r>
              <a:rPr lang="el-GR" sz="2000" dirty="0"/>
              <a:t>απαιτείται ένας εξωτερικός διαμορφωτής. Π.χ. εξαιτίας του μεγάλου χρόνου ζωής των ατόμων ερβίου στο επίπεδο </a:t>
            </a:r>
            <a:r>
              <a:rPr lang="en-US" sz="2000" i="1" dirty="0"/>
              <a:t>E</a:t>
            </a:r>
            <a:r>
              <a:rPr lang="en-US" sz="2000" baseline="-25000" dirty="0"/>
              <a:t>2</a:t>
            </a:r>
            <a:r>
              <a:rPr lang="el-GR" sz="2000" dirty="0"/>
              <a:t>, τα </a:t>
            </a:r>
            <a:r>
              <a:rPr lang="en-US" sz="2000" dirty="0"/>
              <a:t>lasers </a:t>
            </a:r>
            <a:r>
              <a:rPr lang="el-GR" sz="2000" dirty="0"/>
              <a:t>ερβίου δε μπορούν να διαμορφωθούν άμεσα ακόμα και σε ταχύτητες μερικών χιλιάδων </a:t>
            </a:r>
            <a:r>
              <a:rPr lang="en-US" sz="2000" dirty="0"/>
              <a:t>bits </a:t>
            </a:r>
            <a:r>
              <a:rPr lang="el-GR" sz="2000" dirty="0"/>
              <a:t>ανά δευτερόλεπτο</a:t>
            </a:r>
            <a:endParaRPr lang="en-US" sz="2000" dirty="0"/>
          </a:p>
          <a:p>
            <a:pPr eaLnBrk="1" hangingPunct="1">
              <a:lnSpc>
                <a:spcPct val="80000"/>
              </a:lnSpc>
            </a:pPr>
            <a:r>
              <a:rPr lang="el-GR" sz="2000" dirty="0"/>
              <a:t>Το </a:t>
            </a:r>
            <a:r>
              <a:rPr lang="el-GR" sz="2000" b="1" dirty="0"/>
              <a:t>μειονέκτημα</a:t>
            </a:r>
            <a:r>
              <a:rPr lang="el-GR" sz="2000" dirty="0"/>
              <a:t> της </a:t>
            </a:r>
            <a:r>
              <a:rPr lang="el-GR" sz="2000" b="1" dirty="0"/>
              <a:t>άμεσης διαμόρφωσης </a:t>
            </a:r>
            <a:r>
              <a:rPr lang="el-GR" sz="2000" dirty="0"/>
              <a:t>είναι ότι οι παλμοί που παράγονται υποφέρουν από </a:t>
            </a:r>
            <a:r>
              <a:rPr lang="en-US" sz="2000" b="1" dirty="0"/>
              <a:t>chirp</a:t>
            </a:r>
            <a:endParaRPr lang="el-GR" sz="2000" b="1" dirty="0"/>
          </a:p>
          <a:p>
            <a:pPr eaLnBrk="1" hangingPunct="1">
              <a:lnSpc>
                <a:spcPct val="80000"/>
              </a:lnSpc>
            </a:pPr>
            <a:r>
              <a:rPr lang="el-GR" sz="2000" b="1" dirty="0"/>
              <a:t>Το </a:t>
            </a:r>
            <a:r>
              <a:rPr lang="en-US" sz="2000" b="1" dirty="0"/>
              <a:t>chirp </a:t>
            </a:r>
            <a:r>
              <a:rPr lang="el-GR" sz="2000" b="1" dirty="0"/>
              <a:t>είναι ένα φαινόμενο όπου η συχνότητα του φέροντος του μεταδιδόμενου παλμού μεταβάλλεται με το χρόνο και προκαλεί διεύρυνση φάσματος</a:t>
            </a:r>
            <a:r>
              <a:rPr lang="en-US" sz="2000" b="1" dirty="0"/>
              <a:t> </a:t>
            </a:r>
            <a:r>
              <a:rPr lang="el-GR" sz="2000" b="1" dirty="0"/>
              <a:t>του μεταδιδόμενου σήματος</a:t>
            </a:r>
          </a:p>
          <a:p>
            <a:pPr lvl="1" eaLnBrk="1" hangingPunct="1">
              <a:lnSpc>
                <a:spcPct val="80000"/>
              </a:lnSpc>
            </a:pPr>
            <a:r>
              <a:rPr lang="el-GR" sz="1800" b="1" dirty="0"/>
              <a:t>Παλμοί με </a:t>
            </a:r>
            <a:r>
              <a:rPr lang="en-US" sz="1800" b="1" dirty="0"/>
              <a:t>chirp </a:t>
            </a:r>
            <a:r>
              <a:rPr lang="el-GR" sz="1800" dirty="0"/>
              <a:t>έχουν αρκετά φτωχότερα όρια ως προς τη </a:t>
            </a:r>
            <a:r>
              <a:rPr lang="el-GR" sz="1800" b="1" dirty="0"/>
              <a:t>χρωματική διασπορά </a:t>
            </a:r>
            <a:r>
              <a:rPr lang="el-GR" sz="1800" dirty="0"/>
              <a:t>σε σχέση με τους </a:t>
            </a:r>
            <a:r>
              <a:rPr lang="el-GR" sz="1800" b="1" dirty="0"/>
              <a:t>παλμούς χωρίς </a:t>
            </a:r>
            <a:r>
              <a:rPr lang="en-US" sz="1800" b="1" dirty="0"/>
              <a:t>chirp</a:t>
            </a:r>
            <a:endParaRPr lang="el-GR" sz="1800" b="1" dirty="0"/>
          </a:p>
          <a:p>
            <a:pPr eaLnBrk="1" hangingPunct="1">
              <a:lnSpc>
                <a:spcPct val="80000"/>
              </a:lnSpc>
            </a:pPr>
            <a:r>
              <a:rPr lang="el-GR" sz="2000" b="1" dirty="0"/>
              <a:t>Για την άμεση διαμόρφωση</a:t>
            </a:r>
            <a:r>
              <a:rPr lang="el-GR" sz="2000" dirty="0"/>
              <a:t>, μικρές μεταβολές του ρεύματος επιφέρουν διαμόρφωση της οπτικής συχνότητας του </a:t>
            </a:r>
            <a:r>
              <a:rPr lang="en-US" sz="2000" dirty="0"/>
              <a:t>laser</a:t>
            </a:r>
            <a:r>
              <a:rPr lang="el-GR" sz="2000" dirty="0"/>
              <a:t> με τυπική τιμή </a:t>
            </a:r>
            <a:r>
              <a:rPr lang="el-GR" sz="2000" b="1" u="sng" dirty="0"/>
              <a:t>1 </a:t>
            </a:r>
            <a:r>
              <a:rPr lang="en-US" sz="2000" b="1" u="sng" dirty="0"/>
              <a:t>pm </a:t>
            </a:r>
            <a:r>
              <a:rPr lang="el-GR" sz="2000" b="1" u="sng" dirty="0"/>
              <a:t>ανά </a:t>
            </a:r>
            <a:r>
              <a:rPr lang="en-US" sz="2000" b="1" u="sng" dirty="0"/>
              <a:t>mA</a:t>
            </a:r>
            <a:endParaRPr lang="el-GR" sz="2000" b="1" u="sng" dirty="0"/>
          </a:p>
          <a:p>
            <a:pPr eaLnBrk="1" hangingPunct="1">
              <a:lnSpc>
                <a:spcPct val="80000"/>
              </a:lnSpc>
            </a:pPr>
            <a:r>
              <a:rPr lang="el-GR" sz="2000" b="1" dirty="0"/>
              <a:t>Περιπτώσεις </a:t>
            </a:r>
            <a:r>
              <a:rPr lang="en-US" sz="2000" b="1" dirty="0"/>
              <a:t>chirp</a:t>
            </a:r>
          </a:p>
          <a:p>
            <a:pPr lvl="1" eaLnBrk="1" hangingPunct="1">
              <a:lnSpc>
                <a:spcPct val="80000"/>
              </a:lnSpc>
            </a:pPr>
            <a:r>
              <a:rPr lang="el-GR" sz="1800" b="1" dirty="0"/>
              <a:t>Θερμικό </a:t>
            </a:r>
            <a:r>
              <a:rPr lang="en-US" sz="1800" b="1" dirty="0"/>
              <a:t>chirp</a:t>
            </a:r>
          </a:p>
          <a:p>
            <a:pPr lvl="1" eaLnBrk="1" hangingPunct="1">
              <a:lnSpc>
                <a:spcPct val="80000"/>
              </a:lnSpc>
            </a:pPr>
            <a:r>
              <a:rPr lang="el-GR" sz="1800" b="1" dirty="0"/>
              <a:t>Αδιαβατικό </a:t>
            </a:r>
            <a:r>
              <a:rPr lang="en-US" sz="1800" b="1" dirty="0"/>
              <a:t>chirp</a:t>
            </a:r>
            <a:endParaRPr lang="el-GR" sz="1800" b="1" dirty="0"/>
          </a:p>
          <a:p>
            <a:pPr lvl="1" eaLnBrk="1" hangingPunct="1">
              <a:lnSpc>
                <a:spcPct val="80000"/>
              </a:lnSpc>
            </a:pPr>
            <a:r>
              <a:rPr lang="el-GR" sz="1800" b="1" dirty="0"/>
              <a:t>Μεταβατικό </a:t>
            </a:r>
            <a:r>
              <a:rPr lang="en-US" sz="1800" b="1" dirty="0"/>
              <a:t>chirp</a:t>
            </a:r>
            <a:endParaRPr lang="el-GR" sz="1800" b="1" dirty="0"/>
          </a:p>
        </p:txBody>
      </p:sp>
    </p:spTree>
    <p:extLst>
      <p:ext uri="{BB962C8B-B14F-4D97-AF65-F5344CB8AC3E}">
        <p14:creationId xmlns:p14="http://schemas.microsoft.com/office/powerpoint/2010/main" val="146177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3"/>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12997" name="Rectangle 4"/>
          <p:cNvSpPr>
            <a:spLocks noGrp="1" noChangeArrowheads="1"/>
          </p:cNvSpPr>
          <p:nvPr>
            <p:ph idx="1"/>
          </p:nvPr>
        </p:nvSpPr>
        <p:spPr>
          <a:xfrm>
            <a:off x="179388" y="979488"/>
            <a:ext cx="8785225" cy="4897437"/>
          </a:xfrm>
        </p:spPr>
        <p:txBody>
          <a:bodyPr>
            <a:normAutofit/>
          </a:bodyPr>
          <a:lstStyle/>
          <a:p>
            <a:pPr eaLnBrk="1" hangingPunct="1">
              <a:lnSpc>
                <a:spcPct val="80000"/>
              </a:lnSpc>
            </a:pPr>
            <a:r>
              <a:rPr lang="el-GR" sz="2000" b="1" dirty="0"/>
              <a:t>Το θερμικό </a:t>
            </a:r>
            <a:r>
              <a:rPr lang="en-US" sz="2000" b="1" dirty="0"/>
              <a:t>chirp</a:t>
            </a:r>
            <a:r>
              <a:rPr lang="el-GR" sz="2000" dirty="0"/>
              <a:t> επηρεάζει τη φασματική διεύρυνση του σήματος</a:t>
            </a:r>
          </a:p>
          <a:p>
            <a:pPr lvl="1" eaLnBrk="1" hangingPunct="1">
              <a:lnSpc>
                <a:spcPct val="80000"/>
              </a:lnSpc>
            </a:pPr>
            <a:r>
              <a:rPr lang="el-GR" sz="1800" dirty="0"/>
              <a:t>Για χαμηλές συχνότητες διαμόρφωσης</a:t>
            </a:r>
          </a:p>
          <a:p>
            <a:pPr lvl="1" eaLnBrk="1" hangingPunct="1">
              <a:lnSpc>
                <a:spcPct val="80000"/>
              </a:lnSpc>
            </a:pPr>
            <a:r>
              <a:rPr lang="el-GR" sz="1800" dirty="0"/>
              <a:t>Μπορεί να αντιμετωπιστεί με έλεγχο της θερμοκρασίας</a:t>
            </a:r>
            <a:endParaRPr lang="el-GR" sz="1800" b="1" dirty="0"/>
          </a:p>
          <a:p>
            <a:pPr eaLnBrk="1" hangingPunct="1">
              <a:lnSpc>
                <a:spcPct val="80000"/>
              </a:lnSpc>
            </a:pPr>
            <a:r>
              <a:rPr lang="el-GR" sz="2000" b="1" dirty="0"/>
              <a:t>Αδιαβατικό </a:t>
            </a:r>
            <a:r>
              <a:rPr lang="en-US" sz="2000" b="1" dirty="0"/>
              <a:t>chirp</a:t>
            </a:r>
            <a:r>
              <a:rPr lang="en-US" sz="2000" dirty="0"/>
              <a:t> (</a:t>
            </a:r>
            <a:r>
              <a:rPr lang="en-US" sz="2000" i="1" dirty="0"/>
              <a:t>Adiabatic chirp</a:t>
            </a:r>
            <a:r>
              <a:rPr lang="en-US" sz="2000" dirty="0"/>
              <a:t>)</a:t>
            </a:r>
          </a:p>
          <a:p>
            <a:pPr lvl="1" eaLnBrk="1" hangingPunct="1">
              <a:lnSpc>
                <a:spcPct val="80000"/>
              </a:lnSpc>
            </a:pPr>
            <a:r>
              <a:rPr lang="el-GR" sz="1800" dirty="0"/>
              <a:t>Αυξάνοντας το λόγο σβέσης δηλαδή διακόπτοντας το φώς κατά τη διάρκεια του </a:t>
            </a:r>
            <a:r>
              <a:rPr lang="en-US" sz="1800" dirty="0"/>
              <a:t>bit “0”, </a:t>
            </a:r>
            <a:r>
              <a:rPr lang="el-GR" sz="1800" dirty="0"/>
              <a:t>η </a:t>
            </a:r>
            <a:r>
              <a:rPr lang="el-GR" sz="1800" b="1" dirty="0"/>
              <a:t>μεγάλη πτώση του ρεύματος που απαιτείται οδηγεί σε σημαντικές αποκλίσεις συχνότητας</a:t>
            </a:r>
          </a:p>
          <a:p>
            <a:pPr lvl="1" eaLnBrk="1" hangingPunct="1">
              <a:lnSpc>
                <a:spcPct val="80000"/>
              </a:lnSpc>
            </a:pPr>
            <a:r>
              <a:rPr lang="el-GR" sz="1800" b="1" dirty="0"/>
              <a:t>Οφείλεται στην εξάρτηση του δείκτη διάθλασης στην ενεργό κοιλότητα από </a:t>
            </a:r>
            <a:r>
              <a:rPr lang="el-GR" sz="1800" b="1" u="sng" dirty="0"/>
              <a:t>τη</a:t>
            </a:r>
            <a:r>
              <a:rPr lang="en-US" sz="1800" b="1" u="sng" dirty="0"/>
              <a:t> </a:t>
            </a:r>
            <a:r>
              <a:rPr lang="el-GR" sz="1800" b="1" u="sng" dirty="0"/>
              <a:t>στιγμιαία τιμή</a:t>
            </a:r>
            <a:r>
              <a:rPr lang="el-GR" sz="1800" b="1" dirty="0"/>
              <a:t> της ισχύος ή του ρεύματος</a:t>
            </a:r>
          </a:p>
          <a:p>
            <a:pPr lvl="1" eaLnBrk="1" hangingPunct="1">
              <a:lnSpc>
                <a:spcPct val="80000"/>
              </a:lnSpc>
            </a:pPr>
            <a:r>
              <a:rPr lang="el-GR" sz="1800" dirty="0"/>
              <a:t>Με το πέρασμα από </a:t>
            </a:r>
            <a:r>
              <a:rPr lang="en-US" sz="1800" b="1" dirty="0"/>
              <a:t>“0” </a:t>
            </a:r>
            <a:r>
              <a:rPr lang="el-GR" sz="1800" b="1" dirty="0"/>
              <a:t>σε </a:t>
            </a:r>
            <a:r>
              <a:rPr lang="en-US" sz="1800" b="1" dirty="0"/>
              <a:t>“1”</a:t>
            </a:r>
            <a:r>
              <a:rPr lang="el-GR" sz="1800" dirty="0"/>
              <a:t> υπάρχει αλλαγή του ρεύματος άντλησης του </a:t>
            </a:r>
            <a:r>
              <a:rPr lang="en-US" sz="1800" dirty="0"/>
              <a:t>laser</a:t>
            </a:r>
            <a:endParaRPr lang="el-GR" sz="1800" dirty="0"/>
          </a:p>
          <a:p>
            <a:pPr lvl="2" eaLnBrk="1" hangingPunct="1">
              <a:lnSpc>
                <a:spcPct val="80000"/>
              </a:lnSpc>
            </a:pPr>
            <a:r>
              <a:rPr lang="el-GR" sz="1600" dirty="0"/>
              <a:t>που σημαίνει ότι υπάρχει μεταβολή της </a:t>
            </a:r>
            <a:r>
              <a:rPr lang="el-GR" sz="1600" b="1" dirty="0"/>
              <a:t>πυκνότητας φορέων </a:t>
            </a:r>
            <a:r>
              <a:rPr lang="el-GR" sz="1600" dirty="0"/>
              <a:t>(μέσα στην κοιλότητα) και συγκεκριμένα </a:t>
            </a:r>
            <a:r>
              <a:rPr lang="el-GR" sz="1600" b="1" dirty="0"/>
              <a:t>αύξηση</a:t>
            </a:r>
          </a:p>
          <a:p>
            <a:pPr lvl="2" eaLnBrk="1" hangingPunct="1">
              <a:lnSpc>
                <a:spcPct val="80000"/>
              </a:lnSpc>
            </a:pPr>
            <a:r>
              <a:rPr lang="el-GR" sz="1600" dirty="0"/>
              <a:t>υπάρχει αλλαγή του δείκτη διάθλασης και συγκεκριμένα </a:t>
            </a:r>
            <a:r>
              <a:rPr lang="el-GR" sz="1600" b="1" dirty="0"/>
              <a:t>μείωση του δείκτη διάθλασης</a:t>
            </a:r>
          </a:p>
          <a:p>
            <a:pPr lvl="2" eaLnBrk="1" hangingPunct="1">
              <a:lnSpc>
                <a:spcPct val="80000"/>
              </a:lnSpc>
            </a:pPr>
            <a:r>
              <a:rPr lang="el-GR" sz="1600" dirty="0"/>
              <a:t>και κατ’ επέκταση </a:t>
            </a:r>
            <a:r>
              <a:rPr lang="el-GR" sz="1600" b="1" dirty="0"/>
              <a:t>μετατόπιση της συχνότητας </a:t>
            </a:r>
            <a:r>
              <a:rPr lang="el-GR" sz="1600" dirty="0"/>
              <a:t>ή αντίστοιχα </a:t>
            </a:r>
            <a:r>
              <a:rPr lang="el-GR" sz="1600" b="1" dirty="0"/>
              <a:t>του μήκους κύματος </a:t>
            </a:r>
            <a:r>
              <a:rPr lang="el-GR" sz="1600" dirty="0"/>
              <a:t>και συγκεκριμένα μετατόπιση </a:t>
            </a:r>
            <a:r>
              <a:rPr lang="el-GR" sz="1600" b="1" dirty="0"/>
              <a:t>προς μικρότερα μήκη κύματος </a:t>
            </a:r>
            <a:r>
              <a:rPr lang="el-GR" sz="1600" dirty="0"/>
              <a:t>και μεγαλύτερες συχνότητες (2</a:t>
            </a:r>
            <a:r>
              <a:rPr lang="en-US" sz="1600" i="1" dirty="0"/>
              <a:t>n</a:t>
            </a:r>
            <a:r>
              <a:rPr lang="el-GR" sz="1600" dirty="0"/>
              <a:t>Λ = </a:t>
            </a:r>
            <a:r>
              <a:rPr lang="el-GR" sz="1600" i="1" dirty="0"/>
              <a:t>λ</a:t>
            </a:r>
            <a:r>
              <a:rPr lang="el-GR" sz="1600" dirty="0"/>
              <a:t>)</a:t>
            </a:r>
          </a:p>
          <a:p>
            <a:pPr lvl="1" eaLnBrk="1" hangingPunct="1">
              <a:lnSpc>
                <a:spcPct val="80000"/>
              </a:lnSpc>
            </a:pPr>
            <a:r>
              <a:rPr lang="el-GR" sz="1800" dirty="0"/>
              <a:t>Είναι ο βασικός παράγοντας ώστε να επιτευχθεί διαμόρφωση συχνότητας </a:t>
            </a:r>
            <a:r>
              <a:rPr lang="en-US" sz="1800" dirty="0"/>
              <a:t>FSK</a:t>
            </a:r>
            <a:r>
              <a:rPr lang="el-GR" sz="1800" dirty="0"/>
              <a:t> ή μία μικρή τροποποίηση του συντονισμού</a:t>
            </a:r>
          </a:p>
        </p:txBody>
      </p:sp>
    </p:spTree>
    <p:extLst>
      <p:ext uri="{BB962C8B-B14F-4D97-AF65-F5344CB8AC3E}">
        <p14:creationId xmlns:p14="http://schemas.microsoft.com/office/powerpoint/2010/main" val="2259686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5279</TotalTime>
  <Words>2731</Words>
  <Application>Microsoft Macintosh PowerPoint</Application>
  <PresentationFormat>On-screen Show (4:3)</PresentationFormat>
  <Paragraphs>226</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Cambria Math</vt:lpstr>
      <vt:lpstr>Constantia</vt:lpstr>
      <vt:lpstr>Wingdings 2</vt:lpstr>
      <vt:lpstr>Flow</vt:lpstr>
      <vt:lpstr>Φωτονική</vt:lpstr>
      <vt:lpstr>Σχήματα διαμόρφωσης</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ΕΞΩΤΕΡΙΚΗ ΔΙΑΜΟΡΦΩΣΗ</vt:lpstr>
      <vt:lpstr>Transmitters – Direct and External Modulation</vt:lpstr>
      <vt:lpstr>Transmitters – Direct and External Modulation</vt:lpstr>
      <vt:lpstr>Pockels effect</vt:lpstr>
      <vt:lpstr>Transmitters – Direct and External Modulation</vt:lpstr>
      <vt:lpstr>Transmitters – Direct and External Modulation</vt:lpstr>
      <vt:lpstr>MZM Operation</vt:lpstr>
      <vt:lpstr>Transmitters – Direct and External Modulation</vt:lpstr>
      <vt:lpstr>Συνάρτηση μεταφοράς ΜΖΜ</vt:lpstr>
      <vt:lpstr>Μειονεκτήματα ΜΖΜ</vt:lpstr>
      <vt:lpstr>PowerPoint Presentation</vt:lpstr>
      <vt:lpstr>Encapsulated PD</vt:lpstr>
      <vt:lpstr>Πολυεπίπεδη διαμόρφωση πλάτους (Μ-ASK)</vt:lpstr>
      <vt:lpstr>Ολίσθηση σημείου λειτουργίας σε 4-ΡΑΜ</vt:lpstr>
      <vt:lpstr>PowerPoint Presentation</vt:lpstr>
      <vt:lpstr>PowerPoint Presentation</vt:lpstr>
      <vt:lpstr>PowerPoint Presentation</vt:lpstr>
      <vt:lpstr>PowerPoint Presentation</vt:lpstr>
      <vt:lpstr>ΔΙΑΜΟΡΦΩΣΗ ΦΑΣΗΣ </vt:lpstr>
      <vt:lpstr>ΔΙΑΜΟΡΦΩΣΗ ΦΑΣΗΣ </vt:lpstr>
      <vt:lpstr>ΔΙΑΜΟΡΦΩΣΗ PSK </vt:lpstr>
      <vt:lpstr>ΔΙΑΜΟΡΦΩΣΗ DPSK </vt:lpstr>
      <vt:lpstr>ΔΙΑΜΟΡΦΩΣΗ DPSK </vt:lpstr>
      <vt:lpstr>ΔΙΑΜΟΡΦΩΣΗ DPSK </vt:lpstr>
      <vt:lpstr>ΔΙΑΜΟΡΦΩΣΗ DQPSK </vt:lpstr>
      <vt:lpstr>Transmitters – Direct and External Modulation</vt:lpstr>
      <vt:lpstr>Transmitters – Direct and External Modulation</vt:lpstr>
      <vt:lpstr>PowerPoint Presentation</vt:lpstr>
      <vt:lpstr>PowerPoint Presentation</vt:lpstr>
      <vt:lpstr>Advantages of EA modulator </vt:lpstr>
      <vt:lpstr>Acousto-optic modulator </vt:lpstr>
      <vt:lpstr>State Of The Art E/O modulators</vt:lpstr>
      <vt:lpstr>SOTA EO modulators</vt:lpstr>
      <vt:lpstr>ETHZ MZI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dc:creator>
  <cp:lastModifiedBy>George Kanellos</cp:lastModifiedBy>
  <cp:revision>304</cp:revision>
  <dcterms:created xsi:type="dcterms:W3CDTF">2020-02-16T14:05:14Z</dcterms:created>
  <dcterms:modified xsi:type="dcterms:W3CDTF">2023-04-03T12:57:47Z</dcterms:modified>
</cp:coreProperties>
</file>