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Lst>
  <p:notesMasterIdLst>
    <p:notesMasterId r:id="rId82"/>
  </p:notesMasterIdLst>
  <p:sldIdLst>
    <p:sldId id="256" r:id="rId2"/>
    <p:sldId id="266" r:id="rId3"/>
    <p:sldId id="302" r:id="rId4"/>
    <p:sldId id="307" r:id="rId5"/>
    <p:sldId id="306" r:id="rId6"/>
    <p:sldId id="308" r:id="rId7"/>
    <p:sldId id="309" r:id="rId8"/>
    <p:sldId id="310" r:id="rId9"/>
    <p:sldId id="311" r:id="rId10"/>
    <p:sldId id="312" r:id="rId11"/>
    <p:sldId id="313" r:id="rId12"/>
    <p:sldId id="314" r:id="rId13"/>
    <p:sldId id="322" r:id="rId14"/>
    <p:sldId id="323" r:id="rId15"/>
    <p:sldId id="324" r:id="rId16"/>
    <p:sldId id="325" r:id="rId17"/>
    <p:sldId id="326" r:id="rId18"/>
    <p:sldId id="327" r:id="rId19"/>
    <p:sldId id="329" r:id="rId20"/>
    <p:sldId id="330" r:id="rId21"/>
    <p:sldId id="331" r:id="rId22"/>
    <p:sldId id="332" r:id="rId23"/>
    <p:sldId id="334" r:id="rId24"/>
    <p:sldId id="335" r:id="rId25"/>
    <p:sldId id="336" r:id="rId26"/>
    <p:sldId id="337" r:id="rId27"/>
    <p:sldId id="339" r:id="rId28"/>
    <p:sldId id="338" r:id="rId29"/>
    <p:sldId id="340" r:id="rId30"/>
    <p:sldId id="315" r:id="rId31"/>
    <p:sldId id="257" r:id="rId32"/>
    <p:sldId id="316" r:id="rId33"/>
    <p:sldId id="341" r:id="rId34"/>
    <p:sldId id="258" r:id="rId35"/>
    <p:sldId id="317" r:id="rId36"/>
    <p:sldId id="318" r:id="rId37"/>
    <p:sldId id="328" r:id="rId38"/>
    <p:sldId id="319" r:id="rId39"/>
    <p:sldId id="304" r:id="rId40"/>
    <p:sldId id="321" r:id="rId41"/>
    <p:sldId id="303" r:id="rId42"/>
    <p:sldId id="260" r:id="rId43"/>
    <p:sldId id="320" r:id="rId44"/>
    <p:sldId id="284" r:id="rId45"/>
    <p:sldId id="285" r:id="rId46"/>
    <p:sldId id="286" r:id="rId47"/>
    <p:sldId id="333" r:id="rId48"/>
    <p:sldId id="301" r:id="rId49"/>
    <p:sldId id="300" r:id="rId50"/>
    <p:sldId id="261" r:id="rId51"/>
    <p:sldId id="272" r:id="rId52"/>
    <p:sldId id="305" r:id="rId53"/>
    <p:sldId id="277" r:id="rId54"/>
    <p:sldId id="274" r:id="rId55"/>
    <p:sldId id="275" r:id="rId56"/>
    <p:sldId id="269" r:id="rId57"/>
    <p:sldId id="273" r:id="rId58"/>
    <p:sldId id="276" r:id="rId59"/>
    <p:sldId id="262" r:id="rId60"/>
    <p:sldId id="292" r:id="rId61"/>
    <p:sldId id="294" r:id="rId62"/>
    <p:sldId id="293" r:id="rId63"/>
    <p:sldId id="263" r:id="rId64"/>
    <p:sldId id="289" r:id="rId65"/>
    <p:sldId id="264" r:id="rId66"/>
    <p:sldId id="270" r:id="rId67"/>
    <p:sldId id="271" r:id="rId68"/>
    <p:sldId id="278" r:id="rId69"/>
    <p:sldId id="295" r:id="rId70"/>
    <p:sldId id="280" r:id="rId71"/>
    <p:sldId id="281" r:id="rId72"/>
    <p:sldId id="296" r:id="rId73"/>
    <p:sldId id="290" r:id="rId74"/>
    <p:sldId id="265" r:id="rId75"/>
    <p:sldId id="267" r:id="rId76"/>
    <p:sldId id="279" r:id="rId77"/>
    <p:sldId id="268" r:id="rId78"/>
    <p:sldId id="297" r:id="rId79"/>
    <p:sldId id="282" r:id="rId80"/>
    <p:sldId id="283"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0" d="100"/>
          <a:sy n="80" d="100"/>
        </p:scale>
        <p:origin x="-96" y="-4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746FB-408F-2B4C-825A-341C126ADC18}" type="datetimeFigureOut">
              <a:rPr lang="en-US" smtClean="0"/>
              <a:t>14/12/16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4A2AD9-60F8-EA4B-98A2-B276E5BCF8DB}" type="slidenum">
              <a:rPr lang="en-US" smtClean="0"/>
              <a:t>‹#›</a:t>
            </a:fld>
            <a:endParaRPr lang="en-US"/>
          </a:p>
        </p:txBody>
      </p:sp>
    </p:spTree>
    <p:extLst>
      <p:ext uri="{BB962C8B-B14F-4D97-AF65-F5344CB8AC3E}">
        <p14:creationId xmlns:p14="http://schemas.microsoft.com/office/powerpoint/2010/main" val="26708174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A2AD9-60F8-EA4B-98A2-B276E5BCF8DB}" type="slidenum">
              <a:rPr lang="en-US" smtClean="0"/>
              <a:t>1</a:t>
            </a:fld>
            <a:endParaRPr lang="en-US"/>
          </a:p>
        </p:txBody>
      </p:sp>
    </p:spTree>
    <p:extLst>
      <p:ext uri="{BB962C8B-B14F-4D97-AF65-F5344CB8AC3E}">
        <p14:creationId xmlns:p14="http://schemas.microsoft.com/office/powerpoint/2010/main" val="1471068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A2AD9-60F8-EA4B-98A2-B276E5BCF8DB}" type="slidenum">
              <a:rPr lang="en-US" smtClean="0"/>
              <a:t>2</a:t>
            </a:fld>
            <a:endParaRPr lang="en-US"/>
          </a:p>
        </p:txBody>
      </p:sp>
    </p:spTree>
    <p:extLst>
      <p:ext uri="{BB962C8B-B14F-4D97-AF65-F5344CB8AC3E}">
        <p14:creationId xmlns:p14="http://schemas.microsoft.com/office/powerpoint/2010/main" val="1059777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fr-CA"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Click to edit Master subtitle style</a:t>
            </a:r>
            <a:endParaRPr lang="en-US" dirty="0"/>
          </a:p>
        </p:txBody>
      </p:sp>
      <p:sp>
        <p:nvSpPr>
          <p:cNvPr id="4" name="Date Placeholder 3"/>
          <p:cNvSpPr>
            <a:spLocks noGrp="1"/>
          </p:cNvSpPr>
          <p:nvPr>
            <p:ph type="dt" sz="half" idx="10"/>
          </p:nvPr>
        </p:nvSpPr>
        <p:spPr/>
        <p:txBody>
          <a:bodyPr/>
          <a:lstStyle/>
          <a:p>
            <a:fld id="{B7965AAA-2B77-D044-BA5F-D5D33DC9B000}" type="datetimeFigureOut">
              <a:rPr lang="en-US" smtClean="0"/>
              <a:t>14/12/16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4AD125-999C-BC40-A95A-A8A3F13CCC12}"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Date Placeholder 3"/>
          <p:cNvSpPr>
            <a:spLocks noGrp="1"/>
          </p:cNvSpPr>
          <p:nvPr>
            <p:ph type="dt" sz="half" idx="10"/>
          </p:nvPr>
        </p:nvSpPr>
        <p:spPr/>
        <p:txBody>
          <a:bodyPr/>
          <a:lstStyle/>
          <a:p>
            <a:fld id="{B7965AAA-2B77-D044-BA5F-D5D33DC9B000}" type="datetimeFigureOut">
              <a:rPr lang="en-US" smtClean="0"/>
              <a:t>14/12/16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4AD125-999C-BC40-A95A-A8A3F13CCC1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fr-CA"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dirty="0"/>
          </a:p>
        </p:txBody>
      </p:sp>
      <p:sp>
        <p:nvSpPr>
          <p:cNvPr id="4" name="Date Placeholder 3"/>
          <p:cNvSpPr>
            <a:spLocks noGrp="1"/>
          </p:cNvSpPr>
          <p:nvPr>
            <p:ph type="dt" sz="half" idx="10"/>
          </p:nvPr>
        </p:nvSpPr>
        <p:spPr/>
        <p:txBody>
          <a:bodyPr/>
          <a:lstStyle/>
          <a:p>
            <a:fld id="{B7965AAA-2B77-D044-BA5F-D5D33DC9B000}" type="datetimeFigureOut">
              <a:rPr lang="en-US" smtClean="0"/>
              <a:t>14/12/16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4AD125-999C-BC40-A95A-A8A3F13CCC1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Content Placeholder 2"/>
          <p:cNvSpPr>
            <a:spLocks noGrp="1"/>
          </p:cNvSpPr>
          <p:nvPr>
            <p:ph idx="1"/>
          </p:nvPr>
        </p:nvSpPr>
        <p:spPr/>
        <p:txBody>
          <a:body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Date Placeholder 3"/>
          <p:cNvSpPr>
            <a:spLocks noGrp="1"/>
          </p:cNvSpPr>
          <p:nvPr>
            <p:ph type="dt" sz="half" idx="10"/>
          </p:nvPr>
        </p:nvSpPr>
        <p:spPr/>
        <p:txBody>
          <a:bodyPr/>
          <a:lstStyle/>
          <a:p>
            <a:fld id="{B7965AAA-2B77-D044-BA5F-D5D33DC9B000}" type="datetimeFigureOut">
              <a:rPr lang="en-US" smtClean="0"/>
              <a:t>14/12/16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4AD125-999C-BC40-A95A-A8A3F13CCC1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fr-CA"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Click to edit Master text styles</a:t>
            </a:r>
          </a:p>
        </p:txBody>
      </p:sp>
      <p:sp>
        <p:nvSpPr>
          <p:cNvPr id="4" name="Date Placeholder 3"/>
          <p:cNvSpPr>
            <a:spLocks noGrp="1"/>
          </p:cNvSpPr>
          <p:nvPr>
            <p:ph type="dt" sz="half" idx="10"/>
          </p:nvPr>
        </p:nvSpPr>
        <p:spPr/>
        <p:txBody>
          <a:bodyPr/>
          <a:lstStyle/>
          <a:p>
            <a:fld id="{B7965AAA-2B77-D044-BA5F-D5D33DC9B000}" type="datetimeFigureOut">
              <a:rPr lang="en-US" smtClean="0"/>
              <a:t>14/12/16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4AD125-999C-BC40-A95A-A8A3F13CCC12}"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dirty="0"/>
          </a:p>
        </p:txBody>
      </p:sp>
      <p:sp>
        <p:nvSpPr>
          <p:cNvPr id="5" name="Date Placeholder 4"/>
          <p:cNvSpPr>
            <a:spLocks noGrp="1"/>
          </p:cNvSpPr>
          <p:nvPr>
            <p:ph type="dt" sz="half" idx="10"/>
          </p:nvPr>
        </p:nvSpPr>
        <p:spPr/>
        <p:txBody>
          <a:bodyPr/>
          <a:lstStyle/>
          <a:p>
            <a:fld id="{B7965AAA-2B77-D044-BA5F-D5D33DC9B000}" type="datetimeFigureOut">
              <a:rPr lang="en-US" smtClean="0"/>
              <a:t>14/12/16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4AD125-999C-BC40-A95A-A8A3F13CCC1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dirty="0"/>
          </a:p>
        </p:txBody>
      </p:sp>
      <p:sp>
        <p:nvSpPr>
          <p:cNvPr id="7" name="Date Placeholder 6"/>
          <p:cNvSpPr>
            <a:spLocks noGrp="1"/>
          </p:cNvSpPr>
          <p:nvPr>
            <p:ph type="dt" sz="half" idx="10"/>
          </p:nvPr>
        </p:nvSpPr>
        <p:spPr/>
        <p:txBody>
          <a:bodyPr/>
          <a:lstStyle/>
          <a:p>
            <a:fld id="{B7965AAA-2B77-D044-BA5F-D5D33DC9B000}" type="datetimeFigureOut">
              <a:rPr lang="en-US" smtClean="0"/>
              <a:t>14/12/16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4AD125-999C-BC40-A95A-A8A3F13CCC12}"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Date Placeholder 2"/>
          <p:cNvSpPr>
            <a:spLocks noGrp="1"/>
          </p:cNvSpPr>
          <p:nvPr>
            <p:ph type="dt" sz="half" idx="10"/>
          </p:nvPr>
        </p:nvSpPr>
        <p:spPr/>
        <p:txBody>
          <a:bodyPr/>
          <a:lstStyle/>
          <a:p>
            <a:fld id="{B7965AAA-2B77-D044-BA5F-D5D33DC9B000}" type="datetimeFigureOut">
              <a:rPr lang="en-US" smtClean="0"/>
              <a:t>14/12/16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4AD125-999C-BC40-A95A-A8A3F13CCC1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965AAA-2B77-D044-BA5F-D5D33DC9B000}" type="datetimeFigureOut">
              <a:rPr lang="en-US" smtClean="0"/>
              <a:t>14/12/16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4AD125-999C-BC40-A95A-A8A3F13CCC1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fr-CA"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Click to edit Master text styles</a:t>
            </a:r>
          </a:p>
        </p:txBody>
      </p:sp>
      <p:sp>
        <p:nvSpPr>
          <p:cNvPr id="5" name="Date Placeholder 4"/>
          <p:cNvSpPr>
            <a:spLocks noGrp="1"/>
          </p:cNvSpPr>
          <p:nvPr>
            <p:ph type="dt" sz="half" idx="10"/>
          </p:nvPr>
        </p:nvSpPr>
        <p:spPr/>
        <p:txBody>
          <a:bodyPr/>
          <a:lstStyle/>
          <a:p>
            <a:fld id="{B7965AAA-2B77-D044-BA5F-D5D33DC9B000}" type="datetimeFigureOut">
              <a:rPr lang="en-US" smtClean="0"/>
              <a:t>14/12/16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4AD125-999C-BC40-A95A-A8A3F13CCC12}"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fr-CA"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Click to edit Master text styles</a:t>
            </a:r>
          </a:p>
        </p:txBody>
      </p:sp>
      <p:sp>
        <p:nvSpPr>
          <p:cNvPr id="5" name="Date Placeholder 4"/>
          <p:cNvSpPr>
            <a:spLocks noGrp="1"/>
          </p:cNvSpPr>
          <p:nvPr>
            <p:ph type="dt" sz="half" idx="10"/>
          </p:nvPr>
        </p:nvSpPr>
        <p:spPr/>
        <p:txBody>
          <a:bodyPr/>
          <a:lstStyle/>
          <a:p>
            <a:fld id="{B7965AAA-2B77-D044-BA5F-D5D33DC9B000}" type="datetimeFigureOut">
              <a:rPr lang="en-US" smtClean="0"/>
              <a:t>14/12/16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4AD125-999C-BC40-A95A-A8A3F13CCC1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fr-CA"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B7965AAA-2B77-D044-BA5F-D5D33DC9B000}" type="datetimeFigureOut">
              <a:rPr lang="en-US" smtClean="0"/>
              <a:t>14/12/16</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4AD125-999C-BC40-A95A-A8A3F13CCC1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cadams.posc.mu.edu/txt/ah/Livy/Livy10.html"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cadams.posc.mu.edu/txt/ah/Livy/Livy03.html"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cadams.posc.mu.edu/txt/ah/Livy/Livy07.html"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t>
            </a:r>
            <a:r>
              <a:rPr lang="el-GR" dirty="0" err="1" smtClean="0"/>
              <a:t>εΞΟΥΣΙΕΣ</a:t>
            </a:r>
            <a:r>
              <a:rPr lang="el-GR" dirty="0" smtClean="0"/>
              <a:t> ΣΤΗ ΡΩΜΗ</a:t>
            </a:r>
            <a:endParaRPr lang="en-US" dirty="0"/>
          </a:p>
        </p:txBody>
      </p:sp>
      <p:sp>
        <p:nvSpPr>
          <p:cNvPr id="3" name="Subtitle 2"/>
          <p:cNvSpPr>
            <a:spLocks noGrp="1"/>
          </p:cNvSpPr>
          <p:nvPr>
            <p:ph type="subTitle" idx="1"/>
          </p:nvPr>
        </p:nvSpPr>
        <p:spPr/>
        <p:txBody>
          <a:bodyPr>
            <a:normAutofit/>
          </a:bodyPr>
          <a:lstStyle/>
          <a:p>
            <a:pPr marL="514350" indent="-514350">
              <a:buAutoNum type="arabicPeriod"/>
            </a:pPr>
            <a:r>
              <a:rPr lang="fr-CA" dirty="0" smtClean="0"/>
              <a:t>Imperium</a:t>
            </a:r>
            <a:r>
              <a:rPr lang="el-GR" dirty="0" smtClean="0"/>
              <a:t> αρχόντων</a:t>
            </a:r>
          </a:p>
          <a:p>
            <a:pPr marL="514350" indent="-514350">
              <a:buAutoNum type="arabicPeriod"/>
            </a:pPr>
            <a:r>
              <a:rPr lang="fr-CA" dirty="0" err="1" smtClean="0"/>
              <a:t>Potestas</a:t>
            </a:r>
            <a:r>
              <a:rPr lang="fr-CA" dirty="0" smtClean="0"/>
              <a:t> </a:t>
            </a:r>
            <a:r>
              <a:rPr lang="el-GR" dirty="0" smtClean="0"/>
              <a:t>δημάρχων</a:t>
            </a:r>
          </a:p>
          <a:p>
            <a:pPr marL="514350" indent="-514350">
              <a:buAutoNum type="arabicPeriod"/>
            </a:pPr>
            <a:r>
              <a:rPr lang="fr-CA" dirty="0" err="1" smtClean="0"/>
              <a:t>Patria</a:t>
            </a:r>
            <a:r>
              <a:rPr lang="fr-CA" dirty="0" smtClean="0"/>
              <a:t> </a:t>
            </a:r>
            <a:r>
              <a:rPr lang="fr-CA" dirty="0" err="1" smtClean="0"/>
              <a:t>potestas</a:t>
            </a:r>
            <a:r>
              <a:rPr lang="fr-CA" dirty="0" smtClean="0"/>
              <a:t> pater familias</a:t>
            </a:r>
          </a:p>
          <a:p>
            <a:pPr marL="514350" indent="-514350">
              <a:buAutoNum type="arabicPeriod"/>
            </a:pPr>
            <a:endParaRPr lang="en-US" dirty="0"/>
          </a:p>
        </p:txBody>
      </p:sp>
    </p:spTree>
    <p:extLst>
      <p:ext uri="{BB962C8B-B14F-4D97-AF65-F5344CB8AC3E}">
        <p14:creationId xmlns:p14="http://schemas.microsoft.com/office/powerpoint/2010/main" val="2676718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Αγορανόμοι </a:t>
            </a:r>
            <a:r>
              <a:rPr lang="el-GR" b="1" i="1" dirty="0"/>
              <a:t>(</a:t>
            </a:r>
            <a:r>
              <a:rPr lang="el-GR" b="1" dirty="0" err="1"/>
              <a:t>Αediles</a:t>
            </a:r>
            <a:r>
              <a:rPr lang="el-GR" b="1" i="1" dirty="0" smtClean="0"/>
              <a:t>)</a:t>
            </a:r>
            <a:r>
              <a:rPr lang="el-GR" b="1" dirty="0" smtClean="0"/>
              <a:t> </a:t>
            </a:r>
            <a:endParaRPr lang="en-US" dirty="0"/>
          </a:p>
        </p:txBody>
      </p:sp>
      <p:sp>
        <p:nvSpPr>
          <p:cNvPr id="3" name="Content Placeholder 2"/>
          <p:cNvSpPr>
            <a:spLocks noGrp="1"/>
          </p:cNvSpPr>
          <p:nvPr>
            <p:ph idx="1"/>
          </p:nvPr>
        </p:nvSpPr>
        <p:spPr/>
        <p:txBody>
          <a:bodyPr>
            <a:normAutofit/>
          </a:bodyPr>
          <a:lstStyle/>
          <a:p>
            <a:r>
              <a:rPr lang="el-GR" dirty="0" smtClean="0"/>
              <a:t>Οι </a:t>
            </a:r>
            <a:r>
              <a:rPr lang="fr-FR" i="1" dirty="0" err="1"/>
              <a:t>Aediles</a:t>
            </a:r>
            <a:r>
              <a:rPr lang="el-GR" dirty="0"/>
              <a:t> αποτελούσαν αρχικά Πληβείους βοηθούς των Δημάρχων, οι οποίοι τηρούσαν τα αρχεία τους. </a:t>
            </a:r>
            <a:endParaRPr lang="en-GB" dirty="0" smtClean="0"/>
          </a:p>
          <a:p>
            <a:r>
              <a:rPr lang="el-GR" dirty="0" smtClean="0"/>
              <a:t>Στη </a:t>
            </a:r>
            <a:r>
              <a:rPr lang="el-GR" dirty="0"/>
              <a:t>συνέχεια (367 π.Χ.) δημιουργήθηκε το αξίωμα των Πατρικίων </a:t>
            </a:r>
            <a:r>
              <a:rPr lang="fr-FR" i="1" dirty="0" err="1"/>
              <a:t>Aediles</a:t>
            </a:r>
            <a:r>
              <a:rPr lang="fr-FR" i="1" dirty="0"/>
              <a:t> Curules</a:t>
            </a:r>
            <a:r>
              <a:rPr lang="el-GR" dirty="0"/>
              <a:t> με ευρύτατες αρμοδιότητες, αντίστοιχες σημερινών υπουργών δημόσιας τάξης και δημοσίων έργων, οπότε τα δύο αξιώματα συγχωνεύθηκαν. </a:t>
            </a:r>
            <a:endParaRPr lang="en-GB" dirty="0" smtClean="0"/>
          </a:p>
          <a:p>
            <a:r>
              <a:rPr lang="el-GR" dirty="0" smtClean="0"/>
              <a:t>Οι </a:t>
            </a:r>
            <a:r>
              <a:rPr lang="en-US" i="1" dirty="0" err="1"/>
              <a:t>Aediles</a:t>
            </a:r>
            <a:r>
              <a:rPr lang="el-GR" dirty="0"/>
              <a:t> επέβλεπαν την εύρυθμη λειτουργία της Ρώμης, μεριμνώντας για την τήρηση της τάξης και την συντήρηση των δημοσίων κτιρίων, υδραγωγείων και οδικού δικτύου. Ήταν αρμόδιοι για την επάρκεια της προμήθειας σιτηρών στη Ρώμη και για την εποπτεία των εμπορικών </a:t>
            </a:r>
            <a:r>
              <a:rPr lang="el-GR" dirty="0" smtClean="0"/>
              <a:t>αγορών</a:t>
            </a:r>
            <a:endParaRPr lang="en-US" dirty="0"/>
          </a:p>
        </p:txBody>
      </p:sp>
    </p:spTree>
    <p:extLst>
      <p:ext uri="{BB962C8B-B14F-4D97-AF65-F5344CB8AC3E}">
        <p14:creationId xmlns:p14="http://schemas.microsoft.com/office/powerpoint/2010/main" val="2580415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Αγορανόμοι</a:t>
            </a:r>
            <a:endParaRPr lang="en-US" dirty="0"/>
          </a:p>
        </p:txBody>
      </p:sp>
      <p:sp>
        <p:nvSpPr>
          <p:cNvPr id="3" name="Content Placeholder 2"/>
          <p:cNvSpPr>
            <a:spLocks noGrp="1"/>
          </p:cNvSpPr>
          <p:nvPr>
            <p:ph idx="1"/>
          </p:nvPr>
        </p:nvSpPr>
        <p:spPr/>
        <p:txBody>
          <a:bodyPr>
            <a:normAutofit lnSpcReduction="10000"/>
          </a:bodyPr>
          <a:lstStyle/>
          <a:p>
            <a:r>
              <a:rPr lang="el-GR" dirty="0" smtClean="0"/>
              <a:t> </a:t>
            </a:r>
            <a:r>
              <a:rPr lang="el-GR" dirty="0"/>
              <a:t>Εξέδιδαν ήδικτο για τη ρύθμιση της λειτουργίας των αγορών, μέσω του οποίου συνέβαλλαν καθοριστικά στη διαμόρφωση του δικαίου των συναλλαγών και ιδίως της πώλησης. </a:t>
            </a:r>
            <a:endParaRPr lang="el-GR" dirty="0" smtClean="0"/>
          </a:p>
          <a:p>
            <a:r>
              <a:rPr lang="el-GR" dirty="0" smtClean="0"/>
              <a:t>Ασκούσαν </a:t>
            </a:r>
            <a:r>
              <a:rPr lang="el-GR" dirty="0"/>
              <a:t>δικαιοδοσία επί εμπορικών διαφορών και για ήσσονα ποινικά αδικήματα. </a:t>
            </a:r>
            <a:endParaRPr lang="el-GR" dirty="0" smtClean="0"/>
          </a:p>
          <a:p>
            <a:r>
              <a:rPr lang="el-GR" dirty="0" smtClean="0"/>
              <a:t>Ήταν υπεύθυνοι </a:t>
            </a:r>
            <a:r>
              <a:rPr lang="el-GR" dirty="0"/>
              <a:t>για τη διοργάνωση των δημόσιων αγώνων (</a:t>
            </a:r>
            <a:r>
              <a:rPr lang="fr-FR" i="1" dirty="0" err="1"/>
              <a:t>ludi</a:t>
            </a:r>
            <a:r>
              <a:rPr lang="fr-FR" i="1" dirty="0"/>
              <a:t> Romani</a:t>
            </a:r>
            <a:r>
              <a:rPr lang="el-GR" dirty="0"/>
              <a:t>), κάτι που επίσης απαιτούσε διαχειριστικές ικανότητες και την προσωπική οικονομική συμβολή τους, αλλά είχε πολιτική σημασία, καθώς το εκλογικό σώμα συνήθιζε να επιβραβεύει με την ψήφο του όσους είχαν διοργανώσει επιτυχώς αγώνες, όταν έθεταν υποψηφιότητα για την επόμενη βαθμίδα του </a:t>
            </a:r>
            <a:r>
              <a:rPr lang="en-US" i="1" dirty="0"/>
              <a:t>cursus honorum</a:t>
            </a:r>
            <a:r>
              <a:rPr lang="el-GR" dirty="0"/>
              <a:t>, το αξίωμα του Πραίτορα.</a:t>
            </a:r>
          </a:p>
          <a:p>
            <a:endParaRPr lang="en-US" dirty="0"/>
          </a:p>
        </p:txBody>
      </p:sp>
    </p:spTree>
    <p:extLst>
      <p:ext uri="{BB962C8B-B14F-4D97-AF65-F5344CB8AC3E}">
        <p14:creationId xmlns:p14="http://schemas.microsoft.com/office/powerpoint/2010/main" val="1074787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Ταμίες </a:t>
            </a:r>
            <a:r>
              <a:rPr lang="el-GR" b="1" i="1" dirty="0"/>
              <a:t>(</a:t>
            </a:r>
            <a:r>
              <a:rPr lang="el-GR" b="1" dirty="0" err="1"/>
              <a:t>Quaestor</a:t>
            </a:r>
            <a:r>
              <a:rPr lang="fr-FR" b="1" dirty="0"/>
              <a:t>es</a:t>
            </a:r>
            <a:r>
              <a:rPr lang="el-GR" b="1" i="1" dirty="0" smtClean="0"/>
              <a:t>)</a:t>
            </a:r>
            <a:r>
              <a:rPr lang="el-GR" b="1" dirty="0" smtClean="0"/>
              <a:t> </a:t>
            </a:r>
            <a:endParaRPr lang="en-US" dirty="0"/>
          </a:p>
        </p:txBody>
      </p:sp>
      <p:sp>
        <p:nvSpPr>
          <p:cNvPr id="3" name="Content Placeholder 2"/>
          <p:cNvSpPr>
            <a:spLocks noGrp="1"/>
          </p:cNvSpPr>
          <p:nvPr>
            <p:ph idx="1"/>
          </p:nvPr>
        </p:nvSpPr>
        <p:spPr/>
        <p:txBody>
          <a:bodyPr>
            <a:normAutofit fontScale="92500" lnSpcReduction="20000"/>
          </a:bodyPr>
          <a:lstStyle/>
          <a:p>
            <a:r>
              <a:rPr lang="el-GR" dirty="0" smtClean="0"/>
              <a:t>Στη βάση της πυραμίδας των αξιωμάτων βρίσκονται οι </a:t>
            </a:r>
            <a:r>
              <a:rPr lang="en-US" i="1" dirty="0"/>
              <a:t>Q</a:t>
            </a:r>
            <a:r>
              <a:rPr lang="fr-FR" i="1" dirty="0" err="1"/>
              <a:t>uaestores</a:t>
            </a:r>
            <a:r>
              <a:rPr lang="fr-FR" i="1" dirty="0"/>
              <a:t> </a:t>
            </a:r>
            <a:r>
              <a:rPr lang="el-GR" dirty="0"/>
              <a:t>(</a:t>
            </a:r>
            <a:r>
              <a:rPr lang="el-GR" dirty="0" err="1"/>
              <a:t>Tαμίες</a:t>
            </a:r>
            <a:r>
              <a:rPr lang="el-GR" dirty="0"/>
              <a:t>), που αποτελούσαν τους οικονομικούς επιτελείς των Υπάτων</a:t>
            </a:r>
            <a:r>
              <a:rPr lang="el-GR" dirty="0" smtClean="0"/>
              <a:t>.</a:t>
            </a:r>
          </a:p>
          <a:p>
            <a:r>
              <a:rPr lang="el-GR" dirty="0" smtClean="0"/>
              <a:t> </a:t>
            </a:r>
            <a:r>
              <a:rPr lang="el-GR" dirty="0"/>
              <a:t>Το αξίωμα απαιτούσε διοικητικές ικανότητες, καθώς διαχειρίζονται το δημόσιο ταμείο (</a:t>
            </a:r>
            <a:r>
              <a:rPr lang="fr-FR" i="1" dirty="0" err="1"/>
              <a:t>aerarium</a:t>
            </a:r>
            <a:r>
              <a:rPr lang="el-GR" dirty="0"/>
              <a:t>), την είσπραξη των φόρων και λοιπών δημόσιων εσόδων και τη χρηματοδότηση των δημόσιων έργων. </a:t>
            </a:r>
            <a:endParaRPr lang="el-GR" dirty="0" smtClean="0"/>
          </a:p>
          <a:p>
            <a:r>
              <a:rPr lang="el-GR" dirty="0" smtClean="0"/>
              <a:t>Κατά </a:t>
            </a:r>
            <a:r>
              <a:rPr lang="el-GR" dirty="0"/>
              <a:t>τη διάρκεια εκστρατειών, διαχειρίζονται επίσης τα σύνθετα οικονομικά του στρατεύματος, όπως τη μισθοδοσία και τον ανεφοδιασμό του. </a:t>
            </a:r>
            <a:endParaRPr lang="el-GR" dirty="0" smtClean="0"/>
          </a:p>
          <a:p>
            <a:r>
              <a:rPr lang="el-GR" dirty="0" smtClean="0"/>
              <a:t>Αρχικά </a:t>
            </a:r>
            <a:r>
              <a:rPr lang="el-GR" dirty="0"/>
              <a:t>συνδράμουν επίσης τους Υπάτους στην εποπτεία της ποινικής δικαιοσύνης, επιτελώντας ανακριτικά καθήκοντα. </a:t>
            </a:r>
            <a:endParaRPr lang="el-GR" dirty="0" smtClean="0"/>
          </a:p>
          <a:p>
            <a:r>
              <a:rPr lang="el-GR" dirty="0" smtClean="0"/>
              <a:t>Στην </a:t>
            </a:r>
            <a:r>
              <a:rPr lang="el-GR" dirty="0"/>
              <a:t>ύστερη περίοδο της ρωμαϊκής αυτοκρατορίας, το αξίωμα του </a:t>
            </a:r>
            <a:r>
              <a:rPr lang="en-US" i="1" dirty="0" err="1"/>
              <a:t>Quaestor</a:t>
            </a:r>
            <a:r>
              <a:rPr lang="el-GR" dirty="0"/>
              <a:t> θα εξελιχθεί στο σημαντικότερο για την απονομή της δικαιοσύνης.</a:t>
            </a:r>
          </a:p>
          <a:p>
            <a:endParaRPr lang="en-US" dirty="0"/>
          </a:p>
        </p:txBody>
      </p:sp>
    </p:spTree>
    <p:extLst>
      <p:ext uri="{BB962C8B-B14F-4D97-AF65-F5344CB8AC3E}">
        <p14:creationId xmlns:p14="http://schemas.microsoft.com/office/powerpoint/2010/main" val="205864657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i="1" dirty="0"/>
              <a:t>Αξιώματα εκτός </a:t>
            </a:r>
            <a:r>
              <a:rPr lang="fr-FR" dirty="0"/>
              <a:t>cursus honorum</a:t>
            </a:r>
            <a:r>
              <a:rPr lang="el-GR" dirty="0"/>
              <a:t> </a:t>
            </a:r>
            <a:endParaRPr lang="en-US" dirty="0"/>
          </a:p>
        </p:txBody>
      </p:sp>
      <p:sp>
        <p:nvSpPr>
          <p:cNvPr id="3" name="Content Placeholder 2"/>
          <p:cNvSpPr>
            <a:spLocks noGrp="1"/>
          </p:cNvSpPr>
          <p:nvPr>
            <p:ph idx="1"/>
          </p:nvPr>
        </p:nvSpPr>
        <p:spPr/>
        <p:txBody>
          <a:bodyPr/>
          <a:lstStyle/>
          <a:p>
            <a:r>
              <a:rPr lang="el-GR" dirty="0"/>
              <a:t>Οι Τιμητές, </a:t>
            </a:r>
            <a:r>
              <a:rPr lang="el-GR" dirty="0" smtClean="0"/>
              <a:t>Στρατηγοί, Δικτάτορες</a:t>
            </a:r>
            <a:r>
              <a:rPr lang="el-GR" dirty="0"/>
              <a:t>, Δήμαρχοι και Ποντίφικες δεν περιλαμβάνονταν στο </a:t>
            </a:r>
            <a:r>
              <a:rPr lang="fr-FR" i="1" dirty="0"/>
              <a:t>cursus honorum </a:t>
            </a:r>
            <a:r>
              <a:rPr lang="el-GR" dirty="0"/>
              <a:t>ή αποτελούν έκτακτα αξιώματα</a:t>
            </a:r>
            <a:r>
              <a:rPr lang="el-GR" i="1" dirty="0" smtClean="0"/>
              <a:t>.</a:t>
            </a:r>
          </a:p>
          <a:p>
            <a:r>
              <a:rPr lang="el-GR" i="1" dirty="0" smtClean="0"/>
              <a:t> </a:t>
            </a:r>
            <a:r>
              <a:rPr lang="el-GR" dirty="0"/>
              <a:t>Η άσκηση των εξουσιών τους διεπόταν από αυστηρές προϋποθέσεις, εν όψει της μεγάλης πολιτικής σημασίας τους. </a:t>
            </a:r>
          </a:p>
          <a:p>
            <a:endParaRPr lang="en-US" dirty="0"/>
          </a:p>
        </p:txBody>
      </p:sp>
    </p:spTree>
    <p:extLst>
      <p:ext uri="{BB962C8B-B14F-4D97-AF65-F5344CB8AC3E}">
        <p14:creationId xmlns:p14="http://schemas.microsoft.com/office/powerpoint/2010/main" val="81841653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Δήμαρχοι </a:t>
            </a:r>
            <a:r>
              <a:rPr lang="el-GR" b="1" i="1" dirty="0"/>
              <a:t>(</a:t>
            </a:r>
            <a:r>
              <a:rPr lang="el-GR" b="1" dirty="0" err="1"/>
              <a:t>Tribun</a:t>
            </a:r>
            <a:r>
              <a:rPr lang="fr-FR" b="1" dirty="0"/>
              <a:t>i</a:t>
            </a:r>
            <a:r>
              <a:rPr lang="el-GR" b="1" dirty="0"/>
              <a:t> </a:t>
            </a:r>
            <a:r>
              <a:rPr lang="el-GR" b="1" dirty="0" err="1"/>
              <a:t>Plebis</a:t>
            </a:r>
            <a:r>
              <a:rPr lang="el-GR" b="1" i="1" dirty="0" smtClean="0"/>
              <a:t>)</a:t>
            </a:r>
            <a:r>
              <a:rPr lang="el-GR" b="1" dirty="0" smtClean="0"/>
              <a:t> </a:t>
            </a:r>
            <a:endParaRPr lang="en-US" dirty="0"/>
          </a:p>
        </p:txBody>
      </p:sp>
      <p:sp>
        <p:nvSpPr>
          <p:cNvPr id="3" name="Content Placeholder 2"/>
          <p:cNvSpPr>
            <a:spLocks noGrp="1"/>
          </p:cNvSpPr>
          <p:nvPr>
            <p:ph idx="1"/>
          </p:nvPr>
        </p:nvSpPr>
        <p:spPr/>
        <p:txBody>
          <a:bodyPr>
            <a:normAutofit fontScale="92500" lnSpcReduction="10000"/>
          </a:bodyPr>
          <a:lstStyle/>
          <a:p>
            <a:r>
              <a:rPr lang="el-GR" dirty="0"/>
              <a:t>Τ</a:t>
            </a:r>
            <a:r>
              <a:rPr lang="el-GR" dirty="0" smtClean="0"/>
              <a:t>ο </a:t>
            </a:r>
            <a:r>
              <a:rPr lang="el-GR" dirty="0"/>
              <a:t>μόνο </a:t>
            </a:r>
            <a:r>
              <a:rPr lang="el-GR" dirty="0" smtClean="0"/>
              <a:t>αξίωμα προσιτό </a:t>
            </a:r>
            <a:r>
              <a:rPr lang="el-GR" dirty="0"/>
              <a:t>αποκλειστικά σε Πληβείους</a:t>
            </a:r>
            <a:r>
              <a:rPr lang="el-GR" dirty="0" smtClean="0"/>
              <a:t>.</a:t>
            </a:r>
          </a:p>
          <a:p>
            <a:r>
              <a:rPr lang="el-GR" dirty="0" smtClean="0"/>
              <a:t> </a:t>
            </a:r>
            <a:r>
              <a:rPr lang="el-GR" dirty="0"/>
              <a:t>Η αναγνώριση των αρχικά αυτόκλητων αρχηγών του ρωμαϊκού δήμου σε θεσμικό αξίωμα της Ρώμης (494 π.Χ.), ήδη πριν την καταγραφή του </a:t>
            </a:r>
            <a:r>
              <a:rPr lang="el-GR" dirty="0" err="1"/>
              <a:t>Δωδεκαδέλτου</a:t>
            </a:r>
            <a:r>
              <a:rPr lang="el-GR" dirty="0"/>
              <a:t>, υπήρξε μία από τις σημαντικότερες κατακτήσεις της διαμάχης των τάξεων. </a:t>
            </a:r>
            <a:endParaRPr lang="el-GR" dirty="0" smtClean="0"/>
          </a:p>
          <a:p>
            <a:r>
              <a:rPr lang="el-GR" dirty="0" smtClean="0"/>
              <a:t>Δέκα δήμαρχοι: </a:t>
            </a:r>
            <a:r>
              <a:rPr lang="el-GR" dirty="0"/>
              <a:t>δεν εκλέγονται από όλο το ρωμαϊκό λαό, αλλά μόνον από τη συνέλευση των Πληβείων (</a:t>
            </a:r>
            <a:r>
              <a:rPr lang="fr-FR" i="1" dirty="0" err="1"/>
              <a:t>concilium</a:t>
            </a:r>
            <a:r>
              <a:rPr lang="fr-FR" i="1" dirty="0"/>
              <a:t> </a:t>
            </a:r>
            <a:r>
              <a:rPr lang="fr-FR" i="1" dirty="0" err="1"/>
              <a:t>plebis</a:t>
            </a:r>
            <a:r>
              <a:rPr lang="el-GR" dirty="0"/>
              <a:t>) και αποτελούν τους προστάτες του ρωμαϊκού δήμου. </a:t>
            </a:r>
          </a:p>
          <a:p>
            <a:r>
              <a:rPr lang="el-GR" dirty="0" smtClean="0"/>
              <a:t>Κατέχουν μοναδικά προνόμια τα </a:t>
            </a:r>
            <a:r>
              <a:rPr lang="el-GR" dirty="0"/>
              <a:t>οποία τους επιτρέπουν να ασκούν καθοριστικό έλεγχο στα δημόσια </a:t>
            </a:r>
            <a:r>
              <a:rPr lang="el-GR" dirty="0" smtClean="0"/>
              <a:t>πράγματα:</a:t>
            </a:r>
          </a:p>
          <a:p>
            <a:pPr lvl="1"/>
            <a:r>
              <a:rPr lang="el-GR" dirty="0" smtClean="0"/>
              <a:t>το ιερό και απαραβίαστο του προσώπου τους (</a:t>
            </a:r>
            <a:r>
              <a:rPr lang="el-GR" i="1" dirty="0" smtClean="0"/>
              <a:t>sacrosanctitas</a:t>
            </a:r>
            <a:r>
              <a:rPr lang="el-GR" dirty="0" smtClean="0"/>
              <a:t>), </a:t>
            </a:r>
          </a:p>
          <a:p>
            <a:pPr lvl="1"/>
            <a:r>
              <a:rPr lang="el-GR" dirty="0" smtClean="0"/>
              <a:t>το δικαίωμα παροχής προστασίας σε κάθε διωκόμενο πολίτη (</a:t>
            </a:r>
            <a:r>
              <a:rPr lang="en-US" i="1" dirty="0" smtClean="0"/>
              <a:t>ius auxilii</a:t>
            </a:r>
            <a:r>
              <a:rPr lang="el-GR" dirty="0" smtClean="0"/>
              <a:t>) </a:t>
            </a:r>
          </a:p>
          <a:p>
            <a:pPr lvl="1"/>
            <a:r>
              <a:rPr lang="el-GR" dirty="0" smtClean="0"/>
              <a:t>το δικαίωμα άσκησης </a:t>
            </a:r>
            <a:r>
              <a:rPr lang="en-US" i="1" dirty="0" smtClean="0"/>
              <a:t>veto</a:t>
            </a:r>
            <a:r>
              <a:rPr lang="el-GR" dirty="0" smtClean="0"/>
              <a:t> στην απόφαση κάθε άλλου δημοσίου οργάνου (</a:t>
            </a:r>
            <a:r>
              <a:rPr lang="en-US" i="1" dirty="0" err="1" smtClean="0"/>
              <a:t>intercessio</a:t>
            </a:r>
            <a:r>
              <a:rPr lang="en-US" dirty="0" smtClean="0"/>
              <a:t>)</a:t>
            </a:r>
            <a:r>
              <a:rPr lang="el-GR" dirty="0" smtClean="0"/>
              <a:t>. </a:t>
            </a:r>
            <a:endParaRPr lang="en-US" dirty="0"/>
          </a:p>
        </p:txBody>
      </p:sp>
    </p:spTree>
    <p:extLst>
      <p:ext uri="{BB962C8B-B14F-4D97-AF65-F5344CB8AC3E}">
        <p14:creationId xmlns:p14="http://schemas.microsoft.com/office/powerpoint/2010/main" val="11600340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u="sng" dirty="0"/>
              <a:t>SACROSANCTITAS</a:t>
            </a:r>
            <a:r>
              <a:rPr lang="el-GR" dirty="0"/>
              <a:t/>
            </a:r>
            <a:br>
              <a:rPr lang="el-GR" dirty="0"/>
            </a:br>
            <a:endParaRPr lang="en-US" dirty="0"/>
          </a:p>
        </p:txBody>
      </p:sp>
      <p:sp>
        <p:nvSpPr>
          <p:cNvPr id="3" name="Content Placeholder 2"/>
          <p:cNvSpPr>
            <a:spLocks noGrp="1"/>
          </p:cNvSpPr>
          <p:nvPr>
            <p:ph idx="1"/>
          </p:nvPr>
        </p:nvSpPr>
        <p:spPr/>
        <p:txBody>
          <a:bodyPr/>
          <a:lstStyle/>
          <a:p>
            <a:r>
              <a:rPr lang="el-GR" dirty="0"/>
              <a:t>Το πρόσωπο των Δημάρχων θεωρείτο ιερό και απαραβίαστο (</a:t>
            </a:r>
            <a:r>
              <a:rPr lang="fr-FR" i="1" dirty="0"/>
              <a:t>sacrosanctitas</a:t>
            </a:r>
            <a:r>
              <a:rPr lang="el-GR" dirty="0"/>
              <a:t>). </a:t>
            </a:r>
            <a:endParaRPr lang="el-GR" dirty="0" smtClean="0"/>
          </a:p>
          <a:p>
            <a:r>
              <a:rPr lang="el-GR" dirty="0" smtClean="0"/>
              <a:t>Απαγορευόταν </a:t>
            </a:r>
            <a:r>
              <a:rPr lang="el-GR" dirty="0"/>
              <a:t>αυστηρά κάθε μορφή βίας σε βάρος τους από οιονδήποτε (πολίτη ή άρχοντα) όπως και η σύλληψή τους. </a:t>
            </a:r>
            <a:endParaRPr lang="el-GR" dirty="0" smtClean="0"/>
          </a:p>
          <a:p>
            <a:r>
              <a:rPr lang="el-GR" dirty="0" smtClean="0"/>
              <a:t>Το </a:t>
            </a:r>
            <a:r>
              <a:rPr lang="el-GR" dirty="0"/>
              <a:t>να χτυπήσεις Δήμαρχο συνιστούσε πολιτικό και θρησκευτικό αδίκημα στρεφόμενο κατά όλης της </a:t>
            </a:r>
            <a:r>
              <a:rPr lang="fr-FR" i="1" dirty="0" err="1"/>
              <a:t>plebs</a:t>
            </a:r>
            <a:r>
              <a:rPr lang="fr-FR" dirty="0"/>
              <a:t>,</a:t>
            </a:r>
            <a:r>
              <a:rPr lang="el-GR" dirty="0"/>
              <a:t> που καθιστούσε τον δράστη αυτομάτως ανόσιο (</a:t>
            </a:r>
            <a:r>
              <a:rPr lang="fr-FR" i="1" dirty="0" err="1"/>
              <a:t>sacer</a:t>
            </a:r>
            <a:r>
              <a:rPr lang="el-GR" dirty="0"/>
              <a:t>), δηλαδή "εκτός νόμου", κάτι που συνεπαγόταν ότι οιοσδήποτε μπορούσε να τον θανατωθεί ατιμωρητί, χωρίς να παραπεμφθεί σε δίκη. </a:t>
            </a:r>
            <a:endParaRPr lang="en-US" dirty="0"/>
          </a:p>
        </p:txBody>
      </p:sp>
    </p:spTree>
    <p:extLst>
      <p:ext uri="{BB962C8B-B14F-4D97-AF65-F5344CB8AC3E}">
        <p14:creationId xmlns:p14="http://schemas.microsoft.com/office/powerpoint/2010/main" val="22200931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u="sng" dirty="0">
                <a:latin typeface="Calibri"/>
                <a:ea typeface="Times New Roman"/>
                <a:cs typeface="Cambria"/>
              </a:rPr>
              <a:t>Ι</a:t>
            </a:r>
            <a:r>
              <a:rPr lang="fr-FR" b="1" u="sng" dirty="0">
                <a:latin typeface="Calibri"/>
                <a:ea typeface="Times New Roman"/>
                <a:cs typeface="Cambria"/>
              </a:rPr>
              <a:t>US AUXILII </a:t>
            </a:r>
            <a:r>
              <a:rPr lang="el-GR" dirty="0">
                <a:latin typeface="Cambria"/>
                <a:ea typeface="ＭＳ 明朝"/>
                <a:cs typeface="Times New Roman"/>
              </a:rPr>
              <a:t/>
            </a:r>
            <a:br>
              <a:rPr lang="el-GR" dirty="0">
                <a:latin typeface="Cambria"/>
                <a:ea typeface="ＭＳ 明朝"/>
                <a:cs typeface="Times New Roman"/>
              </a:rPr>
            </a:br>
            <a:endParaRPr lang="en-US" dirty="0"/>
          </a:p>
        </p:txBody>
      </p:sp>
      <p:sp>
        <p:nvSpPr>
          <p:cNvPr id="3" name="Content Placeholder 2"/>
          <p:cNvSpPr>
            <a:spLocks noGrp="1"/>
          </p:cNvSpPr>
          <p:nvPr>
            <p:ph idx="1"/>
          </p:nvPr>
        </p:nvSpPr>
        <p:spPr/>
        <p:txBody>
          <a:bodyPr>
            <a:normAutofit lnSpcReduction="10000"/>
          </a:bodyPr>
          <a:lstStyle/>
          <a:p>
            <a:r>
              <a:rPr lang="el-GR" dirty="0"/>
              <a:t>Οι Δήμαρχοι, εντός των ορίων της Ρώμης και για ένα μίλι γύρω από αυτή, μπορούσαν να επεκτείνουν το προνόμιο του απαραβίαστου του προσώπου τους σε κάθε Πληβείο που ζητούσε την προστασία τους (</a:t>
            </a:r>
            <a:r>
              <a:rPr lang="fr-FR" i="1" dirty="0" err="1"/>
              <a:t>auxilium</a:t>
            </a:r>
            <a:r>
              <a:rPr lang="fr-FR" dirty="0"/>
              <a:t>)</a:t>
            </a:r>
            <a:r>
              <a:rPr lang="el-GR" dirty="0"/>
              <a:t>. </a:t>
            </a:r>
            <a:endParaRPr lang="el-GR" dirty="0" smtClean="0"/>
          </a:p>
          <a:p>
            <a:r>
              <a:rPr lang="el-GR" dirty="0" smtClean="0"/>
              <a:t>Για </a:t>
            </a:r>
            <a:r>
              <a:rPr lang="el-GR" dirty="0"/>
              <a:t>το λόγο αυτό δεν μπορούσαν να απομακρυνθούν από τη Ρώμη και το σπίτι τους παρέμενε ανοικτό μέρα και νύχτα, ώστε κάθε Πληβείος να μπορεί να ζητήσει τη συνδρομή τους οποτεδήποτε. </a:t>
            </a:r>
            <a:endParaRPr lang="el-GR" dirty="0" smtClean="0"/>
          </a:p>
          <a:p>
            <a:r>
              <a:rPr lang="el-GR" dirty="0" smtClean="0"/>
              <a:t>Κάθε </a:t>
            </a:r>
            <a:r>
              <a:rPr lang="el-GR" dirty="0"/>
              <a:t>πολίτης μπορούσε να κάνει επίκληση σε αυτούς φωνάζοντας "</a:t>
            </a:r>
            <a:r>
              <a:rPr lang="fr-FR" i="1" dirty="0" err="1"/>
              <a:t>tibunos</a:t>
            </a:r>
            <a:r>
              <a:rPr lang="fr-FR" i="1" dirty="0"/>
              <a:t> </a:t>
            </a:r>
            <a:r>
              <a:rPr lang="fr-FR" i="1" dirty="0" err="1"/>
              <a:t>apello</a:t>
            </a:r>
            <a:r>
              <a:rPr lang="el-GR" dirty="0"/>
              <a:t>" (καλώ τους δημάρχους), ενώ και οι ίδιοι μπορούσαν να παρέμβουν αυτοβούλως τη στιγμή της σύλληψης κάποιου πολίτη από τους ραβδούχους. </a:t>
            </a:r>
            <a:endParaRPr lang="en-US" dirty="0"/>
          </a:p>
        </p:txBody>
      </p:sp>
    </p:spTree>
    <p:extLst>
      <p:ext uri="{BB962C8B-B14F-4D97-AF65-F5344CB8AC3E}">
        <p14:creationId xmlns:p14="http://schemas.microsoft.com/office/powerpoint/2010/main" val="7557831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u="sng" dirty="0"/>
              <a:t>INTERCESSIO</a:t>
            </a:r>
            <a:r>
              <a:rPr lang="el-GR" dirty="0"/>
              <a:t/>
            </a:r>
            <a:br>
              <a:rPr lang="el-GR" dirty="0"/>
            </a:br>
            <a:endParaRPr lang="en-US" dirty="0"/>
          </a:p>
        </p:txBody>
      </p:sp>
      <p:sp>
        <p:nvSpPr>
          <p:cNvPr id="3" name="Content Placeholder 2"/>
          <p:cNvSpPr>
            <a:spLocks noGrp="1"/>
          </p:cNvSpPr>
          <p:nvPr>
            <p:ph idx="1"/>
          </p:nvPr>
        </p:nvSpPr>
        <p:spPr/>
        <p:txBody>
          <a:bodyPr>
            <a:normAutofit fontScale="92500" lnSpcReduction="10000"/>
          </a:bodyPr>
          <a:lstStyle/>
          <a:p>
            <a:r>
              <a:rPr lang="el-GR" dirty="0"/>
              <a:t>Οι Δήμαρχοι είχαν δικαίωμα αρνησικυρίας (</a:t>
            </a:r>
            <a:r>
              <a:rPr lang="fr-FR" i="1" dirty="0"/>
              <a:t>veto</a:t>
            </a:r>
            <a:r>
              <a:rPr lang="el-GR" dirty="0"/>
              <a:t>) επί των αποφάσεων της Συγκλήτου και κάθε άρχοντα, παρεμβαίνοντας για την ακύρωσή τους. </a:t>
            </a:r>
            <a:endParaRPr lang="el-GR" dirty="0" smtClean="0"/>
          </a:p>
          <a:p>
            <a:r>
              <a:rPr lang="el-GR" dirty="0" smtClean="0"/>
              <a:t>Η </a:t>
            </a:r>
            <a:r>
              <a:rPr lang="el-GR" dirty="0"/>
              <a:t>πανίσχυρη αυτή εξουσία (</a:t>
            </a:r>
            <a:r>
              <a:rPr lang="fr-FR" i="1" dirty="0" err="1"/>
              <a:t>intercessio</a:t>
            </a:r>
            <a:r>
              <a:rPr lang="el-GR" dirty="0"/>
              <a:t>), για την οποία δεν χρειαζόταν ειδική αιτιολογία, τους παρείχε τη δυνατότητα να αναστείλουν κάθε θεσμική πράξη ακόμα και των Υπάτων, διατάσσοντας έως και τη σύλληψή τους αν το έκριναν αναγκαίο. </a:t>
            </a:r>
            <a:endParaRPr lang="el-GR" dirty="0" smtClean="0"/>
          </a:p>
          <a:p>
            <a:r>
              <a:rPr lang="el-GR" dirty="0" smtClean="0"/>
              <a:t>Το </a:t>
            </a:r>
            <a:r>
              <a:rPr lang="el-GR" dirty="0"/>
              <a:t>δικαίωμα αυτό ασκούσαν παρεμβαίνοντας και αναφωνώντας "</a:t>
            </a:r>
            <a:r>
              <a:rPr lang="fr-FR" i="1" dirty="0"/>
              <a:t>Veto</a:t>
            </a:r>
            <a:r>
              <a:rPr lang="el-GR" i="1" dirty="0"/>
              <a:t>"</a:t>
            </a:r>
            <a:r>
              <a:rPr lang="el-GR" dirty="0"/>
              <a:t> (απαγορεύω), κατά την λήψη κάθε αποφάσεως που θωρούσαν επιβλαβή για τα δικαιώματα των Πληβείων. </a:t>
            </a:r>
            <a:endParaRPr lang="el-GR" dirty="0" smtClean="0"/>
          </a:p>
          <a:p>
            <a:r>
              <a:rPr lang="el-GR" dirty="0" smtClean="0"/>
              <a:t>Μπορούσαν </a:t>
            </a:r>
            <a:r>
              <a:rPr lang="el-GR" dirty="0"/>
              <a:t>με τον τρόπο αυτό να αναστείλουν δίκες, εκτελέσεις, τη σύγκληση της λαϊκής συνέλευσης, την ψήφιση νόμων, τη συνεδρίαση της Συγκλήτου, τη διενέργεια εκλογών, την επιστράτευση των πολιτών. </a:t>
            </a:r>
            <a:endParaRPr lang="en-US" dirty="0"/>
          </a:p>
        </p:txBody>
      </p:sp>
    </p:spTree>
    <p:extLst>
      <p:ext uri="{BB962C8B-B14F-4D97-AF65-F5344CB8AC3E}">
        <p14:creationId xmlns:p14="http://schemas.microsoft.com/office/powerpoint/2010/main" val="4661843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Plebiscita</a:t>
            </a:r>
            <a:endParaRPr lang="en-US" dirty="0"/>
          </a:p>
        </p:txBody>
      </p:sp>
      <p:sp>
        <p:nvSpPr>
          <p:cNvPr id="3" name="Content Placeholder 2"/>
          <p:cNvSpPr>
            <a:spLocks noGrp="1"/>
          </p:cNvSpPr>
          <p:nvPr>
            <p:ph idx="1"/>
          </p:nvPr>
        </p:nvSpPr>
        <p:spPr/>
        <p:txBody>
          <a:bodyPr>
            <a:normAutofit fontScale="77500" lnSpcReduction="20000"/>
          </a:bodyPr>
          <a:lstStyle/>
          <a:p>
            <a:r>
              <a:rPr lang="el-GR" dirty="0"/>
              <a:t>Οι Δήμαρχοι είχαν το δικαίωμα εισαγωγής αποφάσεων προς ψήφιση (</a:t>
            </a:r>
            <a:r>
              <a:rPr lang="el-GR" i="1" dirty="0"/>
              <a:t>plebiscita</a:t>
            </a:r>
            <a:r>
              <a:rPr lang="el-GR" dirty="0"/>
              <a:t>) στη συνέλευση των Πληβείων (</a:t>
            </a:r>
            <a:r>
              <a:rPr lang="fr-FR" i="1" dirty="0" err="1"/>
              <a:t>consilium</a:t>
            </a:r>
            <a:r>
              <a:rPr lang="fr-FR" i="1" dirty="0"/>
              <a:t> </a:t>
            </a:r>
            <a:r>
              <a:rPr lang="fr-FR" i="1" dirty="0" err="1"/>
              <a:t>plebis</a:t>
            </a:r>
            <a:r>
              <a:rPr lang="el-GR" dirty="0"/>
              <a:t>)</a:t>
            </a:r>
            <a:r>
              <a:rPr lang="el-GR" dirty="0" smtClean="0"/>
              <a:t>.</a:t>
            </a:r>
            <a:endParaRPr lang="fr-CA" dirty="0" smtClean="0"/>
          </a:p>
          <a:p>
            <a:r>
              <a:rPr lang="el-GR" dirty="0" smtClean="0"/>
              <a:t> </a:t>
            </a:r>
            <a:r>
              <a:rPr lang="el-GR" dirty="0"/>
              <a:t>Όταν θα αναγνωριστεί στα </a:t>
            </a:r>
            <a:r>
              <a:rPr lang="el-GR" i="1" dirty="0"/>
              <a:t>plebiscita</a:t>
            </a:r>
            <a:r>
              <a:rPr lang="el-GR" dirty="0"/>
              <a:t> (με τη </a:t>
            </a:r>
            <a:r>
              <a:rPr lang="fr-FR" i="1" dirty="0"/>
              <a:t>lex Hortensia</a:t>
            </a:r>
            <a:r>
              <a:rPr lang="el-GR" dirty="0"/>
              <a:t>, 287 π.Χ.), δεσμευτική ισχύς για όλους τους πολίτες ανεξαρτήτως τάξεως, θα καταστούν το βασικό νομοθετικό εργαλείο της ρωμαϊκής έννομης τάξης, κάτι που συνεπάγεται ότι οι Δήμαρχοι ουσιαστικά ελέγχουν τη νομοθετική πρωτοβουλία στη Ρώμη. </a:t>
            </a:r>
            <a:endParaRPr lang="fr-CA" dirty="0" smtClean="0"/>
          </a:p>
          <a:p>
            <a:r>
              <a:rPr lang="el-GR" dirty="0" smtClean="0"/>
              <a:t>Στα </a:t>
            </a:r>
            <a:r>
              <a:rPr lang="el-GR" dirty="0"/>
              <a:t>χέρια Δημάρχων με λαϊκή στήριξη το αξίωμα μπορούσε να λειτουργήσει ως ανάχωμα στον έλεγχο της εξουσίας από τους Πατρικίους και να αποτελέσει απειλή για την παντοδυναμία της Συγκλήτου, καθώς μπορούσε να παραλύσει την λειτουργία του κράτους. </a:t>
            </a:r>
            <a:endParaRPr lang="fr-CA" dirty="0" smtClean="0"/>
          </a:p>
          <a:p>
            <a:r>
              <a:rPr lang="el-GR" dirty="0" smtClean="0"/>
              <a:t>Εν </a:t>
            </a:r>
            <a:r>
              <a:rPr lang="el-GR" dirty="0"/>
              <a:t>όψει της δυνατότητας πολιτικών χειρισμών που παρείχε το αξίωμα, δεν έλειψαν μεθοδεύσεις υιοθεσίας Πατρικών από Πληβείους, ώστε να μπορέσουν να θέσουν υποψηφιότητα για Δήμαρχοι, αλλά και περιπτώσεις χειραγώγησης Δημάρχων από τους Πατρικίους για την ακύρωση φιλολαϊκών νομοθετικών πρωτοβουλιών, όπως στην περίπτωση της προσπάθειας ακύρωσης των μεταρρυθμίσεων των Γράκχων</a:t>
            </a:r>
            <a:r>
              <a:rPr lang="el-GR" dirty="0" smtClean="0"/>
              <a:t>.</a:t>
            </a:r>
            <a:endParaRPr lang="fr-CA" dirty="0" smtClean="0"/>
          </a:p>
          <a:p>
            <a:r>
              <a:rPr lang="el-GR" dirty="0" smtClean="0"/>
              <a:t>. </a:t>
            </a:r>
            <a:endParaRPr lang="el-GR" dirty="0"/>
          </a:p>
          <a:p>
            <a:endParaRPr lang="en-US" dirty="0"/>
          </a:p>
        </p:txBody>
      </p:sp>
    </p:spTree>
    <p:extLst>
      <p:ext uri="{BB962C8B-B14F-4D97-AF65-F5344CB8AC3E}">
        <p14:creationId xmlns:p14="http://schemas.microsoft.com/office/powerpoint/2010/main" val="118112168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Τιμητές </a:t>
            </a:r>
            <a:r>
              <a:rPr lang="el-GR" b="1" i="1" dirty="0"/>
              <a:t>(</a:t>
            </a:r>
            <a:r>
              <a:rPr lang="el-GR" b="1" dirty="0"/>
              <a:t>Censor</a:t>
            </a:r>
            <a:r>
              <a:rPr lang="fr-FR" b="1" dirty="0"/>
              <a:t>es</a:t>
            </a:r>
            <a:r>
              <a:rPr lang="el-GR" b="1" i="1" dirty="0" smtClean="0"/>
              <a:t>)</a:t>
            </a:r>
            <a:r>
              <a:rPr lang="el-GR" b="1" dirty="0" smtClean="0"/>
              <a:t> </a:t>
            </a:r>
            <a:endParaRPr lang="en-US" dirty="0"/>
          </a:p>
        </p:txBody>
      </p:sp>
      <p:sp>
        <p:nvSpPr>
          <p:cNvPr id="3" name="Content Placeholder 2"/>
          <p:cNvSpPr>
            <a:spLocks noGrp="1"/>
          </p:cNvSpPr>
          <p:nvPr>
            <p:ph idx="1"/>
          </p:nvPr>
        </p:nvSpPr>
        <p:spPr/>
        <p:txBody>
          <a:bodyPr>
            <a:normAutofit fontScale="85000" lnSpcReduction="20000"/>
          </a:bodyPr>
          <a:lstStyle/>
          <a:p>
            <a:r>
              <a:rPr lang="el-GR" dirty="0"/>
              <a:t>Αν και δεν υπάγονται τυπικά στο </a:t>
            </a:r>
            <a:r>
              <a:rPr lang="fr-FR" i="1" dirty="0"/>
              <a:t>cursus honorum </a:t>
            </a:r>
            <a:r>
              <a:rPr lang="fr-FR" dirty="0"/>
              <a:t>και δεν </a:t>
            </a:r>
            <a:r>
              <a:rPr lang="fr-FR" dirty="0" err="1"/>
              <a:t>δι</a:t>
            </a:r>
            <a:r>
              <a:rPr lang="fr-FR" dirty="0"/>
              <a:t>αθέτουν </a:t>
            </a:r>
            <a:r>
              <a:rPr lang="fr-FR" i="1" dirty="0"/>
              <a:t>imperium,</a:t>
            </a:r>
            <a:r>
              <a:rPr lang="fr-FR" dirty="0"/>
              <a:t> </a:t>
            </a:r>
            <a:r>
              <a:rPr lang="el-GR" dirty="0"/>
              <a:t>αλλά μόνον </a:t>
            </a:r>
            <a:r>
              <a:rPr lang="fr-FR" i="1" dirty="0"/>
              <a:t>potestas</a:t>
            </a:r>
            <a:r>
              <a:rPr lang="fr-FR" dirty="0"/>
              <a:t>, </a:t>
            </a:r>
            <a:r>
              <a:rPr lang="el-GR" dirty="0"/>
              <a:t>οι Τιμητές (εισάγονται το 443 π.Χ.), θεωρούνται το κορυφαίο των ρωμαϊκών αξιωμάτων, μία </a:t>
            </a:r>
            <a:r>
              <a:rPr lang="el-GR" i="1" dirty="0" err="1"/>
              <a:t>ἱερὰ</a:t>
            </a:r>
            <a:r>
              <a:rPr lang="el-GR" i="1" dirty="0"/>
              <a:t> </a:t>
            </a:r>
            <a:r>
              <a:rPr lang="el-GR" i="1" dirty="0" err="1"/>
              <a:t>ἀρχή</a:t>
            </a:r>
            <a:r>
              <a:rPr lang="el-GR" i="1" dirty="0"/>
              <a:t>,</a:t>
            </a:r>
            <a:r>
              <a:rPr lang="el-GR" dirty="0"/>
              <a:t> ανώτερη σε κύρος και αυτής των Υπάτων (είναι η μόνη που </a:t>
            </a:r>
            <a:r>
              <a:rPr lang="el-GR" dirty="0" err="1"/>
              <a:t>εκφεύγει</a:t>
            </a:r>
            <a:r>
              <a:rPr lang="el-GR" dirty="0"/>
              <a:t> του ελέγχου των Δημάρχων). </a:t>
            </a:r>
            <a:endParaRPr lang="el-GR" dirty="0" smtClean="0"/>
          </a:p>
          <a:p>
            <a:r>
              <a:rPr lang="el-GR" dirty="0" smtClean="0"/>
              <a:t>Τιμητές </a:t>
            </a:r>
            <a:r>
              <a:rPr lang="el-GR" dirty="0"/>
              <a:t>αναδεικνύονται οι πιο διακεκριμένοι πολιτικοί της Ρώμης, αρχικά μόνον Πατρίκιοι, ενώ αργότερα ορίζεται </a:t>
            </a:r>
            <a:r>
              <a:rPr lang="el-GR" dirty="0" err="1"/>
              <a:t>διά</a:t>
            </a:r>
            <a:r>
              <a:rPr lang="el-GR" dirty="0"/>
              <a:t> νόμου ότι ένας πρέπει να είναι Πληβείος. </a:t>
            </a:r>
            <a:endParaRPr lang="el-GR" dirty="0" smtClean="0"/>
          </a:p>
          <a:p>
            <a:r>
              <a:rPr lang="el-GR" dirty="0" smtClean="0"/>
              <a:t>Είναι </a:t>
            </a:r>
            <a:r>
              <a:rPr lang="el-GR" dirty="0"/>
              <a:t>αρμόδιοι για το </a:t>
            </a:r>
            <a:r>
              <a:rPr lang="fr-FR" i="1" dirty="0" err="1"/>
              <a:t>census</a:t>
            </a:r>
            <a:r>
              <a:rPr lang="el-GR" dirty="0"/>
              <a:t>, την απογραφή των Ρωμαίων πολιτών που λαμβάνει χώρα ανά πενταετία (</a:t>
            </a:r>
            <a:r>
              <a:rPr lang="el-GR" i="1" dirty="0"/>
              <a:t>lustrum</a:t>
            </a:r>
            <a:r>
              <a:rPr lang="el-GR" dirty="0"/>
              <a:t>), κατά την οποία αναθεωρούν τους κατάλογοι των πολιτών, κάτι που άπτεται των βασικών πολιτικών δικαιωμάτων, όπως η κατάταξή σε συγκεκριμένη τάξη, η πρόσβαση σε συγκεκριμένα αξιώματα, η στράτευση, η φορολόγηση. </a:t>
            </a:r>
            <a:endParaRPr lang="el-GR" dirty="0" smtClean="0"/>
          </a:p>
          <a:p>
            <a:r>
              <a:rPr lang="el-GR" dirty="0" smtClean="0"/>
              <a:t>Εκλέγονται </a:t>
            </a:r>
            <a:r>
              <a:rPr lang="el-GR" dirty="0"/>
              <a:t>μεταξύ όσων είχαν διατελέσει στα αξιώματα των Υπάτων και Πραιτόρων από τη λαϊκή συνέλευση (</a:t>
            </a:r>
            <a:r>
              <a:rPr lang="en-US" i="1" dirty="0"/>
              <a:t>comitia </a:t>
            </a:r>
            <a:r>
              <a:rPr lang="en-US" i="1" dirty="0" err="1"/>
              <a:t>centuriata</a:t>
            </a:r>
            <a:r>
              <a:rPr lang="en-US" dirty="0"/>
              <a:t>)</a:t>
            </a:r>
            <a:r>
              <a:rPr lang="el-GR" dirty="0"/>
              <a:t>, όχι με ενιαύσια όπως οι λοιποί άρχοντες θητεία, αλλά για δεκαοκτάμηνη. </a:t>
            </a:r>
            <a:endParaRPr lang="en-US" dirty="0"/>
          </a:p>
        </p:txBody>
      </p:sp>
    </p:spTree>
    <p:extLst>
      <p:ext uri="{BB962C8B-B14F-4D97-AF65-F5344CB8AC3E}">
        <p14:creationId xmlns:p14="http://schemas.microsoft.com/office/powerpoint/2010/main" val="415780553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524000"/>
            <a:ext cx="8229600" cy="4876800"/>
          </a:xfrm>
        </p:spPr>
        <p:txBody>
          <a:bodyPr/>
          <a:lstStyle/>
          <a:p>
            <a:r>
              <a:rPr lang="el-GR" dirty="0" smtClean="0"/>
              <a:t>Η Ρώμη αναπτύσσει ιδιαίτερες και μοναδικές μορφές εξουσίας στο δημόσιο και ιδιωτικό χώρο. </a:t>
            </a:r>
          </a:p>
          <a:p>
            <a:r>
              <a:rPr lang="el-GR" dirty="0" smtClean="0"/>
              <a:t>Οι εξουσίες αυτές προϋποθέτουν ή αποκτούν κάποια μορφή νομοθετικής εξουσιοδότησης ή ανάγονται στα </a:t>
            </a:r>
            <a:r>
              <a:rPr lang="fr-CA" dirty="0" smtClean="0"/>
              <a:t>mores </a:t>
            </a:r>
            <a:r>
              <a:rPr lang="fr-CA" dirty="0" err="1" smtClean="0"/>
              <a:t>maiorum</a:t>
            </a:r>
            <a:r>
              <a:rPr lang="fr-CA" dirty="0" smtClean="0"/>
              <a:t>. </a:t>
            </a:r>
          </a:p>
          <a:p>
            <a:r>
              <a:rPr lang="el-GR" dirty="0" smtClean="0"/>
              <a:t>Επιτρέπουν στο φορέα τους να ασκεί εξουσία καταστολής ποινικής φύσεως ή να προσταστεύει από παρόμοια εξουσία. </a:t>
            </a:r>
          </a:p>
          <a:p>
            <a:r>
              <a:rPr lang="el-GR" dirty="0" smtClean="0"/>
              <a:t>Επιτρέπει τη διάπραξη πράξεων καταστολής (θανάτωση – σωματικός κολασμός) που εξαιρούνται από το πεδίο του ποινικού δικαίου και μένουν ατιμώρητες, ως μία μορφή νομιμοποιημένης βίας.</a:t>
            </a:r>
            <a:endParaRPr lang="en-US" dirty="0"/>
          </a:p>
        </p:txBody>
      </p:sp>
    </p:spTree>
    <p:extLst>
      <p:ext uri="{BB962C8B-B14F-4D97-AF65-F5344CB8AC3E}">
        <p14:creationId xmlns:p14="http://schemas.microsoft.com/office/powerpoint/2010/main" val="25311043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Cura</a:t>
            </a:r>
            <a:r>
              <a:rPr lang="en-US" dirty="0" smtClean="0"/>
              <a:t> </a:t>
            </a:r>
            <a:r>
              <a:rPr lang="en-US" dirty="0" err="1" smtClean="0"/>
              <a:t>morum</a:t>
            </a:r>
            <a:r>
              <a:rPr lang="en-US" dirty="0" smtClean="0"/>
              <a:t>-nota </a:t>
            </a:r>
            <a:r>
              <a:rPr lang="en-US" dirty="0" err="1" smtClean="0"/>
              <a:t>censoria</a:t>
            </a:r>
            <a:endParaRPr lang="en-US" dirty="0"/>
          </a:p>
        </p:txBody>
      </p:sp>
      <p:sp>
        <p:nvSpPr>
          <p:cNvPr id="3" name="Content Placeholder 2"/>
          <p:cNvSpPr>
            <a:spLocks noGrp="1"/>
          </p:cNvSpPr>
          <p:nvPr>
            <p:ph idx="1"/>
          </p:nvPr>
        </p:nvSpPr>
        <p:spPr/>
        <p:txBody>
          <a:bodyPr>
            <a:normAutofit fontScale="85000" lnSpcReduction="10000"/>
          </a:bodyPr>
          <a:lstStyle/>
          <a:p>
            <a:r>
              <a:rPr lang="el-GR" dirty="0"/>
              <a:t>Οι Τιμητές ασκούν την εποπτεία των χρηστών ηθών (</a:t>
            </a:r>
            <a:r>
              <a:rPr lang="en-US" i="1" dirty="0" err="1"/>
              <a:t>cura</a:t>
            </a:r>
            <a:r>
              <a:rPr lang="el-GR" dirty="0"/>
              <a:t> ή </a:t>
            </a:r>
            <a:r>
              <a:rPr lang="el-GR" i="1" dirty="0"/>
              <a:t>regimen </a:t>
            </a:r>
            <a:r>
              <a:rPr lang="en-US" i="1" dirty="0" err="1"/>
              <a:t>morum</a:t>
            </a:r>
            <a:r>
              <a:rPr lang="el-GR" dirty="0"/>
              <a:t>), τα οποία συμπληρώνουν το θετό δίκαιο. </a:t>
            </a:r>
            <a:endParaRPr lang="fr-CA" dirty="0" smtClean="0"/>
          </a:p>
          <a:p>
            <a:r>
              <a:rPr lang="el-GR" dirty="0" smtClean="0"/>
              <a:t>Η </a:t>
            </a:r>
            <a:r>
              <a:rPr lang="el-GR" dirty="0"/>
              <a:t>ιδιότυπη “δικαιοδοσία” των Τιμητών επί των ηθών ήταν ανεξάρτητη από τη διάπραξη εγκλήματος που </a:t>
            </a:r>
            <a:r>
              <a:rPr lang="el-GR" dirty="0" err="1"/>
              <a:t>τιμωρείτο</a:t>
            </a:r>
            <a:r>
              <a:rPr lang="el-GR" dirty="0"/>
              <a:t> από το νόμο, καθώς δεν διαθέτουν </a:t>
            </a:r>
            <a:r>
              <a:rPr lang="el-GR" i="1" dirty="0"/>
              <a:t>imperium</a:t>
            </a:r>
            <a:r>
              <a:rPr lang="el-GR" dirty="0"/>
              <a:t>. </a:t>
            </a:r>
            <a:endParaRPr lang="fr-CA" dirty="0" smtClean="0"/>
          </a:p>
          <a:p>
            <a:r>
              <a:rPr lang="el-GR" dirty="0" smtClean="0"/>
              <a:t>Όμως</a:t>
            </a:r>
            <a:r>
              <a:rPr lang="el-GR" dirty="0"/>
              <a:t>, </a:t>
            </a:r>
            <a:r>
              <a:rPr lang="el-GR" dirty="0" err="1"/>
              <a:t>επ</a:t>
            </a:r>
            <a:r>
              <a:rPr lang="el-GR" dirty="0"/>
              <a:t>’ αφορμή της απογραφής, οι Τιμητές μπορούσαν να καταχωρήσουν μία σημείωση, την επίφοβη </a:t>
            </a:r>
            <a:r>
              <a:rPr lang="en-US" i="1" dirty="0"/>
              <a:t>nota </a:t>
            </a:r>
            <a:r>
              <a:rPr lang="en-US" i="1" dirty="0" err="1"/>
              <a:t>censoria</a:t>
            </a:r>
            <a:r>
              <a:rPr lang="el-GR" dirty="0"/>
              <a:t>, δίπλα στο όνομα του πολίτη που κατά την κρίση τους ότι είχε παραβιάσει τον άγραφο ηθικό κώδικα των Ρωμαίων, η οποία επέσυρε μεγάλη ηθική απαξία,</a:t>
            </a:r>
            <a:r>
              <a:rPr lang="el-GR" baseline="30000" dirty="0"/>
              <a:t> </a:t>
            </a:r>
            <a:r>
              <a:rPr lang="el-GR" dirty="0"/>
              <a:t>αλλά και την προσωρινή έκπτωση του πολίτη από την τάξη του ή τη διαγραφή του από τη Σύγκλητο, ισοδυναμώντας δηλαδή με στέρηση πολιτικών δικαιωμάτων</a:t>
            </a:r>
            <a:r>
              <a:rPr lang="el-GR" dirty="0" smtClean="0"/>
              <a:t>.</a:t>
            </a:r>
            <a:endParaRPr lang="fr-CA" dirty="0" smtClean="0"/>
          </a:p>
          <a:p>
            <a:r>
              <a:rPr lang="el-GR" dirty="0" smtClean="0"/>
              <a:t> </a:t>
            </a:r>
            <a:r>
              <a:rPr lang="el-GR" dirty="0"/>
              <a:t>Η </a:t>
            </a:r>
            <a:r>
              <a:rPr lang="fr-FR" i="1" dirty="0"/>
              <a:t>nota </a:t>
            </a:r>
            <a:r>
              <a:rPr lang="fr-FR" i="1" dirty="0" err="1"/>
              <a:t>censoria</a:t>
            </a:r>
            <a:r>
              <a:rPr lang="el-GR" dirty="0"/>
              <a:t> δεν ήταν δικαστική απόφαση (</a:t>
            </a:r>
            <a:r>
              <a:rPr lang="fr-FR" i="1" dirty="0"/>
              <a:t>judicium</a:t>
            </a:r>
            <a:r>
              <a:rPr lang="el-GR" dirty="0"/>
              <a:t>) και δεν επέσυρε δεδικασμένο (</a:t>
            </a:r>
            <a:r>
              <a:rPr lang="fr-FR" i="1" dirty="0" err="1"/>
              <a:t>res</a:t>
            </a:r>
            <a:r>
              <a:rPr lang="fr-FR" i="1" dirty="0"/>
              <a:t> </a:t>
            </a:r>
            <a:r>
              <a:rPr lang="fr-FR" i="1" dirty="0" err="1"/>
              <a:t>judicata</a:t>
            </a:r>
            <a:r>
              <a:rPr lang="el-GR" dirty="0" smtClean="0"/>
              <a:t>). </a:t>
            </a:r>
            <a:r>
              <a:rPr lang="el-GR" dirty="0" err="1"/>
              <a:t>Mπορούσε</a:t>
            </a:r>
            <a:r>
              <a:rPr lang="el-GR" dirty="0"/>
              <a:t> να ανακληθεί από τον επόμενο Τιμητή. </a:t>
            </a:r>
            <a:endParaRPr lang="fr-CA" dirty="0" smtClean="0"/>
          </a:p>
          <a:p>
            <a:r>
              <a:rPr lang="el-GR" dirty="0" smtClean="0"/>
              <a:t>Προϋπόθεση </a:t>
            </a:r>
            <a:r>
              <a:rPr lang="el-GR" dirty="0"/>
              <a:t>για την έκδοσή της ήταν η ομοφωνία των δύο </a:t>
            </a:r>
            <a:r>
              <a:rPr lang="el-GR" dirty="0" err="1"/>
              <a:t>Tιμητών</a:t>
            </a:r>
            <a:r>
              <a:rPr lang="el-GR" dirty="0"/>
              <a:t>. </a:t>
            </a:r>
            <a:endParaRPr lang="fr-CA" dirty="0" smtClean="0"/>
          </a:p>
          <a:p>
            <a:endParaRPr lang="en-US" dirty="0"/>
          </a:p>
        </p:txBody>
      </p:sp>
    </p:spTree>
    <p:extLst>
      <p:ext uri="{BB962C8B-B14F-4D97-AF65-F5344CB8AC3E}">
        <p14:creationId xmlns:p14="http://schemas.microsoft.com/office/powerpoint/2010/main" val="14076539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l-GR" dirty="0"/>
              <a:t> Στις πηγές καταγράφονται διάφορες επιλήψιμες συμπεριφορές που είχαν κατά καιρούς στηλιτεύσει οι Τιμητές, όπως η υπερβολική σκληρότητα σε βάρος των οικείων, η προκλητική πολυτέλεια, η κατάχρηση εξουσίας, η λιποταξία. </a:t>
            </a:r>
            <a:endParaRPr lang="fr-CA" dirty="0" smtClean="0"/>
          </a:p>
          <a:p>
            <a:r>
              <a:rPr lang="el-GR" dirty="0" smtClean="0"/>
              <a:t>Οι </a:t>
            </a:r>
            <a:r>
              <a:rPr lang="el-GR" dirty="0"/>
              <a:t>Τιμητές επέλεγαν επίσης τους Συγκλητικούς, επέβλεπαν όλες τις δημόσιες συμβάσεις που </a:t>
            </a:r>
            <a:r>
              <a:rPr lang="el-GR" dirty="0" err="1"/>
              <a:t>συνήπτε</a:t>
            </a:r>
            <a:r>
              <a:rPr lang="el-GR" dirty="0"/>
              <a:t> το ρωμαϊκό κράτος με ιδιώτες για πλήθος θέματα, από τον καθαρισμό των υπονόμων έως τη συλλογή των φόρων και ήταν αρμόδιοι τη για σύνταξη των βιβλίων δημοσίων εξόδων. </a:t>
            </a:r>
            <a:endParaRPr lang="fr-CA" dirty="0" smtClean="0"/>
          </a:p>
          <a:p>
            <a:r>
              <a:rPr lang="el-GR" dirty="0" smtClean="0"/>
              <a:t>Στα </a:t>
            </a:r>
            <a:r>
              <a:rPr lang="el-GR" dirty="0"/>
              <a:t>τέλη της </a:t>
            </a:r>
            <a:r>
              <a:rPr lang="fr-FR" i="1" dirty="0" err="1"/>
              <a:t>Res</a:t>
            </a:r>
            <a:r>
              <a:rPr lang="fr-FR" i="1" dirty="0"/>
              <a:t> publica</a:t>
            </a:r>
            <a:r>
              <a:rPr lang="el-GR" dirty="0"/>
              <a:t> το αξίωμα θα χάσει τη σημασία του, αν και οι Αυτοκράτορες διατηρούν τη δυνατότητα ελέγχου των ηθών </a:t>
            </a:r>
            <a:r>
              <a:rPr lang="el-GR" dirty="0" err="1"/>
              <a:t>διά</a:t>
            </a:r>
            <a:r>
              <a:rPr lang="el-GR" dirty="0"/>
              <a:t> της </a:t>
            </a:r>
            <a:r>
              <a:rPr lang="en-US" i="1" dirty="0"/>
              <a:t>n</a:t>
            </a:r>
            <a:r>
              <a:rPr lang="el-GR" i="1" dirty="0" err="1"/>
              <a:t>ota</a:t>
            </a:r>
            <a:r>
              <a:rPr lang="el-GR" i="1" dirty="0"/>
              <a:t> </a:t>
            </a:r>
            <a:r>
              <a:rPr lang="en-US" i="1" dirty="0" err="1"/>
              <a:t>ce</a:t>
            </a:r>
            <a:r>
              <a:rPr lang="el-GR" i="1" dirty="0" err="1"/>
              <a:t>nsoria</a:t>
            </a:r>
            <a:r>
              <a:rPr lang="el-GR" dirty="0"/>
              <a:t>. 	</a:t>
            </a:r>
          </a:p>
        </p:txBody>
      </p:sp>
    </p:spTree>
    <p:extLst>
      <p:ext uri="{BB962C8B-B14F-4D97-AF65-F5344CB8AC3E}">
        <p14:creationId xmlns:p14="http://schemas.microsoft.com/office/powerpoint/2010/main" val="105015716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i="1" dirty="0"/>
              <a:t>Δικτάτωρ</a:t>
            </a:r>
            <a:r>
              <a:rPr lang="el-GR" b="1" dirty="0"/>
              <a:t> </a:t>
            </a:r>
            <a:r>
              <a:rPr lang="el-GR" b="1" i="1" dirty="0"/>
              <a:t>(</a:t>
            </a:r>
            <a:r>
              <a:rPr lang="el-GR" b="1" dirty="0"/>
              <a:t>Dictator</a:t>
            </a:r>
            <a:r>
              <a:rPr lang="el-GR" b="1" i="1" dirty="0" smtClean="0"/>
              <a:t>)</a:t>
            </a:r>
            <a:r>
              <a:rPr lang="el-GR" b="1" dirty="0" smtClean="0"/>
              <a:t> </a:t>
            </a:r>
            <a:endParaRPr lang="en-US" dirty="0"/>
          </a:p>
        </p:txBody>
      </p:sp>
      <p:sp>
        <p:nvSpPr>
          <p:cNvPr id="3" name="Content Placeholder 2"/>
          <p:cNvSpPr>
            <a:spLocks noGrp="1"/>
          </p:cNvSpPr>
          <p:nvPr>
            <p:ph idx="1"/>
          </p:nvPr>
        </p:nvSpPr>
        <p:spPr/>
        <p:txBody>
          <a:bodyPr>
            <a:normAutofit fontScale="92500" lnSpcReduction="20000"/>
          </a:bodyPr>
          <a:lstStyle/>
          <a:p>
            <a:r>
              <a:rPr lang="el-GR" dirty="0"/>
              <a:t>Ο Δικτάτωρ (</a:t>
            </a:r>
            <a:r>
              <a:rPr lang="fr-FR" i="1" dirty="0" err="1"/>
              <a:t>Dictator</a:t>
            </a:r>
            <a:r>
              <a:rPr lang="el-GR" dirty="0"/>
              <a:t>) αποτελούσε </a:t>
            </a:r>
            <a:r>
              <a:rPr lang="el-GR" dirty="0" err="1"/>
              <a:t>έκτατο</a:t>
            </a:r>
            <a:r>
              <a:rPr lang="el-GR" dirty="0"/>
              <a:t> ρωμαϊκό αξίωμα (</a:t>
            </a:r>
            <a:r>
              <a:rPr lang="el-GR" i="1" dirty="0" err="1"/>
              <a:t>magistratus</a:t>
            </a:r>
            <a:r>
              <a:rPr lang="el-GR" i="1" dirty="0"/>
              <a:t> </a:t>
            </a:r>
            <a:r>
              <a:rPr lang="el-GR" i="1" dirty="0" err="1"/>
              <a:t>extraordinarius</a:t>
            </a:r>
            <a:r>
              <a:rPr lang="el-GR" dirty="0"/>
              <a:t>), το οποίο δεν είχε την σύγχρονη αρνητική χροιά του όρου. </a:t>
            </a:r>
            <a:endParaRPr lang="fr-CA" dirty="0" smtClean="0"/>
          </a:p>
          <a:p>
            <a:r>
              <a:rPr lang="el-GR" dirty="0" smtClean="0"/>
              <a:t>Σε </a:t>
            </a:r>
            <a:r>
              <a:rPr lang="el-GR" dirty="0"/>
              <a:t>εξαιρετικές περιπτώσεις, συνήθως στρατιωτικού κινδύνου, όταν η Σύγκλητος έκρινε ότι για την προστασία του λαού η εξουσία έπρεπε προσωρινά να ανατεθεί σε ένα στιβαρό χέρι, μπορούσε να εξουσιοδοτήσει με </a:t>
            </a:r>
            <a:r>
              <a:rPr lang="fr-FR" i="1" dirty="0"/>
              <a:t>senatus consultum </a:t>
            </a:r>
            <a:r>
              <a:rPr lang="el-GR" dirty="0"/>
              <a:t>τους Υπάτους να ορίσουν έναν Δικτάτορα για να κυβερνήσει για θητεία έξι μηνών. </a:t>
            </a:r>
            <a:endParaRPr lang="fr-CA" dirty="0" smtClean="0"/>
          </a:p>
          <a:p>
            <a:r>
              <a:rPr lang="el-GR" dirty="0" smtClean="0"/>
              <a:t>Στον </a:t>
            </a:r>
            <a:r>
              <a:rPr lang="el-GR" dirty="0"/>
              <a:t>Δικτάτορα ανατίθεται με την ίδια απόφαση, μία ειδική εντολή: συνήθως να φέρει εις πέρας ορισμένη στρατιωτική εκστρατεία ή άλλη αποστολή (</a:t>
            </a:r>
            <a:r>
              <a:rPr lang="fr-FR" i="1" dirty="0" err="1"/>
              <a:t>rei</a:t>
            </a:r>
            <a:r>
              <a:rPr lang="fr-FR" i="1" dirty="0"/>
              <a:t> </a:t>
            </a:r>
            <a:r>
              <a:rPr lang="fr-FR" i="1" dirty="0" err="1"/>
              <a:t>gerundae</a:t>
            </a:r>
            <a:r>
              <a:rPr lang="fr-FR" i="1" dirty="0"/>
              <a:t> </a:t>
            </a:r>
            <a:r>
              <a:rPr lang="fr-FR" i="1" dirty="0" err="1"/>
              <a:t>causae</a:t>
            </a:r>
            <a:r>
              <a:rPr lang="fr-FR" i="1" dirty="0"/>
              <a:t> </a:t>
            </a:r>
            <a:r>
              <a:rPr lang="el-GR" i="1" dirty="0"/>
              <a:t>= το θέμα προς διευθέτηση</a:t>
            </a:r>
            <a:r>
              <a:rPr lang="el-GR" dirty="0"/>
              <a:t>)</a:t>
            </a:r>
            <a:r>
              <a:rPr lang="el-GR" dirty="0" smtClean="0"/>
              <a:t>.</a:t>
            </a:r>
          </a:p>
          <a:p>
            <a:r>
              <a:rPr lang="el-GR" dirty="0"/>
              <a:t>Μετά την πάροδο της εξάμηνης θητείας του όφειλε όμως να παραιτηθεί και η εξουσία επέστρεφε στους εκλεγμένους Υπάτους, αν και στο τέλος της </a:t>
            </a:r>
            <a:r>
              <a:rPr lang="fr-FR" dirty="0" err="1"/>
              <a:t>Res</a:t>
            </a:r>
            <a:r>
              <a:rPr lang="fr-FR" dirty="0"/>
              <a:t> Publica </a:t>
            </a:r>
            <a:r>
              <a:rPr lang="el-GR" dirty="0"/>
              <a:t>ο θεσμός θα ασκηθεί καταχρηστικά.</a:t>
            </a:r>
          </a:p>
          <a:p>
            <a:endParaRPr lang="fr-CA" dirty="0" smtClean="0"/>
          </a:p>
        </p:txBody>
      </p:sp>
    </p:spTree>
    <p:extLst>
      <p:ext uri="{BB962C8B-B14F-4D97-AF65-F5344CB8AC3E}">
        <p14:creationId xmlns:p14="http://schemas.microsoft.com/office/powerpoint/2010/main" val="13310664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Προθάλαμος του αυτοκρατορικού αξιώματος</a:t>
            </a:r>
            <a:endParaRPr lang="en-US" dirty="0"/>
          </a:p>
        </p:txBody>
      </p:sp>
      <p:sp>
        <p:nvSpPr>
          <p:cNvPr id="3" name="Content Placeholder 2"/>
          <p:cNvSpPr>
            <a:spLocks noGrp="1"/>
          </p:cNvSpPr>
          <p:nvPr>
            <p:ph idx="1"/>
          </p:nvPr>
        </p:nvSpPr>
        <p:spPr/>
        <p:txBody>
          <a:bodyPr>
            <a:normAutofit fontScale="85000" lnSpcReduction="20000"/>
          </a:bodyPr>
          <a:lstStyle/>
          <a:p>
            <a:r>
              <a:rPr lang="el-GR" dirty="0"/>
              <a:t>Το αξίωμα του Δικτάτορα ενεργοποιήθηκε σε περιπτώσεις έκτακτων στρατιωτικών κινδύνων, όπως κατά τη διάρκεια των Καρχηδονιακών πολέμων, όταν ο Αννίβας βρέθηκε προ των πυλών της Ρώμης. </a:t>
            </a:r>
            <a:endParaRPr lang="el-GR" dirty="0" smtClean="0"/>
          </a:p>
          <a:p>
            <a:r>
              <a:rPr lang="el-GR" dirty="0" smtClean="0"/>
              <a:t>Μετά </a:t>
            </a:r>
            <a:r>
              <a:rPr lang="el-GR" dirty="0"/>
              <a:t>από ένα διάστημα που δεν έγινε χρήση του, το αξίωμα αναβίωσε -κατά αντικανονικό τρόπο- στα τέλη της </a:t>
            </a:r>
            <a:r>
              <a:rPr lang="fr-FR" i="1" dirty="0" err="1"/>
              <a:t>Res</a:t>
            </a:r>
            <a:r>
              <a:rPr lang="fr-FR" i="1" dirty="0"/>
              <a:t> publica</a:t>
            </a:r>
            <a:r>
              <a:rPr lang="el-GR" dirty="0"/>
              <a:t>, όταν ο στρατηγός Σύλλας θα ανακηρυχθεί, “δικτάτωρ για τη δημιουργία νόμων και τον ορισμό του συντάγματος” (</a:t>
            </a:r>
            <a:r>
              <a:rPr lang="el-GR" i="1" dirty="0"/>
              <a:t>dictator </a:t>
            </a:r>
            <a:r>
              <a:rPr lang="el-GR" i="1" dirty="0" err="1"/>
              <a:t>legibus</a:t>
            </a:r>
            <a:r>
              <a:rPr lang="el-GR" i="1" dirty="0"/>
              <a:t> </a:t>
            </a:r>
            <a:r>
              <a:rPr lang="el-GR" i="1" dirty="0" err="1"/>
              <a:t>faciendis</a:t>
            </a:r>
            <a:r>
              <a:rPr lang="el-GR" i="1" dirty="0"/>
              <a:t> et </a:t>
            </a:r>
            <a:r>
              <a:rPr lang="el-GR" i="1" dirty="0" err="1"/>
              <a:t>reipublicae</a:t>
            </a:r>
            <a:r>
              <a:rPr lang="el-GR" i="1" dirty="0"/>
              <a:t> </a:t>
            </a:r>
            <a:r>
              <a:rPr lang="el-GR" i="1" dirty="0" err="1"/>
              <a:t>constituendae</a:t>
            </a:r>
            <a:r>
              <a:rPr lang="el-GR" i="1" dirty="0"/>
              <a:t> causa</a:t>
            </a:r>
            <a:r>
              <a:rPr lang="el-GR" dirty="0"/>
              <a:t>), για απεριόριστο διάστημα, εξουσία που θα χρησιμοποιήσει για να εισαγάγει μία σειρά από πολιτικές μεταρρυθμίσεις που θα ενισχύσουν την αριστοκρατική τάξη, σηματοδοτώντας την αρχή του τέλους της </a:t>
            </a:r>
            <a:r>
              <a:rPr lang="fr-FR" i="1" dirty="0" err="1"/>
              <a:t>Res</a:t>
            </a:r>
            <a:r>
              <a:rPr lang="fr-FR" i="1" dirty="0"/>
              <a:t> publica</a:t>
            </a:r>
            <a:r>
              <a:rPr lang="el-GR" dirty="0"/>
              <a:t>. </a:t>
            </a:r>
            <a:endParaRPr lang="el-GR" dirty="0" smtClean="0"/>
          </a:p>
          <a:p>
            <a:r>
              <a:rPr lang="el-GR" dirty="0" smtClean="0"/>
              <a:t>Τελευταίος </a:t>
            </a:r>
            <a:r>
              <a:rPr lang="el-GR" dirty="0"/>
              <a:t>κάτοχος του αξιώματος του Δικτάτορα είναι ο Ιούλιος Καίσαρας, ο οποίος θα παρατείνει αντικανονικά τη διάρκεια της δικτατορίας του </a:t>
            </a:r>
            <a:r>
              <a:rPr lang="el-GR" dirty="0" err="1"/>
              <a:t>επ</a:t>
            </a:r>
            <a:r>
              <a:rPr lang="el-GR" dirty="0"/>
              <a:t>’ αόριστον, προσδίδοντας στην εξουσία του απροκάλυπτα μοναρχικά χαρακτηριστικά, κάτι που θα προκαλέσει την αντίδραση μέρους των συγκλητικών και θα οδηγήσει στη δολοφονία του. </a:t>
            </a:r>
            <a:endParaRPr lang="en-US" dirty="0"/>
          </a:p>
        </p:txBody>
      </p:sp>
    </p:spTree>
    <p:extLst>
      <p:ext uri="{BB962C8B-B14F-4D97-AF65-F5344CB8AC3E}">
        <p14:creationId xmlns:p14="http://schemas.microsoft.com/office/powerpoint/2010/main" val="117194038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i="1" dirty="0"/>
              <a:t>Στρατηγός</a:t>
            </a:r>
            <a:r>
              <a:rPr lang="el-GR" b="1" dirty="0"/>
              <a:t> </a:t>
            </a:r>
            <a:r>
              <a:rPr lang="el-GR" b="1" i="1" dirty="0"/>
              <a:t>(</a:t>
            </a:r>
            <a:r>
              <a:rPr lang="el-GR" b="1" dirty="0"/>
              <a:t>Imperator</a:t>
            </a:r>
            <a:r>
              <a:rPr lang="el-GR" b="1" i="1" dirty="0"/>
              <a:t>)</a:t>
            </a:r>
            <a:r>
              <a:rPr lang="el-GR" dirty="0"/>
              <a:t> </a:t>
            </a:r>
            <a:endParaRPr lang="en-US" dirty="0"/>
          </a:p>
        </p:txBody>
      </p:sp>
      <p:sp>
        <p:nvSpPr>
          <p:cNvPr id="3" name="Content Placeholder 2"/>
          <p:cNvSpPr>
            <a:spLocks noGrp="1"/>
          </p:cNvSpPr>
          <p:nvPr>
            <p:ph idx="1"/>
          </p:nvPr>
        </p:nvSpPr>
        <p:spPr/>
        <p:txBody>
          <a:bodyPr>
            <a:normAutofit fontScale="70000" lnSpcReduction="20000"/>
          </a:bodyPr>
          <a:lstStyle/>
          <a:p>
            <a:r>
              <a:rPr lang="el-GR" dirty="0"/>
              <a:t>Πριν ο όρος </a:t>
            </a:r>
            <a:r>
              <a:rPr lang="fr-FR" i="1" dirty="0"/>
              <a:t>Imperator</a:t>
            </a:r>
            <a:r>
              <a:rPr lang="el-GR" dirty="0"/>
              <a:t> καταλήξει να προσδιορίζει κυρίως τον Αυτοκράτορα, επί </a:t>
            </a:r>
            <a:r>
              <a:rPr lang="fr-FR" i="1" dirty="0" err="1"/>
              <a:t>Res</a:t>
            </a:r>
            <a:r>
              <a:rPr lang="fr-FR" i="1" dirty="0"/>
              <a:t> publica</a:t>
            </a:r>
            <a:r>
              <a:rPr lang="el-GR" dirty="0"/>
              <a:t> χαρακτηρίζει αρχικά κάθε άρχοντα με </a:t>
            </a:r>
            <a:r>
              <a:rPr lang="fr-FR" i="1" dirty="0"/>
              <a:t>imperium</a:t>
            </a:r>
            <a:r>
              <a:rPr lang="el-GR" dirty="0"/>
              <a:t> ο οποίος μπορεί να ηγηθεί του στρατού. </a:t>
            </a:r>
            <a:endParaRPr lang="el-GR" dirty="0" smtClean="0"/>
          </a:p>
          <a:p>
            <a:r>
              <a:rPr lang="el-GR" dirty="0" smtClean="0"/>
              <a:t>Δεν </a:t>
            </a:r>
            <a:r>
              <a:rPr lang="el-GR" dirty="0"/>
              <a:t>αποτελεί ακριβώς αξίωμα, αλλά τίτλο που απονέμει μέσω επευφημίας ο ρωμαϊκός στρατός στο νικηφόρο στρατηγό του, μετά από θριαμβευτική νίκη επί του εχθρού. </a:t>
            </a:r>
            <a:endParaRPr lang="el-GR" dirty="0" smtClean="0"/>
          </a:p>
          <a:p>
            <a:r>
              <a:rPr lang="el-GR" dirty="0" smtClean="0"/>
              <a:t>Η </a:t>
            </a:r>
            <a:r>
              <a:rPr lang="el-GR" dirty="0"/>
              <a:t>αυθόρμητη ανακήρυξή του ως </a:t>
            </a:r>
            <a:r>
              <a:rPr lang="en-US" i="1" dirty="0"/>
              <a:t>Imperator </a:t>
            </a:r>
            <a:r>
              <a:rPr lang="el-GR" dirty="0"/>
              <a:t>από το στρατό αποτελούσε προϋπόθεση για να αιτηθεί εν συνεχεία ο στρατηγός από τη Σύγκλητο την απονομή του προνομίου της τέλεσης θριάμβου στη Ρώμη, ενός σημαντικού νομικού θεσμού με το οποίο επιτρεπόταν στον στρατηγό να ηγηθεί, στο πλαίσιο τριήμερου εορτασμού, επιδεικτικής παρέλασης των στρατευμάτων και των λαφύρων πολέμου στο </a:t>
            </a:r>
            <a:r>
              <a:rPr lang="en-US" i="1" dirty="0"/>
              <a:t>Forum</a:t>
            </a:r>
            <a:r>
              <a:rPr lang="el-GR" dirty="0"/>
              <a:t> (μοναδική εξαίρεση της απαγόρευσης εισόδου ενόπλων εντός του </a:t>
            </a:r>
            <a:r>
              <a:rPr lang="el-GR" i="1" dirty="0" err="1"/>
              <a:t>pomoerium</a:t>
            </a:r>
            <a:r>
              <a:rPr lang="el-GR" dirty="0"/>
              <a:t> της Ρώμης), που κατέληγε με την τέλεση θυσιών στον ναό του </a:t>
            </a:r>
            <a:r>
              <a:rPr lang="el-GR" dirty="0" err="1"/>
              <a:t>Καπιτωλίνου</a:t>
            </a:r>
            <a:r>
              <a:rPr lang="el-GR" dirty="0"/>
              <a:t> Δία. </a:t>
            </a:r>
            <a:endParaRPr lang="el-GR" dirty="0" smtClean="0"/>
          </a:p>
          <a:p>
            <a:r>
              <a:rPr lang="el-GR" dirty="0"/>
              <a:t>Ο </a:t>
            </a:r>
            <a:r>
              <a:rPr lang="el-GR" i="1" dirty="0"/>
              <a:t>Ι</a:t>
            </a:r>
            <a:r>
              <a:rPr lang="fr-FR" i="1" dirty="0" err="1"/>
              <a:t>mperator</a:t>
            </a:r>
            <a:r>
              <a:rPr lang="el-GR" dirty="0"/>
              <a:t> μπορούσε να χρησιμοποιήσει τον τίτλο δίπλα στο όνομά του έως την τέλεση του θριάμβου, μετά τον οποίο έπρεπε να παραδώσει το </a:t>
            </a:r>
            <a:r>
              <a:rPr lang="fr-FR" i="1" dirty="0"/>
              <a:t>imperium</a:t>
            </a:r>
            <a:r>
              <a:rPr lang="el-GR" dirty="0"/>
              <a:t> που κατείχε. Η απονομή του προνομίου της τέλεσης θριάμβου, στιγμή μοναδικής δόξας για τον νικηφόρο στρατηγό, αποτελούσε την ύψιστη πολιτική καταξίωση και διακαή πόθο των πρωταγωνιστών της πολιτικής σκηνής στα τέλη της </a:t>
            </a:r>
            <a:r>
              <a:rPr lang="fr-FR" i="1" dirty="0" err="1"/>
              <a:t>Res</a:t>
            </a:r>
            <a:r>
              <a:rPr lang="fr-FR" i="1" dirty="0"/>
              <a:t> publica</a:t>
            </a:r>
            <a:r>
              <a:rPr lang="el-GR" dirty="0"/>
              <a:t>. </a:t>
            </a:r>
            <a:endParaRPr lang="en-US" dirty="0"/>
          </a:p>
        </p:txBody>
      </p:sp>
    </p:spTree>
    <p:extLst>
      <p:ext uri="{BB962C8B-B14F-4D97-AF65-F5344CB8AC3E}">
        <p14:creationId xmlns:p14="http://schemas.microsoft.com/office/powerpoint/2010/main" val="408179111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 θρίαμβος</a:t>
            </a:r>
            <a:endParaRPr lang="en-US" dirty="0"/>
          </a:p>
        </p:txBody>
      </p:sp>
      <p:pic>
        <p:nvPicPr>
          <p:cNvPr id="4" name="Content Placeholder 3"/>
          <p:cNvPicPr>
            <a:picLocks noGrp="1" noChangeAspect="1"/>
          </p:cNvPicPr>
          <p:nvPr>
            <p:ph idx="1"/>
          </p:nvPr>
        </p:nvPicPr>
        <p:blipFill>
          <a:blip r:embed="rId2"/>
          <a:srcRect l="-6194" r="-6194"/>
          <a:stretch>
            <a:fillRect/>
          </a:stretch>
        </p:blipFill>
        <p:spPr>
          <a:xfrm>
            <a:off x="-440504" y="2070994"/>
            <a:ext cx="8229600" cy="4876800"/>
          </a:xfrm>
        </p:spPr>
      </p:pic>
      <p:pic>
        <p:nvPicPr>
          <p:cNvPr id="5" name="Picture 4"/>
          <p:cNvPicPr>
            <a:picLocks noChangeAspect="1"/>
          </p:cNvPicPr>
          <p:nvPr/>
        </p:nvPicPr>
        <p:blipFill>
          <a:blip r:embed="rId3"/>
          <a:stretch>
            <a:fillRect/>
          </a:stretch>
        </p:blipFill>
        <p:spPr>
          <a:xfrm>
            <a:off x="6350000" y="0"/>
            <a:ext cx="2794000" cy="3619500"/>
          </a:xfrm>
          <a:prstGeom prst="rect">
            <a:avLst/>
          </a:prstGeom>
        </p:spPr>
      </p:pic>
    </p:spTree>
    <p:extLst>
      <p:ext uri="{BB962C8B-B14F-4D97-AF65-F5344CB8AC3E}">
        <p14:creationId xmlns:p14="http://schemas.microsoft.com/office/powerpoint/2010/main" val="335514506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Ποντίφικας (</a:t>
            </a:r>
            <a:r>
              <a:rPr lang="fr-FR" b="1" i="1" dirty="0" err="1"/>
              <a:t>Pontifex</a:t>
            </a:r>
            <a:r>
              <a:rPr lang="el-GR" b="1" dirty="0" smtClean="0"/>
              <a:t>) </a:t>
            </a:r>
            <a:endParaRPr lang="en-US" dirty="0"/>
          </a:p>
        </p:txBody>
      </p:sp>
      <p:sp>
        <p:nvSpPr>
          <p:cNvPr id="3" name="Content Placeholder 2"/>
          <p:cNvSpPr>
            <a:spLocks noGrp="1"/>
          </p:cNvSpPr>
          <p:nvPr>
            <p:ph idx="1"/>
          </p:nvPr>
        </p:nvSpPr>
        <p:spPr/>
        <p:txBody>
          <a:bodyPr>
            <a:normAutofit fontScale="85000" lnSpcReduction="20000"/>
          </a:bodyPr>
          <a:lstStyle/>
          <a:p>
            <a:r>
              <a:rPr lang="el-GR" dirty="0"/>
              <a:t>Η θρησκεία (</a:t>
            </a:r>
            <a:r>
              <a:rPr lang="en-US" i="1" dirty="0" err="1"/>
              <a:t>religio</a:t>
            </a:r>
            <a:r>
              <a:rPr lang="en-US" dirty="0"/>
              <a:t>) </a:t>
            </a:r>
            <a:r>
              <a:rPr lang="el-GR" dirty="0"/>
              <a:t>αποτελεί στη Ρώμη δημόσια υπόθεση, θεωρούμενη ο βασικός συνεκτικός κρίκος της κοινωνίας (ο όρος </a:t>
            </a:r>
            <a:r>
              <a:rPr lang="fr-FR" i="1" dirty="0" err="1"/>
              <a:t>re</a:t>
            </a:r>
            <a:r>
              <a:rPr lang="el-GR" i="1" dirty="0"/>
              <a:t>-</a:t>
            </a:r>
            <a:r>
              <a:rPr lang="fr-FR" i="1" dirty="0" err="1"/>
              <a:t>ligio</a:t>
            </a:r>
            <a:r>
              <a:rPr lang="el-GR" i="1" dirty="0"/>
              <a:t>, </a:t>
            </a:r>
            <a:r>
              <a:rPr lang="el-GR" dirty="0"/>
              <a:t>αποδίδει ακριβώς τον </a:t>
            </a:r>
            <a:r>
              <a:rPr lang="el-GR" i="1" dirty="0"/>
              <a:t>δεσμό</a:t>
            </a:r>
            <a:r>
              <a:rPr lang="el-GR" dirty="0"/>
              <a:t> που ενώνει τους πολίτες μεταξύ τους και με το Θείο). </a:t>
            </a:r>
            <a:endParaRPr lang="el-GR" dirty="0" smtClean="0"/>
          </a:p>
          <a:p>
            <a:r>
              <a:rPr lang="el-GR" dirty="0" smtClean="0"/>
              <a:t>Μετά </a:t>
            </a:r>
            <a:r>
              <a:rPr lang="el-GR" dirty="0"/>
              <a:t>την κατάλυση της εξουσίας των βασιλέων, τα ιερατικά τους καθήκοντα μοιράζονται ο </a:t>
            </a:r>
            <a:r>
              <a:rPr lang="fr-FR" i="1" dirty="0"/>
              <a:t>Rex </a:t>
            </a:r>
            <a:r>
              <a:rPr lang="fr-FR" i="1" dirty="0" err="1"/>
              <a:t>Sacrorum</a:t>
            </a:r>
            <a:r>
              <a:rPr lang="el-GR" dirty="0"/>
              <a:t> (ένα συμβολικό κατάλοιπο των βασιλέων) και οι Ποντίφικες, που εικάζεται ότι αποτελούν εξέλιξη του βασιλικού συμβουλίου. </a:t>
            </a:r>
            <a:endParaRPr lang="el-GR" dirty="0" smtClean="0"/>
          </a:p>
          <a:p>
            <a:r>
              <a:rPr lang="el-GR" dirty="0" smtClean="0"/>
              <a:t>Οι </a:t>
            </a:r>
            <a:r>
              <a:rPr lang="el-GR" dirty="0"/>
              <a:t>Ποντίφικες, αν και δεν αποτελούν ακριβώς άρχοντες, υπηρετούν ισοβίως το ανώτατο σε θρησκευτικό λειτούργημα με δημόσιο και πολιτικό χαρακτήρα, έχοντας ως καθήκον την εποπτεία της δημόσιας λατρείας και την τέλεση των ιεροτελεστιών που θεωρούνται άκρως σημαντικές για την ασφάλεια του ρωμαϊκού κράτους</a:t>
            </a:r>
            <a:r>
              <a:rPr lang="el-GR" dirty="0" smtClean="0"/>
              <a:t>.</a:t>
            </a:r>
          </a:p>
          <a:p>
            <a:r>
              <a:rPr lang="el-GR" dirty="0" smtClean="0"/>
              <a:t> </a:t>
            </a:r>
            <a:r>
              <a:rPr lang="el-GR" dirty="0"/>
              <a:t>Όπως το όνομά τους δηλοί (εκ του </a:t>
            </a:r>
            <a:r>
              <a:rPr lang="el-GR" i="1" dirty="0" err="1"/>
              <a:t>ponte+fix</a:t>
            </a:r>
            <a:r>
              <a:rPr lang="el-GR" dirty="0"/>
              <a:t>) ενεργούν ως "γεφυροποιοί" και σύνδεσμοι μεταξύ του ορατού και αόρατου κόσμου (τον ίδιο τίτλο υιοθετεί αργότερα ο Αυτοκράτορας και φέρει έως σήμερα ο Πάπας, προκαθήμενος της Ρωμαιοκαθολικής Εκκλησίας). </a:t>
            </a:r>
            <a:endParaRPr lang="en-US" dirty="0"/>
          </a:p>
        </p:txBody>
      </p:sp>
    </p:spTree>
    <p:extLst>
      <p:ext uri="{BB962C8B-B14F-4D97-AF65-F5344CB8AC3E}">
        <p14:creationId xmlns:p14="http://schemas.microsoft.com/office/powerpoint/2010/main" val="50869974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Pax </a:t>
            </a:r>
            <a:r>
              <a:rPr lang="en-US" dirty="0" err="1" smtClean="0"/>
              <a:t>deorum</a:t>
            </a:r>
            <a:endParaRPr lang="en-US" dirty="0"/>
          </a:p>
        </p:txBody>
      </p:sp>
      <p:sp>
        <p:nvSpPr>
          <p:cNvPr id="3" name="Content Placeholder 2"/>
          <p:cNvSpPr>
            <a:spLocks noGrp="1"/>
          </p:cNvSpPr>
          <p:nvPr>
            <p:ph idx="1"/>
          </p:nvPr>
        </p:nvSpPr>
        <p:spPr/>
        <p:txBody>
          <a:bodyPr>
            <a:normAutofit fontScale="70000" lnSpcReduction="20000"/>
          </a:bodyPr>
          <a:lstStyle/>
          <a:p>
            <a:r>
              <a:rPr lang="el-GR" dirty="0"/>
              <a:t>Κύρια αποστολή </a:t>
            </a:r>
            <a:r>
              <a:rPr lang="el-GR" dirty="0" smtClean="0"/>
              <a:t>των </a:t>
            </a:r>
            <a:r>
              <a:rPr lang="el-GR" dirty="0" err="1" smtClean="0"/>
              <a:t>Ποντιφήκων</a:t>
            </a:r>
            <a:r>
              <a:rPr lang="el-GR" dirty="0" smtClean="0"/>
              <a:t> είναι </a:t>
            </a:r>
            <a:r>
              <a:rPr lang="el-GR" dirty="0"/>
              <a:t>η διατήρηση της εύνοιας των θεών (</a:t>
            </a:r>
            <a:r>
              <a:rPr lang="el-GR" i="1" dirty="0"/>
              <a:t>pax </a:t>
            </a:r>
            <a:r>
              <a:rPr lang="el-GR" i="1" dirty="0" err="1"/>
              <a:t>deorum</a:t>
            </a:r>
            <a:r>
              <a:rPr lang="el-GR" dirty="0"/>
              <a:t>) και η ερμηνεία της βούλησής τους με τη λήψη οιωνών</a:t>
            </a:r>
            <a:r>
              <a:rPr lang="el-GR" dirty="0" smtClean="0"/>
              <a:t>.</a:t>
            </a:r>
            <a:endParaRPr lang="fr-CA" dirty="0" smtClean="0"/>
          </a:p>
          <a:p>
            <a:r>
              <a:rPr lang="el-GR" dirty="0" smtClean="0"/>
              <a:t> </a:t>
            </a:r>
            <a:r>
              <a:rPr lang="el-GR" dirty="0"/>
              <a:t>Καθώς η οιωνοσκοπία αποτελεί αναπόσπαστο μέρος του δημόσιου τελετουργικού πριν από κάθε σημαντική δημόσια απόφαση, από την οποία εξαρτάται αν θα προχωρήσουν ή μη σε αυτήν, η λήψη των οιωνών επέτρεπε στους Ποντίφικες να ελέγχουν ουσιαστικά την εκτελεστική εξουσία</a:t>
            </a:r>
            <a:r>
              <a:rPr lang="el-GR" dirty="0" smtClean="0"/>
              <a:t>.</a:t>
            </a:r>
            <a:endParaRPr lang="fr-CA" dirty="0" smtClean="0"/>
          </a:p>
          <a:p>
            <a:r>
              <a:rPr lang="el-GR" dirty="0" smtClean="0"/>
              <a:t> </a:t>
            </a:r>
            <a:r>
              <a:rPr lang="el-GR" dirty="0"/>
              <a:t>Οι Ποντίφικες συγκροτούν ισόβιο </a:t>
            </a:r>
            <a:r>
              <a:rPr lang="el-GR" i="1" dirty="0"/>
              <a:t>Collegium, </a:t>
            </a:r>
            <a:r>
              <a:rPr lang="el-GR" dirty="0"/>
              <a:t>τα μέλη του οποίου κυμαίνονται από πέντε έως δεκαπέντε ανάλογα με την περίοδο. Αρχικά προέρχονται μόνον από την τάξη των Πατρικίων, αργότερα γίνονται δεκτοί και Πληβείοι, μία σημαντική κατάκτηση εν όψει του ελέγχου που ασκούν στη λήψη δημόσιων αποφάσεων. </a:t>
            </a:r>
            <a:endParaRPr lang="fr-CA" dirty="0" smtClean="0"/>
          </a:p>
          <a:p>
            <a:r>
              <a:rPr lang="el-GR" dirty="0" smtClean="0"/>
              <a:t>Όταν </a:t>
            </a:r>
            <a:r>
              <a:rPr lang="el-GR" dirty="0"/>
              <a:t>κενώνεται μία θέση, το νέο μέλος επιλέγεται από τα λοιπά μέλη του </a:t>
            </a:r>
            <a:r>
              <a:rPr lang="el-GR" dirty="0" err="1"/>
              <a:t>κολλεγίου</a:t>
            </a:r>
            <a:r>
              <a:rPr lang="el-GR" dirty="0"/>
              <a:t> (</a:t>
            </a:r>
            <a:r>
              <a:rPr lang="fr-FR" i="1" dirty="0" err="1"/>
              <a:t>co</a:t>
            </a:r>
            <a:r>
              <a:rPr lang="el-GR" i="1" dirty="0"/>
              <a:t>-</a:t>
            </a:r>
            <a:r>
              <a:rPr lang="fr-FR" i="1" dirty="0" err="1"/>
              <a:t>optatio</a:t>
            </a:r>
            <a:r>
              <a:rPr lang="el-GR" dirty="0"/>
              <a:t>) και κατά περιόδους με εκλογή από το λαό. </a:t>
            </a:r>
            <a:endParaRPr lang="fr-CA" dirty="0" smtClean="0"/>
          </a:p>
          <a:p>
            <a:r>
              <a:rPr lang="el-GR" dirty="0" smtClean="0"/>
              <a:t>Επικεφαλής </a:t>
            </a:r>
            <a:r>
              <a:rPr lang="el-GR" dirty="0"/>
              <a:t>του </a:t>
            </a:r>
            <a:r>
              <a:rPr lang="el-GR" dirty="0" err="1"/>
              <a:t>κολλεγίου</a:t>
            </a:r>
            <a:r>
              <a:rPr lang="el-GR" dirty="0"/>
              <a:t> είναι ο </a:t>
            </a:r>
            <a:r>
              <a:rPr lang="fr-FR" i="1" dirty="0" err="1"/>
              <a:t>Pontifex</a:t>
            </a:r>
            <a:r>
              <a:rPr lang="fr-FR" i="1" dirty="0"/>
              <a:t> </a:t>
            </a:r>
            <a:r>
              <a:rPr lang="fr-FR" i="1" dirty="0" err="1"/>
              <a:t>Maximus</a:t>
            </a:r>
            <a:r>
              <a:rPr lang="el-GR" dirty="0"/>
              <a:t>, που συνήθως προέρχεται από τις αρχαιότερες οικογένειες της Ρώμης. Αποτελώντας την συμβολική κεφαλή του κράτους, διαμένει στην </a:t>
            </a:r>
            <a:r>
              <a:rPr lang="fr-FR" i="1" dirty="0"/>
              <a:t>Domus Publica</a:t>
            </a:r>
            <a:r>
              <a:rPr lang="el-GR" dirty="0"/>
              <a:t> (δημόσια οικία), στην καρδιά του ρωμαϊκού </a:t>
            </a:r>
            <a:r>
              <a:rPr lang="fr-FR" i="1" dirty="0"/>
              <a:t>Forum</a:t>
            </a:r>
            <a:r>
              <a:rPr lang="el-GR" dirty="0"/>
              <a:t>. Ο τίτλος είναι περιζήτητος μεταξύ των πολιτικών λόγω του ύψιστου κύρους του, αφού ο κάτοχός του μπορούσε (όπως και οι λοιποί Ποντίφικες) να ασκούν ταυτοχρόνως άλλα αξιώματα (π.χ., ο Ιούλιος Καίσαρ διατέλεσε και </a:t>
            </a:r>
            <a:r>
              <a:rPr lang="fr-FR" i="1" dirty="0" err="1"/>
              <a:t>Pontifex</a:t>
            </a:r>
            <a:r>
              <a:rPr lang="fr-FR" i="1" dirty="0"/>
              <a:t> </a:t>
            </a:r>
            <a:r>
              <a:rPr lang="fr-FR" i="1" dirty="0" err="1"/>
              <a:t>Maximus</a:t>
            </a:r>
            <a:r>
              <a:rPr lang="fr-FR" dirty="0"/>
              <a:t>)</a:t>
            </a:r>
            <a:r>
              <a:rPr lang="el-GR" dirty="0"/>
              <a:t>. </a:t>
            </a:r>
            <a:endParaRPr lang="en-US" dirty="0"/>
          </a:p>
        </p:txBody>
      </p:sp>
    </p:spTree>
    <p:extLst>
      <p:ext uri="{BB962C8B-B14F-4D97-AF65-F5344CB8AC3E}">
        <p14:creationId xmlns:p14="http://schemas.microsoft.com/office/powerpoint/2010/main" val="14988914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err="1" smtClean="0"/>
              <a:t>Pontifex</a:t>
            </a:r>
            <a:r>
              <a:rPr lang="fr-CA" dirty="0" smtClean="0"/>
              <a:t> </a:t>
            </a:r>
            <a:r>
              <a:rPr lang="fr-CA" dirty="0" err="1" smtClean="0"/>
              <a:t>maximus</a:t>
            </a:r>
            <a:endParaRPr lang="en-US" dirty="0"/>
          </a:p>
        </p:txBody>
      </p:sp>
      <p:pic>
        <p:nvPicPr>
          <p:cNvPr id="4" name="Content Placeholder 3"/>
          <p:cNvPicPr>
            <a:picLocks noGrp="1" noChangeAspect="1"/>
          </p:cNvPicPr>
          <p:nvPr>
            <p:ph idx="1"/>
          </p:nvPr>
        </p:nvPicPr>
        <p:blipFill>
          <a:blip r:embed="rId2"/>
          <a:srcRect l="2539" r="2539"/>
          <a:stretch>
            <a:fillRect/>
          </a:stretch>
        </p:blipFill>
        <p:spPr/>
      </p:pic>
      <p:pic>
        <p:nvPicPr>
          <p:cNvPr id="5" name="Picture 4"/>
          <p:cNvPicPr>
            <a:picLocks noChangeAspect="1"/>
          </p:cNvPicPr>
          <p:nvPr/>
        </p:nvPicPr>
        <p:blipFill>
          <a:blip r:embed="rId3"/>
          <a:stretch>
            <a:fillRect/>
          </a:stretch>
        </p:blipFill>
        <p:spPr>
          <a:xfrm>
            <a:off x="6350000" y="171562"/>
            <a:ext cx="2794000" cy="1193800"/>
          </a:xfrm>
          <a:prstGeom prst="rect">
            <a:avLst/>
          </a:prstGeom>
        </p:spPr>
      </p:pic>
    </p:spTree>
    <p:extLst>
      <p:ext uri="{BB962C8B-B14F-4D97-AF65-F5344CB8AC3E}">
        <p14:creationId xmlns:p14="http://schemas.microsoft.com/office/powerpoint/2010/main" val="20223850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Ποντίφηκες &amp; δίκαιο</a:t>
            </a:r>
            <a:endParaRPr lang="en-US" dirty="0"/>
          </a:p>
        </p:txBody>
      </p:sp>
      <p:sp>
        <p:nvSpPr>
          <p:cNvPr id="3" name="Content Placeholder 2"/>
          <p:cNvSpPr>
            <a:spLocks noGrp="1"/>
          </p:cNvSpPr>
          <p:nvPr>
            <p:ph idx="1"/>
          </p:nvPr>
        </p:nvSpPr>
        <p:spPr/>
        <p:txBody>
          <a:bodyPr/>
          <a:lstStyle/>
          <a:p>
            <a:r>
              <a:rPr lang="el-GR" dirty="0"/>
              <a:t>Η λειτουργία του </a:t>
            </a:r>
            <a:r>
              <a:rPr lang="el-GR" dirty="0" err="1"/>
              <a:t>κολλεγίου</a:t>
            </a:r>
            <a:r>
              <a:rPr lang="el-GR" dirty="0"/>
              <a:t> των </a:t>
            </a:r>
            <a:r>
              <a:rPr lang="el-GR" dirty="0" err="1"/>
              <a:t>Ποντιφίκων</a:t>
            </a:r>
            <a:r>
              <a:rPr lang="el-GR" dirty="0"/>
              <a:t> συνδέεται επίσης με τις απαρχές της νομικής επιστήμης στη Ρώμη. </a:t>
            </a:r>
            <a:endParaRPr lang="el-GR" dirty="0" smtClean="0"/>
          </a:p>
          <a:p>
            <a:r>
              <a:rPr lang="el-GR" dirty="0" smtClean="0"/>
              <a:t>Την </a:t>
            </a:r>
            <a:r>
              <a:rPr lang="el-GR" dirty="0"/>
              <a:t>αρχαϊκή περίοδο οι Ποντίφικες θεωρούνται οι μοναδικοί γνώστες και ερμηνευτές του άγραφου ιερού δικαίου (</a:t>
            </a:r>
            <a:r>
              <a:rPr lang="fr-FR" i="1" dirty="0"/>
              <a:t>ius </a:t>
            </a:r>
            <a:r>
              <a:rPr lang="fr-FR" i="1" dirty="0" err="1"/>
              <a:t>divinum</a:t>
            </a:r>
            <a:r>
              <a:rPr lang="el-GR" dirty="0"/>
              <a:t>) της Ρώμης, που άπτεται ζητημάτων θρησκευτικών, οικογενειακού δικαίου (γάμοι, υιοθεσίες) και </a:t>
            </a:r>
            <a:r>
              <a:rPr lang="el-GR"/>
              <a:t>κληρονομικού</a:t>
            </a:r>
            <a:r>
              <a:rPr lang="el-GR" smtClean="0"/>
              <a:t>.</a:t>
            </a:r>
          </a:p>
          <a:p>
            <a:r>
              <a:rPr lang="el-GR" smtClean="0"/>
              <a:t> </a:t>
            </a:r>
            <a:r>
              <a:rPr lang="el-GR" dirty="0"/>
              <a:t>Είναι επίσης αρμόδιοι για την τήρηση των κρατικών αρχείων, όπως του καταλόγου των εκλεγμένων αρχόντων (</a:t>
            </a:r>
            <a:r>
              <a:rPr lang="fr-FR" i="1" dirty="0" err="1"/>
              <a:t>Fasti</a:t>
            </a:r>
            <a:r>
              <a:rPr lang="el-GR" dirty="0"/>
              <a:t>), του ημερολογίου των σημαντικότερων δημόσιων γεγονότων (</a:t>
            </a:r>
            <a:r>
              <a:rPr lang="fr-FR" i="1" dirty="0"/>
              <a:t>Annales </a:t>
            </a:r>
            <a:r>
              <a:rPr lang="fr-FR" i="1" dirty="0" err="1"/>
              <a:t>maximi</a:t>
            </a:r>
            <a:r>
              <a:rPr lang="el-GR" dirty="0"/>
              <a:t>) της Ρώμης και των πεπραγμένων τους. </a:t>
            </a:r>
          </a:p>
          <a:p>
            <a:endParaRPr lang="en-US" dirty="0"/>
          </a:p>
        </p:txBody>
      </p:sp>
    </p:spTree>
    <p:extLst>
      <p:ext uri="{BB962C8B-B14F-4D97-AF65-F5344CB8AC3E}">
        <p14:creationId xmlns:p14="http://schemas.microsoft.com/office/powerpoint/2010/main" val="7343914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84307" r="-84307"/>
          <a:stretch>
            <a:fillRect/>
          </a:stretch>
        </p:blipFill>
        <p:spPr>
          <a:xfrm>
            <a:off x="-248126" y="0"/>
            <a:ext cx="9392126" cy="6858000"/>
          </a:xfrm>
        </p:spPr>
      </p:pic>
    </p:spTree>
    <p:extLst>
      <p:ext uri="{BB962C8B-B14F-4D97-AF65-F5344CB8AC3E}">
        <p14:creationId xmlns:p14="http://schemas.microsoft.com/office/powerpoint/2010/main" val="35257936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l-GR" dirty="0"/>
              <a:t>Το είδος της δημόσιας εξουσίας που αναλογούσε σε κάθε άρχοντα είχε ειδική </a:t>
            </a:r>
            <a:r>
              <a:rPr lang="el-GR" dirty="0" smtClean="0"/>
              <a:t>ονομασία::</a:t>
            </a:r>
          </a:p>
          <a:p>
            <a:r>
              <a:rPr lang="el-GR" dirty="0" smtClean="0"/>
              <a:t> </a:t>
            </a:r>
            <a:r>
              <a:rPr lang="fr-FR" i="1" dirty="0"/>
              <a:t>potestas</a:t>
            </a:r>
            <a:r>
              <a:rPr lang="el-GR" dirty="0"/>
              <a:t> (που διαθέτουν όλοι οι άρχοντες) ή </a:t>
            </a:r>
            <a:endParaRPr lang="el-GR" dirty="0" smtClean="0"/>
          </a:p>
          <a:p>
            <a:r>
              <a:rPr lang="fr-FR" i="1" dirty="0" smtClean="0"/>
              <a:t>imperium</a:t>
            </a:r>
            <a:r>
              <a:rPr lang="el-GR" dirty="0" smtClean="0"/>
              <a:t> </a:t>
            </a:r>
            <a:r>
              <a:rPr lang="el-GR" dirty="0"/>
              <a:t>(που διαθέτουν μόνον οι Ύπατοι και οι Πραίτορες). </a:t>
            </a:r>
            <a:endParaRPr lang="el-GR" dirty="0" smtClean="0"/>
          </a:p>
          <a:p>
            <a:r>
              <a:rPr lang="el-GR" dirty="0" smtClean="0"/>
              <a:t>Οι </a:t>
            </a:r>
            <a:r>
              <a:rPr lang="el-GR" dirty="0"/>
              <a:t>εξουσίες ήταν αυστηρά οριοθετημένες κατά περιεχόμενο</a:t>
            </a:r>
            <a:r>
              <a:rPr lang="el-GR" b="1" dirty="0"/>
              <a:t>.</a:t>
            </a:r>
            <a:endParaRPr lang="el-GR" dirty="0"/>
          </a:p>
          <a:p>
            <a:endParaRPr lang="en-US" dirty="0"/>
          </a:p>
        </p:txBody>
      </p:sp>
    </p:spTree>
    <p:extLst>
      <p:ext uri="{BB962C8B-B14F-4D97-AF65-F5344CB8AC3E}">
        <p14:creationId xmlns:p14="http://schemas.microsoft.com/office/powerpoint/2010/main" val="250679135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IMPERIUM</a:t>
            </a:r>
            <a:endParaRPr lang="en-US" dirty="0"/>
          </a:p>
        </p:txBody>
      </p:sp>
      <p:sp>
        <p:nvSpPr>
          <p:cNvPr id="3" name="Content Placeholder 2"/>
          <p:cNvSpPr>
            <a:spLocks noGrp="1"/>
          </p:cNvSpPr>
          <p:nvPr>
            <p:ph idx="1"/>
          </p:nvPr>
        </p:nvSpPr>
        <p:spPr/>
        <p:txBody>
          <a:bodyPr/>
          <a:lstStyle/>
          <a:p>
            <a:r>
              <a:rPr lang="fr-CA" dirty="0" smtClean="0"/>
              <a:t>To </a:t>
            </a:r>
            <a:r>
              <a:rPr lang="el-GR" dirty="0" smtClean="0"/>
              <a:t>θεμέλιο κάθε εξουσίας καταστολής &amp; επιβολής ποινών.</a:t>
            </a:r>
            <a:endParaRPr lang="fr-CA" dirty="0" smtClean="0"/>
          </a:p>
          <a:p>
            <a:r>
              <a:rPr lang="el-GR" dirty="0" smtClean="0"/>
              <a:t>Το </a:t>
            </a:r>
            <a:r>
              <a:rPr lang="en-US" dirty="0"/>
              <a:t>imperium </a:t>
            </a:r>
            <a:r>
              <a:rPr lang="el-GR" dirty="0"/>
              <a:t>είναι εξουσία καθαρά δημόσια, ασκούμενη </a:t>
            </a:r>
            <a:r>
              <a:rPr lang="el-GR" dirty="0" smtClean="0"/>
              <a:t>εφ</a:t>
            </a:r>
            <a:r>
              <a:rPr lang="el-GR" dirty="0"/>
              <a:t>’ όλων των Ρωμαίων πολιτών. </a:t>
            </a:r>
            <a:endParaRPr lang="el-GR" dirty="0" smtClean="0"/>
          </a:p>
          <a:p>
            <a:r>
              <a:rPr lang="el-GR" dirty="0" smtClean="0"/>
              <a:t>Ανάγεται στα τέλη του 7</a:t>
            </a:r>
            <a:r>
              <a:rPr lang="el-GR" baseline="30000" dirty="0" smtClean="0"/>
              <a:t>ου</a:t>
            </a:r>
            <a:r>
              <a:rPr lang="el-GR" dirty="0" smtClean="0"/>
              <a:t> π.Χ. </a:t>
            </a:r>
            <a:r>
              <a:rPr lang="el-GR" dirty="0"/>
              <a:t>α</a:t>
            </a:r>
            <a:r>
              <a:rPr lang="el-GR" dirty="0" smtClean="0"/>
              <a:t>ι.</a:t>
            </a:r>
          </a:p>
          <a:p>
            <a:r>
              <a:rPr lang="el-GR" dirty="0" smtClean="0"/>
              <a:t>Ρίζες: ετρουσκική βασιλεία - </a:t>
            </a:r>
            <a:r>
              <a:rPr lang="el-GR" dirty="0"/>
              <a:t>προσδιόριζε τη βασιλική </a:t>
            </a:r>
            <a:r>
              <a:rPr lang="el-GR" dirty="0" smtClean="0"/>
              <a:t>εξουσία. </a:t>
            </a:r>
          </a:p>
          <a:p>
            <a:r>
              <a:rPr lang="fr-CA" dirty="0" smtClean="0"/>
              <a:t>Imperium </a:t>
            </a:r>
            <a:r>
              <a:rPr lang="el-GR" dirty="0" smtClean="0"/>
              <a:t>= </a:t>
            </a:r>
            <a:endParaRPr lang="fr-CA" dirty="0" smtClean="0"/>
          </a:p>
          <a:p>
            <a:pPr lvl="1"/>
            <a:r>
              <a:rPr lang="el-GR" dirty="0" smtClean="0"/>
              <a:t>απόλυτη </a:t>
            </a:r>
            <a:r>
              <a:rPr lang="el-GR" dirty="0"/>
              <a:t>εξουσία λήψης αποφάσεων</a:t>
            </a:r>
            <a:r>
              <a:rPr lang="el-GR" dirty="0" smtClean="0"/>
              <a:t>,</a:t>
            </a:r>
            <a:endParaRPr lang="fr-CA" dirty="0" smtClean="0"/>
          </a:p>
          <a:p>
            <a:pPr lvl="1"/>
            <a:r>
              <a:rPr lang="el-GR" dirty="0" smtClean="0"/>
              <a:t>εξουσία </a:t>
            </a:r>
            <a:r>
              <a:rPr lang="el-GR" dirty="0"/>
              <a:t>καταναγκασμού </a:t>
            </a:r>
            <a:endParaRPr lang="fr-CA" dirty="0" smtClean="0"/>
          </a:p>
          <a:p>
            <a:pPr lvl="1"/>
            <a:r>
              <a:rPr lang="el-GR" dirty="0" smtClean="0"/>
              <a:t>Εξουσία κολασμού στο </a:t>
            </a:r>
            <a:r>
              <a:rPr lang="el-GR" dirty="0"/>
              <a:t>στρατιωτικό </a:t>
            </a:r>
            <a:r>
              <a:rPr lang="el-GR" dirty="0" smtClean="0"/>
              <a:t>και </a:t>
            </a:r>
            <a:r>
              <a:rPr lang="el-GR" dirty="0"/>
              <a:t>στο πολιτικό </a:t>
            </a:r>
            <a:r>
              <a:rPr lang="el-GR" dirty="0" smtClean="0"/>
              <a:t>επίπεδο. </a:t>
            </a:r>
          </a:p>
          <a:p>
            <a:pPr lvl="1"/>
            <a:endParaRPr lang="en-US" dirty="0"/>
          </a:p>
        </p:txBody>
      </p:sp>
    </p:spTree>
    <p:extLst>
      <p:ext uri="{BB962C8B-B14F-4D97-AF65-F5344CB8AC3E}">
        <p14:creationId xmlns:p14="http://schemas.microsoft.com/office/powerpoint/2010/main" val="174825981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IMPERIUM</a:t>
            </a:r>
            <a:endParaRPr lang="en-US" dirty="0"/>
          </a:p>
        </p:txBody>
      </p:sp>
      <p:sp>
        <p:nvSpPr>
          <p:cNvPr id="3" name="Content Placeholder 2"/>
          <p:cNvSpPr>
            <a:spLocks noGrp="1"/>
          </p:cNvSpPr>
          <p:nvPr>
            <p:ph idx="1"/>
          </p:nvPr>
        </p:nvSpPr>
        <p:spPr/>
        <p:txBody>
          <a:bodyPr>
            <a:normAutofit fontScale="85000" lnSpcReduction="20000"/>
          </a:bodyPr>
          <a:lstStyle/>
          <a:p>
            <a:r>
              <a:rPr lang="el-GR" dirty="0"/>
              <a:t>Συνίσταται στη δυνατότητα άσκησης θεμιτού κρατικού καταναγκασμού σε βάρος των πολιτών, για σκοπούς δημοσίου συμφέροντος. </a:t>
            </a:r>
            <a:r>
              <a:rPr lang="en-US" i="1" dirty="0"/>
              <a:t>Imperium</a:t>
            </a:r>
            <a:r>
              <a:rPr lang="el-GR" dirty="0"/>
              <a:t> κατείχαν μόνον οι ανώτεροι άρχοντες: οι Πραίτορες, οι Ύπατοι και το έκτακτο αξίωμα του Δικτάτορα. </a:t>
            </a:r>
            <a:endParaRPr lang="en-GB" dirty="0" smtClean="0"/>
          </a:p>
          <a:p>
            <a:r>
              <a:rPr lang="el-GR" dirty="0" smtClean="0"/>
              <a:t>Το </a:t>
            </a:r>
            <a:r>
              <a:rPr lang="el-GR" i="1" dirty="0" err="1"/>
              <a:t>i</a:t>
            </a:r>
            <a:r>
              <a:rPr lang="en-US" i="1" dirty="0" err="1"/>
              <a:t>mperium</a:t>
            </a:r>
            <a:r>
              <a:rPr lang="el-GR" dirty="0"/>
              <a:t> απονέμεται στους άρχοντες αυτούς με ειδικό νόμο από τη λαϊκή συνέλευση (</a:t>
            </a:r>
            <a:r>
              <a:rPr lang="el-GR" i="1" dirty="0"/>
              <a:t>lex </a:t>
            </a:r>
            <a:r>
              <a:rPr lang="el-GR" i="1" dirty="0" err="1"/>
              <a:t>curiata</a:t>
            </a:r>
            <a:r>
              <a:rPr lang="el-GR" i="1" dirty="0"/>
              <a:t> de imperio</a:t>
            </a:r>
            <a:r>
              <a:rPr lang="el-GR" dirty="0"/>
              <a:t>). </a:t>
            </a:r>
            <a:endParaRPr lang="en-GB" dirty="0" smtClean="0"/>
          </a:p>
          <a:p>
            <a:r>
              <a:rPr lang="el-GR" dirty="0" smtClean="0"/>
              <a:t>Περιλαμβάνει </a:t>
            </a:r>
            <a:r>
              <a:rPr lang="el-GR" dirty="0"/>
              <a:t>το δικαίωμα να ηγούνται του στρατού, να συγκαλούν τη Σύγκλητο (</a:t>
            </a:r>
            <a:r>
              <a:rPr lang="fr-FR" i="1" dirty="0"/>
              <a:t>ius </a:t>
            </a:r>
            <a:r>
              <a:rPr lang="fr-FR" i="1" dirty="0" err="1"/>
              <a:t>agendi</a:t>
            </a:r>
            <a:r>
              <a:rPr lang="fr-FR" i="1" dirty="0"/>
              <a:t> cum </a:t>
            </a:r>
            <a:r>
              <a:rPr lang="fr-FR" i="1" dirty="0" err="1"/>
              <a:t>senatu</a:t>
            </a:r>
            <a:r>
              <a:rPr lang="el-GR" dirty="0"/>
              <a:t>) και τις συνελεύσεις του λαού (</a:t>
            </a:r>
            <a:r>
              <a:rPr lang="fr-FR" i="1" dirty="0"/>
              <a:t>ius </a:t>
            </a:r>
            <a:r>
              <a:rPr lang="fr-FR" i="1" dirty="0" err="1"/>
              <a:t>agendi</a:t>
            </a:r>
            <a:r>
              <a:rPr lang="fr-FR" i="1" dirty="0"/>
              <a:t> cum populo</a:t>
            </a:r>
            <a:r>
              <a:rPr lang="el-GR" dirty="0"/>
              <a:t>) και να προεδρεύουν σε αυτές. </a:t>
            </a:r>
            <a:endParaRPr lang="en-GB" dirty="0" smtClean="0"/>
          </a:p>
          <a:p>
            <a:r>
              <a:rPr lang="el-GR" dirty="0" smtClean="0"/>
              <a:t>Χαρακτηριστικό </a:t>
            </a:r>
            <a:r>
              <a:rPr lang="el-GR" dirty="0"/>
              <a:t>της σημασίας και έκτασης της εξουσίας του </a:t>
            </a:r>
            <a:r>
              <a:rPr lang="fr-FR" i="1" dirty="0"/>
              <a:t>imperium </a:t>
            </a:r>
            <a:r>
              <a:rPr lang="el-GR" dirty="0"/>
              <a:t>είναι ότι περιλαμβάνει την μείζονα εξουσία καταναγκασμού (</a:t>
            </a:r>
            <a:r>
              <a:rPr lang="fr-FR" i="1" dirty="0" err="1"/>
              <a:t>coercitio</a:t>
            </a:r>
            <a:r>
              <a:rPr lang="fr-FR" i="1" dirty="0"/>
              <a:t> </a:t>
            </a:r>
            <a:r>
              <a:rPr lang="fr-FR" i="1" dirty="0" err="1"/>
              <a:t>maior</a:t>
            </a:r>
            <a:r>
              <a:rPr lang="el-GR" dirty="0"/>
              <a:t>), δηλαδή το δικαίωμα επιβολής κυρώσεων σε πολίτες σε περίπτωση μη συμμόρφωσης ή απειθαρχίας προς τις εντολές του άρχοντα, περιλαμβανομένης και αυτής ακόμα της θανατικής ποινής (χωρίς προηγούμενη δίκη του πολίτη από δικαστήριο), κατά της οποίας χωρούσε μόνον προσφυγή του </a:t>
            </a:r>
            <a:r>
              <a:rPr lang="el-GR" dirty="0" err="1"/>
              <a:t>καταδικασθέντα</a:t>
            </a:r>
            <a:r>
              <a:rPr lang="el-GR" dirty="0"/>
              <a:t> στην κρίση της λαϊκής συνέλευσης (</a:t>
            </a:r>
            <a:r>
              <a:rPr lang="en-US" i="1" dirty="0" err="1"/>
              <a:t>provocatio</a:t>
            </a:r>
            <a:r>
              <a:rPr lang="en-US" i="1" dirty="0"/>
              <a:t> ad populum</a:t>
            </a:r>
            <a:r>
              <a:rPr lang="el-GR" dirty="0"/>
              <a:t>). </a:t>
            </a:r>
            <a:endParaRPr lang="en-US" dirty="0"/>
          </a:p>
        </p:txBody>
      </p:sp>
    </p:spTree>
    <p:extLst>
      <p:ext uri="{BB962C8B-B14F-4D97-AF65-F5344CB8AC3E}">
        <p14:creationId xmlns:p14="http://schemas.microsoft.com/office/powerpoint/2010/main" val="394570759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Lex de Imperio </a:t>
            </a:r>
            <a:r>
              <a:rPr lang="en-US" dirty="0" err="1" smtClean="0"/>
              <a:t>Vespasiani</a:t>
            </a: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2"/>
          <a:srcRect l="-68125" r="-68125"/>
          <a:stretch>
            <a:fillRect/>
          </a:stretch>
        </p:blipFill>
        <p:spPr/>
      </p:pic>
    </p:spTree>
    <p:extLst>
      <p:ext uri="{BB962C8B-B14F-4D97-AF65-F5344CB8AC3E}">
        <p14:creationId xmlns:p14="http://schemas.microsoft.com/office/powerpoint/2010/main" val="27264394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a:t>Η φύση του </a:t>
            </a:r>
            <a:r>
              <a:rPr lang="en-US" dirty="0"/>
              <a:t>imperium </a:t>
            </a:r>
            <a:r>
              <a:rPr lang="el-GR" dirty="0"/>
              <a:t>είναι θρησκευτική </a:t>
            </a:r>
            <a:endParaRPr lang="el-GR" dirty="0" smtClean="0"/>
          </a:p>
          <a:p>
            <a:r>
              <a:rPr lang="el-GR" dirty="0"/>
              <a:t>Σ</a:t>
            </a:r>
            <a:r>
              <a:rPr lang="el-GR" dirty="0" smtClean="0"/>
              <a:t>υνδέεται </a:t>
            </a:r>
            <a:r>
              <a:rPr lang="el-GR" dirty="0"/>
              <a:t>άμεσα με το δικαίωμα ή χάρισμα του </a:t>
            </a:r>
            <a:r>
              <a:rPr lang="en-US" dirty="0" err="1"/>
              <a:t>auspicium</a:t>
            </a:r>
            <a:r>
              <a:rPr lang="en-US" dirty="0"/>
              <a:t> </a:t>
            </a:r>
            <a:r>
              <a:rPr lang="el-GR" dirty="0"/>
              <a:t>(της οιωνοσκοπίας), η οποία αποτελεί τη νομιμοποίηση κάθε βασιλικής πράξης. </a:t>
            </a:r>
            <a:endParaRPr lang="el-GR" dirty="0" smtClean="0"/>
          </a:p>
          <a:p>
            <a:r>
              <a:rPr lang="el-GR" dirty="0" smtClean="0"/>
              <a:t>Ο </a:t>
            </a:r>
            <a:r>
              <a:rPr lang="el-GR" dirty="0"/>
              <a:t>βασιλιάς περιβάλλεται το </a:t>
            </a:r>
            <a:r>
              <a:rPr lang="en-US" dirty="0"/>
              <a:t>imperium </a:t>
            </a:r>
            <a:r>
              <a:rPr lang="el-GR" dirty="0"/>
              <a:t>αυτοδικαίως, δια του εγγενούς δικαιώματός του να αιτηθεί στον Δία το δικαίωμα να λαμβάνει τους οιωνούς. </a:t>
            </a:r>
            <a:endParaRPr lang="el-GR" dirty="0" smtClean="0"/>
          </a:p>
          <a:p>
            <a:r>
              <a:rPr lang="el-GR" dirty="0"/>
              <a:t>Δ</a:t>
            </a:r>
            <a:r>
              <a:rPr lang="el-GR" dirty="0" smtClean="0"/>
              <a:t>εύτερη </a:t>
            </a:r>
            <a:r>
              <a:rPr lang="el-GR" dirty="0"/>
              <a:t>διαδικασία, καθαρά τυπική, προστίθεται στο τελετουργικό της πρόσδοσης του </a:t>
            </a:r>
            <a:r>
              <a:rPr lang="en-US" dirty="0"/>
              <a:t>imperium</a:t>
            </a:r>
            <a:r>
              <a:rPr lang="el-GR" dirty="0"/>
              <a:t>: η επευφημία της φρατρικής </a:t>
            </a:r>
            <a:r>
              <a:rPr lang="el-GR" dirty="0" smtClean="0"/>
              <a:t>συνέλευσης</a:t>
            </a:r>
            <a:r>
              <a:rPr lang="fr-CA" dirty="0" smtClean="0"/>
              <a:t> (</a:t>
            </a:r>
            <a:r>
              <a:rPr lang="fr-CA" dirty="0" err="1" smtClean="0">
                <a:solidFill>
                  <a:srgbClr val="FF6600"/>
                </a:solidFill>
              </a:rPr>
              <a:t>comitia</a:t>
            </a:r>
            <a:r>
              <a:rPr lang="fr-CA" dirty="0" smtClean="0">
                <a:solidFill>
                  <a:srgbClr val="FF6600"/>
                </a:solidFill>
              </a:rPr>
              <a:t> </a:t>
            </a:r>
            <a:r>
              <a:rPr lang="fr-CA" dirty="0" err="1" smtClean="0">
                <a:solidFill>
                  <a:srgbClr val="FF6600"/>
                </a:solidFill>
              </a:rPr>
              <a:t>curiata</a:t>
            </a:r>
            <a:r>
              <a:rPr lang="fr-CA" dirty="0" smtClean="0"/>
              <a:t>)</a:t>
            </a:r>
            <a:r>
              <a:rPr lang="el-GR" dirty="0" smtClean="0"/>
              <a:t>.</a:t>
            </a:r>
          </a:p>
          <a:p>
            <a:r>
              <a:rPr lang="el-GR" dirty="0" smtClean="0"/>
              <a:t> </a:t>
            </a:r>
            <a:r>
              <a:rPr lang="el-GR" dirty="0"/>
              <a:t>Οι πηγές αναφέρονται στον «φρατρικό νόμο» με τον οποίο αποδόθηκε </a:t>
            </a:r>
            <a:r>
              <a:rPr lang="el-GR" dirty="0" smtClean="0"/>
              <a:t>το </a:t>
            </a:r>
            <a:r>
              <a:rPr lang="fr-CA" dirty="0" smtClean="0"/>
              <a:t>imperium </a:t>
            </a:r>
            <a:r>
              <a:rPr lang="el-GR" dirty="0" smtClean="0"/>
              <a:t>στους </a:t>
            </a:r>
            <a:r>
              <a:rPr lang="el-GR" dirty="0"/>
              <a:t>βασιλείς της </a:t>
            </a:r>
            <a:r>
              <a:rPr lang="el-GR" dirty="0" smtClean="0"/>
              <a:t>Ρὠμης</a:t>
            </a:r>
            <a:r>
              <a:rPr lang="fr-CA" dirty="0" smtClean="0"/>
              <a:t>.</a:t>
            </a:r>
            <a:r>
              <a:rPr lang="el-GR" dirty="0" smtClean="0"/>
              <a:t> </a:t>
            </a:r>
            <a:endParaRPr lang="en-US" dirty="0"/>
          </a:p>
        </p:txBody>
      </p:sp>
    </p:spTree>
    <p:extLst>
      <p:ext uri="{BB962C8B-B14F-4D97-AF65-F5344CB8AC3E}">
        <p14:creationId xmlns:p14="http://schemas.microsoft.com/office/powerpoint/2010/main" val="54022569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err="1"/>
              <a:t>Jurisdictio</a:t>
            </a:r>
            <a:r>
              <a:rPr lang="en-US" b="1" i="1" dirty="0"/>
              <a:t> (</a:t>
            </a:r>
            <a:r>
              <a:rPr lang="en-US" b="1" i="1" dirty="0" err="1"/>
              <a:t>δικ</a:t>
            </a:r>
            <a:r>
              <a:rPr lang="en-US" b="1" i="1" dirty="0"/>
              <a:t>α</a:t>
            </a:r>
            <a:r>
              <a:rPr lang="en-US" b="1" i="1" dirty="0" err="1"/>
              <a:t>ιοδοσί</a:t>
            </a:r>
            <a:r>
              <a:rPr lang="en-US" b="1" i="1" dirty="0"/>
              <a:t>α)</a:t>
            </a:r>
            <a:endParaRPr lang="en-US" dirty="0"/>
          </a:p>
        </p:txBody>
      </p:sp>
      <p:sp>
        <p:nvSpPr>
          <p:cNvPr id="3" name="Content Placeholder 2"/>
          <p:cNvSpPr>
            <a:spLocks noGrp="1"/>
          </p:cNvSpPr>
          <p:nvPr>
            <p:ph idx="1"/>
          </p:nvPr>
        </p:nvSpPr>
        <p:spPr/>
        <p:txBody>
          <a:bodyPr>
            <a:normAutofit fontScale="92500" lnSpcReduction="10000"/>
          </a:bodyPr>
          <a:lstStyle/>
          <a:p>
            <a:pPr lvl="0"/>
            <a:r>
              <a:rPr lang="en-US" b="1" dirty="0" smtClean="0"/>
              <a:t>.</a:t>
            </a:r>
            <a:r>
              <a:rPr lang="en-US" dirty="0" smtClean="0"/>
              <a:t> </a:t>
            </a:r>
            <a:r>
              <a:rPr lang="el-GR" dirty="0"/>
              <a:t>Ειδικότερη έκφανση του </a:t>
            </a:r>
            <a:r>
              <a:rPr lang="el-GR" i="1" dirty="0"/>
              <a:t>imperium</a:t>
            </a:r>
            <a:r>
              <a:rPr lang="el-GR" dirty="0"/>
              <a:t> είναι και εξουσία και διαδικασία του </a:t>
            </a:r>
            <a:r>
              <a:rPr lang="en-US" i="1" dirty="0"/>
              <a:t>ius </a:t>
            </a:r>
            <a:r>
              <a:rPr lang="en-US" i="1" dirty="0" err="1"/>
              <a:t>dicere</a:t>
            </a:r>
            <a:r>
              <a:rPr lang="en-US" dirty="0"/>
              <a:t> (</a:t>
            </a:r>
            <a:r>
              <a:rPr lang="el-GR" dirty="0"/>
              <a:t>λέγειν το δίκαιο), που είχαν οι Πραίτορες και οι Διοικητές Επαρχιών. </a:t>
            </a:r>
            <a:endParaRPr lang="en-GB" dirty="0" smtClean="0"/>
          </a:p>
          <a:p>
            <a:pPr lvl="0"/>
            <a:r>
              <a:rPr lang="el-GR" dirty="0" smtClean="0"/>
              <a:t>Περιελάμβανε </a:t>
            </a:r>
            <a:r>
              <a:rPr lang="el-GR" dirty="0"/>
              <a:t>τη δυνατότητα χορηγήσεως ή αρνήσεως αγωγής, διάπλασης του δικαίου, διορισμού των δικαστών, προεδρίας των πολυμελών δικαστηρίων και επικύρωσης δικαιοπραξιών που τελούνται ενώπιόν τους, όπως οι υιοθεσίες. </a:t>
            </a:r>
            <a:endParaRPr lang="en-GB" dirty="0" smtClean="0"/>
          </a:p>
          <a:p>
            <a:pPr lvl="0"/>
            <a:r>
              <a:rPr lang="el-GR" dirty="0" smtClean="0"/>
              <a:t>Ο </a:t>
            </a:r>
            <a:r>
              <a:rPr lang="el-GR" dirty="0"/>
              <a:t>όρος </a:t>
            </a:r>
            <a:r>
              <a:rPr lang="en-US" i="1" dirty="0" err="1"/>
              <a:t>jurisdictio</a:t>
            </a:r>
            <a:r>
              <a:rPr lang="en-US" dirty="0"/>
              <a:t> </a:t>
            </a:r>
            <a:r>
              <a:rPr lang="el-GR" dirty="0"/>
              <a:t>κατέστη συνώνυμος με τον τόπο εντός της περιφέρειας του οποίου ο άρχοντας ασκούσε τα καθήκοντά του. </a:t>
            </a:r>
            <a:endParaRPr lang="en-GB" dirty="0" smtClean="0"/>
          </a:p>
          <a:p>
            <a:pPr lvl="0"/>
            <a:r>
              <a:rPr lang="el-GR" dirty="0" smtClean="0"/>
              <a:t>Για </a:t>
            </a:r>
            <a:r>
              <a:rPr lang="el-GR" dirty="0"/>
              <a:t>τους Διοικητές Επαρχίας κάλυπτε όχι μόνον τα δικαστικά, αλλά και τα πάσης φύσεως διοικητικά καθήκοντά τους</a:t>
            </a:r>
            <a:r>
              <a:rPr lang="el-GR" dirty="0" smtClean="0"/>
              <a:t>.</a:t>
            </a:r>
            <a:endParaRPr lang="en-GB" dirty="0" smtClean="0"/>
          </a:p>
          <a:p>
            <a:pPr lvl="0"/>
            <a:r>
              <a:rPr lang="el-GR" dirty="0" smtClean="0"/>
              <a:t> </a:t>
            </a:r>
            <a:r>
              <a:rPr lang="el-GR" dirty="0"/>
              <a:t>Μετά την επικράτηση της δικονομικής διαδικασίας </a:t>
            </a:r>
            <a:r>
              <a:rPr lang="en-US" i="1" dirty="0" err="1"/>
              <a:t>extraordinem</a:t>
            </a:r>
            <a:r>
              <a:rPr lang="en-US" dirty="0"/>
              <a:t>, </a:t>
            </a:r>
            <a:r>
              <a:rPr lang="el-GR" dirty="0"/>
              <a:t>ο όρος κατέστη συνώνυμος με την δικαστική δικαιοδοσία κάθε δικαστή (</a:t>
            </a:r>
            <a:r>
              <a:rPr lang="en-US" i="1" dirty="0" err="1"/>
              <a:t>iudex</a:t>
            </a:r>
            <a:r>
              <a:rPr lang="en-US" dirty="0"/>
              <a:t>). </a:t>
            </a:r>
            <a:endParaRPr lang="el-GR" dirty="0"/>
          </a:p>
          <a:p>
            <a:endParaRPr lang="en-US" dirty="0"/>
          </a:p>
        </p:txBody>
      </p:sp>
    </p:spTree>
    <p:extLst>
      <p:ext uri="{BB962C8B-B14F-4D97-AF65-F5344CB8AC3E}">
        <p14:creationId xmlns:p14="http://schemas.microsoft.com/office/powerpoint/2010/main" val="8504643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b="1" i="1" dirty="0" smtClean="0"/>
              <a:t>Potestas</a:t>
            </a:r>
            <a:r>
              <a:rPr lang="el-GR" b="1" dirty="0" smtClean="0"/>
              <a:t> </a:t>
            </a:r>
            <a:endParaRPr lang="en-US" dirty="0"/>
          </a:p>
        </p:txBody>
      </p:sp>
      <p:sp>
        <p:nvSpPr>
          <p:cNvPr id="3" name="Content Placeholder 2"/>
          <p:cNvSpPr>
            <a:spLocks noGrp="1"/>
          </p:cNvSpPr>
          <p:nvPr>
            <p:ph idx="1"/>
          </p:nvPr>
        </p:nvSpPr>
        <p:spPr/>
        <p:txBody>
          <a:bodyPr/>
          <a:lstStyle/>
          <a:p>
            <a:pPr lvl="0"/>
            <a:r>
              <a:rPr lang="el-GR" dirty="0" smtClean="0"/>
              <a:t>Κάθε </a:t>
            </a:r>
            <a:r>
              <a:rPr lang="el-GR" dirty="0"/>
              <a:t>άρχοντας στη Ρώμη είναι κάτοχος της ήσσονος εξουσίας που ονομάζεται </a:t>
            </a:r>
            <a:r>
              <a:rPr lang="fr-FR" i="1" dirty="0"/>
              <a:t>potestas</a:t>
            </a:r>
            <a:r>
              <a:rPr lang="el-GR" dirty="0"/>
              <a:t>. </a:t>
            </a:r>
            <a:endParaRPr lang="en-GB" dirty="0" smtClean="0"/>
          </a:p>
          <a:p>
            <a:pPr lvl="0"/>
            <a:r>
              <a:rPr lang="el-GR" dirty="0" smtClean="0"/>
              <a:t>Απόρροια </a:t>
            </a:r>
            <a:r>
              <a:rPr lang="el-GR" dirty="0"/>
              <a:t>αυτής αποτελεί το νόμιμο δικαίωμα των αρχόντων να εκδίδουν πράξεις με νομικά δεσμευτικό περιεχόμενο (</a:t>
            </a:r>
            <a:r>
              <a:rPr lang="el-GR" i="1" dirty="0"/>
              <a:t>ius</a:t>
            </a:r>
            <a:r>
              <a:rPr lang="el-GR" dirty="0"/>
              <a:t> </a:t>
            </a:r>
            <a:r>
              <a:rPr lang="fr-FR" i="1" dirty="0" err="1"/>
              <a:t>edicendi</a:t>
            </a:r>
            <a:r>
              <a:rPr lang="el-GR" dirty="0"/>
              <a:t>), τα ήδικτα</a:t>
            </a:r>
            <a:r>
              <a:rPr lang="el-GR" i="1" dirty="0"/>
              <a:t> </a:t>
            </a:r>
            <a:r>
              <a:rPr lang="fr-FR" dirty="0"/>
              <a:t>(</a:t>
            </a:r>
            <a:r>
              <a:rPr lang="fr-FR" i="1" dirty="0"/>
              <a:t>edicta</a:t>
            </a:r>
            <a:r>
              <a:rPr lang="el-GR" dirty="0"/>
              <a:t>)</a:t>
            </a:r>
            <a:r>
              <a:rPr lang="el-GR" i="1" dirty="0"/>
              <a:t> </a:t>
            </a:r>
            <a:r>
              <a:rPr lang="el-GR" dirty="0"/>
              <a:t>και να λαμβάνουν κάθε προσήκον μέτρο για την εκτέλεση των αποφάσεών τους (</a:t>
            </a:r>
            <a:r>
              <a:rPr lang="fr-FR" i="1" dirty="0" err="1"/>
              <a:t>coercitio</a:t>
            </a:r>
            <a:r>
              <a:rPr lang="fr-FR" i="1" dirty="0"/>
              <a:t> </a:t>
            </a:r>
            <a:r>
              <a:rPr lang="fr-FR" i="1" dirty="0" err="1"/>
              <a:t>minor</a:t>
            </a:r>
            <a:r>
              <a:rPr lang="el-GR" dirty="0"/>
              <a:t>)</a:t>
            </a:r>
            <a:r>
              <a:rPr lang="el-GR" dirty="0" smtClean="0"/>
              <a:t>.</a:t>
            </a:r>
            <a:endParaRPr lang="en-GB" dirty="0" smtClean="0"/>
          </a:p>
          <a:p>
            <a:pPr lvl="0"/>
            <a:r>
              <a:rPr lang="el-GR" dirty="0" smtClean="0"/>
              <a:t> </a:t>
            </a:r>
            <a:r>
              <a:rPr lang="el-GR" dirty="0"/>
              <a:t>Ο αρχηγός κάθε ρωμαϊκής οικογένειας, ο </a:t>
            </a:r>
            <a:r>
              <a:rPr lang="el-GR" i="1" dirty="0"/>
              <a:t>pater familias</a:t>
            </a:r>
            <a:r>
              <a:rPr lang="el-GR" dirty="0"/>
              <a:t>, ως οιονεί άρχοντας του οίκου του, ασκούσε επίσης μία μορφή εξουσίας επί των μελών της οικογενείας του, που αποκαλείται </a:t>
            </a:r>
            <a:r>
              <a:rPr lang="fr-FR" i="1" dirty="0" err="1"/>
              <a:t>patria</a:t>
            </a:r>
            <a:r>
              <a:rPr lang="fr-FR" i="1" dirty="0"/>
              <a:t> potestas</a:t>
            </a:r>
            <a:r>
              <a:rPr lang="el-GR" dirty="0"/>
              <a:t>.</a:t>
            </a:r>
          </a:p>
          <a:p>
            <a:endParaRPr lang="en-US" dirty="0"/>
          </a:p>
        </p:txBody>
      </p:sp>
    </p:spTree>
    <p:extLst>
      <p:ext uri="{BB962C8B-B14F-4D97-AF65-F5344CB8AC3E}">
        <p14:creationId xmlns:p14="http://schemas.microsoft.com/office/powerpoint/2010/main" val="22684889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Potestas </a:t>
            </a:r>
            <a:r>
              <a:rPr lang="el-GR" dirty="0" smtClean="0"/>
              <a:t>Δημάρχων</a:t>
            </a:r>
            <a:endParaRPr lang="en-US" dirty="0"/>
          </a:p>
        </p:txBody>
      </p:sp>
      <p:sp>
        <p:nvSpPr>
          <p:cNvPr id="3" name="Content Placeholder 2"/>
          <p:cNvSpPr>
            <a:spLocks noGrp="1"/>
          </p:cNvSpPr>
          <p:nvPr>
            <p:ph idx="1"/>
          </p:nvPr>
        </p:nvSpPr>
        <p:spPr/>
        <p:txBody>
          <a:bodyPr>
            <a:normAutofit fontScale="85000" lnSpcReduction="20000"/>
          </a:bodyPr>
          <a:lstStyle/>
          <a:p>
            <a:r>
              <a:rPr lang="el-GR" dirty="0"/>
              <a:t>Το αξίωμα, παρότι δεν διέθετε </a:t>
            </a:r>
            <a:r>
              <a:rPr lang="fr-FR" i="1" dirty="0"/>
              <a:t>imperium, </a:t>
            </a:r>
            <a:r>
              <a:rPr lang="el-GR" dirty="0"/>
              <a:t>είχε επομένως φαινομενικά απεριόριστη εξουσία, μόνος φραγμός στην οποία μπορούσε να αποτελέσει παρέμβαση άλλου Δημάρχου. </a:t>
            </a:r>
            <a:endParaRPr lang="el-GR" dirty="0" smtClean="0"/>
          </a:p>
          <a:p>
            <a:r>
              <a:rPr lang="el-GR" dirty="0" smtClean="0"/>
              <a:t>Οι </a:t>
            </a:r>
            <a:r>
              <a:rPr lang="el-GR" dirty="0"/>
              <a:t>Δήμαρχοι σπάνια όμως ασκούσαν καταχρηστικά το παντοδύναμο εργαλείο του </a:t>
            </a:r>
            <a:r>
              <a:rPr lang="fr-FR" i="1" dirty="0"/>
              <a:t>veto</a:t>
            </a:r>
            <a:r>
              <a:rPr lang="el-GR" dirty="0"/>
              <a:t> προκειμένου να θέσουν φραγμούς στις αποφάσεις άλλων αρχόντων, ενόψει του ότι η θητεία τους ήταν ετήσια και μετά το πέρας της έπαυαν να χαίρουν της προστασίας της </a:t>
            </a:r>
            <a:r>
              <a:rPr lang="en-US" i="1" dirty="0"/>
              <a:t>sacrosanctitas</a:t>
            </a:r>
            <a:r>
              <a:rPr lang="el-GR" dirty="0"/>
              <a:t>. </a:t>
            </a:r>
            <a:endParaRPr lang="el-GR" dirty="0" smtClean="0"/>
          </a:p>
          <a:p>
            <a:r>
              <a:rPr lang="el-GR" dirty="0" smtClean="0"/>
              <a:t>Στα </a:t>
            </a:r>
            <a:r>
              <a:rPr lang="el-GR" dirty="0"/>
              <a:t>τέλη της </a:t>
            </a:r>
            <a:r>
              <a:rPr lang="en-US" i="1" dirty="0"/>
              <a:t>Res publica</a:t>
            </a:r>
            <a:r>
              <a:rPr lang="el-GR" dirty="0"/>
              <a:t>, όταν εντείνεται ο αγώνας για την απόλυτη εξουσία μεταξύ ισχυρών πολιτικών, οι Δήμαρχοι χάνουν την πολιτική σημασία τους ως προστάτες του λαού, έχοντας και αυτοί καταστεί μέρος της νέας </a:t>
            </a:r>
            <a:r>
              <a:rPr lang="en-US" i="1" dirty="0"/>
              <a:t>nobilitas</a:t>
            </a:r>
            <a:r>
              <a:rPr lang="el-GR" dirty="0"/>
              <a:t> που συγκροτούν από κοινού οι ευγενέστερες οικογένειες των Πατρικίων και των Πληβείων. </a:t>
            </a:r>
            <a:endParaRPr lang="el-GR" dirty="0" smtClean="0"/>
          </a:p>
          <a:p>
            <a:r>
              <a:rPr lang="el-GR" dirty="0" smtClean="0"/>
              <a:t>Ο </a:t>
            </a:r>
            <a:r>
              <a:rPr lang="el-GR" dirty="0"/>
              <a:t>Σύλλας θα προσπαθήσει να τους απογυμνώσει από τις εξουσίες τους, οι αλλαγές όμως που εισάγει καταργούνται λίγο αργότερα. Όταν πλέον το πολίτευμα μετατρέπεται από τον Αύγουστο σε Ηγεμονία, η </a:t>
            </a:r>
            <a:r>
              <a:rPr lang="en-US" i="1" dirty="0" err="1"/>
              <a:t>tribunicia</a:t>
            </a:r>
            <a:r>
              <a:rPr lang="en-US" i="1" dirty="0"/>
              <a:t> potestas </a:t>
            </a:r>
            <a:r>
              <a:rPr lang="el-GR" dirty="0"/>
              <a:t>που κατέχει ο αυτοκράτορας του επιτρέπει να εμφανίζεται ως προστάτης του </a:t>
            </a:r>
            <a:r>
              <a:rPr lang="el-GR" dirty="0" smtClean="0"/>
              <a:t>λαού.</a:t>
            </a:r>
            <a:endParaRPr lang="en-US" dirty="0"/>
          </a:p>
        </p:txBody>
      </p:sp>
    </p:spTree>
    <p:extLst>
      <p:ext uri="{BB962C8B-B14F-4D97-AF65-F5344CB8AC3E}">
        <p14:creationId xmlns:p14="http://schemas.microsoft.com/office/powerpoint/2010/main" val="210353986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Διακριτικά της δημόσιας εξουσίας</a:t>
            </a:r>
            <a:endParaRPr lang="en-US" dirty="0"/>
          </a:p>
        </p:txBody>
      </p:sp>
      <p:sp>
        <p:nvSpPr>
          <p:cNvPr id="3" name="Content Placeholder 2"/>
          <p:cNvSpPr>
            <a:spLocks noGrp="1"/>
          </p:cNvSpPr>
          <p:nvPr>
            <p:ph idx="1"/>
          </p:nvPr>
        </p:nvSpPr>
        <p:spPr/>
        <p:txBody>
          <a:bodyPr>
            <a:normAutofit fontScale="92500"/>
          </a:bodyPr>
          <a:lstStyle/>
          <a:p>
            <a:r>
              <a:rPr lang="el-GR" dirty="0" smtClean="0"/>
              <a:t>Αναπόσπαστο </a:t>
            </a:r>
            <a:r>
              <a:rPr lang="el-GR" dirty="0"/>
              <a:t>γνώρισμα τους κύρους των αρχόντων στη Ρώμη αποτελούσαν ορισμένα δημόσια σύμβολα και διακριτικά της εξουσίας τους. Πολλά από αυτά ανάγονται στην εποχή της ετρουσκικής βασιλείας</a:t>
            </a:r>
            <a:r>
              <a:rPr lang="el-GR" dirty="0" smtClean="0"/>
              <a:t>.</a:t>
            </a:r>
            <a:endParaRPr lang="en-GB" dirty="0" smtClean="0"/>
          </a:p>
          <a:p>
            <a:pPr lvl="0"/>
            <a:r>
              <a:rPr lang="el-GR" dirty="0"/>
              <a:t>Κατά την άσκηση των καθηκόντων τους οι άρχοντες φορούν ειδικό ένδυμα (</a:t>
            </a:r>
            <a:r>
              <a:rPr lang="en-US" b="1" i="1" dirty="0"/>
              <a:t>toga</a:t>
            </a:r>
            <a:r>
              <a:rPr lang="en-US" i="1" dirty="0"/>
              <a:t> </a:t>
            </a:r>
            <a:r>
              <a:rPr lang="en-US" b="1" i="1" dirty="0" err="1"/>
              <a:t>praetexta</a:t>
            </a:r>
            <a:r>
              <a:rPr lang="el-GR" dirty="0"/>
              <a:t>, λευκή </a:t>
            </a:r>
            <a:r>
              <a:rPr lang="el-GR" dirty="0" err="1"/>
              <a:t>τόγα</a:t>
            </a:r>
            <a:r>
              <a:rPr lang="el-GR" dirty="0"/>
              <a:t> με φαρδιά κόκκινη ταινία) που τους επιτρέπει να ξεχωρίζουν από το πλήθος. </a:t>
            </a:r>
            <a:endParaRPr lang="en-GB" dirty="0" smtClean="0"/>
          </a:p>
          <a:p>
            <a:pPr lvl="0"/>
            <a:r>
              <a:rPr lang="el-GR" dirty="0" smtClean="0"/>
              <a:t>Οι </a:t>
            </a:r>
            <a:r>
              <a:rPr lang="el-GR" dirty="0"/>
              <a:t>υποψήφιοι για τα αξιώματα κατά την προεκλογική εκστρατεία τους έπρεπε να φορούν κατάλευκη </a:t>
            </a:r>
            <a:r>
              <a:rPr lang="el-GR" dirty="0" err="1"/>
              <a:t>τόγα</a:t>
            </a:r>
            <a:r>
              <a:rPr lang="el-GR" dirty="0"/>
              <a:t>, συμβολική της αγνότητας των προθέσεών τους (</a:t>
            </a:r>
            <a:r>
              <a:rPr lang="en-US" b="1" i="1" dirty="0"/>
              <a:t>toga candida</a:t>
            </a:r>
            <a:r>
              <a:rPr lang="el-GR" dirty="0"/>
              <a:t>, από τον οποίο προέρχεται ο σύγχρονος αγγλικός όρος </a:t>
            </a:r>
            <a:r>
              <a:rPr lang="en-US" i="1" dirty="0"/>
              <a:t>candidate</a:t>
            </a:r>
            <a:r>
              <a:rPr lang="el-GR" dirty="0"/>
              <a:t>). </a:t>
            </a:r>
          </a:p>
          <a:p>
            <a:r>
              <a:rPr lang="el-GR" dirty="0" smtClean="0"/>
              <a:t> </a:t>
            </a:r>
            <a:endParaRPr lang="el-GR" dirty="0"/>
          </a:p>
          <a:p>
            <a:endParaRPr lang="en-US" dirty="0"/>
          </a:p>
        </p:txBody>
      </p:sp>
    </p:spTree>
    <p:extLst>
      <p:ext uri="{BB962C8B-B14F-4D97-AF65-F5344CB8AC3E}">
        <p14:creationId xmlns:p14="http://schemas.microsoft.com/office/powerpoint/2010/main" val="349757342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Toga </a:t>
            </a:r>
            <a:r>
              <a:rPr lang="en-US" dirty="0" err="1" smtClean="0"/>
              <a:t>praetexta</a:t>
            </a:r>
            <a:endParaRPr lang="en-US" dirty="0"/>
          </a:p>
        </p:txBody>
      </p:sp>
      <p:pic>
        <p:nvPicPr>
          <p:cNvPr id="4" name="Content Placeholder 3"/>
          <p:cNvPicPr>
            <a:picLocks noGrp="1" noChangeAspect="1"/>
          </p:cNvPicPr>
          <p:nvPr>
            <p:ph idx="1"/>
          </p:nvPr>
        </p:nvPicPr>
        <p:blipFill>
          <a:blip r:embed="rId2"/>
          <a:srcRect l="-99211" r="-99211"/>
          <a:stretch>
            <a:fillRect/>
          </a:stretch>
        </p:blipFill>
        <p:spPr>
          <a:xfrm>
            <a:off x="-994294" y="1524000"/>
            <a:ext cx="7376344" cy="4371167"/>
          </a:xfrm>
        </p:spPr>
      </p:pic>
      <p:pic>
        <p:nvPicPr>
          <p:cNvPr id="5" name="Picture 4"/>
          <p:cNvPicPr>
            <a:picLocks noChangeAspect="1"/>
          </p:cNvPicPr>
          <p:nvPr/>
        </p:nvPicPr>
        <p:blipFill>
          <a:blip r:embed="rId3"/>
          <a:stretch>
            <a:fillRect/>
          </a:stretch>
        </p:blipFill>
        <p:spPr>
          <a:xfrm>
            <a:off x="5195689" y="1210585"/>
            <a:ext cx="3200286" cy="4826377"/>
          </a:xfrm>
          <a:prstGeom prst="rect">
            <a:avLst/>
          </a:prstGeom>
        </p:spPr>
      </p:pic>
    </p:spTree>
    <p:extLst>
      <p:ext uri="{BB962C8B-B14F-4D97-AF65-F5344CB8AC3E}">
        <p14:creationId xmlns:p14="http://schemas.microsoft.com/office/powerpoint/2010/main" val="7861349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a:t>Οι άρχοντες κάθε βαθμίδας του </a:t>
            </a:r>
            <a:r>
              <a:rPr lang="en-US" i="1" dirty="0"/>
              <a:t>cursus honorum </a:t>
            </a:r>
            <a:r>
              <a:rPr lang="el-GR" dirty="0"/>
              <a:t>αναδεικνύονται με εκλογές, που λαμβάνουν χώρα μία φορά το χρόνο, εφόσον πληρούν ορισμένες νόμιμες προϋποθέσεις (ηλικίας, κοινωνικής τάξης, σειράς αξιωμάτων στο </a:t>
            </a:r>
            <a:r>
              <a:rPr lang="fr-FR" i="1" dirty="0"/>
              <a:t>cursus honorum</a:t>
            </a:r>
            <a:r>
              <a:rPr lang="el-GR" dirty="0"/>
              <a:t>). Όφειλαν να ασκούν την δημόσια εξουσία σύμφωνα με ορισμένες άγραφες αλλά απαράγραπτες (σήμερα θα λέγαμε "συνταγματικές") αρχές του ρωμαϊκού πολιτεύματος, που στόχο είχαν να θέσουν μία σειρά από ασφαλιστικές δικλείδες κατά του ενδεχομένου κατάχρησης εξουσίας και μονοπωλίου της από ένα ή από λίγα πρόσωπα </a:t>
            </a:r>
            <a:endParaRPr lang="en-US" dirty="0"/>
          </a:p>
        </p:txBody>
      </p:sp>
    </p:spTree>
    <p:extLst>
      <p:ext uri="{BB962C8B-B14F-4D97-AF65-F5344CB8AC3E}">
        <p14:creationId xmlns:p14="http://schemas.microsoft.com/office/powerpoint/2010/main" val="3027771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0"/>
            <a:r>
              <a:rPr lang="el-GR" dirty="0"/>
              <a:t>Κατά την άσκηση των καθηκόντων τους, οι Ύπατοι, οι Πραίτορες και οι </a:t>
            </a:r>
            <a:r>
              <a:rPr lang="fr-FR" i="1" dirty="0" err="1"/>
              <a:t>Aediles</a:t>
            </a:r>
            <a:r>
              <a:rPr lang="fr-FR" i="1" dirty="0"/>
              <a:t> Curules</a:t>
            </a:r>
            <a:r>
              <a:rPr lang="el-GR" dirty="0"/>
              <a:t>, κάθονται σε ειδικό κάθισμα, την </a:t>
            </a:r>
            <a:r>
              <a:rPr lang="fr-FR" b="1" i="1" dirty="0"/>
              <a:t>sella </a:t>
            </a:r>
            <a:r>
              <a:rPr lang="fr-FR" b="1" i="1" dirty="0" err="1"/>
              <a:t>curulis</a:t>
            </a:r>
            <a:r>
              <a:rPr lang="el-GR" dirty="0"/>
              <a:t>, ένα σκαμνί χωρίς πλάτη, που συμβολίζει ότι οι άρχοντες και οι </a:t>
            </a:r>
            <a:r>
              <a:rPr lang="el-GR" dirty="0" err="1"/>
              <a:t>δικαιοδοτούντες</a:t>
            </a:r>
            <a:r>
              <a:rPr lang="el-GR" dirty="0"/>
              <a:t> πρέπει να ενεργούν με ταχύτητα και αποτελεσματικότητα, χωρίς να “βολεύονται” στην εξουσία. Το κάθισμα αυτό γίνεται συνώνυμο της ανώτερης μορφής αξιωμάτων (</a:t>
            </a:r>
            <a:r>
              <a:rPr lang="fr-FR" i="1" dirty="0"/>
              <a:t>curule</a:t>
            </a:r>
            <a:r>
              <a:rPr lang="el-GR" dirty="0"/>
              <a:t>). </a:t>
            </a:r>
          </a:p>
          <a:p>
            <a:endParaRPr lang="en-US" dirty="0"/>
          </a:p>
        </p:txBody>
      </p:sp>
    </p:spTree>
    <p:extLst>
      <p:ext uri="{BB962C8B-B14F-4D97-AF65-F5344CB8AC3E}">
        <p14:creationId xmlns:p14="http://schemas.microsoft.com/office/powerpoint/2010/main" val="399303260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Sella</a:t>
            </a:r>
            <a:r>
              <a:rPr lang="en-US" dirty="0" smtClean="0"/>
              <a:t> </a:t>
            </a:r>
            <a:r>
              <a:rPr lang="en-US" dirty="0" err="1" smtClean="0"/>
              <a:t>curulis</a:t>
            </a:r>
            <a:r>
              <a:rPr lang="en-US" dirty="0" smtClean="0"/>
              <a:t> = </a:t>
            </a:r>
            <a:r>
              <a:rPr lang="el-GR" dirty="0" smtClean="0"/>
              <a:t>ηγεμονικός δίφρος</a:t>
            </a:r>
            <a:endParaRPr lang="en-US" dirty="0"/>
          </a:p>
        </p:txBody>
      </p:sp>
      <p:pic>
        <p:nvPicPr>
          <p:cNvPr id="4" name="Content Placeholder 3"/>
          <p:cNvPicPr>
            <a:picLocks noGrp="1" noChangeAspect="1"/>
          </p:cNvPicPr>
          <p:nvPr>
            <p:ph idx="1"/>
          </p:nvPr>
        </p:nvPicPr>
        <p:blipFill>
          <a:blip r:embed="rId2"/>
          <a:srcRect l="-33716" r="-33716"/>
          <a:stretch>
            <a:fillRect/>
          </a:stretch>
        </p:blipFill>
        <p:spPr>
          <a:xfrm>
            <a:off x="-1373661" y="1600200"/>
            <a:ext cx="8229600" cy="4876800"/>
          </a:xfrm>
        </p:spPr>
      </p:pic>
      <p:pic>
        <p:nvPicPr>
          <p:cNvPr id="5" name="Picture 4"/>
          <p:cNvPicPr>
            <a:picLocks noChangeAspect="1"/>
          </p:cNvPicPr>
          <p:nvPr/>
        </p:nvPicPr>
        <p:blipFill>
          <a:blip r:embed="rId3"/>
          <a:stretch>
            <a:fillRect/>
          </a:stretch>
        </p:blipFill>
        <p:spPr>
          <a:xfrm>
            <a:off x="4672647" y="2655773"/>
            <a:ext cx="4366584" cy="2390705"/>
          </a:xfrm>
          <a:prstGeom prst="rect">
            <a:avLst/>
          </a:prstGeom>
        </p:spPr>
      </p:pic>
    </p:spTree>
    <p:extLst>
      <p:ext uri="{BB962C8B-B14F-4D97-AF65-F5344CB8AC3E}">
        <p14:creationId xmlns:p14="http://schemas.microsoft.com/office/powerpoint/2010/main" val="53437870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Δικαίωμα ζωής &amp; θανάτου</a:t>
            </a:r>
            <a:endParaRPr lang="en-US" dirty="0"/>
          </a:p>
        </p:txBody>
      </p:sp>
      <p:sp>
        <p:nvSpPr>
          <p:cNvPr id="3" name="Content Placeholder 2"/>
          <p:cNvSpPr>
            <a:spLocks noGrp="1"/>
          </p:cNvSpPr>
          <p:nvPr>
            <p:ph idx="1"/>
          </p:nvPr>
        </p:nvSpPr>
        <p:spPr/>
        <p:txBody>
          <a:bodyPr>
            <a:normAutofit fontScale="92500" lnSpcReduction="20000"/>
          </a:bodyPr>
          <a:lstStyle/>
          <a:p>
            <a:r>
              <a:rPr lang="el-GR" dirty="0"/>
              <a:t>Οι </a:t>
            </a:r>
            <a:r>
              <a:rPr lang="el-GR" dirty="0" smtClean="0"/>
              <a:t>δώδεκα </a:t>
            </a:r>
            <a:r>
              <a:rPr lang="el-GR" dirty="0"/>
              <a:t>ραβδούχοι </a:t>
            </a:r>
            <a:r>
              <a:rPr lang="el-GR" dirty="0" smtClean="0"/>
              <a:t>(</a:t>
            </a:r>
            <a:r>
              <a:rPr lang="en-GB" dirty="0" err="1" smtClean="0"/>
              <a:t>lictores</a:t>
            </a:r>
            <a:r>
              <a:rPr lang="en-GB" dirty="0" smtClean="0"/>
              <a:t>) </a:t>
            </a:r>
            <a:r>
              <a:rPr lang="el-GR" dirty="0" smtClean="0"/>
              <a:t>προπορεύονται </a:t>
            </a:r>
            <a:r>
              <a:rPr lang="el-GR" dirty="0"/>
              <a:t>του κάθε </a:t>
            </a:r>
            <a:r>
              <a:rPr lang="el-GR" dirty="0" smtClean="0"/>
              <a:t>υπάτου</a:t>
            </a:r>
            <a:r>
              <a:rPr lang="fr-CA" dirty="0" smtClean="0"/>
              <a:t>. </a:t>
            </a:r>
          </a:p>
          <a:p>
            <a:r>
              <a:rPr lang="el-GR" dirty="0" smtClean="0"/>
              <a:t>Συμβολίζουν τη μεγαλοπρέπεια του αξιώματος, λειτουργούν ως σωματοφύλακες.  </a:t>
            </a:r>
          </a:p>
          <a:p>
            <a:r>
              <a:rPr lang="fr-CA" dirty="0" smtClean="0"/>
              <a:t>E</a:t>
            </a:r>
            <a:r>
              <a:rPr lang="el-GR" dirty="0" smtClean="0"/>
              <a:t>κφραστές της </a:t>
            </a:r>
            <a:r>
              <a:rPr lang="el-GR" dirty="0"/>
              <a:t>αποκλειστικής του ποινικής αρμοδιότητας επί των ρωμαίων πολιτών </a:t>
            </a:r>
            <a:endParaRPr lang="fr-CA" dirty="0" smtClean="0"/>
          </a:p>
          <a:p>
            <a:r>
              <a:rPr lang="fr-CA" dirty="0"/>
              <a:t>K</a:t>
            </a:r>
            <a:r>
              <a:rPr lang="el-GR" dirty="0" smtClean="0"/>
              <a:t>αι της </a:t>
            </a:r>
            <a:r>
              <a:rPr lang="el-GR" dirty="0"/>
              <a:t>απόλυτης εξουσίας </a:t>
            </a:r>
            <a:r>
              <a:rPr lang="el-GR" dirty="0" smtClean="0"/>
              <a:t>καταναγκασμού </a:t>
            </a:r>
            <a:r>
              <a:rPr lang="el-GR" dirty="0"/>
              <a:t>εναντίον οποιουδήποτε επιδείκνυε ανυπακοή ή αμφισβητούσε το κύρος και την επιβολή του </a:t>
            </a:r>
            <a:r>
              <a:rPr lang="el-GR" dirty="0" smtClean="0"/>
              <a:t>υπάτου</a:t>
            </a:r>
            <a:endParaRPr lang="en-GB" dirty="0" smtClean="0"/>
          </a:p>
          <a:p>
            <a:r>
              <a:rPr lang="en-GB" dirty="0" smtClean="0"/>
              <a:t>E</a:t>
            </a:r>
            <a:r>
              <a:rPr lang="el-GR" dirty="0" smtClean="0"/>
              <a:t>ντός </a:t>
            </a:r>
            <a:r>
              <a:rPr lang="el-GR" dirty="0"/>
              <a:t>Ρώμης (</a:t>
            </a:r>
            <a:r>
              <a:rPr lang="en-US" dirty="0" err="1"/>
              <a:t>domi</a:t>
            </a:r>
            <a:r>
              <a:rPr lang="el-GR" dirty="0"/>
              <a:t>) </a:t>
            </a:r>
            <a:r>
              <a:rPr lang="en-GB" dirty="0" smtClean="0"/>
              <a:t> o </a:t>
            </a:r>
            <a:r>
              <a:rPr lang="el-GR" dirty="0" smtClean="0"/>
              <a:t>ύπατος μπορεί να συλλαμβάνει και κολάζει πολίτες </a:t>
            </a:r>
          </a:p>
          <a:p>
            <a:r>
              <a:rPr lang="el-GR" dirty="0" smtClean="0"/>
              <a:t>Στις </a:t>
            </a:r>
            <a:r>
              <a:rPr lang="el-GR" dirty="0"/>
              <a:t>στρατιωτικές εκστρατείες (</a:t>
            </a:r>
            <a:r>
              <a:rPr lang="en-US" dirty="0" err="1"/>
              <a:t>militiae</a:t>
            </a:r>
            <a:r>
              <a:rPr lang="el-GR" dirty="0" smtClean="0"/>
              <a:t>) μπορεί να επιβάλλει οιαδήποτε ποινή, και τη θανατική, σε οιονδήποτε. </a:t>
            </a:r>
            <a:endParaRPr lang="fr-CA" dirty="0" smtClean="0"/>
          </a:p>
          <a:p>
            <a:r>
              <a:rPr lang="el-GR" dirty="0" smtClean="0"/>
              <a:t>Εξουσία </a:t>
            </a:r>
            <a:r>
              <a:rPr lang="el-GR" dirty="0">
                <a:solidFill>
                  <a:srgbClr val="FF6600"/>
                </a:solidFill>
              </a:rPr>
              <a:t>ποινικής φύσης </a:t>
            </a:r>
            <a:r>
              <a:rPr lang="el-GR" dirty="0"/>
              <a:t>η μία, αστυνομικής ή διοικητικής η </a:t>
            </a:r>
            <a:r>
              <a:rPr lang="el-GR" dirty="0" smtClean="0"/>
              <a:t>άλλη</a:t>
            </a:r>
            <a:r>
              <a:rPr lang="fr-CA" dirty="0" smtClean="0"/>
              <a:t>. </a:t>
            </a:r>
          </a:p>
          <a:p>
            <a:endParaRPr lang="en-US" dirty="0"/>
          </a:p>
        </p:txBody>
      </p:sp>
    </p:spTree>
    <p:extLst>
      <p:ext uri="{BB962C8B-B14F-4D97-AF65-F5344CB8AC3E}">
        <p14:creationId xmlns:p14="http://schemas.microsoft.com/office/powerpoint/2010/main" val="112066705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ΡΑΒΔΟΥΧΟΙ</a:t>
            </a:r>
            <a:endParaRPr lang="en-US" dirty="0"/>
          </a:p>
        </p:txBody>
      </p:sp>
      <p:sp>
        <p:nvSpPr>
          <p:cNvPr id="3" name="Content Placeholder 2"/>
          <p:cNvSpPr>
            <a:spLocks noGrp="1"/>
          </p:cNvSpPr>
          <p:nvPr>
            <p:ph idx="1"/>
          </p:nvPr>
        </p:nvSpPr>
        <p:spPr/>
        <p:txBody>
          <a:bodyPr>
            <a:normAutofit lnSpcReduction="10000"/>
          </a:bodyPr>
          <a:lstStyle/>
          <a:p>
            <a:pPr lvl="0"/>
            <a:r>
              <a:rPr lang="el-GR" dirty="0"/>
              <a:t>Οι Ύπατοι και Πραίτορες συνοδεύονται από ειδικούς φρουρούς, τους ραβδούχους (</a:t>
            </a:r>
            <a:r>
              <a:rPr lang="fr-FR" i="1" dirty="0" err="1"/>
              <a:t>lictores</a:t>
            </a:r>
            <a:r>
              <a:rPr lang="el-GR" dirty="0"/>
              <a:t>), που προπορεύονται τελετουργικά κατά την είσοδό τους στο δημόσιο χώρο (είναι δώδεκα για τους Υπάτους, δύο για τους Πραίτορες) και ενεργούν ως εκτελεστικά όργανα της εξουσίας καταναγκασμού (</a:t>
            </a:r>
            <a:r>
              <a:rPr lang="el-GR" i="1" dirty="0" err="1"/>
              <a:t>coercitio</a:t>
            </a:r>
            <a:r>
              <a:rPr lang="el-GR" dirty="0"/>
              <a:t>) που διαθέτουν οι εν λόγω άρχοντες</a:t>
            </a:r>
            <a:r>
              <a:rPr lang="el-GR" dirty="0" smtClean="0"/>
              <a:t>.</a:t>
            </a:r>
          </a:p>
          <a:p>
            <a:pPr lvl="0"/>
            <a:r>
              <a:rPr lang="el-GR" dirty="0" smtClean="0"/>
              <a:t> </a:t>
            </a:r>
            <a:r>
              <a:rPr lang="el-GR" dirty="0"/>
              <a:t>Κρατούν ανά χείρας το σύμβολο του </a:t>
            </a:r>
            <a:r>
              <a:rPr lang="el-GR" i="1" dirty="0"/>
              <a:t>imperium</a:t>
            </a:r>
            <a:r>
              <a:rPr lang="el-GR" dirty="0"/>
              <a:t>, τις </a:t>
            </a:r>
            <a:r>
              <a:rPr lang="fr-FR" i="1" dirty="0"/>
              <a:t>fasces</a:t>
            </a:r>
            <a:r>
              <a:rPr lang="el-GR" b="1" i="1" dirty="0"/>
              <a:t>,</a:t>
            </a:r>
            <a:r>
              <a:rPr lang="el-GR" dirty="0"/>
              <a:t> δέσμες από ξύλινες ράβδους </a:t>
            </a:r>
            <a:r>
              <a:rPr lang="el-GR" dirty="0" err="1"/>
              <a:t>τυλιγμένες</a:t>
            </a:r>
            <a:r>
              <a:rPr lang="el-GR" dirty="0"/>
              <a:t> γύρω από έναν πέλεκυ. Η δέσμη από ράβδους συμβόλιζε την ενότητα των πολιτών, καθώς κάθε μία μόνη της μπορεί να σπάσει, αλλά όλες μαζί είναι άθραυστες, και ο πέλεκυς την εξουσία επιβολής της θανατικής ποινής. </a:t>
            </a:r>
            <a:endParaRPr lang="el-GR" dirty="0" smtClean="0"/>
          </a:p>
          <a:p>
            <a:endParaRPr lang="en-US" dirty="0"/>
          </a:p>
        </p:txBody>
      </p:sp>
    </p:spTree>
    <p:extLst>
      <p:ext uri="{BB962C8B-B14F-4D97-AF65-F5344CB8AC3E}">
        <p14:creationId xmlns:p14="http://schemas.microsoft.com/office/powerpoint/2010/main" val="37799752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endParaRPr lang="en-US" dirty="0"/>
          </a:p>
        </p:txBody>
      </p:sp>
      <p:pic>
        <p:nvPicPr>
          <p:cNvPr id="4" name="Picture 3"/>
          <p:cNvPicPr>
            <a:picLocks noChangeAspect="1"/>
          </p:cNvPicPr>
          <p:nvPr/>
        </p:nvPicPr>
        <p:blipFill>
          <a:blip r:embed="rId2"/>
          <a:stretch>
            <a:fillRect/>
          </a:stretch>
        </p:blipFill>
        <p:spPr>
          <a:xfrm>
            <a:off x="3457726" y="2358854"/>
            <a:ext cx="4632987" cy="4499145"/>
          </a:xfrm>
          <a:prstGeom prst="rect">
            <a:avLst/>
          </a:prstGeom>
        </p:spPr>
      </p:pic>
      <p:sp>
        <p:nvSpPr>
          <p:cNvPr id="5" name="TextBox 4"/>
          <p:cNvSpPr txBox="1"/>
          <p:nvPr/>
        </p:nvSpPr>
        <p:spPr>
          <a:xfrm>
            <a:off x="593793" y="2127919"/>
            <a:ext cx="2863933" cy="2862323"/>
          </a:xfrm>
          <a:prstGeom prst="rect">
            <a:avLst/>
          </a:prstGeom>
          <a:noFill/>
        </p:spPr>
        <p:txBody>
          <a:bodyPr wrap="square" rtlCol="0">
            <a:spAutoFit/>
          </a:bodyPr>
          <a:lstStyle/>
          <a:p>
            <a:r>
              <a:rPr lang="el-GR" dirty="0" smtClean="0"/>
              <a:t>Ράβδοι = εξουσία σωματικού κολασμού</a:t>
            </a:r>
          </a:p>
          <a:p>
            <a:r>
              <a:rPr lang="el-GR" dirty="0" smtClean="0"/>
              <a:t>Πέλεκυς = εξουσία επιβολής θανατικής ποινής </a:t>
            </a:r>
          </a:p>
          <a:p>
            <a:r>
              <a:rPr lang="el-GR" dirty="0" smtClean="0"/>
              <a:t>- Εντός του </a:t>
            </a:r>
            <a:r>
              <a:rPr lang="en-GB" dirty="0" err="1" smtClean="0"/>
              <a:t>pomerium</a:t>
            </a:r>
            <a:r>
              <a:rPr lang="el-GR" dirty="0" smtClean="0"/>
              <a:t> αφαιρείται ο πέλεκυς, σύμβολο του ότι κανένας πολίτης δεν μπορεί να εκτελεστεί χωρίς δίκη.</a:t>
            </a:r>
            <a:endParaRPr lang="en-US" dirty="0"/>
          </a:p>
        </p:txBody>
      </p:sp>
    </p:spTree>
    <p:extLst>
      <p:ext uri="{BB962C8B-B14F-4D97-AF65-F5344CB8AC3E}">
        <p14:creationId xmlns:p14="http://schemas.microsoft.com/office/powerpoint/2010/main" val="403475913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69063" r="-69063"/>
          <a:stretch>
            <a:fillRect/>
          </a:stretch>
        </p:blipFill>
        <p:spPr>
          <a:xfrm>
            <a:off x="3392722" y="2012450"/>
            <a:ext cx="7405341" cy="4388350"/>
          </a:xfrm>
        </p:spPr>
      </p:pic>
      <p:sp>
        <p:nvSpPr>
          <p:cNvPr id="5" name="TextBox 4"/>
          <p:cNvSpPr txBox="1"/>
          <p:nvPr/>
        </p:nvSpPr>
        <p:spPr>
          <a:xfrm>
            <a:off x="457200" y="2127917"/>
            <a:ext cx="2935522" cy="1754327"/>
          </a:xfrm>
          <a:prstGeom prst="rect">
            <a:avLst/>
          </a:prstGeom>
          <a:noFill/>
        </p:spPr>
        <p:txBody>
          <a:bodyPr wrap="square" rtlCol="0">
            <a:spAutoFit/>
          </a:bodyPr>
          <a:lstStyle/>
          <a:p>
            <a:r>
              <a:rPr lang="el-GR" dirty="0" smtClean="0"/>
              <a:t>Όταν μπαίνουν στα </a:t>
            </a:r>
            <a:r>
              <a:rPr lang="en-GB" dirty="0" smtClean="0"/>
              <a:t>Comitia </a:t>
            </a:r>
            <a:r>
              <a:rPr lang="en-GB" dirty="0" err="1" smtClean="0"/>
              <a:t>Curiata</a:t>
            </a:r>
            <a:r>
              <a:rPr lang="en-GB" dirty="0" smtClean="0"/>
              <a:t>  o</a:t>
            </a:r>
            <a:r>
              <a:rPr lang="el-GR" dirty="0" smtClean="0"/>
              <a:t>ι</a:t>
            </a:r>
            <a:r>
              <a:rPr lang="en-GB" dirty="0" smtClean="0"/>
              <a:t> </a:t>
            </a:r>
            <a:r>
              <a:rPr lang="en-GB" dirty="0" err="1" smtClean="0"/>
              <a:t>lictores</a:t>
            </a:r>
            <a:r>
              <a:rPr lang="en-GB" dirty="0" smtClean="0"/>
              <a:t>  </a:t>
            </a:r>
            <a:r>
              <a:rPr lang="el-GR" dirty="0" smtClean="0"/>
              <a:t>χαμηλώνουν τις </a:t>
            </a:r>
            <a:r>
              <a:rPr lang="en-GB" dirty="0" smtClean="0"/>
              <a:t>fasces, </a:t>
            </a:r>
            <a:r>
              <a:rPr lang="el-GR" dirty="0" smtClean="0"/>
              <a:t>σύμβολο του ότι οι εξουσίες των υπάτων απορρέουν από το λαό. </a:t>
            </a:r>
            <a:endParaRPr lang="en-US" dirty="0"/>
          </a:p>
        </p:txBody>
      </p:sp>
    </p:spTree>
    <p:extLst>
      <p:ext uri="{BB962C8B-B14F-4D97-AF65-F5344CB8AC3E}">
        <p14:creationId xmlns:p14="http://schemas.microsoft.com/office/powerpoint/2010/main" val="297571869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Fasces - </a:t>
            </a:r>
            <a:r>
              <a:rPr lang="en-GB" dirty="0" err="1" smtClean="0"/>
              <a:t>fassismo</a:t>
            </a:r>
            <a:endParaRPr lang="en-US" dirty="0"/>
          </a:p>
        </p:txBody>
      </p:sp>
      <p:pic>
        <p:nvPicPr>
          <p:cNvPr id="4" name="Content Placeholder 3"/>
          <p:cNvPicPr>
            <a:picLocks noGrp="1" noChangeAspect="1"/>
          </p:cNvPicPr>
          <p:nvPr>
            <p:ph idx="1"/>
          </p:nvPr>
        </p:nvPicPr>
        <p:blipFill>
          <a:blip r:embed="rId2"/>
          <a:srcRect t="-30392" b="-30392"/>
          <a:stretch>
            <a:fillRect/>
          </a:stretch>
        </p:blipFill>
        <p:spPr/>
      </p:pic>
    </p:spTree>
    <p:extLst>
      <p:ext uri="{BB962C8B-B14F-4D97-AF65-F5344CB8AC3E}">
        <p14:creationId xmlns:p14="http://schemas.microsoft.com/office/powerpoint/2010/main" val="356858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t>
            </a:r>
            <a:r>
              <a:rPr lang="el-GR" dirty="0" smtClean="0"/>
              <a:t>ιδικές εξουσίες Δικτάτορα</a:t>
            </a:r>
            <a:endParaRPr lang="en-US" dirty="0"/>
          </a:p>
        </p:txBody>
      </p:sp>
      <p:sp>
        <p:nvSpPr>
          <p:cNvPr id="3" name="Content Placeholder 2"/>
          <p:cNvSpPr>
            <a:spLocks noGrp="1"/>
          </p:cNvSpPr>
          <p:nvPr>
            <p:ph idx="1"/>
          </p:nvPr>
        </p:nvSpPr>
        <p:spPr/>
        <p:txBody>
          <a:bodyPr>
            <a:normAutofit fontScale="92500" lnSpcReduction="10000"/>
          </a:bodyPr>
          <a:lstStyle/>
          <a:p>
            <a:r>
              <a:rPr lang="el-GR" dirty="0"/>
              <a:t> Ο Δικτάτωρ αποτελούσε ένα είδος προσωρινού βασιλέα, που συγκέντρωνε τις εξουσίες αμφότερων των Υπάτων, όπως συμβόλιζαν και οι 24 ραβδούχοι που τον συνόδευαν (ενώνοντας τους 12 ραβδούχους των δύο Υπάτων</a:t>
            </a:r>
            <a:r>
              <a:rPr lang="el-GR" dirty="0" smtClean="0"/>
              <a:t>). </a:t>
            </a:r>
            <a:endParaRPr lang="en-US" dirty="0"/>
          </a:p>
          <a:p>
            <a:r>
              <a:rPr lang="el-GR" dirty="0"/>
              <a:t>Είχε υπερεξουσίες επί του στρατού και του λαού, ανώτερες όλων των λοιπών αρχόντων (</a:t>
            </a:r>
            <a:r>
              <a:rPr lang="el-GR" i="1" dirty="0"/>
              <a:t>imperium magnum</a:t>
            </a:r>
            <a:r>
              <a:rPr lang="el-GR" dirty="0"/>
              <a:t>), περιλαμβανομένης της αρχιστρατηγίας του στρατού και του δικαιώματος επιβολής της θανατικής ποινής χωρίς δίκη, ακόμα και σε βάρος άλλων αρχόντων με </a:t>
            </a:r>
            <a:r>
              <a:rPr lang="fr-FR" i="1" dirty="0"/>
              <a:t>imperium</a:t>
            </a:r>
            <a:r>
              <a:rPr lang="el-GR" dirty="0" smtClean="0"/>
              <a:t>.</a:t>
            </a:r>
          </a:p>
          <a:p>
            <a:r>
              <a:rPr lang="el-GR" dirty="0" smtClean="0"/>
              <a:t> </a:t>
            </a:r>
            <a:r>
              <a:rPr lang="el-GR" dirty="0"/>
              <a:t>Όλοι οι λοιποί άρχοντες (που δεν </a:t>
            </a:r>
            <a:r>
              <a:rPr lang="el-GR" dirty="0" err="1"/>
              <a:t>καταργούντο</a:t>
            </a:r>
            <a:r>
              <a:rPr lang="el-GR" dirty="0"/>
              <a:t>, αλλά η εξουσίας τους, πλην των </a:t>
            </a:r>
            <a:r>
              <a:rPr lang="el-GR" dirty="0" err="1"/>
              <a:t>Δημάρων</a:t>
            </a:r>
            <a:r>
              <a:rPr lang="el-GR" dirty="0"/>
              <a:t>, αναστελλόταν) όφειλαν υπακοή στον Δικτάτορα, ο οποίος είχε το ακαταλόγιστο για τις ενέργειές του, αφού δεν μπορούσε να ελεγχθεί κατά τη διάρκεια της θητείας του, ούτε μετά το πέρας της </a:t>
            </a:r>
            <a:endParaRPr lang="en-US" dirty="0"/>
          </a:p>
        </p:txBody>
      </p:sp>
    </p:spTree>
    <p:extLst>
      <p:ext uri="{BB962C8B-B14F-4D97-AF65-F5344CB8AC3E}">
        <p14:creationId xmlns:p14="http://schemas.microsoft.com/office/powerpoint/2010/main" val="389745632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ΠΑΤΡΙΚΙΟΙ - ΠΛΗΒΕΙΟΙ</a:t>
            </a:r>
            <a:endParaRPr lang="en-US" dirty="0"/>
          </a:p>
        </p:txBody>
      </p:sp>
      <p:sp>
        <p:nvSpPr>
          <p:cNvPr id="3" name="Content Placeholder 2"/>
          <p:cNvSpPr>
            <a:spLocks noGrp="1"/>
          </p:cNvSpPr>
          <p:nvPr>
            <p:ph idx="1"/>
          </p:nvPr>
        </p:nvSpPr>
        <p:spPr/>
        <p:txBody>
          <a:bodyPr>
            <a:normAutofit lnSpcReduction="10000"/>
          </a:bodyPr>
          <a:lstStyle/>
          <a:p>
            <a:r>
              <a:rPr lang="el-GR" dirty="0" smtClean="0"/>
              <a:t>Τίτος Λίβιος: </a:t>
            </a:r>
            <a:r>
              <a:rPr lang="el-GR" dirty="0"/>
              <a:t>ο </a:t>
            </a:r>
            <a:r>
              <a:rPr lang="el-GR" dirty="0" smtClean="0"/>
              <a:t>Ρωμύλος</a:t>
            </a:r>
            <a:r>
              <a:rPr lang="el-GR" dirty="0"/>
              <a:t>, όρισε τα πρώτα 100 μέλη της Συγκλήτου, τους οποίους ονόμασε "</a:t>
            </a:r>
            <a:r>
              <a:rPr lang="en-US" dirty="0" err="1"/>
              <a:t>patres</a:t>
            </a:r>
            <a:r>
              <a:rPr lang="el-GR" dirty="0"/>
              <a:t>" (πατέρες του έθνους), απόγονοι των οποίων ήταν οι πατρίκιοι. </a:t>
            </a:r>
            <a:endParaRPr lang="el-GR" dirty="0" smtClean="0"/>
          </a:p>
          <a:p>
            <a:r>
              <a:rPr lang="el-GR" dirty="0" smtClean="0"/>
              <a:t>Οι </a:t>
            </a:r>
            <a:r>
              <a:rPr lang="el-GR" dirty="0"/>
              <a:t>πατρίκιοι αποτελούσαν την παλαιά αριστοκρατία της Ρώμης και απολάμβαναν ορισμένων προνομίων, </a:t>
            </a:r>
            <a:endParaRPr lang="el-GR" dirty="0" smtClean="0"/>
          </a:p>
          <a:p>
            <a:r>
              <a:rPr lang="el-GR" dirty="0" smtClean="0"/>
              <a:t>Οι </a:t>
            </a:r>
            <a:r>
              <a:rPr lang="el-GR" dirty="0"/>
              <a:t>λοιποί πολίτες ονομάζονταν πληβείοι (</a:t>
            </a:r>
            <a:r>
              <a:rPr lang="en-US" dirty="0"/>
              <a:t>plebs</a:t>
            </a:r>
            <a:r>
              <a:rPr lang="el-GR" dirty="0"/>
              <a:t>, λέξη που συνδέεται με την ελληνική "πλήθος"), διάκριση η οποία δεν σήμαινε απαραιτήτως ότι ήταν οικονομικά ασθενείς, </a:t>
            </a:r>
            <a:endParaRPr lang="el-GR" dirty="0" smtClean="0"/>
          </a:p>
          <a:p>
            <a:r>
              <a:rPr lang="el-GR" dirty="0" smtClean="0"/>
              <a:t>Από </a:t>
            </a:r>
            <a:r>
              <a:rPr lang="el-GR" dirty="0"/>
              <a:t>τον 4ο π.Χ. αιώνα μεταξύ των πληβείων συγκαταλέγονται </a:t>
            </a:r>
            <a:r>
              <a:rPr lang="el-GR" dirty="0" smtClean="0"/>
              <a:t>ορισμένες </a:t>
            </a:r>
            <a:r>
              <a:rPr lang="el-GR" dirty="0"/>
              <a:t>από τις ισχυρότερες και πλουσιότερες οικογένειες της Ρώμης. </a:t>
            </a:r>
            <a:endParaRPr lang="el-GR" dirty="0" smtClean="0"/>
          </a:p>
          <a:p>
            <a:r>
              <a:rPr lang="el-GR" dirty="0" smtClean="0"/>
              <a:t>Ο </a:t>
            </a:r>
            <a:r>
              <a:rPr lang="el-GR" dirty="0"/>
              <a:t>όρος </a:t>
            </a:r>
            <a:r>
              <a:rPr lang="en-US" dirty="0"/>
              <a:t>plebs </a:t>
            </a:r>
            <a:r>
              <a:rPr lang="el-GR" dirty="0"/>
              <a:t>πάντως κατέληξε να διακρίνει το πλήθος των μη προνομιούχων πολιτών. </a:t>
            </a:r>
            <a:endParaRPr lang="en-US" dirty="0"/>
          </a:p>
        </p:txBody>
      </p:sp>
    </p:spTree>
    <p:extLst>
      <p:ext uri="{BB962C8B-B14F-4D97-AF65-F5344CB8AC3E}">
        <p14:creationId xmlns:p14="http://schemas.microsoft.com/office/powerpoint/2010/main" val="86772537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Πάλη των τάξεων στη Ρώμη</a:t>
            </a:r>
            <a:endParaRPr lang="en-US" dirty="0"/>
          </a:p>
        </p:txBody>
      </p:sp>
      <p:sp>
        <p:nvSpPr>
          <p:cNvPr id="3" name="Content Placeholder 2"/>
          <p:cNvSpPr>
            <a:spLocks noGrp="1"/>
          </p:cNvSpPr>
          <p:nvPr>
            <p:ph idx="1"/>
          </p:nvPr>
        </p:nvSpPr>
        <p:spPr/>
        <p:txBody>
          <a:bodyPr>
            <a:normAutofit fontScale="92500" lnSpcReduction="20000"/>
          </a:bodyPr>
          <a:lstStyle/>
          <a:p>
            <a:r>
              <a:rPr lang="el-GR" dirty="0" smtClean="0"/>
              <a:t>Πολιτική αντιπαλότητα πατρικίων – πληβείων, 494-287 π.Χ. </a:t>
            </a:r>
          </a:p>
          <a:p>
            <a:r>
              <a:rPr lang="el-GR" dirty="0" smtClean="0"/>
              <a:t>1</a:t>
            </a:r>
            <a:r>
              <a:rPr lang="el-GR" baseline="30000" dirty="0" smtClean="0"/>
              <a:t>ο</a:t>
            </a:r>
            <a:r>
              <a:rPr lang="el-GR" dirty="0" smtClean="0"/>
              <a:t> συμβάν: Οι εξεγερμένοι πληβείο αποσύρονται στο Ιερό όρος εν καιρώ πολέμου. </a:t>
            </a:r>
          </a:p>
          <a:p>
            <a:r>
              <a:rPr lang="el-GR" dirty="0" smtClean="0"/>
              <a:t>Δημιουργείται ο θεσμός των Δημάρχων μέσα </a:t>
            </a:r>
            <a:r>
              <a:rPr lang="el-GR" dirty="0"/>
              <a:t>από τον ιερό όρκο (</a:t>
            </a:r>
            <a:r>
              <a:rPr lang="fr-CA" dirty="0" err="1"/>
              <a:t>lex</a:t>
            </a:r>
            <a:r>
              <a:rPr lang="fr-CA" dirty="0"/>
              <a:t> </a:t>
            </a:r>
            <a:r>
              <a:rPr lang="fr-CA" dirty="0" err="1"/>
              <a:t>sacrata</a:t>
            </a:r>
            <a:r>
              <a:rPr lang="fr-CA" dirty="0"/>
              <a:t>)</a:t>
            </a:r>
            <a:r>
              <a:rPr lang="el-GR" dirty="0"/>
              <a:t> των </a:t>
            </a:r>
            <a:r>
              <a:rPr lang="el-GR" dirty="0" smtClean="0"/>
              <a:t>πληβείων</a:t>
            </a:r>
            <a:r>
              <a:rPr lang="fr-CA" dirty="0" smtClean="0"/>
              <a:t> </a:t>
            </a:r>
            <a:r>
              <a:rPr lang="fr-CA" dirty="0"/>
              <a:t>(</a:t>
            </a:r>
            <a:r>
              <a:rPr lang="el-GR" dirty="0"/>
              <a:t>Τ. Λίβιος 2.33</a:t>
            </a:r>
            <a:r>
              <a:rPr lang="el-GR" dirty="0" smtClean="0"/>
              <a:t>)</a:t>
            </a:r>
          </a:p>
          <a:p>
            <a:r>
              <a:rPr lang="el-GR" dirty="0" smtClean="0"/>
              <a:t>287: </a:t>
            </a:r>
            <a:r>
              <a:rPr lang="en-GB" dirty="0" err="1" smtClean="0"/>
              <a:t>Lex</a:t>
            </a:r>
            <a:r>
              <a:rPr lang="en-GB" dirty="0" smtClean="0"/>
              <a:t> </a:t>
            </a:r>
            <a:r>
              <a:rPr lang="en-GB" dirty="0" err="1" smtClean="0"/>
              <a:t>Hortensia</a:t>
            </a:r>
            <a:r>
              <a:rPr lang="en-GB" dirty="0" smtClean="0"/>
              <a:t>, </a:t>
            </a:r>
            <a:r>
              <a:rPr lang="el-GR" dirty="0" smtClean="0"/>
              <a:t>αποκτούν πολιτική ισότητα. Ορίζει ισχύ νόμου στις αποφάσεις των πληβείων για όλους, αφαιρεί τον έλεγχο της συγκλήτου επί των λαϊκών συνελεύσεων.  </a:t>
            </a:r>
          </a:p>
          <a:p>
            <a:r>
              <a:rPr lang="el-GR" dirty="0" smtClean="0"/>
              <a:t>Δημιουργείται μια «αριστοκρατία» πληβείων, με τις ίδιες οικογένειες να ασκούν τα αξιώματα.</a:t>
            </a:r>
            <a:endParaRPr lang="en-GB" dirty="0" smtClean="0"/>
          </a:p>
          <a:p>
            <a:r>
              <a:rPr lang="el-GR" dirty="0" smtClean="0"/>
              <a:t>Όταν κάποιος από άσημη οικογένεια εκλέγεται σε αξιώματα = ΗΟΜΟ Ν</a:t>
            </a:r>
            <a:r>
              <a:rPr lang="en-GB" dirty="0" smtClean="0"/>
              <a:t>OVUS. </a:t>
            </a:r>
            <a:endParaRPr lang="el-GR" dirty="0" smtClean="0"/>
          </a:p>
          <a:p>
            <a:r>
              <a:rPr lang="el-GR" dirty="0" smtClean="0"/>
              <a:t>Επανάσταση: 49 π.Χ., όταν ο Ι. Καίσαρ διασχίζει το Ρουβίκωνα και ξεκινά ο εμφύλιος πόλεμος που θα οδηγήσει στον μετασχηματισμό της </a:t>
            </a:r>
            <a:r>
              <a:rPr lang="en-GB" dirty="0" err="1" smtClean="0"/>
              <a:t>Respublica</a:t>
            </a:r>
            <a:r>
              <a:rPr lang="en-GB" dirty="0" smtClean="0"/>
              <a:t> </a:t>
            </a:r>
            <a:r>
              <a:rPr lang="el-GR" dirty="0" smtClean="0"/>
              <a:t>σε Ηγεμονία. </a:t>
            </a:r>
            <a:endParaRPr lang="fr-CA" dirty="0"/>
          </a:p>
          <a:p>
            <a:endParaRPr lang="en-US" dirty="0"/>
          </a:p>
        </p:txBody>
      </p:sp>
    </p:spTree>
    <p:extLst>
      <p:ext uri="{BB962C8B-B14F-4D97-AF65-F5344CB8AC3E}">
        <p14:creationId xmlns:p14="http://schemas.microsoft.com/office/powerpoint/2010/main" val="35157345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ΑΡΧΕΣ ΑΣΚΗΣΗΣ ΔΗΜΟΣΙΑΣ ΕΞΟΥΣΙΑΣ ΣΤΗ ΡΩΜΗ</a:t>
            </a:r>
            <a:endParaRPr lang="en-US" dirty="0"/>
          </a:p>
        </p:txBody>
      </p:sp>
      <p:sp>
        <p:nvSpPr>
          <p:cNvPr id="3" name="Content Placeholder 2"/>
          <p:cNvSpPr>
            <a:spLocks noGrp="1"/>
          </p:cNvSpPr>
          <p:nvPr>
            <p:ph idx="1"/>
          </p:nvPr>
        </p:nvSpPr>
        <p:spPr/>
        <p:txBody>
          <a:bodyPr>
            <a:normAutofit fontScale="62500" lnSpcReduction="20000"/>
          </a:bodyPr>
          <a:lstStyle/>
          <a:p>
            <a:pPr lvl="0"/>
            <a:r>
              <a:rPr lang="el-GR" b="1" dirty="0"/>
              <a:t>Ενιαύσιο αρχών</a:t>
            </a:r>
            <a:r>
              <a:rPr lang="el-GR" dirty="0"/>
              <a:t>. Η θητεία στα αξιώματα ήταν ενιαύσια (πλην αυτών του Δικτάτορα και των Τιμητών).</a:t>
            </a:r>
          </a:p>
          <a:p>
            <a:pPr lvl="0"/>
            <a:r>
              <a:rPr lang="en-US" b="1" dirty="0" err="1"/>
              <a:t>Συλλογικότητ</a:t>
            </a:r>
            <a:r>
              <a:rPr lang="en-US" b="1" dirty="0"/>
              <a:t>α (</a:t>
            </a:r>
            <a:r>
              <a:rPr lang="fr-FR" b="1" dirty="0"/>
              <a:t>c</a:t>
            </a:r>
            <a:r>
              <a:rPr lang="en-US" b="1" i="1" dirty="0" err="1"/>
              <a:t>ollegium</a:t>
            </a:r>
            <a:r>
              <a:rPr lang="en-US" b="1" dirty="0"/>
              <a:t>)</a:t>
            </a:r>
            <a:r>
              <a:rPr lang="el-GR" dirty="0"/>
              <a:t>. Σύμφωνα με την αρχή του </a:t>
            </a:r>
            <a:r>
              <a:rPr lang="fr-FR" b="1" i="1" dirty="0" err="1"/>
              <a:t>collegium</a:t>
            </a:r>
            <a:r>
              <a:rPr lang="el-GR" dirty="0"/>
              <a:t> (συλλογικότητας), οι άρχοντες του ιδίου αξιώματος ήταν πάντα περισσότεροι τον αριθμό (με την εξαίρεση του έκτακτου αξιώματος του Δικτάτορα) και ασκούσαν την εξουσία από κοινού. Πριν λάβουν αποφάσεις, όφειλαν να συμβουλεύονται και ζητούν τη γνώμη των λοιπών συν-αρχόντων. </a:t>
            </a:r>
          </a:p>
          <a:p>
            <a:pPr lvl="0"/>
            <a:r>
              <a:rPr lang="el-GR" b="1" dirty="0"/>
              <a:t>Αρνησικυρία (</a:t>
            </a:r>
            <a:r>
              <a:rPr lang="el-GR" b="1" i="1" dirty="0"/>
              <a:t>Veto</a:t>
            </a:r>
            <a:r>
              <a:rPr lang="el-GR" b="1" dirty="0"/>
              <a:t>)</a:t>
            </a:r>
            <a:r>
              <a:rPr lang="el-GR" dirty="0"/>
              <a:t>. Αν και κάθε άρχοντας διέθετε, αυτοτελώς, πλήρη δημόσια εξουσία, η δυνατότητα ανεξέλεγκτης άσκησής της περιοριζόταν από το δικαίωμα αρνησικυρίας (</a:t>
            </a:r>
            <a:r>
              <a:rPr lang="fr-FR" b="1" i="1" dirty="0"/>
              <a:t>veto</a:t>
            </a:r>
            <a:r>
              <a:rPr lang="el-GR" dirty="0"/>
              <a:t>) που διαθέτουν οι άρχοντες της ιδίας ή της ανώτερης βαθμίδας, οι οποίοι μπορούσαν να εναντιωθούν σε κάθε πράξη ή απόφαση άλλου άρχοντα με την οποία δεν συμφωνούσαν, είτε απαγορεύοντας εκ προοιμίου την απόφαση (</a:t>
            </a:r>
            <a:r>
              <a:rPr lang="fr-FR" i="1" dirty="0" err="1"/>
              <a:t>prohibitio</a:t>
            </a:r>
            <a:r>
              <a:rPr lang="fr-FR" dirty="0"/>
              <a:t>), είτε α</a:t>
            </a:r>
            <a:r>
              <a:rPr lang="fr-FR" dirty="0" err="1"/>
              <a:t>κυρώνοντάς</a:t>
            </a:r>
            <a:r>
              <a:rPr lang="fr-FR" dirty="0"/>
              <a:t> την εκ των υστέρων (</a:t>
            </a:r>
            <a:r>
              <a:rPr lang="fr-FR" i="1" dirty="0"/>
              <a:t>intecessio</a:t>
            </a:r>
            <a:r>
              <a:rPr lang="fr-FR" dirty="0"/>
              <a:t>). </a:t>
            </a:r>
            <a:endParaRPr lang="el-GR" dirty="0"/>
          </a:p>
          <a:p>
            <a:pPr lvl="0"/>
            <a:r>
              <a:rPr lang="el-GR" b="1" dirty="0"/>
              <a:t>Οριοθέτηση εξουσίας</a:t>
            </a:r>
            <a:r>
              <a:rPr lang="el-GR" dirty="0"/>
              <a:t>. Η δράση των αρχόντων έπρεπε να κινείται αυστηρά εντός των ορίων του ρωμαϊκού νόμου και του είδους της εξουσίας που τους είχε ανατεθεί (</a:t>
            </a:r>
            <a:r>
              <a:rPr lang="fr-FR" i="1" dirty="0"/>
              <a:t>imperium</a:t>
            </a:r>
            <a:r>
              <a:rPr lang="el-GR" dirty="0"/>
              <a:t> ή </a:t>
            </a:r>
            <a:r>
              <a:rPr lang="fr-FR" i="1" dirty="0"/>
              <a:t>potestas</a:t>
            </a:r>
            <a:r>
              <a:rPr lang="el-GR" dirty="0"/>
              <a:t>), η οποία δεν μπορούσε να υπερβεί συγκεκριμένα όρια, τόσο γεωγραφικά (π.χ. για το διοικητή της επαρχίας που του είχε ανατεθεί), όσο και χρονικά (το πέρας της θητείας). Για κάθε παρέκβαση ή επέκταση της συνήθους εξουσίας ενός άρχοντα ή αν αυτό ήταν αναγκαίο για να φέρει εις πέρας ειδική αποστολή, έπρεπε να του χορηγηθεί ειδική άδεια από τη Σύγκλητο (π.χ. στον Πομπήιο δόθηκαν υπερεξουσίες να φέρει εις πέρας ειδική στρατιωτική αποστολή για την εκκαθάριση της Μεσογείου από τους πειρατές). Αν ο άρχοντας αναγκαζόταν να υπερβεί τα χρονικά, τοπικά ή καθ' ύλην όρια των εξουσιών του λόγω ειδικών συνθηκών (π.χ. στο πλαίσιο εκστρατείας), οι πράξεις του έπρεπε να επικυρωθούν στη συνέχεια νομοθετικά από τη Σύγκλητο, άλλως οι αποφάσεις του έπασχαν ακυρότητας. </a:t>
            </a:r>
          </a:p>
          <a:p>
            <a:endParaRPr lang="en-US" dirty="0"/>
          </a:p>
        </p:txBody>
      </p:sp>
    </p:spTree>
    <p:extLst>
      <p:ext uri="{BB962C8B-B14F-4D97-AF65-F5344CB8AC3E}">
        <p14:creationId xmlns:p14="http://schemas.microsoft.com/office/powerpoint/2010/main" val="2914305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a:t>
            </a:r>
            <a:r>
              <a:rPr lang="en-GB" dirty="0" smtClean="0"/>
              <a:t>r</a:t>
            </a:r>
            <a:r>
              <a:rPr lang="fr-CA" dirty="0" err="1" smtClean="0"/>
              <a:t>ibuni</a:t>
            </a:r>
            <a:r>
              <a:rPr lang="fr-CA" dirty="0" smtClean="0"/>
              <a:t> </a:t>
            </a:r>
            <a:r>
              <a:rPr lang="fr-CA" dirty="0" err="1" smtClean="0"/>
              <a:t>Plebis</a:t>
            </a:r>
            <a:endParaRPr lang="en-US" dirty="0"/>
          </a:p>
        </p:txBody>
      </p:sp>
      <p:sp>
        <p:nvSpPr>
          <p:cNvPr id="3" name="Content Placeholder 2"/>
          <p:cNvSpPr>
            <a:spLocks noGrp="1"/>
          </p:cNvSpPr>
          <p:nvPr>
            <p:ph idx="1"/>
          </p:nvPr>
        </p:nvSpPr>
        <p:spPr/>
        <p:txBody>
          <a:bodyPr>
            <a:normAutofit/>
          </a:bodyPr>
          <a:lstStyle/>
          <a:p>
            <a:r>
              <a:rPr lang="el-GR" dirty="0" smtClean="0"/>
              <a:t>Δύο </a:t>
            </a:r>
            <a:r>
              <a:rPr lang="el-GR" dirty="0"/>
              <a:t>δήμαρχοι </a:t>
            </a:r>
            <a:r>
              <a:rPr lang="el-GR" dirty="0" smtClean="0"/>
              <a:t>είναι </a:t>
            </a:r>
            <a:r>
              <a:rPr lang="el-GR" dirty="0"/>
              <a:t>οι ηγέτες της πληβειακής ομάδας και προστάτες των μελών της. </a:t>
            </a:r>
            <a:endParaRPr lang="en-GB" dirty="0" smtClean="0"/>
          </a:p>
          <a:p>
            <a:r>
              <a:rPr lang="el-GR" dirty="0" smtClean="0"/>
              <a:t>457, ο αριθμός τους αυξάνεται σε 10.</a:t>
            </a:r>
            <a:endParaRPr lang="en-GB" dirty="0" smtClean="0"/>
          </a:p>
          <a:p>
            <a:r>
              <a:rPr lang="en-US" dirty="0"/>
              <a:t>λειτουργούν ως α</a:t>
            </a:r>
            <a:r>
              <a:rPr lang="en-US" dirty="0" err="1"/>
              <a:t>ντιστάθμισμ</a:t>
            </a:r>
            <a:r>
              <a:rPr lang="en-US" dirty="0"/>
              <a:t>α στην </a:t>
            </a:r>
            <a:r>
              <a:rPr lang="en-US" dirty="0" err="1"/>
              <a:t>εξουσί</a:t>
            </a:r>
            <a:r>
              <a:rPr lang="en-US" dirty="0"/>
              <a:t>α των </a:t>
            </a:r>
            <a:r>
              <a:rPr lang="en-US" dirty="0" err="1"/>
              <a:t>λοι</a:t>
            </a:r>
            <a:r>
              <a:rPr lang="en-US" dirty="0"/>
              <a:t>π</a:t>
            </a:r>
            <a:r>
              <a:rPr lang="en-US" dirty="0" err="1"/>
              <a:t>ών</a:t>
            </a:r>
            <a:r>
              <a:rPr lang="en-US" dirty="0"/>
              <a:t> </a:t>
            </a:r>
            <a:r>
              <a:rPr lang="en-US" i="1" dirty="0"/>
              <a:t>πα</a:t>
            </a:r>
            <a:r>
              <a:rPr lang="en-US" i="1" dirty="0" err="1"/>
              <a:t>τρικίων</a:t>
            </a:r>
            <a:r>
              <a:rPr lang="en-US" dirty="0"/>
              <a:t> α</a:t>
            </a:r>
            <a:r>
              <a:rPr lang="en-US" dirty="0" err="1"/>
              <a:t>ρχόντων</a:t>
            </a:r>
            <a:r>
              <a:rPr lang="en-US" dirty="0"/>
              <a:t> και της Συγκλήτου</a:t>
            </a:r>
            <a:r>
              <a:rPr lang="el-GR" dirty="0"/>
              <a:t> </a:t>
            </a:r>
            <a:r>
              <a:rPr lang="en-GB" dirty="0" smtClean="0"/>
              <a:t>.</a:t>
            </a:r>
          </a:p>
          <a:p>
            <a:r>
              <a:rPr lang="en-US" dirty="0" err="1"/>
              <a:t>εκλέγοντ</a:t>
            </a:r>
            <a:r>
              <a:rPr lang="en-US" dirty="0"/>
              <a:t>αι απ</a:t>
            </a:r>
            <a:r>
              <a:rPr lang="en-US" dirty="0" err="1"/>
              <a:t>ό</a:t>
            </a:r>
            <a:r>
              <a:rPr lang="en-US" dirty="0"/>
              <a:t> τη </a:t>
            </a:r>
            <a:r>
              <a:rPr lang="en-US" i="1" dirty="0"/>
              <a:t>λα</a:t>
            </a:r>
            <a:r>
              <a:rPr lang="en-US" i="1" dirty="0" err="1"/>
              <a:t>ϊκή</a:t>
            </a:r>
            <a:r>
              <a:rPr lang="en-US" i="1" dirty="0"/>
              <a:t> συνέλευση των </a:t>
            </a:r>
            <a:r>
              <a:rPr lang="en-US" i="1" dirty="0" smtClean="0"/>
              <a:t>π</a:t>
            </a:r>
            <a:r>
              <a:rPr lang="en-US" i="1" dirty="0" err="1" smtClean="0"/>
              <a:t>λη</a:t>
            </a:r>
            <a:r>
              <a:rPr lang="en-US" i="1" dirty="0" smtClean="0"/>
              <a:t>β</a:t>
            </a:r>
            <a:r>
              <a:rPr lang="en-US" i="1" dirty="0" err="1" smtClean="0"/>
              <a:t>είων</a:t>
            </a:r>
            <a:r>
              <a:rPr lang="en-US" i="1" dirty="0" smtClean="0"/>
              <a:t>.</a:t>
            </a:r>
            <a:endParaRPr lang="el-GR" i="1" dirty="0" smtClean="0"/>
          </a:p>
          <a:p>
            <a:r>
              <a:rPr lang="el-GR" i="1" dirty="0" smtClean="0"/>
              <a:t>Μόνον αυτοί μπορούν να προεδρεύσουν του </a:t>
            </a:r>
            <a:r>
              <a:rPr lang="en-GB" i="1" dirty="0" smtClean="0"/>
              <a:t>CONCILIUM PLEBIS </a:t>
            </a:r>
            <a:r>
              <a:rPr lang="el-GR" i="1" dirty="0" smtClean="0"/>
              <a:t>που εκδίδει τα </a:t>
            </a:r>
            <a:r>
              <a:rPr lang="en-GB" i="1" dirty="0" smtClean="0"/>
              <a:t>PLEBISCITA.</a:t>
            </a:r>
          </a:p>
          <a:p>
            <a:r>
              <a:rPr lang="en-GB" i="1" dirty="0" err="1" smtClean="0"/>
              <a:t>Plebiscita</a:t>
            </a:r>
            <a:r>
              <a:rPr lang="en-GB" i="1" dirty="0" smtClean="0"/>
              <a:t>: </a:t>
            </a:r>
            <a:r>
              <a:rPr lang="el-GR" i="1" dirty="0" smtClean="0"/>
              <a:t>αρχικά δεσμεύουν μόνον τους πληβείους, από το 287, όλους τους Ρωμαίους. </a:t>
            </a:r>
            <a:endParaRPr lang="en-GB" dirty="0" smtClean="0"/>
          </a:p>
          <a:p>
            <a:endParaRPr lang="el-GR" dirty="0" smtClean="0"/>
          </a:p>
        </p:txBody>
      </p:sp>
    </p:spTree>
    <p:extLst>
      <p:ext uri="{BB962C8B-B14F-4D97-AF65-F5344CB8AC3E}">
        <p14:creationId xmlns:p14="http://schemas.microsoft.com/office/powerpoint/2010/main" val="213162846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Lex</a:t>
            </a:r>
            <a:r>
              <a:rPr lang="en-US" dirty="0"/>
              <a:t> Valeria de </a:t>
            </a:r>
            <a:r>
              <a:rPr lang="en-US" dirty="0" err="1" smtClean="0"/>
              <a:t>Provocation</a:t>
            </a:r>
            <a:r>
              <a:rPr lang="en-US" dirty="0" err="1"/>
              <a:t>e</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509</a:t>
            </a:r>
            <a:r>
              <a:rPr lang="el-GR" dirty="0" smtClean="0"/>
              <a:t> π.Χ. Με πρόταση του </a:t>
            </a:r>
            <a:r>
              <a:rPr lang="en-US" dirty="0" err="1"/>
              <a:t>Publius</a:t>
            </a:r>
            <a:r>
              <a:rPr lang="en-US" dirty="0"/>
              <a:t> </a:t>
            </a:r>
            <a:r>
              <a:rPr lang="en-US" dirty="0" err="1" smtClean="0"/>
              <a:t>Valerius</a:t>
            </a:r>
            <a:endParaRPr lang="el-GR" dirty="0"/>
          </a:p>
          <a:p>
            <a:r>
              <a:rPr lang="el-GR" dirty="0" smtClean="0"/>
              <a:t>Προκειμένου να διαλύσει τις εντυπώσεις ότι ήθελε να επαναφέρει τη βασιλεία. </a:t>
            </a:r>
          </a:p>
          <a:p>
            <a:r>
              <a:rPr lang="el-GR" dirty="0" smtClean="0"/>
              <a:t>Αργότερα ονομάζεται</a:t>
            </a:r>
            <a:r>
              <a:rPr lang="fr-CA" dirty="0" smtClean="0"/>
              <a:t> Publicola </a:t>
            </a:r>
            <a:r>
              <a:rPr lang="el-GR" dirty="0" smtClean="0"/>
              <a:t>λόγω της δημοφιλίας του νόμου. </a:t>
            </a:r>
            <a:endParaRPr lang="fr-CA" dirty="0" smtClean="0"/>
          </a:p>
          <a:p>
            <a:r>
              <a:rPr lang="el-GR" dirty="0"/>
              <a:t>Καθιστά </a:t>
            </a:r>
            <a:r>
              <a:rPr lang="fr-CA" b="1" dirty="0" err="1">
                <a:solidFill>
                  <a:srgbClr val="FF6600"/>
                </a:solidFill>
              </a:rPr>
              <a:t>sacer</a:t>
            </a:r>
            <a:r>
              <a:rPr lang="fr-CA" dirty="0">
                <a:solidFill>
                  <a:srgbClr val="FF6600"/>
                </a:solidFill>
              </a:rPr>
              <a:t> </a:t>
            </a:r>
            <a:r>
              <a:rPr lang="fr-CA" dirty="0"/>
              <a:t>(</a:t>
            </a:r>
            <a:r>
              <a:rPr lang="el-GR" dirty="0"/>
              <a:t>ανόσιο) και επιτρέπει την ατιμώρητη θανάτωση και κατάσχεση περιουσίας από κάθε πολίτη οιουδήποτε επιχειρεί να επιβάλλει βασιλική εξουσία. </a:t>
            </a:r>
            <a:endParaRPr lang="el-GR" dirty="0" smtClean="0"/>
          </a:p>
          <a:p>
            <a:r>
              <a:rPr lang="el-GR" dirty="0" smtClean="0"/>
              <a:t>Δημιουργεί την </a:t>
            </a:r>
            <a:r>
              <a:rPr lang="fr-CA" b="1" dirty="0" smtClean="0">
                <a:solidFill>
                  <a:srgbClr val="FF6600"/>
                </a:solidFill>
              </a:rPr>
              <a:t>PROVOCATIO</a:t>
            </a:r>
            <a:r>
              <a:rPr lang="el-GR" dirty="0" smtClean="0"/>
              <a:t>: δικαίωμα πολιτών να προσφύγουν ενώπιον του λαού κατά αποφάσεων θανατικής ποινής ή εξορίας που επιβάλλουν οι ύπατοι. </a:t>
            </a:r>
            <a:endParaRPr lang="en-GB" dirty="0" smtClean="0"/>
          </a:p>
        </p:txBody>
      </p:sp>
    </p:spTree>
    <p:extLst>
      <p:ext uri="{BB962C8B-B14F-4D97-AF65-F5344CB8AC3E}">
        <p14:creationId xmlns:p14="http://schemas.microsoft.com/office/powerpoint/2010/main" val="416342557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PROVOCATIO AD POPULUM</a:t>
            </a:r>
            <a:endParaRPr lang="en-US" dirty="0"/>
          </a:p>
        </p:txBody>
      </p:sp>
      <p:sp>
        <p:nvSpPr>
          <p:cNvPr id="3" name="Content Placeholder 2"/>
          <p:cNvSpPr>
            <a:spLocks noGrp="1"/>
          </p:cNvSpPr>
          <p:nvPr>
            <p:ph idx="1"/>
          </p:nvPr>
        </p:nvSpPr>
        <p:spPr/>
        <p:txBody>
          <a:bodyPr>
            <a:normAutofit fontScale="92500" lnSpcReduction="10000"/>
          </a:bodyPr>
          <a:lstStyle/>
          <a:p>
            <a:r>
              <a:rPr lang="el-GR" dirty="0"/>
              <a:t>Δικαίωμα </a:t>
            </a:r>
            <a:r>
              <a:rPr lang="en-US" dirty="0"/>
              <a:t>κάθε </a:t>
            </a:r>
            <a:r>
              <a:rPr lang="en-US" dirty="0" err="1"/>
              <a:t>Ρωμ</a:t>
            </a:r>
            <a:r>
              <a:rPr lang="en-US" dirty="0"/>
              <a:t>αίου π</a:t>
            </a:r>
            <a:r>
              <a:rPr lang="en-US" dirty="0" err="1"/>
              <a:t>ολίτη</a:t>
            </a:r>
            <a:r>
              <a:rPr lang="en-US" dirty="0"/>
              <a:t> </a:t>
            </a:r>
            <a:r>
              <a:rPr lang="el-GR" dirty="0" smtClean="0"/>
              <a:t>(</a:t>
            </a:r>
            <a:r>
              <a:rPr lang="fr-CA" dirty="0" err="1" smtClean="0">
                <a:solidFill>
                  <a:srgbClr val="FF0000"/>
                </a:solidFill>
              </a:rPr>
              <a:t>ius</a:t>
            </a:r>
            <a:r>
              <a:rPr lang="fr-CA" dirty="0" smtClean="0">
                <a:solidFill>
                  <a:srgbClr val="FF0000"/>
                </a:solidFill>
              </a:rPr>
              <a:t> </a:t>
            </a:r>
            <a:r>
              <a:rPr lang="fr-CA" dirty="0" err="1" smtClean="0">
                <a:solidFill>
                  <a:srgbClr val="FF0000"/>
                </a:solidFill>
              </a:rPr>
              <a:t>provocationis</a:t>
            </a:r>
            <a:r>
              <a:rPr lang="fr-CA" dirty="0" smtClean="0"/>
              <a:t>) </a:t>
            </a:r>
            <a:r>
              <a:rPr lang="en-US" dirty="0" smtClean="0"/>
              <a:t>να </a:t>
            </a:r>
            <a:r>
              <a:rPr lang="en-US" dirty="0"/>
              <a:t>α</a:t>
            </a:r>
            <a:r>
              <a:rPr lang="en-US" dirty="0" err="1"/>
              <a:t>μφισ</a:t>
            </a:r>
            <a:r>
              <a:rPr lang="en-US" dirty="0"/>
              <a:t>β</a:t>
            </a:r>
            <a:r>
              <a:rPr lang="en-US" dirty="0" err="1"/>
              <a:t>ητήσει</a:t>
            </a:r>
            <a:r>
              <a:rPr lang="en-US" dirty="0"/>
              <a:t> </a:t>
            </a:r>
            <a:r>
              <a:rPr lang="en-US" dirty="0" smtClean="0"/>
              <a:t>τη</a:t>
            </a:r>
            <a:r>
              <a:rPr lang="el-GR" dirty="0"/>
              <a:t>ν</a:t>
            </a:r>
            <a:r>
              <a:rPr lang="el-GR" dirty="0" smtClean="0"/>
              <a:t> εξουσία καταστολής (</a:t>
            </a:r>
            <a:r>
              <a:rPr lang="fr-CA" dirty="0" err="1" smtClean="0">
                <a:solidFill>
                  <a:srgbClr val="FF0000"/>
                </a:solidFill>
              </a:rPr>
              <a:t>coercitio</a:t>
            </a:r>
            <a:r>
              <a:rPr lang="fr-CA" dirty="0" smtClean="0"/>
              <a:t>), </a:t>
            </a:r>
            <a:r>
              <a:rPr lang="el-GR" dirty="0" smtClean="0"/>
              <a:t>δικαίωμα συλλήψεως</a:t>
            </a:r>
            <a:r>
              <a:rPr lang="fr-CA" dirty="0" smtClean="0"/>
              <a:t> </a:t>
            </a:r>
            <a:r>
              <a:rPr lang="el-GR" dirty="0" smtClean="0"/>
              <a:t>και τη</a:t>
            </a:r>
            <a:r>
              <a:rPr lang="en-US" dirty="0" smtClean="0"/>
              <a:t> </a:t>
            </a:r>
            <a:r>
              <a:rPr lang="en-US" dirty="0" err="1"/>
              <a:t>νομιμότητ</a:t>
            </a:r>
            <a:r>
              <a:rPr lang="en-US" dirty="0"/>
              <a:t>α </a:t>
            </a:r>
            <a:r>
              <a:rPr lang="el-GR" dirty="0" smtClean="0"/>
              <a:t>καταδίκης του </a:t>
            </a:r>
            <a:r>
              <a:rPr lang="fr-CA" dirty="0" smtClean="0"/>
              <a:t>(</a:t>
            </a:r>
            <a:r>
              <a:rPr lang="fr-CA" dirty="0" err="1" smtClean="0">
                <a:solidFill>
                  <a:srgbClr val="FF0000"/>
                </a:solidFill>
              </a:rPr>
              <a:t>iudicatio</a:t>
            </a:r>
            <a:r>
              <a:rPr lang="fr-CA" dirty="0" smtClean="0"/>
              <a:t>) </a:t>
            </a:r>
            <a:r>
              <a:rPr lang="el-GR" dirty="0" smtClean="0"/>
              <a:t>σε θάνατο απο ύπατο</a:t>
            </a:r>
            <a:r>
              <a:rPr lang="en-US" dirty="0" smtClean="0"/>
              <a:t>, </a:t>
            </a:r>
            <a:r>
              <a:rPr lang="en-US" dirty="0"/>
              <a:t>ανα</a:t>
            </a:r>
            <a:r>
              <a:rPr lang="en-US" dirty="0" err="1"/>
              <a:t>φωνώντ</a:t>
            </a:r>
            <a:r>
              <a:rPr lang="en-US" dirty="0"/>
              <a:t>ας: «</a:t>
            </a:r>
            <a:r>
              <a:rPr lang="en-US" dirty="0">
                <a:solidFill>
                  <a:srgbClr val="FF0000"/>
                </a:solidFill>
              </a:rPr>
              <a:t>ego </a:t>
            </a:r>
            <a:r>
              <a:rPr lang="en-US" dirty="0" err="1">
                <a:solidFill>
                  <a:srgbClr val="FF0000"/>
                </a:solidFill>
              </a:rPr>
              <a:t>te</a:t>
            </a:r>
            <a:r>
              <a:rPr lang="en-US" dirty="0">
                <a:solidFill>
                  <a:srgbClr val="FF0000"/>
                </a:solidFill>
              </a:rPr>
              <a:t> </a:t>
            </a:r>
            <a:r>
              <a:rPr lang="en-US" dirty="0" err="1">
                <a:solidFill>
                  <a:srgbClr val="FF0000"/>
                </a:solidFill>
              </a:rPr>
              <a:t>provoco</a:t>
            </a:r>
            <a:r>
              <a:rPr lang="en-US" dirty="0"/>
              <a:t>»</a:t>
            </a:r>
            <a:r>
              <a:rPr lang="en-US" i="1" dirty="0" smtClean="0"/>
              <a:t>.</a:t>
            </a:r>
          </a:p>
          <a:p>
            <a:r>
              <a:rPr lang="en-US" i="1" dirty="0" err="1" smtClean="0"/>
              <a:t>Provocatio</a:t>
            </a:r>
            <a:r>
              <a:rPr lang="en-US" i="1" dirty="0" smtClean="0"/>
              <a:t> = </a:t>
            </a:r>
            <a:r>
              <a:rPr lang="en-US" i="1" dirty="0" err="1" smtClean="0"/>
              <a:t>patrona</a:t>
            </a:r>
            <a:r>
              <a:rPr lang="en-US" i="1" dirty="0" smtClean="0"/>
              <a:t>  </a:t>
            </a:r>
            <a:r>
              <a:rPr lang="el-GR" i="1" dirty="0" smtClean="0"/>
              <a:t>της </a:t>
            </a:r>
            <a:r>
              <a:rPr lang="en-GB" i="1" dirty="0" err="1" smtClean="0"/>
              <a:t>Civitas</a:t>
            </a:r>
            <a:r>
              <a:rPr lang="en-GB" i="1" dirty="0" smtClean="0"/>
              <a:t>, </a:t>
            </a:r>
            <a:r>
              <a:rPr lang="en-GB" i="1" dirty="0" err="1" smtClean="0"/>
              <a:t>praesidium</a:t>
            </a:r>
            <a:r>
              <a:rPr lang="en-GB" i="1" dirty="0" smtClean="0"/>
              <a:t> </a:t>
            </a:r>
            <a:r>
              <a:rPr lang="el-GR" i="1" dirty="0" smtClean="0"/>
              <a:t>της </a:t>
            </a:r>
            <a:r>
              <a:rPr lang="fr-CA" i="1" dirty="0" err="1" smtClean="0"/>
              <a:t>libertas</a:t>
            </a:r>
            <a:endParaRPr lang="el-GR" i="1" dirty="0"/>
          </a:p>
          <a:p>
            <a:r>
              <a:rPr lang="en-US" dirty="0"/>
              <a:t>Σε π</a:t>
            </a:r>
            <a:r>
              <a:rPr lang="en-US" dirty="0" err="1"/>
              <a:t>ερί</a:t>
            </a:r>
            <a:r>
              <a:rPr lang="en-US" dirty="0"/>
              <a:t>π</a:t>
            </a:r>
            <a:r>
              <a:rPr lang="en-US" dirty="0" err="1"/>
              <a:t>τωση</a:t>
            </a:r>
            <a:r>
              <a:rPr lang="en-US" dirty="0"/>
              <a:t> πα</a:t>
            </a:r>
            <a:r>
              <a:rPr lang="en-US" dirty="0" err="1"/>
              <a:t>ρόμοι</a:t>
            </a:r>
            <a:r>
              <a:rPr lang="en-US" dirty="0"/>
              <a:t>ας επ</a:t>
            </a:r>
            <a:r>
              <a:rPr lang="en-US" dirty="0" err="1"/>
              <a:t>ίκλησης</a:t>
            </a:r>
            <a:r>
              <a:rPr lang="en-US" dirty="0"/>
              <a:t>, οι </a:t>
            </a:r>
            <a:r>
              <a:rPr lang="en-US" dirty="0" err="1"/>
              <a:t>δήμ</a:t>
            </a:r>
            <a:r>
              <a:rPr lang="en-US" dirty="0"/>
              <a:t>α</a:t>
            </a:r>
            <a:r>
              <a:rPr lang="en-US" dirty="0" err="1"/>
              <a:t>ρχοι</a:t>
            </a:r>
            <a:r>
              <a:rPr lang="en-US" dirty="0"/>
              <a:t> α</a:t>
            </a:r>
            <a:r>
              <a:rPr lang="en-US" dirty="0" err="1"/>
              <a:t>ξιολογούσ</a:t>
            </a:r>
            <a:r>
              <a:rPr lang="en-US" dirty="0"/>
              <a:t>αν τα </a:t>
            </a:r>
            <a:r>
              <a:rPr lang="en-US" dirty="0" err="1"/>
              <a:t>γεγονότ</a:t>
            </a:r>
            <a:r>
              <a:rPr lang="en-US" dirty="0"/>
              <a:t>α και τη </a:t>
            </a:r>
            <a:r>
              <a:rPr lang="en-US" dirty="0" err="1"/>
              <a:t>νομιμότητ</a:t>
            </a:r>
            <a:r>
              <a:rPr lang="en-US" dirty="0"/>
              <a:t>α των ενεργειών του </a:t>
            </a:r>
            <a:r>
              <a:rPr lang="en-US" dirty="0" err="1"/>
              <a:t>άρχοντ</a:t>
            </a:r>
            <a:r>
              <a:rPr lang="en-US" dirty="0"/>
              <a:t>α, πα</a:t>
            </a:r>
            <a:r>
              <a:rPr lang="en-US" dirty="0" err="1"/>
              <a:t>ρέχοντ</a:t>
            </a:r>
            <a:r>
              <a:rPr lang="en-US" dirty="0"/>
              <a:t>ας απ</a:t>
            </a:r>
            <a:r>
              <a:rPr lang="en-US" dirty="0" err="1"/>
              <a:t>οτελεσμ</a:t>
            </a:r>
            <a:r>
              <a:rPr lang="en-US" dirty="0"/>
              <a:t>α</a:t>
            </a:r>
            <a:r>
              <a:rPr lang="en-US" dirty="0" err="1"/>
              <a:t>τική</a:t>
            </a:r>
            <a:r>
              <a:rPr lang="en-US" dirty="0"/>
              <a:t> π</a:t>
            </a:r>
            <a:r>
              <a:rPr lang="en-US" dirty="0" err="1"/>
              <a:t>ροστ</a:t>
            </a:r>
            <a:r>
              <a:rPr lang="en-US" dirty="0"/>
              <a:t>α</a:t>
            </a:r>
            <a:r>
              <a:rPr lang="en-US" dirty="0" err="1"/>
              <a:t>σί</a:t>
            </a:r>
            <a:r>
              <a:rPr lang="en-US" dirty="0"/>
              <a:t>α στους π</a:t>
            </a:r>
            <a:r>
              <a:rPr lang="en-US" dirty="0" err="1"/>
              <a:t>ολίτες</a:t>
            </a:r>
            <a:r>
              <a:rPr lang="en-US" dirty="0"/>
              <a:t> </a:t>
            </a:r>
            <a:r>
              <a:rPr lang="en-US" dirty="0" err="1"/>
              <a:t>έν</a:t>
            </a:r>
            <a:r>
              <a:rPr lang="en-US" dirty="0"/>
              <a:t>α</a:t>
            </a:r>
            <a:r>
              <a:rPr lang="en-US" dirty="0" err="1"/>
              <a:t>ντι</a:t>
            </a:r>
            <a:r>
              <a:rPr lang="en-US" dirty="0"/>
              <a:t> τυχόν α</a:t>
            </a:r>
            <a:r>
              <a:rPr lang="en-US" dirty="0" err="1"/>
              <a:t>υθ</a:t>
            </a:r>
            <a:r>
              <a:rPr lang="en-US" dirty="0"/>
              <a:t>α</a:t>
            </a:r>
            <a:r>
              <a:rPr lang="en-US" dirty="0" err="1"/>
              <a:t>ιρεσιών</a:t>
            </a:r>
            <a:r>
              <a:rPr lang="en-US" dirty="0"/>
              <a:t> της π</a:t>
            </a:r>
            <a:r>
              <a:rPr lang="en-US" dirty="0" err="1"/>
              <a:t>ολιτικής</a:t>
            </a:r>
            <a:r>
              <a:rPr lang="en-US" dirty="0"/>
              <a:t> </a:t>
            </a:r>
            <a:r>
              <a:rPr lang="en-US" dirty="0" err="1" smtClean="0"/>
              <a:t>εξουσί</a:t>
            </a:r>
            <a:r>
              <a:rPr lang="en-US" dirty="0" smtClean="0"/>
              <a:t>ας. </a:t>
            </a:r>
          </a:p>
          <a:p>
            <a:r>
              <a:rPr lang="el-GR" dirty="0" smtClean="0"/>
              <a:t>Αναστέλλεται προσωρινά η επιβολή θανατικής ποινής.</a:t>
            </a:r>
          </a:p>
          <a:p>
            <a:r>
              <a:rPr lang="el-GR" dirty="0" smtClean="0"/>
              <a:t>Ο πολίτης δικάζεται από τη λαϊκή συνέλευση – </a:t>
            </a:r>
            <a:r>
              <a:rPr lang="fr-CA" dirty="0" err="1" smtClean="0">
                <a:solidFill>
                  <a:srgbClr val="FF0000"/>
                </a:solidFill>
              </a:rPr>
              <a:t>iudicatio</a:t>
            </a:r>
            <a:r>
              <a:rPr lang="fr-CA" dirty="0" smtClean="0">
                <a:solidFill>
                  <a:srgbClr val="FF0000"/>
                </a:solidFill>
              </a:rPr>
              <a:t> </a:t>
            </a:r>
            <a:r>
              <a:rPr lang="fr-CA" dirty="0" err="1" smtClean="0">
                <a:solidFill>
                  <a:srgbClr val="FF0000"/>
                </a:solidFill>
              </a:rPr>
              <a:t>populare</a:t>
            </a:r>
            <a:r>
              <a:rPr lang="el-GR" dirty="0" smtClean="0">
                <a:solidFill>
                  <a:srgbClr val="FF0000"/>
                </a:solidFill>
              </a:rPr>
              <a:t>. </a:t>
            </a:r>
            <a:endParaRPr lang="el-GR" dirty="0">
              <a:solidFill>
                <a:srgbClr val="FF0000"/>
              </a:solidFill>
            </a:endParaRPr>
          </a:p>
          <a:p>
            <a:r>
              <a:rPr lang="el-GR" dirty="0" smtClean="0"/>
              <a:t>Δεν είναι απονομή χάριτος – η απόφαση του άρχοντα είτε επικυρώνεται, είται αναιρείται.   </a:t>
            </a:r>
            <a:r>
              <a:rPr lang="en-US" dirty="0" smtClean="0"/>
              <a:t> </a:t>
            </a:r>
            <a:endParaRPr lang="el-GR" dirty="0"/>
          </a:p>
          <a:p>
            <a:endParaRPr lang="en-US" dirty="0"/>
          </a:p>
          <a:p>
            <a:endParaRPr lang="en-US" dirty="0"/>
          </a:p>
        </p:txBody>
      </p:sp>
    </p:spTree>
    <p:extLst>
      <p:ext uri="{BB962C8B-B14F-4D97-AF65-F5344CB8AC3E}">
        <p14:creationId xmlns:p14="http://schemas.microsoft.com/office/powerpoint/2010/main" val="145775008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Homo </a:t>
            </a:r>
            <a:r>
              <a:rPr lang="en-US" dirty="0" err="1" smtClean="0"/>
              <a:t>sacer</a:t>
            </a:r>
            <a:endParaRPr lang="en-US" dirty="0"/>
          </a:p>
        </p:txBody>
      </p:sp>
      <p:sp>
        <p:nvSpPr>
          <p:cNvPr id="3" name="Content Placeholder 2"/>
          <p:cNvSpPr>
            <a:spLocks noGrp="1"/>
          </p:cNvSpPr>
          <p:nvPr>
            <p:ph idx="1"/>
          </p:nvPr>
        </p:nvSpPr>
        <p:spPr/>
        <p:txBody>
          <a:bodyPr>
            <a:normAutofit lnSpcReduction="10000"/>
          </a:bodyPr>
          <a:lstStyle/>
          <a:p>
            <a:r>
              <a:rPr lang="en-US" dirty="0" smtClean="0"/>
              <a:t>= </a:t>
            </a:r>
            <a:r>
              <a:rPr lang="el-GR" dirty="0" smtClean="0"/>
              <a:t>καταραμένος, εκτός νόμου και κοινωνίας.</a:t>
            </a:r>
          </a:p>
          <a:p>
            <a:r>
              <a:rPr lang="el-GR" dirty="0" smtClean="0"/>
              <a:t>= άτιμος, νηποινί τεθνάναι</a:t>
            </a:r>
            <a:r>
              <a:rPr lang="en-GB" dirty="0" smtClean="0"/>
              <a:t>.</a:t>
            </a:r>
            <a:endParaRPr lang="el-GR" dirty="0" smtClean="0"/>
          </a:p>
          <a:p>
            <a:r>
              <a:rPr lang="el-GR" dirty="0" smtClean="0"/>
              <a:t>Απροστάτευτος από το νόμο. </a:t>
            </a:r>
            <a:endParaRPr lang="en-GB" dirty="0" smtClean="0"/>
          </a:p>
          <a:p>
            <a:r>
              <a:rPr lang="el-GR" dirty="0" smtClean="0"/>
              <a:t>Μπορεί καθένας να τον σκοτώσει , όχι όμως στο πλαίσιο θρησκευτικής θυσίας. </a:t>
            </a:r>
          </a:p>
          <a:p>
            <a:r>
              <a:rPr lang="el-GR" dirty="0" smtClean="0"/>
              <a:t>Στερείται κάθε δικαιώματος και συμμετοχής στην κρατική θρησκεία. </a:t>
            </a:r>
          </a:p>
          <a:p>
            <a:r>
              <a:rPr lang="el-GR" dirty="0" smtClean="0"/>
              <a:t>Π.χ., όποιος καταπατά τον όρκο του (= μορφή αυτο-κατάρας) γίνεται κτήμα των θεών που είχε επικαλεστεί και εξαπάτησε. Αν θανατωθεί, θεωρείται η εκδίκηση των θεών. </a:t>
            </a:r>
          </a:p>
          <a:p>
            <a:r>
              <a:rPr lang="el-GR" dirty="0" smtClean="0"/>
              <a:t>Δωδεκάδελτος = ο πάτρωνας που παραβιάζει τις υποχρεώσει της </a:t>
            </a:r>
            <a:r>
              <a:rPr lang="en-GB" dirty="0" smtClean="0"/>
              <a:t>fides </a:t>
            </a:r>
            <a:r>
              <a:rPr lang="el-GR" dirty="0" smtClean="0"/>
              <a:t>έναντι του πελάτη, καθίσταται </a:t>
            </a:r>
            <a:r>
              <a:rPr lang="en-GB" dirty="0" err="1" smtClean="0"/>
              <a:t>sacer</a:t>
            </a:r>
            <a:r>
              <a:rPr lang="en-GB" dirty="0" smtClean="0"/>
              <a:t>. </a:t>
            </a:r>
            <a:endParaRPr lang="el-GR" dirty="0"/>
          </a:p>
          <a:p>
            <a:endParaRPr lang="el-GR" dirty="0" smtClean="0"/>
          </a:p>
          <a:p>
            <a:endParaRPr lang="el-GR" dirty="0" smtClean="0"/>
          </a:p>
          <a:p>
            <a:endParaRPr lang="el-GR" dirty="0" smtClean="0"/>
          </a:p>
          <a:p>
            <a:endParaRPr lang="en-US" dirty="0"/>
          </a:p>
        </p:txBody>
      </p:sp>
    </p:spTree>
    <p:extLst>
      <p:ext uri="{BB962C8B-B14F-4D97-AF65-F5344CB8AC3E}">
        <p14:creationId xmlns:p14="http://schemas.microsoft.com/office/powerpoint/2010/main" val="59956663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Lex</a:t>
            </a:r>
            <a:r>
              <a:rPr lang="en-US" dirty="0"/>
              <a:t> Valeria de </a:t>
            </a:r>
            <a:r>
              <a:rPr lang="en-US" dirty="0" err="1"/>
              <a:t>Provocatione</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l-GR" dirty="0" smtClean="0"/>
              <a:t>300: Ύπατος </a:t>
            </a:r>
            <a:r>
              <a:rPr lang="en-US" dirty="0" smtClean="0"/>
              <a:t>M</a:t>
            </a:r>
            <a:r>
              <a:rPr lang="en-US" dirty="0"/>
              <a:t>. </a:t>
            </a:r>
            <a:r>
              <a:rPr lang="en-US" dirty="0" err="1"/>
              <a:t>Valerius</a:t>
            </a:r>
            <a:r>
              <a:rPr lang="en-US" dirty="0"/>
              <a:t> Maximus </a:t>
            </a:r>
            <a:r>
              <a:rPr lang="en-US" dirty="0" err="1"/>
              <a:t>Corvus</a:t>
            </a:r>
            <a:r>
              <a:rPr lang="en-US" dirty="0"/>
              <a:t>. </a:t>
            </a:r>
            <a:r>
              <a:rPr lang="el-GR" dirty="0" smtClean="0"/>
              <a:t>Επικυρώνει τις παλαιές </a:t>
            </a:r>
            <a:r>
              <a:rPr lang="en-US" dirty="0" err="1" smtClean="0"/>
              <a:t>Leges</a:t>
            </a:r>
            <a:r>
              <a:rPr lang="en-US" dirty="0" smtClean="0"/>
              <a:t> </a:t>
            </a:r>
            <a:r>
              <a:rPr lang="en-US" dirty="0" err="1"/>
              <a:t>Valeriae</a:t>
            </a:r>
            <a:r>
              <a:rPr lang="en-US" dirty="0"/>
              <a:t> </a:t>
            </a:r>
            <a:r>
              <a:rPr lang="el-GR" dirty="0" smtClean="0"/>
              <a:t>του </a:t>
            </a:r>
            <a:r>
              <a:rPr lang="en-US" dirty="0" smtClean="0"/>
              <a:t>509 </a:t>
            </a:r>
            <a:r>
              <a:rPr lang="el-GR" dirty="0" smtClean="0"/>
              <a:t>και </a:t>
            </a:r>
            <a:r>
              <a:rPr lang="en-US" dirty="0" smtClean="0"/>
              <a:t>449 (</a:t>
            </a:r>
            <a:r>
              <a:rPr lang="el-GR" dirty="0" smtClean="0"/>
              <a:t>Τ. Λίβιος </a:t>
            </a:r>
            <a:r>
              <a:rPr lang="en-US" dirty="0" smtClean="0">
                <a:hlinkClick r:id="rId2"/>
              </a:rPr>
              <a:t>10.9</a:t>
            </a:r>
            <a:r>
              <a:rPr lang="en-US" dirty="0" smtClean="0"/>
              <a:t>)</a:t>
            </a:r>
            <a:r>
              <a:rPr lang="el-GR" dirty="0" smtClean="0"/>
              <a:t>.</a:t>
            </a:r>
          </a:p>
          <a:p>
            <a:r>
              <a:rPr lang="el-GR" dirty="0" smtClean="0"/>
              <a:t>Αναγνώρισε </a:t>
            </a:r>
            <a:r>
              <a:rPr lang="el-GR" dirty="0"/>
              <a:t>σε όλους τους </a:t>
            </a:r>
            <a:r>
              <a:rPr lang="el-GR" dirty="0" smtClean="0"/>
              <a:t>Ρωμαίους </a:t>
            </a:r>
            <a:r>
              <a:rPr lang="el-GR" dirty="0"/>
              <a:t>πολίτες το δικαίωμα να </a:t>
            </a:r>
            <a:r>
              <a:rPr lang="el-GR" dirty="0" smtClean="0"/>
              <a:t>αναστέλλουν </a:t>
            </a:r>
            <a:r>
              <a:rPr lang="el-GR" dirty="0"/>
              <a:t>τον υπατικό </a:t>
            </a:r>
            <a:r>
              <a:rPr lang="el-GR" dirty="0" smtClean="0"/>
              <a:t>κολασμό. </a:t>
            </a:r>
          </a:p>
          <a:p>
            <a:r>
              <a:rPr lang="el-GR" dirty="0" smtClean="0"/>
              <a:t>Παραπέμπει </a:t>
            </a:r>
            <a:r>
              <a:rPr lang="el-GR" dirty="0"/>
              <a:t>στο λαό την απόφαση επί της τιμωρίας, δίχως να χρειάζεται πλέον η παρέμβαση του δημάρχου και η άσκηση από αυτόν της αρνησικυρίας</a:t>
            </a:r>
            <a:r>
              <a:rPr lang="el-GR" dirty="0" smtClean="0"/>
              <a:t>.</a:t>
            </a:r>
          </a:p>
          <a:p>
            <a:r>
              <a:rPr lang="el-GR" dirty="0" smtClean="0"/>
              <a:t>= </a:t>
            </a:r>
            <a:r>
              <a:rPr lang="el-GR" dirty="0"/>
              <a:t>νομοθετικό περιορισμό του </a:t>
            </a:r>
            <a:r>
              <a:rPr lang="en-US" dirty="0" smtClean="0"/>
              <a:t>imperium</a:t>
            </a:r>
            <a:r>
              <a:rPr lang="el-GR" dirty="0" smtClean="0"/>
              <a:t>. </a:t>
            </a:r>
            <a:endParaRPr lang="el-GR" dirty="0"/>
          </a:p>
          <a:p>
            <a:endParaRPr lang="el-GR" dirty="0" smtClean="0"/>
          </a:p>
          <a:p>
            <a:endParaRPr lang="el-GR" dirty="0" smtClean="0"/>
          </a:p>
          <a:p>
            <a:endParaRPr lang="en-US" dirty="0"/>
          </a:p>
          <a:p>
            <a:endParaRPr lang="en-US" dirty="0"/>
          </a:p>
        </p:txBody>
      </p:sp>
    </p:spTree>
    <p:extLst>
      <p:ext uri="{BB962C8B-B14F-4D97-AF65-F5344CB8AC3E}">
        <p14:creationId xmlns:p14="http://schemas.microsoft.com/office/powerpoint/2010/main" val="238539584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Lex</a:t>
            </a:r>
            <a:r>
              <a:rPr lang="en-US" dirty="0"/>
              <a:t> </a:t>
            </a:r>
            <a:r>
              <a:rPr lang="en-US" dirty="0" err="1"/>
              <a:t>Porcia</a:t>
            </a:r>
            <a:r>
              <a:rPr lang="en-US" dirty="0"/>
              <a:t> de </a:t>
            </a:r>
            <a:r>
              <a:rPr lang="en-US" dirty="0" err="1"/>
              <a:t>Tergo</a:t>
            </a:r>
            <a:r>
              <a:rPr lang="en-US" dirty="0"/>
              <a:t> </a:t>
            </a:r>
            <a:r>
              <a:rPr lang="en-US" dirty="0" err="1"/>
              <a:t>Civium</a:t>
            </a:r>
            <a:r>
              <a:rPr lang="en-US" dirty="0"/>
              <a:t/>
            </a:r>
            <a:br>
              <a:rPr lang="en-US" dirty="0"/>
            </a:br>
            <a:endParaRPr lang="en-US" dirty="0"/>
          </a:p>
        </p:txBody>
      </p:sp>
      <p:sp>
        <p:nvSpPr>
          <p:cNvPr id="3" name="Content Placeholder 2"/>
          <p:cNvSpPr>
            <a:spLocks noGrp="1"/>
          </p:cNvSpPr>
          <p:nvPr>
            <p:ph idx="1"/>
          </p:nvPr>
        </p:nvSpPr>
        <p:spPr/>
        <p:txBody>
          <a:bodyPr/>
          <a:lstStyle/>
          <a:p>
            <a:r>
              <a:rPr lang="en-US" dirty="0"/>
              <a:t>198 – 184</a:t>
            </a:r>
            <a:r>
              <a:rPr lang="el-GR" dirty="0"/>
              <a:t>, </a:t>
            </a:r>
            <a:r>
              <a:rPr lang="el-GR" dirty="0" smtClean="0"/>
              <a:t>με πρόταση </a:t>
            </a:r>
            <a:r>
              <a:rPr lang="en-US" dirty="0" smtClean="0"/>
              <a:t>M</a:t>
            </a:r>
            <a:r>
              <a:rPr lang="en-US" dirty="0"/>
              <a:t>. </a:t>
            </a:r>
            <a:r>
              <a:rPr lang="en-US" dirty="0" err="1"/>
              <a:t>Porcius</a:t>
            </a:r>
            <a:r>
              <a:rPr lang="en-US" dirty="0"/>
              <a:t> Cato Major </a:t>
            </a:r>
            <a:r>
              <a:rPr lang="en-US" dirty="0" smtClean="0"/>
              <a:t>(</a:t>
            </a:r>
            <a:r>
              <a:rPr lang="el-GR" dirty="0" smtClean="0"/>
              <a:t>πραίτωρ</a:t>
            </a:r>
            <a:r>
              <a:rPr lang="en-US" dirty="0" smtClean="0"/>
              <a:t>198</a:t>
            </a:r>
            <a:r>
              <a:rPr lang="en-US" dirty="0"/>
              <a:t>, </a:t>
            </a:r>
            <a:r>
              <a:rPr lang="el-GR" dirty="0" smtClean="0"/>
              <a:t>ύπατος</a:t>
            </a:r>
            <a:r>
              <a:rPr lang="en-US" dirty="0" smtClean="0"/>
              <a:t>195)</a:t>
            </a:r>
            <a:r>
              <a:rPr lang="el-GR" dirty="0" smtClean="0"/>
              <a:t>: </a:t>
            </a:r>
          </a:p>
          <a:p>
            <a:r>
              <a:rPr lang="el-GR" dirty="0" smtClean="0"/>
              <a:t>Απαγορεύει την καταδίκη πολιτών σε μαστίγωση χωρίς δυνατότητα προσφυγής στην κρίση του λαού</a:t>
            </a:r>
            <a:r>
              <a:rPr lang="en-US" dirty="0" smtClean="0"/>
              <a:t>. </a:t>
            </a:r>
            <a:endParaRPr lang="el-GR" dirty="0"/>
          </a:p>
          <a:p>
            <a:r>
              <a:rPr lang="el-GR" dirty="0" smtClean="0"/>
              <a:t>Παρά τους προοδευτικούς περιορισμούς της υπατικής εξουσίας, ο Κικέρων περιγράφει την εξουσία εμμέσως </a:t>
            </a:r>
            <a:r>
              <a:rPr lang="el-GR" dirty="0"/>
              <a:t>ως </a:t>
            </a:r>
            <a:r>
              <a:rPr lang="en-US" dirty="0" err="1"/>
              <a:t>vis</a:t>
            </a:r>
            <a:r>
              <a:rPr lang="en-US" dirty="0"/>
              <a:t> et </a:t>
            </a:r>
            <a:r>
              <a:rPr lang="en-US" dirty="0" err="1" smtClean="0"/>
              <a:t>ferrum</a:t>
            </a:r>
            <a:r>
              <a:rPr lang="el-GR" dirty="0" smtClean="0"/>
              <a:t>: «</a:t>
            </a:r>
            <a:r>
              <a:rPr lang="el-GR" dirty="0"/>
              <a:t>βία και σίδερο</a:t>
            </a:r>
            <a:r>
              <a:rPr lang="el-GR" dirty="0" smtClean="0"/>
              <a:t>». </a:t>
            </a:r>
            <a:endParaRPr lang="en-US" dirty="0"/>
          </a:p>
          <a:p>
            <a:endParaRPr lang="en-US" dirty="0"/>
          </a:p>
        </p:txBody>
      </p:sp>
    </p:spTree>
    <p:extLst>
      <p:ext uri="{BB962C8B-B14F-4D97-AF65-F5344CB8AC3E}">
        <p14:creationId xmlns:p14="http://schemas.microsoft.com/office/powerpoint/2010/main" val="285799612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TRIBUNICIA POTESTAS</a:t>
            </a:r>
            <a:endParaRPr lang="en-US" dirty="0"/>
          </a:p>
        </p:txBody>
      </p:sp>
      <p:sp>
        <p:nvSpPr>
          <p:cNvPr id="3" name="Content Placeholder 2"/>
          <p:cNvSpPr>
            <a:spLocks noGrp="1"/>
          </p:cNvSpPr>
          <p:nvPr>
            <p:ph idx="1"/>
          </p:nvPr>
        </p:nvSpPr>
        <p:spPr/>
        <p:txBody>
          <a:bodyPr>
            <a:normAutofit fontScale="92500" lnSpcReduction="20000"/>
          </a:bodyPr>
          <a:lstStyle/>
          <a:p>
            <a:r>
              <a:rPr lang="en-US" dirty="0"/>
              <a:t>H </a:t>
            </a:r>
            <a:r>
              <a:rPr lang="en-US" dirty="0" err="1"/>
              <a:t>tribunicia</a:t>
            </a:r>
            <a:r>
              <a:rPr lang="en-US" dirty="0"/>
              <a:t> </a:t>
            </a:r>
            <a:r>
              <a:rPr lang="en-US" dirty="0" err="1"/>
              <a:t>potestas</a:t>
            </a:r>
            <a:r>
              <a:rPr lang="en-US" dirty="0"/>
              <a:t> </a:t>
            </a:r>
            <a:r>
              <a:rPr lang="el-GR" dirty="0"/>
              <a:t>εκδηλώνεται </a:t>
            </a:r>
            <a:r>
              <a:rPr lang="el-GR" dirty="0" smtClean="0"/>
              <a:t>στον </a:t>
            </a:r>
            <a:r>
              <a:rPr lang="el-GR" dirty="0"/>
              <a:t>δημόσιο χώρο όπως και η υπατική κυριαρχία</a:t>
            </a:r>
            <a:r>
              <a:rPr lang="el-GR" dirty="0" smtClean="0"/>
              <a:t>,</a:t>
            </a:r>
          </a:p>
          <a:p>
            <a:r>
              <a:rPr lang="el-GR" dirty="0" smtClean="0"/>
              <a:t>Η </a:t>
            </a:r>
            <a:r>
              <a:rPr lang="en-US" dirty="0"/>
              <a:t>ratio </a:t>
            </a:r>
            <a:r>
              <a:rPr lang="el-GR" dirty="0"/>
              <a:t>της δημιουργίας της βρίσκεται </a:t>
            </a:r>
            <a:r>
              <a:rPr lang="el-GR" dirty="0" smtClean="0"/>
              <a:t>σε </a:t>
            </a:r>
            <a:r>
              <a:rPr lang="el-GR" dirty="0"/>
              <a:t>μια σύγκρουση: δημιουργήθηκε με την προοπτική της </a:t>
            </a:r>
            <a:r>
              <a:rPr lang="el-GR" u="sng" dirty="0"/>
              <a:t>ιδιωτικής</a:t>
            </a:r>
            <a:r>
              <a:rPr lang="el-GR" dirty="0"/>
              <a:t> προστασίας μιας </a:t>
            </a:r>
            <a:r>
              <a:rPr lang="el-GR" u="sng" dirty="0"/>
              <a:t>ομάδας</a:t>
            </a:r>
            <a:r>
              <a:rPr lang="el-GR" dirty="0"/>
              <a:t> πολιτών, των πληβείων, έναντι της κυριαρχικής άσκησης της δημόσιας εξουσίας του υπάτου. </a:t>
            </a:r>
            <a:endParaRPr lang="el-GR" dirty="0" smtClean="0"/>
          </a:p>
          <a:p>
            <a:r>
              <a:rPr lang="el-GR" dirty="0"/>
              <a:t>Ο επίσημος καταστατικός όρκος έδωσε στους δημάρχους </a:t>
            </a:r>
            <a:r>
              <a:rPr lang="el-GR" b="1" dirty="0">
                <a:solidFill>
                  <a:srgbClr val="FF6600"/>
                </a:solidFill>
              </a:rPr>
              <a:t>χαρακτήρα ιερό και </a:t>
            </a:r>
            <a:r>
              <a:rPr lang="el-GR" b="1" dirty="0" smtClean="0">
                <a:solidFill>
                  <a:srgbClr val="FF6600"/>
                </a:solidFill>
              </a:rPr>
              <a:t>απαραβίαστο (</a:t>
            </a:r>
            <a:r>
              <a:rPr lang="fr-CA" b="1" dirty="0" err="1" smtClean="0">
                <a:solidFill>
                  <a:srgbClr val="FF6600"/>
                </a:solidFill>
              </a:rPr>
              <a:t>sacrosanctitas</a:t>
            </a:r>
            <a:r>
              <a:rPr lang="fr-CA" b="1" dirty="0" smtClean="0">
                <a:solidFill>
                  <a:srgbClr val="FF6600"/>
                </a:solidFill>
              </a:rPr>
              <a:t>)</a:t>
            </a:r>
            <a:r>
              <a:rPr lang="el-GR" dirty="0" smtClean="0"/>
              <a:t>: </a:t>
            </a:r>
            <a:r>
              <a:rPr lang="el-GR" dirty="0"/>
              <a:t>αυτό σημαίνει ότι κανείς δεν έχει δικαίωμα να προσβάλει τον δήμαρχο ή αυτούς που έχει υπό την προστασία του με οποιονδήποτε τρόπο, έργω ή λόγω. </a:t>
            </a:r>
            <a:endParaRPr lang="el-GR" dirty="0" smtClean="0"/>
          </a:p>
          <a:p>
            <a:r>
              <a:rPr lang="el-GR" dirty="0"/>
              <a:t>Από τον 3</a:t>
            </a:r>
            <a:r>
              <a:rPr lang="el-GR" baseline="30000" dirty="0"/>
              <a:t>ο</a:t>
            </a:r>
            <a:r>
              <a:rPr lang="el-GR" dirty="0"/>
              <a:t> αι. π.Χ.  μπορούν να συγκαλούν τη Σύγκλητο και να εισηγούνται την ψήφιση </a:t>
            </a:r>
            <a:r>
              <a:rPr lang="en-GB" dirty="0" err="1"/>
              <a:t>senatus</a:t>
            </a:r>
            <a:r>
              <a:rPr lang="en-GB" dirty="0"/>
              <a:t> </a:t>
            </a:r>
            <a:r>
              <a:rPr lang="en-GB" dirty="0" err="1"/>
              <a:t>consulta</a:t>
            </a:r>
            <a:r>
              <a:rPr lang="en-GB" dirty="0"/>
              <a:t>. </a:t>
            </a:r>
            <a:endParaRPr lang="el-GR" dirty="0"/>
          </a:p>
          <a:p>
            <a:r>
              <a:rPr lang="el-GR" dirty="0"/>
              <a:t>Δεν θεωρούνται άρχοντες (</a:t>
            </a:r>
            <a:r>
              <a:rPr lang="en-GB" dirty="0" err="1"/>
              <a:t>magistrati</a:t>
            </a:r>
            <a:r>
              <a:rPr lang="en-GB" dirty="0"/>
              <a:t>)</a:t>
            </a:r>
            <a:r>
              <a:rPr lang="el-GR" dirty="0"/>
              <a:t>, γιατί εκλέγονται μόνον από τους πληβείους και όχι από όλο το Ρωμαϊκό λαό. </a:t>
            </a:r>
            <a:endParaRPr lang="en-US" dirty="0"/>
          </a:p>
          <a:p>
            <a:endParaRPr lang="en-US" dirty="0"/>
          </a:p>
          <a:p>
            <a:endParaRPr lang="el-GR" dirty="0"/>
          </a:p>
          <a:p>
            <a:endParaRPr lang="en-US" dirty="0"/>
          </a:p>
        </p:txBody>
      </p:sp>
    </p:spTree>
    <p:extLst>
      <p:ext uri="{BB962C8B-B14F-4D97-AF65-F5344CB8AC3E}">
        <p14:creationId xmlns:p14="http://schemas.microsoft.com/office/powerpoint/2010/main" val="340414618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Lex</a:t>
            </a:r>
            <a:r>
              <a:rPr lang="en-US" dirty="0"/>
              <a:t> </a:t>
            </a:r>
            <a:r>
              <a:rPr lang="en-US" dirty="0" err="1"/>
              <a:t>Icilia</a:t>
            </a:r>
            <a:r>
              <a:rPr lang="en-US" dirty="0"/>
              <a:t> de </a:t>
            </a:r>
            <a:r>
              <a:rPr lang="en-US" dirty="0" err="1"/>
              <a:t>Tribunis</a:t>
            </a:r>
            <a:r>
              <a:rPr lang="en-US" dirty="0"/>
              <a:t> </a:t>
            </a:r>
            <a:r>
              <a:rPr lang="en-US" dirty="0" err="1"/>
              <a:t>Plebis</a:t>
            </a:r>
            <a:r>
              <a:rPr lang="el-GR" dirty="0"/>
              <a:t> </a:t>
            </a:r>
            <a:endParaRPr lang="en-US" dirty="0"/>
          </a:p>
        </p:txBody>
      </p:sp>
      <p:sp>
        <p:nvSpPr>
          <p:cNvPr id="3" name="Content Placeholder 2"/>
          <p:cNvSpPr>
            <a:spLocks noGrp="1"/>
          </p:cNvSpPr>
          <p:nvPr>
            <p:ph idx="1"/>
          </p:nvPr>
        </p:nvSpPr>
        <p:spPr/>
        <p:txBody>
          <a:bodyPr/>
          <a:lstStyle/>
          <a:p>
            <a:r>
              <a:rPr lang="el-GR" dirty="0"/>
              <a:t>492: </a:t>
            </a:r>
            <a:r>
              <a:rPr lang="el-GR" dirty="0" smtClean="0"/>
              <a:t>Επιβεβαιώνει </a:t>
            </a:r>
            <a:r>
              <a:rPr lang="el-GR" dirty="0"/>
              <a:t>την </a:t>
            </a:r>
            <a:r>
              <a:rPr lang="fr-CA" dirty="0" err="1"/>
              <a:t>sacrosanctitas</a:t>
            </a:r>
            <a:r>
              <a:rPr lang="fr-CA" dirty="0"/>
              <a:t> </a:t>
            </a:r>
            <a:r>
              <a:rPr lang="el-GR" dirty="0"/>
              <a:t>των Δημάρχων. </a:t>
            </a:r>
            <a:endParaRPr lang="fr-CA" dirty="0" smtClean="0"/>
          </a:p>
          <a:p>
            <a:r>
              <a:rPr lang="el-GR" dirty="0" smtClean="0"/>
              <a:t>Επιβάλλει </a:t>
            </a:r>
            <a:r>
              <a:rPr lang="el-GR" dirty="0"/>
              <a:t>πρόστιμα σε όσους διακόπτουν τους Δημάρχους όταν μιλούν στη συνέλευση των πολιτών. </a:t>
            </a:r>
            <a:endParaRPr lang="fr-CA" dirty="0" smtClean="0"/>
          </a:p>
          <a:p>
            <a:r>
              <a:rPr lang="el-GR" dirty="0" smtClean="0"/>
              <a:t>Αν </a:t>
            </a:r>
            <a:r>
              <a:rPr lang="el-GR" dirty="0"/>
              <a:t>τα πρόστιμα δεν καταβληθούν ο παραβάτης τιμωρείται με θάνατο και δήμευση περιουσίας (Διον. 7.17)</a:t>
            </a:r>
            <a:r>
              <a:rPr lang="el-GR" dirty="0" smtClean="0"/>
              <a:t>.</a:t>
            </a:r>
          </a:p>
          <a:p>
            <a:endParaRPr lang="en-US" dirty="0"/>
          </a:p>
        </p:txBody>
      </p:sp>
    </p:spTree>
    <p:extLst>
      <p:ext uri="{BB962C8B-B14F-4D97-AF65-F5344CB8AC3E}">
        <p14:creationId xmlns:p14="http://schemas.microsoft.com/office/powerpoint/2010/main" val="391459875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b="1" dirty="0" err="1">
                <a:solidFill>
                  <a:srgbClr val="FF6600"/>
                </a:solidFill>
              </a:rPr>
              <a:t>Lex</a:t>
            </a:r>
            <a:r>
              <a:rPr lang="fr-CA" b="1" dirty="0">
                <a:solidFill>
                  <a:srgbClr val="FF6600"/>
                </a:solidFill>
              </a:rPr>
              <a:t> Valeria et </a:t>
            </a:r>
            <a:r>
              <a:rPr lang="fr-CA" b="1" dirty="0" err="1">
                <a:solidFill>
                  <a:srgbClr val="FF6600"/>
                </a:solidFill>
              </a:rPr>
              <a:t>Horatia</a:t>
            </a:r>
            <a:r>
              <a:rPr lang="fr-CA" b="1" dirty="0">
                <a:solidFill>
                  <a:srgbClr val="FF6600"/>
                </a:solidFill>
              </a:rPr>
              <a:t> de </a:t>
            </a:r>
            <a:r>
              <a:rPr lang="fr-CA" b="1" dirty="0" err="1">
                <a:solidFill>
                  <a:srgbClr val="FF6600"/>
                </a:solidFill>
              </a:rPr>
              <a:t>Provocatio</a:t>
            </a:r>
            <a:r>
              <a:rPr lang="fr-CA" dirty="0"/>
              <a:t>: </a:t>
            </a:r>
            <a:br>
              <a:rPr lang="fr-CA" dirty="0"/>
            </a:br>
            <a:endParaRPr lang="en-US" dirty="0"/>
          </a:p>
        </p:txBody>
      </p:sp>
      <p:sp>
        <p:nvSpPr>
          <p:cNvPr id="3" name="Content Placeholder 2"/>
          <p:cNvSpPr>
            <a:spLocks noGrp="1"/>
          </p:cNvSpPr>
          <p:nvPr>
            <p:ph idx="1"/>
          </p:nvPr>
        </p:nvSpPr>
        <p:spPr/>
        <p:txBody>
          <a:bodyPr/>
          <a:lstStyle/>
          <a:p>
            <a:r>
              <a:rPr lang="fr-CA" dirty="0"/>
              <a:t>449</a:t>
            </a:r>
            <a:r>
              <a:rPr lang="fr-CA" dirty="0" smtClean="0"/>
              <a:t>: de </a:t>
            </a:r>
            <a:r>
              <a:rPr lang="fr-CA" dirty="0" err="1" smtClean="0"/>
              <a:t>iure</a:t>
            </a:r>
            <a:r>
              <a:rPr lang="fr-CA" dirty="0" smtClean="0"/>
              <a:t> </a:t>
            </a:r>
            <a:r>
              <a:rPr lang="el-GR" dirty="0" smtClean="0"/>
              <a:t>αναγνώριση της εξουσίας των Δημάρχων</a:t>
            </a:r>
            <a:r>
              <a:rPr lang="en-GB" dirty="0"/>
              <a:t> </a:t>
            </a:r>
            <a:r>
              <a:rPr lang="el-GR" dirty="0" smtClean="0"/>
              <a:t>ως ηγετών των πληβείων.</a:t>
            </a:r>
            <a:endParaRPr lang="fr-CA" dirty="0" smtClean="0"/>
          </a:p>
          <a:p>
            <a:r>
              <a:rPr lang="el-GR" dirty="0" smtClean="0"/>
              <a:t>Επικυρώνει την </a:t>
            </a:r>
            <a:r>
              <a:rPr lang="fr-CA" dirty="0" err="1" smtClean="0"/>
              <a:t>provocatio</a:t>
            </a:r>
            <a:r>
              <a:rPr lang="fr-CA" dirty="0" smtClean="0"/>
              <a:t> </a:t>
            </a:r>
            <a:r>
              <a:rPr lang="el-GR" dirty="0" smtClean="0"/>
              <a:t>και επιβεβαιώνει την </a:t>
            </a:r>
            <a:r>
              <a:rPr lang="fr-CA" dirty="0" err="1" smtClean="0"/>
              <a:t>sacrosanctitas</a:t>
            </a:r>
            <a:r>
              <a:rPr lang="fr-CA" dirty="0" smtClean="0"/>
              <a:t> </a:t>
            </a:r>
            <a:r>
              <a:rPr lang="el-GR" dirty="0" smtClean="0"/>
              <a:t>των Δημάρχων.</a:t>
            </a:r>
            <a:r>
              <a:rPr lang="cs-CZ" dirty="0" smtClean="0"/>
              <a:t> </a:t>
            </a:r>
          </a:p>
          <a:p>
            <a:r>
              <a:rPr lang="el-GR" dirty="0"/>
              <a:t>όποιος βάλλει κατά των δημάρχων των πληβείων «αφιερώνεται στον Δία» (δηλαδή η ζωή του είναι πλέον απροστάτευτη από το νόμο) και η περιουσία του δημεύεται υπέρ της θεϊκής τριάδας της προστάτιδας των πληβείων. </a:t>
            </a:r>
            <a:r>
              <a:rPr lang="el-GR" dirty="0" smtClean="0"/>
              <a:t>Δυνατότητα περιορισμού εξουσίας Υπάτων από Δημάρχους. Τ</a:t>
            </a:r>
            <a:r>
              <a:rPr lang="el-GR" dirty="0" smtClean="0">
                <a:hlinkClick r:id="rId2"/>
              </a:rPr>
              <a:t>. Λίβιος </a:t>
            </a:r>
            <a:r>
              <a:rPr lang="cs-CZ" dirty="0" smtClean="0">
                <a:hlinkClick r:id="rId2"/>
              </a:rPr>
              <a:t>3.55, 67</a:t>
            </a:r>
            <a:r>
              <a:rPr lang="el-GR" dirty="0" smtClean="0"/>
              <a:t>.</a:t>
            </a:r>
          </a:p>
          <a:p>
            <a:endParaRPr lang="en-US" dirty="0"/>
          </a:p>
        </p:txBody>
      </p:sp>
    </p:spTree>
    <p:extLst>
      <p:ext uri="{BB962C8B-B14F-4D97-AF65-F5344CB8AC3E}">
        <p14:creationId xmlns:p14="http://schemas.microsoft.com/office/powerpoint/2010/main" val="58870799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Ιερό και απαραβίαστο (</a:t>
            </a:r>
            <a:r>
              <a:rPr lang="fr-CA" dirty="0" err="1" smtClean="0"/>
              <a:t>sacrosanctitas</a:t>
            </a:r>
            <a:r>
              <a:rPr lang="fr-CA" dirty="0" smtClean="0"/>
              <a:t>)</a:t>
            </a:r>
            <a:r>
              <a:rPr lang="el-GR" dirty="0"/>
              <a:t> </a:t>
            </a:r>
            <a:r>
              <a:rPr lang="el-GR" dirty="0" smtClean="0"/>
              <a:t>Δημάρχων</a:t>
            </a:r>
            <a:endParaRPr lang="en-US" dirty="0"/>
          </a:p>
        </p:txBody>
      </p:sp>
      <p:sp>
        <p:nvSpPr>
          <p:cNvPr id="3" name="Content Placeholder 2"/>
          <p:cNvSpPr>
            <a:spLocks noGrp="1"/>
          </p:cNvSpPr>
          <p:nvPr>
            <p:ph idx="1"/>
          </p:nvPr>
        </p:nvSpPr>
        <p:spPr/>
        <p:txBody>
          <a:bodyPr>
            <a:normAutofit lnSpcReduction="10000"/>
          </a:bodyPr>
          <a:lstStyle/>
          <a:p>
            <a:r>
              <a:rPr lang="el-GR" dirty="0" smtClean="0"/>
              <a:t>Απόλυτη προστασία του προσώπου της από κάθε μορφής επίθεση. </a:t>
            </a:r>
          </a:p>
          <a:p>
            <a:r>
              <a:rPr lang="el-GR" dirty="0" smtClean="0"/>
              <a:t>Όποιος </a:t>
            </a:r>
            <a:r>
              <a:rPr lang="el-GR" dirty="0"/>
              <a:t>το παραβεί, θεωρείται αυτοδικαίως επάρατος </a:t>
            </a:r>
            <a:r>
              <a:rPr lang="el-GR" dirty="0" smtClean="0"/>
              <a:t>(</a:t>
            </a:r>
            <a:r>
              <a:rPr lang="fr-CA" b="1" dirty="0" err="1" smtClean="0">
                <a:solidFill>
                  <a:srgbClr val="FF6600"/>
                </a:solidFill>
              </a:rPr>
              <a:t>sacer</a:t>
            </a:r>
            <a:r>
              <a:rPr lang="fr-CA" dirty="0" smtClean="0"/>
              <a:t>) </a:t>
            </a:r>
            <a:r>
              <a:rPr lang="el-GR" dirty="0" smtClean="0"/>
              <a:t>και </a:t>
            </a:r>
            <a:r>
              <a:rPr lang="el-GR" dirty="0"/>
              <a:t>αφιερωμένος στις υποχθόνιες </a:t>
            </a:r>
            <a:r>
              <a:rPr lang="el-GR" dirty="0" smtClean="0"/>
              <a:t>θεότητες.</a:t>
            </a:r>
            <a:endParaRPr lang="fr-CA" dirty="0" smtClean="0"/>
          </a:p>
          <a:p>
            <a:r>
              <a:rPr lang="en-GB" dirty="0"/>
              <a:t> </a:t>
            </a:r>
            <a:r>
              <a:rPr lang="el-GR" dirty="0"/>
              <a:t>Γ</a:t>
            </a:r>
            <a:r>
              <a:rPr lang="el-GR" dirty="0" smtClean="0"/>
              <a:t>εγονός </a:t>
            </a:r>
            <a:r>
              <a:rPr lang="el-GR" dirty="0"/>
              <a:t>που ισοδυναμεί με την άρση οποιασδήποτε προστασίας του προσώπου του. </a:t>
            </a:r>
            <a:endParaRPr lang="fr-CA" dirty="0" smtClean="0"/>
          </a:p>
          <a:p>
            <a:r>
              <a:rPr lang="el-GR" dirty="0" smtClean="0"/>
              <a:t>Είναι </a:t>
            </a:r>
            <a:r>
              <a:rPr lang="el-GR" dirty="0"/>
              <a:t>προορισμένος να θανατωθεί δίχως δίκη, με κατακρημνισμό από τον Ταρπήιο </a:t>
            </a:r>
            <a:r>
              <a:rPr lang="el-GR" dirty="0" smtClean="0"/>
              <a:t>βράχο</a:t>
            </a:r>
            <a:r>
              <a:rPr lang="fr-CA" dirty="0"/>
              <a:t>.</a:t>
            </a:r>
            <a:r>
              <a:rPr lang="el-GR" dirty="0" smtClean="0"/>
              <a:t> </a:t>
            </a:r>
            <a:endParaRPr lang="fr-CA" dirty="0" smtClean="0"/>
          </a:p>
          <a:p>
            <a:r>
              <a:rPr lang="fr-CA" dirty="0" smtClean="0"/>
              <a:t>O </a:t>
            </a:r>
            <a:r>
              <a:rPr lang="el-GR" dirty="0" smtClean="0"/>
              <a:t>θάνατός </a:t>
            </a:r>
            <a:r>
              <a:rPr lang="el-GR" dirty="0"/>
              <a:t>του θα παραμείνει ατιμώρητος τόσο ως προς το θείο όσο και ως προς το ανθρώπινο δίκαιο. </a:t>
            </a:r>
            <a:endParaRPr lang="fr-CA" dirty="0" smtClean="0"/>
          </a:p>
          <a:p>
            <a:r>
              <a:rPr lang="fr-CA" dirty="0" smtClean="0"/>
              <a:t>= </a:t>
            </a:r>
            <a:r>
              <a:rPr lang="el-GR" dirty="0" smtClean="0"/>
              <a:t>Τεράστια εξουσία Δημάρχων, μοναδικότητα αξιώματος στον αρχαίο κόσμο.</a:t>
            </a:r>
          </a:p>
          <a:p>
            <a:r>
              <a:rPr lang="el-GR" dirty="0" smtClean="0"/>
              <a:t>Παρέχει αποτελεσματικότητα στην εξουσία του. </a:t>
            </a:r>
            <a:endParaRPr lang="en-US" dirty="0"/>
          </a:p>
        </p:txBody>
      </p:sp>
    </p:spTree>
    <p:extLst>
      <p:ext uri="{BB962C8B-B14F-4D97-AF65-F5344CB8AC3E}">
        <p14:creationId xmlns:p14="http://schemas.microsoft.com/office/powerpoint/2010/main" val="18710770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t>Ύπατοι </a:t>
            </a:r>
            <a:r>
              <a:rPr lang="el-GR" b="1" i="1" dirty="0"/>
              <a:t>(</a:t>
            </a:r>
            <a:r>
              <a:rPr lang="el-GR" b="1" dirty="0"/>
              <a:t>Consul</a:t>
            </a:r>
            <a:r>
              <a:rPr lang="fr-FR" b="1" dirty="0"/>
              <a:t>es</a:t>
            </a:r>
            <a:r>
              <a:rPr lang="el-GR" b="1" i="1" dirty="0" smtClean="0"/>
              <a:t>)</a:t>
            </a:r>
            <a:r>
              <a:rPr lang="el-GR" b="1" dirty="0" smtClean="0"/>
              <a:t> </a:t>
            </a:r>
            <a:endParaRPr lang="en-US" dirty="0"/>
          </a:p>
        </p:txBody>
      </p:sp>
      <p:sp>
        <p:nvSpPr>
          <p:cNvPr id="3" name="Content Placeholder 2"/>
          <p:cNvSpPr>
            <a:spLocks noGrp="1"/>
          </p:cNvSpPr>
          <p:nvPr>
            <p:ph idx="1"/>
          </p:nvPr>
        </p:nvSpPr>
        <p:spPr/>
        <p:txBody>
          <a:bodyPr>
            <a:normAutofit fontScale="92500" lnSpcReduction="20000"/>
          </a:bodyPr>
          <a:lstStyle/>
          <a:p>
            <a:r>
              <a:rPr lang="el-GR" dirty="0" smtClean="0"/>
              <a:t>Στην </a:t>
            </a:r>
            <a:r>
              <a:rPr lang="el-GR" dirty="0"/>
              <a:t>κορυφή της πυραμίδας των ρωμαϊκών αξιωμάτων βρίσκονται οι Ύπατοι (</a:t>
            </a:r>
            <a:r>
              <a:rPr lang="fr-FR" i="1" dirty="0"/>
              <a:t>Consules</a:t>
            </a:r>
            <a:r>
              <a:rPr lang="el-GR" dirty="0"/>
              <a:t>), που μετά την κατάλυση της βασιλείας υποκαθιστούν και επιμερίζονται τις εξουσίες του βασιλιά. </a:t>
            </a:r>
            <a:endParaRPr lang="el-GR" dirty="0" smtClean="0"/>
          </a:p>
          <a:p>
            <a:r>
              <a:rPr lang="el-GR" dirty="0" smtClean="0"/>
              <a:t>Ενώ </a:t>
            </a:r>
            <a:r>
              <a:rPr lang="el-GR" dirty="0"/>
              <a:t>ο αριθμός των λοιπών αρχόντων κυμαίνεται κατά περιόδους, οι Ύπατοι θα παραμείνουν σταθερά δύο. Στόχος της διαρχίας στην κεφαλή της Ρώμης είναι η ανώτατη εξουσία να μην μονοπωλείται από ένα πρόσωπο. </a:t>
            </a:r>
            <a:endParaRPr lang="el-GR" dirty="0" smtClean="0"/>
          </a:p>
          <a:p>
            <a:r>
              <a:rPr lang="el-GR" dirty="0" smtClean="0"/>
              <a:t>Την </a:t>
            </a:r>
            <a:r>
              <a:rPr lang="el-GR" dirty="0"/>
              <a:t>1</a:t>
            </a:r>
            <a:r>
              <a:rPr lang="el-GR" baseline="30000" dirty="0"/>
              <a:t>η</a:t>
            </a:r>
            <a:r>
              <a:rPr lang="el-GR" dirty="0"/>
              <a:t> Ιανουαρίου κάθε χρόνου, σε ειδική τελετή, στο λόφο του </a:t>
            </a:r>
            <a:r>
              <a:rPr lang="el-GR" dirty="0" err="1"/>
              <a:t>Καπιτωλίου</a:t>
            </a:r>
            <a:r>
              <a:rPr lang="el-GR" dirty="0"/>
              <a:t>, ανατίθεται στους Υπάτους το ανώτατο κρατικό </a:t>
            </a:r>
            <a:r>
              <a:rPr lang="fr-FR" i="1" dirty="0"/>
              <a:t>imperium</a:t>
            </a:r>
            <a:r>
              <a:rPr lang="el-GR" dirty="0"/>
              <a:t>, με το οποίο εξουσιοδοτούνται για την άσκηση καθηκόντων αρχηγού κράτους. Οι </a:t>
            </a:r>
            <a:endParaRPr lang="el-GR" dirty="0" smtClean="0"/>
          </a:p>
          <a:p>
            <a:r>
              <a:rPr lang="el-GR" dirty="0" smtClean="0"/>
              <a:t>Ύπατοι </a:t>
            </a:r>
            <a:r>
              <a:rPr lang="el-GR" dirty="0"/>
              <a:t>είναι φορείς της ανώτατης πολιτικής εξουσίας στο εσωτερικό της Ρώμης (</a:t>
            </a:r>
            <a:r>
              <a:rPr lang="el-GR" i="1" dirty="0"/>
              <a:t>imperium </a:t>
            </a:r>
            <a:r>
              <a:rPr lang="el-GR" i="1" dirty="0" err="1"/>
              <a:t>domi</a:t>
            </a:r>
            <a:r>
              <a:rPr lang="el-GR" dirty="0"/>
              <a:t>) και της ανώτατης στρατιωτικής εξουσίας (</a:t>
            </a:r>
            <a:r>
              <a:rPr lang="el-GR" i="1" dirty="0"/>
              <a:t>imperium </a:t>
            </a:r>
            <a:r>
              <a:rPr lang="el-GR" i="1" dirty="0" err="1"/>
              <a:t>militiae</a:t>
            </a:r>
            <a:r>
              <a:rPr lang="el-GR" dirty="0"/>
              <a:t>) εκτός πόλης. Συγκαλούν τη Σύγκλητο, με την οποία συνεργάζονται για την χάραξη της κρατικής πολιτικής. </a:t>
            </a:r>
            <a:endParaRPr lang="en-US" dirty="0"/>
          </a:p>
        </p:txBody>
      </p:sp>
    </p:spTree>
    <p:extLst>
      <p:ext uri="{BB962C8B-B14F-4D97-AF65-F5344CB8AC3E}">
        <p14:creationId xmlns:p14="http://schemas.microsoft.com/office/powerpoint/2010/main" val="39583057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Ταρπείιος βράχος, </a:t>
            </a:r>
            <a:r>
              <a:rPr lang="en-GB" dirty="0" smtClean="0"/>
              <a:t>Forum </a:t>
            </a:r>
            <a:r>
              <a:rPr lang="en-GB" dirty="0" err="1" smtClean="0"/>
              <a:t>Romanum</a:t>
            </a:r>
            <a:r>
              <a:rPr lang="en-GB" dirty="0" smtClean="0"/>
              <a:t>, </a:t>
            </a:r>
            <a:r>
              <a:rPr lang="el-GR" dirty="0" smtClean="0"/>
              <a:t>Παλατίνος λόφος</a:t>
            </a:r>
            <a:endParaRPr lang="en-US" dirty="0"/>
          </a:p>
        </p:txBody>
      </p:sp>
      <p:pic>
        <p:nvPicPr>
          <p:cNvPr id="4" name="Content Placeholder 3"/>
          <p:cNvPicPr>
            <a:picLocks noGrp="1" noChangeAspect="1"/>
          </p:cNvPicPr>
          <p:nvPr>
            <p:ph idx="1"/>
          </p:nvPr>
        </p:nvPicPr>
        <p:blipFill>
          <a:blip r:embed="rId2"/>
          <a:srcRect t="10494" b="10494"/>
          <a:stretch>
            <a:fillRect/>
          </a:stretch>
        </p:blipFill>
        <p:spPr/>
      </p:pic>
    </p:spTree>
    <p:extLst>
      <p:ext uri="{BB962C8B-B14F-4D97-AF65-F5344CB8AC3E}">
        <p14:creationId xmlns:p14="http://schemas.microsoft.com/office/powerpoint/2010/main" val="250183806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Τρόπος εκτέλεσης για:</a:t>
            </a:r>
            <a:endParaRPr lang="en-US" dirty="0"/>
          </a:p>
        </p:txBody>
      </p:sp>
      <p:sp>
        <p:nvSpPr>
          <p:cNvPr id="3" name="Content Placeholder 2"/>
          <p:cNvSpPr>
            <a:spLocks noGrp="1"/>
          </p:cNvSpPr>
          <p:nvPr>
            <p:ph idx="1"/>
          </p:nvPr>
        </p:nvSpPr>
        <p:spPr/>
        <p:txBody>
          <a:bodyPr>
            <a:normAutofit/>
          </a:bodyPr>
          <a:lstStyle/>
          <a:p>
            <a:r>
              <a:rPr lang="el-GR" dirty="0" smtClean="0"/>
              <a:t>Όσους παραβιάζουν την </a:t>
            </a:r>
            <a:r>
              <a:rPr lang="en-GB" dirty="0" err="1" smtClean="0"/>
              <a:t>sacrosanctitas</a:t>
            </a:r>
            <a:r>
              <a:rPr lang="en-GB" dirty="0" smtClean="0"/>
              <a:t> </a:t>
            </a:r>
            <a:r>
              <a:rPr lang="el-GR" dirty="0" smtClean="0"/>
              <a:t>των Δημάρχων. </a:t>
            </a:r>
          </a:p>
          <a:p>
            <a:r>
              <a:rPr lang="el-GR" dirty="0" smtClean="0"/>
              <a:t>Και για καταδικασμένους από τους </a:t>
            </a:r>
            <a:r>
              <a:rPr lang="en-GB" dirty="0" err="1"/>
              <a:t>quaestores</a:t>
            </a:r>
            <a:r>
              <a:rPr lang="en-GB" dirty="0"/>
              <a:t> </a:t>
            </a:r>
            <a:r>
              <a:rPr lang="en-GB" dirty="0" err="1"/>
              <a:t>parricidii</a:t>
            </a:r>
            <a:r>
              <a:rPr lang="en-GB" dirty="0"/>
              <a:t>:</a:t>
            </a:r>
            <a:endParaRPr lang="el-GR" dirty="0"/>
          </a:p>
          <a:p>
            <a:pPr lvl="1"/>
            <a:r>
              <a:rPr lang="el-GR" dirty="0" smtClean="0"/>
              <a:t>Δολοφόνους</a:t>
            </a:r>
            <a:r>
              <a:rPr lang="en-GB" dirty="0" smtClean="0"/>
              <a:t> </a:t>
            </a:r>
          </a:p>
          <a:p>
            <a:pPr lvl="1"/>
            <a:r>
              <a:rPr lang="el-GR" dirty="0" smtClean="0"/>
              <a:t>Προδότες</a:t>
            </a:r>
          </a:p>
          <a:p>
            <a:pPr lvl="1"/>
            <a:r>
              <a:rPr lang="el-GR" dirty="0" smtClean="0"/>
              <a:t>Επίορκους</a:t>
            </a:r>
          </a:p>
          <a:p>
            <a:pPr lvl="1"/>
            <a:r>
              <a:rPr lang="el-GR" dirty="0" smtClean="0"/>
              <a:t>Δούλους-λωποδύτες.</a:t>
            </a:r>
            <a:endParaRPr lang="en-GB" dirty="0" smtClean="0"/>
          </a:p>
          <a:p>
            <a:r>
              <a:rPr lang="el-GR" dirty="0" smtClean="0"/>
              <a:t>Πήρε το όνομά του από την Εστιάδα Παρθένο </a:t>
            </a:r>
            <a:r>
              <a:rPr lang="en-GB" dirty="0" err="1" smtClean="0"/>
              <a:t>Tarpeia</a:t>
            </a:r>
            <a:r>
              <a:rPr lang="el-GR" dirty="0" smtClean="0"/>
              <a:t> που είχε προδώσει την πόλη στους Σαβίνους κατά την πολιορκία της μετά την αρπαγή των Σαβίνων – θανατώθηκε επιτόπου από αυτούς. </a:t>
            </a:r>
          </a:p>
          <a:p>
            <a:r>
              <a:rPr lang="el-GR" dirty="0" smtClean="0"/>
              <a:t>Ρητό: </a:t>
            </a:r>
            <a:r>
              <a:rPr lang="en-US" i="1" dirty="0" err="1" smtClean="0"/>
              <a:t>Arx</a:t>
            </a:r>
            <a:r>
              <a:rPr lang="en-US" i="1" dirty="0" smtClean="0"/>
              <a:t> </a:t>
            </a:r>
            <a:r>
              <a:rPr lang="en-US" i="1" dirty="0" err="1"/>
              <a:t>tarpeia</a:t>
            </a:r>
            <a:r>
              <a:rPr lang="en-US" i="1" dirty="0"/>
              <a:t> </a:t>
            </a:r>
            <a:r>
              <a:rPr lang="en-US" i="1" dirty="0" err="1"/>
              <a:t>Capitoli</a:t>
            </a:r>
            <a:r>
              <a:rPr lang="en-US" i="1" dirty="0"/>
              <a:t> </a:t>
            </a:r>
            <a:r>
              <a:rPr lang="en-US" i="1" dirty="0" err="1"/>
              <a:t>proxima</a:t>
            </a:r>
            <a:r>
              <a:rPr lang="en-US" dirty="0"/>
              <a:t> </a:t>
            </a:r>
            <a:r>
              <a:rPr lang="el-GR" dirty="0" smtClean="0"/>
              <a:t>= δίπλα το Καπιτώλιο στον τόπο εκτέλεσης προδοτών. </a:t>
            </a:r>
          </a:p>
          <a:p>
            <a:endParaRPr lang="en-US" dirty="0"/>
          </a:p>
        </p:txBody>
      </p:sp>
      <p:pic>
        <p:nvPicPr>
          <p:cNvPr id="4" name="Picture 3"/>
          <p:cNvPicPr>
            <a:picLocks noChangeAspect="1"/>
          </p:cNvPicPr>
          <p:nvPr/>
        </p:nvPicPr>
        <p:blipFill>
          <a:blip r:embed="rId2"/>
          <a:stretch>
            <a:fillRect/>
          </a:stretch>
        </p:blipFill>
        <p:spPr>
          <a:xfrm>
            <a:off x="5451206" y="2433582"/>
            <a:ext cx="2794000" cy="1397000"/>
          </a:xfrm>
          <a:prstGeom prst="rect">
            <a:avLst/>
          </a:prstGeom>
        </p:spPr>
      </p:pic>
    </p:spTree>
    <p:extLst>
      <p:ext uri="{BB962C8B-B14F-4D97-AF65-F5344CB8AC3E}">
        <p14:creationId xmlns:p14="http://schemas.microsoft.com/office/powerpoint/2010/main" val="68483500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 εκτέλεση από τον Ταπρεί</a:t>
            </a:r>
            <a:r>
              <a:rPr lang="fr-CA" dirty="0" smtClean="0"/>
              <a:t>i</a:t>
            </a:r>
            <a:r>
              <a:rPr lang="el-GR" dirty="0" smtClean="0"/>
              <a:t>ο βράχο = ηθικό στίγμα</a:t>
            </a:r>
            <a:endParaRPr lang="en-US" dirty="0"/>
          </a:p>
        </p:txBody>
      </p:sp>
      <p:pic>
        <p:nvPicPr>
          <p:cNvPr id="4" name="Content Placeholder 3"/>
          <p:cNvPicPr>
            <a:picLocks noGrp="1" noChangeAspect="1"/>
          </p:cNvPicPr>
          <p:nvPr>
            <p:ph idx="1"/>
          </p:nvPr>
        </p:nvPicPr>
        <p:blipFill>
          <a:blip r:embed="rId2"/>
          <a:srcRect t="6584" b="6584"/>
          <a:stretch>
            <a:fillRect/>
          </a:stretch>
        </p:blipFill>
        <p:spPr>
          <a:prstGeom prst="rect">
            <a:avLst/>
          </a:prstGeom>
        </p:spPr>
      </p:pic>
    </p:spTree>
    <p:extLst>
      <p:ext uri="{BB962C8B-B14F-4D97-AF65-F5344CB8AC3E}">
        <p14:creationId xmlns:p14="http://schemas.microsoft.com/office/powerpoint/2010/main" val="188730036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Auxilium</a:t>
            </a:r>
            <a:endParaRPr lang="en-US" dirty="0"/>
          </a:p>
        </p:txBody>
      </p:sp>
      <p:sp>
        <p:nvSpPr>
          <p:cNvPr id="3" name="Content Placeholder 2"/>
          <p:cNvSpPr>
            <a:spLocks noGrp="1"/>
          </p:cNvSpPr>
          <p:nvPr>
            <p:ph idx="1"/>
          </p:nvPr>
        </p:nvSpPr>
        <p:spPr/>
        <p:txBody>
          <a:bodyPr>
            <a:normAutofit lnSpcReduction="10000"/>
          </a:bodyPr>
          <a:lstStyle/>
          <a:p>
            <a:r>
              <a:rPr lang="el-GR" dirty="0"/>
              <a:t>Τ</a:t>
            </a:r>
            <a:r>
              <a:rPr lang="el-GR" dirty="0" smtClean="0"/>
              <a:t>ο </a:t>
            </a:r>
            <a:r>
              <a:rPr lang="el-GR" dirty="0"/>
              <a:t>δικαίωμα του δημάρχου να παρέχει τη βοήθειά του σε όποιον τη ζητήσει, παρεμβάλλοντας το ιερό και απαραβίαστο πρόσωπό του ανάμεσα στον απειλούμενο και τον άρχοντα από τον οποίο προέρχεται η απειλή, σταματώντας έτσι οποιαδήποτε πράξη του άρχοντα. </a:t>
            </a:r>
            <a:endParaRPr lang="el-GR" dirty="0" smtClean="0"/>
          </a:p>
          <a:p>
            <a:r>
              <a:rPr lang="el-GR" dirty="0" smtClean="0"/>
              <a:t>Αλλά </a:t>
            </a:r>
            <a:r>
              <a:rPr lang="el-GR" dirty="0"/>
              <a:t>η βοήθεια αυτή (</a:t>
            </a:r>
            <a:r>
              <a:rPr lang="en-US" dirty="0" err="1"/>
              <a:t>auxilium</a:t>
            </a:r>
            <a:r>
              <a:rPr lang="el-GR" dirty="0"/>
              <a:t>) με την ευρύτερη έννοια σημαίνει ότι ο δήμαρχος έχει ανά πάσα στιγμή τη δυνατότητα, ακόμη και χωρίς να κληθεί από κάποιον πολίτη, να αναστείλει κάθε είδους πράξη του άρχοντα. </a:t>
            </a:r>
            <a:endParaRPr lang="en-GB" dirty="0" smtClean="0"/>
          </a:p>
          <a:p>
            <a:r>
              <a:rPr lang="el-GR" dirty="0"/>
              <a:t>Αν κάποιος βιαιοπραγούσε σε βάρος δημάρχου ή δεν συμμορφωνόταν με το </a:t>
            </a:r>
            <a:r>
              <a:rPr lang="fr-FR" i="1" dirty="0"/>
              <a:t>veto</a:t>
            </a:r>
            <a:r>
              <a:rPr lang="el-GR" dirty="0"/>
              <a:t>,</a:t>
            </a:r>
            <a:r>
              <a:rPr lang="fr-FR" dirty="0"/>
              <a:t> που είχε </a:t>
            </a:r>
            <a:r>
              <a:rPr lang="el-GR" dirty="0"/>
              <a:t>ο τελευταίος </a:t>
            </a:r>
            <a:r>
              <a:rPr lang="fr-FR" dirty="0"/>
              <a:t>α</a:t>
            </a:r>
            <a:r>
              <a:rPr lang="fr-FR" dirty="0" err="1"/>
              <a:t>σκήσει</a:t>
            </a:r>
            <a:r>
              <a:rPr lang="fr-FR" dirty="0"/>
              <a:t>, </a:t>
            </a:r>
            <a:r>
              <a:rPr lang="el-GR" dirty="0"/>
              <a:t>τότε οποιοσδήποτε είχε το δικαίωμα να θανατώσει τον παραβάτη ατιμωρητί και η περιουσία του κατάσχονταν προς δημόσιο όφελος. </a:t>
            </a:r>
          </a:p>
          <a:p>
            <a:endParaRPr lang="en-US" dirty="0"/>
          </a:p>
        </p:txBody>
      </p:sp>
    </p:spTree>
    <p:extLst>
      <p:ext uri="{BB962C8B-B14F-4D97-AF65-F5344CB8AC3E}">
        <p14:creationId xmlns:p14="http://schemas.microsoft.com/office/powerpoint/2010/main" val="252704661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Auxilium</a:t>
            </a:r>
            <a:r>
              <a:rPr lang="en-US" dirty="0" smtClean="0"/>
              <a:t> …. Habeas Corpus</a:t>
            </a:r>
            <a:endParaRPr lang="en-US" dirty="0"/>
          </a:p>
        </p:txBody>
      </p:sp>
      <p:sp>
        <p:nvSpPr>
          <p:cNvPr id="3" name="Content Placeholder 2"/>
          <p:cNvSpPr>
            <a:spLocks noGrp="1"/>
          </p:cNvSpPr>
          <p:nvPr>
            <p:ph idx="1"/>
          </p:nvPr>
        </p:nvSpPr>
        <p:spPr/>
        <p:txBody>
          <a:bodyPr/>
          <a:lstStyle/>
          <a:p>
            <a:r>
              <a:rPr lang="en-US" dirty="0" err="1" smtClean="0"/>
              <a:t>Tο</a:t>
            </a:r>
            <a:r>
              <a:rPr lang="en-US" dirty="0" smtClean="0"/>
              <a:t> </a:t>
            </a:r>
            <a:r>
              <a:rPr lang="en-US" dirty="0"/>
              <a:t>σπ</a:t>
            </a:r>
            <a:r>
              <a:rPr lang="en-US" dirty="0" err="1"/>
              <a:t>ίτι</a:t>
            </a:r>
            <a:r>
              <a:rPr lang="en-US" dirty="0"/>
              <a:t> </a:t>
            </a:r>
            <a:r>
              <a:rPr lang="el-GR" dirty="0" smtClean="0"/>
              <a:t>των Δημάρχων </a:t>
            </a:r>
            <a:r>
              <a:rPr lang="en-US" dirty="0" err="1" smtClean="0"/>
              <a:t>έ</a:t>
            </a:r>
            <a:r>
              <a:rPr lang="en-US" dirty="0" smtClean="0"/>
              <a:t>πρεπε </a:t>
            </a:r>
            <a:r>
              <a:rPr lang="en-US" dirty="0"/>
              <a:t>να πα</a:t>
            </a:r>
            <a:r>
              <a:rPr lang="en-US" dirty="0" err="1"/>
              <a:t>ρ</a:t>
            </a:r>
            <a:r>
              <a:rPr lang="en-US" dirty="0"/>
              <a:t>αμένει α</a:t>
            </a:r>
            <a:r>
              <a:rPr lang="en-US" dirty="0" err="1"/>
              <a:t>νοιχτό</a:t>
            </a:r>
            <a:r>
              <a:rPr lang="en-US" dirty="0"/>
              <a:t> για τους π</a:t>
            </a:r>
            <a:r>
              <a:rPr lang="en-US" dirty="0" err="1"/>
              <a:t>ολίτες</a:t>
            </a:r>
            <a:r>
              <a:rPr lang="en-US" dirty="0"/>
              <a:t> κάθε </a:t>
            </a:r>
            <a:r>
              <a:rPr lang="en-US" dirty="0" err="1"/>
              <a:t>ώρ</a:t>
            </a:r>
            <a:r>
              <a:rPr lang="en-US" dirty="0"/>
              <a:t>α της </a:t>
            </a:r>
            <a:r>
              <a:rPr lang="en-US" dirty="0" err="1"/>
              <a:t>ημέρ</a:t>
            </a:r>
            <a:r>
              <a:rPr lang="en-US" dirty="0"/>
              <a:t>ας και της </a:t>
            </a:r>
            <a:r>
              <a:rPr lang="en-US" dirty="0" err="1"/>
              <a:t>νύχτ</a:t>
            </a:r>
            <a:r>
              <a:rPr lang="en-US" dirty="0"/>
              <a:t>ας και δεν μπορούσαν να απ</a:t>
            </a:r>
            <a:r>
              <a:rPr lang="en-US" dirty="0" err="1"/>
              <a:t>ουσιάσουν</a:t>
            </a:r>
            <a:r>
              <a:rPr lang="en-US" dirty="0"/>
              <a:t> απ</a:t>
            </a:r>
            <a:r>
              <a:rPr lang="en-US" dirty="0" err="1"/>
              <a:t>ό</a:t>
            </a:r>
            <a:r>
              <a:rPr lang="en-US" dirty="0"/>
              <a:t> τη Ρώμη. </a:t>
            </a:r>
            <a:endParaRPr lang="el-GR" dirty="0" smtClean="0"/>
          </a:p>
          <a:p>
            <a:r>
              <a:rPr lang="en-US" dirty="0" smtClean="0"/>
              <a:t>Αυτό </a:t>
            </a:r>
            <a:r>
              <a:rPr lang="en-US" dirty="0"/>
              <a:t>το </a:t>
            </a:r>
            <a:r>
              <a:rPr lang="en-US" dirty="0" err="1"/>
              <a:t>σημ</a:t>
            </a:r>
            <a:r>
              <a:rPr lang="en-US" dirty="0"/>
              <a:t>α</a:t>
            </a:r>
            <a:r>
              <a:rPr lang="en-US" dirty="0" err="1"/>
              <a:t>ντικό</a:t>
            </a:r>
            <a:r>
              <a:rPr lang="en-US" dirty="0"/>
              <a:t> (και </a:t>
            </a:r>
            <a:r>
              <a:rPr lang="en-US" dirty="0" err="1"/>
              <a:t>μον</a:t>
            </a:r>
            <a:r>
              <a:rPr lang="en-US" dirty="0"/>
              <a:t>αδικό στον α</a:t>
            </a:r>
            <a:r>
              <a:rPr lang="en-US" dirty="0" err="1"/>
              <a:t>ρχ</a:t>
            </a:r>
            <a:r>
              <a:rPr lang="en-US" dirty="0"/>
              <a:t>αίο κόσμο) </a:t>
            </a:r>
            <a:r>
              <a:rPr lang="en-US" dirty="0" err="1"/>
              <a:t>δικ</a:t>
            </a:r>
            <a:r>
              <a:rPr lang="en-US" dirty="0"/>
              <a:t>α</a:t>
            </a:r>
            <a:r>
              <a:rPr lang="en-US" dirty="0" err="1"/>
              <a:t>ίωμ</a:t>
            </a:r>
            <a:r>
              <a:rPr lang="en-US" dirty="0"/>
              <a:t>α των δημάρχων, που </a:t>
            </a:r>
            <a:r>
              <a:rPr lang="en-US" dirty="0" err="1"/>
              <a:t>ονομ</a:t>
            </a:r>
            <a:r>
              <a:rPr lang="en-US" dirty="0"/>
              <a:t>α</a:t>
            </a:r>
            <a:r>
              <a:rPr lang="en-US" dirty="0" err="1"/>
              <a:t>ζότ</a:t>
            </a:r>
            <a:r>
              <a:rPr lang="en-US" dirty="0"/>
              <a:t>αν </a:t>
            </a:r>
            <a:r>
              <a:rPr lang="fr-FR" i="1" dirty="0" err="1"/>
              <a:t>auxilium</a:t>
            </a:r>
            <a:r>
              <a:rPr lang="fr-FR" dirty="0"/>
              <a:t>, </a:t>
            </a:r>
            <a:r>
              <a:rPr lang="en-US" dirty="0" err="1"/>
              <a:t>θεωρείτ</a:t>
            </a:r>
            <a:r>
              <a:rPr lang="en-US" dirty="0"/>
              <a:t>αι προπ</a:t>
            </a:r>
            <a:r>
              <a:rPr lang="en-US" dirty="0" err="1"/>
              <a:t>ομ</a:t>
            </a:r>
            <a:r>
              <a:rPr lang="en-US" dirty="0"/>
              <a:t>π</a:t>
            </a:r>
            <a:r>
              <a:rPr lang="en-US" dirty="0" err="1"/>
              <a:t>ός</a:t>
            </a:r>
            <a:r>
              <a:rPr lang="en-US" dirty="0"/>
              <a:t> της α</a:t>
            </a:r>
            <a:r>
              <a:rPr lang="en-US" dirty="0" err="1"/>
              <a:t>ρχής</a:t>
            </a:r>
            <a:r>
              <a:rPr lang="en-US" dirty="0"/>
              <a:t> </a:t>
            </a:r>
            <a:r>
              <a:rPr lang="en-US" i="1" dirty="0"/>
              <a:t>h</a:t>
            </a:r>
            <a:r>
              <a:rPr lang="fr-FR" i="1" dirty="0" err="1"/>
              <a:t>abeas</a:t>
            </a:r>
            <a:r>
              <a:rPr lang="fr-FR" i="1" dirty="0"/>
              <a:t> corpus</a:t>
            </a:r>
            <a:r>
              <a:rPr lang="en-US" dirty="0"/>
              <a:t> του σύγχρονου α</a:t>
            </a:r>
            <a:r>
              <a:rPr lang="en-US" dirty="0" err="1"/>
              <a:t>γγλοσ</a:t>
            </a:r>
            <a:r>
              <a:rPr lang="en-US" dirty="0"/>
              <a:t>α</a:t>
            </a:r>
            <a:r>
              <a:rPr lang="en-US" dirty="0" err="1"/>
              <a:t>ξονικού</a:t>
            </a:r>
            <a:r>
              <a:rPr lang="en-US" dirty="0"/>
              <a:t> </a:t>
            </a:r>
            <a:r>
              <a:rPr lang="en-US" dirty="0" err="1"/>
              <a:t>δικ</a:t>
            </a:r>
            <a:r>
              <a:rPr lang="en-US" dirty="0"/>
              <a:t>αίου, </a:t>
            </a:r>
            <a:r>
              <a:rPr lang="en-US" dirty="0" err="1"/>
              <a:t>σύμφων</a:t>
            </a:r>
            <a:r>
              <a:rPr lang="en-US" dirty="0"/>
              <a:t>α με την οπ</a:t>
            </a:r>
            <a:r>
              <a:rPr lang="en-US" dirty="0" err="1"/>
              <a:t>οί</a:t>
            </a:r>
            <a:r>
              <a:rPr lang="en-US" dirty="0"/>
              <a:t>α ο </a:t>
            </a:r>
            <a:r>
              <a:rPr lang="en-US" dirty="0" err="1"/>
              <a:t>φυλ</a:t>
            </a:r>
            <a:r>
              <a:rPr lang="en-US" dirty="0"/>
              <a:t>α</a:t>
            </a:r>
            <a:r>
              <a:rPr lang="en-US" dirty="0" err="1"/>
              <a:t>κισμένος</a:t>
            </a:r>
            <a:r>
              <a:rPr lang="en-US" dirty="0"/>
              <a:t> μπ</a:t>
            </a:r>
            <a:r>
              <a:rPr lang="en-US" dirty="0" err="1"/>
              <a:t>ορεί</a:t>
            </a:r>
            <a:r>
              <a:rPr lang="en-US" dirty="0"/>
              <a:t> να κατα</a:t>
            </a:r>
            <a:r>
              <a:rPr lang="en-US" dirty="0" err="1"/>
              <a:t>γγείλει</a:t>
            </a:r>
            <a:r>
              <a:rPr lang="en-US" dirty="0"/>
              <a:t> ενώπ</a:t>
            </a:r>
            <a:r>
              <a:rPr lang="en-US" dirty="0" err="1"/>
              <a:t>ιον</a:t>
            </a:r>
            <a:r>
              <a:rPr lang="en-US" dirty="0"/>
              <a:t> του </a:t>
            </a:r>
            <a:r>
              <a:rPr lang="en-US" dirty="0" err="1"/>
              <a:t>δικ</a:t>
            </a:r>
            <a:r>
              <a:rPr lang="en-US" dirty="0"/>
              <a:t>α</a:t>
            </a:r>
            <a:r>
              <a:rPr lang="en-US" dirty="0" err="1"/>
              <a:t>στηρίου</a:t>
            </a:r>
            <a:r>
              <a:rPr lang="en-US" dirty="0"/>
              <a:t> πα</a:t>
            </a:r>
            <a:r>
              <a:rPr lang="en-US" dirty="0" err="1"/>
              <a:t>ράνομη</a:t>
            </a:r>
            <a:r>
              <a:rPr lang="en-US" dirty="0"/>
              <a:t> σύλληψη και φυλάκισή του. </a:t>
            </a:r>
          </a:p>
        </p:txBody>
      </p:sp>
    </p:spTree>
    <p:extLst>
      <p:ext uri="{BB962C8B-B14F-4D97-AF65-F5344CB8AC3E}">
        <p14:creationId xmlns:p14="http://schemas.microsoft.com/office/powerpoint/2010/main" val="263014044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Άτυπο εξουσίας Δημάρχων</a:t>
            </a:r>
            <a:endParaRPr lang="en-US" dirty="0"/>
          </a:p>
        </p:txBody>
      </p:sp>
      <p:sp>
        <p:nvSpPr>
          <p:cNvPr id="3" name="Content Placeholder 2"/>
          <p:cNvSpPr>
            <a:spLocks noGrp="1"/>
          </p:cNvSpPr>
          <p:nvPr>
            <p:ph idx="1"/>
          </p:nvPr>
        </p:nvSpPr>
        <p:spPr/>
        <p:txBody>
          <a:bodyPr>
            <a:normAutofit fontScale="92500"/>
          </a:bodyPr>
          <a:lstStyle/>
          <a:p>
            <a:r>
              <a:rPr lang="el-GR" dirty="0"/>
              <a:t>Η ιερότητα του δημαρχικού αξιώματος είναι αρχικά ένα είδωλο δίχως νομικό αντίκρισμα. </a:t>
            </a:r>
            <a:endParaRPr lang="fr-CA" dirty="0" smtClean="0"/>
          </a:p>
          <a:p>
            <a:r>
              <a:rPr lang="fr-CA" dirty="0"/>
              <a:t>O</a:t>
            </a:r>
            <a:r>
              <a:rPr lang="el-GR" dirty="0" smtClean="0"/>
              <a:t> </a:t>
            </a:r>
            <a:r>
              <a:rPr lang="el-GR" dirty="0"/>
              <a:t>δήμαρχος δεν κατέχει κανένα αξίωμα, παρά μόνο στο βαθμό που αυτό αναγνωρίζεται από τους ίδιους τους πληβείους και μόνο μεταξύ τους, </a:t>
            </a:r>
            <a:endParaRPr lang="fr-CA" dirty="0" smtClean="0"/>
          </a:p>
          <a:p>
            <a:r>
              <a:rPr lang="fr-CA" dirty="0"/>
              <a:t>E</a:t>
            </a:r>
            <a:r>
              <a:rPr lang="el-GR" dirty="0" smtClean="0"/>
              <a:t>ίναι </a:t>
            </a:r>
            <a:r>
              <a:rPr lang="el-GR" dirty="0"/>
              <a:t>ανυπόστατο ως προς τον πραγματικά δημόσιο χώρο, που συγκροτείται από το ρωμαϊκό λαό και τους άρχοντές του. </a:t>
            </a:r>
            <a:endParaRPr lang="fr-CA" dirty="0" smtClean="0"/>
          </a:p>
          <a:p>
            <a:r>
              <a:rPr lang="el-GR" dirty="0" smtClean="0"/>
              <a:t>Η τρομερή </a:t>
            </a:r>
            <a:r>
              <a:rPr lang="el-GR" dirty="0"/>
              <a:t>εξουσία ζωής και θανάτου που έχει </a:t>
            </a:r>
            <a:r>
              <a:rPr lang="en-US" dirty="0"/>
              <a:t>de facto </a:t>
            </a:r>
            <a:r>
              <a:rPr lang="el-GR" dirty="0"/>
              <a:t>προσδοθεί στο δήμαρχο προέρχεται από μια πληβειακή απόφαση δίχως νομιμοποίηση στο πλαίσιο της ρωμαϊκής πολιτείας. </a:t>
            </a:r>
            <a:endParaRPr lang="el-GR" dirty="0" smtClean="0"/>
          </a:p>
          <a:p>
            <a:r>
              <a:rPr lang="el-GR" dirty="0" smtClean="0"/>
              <a:t>Βασίζεται στον όρκο των πληβείων να υπερασπίζονται τους δημάρχους. </a:t>
            </a:r>
            <a:endParaRPr lang="el-GR" dirty="0"/>
          </a:p>
          <a:p>
            <a:endParaRPr lang="en-US" dirty="0"/>
          </a:p>
        </p:txBody>
      </p:sp>
    </p:spTree>
    <p:extLst>
      <p:ext uri="{BB962C8B-B14F-4D97-AF65-F5344CB8AC3E}">
        <p14:creationId xmlns:p14="http://schemas.microsoft.com/office/powerpoint/2010/main" val="356986554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Εξέλιξη δημαρχικής εξουσίας</a:t>
            </a:r>
            <a:endParaRPr lang="en-US" dirty="0"/>
          </a:p>
        </p:txBody>
      </p:sp>
      <p:sp>
        <p:nvSpPr>
          <p:cNvPr id="3" name="Content Placeholder 2"/>
          <p:cNvSpPr>
            <a:spLocks noGrp="1"/>
          </p:cNvSpPr>
          <p:nvPr>
            <p:ph idx="1"/>
          </p:nvPr>
        </p:nvSpPr>
        <p:spPr/>
        <p:txBody>
          <a:bodyPr>
            <a:normAutofit fontScale="85000" lnSpcReduction="20000"/>
          </a:bodyPr>
          <a:lstStyle/>
          <a:p>
            <a:r>
              <a:rPr lang="el-GR" b="1" dirty="0"/>
              <a:t>Μέσα</a:t>
            </a:r>
            <a:r>
              <a:rPr lang="el-GR" dirty="0"/>
              <a:t> σε σαράντα χρόνια, ως αποτέλεσμα της συστηματικής παρεμπόδισης της ποινικής δικαιοδοσίας των υπάτων εκ μέρους των δημάρχων, το υπατικό </a:t>
            </a:r>
            <a:r>
              <a:rPr lang="en-US" dirty="0"/>
              <a:t>imperium </a:t>
            </a:r>
            <a:r>
              <a:rPr lang="el-GR" dirty="0"/>
              <a:t>χάνει τμήμα της κυριαρχίας </a:t>
            </a:r>
            <a:r>
              <a:rPr lang="el-GR" dirty="0" smtClean="0"/>
              <a:t>του:</a:t>
            </a:r>
          </a:p>
          <a:p>
            <a:r>
              <a:rPr lang="el-GR" dirty="0"/>
              <a:t>Α</a:t>
            </a:r>
            <a:r>
              <a:rPr lang="el-GR" dirty="0" smtClean="0"/>
              <a:t>ποκοπή </a:t>
            </a:r>
            <a:r>
              <a:rPr lang="el-GR" dirty="0"/>
              <a:t>της εντός του άστεως ποινικής δικαιοδοσίας των υπάτων και την υπαγωγή της στη συνέλευση του ρωμαϊκού λαού. </a:t>
            </a:r>
            <a:endParaRPr lang="el-GR" dirty="0" smtClean="0"/>
          </a:p>
          <a:p>
            <a:r>
              <a:rPr lang="el-GR" dirty="0" smtClean="0"/>
              <a:t>Με </a:t>
            </a:r>
            <a:r>
              <a:rPr lang="el-GR" dirty="0"/>
              <a:t>τον </a:t>
            </a:r>
            <a:r>
              <a:rPr lang="el-GR" b="1" dirty="0">
                <a:solidFill>
                  <a:srgbClr val="FF6600"/>
                </a:solidFill>
              </a:rPr>
              <a:t>Δωδεκάδελτο νόμο</a:t>
            </a:r>
            <a:r>
              <a:rPr lang="el-GR" dirty="0"/>
              <a:t>, οι υποθέσεις που επισύρουν θανατική ποινή (εσχάτη προδοσία, ανθρωποκτονία, άσκηση μαγείας που προκάλεσε θάνατο, ψευδομαρτυρία που οδήγησε σε επιβολή θανατικής ποινής στον αντίδικο, εμπρησμός από πρόθεση) παύουν να εκδικάζονται από τους υπάτους, </a:t>
            </a:r>
            <a:endParaRPr lang="el-GR" dirty="0" smtClean="0"/>
          </a:p>
          <a:p>
            <a:r>
              <a:rPr lang="el-GR" dirty="0" smtClean="0"/>
              <a:t>Υπόκεινται στην </a:t>
            </a:r>
            <a:r>
              <a:rPr lang="el-GR" dirty="0"/>
              <a:t>ανακριτική διερεύνηση των </a:t>
            </a:r>
            <a:r>
              <a:rPr lang="en-US" dirty="0" err="1"/>
              <a:t>quaestores</a:t>
            </a:r>
            <a:r>
              <a:rPr lang="el-GR" dirty="0"/>
              <a:t> και </a:t>
            </a:r>
            <a:r>
              <a:rPr lang="el-GR" dirty="0" smtClean="0"/>
              <a:t>στην </a:t>
            </a:r>
            <a:r>
              <a:rPr lang="el-GR" dirty="0"/>
              <a:t>αποφασιστική εξουσία του ρωμαϊκού λαού</a:t>
            </a:r>
            <a:r>
              <a:rPr lang="el-GR" dirty="0" smtClean="0"/>
              <a:t>.</a:t>
            </a:r>
          </a:p>
          <a:p>
            <a:r>
              <a:rPr lang="el-GR" dirty="0"/>
              <a:t>Η εξουσία καταναγκασμού παραμένει στους Υπάτους. </a:t>
            </a:r>
            <a:endParaRPr lang="en-GB" dirty="0" smtClean="0"/>
          </a:p>
          <a:p>
            <a:r>
              <a:rPr lang="en-US" dirty="0"/>
              <a:t>Οι </a:t>
            </a:r>
            <a:r>
              <a:rPr lang="en-US" i="1" dirty="0" err="1"/>
              <a:t>δήμ</a:t>
            </a:r>
            <a:r>
              <a:rPr lang="en-US" i="1" dirty="0"/>
              <a:t>α</a:t>
            </a:r>
            <a:r>
              <a:rPr lang="en-US" i="1" dirty="0" err="1"/>
              <a:t>ρχοι</a:t>
            </a:r>
            <a:r>
              <a:rPr lang="en-US" dirty="0"/>
              <a:t> κρίνουν τους τέως </a:t>
            </a:r>
            <a:r>
              <a:rPr lang="en-US" i="1" dirty="0" err="1"/>
              <a:t>υ</a:t>
            </a:r>
            <a:r>
              <a:rPr lang="en-US" i="1" dirty="0"/>
              <a:t>π</a:t>
            </a:r>
            <a:r>
              <a:rPr lang="en-US" i="1" dirty="0" err="1"/>
              <a:t>άτους</a:t>
            </a:r>
            <a:r>
              <a:rPr lang="en-US" dirty="0"/>
              <a:t> για α</a:t>
            </a:r>
            <a:r>
              <a:rPr lang="en-US" dirty="0" err="1"/>
              <a:t>δικήμ</a:t>
            </a:r>
            <a:r>
              <a:rPr lang="en-US" dirty="0"/>
              <a:t>ατα κα</a:t>
            </a:r>
            <a:r>
              <a:rPr lang="en-US" dirty="0" err="1"/>
              <a:t>τάχρησης</a:t>
            </a:r>
            <a:r>
              <a:rPr lang="en-US" dirty="0"/>
              <a:t> </a:t>
            </a:r>
            <a:r>
              <a:rPr lang="en-US" dirty="0" err="1"/>
              <a:t>εξουσί</a:t>
            </a:r>
            <a:r>
              <a:rPr lang="en-US" dirty="0"/>
              <a:t>ας, </a:t>
            </a:r>
            <a:r>
              <a:rPr lang="en-US" dirty="0" err="1"/>
              <a:t>έχοντ</a:t>
            </a:r>
            <a:r>
              <a:rPr lang="en-US" dirty="0"/>
              <a:t>ας το </a:t>
            </a:r>
            <a:r>
              <a:rPr lang="en-US" dirty="0" err="1"/>
              <a:t>δικ</a:t>
            </a:r>
            <a:r>
              <a:rPr lang="en-US" dirty="0"/>
              <a:t>α</a:t>
            </a:r>
            <a:r>
              <a:rPr lang="en-US" dirty="0" err="1"/>
              <a:t>ίωμ</a:t>
            </a:r>
            <a:r>
              <a:rPr lang="en-US" dirty="0"/>
              <a:t>α επιβ</a:t>
            </a:r>
            <a:r>
              <a:rPr lang="en-US" dirty="0" err="1"/>
              <a:t>ολής</a:t>
            </a:r>
            <a:r>
              <a:rPr lang="en-US" dirty="0"/>
              <a:t> της θανα</a:t>
            </a:r>
            <a:r>
              <a:rPr lang="en-US" dirty="0" err="1"/>
              <a:t>τικής</a:t>
            </a:r>
            <a:r>
              <a:rPr lang="en-US" dirty="0"/>
              <a:t> π</a:t>
            </a:r>
            <a:r>
              <a:rPr lang="en-US" dirty="0" err="1"/>
              <a:t>οινής</a:t>
            </a:r>
            <a:r>
              <a:rPr lang="en-US" dirty="0"/>
              <a:t>, η οπ</a:t>
            </a:r>
            <a:r>
              <a:rPr lang="en-US" dirty="0" err="1"/>
              <a:t>οί</a:t>
            </a:r>
            <a:r>
              <a:rPr lang="en-US" dirty="0"/>
              <a:t>α εν </a:t>
            </a:r>
            <a:r>
              <a:rPr lang="en-US" dirty="0" err="1"/>
              <a:t>συνεχεί</a:t>
            </a:r>
            <a:r>
              <a:rPr lang="en-US" dirty="0"/>
              <a:t>α </a:t>
            </a:r>
            <a:r>
              <a:rPr lang="en-US" dirty="0" err="1"/>
              <a:t>τίθετ</a:t>
            </a:r>
            <a:r>
              <a:rPr lang="en-US" dirty="0"/>
              <a:t>αι στην κρίση της </a:t>
            </a:r>
            <a:r>
              <a:rPr lang="en-US" i="1" dirty="0"/>
              <a:t>λα</a:t>
            </a:r>
            <a:r>
              <a:rPr lang="en-US" i="1" dirty="0" err="1"/>
              <a:t>ϊκής</a:t>
            </a:r>
            <a:r>
              <a:rPr lang="en-US" i="1" dirty="0"/>
              <a:t> συνέλευσης</a:t>
            </a:r>
            <a:r>
              <a:rPr lang="en-US" dirty="0"/>
              <a:t> (</a:t>
            </a:r>
            <a:r>
              <a:rPr lang="fr-FR" i="1" dirty="0" err="1"/>
              <a:t>comitia</a:t>
            </a:r>
            <a:r>
              <a:rPr lang="fr-FR" i="1" dirty="0"/>
              <a:t> </a:t>
            </a:r>
            <a:r>
              <a:rPr lang="fr-FR" i="1" dirty="0" err="1"/>
              <a:t>centuriata</a:t>
            </a:r>
            <a:r>
              <a:rPr lang="en-US" dirty="0" smtClean="0"/>
              <a:t>,</a:t>
            </a:r>
            <a:endParaRPr lang="el-GR" dirty="0"/>
          </a:p>
          <a:p>
            <a:endParaRPr lang="el-GR" dirty="0"/>
          </a:p>
          <a:p>
            <a:endParaRPr lang="en-US" dirty="0"/>
          </a:p>
        </p:txBody>
      </p:sp>
    </p:spTree>
    <p:extLst>
      <p:ext uri="{BB962C8B-B14F-4D97-AF65-F5344CB8AC3E}">
        <p14:creationId xmlns:p14="http://schemas.microsoft.com/office/powerpoint/2010/main" val="117389331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Παρεμβάσεις Δημάρχων</a:t>
            </a:r>
            <a:endParaRPr lang="en-US" dirty="0"/>
          </a:p>
        </p:txBody>
      </p:sp>
      <p:sp>
        <p:nvSpPr>
          <p:cNvPr id="3" name="Content Placeholder 2"/>
          <p:cNvSpPr>
            <a:spLocks noGrp="1"/>
          </p:cNvSpPr>
          <p:nvPr>
            <p:ph idx="1"/>
          </p:nvPr>
        </p:nvSpPr>
        <p:spPr/>
        <p:txBody>
          <a:bodyPr>
            <a:normAutofit/>
          </a:bodyPr>
          <a:lstStyle/>
          <a:p>
            <a:r>
              <a:rPr lang="en-US" dirty="0" smtClean="0"/>
              <a:t>357</a:t>
            </a:r>
            <a:r>
              <a:rPr lang="el-GR" dirty="0" smtClean="0"/>
              <a:t>  </a:t>
            </a:r>
            <a:r>
              <a:rPr lang="en-US" dirty="0" err="1" smtClean="0"/>
              <a:t>Lex</a:t>
            </a:r>
            <a:r>
              <a:rPr lang="en-US" dirty="0" smtClean="0"/>
              <a:t> </a:t>
            </a:r>
            <a:r>
              <a:rPr lang="en-US" dirty="0" err="1"/>
              <a:t>Manlia</a:t>
            </a:r>
            <a:r>
              <a:rPr lang="en-US" dirty="0"/>
              <a:t> de </a:t>
            </a:r>
            <a:r>
              <a:rPr lang="en-US" dirty="0" err="1"/>
              <a:t>Vicesima</a:t>
            </a:r>
            <a:r>
              <a:rPr lang="en-US" dirty="0"/>
              <a:t> </a:t>
            </a:r>
            <a:r>
              <a:rPr lang="en-US" dirty="0" err="1"/>
              <a:t>Manumissionum</a:t>
            </a:r>
            <a:endParaRPr lang="en-US" dirty="0"/>
          </a:p>
          <a:p>
            <a:r>
              <a:rPr lang="el-GR" dirty="0" smtClean="0"/>
              <a:t>Ο ύπατος </a:t>
            </a:r>
            <a:r>
              <a:rPr lang="en-US" dirty="0" err="1" smtClean="0"/>
              <a:t>Cnaeus</a:t>
            </a:r>
            <a:r>
              <a:rPr lang="en-US" dirty="0" smtClean="0"/>
              <a:t> </a:t>
            </a:r>
            <a:r>
              <a:rPr lang="en-US" dirty="0"/>
              <a:t>Manlius, </a:t>
            </a:r>
            <a:r>
              <a:rPr lang="el-GR" dirty="0" smtClean="0"/>
              <a:t>σε μία ενέργεια χωρίς προηγούμενο, περνά νόμο σε στρατόπεδο από τις φυλές, για επιβολή φόρου 5% επί της αξίας των απελευθερούμενων δούλων. Καθώς τα ταμεία είναι άδεια, η Σύγκλητος επικυρώνει το νόμο</a:t>
            </a:r>
            <a:r>
              <a:rPr lang="en-US" dirty="0" smtClean="0"/>
              <a:t>. (</a:t>
            </a:r>
            <a:r>
              <a:rPr lang="el-GR" dirty="0" smtClean="0">
                <a:hlinkClick r:id="rId2"/>
              </a:rPr>
              <a:t>Τ. Λίβιος, </a:t>
            </a:r>
            <a:r>
              <a:rPr lang="en-US" dirty="0" smtClean="0">
                <a:hlinkClick r:id="rId2"/>
              </a:rPr>
              <a:t>7.16</a:t>
            </a:r>
            <a:r>
              <a:rPr lang="en-US" dirty="0"/>
              <a:t>)</a:t>
            </a:r>
          </a:p>
          <a:p>
            <a:r>
              <a:rPr lang="en-US" dirty="0" smtClean="0"/>
              <a:t>357</a:t>
            </a:r>
            <a:r>
              <a:rPr lang="el-GR" dirty="0" smtClean="0"/>
              <a:t>: </a:t>
            </a:r>
            <a:r>
              <a:rPr lang="en-US" dirty="0" err="1" smtClean="0"/>
              <a:t>Lex</a:t>
            </a:r>
            <a:r>
              <a:rPr lang="en-US" dirty="0" smtClean="0"/>
              <a:t> </a:t>
            </a:r>
            <a:r>
              <a:rPr lang="en-US" dirty="0"/>
              <a:t>(Comitia </a:t>
            </a:r>
            <a:r>
              <a:rPr lang="en-US" dirty="0" err="1"/>
              <a:t>Tributa</a:t>
            </a:r>
            <a:r>
              <a:rPr lang="en-US" dirty="0"/>
              <a:t>?)</a:t>
            </a:r>
          </a:p>
          <a:p>
            <a:r>
              <a:rPr lang="el-GR" dirty="0" smtClean="0"/>
              <a:t>Οι Δήμαρχοι, σε απάντηση προς το νόμο, καθιστούν αδίκημα τιμωρούμενο με την ποινή του θανάτου να συγκαλούνται τα </a:t>
            </a:r>
            <a:r>
              <a:rPr lang="en-US" dirty="0" smtClean="0"/>
              <a:t>comitia </a:t>
            </a:r>
            <a:r>
              <a:rPr lang="en-US" dirty="0" err="1"/>
              <a:t>tributa</a:t>
            </a:r>
            <a:r>
              <a:rPr lang="en-US" dirty="0"/>
              <a:t> </a:t>
            </a:r>
            <a:r>
              <a:rPr lang="el-GR" dirty="0" smtClean="0"/>
              <a:t>εκτός του συνήθους τόπου</a:t>
            </a:r>
            <a:r>
              <a:rPr lang="en-US" dirty="0" smtClean="0"/>
              <a:t> (</a:t>
            </a:r>
            <a:r>
              <a:rPr lang="el-GR" dirty="0" smtClean="0"/>
              <a:t>Τ. Λίβιος</a:t>
            </a:r>
            <a:r>
              <a:rPr lang="en-US" dirty="0" smtClean="0">
                <a:hlinkClick r:id="rId2"/>
              </a:rPr>
              <a:t> </a:t>
            </a:r>
            <a:r>
              <a:rPr lang="en-US" dirty="0">
                <a:hlinkClick r:id="rId2"/>
              </a:rPr>
              <a:t>7.16</a:t>
            </a:r>
            <a:r>
              <a:rPr lang="en-US" dirty="0"/>
              <a:t>)</a:t>
            </a:r>
          </a:p>
          <a:p>
            <a:r>
              <a:rPr lang="el-GR" dirty="0" smtClean="0"/>
              <a:t> </a:t>
            </a:r>
            <a:endParaRPr lang="en-US" dirty="0"/>
          </a:p>
        </p:txBody>
      </p:sp>
    </p:spTree>
    <p:extLst>
      <p:ext uri="{BB962C8B-B14F-4D97-AF65-F5344CB8AC3E}">
        <p14:creationId xmlns:p14="http://schemas.microsoft.com/office/powerpoint/2010/main" val="217856231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INTERCESSIO</a:t>
            </a:r>
            <a:r>
              <a:rPr lang="el-GR" dirty="0" smtClean="0"/>
              <a:t> ΔΗΜΑΡΧΩΝ</a:t>
            </a:r>
            <a:endParaRPr lang="en-US" dirty="0"/>
          </a:p>
        </p:txBody>
      </p:sp>
      <p:sp>
        <p:nvSpPr>
          <p:cNvPr id="3" name="Content Placeholder 2"/>
          <p:cNvSpPr>
            <a:spLocks noGrp="1"/>
          </p:cNvSpPr>
          <p:nvPr>
            <p:ph idx="1"/>
          </p:nvPr>
        </p:nvSpPr>
        <p:spPr/>
        <p:txBody>
          <a:bodyPr>
            <a:normAutofit fontScale="92500" lnSpcReduction="20000"/>
          </a:bodyPr>
          <a:lstStyle/>
          <a:p>
            <a:r>
              <a:rPr lang="en-GB" dirty="0" smtClean="0"/>
              <a:t>INTERCESSIO </a:t>
            </a:r>
            <a:r>
              <a:rPr lang="el-GR" dirty="0" smtClean="0"/>
              <a:t>ή </a:t>
            </a:r>
            <a:r>
              <a:rPr lang="en-GB" dirty="0"/>
              <a:t>I</a:t>
            </a:r>
            <a:r>
              <a:rPr lang="en-GB" dirty="0" smtClean="0"/>
              <a:t>US INTECESSIONIS= </a:t>
            </a:r>
            <a:r>
              <a:rPr lang="el-GR" dirty="0" smtClean="0"/>
              <a:t>Δικαίωμα αρνησικυρίας (</a:t>
            </a:r>
            <a:r>
              <a:rPr lang="en-GB" dirty="0" smtClean="0"/>
              <a:t>veto) </a:t>
            </a:r>
            <a:r>
              <a:rPr lang="el-GR" dirty="0" smtClean="0"/>
              <a:t>στις αποφάσεις των αρχόντων. </a:t>
            </a:r>
          </a:p>
          <a:p>
            <a:r>
              <a:rPr lang="el-GR" dirty="0" smtClean="0"/>
              <a:t>Οι Δήμαροχοι </a:t>
            </a:r>
            <a:r>
              <a:rPr lang="el-GR" dirty="0"/>
              <a:t>μ</a:t>
            </a:r>
            <a:r>
              <a:rPr lang="el-GR" dirty="0" smtClean="0"/>
              <a:t>πορούν να </a:t>
            </a:r>
            <a:r>
              <a:rPr lang="el-GR" dirty="0"/>
              <a:t>εμποδίζουν κατά την κρίση τους την εκτέλεση κάθε είδους απόφασης των </a:t>
            </a:r>
            <a:r>
              <a:rPr lang="el-GR" dirty="0" smtClean="0"/>
              <a:t>υπάτων.</a:t>
            </a:r>
            <a:endParaRPr lang="en-GB" dirty="0" smtClean="0"/>
          </a:p>
          <a:p>
            <a:r>
              <a:rPr lang="el-GR" dirty="0" smtClean="0"/>
              <a:t>Μπορούν να παρέμβουν για λογαριασμό κάθε Ρωμαίου πολίτη και να εμποδίζουν αποφάσεις κάθε άρχοντα.</a:t>
            </a:r>
          </a:p>
          <a:p>
            <a:r>
              <a:rPr lang="el-GR" dirty="0" smtClean="0"/>
              <a:t>Ο άρχοντας υποχρεούνται να αποδείξει τη νομιμότητα της πράξης του πριν η απόφαση εκτελεστει. </a:t>
            </a:r>
          </a:p>
          <a:p>
            <a:r>
              <a:rPr lang="el-GR" dirty="0" smtClean="0"/>
              <a:t>Όχι μόνο σχετικά με την εξουσία καταναγκασμού. </a:t>
            </a:r>
          </a:p>
          <a:p>
            <a:r>
              <a:rPr lang="el-GR" dirty="0" smtClean="0"/>
              <a:t>Αλλά και τη σύγκληση λαϊκής συνέλευσης = </a:t>
            </a:r>
          </a:p>
          <a:p>
            <a:r>
              <a:rPr lang="el-GR" dirty="0" smtClean="0"/>
              <a:t>Μπορούν να ματαιώσουν τη διενέργεια εκλογών, τη ψήφιση νομοσχεδίου, τη σύγκληση της Συγκλήτου για την έκδοση </a:t>
            </a:r>
            <a:r>
              <a:rPr lang="en-GB" dirty="0" err="1" smtClean="0"/>
              <a:t>senatus</a:t>
            </a:r>
            <a:r>
              <a:rPr lang="en-GB" dirty="0" smtClean="0"/>
              <a:t> </a:t>
            </a:r>
            <a:r>
              <a:rPr lang="en-GB" dirty="0" err="1" smtClean="0"/>
              <a:t>consultum</a:t>
            </a:r>
            <a:r>
              <a:rPr lang="en-GB" dirty="0" smtClean="0"/>
              <a:t>. </a:t>
            </a:r>
            <a:endParaRPr lang="el-GR" dirty="0" smtClean="0"/>
          </a:p>
          <a:p>
            <a:r>
              <a:rPr lang="el-GR" dirty="0" smtClean="0"/>
              <a:t>Έχουν αρνησικυρία επί των αποφάσεων και της Συγκλήτου και άλλων λαϊκών συνελεύσεων. </a:t>
            </a:r>
          </a:p>
        </p:txBody>
      </p:sp>
    </p:spTree>
    <p:extLst>
      <p:ext uri="{BB962C8B-B14F-4D97-AF65-F5344CB8AC3E}">
        <p14:creationId xmlns:p14="http://schemas.microsoft.com/office/powerpoint/2010/main" val="413334518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a:t>Έχουν εξουσία μόνον εντός της </a:t>
            </a:r>
            <a:r>
              <a:rPr lang="el-GR" dirty="0" smtClean="0"/>
              <a:t>Ρώμης και σε περίμετρο περίπου 1 μίλι γύρω από αυτήν. </a:t>
            </a:r>
            <a:endParaRPr lang="el-GR" dirty="0"/>
          </a:p>
          <a:p>
            <a:r>
              <a:rPr lang="el-GR" dirty="0"/>
              <a:t>Όχι επί του </a:t>
            </a:r>
            <a:r>
              <a:rPr lang="el-GR" dirty="0" smtClean="0"/>
              <a:t>στρατού. </a:t>
            </a:r>
          </a:p>
          <a:p>
            <a:r>
              <a:rPr lang="el-GR" dirty="0" smtClean="0"/>
              <a:t>Όχι επί των διοικητών επαρχιών. </a:t>
            </a:r>
            <a:endParaRPr lang="el-GR" dirty="0"/>
          </a:p>
          <a:p>
            <a:r>
              <a:rPr lang="el-GR" dirty="0"/>
              <a:t>Αντίθετα, ούτε οι ύπατοι δεν μπορούν να ακυρώσουν πράξεις των Δημάρχων.</a:t>
            </a:r>
          </a:p>
          <a:p>
            <a:r>
              <a:rPr lang="el-GR" dirty="0"/>
              <a:t>Μόνον ο Δικτάτωρ βρίσκεται υπεράνω της αρνησικυρίας των Δημάρχων, μέχρι το 300 π.Χ., </a:t>
            </a:r>
            <a:r>
              <a:rPr lang="en-GB" dirty="0" err="1"/>
              <a:t>lex</a:t>
            </a:r>
            <a:r>
              <a:rPr lang="en-GB" dirty="0"/>
              <a:t> </a:t>
            </a:r>
            <a:r>
              <a:rPr lang="en-GB" dirty="0" err="1"/>
              <a:t>Valerai</a:t>
            </a:r>
            <a:r>
              <a:rPr lang="en-GB" dirty="0"/>
              <a:t>. </a:t>
            </a:r>
            <a:endParaRPr lang="en-US" dirty="0"/>
          </a:p>
          <a:p>
            <a:endParaRPr lang="en-US" dirty="0"/>
          </a:p>
        </p:txBody>
      </p:sp>
    </p:spTree>
    <p:extLst>
      <p:ext uri="{BB962C8B-B14F-4D97-AF65-F5344CB8AC3E}">
        <p14:creationId xmlns:p14="http://schemas.microsoft.com/office/powerpoint/2010/main" val="404010663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ΎΠΑΤΟΙ</a:t>
            </a:r>
            <a:endParaRPr lang="en-US" dirty="0"/>
          </a:p>
        </p:txBody>
      </p:sp>
      <p:sp>
        <p:nvSpPr>
          <p:cNvPr id="3" name="Content Placeholder 2"/>
          <p:cNvSpPr>
            <a:spLocks noGrp="1"/>
          </p:cNvSpPr>
          <p:nvPr>
            <p:ph idx="1"/>
          </p:nvPr>
        </p:nvSpPr>
        <p:spPr/>
        <p:txBody>
          <a:bodyPr>
            <a:normAutofit fontScale="92500" lnSpcReduction="20000"/>
          </a:bodyPr>
          <a:lstStyle/>
          <a:p>
            <a:r>
              <a:rPr lang="el-GR" dirty="0"/>
              <a:t>Συγκαλούν τις λαϊκές συνελεύσεις, στις οποίες εισάγουν νόμους προς ψήφιση και επιβλέπουν τη διαδικασία εκλογής των αρχόντων. </a:t>
            </a:r>
            <a:endParaRPr lang="el-GR" dirty="0" smtClean="0"/>
          </a:p>
          <a:p>
            <a:r>
              <a:rPr lang="el-GR" dirty="0" smtClean="0"/>
              <a:t>Έχουν </a:t>
            </a:r>
            <a:r>
              <a:rPr lang="el-GR" dirty="0"/>
              <a:t>την ύψιστη εξουσία καταναγκασμού (</a:t>
            </a:r>
            <a:r>
              <a:rPr lang="fr-FR" i="1" dirty="0" err="1"/>
              <a:t>coercitio</a:t>
            </a:r>
            <a:r>
              <a:rPr lang="fr-FR" i="1" dirty="0"/>
              <a:t> </a:t>
            </a:r>
            <a:r>
              <a:rPr lang="en-US" i="1" dirty="0" err="1"/>
              <a:t>maioir</a:t>
            </a:r>
            <a:r>
              <a:rPr lang="fr-FR" dirty="0"/>
              <a:t>) </a:t>
            </a:r>
            <a:r>
              <a:rPr lang="el-GR" dirty="0"/>
              <a:t>επί των πολιτών (που επιβάλλουν μέσω των 12 ραβδούχων που συνοδεύουν τον καθένα τους), ηγούνται του στρατού στις εκστρατείες και έχουν δικαίωμα ζωής και θανάτου επί των στρατιωτών. </a:t>
            </a:r>
            <a:endParaRPr lang="el-GR" dirty="0" smtClean="0"/>
          </a:p>
          <a:p>
            <a:r>
              <a:rPr lang="el-GR" dirty="0" smtClean="0"/>
              <a:t>Όπως </a:t>
            </a:r>
            <a:r>
              <a:rPr lang="el-GR" dirty="0"/>
              <a:t>και το όνομά τους υποδεικνύει, οι δύο </a:t>
            </a:r>
            <a:r>
              <a:rPr lang="el-GR" i="1" dirty="0" err="1"/>
              <a:t>Consules</a:t>
            </a:r>
            <a:r>
              <a:rPr lang="el-GR" dirty="0"/>
              <a:t> οφείλουν να συμβουλεύονται (</a:t>
            </a:r>
            <a:r>
              <a:rPr lang="fr-FR" i="1" dirty="0" err="1"/>
              <a:t>consultare</a:t>
            </a:r>
            <a:r>
              <a:rPr lang="el-GR" dirty="0"/>
              <a:t>) ο ένας τον άλλο και να συγκυβερνούν, διαθέτοντας επιπλέον δικαίωμα άσκησης </a:t>
            </a:r>
            <a:r>
              <a:rPr lang="fr-FR" i="1" dirty="0"/>
              <a:t>veto</a:t>
            </a:r>
            <a:r>
              <a:rPr lang="el-GR" dirty="0"/>
              <a:t> ο ένας στις αποφάσεις του </a:t>
            </a:r>
            <a:r>
              <a:rPr lang="el-GR" dirty="0" smtClean="0"/>
              <a:t>άλλου</a:t>
            </a:r>
          </a:p>
          <a:p>
            <a:r>
              <a:rPr lang="fr-FR" dirty="0" smtClean="0"/>
              <a:t>. </a:t>
            </a:r>
            <a:r>
              <a:rPr lang="el-GR" dirty="0"/>
              <a:t>Οι Ύπατοι έδιναν τα ονόματά τους στο έτος </a:t>
            </a:r>
            <a:r>
              <a:rPr lang="el-GR" dirty="0" err="1"/>
              <a:t>διακυβέρνησής</a:t>
            </a:r>
            <a:r>
              <a:rPr lang="el-GR" dirty="0"/>
              <a:t> τους. Μετά το πέρας της θητείας τους είθισται να υπηρετούν σε θέσεις διοικητών επαρχιών ως Ανθύπατοι (διοικώντας αντί-υπάτου,</a:t>
            </a:r>
            <a:r>
              <a:rPr lang="el-GR" i="1" dirty="0"/>
              <a:t> </a:t>
            </a:r>
            <a:r>
              <a:rPr lang="fr-FR" i="1" dirty="0" err="1"/>
              <a:t>Proconsules</a:t>
            </a:r>
            <a:r>
              <a:rPr lang="el-GR" dirty="0"/>
              <a:t>).</a:t>
            </a:r>
          </a:p>
          <a:p>
            <a:endParaRPr lang="en-US" dirty="0"/>
          </a:p>
        </p:txBody>
      </p:sp>
    </p:spTree>
    <p:extLst>
      <p:ext uri="{BB962C8B-B14F-4D97-AF65-F5344CB8AC3E}">
        <p14:creationId xmlns:p14="http://schemas.microsoft.com/office/powerpoint/2010/main" val="1420779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Αντίβαρο στην υπατική εξουσία</a:t>
            </a:r>
            <a:endParaRPr lang="en-US" dirty="0"/>
          </a:p>
        </p:txBody>
      </p:sp>
      <p:sp>
        <p:nvSpPr>
          <p:cNvPr id="3" name="Content Placeholder 2"/>
          <p:cNvSpPr>
            <a:spLocks noGrp="1"/>
          </p:cNvSpPr>
          <p:nvPr>
            <p:ph idx="1"/>
          </p:nvPr>
        </p:nvSpPr>
        <p:spPr/>
        <p:txBody>
          <a:bodyPr/>
          <a:lstStyle/>
          <a:p>
            <a:endParaRPr lang="el-GR" dirty="0" smtClean="0"/>
          </a:p>
          <a:p>
            <a:r>
              <a:rPr lang="el-GR" dirty="0"/>
              <a:t>Η Δημαρχική εξουσία καθίσταται το αντίβαρο στην εξουσία των Υπάτων. </a:t>
            </a:r>
            <a:endParaRPr lang="fr-CA" dirty="0"/>
          </a:p>
          <a:p>
            <a:r>
              <a:rPr lang="el-GR" dirty="0" smtClean="0"/>
              <a:t>Ο </a:t>
            </a:r>
            <a:r>
              <a:rPr lang="el-GR" dirty="0"/>
              <a:t>Κικέρων </a:t>
            </a:r>
            <a:r>
              <a:rPr lang="el-GR" dirty="0" smtClean="0"/>
              <a:t>αναφέρει </a:t>
            </a:r>
            <a:r>
              <a:rPr lang="el-GR" dirty="0"/>
              <a:t>ρητά ότι η αρχή των δημάρχων δημιουργήθηκε «εναντίον του υπατικού </a:t>
            </a:r>
            <a:r>
              <a:rPr lang="en-US" dirty="0"/>
              <a:t>imperium</a:t>
            </a:r>
            <a:r>
              <a:rPr lang="el-GR" dirty="0"/>
              <a:t>» (contra consulare imperium)</a:t>
            </a:r>
            <a:r>
              <a:rPr lang="el-GR" dirty="0" smtClean="0"/>
              <a:t>,</a:t>
            </a:r>
          </a:p>
          <a:p>
            <a:r>
              <a:rPr lang="el-GR" dirty="0" smtClean="0"/>
              <a:t>Κάνει </a:t>
            </a:r>
            <a:r>
              <a:rPr lang="el-GR" dirty="0"/>
              <a:t>μάλιστα τον παραλληλισμό με την αρχή των Εφόρων στη Σπάρτη και των Κόσμων στην Κρήτη, που δημιουργήθηκαν αντίστοιχα εναντίον της βασιλικής βίας (contra uim regiam</a:t>
            </a:r>
            <a:r>
              <a:rPr lang="el-GR" dirty="0" smtClean="0"/>
              <a:t>). </a:t>
            </a:r>
            <a:endParaRPr lang="en-US" dirty="0"/>
          </a:p>
        </p:txBody>
      </p:sp>
    </p:spTree>
    <p:extLst>
      <p:ext uri="{BB962C8B-B14F-4D97-AF65-F5344CB8AC3E}">
        <p14:creationId xmlns:p14="http://schemas.microsoft.com/office/powerpoint/2010/main" val="93943021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Cicero, De </a:t>
            </a:r>
            <a:r>
              <a:rPr lang="en-US" dirty="0" err="1" smtClean="0"/>
              <a:t>Legibus</a:t>
            </a:r>
            <a:endParaRPr lang="en-US" dirty="0"/>
          </a:p>
        </p:txBody>
      </p:sp>
      <p:sp>
        <p:nvSpPr>
          <p:cNvPr id="3" name="Content Placeholder 2"/>
          <p:cNvSpPr>
            <a:spLocks noGrp="1"/>
          </p:cNvSpPr>
          <p:nvPr>
            <p:ph idx="1"/>
          </p:nvPr>
        </p:nvSpPr>
        <p:spPr/>
        <p:txBody>
          <a:bodyPr>
            <a:normAutofit lnSpcReduction="10000"/>
          </a:bodyPr>
          <a:lstStyle/>
          <a:p>
            <a:r>
              <a:rPr lang="el-GR" dirty="0" smtClean="0"/>
              <a:t>ο </a:t>
            </a:r>
            <a:r>
              <a:rPr lang="el-GR" dirty="0"/>
              <a:t>Κικέρων προτείνει την επαναφορά τής από μακρού χρόνου καταργημένης εξουσίας καταναγκασμού καθώς και της ποινικής δικαιοδοσίας του άρχοντα που διαθέτει </a:t>
            </a:r>
            <a:r>
              <a:rPr lang="en-US" dirty="0"/>
              <a:t>imperium</a:t>
            </a:r>
            <a:r>
              <a:rPr lang="el-GR" dirty="0"/>
              <a:t> σε συνδυασμό με την επίσης αναχρονιστική </a:t>
            </a:r>
            <a:r>
              <a:rPr lang="el-GR" dirty="0" smtClean="0"/>
              <a:t>- στην </a:t>
            </a:r>
            <a:r>
              <a:rPr lang="el-GR" dirty="0"/>
              <a:t>εποχή </a:t>
            </a:r>
            <a:r>
              <a:rPr lang="el-GR" dirty="0" smtClean="0"/>
              <a:t>του- </a:t>
            </a:r>
            <a:r>
              <a:rPr lang="el-GR" dirty="0"/>
              <a:t>προσφυγή στη συνέλευση του ρωμαϊκού λαού:</a:t>
            </a:r>
          </a:p>
          <a:p>
            <a:r>
              <a:rPr lang="el-GR" dirty="0"/>
              <a:t>«</a:t>
            </a:r>
            <a:r>
              <a:rPr lang="el-GR" i="1" dirty="0"/>
              <a:t>Τα αξιώματα που εμπεριέχουν την εξουσία του διατάσσσειν  να είναι νόμιμα (</a:t>
            </a:r>
            <a:r>
              <a:rPr lang="en-US" i="1" dirty="0" err="1"/>
              <a:t>iusta</a:t>
            </a:r>
            <a:r>
              <a:rPr lang="en-US" i="1" dirty="0"/>
              <a:t> imperia </a:t>
            </a:r>
            <a:r>
              <a:rPr lang="en-US" i="1" dirty="0" err="1"/>
              <a:t>sunto</a:t>
            </a:r>
            <a:r>
              <a:rPr lang="el-GR" i="1" dirty="0"/>
              <a:t>) και οι πολίτες να υπακούουν με πειθαρχία και χωρίς αντίρρηση. Ο άρχοντας να καταναγκάζει (</a:t>
            </a:r>
            <a:r>
              <a:rPr lang="en-US" i="1" dirty="0" err="1"/>
              <a:t>coherceto</a:t>
            </a:r>
            <a:r>
              <a:rPr lang="el-GR" i="1" dirty="0"/>
              <a:t>) με χρηματικές ποινές, σιδηρά δεσμά και ραβδισμό τον ανυπάκουο και επιβλαβή πολίτη, εκτός εάν του το απαγορεύσει ισότιμη ή ανώτερη εξουσία ή ο λαός, οπότε να γίνεται προσφυγή (</a:t>
            </a:r>
            <a:r>
              <a:rPr lang="en-US" i="1" dirty="0" err="1"/>
              <a:t>provocatio</a:t>
            </a:r>
            <a:r>
              <a:rPr lang="el-GR" i="1" dirty="0"/>
              <a:t>)[σ’αυτούς (τους τελευταίους)]»</a:t>
            </a:r>
            <a:r>
              <a:rPr lang="el-GR" dirty="0" smtClean="0"/>
              <a:t>.</a:t>
            </a:r>
            <a:r>
              <a:rPr lang="en-GB" dirty="0" smtClean="0"/>
              <a:t> </a:t>
            </a:r>
            <a:r>
              <a:rPr lang="el-GR" dirty="0" smtClean="0"/>
              <a:t>(</a:t>
            </a:r>
            <a:r>
              <a:rPr lang="fr-FR" dirty="0" err="1"/>
              <a:t>Leg</a:t>
            </a:r>
            <a:r>
              <a:rPr lang="el-GR" dirty="0"/>
              <a:t>. 3, 3, 6) </a:t>
            </a:r>
          </a:p>
          <a:p>
            <a:endParaRPr lang="en-US" dirty="0"/>
          </a:p>
        </p:txBody>
      </p:sp>
    </p:spTree>
    <p:extLst>
      <p:ext uri="{BB962C8B-B14F-4D97-AF65-F5344CB8AC3E}">
        <p14:creationId xmlns:p14="http://schemas.microsoft.com/office/powerpoint/2010/main" val="11015610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5365270" cy="4876800"/>
          </a:xfrm>
        </p:spPr>
        <p:txBody>
          <a:bodyPr/>
          <a:lstStyle/>
          <a:p>
            <a:r>
              <a:rPr lang="el-GR" dirty="0" smtClean="0"/>
              <a:t>Σύλλας, 81 π.Χ., ως Δικτάτορας μειώνει την εξουσία των Δημάρχων, επανέρχεται λίγο αργότερα. </a:t>
            </a:r>
          </a:p>
          <a:p>
            <a:r>
              <a:rPr lang="el-GR" dirty="0" smtClean="0"/>
              <a:t>48 π.Χ. Η Σύγκλητος χορηγεί στον Ιούλιο Καίσαρα Δημαρχική εξουσία, ο οποίος εμποδίζει τους άλλους δημάρχους να ασκήσουν βέτο στις αποφάσεις του. </a:t>
            </a:r>
            <a:endParaRPr lang="el-GR" dirty="0"/>
          </a:p>
          <a:p>
            <a:endParaRPr lang="el-GR" dirty="0"/>
          </a:p>
          <a:p>
            <a:endParaRPr lang="en-US" dirty="0"/>
          </a:p>
        </p:txBody>
      </p:sp>
      <p:pic>
        <p:nvPicPr>
          <p:cNvPr id="4" name="Picture 3"/>
          <p:cNvPicPr>
            <a:picLocks noChangeAspect="1"/>
          </p:cNvPicPr>
          <p:nvPr/>
        </p:nvPicPr>
        <p:blipFill>
          <a:blip r:embed="rId2"/>
          <a:stretch>
            <a:fillRect/>
          </a:stretch>
        </p:blipFill>
        <p:spPr>
          <a:xfrm>
            <a:off x="6071286" y="-214441"/>
            <a:ext cx="3072713" cy="4684719"/>
          </a:xfrm>
          <a:prstGeom prst="rect">
            <a:avLst/>
          </a:prstGeom>
        </p:spPr>
      </p:pic>
      <p:pic>
        <p:nvPicPr>
          <p:cNvPr id="8" name="Picture 7"/>
          <p:cNvPicPr>
            <a:picLocks noChangeAspect="1"/>
          </p:cNvPicPr>
          <p:nvPr/>
        </p:nvPicPr>
        <p:blipFill>
          <a:blip r:embed="rId3"/>
          <a:stretch>
            <a:fillRect/>
          </a:stretch>
        </p:blipFill>
        <p:spPr>
          <a:xfrm>
            <a:off x="6071286" y="3266107"/>
            <a:ext cx="2730324" cy="3591893"/>
          </a:xfrm>
          <a:prstGeom prst="rect">
            <a:avLst/>
          </a:prstGeom>
        </p:spPr>
      </p:pic>
    </p:spTree>
    <p:extLst>
      <p:ext uri="{BB962C8B-B14F-4D97-AF65-F5344CB8AC3E}">
        <p14:creationId xmlns:p14="http://schemas.microsoft.com/office/powerpoint/2010/main" val="63028113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Augustus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36 </a:t>
            </a:r>
            <a:r>
              <a:rPr lang="el-GR" dirty="0" smtClean="0"/>
              <a:t>π.Χ. </a:t>
            </a:r>
            <a:r>
              <a:rPr lang="en-US" dirty="0" smtClean="0"/>
              <a:t>Ο </a:t>
            </a:r>
            <a:r>
              <a:rPr lang="en-US" dirty="0"/>
              <a:t>Αύγουστος θα </a:t>
            </a:r>
            <a:r>
              <a:rPr lang="en-US" dirty="0" err="1"/>
              <a:t>ενσωμ</a:t>
            </a:r>
            <a:r>
              <a:rPr lang="en-US" dirty="0"/>
              <a:t>α</a:t>
            </a:r>
            <a:r>
              <a:rPr lang="en-US" dirty="0" err="1"/>
              <a:t>τώσει</a:t>
            </a:r>
            <a:r>
              <a:rPr lang="en-US" dirty="0"/>
              <a:t> στην </a:t>
            </a:r>
            <a:r>
              <a:rPr lang="en-US" dirty="0" err="1"/>
              <a:t>εξουσί</a:t>
            </a:r>
            <a:r>
              <a:rPr lang="en-US" dirty="0"/>
              <a:t>α του </a:t>
            </a:r>
            <a:r>
              <a:rPr lang="en-US" i="1" dirty="0"/>
              <a:t>και</a:t>
            </a:r>
            <a:r>
              <a:rPr lang="en-US" dirty="0"/>
              <a:t> τη </a:t>
            </a:r>
            <a:r>
              <a:rPr lang="en-US" dirty="0" err="1"/>
              <a:t>δημ</a:t>
            </a:r>
            <a:r>
              <a:rPr lang="en-US" dirty="0"/>
              <a:t>α</a:t>
            </a:r>
            <a:r>
              <a:rPr lang="en-US" dirty="0" err="1"/>
              <a:t>ρχική</a:t>
            </a:r>
            <a:r>
              <a:rPr lang="en-US" dirty="0"/>
              <a:t> </a:t>
            </a:r>
            <a:r>
              <a:rPr lang="en-US" dirty="0" err="1"/>
              <a:t>εξουσί</a:t>
            </a:r>
            <a:r>
              <a:rPr lang="en-US" dirty="0"/>
              <a:t>α (</a:t>
            </a:r>
            <a:r>
              <a:rPr lang="fr-FR" i="1" dirty="0" err="1"/>
              <a:t>tribunicia</a:t>
            </a:r>
            <a:r>
              <a:rPr lang="fr-FR" i="1" dirty="0"/>
              <a:t> </a:t>
            </a:r>
            <a:r>
              <a:rPr lang="fr-FR" i="1" dirty="0" err="1"/>
              <a:t>potestas</a:t>
            </a:r>
            <a:r>
              <a:rPr lang="fr-FR" dirty="0"/>
              <a:t>)</a:t>
            </a:r>
            <a:r>
              <a:rPr lang="en-US" dirty="0"/>
              <a:t>, </a:t>
            </a:r>
            <a:r>
              <a:rPr lang="el-GR" dirty="0" smtClean="0"/>
              <a:t>που του παρέχει τη </a:t>
            </a:r>
            <a:r>
              <a:rPr lang="en-GB" dirty="0" err="1" smtClean="0"/>
              <a:t>sacrosanctitas</a:t>
            </a:r>
            <a:r>
              <a:rPr lang="en-GB" dirty="0" smtClean="0"/>
              <a:t>, </a:t>
            </a:r>
            <a:r>
              <a:rPr lang="el-GR" dirty="0" smtClean="0"/>
              <a:t>κρατική προστασία επί της ζωής του. </a:t>
            </a:r>
          </a:p>
          <a:p>
            <a:r>
              <a:rPr lang="el-GR" dirty="0" smtClean="0"/>
              <a:t>23 π.Χ. Αποκτά μόνιμη δημαρχική εξουσία &amp; δικαίωμα:</a:t>
            </a:r>
          </a:p>
          <a:p>
            <a:pPr lvl="1"/>
            <a:r>
              <a:rPr lang="el-GR" dirty="0" smtClean="0"/>
              <a:t>Να εισαγάγει νομοθεσία. </a:t>
            </a:r>
          </a:p>
          <a:p>
            <a:pPr lvl="1"/>
            <a:r>
              <a:rPr lang="el-GR" dirty="0" smtClean="0"/>
              <a:t>Να ασκεί </a:t>
            </a:r>
            <a:r>
              <a:rPr lang="en-GB" dirty="0" smtClean="0"/>
              <a:t>veto </a:t>
            </a:r>
            <a:r>
              <a:rPr lang="el-GR" dirty="0" smtClean="0"/>
              <a:t>στις αποφάσεις άλλων αρχόντων</a:t>
            </a:r>
          </a:p>
          <a:p>
            <a:pPr lvl="1"/>
            <a:r>
              <a:rPr lang="el-GR" dirty="0" smtClean="0"/>
              <a:t>Να υποχρεώνει τους πολίτες να υπακούουν τις εντολές του</a:t>
            </a:r>
          </a:p>
          <a:p>
            <a:pPr lvl="1"/>
            <a:r>
              <a:rPr lang="el-GR" dirty="0" smtClean="0"/>
              <a:t>Να προστατεύει το λαό. </a:t>
            </a:r>
          </a:p>
          <a:p>
            <a:pPr lvl="1"/>
            <a:r>
              <a:rPr lang="el-GR" dirty="0" smtClean="0"/>
              <a:t>Χρησιμοποιεί περισσότερο αυτή την εξουσία απ’ ότι την υπατική για τη νομιμοποίηση της εξουσίας του. </a:t>
            </a:r>
          </a:p>
          <a:p>
            <a:r>
              <a:rPr lang="el-GR" dirty="0" smtClean="0"/>
              <a:t>Έ</a:t>
            </a:r>
            <a:r>
              <a:rPr lang="en-US" dirty="0" err="1" smtClean="0"/>
              <a:t>κτοτε</a:t>
            </a:r>
            <a:r>
              <a:rPr lang="en-US" dirty="0"/>
              <a:t>, αν και το α</a:t>
            </a:r>
            <a:r>
              <a:rPr lang="en-US" dirty="0" err="1"/>
              <a:t>ξίωμ</a:t>
            </a:r>
            <a:r>
              <a:rPr lang="en-US" dirty="0"/>
              <a:t>α συνεχίζει να </a:t>
            </a:r>
            <a:r>
              <a:rPr lang="en-US" dirty="0" err="1"/>
              <a:t>υφίστ</a:t>
            </a:r>
            <a:r>
              <a:rPr lang="en-US" dirty="0"/>
              <a:t>αται, να χάσει την α</a:t>
            </a:r>
            <a:r>
              <a:rPr lang="en-US" dirty="0" err="1"/>
              <a:t>νεξ</a:t>
            </a:r>
            <a:r>
              <a:rPr lang="en-US" dirty="0"/>
              <a:t>α</a:t>
            </a:r>
            <a:r>
              <a:rPr lang="en-US" dirty="0" err="1"/>
              <a:t>ρτησί</a:t>
            </a:r>
            <a:r>
              <a:rPr lang="en-US" dirty="0"/>
              <a:t>α και απ</a:t>
            </a:r>
            <a:r>
              <a:rPr lang="en-US" dirty="0" err="1"/>
              <a:t>οτελεσμ</a:t>
            </a:r>
            <a:r>
              <a:rPr lang="en-US" dirty="0"/>
              <a:t>α</a:t>
            </a:r>
            <a:r>
              <a:rPr lang="en-US" dirty="0" err="1"/>
              <a:t>τικότητά</a:t>
            </a:r>
            <a:r>
              <a:rPr lang="en-US" dirty="0"/>
              <a:t> του ως μέσο π</a:t>
            </a:r>
            <a:r>
              <a:rPr lang="en-US" dirty="0" err="1"/>
              <a:t>ροστ</a:t>
            </a:r>
            <a:r>
              <a:rPr lang="en-US" dirty="0"/>
              <a:t>α</a:t>
            </a:r>
            <a:r>
              <a:rPr lang="en-US" dirty="0" err="1"/>
              <a:t>σί</a:t>
            </a:r>
            <a:r>
              <a:rPr lang="en-US" dirty="0"/>
              <a:t>ας των π</a:t>
            </a:r>
            <a:r>
              <a:rPr lang="en-US" dirty="0" err="1"/>
              <a:t>ολιτών</a:t>
            </a:r>
            <a:r>
              <a:rPr lang="en-US" dirty="0"/>
              <a:t>. </a:t>
            </a:r>
            <a:endParaRPr lang="el-GR" dirty="0" smtClean="0"/>
          </a:p>
          <a:p>
            <a:r>
              <a:rPr lang="el-GR" dirty="0" smtClean="0"/>
              <a:t>Χορηγείται σε όλους τους μετέπειτα αυτοκράτορες. </a:t>
            </a:r>
          </a:p>
          <a:p>
            <a:r>
              <a:rPr lang="el-GR" dirty="0" smtClean="0"/>
              <a:t>Το αξίωμα καθίσταται μέσο για πληβείους για την ένταξή τους στη Σύγκλητο. </a:t>
            </a:r>
            <a:endParaRPr lang="en-US" dirty="0"/>
          </a:p>
        </p:txBody>
      </p:sp>
    </p:spTree>
    <p:extLst>
      <p:ext uri="{BB962C8B-B14F-4D97-AF65-F5344CB8AC3E}">
        <p14:creationId xmlns:p14="http://schemas.microsoft.com/office/powerpoint/2010/main" val="176796214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err="1" smtClean="0"/>
              <a:t>Patria</a:t>
            </a:r>
            <a:r>
              <a:rPr lang="fr-CA" dirty="0" smtClean="0"/>
              <a:t> </a:t>
            </a:r>
            <a:r>
              <a:rPr lang="fr-CA" dirty="0" err="1" smtClean="0"/>
              <a:t>Potestas</a:t>
            </a:r>
            <a:endParaRPr lang="en-US" dirty="0"/>
          </a:p>
        </p:txBody>
      </p:sp>
      <p:sp>
        <p:nvSpPr>
          <p:cNvPr id="3" name="Content Placeholder 2"/>
          <p:cNvSpPr>
            <a:spLocks noGrp="1"/>
          </p:cNvSpPr>
          <p:nvPr>
            <p:ph idx="1"/>
          </p:nvPr>
        </p:nvSpPr>
        <p:spPr/>
        <p:txBody>
          <a:bodyPr/>
          <a:lstStyle/>
          <a:p>
            <a:r>
              <a:rPr lang="en-US" dirty="0" smtClean="0"/>
              <a:t>Pater </a:t>
            </a:r>
            <a:r>
              <a:rPr lang="en-US" dirty="0" err="1" smtClean="0"/>
              <a:t>familias</a:t>
            </a:r>
            <a:r>
              <a:rPr lang="en-US" dirty="0" smtClean="0"/>
              <a:t> = </a:t>
            </a:r>
            <a:r>
              <a:rPr lang="el-GR" dirty="0" smtClean="0"/>
              <a:t>μοναδική θέση και εξουσίες στη ρωμαϊκή οικογένεια.</a:t>
            </a:r>
          </a:p>
          <a:p>
            <a:r>
              <a:rPr lang="el-GR" dirty="0"/>
              <a:t>Ε</a:t>
            </a:r>
            <a:r>
              <a:rPr lang="el-GR" dirty="0" smtClean="0"/>
              <a:t>ξουσία </a:t>
            </a:r>
            <a:r>
              <a:rPr lang="el-GR" dirty="0"/>
              <a:t>επί της </a:t>
            </a:r>
            <a:r>
              <a:rPr lang="fr-FR" i="1" dirty="0"/>
              <a:t>cum manu</a:t>
            </a:r>
            <a:r>
              <a:rPr lang="el-GR" dirty="0"/>
              <a:t> συζύγου, </a:t>
            </a:r>
            <a:endParaRPr lang="el-GR" dirty="0" smtClean="0"/>
          </a:p>
          <a:p>
            <a:r>
              <a:rPr lang="fr-FR" i="1" dirty="0" err="1" smtClean="0"/>
              <a:t>potestas</a:t>
            </a:r>
            <a:r>
              <a:rPr lang="fr-FR" dirty="0" smtClean="0"/>
              <a:t> </a:t>
            </a:r>
            <a:r>
              <a:rPr lang="el-GR" dirty="0"/>
              <a:t>πάνω στα τέκνα (με περιεχόμενο ωστόσο διαφοροποιημένο ως προς τους γιους και τις θυγατέρες), </a:t>
            </a:r>
            <a:endParaRPr lang="el-GR" dirty="0" smtClean="0"/>
          </a:p>
          <a:p>
            <a:r>
              <a:rPr lang="el-GR" dirty="0"/>
              <a:t>Κ</a:t>
            </a:r>
            <a:r>
              <a:rPr lang="el-GR" dirty="0" smtClean="0"/>
              <a:t>υριαρχία </a:t>
            </a:r>
            <a:r>
              <a:rPr lang="el-GR" dirty="0"/>
              <a:t>επάνω στους δούλους</a:t>
            </a:r>
            <a:r>
              <a:rPr lang="el-GR" dirty="0" smtClean="0"/>
              <a:t>,</a:t>
            </a:r>
          </a:p>
          <a:p>
            <a:r>
              <a:rPr lang="el-GR" dirty="0"/>
              <a:t>Ε</a:t>
            </a:r>
            <a:r>
              <a:rPr lang="el-GR" dirty="0" smtClean="0"/>
              <a:t>ξουσία </a:t>
            </a:r>
            <a:r>
              <a:rPr lang="el-GR" dirty="0"/>
              <a:t>επί των </a:t>
            </a:r>
            <a:r>
              <a:rPr lang="el-GR" dirty="0" smtClean="0"/>
              <a:t>πελατών (</a:t>
            </a:r>
            <a:r>
              <a:rPr lang="fr-CA" dirty="0" smtClean="0"/>
              <a:t>clientes)</a:t>
            </a:r>
          </a:p>
          <a:p>
            <a:r>
              <a:rPr lang="fr-CA" dirty="0" smtClean="0"/>
              <a:t>E</a:t>
            </a:r>
            <a:r>
              <a:rPr lang="el-GR" dirty="0" smtClean="0"/>
              <a:t>ξουσία </a:t>
            </a:r>
            <a:r>
              <a:rPr lang="el-GR" dirty="0"/>
              <a:t>επάνω στους ανεξόφλητους οφειλέτες του, τους εξαρτώμενους από τον </a:t>
            </a:r>
            <a:r>
              <a:rPr lang="fr-FR" i="1" dirty="0"/>
              <a:t>pater familias</a:t>
            </a:r>
            <a:r>
              <a:rPr lang="el-GR" dirty="0"/>
              <a:t> ως </a:t>
            </a:r>
            <a:r>
              <a:rPr lang="fr-FR" i="1" dirty="0" err="1"/>
              <a:t>nexi</a:t>
            </a:r>
            <a:r>
              <a:rPr lang="el-GR" dirty="0"/>
              <a:t>. </a:t>
            </a:r>
            <a:endParaRPr lang="en-US" dirty="0"/>
          </a:p>
        </p:txBody>
      </p:sp>
    </p:spTree>
    <p:extLst>
      <p:ext uri="{BB962C8B-B14F-4D97-AF65-F5344CB8AC3E}">
        <p14:creationId xmlns:p14="http://schemas.microsoft.com/office/powerpoint/2010/main" val="22276682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Νομιμοποίηση</a:t>
            </a:r>
            <a:endParaRPr lang="en-US" dirty="0"/>
          </a:p>
        </p:txBody>
      </p:sp>
      <p:sp>
        <p:nvSpPr>
          <p:cNvPr id="3" name="Content Placeholder 2"/>
          <p:cNvSpPr>
            <a:spLocks noGrp="1"/>
          </p:cNvSpPr>
          <p:nvPr>
            <p:ph idx="1"/>
          </p:nvPr>
        </p:nvSpPr>
        <p:spPr/>
        <p:txBody>
          <a:bodyPr>
            <a:normAutofit/>
          </a:bodyPr>
          <a:lstStyle/>
          <a:p>
            <a:r>
              <a:rPr lang="el-GR" dirty="0"/>
              <a:t>Η </a:t>
            </a:r>
            <a:r>
              <a:rPr lang="en-US" dirty="0"/>
              <a:t>patria </a:t>
            </a:r>
            <a:r>
              <a:rPr lang="en-US" dirty="0" err="1"/>
              <a:t>potestas</a:t>
            </a:r>
            <a:r>
              <a:rPr lang="en-US" dirty="0"/>
              <a:t> </a:t>
            </a:r>
            <a:r>
              <a:rPr lang="el-GR" dirty="0" smtClean="0"/>
              <a:t>είναι </a:t>
            </a:r>
            <a:r>
              <a:rPr lang="el-GR" dirty="0"/>
              <a:t>η ιδιωτική εξουσία του </a:t>
            </a:r>
            <a:r>
              <a:rPr lang="en-US" dirty="0"/>
              <a:t>pater </a:t>
            </a:r>
            <a:r>
              <a:rPr lang="en-US" dirty="0" err="1"/>
              <a:t>familias</a:t>
            </a:r>
            <a:r>
              <a:rPr lang="en-US" dirty="0"/>
              <a:t> </a:t>
            </a:r>
            <a:r>
              <a:rPr lang="el-GR" dirty="0"/>
              <a:t>επάνω στους υπεξούσιους υιούς, αποκλειστικά όμως και μόνο στο πλαίσιο του οίκου του. </a:t>
            </a:r>
            <a:endParaRPr lang="el-GR" dirty="0" smtClean="0"/>
          </a:p>
          <a:p>
            <a:r>
              <a:rPr lang="fr-CA" dirty="0" smtClean="0"/>
              <a:t>H </a:t>
            </a:r>
            <a:r>
              <a:rPr lang="el-GR" dirty="0" smtClean="0"/>
              <a:t>πατρική εξουσία επί του υπεξούσιου γιού </a:t>
            </a:r>
            <a:r>
              <a:rPr lang="el-GR" dirty="0"/>
              <a:t>αποτελεί δικαίωμα κατοχυρωμένο ρητά από τον ρωμαϊκό νόμο, </a:t>
            </a:r>
            <a:r>
              <a:rPr lang="el-GR" dirty="0" smtClean="0"/>
              <a:t>το </a:t>
            </a:r>
            <a:r>
              <a:rPr lang="en-US" dirty="0" err="1"/>
              <a:t>ius</a:t>
            </a:r>
            <a:r>
              <a:rPr lang="en-US" dirty="0"/>
              <a:t> </a:t>
            </a:r>
            <a:r>
              <a:rPr lang="en-US" dirty="0" err="1" smtClean="0"/>
              <a:t>civile</a:t>
            </a:r>
            <a:r>
              <a:rPr lang="el-GR" dirty="0" smtClean="0"/>
              <a:t> </a:t>
            </a:r>
          </a:p>
          <a:p>
            <a:r>
              <a:rPr lang="el-GR" dirty="0" smtClean="0"/>
              <a:t>Γάιος, 1.55: </a:t>
            </a:r>
          </a:p>
          <a:p>
            <a:pPr lvl="1"/>
            <a:r>
              <a:rPr lang="el-GR" dirty="0" smtClean="0"/>
              <a:t>το δικαίωμα του </a:t>
            </a:r>
            <a:r>
              <a:rPr lang="el-GR" dirty="0"/>
              <a:t>πατέρα επί του γιου είναι </a:t>
            </a:r>
            <a:r>
              <a:rPr lang="en-US" dirty="0" err="1"/>
              <a:t>ius</a:t>
            </a:r>
            <a:r>
              <a:rPr lang="en-US" dirty="0"/>
              <a:t> </a:t>
            </a:r>
            <a:r>
              <a:rPr lang="en-US" dirty="0" err="1"/>
              <a:t>proprium</a:t>
            </a:r>
            <a:r>
              <a:rPr lang="en-US" dirty="0"/>
              <a:t> </a:t>
            </a:r>
            <a:r>
              <a:rPr lang="en-US" dirty="0" err="1" smtClean="0"/>
              <a:t>romanorum</a:t>
            </a:r>
            <a:r>
              <a:rPr lang="el-GR" dirty="0" smtClean="0"/>
              <a:t>.</a:t>
            </a:r>
          </a:p>
          <a:p>
            <a:pPr lvl="1"/>
            <a:r>
              <a:rPr lang="el-GR" dirty="0" smtClean="0"/>
              <a:t>Μόνον οι Ρωμαίοι έχουν </a:t>
            </a:r>
            <a:r>
              <a:rPr lang="en-GB" dirty="0" err="1" smtClean="0"/>
              <a:t>talem</a:t>
            </a:r>
            <a:r>
              <a:rPr lang="en-GB" dirty="0" smtClean="0"/>
              <a:t> </a:t>
            </a:r>
            <a:r>
              <a:rPr lang="en-GB" dirty="0" err="1" smtClean="0"/>
              <a:t>potestatem</a:t>
            </a:r>
            <a:r>
              <a:rPr lang="en-GB" dirty="0" smtClean="0"/>
              <a:t> </a:t>
            </a:r>
            <a:r>
              <a:rPr lang="el-GR" dirty="0" smtClean="0"/>
              <a:t>επί των υιών. </a:t>
            </a:r>
          </a:p>
          <a:p>
            <a:pPr lvl="1"/>
            <a:r>
              <a:rPr lang="el-GR" dirty="0" smtClean="0"/>
              <a:t>Ο Αδριανός εκδίδει ήδικτο σχετικά με την πατρική εξουσία επί των υιών.</a:t>
            </a:r>
          </a:p>
          <a:p>
            <a:r>
              <a:rPr lang="el-GR" dirty="0" smtClean="0"/>
              <a:t>Όσον </a:t>
            </a:r>
            <a:r>
              <a:rPr lang="el-GR" dirty="0"/>
              <a:t>αφορά τις </a:t>
            </a:r>
            <a:r>
              <a:rPr lang="el-GR" dirty="0" smtClean="0"/>
              <a:t>θυγατέρες η εξουσία είναι εθιμική.</a:t>
            </a:r>
            <a:endParaRPr lang="el-GR" dirty="0"/>
          </a:p>
          <a:p>
            <a:endParaRPr lang="en-US" dirty="0"/>
          </a:p>
        </p:txBody>
      </p:sp>
    </p:spTree>
    <p:extLst>
      <p:ext uri="{BB962C8B-B14F-4D97-AF65-F5344CB8AC3E}">
        <p14:creationId xmlns:p14="http://schemas.microsoft.com/office/powerpoint/2010/main" val="301183560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Επί των δούλων</a:t>
            </a:r>
            <a:endParaRPr lang="en-US" dirty="0"/>
          </a:p>
        </p:txBody>
      </p:sp>
      <p:sp>
        <p:nvSpPr>
          <p:cNvPr id="3" name="Content Placeholder 2"/>
          <p:cNvSpPr>
            <a:spLocks noGrp="1"/>
          </p:cNvSpPr>
          <p:nvPr>
            <p:ph idx="1"/>
          </p:nvPr>
        </p:nvSpPr>
        <p:spPr/>
        <p:txBody>
          <a:bodyPr/>
          <a:lstStyle/>
          <a:p>
            <a:r>
              <a:rPr lang="el-GR" dirty="0"/>
              <a:t>Στην περίπτωση των δούλων πρόκειται για δικαίωμα που ερείδεται στο </a:t>
            </a:r>
            <a:r>
              <a:rPr lang="en-US" dirty="0" err="1"/>
              <a:t>ius</a:t>
            </a:r>
            <a:r>
              <a:rPr lang="en-US" dirty="0"/>
              <a:t> </a:t>
            </a:r>
            <a:r>
              <a:rPr lang="en-US" dirty="0" err="1"/>
              <a:t>gentium</a:t>
            </a:r>
            <a:r>
              <a:rPr lang="el-GR" dirty="0"/>
              <a:t>, το δίκαιο των </a:t>
            </a:r>
            <a:r>
              <a:rPr lang="el-GR" dirty="0" smtClean="0"/>
              <a:t>εθνών</a:t>
            </a:r>
            <a:endParaRPr lang="el-GR" dirty="0"/>
          </a:p>
          <a:p>
            <a:r>
              <a:rPr lang="el-GR" dirty="0"/>
              <a:t>Γάιος Ι, 52: το δικαίωμα ζωής και θανάτου του κυρίου επί των δούλων υπάρχει apud omnes pereaque gentes.</a:t>
            </a:r>
          </a:p>
          <a:p>
            <a:endParaRPr lang="en-US" dirty="0"/>
          </a:p>
        </p:txBody>
      </p:sp>
    </p:spTree>
    <p:extLst>
      <p:ext uri="{BB962C8B-B14F-4D97-AF65-F5344CB8AC3E}">
        <p14:creationId xmlns:p14="http://schemas.microsoft.com/office/powerpoint/2010/main" val="30997380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a:t>
            </a:r>
            <a:r>
              <a:rPr lang="el-GR" dirty="0" smtClean="0"/>
              <a:t>ξουσία </a:t>
            </a:r>
            <a:r>
              <a:rPr lang="el-GR" dirty="0"/>
              <a:t>του </a:t>
            </a:r>
            <a:r>
              <a:rPr lang="en-US" dirty="0"/>
              <a:t>pater </a:t>
            </a:r>
            <a:r>
              <a:rPr lang="en-US" dirty="0" err="1"/>
              <a:t>familias</a:t>
            </a:r>
            <a:r>
              <a:rPr lang="el-GR" dirty="0"/>
              <a:t> επί του</a:t>
            </a:r>
            <a:r>
              <a:rPr lang="el-GR" b="1" dirty="0"/>
              <a:t> </a:t>
            </a:r>
            <a:r>
              <a:rPr lang="en-US" dirty="0" err="1"/>
              <a:t>filius</a:t>
            </a:r>
            <a:r>
              <a:rPr lang="el-GR" dirty="0"/>
              <a:t> </a:t>
            </a:r>
            <a:endParaRPr lang="en-US" dirty="0"/>
          </a:p>
        </p:txBody>
      </p:sp>
      <p:sp>
        <p:nvSpPr>
          <p:cNvPr id="3" name="Content Placeholder 2"/>
          <p:cNvSpPr>
            <a:spLocks noGrp="1"/>
          </p:cNvSpPr>
          <p:nvPr>
            <p:ph idx="1"/>
          </p:nvPr>
        </p:nvSpPr>
        <p:spPr/>
        <p:txBody>
          <a:bodyPr>
            <a:normAutofit fontScale="92500"/>
          </a:bodyPr>
          <a:lstStyle/>
          <a:p>
            <a:r>
              <a:rPr lang="el-GR" dirty="0"/>
              <a:t>Α</a:t>
            </a:r>
            <a:r>
              <a:rPr lang="el-GR" dirty="0" smtClean="0"/>
              <a:t>νάγεται </a:t>
            </a:r>
            <a:r>
              <a:rPr lang="el-GR" dirty="0"/>
              <a:t>εθιμικά στις καταβολές της δημιουργίας της Ρώμης</a:t>
            </a:r>
            <a:r>
              <a:rPr lang="el-GR" dirty="0" smtClean="0"/>
              <a:t>,</a:t>
            </a:r>
          </a:p>
          <a:p>
            <a:r>
              <a:rPr lang="el-GR" dirty="0" smtClean="0"/>
              <a:t> </a:t>
            </a:r>
            <a:r>
              <a:rPr lang="el-GR" dirty="0"/>
              <a:t>Κ</a:t>
            </a:r>
            <a:r>
              <a:rPr lang="el-GR" dirty="0" smtClean="0"/>
              <a:t>ατοχυρώθηκε νομοθετικά </a:t>
            </a:r>
            <a:r>
              <a:rPr lang="el-GR" dirty="0"/>
              <a:t>με το Δωδεκάδελτο νόμο</a:t>
            </a:r>
            <a:r>
              <a:rPr lang="el-GR" dirty="0" smtClean="0"/>
              <a:t>.</a:t>
            </a:r>
          </a:p>
          <a:p>
            <a:r>
              <a:rPr lang="el-GR" dirty="0" smtClean="0"/>
              <a:t> </a:t>
            </a:r>
            <a:r>
              <a:rPr lang="el-GR" dirty="0"/>
              <a:t>Ο Διονύσιος Αλικαρνασσεύς την ανάγει στον Ρωμύλο, ο οποίος, όπως γράφει, έδωσε στον πάτερ φαμίλιας επί του γιου του μια εξουσία πλήρη και εφ’ όρου ζωής, η οποία του δίνει το δικαίωμα σωματικού κολασμού, εγκλεισμού, εξαναγκασμού σε εργασία, πώλησης και τέλος θανάτωσης του γιου που τελεί υπό την πατρική εξουσία. </a:t>
            </a:r>
            <a:endParaRPr lang="el-GR" dirty="0" smtClean="0"/>
          </a:p>
          <a:p>
            <a:r>
              <a:rPr lang="el-GR" dirty="0" smtClean="0"/>
              <a:t>Ο Παπινιανός </a:t>
            </a:r>
            <a:r>
              <a:rPr lang="el-GR" dirty="0"/>
              <a:t>αναφέρεται σε έναν βασιλικό νόμο, </a:t>
            </a:r>
            <a:r>
              <a:rPr lang="en-US" dirty="0" err="1"/>
              <a:t>lex</a:t>
            </a:r>
            <a:r>
              <a:rPr lang="en-US" dirty="0"/>
              <a:t> </a:t>
            </a:r>
            <a:r>
              <a:rPr lang="en-US" dirty="0" err="1"/>
              <a:t>regia</a:t>
            </a:r>
            <a:r>
              <a:rPr lang="el-GR" dirty="0"/>
              <a:t>, ο οποίος ορίζει το περιεχόμενο της πατρικής εξουσίας ως </a:t>
            </a:r>
            <a:r>
              <a:rPr lang="en-US" dirty="0"/>
              <a:t>vitae </a:t>
            </a:r>
            <a:r>
              <a:rPr lang="en-US" dirty="0" err="1"/>
              <a:t>necisque</a:t>
            </a:r>
            <a:r>
              <a:rPr lang="en-US" dirty="0"/>
              <a:t> </a:t>
            </a:r>
            <a:r>
              <a:rPr lang="en-US" dirty="0" err="1"/>
              <a:t>potestas</a:t>
            </a:r>
            <a:r>
              <a:rPr lang="el-GR" dirty="0"/>
              <a:t>, εξουσία ζωής και θανάτου, </a:t>
            </a:r>
            <a:endParaRPr lang="el-GR" dirty="0" smtClean="0"/>
          </a:p>
          <a:p>
            <a:r>
              <a:rPr lang="el-GR" dirty="0" smtClean="0"/>
              <a:t>Ο ορισμός επαναλαμβάνεται </a:t>
            </a:r>
            <a:r>
              <a:rPr lang="el-GR" dirty="0"/>
              <a:t>και στον Θεοδοσιανό Κώδικα.</a:t>
            </a:r>
          </a:p>
          <a:p>
            <a:endParaRPr lang="en-US" dirty="0"/>
          </a:p>
        </p:txBody>
      </p:sp>
    </p:spTree>
    <p:extLst>
      <p:ext uri="{BB962C8B-B14F-4D97-AF65-F5344CB8AC3E}">
        <p14:creationId xmlns:p14="http://schemas.microsoft.com/office/powerpoint/2010/main" val="17190077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Οικιακή δικαιοδοσία</a:t>
            </a:r>
            <a:endParaRPr lang="en-US" dirty="0"/>
          </a:p>
        </p:txBody>
      </p:sp>
      <p:sp>
        <p:nvSpPr>
          <p:cNvPr id="3" name="Content Placeholder 2"/>
          <p:cNvSpPr>
            <a:spLocks noGrp="1"/>
          </p:cNvSpPr>
          <p:nvPr>
            <p:ph idx="1"/>
          </p:nvPr>
        </p:nvSpPr>
        <p:spPr/>
        <p:txBody>
          <a:bodyPr>
            <a:normAutofit fontScale="85000" lnSpcReduction="10000"/>
          </a:bodyPr>
          <a:lstStyle/>
          <a:p>
            <a:r>
              <a:rPr lang="el-GR" dirty="0" smtClean="0"/>
              <a:t>Ο</a:t>
            </a:r>
            <a:r>
              <a:rPr lang="en-US" dirty="0" smtClean="0"/>
              <a:t> </a:t>
            </a:r>
            <a:r>
              <a:rPr lang="fr-FR" i="1" dirty="0"/>
              <a:t>paterfamilias</a:t>
            </a:r>
            <a:r>
              <a:rPr lang="en-US" dirty="0"/>
              <a:t> </a:t>
            </a:r>
            <a:r>
              <a:rPr lang="en-US" dirty="0" smtClean="0"/>
              <a:t>είχε </a:t>
            </a:r>
            <a:r>
              <a:rPr lang="en-US" dirty="0" err="1"/>
              <a:t>δικ</a:t>
            </a:r>
            <a:r>
              <a:rPr lang="en-US" dirty="0"/>
              <a:t>α</a:t>
            </a:r>
            <a:r>
              <a:rPr lang="en-US" dirty="0" err="1"/>
              <a:t>ίωμ</a:t>
            </a:r>
            <a:r>
              <a:rPr lang="en-US" dirty="0"/>
              <a:t>α ζωής και θα</a:t>
            </a:r>
            <a:r>
              <a:rPr lang="en-US" dirty="0" err="1"/>
              <a:t>νάτου</a:t>
            </a:r>
            <a:r>
              <a:rPr lang="en-US" dirty="0"/>
              <a:t> επ</a:t>
            </a:r>
            <a:r>
              <a:rPr lang="en-US" dirty="0" err="1"/>
              <a:t>ί</a:t>
            </a:r>
            <a:r>
              <a:rPr lang="en-US" dirty="0"/>
              <a:t> των </a:t>
            </a:r>
            <a:r>
              <a:rPr lang="en-US" i="1" dirty="0" err="1"/>
              <a:t>υ</a:t>
            </a:r>
            <a:r>
              <a:rPr lang="en-US" i="1" dirty="0"/>
              <a:t>π</a:t>
            </a:r>
            <a:r>
              <a:rPr lang="en-US" i="1" dirty="0" err="1"/>
              <a:t>εξουσίων</a:t>
            </a:r>
            <a:r>
              <a:rPr lang="en-US" dirty="0"/>
              <a:t> π</a:t>
            </a:r>
            <a:r>
              <a:rPr lang="en-US" dirty="0" err="1"/>
              <a:t>ροσώ</a:t>
            </a:r>
            <a:r>
              <a:rPr lang="en-US" dirty="0"/>
              <a:t>πων της </a:t>
            </a:r>
            <a:r>
              <a:rPr lang="en-US" dirty="0" err="1"/>
              <a:t>οικογενεί</a:t>
            </a:r>
            <a:r>
              <a:rPr lang="en-US" dirty="0"/>
              <a:t>ας του και των δούλων του</a:t>
            </a:r>
            <a:r>
              <a:rPr lang="en-US" dirty="0" smtClean="0"/>
              <a:t>.</a:t>
            </a:r>
            <a:endParaRPr lang="el-GR" dirty="0" smtClean="0"/>
          </a:p>
          <a:p>
            <a:r>
              <a:rPr lang="en-US" dirty="0" smtClean="0"/>
              <a:t>Το </a:t>
            </a:r>
            <a:r>
              <a:rPr lang="en-US" dirty="0" err="1"/>
              <a:t>δικ</a:t>
            </a:r>
            <a:r>
              <a:rPr lang="en-US" dirty="0"/>
              <a:t>α</a:t>
            </a:r>
            <a:r>
              <a:rPr lang="en-US" dirty="0" err="1"/>
              <a:t>ίωμ</a:t>
            </a:r>
            <a:r>
              <a:rPr lang="en-US" dirty="0"/>
              <a:t>α επ</a:t>
            </a:r>
            <a:r>
              <a:rPr lang="en-US" dirty="0" err="1"/>
              <a:t>ί</a:t>
            </a:r>
            <a:r>
              <a:rPr lang="en-US" dirty="0"/>
              <a:t> των πα</a:t>
            </a:r>
            <a:r>
              <a:rPr lang="en-US" dirty="0" err="1"/>
              <a:t>ιδιών</a:t>
            </a:r>
            <a:r>
              <a:rPr lang="en-US" dirty="0"/>
              <a:t> συνήθως α</a:t>
            </a:r>
            <a:r>
              <a:rPr lang="en-US" dirty="0" err="1"/>
              <a:t>σκούντ</a:t>
            </a:r>
            <a:r>
              <a:rPr lang="en-US" dirty="0"/>
              <a:t>αν κα</a:t>
            </a:r>
            <a:r>
              <a:rPr lang="en-US" dirty="0" err="1"/>
              <a:t>τά</a:t>
            </a:r>
            <a:r>
              <a:rPr lang="en-US" dirty="0"/>
              <a:t> τη γέννησή τους (</a:t>
            </a:r>
            <a:r>
              <a:rPr lang="en-US" dirty="0" err="1"/>
              <a:t>ότ</a:t>
            </a:r>
            <a:r>
              <a:rPr lang="en-US" dirty="0"/>
              <a:t>αν ο πα</a:t>
            </a:r>
            <a:r>
              <a:rPr lang="en-US" dirty="0" err="1"/>
              <a:t>τέρ</a:t>
            </a:r>
            <a:r>
              <a:rPr lang="en-US" dirty="0"/>
              <a:t>ας απ</a:t>
            </a:r>
            <a:r>
              <a:rPr lang="en-US" dirty="0" err="1"/>
              <a:t>οφάσιζε</a:t>
            </a:r>
            <a:r>
              <a:rPr lang="en-US" dirty="0"/>
              <a:t>, αν θα </a:t>
            </a:r>
            <a:r>
              <a:rPr lang="en-US" dirty="0" err="1"/>
              <a:t>κρ</a:t>
            </a:r>
            <a:r>
              <a:rPr lang="en-US" dirty="0"/>
              <a:t>α</a:t>
            </a:r>
            <a:r>
              <a:rPr lang="en-US" dirty="0" err="1"/>
              <a:t>τούσε</a:t>
            </a:r>
            <a:r>
              <a:rPr lang="en-US" dirty="0"/>
              <a:t> ή θα </a:t>
            </a:r>
            <a:r>
              <a:rPr lang="en-US" i="1" dirty="0"/>
              <a:t>εξέθετε</a:t>
            </a:r>
            <a:r>
              <a:rPr lang="en-US" dirty="0"/>
              <a:t> το νεογέννητο) και α</a:t>
            </a:r>
            <a:r>
              <a:rPr lang="en-US" dirty="0" err="1"/>
              <a:t>ργότερ</a:t>
            </a:r>
            <a:r>
              <a:rPr lang="en-US" dirty="0"/>
              <a:t>α σε εξα</a:t>
            </a:r>
            <a:r>
              <a:rPr lang="en-US" dirty="0" err="1"/>
              <a:t>ιρετικές</a:t>
            </a:r>
            <a:r>
              <a:rPr lang="en-US" dirty="0"/>
              <a:t> π</a:t>
            </a:r>
            <a:r>
              <a:rPr lang="en-US" dirty="0" err="1"/>
              <a:t>ερι</a:t>
            </a:r>
            <a:r>
              <a:rPr lang="en-US" dirty="0"/>
              <a:t>π</a:t>
            </a:r>
            <a:r>
              <a:rPr lang="en-US" dirty="0" err="1"/>
              <a:t>τώσεις</a:t>
            </a:r>
            <a:r>
              <a:rPr lang="en-US" dirty="0"/>
              <a:t>, μετά τη σύγκληση </a:t>
            </a:r>
            <a:r>
              <a:rPr lang="en-US" dirty="0" err="1"/>
              <a:t>οικογενει</a:t>
            </a:r>
            <a:r>
              <a:rPr lang="en-US" dirty="0"/>
              <a:t>α</a:t>
            </a:r>
            <a:r>
              <a:rPr lang="en-US" dirty="0" err="1"/>
              <a:t>κού</a:t>
            </a:r>
            <a:r>
              <a:rPr lang="en-US" dirty="0"/>
              <a:t> </a:t>
            </a:r>
            <a:r>
              <a:rPr lang="en-US" dirty="0" err="1"/>
              <a:t>συμ</a:t>
            </a:r>
            <a:r>
              <a:rPr lang="en-US" dirty="0"/>
              <a:t>β</a:t>
            </a:r>
            <a:r>
              <a:rPr lang="en-US" dirty="0" err="1"/>
              <a:t>ουλίου</a:t>
            </a:r>
            <a:r>
              <a:rPr lang="en-US" dirty="0"/>
              <a:t> (</a:t>
            </a:r>
            <a:r>
              <a:rPr lang="fr-FR" i="1" dirty="0" err="1"/>
              <a:t>consilium</a:t>
            </a:r>
            <a:r>
              <a:rPr lang="fr-FR" dirty="0"/>
              <a:t>). </a:t>
            </a:r>
            <a:endParaRPr lang="el-GR" dirty="0" smtClean="0"/>
          </a:p>
          <a:p>
            <a:r>
              <a:rPr lang="fr-FR" dirty="0" smtClean="0"/>
              <a:t>Η </a:t>
            </a:r>
            <a:r>
              <a:rPr lang="fr-FR" dirty="0"/>
              <a:t>άσκηση του </a:t>
            </a:r>
            <a:r>
              <a:rPr lang="fr-FR" dirty="0" err="1"/>
              <a:t>δικ</a:t>
            </a:r>
            <a:r>
              <a:rPr lang="fr-FR" dirty="0"/>
              <a:t>α</a:t>
            </a:r>
            <a:r>
              <a:rPr lang="fr-FR" dirty="0" err="1"/>
              <a:t>ιώμ</a:t>
            </a:r>
            <a:r>
              <a:rPr lang="fr-FR" dirty="0"/>
              <a:t>ατος θα</a:t>
            </a:r>
            <a:r>
              <a:rPr lang="fr-FR" dirty="0" err="1"/>
              <a:t>νάτου</a:t>
            </a:r>
            <a:r>
              <a:rPr lang="fr-FR" dirty="0"/>
              <a:t> επ</a:t>
            </a:r>
            <a:r>
              <a:rPr lang="fr-FR" dirty="0" err="1"/>
              <a:t>ί</a:t>
            </a:r>
            <a:r>
              <a:rPr lang="fr-FR" dirty="0"/>
              <a:t> των πα</a:t>
            </a:r>
            <a:r>
              <a:rPr lang="fr-FR" dirty="0" err="1"/>
              <a:t>ιδιών</a:t>
            </a:r>
            <a:r>
              <a:rPr lang="fr-FR" dirty="0"/>
              <a:t> </a:t>
            </a:r>
            <a:r>
              <a:rPr lang="fr-FR" dirty="0" err="1"/>
              <a:t>ήτ</a:t>
            </a:r>
            <a:r>
              <a:rPr lang="fr-FR" dirty="0"/>
              <a:t>αν σπα</a:t>
            </a:r>
            <a:r>
              <a:rPr lang="fr-FR" dirty="0" err="1"/>
              <a:t>νιότ</a:t>
            </a:r>
            <a:r>
              <a:rPr lang="fr-FR" dirty="0"/>
              <a:t>ατη και</a:t>
            </a:r>
            <a:r>
              <a:rPr lang="en-US" dirty="0"/>
              <a:t>,</a:t>
            </a:r>
            <a:r>
              <a:rPr lang="fr-FR" dirty="0"/>
              <a:t> σε π</a:t>
            </a:r>
            <a:r>
              <a:rPr lang="fr-FR" dirty="0" err="1"/>
              <a:t>ερί</a:t>
            </a:r>
            <a:r>
              <a:rPr lang="fr-FR" dirty="0"/>
              <a:t>π</a:t>
            </a:r>
            <a:r>
              <a:rPr lang="fr-FR" dirty="0" err="1"/>
              <a:t>τωση</a:t>
            </a:r>
            <a:r>
              <a:rPr lang="fr-FR" dirty="0"/>
              <a:t> καταχρήσεων</a:t>
            </a:r>
            <a:r>
              <a:rPr lang="en-US" dirty="0"/>
              <a:t>,</a:t>
            </a:r>
            <a:r>
              <a:rPr lang="fr-FR" dirty="0"/>
              <a:t> ο πα</a:t>
            </a:r>
            <a:r>
              <a:rPr lang="fr-FR" dirty="0" err="1"/>
              <a:t>τέρ</a:t>
            </a:r>
            <a:r>
              <a:rPr lang="fr-FR" dirty="0"/>
              <a:t>ας </a:t>
            </a:r>
            <a:r>
              <a:rPr lang="fr-FR" dirty="0" err="1"/>
              <a:t>υ</a:t>
            </a:r>
            <a:r>
              <a:rPr lang="fr-FR" dirty="0"/>
              <a:t>π</a:t>
            </a:r>
            <a:r>
              <a:rPr lang="en-US" dirty="0" err="1"/>
              <a:t>ό</a:t>
            </a:r>
            <a:r>
              <a:rPr lang="fr-FR" dirty="0" err="1"/>
              <a:t>κειτο</a:t>
            </a:r>
            <a:r>
              <a:rPr lang="fr-FR" dirty="0"/>
              <a:t> σε κοινωνική κατακραυγή.</a:t>
            </a:r>
            <a:r>
              <a:rPr lang="en-US" dirty="0"/>
              <a:t> </a:t>
            </a:r>
            <a:endParaRPr lang="el-GR" dirty="0" smtClean="0"/>
          </a:p>
          <a:p>
            <a:r>
              <a:rPr lang="en-US" dirty="0" smtClean="0"/>
              <a:t>Επ</a:t>
            </a:r>
            <a:r>
              <a:rPr lang="en-US" dirty="0" err="1" smtClean="0"/>
              <a:t>ί</a:t>
            </a:r>
            <a:r>
              <a:rPr lang="en-US" dirty="0" smtClean="0"/>
              <a:t> </a:t>
            </a:r>
            <a:r>
              <a:rPr lang="en-US" i="1" dirty="0" err="1"/>
              <a:t>Ηγεμονί</a:t>
            </a:r>
            <a:r>
              <a:rPr lang="en-US" i="1" dirty="0"/>
              <a:t>ας</a:t>
            </a:r>
            <a:r>
              <a:rPr lang="en-US" dirty="0"/>
              <a:t> ορίστηκε ότι ο πα</a:t>
            </a:r>
            <a:r>
              <a:rPr lang="en-US" dirty="0" err="1"/>
              <a:t>τέρ</a:t>
            </a:r>
            <a:r>
              <a:rPr lang="en-US" dirty="0"/>
              <a:t>ας μπ</a:t>
            </a:r>
            <a:r>
              <a:rPr lang="en-US" dirty="0" err="1"/>
              <a:t>ορούσε</a:t>
            </a:r>
            <a:r>
              <a:rPr lang="en-US" dirty="0"/>
              <a:t> να κατα</a:t>
            </a:r>
            <a:r>
              <a:rPr lang="en-US" dirty="0" err="1"/>
              <a:t>γγείλει</a:t>
            </a:r>
            <a:r>
              <a:rPr lang="en-US" dirty="0"/>
              <a:t> τους </a:t>
            </a:r>
            <a:r>
              <a:rPr lang="en-US" i="1" dirty="0" err="1"/>
              <a:t>υ</a:t>
            </a:r>
            <a:r>
              <a:rPr lang="en-US" i="1" dirty="0"/>
              <a:t>π</a:t>
            </a:r>
            <a:r>
              <a:rPr lang="en-US" i="1" dirty="0" err="1"/>
              <a:t>εξουσίους</a:t>
            </a:r>
            <a:r>
              <a:rPr lang="en-US" dirty="0"/>
              <a:t> </a:t>
            </a:r>
            <a:r>
              <a:rPr lang="en-US" dirty="0" smtClean="0"/>
              <a:t>για </a:t>
            </a:r>
            <a:r>
              <a:rPr lang="en-US" dirty="0" err="1"/>
              <a:t>σο</a:t>
            </a:r>
            <a:r>
              <a:rPr lang="en-US" dirty="0"/>
              <a:t>βα</a:t>
            </a:r>
            <a:r>
              <a:rPr lang="en-US" dirty="0" err="1"/>
              <a:t>ρά</a:t>
            </a:r>
            <a:r>
              <a:rPr lang="en-US" dirty="0"/>
              <a:t> </a:t>
            </a:r>
            <a:r>
              <a:rPr lang="en-US" dirty="0" err="1"/>
              <a:t>εγκλήμ</a:t>
            </a:r>
            <a:r>
              <a:rPr lang="en-US" dirty="0"/>
              <a:t>ατα ενώπ</a:t>
            </a:r>
            <a:r>
              <a:rPr lang="en-US" dirty="0" err="1"/>
              <a:t>ιον</a:t>
            </a:r>
            <a:r>
              <a:rPr lang="en-US" dirty="0"/>
              <a:t> </a:t>
            </a:r>
            <a:r>
              <a:rPr lang="en-US" dirty="0" err="1"/>
              <a:t>άρχοντ</a:t>
            </a:r>
            <a:r>
              <a:rPr lang="en-US" dirty="0"/>
              <a:t>α, </a:t>
            </a:r>
            <a:r>
              <a:rPr lang="en-US" dirty="0" err="1"/>
              <a:t>δι</a:t>
            </a:r>
            <a:r>
              <a:rPr lang="en-US" dirty="0"/>
              <a:t>α</a:t>
            </a:r>
            <a:r>
              <a:rPr lang="en-US" dirty="0" err="1"/>
              <a:t>τηρώντ</a:t>
            </a:r>
            <a:r>
              <a:rPr lang="en-US" dirty="0"/>
              <a:t>ας όμως ο ίδιος </a:t>
            </a:r>
            <a:r>
              <a:rPr lang="en-US" dirty="0" err="1"/>
              <a:t>δικ</a:t>
            </a:r>
            <a:r>
              <a:rPr lang="en-US" dirty="0"/>
              <a:t>α</a:t>
            </a:r>
            <a:r>
              <a:rPr lang="en-US" dirty="0" err="1"/>
              <a:t>ιοδοσί</a:t>
            </a:r>
            <a:r>
              <a:rPr lang="en-US" dirty="0"/>
              <a:t>α για </a:t>
            </a:r>
            <a:r>
              <a:rPr lang="en-US" dirty="0" err="1"/>
              <a:t>ήσσονες</a:t>
            </a:r>
            <a:r>
              <a:rPr lang="en-US" dirty="0"/>
              <a:t> πα</a:t>
            </a:r>
            <a:r>
              <a:rPr lang="en-US" dirty="0" err="1"/>
              <a:t>ρ</a:t>
            </a:r>
            <a:r>
              <a:rPr lang="en-US" dirty="0"/>
              <a:t>αβ</a:t>
            </a:r>
            <a:r>
              <a:rPr lang="en-US" dirty="0" err="1"/>
              <a:t>άσεις</a:t>
            </a:r>
            <a:r>
              <a:rPr lang="en-US" dirty="0"/>
              <a:t> που α</a:t>
            </a:r>
            <a:r>
              <a:rPr lang="en-US" dirty="0" err="1"/>
              <a:t>υτοί</a:t>
            </a:r>
            <a:r>
              <a:rPr lang="en-US" dirty="0"/>
              <a:t> </a:t>
            </a:r>
            <a:r>
              <a:rPr lang="en-US" dirty="0" err="1"/>
              <a:t>τελούσ</a:t>
            </a:r>
            <a:r>
              <a:rPr lang="en-US" dirty="0"/>
              <a:t>αν. </a:t>
            </a:r>
            <a:endParaRPr lang="el-GR" dirty="0" smtClean="0"/>
          </a:p>
          <a:p>
            <a:r>
              <a:rPr lang="en-US" dirty="0" smtClean="0"/>
              <a:t>Ο </a:t>
            </a:r>
            <a:r>
              <a:rPr lang="en-US" dirty="0"/>
              <a:t>πα</a:t>
            </a:r>
            <a:r>
              <a:rPr lang="en-US" dirty="0" err="1"/>
              <a:t>τέρ</a:t>
            </a:r>
            <a:r>
              <a:rPr lang="en-US" dirty="0"/>
              <a:t>ας μπ</a:t>
            </a:r>
            <a:r>
              <a:rPr lang="en-US" dirty="0" err="1"/>
              <a:t>ορούσε</a:t>
            </a:r>
            <a:r>
              <a:rPr lang="en-US" dirty="0"/>
              <a:t> να σκοτώσει την </a:t>
            </a:r>
            <a:r>
              <a:rPr lang="en-US" dirty="0" err="1"/>
              <a:t>έγγ</a:t>
            </a:r>
            <a:r>
              <a:rPr lang="en-US" dirty="0"/>
              <a:t>αμη κόρη του και τον </a:t>
            </a:r>
            <a:r>
              <a:rPr lang="en-US" dirty="0" err="1"/>
              <a:t>ερ</a:t>
            </a:r>
            <a:r>
              <a:rPr lang="en-US" dirty="0"/>
              <a:t>α</a:t>
            </a:r>
            <a:r>
              <a:rPr lang="en-US" dirty="0" err="1"/>
              <a:t>στή</a:t>
            </a:r>
            <a:r>
              <a:rPr lang="en-US" dirty="0"/>
              <a:t> της, αν τους </a:t>
            </a:r>
            <a:r>
              <a:rPr lang="en-US" dirty="0" err="1"/>
              <a:t>συλλάμ</a:t>
            </a:r>
            <a:r>
              <a:rPr lang="en-US" dirty="0"/>
              <a:t>βα</a:t>
            </a:r>
            <a:r>
              <a:rPr lang="en-US" dirty="0" err="1"/>
              <a:t>νε</a:t>
            </a:r>
            <a:r>
              <a:rPr lang="en-US" dirty="0"/>
              <a:t> επ’ α</a:t>
            </a:r>
            <a:r>
              <a:rPr lang="en-US" dirty="0" err="1"/>
              <a:t>υτοφώρω</a:t>
            </a:r>
            <a:r>
              <a:rPr lang="en-US" dirty="0"/>
              <a:t> να </a:t>
            </a:r>
            <a:r>
              <a:rPr lang="en-US" dirty="0" err="1"/>
              <a:t>μοιχεύοντ</a:t>
            </a:r>
            <a:r>
              <a:rPr lang="en-US" dirty="0"/>
              <a:t>αι στο σπ</a:t>
            </a:r>
            <a:r>
              <a:rPr lang="en-US" dirty="0" err="1"/>
              <a:t>ίτι</a:t>
            </a:r>
            <a:r>
              <a:rPr lang="en-US" dirty="0"/>
              <a:t> του ή σε α</a:t>
            </a:r>
            <a:r>
              <a:rPr lang="en-US" dirty="0" err="1"/>
              <a:t>υτό</a:t>
            </a:r>
            <a:r>
              <a:rPr lang="en-US" dirty="0"/>
              <a:t> του γαμπ</a:t>
            </a:r>
            <a:r>
              <a:rPr lang="en-US" dirty="0" err="1"/>
              <a:t>ρού</a:t>
            </a:r>
            <a:r>
              <a:rPr lang="en-US" dirty="0"/>
              <a:t> </a:t>
            </a:r>
            <a:r>
              <a:rPr lang="en-US" dirty="0" smtClean="0"/>
              <a:t>του</a:t>
            </a:r>
            <a:r>
              <a:rPr lang="el-GR" dirty="0" smtClean="0"/>
              <a:t>.</a:t>
            </a:r>
            <a:endParaRPr lang="en-US" dirty="0"/>
          </a:p>
        </p:txBody>
      </p:sp>
    </p:spTree>
    <p:extLst>
      <p:ext uri="{BB962C8B-B14F-4D97-AF65-F5344CB8AC3E}">
        <p14:creationId xmlns:p14="http://schemas.microsoft.com/office/powerpoint/2010/main" val="33112356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Σχέση δημόσιου – ιδιωτικού χώρου</a:t>
            </a:r>
            <a:endParaRPr lang="en-US" dirty="0"/>
          </a:p>
        </p:txBody>
      </p:sp>
      <p:sp>
        <p:nvSpPr>
          <p:cNvPr id="3" name="Content Placeholder 2"/>
          <p:cNvSpPr>
            <a:spLocks noGrp="1"/>
          </p:cNvSpPr>
          <p:nvPr>
            <p:ph idx="1"/>
          </p:nvPr>
        </p:nvSpPr>
        <p:spPr/>
        <p:txBody>
          <a:bodyPr/>
          <a:lstStyle/>
          <a:p>
            <a:r>
              <a:rPr lang="el-GR" dirty="0"/>
              <a:t>Με τον ίδιο τρόπο </a:t>
            </a:r>
            <a:r>
              <a:rPr lang="el-GR" dirty="0" smtClean="0"/>
              <a:t>που κάθε </a:t>
            </a:r>
            <a:r>
              <a:rPr lang="el-GR" dirty="0"/>
              <a:t>ρωμαίος πολίτης οφείλει υπακοή και πειθαρχία στον ύπατο, έτσι και ο γιος οφείλει πειθαρχία και υπακοή στον </a:t>
            </a:r>
            <a:r>
              <a:rPr lang="en-US" dirty="0"/>
              <a:t>pater </a:t>
            </a:r>
            <a:r>
              <a:rPr lang="en-US" dirty="0" err="1"/>
              <a:t>familias</a:t>
            </a:r>
            <a:r>
              <a:rPr lang="el-GR" dirty="0" smtClean="0"/>
              <a:t>.</a:t>
            </a:r>
          </a:p>
          <a:p>
            <a:r>
              <a:rPr lang="el-GR" dirty="0" smtClean="0"/>
              <a:t>ο </a:t>
            </a:r>
            <a:r>
              <a:rPr lang="el-GR" dirty="0"/>
              <a:t>γιος του </a:t>
            </a:r>
            <a:r>
              <a:rPr lang="en-US" dirty="0"/>
              <a:t>pater </a:t>
            </a:r>
            <a:r>
              <a:rPr lang="en-US" dirty="0" err="1"/>
              <a:t>familias</a:t>
            </a:r>
            <a:r>
              <a:rPr lang="el-GR" dirty="0"/>
              <a:t>, είναι ρωμαίος πολίτης, μέλος του πολιτικού σώματος και δυνάμει (στην πράξη συμβαίνει συχνά), άρχοντας του ρωμαϊκού λαού. </a:t>
            </a:r>
            <a:endParaRPr lang="el-GR" dirty="0" smtClean="0"/>
          </a:p>
          <a:p>
            <a:r>
              <a:rPr lang="el-GR" dirty="0" smtClean="0"/>
              <a:t>Ανταγωνισμός ιδιωτικής-δημόσιας εξουσίας:</a:t>
            </a:r>
          </a:p>
          <a:p>
            <a:r>
              <a:rPr lang="en-GB" dirty="0" err="1" smtClean="0"/>
              <a:t>Fabii</a:t>
            </a:r>
            <a:r>
              <a:rPr lang="en-GB" dirty="0" smtClean="0"/>
              <a:t> </a:t>
            </a:r>
            <a:r>
              <a:rPr lang="en-GB" dirty="0" err="1" smtClean="0"/>
              <a:t>Maximi</a:t>
            </a:r>
            <a:r>
              <a:rPr lang="en-GB" dirty="0" smtClean="0"/>
              <a:t>:</a:t>
            </a:r>
          </a:p>
          <a:p>
            <a:r>
              <a:rPr lang="en-GB" dirty="0" smtClean="0"/>
              <a:t>O </a:t>
            </a:r>
            <a:r>
              <a:rPr lang="el-GR" dirty="0" smtClean="0"/>
              <a:t>ύπατος </a:t>
            </a:r>
            <a:r>
              <a:rPr lang="el-GR" dirty="0"/>
              <a:t>υιός διέταξε τους ραβδούχους να εξαναγκάσουν τον πατέρα του να κατεβεί από το άλογο, και ο πατέρας που τον δοκίμαζε, επαίνεσε τον γιο επειδή προέταξε το imperium populi </a:t>
            </a:r>
            <a:r>
              <a:rPr lang="el-GR" dirty="0" smtClean="0"/>
              <a:t>romani</a:t>
            </a:r>
            <a:r>
              <a:rPr lang="en-GB" dirty="0" smtClean="0"/>
              <a:t>.</a:t>
            </a:r>
            <a:r>
              <a:rPr lang="el-GR" dirty="0" smtClean="0"/>
              <a:t> </a:t>
            </a:r>
          </a:p>
          <a:p>
            <a:endParaRPr lang="el-GR" dirty="0"/>
          </a:p>
          <a:p>
            <a:endParaRPr lang="en-US" dirty="0"/>
          </a:p>
        </p:txBody>
      </p:sp>
    </p:spTree>
    <p:extLst>
      <p:ext uri="{BB962C8B-B14F-4D97-AF65-F5344CB8AC3E}">
        <p14:creationId xmlns:p14="http://schemas.microsoft.com/office/powerpoint/2010/main" val="3585926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ΠΡΑΙΤΟΡΕΣ</a:t>
            </a:r>
            <a:endParaRPr lang="en-US" dirty="0"/>
          </a:p>
        </p:txBody>
      </p:sp>
      <p:sp>
        <p:nvSpPr>
          <p:cNvPr id="3" name="Content Placeholder 2"/>
          <p:cNvSpPr>
            <a:spLocks noGrp="1"/>
          </p:cNvSpPr>
          <p:nvPr>
            <p:ph idx="1"/>
          </p:nvPr>
        </p:nvSpPr>
        <p:spPr/>
        <p:txBody>
          <a:bodyPr>
            <a:normAutofit fontScale="92500" lnSpcReduction="20000"/>
          </a:bodyPr>
          <a:lstStyle/>
          <a:p>
            <a:r>
              <a:rPr lang="el-GR" dirty="0" smtClean="0"/>
              <a:t>To </a:t>
            </a:r>
            <a:r>
              <a:rPr lang="el-GR" dirty="0"/>
              <a:t>αξίωμα των Πραιτόρων εισάγεται με τις </a:t>
            </a:r>
            <a:r>
              <a:rPr lang="fr-FR" i="1" dirty="0"/>
              <a:t>Leges </a:t>
            </a:r>
            <a:r>
              <a:rPr lang="fr-FR" i="1" dirty="0" err="1"/>
              <a:t>Liciniae</a:t>
            </a:r>
            <a:r>
              <a:rPr lang="fr-FR" i="1" dirty="0"/>
              <a:t> </a:t>
            </a:r>
            <a:r>
              <a:rPr lang="fr-FR" i="1" dirty="0" err="1"/>
              <a:t>Sextiae</a:t>
            </a:r>
            <a:r>
              <a:rPr lang="el-GR" dirty="0"/>
              <a:t> το 367 π.Χ. προκειμένου να αναλάβουν τα συναφή με την απονομή της δικαιοσύνης καθήκοντα των Υπάτων, οι οποίοι απουσίαζαν συχνά σε εκστρατείες και ήταν πολυάσχολοι με άλλα καθήκοντα</a:t>
            </a:r>
            <a:r>
              <a:rPr lang="el-GR" dirty="0" smtClean="0"/>
              <a:t>.</a:t>
            </a:r>
          </a:p>
          <a:p>
            <a:r>
              <a:rPr lang="el-GR" dirty="0" smtClean="0"/>
              <a:t> </a:t>
            </a:r>
            <a:r>
              <a:rPr lang="el-GR" dirty="0"/>
              <a:t>Αργότερα (242 π.Χ.) εισάγεται διάκριση καθηκόντων μεταξύ αφενός του </a:t>
            </a:r>
            <a:r>
              <a:rPr lang="fr-FR" i="1" dirty="0" err="1"/>
              <a:t>Praetor</a:t>
            </a:r>
            <a:r>
              <a:rPr lang="fr-FR" i="1" dirty="0"/>
              <a:t> </a:t>
            </a:r>
            <a:r>
              <a:rPr lang="fr-FR" i="1" dirty="0" err="1"/>
              <a:t>Urbanus</a:t>
            </a:r>
            <a:r>
              <a:rPr lang="el-GR" dirty="0"/>
              <a:t>, που εποπτεύει την επίλυση διαφορών μεταξύ Ρωμαίων πολιτών, αφετέρου του </a:t>
            </a:r>
            <a:r>
              <a:rPr lang="fr-FR" i="1" dirty="0" err="1"/>
              <a:t>Praetor</a:t>
            </a:r>
            <a:r>
              <a:rPr lang="fr-FR" i="1" dirty="0"/>
              <a:t> </a:t>
            </a:r>
            <a:r>
              <a:rPr lang="fr-FR" i="1" dirty="0" err="1"/>
              <a:t>Peregrinus</a:t>
            </a:r>
            <a:r>
              <a:rPr lang="el-GR" dirty="0"/>
              <a:t>, που εποπτεύει την επίλυση διαφορών μεταξύ Ρωμαίων και ξένων που διαμένουν στη Ρώμη, ο αριθμός των οποίων μεγαλώνει ραγδαία. </a:t>
            </a:r>
            <a:endParaRPr lang="el-GR" dirty="0" smtClean="0"/>
          </a:p>
          <a:p>
            <a:r>
              <a:rPr lang="el-GR" dirty="0" smtClean="0"/>
              <a:t>Ο </a:t>
            </a:r>
            <a:r>
              <a:rPr lang="el-GR" dirty="0"/>
              <a:t>αριθμός τους θα αυξηθεί προοδευτικά, ενόψει της τεράστιας διόγκωσης της δικαστικής ύλης</a:t>
            </a:r>
            <a:r>
              <a:rPr lang="el-GR" dirty="0" smtClean="0"/>
              <a:t>.</a:t>
            </a:r>
          </a:p>
          <a:p>
            <a:r>
              <a:rPr lang="el-GR" dirty="0" smtClean="0"/>
              <a:t>Μετά </a:t>
            </a:r>
            <a:r>
              <a:rPr lang="el-GR" dirty="0"/>
              <a:t>το πέρας της θητείας τους οι Πραίτορες συνήθως υπηρετούσαν άλλον έναν χρόνο ως </a:t>
            </a:r>
            <a:r>
              <a:rPr lang="fr-FR" i="1" dirty="0" err="1"/>
              <a:t>propraetores</a:t>
            </a:r>
            <a:r>
              <a:rPr lang="el-GR" dirty="0"/>
              <a:t> στη διοίκηση μίας επαρχίας ή του στρατού. </a:t>
            </a:r>
          </a:p>
          <a:p>
            <a:endParaRPr lang="en-US" dirty="0"/>
          </a:p>
        </p:txBody>
      </p:sp>
    </p:spTree>
    <p:extLst>
      <p:ext uri="{BB962C8B-B14F-4D97-AF65-F5344CB8AC3E}">
        <p14:creationId xmlns:p14="http://schemas.microsoft.com/office/powerpoint/2010/main" val="35956224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ΠΑΝΔΕΚΤΗΣ</a:t>
            </a:r>
            <a:endParaRPr lang="en-US" dirty="0"/>
          </a:p>
        </p:txBody>
      </p:sp>
      <p:sp>
        <p:nvSpPr>
          <p:cNvPr id="3" name="Content Placeholder 2"/>
          <p:cNvSpPr>
            <a:spLocks noGrp="1"/>
          </p:cNvSpPr>
          <p:nvPr>
            <p:ph idx="1"/>
          </p:nvPr>
        </p:nvSpPr>
        <p:spPr/>
        <p:txBody>
          <a:bodyPr>
            <a:normAutofit lnSpcReduction="10000"/>
          </a:bodyPr>
          <a:lstStyle/>
          <a:p>
            <a:r>
              <a:rPr lang="el-GR" dirty="0" smtClean="0"/>
              <a:t>Ρωμαίοι </a:t>
            </a:r>
            <a:r>
              <a:rPr lang="el-GR" dirty="0"/>
              <a:t>νομικοί της Ηγεμονίας αντιμετωπίζουν νομικά προβλήματα που προκύπτουν από τη σύγκρουση των δύο εξουσιών. </a:t>
            </a:r>
            <a:endParaRPr lang="el-GR" dirty="0" smtClean="0"/>
          </a:p>
          <a:p>
            <a:r>
              <a:rPr lang="el-GR" dirty="0" smtClean="0"/>
              <a:t>Ο </a:t>
            </a:r>
            <a:r>
              <a:rPr lang="el-GR" dirty="0"/>
              <a:t>Ουλπιανός εξετάζει το κατά πόσον είναι δυνατόν ο πατέρας να απελευθερώσει τον δούλο του ενώπιον του υπεξούσιου υιού του που κατέχει το αξίωμα του πραίτορα (και απαντά καταφατικά</a:t>
            </a:r>
            <a:r>
              <a:rPr lang="el-GR" dirty="0" smtClean="0"/>
              <a:t>). </a:t>
            </a:r>
          </a:p>
          <a:p>
            <a:r>
              <a:rPr lang="el-GR" dirty="0" smtClean="0"/>
              <a:t>Ο Παύλος </a:t>
            </a:r>
            <a:r>
              <a:rPr lang="el-GR" dirty="0"/>
              <a:t>πραγματεύεται το κατά πόσον είναι δυνατόν ο υπεξούσιος γιος, στο πλαίσιο της πραιτορικής αρμοδιότητάς του, να διενεργήσει νόμιμα τη δική του υιοθεσία ή τη δική του </a:t>
            </a:r>
            <a:r>
              <a:rPr lang="el-GR" dirty="0" smtClean="0"/>
              <a:t>χειραφεσία.</a:t>
            </a:r>
          </a:p>
          <a:p>
            <a:r>
              <a:rPr lang="el-GR" dirty="0" smtClean="0"/>
              <a:t>Εάν </a:t>
            </a:r>
            <a:r>
              <a:rPr lang="el-GR" dirty="0"/>
              <a:t>ο υπεξούσιος υιος που κατέχει αρχοντικό αξίωμα μπορεί να υποβάλει σε καταναγκασμό τον πατέρα </a:t>
            </a:r>
            <a:r>
              <a:rPr lang="el-GR" dirty="0" smtClean="0"/>
              <a:t>του.  </a:t>
            </a:r>
            <a:endParaRPr lang="en-US" dirty="0"/>
          </a:p>
        </p:txBody>
      </p:sp>
    </p:spTree>
    <p:extLst>
      <p:ext uri="{BB962C8B-B14F-4D97-AF65-F5344CB8AC3E}">
        <p14:creationId xmlns:p14="http://schemas.microsoft.com/office/powerpoint/2010/main" val="3577763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ΠΡΑΙΤΟΡΕΣ</a:t>
            </a:r>
            <a:endParaRPr lang="en-US" dirty="0"/>
          </a:p>
        </p:txBody>
      </p:sp>
      <p:sp>
        <p:nvSpPr>
          <p:cNvPr id="3" name="Content Placeholder 2"/>
          <p:cNvSpPr>
            <a:spLocks noGrp="1"/>
          </p:cNvSpPr>
          <p:nvPr>
            <p:ph idx="1"/>
          </p:nvPr>
        </p:nvSpPr>
        <p:spPr/>
        <p:txBody>
          <a:bodyPr>
            <a:normAutofit fontScale="77500" lnSpcReduction="20000"/>
          </a:bodyPr>
          <a:lstStyle/>
          <a:p>
            <a:r>
              <a:rPr lang="el-GR" dirty="0"/>
              <a:t>Διαθέτουν </a:t>
            </a:r>
            <a:r>
              <a:rPr lang="fr-FR" i="1" dirty="0"/>
              <a:t>imperium</a:t>
            </a:r>
            <a:r>
              <a:rPr lang="fr-FR" dirty="0"/>
              <a:t> </a:t>
            </a:r>
            <a:r>
              <a:rPr lang="el-GR" dirty="0"/>
              <a:t>εντός των ορίων Ρώμης όπου ασκούν τα καθήκοντά τους, έχοντας το δικαίωμα σύμπραξης με τη Σύγκλητο και σύγκλησης της λαϊκής συνέλευσης (</a:t>
            </a:r>
            <a:r>
              <a:rPr lang="fr-FR" i="1" dirty="0" err="1"/>
              <a:t>comitia</a:t>
            </a:r>
            <a:r>
              <a:rPr lang="fr-FR" i="1" dirty="0"/>
              <a:t> </a:t>
            </a:r>
            <a:r>
              <a:rPr lang="fr-FR" i="1" dirty="0" err="1"/>
              <a:t>tributa</a:t>
            </a:r>
            <a:r>
              <a:rPr lang="fr-FR" dirty="0"/>
              <a:t>)</a:t>
            </a:r>
            <a:r>
              <a:rPr lang="fr-FR" dirty="0" smtClean="0"/>
              <a:t>.</a:t>
            </a:r>
            <a:endParaRPr lang="el-GR" dirty="0" smtClean="0"/>
          </a:p>
          <a:p>
            <a:r>
              <a:rPr lang="fr-FR" dirty="0" smtClean="0"/>
              <a:t> </a:t>
            </a:r>
            <a:r>
              <a:rPr lang="fr-FR" dirty="0"/>
              <a:t>Κα</a:t>
            </a:r>
            <a:r>
              <a:rPr lang="fr-FR" dirty="0" err="1"/>
              <a:t>τά</a:t>
            </a:r>
            <a:r>
              <a:rPr lang="fr-FR" dirty="0"/>
              <a:t> την α</a:t>
            </a:r>
            <a:r>
              <a:rPr lang="fr-FR" dirty="0" err="1"/>
              <a:t>νάληψη</a:t>
            </a:r>
            <a:r>
              <a:rPr lang="fr-FR" dirty="0"/>
              <a:t> των κα</a:t>
            </a:r>
            <a:r>
              <a:rPr lang="fr-FR" dirty="0" err="1"/>
              <a:t>θηκόντων</a:t>
            </a:r>
            <a:r>
              <a:rPr lang="fr-FR" dirty="0"/>
              <a:t> τους εκδίδουν το π</a:t>
            </a:r>
            <a:r>
              <a:rPr lang="fr-FR" dirty="0" err="1"/>
              <a:t>ρ</a:t>
            </a:r>
            <a:r>
              <a:rPr lang="fr-FR" dirty="0"/>
              <a:t>α</a:t>
            </a:r>
            <a:r>
              <a:rPr lang="fr-FR" dirty="0" err="1"/>
              <a:t>ιτορικό</a:t>
            </a:r>
            <a:r>
              <a:rPr lang="fr-FR" dirty="0"/>
              <a:t> Ήδικτο, </a:t>
            </a:r>
            <a:r>
              <a:rPr lang="el-GR" dirty="0"/>
              <a:t>κατάλογο όλων των αγωγών και ενστάσεων που προτίθενται να επιτρέψουν κατά την άσκηση των καθηκόντων τους, το οποίο είχαν την ευχέρεια να τροποποιήσουν κατά τη διάρκεια της θητείας τους</a:t>
            </a:r>
            <a:r>
              <a:rPr lang="el-GR" dirty="0" smtClean="0"/>
              <a:t>.</a:t>
            </a:r>
          </a:p>
          <a:p>
            <a:r>
              <a:rPr lang="el-GR" dirty="0" smtClean="0"/>
              <a:t> </a:t>
            </a:r>
            <a:r>
              <a:rPr lang="el-GR" dirty="0"/>
              <a:t>Η συμβολή των Πραιτόρων στη διάπλαση του ρωμαϊκού δικαίου, ως δικαίου ευέλικτου και </a:t>
            </a:r>
            <a:r>
              <a:rPr lang="el-GR" dirty="0" err="1"/>
              <a:t>ευπροσάρμοστου</a:t>
            </a:r>
            <a:r>
              <a:rPr lang="el-GR" dirty="0"/>
              <a:t> στις εκάστοτε συνθήκες μίας πολυεθνικής κοινωνίας, υπήρξε καθοριστική. </a:t>
            </a:r>
            <a:endParaRPr lang="el-GR" dirty="0" smtClean="0"/>
          </a:p>
          <a:p>
            <a:r>
              <a:rPr lang="el-GR" dirty="0" smtClean="0"/>
              <a:t>Στις </a:t>
            </a:r>
            <a:r>
              <a:rPr lang="el-GR" dirty="0"/>
              <a:t>παρεμβάσεις τους οφείλεται η αναγνώριση νέων μορφών δικαιωμάτων ιδιωτικού δικαίου (</a:t>
            </a:r>
            <a:r>
              <a:rPr lang="fr-FR" i="1" dirty="0"/>
              <a:t>ius </a:t>
            </a:r>
            <a:r>
              <a:rPr lang="fr-FR" i="1" dirty="0" err="1"/>
              <a:t>praetorium</a:t>
            </a:r>
            <a:r>
              <a:rPr lang="fr-FR" dirty="0"/>
              <a:t>) που </a:t>
            </a:r>
            <a:r>
              <a:rPr lang="fr-FR" dirty="0" err="1"/>
              <a:t>χρησιμο</a:t>
            </a:r>
            <a:r>
              <a:rPr lang="fr-FR" dirty="0"/>
              <a:t>π</a:t>
            </a:r>
            <a:r>
              <a:rPr lang="fr-FR" dirty="0" err="1"/>
              <a:t>οιούντ</a:t>
            </a:r>
            <a:r>
              <a:rPr lang="fr-FR" dirty="0"/>
              <a:t>αι έως </a:t>
            </a:r>
            <a:r>
              <a:rPr lang="fr-FR" dirty="0" err="1"/>
              <a:t>σήμερ</a:t>
            </a:r>
            <a:r>
              <a:rPr lang="fr-FR" dirty="0"/>
              <a:t>α</a:t>
            </a:r>
            <a:r>
              <a:rPr lang="el-GR" dirty="0"/>
              <a:t>. </a:t>
            </a:r>
            <a:endParaRPr lang="el-GR" dirty="0" smtClean="0"/>
          </a:p>
          <a:p>
            <a:r>
              <a:rPr lang="el-GR" dirty="0" smtClean="0"/>
              <a:t>Στις </a:t>
            </a:r>
            <a:r>
              <a:rPr lang="el-GR" dirty="0"/>
              <a:t>αστικές διαφορές, οι Πραίτορες κατά τη φάση της προδικασίας καθόριζαν επακριβώς το αντικείμενο της ένδικης διαφοράς και τις αξιώσεις των διαδίκων και διόριζαν το δικαστή που θα δίκαζε την ουσία της. </a:t>
            </a:r>
            <a:endParaRPr lang="el-GR" dirty="0" smtClean="0"/>
          </a:p>
          <a:p>
            <a:r>
              <a:rPr lang="el-GR" dirty="0" smtClean="0"/>
              <a:t>Στην </a:t>
            </a:r>
            <a:r>
              <a:rPr lang="el-GR" dirty="0"/>
              <a:t>ποινική διαδικασία, επέλεγαν την σύνθεση των πολυμελών δικαστηρίων και </a:t>
            </a:r>
            <a:r>
              <a:rPr lang="el-GR" dirty="0" err="1"/>
              <a:t>προήδρευαν</a:t>
            </a:r>
            <a:r>
              <a:rPr lang="el-GR" dirty="0"/>
              <a:t> στη δίκη. </a:t>
            </a:r>
            <a:endParaRPr lang="en-US" dirty="0"/>
          </a:p>
        </p:txBody>
      </p:sp>
    </p:spTree>
    <p:extLst>
      <p:ext uri="{BB962C8B-B14F-4D97-AF65-F5344CB8AC3E}">
        <p14:creationId xmlns:p14="http://schemas.microsoft.com/office/powerpoint/2010/main" val="25802959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6840</TotalTime>
  <Words>7820</Words>
  <Application>Microsoft Macintosh PowerPoint</Application>
  <PresentationFormat>On-screen Show (4:3)</PresentationFormat>
  <Paragraphs>385</Paragraphs>
  <Slides>80</Slides>
  <Notes>2</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Clarity</vt:lpstr>
      <vt:lpstr> εΞΟΥΣΙΕΣ ΣΤΗ ΡΩΜΗ</vt:lpstr>
      <vt:lpstr>PowerPoint Presentation</vt:lpstr>
      <vt:lpstr>PowerPoint Presentation</vt:lpstr>
      <vt:lpstr>PowerPoint Presentation</vt:lpstr>
      <vt:lpstr>ΑΡΧΕΣ ΑΣΚΗΣΗΣ ΔΗΜΟΣΙΑΣ ΕΞΟΥΣΙΑΣ ΣΤΗ ΡΩΜΗ</vt:lpstr>
      <vt:lpstr>Ύπατοι (Consules) </vt:lpstr>
      <vt:lpstr>ΎΠΑΤΟΙ</vt:lpstr>
      <vt:lpstr>ΠΡΑΙΤΟΡΕΣ</vt:lpstr>
      <vt:lpstr>ΠΡΑΙΤΟΡΕΣ</vt:lpstr>
      <vt:lpstr>Αγορανόμοι (Αediles) </vt:lpstr>
      <vt:lpstr>Αγορανόμοι</vt:lpstr>
      <vt:lpstr>Ταμίες (Quaestores) </vt:lpstr>
      <vt:lpstr>Αξιώματα εκτός cursus honorum </vt:lpstr>
      <vt:lpstr>Δήμαρχοι (Tribuni Plebis) </vt:lpstr>
      <vt:lpstr>SACROSANCTITAS </vt:lpstr>
      <vt:lpstr>ΙUS AUXILII  </vt:lpstr>
      <vt:lpstr>INTERCESSIO </vt:lpstr>
      <vt:lpstr>Plebiscita</vt:lpstr>
      <vt:lpstr>Τιμητές (Censores) </vt:lpstr>
      <vt:lpstr>Cura morum-nota censoria</vt:lpstr>
      <vt:lpstr>PowerPoint Presentation</vt:lpstr>
      <vt:lpstr>Δικτάτωρ (Dictator) </vt:lpstr>
      <vt:lpstr>Προθάλαμος του αυτοκρατορικού αξιώματος</vt:lpstr>
      <vt:lpstr>Στρατηγός (Imperator) </vt:lpstr>
      <vt:lpstr>Ο θρίαμβος</vt:lpstr>
      <vt:lpstr>Ποντίφικας (Pontifex) </vt:lpstr>
      <vt:lpstr>Pax deorum</vt:lpstr>
      <vt:lpstr>Pontifex maximus</vt:lpstr>
      <vt:lpstr>Ποντίφηκες &amp; δίκαιο</vt:lpstr>
      <vt:lpstr>PowerPoint Presentation</vt:lpstr>
      <vt:lpstr>IMPERIUM</vt:lpstr>
      <vt:lpstr>IMPERIUM</vt:lpstr>
      <vt:lpstr>Lex de Imperio Vespasiani </vt:lpstr>
      <vt:lpstr>PowerPoint Presentation</vt:lpstr>
      <vt:lpstr>Jurisdictio (δικαιοδοσία)</vt:lpstr>
      <vt:lpstr>Potestas </vt:lpstr>
      <vt:lpstr>Potestas Δημάρχων</vt:lpstr>
      <vt:lpstr>Διακριτικά της δημόσιας εξουσίας</vt:lpstr>
      <vt:lpstr>Toga praetexta</vt:lpstr>
      <vt:lpstr>PowerPoint Presentation</vt:lpstr>
      <vt:lpstr>Sella curulis = ηγεμονικός δίφρος</vt:lpstr>
      <vt:lpstr>Δικαίωμα ζωής &amp; θανάτου</vt:lpstr>
      <vt:lpstr>ΡΑΒΔΟΥΧΟΙ</vt:lpstr>
      <vt:lpstr>PowerPoint Presentation</vt:lpstr>
      <vt:lpstr>PowerPoint Presentation</vt:lpstr>
      <vt:lpstr>Fasces - fassismo</vt:lpstr>
      <vt:lpstr>Eιδικές εξουσίες Δικτάτορα</vt:lpstr>
      <vt:lpstr>ΠΑΤΡΙΚΙΟΙ - ΠΛΗΒΕΙΟΙ</vt:lpstr>
      <vt:lpstr>Πάλη των τάξεων στη Ρώμη</vt:lpstr>
      <vt:lpstr>Τribuni Plebis</vt:lpstr>
      <vt:lpstr>Lex Valeria de Provocatione </vt:lpstr>
      <vt:lpstr>PROVOCATIO AD POPULUM</vt:lpstr>
      <vt:lpstr>Homo sacer</vt:lpstr>
      <vt:lpstr>Lex Valeria de Provocatione </vt:lpstr>
      <vt:lpstr>Lex Porcia de Tergo Civium </vt:lpstr>
      <vt:lpstr>TRIBUNICIA POTESTAS</vt:lpstr>
      <vt:lpstr>Lex Icilia de Tribunis Plebis </vt:lpstr>
      <vt:lpstr>Lex Valeria et Horatia de Provocatio:  </vt:lpstr>
      <vt:lpstr>Ιερό και απαραβίαστο (sacrosanctitas) Δημάρχων</vt:lpstr>
      <vt:lpstr>Ταρπείιος βράχος, Forum Romanum, Παλατίνος λόφος</vt:lpstr>
      <vt:lpstr>Τρόπος εκτέλεσης για:</vt:lpstr>
      <vt:lpstr>Η εκτέλεση από τον Ταπρείiο βράχο = ηθικό στίγμα</vt:lpstr>
      <vt:lpstr>Auxilium</vt:lpstr>
      <vt:lpstr>Auxilium …. Habeas Corpus</vt:lpstr>
      <vt:lpstr>Άτυπο εξουσίας Δημάρχων</vt:lpstr>
      <vt:lpstr>Εξέλιξη δημαρχικής εξουσίας</vt:lpstr>
      <vt:lpstr>Παρεμβάσεις Δημάρχων</vt:lpstr>
      <vt:lpstr>INTERCESSIO ΔΗΜΑΡΧΩΝ</vt:lpstr>
      <vt:lpstr>PowerPoint Presentation</vt:lpstr>
      <vt:lpstr>Αντίβαρο στην υπατική εξουσία</vt:lpstr>
      <vt:lpstr>Cicero, De Legibus</vt:lpstr>
      <vt:lpstr>PowerPoint Presentation</vt:lpstr>
      <vt:lpstr>Augustus</vt:lpstr>
      <vt:lpstr>Patria Potestas</vt:lpstr>
      <vt:lpstr>Νομιμοποίηση</vt:lpstr>
      <vt:lpstr>Επί των δούλων</vt:lpstr>
      <vt:lpstr>Εξουσία του pater familias επί του filius </vt:lpstr>
      <vt:lpstr>Οικιακή δικαιοδοσία</vt:lpstr>
      <vt:lpstr>Σχέση δημόσιου – ιδιωτικού χώρου</vt:lpstr>
      <vt:lpstr>ΠΑΝΔΕΚΤΗΣ</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Εξουσίες ποινικής καταστολής Ρωμαίων Αρχόντων</dc:title>
  <dc:creator>Αθηνά Δημοπούλου</dc:creator>
  <cp:lastModifiedBy>Αθηνά Δημοπούλου</cp:lastModifiedBy>
  <cp:revision>61</cp:revision>
  <dcterms:created xsi:type="dcterms:W3CDTF">2016-02-01T08:55:34Z</dcterms:created>
  <dcterms:modified xsi:type="dcterms:W3CDTF">2016-12-14T16:52:11Z</dcterms:modified>
</cp:coreProperties>
</file>