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72" r:id="rId3"/>
    <p:sldId id="257" r:id="rId4"/>
    <p:sldId id="258" r:id="rId5"/>
    <p:sldId id="259" r:id="rId6"/>
    <p:sldId id="273" r:id="rId7"/>
    <p:sldId id="261" r:id="rId8"/>
    <p:sldId id="262" r:id="rId9"/>
    <p:sldId id="263" r:id="rId10"/>
    <p:sldId id="276" r:id="rId11"/>
    <p:sldId id="277" r:id="rId12"/>
    <p:sldId id="265" r:id="rId13"/>
    <p:sldId id="280" r:id="rId14"/>
    <p:sldId id="278" r:id="rId15"/>
    <p:sldId id="269" r:id="rId16"/>
    <p:sldId id="281" r:id="rId17"/>
    <p:sldId id="270" r:id="rId18"/>
    <p:sldId id="271" r:id="rId19"/>
    <p:sldId id="282" r:id="rId2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257" autoAdjust="0"/>
  </p:normalViewPr>
  <p:slideViewPr>
    <p:cSldViewPr snapToGrid="0">
      <p:cViewPr varScale="1">
        <p:scale>
          <a:sx n="108" d="100"/>
          <a:sy n="108" d="100"/>
        </p:scale>
        <p:origin x="7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phie B" userId="d673a67d93df24d5" providerId="LiveId" clId="{21A3F87D-47C5-4DDC-9114-987844005C85}"/>
    <pc:docChg chg="modSld">
      <pc:chgData name="Sophie B" userId="d673a67d93df24d5" providerId="LiveId" clId="{21A3F87D-47C5-4DDC-9114-987844005C85}" dt="2023-11-18T06:33:24.086" v="90" actId="20577"/>
      <pc:docMkLst>
        <pc:docMk/>
      </pc:docMkLst>
      <pc:sldChg chg="modSp mod">
        <pc:chgData name="Sophie B" userId="d673a67d93df24d5" providerId="LiveId" clId="{21A3F87D-47C5-4DDC-9114-987844005C85}" dt="2023-11-10T10:03:59.414" v="63" actId="20577"/>
        <pc:sldMkLst>
          <pc:docMk/>
          <pc:sldMk cId="3724883834" sldId="258"/>
        </pc:sldMkLst>
        <pc:spChg chg="mod">
          <ac:chgData name="Sophie B" userId="d673a67d93df24d5" providerId="LiveId" clId="{21A3F87D-47C5-4DDC-9114-987844005C85}" dt="2023-11-10T10:03:59.414" v="63" actId="20577"/>
          <ac:spMkLst>
            <pc:docMk/>
            <pc:sldMk cId="3724883834" sldId="258"/>
            <ac:spMk id="3" creationId="{599D75AD-B7DA-BB96-A540-FC075A640318}"/>
          </ac:spMkLst>
        </pc:spChg>
      </pc:sldChg>
      <pc:sldChg chg="modSp mod">
        <pc:chgData name="Sophie B" userId="d673a67d93df24d5" providerId="LiveId" clId="{21A3F87D-47C5-4DDC-9114-987844005C85}" dt="2023-11-18T06:33:24.086" v="90" actId="20577"/>
        <pc:sldMkLst>
          <pc:docMk/>
          <pc:sldMk cId="3518469108" sldId="271"/>
        </pc:sldMkLst>
        <pc:spChg chg="mod">
          <ac:chgData name="Sophie B" userId="d673a67d93df24d5" providerId="LiveId" clId="{21A3F87D-47C5-4DDC-9114-987844005C85}" dt="2023-11-18T06:33:24.086" v="90" actId="20577"/>
          <ac:spMkLst>
            <pc:docMk/>
            <pc:sldMk cId="3518469108" sldId="271"/>
            <ac:spMk id="3" creationId="{599D75AD-B7DA-BB96-A540-FC075A640318}"/>
          </ac:spMkLst>
        </pc:spChg>
      </pc:sldChg>
      <pc:sldChg chg="modSp mod">
        <pc:chgData name="Sophie B" userId="d673a67d93df24d5" providerId="LiveId" clId="{21A3F87D-47C5-4DDC-9114-987844005C85}" dt="2023-11-10T10:03:43.356" v="42" actId="20577"/>
        <pc:sldMkLst>
          <pc:docMk/>
          <pc:sldMk cId="3506353139" sldId="272"/>
        </pc:sldMkLst>
        <pc:spChg chg="mod">
          <ac:chgData name="Sophie B" userId="d673a67d93df24d5" providerId="LiveId" clId="{21A3F87D-47C5-4DDC-9114-987844005C85}" dt="2023-11-10T10:03:43.356" v="42" actId="20577"/>
          <ac:spMkLst>
            <pc:docMk/>
            <pc:sldMk cId="3506353139" sldId="272"/>
            <ac:spMk id="6" creationId="{ADE66948-7F17-53F9-005B-1A80A34AD76D}"/>
          </ac:spMkLst>
        </pc:spChg>
      </pc:sldChg>
      <pc:sldChg chg="modSp mod">
        <pc:chgData name="Sophie B" userId="d673a67d93df24d5" providerId="LiveId" clId="{21A3F87D-47C5-4DDC-9114-987844005C85}" dt="2023-11-10T10:04:18.390" v="64" actId="14100"/>
        <pc:sldMkLst>
          <pc:docMk/>
          <pc:sldMk cId="3159684350" sldId="282"/>
        </pc:sldMkLst>
        <pc:spChg chg="mod">
          <ac:chgData name="Sophie B" userId="d673a67d93df24d5" providerId="LiveId" clId="{21A3F87D-47C5-4DDC-9114-987844005C85}" dt="2023-11-10T10:04:18.390" v="64" actId="14100"/>
          <ac:spMkLst>
            <pc:docMk/>
            <pc:sldMk cId="3159684350" sldId="282"/>
            <ac:spMk id="5" creationId="{464CD907-B3D0-20A1-19F6-99F4A61BF61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DBCBA-E5EB-4C03-80C8-DB8B1D4D7FA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68E4B-A0C2-4308-B8AC-5B9FB3C05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38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085850"/>
            <a:ext cx="6619244" cy="2497186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3FB3-1AB7-4F0D-955A-9AC99B08D99C}" type="datetime1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7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3600440"/>
            <a:ext cx="6619243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7305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025494"/>
            <a:ext cx="6619242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2794-ECF2-4FA3-8B19-360195ABDCCE}" type="datetime1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6619244" cy="1485900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6619244" cy="177165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83A6-51AC-4A6B-9316-9E4ACD5286A8}" type="datetime1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60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085850"/>
            <a:ext cx="5999486" cy="1742531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7800" y="2828380"/>
            <a:ext cx="5459737" cy="256631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262993"/>
            <a:ext cx="6619244" cy="12573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9582-C229-4ABD-909B-74533FE1BC93}" type="datetime1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721" y="728440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7868" y="1960341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2558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43151"/>
            <a:ext cx="6619245" cy="123988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76A3-AF21-4CE9-B37B-F8C14FBC1277}" type="datetime1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13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485900"/>
            <a:ext cx="221015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000250"/>
            <a:ext cx="2195513" cy="269200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485900"/>
            <a:ext cx="220218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000250"/>
            <a:ext cx="2210096" cy="269200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485900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000250"/>
            <a:ext cx="2199085" cy="269200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6E69-8B07-4E0E-86C5-4152B28ABE0C}" type="datetime1">
              <a:rPr lang="en-US" smtClean="0"/>
              <a:t>11/18/2023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40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188212"/>
            <a:ext cx="220503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657350"/>
            <a:ext cx="2205038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3620409"/>
            <a:ext cx="2205038" cy="49439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188212"/>
            <a:ext cx="219789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657350"/>
            <a:ext cx="2197894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3620408"/>
            <a:ext cx="2200805" cy="49439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188212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657350"/>
            <a:ext cx="2199085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3620406"/>
            <a:ext cx="2201998" cy="49439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2BEF-F15D-4841-B71C-777E970F5B26}" type="datetime1">
              <a:rPr lang="en-US" smtClean="0"/>
              <a:t>11/18/2023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82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9111-41F5-4EC2-914A-65740337258B}" type="datetime1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32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22660"/>
            <a:ext cx="1314451" cy="4369594"/>
          </a:xfrm>
        </p:spPr>
        <p:txBody>
          <a:bodyPr vert="eaVert" anchor="b" anchorCtr="0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665561"/>
            <a:ext cx="5567362" cy="4026693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EFE9-04E8-4D54-A58B-96547319B99A}" type="datetime1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0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5F41-9086-4B64-964D-E02CA6057E28}" type="datetime1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6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146300"/>
            <a:ext cx="6619243" cy="143673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56590-1BF8-42DF-8908-AD1596C4AE1B}" type="datetime1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545432"/>
            <a:ext cx="3297254" cy="314682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542069"/>
            <a:ext cx="3297256" cy="315018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10E0-D929-447A-8E88-A532472578F2}" type="datetime1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2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1885950"/>
            <a:ext cx="3297254" cy="280630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1885950"/>
            <a:ext cx="3297254" cy="280630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28C6-2098-4062-BA92-C5F29EBC1190}" type="datetime1">
              <a:rPr lang="en-US" smtClean="0"/>
              <a:t>11/18/2023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0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C764-4A3A-4649-8420-B1DDECA429A2}" type="datetime1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97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F355-CE33-4CF8-942C-42AFA1E613B6}" type="datetime1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70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085850"/>
            <a:ext cx="2550798" cy="108585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085850"/>
            <a:ext cx="3896998" cy="3429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2346961"/>
            <a:ext cx="2550797" cy="21716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E666-F3C8-4FB1-8D55-5A21EE9C841B}" type="datetime1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5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390644"/>
            <a:ext cx="3819680" cy="1181106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857250"/>
            <a:ext cx="2400300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3813734" cy="10287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4BDF-7233-4B04-9F4E-12E7D7A66A1F}" type="datetime1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24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002264"/>
            <a:ext cx="3027759" cy="3141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169261"/>
            <a:ext cx="1141809" cy="177409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257300"/>
            <a:ext cx="2114550" cy="211455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1"/>
            <a:ext cx="1202540" cy="8560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4572000"/>
            <a:ext cx="745301" cy="5715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10503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539689"/>
            <a:ext cx="6709906" cy="3146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616730" y="1343026"/>
            <a:ext cx="74294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882F998-D5AB-4399-A7B7-D8C40A2FC813}" type="datetime1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713680" y="2418973"/>
            <a:ext cx="2894846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47F4D-16D2-4CD7-B0D3-D6A8F7521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793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7950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B86E70-41D0-8F05-85FF-B8AC557B94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6216" y="1298360"/>
            <a:ext cx="6619244" cy="1704512"/>
          </a:xfrm>
        </p:spPr>
        <p:txBody>
          <a:bodyPr/>
          <a:lstStyle/>
          <a:p>
            <a:r>
              <a:rPr lang="el-GR" sz="3000" dirty="0">
                <a:latin typeface="Arial" panose="020B0604020202020204" pitchFamily="34" charset="0"/>
                <a:cs typeface="Arial" panose="020B0604020202020204" pitchFamily="34" charset="0"/>
              </a:rPr>
              <a:t>ΜΕΤΑΦΟΡΑ ΦΟΡΟΛΟΓΙΚΗΣ ΚΑΤΟΙΚΙΑΣ ΣΤΗΝ ΑΛΛΟΔΑΠΗ 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80CF76A-9B1B-08CC-3455-EDDF1540F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7238" y="4129012"/>
            <a:ext cx="6681614" cy="646065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ΠΜΣ ΦΟΡΟΛΟΓΙΚΟΥ ΔΙΚΑΙΟΥ 2023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DFE2024-EFFE-C9DA-8D20-7B4E669CC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90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lum bright="70000" contrast="-7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51C6F7-1C9D-B76E-7466-9C6EF46D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458024"/>
          </a:xfrm>
        </p:spPr>
        <p:txBody>
          <a:bodyPr/>
          <a:lstStyle/>
          <a:p>
            <a:r>
              <a:rPr lang="el-GR" sz="2600" b="1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ΔΙΑΔΙΚΑΣΙΑ ΜΕΤΑΦΟΡΑΣ ΚΑΤΟΙΚΙΑΣ  </a:t>
            </a:r>
            <a:r>
              <a:rPr lang="el-GR" sz="2600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600" u="sng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99D75AD-B7DA-BB96-A540-FC075A640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952" y="731520"/>
            <a:ext cx="7522464" cy="4124096"/>
          </a:xfrm>
        </p:spPr>
        <p:txBody>
          <a:bodyPr>
            <a:normAutofit/>
          </a:bodyPr>
          <a:lstStyle/>
          <a:p>
            <a:pPr marL="85725" indent="0" algn="just">
              <a:buClr>
                <a:schemeClr val="bg1">
                  <a:lumMod val="95000"/>
                  <a:lumOff val="5000"/>
                </a:schemeClr>
              </a:buClr>
              <a:buNone/>
            </a:pPr>
            <a:r>
              <a:rPr lang="el-GR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sz="23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</a:t>
            </a:r>
            <a:r>
              <a:rPr lang="el-GR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ΣΤΑΔΙΟ: </a:t>
            </a:r>
          </a:p>
          <a:p>
            <a:pPr marL="542925" indent="-4572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Λοιπά Δικαιολογητικά: </a:t>
            </a:r>
          </a:p>
          <a:p>
            <a:pPr marL="728663" lvl="1" indent="-3429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l-GR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Έντυπο Μ0 (έντυπο μητρώου προς έκδοση πιστοποιητικού) </a:t>
            </a:r>
          </a:p>
          <a:p>
            <a:pPr marL="728663" lvl="1" indent="-3429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l-GR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Έντυπο Δ210 (έντυπο δήλωσης απόδοσης ΑΦΜ και μεταβολής προσωπικών στοιχείων) </a:t>
            </a:r>
          </a:p>
          <a:p>
            <a:pPr marL="728663" lvl="1" indent="-3429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l-GR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Πιστοποιητικό (πληρεξούσιο ή υπεύθυνη δήλωση με γνήσιο υπογραφής) ορισμού φορολογικού εκπροσώπου στην Ελλάδα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4B1595D-1265-AB64-51A9-BD05D807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6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lum bright="70000" contrast="-7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296AD0-A452-C6F5-7860-D8BE7BD49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07806"/>
          </a:xfrm>
        </p:spPr>
        <p:txBody>
          <a:bodyPr/>
          <a:lstStyle/>
          <a:p>
            <a:r>
              <a:rPr lang="el-GR" sz="2600" b="1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ΔΙΑΔΙΚΑΣΙΑ ΜΕΤΑΦΟΡΑΣ ΚΑΤΟΙΚΙΑΣ </a:t>
            </a:r>
            <a:endParaRPr lang="en-US" sz="2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48AC453-2854-6482-8E0F-2344C454A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84" y="950977"/>
            <a:ext cx="6709906" cy="3401567"/>
          </a:xfrm>
        </p:spPr>
        <p:txBody>
          <a:bodyPr/>
          <a:lstStyle/>
          <a:p>
            <a:pPr marL="85725" indent="0" algn="just">
              <a:buClr>
                <a:schemeClr val="bg1">
                  <a:lumMod val="95000"/>
                  <a:lumOff val="5000"/>
                </a:schemeClr>
              </a:buClr>
              <a:buNone/>
            </a:pPr>
            <a:r>
              <a:rPr lang="el-GR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1ο ΣΤΑΔΙΟ: </a:t>
            </a:r>
          </a:p>
          <a:p>
            <a:pPr marL="542925" indent="-4572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Λοιπά Δικαιολογητικά: </a:t>
            </a:r>
          </a:p>
          <a:p>
            <a:pPr marL="728663" lvl="1" indent="-3429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l-GR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Υπεύθυνη δήλωση του φορολογικού εκπροσώπου περί αποδοχής του διορισμού του με γνήσιο υπογραφής</a:t>
            </a:r>
          </a:p>
          <a:p>
            <a:pPr marL="728663" lvl="1" indent="-3429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l-GR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Μη επικυρωμένο αντίγραφο ταυτότητας ή διαβατηρίου  </a:t>
            </a:r>
            <a:endParaRPr lang="en-US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247A33E-FC94-98E0-34B7-3E72A066E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69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lum bright="70000" contrast="-7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51C6F7-1C9D-B76E-7466-9C6EF46D0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600" b="1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ΔΙΑΔΙΚΑΣΙΑ ΜΕΤΑΦΟΡΑΣ ΚΑΤΟΙΚΙΑΣ  </a:t>
            </a:r>
            <a:r>
              <a:rPr lang="el-GR" sz="2600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600" u="sng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99D75AD-B7DA-BB96-A540-FC075A640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832" y="853440"/>
            <a:ext cx="7320194" cy="4242815"/>
          </a:xfrm>
        </p:spPr>
        <p:txBody>
          <a:bodyPr>
            <a:normAutofit/>
          </a:bodyPr>
          <a:lstStyle/>
          <a:p>
            <a:pPr marL="85725" indent="0" algn="just">
              <a:buClr>
                <a:schemeClr val="bg1">
                  <a:lumMod val="95000"/>
                  <a:lumOff val="5000"/>
                </a:schemeClr>
              </a:buClr>
              <a:buNone/>
            </a:pPr>
            <a:r>
              <a:rPr lang="el-GR" sz="24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sz="245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</a:t>
            </a:r>
            <a:r>
              <a:rPr lang="el-GR" sz="24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ΣΤΑΔΙΟ:</a:t>
            </a:r>
          </a:p>
          <a:p>
            <a:pPr marL="428625" indent="-3429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Κατάθεση επόμενων δικαιολογητικών </a:t>
            </a:r>
          </a:p>
          <a:p>
            <a:pPr marL="728663" lvl="1" indent="-3429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Το αργότερο έως την τελευταία εργάσιμη ημέρα του πρώτου δεκαημέρου του Σεπτεμβρίου του επόμενου φορολογικού έτους από το έτος αναχώρησης </a:t>
            </a:r>
          </a:p>
          <a:p>
            <a:pPr marL="728663" lvl="1" indent="-3429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Στο Τμήμα ή Γραφείο Συμμόρφωσης Σχέσεων με τους φορολογούμενους της αρμόδιας Δ.Ο.Υ </a:t>
            </a:r>
          </a:p>
          <a:p>
            <a:pPr marL="728663" lvl="1" indent="-3429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Δια ζώσης-μέσω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email-</a:t>
            </a: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ηλεκτρονικά στην ΑΑΔΕ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4B1595D-1265-AB64-51A9-BD05D807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77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lum bright="70000" contrast="-7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51C6F7-1C9D-B76E-7466-9C6EF46D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75765"/>
          </a:xfrm>
        </p:spPr>
        <p:txBody>
          <a:bodyPr/>
          <a:lstStyle/>
          <a:p>
            <a:r>
              <a:rPr lang="el-GR" sz="2600" b="1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ΔΙΑΔΙΚΑΣΙΑ ΜΕΤΑΦΟΡΑΣ ΚΑΤΟΙΚΙΑΣ  </a:t>
            </a:r>
            <a:r>
              <a:rPr lang="el-GR" sz="2600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600" u="sng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99D75AD-B7DA-BB96-A540-FC075A640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832" y="853440"/>
            <a:ext cx="7320194" cy="4242815"/>
          </a:xfrm>
        </p:spPr>
        <p:txBody>
          <a:bodyPr>
            <a:normAutofit/>
          </a:bodyPr>
          <a:lstStyle/>
          <a:p>
            <a:pPr marL="85725" indent="0" algn="just">
              <a:buClr>
                <a:schemeClr val="bg1">
                  <a:lumMod val="95000"/>
                  <a:lumOff val="5000"/>
                </a:schemeClr>
              </a:buClr>
              <a:buNone/>
            </a:pPr>
            <a:r>
              <a:rPr lang="el-GR" sz="24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sz="245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</a:t>
            </a:r>
            <a:r>
              <a:rPr lang="el-GR" sz="24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ΣΤΑΔΙΟ:</a:t>
            </a:r>
          </a:p>
          <a:p>
            <a:pPr marL="428625" indent="-3429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Δικαιολογητικά – Διαζευκτική επιλογή:</a:t>
            </a:r>
          </a:p>
          <a:p>
            <a:pPr marL="728663" lvl="1" indent="-3429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Βεβαίωση φορολογικής κατοικίας από την αρμόδια αρχή του αλλοδαπού κράτους </a:t>
            </a:r>
          </a:p>
          <a:p>
            <a:pPr marL="728663" lvl="1" indent="-3429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Αίτηση εφαρμογής της Σύμβασης με ενσωματωμένο πιστοποιητικό φορολογικής κατοικίας (εάν μεταξύ του κράτους αυτού και της Ελλάδας υφίσταται Σ.Α.Δ.Φ)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4B1595D-1265-AB64-51A9-BD05D807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44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lum bright="70000" contrast="-7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51C6F7-1C9D-B76E-7466-9C6EF46D0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600" b="1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ΔΙΑΔΙΚΑΣΙΑ ΜΕΤΑΦΟΡΑΣ ΚΑΤΟΙΚΙΑΣ  </a:t>
            </a:r>
            <a:r>
              <a:rPr lang="el-GR" sz="2600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600" u="sng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99D75AD-B7DA-BB96-A540-FC075A640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832" y="853440"/>
            <a:ext cx="7729728" cy="3950522"/>
          </a:xfrm>
        </p:spPr>
        <p:txBody>
          <a:bodyPr>
            <a:normAutofit/>
          </a:bodyPr>
          <a:lstStyle/>
          <a:p>
            <a:pPr marL="85725" indent="0" algn="just">
              <a:buClr>
                <a:schemeClr val="bg1">
                  <a:lumMod val="95000"/>
                  <a:lumOff val="5000"/>
                </a:schemeClr>
              </a:buClr>
              <a:buNone/>
            </a:pPr>
            <a:r>
              <a:rPr lang="el-GR" sz="24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sz="245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</a:t>
            </a:r>
            <a:r>
              <a:rPr lang="el-GR" sz="24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ΣΤΑΔΙΟ:</a:t>
            </a:r>
          </a:p>
          <a:p>
            <a:pPr marL="428625" indent="-3429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Δικαιολογητικά – Διαζευκτική επιλογή: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8663" lvl="1" indent="-3429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Αντίγραφο εκκαθάρισης της δήλωσης φορολογίας εισοδήματος στο αλλοδαπό κράτος </a:t>
            </a:r>
          </a:p>
          <a:p>
            <a:pPr marL="728663" lvl="1" indent="-3429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Αντίγραφο δήλωσης φορολογίας εισοδήματος στο αλλοδαπό κράτος από τον πολίτη ως φορολογικός κάτοικος αυτού 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8663" lvl="1" indent="-3429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Βεβαίωση από οποιαδήποτε δημόσια/δημοτική αρχή που αποδεικνύει την κατοικία του ατόμου</a:t>
            </a:r>
          </a:p>
          <a:p>
            <a:pPr marL="728663" lvl="1" indent="-3429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endParaRPr lang="el-GR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4B1595D-1265-AB64-51A9-BD05D807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3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lum bright="70000" contrast="-7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51C6F7-1C9D-B76E-7466-9C6EF46D0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600" b="1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ΔΙΑΔΙΚΑΣΙΑ ΜΕΤΑΦΟΡΑΣ ΚΑΤΟΙΚΙΑΣ  </a:t>
            </a:r>
            <a:r>
              <a:rPr lang="el-GR" sz="2600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600" u="sng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99D75AD-B7DA-BB96-A540-FC075A640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84" y="1028701"/>
            <a:ext cx="7409736" cy="3657600"/>
          </a:xfrm>
        </p:spPr>
        <p:txBody>
          <a:bodyPr>
            <a:normAutofit/>
          </a:bodyPr>
          <a:lstStyle/>
          <a:p>
            <a:pPr marL="342900" lvl="1" indent="0" algn="just">
              <a:buClr>
                <a:schemeClr val="bg1">
                  <a:lumMod val="95000"/>
                  <a:lumOff val="5000"/>
                </a:schemeClr>
              </a:buClr>
              <a:buNone/>
            </a:pPr>
            <a:r>
              <a:rPr lang="el-GR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Συμπληρωματικό Στάδιο:</a:t>
            </a:r>
          </a:p>
          <a:p>
            <a:pPr marL="342900" lvl="1" indent="0" algn="just">
              <a:buClr>
                <a:schemeClr val="bg1">
                  <a:lumMod val="95000"/>
                  <a:lumOff val="5000"/>
                </a:schemeClr>
              </a:buClr>
              <a:buNone/>
            </a:pPr>
            <a:r>
              <a:rPr lang="el-GR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Περαιτέρω η Εφορία δύναται να ζητήσει την προσκόμιση οποιουδήποτε δικαιολογητικού που να αποδεικνύει την μόνιμη εγκατάστασή του πολίτη στο εξωτερικό, όπως ενδεικτικά:</a:t>
            </a:r>
          </a:p>
          <a:p>
            <a:pPr lvl="2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l-GR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Βεβαίωση έναρξης επαγγελματικής δραστηριότητας ή ανάληψης μισθωτής εργασίας/ Μισθωτήριο κατοικίας κ.α. </a:t>
            </a:r>
          </a:p>
          <a:p>
            <a:pPr lvl="3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endParaRPr lang="el-GR" sz="215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endParaRPr lang="el-GR" sz="215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endParaRPr lang="el-GR" sz="215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endParaRPr lang="el-GR" sz="215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endParaRPr lang="el-GR" sz="215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endParaRPr lang="el-GR" sz="215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endParaRPr lang="el-GR" sz="215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endParaRPr lang="el-GR" sz="215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endParaRPr lang="el-GR" sz="215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endParaRPr lang="el-GR" sz="215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3" indent="0" algn="just">
              <a:buClr>
                <a:schemeClr val="bg1">
                  <a:lumMod val="95000"/>
                  <a:lumOff val="5000"/>
                </a:schemeClr>
              </a:buClr>
              <a:buNone/>
            </a:pPr>
            <a:endParaRPr lang="el-GR" sz="215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4B1595D-1265-AB64-51A9-BD05D807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12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464CD907-B3D0-20A1-19F6-99F4A61BF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146300"/>
            <a:ext cx="6766560" cy="1436735"/>
          </a:xfrm>
        </p:spPr>
        <p:txBody>
          <a:bodyPr/>
          <a:lstStyle/>
          <a:p>
            <a:pPr algn="r"/>
            <a:r>
              <a:rPr lang="el-GR" dirty="0"/>
              <a:t>Μεταφορά Φορολογικής Κατοικίας</a:t>
            </a:r>
            <a:endParaRPr lang="en-US" dirty="0"/>
          </a:p>
        </p:txBody>
      </p:sp>
      <p:sp>
        <p:nvSpPr>
          <p:cNvPr id="6" name="Θέση κειμένου 5">
            <a:extLst>
              <a:ext uri="{FF2B5EF4-FFF2-40B4-BE49-F238E27FC236}">
                <a16:creationId xmlns:a16="http://schemas.microsoft.com/office/drawing/2014/main" id="{ADE66948-7F17-53F9-005B-1A80A34AD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6216" y="3700272"/>
            <a:ext cx="7375576" cy="528064"/>
          </a:xfrm>
        </p:spPr>
        <p:txBody>
          <a:bodyPr/>
          <a:lstStyle/>
          <a:p>
            <a:pPr algn="r"/>
            <a:r>
              <a:rPr lang="el-GR" dirty="0">
                <a:solidFill>
                  <a:schemeClr val="bg1"/>
                </a:solidFill>
              </a:rPr>
              <a:t>Συνεπειεσ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18A012E-4EEE-0CA8-5401-06DAAF903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9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lum bright="70000" contrast="-7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51C6F7-1C9D-B76E-7466-9C6EF46D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458024"/>
          </a:xfrm>
        </p:spPr>
        <p:txBody>
          <a:bodyPr/>
          <a:lstStyle/>
          <a:p>
            <a:r>
              <a:rPr lang="el-GR" sz="2600" b="1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ΣΥΝΕΠΕΙΕΣ ΜΕΤΑΦΟΡΑΣ ΚΑΤΟΙΚΙΑΣ  </a:t>
            </a:r>
            <a:r>
              <a:rPr lang="el-GR" sz="2600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600" u="sng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99D75AD-B7DA-BB96-A540-FC075A640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84" y="952501"/>
            <a:ext cx="7053542" cy="3733800"/>
          </a:xfrm>
        </p:spPr>
        <p:txBody>
          <a:bodyPr>
            <a:normAutofit/>
          </a:bodyPr>
          <a:lstStyle/>
          <a:p>
            <a:pPr marL="0" indent="0" algn="just">
              <a:buClr>
                <a:schemeClr val="bg1">
                  <a:lumMod val="95000"/>
                  <a:lumOff val="5000"/>
                </a:schemeClr>
              </a:buClr>
              <a:buNone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 μεταφορά φορολογικής κατοικίας έχει τις ακόλουθες συνέπειες:</a:t>
            </a:r>
          </a:p>
          <a:p>
            <a:pPr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Το άτομο φορολογείται στην Ελλάδα μόνο για το εισόδημα που τυχόν αποκτά εντός της επικράτειας.</a:t>
            </a:r>
          </a:p>
          <a:p>
            <a:pPr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Οι φορολογικοί κάτοικοι εξωτερικού δεν δικαιούνται τις μειώσεις φόρου που προβλέπονται σχετικά με το εισόδημα μισθωτής εργασίας/συντάξεων στην Ελλάδα( εκτός από ορισμένες εξαιρέσεις).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4B1595D-1265-AB64-51A9-BD05D807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84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lum bright="70000" contrast="-7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51C6F7-1C9D-B76E-7466-9C6EF46D0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600" b="1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ΣΥΝΕΠΕΙΕΣ ΜΕΤΑΦΟΡΑΣ ΚΑΤΟΙΚΙΑΣ  </a:t>
            </a:r>
            <a:r>
              <a:rPr lang="el-GR" sz="2600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600" u="sng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99D75AD-B7DA-BB96-A540-FC075A640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84" y="1127761"/>
            <a:ext cx="6936922" cy="3558540"/>
          </a:xfrm>
        </p:spPr>
        <p:txBody>
          <a:bodyPr>
            <a:normAutofit/>
          </a:bodyPr>
          <a:lstStyle/>
          <a:p>
            <a:pPr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Οι φορολογικοί κάτοικοι εξωτερικού δεν υπόκεινται στα τεκμήρια διαβίωσης προς τεκμαρτό εισόδημα. Συγκεκριμένα:</a:t>
            </a:r>
          </a:p>
          <a:p>
            <a:pPr lvl="1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l-GR" sz="22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Στα τεκμήρια διαβίωσης (αντικειμενικές δαπάνες διαβίωσης πχ.</a:t>
            </a:r>
            <a:r>
              <a:rPr lang="en-US" sz="22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2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Ι.Χ στην Ελλάδα)</a:t>
            </a:r>
          </a:p>
          <a:p>
            <a:pPr lvl="1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l-GR" sz="22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Στα τεκμήρια απόκτησης (αντικειμενικές δαπάνες απόκτησης περιουσιακών στοιχείων</a:t>
            </a:r>
            <a:r>
              <a:rPr lang="en-US" sz="22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2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πχ. εξοχικό), εφόσον δεν εντοπίζεται εισόδημα στην Ελλάδα.</a:t>
            </a:r>
          </a:p>
          <a:p>
            <a:pPr lvl="1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endParaRPr lang="el-GR" sz="225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4B1595D-1265-AB64-51A9-BD05D807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469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464CD907-B3D0-20A1-19F6-99F4A61BF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880" y="1775461"/>
            <a:ext cx="6322473" cy="1173480"/>
          </a:xfrm>
        </p:spPr>
        <p:txBody>
          <a:bodyPr/>
          <a:lstStyle/>
          <a:p>
            <a:pPr algn="ctr"/>
            <a:r>
              <a:rPr lang="el-GR" dirty="0"/>
              <a:t>Ευχαριστώ πολύ! </a:t>
            </a:r>
            <a:endParaRPr lang="en-US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18A012E-4EEE-0CA8-5401-06DAAF903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84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464CD907-B3D0-20A1-19F6-99F4A61BF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l-GR" dirty="0"/>
              <a:t>Φορολογική Κατοικία</a:t>
            </a:r>
            <a:endParaRPr lang="en-US" dirty="0"/>
          </a:p>
        </p:txBody>
      </p:sp>
      <p:sp>
        <p:nvSpPr>
          <p:cNvPr id="6" name="Θέση κειμένου 5">
            <a:extLst>
              <a:ext uri="{FF2B5EF4-FFF2-40B4-BE49-F238E27FC236}">
                <a16:creationId xmlns:a16="http://schemas.microsoft.com/office/drawing/2014/main" id="{ADE66948-7F17-53F9-005B-1A80A34AD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6216" y="3700272"/>
            <a:ext cx="6619244" cy="528064"/>
          </a:xfrm>
        </p:spPr>
        <p:txBody>
          <a:bodyPr/>
          <a:lstStyle/>
          <a:p>
            <a:pPr algn="r"/>
            <a:r>
              <a:rPr lang="el-GR" dirty="0">
                <a:solidFill>
                  <a:schemeClr val="bg1"/>
                </a:solidFill>
              </a:rPr>
              <a:t>Ορισμοσ και ΑΠΟΤΕΛΕΣΜΑΤΑ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18A012E-4EEE-0CA8-5401-06DAAF903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5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lum bright="70000" contrast="-7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51C6F7-1C9D-B76E-7466-9C6EF46D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84" y="410136"/>
            <a:ext cx="7053542" cy="575766"/>
          </a:xfrm>
        </p:spPr>
        <p:txBody>
          <a:bodyPr/>
          <a:lstStyle/>
          <a:p>
            <a:r>
              <a:rPr lang="el-GR" sz="2600" b="1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ΦΟΡΟΛΟΓΙΚΗ ΚΑΤΟΙΚΙΑ</a:t>
            </a:r>
            <a:endParaRPr lang="en-US" sz="26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99D75AD-B7DA-BB96-A540-FC075A640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437" y="1035425"/>
            <a:ext cx="7102494" cy="3697940"/>
          </a:xfrm>
        </p:spPr>
        <p:txBody>
          <a:bodyPr>
            <a:normAutofit/>
          </a:bodyPr>
          <a:lstStyle/>
          <a:p>
            <a:pPr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Ορισμός</a:t>
            </a: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just">
              <a:buClr>
                <a:schemeClr val="bg1">
                  <a:lumMod val="95000"/>
                  <a:lumOff val="5000"/>
                </a:schemeClr>
              </a:buClr>
              <a:buNone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Αποτελεί το κριτήριο προσδιορισμού του κράτους στο οποίο θα κληθεί ο πολίτης να καταβάλει τον φόρο εισοδήματος.</a:t>
            </a:r>
          </a:p>
          <a:p>
            <a:pPr marL="0" indent="0" algn="just">
              <a:buClr>
                <a:schemeClr val="bg1">
                  <a:lumMod val="95000"/>
                  <a:lumOff val="5000"/>
                </a:schemeClr>
              </a:buClr>
              <a:buNone/>
            </a:pPr>
            <a:r>
              <a:rPr lang="el-G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Προσδιορίζεται ως:</a:t>
            </a:r>
          </a:p>
          <a:p>
            <a:pPr lvl="2" indent="-257175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Μόνιμη εγκατάσταση </a:t>
            </a:r>
          </a:p>
          <a:p>
            <a:pPr lvl="2" indent="-257175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Συνήθης Διαμονή</a:t>
            </a:r>
          </a:p>
          <a:p>
            <a:pPr lvl="2" indent="-257175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Κέντρο ζωτικών συμφερόντων </a:t>
            </a:r>
          </a:p>
          <a:p>
            <a:pPr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endParaRPr lang="el-G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endParaRPr lang="el-G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95000"/>
                  <a:lumOff val="5000"/>
                </a:schemeClr>
              </a:buClr>
              <a:buNone/>
            </a:pPr>
            <a:r>
              <a:rPr lang="el-G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85EC2EA-3A1D-2037-59DF-4F756CF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63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lum bright="70000" contrast="-7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51C6F7-1C9D-B76E-7466-9C6EF46D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84" y="268224"/>
            <a:ext cx="7053542" cy="529338"/>
          </a:xfrm>
        </p:spPr>
        <p:txBody>
          <a:bodyPr/>
          <a:lstStyle/>
          <a:p>
            <a:r>
              <a:rPr lang="el-GR" sz="2600" b="1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ΦΟΡΟΛΟΓΙΚΗ</a:t>
            </a:r>
            <a:r>
              <a:rPr lang="el-GR" sz="2600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600" b="1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ΚΑΤΟΙΚΙΑ</a:t>
            </a:r>
            <a:endParaRPr lang="en-US" sz="2600" u="sng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99D75AD-B7DA-BB96-A540-FC075A640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584" y="797562"/>
            <a:ext cx="7445395" cy="4207254"/>
          </a:xfrm>
        </p:spPr>
        <p:txBody>
          <a:bodyPr>
            <a:normAutofit/>
          </a:bodyPr>
          <a:lstStyle/>
          <a:p>
            <a:pPr marL="542925" indent="-4572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Αποτελέσματα</a:t>
            </a: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85725" indent="0" algn="just">
              <a:buClr>
                <a:schemeClr val="bg1">
                  <a:lumMod val="95000"/>
                  <a:lumOff val="5000"/>
                </a:schemeClr>
              </a:buClr>
              <a:buNone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Ι. </a:t>
            </a:r>
            <a:r>
              <a:rPr lang="el-G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Πολίτης με φορολογική κατοικία στην Ελλάδα</a:t>
            </a: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2" algn="just">
              <a:buClr>
                <a:schemeClr val="bg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φορολογείται για το παγκόσμιο εισόδημά του: τόσο το ημεδαπό όσο και το αλλοδαπό εφόσον υφίσταται</a:t>
            </a:r>
          </a:p>
          <a:p>
            <a:pPr lvl="2" algn="just">
              <a:buClr>
                <a:schemeClr val="bg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Υποχρεούται να υποβάλει φορολογική δήλωση τόσο στην Ελλάδα όσο και στο εξωτερικό </a:t>
            </a:r>
          </a:p>
          <a:p>
            <a:pPr lvl="2" algn="just">
              <a:buClr>
                <a:schemeClr val="bg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Ανάλογα την χώρα φορολόγησης του αλλοδαπού εισοδήματος απαλλάσσεται από την αντίστοιχη φορολόγηση στο άλλο κράτος</a:t>
            </a:r>
          </a:p>
          <a:p>
            <a:pPr lvl="2" algn="just">
              <a:buClr>
                <a:schemeClr val="bg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endParaRPr lang="el-GR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D47A578-25B0-FFDD-2C45-01FC6851B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83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lum bright="70000" contrast="-7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51C6F7-1C9D-B76E-7466-9C6EF46D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84" y="807243"/>
            <a:ext cx="7053542" cy="850107"/>
          </a:xfrm>
        </p:spPr>
        <p:txBody>
          <a:bodyPr/>
          <a:lstStyle/>
          <a:p>
            <a:r>
              <a:rPr lang="el-GR" sz="2600" b="1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ΦΟΡΟΛΟΓΙΚΗ</a:t>
            </a:r>
            <a:r>
              <a:rPr lang="el-GR" sz="2600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600" b="1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ΚΑΤΟΙΚΙΑ</a:t>
            </a:r>
            <a:r>
              <a:rPr lang="el-GR" sz="2600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600" u="sng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99D75AD-B7DA-BB96-A540-FC075A640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85" y="1426464"/>
            <a:ext cx="7102494" cy="3495239"/>
          </a:xfrm>
        </p:spPr>
        <p:txBody>
          <a:bodyPr>
            <a:noAutofit/>
          </a:bodyPr>
          <a:lstStyle/>
          <a:p>
            <a:pPr marL="0" indent="0" algn="just">
              <a:buClr>
                <a:schemeClr val="bg1">
                  <a:lumMod val="95000"/>
                  <a:lumOff val="5000"/>
                </a:schemeClr>
              </a:buClr>
              <a:buNone/>
            </a:pPr>
            <a:r>
              <a:rPr lang="el-G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ΙΙ. Πολίτης με φορολογική κατοικία στο εξωτερικό:</a:t>
            </a:r>
          </a:p>
          <a:p>
            <a:pPr lvl="1" algn="just">
              <a:buClr>
                <a:schemeClr val="bg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Εφόσον υφίσταται εισόδημα μόνο στο εξωτερικό, φορολογείται μόνο στο εν λόγω κράτος.</a:t>
            </a:r>
          </a:p>
          <a:p>
            <a:pPr lvl="1" algn="just">
              <a:buClr>
                <a:schemeClr val="bg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Εάν εντοπίζεται εισόδημα </a:t>
            </a:r>
            <a:r>
              <a:rPr lang="el-GR" sz="24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και</a:t>
            </a: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στην Ελλάδα:</a:t>
            </a:r>
          </a:p>
          <a:p>
            <a:pPr lvl="2" algn="just">
              <a:buClr>
                <a:schemeClr val="bg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Υποβολή δύο φορολογικών δηλώσεων </a:t>
            </a:r>
          </a:p>
          <a:p>
            <a:pPr lvl="2" algn="just">
              <a:buClr>
                <a:schemeClr val="bg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Στην Ελλάδα φορολογείται μόνο για το πραγματικό εισόδημα αποκτώμενο σε αυτήν (όχι για το παγκόσμιο)  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46174BD-D5D2-F9A7-D037-55BA8559A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2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464CD907-B3D0-20A1-19F6-99F4A61BF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146300"/>
            <a:ext cx="6766560" cy="1436735"/>
          </a:xfrm>
        </p:spPr>
        <p:txBody>
          <a:bodyPr/>
          <a:lstStyle/>
          <a:p>
            <a:pPr algn="r"/>
            <a:r>
              <a:rPr lang="el-GR" dirty="0"/>
              <a:t>Μεταφορά Φορολογικής Κατοικίας</a:t>
            </a:r>
            <a:endParaRPr lang="en-US" dirty="0"/>
          </a:p>
        </p:txBody>
      </p:sp>
      <p:sp>
        <p:nvSpPr>
          <p:cNvPr id="6" name="Θέση κειμένου 5">
            <a:extLst>
              <a:ext uri="{FF2B5EF4-FFF2-40B4-BE49-F238E27FC236}">
                <a16:creationId xmlns:a16="http://schemas.microsoft.com/office/drawing/2014/main" id="{ADE66948-7F17-53F9-005B-1A80A34AD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6216" y="3700272"/>
            <a:ext cx="7375576" cy="528064"/>
          </a:xfrm>
        </p:spPr>
        <p:txBody>
          <a:bodyPr/>
          <a:lstStyle/>
          <a:p>
            <a:pPr algn="r"/>
            <a:r>
              <a:rPr lang="el-GR" dirty="0">
                <a:solidFill>
                  <a:schemeClr val="bg1"/>
                </a:solidFill>
              </a:rPr>
              <a:t>Προϋποθεσεισ και Διαδικασια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18A012E-4EEE-0CA8-5401-06DAAF903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85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lum bright="70000" contrast="-7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51C6F7-1C9D-B76E-7466-9C6EF46D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75765"/>
          </a:xfrm>
        </p:spPr>
        <p:txBody>
          <a:bodyPr/>
          <a:lstStyle/>
          <a:p>
            <a:r>
              <a:rPr lang="el-GR" sz="2600" b="1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ΠΡΟΫΠΟΘΕΣΕΙΣ ΜΕΤΑΦΟΡΑΣ ΚΑΤΟΙΚΙΑΣ </a:t>
            </a:r>
            <a:r>
              <a:rPr lang="el-GR" sz="2600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600" u="sng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99D75AD-B7DA-BB96-A540-FC075A640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84" y="1030224"/>
            <a:ext cx="6709906" cy="3877055"/>
          </a:xfrm>
        </p:spPr>
        <p:txBody>
          <a:bodyPr>
            <a:normAutofit/>
          </a:bodyPr>
          <a:lstStyle/>
          <a:p>
            <a:pPr marL="85725" indent="0" algn="just">
              <a:buClr>
                <a:schemeClr val="bg1">
                  <a:lumMod val="95000"/>
                  <a:lumOff val="5000"/>
                </a:schemeClr>
              </a:buClr>
              <a:buNone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Για την μεταφορά κατοικίας:</a:t>
            </a:r>
          </a:p>
          <a:p>
            <a:pPr marL="428625" indent="-3429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 πολίτης οφείλει να αποδείξει ότι φέρει την μόνιμη κατοικία του ή την συνήθη διαμονή του ή το κέντρο των ζωτικών συμφερόντων του (οικονομικοί και προσωπικοί δεσμοί) στην αλλοδαπή.</a:t>
            </a:r>
          </a:p>
          <a:p>
            <a:pPr marL="428625" indent="-3429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Μόνιμη κατοικία θεωρείται η διαμονή σε ένα κράτος για περισσότερες από 183 ημέρες αθροιστικά του ίδιου ημερολογιακού έτους.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4B1595D-1265-AB64-51A9-BD05D807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94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lum bright="70000" contrast="-7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51C6F7-1C9D-B76E-7466-9C6EF46D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75765"/>
          </a:xfrm>
        </p:spPr>
        <p:txBody>
          <a:bodyPr/>
          <a:lstStyle/>
          <a:p>
            <a:r>
              <a:rPr lang="el-GR" sz="2600" b="1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ΔΙΑΔΙΚΑΣΙΑ ΜΕΤΑΦΟΡΑΣ ΚΑΤΟΙΚΙΑΣ  </a:t>
            </a:r>
            <a:r>
              <a:rPr lang="el-GR" sz="2600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600" u="sng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99D75AD-B7DA-BB96-A540-FC075A640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584" y="915303"/>
            <a:ext cx="7549944" cy="3770997"/>
          </a:xfrm>
        </p:spPr>
        <p:txBody>
          <a:bodyPr>
            <a:normAutofit/>
          </a:bodyPr>
          <a:lstStyle/>
          <a:p>
            <a:pPr marL="428625" indent="-3429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 διαδικασία αποτελείται από δύο στάδια: </a:t>
            </a:r>
          </a:p>
          <a:p>
            <a:pPr marL="85725" indent="0" algn="just">
              <a:buClr>
                <a:schemeClr val="bg1">
                  <a:lumMod val="95000"/>
                  <a:lumOff val="5000"/>
                </a:schemeClr>
              </a:buClr>
              <a:buNone/>
            </a:pPr>
            <a:endParaRPr lang="el-GR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l-GR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sz="23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</a:t>
            </a:r>
            <a:r>
              <a:rPr lang="el-GR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Στάδιο</a:t>
            </a:r>
            <a:r>
              <a:rPr lang="el-GR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περιλαμβάνει την κατάθεση της αίτησης μεταβολής φορολογικής κατοικίας και των σχετικών δικαιολογητικών</a:t>
            </a:r>
          </a:p>
          <a:p>
            <a:pPr marL="685800" lvl="2" indent="0" algn="just">
              <a:buClr>
                <a:schemeClr val="bg1">
                  <a:lumMod val="95000"/>
                  <a:lumOff val="5000"/>
                </a:schemeClr>
              </a:buClr>
              <a:buNone/>
            </a:pPr>
            <a:endParaRPr lang="el-GR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l-GR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sz="23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 </a:t>
            </a:r>
            <a:r>
              <a:rPr lang="el-GR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Στάδιο</a:t>
            </a:r>
            <a:r>
              <a:rPr lang="el-GR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αφορά την υποβολή δικαιολογητικών που αποδεικνύουν την εγκατάσταση στην άλλη χώρα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4B1595D-1265-AB64-51A9-BD05D807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85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lum bright="70000" contrast="-7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51C6F7-1C9D-B76E-7466-9C6EF46D0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600" b="1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ΔΙΑΔΙΚΑΣΙΑ ΜΕΤΑΦΟΡΑΣ ΚΑΤΟΙΚΙΑΣ  </a:t>
            </a:r>
            <a:r>
              <a:rPr lang="el-GR" sz="2600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600" u="sng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99D75AD-B7DA-BB96-A540-FC075A640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952" y="731520"/>
            <a:ext cx="7522464" cy="4124096"/>
          </a:xfrm>
        </p:spPr>
        <p:txBody>
          <a:bodyPr>
            <a:normAutofit/>
          </a:bodyPr>
          <a:lstStyle/>
          <a:p>
            <a:pPr marL="85725" indent="0" algn="just">
              <a:buClr>
                <a:schemeClr val="bg1">
                  <a:lumMod val="95000"/>
                  <a:lumOff val="5000"/>
                </a:schemeClr>
              </a:buClr>
              <a:buNone/>
            </a:pPr>
            <a:r>
              <a:rPr lang="el-GR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sz="23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</a:t>
            </a:r>
            <a:r>
              <a:rPr lang="el-GR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ΣΤΑΔΙΟ: </a:t>
            </a:r>
          </a:p>
          <a:p>
            <a:pPr marL="542925" indent="-4572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Κατάθεση αίτησης μεταβολής της φορολογικής κατοικίας και λοιπών δικαιολογητικών. </a:t>
            </a:r>
          </a:p>
          <a:p>
            <a:pPr marL="728663" lvl="1" indent="-3429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l-GR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Στο Τμήμα ή Γραφείο Συμμόρφωσης Σχέσεων με τους φορολογούμενους της αρμόδιας Δ.Ο.Υ </a:t>
            </a:r>
          </a:p>
          <a:p>
            <a:pPr marL="728663" lvl="1" indent="-3429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l-GR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Δια ζώσης–μέσω </a:t>
            </a: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email–</a:t>
            </a:r>
            <a:r>
              <a:rPr lang="el-GR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ηλεκτρονικά στην</a:t>
            </a: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AA</a:t>
            </a:r>
            <a:r>
              <a:rPr lang="el-GR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ΔΕ</a:t>
            </a:r>
          </a:p>
          <a:p>
            <a:pPr marL="728663" lvl="1" indent="-3429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l-GR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Το αργότερο έως την τελευταία εργάσιμη ημέρα του πρώτου δεκαημέρου του Μαρτίου του  επόμενου φορολογικού έτους από το έτος αναχώρησης  </a:t>
            </a:r>
          </a:p>
          <a:p>
            <a:pPr marL="542925" indent="-4572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endParaRPr lang="el-GR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2925" indent="-457200" algn="just">
              <a:buClr>
                <a:schemeClr val="bg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endParaRPr lang="el-GR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4B1595D-1265-AB64-51A9-BD05D807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7F4D-16D2-4CD7-B0D3-D6A8F7521C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11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Ιό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Ιό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ό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265</TotalTime>
  <Words>721</Words>
  <Application>Microsoft Office PowerPoint</Application>
  <PresentationFormat>Προβολή στην οθόνη (16:9)</PresentationFormat>
  <Paragraphs>115</Paragraphs>
  <Slides>19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Wingdings</vt:lpstr>
      <vt:lpstr>Wingdings 3</vt:lpstr>
      <vt:lpstr>Ιόν</vt:lpstr>
      <vt:lpstr>ΜΕΤΑΦΟΡΑ ΦΟΡΟΛΟΓΙΚΗΣ ΚΑΤΟΙΚΙΑΣ ΣΤΗΝ ΑΛΛΟΔΑΠΗ </vt:lpstr>
      <vt:lpstr>Φορολογική Κατοικία</vt:lpstr>
      <vt:lpstr>ΦΟΡΟΛΟΓΙΚΗ ΚΑΤΟΙΚΙΑ</vt:lpstr>
      <vt:lpstr>ΦΟΡΟΛΟΓΙΚΗ ΚΑΤΟΙΚΙΑ</vt:lpstr>
      <vt:lpstr>ΦΟΡΟΛΟΓΙΚΗ ΚΑΤΟΙΚΙΑ </vt:lpstr>
      <vt:lpstr>Μεταφορά Φορολογικής Κατοικίας</vt:lpstr>
      <vt:lpstr>ΠΡΟΫΠΟΘΕΣΕΙΣ ΜΕΤΑΦΟΡΑΣ ΚΑΤΟΙΚΙΑΣ  </vt:lpstr>
      <vt:lpstr>ΔΙΑΔΙΚΑΣΙΑ ΜΕΤΑΦΟΡΑΣ ΚΑΤΟΙΚΙΑΣ   </vt:lpstr>
      <vt:lpstr>ΔΙΑΔΙΚΑΣΙΑ ΜΕΤΑΦΟΡΑΣ ΚΑΤΟΙΚΙΑΣ   </vt:lpstr>
      <vt:lpstr>ΔΙΑΔΙΚΑΣΙΑ ΜΕΤΑΦΟΡΑΣ ΚΑΤΟΙΚΙΑΣ   </vt:lpstr>
      <vt:lpstr>ΔΙΑΔΙΚΑΣΙΑ ΜΕΤΑΦΟΡΑΣ ΚΑΤΟΙΚΙΑΣ </vt:lpstr>
      <vt:lpstr>ΔΙΑΔΙΚΑΣΙΑ ΜΕΤΑΦΟΡΑΣ ΚΑΤΟΙΚΙΑΣ   </vt:lpstr>
      <vt:lpstr>ΔΙΑΔΙΚΑΣΙΑ ΜΕΤΑΦΟΡΑΣ ΚΑΤΟΙΚΙΑΣ   </vt:lpstr>
      <vt:lpstr>ΔΙΑΔΙΚΑΣΙΑ ΜΕΤΑΦΟΡΑΣ ΚΑΤΟΙΚΙΑΣ   </vt:lpstr>
      <vt:lpstr>ΔΙΑΔΙΚΑΣΙΑ ΜΕΤΑΦΟΡΑΣ ΚΑΤΟΙΚΙΑΣ   </vt:lpstr>
      <vt:lpstr>Μεταφορά Φορολογικής Κατοικίας</vt:lpstr>
      <vt:lpstr>ΣΥΝΕΠΕΙΕΣ ΜΕΤΑΦΟΡΑΣ ΚΑΤΟΙΚΙΑΣ   </vt:lpstr>
      <vt:lpstr>ΣΥΝΕΠΕΙΕΣ ΜΕΤΑΦΟΡΑΣ ΚΑΤΟΙΚΙΑΣ   </vt:lpstr>
      <vt:lpstr>Ευχαριστώ πολύ!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ΜΕΤΑΦΟΡΑ ΦΟΡΟΛΟΓΙΚΗΣ ΚΑΤΟΙΚΙΑΣ ΣΤΗΝ ΑΛΛΟΔΑΠΗ</dc:title>
  <dc:creator>Sophie B</dc:creator>
  <cp:lastModifiedBy>Sophie B</cp:lastModifiedBy>
  <cp:revision>2</cp:revision>
  <dcterms:created xsi:type="dcterms:W3CDTF">2023-11-05T09:38:10Z</dcterms:created>
  <dcterms:modified xsi:type="dcterms:W3CDTF">2023-11-18T06:33:42Z</dcterms:modified>
</cp:coreProperties>
</file>