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3"/>
  </p:notesMasterIdLst>
  <p:handoutMasterIdLst>
    <p:handoutMasterId r:id="rId74"/>
  </p:handoutMasterIdLst>
  <p:sldIdLst>
    <p:sldId id="256" r:id="rId2"/>
    <p:sldId id="263" r:id="rId3"/>
    <p:sldId id="264" r:id="rId4"/>
    <p:sldId id="265" r:id="rId5"/>
    <p:sldId id="324" r:id="rId6"/>
    <p:sldId id="409" r:id="rId7"/>
    <p:sldId id="403" r:id="rId8"/>
    <p:sldId id="411" r:id="rId9"/>
    <p:sldId id="412" r:id="rId10"/>
    <p:sldId id="413" r:id="rId11"/>
    <p:sldId id="410" r:id="rId12"/>
    <p:sldId id="404" r:id="rId13"/>
    <p:sldId id="405" r:id="rId14"/>
    <p:sldId id="402" r:id="rId15"/>
    <p:sldId id="415" r:id="rId16"/>
    <p:sldId id="267" r:id="rId17"/>
    <p:sldId id="305" r:id="rId18"/>
    <p:sldId id="304" r:id="rId19"/>
    <p:sldId id="306" r:id="rId20"/>
    <p:sldId id="307" r:id="rId21"/>
    <p:sldId id="308" r:id="rId22"/>
    <p:sldId id="295" r:id="rId23"/>
    <p:sldId id="337" r:id="rId24"/>
    <p:sldId id="299" r:id="rId25"/>
    <p:sldId id="268" r:id="rId26"/>
    <p:sldId id="270" r:id="rId27"/>
    <p:sldId id="300" r:id="rId28"/>
    <p:sldId id="272" r:id="rId29"/>
    <p:sldId id="321" r:id="rId30"/>
    <p:sldId id="322" r:id="rId31"/>
    <p:sldId id="339" r:id="rId32"/>
    <p:sldId id="340" r:id="rId33"/>
    <p:sldId id="323" r:id="rId34"/>
    <p:sldId id="309" r:id="rId35"/>
    <p:sldId id="282" r:id="rId36"/>
    <p:sldId id="283" r:id="rId37"/>
    <p:sldId id="284" r:id="rId38"/>
    <p:sldId id="285" r:id="rId39"/>
    <p:sldId id="301" r:id="rId40"/>
    <p:sldId id="302" r:id="rId41"/>
    <p:sldId id="341" r:id="rId42"/>
    <p:sldId id="325" r:id="rId43"/>
    <p:sldId id="326" r:id="rId44"/>
    <p:sldId id="327" r:id="rId45"/>
    <p:sldId id="328" r:id="rId46"/>
    <p:sldId id="329" r:id="rId47"/>
    <p:sldId id="1500" r:id="rId48"/>
    <p:sldId id="1501" r:id="rId49"/>
    <p:sldId id="1508" r:id="rId50"/>
    <p:sldId id="1507" r:id="rId51"/>
    <p:sldId id="1503" r:id="rId52"/>
    <p:sldId id="1502" r:id="rId53"/>
    <p:sldId id="1509" r:id="rId54"/>
    <p:sldId id="1505" r:id="rId55"/>
    <p:sldId id="331" r:id="rId56"/>
    <p:sldId id="332" r:id="rId57"/>
    <p:sldId id="333" r:id="rId58"/>
    <p:sldId id="334" r:id="rId59"/>
    <p:sldId id="335" r:id="rId60"/>
    <p:sldId id="336" r:id="rId61"/>
    <p:sldId id="303" r:id="rId62"/>
    <p:sldId id="291" r:id="rId63"/>
    <p:sldId id="292" r:id="rId64"/>
    <p:sldId id="293" r:id="rId65"/>
    <p:sldId id="313" r:id="rId66"/>
    <p:sldId id="314" r:id="rId67"/>
    <p:sldId id="315" r:id="rId68"/>
    <p:sldId id="316" r:id="rId69"/>
    <p:sldId id="317" r:id="rId70"/>
    <p:sldId id="320" r:id="rId71"/>
    <p:sldId id="319" r:id="rId7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TELI, Dimitra" initials="PD" lastIdx="1" clrIdx="0">
    <p:extLst>
      <p:ext uri="{19B8F6BF-5375-455C-9EA6-DF929625EA0E}">
        <p15:presenceInfo xmlns:p15="http://schemas.microsoft.com/office/powerpoint/2012/main" userId="S::pantelid@obs.who.int::2e40940a-e4c1-43f8-9b65-6ac8f3f9bf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5" autoAdjust="0"/>
    <p:restoredTop sz="94670" autoAdjust="0"/>
  </p:normalViewPr>
  <p:slideViewPr>
    <p:cSldViewPr>
      <p:cViewPr varScale="1">
        <p:scale>
          <a:sx n="105" d="100"/>
          <a:sy n="105" d="100"/>
        </p:scale>
        <p:origin x="17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387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handoutMaster" Target="handoutMasters/handout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user\Desktop\10cs6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olymp\OneDrive\Desktop\re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7.863246381513608E-3"/>
          <c:y val="9.2963190111724783E-2"/>
          <c:w val="0.98820513042772951"/>
          <c:h val="0.89588473955471548"/>
        </c:manualLayout>
      </c:layout>
      <c:barChart>
        <c:barDir val="col"/>
        <c:grouping val="stacked"/>
        <c:varyColors val="0"/>
        <c:ser>
          <c:idx val="0"/>
          <c:order val="0"/>
          <c:tx>
            <c:strRef>
              <c:f>'g7-11'!$B$31</c:f>
              <c:strCache>
                <c:ptCount val="1"/>
                <c:pt idx="0">
                  <c:v>Γενικοί Ιατροί</c:v>
                </c:pt>
              </c:strCache>
            </c:strRef>
          </c:tx>
          <c:spPr>
            <a:solidFill>
              <a:srgbClr val="002F6C"/>
            </a:solidFill>
            <a:ln>
              <a:noFill/>
            </a:ln>
            <a:effectLst/>
            <a:extLst>
              <a:ext uri="{91240B29-F687-4F45-9708-019B960494DF}">
                <a14:hiddenLine xmlns:a14="http://schemas.microsoft.com/office/drawing/2010/main">
                  <a:noFill/>
                </a14:hiddenLine>
              </a:ext>
            </a:extLst>
          </c:spPr>
          <c:invertIfNegative val="0"/>
          <c:dPt>
            <c:idx val="9"/>
            <c:invertIfNegative val="0"/>
            <c:bubble3D val="0"/>
            <c:spPr>
              <a:solidFill>
                <a:srgbClr val="DD2C00"/>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0-3F2E-4EA4-BE54-968D1EF7924B}"/>
              </c:ext>
            </c:extLst>
          </c:dPt>
          <c:dLbls>
            <c:numFmt formatCode="#,##0" sourceLinked="0"/>
            <c:spPr>
              <a:noFill/>
              <a:ln>
                <a:noFill/>
              </a:ln>
              <a:effectLst/>
            </c:spPr>
            <c:txPr>
              <a:bodyPr rot="0" vert="horz"/>
              <a:lstStyle/>
              <a:p>
                <a:pPr>
                  <a:defRPr lang="en-US"/>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'g7-11'!$A$32:$A$65</c:f>
              <c:strCache>
                <c:ptCount val="34"/>
                <c:pt idx="0">
                  <c:v>Portugal²</c:v>
                </c:pt>
                <c:pt idx="1">
                  <c:v>Belgium</c:v>
                </c:pt>
                <c:pt idx="2">
                  <c:v>Luxembourg</c:v>
                </c:pt>
                <c:pt idx="3">
                  <c:v>France</c:v>
                </c:pt>
                <c:pt idx="4">
                  <c:v>Ireland</c:v>
                </c:pt>
                <c:pt idx="5">
                  <c:v>Netherlands</c:v>
                </c:pt>
                <c:pt idx="6">
                  <c:v>Cyprus</c:v>
                </c:pt>
                <c:pt idx="7">
                  <c:v>Latvia</c:v>
                </c:pt>
                <c:pt idx="8">
                  <c:v>Estonia</c:v>
                </c:pt>
                <c:pt idx="9">
                  <c:v>EU24</c:v>
                </c:pt>
                <c:pt idx="10">
                  <c:v>Lithuania</c:v>
                </c:pt>
                <c:pt idx="11">
                  <c:v>Romania</c:v>
                </c:pt>
                <c:pt idx="12">
                  <c:v>Malta</c:v>
                </c:pt>
                <c:pt idx="13">
                  <c:v>Denmark</c:v>
                </c:pt>
                <c:pt idx="14">
                  <c:v>Slovenia</c:v>
                </c:pt>
                <c:pt idx="15">
                  <c:v>Italy</c:v>
                </c:pt>
                <c:pt idx="16">
                  <c:v>Croatia</c:v>
                </c:pt>
                <c:pt idx="17">
                  <c:v>Czech Republic</c:v>
                </c:pt>
                <c:pt idx="18">
                  <c:v>Germany</c:v>
                </c:pt>
                <c:pt idx="19">
                  <c:v>Sweden</c:v>
                </c:pt>
                <c:pt idx="20">
                  <c:v>Austria</c:v>
                </c:pt>
                <c:pt idx="21">
                  <c:v>Bulgaria</c:v>
                </c:pt>
                <c:pt idx="22">
                  <c:v>Hungary</c:v>
                </c:pt>
                <c:pt idx="23">
                  <c:v>Poland</c:v>
                </c:pt>
                <c:pt idx="24">
                  <c:v>Greece</c:v>
                </c:pt>
                <c:pt idx="26">
                  <c:v>Türkiye</c:v>
                </c:pt>
                <c:pt idx="27">
                  <c:v>North Macedonia</c:v>
                </c:pt>
                <c:pt idx="28">
                  <c:v>Switzerland</c:v>
                </c:pt>
                <c:pt idx="29">
                  <c:v>United Kingdom</c:v>
                </c:pt>
                <c:pt idx="30">
                  <c:v>Serbia</c:v>
                </c:pt>
                <c:pt idx="31">
                  <c:v>Montenegro</c:v>
                </c:pt>
                <c:pt idx="32">
                  <c:v>Norway</c:v>
                </c:pt>
                <c:pt idx="33">
                  <c:v>Iceland</c:v>
                </c:pt>
              </c:strCache>
            </c:strRef>
          </c:cat>
          <c:val>
            <c:numRef>
              <c:f>'g7-11'!$B$32:$B$65</c:f>
              <c:numCache>
                <c:formatCode>0.0</c:formatCode>
                <c:ptCount val="34"/>
                <c:pt idx="0">
                  <c:v>48.839999999999996</c:v>
                </c:pt>
                <c:pt idx="1">
                  <c:v>36.93</c:v>
                </c:pt>
                <c:pt idx="2">
                  <c:v>30</c:v>
                </c:pt>
                <c:pt idx="3">
                  <c:v>26.85</c:v>
                </c:pt>
                <c:pt idx="4">
                  <c:v>25.04</c:v>
                </c:pt>
                <c:pt idx="5">
                  <c:v>23.82</c:v>
                </c:pt>
                <c:pt idx="6">
                  <c:v>22.35</c:v>
                </c:pt>
                <c:pt idx="7">
                  <c:v>22.310000000000031</c:v>
                </c:pt>
                <c:pt idx="8">
                  <c:v>20.45</c:v>
                </c:pt>
                <c:pt idx="9">
                  <c:v>20.327083333333288</c:v>
                </c:pt>
                <c:pt idx="10">
                  <c:v>19.87</c:v>
                </c:pt>
                <c:pt idx="11">
                  <c:v>19.36</c:v>
                </c:pt>
                <c:pt idx="12">
                  <c:v>19.23</c:v>
                </c:pt>
                <c:pt idx="13">
                  <c:v>18.779999999999987</c:v>
                </c:pt>
                <c:pt idx="14">
                  <c:v>18.649999999999999</c:v>
                </c:pt>
                <c:pt idx="15">
                  <c:v>17.54</c:v>
                </c:pt>
                <c:pt idx="16">
                  <c:v>16.29</c:v>
                </c:pt>
                <c:pt idx="17">
                  <c:v>16.23</c:v>
                </c:pt>
                <c:pt idx="18">
                  <c:v>16.110000000000031</c:v>
                </c:pt>
                <c:pt idx="19">
                  <c:v>14.48</c:v>
                </c:pt>
                <c:pt idx="20">
                  <c:v>14</c:v>
                </c:pt>
                <c:pt idx="21">
                  <c:v>13.54</c:v>
                </c:pt>
                <c:pt idx="22">
                  <c:v>12.26</c:v>
                </c:pt>
                <c:pt idx="23">
                  <c:v>9.32</c:v>
                </c:pt>
                <c:pt idx="24">
                  <c:v>5.6</c:v>
                </c:pt>
                <c:pt idx="26">
                  <c:v>32.760000000000012</c:v>
                </c:pt>
                <c:pt idx="27">
                  <c:v>30.39</c:v>
                </c:pt>
                <c:pt idx="28">
                  <c:v>25.979999999999986</c:v>
                </c:pt>
                <c:pt idx="29">
                  <c:v>25.57</c:v>
                </c:pt>
                <c:pt idx="30">
                  <c:v>22.75</c:v>
                </c:pt>
                <c:pt idx="31">
                  <c:v>18.36</c:v>
                </c:pt>
                <c:pt idx="32">
                  <c:v>17.05</c:v>
                </c:pt>
                <c:pt idx="33">
                  <c:v>13.639999999999999</c:v>
                </c:pt>
              </c:numCache>
            </c:numRef>
          </c:val>
          <c:extLst>
            <c:ext xmlns:c16="http://schemas.microsoft.com/office/drawing/2014/chart" uri="{C3380CC4-5D6E-409C-BE32-E72D297353CC}">
              <c16:uniqueId val="{00000001-3F2E-4EA4-BE54-968D1EF7924B}"/>
            </c:ext>
          </c:extLst>
        </c:ser>
        <c:ser>
          <c:idx val="1"/>
          <c:order val="1"/>
          <c:tx>
            <c:strRef>
              <c:f>'g7-11'!$C$31</c:f>
              <c:strCache>
                <c:ptCount val="1"/>
                <c:pt idx="0">
                  <c:v>Ειδικοί Ιατροί</c:v>
                </c:pt>
              </c:strCache>
            </c:strRef>
          </c:tx>
          <c:spPr>
            <a:solidFill>
              <a:srgbClr val="7FA8D9"/>
            </a:solidFill>
            <a:ln>
              <a:noFill/>
            </a:ln>
            <a:effectLst/>
            <a:extLst>
              <a:ext uri="{91240B29-F687-4F45-9708-019B960494DF}">
                <a14:hiddenLine xmlns:a14="http://schemas.microsoft.com/office/drawing/2010/main">
                  <a:noFill/>
                </a14:hiddenLine>
              </a:ext>
            </a:extLst>
          </c:spPr>
          <c:invertIfNegative val="0"/>
          <c:dPt>
            <c:idx val="9"/>
            <c:invertIfNegative val="0"/>
            <c:bubble3D val="0"/>
            <c:spPr>
              <a:solidFill>
                <a:srgbClr val="F79779"/>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2-3F2E-4EA4-BE54-968D1EF7924B}"/>
              </c:ext>
            </c:extLst>
          </c:dPt>
          <c:dLbls>
            <c:numFmt formatCode="0" sourceLinked="0"/>
            <c:spPr>
              <a:noFill/>
              <a:ln>
                <a:noFill/>
              </a:ln>
              <a:effectLst/>
            </c:spPr>
            <c:txPr>
              <a:bodyPr rot="0" vert="horz"/>
              <a:lstStyle/>
              <a:p>
                <a:pPr>
                  <a:defRPr lang="en-US"/>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'g7-11'!$A$32:$A$65</c:f>
              <c:strCache>
                <c:ptCount val="34"/>
                <c:pt idx="0">
                  <c:v>Portugal²</c:v>
                </c:pt>
                <c:pt idx="1">
                  <c:v>Belgium</c:v>
                </c:pt>
                <c:pt idx="2">
                  <c:v>Luxembourg</c:v>
                </c:pt>
                <c:pt idx="3">
                  <c:v>France</c:v>
                </c:pt>
                <c:pt idx="4">
                  <c:v>Ireland</c:v>
                </c:pt>
                <c:pt idx="5">
                  <c:v>Netherlands</c:v>
                </c:pt>
                <c:pt idx="6">
                  <c:v>Cyprus</c:v>
                </c:pt>
                <c:pt idx="7">
                  <c:v>Latvia</c:v>
                </c:pt>
                <c:pt idx="8">
                  <c:v>Estonia</c:v>
                </c:pt>
                <c:pt idx="9">
                  <c:v>EU24</c:v>
                </c:pt>
                <c:pt idx="10">
                  <c:v>Lithuania</c:v>
                </c:pt>
                <c:pt idx="11">
                  <c:v>Romania</c:v>
                </c:pt>
                <c:pt idx="12">
                  <c:v>Malta</c:v>
                </c:pt>
                <c:pt idx="13">
                  <c:v>Denmark</c:v>
                </c:pt>
                <c:pt idx="14">
                  <c:v>Slovenia</c:v>
                </c:pt>
                <c:pt idx="15">
                  <c:v>Italy</c:v>
                </c:pt>
                <c:pt idx="16">
                  <c:v>Croatia</c:v>
                </c:pt>
                <c:pt idx="17">
                  <c:v>Czech Republic</c:v>
                </c:pt>
                <c:pt idx="18">
                  <c:v>Germany</c:v>
                </c:pt>
                <c:pt idx="19">
                  <c:v>Sweden</c:v>
                </c:pt>
                <c:pt idx="20">
                  <c:v>Austria</c:v>
                </c:pt>
                <c:pt idx="21">
                  <c:v>Bulgaria</c:v>
                </c:pt>
                <c:pt idx="22">
                  <c:v>Hungary</c:v>
                </c:pt>
                <c:pt idx="23">
                  <c:v>Poland</c:v>
                </c:pt>
                <c:pt idx="24">
                  <c:v>Greece</c:v>
                </c:pt>
                <c:pt idx="26">
                  <c:v>Türkiye</c:v>
                </c:pt>
                <c:pt idx="27">
                  <c:v>North Macedonia</c:v>
                </c:pt>
                <c:pt idx="28">
                  <c:v>Switzerland</c:v>
                </c:pt>
                <c:pt idx="29">
                  <c:v>United Kingdom</c:v>
                </c:pt>
                <c:pt idx="30">
                  <c:v>Serbia</c:v>
                </c:pt>
                <c:pt idx="31">
                  <c:v>Montenegro</c:v>
                </c:pt>
                <c:pt idx="32">
                  <c:v>Norway</c:v>
                </c:pt>
                <c:pt idx="33">
                  <c:v>Iceland</c:v>
                </c:pt>
              </c:strCache>
            </c:strRef>
          </c:cat>
          <c:val>
            <c:numRef>
              <c:f>'g7-11'!$C$32:$C$65</c:f>
              <c:numCache>
                <c:formatCode>0.0</c:formatCode>
                <c:ptCount val="34"/>
                <c:pt idx="0">
                  <c:v>47.949999999999996</c:v>
                </c:pt>
                <c:pt idx="1">
                  <c:v>61.720000000000013</c:v>
                </c:pt>
                <c:pt idx="2">
                  <c:v>70</c:v>
                </c:pt>
                <c:pt idx="3">
                  <c:v>56.14</c:v>
                </c:pt>
                <c:pt idx="4">
                  <c:v>45.68</c:v>
                </c:pt>
                <c:pt idx="5">
                  <c:v>53.59</c:v>
                </c:pt>
                <c:pt idx="6">
                  <c:v>77.649999999999991</c:v>
                </c:pt>
                <c:pt idx="7">
                  <c:v>77.69</c:v>
                </c:pt>
                <c:pt idx="8">
                  <c:v>76.569999999999993</c:v>
                </c:pt>
                <c:pt idx="9">
                  <c:v>68.661250000000024</c:v>
                </c:pt>
                <c:pt idx="10">
                  <c:v>78.23</c:v>
                </c:pt>
                <c:pt idx="11">
                  <c:v>76.39</c:v>
                </c:pt>
                <c:pt idx="12">
                  <c:v>55.1</c:v>
                </c:pt>
                <c:pt idx="13">
                  <c:v>43.83</c:v>
                </c:pt>
                <c:pt idx="14">
                  <c:v>76.48</c:v>
                </c:pt>
                <c:pt idx="15">
                  <c:v>78.83</c:v>
                </c:pt>
                <c:pt idx="16">
                  <c:v>78.11</c:v>
                </c:pt>
                <c:pt idx="17">
                  <c:v>80.88</c:v>
                </c:pt>
                <c:pt idx="18">
                  <c:v>77</c:v>
                </c:pt>
                <c:pt idx="19">
                  <c:v>51.82</c:v>
                </c:pt>
                <c:pt idx="20">
                  <c:v>55.4</c:v>
                </c:pt>
                <c:pt idx="21">
                  <c:v>85.93</c:v>
                </c:pt>
                <c:pt idx="22">
                  <c:v>78.679999999999978</c:v>
                </c:pt>
                <c:pt idx="23">
                  <c:v>82.38</c:v>
                </c:pt>
                <c:pt idx="24">
                  <c:v>81.819999999999993</c:v>
                </c:pt>
                <c:pt idx="26">
                  <c:v>67.239999999999995</c:v>
                </c:pt>
                <c:pt idx="27">
                  <c:v>69.61</c:v>
                </c:pt>
                <c:pt idx="28">
                  <c:v>60.74</c:v>
                </c:pt>
                <c:pt idx="29">
                  <c:v>74.61999999999999</c:v>
                </c:pt>
                <c:pt idx="30">
                  <c:v>71.61999999999999</c:v>
                </c:pt>
                <c:pt idx="31">
                  <c:v>81.64</c:v>
                </c:pt>
                <c:pt idx="32">
                  <c:v>42.17</c:v>
                </c:pt>
                <c:pt idx="33">
                  <c:v>51.93</c:v>
                </c:pt>
              </c:numCache>
            </c:numRef>
          </c:val>
          <c:extLst>
            <c:ext xmlns:c16="http://schemas.microsoft.com/office/drawing/2014/chart" uri="{C3380CC4-5D6E-409C-BE32-E72D297353CC}">
              <c16:uniqueId val="{00000003-3F2E-4EA4-BE54-968D1EF7924B}"/>
            </c:ext>
          </c:extLst>
        </c:ser>
        <c:ser>
          <c:idx val="2"/>
          <c:order val="2"/>
          <c:tx>
            <c:strRef>
              <c:f>'g7-11'!$D$31</c:f>
              <c:strCache>
                <c:ptCount val="1"/>
                <c:pt idx="0">
                  <c:v>Other doctors¹</c:v>
                </c:pt>
              </c:strCache>
            </c:strRef>
          </c:tx>
          <c:spPr>
            <a:solidFill>
              <a:srgbClr val="006BB6"/>
            </a:solidFill>
            <a:ln>
              <a:noFill/>
            </a:ln>
            <a:effectLst/>
            <a:extLst>
              <a:ext uri="{91240B29-F687-4F45-9708-019B960494DF}">
                <a14:hiddenLine xmlns:a14="http://schemas.microsoft.com/office/drawing/2010/main">
                  <a:noFill/>
                </a14:hiddenLine>
              </a:ext>
            </a:extLst>
          </c:spPr>
          <c:invertIfNegative val="0"/>
          <c:dPt>
            <c:idx val="9"/>
            <c:invertIfNegative val="0"/>
            <c:bubble3D val="0"/>
            <c:spPr>
              <a:solidFill>
                <a:srgbClr val="E4644B"/>
              </a:solidFill>
              <a:ln>
                <a:noFill/>
              </a:ln>
              <a:effectLst/>
              <a:extLst>
                <a:ext uri="{91240B29-F687-4F45-9708-019B960494DF}">
                  <a14:hiddenLine xmlns:a14="http://schemas.microsoft.com/office/drawing/2010/main">
                    <a:noFill/>
                  </a14:hiddenLine>
                </a:ext>
              </a:extLst>
            </c:spPr>
            <c:extLst>
              <c:ext xmlns:c16="http://schemas.microsoft.com/office/drawing/2014/chart" uri="{C3380CC4-5D6E-409C-BE32-E72D297353CC}">
                <c16:uniqueId val="{00000004-3F2E-4EA4-BE54-968D1EF7924B}"/>
              </c:ext>
            </c:extLst>
          </c:dPt>
          <c:dLbls>
            <c:dLbl>
              <c:idx val="2"/>
              <c:delete val="1"/>
              <c:extLst>
                <c:ext xmlns:c15="http://schemas.microsoft.com/office/drawing/2012/chart" uri="{CE6537A1-D6FC-4f65-9D91-7224C49458BB}"/>
                <c:ext xmlns:c16="http://schemas.microsoft.com/office/drawing/2014/chart" uri="{C3380CC4-5D6E-409C-BE32-E72D297353CC}">
                  <c16:uniqueId val="{00000005-3F2E-4EA4-BE54-968D1EF7924B}"/>
                </c:ext>
              </c:extLst>
            </c:dLbl>
            <c:dLbl>
              <c:idx val="6"/>
              <c:delete val="1"/>
              <c:extLst>
                <c:ext xmlns:c15="http://schemas.microsoft.com/office/drawing/2012/chart" uri="{CE6537A1-D6FC-4f65-9D91-7224C49458BB}"/>
                <c:ext xmlns:c16="http://schemas.microsoft.com/office/drawing/2014/chart" uri="{C3380CC4-5D6E-409C-BE32-E72D297353CC}">
                  <c16:uniqueId val="{00000006-3F2E-4EA4-BE54-968D1EF7924B}"/>
                </c:ext>
              </c:extLst>
            </c:dLbl>
            <c:dLbl>
              <c:idx val="7"/>
              <c:delete val="1"/>
              <c:extLst>
                <c:ext xmlns:c15="http://schemas.microsoft.com/office/drawing/2012/chart" uri="{CE6537A1-D6FC-4f65-9D91-7224C49458BB}"/>
                <c:ext xmlns:c16="http://schemas.microsoft.com/office/drawing/2014/chart" uri="{C3380CC4-5D6E-409C-BE32-E72D297353CC}">
                  <c16:uniqueId val="{00000007-3F2E-4EA4-BE54-968D1EF7924B}"/>
                </c:ext>
              </c:extLst>
            </c:dLbl>
            <c:dLbl>
              <c:idx val="26"/>
              <c:delete val="1"/>
              <c:extLst>
                <c:ext xmlns:c15="http://schemas.microsoft.com/office/drawing/2012/chart" uri="{CE6537A1-D6FC-4f65-9D91-7224C49458BB}"/>
                <c:ext xmlns:c16="http://schemas.microsoft.com/office/drawing/2014/chart" uri="{C3380CC4-5D6E-409C-BE32-E72D297353CC}">
                  <c16:uniqueId val="{00000008-3F2E-4EA4-BE54-968D1EF7924B}"/>
                </c:ext>
              </c:extLst>
            </c:dLbl>
            <c:dLbl>
              <c:idx val="27"/>
              <c:delete val="1"/>
              <c:extLst>
                <c:ext xmlns:c15="http://schemas.microsoft.com/office/drawing/2012/chart" uri="{CE6537A1-D6FC-4f65-9D91-7224C49458BB}"/>
                <c:ext xmlns:c16="http://schemas.microsoft.com/office/drawing/2014/chart" uri="{C3380CC4-5D6E-409C-BE32-E72D297353CC}">
                  <c16:uniqueId val="{00000009-3F2E-4EA4-BE54-968D1EF7924B}"/>
                </c:ext>
              </c:extLst>
            </c:dLbl>
            <c:dLbl>
              <c:idx val="29"/>
              <c:delete val="1"/>
              <c:extLst>
                <c:ext xmlns:c15="http://schemas.microsoft.com/office/drawing/2012/chart" uri="{CE6537A1-D6FC-4f65-9D91-7224C49458BB}"/>
                <c:ext xmlns:c16="http://schemas.microsoft.com/office/drawing/2014/chart" uri="{C3380CC4-5D6E-409C-BE32-E72D297353CC}">
                  <c16:uniqueId val="{0000000A-3F2E-4EA4-BE54-968D1EF7924B}"/>
                </c:ext>
              </c:extLst>
            </c:dLbl>
            <c:dLbl>
              <c:idx val="31"/>
              <c:delete val="1"/>
              <c:extLst>
                <c:ext xmlns:c15="http://schemas.microsoft.com/office/drawing/2012/chart" uri="{CE6537A1-D6FC-4f65-9D91-7224C49458BB}"/>
                <c:ext xmlns:c16="http://schemas.microsoft.com/office/drawing/2014/chart" uri="{C3380CC4-5D6E-409C-BE32-E72D297353CC}">
                  <c16:uniqueId val="{0000000B-3F2E-4EA4-BE54-968D1EF7924B}"/>
                </c:ext>
              </c:extLst>
            </c:dLbl>
            <c:numFmt formatCode="0" sourceLinked="0"/>
            <c:spPr>
              <a:noFill/>
              <a:ln>
                <a:noFill/>
              </a:ln>
              <a:effectLst/>
            </c:spPr>
            <c:txPr>
              <a:bodyPr rot="0" vert="horz"/>
              <a:lstStyle/>
              <a:p>
                <a:pPr>
                  <a:defRPr lang="en-US"/>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'g7-11'!$A$32:$A$65</c:f>
              <c:strCache>
                <c:ptCount val="34"/>
                <c:pt idx="0">
                  <c:v>Portugal²</c:v>
                </c:pt>
                <c:pt idx="1">
                  <c:v>Belgium</c:v>
                </c:pt>
                <c:pt idx="2">
                  <c:v>Luxembourg</c:v>
                </c:pt>
                <c:pt idx="3">
                  <c:v>France</c:v>
                </c:pt>
                <c:pt idx="4">
                  <c:v>Ireland</c:v>
                </c:pt>
                <c:pt idx="5">
                  <c:v>Netherlands</c:v>
                </c:pt>
                <c:pt idx="6">
                  <c:v>Cyprus</c:v>
                </c:pt>
                <c:pt idx="7">
                  <c:v>Latvia</c:v>
                </c:pt>
                <c:pt idx="8">
                  <c:v>Estonia</c:v>
                </c:pt>
                <c:pt idx="9">
                  <c:v>EU24</c:v>
                </c:pt>
                <c:pt idx="10">
                  <c:v>Lithuania</c:v>
                </c:pt>
                <c:pt idx="11">
                  <c:v>Romania</c:v>
                </c:pt>
                <c:pt idx="12">
                  <c:v>Malta</c:v>
                </c:pt>
                <c:pt idx="13">
                  <c:v>Denmark</c:v>
                </c:pt>
                <c:pt idx="14">
                  <c:v>Slovenia</c:v>
                </c:pt>
                <c:pt idx="15">
                  <c:v>Italy</c:v>
                </c:pt>
                <c:pt idx="16">
                  <c:v>Croatia</c:v>
                </c:pt>
                <c:pt idx="17">
                  <c:v>Czech Republic</c:v>
                </c:pt>
                <c:pt idx="18">
                  <c:v>Germany</c:v>
                </c:pt>
                <c:pt idx="19">
                  <c:v>Sweden</c:v>
                </c:pt>
                <c:pt idx="20">
                  <c:v>Austria</c:v>
                </c:pt>
                <c:pt idx="21">
                  <c:v>Bulgaria</c:v>
                </c:pt>
                <c:pt idx="22">
                  <c:v>Hungary</c:v>
                </c:pt>
                <c:pt idx="23">
                  <c:v>Poland</c:v>
                </c:pt>
                <c:pt idx="24">
                  <c:v>Greece</c:v>
                </c:pt>
                <c:pt idx="26">
                  <c:v>Türkiye</c:v>
                </c:pt>
                <c:pt idx="27">
                  <c:v>North Macedonia</c:v>
                </c:pt>
                <c:pt idx="28">
                  <c:v>Switzerland</c:v>
                </c:pt>
                <c:pt idx="29">
                  <c:v>United Kingdom</c:v>
                </c:pt>
                <c:pt idx="30">
                  <c:v>Serbia</c:v>
                </c:pt>
                <c:pt idx="31">
                  <c:v>Montenegro</c:v>
                </c:pt>
                <c:pt idx="32">
                  <c:v>Norway</c:v>
                </c:pt>
                <c:pt idx="33">
                  <c:v>Iceland</c:v>
                </c:pt>
              </c:strCache>
            </c:strRef>
          </c:cat>
          <c:val>
            <c:numRef>
              <c:f>'g7-11'!$D$32:$D$65</c:f>
              <c:numCache>
                <c:formatCode>0.0</c:formatCode>
                <c:ptCount val="34"/>
                <c:pt idx="0">
                  <c:v>3.21</c:v>
                </c:pt>
                <c:pt idx="1">
                  <c:v>1.35</c:v>
                </c:pt>
                <c:pt idx="2">
                  <c:v>0</c:v>
                </c:pt>
                <c:pt idx="3">
                  <c:v>17.02</c:v>
                </c:pt>
                <c:pt idx="4">
                  <c:v>29.279999999999987</c:v>
                </c:pt>
                <c:pt idx="5">
                  <c:v>22.59</c:v>
                </c:pt>
                <c:pt idx="6">
                  <c:v>0</c:v>
                </c:pt>
                <c:pt idx="7">
                  <c:v>0</c:v>
                </c:pt>
                <c:pt idx="8">
                  <c:v>2.98</c:v>
                </c:pt>
                <c:pt idx="9">
                  <c:v>11.013333333333334</c:v>
                </c:pt>
                <c:pt idx="10">
                  <c:v>1.91</c:v>
                </c:pt>
                <c:pt idx="11">
                  <c:v>4.25</c:v>
                </c:pt>
                <c:pt idx="12">
                  <c:v>25.67</c:v>
                </c:pt>
                <c:pt idx="13">
                  <c:v>37.39</c:v>
                </c:pt>
                <c:pt idx="14">
                  <c:v>4.87</c:v>
                </c:pt>
                <c:pt idx="15">
                  <c:v>3.64</c:v>
                </c:pt>
                <c:pt idx="16">
                  <c:v>5.6</c:v>
                </c:pt>
                <c:pt idx="17">
                  <c:v>2.8899999999999997</c:v>
                </c:pt>
                <c:pt idx="18">
                  <c:v>6.9</c:v>
                </c:pt>
                <c:pt idx="19">
                  <c:v>33.690000000000012</c:v>
                </c:pt>
                <c:pt idx="20">
                  <c:v>30.610000000000031</c:v>
                </c:pt>
                <c:pt idx="21">
                  <c:v>0.54</c:v>
                </c:pt>
                <c:pt idx="22">
                  <c:v>9.0500000000000025</c:v>
                </c:pt>
                <c:pt idx="23">
                  <c:v>8.3000000000000007</c:v>
                </c:pt>
                <c:pt idx="24">
                  <c:v>12.58</c:v>
                </c:pt>
                <c:pt idx="26">
                  <c:v>0</c:v>
                </c:pt>
                <c:pt idx="27">
                  <c:v>0</c:v>
                </c:pt>
                <c:pt idx="28">
                  <c:v>13.28</c:v>
                </c:pt>
                <c:pt idx="29">
                  <c:v>0</c:v>
                </c:pt>
                <c:pt idx="30">
                  <c:v>5.64</c:v>
                </c:pt>
                <c:pt idx="31">
                  <c:v>0</c:v>
                </c:pt>
                <c:pt idx="32">
                  <c:v>40.78</c:v>
                </c:pt>
                <c:pt idx="33">
                  <c:v>34.43</c:v>
                </c:pt>
              </c:numCache>
            </c:numRef>
          </c:val>
          <c:extLst>
            <c:ext xmlns:c16="http://schemas.microsoft.com/office/drawing/2014/chart" uri="{C3380CC4-5D6E-409C-BE32-E72D297353CC}">
              <c16:uniqueId val="{0000000C-3F2E-4EA4-BE54-968D1EF7924B}"/>
            </c:ext>
          </c:extLst>
        </c:ser>
        <c:dLbls>
          <c:showLegendKey val="0"/>
          <c:showVal val="0"/>
          <c:showCatName val="0"/>
          <c:showSerName val="0"/>
          <c:showPercent val="0"/>
          <c:showBubbleSize val="0"/>
        </c:dLbls>
        <c:gapWidth val="50"/>
        <c:overlap val="100"/>
        <c:axId val="109568768"/>
        <c:axId val="109570304"/>
      </c:barChart>
      <c:catAx>
        <c:axId val="109568768"/>
        <c:scaling>
          <c:orientation val="minMax"/>
        </c:scaling>
        <c:delete val="0"/>
        <c:axPos val="b"/>
        <c:majorGridlines>
          <c:spPr>
            <a:ln w="9525" cap="flat" cmpd="sng" algn="ctr">
              <a:solidFill>
                <a:srgbClr val="FFFFFF"/>
              </a:solidFill>
              <a:prstDash val="solid"/>
              <a:round/>
            </a:ln>
            <a:effectLst/>
          </c:spPr>
        </c:majorGridlines>
        <c:numFmt formatCode="General" sourceLinked="0"/>
        <c:majorTickMark val="in"/>
        <c:minorTickMark val="none"/>
        <c:tickLblPos val="low"/>
        <c:spPr>
          <a:noFill/>
          <a:ln w="9525" cap="flat" cmpd="sng" algn="ctr">
            <a:solidFill>
              <a:srgbClr val="000000"/>
            </a:solidFill>
            <a:prstDash val="solid"/>
            <a:round/>
          </a:ln>
          <a:effectLst/>
          <a:extLst>
            <a:ext uri="{909E8E84-426E-40DD-AFC4-6F175D3DCCD1}">
              <a14:hiddenFill xmlns:a14="http://schemas.microsoft.com/office/drawing/2010/main">
                <a:noFill/>
              </a14:hiddenFill>
            </a:ext>
          </a:extLst>
        </c:spPr>
        <c:txPr>
          <a:bodyPr rot="-2700000"/>
          <a:lstStyle/>
          <a:p>
            <a:pPr>
              <a:defRPr lang="en-US"/>
            </a:pPr>
            <a:endParaRPr lang="el-GR"/>
          </a:p>
        </c:txPr>
        <c:crossAx val="109570304"/>
        <c:crosses val="autoZero"/>
        <c:auto val="1"/>
        <c:lblAlgn val="ctr"/>
        <c:lblOffset val="0"/>
        <c:tickLblSkip val="1"/>
        <c:noMultiLvlLbl val="0"/>
      </c:catAx>
      <c:valAx>
        <c:axId val="109570304"/>
        <c:scaling>
          <c:orientation val="minMax"/>
          <c:max val="100"/>
        </c:scaling>
        <c:delete val="0"/>
        <c:axPos val="l"/>
        <c:majorGridlines>
          <c:spPr>
            <a:ln w="9525" cap="flat" cmpd="sng" algn="ctr">
              <a:solidFill>
                <a:srgbClr val="FFFFFF"/>
              </a:solidFill>
              <a:prstDash val="solid"/>
              <a:round/>
            </a:ln>
            <a:effectLst/>
          </c:spPr>
        </c:majorGridlines>
        <c:numFmt formatCode="General" sourceLinked="0"/>
        <c:majorTickMark val="in"/>
        <c:minorTickMark val="none"/>
        <c:tickLblPos val="nextTo"/>
        <c:spPr>
          <a:noFill/>
          <a:ln w="9525">
            <a:solidFill>
              <a:srgbClr val="000000"/>
            </a:solidFill>
            <a:prstDash val="solid"/>
          </a:ln>
          <a:effectLst/>
          <a:extLst>
            <a:ext uri="{909E8E84-426E-40DD-AFC4-6F175D3DCCD1}">
              <a14:hiddenFill xmlns:a14="http://schemas.microsoft.com/office/drawing/2010/main">
                <a:noFill/>
              </a14:hiddenFill>
            </a:ext>
          </a:extLst>
        </c:spPr>
        <c:txPr>
          <a:bodyPr rot="-60000000" vert="horz"/>
          <a:lstStyle/>
          <a:p>
            <a:pPr>
              <a:defRPr lang="en-US"/>
            </a:pPr>
            <a:endParaRPr lang="el-GR"/>
          </a:p>
        </c:txPr>
        <c:crossAx val="109568768"/>
        <c:crosses val="autoZero"/>
        <c:crossBetween val="between"/>
      </c:valAx>
      <c:spPr>
        <a:solidFill>
          <a:srgbClr val="EAEAEA"/>
        </a:solidFill>
        <a:ln>
          <a:noFill/>
        </a:ln>
        <a:effectLst/>
        <a:extLst>
          <a:ext uri="{91240B29-F687-4F45-9708-019B960494DF}">
            <a14:hiddenLine xmlns:a14="http://schemas.microsoft.com/office/drawing/2010/main">
              <a:noFill/>
            </a14:hiddenLine>
          </a:ext>
        </a:extLst>
      </c:spPr>
    </c:plotArea>
    <c:plotVisOnly val="1"/>
    <c:dispBlanksAs val="gap"/>
    <c:showDLblsOverMax val="1"/>
  </c:chart>
  <c:spPr>
    <a:noFill/>
    <a:ln w="9525" cap="flat" cmpd="sng" algn="ctr">
      <a:noFill/>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lumMod val="15000"/>
              <a:lumOff val="85000"/>
            </a:sysClr>
          </a:solidFill>
          <a:round/>
        </a14:hiddenLine>
      </a:ext>
    </a:extLst>
  </c:spPr>
  <c:txPr>
    <a:bodyPr/>
    <a:lstStyle/>
    <a:p>
      <a:pPr>
        <a:defRPr sz="1400">
          <a:solidFill>
            <a:sysClr val="windowText" lastClr="000000"/>
          </a:solidFill>
          <a:latin typeface="Calibri" pitchFamily="34" charset="0"/>
          <a:ea typeface="Calibri" pitchFamily="34" charset="0"/>
          <a:cs typeface="Calibri" pitchFamily="34" charset="0"/>
        </a:defRPr>
      </a:pPr>
      <a:endParaRPr lang="el-GR"/>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Φύλλο2!$B$1</c:f>
              <c:strCache>
                <c:ptCount val="1"/>
                <c:pt idx="0">
                  <c:v>Μέσο ποσοστό νοσηλευτών ΠΕ/ΤΕ στο σύνολο του νοσηλευτικού προσωπικού (%)</c:v>
                </c:pt>
              </c:strCache>
            </c:strRef>
          </c:tx>
          <c:invertIfNegative val="0"/>
          <c:dLbls>
            <c:spPr>
              <a:noFill/>
              <a:ln>
                <a:noFill/>
              </a:ln>
              <a:effectLst/>
            </c:spPr>
            <c:txPr>
              <a:bodyPr/>
              <a:lstStyle/>
              <a:p>
                <a:pPr>
                  <a:defRPr b="1"/>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Φύλλο2!$A$2:$A$9</c:f>
              <c:strCache>
                <c:ptCount val="8"/>
                <c:pt idx="0">
                  <c:v>Σύνολο χώρας</c:v>
                </c:pt>
                <c:pt idx="1">
                  <c:v>ΥΠΕ1</c:v>
                </c:pt>
                <c:pt idx="2">
                  <c:v>ΥΠΕ3</c:v>
                </c:pt>
                <c:pt idx="3">
                  <c:v>ΥΠΕ7</c:v>
                </c:pt>
                <c:pt idx="4">
                  <c:v>ΥΠΕ5</c:v>
                </c:pt>
                <c:pt idx="5">
                  <c:v>ΥΠΕ4</c:v>
                </c:pt>
                <c:pt idx="6">
                  <c:v>ΥΠΕ6</c:v>
                </c:pt>
                <c:pt idx="7">
                  <c:v>ΥΠΕ2</c:v>
                </c:pt>
              </c:strCache>
            </c:strRef>
          </c:cat>
          <c:val>
            <c:numRef>
              <c:f>Φύλλο2!$B$2:$B$9</c:f>
              <c:numCache>
                <c:formatCode>0.0</c:formatCode>
                <c:ptCount val="8"/>
                <c:pt idx="0" formatCode="General">
                  <c:v>56.2</c:v>
                </c:pt>
                <c:pt idx="1">
                  <c:v>62</c:v>
                </c:pt>
                <c:pt idx="2" formatCode="General">
                  <c:v>61.6</c:v>
                </c:pt>
                <c:pt idx="3" formatCode="General">
                  <c:v>57.1</c:v>
                </c:pt>
                <c:pt idx="4" formatCode="General">
                  <c:v>55.9</c:v>
                </c:pt>
                <c:pt idx="5" formatCode="General">
                  <c:v>55.8</c:v>
                </c:pt>
                <c:pt idx="6" formatCode="General">
                  <c:v>53.7</c:v>
                </c:pt>
                <c:pt idx="7" formatCode="General">
                  <c:v>49.9</c:v>
                </c:pt>
              </c:numCache>
            </c:numRef>
          </c:val>
          <c:extLst>
            <c:ext xmlns:c16="http://schemas.microsoft.com/office/drawing/2014/chart" uri="{C3380CC4-5D6E-409C-BE32-E72D297353CC}">
              <c16:uniqueId val="{00000000-CF86-4219-8158-D10FBA97F6C6}"/>
            </c:ext>
          </c:extLst>
        </c:ser>
        <c:ser>
          <c:idx val="1"/>
          <c:order val="1"/>
          <c:tx>
            <c:strRef>
              <c:f>Φύλλο2!$C$1</c:f>
              <c:strCache>
                <c:ptCount val="1"/>
                <c:pt idx="0">
                  <c:v>Μέση πληρότητα (%)</c:v>
                </c:pt>
              </c:strCache>
            </c:strRef>
          </c:tx>
          <c:spPr>
            <a:solidFill>
              <a:srgbClr val="E8404C"/>
            </a:solidFill>
          </c:spPr>
          <c:invertIfNegative val="0"/>
          <c:dLbls>
            <c:dLbl>
              <c:idx val="0"/>
              <c:layout>
                <c:manualLayout>
                  <c:x val="1.5337423312883455E-2"/>
                  <c:y val="-5.65930956423315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F86-4219-8158-D10FBA97F6C6}"/>
                </c:ext>
              </c:extLst>
            </c:dLbl>
            <c:dLbl>
              <c:idx val="1"/>
              <c:layout>
                <c:manualLayout>
                  <c:x val="1.533742331288345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F86-4219-8158-D10FBA97F6C6}"/>
                </c:ext>
              </c:extLst>
            </c:dLbl>
            <c:dLbl>
              <c:idx val="2"/>
              <c:layout>
                <c:manualLayout>
                  <c:x val="1.3633265167007514E-2"/>
                  <c:y val="-1.98075834748161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F86-4219-8158-D10FBA97F6C6}"/>
                </c:ext>
              </c:extLst>
            </c:dLbl>
            <c:dLbl>
              <c:idx val="3"/>
              <c:layout>
                <c:manualLayout>
                  <c:x val="1.3633265167007514E-2"/>
                  <c:y val="-1.6977928692699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F86-4219-8158-D10FBA97F6C6}"/>
                </c:ext>
              </c:extLst>
            </c:dLbl>
            <c:dLbl>
              <c:idx val="4"/>
              <c:layout>
                <c:manualLayout>
                  <c:x val="1.3633265167007514E-2"/>
                  <c:y val="-2.546689303904927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F86-4219-8158-D10FBA97F6C6}"/>
                </c:ext>
              </c:extLst>
            </c:dLbl>
            <c:dLbl>
              <c:idx val="5"/>
              <c:layout>
                <c:manualLayout>
                  <c:x val="1.1929107021131561E-2"/>
                  <c:y val="-1.13186191284663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F86-4219-8158-D10FBA97F6C6}"/>
                </c:ext>
              </c:extLst>
            </c:dLbl>
            <c:dLbl>
              <c:idx val="6"/>
              <c:layout>
                <c:manualLayout>
                  <c:x val="1.5337423312883455E-2"/>
                  <c:y val="-2.593820252907320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F86-4219-8158-D10FBA97F6C6}"/>
                </c:ext>
              </c:extLst>
            </c:dLbl>
            <c:dLbl>
              <c:idx val="7"/>
              <c:layout>
                <c:manualLayout>
                  <c:x val="1.022494887525549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F86-4219-8158-D10FBA97F6C6}"/>
                </c:ext>
              </c:extLst>
            </c:dLbl>
            <c:spPr>
              <a:noFill/>
              <a:ln>
                <a:noFill/>
              </a:ln>
              <a:effectLst/>
            </c:spPr>
            <c:txPr>
              <a:bodyPr/>
              <a:lstStyle/>
              <a:p>
                <a:pPr>
                  <a:defRPr sz="800" b="1"/>
                </a:pPr>
                <a:endParaRPr lang="el-G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Φύλλο2!$A$2:$A$9</c:f>
              <c:strCache>
                <c:ptCount val="8"/>
                <c:pt idx="0">
                  <c:v>Σύνολο χώρας</c:v>
                </c:pt>
                <c:pt idx="1">
                  <c:v>ΥΠΕ1</c:v>
                </c:pt>
                <c:pt idx="2">
                  <c:v>ΥΠΕ3</c:v>
                </c:pt>
                <c:pt idx="3">
                  <c:v>ΥΠΕ7</c:v>
                </c:pt>
                <c:pt idx="4">
                  <c:v>ΥΠΕ5</c:v>
                </c:pt>
                <c:pt idx="5">
                  <c:v>ΥΠΕ4</c:v>
                </c:pt>
                <c:pt idx="6">
                  <c:v>ΥΠΕ6</c:v>
                </c:pt>
                <c:pt idx="7">
                  <c:v>ΥΠΕ2</c:v>
                </c:pt>
              </c:strCache>
            </c:strRef>
          </c:cat>
          <c:val>
            <c:numRef>
              <c:f>Φύλλο2!$C$2:$C$9</c:f>
              <c:numCache>
                <c:formatCode>General</c:formatCode>
                <c:ptCount val="8"/>
                <c:pt idx="0">
                  <c:v>51.1</c:v>
                </c:pt>
                <c:pt idx="1">
                  <c:v>57.9</c:v>
                </c:pt>
                <c:pt idx="2">
                  <c:v>51.5</c:v>
                </c:pt>
                <c:pt idx="3">
                  <c:v>53.5</c:v>
                </c:pt>
                <c:pt idx="4">
                  <c:v>49.7</c:v>
                </c:pt>
                <c:pt idx="5" formatCode="0.0">
                  <c:v>45</c:v>
                </c:pt>
                <c:pt idx="6">
                  <c:v>50.1</c:v>
                </c:pt>
                <c:pt idx="7">
                  <c:v>48.4</c:v>
                </c:pt>
              </c:numCache>
            </c:numRef>
          </c:val>
          <c:extLst>
            <c:ext xmlns:c16="http://schemas.microsoft.com/office/drawing/2014/chart" uri="{C3380CC4-5D6E-409C-BE32-E72D297353CC}">
              <c16:uniqueId val="{00000009-CF86-4219-8158-D10FBA97F6C6}"/>
            </c:ext>
          </c:extLst>
        </c:ser>
        <c:dLbls>
          <c:showLegendKey val="0"/>
          <c:showVal val="0"/>
          <c:showCatName val="0"/>
          <c:showSerName val="0"/>
          <c:showPercent val="0"/>
          <c:showBubbleSize val="0"/>
        </c:dLbls>
        <c:gapWidth val="150"/>
        <c:shape val="box"/>
        <c:axId val="109976960"/>
        <c:axId val="109995136"/>
        <c:axId val="0"/>
      </c:bar3DChart>
      <c:catAx>
        <c:axId val="109976960"/>
        <c:scaling>
          <c:orientation val="minMax"/>
        </c:scaling>
        <c:delete val="0"/>
        <c:axPos val="b"/>
        <c:numFmt formatCode="General" sourceLinked="0"/>
        <c:majorTickMark val="out"/>
        <c:minorTickMark val="none"/>
        <c:tickLblPos val="nextTo"/>
        <c:txPr>
          <a:bodyPr/>
          <a:lstStyle/>
          <a:p>
            <a:pPr>
              <a:defRPr b="1"/>
            </a:pPr>
            <a:endParaRPr lang="el-GR"/>
          </a:p>
        </c:txPr>
        <c:crossAx val="109995136"/>
        <c:crosses val="autoZero"/>
        <c:auto val="1"/>
        <c:lblAlgn val="ctr"/>
        <c:lblOffset val="100"/>
        <c:noMultiLvlLbl val="0"/>
      </c:catAx>
      <c:valAx>
        <c:axId val="109995136"/>
        <c:scaling>
          <c:orientation val="minMax"/>
        </c:scaling>
        <c:delete val="0"/>
        <c:axPos val="l"/>
        <c:majorGridlines/>
        <c:title>
          <c:tx>
            <c:rich>
              <a:bodyPr rot="0" vert="wordArtVert"/>
              <a:lstStyle/>
              <a:p>
                <a:pPr>
                  <a:defRPr/>
                </a:pPr>
                <a:r>
                  <a:rPr lang="el-GR"/>
                  <a:t>%</a:t>
                </a:r>
              </a:p>
            </c:rich>
          </c:tx>
          <c:overlay val="0"/>
        </c:title>
        <c:numFmt formatCode="General" sourceLinked="1"/>
        <c:majorTickMark val="out"/>
        <c:minorTickMark val="none"/>
        <c:tickLblPos val="nextTo"/>
        <c:crossAx val="109976960"/>
        <c:crosses val="autoZero"/>
        <c:crossBetween val="between"/>
      </c:valAx>
    </c:plotArea>
    <c:legend>
      <c:legendPos val="b"/>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absSizeAnchor xmlns:cdr="http://schemas.openxmlformats.org/drawingml/2006/chartDrawing">
    <cdr:from>
      <cdr:x>0.00417</cdr:x>
      <cdr:y>0.04514</cdr:y>
    </cdr:from>
    <cdr:ext cx="1234937" cy="1116566"/>
    <cdr:sp macro="" textlink="">
      <cdr:nvSpPr>
        <cdr:cNvPr id="2" name="TextBox 1"/>
        <cdr:cNvSpPr txBox="1"/>
      </cdr:nvSpPr>
      <cdr:spPr>
        <a:xfrm xmlns:a="http://schemas.openxmlformats.org/drawingml/2006/main">
          <a:off x="19050" y="123825"/>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750" b="0" i="0">
              <a:solidFill>
                <a:srgbClr val="000000"/>
              </a:solidFill>
              <a:latin typeface="Arial Narrow" panose="020B0606020202030204" pitchFamily="34" charset="0"/>
            </a:rPr>
            <a:t>%</a:t>
          </a:r>
        </a:p>
      </cdr:txBody>
    </cdr:sp>
  </cdr:absSizeAnchor>
  <cdr:relSizeAnchor xmlns:cdr="http://schemas.openxmlformats.org/drawingml/2006/chartDrawing">
    <cdr:from>
      <cdr:x>0.04386</cdr:x>
      <cdr:y>0.01487</cdr:y>
    </cdr:from>
    <cdr:to>
      <cdr:x>0.987</cdr:x>
      <cdr:y>0.06662</cdr:y>
    </cdr:to>
    <cdr:sp macro="" textlink="">
      <cdr:nvSpPr>
        <cdr:cNvPr id="15" name="xlamLegend0"/>
        <cdr:cNvSpPr/>
      </cdr:nvSpPr>
      <cdr:spPr>
        <a:xfrm xmlns:a="http://schemas.openxmlformats.org/drawingml/2006/main">
          <a:off x="270822" y="49810"/>
          <a:ext cx="5823593" cy="173349"/>
        </a:xfrm>
        <a:prstGeom xmlns:a="http://schemas.openxmlformats.org/drawingml/2006/main" prst="rect">
          <a:avLst/>
        </a:prstGeom>
        <a:solidFill xmlns:a="http://schemas.openxmlformats.org/drawingml/2006/main">
          <a:srgbClr val="EAEAEA"/>
        </a:solidFill>
        <a:ln xmlns:a="http://schemas.openxmlformats.org/drawingml/2006/main" w="0" cap="flat" cmpd="sng" algn="ctr">
          <a:no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GB" sz="1800"/>
        </a:p>
      </cdr:txBody>
    </cdr:sp>
  </cdr:relSizeAnchor>
  <cdr:relSizeAnchor xmlns:cdr="http://schemas.openxmlformats.org/drawingml/2006/chartDrawing">
    <cdr:from>
      <cdr:x>0.12878</cdr:x>
      <cdr:y>0.02755</cdr:y>
    </cdr:from>
    <cdr:to>
      <cdr:x>0.25776</cdr:x>
      <cdr:y>0.07472</cdr:y>
    </cdr:to>
    <cdr:grpSp>
      <cdr:nvGrpSpPr>
        <cdr:cNvPr id="25" name="xlamLegendEntry10">
          <a:extLst xmlns:a="http://schemas.openxmlformats.org/drawingml/2006/main">
            <a:ext uri="{FF2B5EF4-FFF2-40B4-BE49-F238E27FC236}">
              <a16:creationId xmlns:a16="http://schemas.microsoft.com/office/drawing/2014/main" id="{07C6B20F-0D1F-4420-A114-B2F9953E18D0}"/>
            </a:ext>
          </a:extLst>
        </cdr:cNvPr>
        <cdr:cNvGrpSpPr/>
      </cdr:nvGrpSpPr>
      <cdr:grpSpPr>
        <a:xfrm xmlns:a="http://schemas.openxmlformats.org/drawingml/2006/main">
          <a:off x="1124819" y="107852"/>
          <a:ext cx="1126566" cy="184660"/>
          <a:chOff x="548300" y="43400"/>
          <a:chExt cx="832892" cy="161327"/>
        </a:xfrm>
      </cdr:grpSpPr>
      <cdr:sp macro="" textlink="">
        <cdr:nvSpPr>
          <cdr:cNvPr id="23" name="xlamLegendSymbol10"/>
          <cdr:cNvSpPr/>
        </cdr:nvSpPr>
        <cdr:spPr>
          <a:xfrm xmlns:a="http://schemas.openxmlformats.org/drawingml/2006/main">
            <a:off x="548300" y="61400"/>
            <a:ext cx="144000" cy="72000"/>
          </a:xfrm>
          <a:prstGeom xmlns:a="http://schemas.openxmlformats.org/drawingml/2006/main" prst="rect">
            <a:avLst/>
          </a:prstGeom>
          <a:solidFill xmlns:a="http://schemas.openxmlformats.org/drawingml/2006/main">
            <a:srgbClr val="002F6C"/>
          </a:solidFill>
          <a:ln xmlns:a="http://schemas.openxmlformats.org/drawingml/2006/main" w="12700" cap="flat" cmpd="sng" algn="ctr">
            <a:no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GB">
              <a:latin typeface="Calibri" pitchFamily="34" charset="0"/>
              <a:ea typeface="Calibri" pitchFamily="34" charset="0"/>
              <a:cs typeface="Calibri" pitchFamily="34" charset="0"/>
            </a:endParaRPr>
          </a:p>
        </cdr:txBody>
      </cdr:sp>
      <cdr:sp macro="" textlink="">
        <cdr:nvSpPr>
          <cdr:cNvPr id="24" name="xlamLegendText10"/>
          <cdr:cNvSpPr txBox="1"/>
        </cdr:nvSpPr>
        <cdr:spPr>
          <a:xfrm xmlns:a="http://schemas.openxmlformats.org/drawingml/2006/main">
            <a:off x="764299" y="43400"/>
            <a:ext cx="616893" cy="16132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l-GR" sz="1600" b="0" i="0" dirty="0">
                <a:solidFill>
                  <a:srgbClr val="000000"/>
                </a:solidFill>
                <a:latin typeface="Calibri" pitchFamily="34" charset="0"/>
                <a:ea typeface="Calibri" pitchFamily="34" charset="0"/>
                <a:cs typeface="Calibri" pitchFamily="34" charset="0"/>
              </a:rPr>
              <a:t>Γενικοί</a:t>
            </a:r>
            <a:r>
              <a:rPr lang="el-GR" sz="1600" b="0" i="0" baseline="0" dirty="0">
                <a:solidFill>
                  <a:srgbClr val="000000"/>
                </a:solidFill>
                <a:latin typeface="Calibri" pitchFamily="34" charset="0"/>
                <a:ea typeface="Calibri" pitchFamily="34" charset="0"/>
                <a:cs typeface="Calibri" pitchFamily="34" charset="0"/>
              </a:rPr>
              <a:t> Ιατροί</a:t>
            </a:r>
            <a:endParaRPr lang="en-GB" sz="1600" b="0" i="0" dirty="0">
              <a:solidFill>
                <a:srgbClr val="000000"/>
              </a:solidFill>
              <a:latin typeface="Calibri" pitchFamily="34" charset="0"/>
              <a:ea typeface="Calibri" pitchFamily="34" charset="0"/>
              <a:cs typeface="Calibri" pitchFamily="34" charset="0"/>
            </a:endParaRPr>
          </a:p>
        </cdr:txBody>
      </cdr:sp>
    </cdr:grpSp>
  </cdr:relSizeAnchor>
  <cdr:relSizeAnchor xmlns:cdr="http://schemas.openxmlformats.org/drawingml/2006/chartDrawing">
    <cdr:from>
      <cdr:x>0.49494</cdr:x>
      <cdr:y>0.02917</cdr:y>
    </cdr:from>
    <cdr:to>
      <cdr:x>0.63101</cdr:x>
      <cdr:y>0.07634</cdr:y>
    </cdr:to>
    <cdr:grpSp>
      <cdr:nvGrpSpPr>
        <cdr:cNvPr id="26" name="xlamLegendEntry20">
          <a:extLst xmlns:a="http://schemas.openxmlformats.org/drawingml/2006/main">
            <a:ext uri="{FF2B5EF4-FFF2-40B4-BE49-F238E27FC236}">
              <a16:creationId xmlns:a16="http://schemas.microsoft.com/office/drawing/2014/main" id="{9A50B0E5-01A0-43FC-9C79-FAF6CD07F77F}"/>
            </a:ext>
          </a:extLst>
        </cdr:cNvPr>
        <cdr:cNvGrpSpPr/>
      </cdr:nvGrpSpPr>
      <cdr:grpSpPr>
        <a:xfrm xmlns:a="http://schemas.openxmlformats.org/drawingml/2006/main">
          <a:off x="4323016" y="114194"/>
          <a:ext cx="1188494" cy="184660"/>
          <a:chOff x="2912866" y="48937"/>
          <a:chExt cx="878707" cy="161326"/>
        </a:xfrm>
      </cdr:grpSpPr>
      <cdr:sp macro="" textlink="">
        <cdr:nvSpPr>
          <cdr:cNvPr id="21" name="xlamLegendSymbol20"/>
          <cdr:cNvSpPr/>
        </cdr:nvSpPr>
        <cdr:spPr>
          <a:xfrm xmlns:a="http://schemas.openxmlformats.org/drawingml/2006/main">
            <a:off x="2912866" y="61400"/>
            <a:ext cx="144000" cy="72000"/>
          </a:xfrm>
          <a:prstGeom xmlns:a="http://schemas.openxmlformats.org/drawingml/2006/main" prst="rect">
            <a:avLst/>
          </a:prstGeom>
          <a:solidFill xmlns:a="http://schemas.openxmlformats.org/drawingml/2006/main">
            <a:srgbClr val="7FA8D9"/>
          </a:solidFill>
          <a:ln xmlns:a="http://schemas.openxmlformats.org/drawingml/2006/main" w="12700" cap="flat" cmpd="sng" algn="ctr">
            <a:no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GB"/>
          </a:p>
        </cdr:txBody>
      </cdr:sp>
      <cdr:sp macro="" textlink="">
        <cdr:nvSpPr>
          <cdr:cNvPr id="22" name="xlamLegendText20"/>
          <cdr:cNvSpPr txBox="1"/>
        </cdr:nvSpPr>
        <cdr:spPr>
          <a:xfrm xmlns:a="http://schemas.openxmlformats.org/drawingml/2006/main">
            <a:off x="3125508" y="48937"/>
            <a:ext cx="666065" cy="16132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l-GR" sz="1600" b="0" i="0" dirty="0">
                <a:solidFill>
                  <a:srgbClr val="000000"/>
                </a:solidFill>
                <a:latin typeface="Calibri" pitchFamily="34" charset="0"/>
                <a:ea typeface="Calibri" pitchFamily="34" charset="0"/>
                <a:cs typeface="Calibri" pitchFamily="34" charset="0"/>
              </a:rPr>
              <a:t>Ειδικοί γιατροί</a:t>
            </a:r>
            <a:endParaRPr lang="en-GB" sz="1600" b="0" i="0" dirty="0">
              <a:solidFill>
                <a:srgbClr val="000000"/>
              </a:solidFill>
              <a:latin typeface="Calibri" pitchFamily="34" charset="0"/>
              <a:ea typeface="Calibri" pitchFamily="34" charset="0"/>
              <a:cs typeface="Calibri" pitchFamily="34" charset="0"/>
            </a:endParaRPr>
          </a:p>
        </cdr:txBody>
      </cdr:sp>
    </cdr:grpSp>
  </cdr:relSizeAnchor>
  <cdr:relSizeAnchor xmlns:cdr="http://schemas.openxmlformats.org/drawingml/2006/chartDrawing">
    <cdr:from>
      <cdr:x>0.80962</cdr:x>
      <cdr:y>0.02917</cdr:y>
    </cdr:from>
    <cdr:to>
      <cdr:x>0.94266</cdr:x>
      <cdr:y>0.07634</cdr:y>
    </cdr:to>
    <cdr:grpSp>
      <cdr:nvGrpSpPr>
        <cdr:cNvPr id="27" name="xlamLegendEntry30">
          <a:extLst xmlns:a="http://schemas.openxmlformats.org/drawingml/2006/main">
            <a:ext uri="{FF2B5EF4-FFF2-40B4-BE49-F238E27FC236}">
              <a16:creationId xmlns:a16="http://schemas.microsoft.com/office/drawing/2014/main" id="{2738EF8C-9F3B-4D37-B159-B68E34CFCFFA}"/>
            </a:ext>
          </a:extLst>
        </cdr:cNvPr>
        <cdr:cNvGrpSpPr/>
      </cdr:nvGrpSpPr>
      <cdr:grpSpPr>
        <a:xfrm xmlns:a="http://schemas.openxmlformats.org/drawingml/2006/main">
          <a:off x="7071565" y="114194"/>
          <a:ext cx="1162028" cy="184660"/>
          <a:chOff x="4944999" y="48937"/>
          <a:chExt cx="859096" cy="161326"/>
        </a:xfrm>
      </cdr:grpSpPr>
      <cdr:sp macro="" textlink="">
        <cdr:nvSpPr>
          <cdr:cNvPr id="19" name="xlamLegendSymbol30"/>
          <cdr:cNvSpPr/>
        </cdr:nvSpPr>
        <cdr:spPr>
          <a:xfrm xmlns:a="http://schemas.openxmlformats.org/drawingml/2006/main">
            <a:off x="4944999" y="61400"/>
            <a:ext cx="144000" cy="72000"/>
          </a:xfrm>
          <a:prstGeom xmlns:a="http://schemas.openxmlformats.org/drawingml/2006/main" prst="rect">
            <a:avLst/>
          </a:prstGeom>
          <a:solidFill xmlns:a="http://schemas.openxmlformats.org/drawingml/2006/main">
            <a:srgbClr val="006BB6"/>
          </a:solidFill>
          <a:ln xmlns:a="http://schemas.openxmlformats.org/drawingml/2006/main" w="12700" cap="flat" cmpd="sng" algn="ctr">
            <a:noFill/>
            <a:prstDash val="solid"/>
            <a:miter lim="800000"/>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t" anchorCtr="0" forceAA="0" compatLnSpc="1">
            <a:prstTxWarp prst="textNoShape">
              <a:avLst/>
            </a:prstTxWarp>
            <a:noAutofit/>
          </a:bodyPr>
          <a:lstStyle xmlns:a="http://schemas.openxmlformats.org/drawingml/2006/main"/>
          <a:p xmlns:a="http://schemas.openxmlformats.org/drawingml/2006/main">
            <a:endParaRPr lang="en-GB"/>
          </a:p>
        </cdr:txBody>
      </cdr:sp>
      <cdr:sp macro="" textlink="">
        <cdr:nvSpPr>
          <cdr:cNvPr id="20" name="xlamLegendText30"/>
          <cdr:cNvSpPr txBox="1"/>
        </cdr:nvSpPr>
        <cdr:spPr>
          <a:xfrm xmlns:a="http://schemas.openxmlformats.org/drawingml/2006/main">
            <a:off x="5169093" y="48937"/>
            <a:ext cx="635002" cy="161326"/>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vert="horz" wrap="none" lIns="0" tIns="0" rIns="0" bIns="0" rtlCol="0" anchor="t">
            <a:spAutoFit/>
          </a:bodyPr>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lang="el-GR" sz="1600" b="0" i="0" dirty="0">
                <a:solidFill>
                  <a:srgbClr val="000000"/>
                </a:solidFill>
                <a:latin typeface="Calibri" pitchFamily="34" charset="0"/>
                <a:ea typeface="Calibri" pitchFamily="34" charset="0"/>
                <a:cs typeface="Calibri" pitchFamily="34" charset="0"/>
              </a:rPr>
              <a:t>Λοιποί ιατροί</a:t>
            </a:r>
            <a:r>
              <a:rPr lang="en-GB" sz="1600" b="0" i="0" dirty="0">
                <a:solidFill>
                  <a:srgbClr val="000000"/>
                </a:solidFill>
                <a:latin typeface="Calibri" pitchFamily="34" charset="0"/>
                <a:ea typeface="Calibri" pitchFamily="34" charset="0"/>
                <a:cs typeface="Calibri" pitchFamily="34" charset="0"/>
              </a:rPr>
              <a:t>¹</a:t>
            </a: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l-GR"/>
          </a:p>
        </p:txBody>
      </p:sp>
      <p:sp>
        <p:nvSpPr>
          <p:cNvPr id="17408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l-GR"/>
          </a:p>
        </p:txBody>
      </p:sp>
      <p:sp>
        <p:nvSpPr>
          <p:cNvPr id="17408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l-GR"/>
          </a:p>
        </p:txBody>
      </p:sp>
      <p:sp>
        <p:nvSpPr>
          <p:cNvPr id="17408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6B5168DC-BBDB-4094-B163-0B6E5B2021BC}" type="slidenum">
              <a:rPr lang="el-GR"/>
              <a:pPr>
                <a:defRPr/>
              </a:pPr>
              <a:t>‹#›</a:t>
            </a:fld>
            <a:endParaRPr lang="el-G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en-US"/>
          </a:p>
        </p:txBody>
      </p:sp>
      <p:sp>
        <p:nvSpPr>
          <p:cNvPr id="1536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en-US"/>
          </a:p>
        </p:txBody>
      </p:sp>
      <p:sp>
        <p:nvSpPr>
          <p:cNvPr id="563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536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en-US"/>
          </a:p>
        </p:txBody>
      </p:sp>
      <p:sp>
        <p:nvSpPr>
          <p:cNvPr id="1536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B4A03AE3-AE00-4679-9DFF-94D16607688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4C018EFA-9D25-4C99-A9F3-2AF855AF44AD}" type="slidenum">
              <a:rPr lang="en-US" smtClean="0"/>
              <a:pPr/>
              <a:t>1</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70DF0FC-C1A2-4798-9170-F0038769C076}" type="slidenum">
              <a:rPr lang="en-US" smtClean="0"/>
              <a:pPr/>
              <a:t>17</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l-GR"/>
              <a:t>Μία μελέτη στελέχωσης πρέπει να συγκεντρώνει στοιχεία για περιβαλλοντικούς παράγοντες μέσα και έξω από τον οργανισμό οι οποίοι επηρεάζουν τις προϋποθέσεις στελέχωσης. Η </a:t>
            </a:r>
            <a:r>
              <a:rPr lang="en-US"/>
              <a:t>Aydelotte </a:t>
            </a:r>
            <a:r>
              <a:rPr lang="el-GR"/>
              <a:t>ανέφερε τέσσερις τεχνικές που «δανείστηκε» από τη Μηχανική για τη μέτρηση του έργου των νοσηλευτών. Όλες εμπεριείχαν την έννοια του χρόνου που απαιτείται για την εκτέλεση της εργασίας.</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C1AFF8EA-BC99-468A-88CE-A0B8CF0D4825}" type="slidenum">
              <a:rPr lang="en-US" smtClean="0"/>
              <a:pPr/>
              <a:t>18</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C4526AC-1CDC-4404-B675-11FA1466D251}" type="slidenum">
              <a:rPr lang="en-US" smtClean="0"/>
              <a:pPr/>
              <a:t>19</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BB7CDEB8-DE6A-4255-B4D6-9D4E0D853F0E}" type="slidenum">
              <a:rPr lang="en-US" smtClean="0"/>
              <a:pPr/>
              <a:t>20</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8C121F2-A6A9-4B24-8655-79E6BE6BD254}" type="slidenum">
              <a:rPr lang="en-US" smtClean="0"/>
              <a:pPr/>
              <a:t>21</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AF9293E-D6BA-438E-AE07-BA99F6678E9B}" type="slidenum">
              <a:rPr lang="en-US" smtClean="0"/>
              <a:pPr/>
              <a:t>22</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BB291B9-2726-4728-8E26-98475B2DE911}" type="slidenum">
              <a:rPr lang="en-US" smtClean="0"/>
              <a:pPr/>
              <a:t>23</a:t>
            </a:fld>
            <a:endParaRPr lang="en-US"/>
          </a:p>
        </p:txBody>
      </p:sp>
      <p:sp>
        <p:nvSpPr>
          <p:cNvPr id="69635" name="Rectangle 2"/>
          <p:cNvSpPr>
            <a:spLocks noGrp="1" noRot="1" noChangeAspect="1" noChangeArrowheads="1" noTextEdit="1"/>
          </p:cNvSpPr>
          <p:nvPr>
            <p:ph type="sldImg"/>
          </p:nvPr>
        </p:nvSpPr>
        <p:spPr>
          <a:ln/>
        </p:spPr>
      </p:sp>
      <p:sp>
        <p:nvSpPr>
          <p:cNvPr id="69636" name="Rectangle 4"/>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A483C96-96C4-42A9-A005-B038B10F09D0}" type="slidenum">
              <a:rPr lang="en-US" smtClean="0"/>
              <a:pPr/>
              <a:t>24</a:t>
            </a:fld>
            <a:endParaRPr lang="en-US"/>
          </a:p>
        </p:txBody>
      </p:sp>
      <p:sp>
        <p:nvSpPr>
          <p:cNvPr id="70659" name="Rectangle 2"/>
          <p:cNvSpPr>
            <a:spLocks noGrp="1" noRot="1" noChangeAspect="1" noChangeArrowheads="1" noTextEdit="1"/>
          </p:cNvSpPr>
          <p:nvPr>
            <p:ph type="sldImg"/>
          </p:nvPr>
        </p:nvSpPr>
        <p:spPr>
          <a:ln/>
        </p:spPr>
      </p:sp>
      <p:sp>
        <p:nvSpPr>
          <p:cNvPr id="70660" name="Rectangle 4"/>
          <p:cNvSpPr>
            <a:spLocks noGrp="1" noChangeArrowheads="1"/>
          </p:cNvSpPr>
          <p:nvPr>
            <p:ph type="body" idx="1"/>
          </p:nvPr>
        </p:nvSpPr>
        <p:spPr>
          <a:noFill/>
          <a:ln/>
        </p:spPr>
        <p:txBody>
          <a:bodyPr/>
          <a:lstStyle/>
          <a:p>
            <a:r>
              <a:rPr lang="el-GR" sz="1000"/>
              <a:t>Σύμφωνα με τη </a:t>
            </a:r>
            <a:r>
              <a:rPr lang="en-US" sz="1000"/>
              <a:t>West</a:t>
            </a:r>
            <a:r>
              <a:rPr lang="el-GR" sz="1000"/>
              <a:t>, «Υπάρχουν τρεις απόλυτοι κανόνες για την πρόβλεψη των αναγκών στελέχωσης». Ο πρώτος είναι να στηρίξουμε τις προβλέψεις για τη στελέχωση σε παλιά στοιχεία στελέχωσης. Τα στοιχεία μπορούν να συλλεγούν από αναφορές του συστήματος ταξινόμησης ασθενών και από εκθέσεις της απογραφής. Αυτού του είδους τα στοιχεία είναι εύκολα διαθέσιμα στα περισσότερα νοσοκομεία. Μερικά πληροφοριακά συστήματα νοσηλευτικής διοίκησης, όπως το </a:t>
            </a:r>
            <a:r>
              <a:rPr lang="en-US" sz="1000"/>
              <a:t>Medicus,</a:t>
            </a:r>
            <a:r>
              <a:rPr lang="el-GR" sz="1000"/>
              <a:t> παρέχουν αριθμούς για το απαιτούμενο προσωπικό, ενώ παρέχονται στοιχεία για το μίγμα των διπλωματούχων νοσηλευτών, πρακτικών νοσηλευτών και των βοηθών νοσηλευτών. Άλλα απαραίτητα στοιχεία είναι ο χρόνος διάρκειας της ασθενείας, οι υπερωρίες, οι αργίες και το διάστημα αδείας.</a:t>
            </a:r>
          </a:p>
          <a:p>
            <a:r>
              <a:rPr lang="el-GR" sz="1000"/>
              <a:t>Ο δεύτερος απόλυτος κανόνας για τη στελέχωση είναι να επανεξεταστούν τα σημερινά επίπεδα στελέχωσης. Η επανεξέταση των μελλοντικών σχεδίων του ιδρύματος είναι ο τρίτος απόλυτος κανόνας. Οι κλινικοί νοσηλευτές που λαμβάνουν μέρος στα σχέδια στελέχωσης εμπιστεύονται τα σχέδια. Αυτές οι μελέτες στελέχωσης μπορούν να πραγματοποιηθούν με ηλεκτρονικά λογιστικά φύλα.</a:t>
            </a:r>
          </a:p>
          <a:p>
            <a:r>
              <a:rPr lang="el-GR" sz="1000"/>
              <a:t>Η στελέχωση απαιτεί πολύ σχεδιασμό εκ μέρους των νοσηλευτών. Απαιτείται συλλογή και ανάλυση των στοιχείων. Τα στοιχεία αυτά αφορούν δεδομένα για το προϊόν – τη φροντίδα των ασθενών- καθώς και διαγνωστικές και θεραπευτικές διαδικασίες που πραγματοποιούνται από γιατρούς και νοσηλευτές, ενώ η γνώση των στοιχείων της επαγγελματικής νοσηλευτικής στη λήψη του ιστορικού και την εκτίμηση, τη νοσηλευτική διάγνωση και τη συνταγογραφία, την εφαρμογή της φροντίδας, την αξιολόγηση, την τήρηση των αρχείων και όλες τις άλλες ενέργειες που σχετίζονται με την πρωτοβάθμια φροντίδα υγείας των ασθενών.</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F59EDC55-F2AC-47B2-B83C-4DCE8B65BCB8}" type="slidenum">
              <a:rPr lang="en-US" smtClean="0"/>
              <a:pPr/>
              <a:t>25</a:t>
            </a:fld>
            <a:endParaRPr lang="en-US"/>
          </a:p>
        </p:txBody>
      </p:sp>
      <p:sp>
        <p:nvSpPr>
          <p:cNvPr id="71683" name="Rectangle 2"/>
          <p:cNvSpPr>
            <a:spLocks noGrp="1" noRot="1" noChangeAspect="1" noChangeArrowheads="1" noTextEdit="1"/>
          </p:cNvSpPr>
          <p:nvPr>
            <p:ph type="sldImg"/>
          </p:nvPr>
        </p:nvSpPr>
        <p:spPr>
          <a:ln/>
        </p:spPr>
      </p:sp>
      <p:sp>
        <p:nvSpPr>
          <p:cNvPr id="71684" name="Rectangle 4"/>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79EBD092-1219-4170-8CD4-87A5FA244F69}" type="slidenum">
              <a:rPr lang="en-US" smtClean="0"/>
              <a:pPr/>
              <a:t>26</a:t>
            </a:fld>
            <a:endParaRPr lang="en-US"/>
          </a:p>
        </p:txBody>
      </p:sp>
      <p:sp>
        <p:nvSpPr>
          <p:cNvPr id="72707" name="Rectangle 2"/>
          <p:cNvSpPr>
            <a:spLocks noGrp="1" noRot="1" noChangeAspect="1" noChangeArrowheads="1" noTextEdit="1"/>
          </p:cNvSpPr>
          <p:nvPr>
            <p:ph type="sldImg"/>
          </p:nvPr>
        </p:nvSpPr>
        <p:spPr>
          <a:ln/>
        </p:spPr>
      </p:sp>
      <p:sp>
        <p:nvSpPr>
          <p:cNvPr id="72708" name="Rectangle 4"/>
          <p:cNvSpPr>
            <a:spLocks noGrp="1" noChangeArrowheads="1"/>
          </p:cNvSpPr>
          <p:nvPr>
            <p:ph type="body" idx="1"/>
          </p:nvPr>
        </p:nvSpPr>
        <p:spPr>
          <a:noFill/>
          <a:ln/>
        </p:spPr>
        <p:txBody>
          <a:bodyPr/>
          <a:lstStyle/>
          <a:p>
            <a:endParaRPr lang="el-GR"/>
          </a:p>
        </p:txBody>
      </p:sp>
      <p:sp>
        <p:nvSpPr>
          <p:cNvPr id="72709" name="Rectangle 5"/>
          <p:cNvSpPr>
            <a:spLocks noChangeArrowheads="1"/>
          </p:cNvSpPr>
          <p:nvPr/>
        </p:nvSpPr>
        <p:spPr bwMode="auto">
          <a:xfrm>
            <a:off x="901700" y="4559300"/>
            <a:ext cx="5486400" cy="4114800"/>
          </a:xfrm>
          <a:prstGeom prst="rect">
            <a:avLst/>
          </a:prstGeom>
          <a:noFill/>
          <a:ln w="9525">
            <a:noFill/>
            <a:miter lim="800000"/>
            <a:headEnd/>
            <a:tailEnd/>
          </a:ln>
        </p:spPr>
        <p:txBody>
          <a:bodyPr/>
          <a:lstStyle/>
          <a:p>
            <a:pPr eaLnBrk="0" hangingPunct="0">
              <a:spcBef>
                <a:spcPct val="30000"/>
              </a:spcBef>
            </a:pPr>
            <a:r>
              <a:rPr kumimoji="1" lang="el-GR" sz="1200">
                <a:latin typeface="Arial" pitchFamily="34" charset="0"/>
              </a:rPr>
              <a:t>Η κυκλική στελέχωση είναι μια από τις καλύτερες μεθόδους στελέχωσης για ισότιμη κατανομή των ωρών εργασίας και των αργιών. Καθιερώνεται ένα βασικό χρονικό μοντέλο για ορισμένο πλήθος εβδομάδων και μετά επαναλαμβάνεται με κυκλικό τρόπο. Επειδή δεν παρέχει ιδιαίτερη ευελιξία, η κυκλική στελέχωση αποδίδει μόνο στην περίπτωση ενός προσωπικού το οποίο «περιφέρεται» λόγω κάποιας τακτικής και προσωπικής επιλογής. Κατά κανόνα δεν γίνεται αποδεκτή από το προσωπικό που επιθυμεί  ευέλικτη στελέχωση για να καλύπτει τις προσωπικές του ανάγκες, όπως αυτές που έχουν σχέση με την οικογένεια και τις εκπαιδευτικές επιδιώξεις.</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5ED9297-4C2F-4A07-A294-0151F1F84400}" type="slidenum">
              <a:rPr lang="en-US" smtClean="0"/>
              <a:pPr/>
              <a:t>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marL="228600" indent="-228600"/>
            <a:r>
              <a:rPr lang="el-GR"/>
              <a:t>Η στελέχωση αποτελεί σίγουρα ένα από τα σημαντικότερα προβλήματα κάθε νοσηλευτικού οργανισμού, είτε είναι νοσοκομείο, οίκος ευγηρίας, φορέας παροχής κατ’ οίκον νοσηλείας, φορέας επείγουσας φροντίδας, είτε κάποιας άλλης μορφής ίδρυμα.</a:t>
            </a:r>
          </a:p>
          <a:p>
            <a:pPr marL="228600" indent="-228600"/>
            <a:r>
              <a:rPr lang="el-GR"/>
              <a:t>Οι συνιστώσες της διαδικασίας της στελέχωσης ως σύστημα ελέγχου περιλαμβάνει μια μελέτη στελέχωσης, ένα βασικό σχέδιο στελέχωσης, ένα σχέδιο προγράμματος και ένα πληροφοριακό σύστημα νοσηλευτικής διοίκησης. Το σύστημα αυτό περιλαμβάνει τα εξής πέντε στοιχεία</a:t>
            </a:r>
            <a:r>
              <a:rPr lang="en-US"/>
              <a:t>:</a:t>
            </a:r>
            <a:endParaRPr lang="el-GR"/>
          </a:p>
          <a:p>
            <a:pPr marL="228600" indent="-228600">
              <a:buFontTx/>
              <a:buAutoNum type="arabicPeriod"/>
            </a:pPr>
            <a:r>
              <a:rPr lang="el-GR"/>
              <a:t>Την ποιότητα της φροντίδας των ασθενών που θα προσφερθεί και τη μέτρησή της</a:t>
            </a:r>
          </a:p>
          <a:p>
            <a:pPr marL="228600" indent="-228600">
              <a:buFontTx/>
              <a:buAutoNum type="arabicPeriod"/>
            </a:pPr>
            <a:r>
              <a:rPr lang="el-GR"/>
              <a:t>Τα χαρακτηριστικά των ασθενών και των νοσηλευτικών αναγκών τους</a:t>
            </a:r>
          </a:p>
          <a:p>
            <a:pPr marL="228600" indent="-228600">
              <a:buFontTx/>
              <a:buAutoNum type="arabicPeriod"/>
            </a:pPr>
            <a:r>
              <a:rPr lang="el-GR"/>
              <a:t>Την πρόβλεψη της προσφοράς των νοσηλευτών που απαιτούνται για τις περιπτώσεις (1) και (2)</a:t>
            </a:r>
          </a:p>
          <a:p>
            <a:pPr marL="228600" indent="-228600">
              <a:buFontTx/>
              <a:buAutoNum type="arabicPeriod"/>
            </a:pPr>
            <a:r>
              <a:rPr lang="el-GR"/>
              <a:t>Τη διοικητική μέριμνα του προγράμματος στελέχωσης και τον έλεγχό του</a:t>
            </a:r>
          </a:p>
          <a:p>
            <a:pPr marL="228600" indent="-228600">
              <a:buFontTx/>
              <a:buAutoNum type="arabicPeriod"/>
            </a:pPr>
            <a:r>
              <a:rPr lang="el-GR"/>
              <a:t>Την αξιολόγηση της επιθυμητής ποιότητας φροντίδας, μετρώντας έτσι την επιτυχία της στελέχωσης</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6E8B695E-3B31-4352-B6F1-E7312874EBA8}" type="slidenum">
              <a:rPr lang="en-US" smtClean="0"/>
              <a:pPr/>
              <a:t>27</a:t>
            </a:fld>
            <a:endParaRPr lang="en-US"/>
          </a:p>
        </p:txBody>
      </p:sp>
      <p:sp>
        <p:nvSpPr>
          <p:cNvPr id="73731" name="Rectangle 2"/>
          <p:cNvSpPr>
            <a:spLocks noGrp="1" noRot="1" noChangeAspect="1" noChangeArrowheads="1" noTextEdit="1"/>
          </p:cNvSpPr>
          <p:nvPr>
            <p:ph type="sldImg"/>
          </p:nvPr>
        </p:nvSpPr>
        <p:spPr>
          <a:ln/>
        </p:spPr>
      </p:sp>
      <p:sp>
        <p:nvSpPr>
          <p:cNvPr id="73732" name="Rectangle 4"/>
          <p:cNvSpPr>
            <a:spLocks noGrp="1" noChangeArrowheads="1"/>
          </p:cNvSpPr>
          <p:nvPr>
            <p:ph type="body" idx="1"/>
          </p:nvPr>
        </p:nvSpPr>
        <p:spPr>
          <a:noFill/>
          <a:ln/>
        </p:spPr>
        <p:txBody>
          <a:bodyPr/>
          <a:lstStyle/>
          <a:p>
            <a:endParaRPr lang="el-GR"/>
          </a:p>
        </p:txBody>
      </p:sp>
      <p:sp>
        <p:nvSpPr>
          <p:cNvPr id="73733" name="Rectangle 5"/>
          <p:cNvSpPr>
            <a:spLocks noChangeArrowheads="1"/>
          </p:cNvSpPr>
          <p:nvPr/>
        </p:nvSpPr>
        <p:spPr bwMode="auto">
          <a:xfrm>
            <a:off x="901700" y="4559300"/>
            <a:ext cx="5486400" cy="4114800"/>
          </a:xfrm>
          <a:prstGeom prst="rect">
            <a:avLst/>
          </a:prstGeom>
          <a:noFill/>
          <a:ln w="9525">
            <a:noFill/>
            <a:miter lim="800000"/>
            <a:headEnd/>
            <a:tailEnd/>
          </a:ln>
        </p:spPr>
        <p:txBody>
          <a:bodyPr/>
          <a:lstStyle/>
          <a:p>
            <a:pPr eaLnBrk="0" hangingPunct="0">
              <a:spcBef>
                <a:spcPct val="30000"/>
              </a:spcBef>
            </a:pPr>
            <a:r>
              <a:rPr kumimoji="1" lang="el-GR" sz="1200" b="1">
                <a:latin typeface="Arial" pitchFamily="34" charset="0"/>
              </a:rPr>
              <a:t>Κατάρτιση προγράμματος με προσωπική συμβολή</a:t>
            </a:r>
            <a:r>
              <a:rPr kumimoji="1" lang="en-US" sz="1200" b="1">
                <a:latin typeface="Arial" pitchFamily="34" charset="0"/>
              </a:rPr>
              <a:t>:</a:t>
            </a:r>
            <a:endParaRPr kumimoji="1" lang="el-GR" sz="1200" b="1">
              <a:latin typeface="Arial" pitchFamily="34" charset="0"/>
            </a:endParaRPr>
          </a:p>
          <a:p>
            <a:pPr eaLnBrk="0" hangingPunct="0">
              <a:spcBef>
                <a:spcPct val="30000"/>
              </a:spcBef>
            </a:pPr>
            <a:r>
              <a:rPr kumimoji="1" lang="el-GR" sz="1200">
                <a:latin typeface="Arial" pitchFamily="34" charset="0"/>
              </a:rPr>
              <a:t>Αυτή είναι μια ενέργεια που μπορεί να κάνει το προσωπικό ευτυχέστερο, πιο δεμένο μεταξύ του και πιο αφοσιωμένο στο καθήκον του. Ο σχεδιασμός της πρέπει να γίνεται προσεκτικά κατά μονάδα (κέντρο κόστους). Για το σχεδιασμό μπορεί να χρησιμοποιηθεί είτε μία αυτό-διοικούμενη ομάδα εργασίας είτε μια μέθοδος κύκλων ποιότητας. Η κατάρτιση προγράμματος με προσωπική συμβολή συσχετίζει τα άτομα με τις ατομικές προτιμήσεις. Έχει διαπιστωθεί ότι μειώνει το χρόνο προγραμματισμού και περιορίζει τις διαμάχες. Επίσης αυξάνει το χρόνο παραμονής ενός εργαζόμενου στη συγκεκριμένη θέση εργασίας, καθώς και την ικανοποίηση που αντλεί ο εργαζόμενος από την εργασία του. Ακόμα μειώνει το χρόνο ασθενείας, τις ηθελημένες απουσίες και το ρυθμό αλλαγής του προσωπικού.</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E6A6316C-B2AE-4706-9009-A55CFC3DEA34}" type="slidenum">
              <a:rPr lang="en-US" smtClean="0"/>
              <a:pPr/>
              <a:t>28</a:t>
            </a:fld>
            <a:endParaRPr lang="en-US"/>
          </a:p>
        </p:txBody>
      </p:sp>
      <p:sp>
        <p:nvSpPr>
          <p:cNvPr id="74755" name="Rectangle 2"/>
          <p:cNvSpPr>
            <a:spLocks noGrp="1" noRot="1" noChangeAspect="1" noChangeArrowheads="1" noTextEdit="1"/>
          </p:cNvSpPr>
          <p:nvPr>
            <p:ph type="sldImg"/>
          </p:nvPr>
        </p:nvSpPr>
        <p:spPr>
          <a:ln/>
        </p:spPr>
      </p:sp>
      <p:sp>
        <p:nvSpPr>
          <p:cNvPr id="74756" name="Rectangle 4"/>
          <p:cNvSpPr>
            <a:spLocks noGrp="1" noChangeArrowheads="1"/>
          </p:cNvSpPr>
          <p:nvPr>
            <p:ph type="body" idx="1"/>
          </p:nvPr>
        </p:nvSpPr>
        <p:spPr>
          <a:noFill/>
          <a:ln/>
        </p:spPr>
        <p:txBody>
          <a:bodyPr/>
          <a:lstStyle/>
          <a:p>
            <a:endParaRPr lang="el-GR"/>
          </a:p>
        </p:txBody>
      </p:sp>
      <p:sp>
        <p:nvSpPr>
          <p:cNvPr id="74757" name="Rectangle 5"/>
          <p:cNvSpPr>
            <a:spLocks noChangeArrowheads="1"/>
          </p:cNvSpPr>
          <p:nvPr/>
        </p:nvSpPr>
        <p:spPr bwMode="auto">
          <a:xfrm>
            <a:off x="901700" y="4559300"/>
            <a:ext cx="5486400" cy="4114800"/>
          </a:xfrm>
          <a:prstGeom prst="rect">
            <a:avLst/>
          </a:prstGeom>
          <a:noFill/>
          <a:ln w="9525">
            <a:noFill/>
            <a:miter lim="800000"/>
            <a:headEnd/>
            <a:tailEnd/>
          </a:ln>
        </p:spPr>
        <p:txBody>
          <a:bodyPr/>
          <a:lstStyle/>
          <a:p>
            <a:pPr eaLnBrk="0" hangingPunct="0">
              <a:spcBef>
                <a:spcPct val="30000"/>
              </a:spcBef>
            </a:pPr>
            <a:r>
              <a:rPr kumimoji="1" lang="el-GR" sz="1200">
                <a:latin typeface="Arial" pitchFamily="34" charset="0"/>
              </a:rPr>
              <a:t>Ένα σύστημα ταξινόμησης ασθενών (ΣΤΑ – </a:t>
            </a:r>
            <a:r>
              <a:rPr kumimoji="1" lang="en-US" sz="1200">
                <a:latin typeface="Arial" pitchFamily="34" charset="0"/>
              </a:rPr>
              <a:t>Patient Classification System – PCS)</a:t>
            </a:r>
            <a:r>
              <a:rPr kumimoji="1" lang="el-GR" sz="1200">
                <a:latin typeface="Arial" pitchFamily="34" charset="0"/>
              </a:rPr>
              <a:t>, το οποίο ποσοτικοποιεί την ποιότητα της νοσηλευτικής φροντίδας, είναι απαραίτητο για τη στελέχωση των νοσηλευτικών μονάδων του νοσοκομείου. Κατά την επιλογή για τη στελέχωση των νοσηλευτικών μονάδων του νοσοκομείου. Κατά την επιλογή ή την εφαρμογή ενός ΣΤΑ, πρέπει να χρησιμοποιηθεί μία αντιπροσωπευτική επιτροπή από μάνατζερ νοσηλευτές και από κλινικούς νοσηλευτές.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0DEF9D4F-F73D-4275-B4EC-2777EDE6B896}" type="slidenum">
              <a:rPr lang="en-US" smtClean="0"/>
              <a:pPr/>
              <a:t>29</a:t>
            </a:fld>
            <a:endParaRPr lang="en-US"/>
          </a:p>
        </p:txBody>
      </p:sp>
      <p:sp>
        <p:nvSpPr>
          <p:cNvPr id="75779" name="Rectangle 2"/>
          <p:cNvSpPr>
            <a:spLocks noGrp="1" noRot="1" noChangeAspect="1" noChangeArrowheads="1" noTextEdit="1"/>
          </p:cNvSpPr>
          <p:nvPr>
            <p:ph type="sldImg"/>
          </p:nvPr>
        </p:nvSpPr>
        <p:spPr>
          <a:ln/>
        </p:spPr>
      </p:sp>
      <p:sp>
        <p:nvSpPr>
          <p:cNvPr id="75780" name="Rectangle 4"/>
          <p:cNvSpPr>
            <a:spLocks noChangeArrowheads="1"/>
          </p:cNvSpPr>
          <p:nvPr/>
        </p:nvSpPr>
        <p:spPr bwMode="auto">
          <a:xfrm>
            <a:off x="901700" y="4559300"/>
            <a:ext cx="5486400" cy="4114800"/>
          </a:xfrm>
          <a:prstGeom prst="rect">
            <a:avLst/>
          </a:prstGeom>
          <a:noFill/>
          <a:ln w="9525">
            <a:noFill/>
            <a:miter lim="800000"/>
            <a:headEnd/>
            <a:tailEnd/>
          </a:ln>
        </p:spPr>
        <p:txBody>
          <a:bodyPr/>
          <a:lstStyle/>
          <a:p>
            <a:pPr eaLnBrk="0" hangingPunct="0">
              <a:spcBef>
                <a:spcPct val="30000"/>
              </a:spcBef>
            </a:pPr>
            <a:r>
              <a:rPr kumimoji="1" lang="el-GR" sz="1200">
                <a:latin typeface="Arial" pitchFamily="34" charset="0"/>
              </a:rPr>
              <a:t>Το πρώτο συστατικό ενός ΣΤΑ είναι μια μέθοδος για ομαδοποίηση των ασθενών ή κατηγοριών ασθενών. Η </a:t>
            </a:r>
            <a:r>
              <a:rPr kumimoji="1" lang="en-US" sz="1200">
                <a:latin typeface="Arial" pitchFamily="34" charset="0"/>
              </a:rPr>
              <a:t>Johnson </a:t>
            </a:r>
            <a:r>
              <a:rPr kumimoji="1" lang="el-GR" sz="1200">
                <a:latin typeface="Arial" pitchFamily="34" charset="0"/>
              </a:rPr>
              <a:t>υποδεικνύει δύο μεθόδους κατάταξης των ασθενών σε κατηγορίες. Χρησιμοποιώντας την αξιολόγηση παραγόντων, κάθε ασθενής βαθμολογείται με βάση τα ανεξάρτητα στοιχεία της φροντίδας, το κάθε στοιχείο βαθμολογείται, οι βαθμοί αθροίζονται και ο ασθενής κατατάσσεται σε μια κατηγορία με βάση τη συνολική βαθμολογία που συγκεντρώθηκε. Χρησιμοποιώντας την αξιολόγηση με βάση μια γενική περιγραφή των νοσηλευτικών αναγκών.</a:t>
            </a:r>
          </a:p>
          <a:p>
            <a:pPr eaLnBrk="0" hangingPunct="0">
              <a:spcBef>
                <a:spcPct val="30000"/>
              </a:spcBef>
            </a:pPr>
            <a:r>
              <a:rPr kumimoji="1" lang="el-GR" sz="1200">
                <a:latin typeface="Arial" pitchFamily="34" charset="0"/>
              </a:rPr>
              <a:t>Δεύτερο συστατικό ενός ΣΤΑ είναι μια δέσμη κατευθυντήριων γραμμών που περιγράφουν τον τρόπο με τον οποίο θα ταξινομηθούν οι ασθενείς, η συχνότητα με την οποία  γίνεται η ταξινόμηση και η μέθοδος αναφοράς των στοιχείων. Το τρίτο συστατικό ενός συστήματος ταξινόμησης ασθενών είναι η μέση ποσότητα χρόνου που απαιτείται για την φροντίδα ενός ασθενούς σε κάθε κατηγορία.</a:t>
            </a:r>
          </a:p>
          <a:p>
            <a:pPr eaLnBrk="0" hangingPunct="0">
              <a:spcBef>
                <a:spcPct val="30000"/>
              </a:spcBef>
            </a:pPr>
            <a:r>
              <a:rPr kumimoji="1" lang="el-GR" sz="1200">
                <a:latin typeface="Arial" pitchFamily="34" charset="0"/>
              </a:rPr>
              <a:t>Μια μέθοδος υπολογισμού της απαιτούμενης στελέχωσης και των απαιτούμενων ωρών φροντίδας είναι το τέταρτο και τελευταίο συστατικό ενός ΣΤΑ.</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F82E8E0C-857E-4C00-94F1-5FDBC55A70C3}" type="slidenum">
              <a:rPr lang="en-US" smtClean="0"/>
              <a:pPr/>
              <a:t>30</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noFill/>
          <a:ln/>
        </p:spPr>
        <p:txBody>
          <a:bodyPr/>
          <a:lstStyle/>
          <a:p>
            <a:r>
              <a:rPr lang="el-GR"/>
              <a:t>Το σύστημα </a:t>
            </a:r>
            <a:r>
              <a:rPr lang="en-US"/>
              <a:t>GRASP</a:t>
            </a:r>
            <a:r>
              <a:rPr lang="el-GR"/>
              <a:t> για την ταξινόμηση των ασθενών χρησιμοποιεί ένα σύστημα μέτρησης του φόρτου εργασίας για την αξιολόγηση των κατηγοριών των καθηκόντων που εκτελούν οι νοσηλευτές για να προσφέρουν φροντίδα στους ασθενείς, ενώ υπολογίζει το νοσηλευτικό χρόνο που απαιτείται για κάθε εργασία.Στη συνέχεια υπολογίζεται ο συνολικά απαιτούμενος χρόνος για τη φροντίδα όλων των ασθενών του τμήματος</a:t>
            </a:r>
            <a:endParaRPr lang="en-GB"/>
          </a:p>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F1BA7134-627F-49E4-BCA3-F4164E6287E8}" type="slidenum">
              <a:rPr lang="en-US" smtClean="0"/>
              <a:pPr/>
              <a:t>33</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397E439F-FE5B-4D74-8AF7-8A9E19B39B72}" type="slidenum">
              <a:rPr lang="en-US" smtClean="0"/>
              <a:pPr/>
              <a:t>34</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1B4ECEA-61DF-4315-B730-FCD643BA3FD5}" type="slidenum">
              <a:rPr lang="en-US" smtClean="0"/>
              <a:pPr/>
              <a:t>35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r>
              <a:rPr lang="el-GR"/>
              <a:t>Το Ισοδύναμο Πλήρους Απασχόλησης Προσωπικού (ΙΠΑΠ) –</a:t>
            </a:r>
            <a:r>
              <a:rPr lang="en-US"/>
              <a:t>Full time equivalent- </a:t>
            </a:r>
            <a:r>
              <a:rPr lang="el-GR"/>
              <a:t>είναι ένα άτομο που εργάζεται πλήρες ωράριο (40 ώρες εβδομαδιαίως) ή περισσότερα άτομα που εργάζονται συνολικά 40 ώρες την εβδομάδα (π.χ. 2 νοσηλευτές που εργάζονται από 20 ώρες εβδομαδιαίως ισοδυναμούν με ένα ΙΠΑΠ).</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8B2B46B-2BBE-4AD8-8C0F-C02A33DA82EA}" type="slidenum">
              <a:rPr lang="en-US" smtClean="0"/>
              <a:pPr/>
              <a:t>36</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D24966C-0166-4049-ACC3-A505252152A8}" type="slidenum">
              <a:rPr lang="en-US" smtClean="0"/>
              <a:pPr/>
              <a:t>37</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D66223B1-2A4F-4AD8-86B5-31BD2840709C}" type="slidenum">
              <a:rPr lang="en-US" smtClean="0"/>
              <a:pPr/>
              <a:t>38</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5C7952A2-41E8-435A-BAFA-2C9FB3C1EC72}" type="slidenum">
              <a:rPr lang="en-US" smtClean="0"/>
              <a:pPr/>
              <a:t>3</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l-GR"/>
              <a:t>Κάθε νοσηλευτική μονάδα πρέπει να διαθέτει ένα βασικό σχέδιο στελέχωσης, το οποίο να αναφέρεται στο βασικό προσωπικό που απαιτείται για να καλυφθεί κάθε βάρδια της μονάδας.</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67BDA59-54E2-47F1-8E1F-8E97F8D57237}" type="slidenum">
              <a:rPr lang="en-US" smtClean="0"/>
              <a:pPr/>
              <a:t>39</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02961256-97E8-4A0B-BF52-1046E7A9D100}" type="slidenum">
              <a:rPr lang="en-US" smtClean="0"/>
              <a:pPr/>
              <a:t>40</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r>
              <a:rPr lang="en-US"/>
              <a:t>19*5=95 </a:t>
            </a:r>
            <a:r>
              <a:rPr lang="el-GR"/>
              <a:t>ώρες. Εάν η εργάσιμη ημέρα περιλαμβάνει 8 ώρες εργασίας τότε 95:8=12 ισοδύναμα πλήρους απασχόλησης για τη στελέχωση της κλινικής όλο το 24ωρο. </a:t>
            </a:r>
          </a:p>
          <a:p>
            <a:r>
              <a:rPr lang="el-GR"/>
              <a:t>Τα 12 ΙΠΑΠ επί 7 ημέρες την εβδομάδα (διότι η κλινική λειτουργεί συνεχώς) = 84 βάρδιες ανά εβδομάδα εάν η στελέχωση είναι ίδια κάθε μέρα.</a:t>
            </a:r>
          </a:p>
          <a:p>
            <a:r>
              <a:rPr lang="el-GR"/>
              <a:t>Αν κάθε εργαζόμενος εργάζεται πέντε 8ωρες βάρδιες την εβδομάδα, τότε 84:5=17ΙΠΑΠ ως βασικό προσωπικό για τη συγκεκριμένη κλινική.</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D29A7F2-2C0C-43F4-8400-08D675DBCBDE}" type="slidenum">
              <a:rPr lang="en-US" smtClean="0"/>
              <a:pPr/>
              <a:t>41</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A25C390-1EF5-4636-BC37-15774ABE7753}" type="slidenum">
              <a:rPr lang="en-US" smtClean="0"/>
              <a:pPr/>
              <a:t>42</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r>
              <a:rPr lang="el-GR"/>
              <a:t>Οι αναλογίες είναι ο μέγιστος αριθμός ασθενών που μπορούν να ανατεθούν σε ένα πτυχιούχο νοσηλευτή (</a:t>
            </a:r>
            <a:r>
              <a:rPr lang="en-US"/>
              <a:t>RN</a:t>
            </a:r>
            <a:r>
              <a:rPr lang="el-GR"/>
              <a:t>) κατά τη διάρκεια μιας βάρδιας και μπορεί να διαφοροποιείται στις μονάδες φροντίδας οξέων περιστατικών (</a:t>
            </a:r>
            <a:r>
              <a:rPr lang="en-US"/>
              <a:t>CNA</a:t>
            </a:r>
            <a:r>
              <a:rPr lang="el-GR"/>
              <a:t> 2003). </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6983D23E-CF65-4BCE-9FD2-0E0FB578F8AD}" type="slidenum">
              <a:rPr lang="en-US" smtClean="0"/>
              <a:pPr/>
              <a:t>43</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44F4470A-9ADC-47F7-BB1C-AFA107A229FF}" type="slidenum">
              <a:rPr lang="en-US" smtClean="0"/>
              <a:pPr/>
              <a:t>44</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4579E39-C091-4630-B358-3648A34F1F50}" type="slidenum">
              <a:rPr lang="en-US" smtClean="0"/>
              <a:pPr/>
              <a:t>45</a:t>
            </a:fld>
            <a:endParaRPr lang="en-US"/>
          </a:p>
        </p:txBody>
      </p:sp>
      <p:sp>
        <p:nvSpPr>
          <p:cNvPr id="89091" name="Rectangle 2"/>
          <p:cNvSpPr>
            <a:spLocks noGrp="1" noRot="1" noChangeAspect="1" noChangeArrowheads="1" noTextEdit="1"/>
          </p:cNvSpPr>
          <p:nvPr>
            <p:ph type="sldImg"/>
          </p:nvPr>
        </p:nvSpPr>
        <p:spPr>
          <a:ln/>
        </p:spPr>
      </p:sp>
      <p:sp>
        <p:nvSpPr>
          <p:cNvPr id="89092" name="4 - Θέση σημειώσεων"/>
          <p:cNvSpPr>
            <a:spLocks noGrp="1"/>
          </p:cNvSpPr>
          <p:nvPr/>
        </p:nvSpPr>
        <p:spPr bwMode="auto">
          <a:xfrm>
            <a:off x="685800" y="4343400"/>
            <a:ext cx="5486400" cy="4114800"/>
          </a:xfrm>
          <a:prstGeom prst="rect">
            <a:avLst/>
          </a:prstGeom>
        </p:spPr>
        <p:txBody>
          <a:bodyPr/>
          <a:lstStyle/>
          <a:p>
            <a:pPr eaLnBrk="0" hangingPunct="0">
              <a:spcBef>
                <a:spcPct val="30000"/>
              </a:spcBef>
            </a:pPr>
            <a:endParaRPr kumimoji="1" lang="el-GR" sz="120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87F4CEE-5877-4B78-A037-3FD5F43351C5}" type="slidenum">
              <a:rPr lang="en-US" smtClean="0"/>
              <a:pPr/>
              <a:t>46</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a:spcBef>
                <a:spcPts val="500"/>
              </a:spcBef>
              <a:spcAft>
                <a:spcPts val="500"/>
              </a:spcAft>
            </a:pPr>
            <a:r>
              <a:rPr lang="el-GR" sz="900"/>
              <a:t>Η έρευνα που έγινε αφορούσε 1997 ασθενείς από </a:t>
            </a:r>
            <a:r>
              <a:rPr lang="en-US" sz="900"/>
              <a:t> 799 </a:t>
            </a:r>
            <a:r>
              <a:rPr lang="el-GR" sz="900"/>
              <a:t>νοσοκομεία σε 11πολιτειες της Αμερικής</a:t>
            </a:r>
          </a:p>
          <a:p>
            <a:pPr>
              <a:spcBef>
                <a:spcPts val="500"/>
              </a:spcBef>
              <a:spcAft>
                <a:spcPts val="500"/>
              </a:spcAft>
            </a:pPr>
            <a:r>
              <a:rPr lang="el-GR" sz="900"/>
              <a:t>Η μελέτη βρήκε στατιστικά σημαντική συσχέτιση μεταξύ των μεταβλητών νοσηλευτικής στελέχωσης και των παρακάτω εκβάσεων</a:t>
            </a:r>
          </a:p>
          <a:p>
            <a:pPr>
              <a:spcBef>
                <a:spcPts val="500"/>
              </a:spcBef>
              <a:spcAft>
                <a:spcPts val="500"/>
              </a:spcAft>
            </a:pPr>
            <a:r>
              <a:rPr lang="en-US" sz="900"/>
              <a:t> </a:t>
            </a:r>
            <a:endParaRPr lang="el-GR" sz="900"/>
          </a:p>
          <a:p>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D4579E39-C091-4630-B358-3648A34F1F50}" type="slidenum">
              <a:rPr lang="en-US" smtClean="0"/>
              <a:pPr/>
              <a:t>47</a:t>
            </a:fld>
            <a:endParaRPr lang="en-US"/>
          </a:p>
        </p:txBody>
      </p:sp>
      <p:sp>
        <p:nvSpPr>
          <p:cNvPr id="89091" name="Rectangle 2"/>
          <p:cNvSpPr>
            <a:spLocks noGrp="1" noRot="1" noChangeAspect="1" noChangeArrowheads="1" noTextEdit="1"/>
          </p:cNvSpPr>
          <p:nvPr>
            <p:ph type="sldImg"/>
          </p:nvPr>
        </p:nvSpPr>
        <p:spPr>
          <a:ln/>
        </p:spPr>
      </p:sp>
      <p:sp>
        <p:nvSpPr>
          <p:cNvPr id="89092" name="4 - Θέση σημειώσεων"/>
          <p:cNvSpPr>
            <a:spLocks noGrp="1"/>
          </p:cNvSpPr>
          <p:nvPr/>
        </p:nvSpPr>
        <p:spPr bwMode="auto">
          <a:xfrm>
            <a:off x="681990" y="4717415"/>
            <a:ext cx="5455920" cy="4469130"/>
          </a:xfrm>
          <a:prstGeom prst="rect">
            <a:avLst/>
          </a:prstGeom>
        </p:spPr>
        <p:txBody>
          <a:bodyPr/>
          <a:lstStyle/>
          <a:p>
            <a:pPr eaLnBrk="0" hangingPunct="0">
              <a:spcBef>
                <a:spcPct val="30000"/>
              </a:spcBef>
            </a:pPr>
            <a:endParaRPr kumimoji="1" lang="el-GR" sz="120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87F4CEE-5877-4B78-A037-3FD5F43351C5}" type="slidenum">
              <a:rPr lang="en-US" smtClean="0"/>
              <a:pPr/>
              <a:t>48</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a:spcBef>
                <a:spcPts val="500"/>
              </a:spcBef>
              <a:spcAft>
                <a:spcPts val="500"/>
              </a:spcAft>
            </a:pPr>
            <a:r>
              <a:rPr lang="el-GR" sz="900" dirty="0"/>
              <a:t>Η έρευνα που έγινε αφορούσε 1997 ασθενείς από </a:t>
            </a:r>
            <a:r>
              <a:rPr lang="en-US" sz="900" dirty="0"/>
              <a:t> 799 </a:t>
            </a:r>
            <a:r>
              <a:rPr lang="el-GR" sz="900" dirty="0"/>
              <a:t>νοσοκομεία σε 11 </a:t>
            </a:r>
            <a:r>
              <a:rPr lang="el-GR" sz="900" dirty="0" err="1"/>
              <a:t>πολιτειες</a:t>
            </a:r>
            <a:r>
              <a:rPr lang="el-GR" sz="900" dirty="0"/>
              <a:t> της Αμερικής</a:t>
            </a:r>
          </a:p>
          <a:p>
            <a:pPr>
              <a:spcBef>
                <a:spcPts val="500"/>
              </a:spcBef>
              <a:spcAft>
                <a:spcPts val="500"/>
              </a:spcAft>
            </a:pPr>
            <a:r>
              <a:rPr lang="el-GR" sz="900" dirty="0"/>
              <a:t>Η μελέτη βρήκε στατιστικά σημαντική συσχέτιση μεταξύ των μεταβλητών νοσηλευτικής στελέχωσης και των παρακάτω εκβάσεων</a:t>
            </a:r>
          </a:p>
          <a:p>
            <a:pPr>
              <a:spcBef>
                <a:spcPts val="500"/>
              </a:spcBef>
              <a:spcAft>
                <a:spcPts val="500"/>
              </a:spcAft>
            </a:pPr>
            <a:r>
              <a:rPr lang="en-US" sz="900" dirty="0"/>
              <a:t> </a:t>
            </a:r>
            <a:endParaRPr lang="el-GR" sz="900" dirty="0"/>
          </a:p>
          <a:p>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78192BE3-D40F-40B2-927E-1220FF107B5E}" type="slidenum">
              <a:rPr lang="en-US" smtClean="0"/>
              <a:pPr/>
              <a:t>4</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87F4CEE-5877-4B78-A037-3FD5F43351C5}" type="slidenum">
              <a:rPr lang="en-US" smtClean="0"/>
              <a:pPr/>
              <a:t>49</a:t>
            </a:fld>
            <a:endParaRPr lang="en-US"/>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a:spcBef>
                <a:spcPts val="500"/>
              </a:spcBef>
              <a:spcAft>
                <a:spcPts val="500"/>
              </a:spcAft>
            </a:pPr>
            <a:r>
              <a:rPr lang="el-GR" sz="900" dirty="0"/>
              <a:t>Η έρευνα που έγινε αφορούσε 1997 ασθενείς από </a:t>
            </a:r>
            <a:r>
              <a:rPr lang="en-US" sz="900" dirty="0"/>
              <a:t> 799 </a:t>
            </a:r>
            <a:r>
              <a:rPr lang="el-GR" sz="900" dirty="0"/>
              <a:t>νοσοκομεία σε 11 </a:t>
            </a:r>
            <a:r>
              <a:rPr lang="el-GR" sz="900" dirty="0" err="1"/>
              <a:t>πολιτειες</a:t>
            </a:r>
            <a:r>
              <a:rPr lang="el-GR" sz="900" dirty="0"/>
              <a:t> της Αμερικής</a:t>
            </a:r>
          </a:p>
          <a:p>
            <a:pPr>
              <a:spcBef>
                <a:spcPts val="500"/>
              </a:spcBef>
              <a:spcAft>
                <a:spcPts val="500"/>
              </a:spcAft>
            </a:pPr>
            <a:r>
              <a:rPr lang="el-GR" sz="900" dirty="0"/>
              <a:t>Η μελέτη βρήκε στατιστικά σημαντική συσχέτιση μεταξύ των μεταβλητών νοσηλευτικής στελέχωσης και των παρακάτω εκβάσεων</a:t>
            </a:r>
          </a:p>
          <a:p>
            <a:pPr>
              <a:spcBef>
                <a:spcPts val="500"/>
              </a:spcBef>
              <a:spcAft>
                <a:spcPts val="500"/>
              </a:spcAft>
            </a:pPr>
            <a:r>
              <a:rPr lang="en-US" sz="900" dirty="0"/>
              <a:t> </a:t>
            </a:r>
            <a:endParaRPr lang="el-GR" sz="900" dirty="0"/>
          </a:p>
          <a:p>
            <a:endParaRPr lang="el-G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674B19C0-F6AC-45B5-80E3-C818444181E0}" type="slidenum">
              <a:rPr lang="en-US" smtClean="0"/>
              <a:pPr/>
              <a:t>53</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045C411-E280-48B8-8B82-1477403360B0}" type="slidenum">
              <a:rPr lang="en-US" smtClean="0"/>
              <a:pPr/>
              <a:t>55</a:t>
            </a:fld>
            <a:endParaRPr lang="en-US"/>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3D3A7A3-EC24-41AA-94F7-A1C495F24936}" type="slidenum">
              <a:rPr lang="en-US" smtClean="0"/>
              <a:pPr/>
              <a:t>56</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r>
              <a:rPr lang="el-GR"/>
              <a:t>Το Διεθνές Συμβούλιο Νοσηλευτών προτείνει 4 ασθενείς ανά 1 νοσηλευτή και τονίζει ότι αυξάνοντας το φόρτο εργασίας σε 6 να αυξάνεται η πιθανότητα των ασθενών κατά 14% να πεθάνουν μέσα σε 30 ημέρες από την εισαγωγή τους.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4D2DEBCE-D1E5-48B0-8DA5-E5822FE3E037}" type="slidenum">
              <a:rPr lang="en-US" smtClean="0"/>
              <a:pPr/>
              <a:t>57</a:t>
            </a:fld>
            <a:endParaRPr lang="en-US"/>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l-GR"/>
              <a:t>Οι δείκτες αυτοί προσδιορίζουν τα τελικά αποτελέσματα των νοσηλευτικών παρεμβάσεων και είναι δείκτες που δείχνουν την προοδευτική εξέλιξη προς την επίλυση προβλημάτων ή συμπτωμάτων του ασθενή. </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6F890CC-EA53-4D8F-B35D-F37841D3048A}" type="slidenum">
              <a:rPr lang="en-US" smtClean="0"/>
              <a:pPr/>
              <a:t>58</a:t>
            </a:fld>
            <a:endParaRPr lang="en-US"/>
          </a:p>
        </p:txBody>
      </p:sp>
      <p:sp>
        <p:nvSpPr>
          <p:cNvPr id="95235" name="Rectangle 2"/>
          <p:cNvSpPr>
            <a:spLocks noGrp="1" noRot="1" noChangeAspect="1" noChangeArrowheads="1" noTextEdit="1"/>
          </p:cNvSpPr>
          <p:nvPr>
            <p:ph type="sldImg"/>
          </p:nvPr>
        </p:nvSpPr>
        <p:spPr>
          <a:xfrm>
            <a:off x="1144588" y="687388"/>
            <a:ext cx="4572000" cy="3429000"/>
          </a:xfrm>
          <a:ln/>
        </p:spPr>
      </p:sp>
      <p:sp>
        <p:nvSpPr>
          <p:cNvPr id="95236" name="Rectangle 3"/>
          <p:cNvSpPr>
            <a:spLocks noGrp="1" noChangeArrowheads="1"/>
          </p:cNvSpPr>
          <p:nvPr>
            <p:ph type="body" idx="1"/>
          </p:nvPr>
        </p:nvSpPr>
        <p:spPr>
          <a:xfrm>
            <a:off x="915988" y="4341813"/>
            <a:ext cx="5026025" cy="4114800"/>
          </a:xfrm>
          <a:noFill/>
          <a:ln/>
        </p:spPr>
        <p:txBody>
          <a:bodyPr/>
          <a:lstStyle/>
          <a:p>
            <a:pPr>
              <a:buFontTx/>
              <a:buChar char="•"/>
            </a:pPr>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FEA490C3-7A9A-4405-89FA-A5BE0FB96913}" type="slidenum">
              <a:rPr lang="en-US" smtClean="0"/>
              <a:pPr/>
              <a:t>59</a:t>
            </a:fld>
            <a:endParaRPr lang="en-US"/>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4C8CCDC-DE76-4F28-9485-0C3AB7632447}" type="slidenum">
              <a:rPr lang="en-US" smtClean="0"/>
              <a:pPr/>
              <a:t>60</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5D29A7F2-2C0C-43F4-8400-08D675DBCBDE}" type="slidenum">
              <a:rPr lang="en-US" smtClean="0"/>
              <a:pPr/>
              <a:t>61</a:t>
            </a:fld>
            <a:endParaRPr lang="en-US"/>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4E0CEF16-778E-489E-89EF-D7F3A537A4D1}" type="slidenum">
              <a:rPr lang="en-US" smtClean="0"/>
              <a:pPr/>
              <a:t>62</a:t>
            </a:fld>
            <a:endParaRPr 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E47114C-2C56-48C6-9F7E-BAF02D0EA063}" type="slidenum">
              <a:rPr lang="en-US" smtClean="0"/>
              <a:pPr/>
              <a:t>5</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E693755E-9650-41B1-8B95-06D97289E7C2}" type="slidenum">
              <a:rPr lang="en-US" smtClean="0"/>
              <a:pPr/>
              <a:t>63</a:t>
            </a:fld>
            <a:endParaRPr 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0C3AE185-1038-4CD5-8B6E-55780FF7D377}" type="slidenum">
              <a:rPr lang="en-US" smtClean="0"/>
              <a:pPr/>
              <a:t>64</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748B02F4-4D29-4151-B4A8-B21741514641}" type="slidenum">
              <a:rPr lang="en-US" smtClean="0"/>
              <a:pPr/>
              <a:t>65</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4D013C6C-D3B2-4840-92E6-4AAB61B7619F}" type="slidenum">
              <a:rPr lang="en-US" smtClean="0"/>
              <a:pPr/>
              <a:t>66</a:t>
            </a:fld>
            <a:endParaRPr lang="en-US"/>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xfrm>
            <a:off x="914400" y="4343400"/>
            <a:ext cx="5029200" cy="4114800"/>
          </a:xfrm>
          <a:noFill/>
          <a:ln/>
        </p:spPr>
        <p:txBody>
          <a:bodyPr/>
          <a:lstStyle/>
          <a:p>
            <a:r>
              <a:rPr lang="el-GR"/>
              <a:t>Αναζητώντας τα αίτια που συνδέονται με τη χαμηλή αναλογία των νοσηλευτών σκόπιμο κρίνουμε να επικεντρωθούμε στα ακόλουθα:</a:t>
            </a:r>
          </a:p>
          <a:p>
            <a:r>
              <a:rPr lang="el-GR"/>
              <a:t>1) στις αντίξοες συνθήκες εργασίας, τις χαμηλές απολαβές , τη χαμηλή εκτίμηση προς το επάγγελμα και την έλλειψη αυτονομίας, επαρκείς συνθήκες για να αποτρέψουν τους νέους από την εν λόγω επαγγελματική επιλογή και να ωθήσουν τους ήδη υπηρετούντες σε αποχώρηση τη νοσηλευτική πρακτική μόλις τους δοθούν οι κατάλληλες συνθήκες.</a:t>
            </a:r>
            <a:endParaRPr lang="en-GB"/>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9CEB439F-D970-4BAA-80B8-5D421C32EA3D}" type="slidenum">
              <a:rPr lang="en-US" smtClean="0"/>
              <a:pPr/>
              <a:t>67</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4400" y="4343400"/>
            <a:ext cx="5029200" cy="4114800"/>
          </a:xfrm>
          <a:noFill/>
          <a:ln/>
        </p:spPr>
        <p:txBody>
          <a:bodyPr/>
          <a:lstStyle/>
          <a:p>
            <a:r>
              <a:rPr lang="el-GR"/>
              <a:t>Πράγματι, σύμφωνα με τα στοιχεία 3 στους 10 νοσηλευτές στην Αγγλία και στη Σκοτία και 2 στους 10 στην Αμερική έχουν την πρόθεση  αποχώρησης από το επάγγελμα, ενώ ακόμη υψηλότερα είναι το ποσοστό των ελλήνων νοσηλευτών που δηλώνουν μετανιωμένοι για την επαγγελαμτική τους επιλογή,  </a:t>
            </a:r>
          </a:p>
          <a:p>
            <a:r>
              <a:rPr lang="el-GR"/>
              <a:t>Τα δημιουργούμενα κενά στην κάλυψη των νοσηλευτικών θέσεων δεν είναι βέβαια άμοιρα δυσμενών συνεπειών τόσο για τους ασθενείς όσο και για τους ίδιους τους νοσηλευτές. Έτσι, όπως προκύπτει από τα αποτελέσματα πολυκεντρικής μελέτης στην οποία συμμετείχαν περισσότερα από 700 νοσοκομεία και συντονίστηκε από το Πανεπιστήμιο της Πενσυλβάνιας, και  σύμφωνα με δηλώσεις των ιδίων των νοσηλευτών σημαντικό ποσοστό ασθενών δεν είναι κατάλληλα προετοιμασμένο κατά την έξοδο του από το νοσοκομείο λόγω έλλειψης προσωπικού. Ακόμη χειρότερα, φαίνεται να αυξάνει η πιθανότητα θανάτου των ασθενών κατά 7% όταν σε κάθε νοσηλευτή προστίθεται ένας επιπλέον ασθενής.</a:t>
            </a:r>
          </a:p>
          <a:p>
            <a:r>
              <a:rPr lang="el-GR"/>
              <a:t>Τέλος, όσον αφορά τους ίδιους τους νοσηλευτές η πιθανότητα εκδήλωσης επαγγελματικής εξουθένωσης αυξάνει κατά 23% με την προσθήκη ενός επιπλεόν ασθενή. </a:t>
            </a:r>
            <a:endParaRPr lang="en-GB"/>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4AB2CF10-F12E-4B17-B27E-CB666A150BBD}" type="slidenum">
              <a:rPr lang="en-US" smtClean="0"/>
              <a:pPr/>
              <a:t>68</a:t>
            </a:fld>
            <a:endParaRPr lang="en-US"/>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p:spPr>
        <p:txBody>
          <a:bodyPr/>
          <a:lstStyle/>
          <a:p>
            <a:r>
              <a:rPr lang="el-GR"/>
              <a:t>Το κοινό αίτημα της κοινωνίας και των νοσηλευτικών ενώσεων για πρόσληψη περισσοτέρων νοσηλευτών προσκρούει συνήθως προσκρούει στην πάγια δικαιολογία της πολιτείας περί οικονομικής δυσπραγίας. Ευσταθεί όμως αυτή η δικαιολογία?</a:t>
            </a:r>
            <a:endParaRPr lang="en-GB"/>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53F2EA38-907B-48DF-9F65-141246E1B434}" type="slidenum">
              <a:rPr lang="en-US" smtClean="0"/>
              <a:pPr/>
              <a:t>69</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a:ln/>
        </p:spPr>
        <p:txBody>
          <a:bodyPr/>
          <a:lstStyle/>
          <a:p>
            <a:r>
              <a:rPr lang="el-GR"/>
              <a:t>Σύμφωνα με την ένωση νοσηλευτών της πολιτείας της Καλιφόρνιας, η υιοθέτηση ενός ελαχίστου </a:t>
            </a:r>
            <a:r>
              <a:rPr lang="el-GR" b="1" u="sng"/>
              <a:t>επαρκούς</a:t>
            </a:r>
            <a:r>
              <a:rPr lang="el-GR"/>
              <a:t> αριθμού νοσηλευτών ανά ασθενή </a:t>
            </a:r>
            <a:r>
              <a:rPr lang="el-GR">
                <a:solidFill>
                  <a:schemeClr val="tx2"/>
                </a:solidFill>
              </a:rPr>
              <a:t>αναμένεται να δημιουργήσει ετησίως </a:t>
            </a:r>
            <a:r>
              <a:rPr lang="el-GR" b="1">
                <a:solidFill>
                  <a:srgbClr val="BF3403"/>
                </a:solidFill>
              </a:rPr>
              <a:t>έσοδα 2 δις</a:t>
            </a:r>
            <a:r>
              <a:rPr lang="el-GR">
                <a:solidFill>
                  <a:schemeClr val="tx2"/>
                </a:solidFill>
              </a:rPr>
              <a:t> δολαρίων προερχόμενα από τη μείωση του χρόνου παραμονής των ασθενών στο νοσοκομείο  λόγω της καλύτερης ποιότητας της παρεχόμενης φροντίδας και συνεπώς της ελαχιστοποίησης των επιπλοκών.</a:t>
            </a:r>
          </a:p>
          <a:p>
            <a:pPr>
              <a:spcBef>
                <a:spcPct val="0"/>
              </a:spcBef>
              <a:buClr>
                <a:srgbClr val="BF3403"/>
              </a:buClr>
              <a:buFont typeface="Wingdings" pitchFamily="2" charset="2"/>
              <a:buChar char="ü"/>
            </a:pPr>
            <a:endParaRPr lang="en-GB"/>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E5DDA9E6-89F6-484C-A8FC-B1F6CD4CB78E}" type="slidenum">
              <a:rPr lang="en-US" smtClean="0"/>
              <a:pPr/>
              <a:t>70</a:t>
            </a:fld>
            <a:endParaRPr lang="en-US"/>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DE137F99-F695-491B-AACF-529B37DC7DA6}" type="slidenum">
              <a:rPr lang="en-US" smtClean="0"/>
              <a:pPr/>
              <a:t>71</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4400" y="4343400"/>
            <a:ext cx="5029200" cy="4114800"/>
          </a:xfrm>
          <a:noFill/>
          <a:ln/>
        </p:spPr>
        <p:txBody>
          <a:bodyPr/>
          <a:lstStyle/>
          <a:p>
            <a:r>
              <a:rPr lang="el-GR"/>
              <a:t>Εκτός, όμως από τα οικονομικά οφέλη η επαρκής ποσοτική αλλά και </a:t>
            </a:r>
            <a:r>
              <a:rPr lang="el-GR" b="1" u="sng"/>
              <a:t>ποιοτική </a:t>
            </a:r>
            <a:r>
              <a:rPr lang="el-GR"/>
              <a:t>νοσηλευτική στελέχωση των υπηρεσιών υγείας δίνει προοπτικές περαιτέρω αξιοποίησης του νοσηλευτικού δυναμικού με την ανάληψη πρόσθετων αρμοδιοτήτων όπως αυτές που παρουσιάζονται στον πίνακα. Έτσι, σε χώρες όπως η Αυστραλία, η Ιρλανδία, η Κορέα, η Ισπανία και σε ορισμένες πολιτείες των ΗΠΑ οι νοσηλευτές έχουν δικαίωμα συνταγογράφησης σε περιορισμένο εύρος φαρμάκων καθώς επίσης και παραπομπής των ασθενών σε ειδικούς γιατρούς μετά από μια πρώτη νοσηλευτική εκτίμηση.</a:t>
            </a:r>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a:t>Σημείωση: Ο μέσος όρος της ΕΕ είναι μη σταθμισμένος, 1, Στην κατηγορία «Λοιποί ιατροί» περιλαμβάνονται οι ειδικευόμενοι ιατροί που εργάζονται σε νοσοκομεία, οι πρόσφατοι πτυχιούχοι που δεν έχουν ακόμη ξεκινήσει ειδικότητα, καθώς και τυχόν άλλοι ιατροί που δεν ορίζονται περαιτέρω, 2, Στην Πορτογαλία, μόνο το 30% περίπου των γιατρών που απασχολούνται στο δημόσιο τομέα εργάζονται ως γενικοί ιατροί στην ΠΦΥ – το υπόλοιπο 70% εργάζεται σε νοσοκομεία,</a:t>
            </a:r>
            <a:endParaRPr lang="en-US" dirty="0"/>
          </a:p>
          <a:p>
            <a:endParaRPr lang="en-US" dirty="0"/>
          </a:p>
        </p:txBody>
      </p:sp>
      <p:sp>
        <p:nvSpPr>
          <p:cNvPr id="4" name="3 - Θέση αριθμού διαφάνειας"/>
          <p:cNvSpPr>
            <a:spLocks noGrp="1"/>
          </p:cNvSpPr>
          <p:nvPr>
            <p:ph type="sldNum" sz="quarter" idx="10"/>
          </p:nvPr>
        </p:nvSpPr>
        <p:spPr/>
        <p:txBody>
          <a:bodyPr/>
          <a:lstStyle/>
          <a:p>
            <a:fld id="{90FE303A-2093-1B4B-907B-37F22CDAF294}" type="slidenum">
              <a:rPr lang="fi-FI" smtClean="0"/>
              <a:pPr/>
              <a:t>9</a:t>
            </a:fld>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228600" indent="-228600">
              <a:buAutoNum type="arabicPeriod"/>
            </a:pPr>
            <a:r>
              <a:rPr lang="el-GR" dirty="0"/>
              <a:t>Περιλαμβάνονται τα έξοδα πρακτικής άσκησης των αυτοαπασχολούμενων γενικών ιατρών και ειδικών (με αποτέλεσμα την υπερεκτίμηση),</a:t>
            </a:r>
          </a:p>
          <a:p>
            <a:pPr marL="228600" indent="-228600">
              <a:buAutoNum type="arabicPeriod"/>
            </a:pPr>
            <a:r>
              <a:rPr lang="el-GR" dirty="0"/>
              <a:t>Τα στοιχεία τόσο για τους έμμισθους γενικούς ιατρούς όσο και για τους ειδικευόμενους ιατρούς αναφέρονται στους μισθωτούς ειδικούς καθώς δεν είναι δυνατός ο διαχωρισμός αυτών των δύο ομάδων ιατρών,</a:t>
            </a:r>
            <a:endParaRPr lang="en-US" dirty="0"/>
          </a:p>
        </p:txBody>
      </p:sp>
      <p:sp>
        <p:nvSpPr>
          <p:cNvPr id="4" name="3 - Θέση αριθμού διαφάνειας"/>
          <p:cNvSpPr>
            <a:spLocks noGrp="1"/>
          </p:cNvSpPr>
          <p:nvPr>
            <p:ph type="sldNum" sz="quarter" idx="10"/>
          </p:nvPr>
        </p:nvSpPr>
        <p:spPr/>
        <p:txBody>
          <a:bodyPr/>
          <a:lstStyle/>
          <a:p>
            <a:fld id="{90FE303A-2093-1B4B-907B-37F22CDAF294}" type="slidenum">
              <a:rPr lang="fi-FI" smtClean="0"/>
              <a:pPr/>
              <a:t>10</a:t>
            </a:fld>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algn="l"/>
            <a:r>
              <a:rPr lang="en-GB" dirty="0">
                <a:latin typeface="Calibri" pitchFamily="34" charset="0"/>
                <a:ea typeface="Calibri" pitchFamily="34" charset="0"/>
                <a:cs typeface="Calibri" pitchFamily="34" charset="0"/>
              </a:rPr>
              <a:t>Hospitals are understaffed when medical and nursing staffing ratios per occupied bed are considered, especially in hospital units (large tertiary hospitals, university hospitals and hospitals with university hospitals’ beds) with high bed occupancies,</a:t>
            </a:r>
            <a:endParaRPr lang="en-US" dirty="0">
              <a:latin typeface="Calibri" pitchFamily="34" charset="0"/>
              <a:ea typeface="Calibri" pitchFamily="34" charset="0"/>
              <a:cs typeface="Calibri" pitchFamily="34" charset="0"/>
            </a:endParaRPr>
          </a:p>
          <a:p>
            <a:endParaRPr lang="en-US" dirty="0"/>
          </a:p>
        </p:txBody>
      </p:sp>
      <p:sp>
        <p:nvSpPr>
          <p:cNvPr id="4" name="3 - Θέση αριθμού διαφάνειας"/>
          <p:cNvSpPr>
            <a:spLocks noGrp="1"/>
          </p:cNvSpPr>
          <p:nvPr>
            <p:ph type="sldNum" sz="quarter" idx="10"/>
          </p:nvPr>
        </p:nvSpPr>
        <p:spPr/>
        <p:txBody>
          <a:bodyPr/>
          <a:lstStyle/>
          <a:p>
            <a:fld id="{90FE303A-2093-1B4B-907B-37F22CDAF294}" type="slidenum">
              <a:rPr lang="fi-FI" smtClean="0"/>
              <a:pPr/>
              <a:t>12</a:t>
            </a:fld>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A91B60B-CD6F-4B10-9B4C-3330B2612ED0}" type="slidenum">
              <a:rPr lang="en-US" smtClean="0"/>
              <a:pPr/>
              <a:t>16</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defRPr/>
                </a:pPr>
                <a:endParaRPr lang="el-G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defRPr/>
                </a:pPr>
                <a:endParaRPr lang="el-G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defRPr/>
                </a:pPr>
                <a:endParaRPr lang="el-G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defRPr/>
                </a:pPr>
                <a:endParaRPr lang="el-G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defRPr/>
              </a:pPr>
              <a:endParaRPr lang="el-G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defRPr/>
              </a:pPr>
              <a:endParaRPr lang="el-G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defRPr/>
              </a:pPr>
              <a:endParaRPr lang="el-GR"/>
            </a:p>
          </p:txBody>
        </p:sp>
      </p:grpSp>
      <p:sp>
        <p:nvSpPr>
          <p:cNvPr id="65548"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6554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endParaRPr lang="en-US"/>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US"/>
              <a:t>Δάφνη Καϊτελίδου</a:t>
            </a: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5750421D-B011-4B21-AAC7-3A896F1C32B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6" name="Rectangle 13"/>
          <p:cNvSpPr>
            <a:spLocks noGrp="1" noChangeArrowheads="1"/>
          </p:cNvSpPr>
          <p:nvPr>
            <p:ph type="sldNum" sz="quarter" idx="12"/>
          </p:nvPr>
        </p:nvSpPr>
        <p:spPr>
          <a:ln/>
        </p:spPr>
        <p:txBody>
          <a:bodyPr/>
          <a:lstStyle>
            <a:lvl1pPr>
              <a:defRPr/>
            </a:lvl1pPr>
          </a:lstStyle>
          <a:p>
            <a:pPr>
              <a:defRPr/>
            </a:pPr>
            <a:fld id="{26489D58-F8DB-40B8-BA0E-DE1AD93876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7004050" y="617538"/>
            <a:ext cx="1951038" cy="551497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1150938" y="617538"/>
            <a:ext cx="5700712" cy="551497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6" name="Rectangle 13"/>
          <p:cNvSpPr>
            <a:spLocks noGrp="1" noChangeArrowheads="1"/>
          </p:cNvSpPr>
          <p:nvPr>
            <p:ph type="sldNum" sz="quarter" idx="12"/>
          </p:nvPr>
        </p:nvSpPr>
        <p:spPr>
          <a:ln/>
        </p:spPr>
        <p:txBody>
          <a:bodyPr/>
          <a:lstStyle>
            <a:lvl1pPr>
              <a:defRPr/>
            </a:lvl1pPr>
          </a:lstStyle>
          <a:p>
            <a:pPr>
              <a:defRPr/>
            </a:pPr>
            <a:fld id="{FF8CC1F0-28CC-4D53-B007-2BED82570D9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Τίτλος και Γράφημα">
    <p:spTree>
      <p:nvGrpSpPr>
        <p:cNvPr id="1" name=""/>
        <p:cNvGrpSpPr/>
        <p:nvPr/>
      </p:nvGrpSpPr>
      <p:grpSpPr>
        <a:xfrm>
          <a:off x="0" y="0"/>
          <a:ext cx="0" cy="0"/>
          <a:chOff x="0" y="0"/>
          <a:chExt cx="0" cy="0"/>
        </a:xfrm>
      </p:grpSpPr>
      <p:sp>
        <p:nvSpPr>
          <p:cNvPr id="2" name="1 - Τίτλος"/>
          <p:cNvSpPr>
            <a:spLocks noGrp="1"/>
          </p:cNvSpPr>
          <p:nvPr>
            <p:ph type="title"/>
          </p:nvPr>
        </p:nvSpPr>
        <p:spPr>
          <a:xfrm>
            <a:off x="1150938" y="617538"/>
            <a:ext cx="7793037" cy="1143000"/>
          </a:xfrm>
        </p:spPr>
        <p:txBody>
          <a:bodyPr/>
          <a:lstStyle/>
          <a:p>
            <a:r>
              <a:rPr lang="el-GR"/>
              <a:t>Kλικ για επεξεργασία του τίτλου</a:t>
            </a:r>
          </a:p>
        </p:txBody>
      </p:sp>
      <p:sp>
        <p:nvSpPr>
          <p:cNvPr id="3" name="2 - Θέση γραφήματος"/>
          <p:cNvSpPr>
            <a:spLocks noGrp="1"/>
          </p:cNvSpPr>
          <p:nvPr>
            <p:ph type="chart" idx="1"/>
          </p:nvPr>
        </p:nvSpPr>
        <p:spPr>
          <a:xfrm>
            <a:off x="1182688" y="2017713"/>
            <a:ext cx="7772400" cy="4114800"/>
          </a:xfrm>
        </p:spPr>
        <p:txBody>
          <a:bodyPr/>
          <a:lstStyle/>
          <a:p>
            <a:pPr lvl="0"/>
            <a:endParaRPr lang="el-GR" noProof="0"/>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6" name="Rectangle 13"/>
          <p:cNvSpPr>
            <a:spLocks noGrp="1" noChangeArrowheads="1"/>
          </p:cNvSpPr>
          <p:nvPr>
            <p:ph type="sldNum" sz="quarter" idx="12"/>
          </p:nvPr>
        </p:nvSpPr>
        <p:spPr>
          <a:ln/>
        </p:spPr>
        <p:txBody>
          <a:bodyPr/>
          <a:lstStyle>
            <a:lvl1pPr>
              <a:defRPr/>
            </a:lvl1pPr>
          </a:lstStyle>
          <a:p>
            <a:pPr>
              <a:defRPr/>
            </a:pPr>
            <a:fld id="{E123DF11-6B28-4274-8983-06A3C42643ED}"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Αντικείμενο">
    <p:spTree>
      <p:nvGrpSpPr>
        <p:cNvPr id="1" name=""/>
        <p:cNvGrpSpPr/>
        <p:nvPr/>
      </p:nvGrpSpPr>
      <p:grpSpPr>
        <a:xfrm>
          <a:off x="0" y="0"/>
          <a:ext cx="0" cy="0"/>
          <a:chOff x="0" y="0"/>
          <a:chExt cx="0" cy="0"/>
        </a:xfrm>
      </p:grpSpPr>
      <p:sp>
        <p:nvSpPr>
          <p:cNvPr id="2" name="1 - Θέση περιεχομένου"/>
          <p:cNvSpPr>
            <a:spLocks noGrp="1"/>
          </p:cNvSpPr>
          <p:nvPr>
            <p:ph/>
          </p:nvPr>
        </p:nvSpPr>
        <p:spPr>
          <a:xfrm>
            <a:off x="1150938" y="617538"/>
            <a:ext cx="7804150" cy="5514975"/>
          </a:xfr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5" name="Rectangle 13"/>
          <p:cNvSpPr>
            <a:spLocks noGrp="1" noChangeArrowheads="1"/>
          </p:cNvSpPr>
          <p:nvPr>
            <p:ph type="sldNum" sz="quarter" idx="12"/>
          </p:nvPr>
        </p:nvSpPr>
        <p:spPr>
          <a:ln/>
        </p:spPr>
        <p:txBody>
          <a:bodyPr/>
          <a:lstStyle>
            <a:lvl1pPr>
              <a:defRPr/>
            </a:lvl1pPr>
          </a:lstStyle>
          <a:p>
            <a:pPr>
              <a:defRPr/>
            </a:pPr>
            <a:fld id="{59151F3D-CBE5-4D43-B84D-67609B06D36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181A8-BD3B-1B4E-A475-43EC2E1EB331}"/>
              </a:ext>
            </a:extLst>
          </p:cNvPr>
          <p:cNvSpPr>
            <a:spLocks noGrp="1"/>
          </p:cNvSpPr>
          <p:nvPr>
            <p:ph type="title" hasCustomPrompt="1"/>
          </p:nvPr>
        </p:nvSpPr>
        <p:spPr>
          <a:xfrm>
            <a:off x="539999" y="180000"/>
            <a:ext cx="8064900" cy="1188000"/>
          </a:xfrm>
        </p:spPr>
        <p:txBody>
          <a:bodyPr/>
          <a:lstStyle/>
          <a:p>
            <a:r>
              <a:t>Click to add a title</a:t>
            </a:r>
          </a:p>
        </p:txBody>
      </p:sp>
      <p:sp>
        <p:nvSpPr>
          <p:cNvPr id="8" name="Content Placeholder 7">
            <a:extLst>
              <a:ext uri="{FF2B5EF4-FFF2-40B4-BE49-F238E27FC236}">
                <a16:creationId xmlns:a16="http://schemas.microsoft.com/office/drawing/2014/main" id="{86F3938F-2A79-734F-B23C-610FE38D1355}"/>
              </a:ext>
            </a:extLst>
          </p:cNvPr>
          <p:cNvSpPr>
            <a:spLocks noGrp="1"/>
          </p:cNvSpPr>
          <p:nvPr>
            <p:ph sz="quarter" idx="13" hasCustomPrompt="1"/>
          </p:nvPr>
        </p:nvSpPr>
        <p:spPr>
          <a:xfrm>
            <a:off x="540543" y="1476000"/>
            <a:ext cx="8064900" cy="4680000"/>
          </a:xfrm>
          <a:prstGeom prst="rect">
            <a:avLst/>
          </a:prstGeom>
        </p:spPr>
        <p:txBody>
          <a:bodyPr/>
          <a:lstStyle/>
          <a:p>
            <a:pPr lvl="0"/>
            <a:r>
              <a:t>Click to add text</a:t>
            </a:r>
          </a:p>
          <a:p>
            <a:pPr lvl="1"/>
            <a:r>
              <a:t>Test level 2</a:t>
            </a:r>
          </a:p>
          <a:p>
            <a:pPr lvl="2"/>
            <a:r>
              <a:t>Text level 3</a:t>
            </a:r>
          </a:p>
          <a:p>
            <a:pPr lvl="3"/>
            <a:r>
              <a:t>Text level 4</a:t>
            </a:r>
          </a:p>
          <a:p>
            <a:pPr lvl="4"/>
            <a:r>
              <a:t>Text level 5</a:t>
            </a:r>
          </a:p>
        </p:txBody>
      </p:sp>
      <p:sp>
        <p:nvSpPr>
          <p:cNvPr id="9" name="Date Placeholder 8">
            <a:extLst>
              <a:ext uri="{FF2B5EF4-FFF2-40B4-BE49-F238E27FC236}">
                <a16:creationId xmlns:a16="http://schemas.microsoft.com/office/drawing/2014/main" id="{29E45F09-AFAB-8B48-9837-96726DE637EA}"/>
              </a:ext>
            </a:extLst>
          </p:cNvPr>
          <p:cNvSpPr>
            <a:spLocks noGrp="1"/>
          </p:cNvSpPr>
          <p:nvPr>
            <p:ph type="dt" sz="half" idx="14"/>
          </p:nvPr>
        </p:nvSpPr>
        <p:spPr>
          <a:xfrm>
            <a:off x="7944847" y="6477036"/>
            <a:ext cx="810953" cy="380965"/>
          </a:xfrm>
          <a:prstGeom prst="rect">
            <a:avLst/>
          </a:prstGeom>
        </p:spPr>
        <p:txBody>
          <a:bodyPr/>
          <a:lstStyle/>
          <a:p>
            <a:fld id="{1EFFDA76-1170-4AF4-85E7-7E288CDED881}" type="datetime1">
              <a:rPr lang="fi-FI" noProof="0" smtClean="0"/>
              <a:pPr/>
              <a:t>24.5.2023</a:t>
            </a:fld>
            <a:endParaRPr lang="fi-FI" noProof="0"/>
          </a:p>
        </p:txBody>
      </p:sp>
      <p:sp>
        <p:nvSpPr>
          <p:cNvPr id="10" name="Footer Placeholder 9">
            <a:extLst>
              <a:ext uri="{FF2B5EF4-FFF2-40B4-BE49-F238E27FC236}">
                <a16:creationId xmlns:a16="http://schemas.microsoft.com/office/drawing/2014/main" id="{A0384C4E-A250-FC47-8062-FF31ECD25429}"/>
              </a:ext>
            </a:extLst>
          </p:cNvPr>
          <p:cNvSpPr>
            <a:spLocks noGrp="1"/>
          </p:cNvSpPr>
          <p:nvPr>
            <p:ph type="ftr" sz="quarter" idx="15"/>
          </p:nvPr>
        </p:nvSpPr>
        <p:spPr>
          <a:xfrm>
            <a:off x="3571875" y="6484541"/>
            <a:ext cx="3607972" cy="365125"/>
          </a:xfrm>
          <a:prstGeom prst="rect">
            <a:avLst/>
          </a:prstGeom>
        </p:spPr>
        <p:txBody>
          <a:bodyPr/>
          <a:lstStyle/>
          <a:p>
            <a:r>
              <a:t>Given name Surname</a:t>
            </a:r>
          </a:p>
        </p:txBody>
      </p:sp>
      <p:sp>
        <p:nvSpPr>
          <p:cNvPr id="11" name="Slide Number Placeholder 10">
            <a:extLst>
              <a:ext uri="{FF2B5EF4-FFF2-40B4-BE49-F238E27FC236}">
                <a16:creationId xmlns:a16="http://schemas.microsoft.com/office/drawing/2014/main" id="{ECD88E26-25B9-4E4B-B5A0-7110BEA768A8}"/>
              </a:ext>
            </a:extLst>
          </p:cNvPr>
          <p:cNvSpPr>
            <a:spLocks noGrp="1"/>
          </p:cNvSpPr>
          <p:nvPr>
            <p:ph type="sldNum" sz="quarter" idx="16"/>
          </p:nvPr>
        </p:nvSpPr>
        <p:spPr>
          <a:xfrm>
            <a:off x="8760279" y="6477036"/>
            <a:ext cx="383722" cy="365125"/>
          </a:xfrm>
          <a:prstGeom prst="rect">
            <a:avLst/>
          </a:prstGeom>
        </p:spPr>
        <p:txBody>
          <a:bodyPr/>
          <a:lstStyle/>
          <a:p>
            <a:fld id="{882CC271-BBF5-3F46-90AE-792A663E0CFB}" type="slidenum">
              <a:rPr lang="fi-FI" noProof="0" smtClean="0"/>
              <a:pPr/>
              <a:t>‹#›</a:t>
            </a:fld>
            <a:endParaRPr lang="fi-FI" noProof="0"/>
          </a:p>
        </p:txBody>
      </p:sp>
    </p:spTree>
    <p:extLst>
      <p:ext uri="{BB962C8B-B14F-4D97-AF65-F5344CB8AC3E}">
        <p14:creationId xmlns:p14="http://schemas.microsoft.com/office/powerpoint/2010/main" val="217425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6" name="Rectangle 13"/>
          <p:cNvSpPr>
            <a:spLocks noGrp="1" noChangeArrowheads="1"/>
          </p:cNvSpPr>
          <p:nvPr>
            <p:ph type="sldNum" sz="quarter" idx="12"/>
          </p:nvPr>
        </p:nvSpPr>
        <p:spPr>
          <a:ln/>
        </p:spPr>
        <p:txBody>
          <a:bodyPr/>
          <a:lstStyle>
            <a:lvl1pPr>
              <a:defRPr/>
            </a:lvl1pPr>
          </a:lstStyle>
          <a:p>
            <a:pPr>
              <a:defRPr/>
            </a:pPr>
            <a:fld id="{46F81E17-9F58-4AF4-AB31-69AD6773D50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
        <p:nvSpPr>
          <p:cNvPr id="4" name="Rectangle 11"/>
          <p:cNvSpPr>
            <a:spLocks noGrp="1" noChangeArrowheads="1"/>
          </p:cNvSpPr>
          <p:nvPr>
            <p:ph type="dt" sz="half" idx="10"/>
          </p:nvPr>
        </p:nvSpPr>
        <p:spPr>
          <a:ln/>
        </p:spPr>
        <p:txBody>
          <a:bodyPr/>
          <a:lstStyle>
            <a:lvl1pPr>
              <a:defRPr/>
            </a:lvl1pPr>
          </a:lstStyle>
          <a:p>
            <a:pPr>
              <a:defRPr/>
            </a:pPr>
            <a:endParaRPr lang="en-US"/>
          </a:p>
        </p:txBody>
      </p:sp>
      <p:sp>
        <p:nvSpPr>
          <p:cNvPr id="5"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6" name="Rectangle 13"/>
          <p:cNvSpPr>
            <a:spLocks noGrp="1" noChangeArrowheads="1"/>
          </p:cNvSpPr>
          <p:nvPr>
            <p:ph type="sldNum" sz="quarter" idx="12"/>
          </p:nvPr>
        </p:nvSpPr>
        <p:spPr>
          <a:ln/>
        </p:spPr>
        <p:txBody>
          <a:bodyPr/>
          <a:lstStyle>
            <a:lvl1pPr>
              <a:defRPr/>
            </a:lvl1pPr>
          </a:lstStyle>
          <a:p>
            <a:pPr>
              <a:defRPr/>
            </a:pPr>
            <a:fld id="{EFC1041A-9DF5-4E06-AFDD-104393CFA39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7" name="Rectangle 13"/>
          <p:cNvSpPr>
            <a:spLocks noGrp="1" noChangeArrowheads="1"/>
          </p:cNvSpPr>
          <p:nvPr>
            <p:ph type="sldNum" sz="quarter" idx="12"/>
          </p:nvPr>
        </p:nvSpPr>
        <p:spPr>
          <a:ln/>
        </p:spPr>
        <p:txBody>
          <a:bodyPr/>
          <a:lstStyle>
            <a:lvl1pPr>
              <a:defRPr/>
            </a:lvl1pPr>
          </a:lstStyle>
          <a:p>
            <a:pPr>
              <a:defRPr/>
            </a:pPr>
            <a:fld id="{50668C6E-A59C-49A2-835A-4729146AF6E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Rectangle 11"/>
          <p:cNvSpPr>
            <a:spLocks noGrp="1" noChangeArrowheads="1"/>
          </p:cNvSpPr>
          <p:nvPr>
            <p:ph type="dt" sz="half" idx="10"/>
          </p:nvPr>
        </p:nvSpPr>
        <p:spPr>
          <a:ln/>
        </p:spPr>
        <p:txBody>
          <a:bodyPr/>
          <a:lstStyle>
            <a:lvl1pPr>
              <a:defRPr/>
            </a:lvl1pPr>
          </a:lstStyle>
          <a:p>
            <a:pPr>
              <a:defRPr/>
            </a:pPr>
            <a:endParaRPr lang="en-US"/>
          </a:p>
        </p:txBody>
      </p:sp>
      <p:sp>
        <p:nvSpPr>
          <p:cNvPr id="8"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9" name="Rectangle 13"/>
          <p:cNvSpPr>
            <a:spLocks noGrp="1" noChangeArrowheads="1"/>
          </p:cNvSpPr>
          <p:nvPr>
            <p:ph type="sldNum" sz="quarter" idx="12"/>
          </p:nvPr>
        </p:nvSpPr>
        <p:spPr>
          <a:ln/>
        </p:spPr>
        <p:txBody>
          <a:bodyPr/>
          <a:lstStyle>
            <a:lvl1pPr>
              <a:defRPr/>
            </a:lvl1pPr>
          </a:lstStyle>
          <a:p>
            <a:pPr>
              <a:defRPr/>
            </a:pPr>
            <a:fld id="{18DB3C0B-B5B3-4066-ADE6-5FFAD95C9503}"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Rectangle 11"/>
          <p:cNvSpPr>
            <a:spLocks noGrp="1" noChangeArrowheads="1"/>
          </p:cNvSpPr>
          <p:nvPr>
            <p:ph type="dt" sz="half" idx="10"/>
          </p:nvPr>
        </p:nvSpPr>
        <p:spPr>
          <a:ln/>
        </p:spPr>
        <p:txBody>
          <a:bodyPr/>
          <a:lstStyle>
            <a:lvl1pPr>
              <a:defRPr/>
            </a:lvl1pPr>
          </a:lstStyle>
          <a:p>
            <a:pPr>
              <a:defRPr/>
            </a:pPr>
            <a:endParaRPr lang="en-US"/>
          </a:p>
        </p:txBody>
      </p:sp>
      <p:sp>
        <p:nvSpPr>
          <p:cNvPr id="4"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5" name="Rectangle 13"/>
          <p:cNvSpPr>
            <a:spLocks noGrp="1" noChangeArrowheads="1"/>
          </p:cNvSpPr>
          <p:nvPr>
            <p:ph type="sldNum" sz="quarter" idx="12"/>
          </p:nvPr>
        </p:nvSpPr>
        <p:spPr>
          <a:ln/>
        </p:spPr>
        <p:txBody>
          <a:bodyPr/>
          <a:lstStyle>
            <a:lvl1pPr>
              <a:defRPr/>
            </a:lvl1pPr>
          </a:lstStyle>
          <a:p>
            <a:pPr>
              <a:defRPr/>
            </a:pPr>
            <a:fld id="{A84F8D39-DD8E-4B09-BD99-8BA4AA04FBE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endParaRPr lang="en-US"/>
          </a:p>
        </p:txBody>
      </p:sp>
      <p:sp>
        <p:nvSpPr>
          <p:cNvPr id="3"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4" name="Rectangle 13"/>
          <p:cNvSpPr>
            <a:spLocks noGrp="1" noChangeArrowheads="1"/>
          </p:cNvSpPr>
          <p:nvPr>
            <p:ph type="sldNum" sz="quarter" idx="12"/>
          </p:nvPr>
        </p:nvSpPr>
        <p:spPr>
          <a:ln/>
        </p:spPr>
        <p:txBody>
          <a:bodyPr/>
          <a:lstStyle>
            <a:lvl1pPr>
              <a:defRPr/>
            </a:lvl1pPr>
          </a:lstStyle>
          <a:p>
            <a:pPr>
              <a:defRPr/>
            </a:pPr>
            <a:fld id="{638589D0-C1A9-466F-AB3C-F1F3F93AF96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7" name="Rectangle 13"/>
          <p:cNvSpPr>
            <a:spLocks noGrp="1" noChangeArrowheads="1"/>
          </p:cNvSpPr>
          <p:nvPr>
            <p:ph type="sldNum" sz="quarter" idx="12"/>
          </p:nvPr>
        </p:nvSpPr>
        <p:spPr>
          <a:ln/>
        </p:spPr>
        <p:txBody>
          <a:bodyPr/>
          <a:lstStyle>
            <a:lvl1pPr>
              <a:defRPr/>
            </a:lvl1pPr>
          </a:lstStyle>
          <a:p>
            <a:pPr>
              <a:defRPr/>
            </a:pPr>
            <a:fld id="{5DD2EF1C-9508-417E-9E24-0026A515F88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r>
              <a:rPr lang="en-US"/>
              <a:t>Δάφνη Καϊτελίδου</a:t>
            </a:r>
          </a:p>
        </p:txBody>
      </p:sp>
      <p:sp>
        <p:nvSpPr>
          <p:cNvPr id="7" name="Rectangle 13"/>
          <p:cNvSpPr>
            <a:spLocks noGrp="1" noChangeArrowheads="1"/>
          </p:cNvSpPr>
          <p:nvPr>
            <p:ph type="sldNum" sz="quarter" idx="12"/>
          </p:nvPr>
        </p:nvSpPr>
        <p:spPr>
          <a:ln/>
        </p:spPr>
        <p:txBody>
          <a:bodyPr/>
          <a:lstStyle>
            <a:lvl1pPr>
              <a:defRPr/>
            </a:lvl1pPr>
          </a:lstStyle>
          <a:p>
            <a:pPr>
              <a:defRPr/>
            </a:pPr>
            <a:fld id="{5F33D6CF-5AD3-4208-8E1A-4CD4DA7D46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a:defRPr/>
            </a:pPr>
            <a:endParaRPr kumimoji="1" lang="el-GR"/>
          </a:p>
        </p:txBody>
      </p:sp>
      <p:sp>
        <p:nvSpPr>
          <p:cNvPr id="6451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a:defRPr/>
            </a:pPr>
            <a:endParaRPr kumimoji="1" lang="el-GR"/>
          </a:p>
        </p:txBody>
      </p:sp>
      <p:sp>
        <p:nvSpPr>
          <p:cNvPr id="6451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a:defRPr/>
            </a:pPr>
            <a:endParaRPr kumimoji="1" lang="el-GR"/>
          </a:p>
        </p:txBody>
      </p:sp>
      <p:sp>
        <p:nvSpPr>
          <p:cNvPr id="6451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kumimoji="1" lang="el-GR"/>
          </a:p>
        </p:txBody>
      </p:sp>
      <p:sp>
        <p:nvSpPr>
          <p:cNvPr id="6451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a:defRPr/>
            </a:pPr>
            <a:endParaRPr kumimoji="1" lang="el-GR"/>
          </a:p>
        </p:txBody>
      </p:sp>
      <p:sp>
        <p:nvSpPr>
          <p:cNvPr id="6451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a:defRPr/>
            </a:pPr>
            <a:endParaRPr kumimoji="1" lang="el-GR"/>
          </a:p>
        </p:txBody>
      </p:sp>
      <p:sp>
        <p:nvSpPr>
          <p:cNvPr id="6452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a:defRPr/>
            </a:pPr>
            <a:endParaRPr kumimoji="1" lang="el-GR"/>
          </a:p>
        </p:txBody>
      </p:sp>
      <p:sp>
        <p:nvSpPr>
          <p:cNvPr id="4105"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4106"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23"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pPr>
              <a:defRPr/>
            </a:pPr>
            <a:endParaRPr lang="en-US"/>
          </a:p>
        </p:txBody>
      </p:sp>
      <p:sp>
        <p:nvSpPr>
          <p:cNvPr id="64524"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pPr>
              <a:defRPr/>
            </a:pPr>
            <a:r>
              <a:rPr lang="en-US"/>
              <a:t>Δάφνη Καϊτελίδου</a:t>
            </a:r>
          </a:p>
        </p:txBody>
      </p:sp>
      <p:sp>
        <p:nvSpPr>
          <p:cNvPr id="64525"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E20C9871-E820-4ABE-93BA-8453FA430D7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98"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9" r:id="rId14"/>
  </p:sldLayoutIdLst>
  <p:hf sldNum="0"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hrsa.gov/dn"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hrsa.gov/dn" TargetMode="External"/><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doi.org/10.1787/4ab8ea73-en" TargetMode="External"/><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3.emf"/><Relationship Id="rId4" Type="http://schemas.openxmlformats.org/officeDocument/2006/relationships/image" Target="../media/image2.emf"/></Relationships>
</file>

<file path=ppt/slides/_rels/slide70.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hyperlink" Target="http://www.calnurse.org/files.calnurse.org/assets/finratrn7103.pdf" TargetMode="Externa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8.xml"/><Relationship Id="rId1" Type="http://schemas.openxmlformats.org/officeDocument/2006/relationships/slideLayout" Target="../slideLayouts/slideLayout13.xml"/><Relationship Id="rId4" Type="http://schemas.openxmlformats.org/officeDocument/2006/relationships/image" Target="../media/image18.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5"/>
          <p:cNvSpPr>
            <a:spLocks noGrp="1" noChangeArrowheads="1"/>
          </p:cNvSpPr>
          <p:nvPr>
            <p:ph type="ftr" sz="quarter" idx="11"/>
          </p:nvPr>
        </p:nvSpPr>
        <p:spPr>
          <a:xfrm>
            <a:off x="2857488" y="4000504"/>
            <a:ext cx="3571900" cy="457200"/>
          </a:xfrm>
          <a:noFill/>
        </p:spPr>
        <p:txBody>
          <a:bodyPr/>
          <a:lstStyle/>
          <a:p>
            <a:r>
              <a:rPr lang="en-US" sz="2400" b="1" dirty="0" err="1"/>
              <a:t>Δάφνη</a:t>
            </a:r>
            <a:r>
              <a:rPr lang="en-US" sz="2400" b="1" dirty="0"/>
              <a:t> </a:t>
            </a:r>
            <a:r>
              <a:rPr lang="en-US" sz="2400" b="1" dirty="0" err="1"/>
              <a:t>Καϊτελίδου</a:t>
            </a:r>
            <a:endParaRPr lang="en-US" sz="2400" b="1" dirty="0"/>
          </a:p>
        </p:txBody>
      </p:sp>
      <p:sp>
        <p:nvSpPr>
          <p:cNvPr id="6147" name="Rectangle 2"/>
          <p:cNvSpPr>
            <a:spLocks noGrp="1" noChangeArrowheads="1"/>
          </p:cNvSpPr>
          <p:nvPr>
            <p:ph type="ctrTitle"/>
          </p:nvPr>
        </p:nvSpPr>
        <p:spPr/>
        <p:txBody>
          <a:bodyPr/>
          <a:lstStyle/>
          <a:p>
            <a:pPr eaLnBrk="1" hangingPunct="1"/>
            <a:r>
              <a:rPr lang="el-GR" sz="4000"/>
              <a:t>ΣΤΕΛΕΧΩΣΗ ΚΑΙ ΠΡΟΓΡΑΜΜΑΤΙΣΜΟΣ</a:t>
            </a:r>
            <a:endParaRPr lang="en-US" sz="4000">
              <a:cs typeface="Times New Roman"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3825" y="992250"/>
            <a:ext cx="9020175" cy="550800"/>
          </a:xfrm>
        </p:spPr>
        <p:txBody>
          <a:bodyPr/>
          <a:lstStyle/>
          <a:p>
            <a:r>
              <a:rPr lang="el-GR" sz="2250" dirty="0"/>
              <a:t>Αμοιβές ειδικών γιατρών και νοσηλευτών, 2020</a:t>
            </a:r>
            <a:endParaRPr lang="en-US" sz="2250" dirty="0"/>
          </a:p>
        </p:txBody>
      </p:sp>
      <p:sp>
        <p:nvSpPr>
          <p:cNvPr id="4" name="3 - Θέση ημερομηνίας"/>
          <p:cNvSpPr>
            <a:spLocks noGrp="1"/>
          </p:cNvSpPr>
          <p:nvPr>
            <p:ph type="dt" sz="half" idx="10"/>
          </p:nvPr>
        </p:nvSpPr>
        <p:spPr/>
        <p:txBody>
          <a:bodyPr/>
          <a:lstStyle/>
          <a:p>
            <a:fld id="{BB368C7E-1BF1-4FC1-9D3B-4142CA7918D9}" type="datetimeFigureOut">
              <a:rPr lang="en-US" smtClean="0"/>
              <a:pPr/>
              <a:t>5/24/2023</a:t>
            </a:fld>
            <a:endParaRPr lang="en-US"/>
          </a:p>
        </p:txBody>
      </p:sp>
      <p:sp>
        <p:nvSpPr>
          <p:cNvPr id="5" name="4 - Θέση αριθμού διαφάνειας"/>
          <p:cNvSpPr>
            <a:spLocks noGrp="1"/>
          </p:cNvSpPr>
          <p:nvPr>
            <p:ph type="sldNum" sz="quarter" idx="12"/>
          </p:nvPr>
        </p:nvSpPr>
        <p:spPr/>
        <p:txBody>
          <a:bodyPr/>
          <a:lstStyle/>
          <a:p>
            <a:fld id="{E1E3A6A0-2E06-4133-B746-04A4349A0D2A}" type="slidenum">
              <a:rPr lang="en-US" smtClean="0"/>
              <a:pPr/>
              <a:t>10</a:t>
            </a:fld>
            <a:endParaRPr lang="en-US"/>
          </a:p>
        </p:txBody>
      </p:sp>
      <p:sp>
        <p:nvSpPr>
          <p:cNvPr id="9" name="8 - Ορθογώνιο"/>
          <p:cNvSpPr/>
          <p:nvPr/>
        </p:nvSpPr>
        <p:spPr>
          <a:xfrm>
            <a:off x="6091316" y="5793001"/>
            <a:ext cx="1790875" cy="230832"/>
          </a:xfrm>
          <a:prstGeom prst="rect">
            <a:avLst/>
          </a:prstGeom>
        </p:spPr>
        <p:txBody>
          <a:bodyPr wrap="none">
            <a:spAutoFit/>
          </a:bodyPr>
          <a:lstStyle/>
          <a:p>
            <a:pPr algn="r"/>
            <a:r>
              <a:rPr lang="el-GR" sz="900" b="1" i="1" dirty="0">
                <a:latin typeface="Calibri" pitchFamily="34" charset="0"/>
                <a:ea typeface="Calibri" pitchFamily="34" charset="0"/>
                <a:cs typeface="Calibri" pitchFamily="34" charset="0"/>
              </a:rPr>
              <a:t>Πηγή</a:t>
            </a:r>
            <a:r>
              <a:rPr lang="en-US" sz="900" i="1" dirty="0">
                <a:latin typeface="Calibri" pitchFamily="34" charset="0"/>
                <a:ea typeface="Calibri" pitchFamily="34" charset="0"/>
                <a:cs typeface="Calibri" pitchFamily="34" charset="0"/>
              </a:rPr>
              <a:t>: OECD Health Statistics 2022</a:t>
            </a:r>
          </a:p>
        </p:txBody>
      </p:sp>
      <p:pic>
        <p:nvPicPr>
          <p:cNvPr id="10" name="Picture 3"/>
          <p:cNvPicPr>
            <a:picLocks noChangeAspect="1" noChangeArrowheads="1"/>
          </p:cNvPicPr>
          <p:nvPr/>
        </p:nvPicPr>
        <p:blipFill>
          <a:blip r:embed="rId3" cstate="print"/>
          <a:srcRect/>
          <a:stretch>
            <a:fillRect/>
          </a:stretch>
        </p:blipFill>
        <p:spPr bwMode="auto">
          <a:xfrm>
            <a:off x="5443438" y="1824181"/>
            <a:ext cx="3185444" cy="3773234"/>
          </a:xfrm>
          <a:prstGeom prst="rect">
            <a:avLst/>
          </a:prstGeom>
          <a:noFill/>
          <a:ln w="9525">
            <a:noFill/>
            <a:miter lim="800000"/>
            <a:headEnd/>
            <a:tailEnd/>
          </a:ln>
          <a:effectLst/>
        </p:spPr>
      </p:pic>
      <p:sp>
        <p:nvSpPr>
          <p:cNvPr id="11" name="6 - Έλλειψη"/>
          <p:cNvSpPr/>
          <p:nvPr/>
        </p:nvSpPr>
        <p:spPr>
          <a:xfrm>
            <a:off x="5551954" y="3648849"/>
            <a:ext cx="854898" cy="13534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26" name="Picture 2"/>
          <p:cNvPicPr>
            <a:picLocks noChangeAspect="1" noChangeArrowheads="1"/>
          </p:cNvPicPr>
          <p:nvPr/>
        </p:nvPicPr>
        <p:blipFill>
          <a:blip r:embed="rId4" cstate="print"/>
          <a:srcRect/>
          <a:stretch>
            <a:fillRect/>
          </a:stretch>
        </p:blipFill>
        <p:spPr bwMode="auto">
          <a:xfrm>
            <a:off x="241684" y="1916507"/>
            <a:ext cx="4043363" cy="3676167"/>
          </a:xfrm>
          <a:prstGeom prst="rect">
            <a:avLst/>
          </a:prstGeom>
          <a:noFill/>
          <a:ln w="9525">
            <a:noFill/>
            <a:miter lim="800000"/>
            <a:headEnd/>
            <a:tailEnd/>
          </a:ln>
        </p:spPr>
      </p:pic>
      <p:sp>
        <p:nvSpPr>
          <p:cNvPr id="12" name="TextBox 11"/>
          <p:cNvSpPr txBox="1"/>
          <p:nvPr/>
        </p:nvSpPr>
        <p:spPr>
          <a:xfrm>
            <a:off x="1921599" y="1658482"/>
            <a:ext cx="1507402" cy="646331"/>
          </a:xfrm>
          <a:prstGeom prst="rect">
            <a:avLst/>
          </a:prstGeom>
          <a:noFill/>
        </p:spPr>
        <p:txBody>
          <a:bodyPr wrap="square" rtlCol="0">
            <a:spAutoFit/>
          </a:bodyPr>
          <a:lstStyle/>
          <a:p>
            <a:pPr algn="ctr"/>
            <a:r>
              <a:rPr lang="el-GR" sz="1800" b="1" dirty="0">
                <a:latin typeface="Calibri" pitchFamily="34" charset="0"/>
                <a:ea typeface="Calibri" pitchFamily="34" charset="0"/>
                <a:cs typeface="Calibri" pitchFamily="34" charset="0"/>
              </a:rPr>
              <a:t>Ειδικοί Γιατροί</a:t>
            </a:r>
            <a:endParaRPr lang="en-US" sz="1800" b="1" dirty="0">
              <a:latin typeface="Calibri" pitchFamily="34" charset="0"/>
              <a:ea typeface="Calibri" pitchFamily="34" charset="0"/>
              <a:cs typeface="Calibri" pitchFamily="34" charset="0"/>
            </a:endParaRPr>
          </a:p>
        </p:txBody>
      </p:sp>
      <p:sp>
        <p:nvSpPr>
          <p:cNvPr id="13" name="TextBox 12"/>
          <p:cNvSpPr txBox="1"/>
          <p:nvPr/>
        </p:nvSpPr>
        <p:spPr>
          <a:xfrm>
            <a:off x="6469834" y="1630190"/>
            <a:ext cx="1507402" cy="369332"/>
          </a:xfrm>
          <a:prstGeom prst="rect">
            <a:avLst/>
          </a:prstGeom>
          <a:noFill/>
        </p:spPr>
        <p:txBody>
          <a:bodyPr wrap="square" rtlCol="0">
            <a:spAutoFit/>
          </a:bodyPr>
          <a:lstStyle/>
          <a:p>
            <a:pPr algn="ctr"/>
            <a:r>
              <a:rPr lang="el-GR" sz="1800" b="1" dirty="0">
                <a:latin typeface="Calibri" pitchFamily="34" charset="0"/>
                <a:ea typeface="Calibri" pitchFamily="34" charset="0"/>
                <a:cs typeface="Calibri" pitchFamily="34" charset="0"/>
              </a:rPr>
              <a:t>Νοσηλευτές</a:t>
            </a:r>
            <a:endParaRPr lang="en-US" sz="1800" b="1" dirty="0">
              <a:latin typeface="Calibri" pitchFamily="34" charset="0"/>
              <a:ea typeface="Calibri" pitchFamily="34" charset="0"/>
              <a:cs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0969" y="1042839"/>
            <a:ext cx="8481074" cy="474600"/>
          </a:xfrm>
        </p:spPr>
        <p:txBody>
          <a:bodyPr/>
          <a:lstStyle/>
          <a:p>
            <a:r>
              <a:rPr lang="el-GR" sz="2250" dirty="0"/>
              <a:t>ΝΟΣΟΚΟΜΕΙΑ</a:t>
            </a:r>
            <a:br>
              <a:rPr lang="el-GR" sz="2250" dirty="0"/>
            </a:br>
            <a:r>
              <a:rPr lang="el-GR" sz="2250" dirty="0"/>
              <a:t>Εργατικό δυναμικό ανά 1.000 πληθ., 2019 </a:t>
            </a:r>
            <a:endParaRPr lang="en-US" sz="2250" dirty="0"/>
          </a:p>
        </p:txBody>
      </p:sp>
      <p:sp>
        <p:nvSpPr>
          <p:cNvPr id="4" name="3 - Θέση ημερομηνίας"/>
          <p:cNvSpPr>
            <a:spLocks noGrp="1"/>
          </p:cNvSpPr>
          <p:nvPr>
            <p:ph type="dt" sz="half" idx="10"/>
          </p:nvPr>
        </p:nvSpPr>
        <p:spPr/>
        <p:txBody>
          <a:bodyPr/>
          <a:lstStyle/>
          <a:p>
            <a:fld id="{BB368C7E-1BF1-4FC1-9D3B-4142CA7918D9}" type="datetimeFigureOut">
              <a:rPr lang="en-US" smtClean="0"/>
              <a:pPr/>
              <a:t>5/24/2023</a:t>
            </a:fld>
            <a:endParaRPr lang="en-US"/>
          </a:p>
        </p:txBody>
      </p:sp>
      <p:sp>
        <p:nvSpPr>
          <p:cNvPr id="5" name="4 - Θέση αριθμού διαφάνειας"/>
          <p:cNvSpPr>
            <a:spLocks noGrp="1"/>
          </p:cNvSpPr>
          <p:nvPr>
            <p:ph type="sldNum" sz="quarter" idx="12"/>
          </p:nvPr>
        </p:nvSpPr>
        <p:spPr/>
        <p:txBody>
          <a:bodyPr/>
          <a:lstStyle/>
          <a:p>
            <a:fld id="{E1E3A6A0-2E06-4133-B746-04A4349A0D2A}" type="slidenum">
              <a:rPr lang="en-US" smtClean="0"/>
              <a:pPr/>
              <a:t>11</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940594" y="1666875"/>
            <a:ext cx="7498557" cy="3749279"/>
          </a:xfrm>
          <a:prstGeom prst="rect">
            <a:avLst/>
          </a:prstGeom>
          <a:noFill/>
          <a:ln w="9525">
            <a:noFill/>
            <a:miter lim="800000"/>
            <a:headEnd/>
            <a:tailEnd/>
          </a:ln>
          <a:effectLst/>
        </p:spPr>
      </p:pic>
      <p:sp>
        <p:nvSpPr>
          <p:cNvPr id="10" name="9 - Ορθογώνιο"/>
          <p:cNvSpPr/>
          <p:nvPr/>
        </p:nvSpPr>
        <p:spPr>
          <a:xfrm>
            <a:off x="6091317" y="5793001"/>
            <a:ext cx="1790875" cy="230832"/>
          </a:xfrm>
          <a:prstGeom prst="rect">
            <a:avLst/>
          </a:prstGeom>
        </p:spPr>
        <p:txBody>
          <a:bodyPr wrap="none">
            <a:spAutoFit/>
          </a:bodyPr>
          <a:lstStyle/>
          <a:p>
            <a:pPr algn="r"/>
            <a:r>
              <a:rPr lang="el-GR" sz="900" b="1" i="1" dirty="0">
                <a:latin typeface="Calibri" pitchFamily="34" charset="0"/>
                <a:ea typeface="Calibri" pitchFamily="34" charset="0"/>
                <a:cs typeface="Calibri" pitchFamily="34" charset="0"/>
              </a:rPr>
              <a:t>Πηγή</a:t>
            </a:r>
            <a:r>
              <a:rPr lang="en-US" sz="900" i="1" dirty="0">
                <a:latin typeface="Calibri" pitchFamily="34" charset="0"/>
                <a:ea typeface="Calibri" pitchFamily="34" charset="0"/>
                <a:cs typeface="Calibri" pitchFamily="34" charset="0"/>
              </a:rPr>
              <a:t>: OECD Health Statistics 2021</a:t>
            </a:r>
          </a:p>
        </p:txBody>
      </p:sp>
      <p:sp>
        <p:nvSpPr>
          <p:cNvPr id="11" name="10 - Έλλειψη"/>
          <p:cNvSpPr/>
          <p:nvPr/>
        </p:nvSpPr>
        <p:spPr>
          <a:xfrm rot="16200000">
            <a:off x="5443739" y="4714291"/>
            <a:ext cx="854898" cy="14091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5" y="992250"/>
            <a:ext cx="8496614" cy="442516"/>
          </a:xfrm>
        </p:spPr>
        <p:txBody>
          <a:bodyPr/>
          <a:lstStyle/>
          <a:p>
            <a:r>
              <a:rPr lang="el-GR" sz="2250" dirty="0"/>
              <a:t>ΔΗΜΟΣΙΑ ΝΟΣΟΚΟΜΕΙΑ</a:t>
            </a:r>
            <a:br>
              <a:rPr lang="el-GR" sz="2250" dirty="0"/>
            </a:br>
            <a:r>
              <a:rPr lang="el-GR" sz="2250" dirty="0"/>
              <a:t>Ιατρικό και νοσηλευτικό προσωπικό Νοσοκομείων</a:t>
            </a:r>
            <a:endParaRPr lang="en-US" sz="2250" dirty="0"/>
          </a:p>
        </p:txBody>
      </p:sp>
      <p:sp>
        <p:nvSpPr>
          <p:cNvPr id="3" name="Content Placeholder 2"/>
          <p:cNvSpPr>
            <a:spLocks noGrp="1"/>
          </p:cNvSpPr>
          <p:nvPr>
            <p:ph idx="1"/>
          </p:nvPr>
        </p:nvSpPr>
        <p:spPr>
          <a:xfrm>
            <a:off x="342900" y="1722615"/>
            <a:ext cx="8486775" cy="344310"/>
          </a:xfrm>
        </p:spPr>
        <p:txBody>
          <a:bodyPr/>
          <a:lstStyle/>
          <a:p>
            <a:pPr marL="0" indent="0" algn="ctr">
              <a:spcBef>
                <a:spcPts val="0"/>
              </a:spcBef>
              <a:buNone/>
            </a:pPr>
            <a:r>
              <a:rPr lang="el-GR" sz="1500" b="1" dirty="0"/>
              <a:t>Μείγμα νοσηλευτικής στελέχωσης, αριθμός ιατρών και νοσηλευτών ανά κατειλημμένη κλίνη, πληρότητα και μέση διάρκεια νοσηλείας, 2021</a:t>
            </a:r>
            <a:endParaRPr lang="en-US" sz="1500" b="1" dirty="0"/>
          </a:p>
        </p:txBody>
      </p:sp>
      <p:sp>
        <p:nvSpPr>
          <p:cNvPr id="4" name="Date Placeholder 3"/>
          <p:cNvSpPr>
            <a:spLocks noGrp="1"/>
          </p:cNvSpPr>
          <p:nvPr>
            <p:ph type="dt" sz="half" idx="10"/>
          </p:nvPr>
        </p:nvSpPr>
        <p:spPr/>
        <p:txBody>
          <a:bodyPr/>
          <a:lstStyle/>
          <a:p>
            <a:fld id="{C1BE1587-A87F-4B9F-AF01-752B3FA6A041}" type="datetime1">
              <a:rPr lang="en-US" smtClean="0"/>
              <a:pPr/>
              <a:t>5/24/2023</a:t>
            </a:fld>
            <a:endParaRPr lang="en-US"/>
          </a:p>
        </p:txBody>
      </p:sp>
      <p:sp>
        <p:nvSpPr>
          <p:cNvPr id="5" name="Slide Number Placeholder 4"/>
          <p:cNvSpPr>
            <a:spLocks noGrp="1"/>
          </p:cNvSpPr>
          <p:nvPr>
            <p:ph type="sldNum" sz="quarter" idx="12"/>
          </p:nvPr>
        </p:nvSpPr>
        <p:spPr/>
        <p:txBody>
          <a:bodyPr/>
          <a:lstStyle/>
          <a:p>
            <a:fld id="{E1E3A6A0-2E06-4133-B746-04A4349A0D2A}" type="slidenum">
              <a:rPr lang="en-US" smtClean="0"/>
              <a:pPr/>
              <a:t>12</a:t>
            </a:fld>
            <a:endParaRPr lang="en-US"/>
          </a:p>
        </p:txBody>
      </p:sp>
      <p:sp>
        <p:nvSpPr>
          <p:cNvPr id="1025" name="Rectangle 1"/>
          <p:cNvSpPr>
            <a:spLocks noChangeArrowheads="1"/>
          </p:cNvSpPr>
          <p:nvPr/>
        </p:nvSpPr>
        <p:spPr bwMode="auto">
          <a:xfrm>
            <a:off x="1" y="614877"/>
            <a:ext cx="138564" cy="484748"/>
          </a:xfrm>
          <a:prstGeom prst="rect">
            <a:avLst/>
          </a:prstGeom>
          <a:noFill/>
          <a:ln w="9525">
            <a:noFill/>
            <a:miter lim="800000"/>
            <a:headEnd/>
            <a:tailEnd/>
          </a:ln>
          <a:effectLst/>
        </p:spPr>
        <p:txBody>
          <a:bodyPr vert="horz" wrap="none" lIns="68580" tIns="34290" rIns="68580" bIns="34290" numCol="1" anchor="ctr" anchorCtr="0" compatLnSpc="1">
            <a:prstTxWarp prst="textNoShape">
              <a:avLst/>
            </a:prstTxWarp>
            <a:spAutoFit/>
          </a:bodyPr>
          <a:lstStyle/>
          <a:p>
            <a:pPr defTabSz="685800"/>
            <a:br>
              <a:rPr lang="en-US" sz="1350">
                <a:latin typeface="Arial" pitchFamily="34" charset="0"/>
                <a:cs typeface="Arial" pitchFamily="34" charset="0"/>
              </a:rPr>
            </a:br>
            <a:endParaRPr lang="en-US" sz="1350">
              <a:latin typeface="Arial" pitchFamily="34" charset="0"/>
              <a:cs typeface="Arial" pitchFamily="34" charset="0"/>
            </a:endParaRPr>
          </a:p>
        </p:txBody>
      </p:sp>
      <p:sp>
        <p:nvSpPr>
          <p:cNvPr id="10" name="Rectangle 9"/>
          <p:cNvSpPr/>
          <p:nvPr/>
        </p:nvSpPr>
        <p:spPr>
          <a:xfrm>
            <a:off x="3463392" y="5652905"/>
            <a:ext cx="2746570" cy="253916"/>
          </a:xfrm>
          <a:prstGeom prst="rect">
            <a:avLst/>
          </a:prstGeom>
        </p:spPr>
        <p:txBody>
          <a:bodyPr wrap="square">
            <a:spAutoFit/>
          </a:bodyPr>
          <a:lstStyle/>
          <a:p>
            <a:r>
              <a:rPr lang="el-GR" sz="1050" b="1" dirty="0">
                <a:latin typeface="Calibri" pitchFamily="34" charset="0"/>
                <a:ea typeface="Calibri" pitchFamily="34" charset="0"/>
                <a:cs typeface="Calibri" pitchFamily="34" charset="0"/>
              </a:rPr>
              <a:t>Πηγή</a:t>
            </a:r>
            <a:r>
              <a:rPr lang="en-US" sz="1050" dirty="0">
                <a:latin typeface="Calibri" pitchFamily="34" charset="0"/>
                <a:ea typeface="Calibri" pitchFamily="34" charset="0"/>
                <a:cs typeface="Calibri" pitchFamily="34" charset="0"/>
              </a:rPr>
              <a:t>: MoH Business Intelligence System, 2022</a:t>
            </a:r>
          </a:p>
        </p:txBody>
      </p:sp>
      <p:graphicFrame>
        <p:nvGraphicFramePr>
          <p:cNvPr id="9" name="Table 8"/>
          <p:cNvGraphicFramePr>
            <a:graphicFrameLocks noGrp="1"/>
          </p:cNvGraphicFramePr>
          <p:nvPr/>
        </p:nvGraphicFramePr>
        <p:xfrm>
          <a:off x="360948" y="2378909"/>
          <a:ext cx="8491288" cy="2864986"/>
        </p:xfrm>
        <a:graphic>
          <a:graphicData uri="http://schemas.openxmlformats.org/drawingml/2006/table">
            <a:tbl>
              <a:tblPr/>
              <a:tblGrid>
                <a:gridCol w="3380605">
                  <a:extLst>
                    <a:ext uri="{9D8B030D-6E8A-4147-A177-3AD203B41FA5}">
                      <a16:colId xmlns:a16="http://schemas.microsoft.com/office/drawing/2014/main" val="20000"/>
                    </a:ext>
                  </a:extLst>
                </a:gridCol>
                <a:gridCol w="1112136">
                  <a:extLst>
                    <a:ext uri="{9D8B030D-6E8A-4147-A177-3AD203B41FA5}">
                      <a16:colId xmlns:a16="http://schemas.microsoft.com/office/drawing/2014/main" val="20001"/>
                    </a:ext>
                  </a:extLst>
                </a:gridCol>
                <a:gridCol w="1112136">
                  <a:extLst>
                    <a:ext uri="{9D8B030D-6E8A-4147-A177-3AD203B41FA5}">
                      <a16:colId xmlns:a16="http://schemas.microsoft.com/office/drawing/2014/main" val="20002"/>
                    </a:ext>
                  </a:extLst>
                </a:gridCol>
                <a:gridCol w="1136620">
                  <a:extLst>
                    <a:ext uri="{9D8B030D-6E8A-4147-A177-3AD203B41FA5}">
                      <a16:colId xmlns:a16="http://schemas.microsoft.com/office/drawing/2014/main" val="20003"/>
                    </a:ext>
                  </a:extLst>
                </a:gridCol>
                <a:gridCol w="1749791">
                  <a:extLst>
                    <a:ext uri="{9D8B030D-6E8A-4147-A177-3AD203B41FA5}">
                      <a16:colId xmlns:a16="http://schemas.microsoft.com/office/drawing/2014/main" val="20004"/>
                    </a:ext>
                  </a:extLst>
                </a:gridCol>
              </a:tblGrid>
              <a:tr h="932498">
                <a:tc>
                  <a:txBody>
                    <a:bodyPr/>
                    <a:lstStyle/>
                    <a:p>
                      <a:endParaRPr lang="en-US" sz="1400" dirty="0">
                        <a:latin typeface="Calibri"/>
                        <a:cs typeface="Arial"/>
                      </a:endParaRPr>
                    </a:p>
                  </a:txBody>
                  <a:tcPr marL="51435" marR="51435" marT="0" marB="0">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l-GR" sz="1400" b="1" dirty="0">
                          <a:solidFill>
                            <a:srgbClr val="000000"/>
                          </a:solidFill>
                          <a:latin typeface="Calibri"/>
                          <a:ea typeface="Times New Roman"/>
                          <a:cs typeface="Calibri"/>
                        </a:rPr>
                        <a:t>Λοιπά Τριτοβάθμια Νοσοκομεία &lt; 200 κλινών</a:t>
                      </a:r>
                      <a:endParaRPr lang="el-GR" sz="1200" dirty="0">
                        <a:solidFill>
                          <a:srgbClr val="943634"/>
                        </a:solidFill>
                        <a:latin typeface="Calibri"/>
                        <a:ea typeface="Calibri"/>
                        <a:cs typeface="Times New Roman"/>
                      </a:endParaRPr>
                    </a:p>
                  </a:txBody>
                  <a:tcPr marL="51435" marR="5143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l-GR" sz="1400" b="1" dirty="0">
                          <a:solidFill>
                            <a:srgbClr val="000000"/>
                          </a:solidFill>
                          <a:latin typeface="Calibri"/>
                          <a:ea typeface="Times New Roman"/>
                          <a:cs typeface="Calibri"/>
                        </a:rPr>
                        <a:t>Λοιπά Τριτοβάθμια Νοσοκομεία &gt; 200 κλινών</a:t>
                      </a:r>
                      <a:endParaRPr lang="el-GR" sz="1200" dirty="0">
                        <a:solidFill>
                          <a:srgbClr val="943634"/>
                        </a:solidFill>
                        <a:latin typeface="Calibri"/>
                        <a:ea typeface="Calibri"/>
                        <a:cs typeface="Times New Roman"/>
                      </a:endParaRPr>
                    </a:p>
                  </a:txBody>
                  <a:tcPr marL="51435" marR="5143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l-GR" sz="1400" b="1" dirty="0">
                          <a:solidFill>
                            <a:srgbClr val="000000"/>
                          </a:solidFill>
                          <a:latin typeface="Calibri"/>
                          <a:ea typeface="Times New Roman"/>
                          <a:cs typeface="Calibri"/>
                        </a:rPr>
                        <a:t>Μεγάλα Τριτοβάθμια Νοσοκομεία</a:t>
                      </a:r>
                      <a:endParaRPr lang="el-GR" sz="1200" dirty="0">
                        <a:solidFill>
                          <a:srgbClr val="943634"/>
                        </a:solidFill>
                        <a:latin typeface="Calibri"/>
                        <a:ea typeface="Calibri"/>
                        <a:cs typeface="Times New Roman"/>
                      </a:endParaRPr>
                    </a:p>
                  </a:txBody>
                  <a:tcPr marL="51435" marR="51435"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el-GR" sz="1400" b="1" dirty="0">
                          <a:solidFill>
                            <a:srgbClr val="000000"/>
                          </a:solidFill>
                          <a:latin typeface="Calibri"/>
                          <a:ea typeface="Times New Roman"/>
                          <a:cs typeface="Calibri"/>
                        </a:rPr>
                        <a:t>Πανεπιστημιακά Νοσοκομεία και Νοσοκομεία με παν/</a:t>
                      </a:r>
                      <a:r>
                        <a:rPr lang="el-GR" sz="1400" b="1" dirty="0" err="1">
                          <a:solidFill>
                            <a:srgbClr val="000000"/>
                          </a:solidFill>
                          <a:latin typeface="Calibri"/>
                          <a:ea typeface="Times New Roman"/>
                          <a:cs typeface="Calibri"/>
                        </a:rPr>
                        <a:t>κές</a:t>
                      </a:r>
                      <a:r>
                        <a:rPr lang="el-GR" sz="1400" b="1" dirty="0">
                          <a:solidFill>
                            <a:srgbClr val="000000"/>
                          </a:solidFill>
                          <a:latin typeface="Calibri"/>
                          <a:ea typeface="Times New Roman"/>
                          <a:cs typeface="Calibri"/>
                        </a:rPr>
                        <a:t> κλίνες</a:t>
                      </a:r>
                      <a:endParaRPr lang="el-GR" sz="1200" dirty="0">
                        <a:solidFill>
                          <a:srgbClr val="943634"/>
                        </a:solidFill>
                        <a:latin typeface="Calibri"/>
                        <a:ea typeface="Calibri"/>
                        <a:cs typeface="Times New Roman"/>
                      </a:endParaRPr>
                    </a:p>
                  </a:txBody>
                  <a:tcPr marL="51435" marR="51435" marT="0" marB="0">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0"/>
                  </a:ext>
                </a:extLst>
              </a:tr>
              <a:tr h="459296">
                <a:tc>
                  <a:txBody>
                    <a:bodyPr/>
                    <a:lstStyle/>
                    <a:p>
                      <a:pPr>
                        <a:lnSpc>
                          <a:spcPct val="115000"/>
                        </a:lnSpc>
                        <a:spcAft>
                          <a:spcPts val="0"/>
                        </a:spcAft>
                      </a:pPr>
                      <a:r>
                        <a:rPr lang="el-GR" sz="1400" b="1" dirty="0">
                          <a:solidFill>
                            <a:srgbClr val="000000"/>
                          </a:solidFill>
                          <a:latin typeface="Calibri"/>
                          <a:ea typeface="Times New Roman"/>
                          <a:cs typeface="Calibri"/>
                        </a:rPr>
                        <a:t>Μέσο ποσοστό νοσηλευτών ΠΕ/ΤΕ στο σύνολο του νοσηλευτικού προσωπικού (%)</a:t>
                      </a:r>
                      <a:endParaRPr lang="el-GR" sz="1200" dirty="0">
                        <a:solidFill>
                          <a:srgbClr val="943634"/>
                        </a:solidFill>
                        <a:latin typeface="Calibri"/>
                        <a:ea typeface="Calibri"/>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53,8</a:t>
                      </a:r>
                      <a:r>
                        <a:rPr lang="en-US" sz="1400" kern="1200" dirty="0">
                          <a:solidFill>
                            <a:srgbClr val="000000"/>
                          </a:solidFill>
                          <a:latin typeface="Calibri"/>
                          <a:ea typeface="Times New Roman"/>
                          <a:cs typeface="Calibri"/>
                        </a:rPr>
                        <a:t>%</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56,9</a:t>
                      </a:r>
                      <a:r>
                        <a:rPr lang="en-US" sz="1400" kern="1200" dirty="0">
                          <a:solidFill>
                            <a:srgbClr val="000000"/>
                          </a:solidFill>
                          <a:latin typeface="Calibri"/>
                          <a:ea typeface="Times New Roman"/>
                          <a:cs typeface="Calibri"/>
                        </a:rPr>
                        <a:t>%</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61,8</a:t>
                      </a:r>
                      <a:r>
                        <a:rPr lang="en-US" sz="1400" kern="1200" dirty="0">
                          <a:solidFill>
                            <a:srgbClr val="000000"/>
                          </a:solidFill>
                          <a:latin typeface="Calibri"/>
                          <a:ea typeface="Times New Roman"/>
                          <a:cs typeface="Calibri"/>
                        </a:rPr>
                        <a:t>%</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66,7</a:t>
                      </a:r>
                      <a:r>
                        <a:rPr lang="en-US" sz="1400" kern="1200" dirty="0">
                          <a:solidFill>
                            <a:srgbClr val="000000"/>
                          </a:solidFill>
                          <a:latin typeface="Calibri"/>
                          <a:ea typeface="Times New Roman"/>
                          <a:cs typeface="Calibri"/>
                        </a:rPr>
                        <a:t>%</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469001">
                <a:tc>
                  <a:txBody>
                    <a:bodyPr/>
                    <a:lstStyle/>
                    <a:p>
                      <a:pPr>
                        <a:lnSpc>
                          <a:spcPct val="115000"/>
                        </a:lnSpc>
                        <a:spcAft>
                          <a:spcPts val="0"/>
                        </a:spcAft>
                      </a:pPr>
                      <a:r>
                        <a:rPr lang="el-GR" sz="1400" b="1" dirty="0">
                          <a:solidFill>
                            <a:srgbClr val="000000"/>
                          </a:solidFill>
                          <a:latin typeface="Calibri"/>
                          <a:ea typeface="Times New Roman"/>
                          <a:cs typeface="Calibri"/>
                        </a:rPr>
                        <a:t>Αριθμός Νοσηλευτών ΠΕ/ΤΕ ανά κατειλημμένη κλίνη</a:t>
                      </a:r>
                      <a:endParaRPr lang="el-GR" sz="1200" dirty="0">
                        <a:solidFill>
                          <a:srgbClr val="943634"/>
                        </a:solidFill>
                        <a:latin typeface="Calibri"/>
                        <a:ea typeface="Calibri"/>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2,9</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2,1</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1,8</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1,7</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val="10002"/>
                  </a:ext>
                </a:extLst>
              </a:tr>
              <a:tr h="459296">
                <a:tc>
                  <a:txBody>
                    <a:bodyPr/>
                    <a:lstStyle/>
                    <a:p>
                      <a:pPr>
                        <a:lnSpc>
                          <a:spcPct val="115000"/>
                        </a:lnSpc>
                        <a:spcAft>
                          <a:spcPts val="0"/>
                        </a:spcAft>
                      </a:pPr>
                      <a:r>
                        <a:rPr lang="el-GR" sz="1400" b="1" dirty="0">
                          <a:solidFill>
                            <a:schemeClr val="accent6">
                              <a:lumMod val="75000"/>
                            </a:schemeClr>
                          </a:solidFill>
                          <a:latin typeface="Calibri"/>
                          <a:ea typeface="Times New Roman"/>
                          <a:cs typeface="Calibri"/>
                        </a:rPr>
                        <a:t>Αριθμός Ιατρών ανά κατειλημμένη κλίνη (δεδομένα</a:t>
                      </a:r>
                      <a:r>
                        <a:rPr lang="el-GR" sz="1400" b="1" baseline="0" dirty="0">
                          <a:solidFill>
                            <a:schemeClr val="accent6">
                              <a:lumMod val="75000"/>
                            </a:schemeClr>
                          </a:solidFill>
                          <a:latin typeface="Calibri"/>
                          <a:ea typeface="Times New Roman"/>
                          <a:cs typeface="Calibri"/>
                        </a:rPr>
                        <a:t> 2019)</a:t>
                      </a:r>
                      <a:endParaRPr lang="el-GR" sz="1200" dirty="0">
                        <a:solidFill>
                          <a:schemeClr val="accent6">
                            <a:lumMod val="75000"/>
                          </a:schemeClr>
                        </a:solidFill>
                        <a:latin typeface="Calibri"/>
                        <a:ea typeface="Calibri"/>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1,2</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0,9</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1,2</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1,6</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3"/>
                  </a:ext>
                </a:extLst>
              </a:tr>
              <a:tr h="234501">
                <a:tc>
                  <a:txBody>
                    <a:bodyPr/>
                    <a:lstStyle/>
                    <a:p>
                      <a:pPr>
                        <a:lnSpc>
                          <a:spcPct val="115000"/>
                        </a:lnSpc>
                        <a:spcAft>
                          <a:spcPts val="0"/>
                        </a:spcAft>
                      </a:pPr>
                      <a:r>
                        <a:rPr lang="el-GR" sz="1400" b="1" dirty="0">
                          <a:solidFill>
                            <a:srgbClr val="000000"/>
                          </a:solidFill>
                          <a:latin typeface="Calibri"/>
                          <a:ea typeface="Times New Roman"/>
                          <a:cs typeface="Calibri"/>
                        </a:rPr>
                        <a:t>Πληρότητα</a:t>
                      </a:r>
                      <a:endParaRPr lang="el-GR" sz="1200" dirty="0">
                        <a:solidFill>
                          <a:srgbClr val="943634"/>
                        </a:solidFill>
                        <a:latin typeface="Calibri"/>
                        <a:ea typeface="Calibri"/>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42,4%</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54,0%</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62,2%</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70,2%</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extLst>
                  <a:ext uri="{0D108BD9-81ED-4DB2-BD59-A6C34878D82A}">
                    <a16:rowId xmlns:a16="http://schemas.microsoft.com/office/drawing/2014/main" val="10004"/>
                  </a:ext>
                </a:extLst>
              </a:tr>
              <a:tr h="234501">
                <a:tc>
                  <a:txBody>
                    <a:bodyPr/>
                    <a:lstStyle/>
                    <a:p>
                      <a:pPr>
                        <a:lnSpc>
                          <a:spcPct val="115000"/>
                        </a:lnSpc>
                        <a:spcAft>
                          <a:spcPts val="0"/>
                        </a:spcAft>
                      </a:pPr>
                      <a:r>
                        <a:rPr lang="el-GR" sz="1400" b="1" dirty="0">
                          <a:solidFill>
                            <a:srgbClr val="000000"/>
                          </a:solidFill>
                          <a:latin typeface="Calibri"/>
                          <a:ea typeface="Times New Roman"/>
                          <a:cs typeface="Calibri"/>
                        </a:rPr>
                        <a:t>Μέση Διάρκεια Νοσηλείας</a:t>
                      </a:r>
                      <a:endParaRPr lang="el-GR" sz="1200" dirty="0">
                        <a:solidFill>
                          <a:srgbClr val="943634"/>
                        </a:solidFill>
                        <a:latin typeface="Calibri"/>
                        <a:ea typeface="Calibri"/>
                        <a:cs typeface="Times New Roman"/>
                      </a:endParaRPr>
                    </a:p>
                  </a:txBody>
                  <a:tcPr marL="51435" marR="51435"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2">
                        <a:lumMod val="40000"/>
                        <a:lumOff val="6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3,8</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4,7</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4,3</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tc>
                  <a:txBody>
                    <a:bodyPr/>
                    <a:lstStyle/>
                    <a:p>
                      <a:pPr marL="0" marR="0" algn="ctr">
                        <a:lnSpc>
                          <a:spcPct val="106000"/>
                        </a:lnSpc>
                        <a:spcBef>
                          <a:spcPts val="0"/>
                        </a:spcBef>
                        <a:spcAft>
                          <a:spcPts val="0"/>
                        </a:spcAft>
                      </a:pPr>
                      <a:r>
                        <a:rPr lang="el-GR" sz="1400" kern="1200" dirty="0">
                          <a:solidFill>
                            <a:srgbClr val="000000"/>
                          </a:solidFill>
                          <a:latin typeface="Calibri"/>
                          <a:ea typeface="Times New Roman"/>
                          <a:cs typeface="Calibri"/>
                        </a:rPr>
                        <a:t>4,1</a:t>
                      </a:r>
                      <a:endParaRPr lang="en-US" sz="1400" dirty="0">
                        <a:latin typeface="Calibri"/>
                        <a:ea typeface="Calibri"/>
                        <a:cs typeface="Arial"/>
                      </a:endParaRPr>
                    </a:p>
                  </a:txBody>
                  <a:tcPr marL="51435" marR="5143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1BE1587-A87F-4B9F-AF01-752B3FA6A041}" type="datetime1">
              <a:rPr lang="en-US" smtClean="0"/>
              <a:pPr/>
              <a:t>5/24/2023</a:t>
            </a:fld>
            <a:endParaRPr lang="en-US"/>
          </a:p>
        </p:txBody>
      </p:sp>
      <p:sp>
        <p:nvSpPr>
          <p:cNvPr id="5" name="Slide Number Placeholder 4"/>
          <p:cNvSpPr>
            <a:spLocks noGrp="1"/>
          </p:cNvSpPr>
          <p:nvPr>
            <p:ph type="sldNum" sz="quarter" idx="12"/>
          </p:nvPr>
        </p:nvSpPr>
        <p:spPr/>
        <p:txBody>
          <a:bodyPr/>
          <a:lstStyle/>
          <a:p>
            <a:fld id="{E1E3A6A0-2E06-4133-B746-04A4349A0D2A}" type="slidenum">
              <a:rPr lang="en-US" smtClean="0"/>
              <a:pPr/>
              <a:t>13</a:t>
            </a:fld>
            <a:endParaRPr lang="en-US"/>
          </a:p>
        </p:txBody>
      </p:sp>
      <p:graphicFrame>
        <p:nvGraphicFramePr>
          <p:cNvPr id="11" name="Table 10"/>
          <p:cNvGraphicFramePr>
            <a:graphicFrameLocks noGrp="1"/>
          </p:cNvGraphicFramePr>
          <p:nvPr/>
        </p:nvGraphicFramePr>
        <p:xfrm>
          <a:off x="261778" y="2643265"/>
          <a:ext cx="3401929" cy="1535369"/>
        </p:xfrm>
        <a:graphic>
          <a:graphicData uri="http://schemas.openxmlformats.org/drawingml/2006/table">
            <a:tbl>
              <a:tblPr/>
              <a:tblGrid>
                <a:gridCol w="1753175">
                  <a:extLst>
                    <a:ext uri="{9D8B030D-6E8A-4147-A177-3AD203B41FA5}">
                      <a16:colId xmlns:a16="http://schemas.microsoft.com/office/drawing/2014/main" val="20000"/>
                    </a:ext>
                  </a:extLst>
                </a:gridCol>
                <a:gridCol w="1648754">
                  <a:extLst>
                    <a:ext uri="{9D8B030D-6E8A-4147-A177-3AD203B41FA5}">
                      <a16:colId xmlns:a16="http://schemas.microsoft.com/office/drawing/2014/main" val="20001"/>
                    </a:ext>
                  </a:extLst>
                </a:gridCol>
              </a:tblGrid>
              <a:tr h="426911">
                <a:tc>
                  <a:txBody>
                    <a:bodyPr/>
                    <a:lstStyle/>
                    <a:p>
                      <a:pPr marL="0" marR="0">
                        <a:lnSpc>
                          <a:spcPct val="106000"/>
                        </a:lnSpc>
                        <a:spcBef>
                          <a:spcPts val="0"/>
                        </a:spcBef>
                        <a:spcAft>
                          <a:spcPts val="0"/>
                        </a:spcAft>
                      </a:pPr>
                      <a:r>
                        <a:rPr lang="el-GR" sz="1400" b="1" dirty="0">
                          <a:solidFill>
                            <a:schemeClr val="bg1"/>
                          </a:solidFill>
                          <a:latin typeface="Calibri"/>
                          <a:ea typeface="Times New Roman"/>
                          <a:cs typeface="Calibri"/>
                        </a:rPr>
                        <a:t>Κατηγορία Προσωπικού</a:t>
                      </a:r>
                      <a:endParaRPr lang="en-US" sz="1200" b="1" dirty="0">
                        <a:solidFill>
                          <a:schemeClr val="bg1"/>
                        </a:solidFill>
                        <a:latin typeface="Calibri"/>
                        <a:ea typeface="Calibri"/>
                        <a:cs typeface="Arial"/>
                      </a:endParaRPr>
                    </a:p>
                  </a:txBody>
                  <a:tcPr marL="51435" marR="514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l-GR" sz="1400" b="1" dirty="0">
                          <a:solidFill>
                            <a:schemeClr val="bg1"/>
                          </a:solidFill>
                          <a:latin typeface="Calibri"/>
                          <a:ea typeface="Times New Roman"/>
                          <a:cs typeface="Calibri"/>
                        </a:rPr>
                        <a:t>Ν</a:t>
                      </a:r>
                      <a:endParaRPr lang="en-US" sz="1200" b="1" dirty="0">
                        <a:solidFill>
                          <a:schemeClr val="bg1"/>
                        </a:solidFill>
                        <a:latin typeface="Calibri"/>
                        <a:ea typeface="Calibri"/>
                        <a:cs typeface="Arial"/>
                      </a:endParaRPr>
                    </a:p>
                  </a:txBody>
                  <a:tcPr marL="51435" marR="514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08836">
                <a:tc>
                  <a:txBody>
                    <a:bodyPr/>
                    <a:lstStyle/>
                    <a:p>
                      <a:pPr marL="0" marR="0">
                        <a:lnSpc>
                          <a:spcPct val="106000"/>
                        </a:lnSpc>
                        <a:spcBef>
                          <a:spcPts val="0"/>
                        </a:spcBef>
                        <a:spcAft>
                          <a:spcPts val="0"/>
                        </a:spcAft>
                      </a:pPr>
                      <a:r>
                        <a:rPr lang="el-GR" sz="1400" b="1" dirty="0">
                          <a:solidFill>
                            <a:srgbClr val="000000"/>
                          </a:solidFill>
                          <a:latin typeface="Calibri"/>
                          <a:ea typeface="Times New Roman"/>
                          <a:cs typeface="Calibri"/>
                        </a:rPr>
                        <a:t>Ιατρικό προσωπικό</a:t>
                      </a:r>
                      <a:endParaRPr lang="en-US" sz="1200" dirty="0">
                        <a:latin typeface="Calibri"/>
                        <a:ea typeface="Calibri"/>
                        <a:cs typeface="Arial"/>
                      </a:endParaRPr>
                    </a:p>
                  </a:txBody>
                  <a:tcPr marL="51435" marR="514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06000"/>
                        </a:lnSpc>
                        <a:spcBef>
                          <a:spcPts val="0"/>
                        </a:spcBef>
                        <a:spcAft>
                          <a:spcPts val="0"/>
                        </a:spcAft>
                      </a:pPr>
                      <a:r>
                        <a:rPr lang="el-GR" sz="1400" dirty="0">
                          <a:solidFill>
                            <a:srgbClr val="000000"/>
                          </a:solidFill>
                          <a:latin typeface="Calibri"/>
                          <a:ea typeface="Times New Roman"/>
                          <a:cs typeface="Calibri"/>
                        </a:rPr>
                        <a:t>6.080</a:t>
                      </a:r>
                      <a:endParaRPr lang="en-US" sz="1200" dirty="0">
                        <a:latin typeface="Calibri"/>
                        <a:ea typeface="Calibri"/>
                        <a:cs typeface="Arial"/>
                      </a:endParaRPr>
                    </a:p>
                  </a:txBody>
                  <a:tcPr marL="51435" marR="514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1"/>
                  </a:ext>
                </a:extLst>
              </a:tr>
              <a:tr h="426911">
                <a:tc>
                  <a:txBody>
                    <a:bodyPr/>
                    <a:lstStyle/>
                    <a:p>
                      <a:pPr marL="0" marR="0">
                        <a:lnSpc>
                          <a:spcPct val="106000"/>
                        </a:lnSpc>
                        <a:spcBef>
                          <a:spcPts val="0"/>
                        </a:spcBef>
                        <a:spcAft>
                          <a:spcPts val="0"/>
                        </a:spcAft>
                      </a:pPr>
                      <a:r>
                        <a:rPr lang="el-GR" sz="1400" b="1" dirty="0">
                          <a:solidFill>
                            <a:srgbClr val="000000"/>
                          </a:solidFill>
                          <a:latin typeface="Calibri"/>
                          <a:ea typeface="Times New Roman"/>
                          <a:cs typeface="Calibri"/>
                        </a:rPr>
                        <a:t>Νοσηλευτικό προσωπικό</a:t>
                      </a:r>
                      <a:endParaRPr lang="en-US" sz="1200" dirty="0">
                        <a:latin typeface="Calibri"/>
                        <a:ea typeface="Calibri"/>
                        <a:cs typeface="Arial"/>
                      </a:endParaRPr>
                    </a:p>
                  </a:txBody>
                  <a:tcPr marL="51435" marR="514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06000"/>
                        </a:lnSpc>
                        <a:spcBef>
                          <a:spcPts val="0"/>
                        </a:spcBef>
                        <a:spcAft>
                          <a:spcPts val="0"/>
                        </a:spcAft>
                      </a:pPr>
                      <a:r>
                        <a:rPr lang="el-GR" sz="1400" dirty="0">
                          <a:solidFill>
                            <a:srgbClr val="000000"/>
                          </a:solidFill>
                          <a:latin typeface="Calibri"/>
                          <a:ea typeface="Times New Roman"/>
                          <a:cs typeface="Calibri"/>
                        </a:rPr>
                        <a:t>5.160</a:t>
                      </a:r>
                      <a:endParaRPr lang="en-US" sz="1200" dirty="0">
                        <a:latin typeface="Calibri"/>
                        <a:ea typeface="Calibri"/>
                        <a:cs typeface="Arial"/>
                      </a:endParaRPr>
                    </a:p>
                  </a:txBody>
                  <a:tcPr marL="51435" marR="514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2"/>
                  </a:ext>
                </a:extLst>
              </a:tr>
              <a:tr h="208836">
                <a:tc>
                  <a:txBody>
                    <a:bodyPr/>
                    <a:lstStyle/>
                    <a:p>
                      <a:pPr marL="0" marR="0">
                        <a:lnSpc>
                          <a:spcPct val="106000"/>
                        </a:lnSpc>
                        <a:spcBef>
                          <a:spcPts val="0"/>
                        </a:spcBef>
                        <a:spcAft>
                          <a:spcPts val="0"/>
                        </a:spcAft>
                      </a:pPr>
                      <a:r>
                        <a:rPr lang="el-GR" sz="1400" b="1" spc="-5" baseline="0" dirty="0">
                          <a:solidFill>
                            <a:srgbClr val="000000"/>
                          </a:solidFill>
                          <a:latin typeface="Calibri"/>
                          <a:ea typeface="Times New Roman"/>
                          <a:cs typeface="Calibri"/>
                        </a:rPr>
                        <a:t>Λοιπές ειδικότητες</a:t>
                      </a:r>
                      <a:endParaRPr lang="en-US" sz="1200" dirty="0">
                        <a:latin typeface="Calibri"/>
                        <a:ea typeface="Calibri"/>
                        <a:cs typeface="Arial"/>
                      </a:endParaRPr>
                    </a:p>
                  </a:txBody>
                  <a:tcPr marL="51435" marR="514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06000"/>
                        </a:lnSpc>
                        <a:spcBef>
                          <a:spcPts val="0"/>
                        </a:spcBef>
                        <a:spcAft>
                          <a:spcPts val="0"/>
                        </a:spcAft>
                      </a:pPr>
                      <a:r>
                        <a:rPr lang="el-GR" sz="1400" dirty="0">
                          <a:solidFill>
                            <a:srgbClr val="000000"/>
                          </a:solidFill>
                          <a:latin typeface="Calibri"/>
                          <a:ea typeface="Times New Roman"/>
                          <a:cs typeface="Calibri"/>
                        </a:rPr>
                        <a:t>4.677</a:t>
                      </a:r>
                      <a:endParaRPr lang="en-US" sz="1200" dirty="0">
                        <a:latin typeface="Calibri"/>
                        <a:ea typeface="Calibri"/>
                        <a:cs typeface="Arial"/>
                      </a:endParaRPr>
                    </a:p>
                  </a:txBody>
                  <a:tcPr marL="51435" marR="514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3"/>
                  </a:ext>
                </a:extLst>
              </a:tr>
              <a:tr h="208836">
                <a:tc>
                  <a:txBody>
                    <a:bodyPr/>
                    <a:lstStyle/>
                    <a:p>
                      <a:pPr marL="0" marR="0">
                        <a:lnSpc>
                          <a:spcPct val="106000"/>
                        </a:lnSpc>
                        <a:spcBef>
                          <a:spcPts val="0"/>
                        </a:spcBef>
                        <a:spcAft>
                          <a:spcPts val="0"/>
                        </a:spcAft>
                      </a:pPr>
                      <a:r>
                        <a:rPr lang="el-GR" sz="1400" b="1" spc="-5" dirty="0">
                          <a:solidFill>
                            <a:srgbClr val="000000"/>
                          </a:solidFill>
                          <a:latin typeface="Calibri"/>
                          <a:ea typeface="Times New Roman"/>
                          <a:cs typeface="Calibri"/>
                        </a:rPr>
                        <a:t>ΣΥΝΟΛΟ</a:t>
                      </a:r>
                      <a:endParaRPr lang="en-US" sz="1200" b="1" dirty="0">
                        <a:latin typeface="Calibri"/>
                        <a:ea typeface="Calibri"/>
                        <a:cs typeface="Arial"/>
                      </a:endParaRPr>
                    </a:p>
                  </a:txBody>
                  <a:tcPr marL="51435" marR="51435"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algn="ctr">
                        <a:lnSpc>
                          <a:spcPct val="106000"/>
                        </a:lnSpc>
                        <a:spcBef>
                          <a:spcPts val="0"/>
                        </a:spcBef>
                        <a:spcAft>
                          <a:spcPts val="0"/>
                        </a:spcAft>
                      </a:pPr>
                      <a:r>
                        <a:rPr lang="el-GR" sz="1400" b="1" dirty="0">
                          <a:solidFill>
                            <a:srgbClr val="000000"/>
                          </a:solidFill>
                          <a:latin typeface="Calibri"/>
                          <a:ea typeface="Times New Roman"/>
                          <a:cs typeface="Calibri"/>
                        </a:rPr>
                        <a:t>15.917</a:t>
                      </a:r>
                      <a:endParaRPr lang="en-US" sz="1200" dirty="0">
                        <a:latin typeface="Calibri"/>
                        <a:ea typeface="Calibri"/>
                        <a:cs typeface="Arial"/>
                      </a:endParaRPr>
                    </a:p>
                  </a:txBody>
                  <a:tcPr marL="51435" marR="51435"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2" name="Rectangle 11"/>
          <p:cNvSpPr/>
          <p:nvPr/>
        </p:nvSpPr>
        <p:spPr>
          <a:xfrm>
            <a:off x="232399" y="4160885"/>
            <a:ext cx="2022477" cy="369332"/>
          </a:xfrm>
          <a:prstGeom prst="rect">
            <a:avLst/>
          </a:prstGeom>
        </p:spPr>
        <p:txBody>
          <a:bodyPr wrap="none">
            <a:spAutoFit/>
          </a:bodyPr>
          <a:lstStyle/>
          <a:p>
            <a:r>
              <a:rPr lang="el-GR" sz="1800" b="1" dirty="0">
                <a:latin typeface="Calibri" pitchFamily="34" charset="0"/>
                <a:ea typeface="Calibri" pitchFamily="34" charset="0"/>
                <a:cs typeface="Calibri" pitchFamily="34" charset="0"/>
              </a:rPr>
              <a:t>Πηγή</a:t>
            </a:r>
            <a:r>
              <a:rPr lang="en-US" sz="1800" dirty="0">
                <a:latin typeface="Calibri" pitchFamily="34" charset="0"/>
                <a:ea typeface="Calibri" pitchFamily="34" charset="0"/>
                <a:cs typeface="Calibri" pitchFamily="34" charset="0"/>
              </a:rPr>
              <a:t>: </a:t>
            </a:r>
            <a:r>
              <a:rPr lang="el-GR" sz="1800" dirty="0">
                <a:latin typeface="Calibri" pitchFamily="34" charset="0"/>
                <a:ea typeface="Calibri" pitchFamily="34" charset="0"/>
                <a:cs typeface="Calibri" pitchFamily="34" charset="0"/>
              </a:rPr>
              <a:t>ΕΛΣΤΑΤ</a:t>
            </a:r>
            <a:r>
              <a:rPr lang="en-US" sz="1800" dirty="0">
                <a:latin typeface="Calibri" pitchFamily="34" charset="0"/>
                <a:ea typeface="Calibri" pitchFamily="34" charset="0"/>
                <a:cs typeface="Calibri" pitchFamily="34" charset="0"/>
              </a:rPr>
              <a:t>, 2021</a:t>
            </a:r>
          </a:p>
        </p:txBody>
      </p:sp>
      <p:sp>
        <p:nvSpPr>
          <p:cNvPr id="14" name="Rectangle 1"/>
          <p:cNvSpPr>
            <a:spLocks noChangeArrowheads="1"/>
          </p:cNvSpPr>
          <p:nvPr/>
        </p:nvSpPr>
        <p:spPr bwMode="auto">
          <a:xfrm>
            <a:off x="4225498" y="2148328"/>
            <a:ext cx="4821654" cy="2562240"/>
          </a:xfrm>
          <a:prstGeom prst="rect">
            <a:avLst/>
          </a:prstGeom>
          <a:solidFill>
            <a:schemeClr val="accent2">
              <a:lumMod val="40000"/>
              <a:lumOff val="60000"/>
            </a:schemeClr>
          </a:solidFill>
          <a:ln w="9525">
            <a:noFill/>
            <a:miter lim="800000"/>
            <a:headEnd/>
            <a:tailEnd/>
          </a:ln>
          <a:effectLst/>
          <a:scene3d>
            <a:camera prst="orthographicFront"/>
            <a:lightRig rig="threePt" dir="t"/>
          </a:scene3d>
          <a:sp3d>
            <a:bevelB/>
          </a:sp3d>
        </p:spPr>
        <p:txBody>
          <a:bodyPr vert="horz" wrap="square" lIns="68580" tIns="34290" rIns="68580" bIns="34290" numCol="1" anchor="ctr" anchorCtr="0" compatLnSpc="1">
            <a:prstTxWarp prst="textNoShape">
              <a:avLst/>
            </a:prstTxWarp>
            <a:spAutoFit/>
          </a:bodyPr>
          <a:lstStyle/>
          <a:p>
            <a:pPr algn="just" defTabSz="685800"/>
            <a:r>
              <a:rPr lang="el-GR" sz="1800" dirty="0">
                <a:latin typeface="Calibri" pitchFamily="34" charset="0"/>
                <a:ea typeface="Times New Roman" pitchFamily="18" charset="0"/>
                <a:cs typeface="Calibri" pitchFamily="34" charset="0"/>
              </a:rPr>
              <a:t>Σύμφωνα με πρόσφατα δεδομένα από τον </a:t>
            </a:r>
            <a:r>
              <a:rPr lang="el-GR" sz="1800" b="1" dirty="0">
                <a:latin typeface="Calibri" pitchFamily="34" charset="0"/>
                <a:ea typeface="Times New Roman" pitchFamily="18" charset="0"/>
                <a:cs typeface="Calibri" pitchFamily="34" charset="0"/>
              </a:rPr>
              <a:t>ΕΟΠΥΥ και το ΥΥ</a:t>
            </a:r>
            <a:r>
              <a:rPr lang="en-GB" sz="1800" b="1" dirty="0">
                <a:latin typeface="Calibri" pitchFamily="34" charset="0"/>
                <a:ea typeface="Times New Roman" pitchFamily="18" charset="0"/>
                <a:cs typeface="Calibri" pitchFamily="34" charset="0"/>
              </a:rPr>
              <a:t>:</a:t>
            </a:r>
          </a:p>
          <a:p>
            <a:pPr marL="406004" indent="-135731" algn="just">
              <a:buFont typeface="Wingdings" pitchFamily="2" charset="2"/>
              <a:buChar char="Ø"/>
            </a:pPr>
            <a:r>
              <a:rPr lang="en-GB" sz="1800" dirty="0">
                <a:latin typeface="Calibri" pitchFamily="34" charset="0"/>
                <a:ea typeface="Times New Roman" pitchFamily="18" charset="0"/>
                <a:cs typeface="Calibri" pitchFamily="34" charset="0"/>
              </a:rPr>
              <a:t>1</a:t>
            </a:r>
            <a:r>
              <a:rPr lang="el-GR" sz="1800" dirty="0">
                <a:latin typeface="Calibri" pitchFamily="34" charset="0"/>
                <a:ea typeface="Times New Roman" pitchFamily="18" charset="0"/>
                <a:cs typeface="Calibri" pitchFamily="34" charset="0"/>
              </a:rPr>
              <a:t>.270 προσωπικοί γιατροί και</a:t>
            </a:r>
          </a:p>
          <a:p>
            <a:pPr marL="406004" indent="-135731" algn="just">
              <a:buFont typeface="Wingdings" pitchFamily="2" charset="2"/>
              <a:buChar char="Ø"/>
            </a:pPr>
            <a:r>
              <a:rPr lang="el-GR" sz="1800" dirty="0">
                <a:latin typeface="Calibri" pitchFamily="34" charset="0"/>
                <a:ea typeface="Times New Roman" pitchFamily="18" charset="0"/>
                <a:cs typeface="Calibri" pitchFamily="34" charset="0"/>
              </a:rPr>
              <a:t>153 παιδίατροι</a:t>
            </a:r>
          </a:p>
          <a:p>
            <a:pPr marL="198835" indent="-198835" algn="just"/>
            <a:r>
              <a:rPr lang="el-GR" sz="1800" dirty="0">
                <a:latin typeface="Calibri" pitchFamily="34" charset="0"/>
                <a:ea typeface="Times New Roman" pitchFamily="18" charset="0"/>
                <a:cs typeface="Calibri" pitchFamily="34" charset="0"/>
              </a:rPr>
              <a:t>έχουν συμβληθεί με τον ΕΟΠΥΥ για την παροχή υπηρεσιών ΠΦΥ.</a:t>
            </a:r>
          </a:p>
          <a:p>
            <a:pPr marL="198835" indent="-198835" algn="just"/>
            <a:endParaRPr lang="en-GB" sz="1800" dirty="0">
              <a:latin typeface="Calibri" pitchFamily="34" charset="0"/>
              <a:ea typeface="Times New Roman" pitchFamily="18" charset="0"/>
              <a:cs typeface="Calibri" pitchFamily="34" charset="0"/>
            </a:endParaRPr>
          </a:p>
          <a:p>
            <a:pPr lvl="0" algn="just" fontAlgn="base">
              <a:spcBef>
                <a:spcPct val="0"/>
              </a:spcBef>
              <a:spcAft>
                <a:spcPct val="0"/>
              </a:spcAft>
            </a:pPr>
            <a:r>
              <a:rPr lang="el-GR" sz="1800" i="1" dirty="0">
                <a:latin typeface="Calibri" pitchFamily="34" charset="0"/>
                <a:ea typeface="Times New Roman" pitchFamily="18" charset="0"/>
                <a:cs typeface="Calibri" pitchFamily="34" charset="0"/>
              </a:rPr>
              <a:t>Ο αριθμός συμβεβλημένων ιατρών λοιπών ειδικοτήτων </a:t>
            </a:r>
            <a:r>
              <a:rPr lang="el-GR" sz="1800" dirty="0">
                <a:latin typeface="Calibri" pitchFamily="34" charset="0"/>
                <a:ea typeface="Times New Roman" pitchFamily="18" charset="0"/>
                <a:cs typeface="Calibri" pitchFamily="34" charset="0"/>
              </a:rPr>
              <a:t>ανέρχεται σε </a:t>
            </a:r>
            <a:r>
              <a:rPr lang="el-GR" sz="1800" i="1" dirty="0">
                <a:latin typeface="Calibri" pitchFamily="34" charset="0"/>
                <a:ea typeface="Times New Roman" pitchFamily="18" charset="0"/>
                <a:cs typeface="Calibri" pitchFamily="34" charset="0"/>
              </a:rPr>
              <a:t>2.927.</a:t>
            </a:r>
            <a:endParaRPr lang="en-GB" sz="2100" i="1" dirty="0">
              <a:latin typeface="Arial" pitchFamily="34" charset="0"/>
              <a:cs typeface="Arial" pitchFamily="34" charset="0"/>
            </a:endParaRPr>
          </a:p>
        </p:txBody>
      </p:sp>
      <p:sp>
        <p:nvSpPr>
          <p:cNvPr id="15" name="Rectangle 2"/>
          <p:cNvSpPr>
            <a:spLocks noChangeArrowheads="1"/>
          </p:cNvSpPr>
          <p:nvPr/>
        </p:nvSpPr>
        <p:spPr bwMode="auto">
          <a:xfrm>
            <a:off x="1391653" y="4746912"/>
            <a:ext cx="7047497" cy="577081"/>
          </a:xfrm>
          <a:prstGeom prst="rect">
            <a:avLst/>
          </a:prstGeom>
          <a:solidFill>
            <a:schemeClr val="accent3">
              <a:lumMod val="60000"/>
              <a:lumOff val="40000"/>
            </a:schemeClr>
          </a:solid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lvl="0" algn="ctr" fontAlgn="base">
              <a:spcBef>
                <a:spcPct val="0"/>
              </a:spcBef>
              <a:spcAft>
                <a:spcPct val="0"/>
              </a:spcAft>
            </a:pPr>
            <a:r>
              <a:rPr lang="el-GR" sz="1500" b="1" i="1" dirty="0">
                <a:latin typeface="Calibri" pitchFamily="34" charset="0"/>
                <a:ea typeface="Times New Roman" pitchFamily="18" charset="0"/>
                <a:cs typeface="Calibri" pitchFamily="34" charset="0"/>
              </a:rPr>
              <a:t>Μόνο το </a:t>
            </a:r>
            <a:r>
              <a:rPr lang="el-GR" sz="1800" b="1" i="1" dirty="0">
                <a:solidFill>
                  <a:schemeClr val="accent5">
                    <a:lumMod val="75000"/>
                  </a:schemeClr>
                </a:solidFill>
                <a:latin typeface="Calibri" pitchFamily="34" charset="0"/>
                <a:ea typeface="Times New Roman" pitchFamily="18" charset="0"/>
                <a:cs typeface="Calibri" pitchFamily="34" charset="0"/>
              </a:rPr>
              <a:t>15%</a:t>
            </a:r>
            <a:r>
              <a:rPr lang="el-GR" sz="1500" b="1" i="1" dirty="0">
                <a:latin typeface="Calibri" pitchFamily="34" charset="0"/>
                <a:ea typeface="Times New Roman" pitchFamily="18" charset="0"/>
                <a:cs typeface="Calibri" pitchFamily="34" charset="0"/>
              </a:rPr>
              <a:t> του συνολικού ιατρικού και νοσηλευτικού προσωπικού που εργάζεται στο δημόσιο τομέα εργάζεται στον τομέα της ΠΦΥ</a:t>
            </a:r>
            <a:endParaRPr lang="en-GB" b="1" i="1" u="sng" dirty="0">
              <a:latin typeface="Arial" pitchFamily="34" charset="0"/>
              <a:cs typeface="Arial" pitchFamily="34" charset="0"/>
            </a:endParaRPr>
          </a:p>
        </p:txBody>
      </p:sp>
      <p:sp>
        <p:nvSpPr>
          <p:cNvPr id="10" name="Title 1"/>
          <p:cNvSpPr txBox="1">
            <a:spLocks/>
          </p:cNvSpPr>
          <p:nvPr/>
        </p:nvSpPr>
        <p:spPr>
          <a:xfrm>
            <a:off x="129013" y="1046392"/>
            <a:ext cx="8566124" cy="442516"/>
          </a:xfrm>
          <a:prstGeom prst="rect">
            <a:avLst/>
          </a:prstGeom>
        </p:spPr>
        <p:txBody>
          <a:bodyPr vert="horz" lIns="0" tIns="27000" rIns="54000" bIns="27000" anchor="ctr">
            <a:noAutofit/>
          </a:bodyPr>
          <a:lstStyle/>
          <a:p>
            <a:pPr>
              <a:lnSpc>
                <a:spcPct val="80000"/>
              </a:lnSpc>
              <a:spcBef>
                <a:spcPct val="0"/>
              </a:spcBef>
            </a:pPr>
            <a:r>
              <a:rPr lang="el-GR" sz="2700" b="1" dirty="0">
                <a:solidFill>
                  <a:schemeClr val="accent2">
                    <a:lumMod val="75000"/>
                  </a:schemeClr>
                </a:solidFill>
                <a:latin typeface="Calibri" pitchFamily="34" charset="0"/>
                <a:ea typeface="Calibri" pitchFamily="34" charset="0"/>
                <a:cs typeface="Calibri" pitchFamily="34" charset="0"/>
              </a:rPr>
              <a:t>ΠΡΩΤΟΒΑΘΜΙΑ ΦΡΟΝΤΙΔΑ ΥΓΕΙΑΣ</a:t>
            </a:r>
            <a:endParaRPr lang="el-GR" sz="3000" b="1" dirty="0">
              <a:solidFill>
                <a:schemeClr val="accent2">
                  <a:lumMod val="75000"/>
                </a:schemeClr>
              </a:solidFill>
              <a:latin typeface="Calibri" pitchFamily="34" charset="0"/>
              <a:ea typeface="Calibri" pitchFamily="34" charset="0"/>
              <a:cs typeface="Calibri" pitchFamily="34" charset="0"/>
            </a:endParaRPr>
          </a:p>
          <a:p>
            <a:pPr>
              <a:lnSpc>
                <a:spcPct val="80000"/>
              </a:lnSpc>
              <a:spcBef>
                <a:spcPct val="0"/>
              </a:spcBef>
            </a:pPr>
            <a:r>
              <a:rPr lang="el-GR" sz="2100" b="1" dirty="0">
                <a:solidFill>
                  <a:schemeClr val="accent2">
                    <a:lumMod val="75000"/>
                  </a:schemeClr>
                </a:solidFill>
                <a:latin typeface="Calibri" pitchFamily="34" charset="0"/>
                <a:ea typeface="Calibri" pitchFamily="34" charset="0"/>
                <a:cs typeface="Calibri" pitchFamily="34" charset="0"/>
              </a:rPr>
              <a:t>Ιατρικό και νοσηλευτικό προσωπικό μονάδων ΠΦΥ</a:t>
            </a:r>
            <a:r>
              <a:rPr lang="en-US" sz="2100" b="1" dirty="0">
                <a:solidFill>
                  <a:schemeClr val="accent2">
                    <a:lumMod val="75000"/>
                  </a:schemeClr>
                </a:solidFill>
                <a:latin typeface="Calibri" pitchFamily="34" charset="0"/>
                <a:ea typeface="Calibri" pitchFamily="34" charset="0"/>
                <a:cs typeface="Calibri" pitchFamily="34" charset="0"/>
              </a:rPr>
              <a:t>, 2021</a:t>
            </a:r>
            <a:r>
              <a:rPr lang="el-GR" sz="2100" b="1" dirty="0">
                <a:solidFill>
                  <a:schemeClr val="accent2">
                    <a:lumMod val="75000"/>
                  </a:schemeClr>
                </a:solidFill>
                <a:latin typeface="Calibri" pitchFamily="34" charset="0"/>
                <a:ea typeface="Calibri" pitchFamily="34" charset="0"/>
                <a:cs typeface="Calibri" pitchFamily="34" charset="0"/>
              </a:rPr>
              <a:t> </a:t>
            </a:r>
            <a:endParaRPr lang="en-US" sz="2100" b="1" dirty="0">
              <a:solidFill>
                <a:schemeClr val="accent2">
                  <a:lumMod val="75000"/>
                </a:schemeClr>
              </a:solidFill>
              <a:latin typeface="Calibri" pitchFamily="34" charset="0"/>
              <a:ea typeface="Calibri" pitchFamily="34" charset="0"/>
              <a:cs typeface="Calibri" pitchFamily="34" charset="0"/>
            </a:endParaRPr>
          </a:p>
        </p:txBody>
      </p:sp>
      <p:sp>
        <p:nvSpPr>
          <p:cNvPr id="16" name="Rectangle 15"/>
          <p:cNvSpPr/>
          <p:nvPr/>
        </p:nvSpPr>
        <p:spPr>
          <a:xfrm>
            <a:off x="-88271" y="1941958"/>
            <a:ext cx="4271736" cy="646331"/>
          </a:xfrm>
          <a:prstGeom prst="rect">
            <a:avLst/>
          </a:prstGeom>
        </p:spPr>
        <p:txBody>
          <a:bodyPr wrap="square">
            <a:spAutoFit/>
          </a:bodyPr>
          <a:lstStyle/>
          <a:p>
            <a:pPr algn="ctr"/>
            <a:r>
              <a:rPr lang="el-GR" sz="1200" b="1" dirty="0">
                <a:latin typeface="Calibri" pitchFamily="34" charset="0"/>
                <a:ea typeface="Calibri" pitchFamily="34" charset="0"/>
                <a:cs typeface="Calibri" pitchFamily="34" charset="0"/>
              </a:rPr>
              <a:t>Ιατρικό, νοσηλευτικό και προσωπικό λοιπών ειδικοτήτων μονάδων ΠΦΥ, 2021</a:t>
            </a:r>
          </a:p>
          <a:p>
            <a:pPr algn="ctr"/>
            <a:r>
              <a:rPr lang="en-US" sz="1200" dirty="0">
                <a:latin typeface="Calibri" pitchFamily="34" charset="0"/>
                <a:ea typeface="Calibri" pitchFamily="34" charset="0"/>
                <a:cs typeface="Calibri" pitchFamily="34" charset="0"/>
              </a:rPr>
              <a:t>(</a:t>
            </a:r>
            <a:r>
              <a:rPr lang="el-GR" sz="1200" i="1" dirty="0">
                <a:latin typeface="Calibri" pitchFamily="34" charset="0"/>
                <a:ea typeface="Calibri" pitchFamily="34" charset="0"/>
                <a:cs typeface="Calibri" pitchFamily="34" charset="0"/>
              </a:rPr>
              <a:t>Κέντρα Υγείας</a:t>
            </a:r>
            <a:r>
              <a:rPr lang="en-US" sz="1200" i="1" dirty="0">
                <a:latin typeface="Calibri" pitchFamily="34" charset="0"/>
                <a:ea typeface="Calibri" pitchFamily="34" charset="0"/>
                <a:cs typeface="Calibri" pitchFamily="34" charset="0"/>
              </a:rPr>
              <a:t>, </a:t>
            </a:r>
            <a:r>
              <a:rPr lang="el-GR" sz="1200" i="1" dirty="0">
                <a:latin typeface="Calibri" pitchFamily="34" charset="0"/>
                <a:ea typeface="Calibri" pitchFamily="34" charset="0"/>
                <a:cs typeface="Calibri" pitchFamily="34" charset="0"/>
              </a:rPr>
              <a:t>Περιφερειακές κλινικές</a:t>
            </a:r>
            <a:r>
              <a:rPr lang="en-US" sz="1200" i="1" dirty="0">
                <a:latin typeface="Calibri" pitchFamily="34" charset="0"/>
                <a:ea typeface="Calibri" pitchFamily="34" charset="0"/>
                <a:cs typeface="Calibri" pitchFamily="34" charset="0"/>
              </a:rPr>
              <a:t>, </a:t>
            </a:r>
            <a:r>
              <a:rPr lang="el-GR" sz="1200" i="1" dirty="0">
                <a:latin typeface="Calibri" pitchFamily="34" charset="0"/>
                <a:ea typeface="Calibri" pitchFamily="34" charset="0"/>
                <a:cs typeface="Calibri" pitchFamily="34" charset="0"/>
              </a:rPr>
              <a:t>Τοπικά Ιατρεία και </a:t>
            </a:r>
            <a:r>
              <a:rPr lang="en-US" sz="1200" i="1" dirty="0" err="1">
                <a:latin typeface="Calibri" pitchFamily="34" charset="0"/>
                <a:ea typeface="Calibri" pitchFamily="34" charset="0"/>
                <a:cs typeface="Calibri" pitchFamily="34" charset="0"/>
              </a:rPr>
              <a:t>ToMY</a:t>
            </a:r>
            <a:r>
              <a:rPr lang="en-US" sz="1200" i="1" dirty="0">
                <a:latin typeface="Calibri" pitchFamily="34" charset="0"/>
                <a:ea typeface="Calibri" pitchFamily="34" charset="0"/>
                <a:cs typeface="Calibri" pitchFamily="34" charset="0"/>
              </a:rPr>
              <a:t>)</a:t>
            </a:r>
            <a:endParaRPr lang="en-US" sz="1200" b="1" dirty="0">
              <a:latin typeface="Calibri" pitchFamily="34" charset="0"/>
              <a:ea typeface="Calibri" pitchFamily="34" charset="0"/>
              <a:cs typeface="Calibri" pitchFamily="34" charset="0"/>
            </a:endParaRPr>
          </a:p>
        </p:txBody>
      </p:sp>
      <p:sp>
        <p:nvSpPr>
          <p:cNvPr id="18" name="Rectangle 7">
            <a:extLst>
              <a:ext uri="{FF2B5EF4-FFF2-40B4-BE49-F238E27FC236}">
                <a16:creationId xmlns:a16="http://schemas.microsoft.com/office/drawing/2014/main" id="{F68479CC-C83E-BAD5-550E-9D7151437FAD}"/>
              </a:ext>
            </a:extLst>
          </p:cNvPr>
          <p:cNvSpPr/>
          <p:nvPr/>
        </p:nvSpPr>
        <p:spPr>
          <a:xfrm>
            <a:off x="4825092" y="1976753"/>
            <a:ext cx="3388260" cy="461665"/>
          </a:xfrm>
          <a:prstGeom prst="rect">
            <a:avLst/>
          </a:prstGeom>
        </p:spPr>
        <p:txBody>
          <a:bodyPr wrap="square">
            <a:spAutoFit/>
          </a:bodyPr>
          <a:lstStyle/>
          <a:p>
            <a:pPr algn="ctr"/>
            <a:r>
              <a:rPr lang="el-GR" sz="1200" b="1" dirty="0">
                <a:latin typeface="Calibri" pitchFamily="34" charset="0"/>
                <a:ea typeface="Calibri" pitchFamily="34" charset="0"/>
                <a:cs typeface="Calibri" pitchFamily="34" charset="0"/>
              </a:rPr>
              <a:t>Συμβεβλημένοι με τον ΕΟΠΥΥ γενικοί ιατροί, παιδίατροι και ειδικοί γιατροί</a:t>
            </a:r>
            <a:endParaRPr lang="en-US" sz="1200" b="1" dirty="0">
              <a:latin typeface="Calibri" pitchFamily="34" charset="0"/>
              <a:ea typeface="Calibri" pitchFamily="34" charset="0"/>
              <a:cs typeface="Calibri"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955914"/>
            <a:ext cx="8810625" cy="568498"/>
          </a:xfrm>
        </p:spPr>
        <p:txBody>
          <a:bodyPr/>
          <a:lstStyle/>
          <a:p>
            <a:r>
              <a:rPr lang="el-GR" sz="2400" dirty="0"/>
              <a:t>Ανάλυση της Αγοράς Εργατικού Δυναμικού στον τομέα της Υγείας στην Ελλάδα: </a:t>
            </a:r>
            <a:r>
              <a:rPr lang="el-GR" sz="2400" dirty="0">
                <a:solidFill>
                  <a:schemeClr val="accent4">
                    <a:lumMod val="50000"/>
                  </a:schemeClr>
                </a:solidFill>
              </a:rPr>
              <a:t>Βασικές προκλήσεις</a:t>
            </a:r>
            <a:endParaRPr lang="el-GR" sz="2400" dirty="0"/>
          </a:p>
        </p:txBody>
      </p:sp>
      <p:pic>
        <p:nvPicPr>
          <p:cNvPr id="4" name="Picture 13" descr="Diagrama&#10;&#10;Descripción generada automáticamente">
            <a:extLst>
              <a:ext uri="{FF2B5EF4-FFF2-40B4-BE49-F238E27FC236}">
                <a16:creationId xmlns:a16="http://schemas.microsoft.com/office/drawing/2014/main" id="{8D41CAD5-DBBB-441D-80F4-66D9858F6283}"/>
              </a:ext>
            </a:extLst>
          </p:cNvPr>
          <p:cNvPicPr/>
          <p:nvPr/>
        </p:nvPicPr>
        <p:blipFill>
          <a:blip r:embed="rId2" cstate="print"/>
          <a:stretch>
            <a:fillRect/>
          </a:stretch>
        </p:blipFill>
        <p:spPr>
          <a:xfrm>
            <a:off x="1307415" y="1600200"/>
            <a:ext cx="6607860" cy="2423795"/>
          </a:xfrm>
          <a:prstGeom prst="rect">
            <a:avLst/>
          </a:prstGeom>
        </p:spPr>
      </p:pic>
      <p:sp>
        <p:nvSpPr>
          <p:cNvPr id="5" name="Rectangular Callout 4"/>
          <p:cNvSpPr/>
          <p:nvPr/>
        </p:nvSpPr>
        <p:spPr>
          <a:xfrm>
            <a:off x="7038474" y="4068700"/>
            <a:ext cx="1962652" cy="2167631"/>
          </a:xfrm>
          <a:prstGeom prst="wedgeRectCallout">
            <a:avLst>
              <a:gd name="adj1" fmla="val -34448"/>
              <a:gd name="adj2" fmla="val -114994"/>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14313" indent="-214313">
              <a:buFont typeface="Wingdings" panose="05000000000000000000" pitchFamily="2" charset="2"/>
              <a:buChar char="§"/>
            </a:pPr>
            <a:r>
              <a:rPr lang="el-GR" sz="1050" dirty="0">
                <a:latin typeface="Calibri" pitchFamily="34" charset="0"/>
                <a:ea typeface="Calibri" pitchFamily="34" charset="0"/>
                <a:cs typeface="Calibri" pitchFamily="34" charset="0"/>
              </a:rPr>
              <a:t>Γηράσκων πληθυσμός, μεταναστευτικές ροές</a:t>
            </a:r>
            <a:r>
              <a:rPr lang="en-US" sz="1050" dirty="0">
                <a:latin typeface="Calibri" pitchFamily="34" charset="0"/>
                <a:ea typeface="Calibri" pitchFamily="34" charset="0"/>
                <a:cs typeface="Calibri" pitchFamily="34" charset="0"/>
              </a:rPr>
              <a:t> </a:t>
            </a:r>
          </a:p>
          <a:p>
            <a:pPr marL="214313" indent="-214313">
              <a:buFont typeface="Wingdings" panose="05000000000000000000" pitchFamily="2" charset="2"/>
              <a:buChar char="§"/>
            </a:pPr>
            <a:r>
              <a:rPr lang="el-GR" sz="1050" dirty="0">
                <a:latin typeface="Calibri" pitchFamily="34" charset="0"/>
                <a:ea typeface="Calibri" pitchFamily="34" charset="0"/>
                <a:cs typeface="Calibri" pitchFamily="34" charset="0"/>
              </a:rPr>
              <a:t>2η υψηλότερη θέση αυτό-αναφερόμενων μη ικανοποιημένων αναγκών για ιατρική εξέταση στην ΕΕ </a:t>
            </a:r>
            <a:r>
              <a:rPr lang="el-GR" sz="1050" i="1" dirty="0">
                <a:latin typeface="Calibri" pitchFamily="34" charset="0"/>
                <a:ea typeface="Calibri" pitchFamily="34" charset="0"/>
                <a:cs typeface="Calibri" pitchFamily="34" charset="0"/>
              </a:rPr>
              <a:t>(αφορά κυρίως σε άτομα από νοικοκυριά με χαμηλό εισόδημα)</a:t>
            </a:r>
            <a:endParaRPr lang="en-US" sz="1050" i="1" dirty="0">
              <a:latin typeface="Calibri" pitchFamily="34" charset="0"/>
              <a:ea typeface="Calibri" pitchFamily="34" charset="0"/>
              <a:cs typeface="Calibri" pitchFamily="34" charset="0"/>
            </a:endParaRPr>
          </a:p>
        </p:txBody>
      </p:sp>
      <p:sp>
        <p:nvSpPr>
          <p:cNvPr id="6" name="Rectangular Callout 5"/>
          <p:cNvSpPr/>
          <p:nvPr/>
        </p:nvSpPr>
        <p:spPr>
          <a:xfrm flipH="1">
            <a:off x="114300" y="4159918"/>
            <a:ext cx="1524000" cy="2077394"/>
          </a:xfrm>
          <a:prstGeom prst="wedgeRectCallout">
            <a:avLst>
              <a:gd name="adj1" fmla="val -63464"/>
              <a:gd name="adj2" fmla="val -119703"/>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14313" indent="-214313">
              <a:buFont typeface="Wingdings" panose="05000000000000000000" pitchFamily="2" charset="2"/>
              <a:buChar char="§"/>
            </a:pPr>
            <a:endParaRPr lang="en-US" sz="1050" dirty="0">
              <a:latin typeface="Calibri" pitchFamily="34" charset="0"/>
              <a:ea typeface="Calibri" pitchFamily="34" charset="0"/>
              <a:cs typeface="Calibri" pitchFamily="34" charset="0"/>
            </a:endParaRPr>
          </a:p>
          <a:p>
            <a:pPr marL="214313" indent="-214313">
              <a:buFont typeface="Wingdings" panose="05000000000000000000" pitchFamily="2" charset="2"/>
              <a:buChar char="§"/>
            </a:pPr>
            <a:r>
              <a:rPr lang="el-GR" sz="1050" dirty="0">
                <a:latin typeface="Calibri" pitchFamily="34" charset="0"/>
                <a:ea typeface="Calibri" pitchFamily="34" charset="0"/>
                <a:cs typeface="Calibri" pitchFamily="34" charset="0"/>
              </a:rPr>
              <a:t>Προκλήσεις στη συνεργασία μεταξύ βασικών φορέων</a:t>
            </a:r>
            <a:r>
              <a:rPr lang="en-US" sz="1050" dirty="0">
                <a:latin typeface="Calibri" pitchFamily="34" charset="0"/>
                <a:ea typeface="Calibri" pitchFamily="34" charset="0"/>
                <a:cs typeface="Calibri" pitchFamily="34" charset="0"/>
              </a:rPr>
              <a:t> (</a:t>
            </a:r>
            <a:r>
              <a:rPr lang="el-GR" sz="1050" dirty="0">
                <a:latin typeface="Calibri" pitchFamily="34" charset="0"/>
                <a:ea typeface="Calibri" pitchFamily="34" charset="0"/>
                <a:cs typeface="Calibri" pitchFamily="34" charset="0"/>
              </a:rPr>
              <a:t>πχ μεταξύ Υπουργείου Παιδείας και Υγείας)</a:t>
            </a:r>
          </a:p>
          <a:p>
            <a:pPr marL="214313" indent="-214313">
              <a:buFont typeface="Wingdings" panose="05000000000000000000" pitchFamily="2" charset="2"/>
              <a:buChar char="§"/>
            </a:pPr>
            <a:r>
              <a:rPr lang="el-GR" sz="1050" dirty="0">
                <a:latin typeface="Calibri" pitchFamily="34" charset="0"/>
                <a:ea typeface="Calibri" pitchFamily="34" charset="0"/>
                <a:cs typeface="Calibri" pitchFamily="34" charset="0"/>
              </a:rPr>
              <a:t>Αναντιστοιχία μεταξύ των αναγκών στελέχωσης και των αποφοίτων</a:t>
            </a:r>
          </a:p>
        </p:txBody>
      </p:sp>
      <p:sp>
        <p:nvSpPr>
          <p:cNvPr id="7" name="Rectangular Callout 6"/>
          <p:cNvSpPr/>
          <p:nvPr/>
        </p:nvSpPr>
        <p:spPr>
          <a:xfrm>
            <a:off x="1771650" y="4069681"/>
            <a:ext cx="2667000" cy="2167631"/>
          </a:xfrm>
          <a:prstGeom prst="wedgeRectCallout">
            <a:avLst>
              <a:gd name="adj1" fmla="val 30502"/>
              <a:gd name="adj2" fmla="val -124216"/>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buFont typeface="Wingdings" panose="05000000000000000000" pitchFamily="2" charset="2"/>
              <a:buChar char="§"/>
            </a:pPr>
            <a:r>
              <a:rPr lang="el-GR" sz="1050" dirty="0">
                <a:solidFill>
                  <a:schemeClr val="dk1"/>
                </a:solidFill>
                <a:latin typeface="Calibri" pitchFamily="34" charset="0"/>
                <a:ea typeface="Calibri" pitchFamily="34" charset="0"/>
                <a:cs typeface="Calibri" pitchFamily="34" charset="0"/>
              </a:rPr>
              <a:t>Ανορθολογική κατανομή δυναμικού που οδηγεί σε υπο-στελέχωση της ΠΦΥ και σε υπερ-πληθώρα ειδικών γιατρών</a:t>
            </a:r>
          </a:p>
          <a:p>
            <a:pPr marL="214313" indent="-214313">
              <a:buFont typeface="Wingdings" panose="05000000000000000000" pitchFamily="2" charset="2"/>
              <a:buChar char="§"/>
            </a:pPr>
            <a:r>
              <a:rPr lang="el-GR" sz="1050" dirty="0">
                <a:solidFill>
                  <a:schemeClr val="dk1"/>
                </a:solidFill>
                <a:latin typeface="Calibri" pitchFamily="34" charset="0"/>
                <a:ea typeface="Calibri" pitchFamily="34" charset="0"/>
                <a:cs typeface="Calibri" pitchFamily="34" charset="0"/>
              </a:rPr>
              <a:t>Θέσεις εργασίας που δεν ευθυγραμμίζονται με τις ανάγκες υγείας του πληθυσμού</a:t>
            </a:r>
          </a:p>
          <a:p>
            <a:pPr marL="214313" indent="-214313">
              <a:buFont typeface="Wingdings" panose="05000000000000000000" pitchFamily="2" charset="2"/>
              <a:buChar char="§"/>
            </a:pPr>
            <a:r>
              <a:rPr lang="el-GR" sz="1050" dirty="0">
                <a:solidFill>
                  <a:schemeClr val="dk1"/>
                </a:solidFill>
                <a:latin typeface="Calibri" pitchFamily="34" charset="0"/>
                <a:ea typeface="Calibri" pitchFamily="34" charset="0"/>
                <a:cs typeface="Calibri" pitchFamily="34" charset="0"/>
              </a:rPr>
              <a:t>Οι συνθήκες της προσφοράς ΑΔΥ δίνουν κίνητρα για άσκηση ιδιωτικού έργου</a:t>
            </a:r>
          </a:p>
        </p:txBody>
      </p:sp>
      <p:sp>
        <p:nvSpPr>
          <p:cNvPr id="8" name="Rectangular Callout 7"/>
          <p:cNvSpPr/>
          <p:nvPr/>
        </p:nvSpPr>
        <p:spPr>
          <a:xfrm>
            <a:off x="4568993" y="4099782"/>
            <a:ext cx="2343150" cy="2137529"/>
          </a:xfrm>
          <a:prstGeom prst="wedgeRectCallout">
            <a:avLst>
              <a:gd name="adj1" fmla="val 7351"/>
              <a:gd name="adj2" fmla="val -119650"/>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214313" indent="-214313">
              <a:buFont typeface="Wingdings" panose="05000000000000000000" pitchFamily="2" charset="2"/>
              <a:buChar char="§"/>
            </a:pPr>
            <a:r>
              <a:rPr lang="el-GR" sz="1050" dirty="0">
                <a:latin typeface="Calibri" pitchFamily="34" charset="0"/>
                <a:ea typeface="Calibri" pitchFamily="34" charset="0"/>
                <a:cs typeface="Calibri" pitchFamily="34" charset="0"/>
              </a:rPr>
              <a:t>Γεωγραφικές ανισότητες/ αναντιστοιχία μεταξύ του ΑΔΥ και των αναγκών σε απομακρυσμένες/νησιωτικές περιοχές</a:t>
            </a:r>
          </a:p>
          <a:p>
            <a:pPr marL="214313" indent="-214313">
              <a:buFont typeface="Wingdings" panose="05000000000000000000" pitchFamily="2" charset="2"/>
              <a:buChar char="§"/>
            </a:pPr>
            <a:r>
              <a:rPr lang="el-GR" sz="1050" dirty="0">
                <a:latin typeface="Calibri" pitchFamily="34" charset="0"/>
                <a:ea typeface="Calibri" pitchFamily="34" charset="0"/>
                <a:cs typeface="Calibri" pitchFamily="34" charset="0"/>
              </a:rPr>
              <a:t>Προκλήσεις στην αποτελεσματικότητα των κινήτρων πρόσληψης και παραμονής των ΕΥ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66CCE4-DE69-E7C0-D314-82F7044C90FE}"/>
              </a:ext>
            </a:extLst>
          </p:cNvPr>
          <p:cNvSpPr>
            <a:spLocks noGrp="1"/>
          </p:cNvSpPr>
          <p:nvPr>
            <p:ph type="title"/>
          </p:nvPr>
        </p:nvSpPr>
        <p:spPr>
          <a:xfrm>
            <a:off x="539550" y="2132856"/>
            <a:ext cx="8064900" cy="1188000"/>
          </a:xfrm>
        </p:spPr>
        <p:txBody>
          <a:bodyPr/>
          <a:lstStyle/>
          <a:p>
            <a:pPr algn="ctr"/>
            <a:r>
              <a:rPr lang="el-GR" dirty="0"/>
              <a:t>ΔΙΑΔΙΚΑΣΙΑ ΣΤΕΛΕΧΩΣΗΣ</a:t>
            </a:r>
          </a:p>
        </p:txBody>
      </p:sp>
      <p:sp>
        <p:nvSpPr>
          <p:cNvPr id="4" name="Θέση υποσέλιδου 3">
            <a:extLst>
              <a:ext uri="{FF2B5EF4-FFF2-40B4-BE49-F238E27FC236}">
                <a16:creationId xmlns:a16="http://schemas.microsoft.com/office/drawing/2014/main" id="{99B132F6-EB47-12A9-8BCC-617385C24E97}"/>
              </a:ext>
            </a:extLst>
          </p:cNvPr>
          <p:cNvSpPr>
            <a:spLocks noGrp="1"/>
          </p:cNvSpPr>
          <p:nvPr>
            <p:ph type="ftr" sz="quarter" idx="15"/>
          </p:nvPr>
        </p:nvSpPr>
        <p:spPr/>
        <p:txBody>
          <a:bodyPr/>
          <a:lstStyle/>
          <a:p>
            <a:r>
              <a:rPr lang="en-US"/>
              <a:t>Given name Surname</a:t>
            </a:r>
          </a:p>
        </p:txBody>
      </p:sp>
    </p:spTree>
    <p:extLst>
      <p:ext uri="{BB962C8B-B14F-4D97-AF65-F5344CB8AC3E}">
        <p14:creationId xmlns:p14="http://schemas.microsoft.com/office/powerpoint/2010/main" val="4089049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4 - Θέση υποσέλιδου"/>
          <p:cNvSpPr>
            <a:spLocks noGrp="1"/>
          </p:cNvSpPr>
          <p:nvPr>
            <p:ph type="ftr" sz="quarter" idx="11"/>
          </p:nvPr>
        </p:nvSpPr>
        <p:spPr>
          <a:noFill/>
        </p:spPr>
        <p:txBody>
          <a:bodyPr/>
          <a:lstStyle/>
          <a:p>
            <a:r>
              <a:rPr lang="en-US"/>
              <a:t>Δάφνη Καϊτελίδου</a:t>
            </a:r>
          </a:p>
        </p:txBody>
      </p:sp>
      <p:sp>
        <p:nvSpPr>
          <p:cNvPr id="11267" name="Rectangle 4"/>
          <p:cNvSpPr>
            <a:spLocks noGrp="1" noChangeArrowheads="1"/>
          </p:cNvSpPr>
          <p:nvPr>
            <p:ph type="title"/>
          </p:nvPr>
        </p:nvSpPr>
        <p:spPr/>
        <p:txBody>
          <a:bodyPr/>
          <a:lstStyle/>
          <a:p>
            <a:pPr eaLnBrk="1" hangingPunct="1"/>
            <a:r>
              <a:rPr lang="el-GR" sz="4000"/>
              <a:t>Η διαδικασία στελέχωσης περιλαμβάνει</a:t>
            </a:r>
            <a:endParaRPr lang="en-US" sz="4000"/>
          </a:p>
        </p:txBody>
      </p:sp>
      <p:sp>
        <p:nvSpPr>
          <p:cNvPr id="11268" name="Rectangle 5"/>
          <p:cNvSpPr>
            <a:spLocks noGrp="1" noChangeArrowheads="1"/>
          </p:cNvSpPr>
          <p:nvPr>
            <p:ph type="body" idx="1"/>
          </p:nvPr>
        </p:nvSpPr>
        <p:spPr/>
        <p:txBody>
          <a:bodyPr/>
          <a:lstStyle/>
          <a:p>
            <a:pPr eaLnBrk="1" hangingPunct="1">
              <a:buFont typeface="Wingdings" pitchFamily="2" charset="2"/>
              <a:buNone/>
            </a:pPr>
            <a:r>
              <a:rPr lang="en-US" dirty="0"/>
              <a:t>…</a:t>
            </a:r>
            <a:r>
              <a:rPr lang="el-GR" dirty="0"/>
              <a:t>μια μελέτη στελέχωσης, ένα βασικό σχέδιο στελέχωσης, ένα σχέδιο προγραμματισμού/πρόβλεψης αναγκών, ένα σχέδιο ελέγχου, σχέδιο προϋπολογισμού και ένα πληροφοριακό σύστημα</a:t>
            </a:r>
          </a:p>
          <a:p>
            <a:pPr eaLnBrk="1" hangingPunct="1">
              <a:buFont typeface="Wingdings" pitchFamily="2" charset="2"/>
              <a:buNone/>
            </a:pP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4 - Θέση υποσέλιδου"/>
          <p:cNvSpPr>
            <a:spLocks noGrp="1"/>
          </p:cNvSpPr>
          <p:nvPr>
            <p:ph type="ftr" sz="quarter" idx="11"/>
          </p:nvPr>
        </p:nvSpPr>
        <p:spPr>
          <a:noFill/>
        </p:spPr>
        <p:txBody>
          <a:bodyPr/>
          <a:lstStyle/>
          <a:p>
            <a:r>
              <a:rPr lang="en-US"/>
              <a:t>Δάφνη Καϊτελίδου</a:t>
            </a:r>
          </a:p>
        </p:txBody>
      </p:sp>
      <p:sp>
        <p:nvSpPr>
          <p:cNvPr id="12291" name="Rectangle 3"/>
          <p:cNvSpPr>
            <a:spLocks noGrp="1" noChangeArrowheads="1"/>
          </p:cNvSpPr>
          <p:nvPr>
            <p:ph type="body" idx="1"/>
          </p:nvPr>
        </p:nvSpPr>
        <p:spPr/>
        <p:txBody>
          <a:bodyPr/>
          <a:lstStyle/>
          <a:p>
            <a:pPr eaLnBrk="1" hangingPunct="1"/>
            <a:r>
              <a:rPr lang="el-GR" b="1" dirty="0">
                <a:solidFill>
                  <a:schemeClr val="tx2"/>
                </a:solidFill>
              </a:rPr>
              <a:t>Μελέτη χρόνου και συχνότητας καθηκόντων</a:t>
            </a:r>
          </a:p>
          <a:p>
            <a:pPr eaLnBrk="1" hangingPunct="1"/>
            <a:r>
              <a:rPr lang="el-GR" b="1" dirty="0">
                <a:solidFill>
                  <a:schemeClr val="tx2"/>
                </a:solidFill>
              </a:rPr>
              <a:t>Δειγματοληψία εργασίας</a:t>
            </a:r>
          </a:p>
          <a:p>
            <a:pPr eaLnBrk="1" hangingPunct="1"/>
            <a:r>
              <a:rPr lang="el-GR" b="1" dirty="0">
                <a:solidFill>
                  <a:schemeClr val="tx2"/>
                </a:solidFill>
              </a:rPr>
              <a:t>Συνεχής δειγματοληψία</a:t>
            </a:r>
          </a:p>
          <a:p>
            <a:pPr eaLnBrk="1" hangingPunct="1"/>
            <a:r>
              <a:rPr lang="el-GR" b="1" dirty="0">
                <a:solidFill>
                  <a:schemeClr val="tx2"/>
                </a:solidFill>
              </a:rPr>
              <a:t>Αυτόβουλη αναφορά</a:t>
            </a:r>
          </a:p>
          <a:p>
            <a:pPr eaLnBrk="1" hangingPunct="1">
              <a:buFont typeface="Wingdings" pitchFamily="2" charset="2"/>
              <a:buNone/>
            </a:pPr>
            <a:r>
              <a:rPr lang="el-GR" b="1" dirty="0">
                <a:solidFill>
                  <a:schemeClr val="tx2"/>
                </a:solidFill>
              </a:rPr>
              <a:t>				</a:t>
            </a:r>
            <a:r>
              <a:rPr lang="en-US" b="1" dirty="0">
                <a:solidFill>
                  <a:schemeClr val="tx2"/>
                </a:solidFill>
              </a:rPr>
              <a:t>	</a:t>
            </a:r>
            <a:r>
              <a:rPr lang="el-GR" b="1" dirty="0">
                <a:solidFill>
                  <a:schemeClr val="tx2"/>
                </a:solidFill>
              </a:rPr>
              <a:t>Τεχνικές </a:t>
            </a:r>
            <a:r>
              <a:rPr lang="en-US" b="1" dirty="0">
                <a:solidFill>
                  <a:schemeClr val="tx2"/>
                </a:solidFill>
              </a:rPr>
              <a:t>Aydelotte</a:t>
            </a:r>
          </a:p>
        </p:txBody>
      </p:sp>
      <p:sp>
        <p:nvSpPr>
          <p:cNvPr id="12292" name="Rectangle 4"/>
          <p:cNvSpPr>
            <a:spLocks noGrp="1" noChangeArrowheads="1"/>
          </p:cNvSpPr>
          <p:nvPr>
            <p:ph type="title"/>
          </p:nvPr>
        </p:nvSpPr>
        <p:spPr>
          <a:noFill/>
        </p:spPr>
        <p:txBody>
          <a:bodyPr/>
          <a:lstStyle/>
          <a:p>
            <a:pPr eaLnBrk="1" hangingPunct="1"/>
            <a:r>
              <a:rPr lang="el-GR" b="1" dirty="0"/>
              <a:t>ΜΕΛΕΤΗ ΣΤΕΛΕΧΩΣΗΣ: ΕΡΓΑΛΕΙΑ</a:t>
            </a:r>
            <a:endParaRPr lang="en-US"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4 - Θέση υποσέλιδου"/>
          <p:cNvSpPr>
            <a:spLocks noGrp="1"/>
          </p:cNvSpPr>
          <p:nvPr>
            <p:ph type="ftr" sz="quarter" idx="11"/>
          </p:nvPr>
        </p:nvSpPr>
        <p:spPr>
          <a:noFill/>
        </p:spPr>
        <p:txBody>
          <a:bodyPr/>
          <a:lstStyle/>
          <a:p>
            <a:r>
              <a:rPr lang="en-US"/>
              <a:t>Δάφνη Καϊτελίδου</a:t>
            </a:r>
          </a:p>
        </p:txBody>
      </p:sp>
      <p:sp>
        <p:nvSpPr>
          <p:cNvPr id="13315" name="Rectangle 2"/>
          <p:cNvSpPr>
            <a:spLocks noGrp="1" noChangeArrowheads="1"/>
          </p:cNvSpPr>
          <p:nvPr>
            <p:ph type="title"/>
          </p:nvPr>
        </p:nvSpPr>
        <p:spPr/>
        <p:txBody>
          <a:bodyPr/>
          <a:lstStyle/>
          <a:p>
            <a:pPr eaLnBrk="1" hangingPunct="1"/>
            <a:r>
              <a:rPr lang="el-GR"/>
              <a:t>ΜΕΛΕΤΗ ΣΤΕΛΕΧΩΣΗΣ</a:t>
            </a:r>
            <a:endParaRPr lang="en-US"/>
          </a:p>
        </p:txBody>
      </p:sp>
      <p:sp>
        <p:nvSpPr>
          <p:cNvPr id="13316" name="Rectangle 3"/>
          <p:cNvSpPr>
            <a:spLocks noGrp="1" noChangeArrowheads="1"/>
          </p:cNvSpPr>
          <p:nvPr>
            <p:ph type="body" idx="1"/>
          </p:nvPr>
        </p:nvSpPr>
        <p:spPr>
          <a:xfrm>
            <a:off x="1182688" y="2017713"/>
            <a:ext cx="7772400" cy="4506912"/>
          </a:xfrm>
        </p:spPr>
        <p:txBody>
          <a:bodyPr/>
          <a:lstStyle/>
          <a:p>
            <a:pPr marL="609600" indent="-609600" eaLnBrk="1" hangingPunct="1">
              <a:lnSpc>
                <a:spcPct val="80000"/>
              </a:lnSpc>
              <a:buFont typeface="Wingdings" pitchFamily="2" charset="2"/>
              <a:buAutoNum type="arabicPeriod"/>
            </a:pPr>
            <a:r>
              <a:rPr lang="el-GR" sz="2000" b="1">
                <a:solidFill>
                  <a:schemeClr val="tx2"/>
                </a:solidFill>
              </a:rPr>
              <a:t>Μελέτη του χρόνου και της συχνότητας των καθηκόντων</a:t>
            </a:r>
          </a:p>
          <a:p>
            <a:pPr marL="609600" indent="-609600" eaLnBrk="1" hangingPunct="1">
              <a:lnSpc>
                <a:spcPct val="80000"/>
              </a:lnSpc>
              <a:buFont typeface="Wingdings" pitchFamily="2" charset="2"/>
              <a:buNone/>
            </a:pPr>
            <a:r>
              <a:rPr lang="el-GR" sz="2000" b="1">
                <a:solidFill>
                  <a:schemeClr val="tx2"/>
                </a:solidFill>
              </a:rPr>
              <a:t>	α Καθήκοντα και διαδικασίες</a:t>
            </a:r>
          </a:p>
          <a:p>
            <a:pPr marL="609600" indent="-609600" eaLnBrk="1" hangingPunct="1">
              <a:lnSpc>
                <a:spcPct val="80000"/>
              </a:lnSpc>
              <a:buFont typeface="Wingdings" pitchFamily="2" charset="2"/>
              <a:buNone/>
            </a:pPr>
            <a:r>
              <a:rPr lang="el-GR" sz="2000" b="1">
                <a:solidFill>
                  <a:schemeClr val="tx2"/>
                </a:solidFill>
              </a:rPr>
              <a:t>	β Σημείο και ώρα έναρξης</a:t>
            </a:r>
          </a:p>
          <a:p>
            <a:pPr marL="609600" indent="-609600" eaLnBrk="1" hangingPunct="1">
              <a:lnSpc>
                <a:spcPct val="80000"/>
              </a:lnSpc>
              <a:buFont typeface="Wingdings" pitchFamily="2" charset="2"/>
              <a:buNone/>
            </a:pPr>
            <a:r>
              <a:rPr lang="el-GR" sz="2000" b="1">
                <a:solidFill>
                  <a:schemeClr val="tx2"/>
                </a:solidFill>
              </a:rPr>
              <a:t>	γ Σημείο και ώρα περάτωσης</a:t>
            </a:r>
          </a:p>
          <a:p>
            <a:pPr marL="609600" indent="-609600" eaLnBrk="1" hangingPunct="1">
              <a:lnSpc>
                <a:spcPct val="80000"/>
              </a:lnSpc>
              <a:buFont typeface="Wingdings" pitchFamily="2" charset="2"/>
              <a:buNone/>
            </a:pPr>
            <a:r>
              <a:rPr lang="el-GR" sz="2000" b="1">
                <a:solidFill>
                  <a:schemeClr val="tx2"/>
                </a:solidFill>
              </a:rPr>
              <a:t>	δ Μέγεθος δείγματος</a:t>
            </a:r>
          </a:p>
          <a:p>
            <a:pPr marL="609600" indent="-609600" eaLnBrk="1" hangingPunct="1">
              <a:lnSpc>
                <a:spcPct val="80000"/>
              </a:lnSpc>
              <a:buFont typeface="Wingdings" pitchFamily="2" charset="2"/>
              <a:buNone/>
            </a:pPr>
            <a:r>
              <a:rPr lang="el-GR" sz="2000" b="1">
                <a:solidFill>
                  <a:schemeClr val="tx2"/>
                </a:solidFill>
              </a:rPr>
              <a:t>	ε Μέσος χρόνος</a:t>
            </a:r>
          </a:p>
          <a:p>
            <a:pPr marL="609600" indent="-609600" eaLnBrk="1" hangingPunct="1">
              <a:lnSpc>
                <a:spcPct val="80000"/>
              </a:lnSpc>
              <a:buFont typeface="Wingdings" pitchFamily="2" charset="2"/>
              <a:buNone/>
            </a:pPr>
            <a:r>
              <a:rPr lang="el-GR" sz="2000" b="1">
                <a:solidFill>
                  <a:schemeClr val="tx2"/>
                </a:solidFill>
              </a:rPr>
              <a:t>	στ Περιθώρια για κόπωση, ατομικές μεταβολές απόδοσης και αναπόφευκτη αναμονή</a:t>
            </a:r>
          </a:p>
          <a:p>
            <a:pPr marL="609600" indent="-609600" eaLnBrk="1" hangingPunct="1">
              <a:lnSpc>
                <a:spcPct val="80000"/>
              </a:lnSpc>
              <a:buFont typeface="Wingdings" pitchFamily="2" charset="2"/>
              <a:buNone/>
            </a:pPr>
            <a:r>
              <a:rPr lang="el-GR" sz="2000" b="1">
                <a:solidFill>
                  <a:schemeClr val="tx2"/>
                </a:solidFill>
              </a:rPr>
              <a:t>	ζ Πρότυπος χρόνος= ε+στ</a:t>
            </a:r>
          </a:p>
          <a:p>
            <a:pPr marL="609600" indent="-609600" eaLnBrk="1" hangingPunct="1">
              <a:lnSpc>
                <a:spcPct val="80000"/>
              </a:lnSpc>
              <a:buFont typeface="Wingdings" pitchFamily="2" charset="2"/>
              <a:buNone/>
            </a:pPr>
            <a:r>
              <a:rPr lang="el-GR" sz="2000" b="1">
                <a:solidFill>
                  <a:schemeClr val="tx2"/>
                </a:solidFill>
              </a:rPr>
              <a:t>	η. Συχνότητα καθηκόντων * πρότυπος χρόνος= μέτρηση νοσηλευτικής δραστηριότητας (τυπικός χρόνος)</a:t>
            </a:r>
          </a:p>
          <a:p>
            <a:pPr marL="609600" indent="-609600" eaLnBrk="1" hangingPunct="1">
              <a:lnSpc>
                <a:spcPct val="80000"/>
              </a:lnSpc>
              <a:buFont typeface="Wingdings" pitchFamily="2" charset="2"/>
              <a:buNone/>
            </a:pPr>
            <a:r>
              <a:rPr lang="el-GR" sz="2000" b="1">
                <a:solidFill>
                  <a:schemeClr val="tx2"/>
                </a:solidFill>
              </a:rPr>
              <a:t>	θ. Σύνολο καθηκόντων * τυπικός χρόνος = όγκος νοσηλευτικού έργου</a:t>
            </a:r>
            <a:endParaRPr lang="en-US" sz="2000" b="1">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4 - Θέση υποσέλιδου"/>
          <p:cNvSpPr>
            <a:spLocks noGrp="1"/>
          </p:cNvSpPr>
          <p:nvPr>
            <p:ph type="ftr" sz="quarter" idx="11"/>
          </p:nvPr>
        </p:nvSpPr>
        <p:spPr>
          <a:noFill/>
        </p:spPr>
        <p:txBody>
          <a:bodyPr/>
          <a:lstStyle/>
          <a:p>
            <a:r>
              <a:rPr lang="en-US"/>
              <a:t>Δάφνη Καϊτελίδου</a:t>
            </a:r>
          </a:p>
        </p:txBody>
      </p:sp>
      <p:sp>
        <p:nvSpPr>
          <p:cNvPr id="14339" name="Rectangle 2"/>
          <p:cNvSpPr>
            <a:spLocks noGrp="1" noChangeArrowheads="1"/>
          </p:cNvSpPr>
          <p:nvPr>
            <p:ph type="title"/>
          </p:nvPr>
        </p:nvSpPr>
        <p:spPr/>
        <p:txBody>
          <a:bodyPr/>
          <a:lstStyle/>
          <a:p>
            <a:pPr eaLnBrk="1" hangingPunct="1"/>
            <a:r>
              <a:rPr lang="el-GR"/>
              <a:t>ΜΕΛΕΤΗ ΣΤΕΛΕΧΩΣΗΣ</a:t>
            </a:r>
            <a:endParaRPr lang="en-US"/>
          </a:p>
        </p:txBody>
      </p:sp>
      <p:sp>
        <p:nvSpPr>
          <p:cNvPr id="14340" name="Rectangle 3"/>
          <p:cNvSpPr>
            <a:spLocks noGrp="1" noChangeArrowheads="1"/>
          </p:cNvSpPr>
          <p:nvPr>
            <p:ph type="body" idx="1"/>
          </p:nvPr>
        </p:nvSpPr>
        <p:spPr/>
        <p:txBody>
          <a:bodyPr/>
          <a:lstStyle/>
          <a:p>
            <a:pPr eaLnBrk="1" hangingPunct="1">
              <a:lnSpc>
                <a:spcPct val="90000"/>
              </a:lnSpc>
              <a:buFont typeface="Wingdings" pitchFamily="2" charset="2"/>
              <a:buNone/>
            </a:pPr>
            <a:r>
              <a:rPr lang="el-GR" sz="2400" b="1" dirty="0">
                <a:solidFill>
                  <a:schemeClr val="tx2">
                    <a:lumMod val="75000"/>
                  </a:schemeClr>
                </a:solidFill>
              </a:rPr>
              <a:t>2. Δειγματοληψία εργασίας</a:t>
            </a:r>
          </a:p>
          <a:p>
            <a:pPr eaLnBrk="1" hangingPunct="1">
              <a:lnSpc>
                <a:spcPct val="90000"/>
              </a:lnSpc>
              <a:buFont typeface="Wingdings" pitchFamily="2" charset="2"/>
              <a:buNone/>
            </a:pPr>
            <a:r>
              <a:rPr lang="el-GR" sz="2400" b="1" dirty="0">
                <a:solidFill>
                  <a:schemeClr val="tx2">
                    <a:lumMod val="75000"/>
                  </a:schemeClr>
                </a:solidFill>
              </a:rPr>
              <a:t>	α. Εντοπισμός των κυριότερων και δευτερευουσών κατηγοριών των νοσηλευτικών ενεργειών</a:t>
            </a:r>
          </a:p>
          <a:p>
            <a:pPr eaLnBrk="1" hangingPunct="1">
              <a:lnSpc>
                <a:spcPct val="90000"/>
              </a:lnSpc>
              <a:buFont typeface="Wingdings" pitchFamily="2" charset="2"/>
              <a:buNone/>
            </a:pPr>
            <a:r>
              <a:rPr lang="el-GR" sz="2400" b="1" dirty="0">
                <a:solidFill>
                  <a:schemeClr val="tx2">
                    <a:lumMod val="75000"/>
                  </a:schemeClr>
                </a:solidFill>
              </a:rPr>
              <a:t>	β. Καθορισμός του αριθμού των παρατηρήσεων</a:t>
            </a:r>
          </a:p>
          <a:p>
            <a:pPr eaLnBrk="1" hangingPunct="1">
              <a:lnSpc>
                <a:spcPct val="90000"/>
              </a:lnSpc>
              <a:buFont typeface="Wingdings" pitchFamily="2" charset="2"/>
              <a:buNone/>
            </a:pPr>
            <a:r>
              <a:rPr lang="el-GR" sz="2400" b="1" dirty="0">
                <a:solidFill>
                  <a:schemeClr val="tx2">
                    <a:lumMod val="75000"/>
                  </a:schemeClr>
                </a:solidFill>
              </a:rPr>
              <a:t>	γ. Παρατήρηση του τυχαίου δείγματος του νοσηλευτικού προσωπικού που εκτελεί καθήκοντα</a:t>
            </a:r>
          </a:p>
          <a:p>
            <a:pPr eaLnBrk="1" hangingPunct="1">
              <a:lnSpc>
                <a:spcPct val="90000"/>
              </a:lnSpc>
              <a:buFont typeface="Wingdings" pitchFamily="2" charset="2"/>
              <a:buNone/>
            </a:pPr>
            <a:r>
              <a:rPr lang="el-GR" sz="2400" b="1" dirty="0">
                <a:solidFill>
                  <a:schemeClr val="tx2">
                    <a:lumMod val="75000"/>
                  </a:schemeClr>
                </a:solidFill>
              </a:rPr>
              <a:t>	δ. Ανάλυση των παρατηρήσεων (ποσοστό του συνολικού χρόνου που δαπανήθηκε σε αυτήν την δραστηριότητα)</a:t>
            </a:r>
            <a:endParaRPr lang="en-US" sz="2400" b="1" dirty="0">
              <a:solidFill>
                <a:schemeClr val="tx2">
                  <a:lumMod val="75000"/>
                </a:schemeClr>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4 - Θέση υποσέλιδου"/>
          <p:cNvSpPr>
            <a:spLocks noGrp="1"/>
          </p:cNvSpPr>
          <p:nvPr>
            <p:ph type="ftr" sz="quarter" idx="11"/>
          </p:nvPr>
        </p:nvSpPr>
        <p:spPr>
          <a:noFill/>
        </p:spPr>
        <p:txBody>
          <a:bodyPr/>
          <a:lstStyle/>
          <a:p>
            <a:r>
              <a:rPr lang="en-US"/>
              <a:t>Δάφνη Καϊτελίδου</a:t>
            </a:r>
          </a:p>
        </p:txBody>
      </p:sp>
      <p:sp>
        <p:nvSpPr>
          <p:cNvPr id="7171" name="Rectangle 4"/>
          <p:cNvSpPr>
            <a:spLocks noGrp="1" noChangeArrowheads="1"/>
          </p:cNvSpPr>
          <p:nvPr>
            <p:ph type="title"/>
          </p:nvPr>
        </p:nvSpPr>
        <p:spPr/>
        <p:txBody>
          <a:bodyPr/>
          <a:lstStyle/>
          <a:p>
            <a:pPr eaLnBrk="1" hangingPunct="1"/>
            <a:r>
              <a:rPr lang="el-GR"/>
              <a:t>ΣΚΟΠΟΣ ΤΟΥ ΚΕΦΑΛΑΙΟΥ</a:t>
            </a:r>
            <a:endParaRPr lang="en-US"/>
          </a:p>
        </p:txBody>
      </p:sp>
      <p:sp>
        <p:nvSpPr>
          <p:cNvPr id="7172" name="Rectangle 5"/>
          <p:cNvSpPr>
            <a:spLocks noGrp="1" noChangeArrowheads="1"/>
          </p:cNvSpPr>
          <p:nvPr>
            <p:ph type="body" idx="1"/>
          </p:nvPr>
        </p:nvSpPr>
        <p:spPr/>
        <p:txBody>
          <a:bodyPr/>
          <a:lstStyle/>
          <a:p>
            <a:pPr eaLnBrk="1" hangingPunct="1"/>
            <a:r>
              <a:rPr lang="el-GR"/>
              <a:t>Ανάλυση των βασικών συστατικών της διαδικασίας στελέχωσης</a:t>
            </a:r>
            <a:endParaRPr lang="en-US"/>
          </a:p>
          <a:p>
            <a:pPr eaLnBrk="1" hangingPunct="1"/>
            <a:r>
              <a:rPr lang="el-GR"/>
              <a:t>Εκτίμηση των αναγκών ενός τμήματος σε βασικό και συμπληρωματικό προσωπικό</a:t>
            </a:r>
            <a:endParaRPr lang="en-US"/>
          </a:p>
          <a:p>
            <a:pPr eaLnBrk="1" hangingPunct="1"/>
            <a:r>
              <a:rPr lang="el-GR"/>
              <a:t>Προετοιμασία ενός σχεδίου στελέχωσης για ένα νοσηλευτικό τμήμα</a:t>
            </a:r>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4 - Θέση υποσέλιδου"/>
          <p:cNvSpPr>
            <a:spLocks noGrp="1"/>
          </p:cNvSpPr>
          <p:nvPr>
            <p:ph type="ftr" sz="quarter" idx="11"/>
          </p:nvPr>
        </p:nvSpPr>
        <p:spPr>
          <a:noFill/>
        </p:spPr>
        <p:txBody>
          <a:bodyPr/>
          <a:lstStyle/>
          <a:p>
            <a:r>
              <a:rPr lang="en-US"/>
              <a:t>Δάφνη Καϊτελίδου</a:t>
            </a:r>
          </a:p>
        </p:txBody>
      </p:sp>
      <p:sp>
        <p:nvSpPr>
          <p:cNvPr id="15363" name="Rectangle 3"/>
          <p:cNvSpPr>
            <a:spLocks noGrp="1" noChangeArrowheads="1"/>
          </p:cNvSpPr>
          <p:nvPr>
            <p:ph type="body" idx="1"/>
          </p:nvPr>
        </p:nvSpPr>
        <p:spPr/>
        <p:txBody>
          <a:bodyPr/>
          <a:lstStyle/>
          <a:p>
            <a:pPr eaLnBrk="1" hangingPunct="1">
              <a:lnSpc>
                <a:spcPct val="80000"/>
              </a:lnSpc>
            </a:pPr>
            <a:r>
              <a:rPr lang="el-GR" sz="2800" b="1">
                <a:solidFill>
                  <a:schemeClr val="tx2"/>
                </a:solidFill>
              </a:rPr>
              <a:t>Συνεχής δειγματοληψία</a:t>
            </a:r>
          </a:p>
          <a:p>
            <a:pPr eaLnBrk="1" hangingPunct="1">
              <a:lnSpc>
                <a:spcPct val="80000"/>
              </a:lnSpc>
              <a:buFont typeface="Wingdings" pitchFamily="2" charset="2"/>
              <a:buNone/>
            </a:pPr>
            <a:r>
              <a:rPr lang="el-GR" sz="2800" b="1">
                <a:solidFill>
                  <a:schemeClr val="tx2"/>
                </a:solidFill>
              </a:rPr>
              <a:t>	Είναι ίδια με την προηγούμενη μέθοδο με τις εξής διαφορές:</a:t>
            </a:r>
          </a:p>
          <a:p>
            <a:pPr eaLnBrk="1" hangingPunct="1">
              <a:lnSpc>
                <a:spcPct val="80000"/>
              </a:lnSpc>
              <a:buFont typeface="Wingdings" pitchFamily="2" charset="2"/>
              <a:buNone/>
            </a:pPr>
            <a:r>
              <a:rPr lang="el-GR" sz="2800" b="1">
                <a:solidFill>
                  <a:schemeClr val="tx2"/>
                </a:solidFill>
              </a:rPr>
              <a:t>	α. ο παρατηρητής παρακολουθεί ένα άτομο κατά την εκτέλεση κάποιας εργασίας</a:t>
            </a:r>
          </a:p>
          <a:p>
            <a:pPr eaLnBrk="1" hangingPunct="1">
              <a:lnSpc>
                <a:spcPct val="80000"/>
              </a:lnSpc>
              <a:buFont typeface="Wingdings" pitchFamily="2" charset="2"/>
              <a:buNone/>
            </a:pPr>
            <a:r>
              <a:rPr lang="el-GR" sz="2800" b="1">
                <a:solidFill>
                  <a:schemeClr val="tx2"/>
                </a:solidFill>
              </a:rPr>
              <a:t>	β. ο παρατηρητής μπορεί να παρακολουθεί την εργασία που εκτελείται για έναν ή περισσότερους ασθενείς, αν η παρακολούθηση μπορεί να γίνει ταυτόχρονα</a:t>
            </a:r>
            <a:endParaRPr lang="en-US" sz="2800" b="1">
              <a:solidFill>
                <a:schemeClr val="tx2"/>
              </a:solidFill>
            </a:endParaRPr>
          </a:p>
        </p:txBody>
      </p:sp>
      <p:sp>
        <p:nvSpPr>
          <p:cNvPr id="15364" name="Rectangle 4"/>
          <p:cNvSpPr>
            <a:spLocks noGrp="1" noChangeArrowheads="1"/>
          </p:cNvSpPr>
          <p:nvPr>
            <p:ph type="title"/>
          </p:nvPr>
        </p:nvSpPr>
        <p:spPr>
          <a:noFill/>
        </p:spPr>
        <p:txBody>
          <a:bodyPr/>
          <a:lstStyle/>
          <a:p>
            <a:pPr eaLnBrk="1" hangingPunct="1"/>
            <a:r>
              <a:rPr lang="el-GR"/>
              <a:t>ΜΕΛΕΤΗ ΣΤΕΛΕΧΩΣΗΣ</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4 - Θέση υποσέλιδου"/>
          <p:cNvSpPr>
            <a:spLocks noGrp="1"/>
          </p:cNvSpPr>
          <p:nvPr>
            <p:ph type="ftr" sz="quarter" idx="11"/>
          </p:nvPr>
        </p:nvSpPr>
        <p:spPr>
          <a:noFill/>
        </p:spPr>
        <p:txBody>
          <a:bodyPr/>
          <a:lstStyle/>
          <a:p>
            <a:r>
              <a:rPr lang="en-US"/>
              <a:t>Δάφνη Καϊτελίδου</a:t>
            </a:r>
          </a:p>
        </p:txBody>
      </p:sp>
      <p:sp>
        <p:nvSpPr>
          <p:cNvPr id="16387" name="Rectangle 3"/>
          <p:cNvSpPr>
            <a:spLocks noGrp="1" noChangeArrowheads="1"/>
          </p:cNvSpPr>
          <p:nvPr>
            <p:ph type="body" idx="1"/>
          </p:nvPr>
        </p:nvSpPr>
        <p:spPr/>
        <p:txBody>
          <a:bodyPr/>
          <a:lstStyle/>
          <a:p>
            <a:pPr eaLnBrk="1" hangingPunct="1">
              <a:lnSpc>
                <a:spcPct val="80000"/>
              </a:lnSpc>
            </a:pPr>
            <a:r>
              <a:rPr lang="el-GR" sz="2800" b="1">
                <a:solidFill>
                  <a:schemeClr val="tx2"/>
                </a:solidFill>
              </a:rPr>
              <a:t>Αυτόβουλη αναφορά</a:t>
            </a:r>
          </a:p>
          <a:p>
            <a:pPr eaLnBrk="1" hangingPunct="1">
              <a:lnSpc>
                <a:spcPct val="80000"/>
              </a:lnSpc>
              <a:buFont typeface="Wingdings" pitchFamily="2" charset="2"/>
              <a:buNone/>
            </a:pPr>
            <a:r>
              <a:rPr lang="el-GR" sz="2800" b="1">
                <a:solidFill>
                  <a:schemeClr val="tx2"/>
                </a:solidFill>
              </a:rPr>
              <a:t>	α. Το άτομο καταγράφει τη δειγματοληψία της εργασίας που αφορά το ίδιο</a:t>
            </a:r>
          </a:p>
          <a:p>
            <a:pPr eaLnBrk="1" hangingPunct="1">
              <a:lnSpc>
                <a:spcPct val="80000"/>
              </a:lnSpc>
              <a:buFont typeface="Wingdings" pitchFamily="2" charset="2"/>
              <a:buNone/>
            </a:pPr>
            <a:r>
              <a:rPr lang="el-GR" sz="2800" b="1">
                <a:solidFill>
                  <a:schemeClr val="tx2"/>
                </a:solidFill>
              </a:rPr>
              <a:t>	β. Τα καθήκοντα καταγράφονται με τη χρήση του χρονικού διαστήματος ή του χρόνου έναρξης και λήξης του καθήκοντος</a:t>
            </a:r>
          </a:p>
          <a:p>
            <a:pPr eaLnBrk="1" hangingPunct="1">
              <a:lnSpc>
                <a:spcPct val="80000"/>
              </a:lnSpc>
              <a:buFont typeface="Wingdings" pitchFamily="2" charset="2"/>
              <a:buNone/>
            </a:pPr>
            <a:r>
              <a:rPr lang="el-GR" sz="2800" b="1">
                <a:solidFill>
                  <a:schemeClr val="tx2"/>
                </a:solidFill>
              </a:rPr>
              <a:t>	γ. Γίνεται ανάλυση των καταγεγραμμένων στοιχείων</a:t>
            </a:r>
          </a:p>
          <a:p>
            <a:pPr eaLnBrk="1" hangingPunct="1">
              <a:lnSpc>
                <a:spcPct val="80000"/>
              </a:lnSpc>
              <a:buFont typeface="Wingdings" pitchFamily="2" charset="2"/>
              <a:buNone/>
            </a:pPr>
            <a:endParaRPr lang="en-US" sz="2800" b="1">
              <a:solidFill>
                <a:schemeClr val="tx2"/>
              </a:solidFill>
            </a:endParaRPr>
          </a:p>
        </p:txBody>
      </p:sp>
      <p:sp>
        <p:nvSpPr>
          <p:cNvPr id="16388" name="Rectangle 4"/>
          <p:cNvSpPr>
            <a:spLocks noGrp="1" noChangeArrowheads="1"/>
          </p:cNvSpPr>
          <p:nvPr>
            <p:ph type="title"/>
          </p:nvPr>
        </p:nvSpPr>
        <p:spPr>
          <a:noFill/>
        </p:spPr>
        <p:txBody>
          <a:bodyPr/>
          <a:lstStyle/>
          <a:p>
            <a:pPr eaLnBrk="1" hangingPunct="1"/>
            <a:r>
              <a:rPr lang="el-GR"/>
              <a:t>ΜΕΛΕΤΗ ΣΤΕΛΕΧΩΣΗΣ</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4 - Θέση υποσέλιδου"/>
          <p:cNvSpPr>
            <a:spLocks noGrp="1"/>
          </p:cNvSpPr>
          <p:nvPr>
            <p:ph type="ftr" sz="quarter" idx="11"/>
          </p:nvPr>
        </p:nvSpPr>
        <p:spPr>
          <a:noFill/>
        </p:spPr>
        <p:txBody>
          <a:bodyPr/>
          <a:lstStyle/>
          <a:p>
            <a:r>
              <a:rPr lang="en-US"/>
              <a:t>Δάφνη Καϊτελίδου</a:t>
            </a:r>
          </a:p>
        </p:txBody>
      </p:sp>
      <p:sp>
        <p:nvSpPr>
          <p:cNvPr id="17411" name="Rectangle 2"/>
          <p:cNvSpPr>
            <a:spLocks noGrp="1" noChangeArrowheads="1"/>
          </p:cNvSpPr>
          <p:nvPr>
            <p:ph type="title"/>
          </p:nvPr>
        </p:nvSpPr>
        <p:spPr/>
        <p:txBody>
          <a:bodyPr/>
          <a:lstStyle/>
          <a:p>
            <a:pPr eaLnBrk="1" hangingPunct="1"/>
            <a:r>
              <a:rPr lang="el-GR"/>
              <a:t>ΜΕΛΕΤΗ ΣΤΕΛΕΧΩΣΗΣ</a:t>
            </a:r>
          </a:p>
        </p:txBody>
      </p:sp>
      <p:sp>
        <p:nvSpPr>
          <p:cNvPr id="17412" name="Rectangle 3"/>
          <p:cNvSpPr>
            <a:spLocks noGrp="1" noChangeArrowheads="1"/>
          </p:cNvSpPr>
          <p:nvPr>
            <p:ph type="body" idx="1"/>
          </p:nvPr>
        </p:nvSpPr>
        <p:spPr/>
        <p:txBody>
          <a:bodyPr/>
          <a:lstStyle/>
          <a:p>
            <a:pPr eaLnBrk="1" hangingPunct="1"/>
            <a:r>
              <a:rPr lang="el-GR"/>
              <a:t>Συγκεντρώνει στοιχεία για περιβαλλοντικούς παράγοντες μέσα και έξω από τον οργανισμό οι οποίοι επηρεάζουν τις προϋποθέσεις στελέχωσης</a:t>
            </a:r>
          </a:p>
          <a:p>
            <a:pPr eaLnBrk="1" hangingPunct="1"/>
            <a:r>
              <a:rPr lang="el-GR"/>
              <a:t> Τεχνικές για μέτρηση έργου (όλες εμπεριέχουν την έννοια του χρόνου)</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 Θέση υποσέλιδου"/>
          <p:cNvSpPr>
            <a:spLocks noGrp="1"/>
          </p:cNvSpPr>
          <p:nvPr>
            <p:ph type="ftr" sz="quarter" idx="11"/>
          </p:nvPr>
        </p:nvSpPr>
        <p:spPr>
          <a:noFill/>
        </p:spPr>
        <p:txBody>
          <a:bodyPr/>
          <a:lstStyle/>
          <a:p>
            <a:r>
              <a:rPr lang="en-US"/>
              <a:t>Δάφνη Καϊτελίδου</a:t>
            </a:r>
          </a:p>
        </p:txBody>
      </p:sp>
      <p:sp>
        <p:nvSpPr>
          <p:cNvPr id="18435" name="Rectangle 2"/>
          <p:cNvSpPr>
            <a:spLocks noGrp="1" noChangeArrowheads="1"/>
          </p:cNvSpPr>
          <p:nvPr>
            <p:ph type="title"/>
          </p:nvPr>
        </p:nvSpPr>
        <p:spPr/>
        <p:txBody>
          <a:bodyPr/>
          <a:lstStyle/>
          <a:p>
            <a:pPr eaLnBrk="1" hangingPunct="1"/>
            <a:r>
              <a:rPr lang="en-US" sz="2400">
                <a:ea typeface="@MS Mincho" charset="-128"/>
              </a:rPr>
              <a:t>(Exhibit 7-3 p. 101</a:t>
            </a:r>
            <a:r>
              <a:rPr lang="en-US" sz="2400"/>
              <a:t>)</a:t>
            </a:r>
          </a:p>
        </p:txBody>
      </p:sp>
      <p:sp>
        <p:nvSpPr>
          <p:cNvPr id="18436" name="Rectangle 3"/>
          <p:cNvSpPr>
            <a:spLocks noGrp="1" noChangeArrowheads="1" noTextEdit="1"/>
          </p:cNvSpPr>
          <p:nvPr>
            <p:ph type="chart" idx="1"/>
          </p:nvPr>
        </p:nvSpPr>
        <p:spPr/>
      </p:sp>
      <p:pic>
        <p:nvPicPr>
          <p:cNvPr id="18437" name="Picture 4" descr="Ex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 Θέση υποσέλιδου"/>
          <p:cNvSpPr>
            <a:spLocks noGrp="1"/>
          </p:cNvSpPr>
          <p:nvPr>
            <p:ph type="ftr" sz="quarter" idx="11"/>
          </p:nvPr>
        </p:nvSpPr>
        <p:spPr>
          <a:noFill/>
        </p:spPr>
        <p:txBody>
          <a:bodyPr/>
          <a:lstStyle/>
          <a:p>
            <a:r>
              <a:rPr lang="en-US"/>
              <a:t>Δάφνη Καϊτελίδου</a:t>
            </a:r>
          </a:p>
        </p:txBody>
      </p:sp>
      <p:sp>
        <p:nvSpPr>
          <p:cNvPr id="19459" name="Rectangle 2"/>
          <p:cNvSpPr>
            <a:spLocks noGrp="1" noChangeArrowheads="1"/>
          </p:cNvSpPr>
          <p:nvPr>
            <p:ph type="title"/>
          </p:nvPr>
        </p:nvSpPr>
        <p:spPr/>
        <p:txBody>
          <a:bodyPr/>
          <a:lstStyle/>
          <a:p>
            <a:pPr eaLnBrk="1" hangingPunct="1"/>
            <a:r>
              <a:rPr lang="el-GR" sz="4000"/>
              <a:t>ΠΡΟΒΛΕΨΗ ΑΝΑΓΚΩΝ ΣΤΕΛΕΧΩΣΗΣ</a:t>
            </a:r>
          </a:p>
        </p:txBody>
      </p:sp>
      <p:sp>
        <p:nvSpPr>
          <p:cNvPr id="19460" name="Rectangle 3"/>
          <p:cNvSpPr>
            <a:spLocks noGrp="1" noChangeArrowheads="1"/>
          </p:cNvSpPr>
          <p:nvPr>
            <p:ph type="body" idx="1"/>
          </p:nvPr>
        </p:nvSpPr>
        <p:spPr/>
        <p:txBody>
          <a:bodyPr/>
          <a:lstStyle/>
          <a:p>
            <a:pPr eaLnBrk="1" hangingPunct="1">
              <a:lnSpc>
                <a:spcPct val="90000"/>
              </a:lnSpc>
              <a:buFont typeface="Wingdings" pitchFamily="2" charset="2"/>
              <a:buNone/>
            </a:pPr>
            <a:r>
              <a:rPr lang="el-GR" sz="2800" dirty="0"/>
              <a:t>3 στάδια</a:t>
            </a:r>
          </a:p>
          <a:p>
            <a:pPr eaLnBrk="1" hangingPunct="1">
              <a:lnSpc>
                <a:spcPct val="90000"/>
              </a:lnSpc>
            </a:pPr>
            <a:r>
              <a:rPr lang="el-GR" sz="2800" dirty="0"/>
              <a:t>Με βάση προηγούμενα στοιχεία στελέχωσης Απαιτείται: αριθμός απαιτούμενου προσωπικού, μίγμα προσωπικού, χρόνος διάρκειας ασθένειας, ΣΤΑ κτλ.</a:t>
            </a:r>
          </a:p>
          <a:p>
            <a:pPr eaLnBrk="1" hangingPunct="1">
              <a:lnSpc>
                <a:spcPct val="90000"/>
              </a:lnSpc>
            </a:pPr>
            <a:r>
              <a:rPr lang="el-GR" sz="2800" dirty="0"/>
              <a:t> Επανεξέταση των σημερινών επιπέδων στελέχωσης</a:t>
            </a:r>
          </a:p>
          <a:p>
            <a:pPr eaLnBrk="1" hangingPunct="1">
              <a:lnSpc>
                <a:spcPct val="90000"/>
              </a:lnSpc>
            </a:pPr>
            <a:r>
              <a:rPr lang="el-GR" sz="2800" dirty="0"/>
              <a:t> Εκτίμηση των αναγκών βάσει των μελλοντικών σχεδίων του ιδρύματος</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4 - Θέση υποσέλιδου"/>
          <p:cNvSpPr>
            <a:spLocks noGrp="1"/>
          </p:cNvSpPr>
          <p:nvPr>
            <p:ph type="ftr" sz="quarter" idx="11"/>
          </p:nvPr>
        </p:nvSpPr>
        <p:spPr>
          <a:noFill/>
        </p:spPr>
        <p:txBody>
          <a:bodyPr/>
          <a:lstStyle/>
          <a:p>
            <a:r>
              <a:rPr lang="en-US"/>
              <a:t>Δάφνη Καϊτελίδου</a:t>
            </a:r>
          </a:p>
        </p:txBody>
      </p:sp>
      <p:sp>
        <p:nvSpPr>
          <p:cNvPr id="20483" name="Rectangle 4"/>
          <p:cNvSpPr>
            <a:spLocks noGrp="1" noChangeArrowheads="1"/>
          </p:cNvSpPr>
          <p:nvPr>
            <p:ph type="title"/>
          </p:nvPr>
        </p:nvSpPr>
        <p:spPr/>
        <p:txBody>
          <a:bodyPr/>
          <a:lstStyle/>
          <a:p>
            <a:pPr eaLnBrk="1" hangingPunct="1"/>
            <a:r>
              <a:rPr lang="el-GR" sz="4000"/>
              <a:t>Οι ενέργειες για την στελέχωση </a:t>
            </a:r>
            <a:endParaRPr lang="en-US" sz="4000"/>
          </a:p>
        </p:txBody>
      </p:sp>
      <p:sp>
        <p:nvSpPr>
          <p:cNvPr id="20484" name="Rectangle 5"/>
          <p:cNvSpPr>
            <a:spLocks noGrp="1" noChangeArrowheads="1"/>
          </p:cNvSpPr>
          <p:nvPr>
            <p:ph type="body" idx="1"/>
          </p:nvPr>
        </p:nvSpPr>
        <p:spPr/>
        <p:txBody>
          <a:bodyPr/>
          <a:lstStyle/>
          <a:p>
            <a:pPr eaLnBrk="1" hangingPunct="1">
              <a:buFont typeface="Wingdings" pitchFamily="2" charset="2"/>
              <a:buNone/>
            </a:pPr>
            <a:r>
              <a:rPr lang="en-US" dirty="0"/>
              <a:t>…</a:t>
            </a:r>
            <a:r>
              <a:rPr lang="el-GR" dirty="0"/>
              <a:t>συμπεριλαμβάνουν </a:t>
            </a:r>
            <a:r>
              <a:rPr lang="el-GR" dirty="0">
                <a:solidFill>
                  <a:schemeClr val="tx2">
                    <a:lumMod val="75000"/>
                  </a:schemeClr>
                </a:solidFill>
              </a:rPr>
              <a:t>πρόσληψη, περιγραφή και ανάθεση καθηκόντων, εκ των προτέρων κατάρτιση προγράμματος εργασίας, εκτίμηση απουσιών και τάσης φυγής, μισθοδοσία, πολίτικές ανάπτυξης προσωπικού</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4 - Θέση υποσέλιδου"/>
          <p:cNvSpPr>
            <a:spLocks noGrp="1"/>
          </p:cNvSpPr>
          <p:nvPr>
            <p:ph type="ftr" sz="quarter" idx="11"/>
          </p:nvPr>
        </p:nvSpPr>
        <p:spPr>
          <a:noFill/>
        </p:spPr>
        <p:txBody>
          <a:bodyPr/>
          <a:lstStyle/>
          <a:p>
            <a:r>
              <a:rPr lang="en-US"/>
              <a:t>Δάφνη Καϊτελίδου</a:t>
            </a:r>
          </a:p>
        </p:txBody>
      </p:sp>
      <p:sp>
        <p:nvSpPr>
          <p:cNvPr id="21507" name="Rectangle 4"/>
          <p:cNvSpPr>
            <a:spLocks noGrp="1" noChangeArrowheads="1"/>
          </p:cNvSpPr>
          <p:nvPr>
            <p:ph type="title"/>
          </p:nvPr>
        </p:nvSpPr>
        <p:spPr/>
        <p:txBody>
          <a:bodyPr/>
          <a:lstStyle/>
          <a:p>
            <a:pPr eaLnBrk="1" hangingPunct="1"/>
            <a:r>
              <a:rPr lang="el-GR"/>
              <a:t>ΜΟΝΤΕΛΑ ΣΤΕΛΕΧΩΣΗΣ</a:t>
            </a:r>
            <a:endParaRPr lang="en-US"/>
          </a:p>
        </p:txBody>
      </p:sp>
      <p:sp>
        <p:nvSpPr>
          <p:cNvPr id="21508" name="Rectangle 5"/>
          <p:cNvSpPr>
            <a:spLocks noGrp="1" noChangeArrowheads="1"/>
          </p:cNvSpPr>
          <p:nvPr>
            <p:ph type="body" idx="1"/>
          </p:nvPr>
        </p:nvSpPr>
        <p:spPr/>
        <p:txBody>
          <a:bodyPr/>
          <a:lstStyle/>
          <a:p>
            <a:pPr eaLnBrk="1" hangingPunct="1">
              <a:buFont typeface="Wingdings" pitchFamily="2" charset="2"/>
              <a:buNone/>
            </a:pPr>
            <a:r>
              <a:rPr lang="en-US" dirty="0"/>
              <a:t>…</a:t>
            </a:r>
            <a:r>
              <a:rPr lang="el-GR" dirty="0"/>
              <a:t>περιλαμβάνουν επίσης την ανάγκη για </a:t>
            </a:r>
          </a:p>
          <a:p>
            <a:pPr eaLnBrk="1" hangingPunct="1">
              <a:buFontTx/>
              <a:buChar char="-"/>
            </a:pPr>
            <a:r>
              <a:rPr lang="el-GR" dirty="0"/>
              <a:t>κυκλική στελέχωση &amp; 24/7</a:t>
            </a:r>
          </a:p>
          <a:p>
            <a:pPr eaLnBrk="1" hangingPunct="1">
              <a:buFontTx/>
              <a:buChar char="-"/>
            </a:pPr>
            <a:r>
              <a:rPr lang="el-GR" dirty="0"/>
              <a:t>και την κατάρτιση προγράμματος με προσωπική συμβολή</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4 - Θέση υποσέλιδου"/>
          <p:cNvSpPr>
            <a:spLocks noGrp="1"/>
          </p:cNvSpPr>
          <p:nvPr>
            <p:ph type="ftr" sz="quarter" idx="11"/>
          </p:nvPr>
        </p:nvSpPr>
        <p:spPr>
          <a:noFill/>
        </p:spPr>
        <p:txBody>
          <a:bodyPr/>
          <a:lstStyle/>
          <a:p>
            <a:r>
              <a:rPr lang="en-US"/>
              <a:t>Δάφνη Καϊτελίδου</a:t>
            </a:r>
          </a:p>
        </p:txBody>
      </p:sp>
      <p:sp>
        <p:nvSpPr>
          <p:cNvPr id="22531" name="Rectangle 2"/>
          <p:cNvSpPr>
            <a:spLocks noGrp="1" noChangeArrowheads="1"/>
          </p:cNvSpPr>
          <p:nvPr>
            <p:ph type="title"/>
          </p:nvPr>
        </p:nvSpPr>
        <p:spPr/>
        <p:txBody>
          <a:bodyPr/>
          <a:lstStyle/>
          <a:p>
            <a:pPr eaLnBrk="1" hangingPunct="1"/>
            <a:r>
              <a:rPr lang="el-GR" sz="4000"/>
              <a:t>Πρόγραμμα με προσωπική συμβολή</a:t>
            </a:r>
            <a:endParaRPr lang="en-US" sz="4000"/>
          </a:p>
        </p:txBody>
      </p:sp>
      <p:sp>
        <p:nvSpPr>
          <p:cNvPr id="22532" name="Rectangle 3"/>
          <p:cNvSpPr>
            <a:spLocks noGrp="1" noChangeArrowheads="1"/>
          </p:cNvSpPr>
          <p:nvPr>
            <p:ph type="body" idx="1"/>
          </p:nvPr>
        </p:nvSpPr>
        <p:spPr/>
        <p:txBody>
          <a:bodyPr/>
          <a:lstStyle/>
          <a:p>
            <a:pPr eaLnBrk="1" hangingPunct="1">
              <a:buFont typeface="Wingdings" pitchFamily="2" charset="2"/>
              <a:buNone/>
            </a:pPr>
            <a:r>
              <a:rPr lang="en-US"/>
              <a:t>…</a:t>
            </a:r>
            <a:r>
              <a:rPr lang="el-GR"/>
              <a:t>ο μάναντζερ νοσηλευτής εκτιμά τις ημερήσιες ανάγκες ανά ημέρα και βάρδια και οι νοσηλευτές προγραμματίζουν σύμφωνα με τις δικές τους προτιμήσεις τις βάρδιες ώστε να καλύπτονται οι ανάγκες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4 - Θέση υποσέλιδου"/>
          <p:cNvSpPr>
            <a:spLocks noGrp="1"/>
          </p:cNvSpPr>
          <p:nvPr>
            <p:ph type="ftr" sz="quarter" idx="11"/>
          </p:nvPr>
        </p:nvSpPr>
        <p:spPr>
          <a:noFill/>
        </p:spPr>
        <p:txBody>
          <a:bodyPr/>
          <a:lstStyle/>
          <a:p>
            <a:r>
              <a:rPr lang="en-US"/>
              <a:t>Δάφνη Καϊτελίδου</a:t>
            </a:r>
          </a:p>
        </p:txBody>
      </p:sp>
      <p:sp>
        <p:nvSpPr>
          <p:cNvPr id="23555" name="Rectangle 4"/>
          <p:cNvSpPr>
            <a:spLocks noGrp="1" noChangeArrowheads="1"/>
          </p:cNvSpPr>
          <p:nvPr>
            <p:ph type="title"/>
          </p:nvPr>
        </p:nvSpPr>
        <p:spPr/>
        <p:txBody>
          <a:bodyPr/>
          <a:lstStyle/>
          <a:p>
            <a:pPr eaLnBrk="1" hangingPunct="1"/>
            <a:r>
              <a:rPr lang="el-GR"/>
              <a:t>Συστήματα Ταξινόμησης Ασθενών</a:t>
            </a:r>
            <a:r>
              <a:rPr lang="en-US"/>
              <a:t> (PCS)</a:t>
            </a:r>
          </a:p>
        </p:txBody>
      </p:sp>
      <p:sp>
        <p:nvSpPr>
          <p:cNvPr id="23556" name="Rectangle 5"/>
          <p:cNvSpPr>
            <a:spLocks noGrp="1" noChangeArrowheads="1"/>
          </p:cNvSpPr>
          <p:nvPr>
            <p:ph type="body" idx="1"/>
          </p:nvPr>
        </p:nvSpPr>
        <p:spPr/>
        <p:txBody>
          <a:bodyPr/>
          <a:lstStyle/>
          <a:p>
            <a:pPr eaLnBrk="1" hangingPunct="1">
              <a:buFont typeface="Wingdings" pitchFamily="2" charset="2"/>
              <a:buNone/>
            </a:pPr>
            <a:r>
              <a:rPr lang="en-US"/>
              <a:t>…</a:t>
            </a:r>
            <a:r>
              <a:rPr lang="el-GR"/>
              <a:t>ποσοτικοποιεί την ποιότητα της νοσηλευτικής φροντίδας και είναι απαραίτητο για τη στελέχωση των νοσηλευτικών μονάδων του νοσοκομείου</a:t>
            </a:r>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4 - Θέση υποσέλιδου"/>
          <p:cNvSpPr>
            <a:spLocks noGrp="1"/>
          </p:cNvSpPr>
          <p:nvPr>
            <p:ph type="ftr" sz="quarter" idx="11"/>
          </p:nvPr>
        </p:nvSpPr>
        <p:spPr>
          <a:noFill/>
        </p:spPr>
        <p:txBody>
          <a:bodyPr/>
          <a:lstStyle/>
          <a:p>
            <a:r>
              <a:rPr lang="en-US"/>
              <a:t>Δάφνη Καϊτελίδου</a:t>
            </a:r>
          </a:p>
        </p:txBody>
      </p:sp>
      <p:sp>
        <p:nvSpPr>
          <p:cNvPr id="24579" name="Rectangle 2"/>
          <p:cNvSpPr>
            <a:spLocks noGrp="1" noChangeArrowheads="1"/>
          </p:cNvSpPr>
          <p:nvPr>
            <p:ph type="title"/>
          </p:nvPr>
        </p:nvSpPr>
        <p:spPr/>
        <p:txBody>
          <a:bodyPr/>
          <a:lstStyle/>
          <a:p>
            <a:pPr eaLnBrk="1" hangingPunct="1"/>
            <a:r>
              <a:rPr lang="el-GR"/>
              <a:t>Συστατικά ενός ΣΤΑ</a:t>
            </a:r>
            <a:endParaRPr lang="en-US"/>
          </a:p>
        </p:txBody>
      </p:sp>
      <p:sp>
        <p:nvSpPr>
          <p:cNvPr id="24580" name="Rectangle 3"/>
          <p:cNvSpPr>
            <a:spLocks noGrp="1" noChangeArrowheads="1"/>
          </p:cNvSpPr>
          <p:nvPr>
            <p:ph type="body" idx="1"/>
          </p:nvPr>
        </p:nvSpPr>
        <p:spPr/>
        <p:txBody>
          <a:bodyPr/>
          <a:lstStyle/>
          <a:p>
            <a:pPr eaLnBrk="1" hangingPunct="1">
              <a:lnSpc>
                <a:spcPct val="90000"/>
              </a:lnSpc>
            </a:pPr>
            <a:r>
              <a:rPr lang="el-GR" sz="2400"/>
              <a:t>Μέθοδος ομαδοποίησης ή κατηγοριοποίησης ασθενών</a:t>
            </a:r>
            <a:endParaRPr lang="en-US" sz="2400"/>
          </a:p>
          <a:p>
            <a:pPr lvl="1" eaLnBrk="1" hangingPunct="1">
              <a:lnSpc>
                <a:spcPct val="90000"/>
              </a:lnSpc>
            </a:pPr>
            <a:r>
              <a:rPr lang="el-GR" sz="2000"/>
              <a:t>Αξιολόγηση με βάση στοιχεία φροντίδας όπου το κάθε στοιχείο βαθμολογείται, οι βαθμοί αθροίζονται και ο ασθενής κατατάσσεται σε μία κατηγορία ανάλογα με τη βαθμολογία που συγκεντρώθηκε</a:t>
            </a:r>
            <a:endParaRPr lang="en-US" sz="2000"/>
          </a:p>
          <a:p>
            <a:pPr eaLnBrk="1" hangingPunct="1">
              <a:lnSpc>
                <a:spcPct val="90000"/>
              </a:lnSpc>
            </a:pPr>
            <a:r>
              <a:rPr lang="el-GR" sz="2400"/>
              <a:t>Οδηγίες – κατευθυντήριες γραμμές για τον τρόπο ταξινόμησης των ασθενών, την συχνότητα της ταξινόμησης κτλ.</a:t>
            </a:r>
            <a:endParaRPr lang="en-US" sz="2400"/>
          </a:p>
          <a:p>
            <a:pPr eaLnBrk="1" hangingPunct="1">
              <a:lnSpc>
                <a:spcPct val="90000"/>
              </a:lnSpc>
            </a:pPr>
            <a:r>
              <a:rPr lang="el-GR" sz="2400"/>
              <a:t>Ο χρόνος που απαιτείται για την φροντίδα των ασθενών ανά κατηγορία</a:t>
            </a:r>
            <a:endParaRPr lang="en-US" sz="2400"/>
          </a:p>
          <a:p>
            <a:pPr eaLnBrk="1" hangingPunct="1">
              <a:lnSpc>
                <a:spcPct val="90000"/>
              </a:lnSpc>
            </a:pPr>
            <a:r>
              <a:rPr lang="el-GR" sz="2400"/>
              <a:t>Μέθοδος για την εκτίμηση του απαιτούμενου προσωπικού</a:t>
            </a:r>
            <a:endParaRPr lang="en-US"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4 - Θέση υποσέλιδου"/>
          <p:cNvSpPr>
            <a:spLocks noGrp="1"/>
          </p:cNvSpPr>
          <p:nvPr>
            <p:ph type="ftr" sz="quarter" idx="11"/>
          </p:nvPr>
        </p:nvSpPr>
        <p:spPr>
          <a:noFill/>
        </p:spPr>
        <p:txBody>
          <a:bodyPr/>
          <a:lstStyle/>
          <a:p>
            <a:r>
              <a:rPr lang="en-US"/>
              <a:t>Δάφνη Καϊτελίδου</a:t>
            </a:r>
          </a:p>
        </p:txBody>
      </p:sp>
      <p:sp>
        <p:nvSpPr>
          <p:cNvPr id="8195" name="Rectangle 5"/>
          <p:cNvSpPr>
            <a:spLocks noGrp="1" noChangeArrowheads="1"/>
          </p:cNvSpPr>
          <p:nvPr>
            <p:ph type="body" idx="1"/>
          </p:nvPr>
        </p:nvSpPr>
        <p:spPr/>
        <p:txBody>
          <a:bodyPr/>
          <a:lstStyle/>
          <a:p>
            <a:pPr eaLnBrk="1" hangingPunct="1">
              <a:lnSpc>
                <a:spcPct val="90000"/>
              </a:lnSpc>
            </a:pPr>
            <a:r>
              <a:rPr lang="el-GR"/>
              <a:t>Εξοικείωση με την έννοια του Συστήματος Ταξινόμησης Ασθενών</a:t>
            </a:r>
            <a:r>
              <a:rPr lang="en-US"/>
              <a:t> (PCS).</a:t>
            </a:r>
          </a:p>
          <a:p>
            <a:pPr eaLnBrk="1" hangingPunct="1">
              <a:lnSpc>
                <a:spcPct val="90000"/>
              </a:lnSpc>
            </a:pPr>
            <a:r>
              <a:rPr lang="el-GR"/>
              <a:t>Χρήση ενός</a:t>
            </a:r>
            <a:r>
              <a:rPr lang="en-US"/>
              <a:t> PCS </a:t>
            </a:r>
            <a:r>
              <a:rPr lang="el-GR"/>
              <a:t>για την ταξινόμηση των ασθενών ενός τμήματος</a:t>
            </a:r>
            <a:endParaRPr lang="en-US"/>
          </a:p>
          <a:p>
            <a:pPr eaLnBrk="1" hangingPunct="1">
              <a:lnSpc>
                <a:spcPct val="90000"/>
              </a:lnSpc>
            </a:pPr>
            <a:r>
              <a:rPr lang="el-GR"/>
              <a:t>Ανάλυση της στελέχωσης και των προβλημάτων της σε ένα νοσηλευτικό τμήμα</a:t>
            </a:r>
            <a:endParaRPr lang="en-US"/>
          </a:p>
        </p:txBody>
      </p:sp>
      <p:sp>
        <p:nvSpPr>
          <p:cNvPr id="8196" name="Rectangle 6"/>
          <p:cNvSpPr>
            <a:spLocks noChangeArrowheads="1"/>
          </p:cNvSpPr>
          <p:nvPr/>
        </p:nvSpPr>
        <p:spPr bwMode="auto">
          <a:xfrm>
            <a:off x="1350963" y="476250"/>
            <a:ext cx="7793037" cy="1143000"/>
          </a:xfrm>
          <a:prstGeom prst="rect">
            <a:avLst/>
          </a:prstGeom>
          <a:noFill/>
          <a:ln w="9525">
            <a:noFill/>
            <a:miter lim="800000"/>
            <a:headEnd/>
            <a:tailEnd/>
          </a:ln>
        </p:spPr>
        <p:txBody>
          <a:bodyPr anchor="b"/>
          <a:lstStyle/>
          <a:p>
            <a:r>
              <a:rPr lang="el-GR" sz="4400">
                <a:solidFill>
                  <a:schemeClr val="tx2"/>
                </a:solidFill>
              </a:rPr>
              <a:t>ΣΚΟΠΟΣ ΤΟΥ ΚΕΦΑΛΑΙΟΥ</a:t>
            </a:r>
            <a:endParaRPr lang="en-US" sz="4400">
              <a:solidFill>
                <a:schemeClr val="tx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5"/>
          <p:cNvSpPr>
            <a:spLocks noGrp="1" noChangeArrowheads="1"/>
          </p:cNvSpPr>
          <p:nvPr>
            <p:ph type="ftr" sz="quarter" idx="11"/>
          </p:nvPr>
        </p:nvSpPr>
        <p:spPr>
          <a:noFill/>
        </p:spPr>
        <p:txBody>
          <a:bodyPr/>
          <a:lstStyle/>
          <a:p>
            <a:r>
              <a:rPr lang="en-US"/>
              <a:t>Δάφνη Καϊτελίδου</a:t>
            </a:r>
          </a:p>
        </p:txBody>
      </p:sp>
      <p:sp>
        <p:nvSpPr>
          <p:cNvPr id="25603" name="Rectangle 2"/>
          <p:cNvSpPr>
            <a:spLocks noGrp="1" noChangeArrowheads="1"/>
          </p:cNvSpPr>
          <p:nvPr>
            <p:ph type="ctrTitle"/>
          </p:nvPr>
        </p:nvSpPr>
        <p:spPr>
          <a:xfrm>
            <a:off x="685800" y="304800"/>
            <a:ext cx="7772400" cy="1143000"/>
          </a:xfrm>
        </p:spPr>
        <p:txBody>
          <a:bodyPr/>
          <a:lstStyle/>
          <a:p>
            <a:pPr eaLnBrk="1" hangingPunct="1"/>
            <a:r>
              <a:rPr lang="el-GR" sz="4000" b="1"/>
              <a:t>ΣΥΣΤΗΜΑ </a:t>
            </a:r>
            <a:r>
              <a:rPr lang="en-US" sz="4000" b="1"/>
              <a:t>GRASP</a:t>
            </a:r>
            <a:endParaRPr lang="el-GR" sz="4000" b="1"/>
          </a:p>
        </p:txBody>
      </p:sp>
      <p:sp>
        <p:nvSpPr>
          <p:cNvPr id="25604" name="Rectangle 3"/>
          <p:cNvSpPr>
            <a:spLocks noGrp="1" noChangeArrowheads="1"/>
          </p:cNvSpPr>
          <p:nvPr>
            <p:ph type="subTitle" idx="1"/>
          </p:nvPr>
        </p:nvSpPr>
        <p:spPr>
          <a:xfrm>
            <a:off x="685800" y="1524000"/>
            <a:ext cx="8001000" cy="4800600"/>
          </a:xfrm>
        </p:spPr>
        <p:txBody>
          <a:bodyPr/>
          <a:lstStyle/>
          <a:p>
            <a:pPr eaLnBrk="1" hangingPunct="1"/>
            <a:endParaRPr lang="el-GR" sz="2800"/>
          </a:p>
          <a:p>
            <a:pPr eaLnBrk="1" hangingPunct="1"/>
            <a:r>
              <a:rPr lang="el-GR" sz="2800"/>
              <a:t>χρησιμοποιεί ένα σύστημα μέτρησης του φόρτου εργασίας για :</a:t>
            </a:r>
          </a:p>
          <a:p>
            <a:pPr eaLnBrk="1" hangingPunct="1">
              <a:buFont typeface="Wingdings" pitchFamily="2" charset="2"/>
              <a:buChar char="q"/>
            </a:pPr>
            <a:r>
              <a:rPr lang="el-GR" sz="2800"/>
              <a:t> αξιολόγηση των κατηγοριών των καθηκόντων που εκτελούν οι νοσηλευτές  </a:t>
            </a:r>
          </a:p>
          <a:p>
            <a:pPr eaLnBrk="1" hangingPunct="1">
              <a:buFont typeface="Wingdings" pitchFamily="2" charset="2"/>
              <a:buChar char="q"/>
            </a:pPr>
            <a:r>
              <a:rPr lang="el-GR" sz="2800"/>
              <a:t>να υπολογίζει το νοσηλευτικό χρόνο που απαιτείται για κάθε εργασία</a:t>
            </a:r>
          </a:p>
          <a:p>
            <a:pPr eaLnBrk="1" hangingPunct="1">
              <a:buFont typeface="Wingdings" pitchFamily="2" charset="2"/>
              <a:buChar char="q"/>
            </a:pPr>
            <a:r>
              <a:rPr lang="el-GR" sz="2800"/>
              <a:t>να υπολογίζεται ο συνολικά απαιτούμενος χρόνος</a:t>
            </a:r>
            <a:endParaRPr lang="en-GB"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υποσέλιδου"/>
          <p:cNvSpPr>
            <a:spLocks noGrp="1"/>
          </p:cNvSpPr>
          <p:nvPr>
            <p:ph type="ftr" sz="quarter" idx="11"/>
          </p:nvPr>
        </p:nvSpPr>
        <p:spPr/>
        <p:txBody>
          <a:bodyPr/>
          <a:lstStyle/>
          <a:p>
            <a:pPr>
              <a:defRPr/>
            </a:pPr>
            <a:r>
              <a:rPr lang="en-US"/>
              <a:t>Δάφνη Καϊτελίδου</a:t>
            </a:r>
          </a:p>
        </p:txBody>
      </p:sp>
      <p:pic>
        <p:nvPicPr>
          <p:cNvPr id="121858" name="Picture 2"/>
          <p:cNvPicPr>
            <a:picLocks noChangeAspect="1" noChangeArrowheads="1"/>
          </p:cNvPicPr>
          <p:nvPr/>
        </p:nvPicPr>
        <p:blipFill>
          <a:blip r:embed="rId2" cstate="print"/>
          <a:srcRect/>
          <a:stretch>
            <a:fillRect/>
          </a:stretch>
        </p:blipFill>
        <p:spPr bwMode="auto">
          <a:xfrm>
            <a:off x="0" y="0"/>
            <a:ext cx="9144000" cy="6357959"/>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idx="1"/>
          </p:nvPr>
        </p:nvSpPr>
        <p:spPr/>
        <p:txBody>
          <a:bodyPr/>
          <a:lstStyle/>
          <a:p>
            <a:endParaRPr lang="el-GR"/>
          </a:p>
        </p:txBody>
      </p:sp>
      <p:sp>
        <p:nvSpPr>
          <p:cNvPr id="4" name="3 - Θέση υποσέλιδου"/>
          <p:cNvSpPr>
            <a:spLocks noGrp="1"/>
          </p:cNvSpPr>
          <p:nvPr>
            <p:ph type="ftr" sz="quarter" idx="11"/>
          </p:nvPr>
        </p:nvSpPr>
        <p:spPr/>
        <p:txBody>
          <a:bodyPr/>
          <a:lstStyle/>
          <a:p>
            <a:pPr>
              <a:defRPr/>
            </a:pPr>
            <a:r>
              <a:rPr lang="en-US"/>
              <a:t>Δάφνη Καϊτελίδου</a:t>
            </a:r>
          </a:p>
        </p:txBody>
      </p:sp>
      <p:pic>
        <p:nvPicPr>
          <p:cNvPr id="122882" name="Picture 2"/>
          <p:cNvPicPr>
            <a:picLocks noChangeAspect="1" noChangeArrowheads="1"/>
          </p:cNvPicPr>
          <p:nvPr/>
        </p:nvPicPr>
        <p:blipFill>
          <a:blip r:embed="rId2" cstate="print"/>
          <a:srcRect/>
          <a:stretch>
            <a:fillRect/>
          </a:stretch>
        </p:blipFill>
        <p:spPr bwMode="auto">
          <a:xfrm>
            <a:off x="-71502" y="0"/>
            <a:ext cx="9215502" cy="6572272"/>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4 - Θέση υποσέλιδου"/>
          <p:cNvSpPr>
            <a:spLocks noGrp="1"/>
          </p:cNvSpPr>
          <p:nvPr>
            <p:ph type="ftr" sz="quarter" idx="11"/>
          </p:nvPr>
        </p:nvSpPr>
        <p:spPr>
          <a:noFill/>
        </p:spPr>
        <p:txBody>
          <a:bodyPr/>
          <a:lstStyle/>
          <a:p>
            <a:r>
              <a:rPr lang="en-US"/>
              <a:t>Δάφνη Καϊτελίδου</a:t>
            </a:r>
          </a:p>
        </p:txBody>
      </p:sp>
      <p:sp>
        <p:nvSpPr>
          <p:cNvPr id="26627" name="Rectangle 2"/>
          <p:cNvSpPr>
            <a:spLocks noGrp="1" noChangeArrowheads="1"/>
          </p:cNvSpPr>
          <p:nvPr>
            <p:ph type="title"/>
          </p:nvPr>
        </p:nvSpPr>
        <p:spPr/>
        <p:txBody>
          <a:bodyPr/>
          <a:lstStyle/>
          <a:p>
            <a:pPr eaLnBrk="1" hangingPunct="1"/>
            <a:r>
              <a:rPr lang="el-GR" sz="4000"/>
              <a:t>Μέσος αριθμός ωρών φροντίδας ανά ασθενή</a:t>
            </a:r>
          </a:p>
        </p:txBody>
      </p:sp>
      <p:sp>
        <p:nvSpPr>
          <p:cNvPr id="26628" name="Rectangle 3"/>
          <p:cNvSpPr>
            <a:spLocks noGrp="1" noChangeArrowheads="1"/>
          </p:cNvSpPr>
          <p:nvPr>
            <p:ph type="body" idx="1"/>
          </p:nvPr>
        </p:nvSpPr>
        <p:spPr/>
        <p:txBody>
          <a:bodyPr/>
          <a:lstStyle/>
          <a:p>
            <a:pPr eaLnBrk="1" hangingPunct="1">
              <a:buFont typeface="Wingdings" pitchFamily="2" charset="2"/>
              <a:buNone/>
            </a:pPr>
            <a:r>
              <a:rPr lang="el-GR"/>
              <a:t>(Βαθμοί </a:t>
            </a:r>
            <a:r>
              <a:rPr lang="en-US"/>
              <a:t>GRASP*6</a:t>
            </a:r>
            <a:r>
              <a:rPr lang="el-GR"/>
              <a:t>)</a:t>
            </a:r>
            <a:r>
              <a:rPr lang="en-US"/>
              <a:t>/60</a:t>
            </a:r>
            <a:endParaRPr lang="el-GR"/>
          </a:p>
          <a:p>
            <a:pPr eaLnBrk="1" hangingPunct="1">
              <a:buFont typeface="Wingdings" pitchFamily="2" charset="2"/>
              <a:buNone/>
            </a:pPr>
            <a:endParaRPr lang="el-GR"/>
          </a:p>
          <a:p>
            <a:pPr eaLnBrk="1" hangingPunct="1">
              <a:buFont typeface="Wingdings" pitchFamily="2" charset="2"/>
              <a:buNone/>
            </a:pPr>
            <a:endParaRPr lang="el-GR"/>
          </a:p>
          <a:p>
            <a:pPr eaLnBrk="1" hangingPunct="1">
              <a:buFont typeface="Wingdings" pitchFamily="2" charset="2"/>
              <a:buNone/>
            </a:pPr>
            <a:r>
              <a:rPr lang="en-US"/>
              <a:t>1 </a:t>
            </a:r>
            <a:r>
              <a:rPr lang="el-GR"/>
              <a:t>Βαθμός </a:t>
            </a:r>
            <a:r>
              <a:rPr lang="en-US"/>
              <a:t>GRASP= 6</a:t>
            </a:r>
            <a:r>
              <a:rPr lang="el-GR"/>
              <a:t> λεπτά</a:t>
            </a:r>
            <a:r>
              <a:rPr lang="en-US"/>
              <a:t> </a:t>
            </a:r>
            <a:endParaRPr lang="el-G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4 - Θέση υποσέλιδου"/>
          <p:cNvSpPr>
            <a:spLocks noGrp="1"/>
          </p:cNvSpPr>
          <p:nvPr>
            <p:ph type="ftr" sz="quarter" idx="11"/>
          </p:nvPr>
        </p:nvSpPr>
        <p:spPr>
          <a:noFill/>
        </p:spPr>
        <p:txBody>
          <a:bodyPr/>
          <a:lstStyle/>
          <a:p>
            <a:r>
              <a:rPr lang="en-US"/>
              <a:t>Δάφνη Καϊτελίδου</a:t>
            </a:r>
          </a:p>
        </p:txBody>
      </p:sp>
      <p:sp>
        <p:nvSpPr>
          <p:cNvPr id="27651" name="Rectangle 2"/>
          <p:cNvSpPr>
            <a:spLocks noGrp="1" noChangeArrowheads="1"/>
          </p:cNvSpPr>
          <p:nvPr>
            <p:ph type="title"/>
          </p:nvPr>
        </p:nvSpPr>
        <p:spPr/>
        <p:txBody>
          <a:bodyPr/>
          <a:lstStyle/>
          <a:p>
            <a:pPr eaLnBrk="1" hangingPunct="1"/>
            <a:br>
              <a:rPr lang="en-US" sz="2400"/>
            </a:br>
            <a:endParaRPr lang="en-US" sz="2400"/>
          </a:p>
        </p:txBody>
      </p:sp>
      <p:sp>
        <p:nvSpPr>
          <p:cNvPr id="27652" name="Rectangle 3"/>
          <p:cNvSpPr>
            <a:spLocks noGrp="1" noChangeArrowheads="1"/>
          </p:cNvSpPr>
          <p:nvPr>
            <p:ph type="body" idx="1"/>
          </p:nvPr>
        </p:nvSpPr>
        <p:spPr>
          <a:xfrm>
            <a:off x="468313" y="1844675"/>
            <a:ext cx="7772400" cy="4114800"/>
          </a:xfrm>
        </p:spPr>
        <p:txBody>
          <a:bodyPr/>
          <a:lstStyle/>
          <a:p>
            <a:pPr eaLnBrk="1" hangingPunct="1">
              <a:lnSpc>
                <a:spcPct val="90000"/>
              </a:lnSpc>
              <a:buFont typeface="Wingdings" pitchFamily="2" charset="2"/>
              <a:buNone/>
            </a:pPr>
            <a:r>
              <a:rPr lang="el-GR" sz="2800"/>
              <a:t>Η στελέχωση θα πρέπει να είναι τέτοια ώστε να διασφαλίζεται επαρκής, ασφαλής και ποιοτική νοσηλευτική φροντίδα για όλους τους ασθενείς 24 ώρες/ημέρα, 7 ημέρες την εβδομάδα και 52 εβδομάδες το χρόν</a:t>
            </a:r>
            <a:r>
              <a:rPr lang="en-US" sz="2800"/>
              <a:t>ο</a:t>
            </a:r>
          </a:p>
          <a:p>
            <a:pPr eaLnBrk="1" hangingPunct="1">
              <a:lnSpc>
                <a:spcPct val="90000"/>
              </a:lnSpc>
              <a:buFont typeface="Wingdings" pitchFamily="2" charset="2"/>
              <a:buNone/>
            </a:pPr>
            <a:endParaRPr lang="el-GR" sz="2800"/>
          </a:p>
          <a:p>
            <a:pPr eaLnBrk="1" hangingPunct="1">
              <a:lnSpc>
                <a:spcPct val="90000"/>
              </a:lnSpc>
              <a:buFont typeface="Wingdings" pitchFamily="2" charset="2"/>
              <a:buNone/>
            </a:pPr>
            <a:r>
              <a:rPr lang="el-GR" sz="2800">
                <a:solidFill>
                  <a:srgbClr val="0070C0"/>
                </a:solidFill>
              </a:rPr>
              <a:t>Πρόσθετα, ο υπεύθυνος για τη στελέχωση θα πρέπει να λαμβάνει υπόψη του και τις ανάγκες των ιδίων των εργαζομένων για περιορισμό των περιπτώσεων επαγγελματικής εξουθένωσης  </a:t>
            </a:r>
            <a:endParaRPr lang="en-US" sz="2800">
              <a:solidFill>
                <a:srgbClr val="0070C0"/>
              </a:solidFill>
            </a:endParaRPr>
          </a:p>
          <a:p>
            <a:pPr eaLnBrk="1" hangingPunct="1">
              <a:lnSpc>
                <a:spcPct val="90000"/>
              </a:lnSpc>
              <a:buFont typeface="Wingdings" pitchFamily="2" charset="2"/>
              <a:buNone/>
            </a:pPr>
            <a:r>
              <a:rPr lang="en-US" sz="2800">
                <a:solidFill>
                  <a:srgbClr val="0070C0"/>
                </a:solidFill>
              </a:rPr>
              <a:t> </a:t>
            </a:r>
            <a:endParaRPr lang="el-GR" sz="2800">
              <a:solidFill>
                <a:srgbClr val="0070C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4 - Θέση υποσέλιδου"/>
          <p:cNvSpPr>
            <a:spLocks noGrp="1"/>
          </p:cNvSpPr>
          <p:nvPr>
            <p:ph type="ftr" sz="quarter" idx="11"/>
          </p:nvPr>
        </p:nvSpPr>
        <p:spPr>
          <a:noFill/>
        </p:spPr>
        <p:txBody>
          <a:bodyPr/>
          <a:lstStyle/>
          <a:p>
            <a:r>
              <a:rPr lang="en-US"/>
              <a:t>Δάφνη Καϊτελίδου</a:t>
            </a:r>
          </a:p>
        </p:txBody>
      </p:sp>
      <p:sp>
        <p:nvSpPr>
          <p:cNvPr id="122885" name="Rectangle 5"/>
          <p:cNvSpPr>
            <a:spLocks noGrp="1" noChangeArrowheads="1"/>
          </p:cNvSpPr>
          <p:nvPr>
            <p:ph type="title"/>
          </p:nvPr>
        </p:nvSpPr>
        <p:spPr/>
        <p:txBody>
          <a:bodyPr/>
          <a:lstStyle/>
          <a:p>
            <a:pPr eaLnBrk="1" hangingPunct="1"/>
            <a:r>
              <a:rPr lang="el-GR"/>
              <a:t>Υπολογισμός βασικού προσωπικού ανά τμήμα</a:t>
            </a:r>
            <a:endParaRPr lang="en-US"/>
          </a:p>
        </p:txBody>
      </p:sp>
      <p:sp>
        <p:nvSpPr>
          <p:cNvPr id="122886" name="Rectangle 6"/>
          <p:cNvSpPr>
            <a:spLocks noGrp="1" noChangeArrowheads="1"/>
          </p:cNvSpPr>
          <p:nvPr>
            <p:ph type="body" idx="1"/>
          </p:nvPr>
        </p:nvSpPr>
        <p:spPr/>
        <p:txBody>
          <a:bodyPr/>
          <a:lstStyle/>
          <a:p>
            <a:pPr marL="533400" indent="-533400" eaLnBrk="1" hangingPunct="1">
              <a:lnSpc>
                <a:spcPct val="80000"/>
              </a:lnSpc>
              <a:buSzTx/>
              <a:buFont typeface="Wingdings" pitchFamily="2" charset="2"/>
              <a:buAutoNum type="arabicPeriod"/>
            </a:pPr>
            <a:r>
              <a:rPr lang="el-GR" sz="2800"/>
              <a:t>Μέσος Ημερήσιος Αριθμός Ασθενών</a:t>
            </a:r>
            <a:endParaRPr lang="en-US" sz="2800"/>
          </a:p>
          <a:p>
            <a:pPr marL="533400" indent="-533400" eaLnBrk="1" hangingPunct="1">
              <a:lnSpc>
                <a:spcPct val="80000"/>
              </a:lnSpc>
              <a:buSzTx/>
              <a:buFont typeface="Wingdings" pitchFamily="2" charset="2"/>
              <a:buAutoNum type="arabicPeriod"/>
            </a:pPr>
            <a:r>
              <a:rPr lang="el-GR" sz="2800"/>
              <a:t>Μέσος αριθμός ωρών φροντίδας ανά ασθενή </a:t>
            </a:r>
          </a:p>
          <a:p>
            <a:pPr marL="533400" indent="-533400" eaLnBrk="1" hangingPunct="1">
              <a:lnSpc>
                <a:spcPct val="80000"/>
              </a:lnSpc>
              <a:buSzTx/>
              <a:buFont typeface="Wingdings" pitchFamily="2" charset="2"/>
              <a:buAutoNum type="arabicPeriod"/>
            </a:pPr>
            <a:r>
              <a:rPr lang="el-GR" sz="2800"/>
              <a:t>Συνολικές ώρες φροντίδας ανά 24 ωρο </a:t>
            </a:r>
            <a:r>
              <a:rPr lang="en-US" sz="2800"/>
              <a:t>=</a:t>
            </a:r>
            <a:endParaRPr lang="el-GR" sz="2800"/>
          </a:p>
          <a:p>
            <a:pPr marL="533400" indent="-533400" eaLnBrk="1" hangingPunct="1">
              <a:lnSpc>
                <a:spcPct val="80000"/>
              </a:lnSpc>
              <a:buSzTx/>
              <a:buFont typeface="Wingdings" pitchFamily="2" charset="2"/>
              <a:buNone/>
            </a:pPr>
            <a:r>
              <a:rPr lang="en-US" sz="2800"/>
              <a:t> (</a:t>
            </a:r>
            <a:r>
              <a:rPr lang="en-US" sz="2800">
                <a:solidFill>
                  <a:schemeClr val="folHlink"/>
                </a:solidFill>
              </a:rPr>
              <a:t>1</a:t>
            </a:r>
            <a:r>
              <a:rPr lang="en-US" sz="2800"/>
              <a:t>) x (</a:t>
            </a:r>
            <a:r>
              <a:rPr lang="en-US" sz="2800">
                <a:solidFill>
                  <a:schemeClr val="folHlink"/>
                </a:solidFill>
              </a:rPr>
              <a:t>2</a:t>
            </a:r>
            <a:r>
              <a:rPr lang="en-US" sz="2800"/>
              <a:t>)</a:t>
            </a:r>
          </a:p>
          <a:p>
            <a:pPr marL="533400" indent="-533400" eaLnBrk="1" hangingPunct="1">
              <a:lnSpc>
                <a:spcPct val="80000"/>
              </a:lnSpc>
              <a:buSzTx/>
              <a:buFont typeface="Wingdings" pitchFamily="2" charset="2"/>
              <a:buAutoNum type="arabicPeriod" startAt="4"/>
            </a:pPr>
            <a:r>
              <a:rPr lang="el-GR" sz="2800"/>
              <a:t>ΙΠΑΠ (Ισοδύναμα Πλήρους Απασχόλησης Προσωπικού) ανά 24 ωρο</a:t>
            </a:r>
            <a:endParaRPr lang="en-US" sz="2800"/>
          </a:p>
          <a:p>
            <a:pPr marL="533400" indent="-533400" eaLnBrk="1" hangingPunct="1">
              <a:lnSpc>
                <a:spcPct val="80000"/>
              </a:lnSpc>
              <a:buSzTx/>
              <a:buFont typeface="Wingdings" pitchFamily="2" charset="2"/>
              <a:buNone/>
            </a:pPr>
            <a:r>
              <a:rPr lang="en-US" sz="2800"/>
              <a:t>	= (</a:t>
            </a:r>
            <a:r>
              <a:rPr lang="en-US" sz="2800">
                <a:solidFill>
                  <a:schemeClr val="folHlink"/>
                </a:solidFill>
              </a:rPr>
              <a:t>3</a:t>
            </a:r>
            <a:r>
              <a:rPr lang="en-US" sz="2800"/>
              <a:t>) / 8 </a:t>
            </a:r>
            <a:r>
              <a:rPr lang="el-GR" sz="2800"/>
              <a:t>ώρες</a:t>
            </a:r>
            <a:endParaRPr lang="en-US" sz="2800"/>
          </a:p>
          <a:p>
            <a:pPr marL="533400" indent="-533400" eaLnBrk="1" hangingPunct="1">
              <a:lnSpc>
                <a:spcPct val="80000"/>
              </a:lnSpc>
              <a:buSzTx/>
              <a:buFont typeface="Wingdings" pitchFamily="2" charset="2"/>
              <a:buAutoNum type="arabicPeriod" startAt="5"/>
            </a:pPr>
            <a:r>
              <a:rPr lang="el-GR" sz="2800"/>
              <a:t>Αριθμός βαρδιών ανά εβδομάδα</a:t>
            </a:r>
            <a:endParaRPr lang="en-US" sz="2800"/>
          </a:p>
          <a:p>
            <a:pPr marL="533400" indent="-533400" eaLnBrk="1" hangingPunct="1">
              <a:lnSpc>
                <a:spcPct val="80000"/>
              </a:lnSpc>
              <a:buSzTx/>
              <a:buFont typeface="Wingdings" pitchFamily="2" charset="2"/>
              <a:buNone/>
            </a:pPr>
            <a:r>
              <a:rPr lang="en-US" sz="2800"/>
              <a:t>	= (</a:t>
            </a:r>
            <a:r>
              <a:rPr lang="en-US" sz="2800">
                <a:solidFill>
                  <a:schemeClr val="folHlink"/>
                </a:solidFill>
              </a:rPr>
              <a:t>4</a:t>
            </a:r>
            <a:r>
              <a:rPr lang="en-US" sz="2800"/>
              <a:t>) x 7 </a:t>
            </a:r>
            <a:r>
              <a:rPr lang="el-GR" sz="2800"/>
              <a:t>ημέρες</a:t>
            </a:r>
            <a:endParaRPr 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2886">
                                            <p:txEl>
                                              <p:pRg st="0" end="0"/>
                                            </p:txEl>
                                          </p:spTgt>
                                        </p:tgtEl>
                                        <p:attrNameLst>
                                          <p:attrName>style.visibility</p:attrName>
                                        </p:attrNameLst>
                                      </p:cBhvr>
                                      <p:to>
                                        <p:strVal val="visible"/>
                                      </p:to>
                                    </p:set>
                                    <p:anim calcmode="lin" valueType="num">
                                      <p:cBhvr additive="base">
                                        <p:cTn id="7" dur="1000" fill="hold">
                                          <p:stCondLst>
                                            <p:cond delay="0"/>
                                          </p:stCondLst>
                                        </p:cTn>
                                        <p:tgtEl>
                                          <p:spTgt spid="122886">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stCondLst>
                                            <p:cond delay="0"/>
                                          </p:stCondLst>
                                        </p:cTn>
                                        <p:tgtEl>
                                          <p:spTgt spid="12288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22886">
                                            <p:txEl>
                                              <p:pRg st="1" end="1"/>
                                            </p:txEl>
                                          </p:spTgt>
                                        </p:tgtEl>
                                        <p:attrNameLst>
                                          <p:attrName>style.visibility</p:attrName>
                                        </p:attrNameLst>
                                      </p:cBhvr>
                                      <p:to>
                                        <p:strVal val="visible"/>
                                      </p:to>
                                    </p:set>
                                    <p:anim calcmode="lin" valueType="num">
                                      <p:cBhvr additive="base">
                                        <p:cTn id="13" dur="1000" fill="hold">
                                          <p:stCondLst>
                                            <p:cond delay="0"/>
                                          </p:stCondLst>
                                        </p:cTn>
                                        <p:tgtEl>
                                          <p:spTgt spid="122886">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stCondLst>
                                            <p:cond delay="0"/>
                                          </p:stCondLst>
                                        </p:cTn>
                                        <p:tgtEl>
                                          <p:spTgt spid="12288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22886">
                                            <p:txEl>
                                              <p:pRg st="2" end="2"/>
                                            </p:txEl>
                                          </p:spTgt>
                                        </p:tgtEl>
                                        <p:attrNameLst>
                                          <p:attrName>style.visibility</p:attrName>
                                        </p:attrNameLst>
                                      </p:cBhvr>
                                      <p:to>
                                        <p:strVal val="visible"/>
                                      </p:to>
                                    </p:set>
                                    <p:anim calcmode="lin" valueType="num">
                                      <p:cBhvr additive="base">
                                        <p:cTn id="19" dur="1000" fill="hold">
                                          <p:stCondLst>
                                            <p:cond delay="0"/>
                                          </p:stCondLst>
                                        </p:cTn>
                                        <p:tgtEl>
                                          <p:spTgt spid="122886">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stCondLst>
                                            <p:cond delay="0"/>
                                          </p:stCondLst>
                                        </p:cTn>
                                        <p:tgtEl>
                                          <p:spTgt spid="12288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2886">
                                            <p:txEl>
                                              <p:pRg st="3" end="3"/>
                                            </p:txEl>
                                          </p:spTgt>
                                        </p:tgtEl>
                                        <p:attrNameLst>
                                          <p:attrName>style.visibility</p:attrName>
                                        </p:attrNameLst>
                                      </p:cBhvr>
                                      <p:to>
                                        <p:strVal val="visible"/>
                                      </p:to>
                                    </p:set>
                                    <p:anim calcmode="lin" valueType="num">
                                      <p:cBhvr additive="base">
                                        <p:cTn id="25" dur="1000" fill="hold">
                                          <p:stCondLst>
                                            <p:cond delay="0"/>
                                          </p:stCondLst>
                                        </p:cTn>
                                        <p:tgtEl>
                                          <p:spTgt spid="122886">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stCondLst>
                                            <p:cond delay="0"/>
                                          </p:stCondLst>
                                        </p:cTn>
                                        <p:tgtEl>
                                          <p:spTgt spid="12288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122886">
                                            <p:txEl>
                                              <p:pRg st="4" end="4"/>
                                            </p:txEl>
                                          </p:spTgt>
                                        </p:tgtEl>
                                        <p:attrNameLst>
                                          <p:attrName>style.visibility</p:attrName>
                                        </p:attrNameLst>
                                      </p:cBhvr>
                                      <p:to>
                                        <p:strVal val="visible"/>
                                      </p:to>
                                    </p:set>
                                    <p:anim calcmode="lin" valueType="num">
                                      <p:cBhvr additive="base">
                                        <p:cTn id="31" dur="1000" fill="hold">
                                          <p:stCondLst>
                                            <p:cond delay="0"/>
                                          </p:stCondLst>
                                        </p:cTn>
                                        <p:tgtEl>
                                          <p:spTgt spid="122886">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stCondLst>
                                            <p:cond delay="0"/>
                                          </p:stCondLst>
                                        </p:cTn>
                                        <p:tgtEl>
                                          <p:spTgt spid="12288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122886">
                                            <p:txEl>
                                              <p:pRg st="5" end="5"/>
                                            </p:txEl>
                                          </p:spTgt>
                                        </p:tgtEl>
                                        <p:attrNameLst>
                                          <p:attrName>style.visibility</p:attrName>
                                        </p:attrNameLst>
                                      </p:cBhvr>
                                      <p:to>
                                        <p:strVal val="visible"/>
                                      </p:to>
                                    </p:set>
                                    <p:anim calcmode="lin" valueType="num">
                                      <p:cBhvr additive="base">
                                        <p:cTn id="37" dur="1000" fill="hold"/>
                                        <p:tgtEl>
                                          <p:spTgt spid="122886">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22886">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122886">
                                            <p:txEl>
                                              <p:pRg st="6" end="6"/>
                                            </p:txEl>
                                          </p:spTgt>
                                        </p:tgtEl>
                                        <p:attrNameLst>
                                          <p:attrName>style.visibility</p:attrName>
                                        </p:attrNameLst>
                                      </p:cBhvr>
                                      <p:to>
                                        <p:strVal val="visible"/>
                                      </p:to>
                                    </p:set>
                                    <p:anim calcmode="lin" valueType="num">
                                      <p:cBhvr additive="base">
                                        <p:cTn id="43" dur="1000" fill="hold">
                                          <p:stCondLst>
                                            <p:cond delay="0"/>
                                          </p:stCondLst>
                                        </p:cTn>
                                        <p:tgtEl>
                                          <p:spTgt spid="122886">
                                            <p:txEl>
                                              <p:pRg st="6" end="6"/>
                                            </p:txEl>
                                          </p:spTgt>
                                        </p:tgtEl>
                                        <p:attrNameLst>
                                          <p:attrName>ppt_x</p:attrName>
                                        </p:attrNameLst>
                                      </p:cBhvr>
                                      <p:tavLst>
                                        <p:tav tm="0">
                                          <p:val>
                                            <p:strVal val="#ppt_x"/>
                                          </p:val>
                                        </p:tav>
                                        <p:tav tm="100000">
                                          <p:val>
                                            <p:strVal val="#ppt_x"/>
                                          </p:val>
                                        </p:tav>
                                      </p:tavLst>
                                    </p:anim>
                                    <p:anim calcmode="lin" valueType="num">
                                      <p:cBhvr additive="base">
                                        <p:cTn id="44" dur="1000" fill="hold">
                                          <p:stCondLst>
                                            <p:cond delay="0"/>
                                          </p:stCondLst>
                                        </p:cTn>
                                        <p:tgtEl>
                                          <p:spTgt spid="122886">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122886">
                                            <p:txEl>
                                              <p:pRg st="7" end="7"/>
                                            </p:txEl>
                                          </p:spTgt>
                                        </p:tgtEl>
                                        <p:attrNameLst>
                                          <p:attrName>style.visibility</p:attrName>
                                        </p:attrNameLst>
                                      </p:cBhvr>
                                      <p:to>
                                        <p:strVal val="visible"/>
                                      </p:to>
                                    </p:set>
                                    <p:anim calcmode="lin" valueType="num">
                                      <p:cBhvr additive="base">
                                        <p:cTn id="49" dur="1000" fill="hold">
                                          <p:stCondLst>
                                            <p:cond delay="0"/>
                                          </p:stCondLst>
                                        </p:cTn>
                                        <p:tgtEl>
                                          <p:spTgt spid="122886">
                                            <p:txEl>
                                              <p:pRg st="7" end="7"/>
                                            </p:txEl>
                                          </p:spTgt>
                                        </p:tgtEl>
                                        <p:attrNameLst>
                                          <p:attrName>ppt_x</p:attrName>
                                        </p:attrNameLst>
                                      </p:cBhvr>
                                      <p:tavLst>
                                        <p:tav tm="0">
                                          <p:val>
                                            <p:strVal val="#ppt_x"/>
                                          </p:val>
                                        </p:tav>
                                        <p:tav tm="100000">
                                          <p:val>
                                            <p:strVal val="#ppt_x"/>
                                          </p:val>
                                        </p:tav>
                                      </p:tavLst>
                                    </p:anim>
                                    <p:anim calcmode="lin" valueType="num">
                                      <p:cBhvr additive="base">
                                        <p:cTn id="50" dur="1000" fill="hold">
                                          <p:stCondLst>
                                            <p:cond delay="0"/>
                                          </p:stCondLst>
                                        </p:cTn>
                                        <p:tgtEl>
                                          <p:spTgt spid="122886">
                                            <p:txEl>
                                              <p:pRg st="7" end="7"/>
                                            </p:txEl>
                                          </p:spTgt>
                                        </p:tgtEl>
                                        <p:attrNameLst>
                                          <p:attrName>ppt_y</p:attrName>
                                        </p:attrNameLst>
                                      </p:cBhvr>
                                      <p:tavLst>
                                        <p:tav tm="0">
                                          <p:val>
                                            <p:strVal val="0-#ppt_h/2"/>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122885"/>
                                        </p:tgtEl>
                                        <p:attrNameLst>
                                          <p:attrName>style.visibility</p:attrName>
                                        </p:attrNameLst>
                                      </p:cBhvr>
                                      <p:to>
                                        <p:strVal val="visible"/>
                                      </p:to>
                                    </p:set>
                                    <p:animEffect transition="in" filter="fade">
                                      <p:cBhvr>
                                        <p:cTn id="53" dur="1000"/>
                                        <p:tgtEl>
                                          <p:spTgt spid="122885"/>
                                        </p:tgtEl>
                                      </p:cBhvr>
                                    </p:animEffect>
                                    <p:anim calcmode="lin" valueType="num">
                                      <p:cBhvr>
                                        <p:cTn id="54" dur="1000" fill="hold"/>
                                        <p:tgtEl>
                                          <p:spTgt spid="122885"/>
                                        </p:tgtEl>
                                        <p:attrNameLst>
                                          <p:attrName>ppt_x</p:attrName>
                                        </p:attrNameLst>
                                      </p:cBhvr>
                                      <p:tavLst>
                                        <p:tav tm="0">
                                          <p:val>
                                            <p:strVal val="#ppt_x"/>
                                          </p:val>
                                        </p:tav>
                                        <p:tav tm="100000">
                                          <p:val>
                                            <p:strVal val="#ppt_x"/>
                                          </p:val>
                                        </p:tav>
                                      </p:tavLst>
                                    </p:anim>
                                    <p:anim calcmode="lin" valueType="num">
                                      <p:cBhvr>
                                        <p:cTn id="55" dur="1000" fill="hold"/>
                                        <p:tgtEl>
                                          <p:spTgt spid="1228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5" grpId="0"/>
      <p:bldP spid="122886"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4 - Θέση υποσέλιδου"/>
          <p:cNvSpPr>
            <a:spLocks noGrp="1"/>
          </p:cNvSpPr>
          <p:nvPr>
            <p:ph type="ftr" sz="quarter" idx="11"/>
          </p:nvPr>
        </p:nvSpPr>
        <p:spPr>
          <a:noFill/>
        </p:spPr>
        <p:txBody>
          <a:bodyPr/>
          <a:lstStyle/>
          <a:p>
            <a:r>
              <a:rPr lang="en-US"/>
              <a:t>Δάφνη Καϊτελίδου</a:t>
            </a:r>
          </a:p>
        </p:txBody>
      </p:sp>
      <p:sp>
        <p:nvSpPr>
          <p:cNvPr id="29699" name="Rectangle 4"/>
          <p:cNvSpPr>
            <a:spLocks noGrp="1" noChangeArrowheads="1"/>
          </p:cNvSpPr>
          <p:nvPr>
            <p:ph type="title"/>
          </p:nvPr>
        </p:nvSpPr>
        <p:spPr/>
        <p:txBody>
          <a:bodyPr/>
          <a:lstStyle/>
          <a:p>
            <a:pPr eaLnBrk="1" hangingPunct="1"/>
            <a:r>
              <a:rPr lang="el-GR"/>
              <a:t>Υπολογισμός βασικού προσωπικού ανά τμήμα</a:t>
            </a:r>
            <a:endParaRPr lang="en-US"/>
          </a:p>
        </p:txBody>
      </p:sp>
      <p:sp>
        <p:nvSpPr>
          <p:cNvPr id="29700" name="Rectangle 5"/>
          <p:cNvSpPr>
            <a:spLocks noGrp="1" noChangeArrowheads="1"/>
          </p:cNvSpPr>
          <p:nvPr>
            <p:ph type="body" idx="1"/>
          </p:nvPr>
        </p:nvSpPr>
        <p:spPr/>
        <p:txBody>
          <a:bodyPr/>
          <a:lstStyle/>
          <a:p>
            <a:pPr marL="533400" indent="-533400" eaLnBrk="1" hangingPunct="1">
              <a:lnSpc>
                <a:spcPct val="90000"/>
              </a:lnSpc>
              <a:buSzTx/>
              <a:buFont typeface="Wingdings" pitchFamily="2" charset="2"/>
              <a:buAutoNum type="arabicPeriod" startAt="6"/>
            </a:pPr>
            <a:r>
              <a:rPr lang="el-GR"/>
              <a:t>Συνολικός αριθμός ΙΠΑΠ για το τμήμα</a:t>
            </a:r>
            <a:r>
              <a:rPr lang="en-US"/>
              <a:t>	= (</a:t>
            </a:r>
            <a:r>
              <a:rPr lang="en-US">
                <a:solidFill>
                  <a:schemeClr val="tx2"/>
                </a:solidFill>
              </a:rPr>
              <a:t>5</a:t>
            </a:r>
            <a:r>
              <a:rPr lang="en-US"/>
              <a:t>) / 5 </a:t>
            </a:r>
            <a:r>
              <a:rPr lang="el-GR"/>
              <a:t>βάρδιες ανά εργαζόμενο</a:t>
            </a:r>
            <a:endParaRPr lang="en-US"/>
          </a:p>
          <a:p>
            <a:pPr marL="533400" indent="-533400" eaLnBrk="1" hangingPunct="1">
              <a:lnSpc>
                <a:spcPct val="90000"/>
              </a:lnSpc>
              <a:buSzTx/>
              <a:buFont typeface="Wingdings" pitchFamily="2" charset="2"/>
              <a:buAutoNum type="arabicPeriod" startAt="7"/>
            </a:pPr>
            <a:r>
              <a:rPr lang="el-GR"/>
              <a:t>Υπολογισμός Νοσηλευτών (ΠΕ και ΤΕ) προς το υπόλοιπο νοσηλευτικό προσωπικό. Εάν η αναλογία είναι </a:t>
            </a:r>
            <a:r>
              <a:rPr lang="en-US"/>
              <a:t>1:1, </a:t>
            </a:r>
            <a:r>
              <a:rPr lang="el-GR"/>
              <a:t>τότε το μισό προσωπικό είναι Νοσηλευτές</a:t>
            </a:r>
            <a:endParaRPr lang="en-US"/>
          </a:p>
          <a:p>
            <a:pPr marL="533400" indent="-533400" eaLnBrk="1" hangingPunct="1">
              <a:lnSpc>
                <a:spcPct val="90000"/>
              </a:lnSpc>
              <a:buSzTx/>
              <a:buFont typeface="Wingdings" pitchFamily="2" charset="2"/>
              <a:buAutoNum type="arabicPeriod" startAt="7"/>
            </a:pPr>
            <a:r>
              <a:rPr lang="el-GR"/>
              <a:t>Εκτίμηση προσωπικού ανά βάρδια</a:t>
            </a:r>
            <a:endParaRPr lang="en-US" sz="24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4 - Θέση υποσέλιδου"/>
          <p:cNvSpPr>
            <a:spLocks noGrp="1"/>
          </p:cNvSpPr>
          <p:nvPr>
            <p:ph type="ftr" sz="quarter" idx="11"/>
          </p:nvPr>
        </p:nvSpPr>
        <p:spPr>
          <a:noFill/>
        </p:spPr>
        <p:txBody>
          <a:bodyPr/>
          <a:lstStyle/>
          <a:p>
            <a:r>
              <a:rPr lang="en-US"/>
              <a:t>Δάφνη Καϊτελίδου</a:t>
            </a:r>
          </a:p>
        </p:txBody>
      </p:sp>
      <p:sp>
        <p:nvSpPr>
          <p:cNvPr id="30723" name="Rectangle 4"/>
          <p:cNvSpPr>
            <a:spLocks noGrp="1" noChangeArrowheads="1"/>
          </p:cNvSpPr>
          <p:nvPr>
            <p:ph type="title"/>
          </p:nvPr>
        </p:nvSpPr>
        <p:spPr/>
        <p:txBody>
          <a:bodyPr/>
          <a:lstStyle/>
          <a:p>
            <a:pPr eaLnBrk="1" hangingPunct="1"/>
            <a:r>
              <a:rPr lang="el-GR"/>
              <a:t>Υπολογισμός βασικού προσωπικού ανά τμήμα</a:t>
            </a:r>
            <a:endParaRPr lang="en-US"/>
          </a:p>
        </p:txBody>
      </p:sp>
      <p:sp>
        <p:nvSpPr>
          <p:cNvPr id="30724" name="Rectangle 5"/>
          <p:cNvSpPr>
            <a:spLocks noGrp="1" noChangeArrowheads="1"/>
          </p:cNvSpPr>
          <p:nvPr>
            <p:ph type="body" idx="1"/>
          </p:nvPr>
        </p:nvSpPr>
        <p:spPr/>
        <p:txBody>
          <a:bodyPr/>
          <a:lstStyle/>
          <a:p>
            <a:pPr marL="533400" indent="-533400" eaLnBrk="1" hangingPunct="1">
              <a:buSzTx/>
              <a:buFont typeface="Wingdings" pitchFamily="2" charset="2"/>
              <a:buAutoNum type="arabicPeriod" startAt="9"/>
            </a:pPr>
            <a:r>
              <a:rPr lang="el-GR"/>
              <a:t>Ενδεικτικά αναφέρονται τα εξής ποσοστά:</a:t>
            </a:r>
          </a:p>
          <a:p>
            <a:pPr marL="533400" indent="-533400" eaLnBrk="1" hangingPunct="1">
              <a:buSzTx/>
              <a:buFontTx/>
              <a:buChar char="-"/>
            </a:pPr>
            <a:r>
              <a:rPr lang="el-GR"/>
              <a:t>Πρωινή βάρδια: 47%</a:t>
            </a:r>
          </a:p>
          <a:p>
            <a:pPr marL="533400" indent="-533400" eaLnBrk="1" hangingPunct="1">
              <a:buSzTx/>
              <a:buFontTx/>
              <a:buChar char="-"/>
            </a:pPr>
            <a:r>
              <a:rPr lang="el-GR"/>
              <a:t>Απογευματινή βάρδια: 35%</a:t>
            </a:r>
          </a:p>
          <a:p>
            <a:pPr marL="533400" indent="-533400" eaLnBrk="1" hangingPunct="1">
              <a:buSzTx/>
              <a:buFontTx/>
              <a:buChar char="-"/>
            </a:pPr>
            <a:r>
              <a:rPr lang="el-GR"/>
              <a:t>Νυχτερινή βάρδια: 17%</a:t>
            </a:r>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4 - Θέση υποσέλιδου"/>
          <p:cNvSpPr>
            <a:spLocks noGrp="1"/>
          </p:cNvSpPr>
          <p:nvPr>
            <p:ph type="ftr" sz="quarter" idx="11"/>
          </p:nvPr>
        </p:nvSpPr>
        <p:spPr>
          <a:noFill/>
        </p:spPr>
        <p:txBody>
          <a:bodyPr/>
          <a:lstStyle/>
          <a:p>
            <a:r>
              <a:rPr lang="en-US"/>
              <a:t>Δάφνη Καϊτελίδου</a:t>
            </a:r>
          </a:p>
        </p:txBody>
      </p:sp>
      <p:sp>
        <p:nvSpPr>
          <p:cNvPr id="31747" name="Rectangle 2"/>
          <p:cNvSpPr>
            <a:spLocks noGrp="1" noChangeArrowheads="1"/>
          </p:cNvSpPr>
          <p:nvPr>
            <p:ph type="title"/>
          </p:nvPr>
        </p:nvSpPr>
        <p:spPr/>
        <p:txBody>
          <a:bodyPr/>
          <a:lstStyle/>
          <a:p>
            <a:pPr eaLnBrk="1" hangingPunct="1"/>
            <a:r>
              <a:rPr lang="el-GR" sz="4000"/>
              <a:t>Βασικό Σχέδιο Στελέχωσης (25 κλίνες)</a:t>
            </a:r>
            <a:endParaRPr lang="en-US" sz="4000"/>
          </a:p>
        </p:txBody>
      </p:sp>
      <p:sp>
        <p:nvSpPr>
          <p:cNvPr id="31748" name="Rectangle 3"/>
          <p:cNvSpPr>
            <a:spLocks noGrp="1" noChangeArrowheads="1"/>
          </p:cNvSpPr>
          <p:nvPr>
            <p:ph type="body" idx="1"/>
          </p:nvPr>
        </p:nvSpPr>
        <p:spPr/>
        <p:txBody>
          <a:bodyPr/>
          <a:lstStyle/>
          <a:p>
            <a:pPr algn="just" eaLnBrk="1" hangingPunct="1">
              <a:buFont typeface="Wingdings" pitchFamily="2" charset="2"/>
              <a:buNone/>
              <a:tabLst>
                <a:tab pos="1598613" algn="l"/>
                <a:tab pos="2970213" algn="l"/>
                <a:tab pos="4568825" algn="l"/>
                <a:tab pos="6167438" algn="l"/>
              </a:tabLst>
            </a:pPr>
            <a:r>
              <a:rPr lang="el-GR" sz="2400"/>
              <a:t>Κατηγορία</a:t>
            </a:r>
            <a:r>
              <a:rPr lang="en-US" sz="2400">
                <a:ea typeface="@MS Mincho" charset="-128"/>
              </a:rPr>
              <a:t>	</a:t>
            </a:r>
            <a:r>
              <a:rPr lang="el-GR" sz="2400"/>
              <a:t>Πρωί</a:t>
            </a:r>
            <a:r>
              <a:rPr lang="en-US" sz="2400">
                <a:ea typeface="@MS Mincho" charset="-128"/>
              </a:rPr>
              <a:t>	</a:t>
            </a:r>
            <a:r>
              <a:rPr lang="el-GR" sz="2400"/>
              <a:t>Απόγευμα</a:t>
            </a:r>
            <a:r>
              <a:rPr lang="en-US" sz="2400">
                <a:ea typeface="@MS Mincho" charset="-128"/>
              </a:rPr>
              <a:t>	</a:t>
            </a:r>
            <a:r>
              <a:rPr lang="el-GR" sz="2400"/>
              <a:t>Νύχτα</a:t>
            </a:r>
            <a:r>
              <a:rPr lang="en-US" sz="2400">
                <a:ea typeface="@MS Mincho" charset="-128"/>
              </a:rPr>
              <a:t>	</a:t>
            </a:r>
            <a:r>
              <a:rPr lang="el-GR" sz="2400"/>
              <a:t>Σύνολο</a:t>
            </a:r>
            <a:endParaRPr lang="en-US" sz="2400">
              <a:cs typeface="Times New Roman" pitchFamily="18" charset="0"/>
            </a:endParaRPr>
          </a:p>
          <a:p>
            <a:pPr algn="just" eaLnBrk="1" hangingPunct="1">
              <a:buFont typeface="Wingdings" pitchFamily="2" charset="2"/>
              <a:buNone/>
              <a:tabLst>
                <a:tab pos="1598613" algn="l"/>
                <a:tab pos="2970213" algn="l"/>
                <a:tab pos="4568825" algn="l"/>
                <a:tab pos="6167438" algn="l"/>
              </a:tabLst>
            </a:pPr>
            <a:r>
              <a:rPr lang="el-GR" sz="2400"/>
              <a:t>Διπλ. Ν</a:t>
            </a:r>
            <a:r>
              <a:rPr lang="en-US" sz="2400">
                <a:ea typeface="@MS Mincho" charset="-128"/>
              </a:rPr>
              <a:t>	4 + (1)	3	1.4	8.4 + (1)</a:t>
            </a:r>
            <a:endParaRPr lang="en-US" sz="2400">
              <a:cs typeface="Times New Roman" pitchFamily="18" charset="0"/>
            </a:endParaRPr>
          </a:p>
          <a:p>
            <a:pPr algn="just" eaLnBrk="1" hangingPunct="1">
              <a:buFont typeface="Wingdings" pitchFamily="2" charset="2"/>
              <a:buNone/>
              <a:tabLst>
                <a:tab pos="1598613" algn="l"/>
                <a:tab pos="2970213" algn="l"/>
                <a:tab pos="4568825" algn="l"/>
                <a:tab pos="6167438" algn="l"/>
              </a:tabLst>
            </a:pPr>
            <a:r>
              <a:rPr lang="el-GR" sz="2400"/>
              <a:t>ΠΝ</a:t>
            </a:r>
            <a:r>
              <a:rPr lang="en-US" sz="2400">
                <a:ea typeface="@MS Mincho" charset="-128"/>
              </a:rPr>
              <a:t>	2	2 + (1)	1.4	5.4 + (1)</a:t>
            </a:r>
            <a:endParaRPr lang="en-US" sz="2400">
              <a:cs typeface="Times New Roman" pitchFamily="18" charset="0"/>
            </a:endParaRPr>
          </a:p>
          <a:p>
            <a:pPr algn="just" eaLnBrk="1" hangingPunct="1">
              <a:buFont typeface="Wingdings" pitchFamily="2" charset="2"/>
              <a:buNone/>
              <a:tabLst>
                <a:tab pos="1598613" algn="l"/>
                <a:tab pos="2970213" algn="l"/>
                <a:tab pos="4568825" algn="l"/>
                <a:tab pos="6167438" algn="l"/>
              </a:tabLst>
            </a:pPr>
            <a:r>
              <a:rPr lang="el-GR" sz="2400"/>
              <a:t>Υπόλοιποι</a:t>
            </a:r>
            <a:r>
              <a:rPr lang="en-US" sz="2400">
                <a:ea typeface="@MS Mincho" charset="-128"/>
              </a:rPr>
              <a:t>	2	1	0 + (1)	3 + (1)</a:t>
            </a:r>
            <a:endParaRPr lang="en-US" sz="2400">
              <a:cs typeface="Times New Roman" pitchFamily="18" charset="0"/>
            </a:endParaRPr>
          </a:p>
          <a:p>
            <a:pPr algn="just" eaLnBrk="1" hangingPunct="1">
              <a:buFont typeface="Wingdings" pitchFamily="2" charset="2"/>
              <a:buNone/>
              <a:tabLst>
                <a:tab pos="1598613" algn="l"/>
                <a:tab pos="2970213" algn="l"/>
                <a:tab pos="4568825" algn="l"/>
                <a:tab pos="6167438" algn="l"/>
              </a:tabLst>
            </a:pPr>
            <a:r>
              <a:rPr lang="el-GR" sz="2400"/>
              <a:t>Σύνολο</a:t>
            </a:r>
            <a:r>
              <a:rPr lang="en-US" sz="2400">
                <a:ea typeface="@MS Mincho" charset="-128"/>
              </a:rPr>
              <a:t>	8 + (1)	6 + (1)	2.8 + (1)	16.8 + (3)</a:t>
            </a:r>
            <a:endParaRPr lang="en-US" sz="2400">
              <a:cs typeface="Times New Roman" pitchFamily="18" charset="0"/>
            </a:endParaRPr>
          </a:p>
          <a:p>
            <a:pPr eaLnBrk="1" hangingPunct="1">
              <a:buFont typeface="Wingdings" pitchFamily="2" charset="2"/>
              <a:buNone/>
              <a:tabLst>
                <a:tab pos="1598613" algn="l"/>
                <a:tab pos="2970213" algn="l"/>
                <a:tab pos="4568825" algn="l"/>
                <a:tab pos="6167438" algn="l"/>
              </a:tabLst>
            </a:pPr>
            <a:r>
              <a:rPr lang="en-US" sz="2000">
                <a:ea typeface="@MS Mincho" charset="-128"/>
              </a:rPr>
              <a:t>Note:  </a:t>
            </a:r>
            <a:r>
              <a:rPr lang="el-GR" sz="2000"/>
              <a:t>Το συμπληρωματικό προσωπικό αναγράφεται στην παρένθεση</a:t>
            </a:r>
            <a:r>
              <a:rPr lang="en-US" sz="2000">
                <a:ea typeface="@MS Mincho" charset="-128"/>
              </a:rPr>
              <a:t> ().</a:t>
            </a:r>
            <a:r>
              <a:rPr lang="en-US" sz="2000"/>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4 - Θέση υποσέλιδου"/>
          <p:cNvSpPr>
            <a:spLocks noGrp="1"/>
          </p:cNvSpPr>
          <p:nvPr>
            <p:ph type="ftr" sz="quarter" idx="11"/>
          </p:nvPr>
        </p:nvSpPr>
        <p:spPr>
          <a:noFill/>
        </p:spPr>
        <p:txBody>
          <a:bodyPr/>
          <a:lstStyle/>
          <a:p>
            <a:r>
              <a:rPr lang="en-US"/>
              <a:t>Δάφνη Καϊτελίδου</a:t>
            </a:r>
          </a:p>
        </p:txBody>
      </p:sp>
      <p:sp>
        <p:nvSpPr>
          <p:cNvPr id="32771" name="Rectangle 2"/>
          <p:cNvSpPr>
            <a:spLocks noGrp="1" noChangeArrowheads="1"/>
          </p:cNvSpPr>
          <p:nvPr>
            <p:ph type="title"/>
          </p:nvPr>
        </p:nvSpPr>
        <p:spPr/>
        <p:txBody>
          <a:bodyPr/>
          <a:lstStyle/>
          <a:p>
            <a:pPr eaLnBrk="1" hangingPunct="1"/>
            <a:r>
              <a:rPr lang="el-GR" sz="4000"/>
              <a:t>ΑΣΚΗΣΗ ΣΤΕΛΕΧΩΣΗΣ ΜΟΝΑΔΑΣ</a:t>
            </a:r>
          </a:p>
        </p:txBody>
      </p:sp>
      <p:sp>
        <p:nvSpPr>
          <p:cNvPr id="32772" name="Rectangle 3"/>
          <p:cNvSpPr>
            <a:spLocks noGrp="1" noChangeArrowheads="1"/>
          </p:cNvSpPr>
          <p:nvPr>
            <p:ph type="body" idx="1"/>
          </p:nvPr>
        </p:nvSpPr>
        <p:spPr/>
        <p:txBody>
          <a:bodyPr/>
          <a:lstStyle/>
          <a:p>
            <a:pPr eaLnBrk="1" hangingPunct="1">
              <a:lnSpc>
                <a:spcPct val="90000"/>
              </a:lnSpc>
              <a:buFontTx/>
              <a:buNone/>
            </a:pPr>
            <a:r>
              <a:rPr lang="el-GR"/>
              <a:t>Δεδομένα:</a:t>
            </a:r>
          </a:p>
          <a:p>
            <a:pPr eaLnBrk="1" hangingPunct="1">
              <a:lnSpc>
                <a:spcPct val="90000"/>
              </a:lnSpc>
              <a:buFontTx/>
              <a:buChar char="-"/>
            </a:pPr>
            <a:r>
              <a:rPr lang="el-GR"/>
              <a:t>Μέση ημερήσια απογραφή για μία παθολογική κλινική 25 κλινών είναι 19 ασθενείς.</a:t>
            </a:r>
          </a:p>
          <a:p>
            <a:pPr eaLnBrk="1" hangingPunct="1">
              <a:lnSpc>
                <a:spcPct val="90000"/>
              </a:lnSpc>
              <a:buFontTx/>
              <a:buChar char="-"/>
            </a:pPr>
            <a:r>
              <a:rPr lang="el-GR"/>
              <a:t>Μέσος αριθμός</a:t>
            </a:r>
            <a:r>
              <a:rPr lang="en-US"/>
              <a:t> </a:t>
            </a:r>
            <a:r>
              <a:rPr lang="el-GR"/>
              <a:t>ωρών καθημερινής φροντίδας είναι 5 ώρες ανά ασθενή</a:t>
            </a:r>
          </a:p>
          <a:p>
            <a:pPr eaLnBrk="1" hangingPunct="1">
              <a:lnSpc>
                <a:spcPct val="90000"/>
              </a:lnSpc>
              <a:buFontTx/>
              <a:buNone/>
            </a:pPr>
            <a:r>
              <a:rPr lang="el-GR"/>
              <a:t>Να υπολογιστεί ο αριθμός του βασικού προσωπικού ανά βάρδια</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4 - Θέση υποσέλιδου"/>
          <p:cNvSpPr>
            <a:spLocks noGrp="1"/>
          </p:cNvSpPr>
          <p:nvPr>
            <p:ph type="ftr" sz="quarter" idx="11"/>
          </p:nvPr>
        </p:nvSpPr>
        <p:spPr>
          <a:noFill/>
        </p:spPr>
        <p:txBody>
          <a:bodyPr/>
          <a:lstStyle/>
          <a:p>
            <a:r>
              <a:rPr lang="en-US"/>
              <a:t>Δάφνη Καϊτελίδου</a:t>
            </a:r>
          </a:p>
        </p:txBody>
      </p:sp>
      <p:sp>
        <p:nvSpPr>
          <p:cNvPr id="9219" name="Rectangle 5"/>
          <p:cNvSpPr>
            <a:spLocks noGrp="1" noChangeArrowheads="1"/>
          </p:cNvSpPr>
          <p:nvPr>
            <p:ph type="body" idx="1"/>
          </p:nvPr>
        </p:nvSpPr>
        <p:spPr/>
        <p:txBody>
          <a:bodyPr/>
          <a:lstStyle/>
          <a:p>
            <a:pPr eaLnBrk="1" hangingPunct="1"/>
            <a:r>
              <a:rPr lang="el-GR"/>
              <a:t>Η άριστη φροντίδα και η υψηλή παραγωγικότητα</a:t>
            </a:r>
            <a:endParaRPr lang="en-US"/>
          </a:p>
          <a:p>
            <a:pPr eaLnBrk="1" hangingPunct="1"/>
            <a:r>
              <a:rPr lang="el-GR"/>
              <a:t>Εντοπισμός τρόπων αύξησης της παραγωγικότητας του νοσηλευτικού προσωπικού</a:t>
            </a:r>
            <a:r>
              <a:rPr lang="en-US"/>
              <a:t>.</a:t>
            </a:r>
          </a:p>
          <a:p>
            <a:pPr eaLnBrk="1" hangingPunct="1"/>
            <a:r>
              <a:rPr lang="el-GR"/>
              <a:t>Μέτρηση της παραγωγικότητας των  νοσηλευτών ενός τμήματος</a:t>
            </a:r>
            <a:endParaRPr lang="en-US"/>
          </a:p>
        </p:txBody>
      </p:sp>
      <p:sp>
        <p:nvSpPr>
          <p:cNvPr id="9220" name="Rectangle 8"/>
          <p:cNvSpPr>
            <a:spLocks noChangeArrowheads="1"/>
          </p:cNvSpPr>
          <p:nvPr/>
        </p:nvSpPr>
        <p:spPr bwMode="auto">
          <a:xfrm>
            <a:off x="1350963" y="476250"/>
            <a:ext cx="7793037" cy="1143000"/>
          </a:xfrm>
          <a:prstGeom prst="rect">
            <a:avLst/>
          </a:prstGeom>
          <a:noFill/>
          <a:ln w="9525">
            <a:noFill/>
            <a:miter lim="800000"/>
            <a:headEnd/>
            <a:tailEnd/>
          </a:ln>
        </p:spPr>
        <p:txBody>
          <a:bodyPr anchor="b"/>
          <a:lstStyle/>
          <a:p>
            <a:r>
              <a:rPr lang="el-GR" sz="4400">
                <a:solidFill>
                  <a:schemeClr val="tx2"/>
                </a:solidFill>
              </a:rPr>
              <a:t>ΣΚΟΠΟΣ ΤΟΥ ΚΕΦΑΛΑΙΟΥ</a:t>
            </a:r>
            <a:endParaRPr lang="en-US" sz="4400">
              <a:solidFill>
                <a:schemeClr val="tx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4 - Θέση υποσέλιδου"/>
          <p:cNvSpPr>
            <a:spLocks noGrp="1"/>
          </p:cNvSpPr>
          <p:nvPr>
            <p:ph type="ftr" sz="quarter" idx="11"/>
          </p:nvPr>
        </p:nvSpPr>
        <p:spPr>
          <a:noFill/>
        </p:spPr>
        <p:txBody>
          <a:bodyPr/>
          <a:lstStyle/>
          <a:p>
            <a:r>
              <a:rPr lang="en-US"/>
              <a:t>Δάφνη Καϊτελίδου</a:t>
            </a:r>
          </a:p>
        </p:txBody>
      </p:sp>
      <p:sp>
        <p:nvSpPr>
          <p:cNvPr id="33795" name="Rectangle 2"/>
          <p:cNvSpPr>
            <a:spLocks noGrp="1" noChangeArrowheads="1"/>
          </p:cNvSpPr>
          <p:nvPr>
            <p:ph type="title"/>
          </p:nvPr>
        </p:nvSpPr>
        <p:spPr/>
        <p:txBody>
          <a:bodyPr/>
          <a:lstStyle/>
          <a:p>
            <a:pPr eaLnBrk="1" hangingPunct="1"/>
            <a:r>
              <a:rPr lang="el-GR"/>
              <a:t>ΛΥΣΗ</a:t>
            </a:r>
          </a:p>
        </p:txBody>
      </p:sp>
      <p:sp>
        <p:nvSpPr>
          <p:cNvPr id="33796" name="Rectangle 3"/>
          <p:cNvSpPr>
            <a:spLocks noGrp="1" noChangeArrowheads="1"/>
          </p:cNvSpPr>
          <p:nvPr>
            <p:ph type="body" idx="1"/>
          </p:nvPr>
        </p:nvSpPr>
        <p:spPr>
          <a:xfrm>
            <a:off x="1182688" y="2017713"/>
            <a:ext cx="7772400" cy="4579937"/>
          </a:xfrm>
        </p:spPr>
        <p:txBody>
          <a:bodyPr/>
          <a:lstStyle/>
          <a:p>
            <a:pPr eaLnBrk="1" hangingPunct="1">
              <a:buFontTx/>
              <a:buChar char="-"/>
            </a:pPr>
            <a:r>
              <a:rPr lang="el-GR" sz="3500"/>
              <a:t>19*5=95 ώρες φροντίδας ανά ημέρα</a:t>
            </a:r>
          </a:p>
          <a:p>
            <a:pPr eaLnBrk="1" hangingPunct="1">
              <a:buFontTx/>
              <a:buChar char="-"/>
            </a:pPr>
            <a:r>
              <a:rPr lang="el-GR" sz="3500"/>
              <a:t> 95:8 (εργάσιμες ώρες) = 11,9 ΙΠΑΠ ανά ημέρα</a:t>
            </a:r>
          </a:p>
          <a:p>
            <a:pPr eaLnBrk="1" hangingPunct="1">
              <a:buFontTx/>
              <a:buChar char="-"/>
            </a:pPr>
            <a:r>
              <a:rPr lang="el-GR" sz="3500"/>
              <a:t> 12 ΙΠΑΠ * 7 (ημέρες)=84 βάρδιες ανά εβδομάδα</a:t>
            </a:r>
          </a:p>
          <a:p>
            <a:pPr eaLnBrk="1" hangingPunct="1">
              <a:buFontTx/>
              <a:buChar char="-"/>
            </a:pPr>
            <a:r>
              <a:rPr lang="el-GR" sz="3500"/>
              <a:t> 84:5 (8ωρες βάρδιες ανά εβδομάδα) = 16,8 ΙΠΑΠ</a:t>
            </a:r>
          </a:p>
          <a:p>
            <a:pPr eaLnBrk="1" hangingPunct="1">
              <a:buFontTx/>
              <a:buNone/>
            </a:pPr>
            <a:endParaRPr lang="el-GR" sz="3500"/>
          </a:p>
          <a:p>
            <a:pPr eaLnBrk="1" hangingPunct="1">
              <a:buFontTx/>
              <a:buChar char="-"/>
            </a:pPr>
            <a:endParaRPr lang="el-GR" sz="35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4 - Θέση υποσέλιδου"/>
          <p:cNvSpPr>
            <a:spLocks noGrp="1"/>
          </p:cNvSpPr>
          <p:nvPr>
            <p:ph type="ftr" sz="quarter" idx="11"/>
          </p:nvPr>
        </p:nvSpPr>
        <p:spPr>
          <a:noFill/>
        </p:spPr>
        <p:txBody>
          <a:bodyPr/>
          <a:lstStyle/>
          <a:p>
            <a:r>
              <a:rPr lang="en-US"/>
              <a:t>Δάφνη Καϊτελίδου</a:t>
            </a:r>
          </a:p>
        </p:txBody>
      </p:sp>
      <p:sp>
        <p:nvSpPr>
          <p:cNvPr id="45059" name="Rectangle 2"/>
          <p:cNvSpPr>
            <a:spLocks noGrp="1" noChangeArrowheads="1"/>
          </p:cNvSpPr>
          <p:nvPr>
            <p:ph type="title"/>
          </p:nvPr>
        </p:nvSpPr>
        <p:spPr/>
        <p:txBody>
          <a:bodyPr/>
          <a:lstStyle/>
          <a:p>
            <a:pPr eaLnBrk="1" hangingPunct="1"/>
            <a:r>
              <a:rPr lang="el-GR" sz="2800" dirty="0"/>
              <a:t>ΤΕΛΙΚΟΣ ΑΡΙΘΜΟΣ ΝΟΣΗΛΕΥΤΩΝ ΜΕ ΒΑΣΗ ΤΟ ΠΑΡΑΔΕΙΓΜΑ </a:t>
            </a:r>
            <a:r>
              <a:rPr lang="en-US" sz="2800" dirty="0"/>
              <a:t>GRASP</a:t>
            </a:r>
            <a:r>
              <a:rPr lang="el-GR" sz="2800" dirty="0"/>
              <a:t> ΓΙΑ ΤΑ ΕΛΛΗΝΙΚΑ ΔΕΔΟΜΕΝΑ</a:t>
            </a:r>
          </a:p>
        </p:txBody>
      </p:sp>
      <p:sp>
        <p:nvSpPr>
          <p:cNvPr id="45060" name="Rectangle 3"/>
          <p:cNvSpPr>
            <a:spLocks noGrp="1" noChangeArrowheads="1"/>
          </p:cNvSpPr>
          <p:nvPr>
            <p:ph type="body" idx="1"/>
          </p:nvPr>
        </p:nvSpPr>
        <p:spPr/>
        <p:txBody>
          <a:bodyPr/>
          <a:lstStyle/>
          <a:p>
            <a:pPr eaLnBrk="1" hangingPunct="1">
              <a:lnSpc>
                <a:spcPct val="80000"/>
              </a:lnSpc>
            </a:pPr>
            <a:r>
              <a:rPr lang="el-GR" sz="2000" dirty="0"/>
              <a:t>Αργίες, άδειες κτλ.</a:t>
            </a:r>
          </a:p>
          <a:p>
            <a:pPr eaLnBrk="1" hangingPunct="1">
              <a:lnSpc>
                <a:spcPct val="80000"/>
              </a:lnSpc>
              <a:buFont typeface="Wingdings" pitchFamily="2" charset="2"/>
              <a:buNone/>
            </a:pPr>
            <a:r>
              <a:rPr lang="el-GR" sz="2000" dirty="0"/>
              <a:t>Α) Αφαίρεση ημερών μη εργασίας ανά έτος για 1 θέση ΙΠΑ (</a:t>
            </a:r>
            <a:r>
              <a:rPr lang="el-GR" sz="2000" dirty="0" err="1"/>
              <a:t>πλήν</a:t>
            </a:r>
            <a:r>
              <a:rPr lang="el-GR" sz="2000" dirty="0"/>
              <a:t> των ρεπό που έχουν ήδη υπολογιστεί στο μοντέλο): </a:t>
            </a:r>
          </a:p>
          <a:p>
            <a:pPr eaLnBrk="1" hangingPunct="1">
              <a:lnSpc>
                <a:spcPct val="80000"/>
              </a:lnSpc>
              <a:buFont typeface="Wingdings" pitchFamily="2" charset="2"/>
              <a:buNone/>
            </a:pPr>
            <a:r>
              <a:rPr lang="el-GR" sz="2000" dirty="0"/>
              <a:t>364 ημέρες (52 εβδομάδες)</a:t>
            </a:r>
          </a:p>
          <a:p>
            <a:pPr eaLnBrk="1" hangingPunct="1">
              <a:lnSpc>
                <a:spcPct val="80000"/>
              </a:lnSpc>
              <a:buFont typeface="Wingdings" pitchFamily="2" charset="2"/>
              <a:buNone/>
            </a:pPr>
            <a:r>
              <a:rPr lang="el-GR" sz="2000" dirty="0"/>
              <a:t>-10 αργίες</a:t>
            </a:r>
          </a:p>
          <a:p>
            <a:pPr eaLnBrk="1" hangingPunct="1">
              <a:lnSpc>
                <a:spcPct val="80000"/>
              </a:lnSpc>
              <a:buFont typeface="Wingdings" pitchFamily="2" charset="2"/>
              <a:buNone/>
            </a:pPr>
            <a:r>
              <a:rPr lang="el-GR" sz="2000" dirty="0"/>
              <a:t>-5 ασθένεια</a:t>
            </a:r>
          </a:p>
          <a:p>
            <a:pPr eaLnBrk="1" hangingPunct="1">
              <a:lnSpc>
                <a:spcPct val="80000"/>
              </a:lnSpc>
              <a:buFont typeface="Wingdings" pitchFamily="2" charset="2"/>
              <a:buNone/>
            </a:pPr>
            <a:r>
              <a:rPr lang="el-GR" sz="2000" dirty="0"/>
              <a:t>-5 εκπαιδευτική άδεια</a:t>
            </a:r>
          </a:p>
          <a:p>
            <a:pPr eaLnBrk="1" hangingPunct="1">
              <a:lnSpc>
                <a:spcPct val="80000"/>
              </a:lnSpc>
              <a:buFont typeface="Wingdings" pitchFamily="2" charset="2"/>
              <a:buNone/>
            </a:pPr>
            <a:r>
              <a:rPr lang="el-GR" sz="2000" dirty="0"/>
              <a:t>-20 κανονική άδεια</a:t>
            </a:r>
          </a:p>
          <a:p>
            <a:pPr eaLnBrk="1" hangingPunct="1">
              <a:lnSpc>
                <a:spcPct val="80000"/>
              </a:lnSpc>
              <a:buFont typeface="Wingdings" pitchFamily="2" charset="2"/>
              <a:buNone/>
            </a:pPr>
            <a:r>
              <a:rPr lang="el-GR" sz="2000" dirty="0"/>
              <a:t>= 40 ημέρες αργίας άρα 324 ημέρες εργάσιμες</a:t>
            </a:r>
          </a:p>
          <a:p>
            <a:pPr eaLnBrk="1" hangingPunct="1">
              <a:lnSpc>
                <a:spcPct val="80000"/>
              </a:lnSpc>
              <a:buFont typeface="Wingdings" pitchFamily="2" charset="2"/>
              <a:buNone/>
            </a:pPr>
            <a:endParaRPr lang="el-GR" sz="2000" dirty="0"/>
          </a:p>
          <a:p>
            <a:pPr eaLnBrk="1" hangingPunct="1">
              <a:lnSpc>
                <a:spcPct val="80000"/>
              </a:lnSpc>
              <a:buFont typeface="Wingdings" pitchFamily="2" charset="2"/>
              <a:buNone/>
            </a:pPr>
            <a:r>
              <a:rPr lang="el-GR" sz="2000" dirty="0"/>
              <a:t>Β) Διαίρεση ημερών έτους με πραγματικές ημέρες εργασίας για την εύρεση του αριθμού ΙΠΑΠ</a:t>
            </a:r>
          </a:p>
          <a:p>
            <a:pPr eaLnBrk="1" hangingPunct="1">
              <a:lnSpc>
                <a:spcPct val="80000"/>
              </a:lnSpc>
              <a:buFont typeface="Wingdings" pitchFamily="2" charset="2"/>
              <a:buNone/>
            </a:pPr>
            <a:r>
              <a:rPr lang="el-GR" sz="2000" dirty="0"/>
              <a:t>364/324=1,12 νοσηλευτές για την κάλυψη μιας θέσης</a:t>
            </a:r>
          </a:p>
          <a:p>
            <a:pPr eaLnBrk="1" hangingPunct="1">
              <a:lnSpc>
                <a:spcPct val="80000"/>
              </a:lnSpc>
              <a:buFont typeface="Wingdings" pitchFamily="2" charset="2"/>
              <a:buNone/>
            </a:pPr>
            <a:r>
              <a:rPr lang="el-GR" sz="2000" dirty="0"/>
              <a:t>ΕΠΟΜΕΝΩΣ για τα 16,8 ΙΠΑΠ σε ένα ελληνικό νοσηλευτικό τμήμα θα χρειαζόμουν 18,82 ΙΠΑΠ δηλαδή 19 Νοσηλευτές</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4 - Θέση υποσέλιδου"/>
          <p:cNvSpPr>
            <a:spLocks noGrp="1"/>
          </p:cNvSpPr>
          <p:nvPr>
            <p:ph type="ftr" sz="quarter" idx="11"/>
          </p:nvPr>
        </p:nvSpPr>
        <p:spPr>
          <a:noFill/>
        </p:spPr>
        <p:txBody>
          <a:bodyPr/>
          <a:lstStyle/>
          <a:p>
            <a:r>
              <a:rPr lang="en-US"/>
              <a:t>Δάφνη Καϊτελίδου</a:t>
            </a:r>
          </a:p>
        </p:txBody>
      </p:sp>
      <p:sp>
        <p:nvSpPr>
          <p:cNvPr id="185346" name="Rectangle 2"/>
          <p:cNvSpPr>
            <a:spLocks noGrp="1" noChangeArrowheads="1"/>
          </p:cNvSpPr>
          <p:nvPr>
            <p:ph type="body" idx="1"/>
          </p:nvPr>
        </p:nvSpPr>
        <p:spPr/>
        <p:txBody>
          <a:bodyPr/>
          <a:lstStyle/>
          <a:p>
            <a:pPr lvl="1" eaLnBrk="1" hangingPunct="1"/>
            <a:r>
              <a:rPr lang="el-GR" sz="2400"/>
              <a:t>Αριθμός ασθενών ανά</a:t>
            </a:r>
            <a:r>
              <a:rPr lang="en-US" sz="2400"/>
              <a:t> </a:t>
            </a:r>
            <a:r>
              <a:rPr lang="el-GR" sz="2400"/>
              <a:t>ΝΟΣΗΛΕΥΤΗ</a:t>
            </a:r>
            <a:endParaRPr lang="en-US" sz="2400"/>
          </a:p>
          <a:p>
            <a:pPr lvl="1" eaLnBrk="1" hangingPunct="1"/>
            <a:r>
              <a:rPr lang="el-GR" sz="2400"/>
              <a:t>Ώρες Νοσηλευτικής φροντίδας ανά ΗΜΕΡΑ ΝΟΣΗΛΕΙΑΣ</a:t>
            </a:r>
            <a:r>
              <a:rPr lang="en-US" sz="2400"/>
              <a:t> </a:t>
            </a:r>
            <a:endParaRPr lang="el-GR" sz="2400"/>
          </a:p>
          <a:p>
            <a:pPr lvl="1" eaLnBrk="1" hangingPunct="1"/>
            <a:r>
              <a:rPr lang="el-GR" sz="2400"/>
              <a:t>ΝΟΣΗΛΕΥΤΕΣ ανά ΚΛΙΝΗ</a:t>
            </a:r>
          </a:p>
          <a:p>
            <a:pPr lvl="1" eaLnBrk="1" hangingPunct="1">
              <a:buFont typeface="Wingdings" pitchFamily="2" charset="2"/>
              <a:buNone/>
            </a:pPr>
            <a:endParaRPr lang="en-US" sz="2400"/>
          </a:p>
          <a:p>
            <a:pPr lvl="1" eaLnBrk="1" hangingPunct="1">
              <a:buFont typeface="Wingdings" pitchFamily="2" charset="2"/>
              <a:buNone/>
            </a:pPr>
            <a:r>
              <a:rPr lang="el-GR" sz="2400">
                <a:sym typeface="Wingdings" pitchFamily="2" charset="2"/>
              </a:rPr>
              <a:t> </a:t>
            </a:r>
            <a:r>
              <a:rPr lang="el-GR" sz="2400"/>
              <a:t>Σημαντική παράμετρος: μείγμα επαρκούς &amp; εκπαιδευμένου προσωπικού </a:t>
            </a:r>
            <a:r>
              <a:rPr lang="el-GR" sz="2000"/>
              <a:t>(</a:t>
            </a:r>
            <a:r>
              <a:rPr lang="en-US" sz="2000"/>
              <a:t>Skill mix</a:t>
            </a:r>
            <a:r>
              <a:rPr lang="el-GR" sz="2000"/>
              <a:t>)</a:t>
            </a:r>
            <a:endParaRPr lang="en-US" sz="2400"/>
          </a:p>
          <a:p>
            <a:pPr lvl="1" eaLnBrk="1" hangingPunct="1"/>
            <a:r>
              <a:rPr lang="el-GR" sz="2400"/>
              <a:t>Αναλογία νοσηλευτών Πανεπιστημιακής εκπαίδευσης στο σύνολο του νοσηλευτικού προσωπικού </a:t>
            </a:r>
          </a:p>
          <a:p>
            <a:pPr lvl="1" eaLnBrk="1" hangingPunct="1">
              <a:buFont typeface="Wingdings" pitchFamily="2" charset="2"/>
              <a:buNone/>
            </a:pPr>
            <a:endParaRPr lang="el-GR" sz="2400"/>
          </a:p>
        </p:txBody>
      </p:sp>
      <p:sp>
        <p:nvSpPr>
          <p:cNvPr id="185347" name="Rectangle 3"/>
          <p:cNvSpPr>
            <a:spLocks noGrp="1" noChangeArrowheads="1"/>
          </p:cNvSpPr>
          <p:nvPr>
            <p:ph type="title"/>
          </p:nvPr>
        </p:nvSpPr>
        <p:spPr>
          <a:noFill/>
        </p:spPr>
        <p:txBody>
          <a:bodyPr anchor="ctr" anchorCtr="1"/>
          <a:lstStyle/>
          <a:p>
            <a:pPr eaLnBrk="1" hangingPunct="1"/>
            <a:r>
              <a:rPr lang="el-GR"/>
              <a:t>ΔΕΙΚΤΕΣ ΣΤΕΛΕΧΩΣΗΣ</a:t>
            </a: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85347"/>
                                        </p:tgtEl>
                                        <p:attrNameLst>
                                          <p:attrName>style.visibility</p:attrName>
                                        </p:attrNameLst>
                                      </p:cBhvr>
                                      <p:to>
                                        <p:strVal val="visible"/>
                                      </p:to>
                                    </p:set>
                                    <p:animEffect transition="in" filter="fade">
                                      <p:cBhvr>
                                        <p:cTn id="7" dur="1000"/>
                                        <p:tgtEl>
                                          <p:spTgt spid="185347"/>
                                        </p:tgtEl>
                                      </p:cBhvr>
                                    </p:animEffect>
                                    <p:anim calcmode="lin" valueType="num">
                                      <p:cBhvr>
                                        <p:cTn id="8" dur="1000" fill="hold"/>
                                        <p:tgtEl>
                                          <p:spTgt spid="185347"/>
                                        </p:tgtEl>
                                        <p:attrNameLst>
                                          <p:attrName>ppt_x</p:attrName>
                                        </p:attrNameLst>
                                      </p:cBhvr>
                                      <p:tavLst>
                                        <p:tav tm="0">
                                          <p:val>
                                            <p:strVal val="#ppt_x"/>
                                          </p:val>
                                        </p:tav>
                                        <p:tav tm="100000">
                                          <p:val>
                                            <p:strVal val="#ppt_x"/>
                                          </p:val>
                                        </p:tav>
                                      </p:tavLst>
                                    </p:anim>
                                    <p:anim calcmode="lin" valueType="num">
                                      <p:cBhvr>
                                        <p:cTn id="9" dur="900" decel="100000" fill="hold"/>
                                        <p:tgtEl>
                                          <p:spTgt spid="18534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5347"/>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grpId="0" nodeType="afterEffect">
                                  <p:stCondLst>
                                    <p:cond delay="0"/>
                                  </p:stCondLst>
                                  <p:childTnLst>
                                    <p:set>
                                      <p:cBhvr>
                                        <p:cTn id="13" dur="1" fill="hold">
                                          <p:stCondLst>
                                            <p:cond delay="0"/>
                                          </p:stCondLst>
                                        </p:cTn>
                                        <p:tgtEl>
                                          <p:spTgt spid="185346">
                                            <p:txEl>
                                              <p:pRg st="0" end="0"/>
                                            </p:txEl>
                                          </p:spTgt>
                                        </p:tgtEl>
                                        <p:attrNameLst>
                                          <p:attrName>style.visibility</p:attrName>
                                        </p:attrNameLst>
                                      </p:cBhvr>
                                      <p:to>
                                        <p:strVal val="visible"/>
                                      </p:to>
                                    </p:set>
                                    <p:anim calcmode="lin" valueType="num">
                                      <p:cBhvr>
                                        <p:cTn id="14" dur="500" fill="hold"/>
                                        <p:tgtEl>
                                          <p:spTgt spid="18534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85346">
                                            <p:txEl>
                                              <p:pRg st="0" end="0"/>
                                            </p:txEl>
                                          </p:spTgt>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23" presetClass="entr" presetSubtype="16" fill="hold" grpId="0" nodeType="afterEffect">
                                  <p:stCondLst>
                                    <p:cond delay="0"/>
                                  </p:stCondLst>
                                  <p:childTnLst>
                                    <p:set>
                                      <p:cBhvr>
                                        <p:cTn id="18" dur="1" fill="hold">
                                          <p:stCondLst>
                                            <p:cond delay="0"/>
                                          </p:stCondLst>
                                        </p:cTn>
                                        <p:tgtEl>
                                          <p:spTgt spid="185346">
                                            <p:txEl>
                                              <p:pRg st="1" end="1"/>
                                            </p:txEl>
                                          </p:spTgt>
                                        </p:tgtEl>
                                        <p:attrNameLst>
                                          <p:attrName>style.visibility</p:attrName>
                                        </p:attrNameLst>
                                      </p:cBhvr>
                                      <p:to>
                                        <p:strVal val="visible"/>
                                      </p:to>
                                    </p:set>
                                    <p:anim calcmode="lin" valueType="num">
                                      <p:cBhvr>
                                        <p:cTn id="19" dur="500" fill="hold"/>
                                        <p:tgtEl>
                                          <p:spTgt spid="18534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185346">
                                            <p:txEl>
                                              <p:pRg st="1" end="1"/>
                                            </p:txEl>
                                          </p:spTgt>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185346">
                                            <p:txEl>
                                              <p:pRg st="2" end="2"/>
                                            </p:txEl>
                                          </p:spTgt>
                                        </p:tgtEl>
                                        <p:attrNameLst>
                                          <p:attrName>style.visibility</p:attrName>
                                        </p:attrNameLst>
                                      </p:cBhvr>
                                      <p:to>
                                        <p:strVal val="visible"/>
                                      </p:to>
                                    </p:set>
                                    <p:anim calcmode="lin" valueType="num">
                                      <p:cBhvr>
                                        <p:cTn id="23" dur="500" fill="hold"/>
                                        <p:tgtEl>
                                          <p:spTgt spid="185346">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185346">
                                            <p:txEl>
                                              <p:pRg st="2" end="2"/>
                                            </p:txEl>
                                          </p:spTgt>
                                        </p:tgtEl>
                                        <p:attrNameLst>
                                          <p:attrName>ppt_h</p:attrName>
                                        </p:attrNameLst>
                                      </p:cBhvr>
                                      <p:tavLst>
                                        <p:tav tm="0">
                                          <p:val>
                                            <p:fltVal val="0"/>
                                          </p:val>
                                        </p:tav>
                                        <p:tav tm="100000">
                                          <p:val>
                                            <p:strVal val="#ppt_h"/>
                                          </p:val>
                                        </p:tav>
                                      </p:tavLst>
                                    </p:anim>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185346">
                                            <p:txEl>
                                              <p:pRg st="4" end="4"/>
                                            </p:txEl>
                                          </p:spTgt>
                                        </p:tgtEl>
                                        <p:attrNameLst>
                                          <p:attrName>style.visibility</p:attrName>
                                        </p:attrNameLst>
                                      </p:cBhvr>
                                      <p:to>
                                        <p:strVal val="visible"/>
                                      </p:to>
                                    </p:set>
                                    <p:anim calcmode="lin" valueType="num">
                                      <p:cBhvr>
                                        <p:cTn id="28" dur="500" fill="hold"/>
                                        <p:tgtEl>
                                          <p:spTgt spid="185346">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85346">
                                            <p:txEl>
                                              <p:pRg st="4" end="4"/>
                                            </p:txEl>
                                          </p:spTgt>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185346">
                                            <p:txEl>
                                              <p:pRg st="5" end="5"/>
                                            </p:txEl>
                                          </p:spTgt>
                                        </p:tgtEl>
                                        <p:attrNameLst>
                                          <p:attrName>style.visibility</p:attrName>
                                        </p:attrNameLst>
                                      </p:cBhvr>
                                      <p:to>
                                        <p:strVal val="visible"/>
                                      </p:to>
                                    </p:set>
                                    <p:anim calcmode="lin" valueType="num">
                                      <p:cBhvr>
                                        <p:cTn id="33" dur="500" fill="hold"/>
                                        <p:tgtEl>
                                          <p:spTgt spid="185346">
                                            <p:txEl>
                                              <p:pRg st="5" end="5"/>
                                            </p:txEl>
                                          </p:spTgt>
                                        </p:tgtEl>
                                        <p:attrNameLst>
                                          <p:attrName>ppt_w</p:attrName>
                                        </p:attrNameLst>
                                      </p:cBhvr>
                                      <p:tavLst>
                                        <p:tav tm="0">
                                          <p:val>
                                            <p:fltVal val="0"/>
                                          </p:val>
                                        </p:tav>
                                        <p:tav tm="100000">
                                          <p:val>
                                            <p:strVal val="#ppt_w"/>
                                          </p:val>
                                        </p:tav>
                                      </p:tavLst>
                                    </p:anim>
                                    <p:anim calcmode="lin" valueType="num">
                                      <p:cBhvr>
                                        <p:cTn id="34" dur="500" fill="hold"/>
                                        <p:tgtEl>
                                          <p:spTgt spid="185346">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build="p"/>
      <p:bldP spid="18534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4 - Θέση υποσέλιδου"/>
          <p:cNvSpPr>
            <a:spLocks noGrp="1"/>
          </p:cNvSpPr>
          <p:nvPr>
            <p:ph type="ftr" sz="quarter" idx="11"/>
          </p:nvPr>
        </p:nvSpPr>
        <p:spPr>
          <a:noFill/>
        </p:spPr>
        <p:txBody>
          <a:bodyPr/>
          <a:lstStyle/>
          <a:p>
            <a:r>
              <a:rPr lang="en-US"/>
              <a:t>Δάφνη Καϊτελίδου</a:t>
            </a:r>
          </a:p>
        </p:txBody>
      </p:sp>
      <p:sp>
        <p:nvSpPr>
          <p:cNvPr id="187394" name="Rectangle 2"/>
          <p:cNvSpPr>
            <a:spLocks noGrp="1" noChangeArrowheads="1"/>
          </p:cNvSpPr>
          <p:nvPr>
            <p:ph type="title"/>
          </p:nvPr>
        </p:nvSpPr>
        <p:spPr/>
        <p:txBody>
          <a:bodyPr/>
          <a:lstStyle/>
          <a:p>
            <a:pPr eaLnBrk="1" hangingPunct="1"/>
            <a:r>
              <a:rPr lang="el-GR" sz="4000" b="1"/>
              <a:t>Αναλογίες Νοσηλευτών:</a:t>
            </a:r>
            <a:br>
              <a:rPr lang="el-GR" sz="4000" b="1"/>
            </a:br>
            <a:r>
              <a:rPr lang="el-GR" sz="4000" b="1"/>
              <a:t>ασθενών</a:t>
            </a:r>
            <a:br>
              <a:rPr lang="el-GR" sz="4000" b="1"/>
            </a:br>
            <a:endParaRPr lang="el-GR" sz="4000" b="1"/>
          </a:p>
        </p:txBody>
      </p:sp>
      <p:sp>
        <p:nvSpPr>
          <p:cNvPr id="187395" name="Rectangle 3"/>
          <p:cNvSpPr>
            <a:spLocks noGrp="1" noChangeArrowheads="1"/>
          </p:cNvSpPr>
          <p:nvPr>
            <p:ph type="body" idx="1"/>
          </p:nvPr>
        </p:nvSpPr>
        <p:spPr/>
        <p:txBody>
          <a:bodyPr/>
          <a:lstStyle/>
          <a:p>
            <a:pPr eaLnBrk="1" hangingPunct="1">
              <a:lnSpc>
                <a:spcPct val="80000"/>
              </a:lnSpc>
            </a:pPr>
            <a:r>
              <a:rPr lang="el-GR" sz="1800"/>
              <a:t>1. Παγκόσμιος Οργανισμός Υγείας</a:t>
            </a:r>
          </a:p>
          <a:p>
            <a:pPr eaLnBrk="1" hangingPunct="1">
              <a:lnSpc>
                <a:spcPct val="80000"/>
              </a:lnSpc>
              <a:buFont typeface="Wingdings" pitchFamily="2" charset="2"/>
              <a:buNone/>
            </a:pPr>
            <a:r>
              <a:rPr lang="en-US" sz="1800"/>
              <a:t>     </a:t>
            </a:r>
            <a:r>
              <a:rPr lang="el-GR" sz="1800"/>
              <a:t>(World Health Organization, 1998, Workload indicators of Staffing need</a:t>
            </a:r>
            <a:r>
              <a:rPr lang="en-US" sz="1800"/>
              <a:t> </a:t>
            </a:r>
            <a:r>
              <a:rPr lang="el-GR" sz="1800"/>
              <a:t>(WISN): a manual for implementation, WHO/HRB/98.2, Geneva,</a:t>
            </a:r>
            <a:r>
              <a:rPr lang="en-US" sz="1800"/>
              <a:t> </a:t>
            </a:r>
            <a:r>
              <a:rPr lang="el-GR" sz="1800"/>
              <a:t>Switzerland)</a:t>
            </a:r>
            <a:endParaRPr lang="en-US" sz="1800"/>
          </a:p>
          <a:p>
            <a:pPr eaLnBrk="1" hangingPunct="1">
              <a:lnSpc>
                <a:spcPct val="80000"/>
              </a:lnSpc>
              <a:buFont typeface="Wingdings" pitchFamily="2" charset="2"/>
              <a:buNone/>
            </a:pPr>
            <a:endParaRPr lang="el-GR" sz="1800"/>
          </a:p>
          <a:p>
            <a:pPr eaLnBrk="1" hangingPunct="1">
              <a:lnSpc>
                <a:spcPct val="80000"/>
              </a:lnSpc>
            </a:pPr>
            <a:r>
              <a:rPr lang="el-GR" sz="1800"/>
              <a:t>2. Διεθνές Συμβούλιο Νοσηλευτών</a:t>
            </a:r>
          </a:p>
          <a:p>
            <a:pPr eaLnBrk="1" hangingPunct="1">
              <a:lnSpc>
                <a:spcPct val="80000"/>
              </a:lnSpc>
              <a:buFont typeface="Wingdings" pitchFamily="2" charset="2"/>
              <a:buNone/>
            </a:pPr>
            <a:r>
              <a:rPr lang="en-US" sz="1800"/>
              <a:t>    </a:t>
            </a:r>
            <a:r>
              <a:rPr lang="el-GR" sz="1800"/>
              <a:t>(International Council of Nurses, 2004), The Global Shortage of</a:t>
            </a:r>
            <a:r>
              <a:rPr lang="en-US" sz="1800"/>
              <a:t>  </a:t>
            </a:r>
            <a:r>
              <a:rPr lang="el-GR" sz="1800"/>
              <a:t>Registered</a:t>
            </a:r>
            <a:r>
              <a:rPr lang="en-US" sz="1800"/>
              <a:t> </a:t>
            </a:r>
            <a:r>
              <a:rPr lang="el-GR" sz="1800"/>
              <a:t>nurses: An overview of Issues and Actions, Geneva) Switzerland)</a:t>
            </a:r>
            <a:endParaRPr lang="en-US" sz="1800"/>
          </a:p>
          <a:p>
            <a:pPr eaLnBrk="1" hangingPunct="1">
              <a:lnSpc>
                <a:spcPct val="80000"/>
              </a:lnSpc>
              <a:buFont typeface="Wingdings" pitchFamily="2" charset="2"/>
              <a:buNone/>
            </a:pPr>
            <a:r>
              <a:rPr lang="en-US" sz="1800"/>
              <a:t>	- American Nurses Association</a:t>
            </a:r>
          </a:p>
          <a:p>
            <a:pPr eaLnBrk="1" hangingPunct="1">
              <a:lnSpc>
                <a:spcPct val="80000"/>
              </a:lnSpc>
              <a:buFont typeface="Wingdings" pitchFamily="2" charset="2"/>
              <a:buNone/>
            </a:pPr>
            <a:endParaRPr lang="el-GR" sz="1800"/>
          </a:p>
          <a:p>
            <a:pPr eaLnBrk="1" hangingPunct="1">
              <a:lnSpc>
                <a:spcPct val="80000"/>
              </a:lnSpc>
            </a:pPr>
            <a:r>
              <a:rPr lang="el-GR" sz="1800"/>
              <a:t>3. Ειδικοί  - Ερευνητές</a:t>
            </a:r>
          </a:p>
          <a:p>
            <a:pPr eaLnBrk="1" hangingPunct="1">
              <a:lnSpc>
                <a:spcPct val="80000"/>
              </a:lnSpc>
              <a:buFont typeface="Wingdings" pitchFamily="2" charset="2"/>
              <a:buNone/>
            </a:pPr>
            <a:r>
              <a:rPr lang="el-GR" sz="1800"/>
              <a:t>– Pilcher, T. et al, 2001, Nurse-patient ratios in critical care,</a:t>
            </a:r>
          </a:p>
          <a:p>
            <a:pPr eaLnBrk="1" hangingPunct="1">
              <a:lnSpc>
                <a:spcPct val="80000"/>
              </a:lnSpc>
              <a:buFont typeface="Wingdings" pitchFamily="2" charset="2"/>
              <a:buNone/>
            </a:pPr>
            <a:r>
              <a:rPr lang="el-GR" sz="1800"/>
              <a:t>Nursing in Critical Care, vol 6, No 2, 59-630.</a:t>
            </a:r>
          </a:p>
          <a:p>
            <a:pPr eaLnBrk="1" hangingPunct="1">
              <a:lnSpc>
                <a:spcPct val="80000"/>
              </a:lnSpc>
              <a:buFont typeface="Wingdings" pitchFamily="2" charset="2"/>
              <a:buNone/>
            </a:pPr>
            <a:r>
              <a:rPr lang="el-GR" sz="1800"/>
              <a:t>– Nurse -to- Patient Ratios: Research and Reality, March 2005,</a:t>
            </a:r>
            <a:r>
              <a:rPr lang="en-US" sz="1800"/>
              <a:t> </a:t>
            </a:r>
            <a:r>
              <a:rPr lang="el-GR" sz="1800"/>
              <a:t>Massachusetts Health Policy Forum, Boston, USA.</a:t>
            </a:r>
          </a:p>
        </p:txBody>
      </p:sp>
      <p:pic>
        <p:nvPicPr>
          <p:cNvPr id="187396" name="Picture 4" descr="785320842"/>
          <p:cNvPicPr>
            <a:picLocks noChangeAspect="1" noChangeArrowheads="1"/>
          </p:cNvPicPr>
          <p:nvPr/>
        </p:nvPicPr>
        <p:blipFill>
          <a:blip r:embed="rId3" cstate="print"/>
          <a:srcRect/>
          <a:stretch>
            <a:fillRect/>
          </a:stretch>
        </p:blipFill>
        <p:spPr bwMode="auto">
          <a:xfrm>
            <a:off x="7924800" y="4572000"/>
            <a:ext cx="1219200" cy="158115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87394"/>
                                        </p:tgtEl>
                                        <p:attrNameLst>
                                          <p:attrName>style.visibility</p:attrName>
                                        </p:attrNameLst>
                                      </p:cBhvr>
                                      <p:to>
                                        <p:strVal val="visible"/>
                                      </p:to>
                                    </p:set>
                                    <p:anim calcmode="lin" valueType="num">
                                      <p:cBhvr>
                                        <p:cTn id="7" dur="500" fill="hold"/>
                                        <p:tgtEl>
                                          <p:spTgt spid="187394"/>
                                        </p:tgtEl>
                                        <p:attrNameLst>
                                          <p:attrName>ppt_w</p:attrName>
                                        </p:attrNameLst>
                                      </p:cBhvr>
                                      <p:tavLst>
                                        <p:tav tm="0">
                                          <p:val>
                                            <p:fltVal val="0"/>
                                          </p:val>
                                        </p:tav>
                                        <p:tav tm="100000">
                                          <p:val>
                                            <p:strVal val="#ppt_w"/>
                                          </p:val>
                                        </p:tav>
                                      </p:tavLst>
                                    </p:anim>
                                    <p:anim calcmode="lin" valueType="num">
                                      <p:cBhvr>
                                        <p:cTn id="8" dur="500" fill="hold"/>
                                        <p:tgtEl>
                                          <p:spTgt spid="18739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5" presetClass="entr" presetSubtype="0" fill="hold" grpId="0" nodeType="afterEffect">
                                  <p:stCondLst>
                                    <p:cond delay="0"/>
                                  </p:stCondLst>
                                  <p:childTnLst>
                                    <p:set>
                                      <p:cBhvr>
                                        <p:cTn id="11" dur="1" fill="hold">
                                          <p:stCondLst>
                                            <p:cond delay="0"/>
                                          </p:stCondLst>
                                        </p:cTn>
                                        <p:tgtEl>
                                          <p:spTgt spid="187395">
                                            <p:txEl>
                                              <p:pRg st="0" end="0"/>
                                            </p:txEl>
                                          </p:spTgt>
                                        </p:tgtEl>
                                        <p:attrNameLst>
                                          <p:attrName>style.visibility</p:attrName>
                                        </p:attrNameLst>
                                      </p:cBhvr>
                                      <p:to>
                                        <p:strVal val="visible"/>
                                      </p:to>
                                    </p:set>
                                    <p:anim calcmode="lin" valueType="num">
                                      <p:cBhvr>
                                        <p:cTn id="12" dur="1000" fill="hold"/>
                                        <p:tgtEl>
                                          <p:spTgt spid="187395">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87395">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87395">
                                            <p:txEl>
                                              <p:pRg st="0" end="0"/>
                                            </p:txEl>
                                          </p:spTgt>
                                        </p:tgtEl>
                                      </p:cBhvr>
                                    </p:animEffect>
                                  </p:childTnLst>
                                </p:cTn>
                              </p:par>
                            </p:childTnLst>
                          </p:cTn>
                        </p:par>
                        <p:par>
                          <p:cTn id="15" fill="hold">
                            <p:stCondLst>
                              <p:cond delay="1500"/>
                            </p:stCondLst>
                            <p:childTnLst>
                              <p:par>
                                <p:cTn id="16" presetID="55" presetClass="entr" presetSubtype="0" fill="hold" grpId="0" nodeType="afterEffect">
                                  <p:stCondLst>
                                    <p:cond delay="0"/>
                                  </p:stCondLst>
                                  <p:childTnLst>
                                    <p:set>
                                      <p:cBhvr>
                                        <p:cTn id="17" dur="1" fill="hold">
                                          <p:stCondLst>
                                            <p:cond delay="0"/>
                                          </p:stCondLst>
                                        </p:cTn>
                                        <p:tgtEl>
                                          <p:spTgt spid="187395">
                                            <p:txEl>
                                              <p:pRg st="1" end="1"/>
                                            </p:txEl>
                                          </p:spTgt>
                                        </p:tgtEl>
                                        <p:attrNameLst>
                                          <p:attrName>style.visibility</p:attrName>
                                        </p:attrNameLst>
                                      </p:cBhvr>
                                      <p:to>
                                        <p:strVal val="visible"/>
                                      </p:to>
                                    </p:set>
                                    <p:anim calcmode="lin" valueType="num">
                                      <p:cBhvr>
                                        <p:cTn id="18" dur="1000" fill="hold"/>
                                        <p:tgtEl>
                                          <p:spTgt spid="187395">
                                            <p:txEl>
                                              <p:pRg st="1" end="1"/>
                                            </p:txEl>
                                          </p:spTgt>
                                        </p:tgtEl>
                                        <p:attrNameLst>
                                          <p:attrName>ppt_w</p:attrName>
                                        </p:attrNameLst>
                                      </p:cBhvr>
                                      <p:tavLst>
                                        <p:tav tm="0">
                                          <p:val>
                                            <p:strVal val="#ppt_w*0.70"/>
                                          </p:val>
                                        </p:tav>
                                        <p:tav tm="100000">
                                          <p:val>
                                            <p:strVal val="#ppt_w"/>
                                          </p:val>
                                        </p:tav>
                                      </p:tavLst>
                                    </p:anim>
                                    <p:anim calcmode="lin" valueType="num">
                                      <p:cBhvr>
                                        <p:cTn id="19" dur="1000" fill="hold"/>
                                        <p:tgtEl>
                                          <p:spTgt spid="187395">
                                            <p:txEl>
                                              <p:pRg st="1" end="1"/>
                                            </p:txEl>
                                          </p:spTgt>
                                        </p:tgtEl>
                                        <p:attrNameLst>
                                          <p:attrName>ppt_h</p:attrName>
                                        </p:attrNameLst>
                                      </p:cBhvr>
                                      <p:tavLst>
                                        <p:tav tm="0">
                                          <p:val>
                                            <p:strVal val="#ppt_h"/>
                                          </p:val>
                                        </p:tav>
                                        <p:tav tm="100000">
                                          <p:val>
                                            <p:strVal val="#ppt_h"/>
                                          </p:val>
                                        </p:tav>
                                      </p:tavLst>
                                    </p:anim>
                                    <p:animEffect transition="in" filter="fade">
                                      <p:cBhvr>
                                        <p:cTn id="20" dur="1000"/>
                                        <p:tgtEl>
                                          <p:spTgt spid="187395">
                                            <p:txEl>
                                              <p:pRg st="1" end="1"/>
                                            </p:txEl>
                                          </p:spTgt>
                                        </p:tgtEl>
                                      </p:cBhvr>
                                    </p:animEffect>
                                  </p:childTnLst>
                                </p:cTn>
                              </p:par>
                            </p:childTnLst>
                          </p:cTn>
                        </p:par>
                        <p:par>
                          <p:cTn id="21" fill="hold">
                            <p:stCondLst>
                              <p:cond delay="2500"/>
                            </p:stCondLst>
                            <p:childTnLst>
                              <p:par>
                                <p:cTn id="22" presetID="55" presetClass="entr" presetSubtype="0" fill="hold" grpId="0" nodeType="afterEffect">
                                  <p:stCondLst>
                                    <p:cond delay="0"/>
                                  </p:stCondLst>
                                  <p:childTnLst>
                                    <p:set>
                                      <p:cBhvr>
                                        <p:cTn id="23" dur="1" fill="hold">
                                          <p:stCondLst>
                                            <p:cond delay="0"/>
                                          </p:stCondLst>
                                        </p:cTn>
                                        <p:tgtEl>
                                          <p:spTgt spid="187395">
                                            <p:txEl>
                                              <p:pRg st="3" end="3"/>
                                            </p:txEl>
                                          </p:spTgt>
                                        </p:tgtEl>
                                        <p:attrNameLst>
                                          <p:attrName>style.visibility</p:attrName>
                                        </p:attrNameLst>
                                      </p:cBhvr>
                                      <p:to>
                                        <p:strVal val="visible"/>
                                      </p:to>
                                    </p:set>
                                    <p:anim calcmode="lin" valueType="num">
                                      <p:cBhvr>
                                        <p:cTn id="24" dur="1000" fill="hold"/>
                                        <p:tgtEl>
                                          <p:spTgt spid="187395">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187395">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187395">
                                            <p:txEl>
                                              <p:pRg st="3" end="3"/>
                                            </p:txEl>
                                          </p:spTgt>
                                        </p:tgtEl>
                                      </p:cBhvr>
                                    </p:animEffect>
                                  </p:childTnLst>
                                </p:cTn>
                              </p:par>
                            </p:childTnLst>
                          </p:cTn>
                        </p:par>
                        <p:par>
                          <p:cTn id="27" fill="hold">
                            <p:stCondLst>
                              <p:cond delay="3500"/>
                            </p:stCondLst>
                            <p:childTnLst>
                              <p:par>
                                <p:cTn id="28" presetID="55" presetClass="entr" presetSubtype="0" fill="hold" grpId="0" nodeType="afterEffect">
                                  <p:stCondLst>
                                    <p:cond delay="0"/>
                                  </p:stCondLst>
                                  <p:childTnLst>
                                    <p:set>
                                      <p:cBhvr>
                                        <p:cTn id="29" dur="1" fill="hold">
                                          <p:stCondLst>
                                            <p:cond delay="0"/>
                                          </p:stCondLst>
                                        </p:cTn>
                                        <p:tgtEl>
                                          <p:spTgt spid="187395">
                                            <p:txEl>
                                              <p:pRg st="4" end="4"/>
                                            </p:txEl>
                                          </p:spTgt>
                                        </p:tgtEl>
                                        <p:attrNameLst>
                                          <p:attrName>style.visibility</p:attrName>
                                        </p:attrNameLst>
                                      </p:cBhvr>
                                      <p:to>
                                        <p:strVal val="visible"/>
                                      </p:to>
                                    </p:set>
                                    <p:anim calcmode="lin" valueType="num">
                                      <p:cBhvr>
                                        <p:cTn id="30" dur="1000" fill="hold"/>
                                        <p:tgtEl>
                                          <p:spTgt spid="187395">
                                            <p:txEl>
                                              <p:pRg st="4" end="4"/>
                                            </p:txEl>
                                          </p:spTgt>
                                        </p:tgtEl>
                                        <p:attrNameLst>
                                          <p:attrName>ppt_w</p:attrName>
                                        </p:attrNameLst>
                                      </p:cBhvr>
                                      <p:tavLst>
                                        <p:tav tm="0">
                                          <p:val>
                                            <p:strVal val="#ppt_w*0.70"/>
                                          </p:val>
                                        </p:tav>
                                        <p:tav tm="100000">
                                          <p:val>
                                            <p:strVal val="#ppt_w"/>
                                          </p:val>
                                        </p:tav>
                                      </p:tavLst>
                                    </p:anim>
                                    <p:anim calcmode="lin" valueType="num">
                                      <p:cBhvr>
                                        <p:cTn id="31" dur="1000" fill="hold"/>
                                        <p:tgtEl>
                                          <p:spTgt spid="187395">
                                            <p:txEl>
                                              <p:pRg st="4" end="4"/>
                                            </p:txEl>
                                          </p:spTgt>
                                        </p:tgtEl>
                                        <p:attrNameLst>
                                          <p:attrName>ppt_h</p:attrName>
                                        </p:attrNameLst>
                                      </p:cBhvr>
                                      <p:tavLst>
                                        <p:tav tm="0">
                                          <p:val>
                                            <p:strVal val="#ppt_h"/>
                                          </p:val>
                                        </p:tav>
                                        <p:tav tm="100000">
                                          <p:val>
                                            <p:strVal val="#ppt_h"/>
                                          </p:val>
                                        </p:tav>
                                      </p:tavLst>
                                    </p:anim>
                                    <p:animEffect transition="in" filter="fade">
                                      <p:cBhvr>
                                        <p:cTn id="32" dur="1000"/>
                                        <p:tgtEl>
                                          <p:spTgt spid="18739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5" presetClass="entr" presetSubtype="0" fill="hold" grpId="0" nodeType="clickEffect">
                                  <p:stCondLst>
                                    <p:cond delay="0"/>
                                  </p:stCondLst>
                                  <p:childTnLst>
                                    <p:set>
                                      <p:cBhvr>
                                        <p:cTn id="36" dur="1" fill="hold">
                                          <p:stCondLst>
                                            <p:cond delay="0"/>
                                          </p:stCondLst>
                                        </p:cTn>
                                        <p:tgtEl>
                                          <p:spTgt spid="187395">
                                            <p:txEl>
                                              <p:pRg st="5" end="5"/>
                                            </p:txEl>
                                          </p:spTgt>
                                        </p:tgtEl>
                                        <p:attrNameLst>
                                          <p:attrName>style.visibility</p:attrName>
                                        </p:attrNameLst>
                                      </p:cBhvr>
                                      <p:to>
                                        <p:strVal val="visible"/>
                                      </p:to>
                                    </p:set>
                                    <p:anim calcmode="lin" valueType="num">
                                      <p:cBhvr>
                                        <p:cTn id="37" dur="1000" fill="hold"/>
                                        <p:tgtEl>
                                          <p:spTgt spid="187395">
                                            <p:txEl>
                                              <p:pRg st="5" end="5"/>
                                            </p:txEl>
                                          </p:spTgt>
                                        </p:tgtEl>
                                        <p:attrNameLst>
                                          <p:attrName>ppt_w</p:attrName>
                                        </p:attrNameLst>
                                      </p:cBhvr>
                                      <p:tavLst>
                                        <p:tav tm="0">
                                          <p:val>
                                            <p:strVal val="#ppt_w*0.70"/>
                                          </p:val>
                                        </p:tav>
                                        <p:tav tm="100000">
                                          <p:val>
                                            <p:strVal val="#ppt_w"/>
                                          </p:val>
                                        </p:tav>
                                      </p:tavLst>
                                    </p:anim>
                                    <p:anim calcmode="lin" valueType="num">
                                      <p:cBhvr>
                                        <p:cTn id="38" dur="1000" fill="hold"/>
                                        <p:tgtEl>
                                          <p:spTgt spid="187395">
                                            <p:txEl>
                                              <p:pRg st="5" end="5"/>
                                            </p:txEl>
                                          </p:spTgt>
                                        </p:tgtEl>
                                        <p:attrNameLst>
                                          <p:attrName>ppt_h</p:attrName>
                                        </p:attrNameLst>
                                      </p:cBhvr>
                                      <p:tavLst>
                                        <p:tav tm="0">
                                          <p:val>
                                            <p:strVal val="#ppt_h"/>
                                          </p:val>
                                        </p:tav>
                                        <p:tav tm="100000">
                                          <p:val>
                                            <p:strVal val="#ppt_h"/>
                                          </p:val>
                                        </p:tav>
                                      </p:tavLst>
                                    </p:anim>
                                    <p:animEffect transition="in" filter="fade">
                                      <p:cBhvr>
                                        <p:cTn id="39" dur="1000"/>
                                        <p:tgtEl>
                                          <p:spTgt spid="187395">
                                            <p:txEl>
                                              <p:pRg st="5" end="5"/>
                                            </p:txEl>
                                          </p:spTgt>
                                        </p:tgtEl>
                                      </p:cBhvr>
                                    </p:animEffect>
                                  </p:childTnLst>
                                </p:cTn>
                              </p:par>
                            </p:childTnLst>
                          </p:cTn>
                        </p:par>
                        <p:par>
                          <p:cTn id="40" fill="hold">
                            <p:stCondLst>
                              <p:cond delay="1000"/>
                            </p:stCondLst>
                            <p:childTnLst>
                              <p:par>
                                <p:cTn id="41" presetID="55" presetClass="entr" presetSubtype="0" fill="hold" grpId="0" nodeType="afterEffect">
                                  <p:stCondLst>
                                    <p:cond delay="0"/>
                                  </p:stCondLst>
                                  <p:childTnLst>
                                    <p:set>
                                      <p:cBhvr>
                                        <p:cTn id="42" dur="1" fill="hold">
                                          <p:stCondLst>
                                            <p:cond delay="0"/>
                                          </p:stCondLst>
                                        </p:cTn>
                                        <p:tgtEl>
                                          <p:spTgt spid="187395">
                                            <p:txEl>
                                              <p:pRg st="7" end="7"/>
                                            </p:txEl>
                                          </p:spTgt>
                                        </p:tgtEl>
                                        <p:attrNameLst>
                                          <p:attrName>style.visibility</p:attrName>
                                        </p:attrNameLst>
                                      </p:cBhvr>
                                      <p:to>
                                        <p:strVal val="visible"/>
                                      </p:to>
                                    </p:set>
                                    <p:anim calcmode="lin" valueType="num">
                                      <p:cBhvr>
                                        <p:cTn id="43" dur="1000" fill="hold"/>
                                        <p:tgtEl>
                                          <p:spTgt spid="187395">
                                            <p:txEl>
                                              <p:pRg st="7" end="7"/>
                                            </p:txEl>
                                          </p:spTgt>
                                        </p:tgtEl>
                                        <p:attrNameLst>
                                          <p:attrName>ppt_w</p:attrName>
                                        </p:attrNameLst>
                                      </p:cBhvr>
                                      <p:tavLst>
                                        <p:tav tm="0">
                                          <p:val>
                                            <p:strVal val="#ppt_w*0.70"/>
                                          </p:val>
                                        </p:tav>
                                        <p:tav tm="100000">
                                          <p:val>
                                            <p:strVal val="#ppt_w"/>
                                          </p:val>
                                        </p:tav>
                                      </p:tavLst>
                                    </p:anim>
                                    <p:anim calcmode="lin" valueType="num">
                                      <p:cBhvr>
                                        <p:cTn id="44" dur="1000" fill="hold"/>
                                        <p:tgtEl>
                                          <p:spTgt spid="187395">
                                            <p:txEl>
                                              <p:pRg st="7" end="7"/>
                                            </p:txEl>
                                          </p:spTgt>
                                        </p:tgtEl>
                                        <p:attrNameLst>
                                          <p:attrName>ppt_h</p:attrName>
                                        </p:attrNameLst>
                                      </p:cBhvr>
                                      <p:tavLst>
                                        <p:tav tm="0">
                                          <p:val>
                                            <p:strVal val="#ppt_h"/>
                                          </p:val>
                                        </p:tav>
                                        <p:tav tm="100000">
                                          <p:val>
                                            <p:strVal val="#ppt_h"/>
                                          </p:val>
                                        </p:tav>
                                      </p:tavLst>
                                    </p:anim>
                                    <p:animEffect transition="in" filter="fade">
                                      <p:cBhvr>
                                        <p:cTn id="45" dur="1000"/>
                                        <p:tgtEl>
                                          <p:spTgt spid="187395">
                                            <p:txEl>
                                              <p:pRg st="7" end="7"/>
                                            </p:txEl>
                                          </p:spTgt>
                                        </p:tgtEl>
                                      </p:cBhvr>
                                    </p:animEffect>
                                  </p:childTnLst>
                                </p:cTn>
                              </p:par>
                            </p:childTnLst>
                          </p:cTn>
                        </p:par>
                        <p:par>
                          <p:cTn id="46" fill="hold">
                            <p:stCondLst>
                              <p:cond delay="2000"/>
                            </p:stCondLst>
                            <p:childTnLst>
                              <p:par>
                                <p:cTn id="47" presetID="55" presetClass="entr" presetSubtype="0" fill="hold" grpId="0" nodeType="afterEffect">
                                  <p:stCondLst>
                                    <p:cond delay="0"/>
                                  </p:stCondLst>
                                  <p:childTnLst>
                                    <p:set>
                                      <p:cBhvr>
                                        <p:cTn id="48" dur="1" fill="hold">
                                          <p:stCondLst>
                                            <p:cond delay="0"/>
                                          </p:stCondLst>
                                        </p:cTn>
                                        <p:tgtEl>
                                          <p:spTgt spid="187395">
                                            <p:txEl>
                                              <p:pRg st="8" end="8"/>
                                            </p:txEl>
                                          </p:spTgt>
                                        </p:tgtEl>
                                        <p:attrNameLst>
                                          <p:attrName>style.visibility</p:attrName>
                                        </p:attrNameLst>
                                      </p:cBhvr>
                                      <p:to>
                                        <p:strVal val="visible"/>
                                      </p:to>
                                    </p:set>
                                    <p:anim calcmode="lin" valueType="num">
                                      <p:cBhvr>
                                        <p:cTn id="49" dur="1000" fill="hold"/>
                                        <p:tgtEl>
                                          <p:spTgt spid="187395">
                                            <p:txEl>
                                              <p:pRg st="8" end="8"/>
                                            </p:txEl>
                                          </p:spTgt>
                                        </p:tgtEl>
                                        <p:attrNameLst>
                                          <p:attrName>ppt_w</p:attrName>
                                        </p:attrNameLst>
                                      </p:cBhvr>
                                      <p:tavLst>
                                        <p:tav tm="0">
                                          <p:val>
                                            <p:strVal val="#ppt_w*0.70"/>
                                          </p:val>
                                        </p:tav>
                                        <p:tav tm="100000">
                                          <p:val>
                                            <p:strVal val="#ppt_w"/>
                                          </p:val>
                                        </p:tav>
                                      </p:tavLst>
                                    </p:anim>
                                    <p:anim calcmode="lin" valueType="num">
                                      <p:cBhvr>
                                        <p:cTn id="50" dur="1000" fill="hold"/>
                                        <p:tgtEl>
                                          <p:spTgt spid="187395">
                                            <p:txEl>
                                              <p:pRg st="8" end="8"/>
                                            </p:txEl>
                                          </p:spTgt>
                                        </p:tgtEl>
                                        <p:attrNameLst>
                                          <p:attrName>ppt_h</p:attrName>
                                        </p:attrNameLst>
                                      </p:cBhvr>
                                      <p:tavLst>
                                        <p:tav tm="0">
                                          <p:val>
                                            <p:strVal val="#ppt_h"/>
                                          </p:val>
                                        </p:tav>
                                        <p:tav tm="100000">
                                          <p:val>
                                            <p:strVal val="#ppt_h"/>
                                          </p:val>
                                        </p:tav>
                                      </p:tavLst>
                                    </p:anim>
                                    <p:animEffect transition="in" filter="fade">
                                      <p:cBhvr>
                                        <p:cTn id="51" dur="1000"/>
                                        <p:tgtEl>
                                          <p:spTgt spid="187395">
                                            <p:txEl>
                                              <p:pRg st="8" end="8"/>
                                            </p:txEl>
                                          </p:spTgt>
                                        </p:tgtEl>
                                      </p:cBhvr>
                                    </p:animEffect>
                                  </p:childTnLst>
                                </p:cTn>
                              </p:par>
                            </p:childTnLst>
                          </p:cTn>
                        </p:par>
                        <p:par>
                          <p:cTn id="52" fill="hold">
                            <p:stCondLst>
                              <p:cond delay="3000"/>
                            </p:stCondLst>
                            <p:childTnLst>
                              <p:par>
                                <p:cTn id="53" presetID="55" presetClass="entr" presetSubtype="0" fill="hold" grpId="0" nodeType="afterEffect">
                                  <p:stCondLst>
                                    <p:cond delay="0"/>
                                  </p:stCondLst>
                                  <p:childTnLst>
                                    <p:set>
                                      <p:cBhvr>
                                        <p:cTn id="54" dur="1" fill="hold">
                                          <p:stCondLst>
                                            <p:cond delay="0"/>
                                          </p:stCondLst>
                                        </p:cTn>
                                        <p:tgtEl>
                                          <p:spTgt spid="187395">
                                            <p:txEl>
                                              <p:pRg st="9" end="9"/>
                                            </p:txEl>
                                          </p:spTgt>
                                        </p:tgtEl>
                                        <p:attrNameLst>
                                          <p:attrName>style.visibility</p:attrName>
                                        </p:attrNameLst>
                                      </p:cBhvr>
                                      <p:to>
                                        <p:strVal val="visible"/>
                                      </p:to>
                                    </p:set>
                                    <p:anim calcmode="lin" valueType="num">
                                      <p:cBhvr>
                                        <p:cTn id="55" dur="1000" fill="hold"/>
                                        <p:tgtEl>
                                          <p:spTgt spid="187395">
                                            <p:txEl>
                                              <p:pRg st="9" end="9"/>
                                            </p:txEl>
                                          </p:spTgt>
                                        </p:tgtEl>
                                        <p:attrNameLst>
                                          <p:attrName>ppt_w</p:attrName>
                                        </p:attrNameLst>
                                      </p:cBhvr>
                                      <p:tavLst>
                                        <p:tav tm="0">
                                          <p:val>
                                            <p:strVal val="#ppt_w*0.70"/>
                                          </p:val>
                                        </p:tav>
                                        <p:tav tm="100000">
                                          <p:val>
                                            <p:strVal val="#ppt_w"/>
                                          </p:val>
                                        </p:tav>
                                      </p:tavLst>
                                    </p:anim>
                                    <p:anim calcmode="lin" valueType="num">
                                      <p:cBhvr>
                                        <p:cTn id="56" dur="1000" fill="hold"/>
                                        <p:tgtEl>
                                          <p:spTgt spid="187395">
                                            <p:txEl>
                                              <p:pRg st="9" end="9"/>
                                            </p:txEl>
                                          </p:spTgt>
                                        </p:tgtEl>
                                        <p:attrNameLst>
                                          <p:attrName>ppt_h</p:attrName>
                                        </p:attrNameLst>
                                      </p:cBhvr>
                                      <p:tavLst>
                                        <p:tav tm="0">
                                          <p:val>
                                            <p:strVal val="#ppt_h"/>
                                          </p:val>
                                        </p:tav>
                                        <p:tav tm="100000">
                                          <p:val>
                                            <p:strVal val="#ppt_h"/>
                                          </p:val>
                                        </p:tav>
                                      </p:tavLst>
                                    </p:anim>
                                    <p:animEffect transition="in" filter="fade">
                                      <p:cBhvr>
                                        <p:cTn id="57" dur="1000"/>
                                        <p:tgtEl>
                                          <p:spTgt spid="187395">
                                            <p:txEl>
                                              <p:pRg st="9" end="9"/>
                                            </p:txEl>
                                          </p:spTgt>
                                        </p:tgtEl>
                                      </p:cBhvr>
                                    </p:animEffect>
                                  </p:childTnLst>
                                </p:cTn>
                              </p:par>
                            </p:childTnLst>
                          </p:cTn>
                        </p:par>
                        <p:par>
                          <p:cTn id="58" fill="hold">
                            <p:stCondLst>
                              <p:cond delay="4000"/>
                            </p:stCondLst>
                            <p:childTnLst>
                              <p:par>
                                <p:cTn id="59" presetID="55" presetClass="entr" presetSubtype="0" fill="hold" grpId="0" nodeType="afterEffect">
                                  <p:stCondLst>
                                    <p:cond delay="0"/>
                                  </p:stCondLst>
                                  <p:childTnLst>
                                    <p:set>
                                      <p:cBhvr>
                                        <p:cTn id="60" dur="1" fill="hold">
                                          <p:stCondLst>
                                            <p:cond delay="0"/>
                                          </p:stCondLst>
                                        </p:cTn>
                                        <p:tgtEl>
                                          <p:spTgt spid="187395">
                                            <p:txEl>
                                              <p:pRg st="10" end="10"/>
                                            </p:txEl>
                                          </p:spTgt>
                                        </p:tgtEl>
                                        <p:attrNameLst>
                                          <p:attrName>style.visibility</p:attrName>
                                        </p:attrNameLst>
                                      </p:cBhvr>
                                      <p:to>
                                        <p:strVal val="visible"/>
                                      </p:to>
                                    </p:set>
                                    <p:anim calcmode="lin" valueType="num">
                                      <p:cBhvr>
                                        <p:cTn id="61" dur="1000" fill="hold"/>
                                        <p:tgtEl>
                                          <p:spTgt spid="187395">
                                            <p:txEl>
                                              <p:pRg st="10" end="10"/>
                                            </p:txEl>
                                          </p:spTgt>
                                        </p:tgtEl>
                                        <p:attrNameLst>
                                          <p:attrName>ppt_w</p:attrName>
                                        </p:attrNameLst>
                                      </p:cBhvr>
                                      <p:tavLst>
                                        <p:tav tm="0">
                                          <p:val>
                                            <p:strVal val="#ppt_w*0.70"/>
                                          </p:val>
                                        </p:tav>
                                        <p:tav tm="100000">
                                          <p:val>
                                            <p:strVal val="#ppt_w"/>
                                          </p:val>
                                        </p:tav>
                                      </p:tavLst>
                                    </p:anim>
                                    <p:anim calcmode="lin" valueType="num">
                                      <p:cBhvr>
                                        <p:cTn id="62" dur="1000" fill="hold"/>
                                        <p:tgtEl>
                                          <p:spTgt spid="187395">
                                            <p:txEl>
                                              <p:pRg st="10" end="10"/>
                                            </p:txEl>
                                          </p:spTgt>
                                        </p:tgtEl>
                                        <p:attrNameLst>
                                          <p:attrName>ppt_h</p:attrName>
                                        </p:attrNameLst>
                                      </p:cBhvr>
                                      <p:tavLst>
                                        <p:tav tm="0">
                                          <p:val>
                                            <p:strVal val="#ppt_h"/>
                                          </p:val>
                                        </p:tav>
                                        <p:tav tm="100000">
                                          <p:val>
                                            <p:strVal val="#ppt_h"/>
                                          </p:val>
                                        </p:tav>
                                      </p:tavLst>
                                    </p:anim>
                                    <p:animEffect transition="in" filter="fade">
                                      <p:cBhvr>
                                        <p:cTn id="63" dur="1000"/>
                                        <p:tgtEl>
                                          <p:spTgt spid="187395">
                                            <p:txEl>
                                              <p:pRg st="10" end="10"/>
                                            </p:txEl>
                                          </p:spTgt>
                                        </p:tgtEl>
                                      </p:cBhvr>
                                    </p:animEffect>
                                  </p:childTnLst>
                                </p:cTn>
                              </p:par>
                            </p:childTnLst>
                          </p:cTn>
                        </p:par>
                        <p:par>
                          <p:cTn id="64" fill="hold">
                            <p:stCondLst>
                              <p:cond delay="5000"/>
                            </p:stCondLst>
                            <p:childTnLst>
                              <p:par>
                                <p:cTn id="65" presetID="10" presetClass="entr" presetSubtype="0" fill="hold" nodeType="afterEffect">
                                  <p:stCondLst>
                                    <p:cond delay="0"/>
                                  </p:stCondLst>
                                  <p:childTnLst>
                                    <p:set>
                                      <p:cBhvr>
                                        <p:cTn id="66" dur="1" fill="hold">
                                          <p:stCondLst>
                                            <p:cond delay="0"/>
                                          </p:stCondLst>
                                        </p:cTn>
                                        <p:tgtEl>
                                          <p:spTgt spid="187396"/>
                                        </p:tgtEl>
                                        <p:attrNameLst>
                                          <p:attrName>style.visibility</p:attrName>
                                        </p:attrNameLst>
                                      </p:cBhvr>
                                      <p:to>
                                        <p:strVal val="visible"/>
                                      </p:to>
                                    </p:set>
                                    <p:animEffect transition="in" filter="fade">
                                      <p:cBhvr>
                                        <p:cTn id="67" dur="2000"/>
                                        <p:tgtEl>
                                          <p:spTgt spid="187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394" grpId="0"/>
      <p:bldP spid="187395"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2 - Θέση υποσέλιδου"/>
          <p:cNvSpPr>
            <a:spLocks noGrp="1"/>
          </p:cNvSpPr>
          <p:nvPr>
            <p:ph type="ftr" sz="quarter" idx="11"/>
          </p:nvPr>
        </p:nvSpPr>
        <p:spPr>
          <a:noFill/>
        </p:spPr>
        <p:txBody>
          <a:bodyPr/>
          <a:lstStyle/>
          <a:p>
            <a:r>
              <a:rPr lang="en-US"/>
              <a:t>Δάφνη Καϊτελίδου</a:t>
            </a:r>
          </a:p>
        </p:txBody>
      </p:sp>
      <p:sp>
        <p:nvSpPr>
          <p:cNvPr id="36867" name="Rectangle 2"/>
          <p:cNvSpPr>
            <a:spLocks noChangeArrowheads="1"/>
          </p:cNvSpPr>
          <p:nvPr/>
        </p:nvSpPr>
        <p:spPr bwMode="auto">
          <a:xfrm>
            <a:off x="609600" y="649288"/>
            <a:ext cx="8153400" cy="6208712"/>
          </a:xfrm>
          <a:prstGeom prst="rect">
            <a:avLst/>
          </a:prstGeom>
          <a:noFill/>
          <a:ln w="9525">
            <a:noFill/>
            <a:miter lim="800000"/>
            <a:headEnd/>
            <a:tailEnd/>
          </a:ln>
        </p:spPr>
        <p:txBody>
          <a:bodyPr>
            <a:spAutoFit/>
          </a:bodyPr>
          <a:lstStyle/>
          <a:p>
            <a:r>
              <a:rPr lang="el-GR" b="1">
                <a:latin typeface="Verdana" pitchFamily="34" charset="0"/>
              </a:rPr>
              <a:t>43 έρευνες έγιναν για την διερεύνηση της</a:t>
            </a:r>
            <a:r>
              <a:rPr lang="el-GR" sz="1800" b="1">
                <a:latin typeface="Verdana" pitchFamily="34" charset="0"/>
              </a:rPr>
              <a:t> </a:t>
            </a:r>
            <a:r>
              <a:rPr lang="el-GR" b="1">
                <a:latin typeface="Verdana" pitchFamily="34" charset="0"/>
              </a:rPr>
              <a:t>επίδρασης της νοσηλευτικής στελέχωσης σε δείκτες έκβασης ασθενών, νοσοκομείων και ασφάλειας νοσηλευτών κατά το διάστημα των ετών 1980-2003</a:t>
            </a:r>
          </a:p>
          <a:p>
            <a:pPr algn="r"/>
            <a:r>
              <a:rPr lang="el-GR" b="1">
                <a:latin typeface="Verdana" pitchFamily="34" charset="0"/>
              </a:rPr>
              <a:t>Lang et al. (2004)</a:t>
            </a:r>
          </a:p>
          <a:p>
            <a:pPr algn="r"/>
            <a:endParaRPr lang="el-GR" b="1">
              <a:latin typeface="Verdana" pitchFamily="34" charset="0"/>
            </a:endParaRPr>
          </a:p>
          <a:p>
            <a:r>
              <a:rPr lang="el-GR" b="1">
                <a:latin typeface="Verdana" pitchFamily="34" charset="0"/>
              </a:rPr>
              <a:t>94 έρευνες έγιναν για την διερεύνηση της σχέσης του αριθμού ασθενών ανά νοσηλευτή και των ωρών ανά ημέρα νοσηλείας με την έκβαση των ασθενών στα Νοσοκομεία τις Αμερικής και του Καναδά το διάστημα 1990-2006</a:t>
            </a:r>
          </a:p>
          <a:p>
            <a:pPr algn="r"/>
            <a:r>
              <a:rPr lang="el-GR" b="1">
                <a:latin typeface="Verdana" pitchFamily="34" charset="0"/>
              </a:rPr>
              <a:t>Kane et al. (2007)</a:t>
            </a:r>
          </a:p>
          <a:p>
            <a:pPr algn="r"/>
            <a:endParaRPr lang="el-GR" b="1">
              <a:latin typeface="Verdana" pitchFamily="34" charset="0"/>
            </a:endParaRPr>
          </a:p>
          <a:p>
            <a:endParaRPr lang="el-GR" sz="1800" b="1">
              <a:latin typeface="Verdana" pitchFamily="34" charset="0"/>
            </a:endParaRPr>
          </a:p>
          <a:p>
            <a:endParaRPr lang="el-GR" b="1">
              <a:latin typeface="Verdana" pitchFamily="34" charset="0"/>
            </a:endParaRP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 Θέση υποσέλιδου"/>
          <p:cNvSpPr>
            <a:spLocks noGrp="1"/>
          </p:cNvSpPr>
          <p:nvPr>
            <p:ph type="ftr" sz="quarter" idx="11"/>
          </p:nvPr>
        </p:nvSpPr>
        <p:spPr>
          <a:noFill/>
        </p:spPr>
        <p:txBody>
          <a:bodyPr/>
          <a:lstStyle/>
          <a:p>
            <a:r>
              <a:rPr lang="en-US"/>
              <a:t>Δάφνη Καϊτελίδου</a:t>
            </a:r>
          </a:p>
        </p:txBody>
      </p:sp>
      <p:sp>
        <p:nvSpPr>
          <p:cNvPr id="191490" name="Rectangle 2"/>
          <p:cNvSpPr>
            <a:spLocks noChangeArrowheads="1"/>
          </p:cNvSpPr>
          <p:nvPr/>
        </p:nvSpPr>
        <p:spPr bwMode="auto">
          <a:xfrm>
            <a:off x="685800" y="381000"/>
            <a:ext cx="7772400" cy="1143000"/>
          </a:xfrm>
          <a:prstGeom prst="rect">
            <a:avLst/>
          </a:prstGeom>
          <a:noFill/>
          <a:ln w="9525">
            <a:noFill/>
            <a:miter lim="800000"/>
            <a:headEnd/>
            <a:tailEnd/>
          </a:ln>
        </p:spPr>
        <p:txBody>
          <a:bodyPr anchor="ctr"/>
          <a:lstStyle/>
          <a:p>
            <a:r>
              <a:rPr lang="el-GR" sz="3600">
                <a:solidFill>
                  <a:schemeClr val="tx2"/>
                </a:solidFill>
              </a:rPr>
              <a:t>Αμερικανικός Σύνδεσμος Νοσηλευτών</a:t>
            </a:r>
            <a:endParaRPr lang="en-US" sz="4400">
              <a:solidFill>
                <a:schemeClr val="tx2"/>
              </a:solidFill>
            </a:endParaRPr>
          </a:p>
        </p:txBody>
      </p:sp>
      <p:sp>
        <p:nvSpPr>
          <p:cNvPr id="191491" name="Rectangle 3"/>
          <p:cNvSpPr>
            <a:spLocks noChangeArrowheads="1"/>
          </p:cNvSpPr>
          <p:nvPr/>
        </p:nvSpPr>
        <p:spPr bwMode="auto">
          <a:xfrm>
            <a:off x="685800" y="1752600"/>
            <a:ext cx="7772400" cy="411480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el-GR"/>
              <a:t>Υψηλότερο ποσοστό νοσηλευτών (στο σύνολο του νοσηλευτικού προσωπικού) συσχετίστηκε με καλύτερη έκβαση:</a:t>
            </a:r>
            <a:r>
              <a:rPr lang="en-US"/>
              <a:t> </a:t>
            </a:r>
            <a:endParaRPr lang="el-GR"/>
          </a:p>
          <a:p>
            <a:pPr marL="742950" lvl="1" indent="-285750">
              <a:spcBef>
                <a:spcPct val="20000"/>
              </a:spcBef>
              <a:buClr>
                <a:schemeClr val="hlink"/>
              </a:buClr>
              <a:buSzPct val="55000"/>
              <a:buFont typeface="Wingdings" pitchFamily="2" charset="2"/>
              <a:buChar char="n"/>
            </a:pPr>
            <a:r>
              <a:rPr lang="el-GR" sz="2000"/>
              <a:t>Μείωση ημερών νοσηλείας</a:t>
            </a:r>
          </a:p>
          <a:p>
            <a:pPr marL="742950" lvl="1" indent="-285750">
              <a:spcBef>
                <a:spcPct val="20000"/>
              </a:spcBef>
              <a:buClr>
                <a:schemeClr val="hlink"/>
              </a:buClr>
              <a:buSzPct val="55000"/>
              <a:buFont typeface="Wingdings" pitchFamily="2" charset="2"/>
              <a:buChar char="n"/>
            </a:pPr>
            <a:r>
              <a:rPr lang="el-GR" sz="2000"/>
              <a:t>Μειωμένος κίνδυνος ελκών</a:t>
            </a:r>
          </a:p>
          <a:p>
            <a:pPr marL="742950" lvl="1" indent="-285750">
              <a:spcBef>
                <a:spcPct val="20000"/>
              </a:spcBef>
              <a:buClr>
                <a:schemeClr val="hlink"/>
              </a:buClr>
              <a:buSzPct val="55000"/>
              <a:buFont typeface="Wingdings" pitchFamily="2" charset="2"/>
              <a:buChar char="n"/>
            </a:pPr>
            <a:r>
              <a:rPr lang="el-GR" sz="2000"/>
              <a:t>Μειωμένος κίνδυνος για πνευμονία</a:t>
            </a:r>
          </a:p>
          <a:p>
            <a:pPr marL="742950" lvl="1" indent="-285750">
              <a:spcBef>
                <a:spcPct val="20000"/>
              </a:spcBef>
              <a:buClr>
                <a:schemeClr val="hlink"/>
              </a:buClr>
              <a:buSzPct val="55000"/>
              <a:buFont typeface="Wingdings" pitchFamily="2" charset="2"/>
              <a:buChar char="n"/>
            </a:pPr>
            <a:r>
              <a:rPr lang="el-GR" sz="2000"/>
              <a:t>Μειωμένος κίνδυνος για μετεγχειρητικές λοιμώξεις</a:t>
            </a:r>
          </a:p>
          <a:p>
            <a:pPr marL="742950" lvl="1" indent="-285750">
              <a:spcBef>
                <a:spcPct val="20000"/>
              </a:spcBef>
              <a:buClr>
                <a:schemeClr val="hlink"/>
              </a:buClr>
              <a:buSzPct val="55000"/>
              <a:buFont typeface="Wingdings" pitchFamily="2" charset="2"/>
              <a:buChar char="n"/>
            </a:pPr>
            <a:r>
              <a:rPr lang="el-GR" sz="2000"/>
              <a:t>Μειωμένος κίνδυνος για λοιμώξεις ουροποιητικού</a:t>
            </a:r>
          </a:p>
          <a:p>
            <a:pPr marL="742950" lvl="1" indent="-285750" algn="r">
              <a:spcBef>
                <a:spcPct val="20000"/>
              </a:spcBef>
              <a:buClr>
                <a:schemeClr val="hlink"/>
              </a:buClr>
              <a:buSzPct val="55000"/>
              <a:buFont typeface="Wingdings" pitchFamily="2" charset="2"/>
              <a:buNone/>
            </a:pPr>
            <a:r>
              <a:rPr lang="en-US" sz="2000"/>
              <a:t>(ANA 1997, 2000)</a:t>
            </a:r>
          </a:p>
        </p:txBody>
      </p:sp>
      <p:pic>
        <p:nvPicPr>
          <p:cNvPr id="191492" name="Picture 4" descr="j0433936"/>
          <p:cNvPicPr>
            <a:picLocks noChangeAspect="1" noChangeArrowheads="1"/>
          </p:cNvPicPr>
          <p:nvPr/>
        </p:nvPicPr>
        <p:blipFill>
          <a:blip r:embed="rId3" cstate="print"/>
          <a:srcRect/>
          <a:stretch>
            <a:fillRect/>
          </a:stretch>
        </p:blipFill>
        <p:spPr bwMode="auto">
          <a:xfrm>
            <a:off x="7429500" y="4876800"/>
            <a:ext cx="1714500" cy="17145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fade">
                                      <p:cBhvr>
                                        <p:cTn id="7" dur="1000"/>
                                        <p:tgtEl>
                                          <p:spTgt spid="191490"/>
                                        </p:tgtEl>
                                      </p:cBhvr>
                                    </p:animEffect>
                                    <p:anim calcmode="lin" valueType="num">
                                      <p:cBhvr>
                                        <p:cTn id="8" dur="1000" fill="hold"/>
                                        <p:tgtEl>
                                          <p:spTgt spid="191490"/>
                                        </p:tgtEl>
                                        <p:attrNameLst>
                                          <p:attrName>ppt_x</p:attrName>
                                        </p:attrNameLst>
                                      </p:cBhvr>
                                      <p:tavLst>
                                        <p:tav tm="0">
                                          <p:val>
                                            <p:strVal val="#ppt_x"/>
                                          </p:val>
                                        </p:tav>
                                        <p:tav tm="100000">
                                          <p:val>
                                            <p:strVal val="#ppt_x"/>
                                          </p:val>
                                        </p:tav>
                                      </p:tavLst>
                                    </p:anim>
                                    <p:anim calcmode="lin" valueType="num">
                                      <p:cBhvr>
                                        <p:cTn id="9" dur="900" decel="100000" fill="hold"/>
                                        <p:tgtEl>
                                          <p:spTgt spid="19149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149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5" presetClass="entr" presetSubtype="0" fill="hold" grpId="0" nodeType="afterEffect">
                                  <p:stCondLst>
                                    <p:cond delay="0"/>
                                  </p:stCondLst>
                                  <p:childTnLst>
                                    <p:set>
                                      <p:cBhvr>
                                        <p:cTn id="13" dur="1" fill="hold">
                                          <p:stCondLst>
                                            <p:cond delay="0"/>
                                          </p:stCondLst>
                                        </p:cTn>
                                        <p:tgtEl>
                                          <p:spTgt spid="191491"/>
                                        </p:tgtEl>
                                        <p:attrNameLst>
                                          <p:attrName>style.visibility</p:attrName>
                                        </p:attrNameLst>
                                      </p:cBhvr>
                                      <p:to>
                                        <p:strVal val="visible"/>
                                      </p:to>
                                    </p:set>
                                    <p:anim calcmode="lin" valueType="num">
                                      <p:cBhvr>
                                        <p:cTn id="14" dur="1000" fill="hold"/>
                                        <p:tgtEl>
                                          <p:spTgt spid="191491"/>
                                        </p:tgtEl>
                                        <p:attrNameLst>
                                          <p:attrName>ppt_w</p:attrName>
                                        </p:attrNameLst>
                                      </p:cBhvr>
                                      <p:tavLst>
                                        <p:tav tm="0">
                                          <p:val>
                                            <p:strVal val="#ppt_w*0.70"/>
                                          </p:val>
                                        </p:tav>
                                        <p:tav tm="100000">
                                          <p:val>
                                            <p:strVal val="#ppt_w"/>
                                          </p:val>
                                        </p:tav>
                                      </p:tavLst>
                                    </p:anim>
                                    <p:anim calcmode="lin" valueType="num">
                                      <p:cBhvr>
                                        <p:cTn id="15" dur="1000" fill="hold"/>
                                        <p:tgtEl>
                                          <p:spTgt spid="191491"/>
                                        </p:tgtEl>
                                        <p:attrNameLst>
                                          <p:attrName>ppt_h</p:attrName>
                                        </p:attrNameLst>
                                      </p:cBhvr>
                                      <p:tavLst>
                                        <p:tav tm="0">
                                          <p:val>
                                            <p:strVal val="#ppt_h"/>
                                          </p:val>
                                        </p:tav>
                                        <p:tav tm="100000">
                                          <p:val>
                                            <p:strVal val="#ppt_h"/>
                                          </p:val>
                                        </p:tav>
                                      </p:tavLst>
                                    </p:anim>
                                    <p:animEffect transition="in" filter="fade">
                                      <p:cBhvr>
                                        <p:cTn id="16" dur="1000"/>
                                        <p:tgtEl>
                                          <p:spTgt spid="191491"/>
                                        </p:tgtEl>
                                      </p:cBhvr>
                                    </p:animEffect>
                                  </p:childTnLst>
                                </p:cTn>
                              </p:par>
                            </p:childTnLst>
                          </p:cTn>
                        </p:par>
                        <p:par>
                          <p:cTn id="17" fill="hold">
                            <p:stCondLst>
                              <p:cond delay="2000"/>
                            </p:stCondLst>
                            <p:childTnLst>
                              <p:par>
                                <p:cTn id="18" presetID="23" presetClass="entr" presetSubtype="16" fill="hold" nodeType="afterEffect">
                                  <p:stCondLst>
                                    <p:cond delay="0"/>
                                  </p:stCondLst>
                                  <p:childTnLst>
                                    <p:set>
                                      <p:cBhvr>
                                        <p:cTn id="19" dur="1" fill="hold">
                                          <p:stCondLst>
                                            <p:cond delay="0"/>
                                          </p:stCondLst>
                                        </p:cTn>
                                        <p:tgtEl>
                                          <p:spTgt spid="191492"/>
                                        </p:tgtEl>
                                        <p:attrNameLst>
                                          <p:attrName>style.visibility</p:attrName>
                                        </p:attrNameLst>
                                      </p:cBhvr>
                                      <p:to>
                                        <p:strVal val="visible"/>
                                      </p:to>
                                    </p:set>
                                    <p:anim calcmode="lin" valueType="num">
                                      <p:cBhvr>
                                        <p:cTn id="20" dur="1000" fill="hold"/>
                                        <p:tgtEl>
                                          <p:spTgt spid="191492"/>
                                        </p:tgtEl>
                                        <p:attrNameLst>
                                          <p:attrName>ppt_w</p:attrName>
                                        </p:attrNameLst>
                                      </p:cBhvr>
                                      <p:tavLst>
                                        <p:tav tm="0">
                                          <p:val>
                                            <p:fltVal val="0"/>
                                          </p:val>
                                        </p:tav>
                                        <p:tav tm="100000">
                                          <p:val>
                                            <p:strVal val="#ppt_w"/>
                                          </p:val>
                                        </p:tav>
                                      </p:tavLst>
                                    </p:anim>
                                    <p:anim calcmode="lin" valueType="num">
                                      <p:cBhvr>
                                        <p:cTn id="21" dur="1000" fill="hold"/>
                                        <p:tgtEl>
                                          <p:spTgt spid="1914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2 - Θέση υποσέλιδου"/>
          <p:cNvSpPr>
            <a:spLocks noGrp="1"/>
          </p:cNvSpPr>
          <p:nvPr>
            <p:ph type="ftr" sz="quarter" idx="11"/>
          </p:nvPr>
        </p:nvSpPr>
        <p:spPr>
          <a:noFill/>
        </p:spPr>
        <p:txBody>
          <a:bodyPr/>
          <a:lstStyle/>
          <a:p>
            <a:r>
              <a:rPr lang="en-US"/>
              <a:t>Δάφνη Καϊτελίδου</a:t>
            </a:r>
          </a:p>
        </p:txBody>
      </p:sp>
      <p:sp>
        <p:nvSpPr>
          <p:cNvPr id="193538" name="Rectangle 2"/>
          <p:cNvSpPr>
            <a:spLocks noChangeArrowheads="1"/>
          </p:cNvSpPr>
          <p:nvPr/>
        </p:nvSpPr>
        <p:spPr bwMode="auto">
          <a:xfrm>
            <a:off x="609600" y="228600"/>
            <a:ext cx="7772400" cy="838200"/>
          </a:xfrm>
          <a:prstGeom prst="rect">
            <a:avLst/>
          </a:prstGeom>
          <a:noFill/>
          <a:ln w="9525">
            <a:noFill/>
            <a:miter lim="800000"/>
            <a:headEnd/>
            <a:tailEnd/>
          </a:ln>
        </p:spPr>
        <p:txBody>
          <a:bodyPr anchor="ctr"/>
          <a:lstStyle/>
          <a:p>
            <a:r>
              <a:rPr lang="el-GR" sz="3200">
                <a:solidFill>
                  <a:schemeClr val="tx2"/>
                </a:solidFill>
              </a:rPr>
              <a:t>Νοσηλευτική στελέχωση και εκβάσεις ασθενών στα νοσοκομεία</a:t>
            </a:r>
            <a:endParaRPr lang="en-US" sz="4400">
              <a:solidFill>
                <a:schemeClr val="tx2"/>
              </a:solidFill>
            </a:endParaRPr>
          </a:p>
        </p:txBody>
      </p:sp>
      <p:sp>
        <p:nvSpPr>
          <p:cNvPr id="193539" name="Rectangle 3"/>
          <p:cNvSpPr>
            <a:spLocks noChangeArrowheads="1"/>
          </p:cNvSpPr>
          <p:nvPr/>
        </p:nvSpPr>
        <p:spPr bwMode="auto">
          <a:xfrm>
            <a:off x="609600" y="1447800"/>
            <a:ext cx="8382000" cy="4343400"/>
          </a:xfrm>
          <a:prstGeom prst="rect">
            <a:avLst/>
          </a:prstGeom>
          <a:noFill/>
          <a:ln w="9525">
            <a:noFill/>
            <a:miter lim="800000"/>
            <a:headEnd/>
            <a:tailEnd/>
          </a:ln>
        </p:spPr>
        <p:txBody>
          <a:bodyPr/>
          <a:lstStyle/>
          <a:p>
            <a:pPr marL="342900" indent="-342900">
              <a:spcBef>
                <a:spcPts val="500"/>
              </a:spcBef>
              <a:spcAft>
                <a:spcPts val="500"/>
              </a:spcAft>
              <a:buClr>
                <a:schemeClr val="folHlink"/>
              </a:buClr>
              <a:buSzPct val="60000"/>
              <a:buFont typeface="Wingdings" pitchFamily="2" charset="2"/>
              <a:buNone/>
            </a:pPr>
            <a:r>
              <a:rPr lang="el-GR" b="1"/>
              <a:t>Όσο λιγότεροι νοσηλευτές τόσο:	</a:t>
            </a:r>
          </a:p>
          <a:p>
            <a:pPr marL="342900" indent="-342900">
              <a:spcBef>
                <a:spcPts val="500"/>
              </a:spcBef>
              <a:spcAft>
                <a:spcPts val="500"/>
              </a:spcAft>
              <a:buClr>
                <a:schemeClr val="folHlink"/>
              </a:buClr>
              <a:buSzPct val="60000"/>
              <a:buFont typeface="Wingdings" pitchFamily="2" charset="2"/>
              <a:buNone/>
            </a:pPr>
            <a:r>
              <a:rPr lang="el-GR" b="1"/>
              <a:t>- σε ασθενείς στη ΜΕΘ: </a:t>
            </a:r>
            <a:r>
              <a:rPr lang="el-GR">
                <a:solidFill>
                  <a:schemeClr val="folHlink"/>
                </a:solidFill>
              </a:rPr>
              <a:t>λοιμώξεις ουροποιητικού, πνευμονία, σοκ, αιμορραγία ανωτέρου πεπτικού, αύξηση διάρκεια ημερών νοσηλείας</a:t>
            </a:r>
          </a:p>
          <a:p>
            <a:pPr marL="342900" indent="-342900">
              <a:spcBef>
                <a:spcPts val="500"/>
              </a:spcBef>
              <a:spcAft>
                <a:spcPts val="500"/>
              </a:spcAft>
              <a:buClr>
                <a:schemeClr val="folHlink"/>
              </a:buClr>
              <a:buSzPct val="60000"/>
              <a:buFont typeface="Wingdings" pitchFamily="2" charset="2"/>
              <a:buNone/>
            </a:pPr>
            <a:r>
              <a:rPr lang="el-GR">
                <a:solidFill>
                  <a:schemeClr val="folHlink"/>
                </a:solidFill>
              </a:rPr>
              <a:t>	- </a:t>
            </a:r>
            <a:r>
              <a:rPr lang="el-GR" b="1"/>
              <a:t>σε ασθενείς μετά από μεγάλο χειρουργείο</a:t>
            </a:r>
            <a:r>
              <a:rPr lang="en-US" b="1"/>
              <a:t>: </a:t>
            </a:r>
            <a:r>
              <a:rPr lang="el-GR">
                <a:solidFill>
                  <a:schemeClr val="folHlink"/>
                </a:solidFill>
              </a:rPr>
              <a:t>λοιμώξεις ουροποιητικού, πνευμονία, αποτυχία διάσωσης, σοκ, αιμορραγία ανωτέρου πεπτικού, θρομβώσεις</a:t>
            </a:r>
            <a:r>
              <a:rPr lang="el-GR"/>
              <a:t> </a:t>
            </a:r>
          </a:p>
          <a:p>
            <a:pPr marL="342900" indent="-342900">
              <a:spcBef>
                <a:spcPts val="500"/>
              </a:spcBef>
              <a:spcAft>
                <a:spcPts val="500"/>
              </a:spcAft>
              <a:buClr>
                <a:schemeClr val="folHlink"/>
              </a:buClr>
              <a:buSzPct val="60000"/>
              <a:buFont typeface="Wingdings" pitchFamily="2" charset="2"/>
              <a:buNone/>
            </a:pPr>
            <a:endParaRPr lang="el-GR"/>
          </a:p>
          <a:p>
            <a:pPr marL="342900" indent="-342900" algn="r">
              <a:spcBef>
                <a:spcPts val="500"/>
              </a:spcBef>
              <a:spcAft>
                <a:spcPts val="500"/>
              </a:spcAft>
              <a:buClr>
                <a:schemeClr val="folHlink"/>
              </a:buClr>
              <a:buSzPct val="60000"/>
              <a:buFont typeface="Wingdings" pitchFamily="2" charset="2"/>
              <a:buNone/>
            </a:pPr>
            <a:r>
              <a:rPr lang="en-US" sz="2000"/>
              <a:t>Needleman, Buerhaus, et al. (2001)</a:t>
            </a:r>
            <a:endParaRPr lang="el-GR" sz="2000"/>
          </a:p>
          <a:p>
            <a:pPr marL="742950" lvl="1" indent="-285750" algn="r">
              <a:spcBef>
                <a:spcPts val="500"/>
              </a:spcBef>
              <a:spcAft>
                <a:spcPts val="500"/>
              </a:spcAft>
              <a:buClr>
                <a:schemeClr val="hlink"/>
              </a:buClr>
              <a:buSzPct val="55000"/>
              <a:buFont typeface="Symbol" pitchFamily="18" charset="2"/>
              <a:buNone/>
            </a:pPr>
            <a:r>
              <a:rPr lang="en-US" sz="1800"/>
              <a:t> Nurse Staffing and Patient Outcomes in Hospitals. </a:t>
            </a:r>
            <a:endParaRPr lang="el-GR" sz="1800"/>
          </a:p>
          <a:p>
            <a:pPr marL="742950" lvl="1" indent="-285750" algn="r">
              <a:spcBef>
                <a:spcPts val="500"/>
              </a:spcBef>
              <a:spcAft>
                <a:spcPts val="500"/>
              </a:spcAft>
              <a:buClr>
                <a:schemeClr val="hlink"/>
              </a:buClr>
              <a:buSzPct val="55000"/>
              <a:buFont typeface="Symbol" pitchFamily="18" charset="2"/>
              <a:buNone/>
            </a:pPr>
            <a:r>
              <a:rPr lang="en-US" sz="1800"/>
              <a:t>(</a:t>
            </a:r>
            <a:r>
              <a:rPr lang="el-GR" sz="1800"/>
              <a:t>αποτελέσματα έρευνας διαθέσιμα στο: </a:t>
            </a:r>
            <a:r>
              <a:rPr lang="en-US" sz="1800">
                <a:hlinkClick r:id="rId3"/>
              </a:rPr>
              <a:t>www.hrsa.gov/dn</a:t>
            </a:r>
            <a:r>
              <a:rPr lang="el-GR" sz="1800"/>
              <a:t> </a:t>
            </a:r>
            <a:r>
              <a:rPr lang="en-US" sz="180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3538"/>
                                        </p:tgtEl>
                                        <p:attrNameLst>
                                          <p:attrName>style.visibility</p:attrName>
                                        </p:attrNameLst>
                                      </p:cBhvr>
                                      <p:to>
                                        <p:strVal val="visible"/>
                                      </p:to>
                                    </p:set>
                                    <p:animEffect transition="in" filter="fade">
                                      <p:cBhvr>
                                        <p:cTn id="7" dur="1000"/>
                                        <p:tgtEl>
                                          <p:spTgt spid="193538"/>
                                        </p:tgtEl>
                                      </p:cBhvr>
                                    </p:animEffect>
                                    <p:anim calcmode="lin" valueType="num">
                                      <p:cBhvr>
                                        <p:cTn id="8" dur="1000" fill="hold"/>
                                        <p:tgtEl>
                                          <p:spTgt spid="193538"/>
                                        </p:tgtEl>
                                        <p:attrNameLst>
                                          <p:attrName>ppt_x</p:attrName>
                                        </p:attrNameLst>
                                      </p:cBhvr>
                                      <p:tavLst>
                                        <p:tav tm="0">
                                          <p:val>
                                            <p:strVal val="#ppt_x"/>
                                          </p:val>
                                        </p:tav>
                                        <p:tav tm="100000">
                                          <p:val>
                                            <p:strVal val="#ppt_x"/>
                                          </p:val>
                                        </p:tav>
                                      </p:tavLst>
                                    </p:anim>
                                    <p:anim calcmode="lin" valueType="num">
                                      <p:cBhvr>
                                        <p:cTn id="9" dur="1000" fill="hold"/>
                                        <p:tgtEl>
                                          <p:spTgt spid="19353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93539"/>
                                        </p:tgtEl>
                                        <p:attrNameLst>
                                          <p:attrName>style.visibility</p:attrName>
                                        </p:attrNameLst>
                                      </p:cBhvr>
                                      <p:to>
                                        <p:strVal val="visible"/>
                                      </p:to>
                                    </p:set>
                                    <p:animEffect transition="in" filter="fade">
                                      <p:cBhvr>
                                        <p:cTn id="13" dur="1000"/>
                                        <p:tgtEl>
                                          <p:spTgt spid="193539"/>
                                        </p:tgtEl>
                                      </p:cBhvr>
                                    </p:animEffect>
                                    <p:anim calcmode="lin" valueType="num">
                                      <p:cBhvr>
                                        <p:cTn id="14" dur="1000" fill="hold"/>
                                        <p:tgtEl>
                                          <p:spTgt spid="193539"/>
                                        </p:tgtEl>
                                        <p:attrNameLst>
                                          <p:attrName>ppt_x</p:attrName>
                                        </p:attrNameLst>
                                      </p:cBhvr>
                                      <p:tavLst>
                                        <p:tav tm="0">
                                          <p:val>
                                            <p:strVal val="#ppt_x"/>
                                          </p:val>
                                        </p:tav>
                                        <p:tav tm="100000">
                                          <p:val>
                                            <p:strVal val="#ppt_x"/>
                                          </p:val>
                                        </p:tav>
                                      </p:tavLst>
                                    </p:anim>
                                    <p:anim calcmode="lin" valueType="num">
                                      <p:cBhvr>
                                        <p:cTn id="15" dur="1000" fill="hold"/>
                                        <p:tgtEl>
                                          <p:spTgt spid="1935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8" grpId="0"/>
      <p:bldP spid="19353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ChangeArrowheads="1"/>
          </p:cNvSpPr>
          <p:nvPr/>
        </p:nvSpPr>
        <p:spPr bwMode="auto">
          <a:xfrm>
            <a:off x="446456" y="3214686"/>
            <a:ext cx="7772400" cy="857250"/>
          </a:xfrm>
          <a:prstGeom prst="rect">
            <a:avLst/>
          </a:prstGeom>
          <a:noFill/>
          <a:ln w="9525">
            <a:noFill/>
            <a:miter lim="800000"/>
            <a:headEnd/>
            <a:tailEnd/>
          </a:ln>
        </p:spPr>
        <p:txBody>
          <a:bodyPr anchor="ctr"/>
          <a:lstStyle/>
          <a:p>
            <a:pPr algn="ctr"/>
            <a:r>
              <a:rPr lang="el-GR" sz="1800" dirty="0">
                <a:solidFill>
                  <a:schemeClr val="tx2"/>
                </a:solidFill>
                <a:latin typeface="+mn-lt"/>
              </a:rPr>
              <a:t> </a:t>
            </a:r>
            <a:endParaRPr lang="en-US" dirty="0">
              <a:solidFill>
                <a:srgbClr val="C00000"/>
              </a:solidFill>
              <a:latin typeface="+mn-lt"/>
            </a:endParaRPr>
          </a:p>
        </p:txBody>
      </p:sp>
      <p:pic>
        <p:nvPicPr>
          <p:cNvPr id="191492" name="Picture 4" descr="j0433936"/>
          <p:cNvPicPr>
            <a:picLocks noChangeAspect="1" noChangeArrowheads="1"/>
          </p:cNvPicPr>
          <p:nvPr/>
        </p:nvPicPr>
        <p:blipFill>
          <a:blip r:embed="rId3" cstate="print"/>
          <a:srcRect/>
          <a:stretch>
            <a:fillRect/>
          </a:stretch>
        </p:blipFill>
        <p:spPr bwMode="auto">
          <a:xfrm>
            <a:off x="6768719" y="4968487"/>
            <a:ext cx="1376350" cy="1032263"/>
          </a:xfrm>
          <a:prstGeom prst="rect">
            <a:avLst/>
          </a:prstGeom>
          <a:noFill/>
          <a:ln w="9525">
            <a:noFill/>
            <a:miter lim="800000"/>
            <a:headEnd/>
            <a:tailEnd/>
          </a:ln>
        </p:spPr>
      </p:pic>
      <p:sp>
        <p:nvSpPr>
          <p:cNvPr id="6" name="5 - Ορθογώνιο"/>
          <p:cNvSpPr/>
          <p:nvPr/>
        </p:nvSpPr>
        <p:spPr>
          <a:xfrm>
            <a:off x="1795463" y="839644"/>
            <a:ext cx="2286000" cy="369332"/>
          </a:xfrm>
          <a:prstGeom prst="rect">
            <a:avLst/>
          </a:prstGeom>
        </p:spPr>
        <p:txBody>
          <a:bodyPr>
            <a:spAutoFit/>
          </a:bodyPr>
          <a:lstStyle/>
          <a:p>
            <a:pPr marL="257175" indent="-257175">
              <a:spcBef>
                <a:spcPct val="20000"/>
              </a:spcBef>
              <a:buClr>
                <a:srgbClr val="3EBBF0"/>
              </a:buClr>
              <a:buSzPct val="60000"/>
              <a:buFont typeface="Wingdings" pitchFamily="2" charset="2"/>
              <a:buChar char="n"/>
            </a:pPr>
            <a:endParaRPr lang="el-GR" sz="1800" dirty="0">
              <a:solidFill>
                <a:prstClr val="black"/>
              </a:solidFill>
            </a:endParaRPr>
          </a:p>
        </p:txBody>
      </p:sp>
      <p:sp>
        <p:nvSpPr>
          <p:cNvPr id="7" name="6 - TextBox"/>
          <p:cNvSpPr txBox="1"/>
          <p:nvPr/>
        </p:nvSpPr>
        <p:spPr>
          <a:xfrm>
            <a:off x="1259632" y="1052736"/>
            <a:ext cx="5572164" cy="830997"/>
          </a:xfrm>
          <a:prstGeom prst="rect">
            <a:avLst/>
          </a:prstGeom>
          <a:noFill/>
        </p:spPr>
        <p:txBody>
          <a:bodyPr wrap="square" rtlCol="0">
            <a:spAutoFit/>
          </a:bodyPr>
          <a:lstStyle/>
          <a:p>
            <a:pPr algn="ctr"/>
            <a:r>
              <a:rPr lang="el-GR" sz="1200" i="1" dirty="0">
                <a:latin typeface="+mn-lt"/>
              </a:rPr>
              <a:t>Πολυκεντρική μελέτη σε </a:t>
            </a:r>
            <a:r>
              <a:rPr lang="el-GR" sz="1200" b="1" i="1" dirty="0">
                <a:latin typeface="+mn-lt"/>
              </a:rPr>
              <a:t>425 Νοσοκομεία σε 6 χώρες</a:t>
            </a:r>
            <a:r>
              <a:rPr lang="el-GR" sz="1200" i="1" dirty="0">
                <a:latin typeface="+mn-lt"/>
              </a:rPr>
              <a:t>: Βέλγιο, Αγγλία, Φινλανδία, Ιρλανδία, Ισπανία και Ελβετία</a:t>
            </a:r>
          </a:p>
          <a:p>
            <a:r>
              <a:rPr lang="el-GR" sz="1200" dirty="0">
                <a:latin typeface="+mn-lt"/>
              </a:rPr>
              <a:t>Κάθε </a:t>
            </a:r>
            <a:r>
              <a:rPr lang="el-GR" sz="1200" b="1" dirty="0">
                <a:latin typeface="+mn-lt"/>
              </a:rPr>
              <a:t>αύξηση κατά 10 μονάδες στο ποσοστό των νοσηλευτών </a:t>
            </a:r>
            <a:r>
              <a:rPr lang="el-GR" sz="1200" dirty="0">
                <a:latin typeface="+mn-lt"/>
              </a:rPr>
              <a:t>στο σύνολο του νοσηλευτικού προσωπικού σχετιζόταν με χαμηλότερες πιθανότητες:</a:t>
            </a:r>
          </a:p>
        </p:txBody>
      </p:sp>
      <p:graphicFrame>
        <p:nvGraphicFramePr>
          <p:cNvPr id="8" name="7 - Πίνακας"/>
          <p:cNvGraphicFramePr>
            <a:graphicFrameLocks noGrp="1"/>
          </p:cNvGraphicFramePr>
          <p:nvPr/>
        </p:nvGraphicFramePr>
        <p:xfrm>
          <a:off x="392877" y="2464587"/>
          <a:ext cx="4875644" cy="3164332"/>
        </p:xfrm>
        <a:graphic>
          <a:graphicData uri="http://schemas.openxmlformats.org/drawingml/2006/table">
            <a:tbl>
              <a:tblPr/>
              <a:tblGrid>
                <a:gridCol w="3053975">
                  <a:extLst>
                    <a:ext uri="{9D8B030D-6E8A-4147-A177-3AD203B41FA5}">
                      <a16:colId xmlns:a16="http://schemas.microsoft.com/office/drawing/2014/main" val="20000"/>
                    </a:ext>
                  </a:extLst>
                </a:gridCol>
                <a:gridCol w="1821669">
                  <a:extLst>
                    <a:ext uri="{9D8B030D-6E8A-4147-A177-3AD203B41FA5}">
                      <a16:colId xmlns:a16="http://schemas.microsoft.com/office/drawing/2014/main" val="20001"/>
                    </a:ext>
                  </a:extLst>
                </a:gridCol>
              </a:tblGrid>
              <a:tr h="357236">
                <a:tc>
                  <a:txBody>
                    <a:bodyPr/>
                    <a:lstStyle/>
                    <a:p>
                      <a:pPr>
                        <a:lnSpc>
                          <a:spcPct val="115000"/>
                        </a:lnSpc>
                        <a:spcAft>
                          <a:spcPts val="0"/>
                        </a:spcAft>
                      </a:pPr>
                      <a:r>
                        <a:rPr lang="el-GR" sz="1100" b="1" dirty="0">
                          <a:solidFill>
                            <a:srgbClr val="000000"/>
                          </a:solidFill>
                          <a:latin typeface="Calibri"/>
                          <a:ea typeface="Times New Roman"/>
                          <a:cs typeface="Calibri"/>
                        </a:rPr>
                        <a:t>Ενδονοσοκομειακής θνητότητας σε διάστημα 30 ημερών από</a:t>
                      </a:r>
                      <a:r>
                        <a:rPr lang="el-GR" sz="1100" b="1" baseline="0" dirty="0">
                          <a:solidFill>
                            <a:srgbClr val="000000"/>
                          </a:solidFill>
                          <a:latin typeface="Calibri"/>
                          <a:ea typeface="Times New Roman"/>
                          <a:cs typeface="Calibri"/>
                        </a:rPr>
                        <a:t> την εισαγωγή </a:t>
                      </a:r>
                      <a:endParaRPr lang="el-GR" sz="1100" dirty="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l-GR" sz="1100" b="1">
                          <a:solidFill>
                            <a:srgbClr val="000000"/>
                          </a:solidFill>
                          <a:latin typeface="Calibri"/>
                          <a:ea typeface="Times New Roman"/>
                          <a:cs typeface="Calibri"/>
                        </a:rPr>
                        <a:t>11%</a:t>
                      </a:r>
                      <a:r>
                        <a:rPr lang="en-US" sz="1100">
                          <a:solidFill>
                            <a:srgbClr val="000000"/>
                          </a:solidFill>
                          <a:latin typeface="Calibri"/>
                          <a:ea typeface="Times New Roman"/>
                          <a:cs typeface="Calibri"/>
                        </a:rPr>
                        <a:t> (</a:t>
                      </a:r>
                      <a:r>
                        <a:rPr lang="el-GR" sz="1100">
                          <a:solidFill>
                            <a:srgbClr val="000000"/>
                          </a:solidFill>
                          <a:latin typeface="Calibri"/>
                          <a:ea typeface="Times New Roman"/>
                          <a:cs typeface="Calibri"/>
                        </a:rPr>
                        <a:t>95% ΔΕ 2-20%, </a:t>
                      </a:r>
                      <a:r>
                        <a:rPr lang="en-US" sz="1100">
                          <a:solidFill>
                            <a:srgbClr val="000000"/>
                          </a:solidFill>
                          <a:latin typeface="Calibri"/>
                          <a:ea typeface="Times New Roman"/>
                          <a:cs typeface="Calibri"/>
                        </a:rPr>
                        <a:t>p=0.018)</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0"/>
                  </a:ext>
                </a:extLst>
              </a:tr>
              <a:tr h="173213">
                <a:tc>
                  <a:txBody>
                    <a:bodyPr/>
                    <a:lstStyle/>
                    <a:p>
                      <a:pPr>
                        <a:lnSpc>
                          <a:spcPct val="115000"/>
                        </a:lnSpc>
                        <a:spcAft>
                          <a:spcPts val="0"/>
                        </a:spcAft>
                      </a:pPr>
                      <a:r>
                        <a:rPr lang="el-GR" sz="1100" b="1">
                          <a:solidFill>
                            <a:srgbClr val="000000"/>
                          </a:solidFill>
                          <a:latin typeface="Calibri"/>
                          <a:ea typeface="Calibri"/>
                          <a:cs typeface="Calibri"/>
                        </a:rPr>
                        <a:t>Εμφάνισης ελκών πίεσης </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15%</a:t>
                      </a:r>
                      <a:r>
                        <a:rPr lang="en-US" sz="1100">
                          <a:solidFill>
                            <a:srgbClr val="000000"/>
                          </a:solidFill>
                          <a:latin typeface="Calibri"/>
                          <a:ea typeface="Calibri"/>
                          <a:cs typeface="Calibri"/>
                        </a:rPr>
                        <a:t> (</a:t>
                      </a:r>
                      <a:r>
                        <a:rPr lang="el-GR" sz="1100">
                          <a:solidFill>
                            <a:srgbClr val="000000"/>
                          </a:solidFill>
                          <a:latin typeface="Calibri"/>
                          <a:ea typeface="Calibri"/>
                          <a:cs typeface="Calibri"/>
                        </a:rPr>
                        <a:t>95% ΔΕ </a:t>
                      </a:r>
                      <a:r>
                        <a:rPr lang="en-US" sz="1100">
                          <a:solidFill>
                            <a:srgbClr val="000000"/>
                          </a:solidFill>
                          <a:latin typeface="Calibri"/>
                          <a:ea typeface="Calibri"/>
                          <a:cs typeface="Calibri"/>
                        </a:rPr>
                        <a:t>2-27%, p=0.027)</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val="10001"/>
                  </a:ext>
                </a:extLst>
              </a:tr>
              <a:tr h="173213">
                <a:tc>
                  <a:txBody>
                    <a:bodyPr/>
                    <a:lstStyle/>
                    <a:p>
                      <a:pPr>
                        <a:lnSpc>
                          <a:spcPct val="115000"/>
                        </a:lnSpc>
                        <a:spcAft>
                          <a:spcPts val="0"/>
                        </a:spcAft>
                      </a:pPr>
                      <a:r>
                        <a:rPr lang="el-GR" sz="1100" b="1">
                          <a:solidFill>
                            <a:srgbClr val="000000"/>
                          </a:solidFill>
                          <a:latin typeface="Calibri"/>
                          <a:ea typeface="Calibri"/>
                          <a:cs typeface="Calibri"/>
                        </a:rPr>
                        <a:t>Πτώσεων ασθενών με τραυματισμό</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l-GR" sz="1100" b="1">
                          <a:solidFill>
                            <a:srgbClr val="000000"/>
                          </a:solidFill>
                          <a:latin typeface="Calibri"/>
                          <a:ea typeface="Times New Roman"/>
                          <a:cs typeface="Calibri"/>
                        </a:rPr>
                        <a:t>20%</a:t>
                      </a:r>
                      <a:r>
                        <a:rPr lang="en-US" sz="1100">
                          <a:solidFill>
                            <a:srgbClr val="000000"/>
                          </a:solidFill>
                          <a:latin typeface="Calibri"/>
                          <a:ea typeface="Calibri"/>
                          <a:cs typeface="Calibri"/>
                        </a:rPr>
                        <a:t> (</a:t>
                      </a:r>
                      <a:r>
                        <a:rPr lang="el-GR" sz="1100">
                          <a:solidFill>
                            <a:srgbClr val="000000"/>
                          </a:solidFill>
                          <a:latin typeface="Calibri"/>
                          <a:ea typeface="Calibri"/>
                          <a:cs typeface="Calibri"/>
                        </a:rPr>
                        <a:t>95% ΔΕ </a:t>
                      </a:r>
                      <a:r>
                        <a:rPr lang="en-US" sz="1100">
                          <a:solidFill>
                            <a:srgbClr val="000000"/>
                          </a:solidFill>
                          <a:latin typeface="Calibri"/>
                          <a:ea typeface="Calibri"/>
                          <a:cs typeface="Calibri"/>
                        </a:rPr>
                        <a:t>9-29%, p=0.001)</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2"/>
                  </a:ext>
                </a:extLst>
              </a:tr>
              <a:tr h="357236">
                <a:tc>
                  <a:txBody>
                    <a:bodyPr/>
                    <a:lstStyle/>
                    <a:p>
                      <a:pPr>
                        <a:lnSpc>
                          <a:spcPct val="115000"/>
                        </a:lnSpc>
                        <a:spcAft>
                          <a:spcPts val="0"/>
                        </a:spcAft>
                      </a:pPr>
                      <a:r>
                        <a:rPr lang="el-GR" sz="1100" b="1">
                          <a:solidFill>
                            <a:srgbClr val="000000"/>
                          </a:solidFill>
                          <a:latin typeface="Calibri"/>
                          <a:ea typeface="Calibri"/>
                          <a:cs typeface="Calibri"/>
                        </a:rPr>
                        <a:t>Εκδήλωσης λοιμώξεων του ουροποιητικού συστήματος</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l-GR" sz="1100" b="1" dirty="0">
                          <a:solidFill>
                            <a:srgbClr val="000000"/>
                          </a:solidFill>
                          <a:latin typeface="Calibri"/>
                          <a:ea typeface="Times New Roman"/>
                          <a:cs typeface="Calibri"/>
                        </a:rPr>
                        <a:t>12%</a:t>
                      </a:r>
                      <a:r>
                        <a:rPr lang="en-US" sz="1100" dirty="0">
                          <a:solidFill>
                            <a:srgbClr val="000000"/>
                          </a:solidFill>
                          <a:latin typeface="Calibri"/>
                          <a:ea typeface="Calibri"/>
                          <a:cs typeface="Calibri"/>
                        </a:rPr>
                        <a:t> (</a:t>
                      </a:r>
                      <a:r>
                        <a:rPr lang="el-GR" sz="1100" dirty="0">
                          <a:solidFill>
                            <a:srgbClr val="000000"/>
                          </a:solidFill>
                          <a:latin typeface="Calibri"/>
                          <a:ea typeface="Calibri"/>
                          <a:cs typeface="Calibri"/>
                        </a:rPr>
                        <a:t>95% ΔΕ </a:t>
                      </a:r>
                      <a:r>
                        <a:rPr lang="en-US" sz="1100" dirty="0">
                          <a:solidFill>
                            <a:srgbClr val="000000"/>
                          </a:solidFill>
                          <a:latin typeface="Calibri"/>
                          <a:ea typeface="Calibri"/>
                          <a:cs typeface="Calibri"/>
                        </a:rPr>
                        <a:t>1-22%, p=0.049)</a:t>
                      </a:r>
                      <a:endParaRPr lang="el-GR" sz="1100" dirty="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val="10003"/>
                  </a:ext>
                </a:extLst>
              </a:tr>
              <a:tr h="357236">
                <a:tc>
                  <a:txBody>
                    <a:bodyPr/>
                    <a:lstStyle/>
                    <a:p>
                      <a:pPr>
                        <a:lnSpc>
                          <a:spcPct val="115000"/>
                        </a:lnSpc>
                        <a:spcAft>
                          <a:spcPts val="0"/>
                        </a:spcAft>
                      </a:pPr>
                      <a:r>
                        <a:rPr lang="el-GR" sz="1100" b="1">
                          <a:solidFill>
                            <a:srgbClr val="000000"/>
                          </a:solidFill>
                          <a:latin typeface="Calibri"/>
                          <a:ea typeface="Calibri"/>
                          <a:cs typeface="Calibri"/>
                        </a:rPr>
                        <a:t>Χαμηλής αξιολόγησης του Νοσοκομείου από τους Νοσηλευτές</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l-GR" sz="1100" b="1">
                          <a:solidFill>
                            <a:srgbClr val="000000"/>
                          </a:solidFill>
                          <a:latin typeface="Calibri"/>
                          <a:ea typeface="Times New Roman"/>
                          <a:cs typeface="Calibri"/>
                        </a:rPr>
                        <a:t>10%</a:t>
                      </a:r>
                      <a:r>
                        <a:rPr lang="en-US" sz="1100">
                          <a:solidFill>
                            <a:srgbClr val="000000"/>
                          </a:solidFill>
                          <a:latin typeface="Calibri"/>
                          <a:ea typeface="Calibri"/>
                          <a:cs typeface="Calibri"/>
                        </a:rPr>
                        <a:t> (</a:t>
                      </a:r>
                      <a:r>
                        <a:rPr lang="el-GR" sz="1100">
                          <a:solidFill>
                            <a:srgbClr val="000000"/>
                          </a:solidFill>
                          <a:latin typeface="Calibri"/>
                          <a:ea typeface="Calibri"/>
                          <a:cs typeface="Calibri"/>
                        </a:rPr>
                        <a:t>95% ΔΕ </a:t>
                      </a:r>
                      <a:r>
                        <a:rPr lang="en-US" sz="1100">
                          <a:solidFill>
                            <a:srgbClr val="000000"/>
                          </a:solidFill>
                          <a:latin typeface="Calibri"/>
                          <a:ea typeface="Calibri"/>
                          <a:cs typeface="Calibri"/>
                        </a:rPr>
                        <a:t>1-19 %, p=0.026)</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4"/>
                  </a:ext>
                </a:extLst>
              </a:tr>
              <a:tr h="357236">
                <a:tc>
                  <a:txBody>
                    <a:bodyPr/>
                    <a:lstStyle/>
                    <a:p>
                      <a:pPr>
                        <a:lnSpc>
                          <a:spcPct val="115000"/>
                        </a:lnSpc>
                        <a:spcAft>
                          <a:spcPts val="0"/>
                        </a:spcAft>
                      </a:pPr>
                      <a:r>
                        <a:rPr lang="el-GR" sz="1100" b="1">
                          <a:solidFill>
                            <a:srgbClr val="000000"/>
                          </a:solidFill>
                          <a:latin typeface="Calibri"/>
                          <a:ea typeface="Calibri"/>
                          <a:cs typeface="Calibri"/>
                        </a:rPr>
                        <a:t>Κακής αξιολόγησης της ποιότητας των υπηρεσιών υγείας του Νοσοκομείου</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11%</a:t>
                      </a:r>
                      <a:r>
                        <a:rPr lang="en-US" sz="1100">
                          <a:solidFill>
                            <a:srgbClr val="000000"/>
                          </a:solidFill>
                          <a:latin typeface="Calibri"/>
                          <a:ea typeface="Calibri"/>
                          <a:cs typeface="Calibri"/>
                        </a:rPr>
                        <a:t> (</a:t>
                      </a:r>
                      <a:r>
                        <a:rPr lang="el-GR" sz="1100">
                          <a:solidFill>
                            <a:srgbClr val="000000"/>
                          </a:solidFill>
                          <a:latin typeface="Calibri"/>
                          <a:ea typeface="Calibri"/>
                          <a:cs typeface="Calibri"/>
                        </a:rPr>
                        <a:t>95% ΔΕ </a:t>
                      </a:r>
                      <a:r>
                        <a:rPr lang="en-US" sz="1100">
                          <a:solidFill>
                            <a:srgbClr val="000000"/>
                          </a:solidFill>
                          <a:latin typeface="Calibri"/>
                          <a:ea typeface="Calibri"/>
                          <a:cs typeface="Calibri"/>
                        </a:rPr>
                        <a:t>2-20%, p=0.016)</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val="10005"/>
                  </a:ext>
                </a:extLst>
              </a:tr>
              <a:tr h="357236">
                <a:tc>
                  <a:txBody>
                    <a:bodyPr/>
                    <a:lstStyle/>
                    <a:p>
                      <a:pPr>
                        <a:lnSpc>
                          <a:spcPct val="115000"/>
                        </a:lnSpc>
                        <a:spcAft>
                          <a:spcPts val="0"/>
                        </a:spcAft>
                      </a:pPr>
                      <a:r>
                        <a:rPr lang="el-GR" sz="1100" b="1">
                          <a:solidFill>
                            <a:srgbClr val="000000"/>
                          </a:solidFill>
                          <a:latin typeface="Calibri"/>
                          <a:ea typeface="Calibri"/>
                          <a:cs typeface="Calibri"/>
                        </a:rPr>
                        <a:t>Κακής αξιολόγησης του βαθμού ασφάλειας των ασθενών</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l-GR" sz="1100" b="1">
                          <a:solidFill>
                            <a:srgbClr val="000000"/>
                          </a:solidFill>
                          <a:latin typeface="Calibri"/>
                          <a:ea typeface="Times New Roman"/>
                          <a:cs typeface="Calibri"/>
                        </a:rPr>
                        <a:t>15%</a:t>
                      </a:r>
                      <a:r>
                        <a:rPr lang="en-US" sz="1100">
                          <a:solidFill>
                            <a:srgbClr val="000000"/>
                          </a:solidFill>
                          <a:latin typeface="Calibri"/>
                          <a:ea typeface="Calibri"/>
                          <a:cs typeface="Calibri"/>
                        </a:rPr>
                        <a:t> (</a:t>
                      </a:r>
                      <a:r>
                        <a:rPr lang="el-GR" sz="1100">
                          <a:solidFill>
                            <a:srgbClr val="000000"/>
                          </a:solidFill>
                          <a:latin typeface="Calibri"/>
                          <a:ea typeface="Calibri"/>
                          <a:cs typeface="Calibri"/>
                        </a:rPr>
                        <a:t>95% ΔΕ </a:t>
                      </a:r>
                      <a:r>
                        <a:rPr lang="en-US" sz="1100">
                          <a:solidFill>
                            <a:srgbClr val="000000"/>
                          </a:solidFill>
                          <a:latin typeface="Calibri"/>
                          <a:ea typeface="Calibri"/>
                          <a:cs typeface="Calibri"/>
                        </a:rPr>
                        <a:t>1-27%, p=0.040)</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6"/>
                  </a:ext>
                </a:extLst>
              </a:tr>
              <a:tr h="173213">
                <a:tc>
                  <a:txBody>
                    <a:bodyPr/>
                    <a:lstStyle/>
                    <a:p>
                      <a:pPr>
                        <a:lnSpc>
                          <a:spcPct val="115000"/>
                        </a:lnSpc>
                        <a:spcAft>
                          <a:spcPts val="0"/>
                        </a:spcAft>
                      </a:pPr>
                      <a:r>
                        <a:rPr lang="el-GR" sz="1100" b="1">
                          <a:solidFill>
                            <a:srgbClr val="000000"/>
                          </a:solidFill>
                          <a:latin typeface="Calibri"/>
                          <a:ea typeface="Calibri"/>
                          <a:cs typeface="Calibri"/>
                        </a:rPr>
                        <a:t>Κακής αξιολόγησης της κουλτούρας ασφάλειας</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l-GR" sz="1100" b="1">
                          <a:solidFill>
                            <a:srgbClr val="000000"/>
                          </a:solidFill>
                          <a:latin typeface="Calibri"/>
                          <a:ea typeface="Times New Roman"/>
                          <a:cs typeface="Calibri"/>
                        </a:rPr>
                        <a:t>9%</a:t>
                      </a:r>
                      <a:r>
                        <a:rPr lang="el-GR" sz="1100">
                          <a:solidFill>
                            <a:srgbClr val="000000"/>
                          </a:solidFill>
                          <a:latin typeface="Calibri"/>
                          <a:ea typeface="Times New Roman"/>
                          <a:cs typeface="Calibri"/>
                        </a:rPr>
                        <a:t> (</a:t>
                      </a:r>
                      <a:r>
                        <a:rPr lang="el-GR" sz="1100">
                          <a:solidFill>
                            <a:srgbClr val="000000"/>
                          </a:solidFill>
                          <a:latin typeface="Calibri"/>
                          <a:ea typeface="Calibri"/>
                          <a:cs typeface="Calibri"/>
                        </a:rPr>
                        <a:t>95% ΔΕ </a:t>
                      </a:r>
                      <a:r>
                        <a:rPr lang="el-GR" sz="1100">
                          <a:solidFill>
                            <a:srgbClr val="000000"/>
                          </a:solidFill>
                          <a:latin typeface="Calibri"/>
                          <a:ea typeface="Times New Roman"/>
                          <a:cs typeface="Calibri"/>
                        </a:rPr>
                        <a:t>1-13%, p=0.027)</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val="10007"/>
                  </a:ext>
                </a:extLst>
              </a:tr>
              <a:tr h="357236">
                <a:tc>
                  <a:txBody>
                    <a:bodyPr/>
                    <a:lstStyle/>
                    <a:p>
                      <a:pPr>
                        <a:lnSpc>
                          <a:spcPct val="115000"/>
                        </a:lnSpc>
                        <a:spcAft>
                          <a:spcPts val="0"/>
                        </a:spcAft>
                      </a:pPr>
                      <a:r>
                        <a:rPr lang="el-GR" sz="1100" b="1">
                          <a:solidFill>
                            <a:srgbClr val="000000"/>
                          </a:solidFill>
                          <a:latin typeface="Calibri"/>
                          <a:ea typeface="Calibri"/>
                          <a:cs typeface="Calibri"/>
                        </a:rPr>
                        <a:t>Υψηλών ποσοστών αναφοράς επαγγελματικής εξουθένωσης των νοσηλευτών</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tc>
                  <a:txBody>
                    <a:bodyPr/>
                    <a:lstStyle/>
                    <a:p>
                      <a:pPr algn="ctr">
                        <a:lnSpc>
                          <a:spcPct val="115000"/>
                        </a:lnSpc>
                        <a:spcAft>
                          <a:spcPts val="0"/>
                        </a:spcAft>
                      </a:pPr>
                      <a:r>
                        <a:rPr lang="el-GR" sz="1100" b="1">
                          <a:solidFill>
                            <a:srgbClr val="000000"/>
                          </a:solidFill>
                          <a:latin typeface="Calibri"/>
                          <a:ea typeface="Times New Roman"/>
                          <a:cs typeface="Calibri"/>
                        </a:rPr>
                        <a:t>11%</a:t>
                      </a:r>
                      <a:r>
                        <a:rPr lang="en-US" sz="1100">
                          <a:solidFill>
                            <a:srgbClr val="000000"/>
                          </a:solidFill>
                          <a:latin typeface="Calibri"/>
                          <a:ea typeface="Calibri"/>
                          <a:cs typeface="Calibri"/>
                        </a:rPr>
                        <a:t> (</a:t>
                      </a:r>
                      <a:r>
                        <a:rPr lang="el-GR" sz="1100">
                          <a:solidFill>
                            <a:srgbClr val="000000"/>
                          </a:solidFill>
                          <a:latin typeface="Calibri"/>
                          <a:ea typeface="Calibri"/>
                          <a:cs typeface="Calibri"/>
                        </a:rPr>
                        <a:t>95% ΔΕ </a:t>
                      </a:r>
                      <a:r>
                        <a:rPr lang="en-US" sz="1100">
                          <a:solidFill>
                            <a:srgbClr val="000000"/>
                          </a:solidFill>
                          <a:latin typeface="Calibri"/>
                          <a:ea typeface="Calibri"/>
                          <a:cs typeface="Calibri"/>
                        </a:rPr>
                        <a:t>1-20%, p=0.043)</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0008"/>
                  </a:ext>
                </a:extLst>
              </a:tr>
              <a:tr h="357236">
                <a:tc>
                  <a:txBody>
                    <a:bodyPr/>
                    <a:lstStyle/>
                    <a:p>
                      <a:pPr>
                        <a:lnSpc>
                          <a:spcPct val="115000"/>
                        </a:lnSpc>
                        <a:spcAft>
                          <a:spcPts val="0"/>
                        </a:spcAft>
                      </a:pPr>
                      <a:r>
                        <a:rPr lang="el-GR" sz="1100" b="1">
                          <a:solidFill>
                            <a:srgbClr val="000000"/>
                          </a:solidFill>
                          <a:latin typeface="Calibri"/>
                          <a:ea typeface="Calibri"/>
                          <a:cs typeface="Calibri"/>
                        </a:rPr>
                        <a:t>Υψηλών ποσοστών δυσαρέσκειας των νοσηλευτών από την εργασία τους</a:t>
                      </a:r>
                      <a:endParaRPr lang="el-GR" sz="110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tc>
                  <a:txBody>
                    <a:bodyPr/>
                    <a:lstStyle/>
                    <a:p>
                      <a:pPr algn="ctr">
                        <a:lnSpc>
                          <a:spcPct val="115000"/>
                        </a:lnSpc>
                        <a:spcAft>
                          <a:spcPts val="0"/>
                        </a:spcAft>
                      </a:pPr>
                      <a:r>
                        <a:rPr lang="el-GR" sz="1100" b="1" dirty="0">
                          <a:solidFill>
                            <a:srgbClr val="000000"/>
                          </a:solidFill>
                          <a:latin typeface="Calibri"/>
                          <a:ea typeface="Times New Roman"/>
                          <a:cs typeface="Calibri"/>
                        </a:rPr>
                        <a:t>9%</a:t>
                      </a:r>
                      <a:r>
                        <a:rPr lang="en-US" sz="1100" dirty="0">
                          <a:solidFill>
                            <a:srgbClr val="000000"/>
                          </a:solidFill>
                          <a:latin typeface="Calibri"/>
                          <a:ea typeface="Calibri"/>
                          <a:cs typeface="Calibri"/>
                        </a:rPr>
                        <a:t> (</a:t>
                      </a:r>
                      <a:r>
                        <a:rPr lang="el-GR" sz="1100" dirty="0">
                          <a:solidFill>
                            <a:srgbClr val="000000"/>
                          </a:solidFill>
                          <a:latin typeface="Calibri"/>
                          <a:ea typeface="Calibri"/>
                          <a:cs typeface="Calibri"/>
                        </a:rPr>
                        <a:t>95% ΔΕ </a:t>
                      </a:r>
                      <a:r>
                        <a:rPr lang="en-US" sz="1100" dirty="0">
                          <a:solidFill>
                            <a:srgbClr val="000000"/>
                          </a:solidFill>
                          <a:latin typeface="Calibri"/>
                          <a:ea typeface="Calibri"/>
                          <a:cs typeface="Calibri"/>
                        </a:rPr>
                        <a:t>1-17%, p=0.025)</a:t>
                      </a:r>
                      <a:endParaRPr lang="el-GR" sz="1100" dirty="0">
                        <a:solidFill>
                          <a:srgbClr val="000000"/>
                        </a:solidFill>
                        <a:latin typeface="Calibri"/>
                        <a:ea typeface="Calibri"/>
                        <a:cs typeface="Times New Roman"/>
                      </a:endParaRPr>
                    </a:p>
                  </a:txBody>
                  <a:tcPr marL="51435" marR="51435" marT="0" marB="0">
                    <a:lnL w="19050" cap="flat" cmpd="sng" algn="ctr">
                      <a:solidFill>
                        <a:srgbClr val="4BACC6"/>
                      </a:solidFill>
                      <a:prstDash val="solid"/>
                      <a:round/>
                      <a:headEnd type="none" w="med" len="med"/>
                      <a:tailEnd type="none" w="med" len="med"/>
                    </a:lnL>
                    <a:lnR w="19050" cap="flat" cmpd="sng" algn="ctr">
                      <a:solidFill>
                        <a:srgbClr val="4BACC6"/>
                      </a:solidFill>
                      <a:prstDash val="solid"/>
                      <a:round/>
                      <a:headEnd type="none" w="med" len="med"/>
                      <a:tailEnd type="none" w="med" len="med"/>
                    </a:lnR>
                    <a:lnT w="19050" cap="flat" cmpd="sng" algn="ctr">
                      <a:solidFill>
                        <a:srgbClr val="4BACC6"/>
                      </a:solidFill>
                      <a:prstDash val="solid"/>
                      <a:round/>
                      <a:headEnd type="none" w="med" len="med"/>
                      <a:tailEnd type="none" w="med" len="med"/>
                    </a:lnT>
                    <a:lnB w="19050" cap="flat" cmpd="sng" algn="ctr">
                      <a:solidFill>
                        <a:srgbClr val="4BACC6"/>
                      </a:solidFill>
                      <a:prstDash val="solid"/>
                      <a:round/>
                      <a:headEnd type="none" w="med" len="med"/>
                      <a:tailEnd type="none" w="med" len="med"/>
                    </a:lnB>
                    <a:solidFill>
                      <a:srgbClr val="D2EAF1"/>
                    </a:solidFill>
                  </a:tcPr>
                </a:tc>
                <a:extLst>
                  <a:ext uri="{0D108BD9-81ED-4DB2-BD59-A6C34878D82A}">
                    <a16:rowId xmlns:a16="http://schemas.microsoft.com/office/drawing/2014/main" val="10009"/>
                  </a:ext>
                </a:extLst>
              </a:tr>
            </a:tbl>
          </a:graphicData>
        </a:graphic>
      </p:graphicFrame>
      <p:sp>
        <p:nvSpPr>
          <p:cNvPr id="9" name="8 - TextBox"/>
          <p:cNvSpPr txBox="1"/>
          <p:nvPr/>
        </p:nvSpPr>
        <p:spPr>
          <a:xfrm>
            <a:off x="5804305" y="2143116"/>
            <a:ext cx="3161132" cy="2031325"/>
          </a:xfrm>
          <a:prstGeom prst="rect">
            <a:avLst/>
          </a:prstGeom>
          <a:solidFill>
            <a:schemeClr val="accent3">
              <a:lumMod val="60000"/>
              <a:lumOff val="40000"/>
            </a:schemeClr>
          </a:solidFill>
          <a:scene3d>
            <a:camera prst="orthographicFront"/>
            <a:lightRig rig="threePt" dir="t"/>
          </a:scene3d>
          <a:sp3d>
            <a:bevelT/>
            <a:bevelB/>
          </a:sp3d>
        </p:spPr>
        <p:txBody>
          <a:bodyPr wrap="square" rtlCol="0">
            <a:spAutoFit/>
          </a:bodyPr>
          <a:lstStyle/>
          <a:p>
            <a:r>
              <a:rPr lang="el-GR" sz="1800" dirty="0">
                <a:latin typeface="+mn-lt"/>
              </a:rPr>
              <a:t>Κατά μέσο όρο, αντιστοιχούσαν:</a:t>
            </a:r>
          </a:p>
          <a:p>
            <a:pPr marL="334566" indent="-203597">
              <a:buFont typeface="Wingdings" pitchFamily="2" charset="2"/>
              <a:buChar char="ü"/>
            </a:pPr>
            <a:r>
              <a:rPr lang="el-GR" sz="1800" dirty="0">
                <a:latin typeface="+mn-lt"/>
              </a:rPr>
              <a:t>6 νοσηλευτές και βοηθοί νοσηλευτή για κάθε 25 ασθενείς,</a:t>
            </a:r>
          </a:p>
          <a:p>
            <a:pPr marL="334566" indent="-203597">
              <a:buFont typeface="Wingdings" pitchFamily="2" charset="2"/>
              <a:buChar char="ü"/>
            </a:pPr>
            <a:r>
              <a:rPr lang="el-GR" sz="1800" dirty="0">
                <a:latin typeface="+mn-lt"/>
              </a:rPr>
              <a:t>4 από τους οποίους ήταν νοσηλευτές</a:t>
            </a:r>
          </a:p>
        </p:txBody>
      </p:sp>
      <p:sp>
        <p:nvSpPr>
          <p:cNvPr id="10" name="9 - Βέλος προς τα κάτω"/>
          <p:cNvSpPr/>
          <p:nvPr/>
        </p:nvSpPr>
        <p:spPr>
          <a:xfrm>
            <a:off x="7596336" y="4005064"/>
            <a:ext cx="264092" cy="3583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
        <p:nvSpPr>
          <p:cNvPr id="11" name="10 - TextBox"/>
          <p:cNvSpPr txBox="1"/>
          <p:nvPr/>
        </p:nvSpPr>
        <p:spPr>
          <a:xfrm>
            <a:off x="5796136" y="4293096"/>
            <a:ext cx="3089726" cy="2308324"/>
          </a:xfrm>
          <a:prstGeom prst="rect">
            <a:avLst/>
          </a:prstGeom>
          <a:solidFill>
            <a:schemeClr val="accent3">
              <a:lumMod val="60000"/>
              <a:lumOff val="40000"/>
            </a:schemeClr>
          </a:solidFill>
          <a:scene3d>
            <a:camera prst="orthographicFront"/>
            <a:lightRig rig="threePt" dir="t"/>
          </a:scene3d>
          <a:sp3d>
            <a:bevelT/>
            <a:bevelB/>
          </a:sp3d>
        </p:spPr>
        <p:txBody>
          <a:bodyPr wrap="square" rtlCol="0">
            <a:spAutoFit/>
          </a:bodyPr>
          <a:lstStyle/>
          <a:p>
            <a:pPr algn="ctr"/>
            <a:r>
              <a:rPr lang="el-GR" sz="1800" dirty="0">
                <a:latin typeface="+mn-lt"/>
              </a:rPr>
              <a:t>Η αντικατάσταση ενός βοηθού νοσηλευτή από έναν νοσηλευτή για κάθε 25 ασθενείς σχετιζόταν με </a:t>
            </a:r>
            <a:r>
              <a:rPr lang="el-GR" sz="1800" b="1" i="1" dirty="0">
                <a:latin typeface="+mn-lt"/>
              </a:rPr>
              <a:t>21% μείωση στα ποσοστά θανάτων κατά τη διάρκεια της νοσηλείας</a:t>
            </a:r>
          </a:p>
        </p:txBody>
      </p:sp>
      <p:sp>
        <p:nvSpPr>
          <p:cNvPr id="12" name="11 - TextBox"/>
          <p:cNvSpPr txBox="1"/>
          <p:nvPr/>
        </p:nvSpPr>
        <p:spPr>
          <a:xfrm>
            <a:off x="251520" y="6237312"/>
            <a:ext cx="6590156" cy="438582"/>
          </a:xfrm>
          <a:prstGeom prst="rect">
            <a:avLst/>
          </a:prstGeom>
          <a:noFill/>
        </p:spPr>
        <p:txBody>
          <a:bodyPr wrap="square" rtlCol="0">
            <a:spAutoFit/>
          </a:bodyPr>
          <a:lstStyle/>
          <a:p>
            <a:r>
              <a:rPr lang="en-US" sz="750" i="1" dirty="0">
                <a:latin typeface="+mn-lt"/>
              </a:rPr>
              <a:t>Aiken LH, Sloane D, Griffiths P, Rafferty AM, </a:t>
            </a:r>
            <a:r>
              <a:rPr lang="en-US" sz="750" i="1" dirty="0" err="1">
                <a:latin typeface="+mn-lt"/>
              </a:rPr>
              <a:t>Bruyneel</a:t>
            </a:r>
            <a:r>
              <a:rPr lang="en-US" sz="750" i="1" dirty="0">
                <a:latin typeface="+mn-lt"/>
              </a:rPr>
              <a:t> L, McHugh M, Maier CB, Moreno-</a:t>
            </a:r>
            <a:r>
              <a:rPr lang="en-US" sz="750" i="1" dirty="0" err="1">
                <a:latin typeface="+mn-lt"/>
              </a:rPr>
              <a:t>Casbas</a:t>
            </a:r>
            <a:r>
              <a:rPr lang="en-US" sz="750" i="1" dirty="0">
                <a:latin typeface="+mn-lt"/>
              </a:rPr>
              <a:t> T, Ball JE, </a:t>
            </a:r>
            <a:r>
              <a:rPr lang="en-US" sz="750" i="1" dirty="0" err="1">
                <a:latin typeface="+mn-lt"/>
              </a:rPr>
              <a:t>Ausserhofer</a:t>
            </a:r>
            <a:r>
              <a:rPr lang="en-US" sz="750" i="1" dirty="0">
                <a:latin typeface="+mn-lt"/>
              </a:rPr>
              <a:t> D, </a:t>
            </a:r>
            <a:r>
              <a:rPr lang="en-US" sz="750" i="1" dirty="0" err="1">
                <a:latin typeface="+mn-lt"/>
              </a:rPr>
              <a:t>Sermeus</a:t>
            </a:r>
            <a:r>
              <a:rPr lang="en-US" sz="750" i="1" dirty="0">
                <a:latin typeface="+mn-lt"/>
              </a:rPr>
              <a:t> W; RN4CAST Consortium. Nursing skill mix in European hospitals: cross-sectional study of the association with mortality, patient ratings, and quality of care. BMJ Qual </a:t>
            </a:r>
            <a:r>
              <a:rPr lang="en-US" sz="750" i="1" dirty="0" err="1">
                <a:latin typeface="+mn-lt"/>
              </a:rPr>
              <a:t>Saf</a:t>
            </a:r>
            <a:r>
              <a:rPr lang="en-US" sz="750" i="1" dirty="0">
                <a:latin typeface="+mn-lt"/>
              </a:rPr>
              <a:t>. 2017 Jul;26(7):559-568. doi: 10.1136/bmjqs-2016-005567. </a:t>
            </a:r>
            <a:r>
              <a:rPr lang="en-US" sz="750" i="1" dirty="0" err="1">
                <a:latin typeface="+mn-lt"/>
              </a:rPr>
              <a:t>Epub</a:t>
            </a:r>
            <a:r>
              <a:rPr lang="en-US" sz="750" i="1" dirty="0">
                <a:latin typeface="+mn-lt"/>
              </a:rPr>
              <a:t> 2016 Nov 15. PMID: 28626086; PMCID: PMC5477662.</a:t>
            </a:r>
            <a:endParaRPr lang="el-GR" sz="750" i="1" dirty="0">
              <a:latin typeface="+mn-lt"/>
            </a:endParaRPr>
          </a:p>
        </p:txBody>
      </p:sp>
      <p:grpSp>
        <p:nvGrpSpPr>
          <p:cNvPr id="13" name="11 - Ομάδα"/>
          <p:cNvGrpSpPr/>
          <p:nvPr/>
        </p:nvGrpSpPr>
        <p:grpSpPr>
          <a:xfrm>
            <a:off x="178563" y="319887"/>
            <a:ext cx="8840453" cy="619828"/>
            <a:chOff x="0" y="909081"/>
            <a:chExt cx="8128000" cy="826437"/>
          </a:xfrm>
          <a:solidFill>
            <a:schemeClr val="tx2">
              <a:lumMod val="75000"/>
            </a:schemeClr>
          </a:solidFill>
        </p:grpSpPr>
        <p:sp>
          <p:nvSpPr>
            <p:cNvPr id="14" name="13 - Στρογγυλεμένο ορθογώνιο"/>
            <p:cNvSpPr/>
            <p:nvPr/>
          </p:nvSpPr>
          <p:spPr>
            <a:xfrm>
              <a:off x="0" y="909081"/>
              <a:ext cx="8128000" cy="826437"/>
            </a:xfrm>
            <a:prstGeom prst="roundRect">
              <a:avLst>
                <a:gd name="adj" fmla="val 10000"/>
              </a:avLst>
            </a:prstGeom>
            <a:grpFill/>
            <a:ln>
              <a:solidFill>
                <a:schemeClr val="tx2">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Στρογγυλεμένο ορθογώνιο 4"/>
            <p:cNvSpPr/>
            <p:nvPr/>
          </p:nvSpPr>
          <p:spPr>
            <a:xfrm>
              <a:off x="49261" y="909081"/>
              <a:ext cx="8078738" cy="826437"/>
            </a:xfrm>
            <a:prstGeom prst="rect">
              <a:avLst/>
            </a:prstGeom>
            <a:grpFill/>
            <a:ln>
              <a:solidFill>
                <a:schemeClr val="tx2">
                  <a:lumMod val="75000"/>
                </a:schemeClr>
              </a:solidFill>
            </a:ln>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algn="ctr" defTabSz="766763">
                <a:lnSpc>
                  <a:spcPct val="90000"/>
                </a:lnSpc>
                <a:spcAft>
                  <a:spcPct val="35000"/>
                </a:spcAft>
              </a:pPr>
              <a:r>
                <a:rPr lang="el-GR" sz="1800" b="1" dirty="0"/>
                <a:t>Τα υψηλότερα ποσοστά νοσηλευτών (στο σύνολο του νοσηλευτικού προσωπικού) συσχετίζονται με καλύτερες εκβάσεις για τους ασθενείς</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fade">
                                      <p:cBhvr>
                                        <p:cTn id="7" dur="1000"/>
                                        <p:tgtEl>
                                          <p:spTgt spid="191490"/>
                                        </p:tgtEl>
                                      </p:cBhvr>
                                    </p:animEffect>
                                    <p:anim calcmode="lin" valueType="num">
                                      <p:cBhvr>
                                        <p:cTn id="8" dur="1000" fill="hold"/>
                                        <p:tgtEl>
                                          <p:spTgt spid="191490"/>
                                        </p:tgtEl>
                                        <p:attrNameLst>
                                          <p:attrName>ppt_x</p:attrName>
                                        </p:attrNameLst>
                                      </p:cBhvr>
                                      <p:tavLst>
                                        <p:tav tm="0">
                                          <p:val>
                                            <p:strVal val="#ppt_x"/>
                                          </p:val>
                                        </p:tav>
                                        <p:tav tm="100000">
                                          <p:val>
                                            <p:strVal val="#ppt_x"/>
                                          </p:val>
                                        </p:tav>
                                      </p:tavLst>
                                    </p:anim>
                                    <p:anim calcmode="lin" valueType="num">
                                      <p:cBhvr>
                                        <p:cTn id="9" dur="900" decel="100000" fill="hold"/>
                                        <p:tgtEl>
                                          <p:spTgt spid="19149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149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91492"/>
                                        </p:tgtEl>
                                        <p:attrNameLst>
                                          <p:attrName>style.visibility</p:attrName>
                                        </p:attrNameLst>
                                      </p:cBhvr>
                                      <p:to>
                                        <p:strVal val="visible"/>
                                      </p:to>
                                    </p:set>
                                    <p:anim calcmode="lin" valueType="num">
                                      <p:cBhvr>
                                        <p:cTn id="14" dur="1000" fill="hold"/>
                                        <p:tgtEl>
                                          <p:spTgt spid="191492"/>
                                        </p:tgtEl>
                                        <p:attrNameLst>
                                          <p:attrName>ppt_w</p:attrName>
                                        </p:attrNameLst>
                                      </p:cBhvr>
                                      <p:tavLst>
                                        <p:tav tm="0">
                                          <p:val>
                                            <p:fltVal val="0"/>
                                          </p:val>
                                        </p:tav>
                                        <p:tav tm="100000">
                                          <p:val>
                                            <p:strVal val="#ppt_w"/>
                                          </p:val>
                                        </p:tav>
                                      </p:tavLst>
                                    </p:anim>
                                    <p:anim calcmode="lin" valueType="num">
                                      <p:cBhvr>
                                        <p:cTn id="15" dur="1000" fill="hold"/>
                                        <p:tgtEl>
                                          <p:spTgt spid="19149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9" name="Rectangle 3"/>
          <p:cNvSpPr>
            <a:spLocks noChangeArrowheads="1"/>
          </p:cNvSpPr>
          <p:nvPr/>
        </p:nvSpPr>
        <p:spPr bwMode="auto">
          <a:xfrm>
            <a:off x="446455" y="1875224"/>
            <a:ext cx="5304272" cy="321471"/>
          </a:xfrm>
          <a:prstGeom prst="rect">
            <a:avLst/>
          </a:prstGeom>
          <a:noFill/>
          <a:ln w="9525">
            <a:noFill/>
            <a:miter lim="800000"/>
            <a:headEnd/>
            <a:tailEnd/>
          </a:ln>
        </p:spPr>
        <p:txBody>
          <a:bodyPr/>
          <a:lstStyle/>
          <a:p>
            <a:pPr marL="257175" indent="-257175">
              <a:spcBef>
                <a:spcPts val="375"/>
              </a:spcBef>
              <a:spcAft>
                <a:spcPts val="375"/>
              </a:spcAft>
              <a:buClr>
                <a:schemeClr val="folHlink"/>
              </a:buClr>
              <a:buSzPct val="60000"/>
            </a:pPr>
            <a:r>
              <a:rPr lang="el-GR" sz="1800" b="1" dirty="0">
                <a:latin typeface="+mn-lt"/>
              </a:rPr>
              <a:t>Όσο λιγότεροι νοσηλευτές τόσο περισσότερες:</a:t>
            </a:r>
          </a:p>
        </p:txBody>
      </p:sp>
      <p:sp>
        <p:nvSpPr>
          <p:cNvPr id="5" name="4 - TextBox"/>
          <p:cNvSpPr txBox="1"/>
          <p:nvPr/>
        </p:nvSpPr>
        <p:spPr>
          <a:xfrm>
            <a:off x="5536413" y="5492920"/>
            <a:ext cx="3607587" cy="530915"/>
          </a:xfrm>
          <a:prstGeom prst="rect">
            <a:avLst/>
          </a:prstGeom>
          <a:noFill/>
        </p:spPr>
        <p:txBody>
          <a:bodyPr wrap="square" rtlCol="0">
            <a:spAutoFit/>
          </a:bodyPr>
          <a:lstStyle/>
          <a:p>
            <a:pPr marL="257175" indent="-257175" algn="r">
              <a:spcBef>
                <a:spcPts val="0"/>
              </a:spcBef>
              <a:spcAft>
                <a:spcPts val="0"/>
              </a:spcAft>
              <a:buClr>
                <a:schemeClr val="folHlink"/>
              </a:buClr>
              <a:buSzPct val="60000"/>
            </a:pPr>
            <a:r>
              <a:rPr lang="en-US" sz="1050" dirty="0">
                <a:latin typeface="+mn-lt"/>
              </a:rPr>
              <a:t>Needleman, </a:t>
            </a:r>
            <a:r>
              <a:rPr lang="en-US" sz="1050" dirty="0" err="1">
                <a:latin typeface="+mn-lt"/>
              </a:rPr>
              <a:t>Buerhaus</a:t>
            </a:r>
            <a:r>
              <a:rPr lang="en-US" sz="1050" dirty="0">
                <a:latin typeface="+mn-lt"/>
              </a:rPr>
              <a:t>, et al. (2001)</a:t>
            </a:r>
            <a:endParaRPr lang="el-GR" sz="1050" dirty="0">
              <a:latin typeface="+mn-lt"/>
            </a:endParaRPr>
          </a:p>
          <a:p>
            <a:pPr marL="557213" lvl="1" indent="-214313" algn="r">
              <a:spcBef>
                <a:spcPts val="0"/>
              </a:spcBef>
              <a:spcAft>
                <a:spcPts val="0"/>
              </a:spcAft>
              <a:buClr>
                <a:schemeClr val="hlink"/>
              </a:buClr>
              <a:buSzPct val="55000"/>
            </a:pPr>
            <a:r>
              <a:rPr lang="en-US" sz="900" dirty="0">
                <a:latin typeface="+mn-lt"/>
              </a:rPr>
              <a:t> Nurse Staffing and Patient Outcomes in Hospitals. </a:t>
            </a:r>
            <a:endParaRPr lang="el-GR" sz="900" dirty="0">
              <a:latin typeface="+mn-lt"/>
            </a:endParaRPr>
          </a:p>
          <a:p>
            <a:pPr marL="557213" lvl="1" indent="-214313" algn="r">
              <a:spcBef>
                <a:spcPts val="0"/>
              </a:spcBef>
              <a:spcAft>
                <a:spcPts val="0"/>
              </a:spcAft>
              <a:buClr>
                <a:schemeClr val="hlink"/>
              </a:buClr>
              <a:buSzPct val="55000"/>
            </a:pPr>
            <a:r>
              <a:rPr lang="en-US" sz="900" dirty="0">
                <a:latin typeface="+mn-lt"/>
              </a:rPr>
              <a:t>(</a:t>
            </a:r>
            <a:r>
              <a:rPr lang="el-GR" sz="900" dirty="0">
                <a:latin typeface="+mn-lt"/>
              </a:rPr>
              <a:t>αποτελέσματα έρευνας διαθέσιμα στο: </a:t>
            </a:r>
            <a:r>
              <a:rPr lang="en-US" sz="900" dirty="0">
                <a:latin typeface="+mn-lt"/>
                <a:hlinkClick r:id="rId3"/>
              </a:rPr>
              <a:t>www.hrsa.gov/dn</a:t>
            </a:r>
            <a:r>
              <a:rPr lang="el-GR" sz="900" dirty="0">
                <a:latin typeface="+mn-lt"/>
              </a:rPr>
              <a:t> </a:t>
            </a:r>
            <a:r>
              <a:rPr lang="en-US" sz="900" dirty="0">
                <a:latin typeface="+mn-lt"/>
              </a:rPr>
              <a:t>)</a:t>
            </a:r>
          </a:p>
        </p:txBody>
      </p:sp>
      <p:grpSp>
        <p:nvGrpSpPr>
          <p:cNvPr id="6" name="11 - Ομάδα"/>
          <p:cNvGrpSpPr/>
          <p:nvPr/>
        </p:nvGrpSpPr>
        <p:grpSpPr>
          <a:xfrm>
            <a:off x="151773" y="352070"/>
            <a:ext cx="8840453" cy="619828"/>
            <a:chOff x="0" y="909081"/>
            <a:chExt cx="8128000" cy="826437"/>
          </a:xfrm>
          <a:solidFill>
            <a:schemeClr val="tx2">
              <a:lumMod val="75000"/>
            </a:schemeClr>
          </a:solidFill>
        </p:grpSpPr>
        <p:sp>
          <p:nvSpPr>
            <p:cNvPr id="7" name="6 - Στρογγυλεμένο ορθογώνιο"/>
            <p:cNvSpPr/>
            <p:nvPr/>
          </p:nvSpPr>
          <p:spPr>
            <a:xfrm>
              <a:off x="0" y="909081"/>
              <a:ext cx="8128000" cy="826437"/>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Στρογγυλεμένο ορθογώνιο 4"/>
            <p:cNvSpPr/>
            <p:nvPr/>
          </p:nvSpPr>
          <p:spPr>
            <a:xfrm>
              <a:off x="49261" y="909081"/>
              <a:ext cx="8078738" cy="826437"/>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algn="ctr" defTabSz="766763">
                <a:lnSpc>
                  <a:spcPct val="90000"/>
                </a:lnSpc>
                <a:spcAft>
                  <a:spcPct val="35000"/>
                </a:spcAft>
              </a:pPr>
              <a:r>
                <a:rPr lang="el-GR" sz="2100" b="1" dirty="0"/>
                <a:t>Νοσηλευτική στελέχωση και εκβάσεις ασθενών στα νοσοκομεία</a:t>
              </a:r>
            </a:p>
          </p:txBody>
        </p:sp>
      </p:grpSp>
      <p:pic>
        <p:nvPicPr>
          <p:cNvPr id="265217" name="Picture 1"/>
          <p:cNvPicPr>
            <a:picLocks noChangeAspect="1" noChangeArrowheads="1"/>
          </p:cNvPicPr>
          <p:nvPr/>
        </p:nvPicPr>
        <p:blipFill>
          <a:blip r:embed="rId4" cstate="print"/>
          <a:srcRect/>
          <a:stretch>
            <a:fillRect/>
          </a:stretch>
        </p:blipFill>
        <p:spPr bwMode="auto">
          <a:xfrm>
            <a:off x="1115616" y="2708920"/>
            <a:ext cx="1964531" cy="1307306"/>
          </a:xfrm>
          <a:prstGeom prst="rect">
            <a:avLst/>
          </a:prstGeom>
          <a:noFill/>
          <a:ln w="9525">
            <a:noFill/>
            <a:miter lim="800000"/>
            <a:headEnd/>
            <a:tailEnd/>
          </a:ln>
          <a:effectLst/>
        </p:spPr>
      </p:pic>
      <p:sp>
        <p:nvSpPr>
          <p:cNvPr id="11" name="Rectangle 3"/>
          <p:cNvSpPr>
            <a:spLocks noChangeArrowheads="1"/>
          </p:cNvSpPr>
          <p:nvPr/>
        </p:nvSpPr>
        <p:spPr bwMode="auto">
          <a:xfrm>
            <a:off x="3661166" y="2732479"/>
            <a:ext cx="4605342" cy="696521"/>
          </a:xfrm>
          <a:prstGeom prst="rect">
            <a:avLst/>
          </a:prstGeom>
          <a:noFill/>
          <a:ln w="9525">
            <a:noFill/>
            <a:miter lim="800000"/>
            <a:headEnd/>
            <a:tailEnd/>
          </a:ln>
        </p:spPr>
        <p:txBody>
          <a:bodyPr/>
          <a:lstStyle/>
          <a:p>
            <a:pPr marL="257175" indent="-257175">
              <a:spcBef>
                <a:spcPts val="375"/>
              </a:spcBef>
              <a:spcAft>
                <a:spcPts val="375"/>
              </a:spcAft>
              <a:buClr>
                <a:schemeClr val="folHlink"/>
              </a:buClr>
              <a:buSzPct val="60000"/>
              <a:buFont typeface="Wingdings" pitchFamily="2" charset="2"/>
              <a:buChar char="Ø"/>
            </a:pPr>
            <a:r>
              <a:rPr lang="el-GR" sz="1800" dirty="0">
                <a:latin typeface="+mn-lt"/>
              </a:rPr>
              <a:t>λοιμώξεις ουροποιητικού, πνευμονία, σοκ, αιμορραγία ανωτέρου πεπτικού, αύξηση διάρκεια ημερών νοσηλείας </a:t>
            </a:r>
            <a:r>
              <a:rPr lang="el-GR" sz="1800" b="1" dirty="0">
                <a:latin typeface="+mn-lt"/>
              </a:rPr>
              <a:t>σε ασθενείς στη ΜΕΘ</a:t>
            </a:r>
          </a:p>
        </p:txBody>
      </p:sp>
      <p:pic>
        <p:nvPicPr>
          <p:cNvPr id="265218" name="Picture 2"/>
          <p:cNvPicPr>
            <a:picLocks noChangeAspect="1" noChangeArrowheads="1"/>
          </p:cNvPicPr>
          <p:nvPr/>
        </p:nvPicPr>
        <p:blipFill>
          <a:blip r:embed="rId5" cstate="print"/>
          <a:srcRect/>
          <a:stretch>
            <a:fillRect/>
          </a:stretch>
        </p:blipFill>
        <p:spPr bwMode="auto">
          <a:xfrm>
            <a:off x="5804306" y="3804049"/>
            <a:ext cx="1850231" cy="1385888"/>
          </a:xfrm>
          <a:prstGeom prst="rect">
            <a:avLst/>
          </a:prstGeom>
          <a:noFill/>
          <a:ln w="9525">
            <a:noFill/>
            <a:miter lim="800000"/>
            <a:headEnd/>
            <a:tailEnd/>
          </a:ln>
          <a:effectLst/>
        </p:spPr>
      </p:pic>
      <p:sp>
        <p:nvSpPr>
          <p:cNvPr id="13" name="Rectangle 3"/>
          <p:cNvSpPr>
            <a:spLocks noChangeArrowheads="1"/>
          </p:cNvSpPr>
          <p:nvPr/>
        </p:nvSpPr>
        <p:spPr bwMode="auto">
          <a:xfrm>
            <a:off x="875084" y="4286256"/>
            <a:ext cx="4605342" cy="750099"/>
          </a:xfrm>
          <a:prstGeom prst="rect">
            <a:avLst/>
          </a:prstGeom>
          <a:noFill/>
          <a:ln w="9525">
            <a:noFill/>
            <a:miter lim="800000"/>
            <a:headEnd/>
            <a:tailEnd/>
          </a:ln>
        </p:spPr>
        <p:txBody>
          <a:bodyPr/>
          <a:lstStyle/>
          <a:p>
            <a:pPr marL="257175" indent="-257175">
              <a:spcBef>
                <a:spcPts val="375"/>
              </a:spcBef>
              <a:spcAft>
                <a:spcPts val="375"/>
              </a:spcAft>
              <a:buClr>
                <a:schemeClr val="folHlink"/>
              </a:buClr>
              <a:buSzPct val="60000"/>
              <a:buFont typeface="Wingdings" pitchFamily="2" charset="2"/>
              <a:buChar char="Ø"/>
            </a:pPr>
            <a:r>
              <a:rPr lang="el-GR" sz="1800" dirty="0">
                <a:latin typeface="+mn-lt"/>
              </a:rPr>
              <a:t>λοιμώξεις ουροποιητικού, πνευμονία, αποτυχία διάσωσης, σοκ, αιμορραγία ανωτέρου πεπτικού, θρομβώσεις </a:t>
            </a:r>
            <a:r>
              <a:rPr lang="el-GR" sz="1800" b="1" dirty="0">
                <a:latin typeface="+mn-lt"/>
              </a:rPr>
              <a:t>σε ασθενείς μετά από μεγάλο χειρουργείο</a:t>
            </a:r>
            <a:endParaRPr lang="el-GR" sz="18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93539"/>
                                        </p:tgtEl>
                                        <p:attrNameLst>
                                          <p:attrName>style.visibility</p:attrName>
                                        </p:attrNameLst>
                                      </p:cBhvr>
                                      <p:to>
                                        <p:strVal val="visible"/>
                                      </p:to>
                                    </p:set>
                                    <p:animEffect transition="in" filter="fade">
                                      <p:cBhvr>
                                        <p:cTn id="7" dur="1000"/>
                                        <p:tgtEl>
                                          <p:spTgt spid="193539"/>
                                        </p:tgtEl>
                                      </p:cBhvr>
                                    </p:animEffect>
                                    <p:anim calcmode="lin" valueType="num">
                                      <p:cBhvr>
                                        <p:cTn id="8" dur="1000" fill="hold"/>
                                        <p:tgtEl>
                                          <p:spTgt spid="193539"/>
                                        </p:tgtEl>
                                        <p:attrNameLst>
                                          <p:attrName>ppt_x</p:attrName>
                                        </p:attrNameLst>
                                      </p:cBhvr>
                                      <p:tavLst>
                                        <p:tav tm="0">
                                          <p:val>
                                            <p:strVal val="#ppt_x"/>
                                          </p:val>
                                        </p:tav>
                                        <p:tav tm="100000">
                                          <p:val>
                                            <p:strVal val="#ppt_x"/>
                                          </p:val>
                                        </p:tav>
                                      </p:tavLst>
                                    </p:anim>
                                    <p:anim calcmode="lin" valueType="num">
                                      <p:cBhvr>
                                        <p:cTn id="9" dur="1000" fill="hold"/>
                                        <p:tgtEl>
                                          <p:spTgt spid="1935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539" grpId="0"/>
      <p:bldP spid="11" grpId="0"/>
      <p:bldP spid="13"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1 - Ομάδα"/>
          <p:cNvGrpSpPr/>
          <p:nvPr/>
        </p:nvGrpSpPr>
        <p:grpSpPr>
          <a:xfrm>
            <a:off x="280739" y="229552"/>
            <a:ext cx="8840453" cy="631384"/>
            <a:chOff x="93942" y="-70702"/>
            <a:chExt cx="8128000" cy="841846"/>
          </a:xfrm>
        </p:grpSpPr>
        <p:sp>
          <p:nvSpPr>
            <p:cNvPr id="7" name="6 - Στρογγυλεμένο ορθογώνιο"/>
            <p:cNvSpPr/>
            <p:nvPr/>
          </p:nvSpPr>
          <p:spPr>
            <a:xfrm>
              <a:off x="93942" y="-70702"/>
              <a:ext cx="8128000" cy="826437"/>
            </a:xfrm>
            <a:prstGeom prst="roundRect">
              <a:avLst>
                <a:gd name="adj" fmla="val 1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8" name="Στρογγυλεμένο ορθογώνιο 4"/>
            <p:cNvSpPr/>
            <p:nvPr/>
          </p:nvSpPr>
          <p:spPr>
            <a:xfrm>
              <a:off x="118572" y="-55293"/>
              <a:ext cx="8078738" cy="8264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5723" tIns="65723" rIns="65723" bIns="65723" numCol="1" spcCol="1270" anchor="ctr" anchorCtr="0">
              <a:noAutofit/>
            </a:bodyPr>
            <a:lstStyle/>
            <a:p>
              <a:pPr algn="ctr" defTabSz="766763">
                <a:lnSpc>
                  <a:spcPct val="90000"/>
                </a:lnSpc>
                <a:spcAft>
                  <a:spcPct val="35000"/>
                </a:spcAft>
              </a:pPr>
              <a:r>
                <a:rPr lang="el-GR" sz="2100" b="1" dirty="0"/>
                <a:t>Νοσηλευτική στελέχωση και εκβάσεις ασθενών στα νοσοκομεία</a:t>
              </a:r>
            </a:p>
          </p:txBody>
        </p:sp>
      </p:grpSp>
      <p:sp>
        <p:nvSpPr>
          <p:cNvPr id="12" name="11 - Ορθογώνιο"/>
          <p:cNvSpPr/>
          <p:nvPr/>
        </p:nvSpPr>
        <p:spPr>
          <a:xfrm>
            <a:off x="446455" y="2196694"/>
            <a:ext cx="3696917" cy="553998"/>
          </a:xfrm>
          <a:prstGeom prst="rect">
            <a:avLst/>
          </a:prstGeom>
          <a:solidFill>
            <a:schemeClr val="accent3">
              <a:lumMod val="40000"/>
              <a:lumOff val="60000"/>
            </a:schemeClr>
          </a:solidFill>
          <a:scene3d>
            <a:camera prst="orthographicFront"/>
            <a:lightRig rig="threePt" dir="t"/>
          </a:scene3d>
          <a:sp3d>
            <a:bevelT/>
            <a:bevelB/>
          </a:sp3d>
        </p:spPr>
        <p:txBody>
          <a:bodyPr wrap="square">
            <a:spAutoFit/>
          </a:bodyPr>
          <a:lstStyle/>
          <a:p>
            <a:pPr algn="ctr"/>
            <a:r>
              <a:rPr lang="el-GR" sz="1500" b="1" dirty="0">
                <a:latin typeface="+mn-lt"/>
              </a:rPr>
              <a:t>Αύξηση κατά 1 ασθενή στον φόρτο εργασίας των νοσηλευτών</a:t>
            </a:r>
          </a:p>
        </p:txBody>
      </p:sp>
      <p:sp>
        <p:nvSpPr>
          <p:cNvPr id="14" name="13 - TextBox"/>
          <p:cNvSpPr txBox="1"/>
          <p:nvPr/>
        </p:nvSpPr>
        <p:spPr>
          <a:xfrm>
            <a:off x="2285952" y="5746835"/>
            <a:ext cx="6858048" cy="276999"/>
          </a:xfrm>
          <a:prstGeom prst="rect">
            <a:avLst/>
          </a:prstGeom>
          <a:noFill/>
        </p:spPr>
        <p:txBody>
          <a:bodyPr wrap="square" rtlCol="0">
            <a:spAutoFit/>
          </a:bodyPr>
          <a:lstStyle/>
          <a:p>
            <a:pPr algn="r"/>
            <a:r>
              <a:rPr lang="en-US" sz="1200" i="1" dirty="0">
                <a:latin typeface="+mn-lt"/>
              </a:rPr>
              <a:t>Aiken et al. 2014 Lancet; 383(9931): 1824–1830. doi:10.1016/S0140-6736(13)62631-8.</a:t>
            </a:r>
            <a:endParaRPr lang="el-GR" sz="1200" i="1" dirty="0">
              <a:latin typeface="+mn-lt"/>
            </a:endParaRPr>
          </a:p>
        </p:txBody>
      </p:sp>
      <p:sp>
        <p:nvSpPr>
          <p:cNvPr id="15" name="14 - Δεξιό βέλος"/>
          <p:cNvSpPr/>
          <p:nvPr/>
        </p:nvSpPr>
        <p:spPr>
          <a:xfrm>
            <a:off x="4304107" y="2303851"/>
            <a:ext cx="910835" cy="375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
        <p:nvSpPr>
          <p:cNvPr id="16" name="15 - TextBox"/>
          <p:cNvSpPr txBox="1"/>
          <p:nvPr/>
        </p:nvSpPr>
        <p:spPr>
          <a:xfrm>
            <a:off x="5429256" y="2089538"/>
            <a:ext cx="3321867" cy="1015663"/>
          </a:xfrm>
          <a:prstGeom prst="rect">
            <a:avLst/>
          </a:prstGeom>
          <a:solidFill>
            <a:schemeClr val="accent3">
              <a:lumMod val="40000"/>
              <a:lumOff val="60000"/>
            </a:schemeClr>
          </a:solidFill>
          <a:scene3d>
            <a:camera prst="orthographicFront"/>
            <a:lightRig rig="threePt" dir="t"/>
          </a:scene3d>
          <a:sp3d>
            <a:bevelT/>
            <a:bevelB/>
          </a:sp3d>
        </p:spPr>
        <p:txBody>
          <a:bodyPr wrap="square">
            <a:spAutoFit/>
          </a:bodyPr>
          <a:lstStyle/>
          <a:p>
            <a:pPr algn="ctr"/>
            <a:r>
              <a:rPr lang="el-GR" sz="1500" dirty="0">
                <a:latin typeface="+mn-lt"/>
              </a:rPr>
              <a:t>αύξησε την πιθανότητα ενδονοσοκομειακής θνητότητας</a:t>
            </a:r>
          </a:p>
          <a:p>
            <a:pPr algn="ctr"/>
            <a:r>
              <a:rPr lang="el-GR" sz="1500" dirty="0">
                <a:latin typeface="+mn-lt"/>
              </a:rPr>
              <a:t>εντός 30 ημερών από την</a:t>
            </a:r>
          </a:p>
          <a:p>
            <a:pPr algn="ctr"/>
            <a:r>
              <a:rPr lang="el-GR" sz="1500" dirty="0">
                <a:latin typeface="+mn-lt"/>
              </a:rPr>
              <a:t>εισαγωγή κατά 7%</a:t>
            </a:r>
          </a:p>
        </p:txBody>
      </p:sp>
      <p:sp>
        <p:nvSpPr>
          <p:cNvPr id="17" name="16 - Ορθογώνιο"/>
          <p:cNvSpPr/>
          <p:nvPr/>
        </p:nvSpPr>
        <p:spPr>
          <a:xfrm>
            <a:off x="500034" y="3321843"/>
            <a:ext cx="3696917" cy="553998"/>
          </a:xfrm>
          <a:prstGeom prst="rect">
            <a:avLst/>
          </a:prstGeom>
          <a:solidFill>
            <a:schemeClr val="accent3">
              <a:lumMod val="40000"/>
              <a:lumOff val="60000"/>
            </a:schemeClr>
          </a:solidFill>
          <a:scene3d>
            <a:camera prst="orthographicFront"/>
            <a:lightRig rig="threePt" dir="t"/>
          </a:scene3d>
          <a:sp3d>
            <a:bevelT/>
            <a:bevelB/>
          </a:sp3d>
        </p:spPr>
        <p:txBody>
          <a:bodyPr wrap="square">
            <a:spAutoFit/>
          </a:bodyPr>
          <a:lstStyle/>
          <a:p>
            <a:pPr algn="ctr"/>
            <a:r>
              <a:rPr lang="el-GR" sz="1500" b="1" dirty="0">
                <a:latin typeface="+mn-lt"/>
              </a:rPr>
              <a:t>Αύξηση κατά 10% των πτυχιούχων νοσηλευτών</a:t>
            </a:r>
          </a:p>
        </p:txBody>
      </p:sp>
      <p:sp>
        <p:nvSpPr>
          <p:cNvPr id="18" name="17 - Ορθογώνιο"/>
          <p:cNvSpPr/>
          <p:nvPr/>
        </p:nvSpPr>
        <p:spPr>
          <a:xfrm>
            <a:off x="500034" y="4393413"/>
            <a:ext cx="3750495" cy="1015663"/>
          </a:xfrm>
          <a:prstGeom prst="rect">
            <a:avLst/>
          </a:prstGeom>
          <a:solidFill>
            <a:schemeClr val="accent6">
              <a:lumMod val="60000"/>
              <a:lumOff val="40000"/>
            </a:schemeClr>
          </a:solidFill>
          <a:scene3d>
            <a:camera prst="orthographicFront"/>
            <a:lightRig rig="threePt" dir="t"/>
          </a:scene3d>
          <a:sp3d>
            <a:bevelT/>
            <a:bevelB/>
          </a:sp3d>
        </p:spPr>
        <p:txBody>
          <a:bodyPr wrap="square">
            <a:spAutoFit/>
          </a:bodyPr>
          <a:lstStyle/>
          <a:p>
            <a:r>
              <a:rPr lang="el-GR" sz="1500" dirty="0">
                <a:latin typeface="+mn-lt"/>
              </a:rPr>
              <a:t>Νοσηλευτική στελέχωση με νοσηλευτές ΠΕ</a:t>
            </a:r>
            <a:r>
              <a:rPr lang="en-GB" sz="1500" dirty="0">
                <a:latin typeface="+mn-lt"/>
              </a:rPr>
              <a:t> (</a:t>
            </a:r>
            <a:r>
              <a:rPr lang="el-GR" sz="1500" dirty="0">
                <a:latin typeface="+mn-lt"/>
              </a:rPr>
              <a:t>και </a:t>
            </a:r>
            <a:r>
              <a:rPr lang="en-GB" sz="1500" dirty="0">
                <a:latin typeface="+mn-lt"/>
              </a:rPr>
              <a:t>MSc)</a:t>
            </a:r>
            <a:r>
              <a:rPr lang="el-GR" sz="1500" dirty="0">
                <a:latin typeface="+mn-lt"/>
              </a:rPr>
              <a:t> κατά 60% (στο σύνολο του νοσηλευτικού προσωπικού) και με δείκτη στελέχωσης 1 νοσηλευτής/6 ασθενείς</a:t>
            </a:r>
          </a:p>
        </p:txBody>
      </p:sp>
      <p:sp>
        <p:nvSpPr>
          <p:cNvPr id="19" name="18 - Ορθογώνιο"/>
          <p:cNvSpPr/>
          <p:nvPr/>
        </p:nvSpPr>
        <p:spPr>
          <a:xfrm>
            <a:off x="5482834" y="3268264"/>
            <a:ext cx="3268289" cy="784830"/>
          </a:xfrm>
          <a:prstGeom prst="rect">
            <a:avLst/>
          </a:prstGeom>
          <a:solidFill>
            <a:schemeClr val="accent3">
              <a:lumMod val="40000"/>
              <a:lumOff val="60000"/>
            </a:schemeClr>
          </a:solidFill>
          <a:scene3d>
            <a:camera prst="orthographicFront"/>
            <a:lightRig rig="threePt" dir="t"/>
          </a:scene3d>
          <a:sp3d>
            <a:bevelT/>
            <a:bevelB/>
          </a:sp3d>
        </p:spPr>
        <p:txBody>
          <a:bodyPr wrap="square">
            <a:spAutoFit/>
          </a:bodyPr>
          <a:lstStyle/>
          <a:p>
            <a:pPr algn="ctr"/>
            <a:r>
              <a:rPr lang="el-GR" sz="1500" b="1" dirty="0">
                <a:latin typeface="+mn-lt"/>
              </a:rPr>
              <a:t>συσχετίσθηκε με μείωση</a:t>
            </a:r>
          </a:p>
          <a:p>
            <a:pPr algn="ctr"/>
            <a:r>
              <a:rPr lang="el-GR" sz="1500" b="1" dirty="0">
                <a:latin typeface="+mn-lt"/>
              </a:rPr>
              <a:t>της πιθανότητας θανάτου</a:t>
            </a:r>
          </a:p>
          <a:p>
            <a:pPr algn="ctr"/>
            <a:r>
              <a:rPr lang="el-GR" sz="1500" b="1" dirty="0">
                <a:latin typeface="+mn-lt"/>
              </a:rPr>
              <a:t>κατά 7%</a:t>
            </a:r>
          </a:p>
        </p:txBody>
      </p:sp>
      <p:sp>
        <p:nvSpPr>
          <p:cNvPr id="20" name="19 - Δεξιό βέλος"/>
          <p:cNvSpPr/>
          <p:nvPr/>
        </p:nvSpPr>
        <p:spPr>
          <a:xfrm>
            <a:off x="4357686" y="3375421"/>
            <a:ext cx="910835" cy="3750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
        <p:nvSpPr>
          <p:cNvPr id="21" name="20 - Ορθογώνιο"/>
          <p:cNvSpPr/>
          <p:nvPr/>
        </p:nvSpPr>
        <p:spPr>
          <a:xfrm>
            <a:off x="5214942" y="4393413"/>
            <a:ext cx="3750495" cy="1015663"/>
          </a:xfrm>
          <a:prstGeom prst="rect">
            <a:avLst/>
          </a:prstGeom>
          <a:solidFill>
            <a:schemeClr val="accent6">
              <a:lumMod val="60000"/>
              <a:lumOff val="40000"/>
            </a:schemeClr>
          </a:solidFill>
        </p:spPr>
        <p:txBody>
          <a:bodyPr wrap="square">
            <a:spAutoFit/>
          </a:bodyPr>
          <a:lstStyle/>
          <a:p>
            <a:pPr algn="ctr"/>
            <a:r>
              <a:rPr lang="el-GR" sz="1500" dirty="0">
                <a:latin typeface="+mn-lt"/>
              </a:rPr>
              <a:t>30% χαμηλότερη ενδονοσοκομειακή θνητότητα σε σχέση με νοσοκομεία με δείκτες στελέχωσης </a:t>
            </a:r>
            <a:r>
              <a:rPr lang="en-US" sz="1500" dirty="0">
                <a:latin typeface="+mn-lt"/>
              </a:rPr>
              <a:t>1</a:t>
            </a:r>
            <a:r>
              <a:rPr lang="el-GR" sz="1500" dirty="0">
                <a:latin typeface="+mn-lt"/>
              </a:rPr>
              <a:t>νοσηλευτή/8 ασθενείς και % ΠΕ νοσηλευτών 30% </a:t>
            </a:r>
          </a:p>
        </p:txBody>
      </p:sp>
      <p:sp>
        <p:nvSpPr>
          <p:cNvPr id="22" name="21 - Δεξιό βέλος"/>
          <p:cNvSpPr/>
          <p:nvPr/>
        </p:nvSpPr>
        <p:spPr>
          <a:xfrm>
            <a:off x="4464843" y="4714884"/>
            <a:ext cx="589364" cy="321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4 - Θέση υποσέλιδου"/>
          <p:cNvSpPr>
            <a:spLocks noGrp="1"/>
          </p:cNvSpPr>
          <p:nvPr>
            <p:ph type="ftr" sz="quarter" idx="11"/>
          </p:nvPr>
        </p:nvSpPr>
        <p:spPr>
          <a:noFill/>
        </p:spPr>
        <p:txBody>
          <a:bodyPr/>
          <a:lstStyle/>
          <a:p>
            <a:r>
              <a:rPr lang="en-US"/>
              <a:t>Δάφνη Καϊτελίδου</a:t>
            </a:r>
          </a:p>
        </p:txBody>
      </p:sp>
      <p:sp>
        <p:nvSpPr>
          <p:cNvPr id="10243" name="Rectangle 2"/>
          <p:cNvSpPr>
            <a:spLocks noGrp="1" noChangeArrowheads="1"/>
          </p:cNvSpPr>
          <p:nvPr>
            <p:ph type="body" idx="1"/>
          </p:nvPr>
        </p:nvSpPr>
        <p:spPr>
          <a:xfrm>
            <a:off x="1116013" y="1844675"/>
            <a:ext cx="7056437" cy="3876675"/>
          </a:xfrm>
        </p:spPr>
        <p:txBody>
          <a:bodyPr/>
          <a:lstStyle/>
          <a:p>
            <a:pPr eaLnBrk="1" hangingPunct="1"/>
            <a:r>
              <a:rPr lang="el-GR" sz="2800" b="1"/>
              <a:t>“</a:t>
            </a:r>
            <a:r>
              <a:rPr lang="en-US" sz="2800" b="1"/>
              <a:t>It may seem a strange principle to enunciate as the very first requirement in a Hospital that it should do the sick no harm.” </a:t>
            </a:r>
          </a:p>
          <a:p>
            <a:pPr eaLnBrk="1" hangingPunct="1">
              <a:buFont typeface="Wingdings" pitchFamily="2" charset="2"/>
              <a:buNone/>
            </a:pPr>
            <a:r>
              <a:rPr lang="en-US" sz="2800" b="1"/>
              <a:t>   </a:t>
            </a:r>
          </a:p>
          <a:p>
            <a:pPr eaLnBrk="1" hangingPunct="1">
              <a:buFont typeface="Wingdings" pitchFamily="2" charset="2"/>
              <a:buNone/>
            </a:pPr>
            <a:r>
              <a:rPr lang="en-US" sz="2800" b="1"/>
              <a:t> </a:t>
            </a:r>
            <a:endParaRPr lang="el-GR" sz="2800" b="1"/>
          </a:p>
          <a:p>
            <a:pPr algn="r" eaLnBrk="1" hangingPunct="1">
              <a:buFont typeface="Wingdings" pitchFamily="2" charset="2"/>
              <a:buNone/>
            </a:pPr>
            <a:r>
              <a:rPr lang="el-GR" sz="2800"/>
              <a:t>– </a:t>
            </a:r>
            <a:r>
              <a:rPr lang="el-GR" sz="2800" b="1" i="1"/>
              <a:t>Florence Nightingale, Notes on Hospitals, 1859</a:t>
            </a:r>
          </a:p>
        </p:txBody>
      </p:sp>
      <p:sp>
        <p:nvSpPr>
          <p:cNvPr id="183300" name="Rectangle 4"/>
          <p:cNvSpPr>
            <a:spLocks noChangeArrowheads="1"/>
          </p:cNvSpPr>
          <p:nvPr/>
        </p:nvSpPr>
        <p:spPr bwMode="auto">
          <a:xfrm>
            <a:off x="1403350" y="5805488"/>
            <a:ext cx="5649913" cy="457200"/>
          </a:xfrm>
          <a:prstGeom prst="rect">
            <a:avLst/>
          </a:prstGeom>
          <a:noFill/>
          <a:ln w="9525">
            <a:noFill/>
            <a:miter lim="800000"/>
            <a:headEnd/>
            <a:tailEnd/>
          </a:ln>
          <a:effectLst/>
        </p:spPr>
        <p:txBody>
          <a:bodyPr wrap="none">
            <a:spAutoFit/>
          </a:bodyPr>
          <a:lstStyle/>
          <a:p>
            <a:pPr>
              <a:spcBef>
                <a:spcPct val="20000"/>
              </a:spcBef>
              <a:buClr>
                <a:schemeClr val="accent1"/>
              </a:buClr>
              <a:buSzPct val="80000"/>
              <a:buFont typeface="Wingdings" pitchFamily="2" charset="2"/>
              <a:buNone/>
              <a:defRPr/>
            </a:pPr>
            <a:r>
              <a:rPr lang="en-US" b="1">
                <a:effectLst>
                  <a:outerShdw blurRad="38100" dist="38100" dir="2700000" algn="tl">
                    <a:srgbClr val="C0C0C0"/>
                  </a:outerShdw>
                </a:effectLst>
                <a:latin typeface="Verdana" pitchFamily="34" charset="0"/>
              </a:rPr>
              <a:t>Patient Safety =  Nurse Staffing</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AutoShape 2" descr="The Lancet: More nurses lead to fewer patient deaths&amp;readmissions, shorter hospital stays, and savings"/>
          <p:cNvSpPr>
            <a:spLocks noChangeAspect="1" noChangeArrowheads="1"/>
          </p:cNvSpPr>
          <p:nvPr/>
        </p:nvSpPr>
        <p:spPr bwMode="auto">
          <a:xfrm>
            <a:off x="116681" y="748903"/>
            <a:ext cx="228600" cy="228601"/>
          </a:xfrm>
          <a:prstGeom prst="rect">
            <a:avLst/>
          </a:prstGeom>
          <a:noFill/>
        </p:spPr>
        <p:txBody>
          <a:bodyPr vert="horz" wrap="square" lIns="68580" tIns="34290" rIns="68580" bIns="34290" numCol="1" anchor="t" anchorCtr="0" compatLnSpc="1">
            <a:prstTxWarp prst="textNoShape">
              <a:avLst/>
            </a:prstTxWarp>
          </a:bodyPr>
          <a:lstStyle/>
          <a:p>
            <a:endParaRPr lang="el-GR" sz="1800"/>
          </a:p>
        </p:txBody>
      </p:sp>
      <p:pic>
        <p:nvPicPr>
          <p:cNvPr id="287747" name="Picture 3"/>
          <p:cNvPicPr>
            <a:picLocks noChangeAspect="1" noChangeArrowheads="1"/>
          </p:cNvPicPr>
          <p:nvPr/>
        </p:nvPicPr>
        <p:blipFill>
          <a:blip r:embed="rId2" cstate="print"/>
          <a:srcRect/>
          <a:stretch>
            <a:fillRect/>
          </a:stretch>
        </p:blipFill>
        <p:spPr bwMode="auto">
          <a:xfrm>
            <a:off x="285720" y="1660910"/>
            <a:ext cx="8622223" cy="4043365"/>
          </a:xfrm>
          <a:prstGeom prst="rect">
            <a:avLst/>
          </a:prstGeom>
          <a:noFill/>
          <a:ln w="9525">
            <a:noFill/>
            <a:miter lim="800000"/>
            <a:headEnd/>
            <a:tailEnd/>
          </a:ln>
          <a:effectLst/>
        </p:spPr>
      </p:pic>
      <p:sp>
        <p:nvSpPr>
          <p:cNvPr id="287748" name="Rectangle 4"/>
          <p:cNvSpPr>
            <a:spLocks noChangeArrowheads="1"/>
          </p:cNvSpPr>
          <p:nvPr/>
        </p:nvSpPr>
        <p:spPr bwMode="auto">
          <a:xfrm>
            <a:off x="178563" y="1787021"/>
            <a:ext cx="8786874" cy="80791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a:r>
              <a:rPr lang="el-GR" sz="1800" b="1" dirty="0">
                <a:latin typeface="+mn-lt"/>
                <a:cs typeface="Arial" panose="020B0604020202020204" pitchFamily="34" charset="0"/>
              </a:rPr>
              <a:t>Πολυκεντρική μελέτη στην Αυστραλία</a:t>
            </a:r>
          </a:p>
          <a:p>
            <a:pPr defTabSz="685800"/>
            <a:r>
              <a:rPr lang="el-GR" sz="1500" i="1" dirty="0" err="1">
                <a:latin typeface="+mn-lt"/>
                <a:cs typeface="Arial" panose="020B0604020202020204" pitchFamily="34" charset="0"/>
              </a:rPr>
              <a:t>Οι εκβάσεις για τους ασθενείς βελτιώνονται όταν οι νοσηλευτές φροντίζουν λιγότερους ασθενείς και η επένδυση σε περισσότερους νοσηλευτές αποδίδει δύο φορές τη δαπάνη της</a:t>
            </a:r>
          </a:p>
        </p:txBody>
      </p:sp>
      <p:sp>
        <p:nvSpPr>
          <p:cNvPr id="287749" name="Rectangle 5"/>
          <p:cNvSpPr>
            <a:spLocks noChangeArrowheads="1"/>
          </p:cNvSpPr>
          <p:nvPr/>
        </p:nvSpPr>
        <p:spPr bwMode="auto">
          <a:xfrm>
            <a:off x="607191" y="2544531"/>
            <a:ext cx="2411033" cy="553998"/>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algn="ctr" defTabSz="685800"/>
            <a:r>
              <a:rPr lang="el-GR" sz="1050" b="1" i="1" dirty="0">
                <a:latin typeface="+mn-lt"/>
                <a:cs typeface="Arial" panose="020B0604020202020204" pitchFamily="34" charset="0"/>
              </a:rPr>
              <a:t>Οφέλη από τη μείωση του φόρτου εργασίας κατά 1 ασθενή ανά νοσηλευτή</a:t>
            </a:r>
          </a:p>
        </p:txBody>
      </p:sp>
      <p:sp>
        <p:nvSpPr>
          <p:cNvPr id="287750" name="Rectangle 6"/>
          <p:cNvSpPr>
            <a:spLocks noChangeArrowheads="1"/>
          </p:cNvSpPr>
          <p:nvPr/>
        </p:nvSpPr>
        <p:spPr bwMode="auto">
          <a:xfrm>
            <a:off x="1089398" y="3053951"/>
            <a:ext cx="2035983" cy="1731243"/>
          </a:xfrm>
          <a:prstGeom prst="rect">
            <a:avLst/>
          </a:prstGeom>
          <a:noFill/>
          <a:ln w="9525">
            <a:noFill/>
            <a:miter lim="800000"/>
            <a:headEnd/>
            <a:tailEnd/>
          </a:ln>
          <a:effectLst/>
        </p:spPr>
        <p:txBody>
          <a:bodyPr vert="horz" wrap="square" lIns="68580" tIns="34290" rIns="68580" bIns="34290" numCol="1" anchor="ctr" anchorCtr="0" compatLnSpc="1">
            <a:prstTxWarp prst="textNoShape">
              <a:avLst/>
            </a:prstTxWarp>
            <a:spAutoFit/>
          </a:bodyPr>
          <a:lstStyle/>
          <a:p>
            <a:pPr defTabSz="685800"/>
            <a:r>
              <a:rPr lang="el-GR" sz="900" b="1" dirty="0">
                <a:latin typeface="Calibri" pitchFamily="34" charset="0"/>
                <a:ea typeface="Calibri" pitchFamily="34" charset="0"/>
                <a:cs typeface="Calibri" pitchFamily="34" charset="0"/>
              </a:rPr>
              <a:t>Θάνατοι</a:t>
            </a:r>
            <a:endParaRPr lang="el-GR" sz="600" b="1" dirty="0">
              <a:latin typeface="Arial" pitchFamily="34" charset="0"/>
              <a:cs typeface="Arial" pitchFamily="34" charset="0"/>
            </a:endParaRPr>
          </a:p>
          <a:p>
            <a:pPr defTabSz="685800" eaLnBrk="0" hangingPunct="0"/>
            <a:r>
              <a:rPr lang="el-GR" sz="900" dirty="0">
                <a:latin typeface="Calibri" pitchFamily="34" charset="0"/>
                <a:ea typeface="Calibri" pitchFamily="34" charset="0"/>
                <a:cs typeface="Calibri" pitchFamily="34" charset="0"/>
              </a:rPr>
              <a:t>Ποσοστά ενδονοσοκομειακής θνητότητας σε διάστημα 30 ημερών από την εισαγωγή κατά 7%</a:t>
            </a:r>
          </a:p>
          <a:p>
            <a:pPr defTabSz="685800" eaLnBrk="0" hangingPunct="0"/>
            <a:endParaRPr lang="el-GR" sz="900" dirty="0">
              <a:latin typeface="Calibri" pitchFamily="34" charset="0"/>
              <a:cs typeface="Calibri" pitchFamily="34" charset="0"/>
            </a:endParaRPr>
          </a:p>
          <a:p>
            <a:pPr defTabSz="685800" eaLnBrk="0" hangingPunct="0"/>
            <a:r>
              <a:rPr lang="el-GR" sz="900" b="1" dirty="0">
                <a:latin typeface="Calibri" pitchFamily="34" charset="0"/>
                <a:ea typeface="Calibri" pitchFamily="34" charset="0"/>
                <a:cs typeface="Calibri" pitchFamily="34" charset="0"/>
              </a:rPr>
              <a:t>Επανεισαγωγές</a:t>
            </a:r>
            <a:endParaRPr lang="el-GR" sz="600" b="1" dirty="0">
              <a:latin typeface="Arial" pitchFamily="34" charset="0"/>
              <a:cs typeface="Arial" pitchFamily="34" charset="0"/>
            </a:endParaRPr>
          </a:p>
          <a:p>
            <a:pPr defTabSz="685800" eaLnBrk="0" hangingPunct="0"/>
            <a:r>
              <a:rPr lang="el-GR" sz="900" dirty="0">
                <a:latin typeface="Calibri" pitchFamily="34" charset="0"/>
                <a:ea typeface="Calibri" pitchFamily="34" charset="0"/>
                <a:cs typeface="Calibri" pitchFamily="34" charset="0"/>
              </a:rPr>
              <a:t>7% λιγότεροι ασθενείς επέστρεψαν στο</a:t>
            </a:r>
          </a:p>
          <a:p>
            <a:pPr defTabSz="685800" eaLnBrk="0" hangingPunct="0"/>
            <a:r>
              <a:rPr lang="el-GR" sz="900" dirty="0">
                <a:latin typeface="Calibri" pitchFamily="34" charset="0"/>
                <a:ea typeface="Calibri" pitchFamily="34" charset="0"/>
                <a:cs typeface="Calibri" pitchFamily="34" charset="0"/>
              </a:rPr>
              <a:t>νοσοκομείο μέσα σε μια εβδομάδα</a:t>
            </a:r>
          </a:p>
          <a:p>
            <a:pPr defTabSz="685800" eaLnBrk="0" hangingPunct="0"/>
            <a:endParaRPr lang="el-GR" sz="900" dirty="0">
              <a:latin typeface="Calibri" pitchFamily="34" charset="0"/>
              <a:cs typeface="Calibri" pitchFamily="34" charset="0"/>
            </a:endParaRPr>
          </a:p>
          <a:p>
            <a:pPr defTabSz="685800" eaLnBrk="0" hangingPunct="0"/>
            <a:r>
              <a:rPr lang="el-GR" sz="900" b="1" dirty="0">
                <a:latin typeface="Calibri" pitchFamily="34" charset="0"/>
                <a:ea typeface="Calibri" pitchFamily="34" charset="0"/>
                <a:cs typeface="Calibri" pitchFamily="34" charset="0"/>
              </a:rPr>
              <a:t>Διάρκεια Παραμονής</a:t>
            </a:r>
            <a:endParaRPr lang="el-GR" sz="600" b="1" dirty="0">
              <a:latin typeface="Arial" pitchFamily="34" charset="0"/>
              <a:cs typeface="Arial" pitchFamily="34" charset="0"/>
            </a:endParaRPr>
          </a:p>
          <a:p>
            <a:pPr defTabSz="685800" eaLnBrk="0" hangingPunct="0"/>
            <a:r>
              <a:rPr lang="el-GR" sz="900" dirty="0">
                <a:latin typeface="Calibri" pitchFamily="34" charset="0"/>
                <a:ea typeface="Calibri" pitchFamily="34" charset="0"/>
                <a:cs typeface="Calibri" pitchFamily="34" charset="0"/>
              </a:rPr>
              <a:t>Ο ασθενής έφυγε από το νοσοκομείο</a:t>
            </a:r>
          </a:p>
          <a:p>
            <a:pPr defTabSz="685800" eaLnBrk="0" hangingPunct="0"/>
            <a:r>
              <a:rPr lang="el-GR" sz="900" dirty="0">
                <a:latin typeface="Calibri" pitchFamily="34" charset="0"/>
                <a:ea typeface="Calibri" pitchFamily="34" charset="0"/>
                <a:cs typeface="Calibri" pitchFamily="34" charset="0"/>
              </a:rPr>
              <a:t>3% πιο γρήγορα</a:t>
            </a:r>
            <a:endParaRPr lang="el-GR" sz="1350" dirty="0">
              <a:latin typeface="Arial" pitchFamily="34" charset="0"/>
              <a:cs typeface="Arial" pitchFamily="34" charset="0"/>
            </a:endParaRPr>
          </a:p>
        </p:txBody>
      </p:sp>
      <p:sp>
        <p:nvSpPr>
          <p:cNvPr id="7" name="6 - Ορθογώνιο"/>
          <p:cNvSpPr/>
          <p:nvPr/>
        </p:nvSpPr>
        <p:spPr>
          <a:xfrm>
            <a:off x="3554008" y="2571744"/>
            <a:ext cx="4875644" cy="461665"/>
          </a:xfrm>
          <a:prstGeom prst="rect">
            <a:avLst/>
          </a:prstGeom>
        </p:spPr>
        <p:txBody>
          <a:bodyPr wrap="square">
            <a:spAutoFit/>
          </a:bodyPr>
          <a:lstStyle/>
          <a:p>
            <a:pPr algn="ctr"/>
            <a:r>
              <a:rPr lang="el-GR" sz="1200" b="1" dirty="0">
                <a:latin typeface="+mn-lt"/>
              </a:rPr>
              <a:t>Οικονομικός αντίκτυπος της μείωσης του φόρτου εργασίας κατά 1 ασθενή ανά νοσηλευτή</a:t>
            </a:r>
          </a:p>
        </p:txBody>
      </p:sp>
      <p:sp>
        <p:nvSpPr>
          <p:cNvPr id="8" name="7 - Ορθογώνιο"/>
          <p:cNvSpPr/>
          <p:nvPr/>
        </p:nvSpPr>
        <p:spPr>
          <a:xfrm>
            <a:off x="3339695" y="3000372"/>
            <a:ext cx="1607355" cy="1546577"/>
          </a:xfrm>
          <a:prstGeom prst="rect">
            <a:avLst/>
          </a:prstGeom>
        </p:spPr>
        <p:txBody>
          <a:bodyPr wrap="square">
            <a:spAutoFit/>
          </a:bodyPr>
          <a:lstStyle/>
          <a:p>
            <a:r>
              <a:rPr lang="el-GR" sz="1050" b="1" dirty="0">
                <a:latin typeface="+mn-lt"/>
              </a:rPr>
              <a:t>Κόστος </a:t>
            </a:r>
            <a:r>
              <a:rPr lang="el-GR" sz="1050" dirty="0">
                <a:latin typeface="+mn-lt"/>
              </a:rPr>
              <a:t>για την πρόσληψη 167 νοσηλευτών για τη μείωση του φόρτου εργασίας κατά 1 ασθενή ανά νοσηλευτή</a:t>
            </a:r>
          </a:p>
          <a:p>
            <a:endParaRPr lang="el-GR" sz="1050" b="1" dirty="0">
              <a:latin typeface="+mn-lt"/>
            </a:endParaRPr>
          </a:p>
          <a:p>
            <a:r>
              <a:rPr lang="el-GR" sz="1050" b="1" dirty="0">
                <a:solidFill>
                  <a:srgbClr val="FF0000"/>
                </a:solidFill>
                <a:latin typeface="+mn-lt"/>
              </a:rPr>
              <a:t>33 εκ. </a:t>
            </a:r>
            <a:r>
              <a:rPr lang="en-US" sz="1050" b="1" dirty="0">
                <a:solidFill>
                  <a:srgbClr val="FF0000"/>
                </a:solidFill>
                <a:latin typeface="+mn-lt"/>
              </a:rPr>
              <a:t>AUD</a:t>
            </a:r>
            <a:endParaRPr lang="el-GR" sz="1050" b="1" dirty="0">
              <a:solidFill>
                <a:srgbClr val="FF0000"/>
              </a:solidFill>
              <a:latin typeface="+mn-lt"/>
            </a:endParaRPr>
          </a:p>
          <a:p>
            <a:r>
              <a:rPr lang="el-GR" sz="1050" b="1" dirty="0">
                <a:solidFill>
                  <a:srgbClr val="FF0000"/>
                </a:solidFill>
                <a:latin typeface="+mn-lt"/>
              </a:rPr>
              <a:t>σε διάστημα 2 ετών</a:t>
            </a:r>
          </a:p>
        </p:txBody>
      </p:sp>
      <p:sp>
        <p:nvSpPr>
          <p:cNvPr id="9" name="8 - Ορθογώνιο"/>
          <p:cNvSpPr/>
          <p:nvPr/>
        </p:nvSpPr>
        <p:spPr>
          <a:xfrm>
            <a:off x="7090190" y="3000373"/>
            <a:ext cx="1500198" cy="1685077"/>
          </a:xfrm>
          <a:prstGeom prst="rect">
            <a:avLst/>
          </a:prstGeom>
        </p:spPr>
        <p:txBody>
          <a:bodyPr wrap="square">
            <a:spAutoFit/>
          </a:bodyPr>
          <a:lstStyle/>
          <a:p>
            <a:r>
              <a:rPr lang="el-GR" sz="1050" b="1" dirty="0">
                <a:latin typeface="+mn-lt"/>
              </a:rPr>
              <a:t>Εξοικονόμηση: </a:t>
            </a:r>
            <a:r>
              <a:rPr lang="el-GR" sz="1050" dirty="0">
                <a:latin typeface="+mn-lt"/>
              </a:rPr>
              <a:t>Το κόστος που αποφεύχθηκε λόγω μειωμένων εισαγωγών και μικρότερης διάρκειας παραμονής στο νοσοκομείο </a:t>
            </a:r>
          </a:p>
          <a:p>
            <a:endParaRPr lang="el-GR" sz="900" dirty="0">
              <a:latin typeface="+mn-lt"/>
            </a:endParaRPr>
          </a:p>
          <a:p>
            <a:r>
              <a:rPr lang="el-GR" sz="1050" b="1" dirty="0">
                <a:solidFill>
                  <a:srgbClr val="FF0000"/>
                </a:solidFill>
                <a:latin typeface="+mn-lt"/>
              </a:rPr>
              <a:t>69 εκ. </a:t>
            </a:r>
            <a:r>
              <a:rPr lang="en-US" sz="1050" b="1" dirty="0">
                <a:solidFill>
                  <a:srgbClr val="FF0000"/>
                </a:solidFill>
                <a:latin typeface="+mn-lt"/>
              </a:rPr>
              <a:t>AUD</a:t>
            </a:r>
            <a:endParaRPr lang="el-GR" sz="1050" b="1" dirty="0">
              <a:solidFill>
                <a:srgbClr val="FF0000"/>
              </a:solidFill>
              <a:latin typeface="+mn-lt"/>
            </a:endParaRPr>
          </a:p>
          <a:p>
            <a:r>
              <a:rPr lang="el-GR" sz="1050" b="1" dirty="0">
                <a:solidFill>
                  <a:srgbClr val="FF0000"/>
                </a:solidFill>
                <a:latin typeface="+mn-lt"/>
              </a:rPr>
              <a:t>σε διάστημα 2 ετών </a:t>
            </a:r>
          </a:p>
        </p:txBody>
      </p:sp>
      <p:sp>
        <p:nvSpPr>
          <p:cNvPr id="10" name="9 - TextBox"/>
          <p:cNvSpPr txBox="1"/>
          <p:nvPr/>
        </p:nvSpPr>
        <p:spPr>
          <a:xfrm>
            <a:off x="6554405" y="4714884"/>
            <a:ext cx="2143140" cy="577081"/>
          </a:xfrm>
          <a:prstGeom prst="rect">
            <a:avLst/>
          </a:prstGeom>
          <a:noFill/>
        </p:spPr>
        <p:txBody>
          <a:bodyPr wrap="square" rtlCol="0">
            <a:spAutoFit/>
          </a:bodyPr>
          <a:lstStyle/>
          <a:p>
            <a:pPr algn="r"/>
            <a:r>
              <a:rPr lang="el-GR" sz="1050" b="1" dirty="0">
                <a:solidFill>
                  <a:schemeClr val="accent2">
                    <a:lumMod val="50000"/>
                  </a:schemeClr>
                </a:solidFill>
                <a:latin typeface="+mn-lt"/>
              </a:rPr>
              <a:t>Πάνω από το διπλάσιο του κόστους</a:t>
            </a:r>
          </a:p>
          <a:p>
            <a:pPr algn="r"/>
            <a:r>
              <a:rPr lang="el-GR" sz="1050" b="1" dirty="0">
                <a:solidFill>
                  <a:schemeClr val="accent2">
                    <a:lumMod val="50000"/>
                  </a:schemeClr>
                </a:solidFill>
                <a:latin typeface="+mn-lt"/>
              </a:rPr>
              <a:t>των νέων προσλήψεων!!</a:t>
            </a:r>
            <a:endParaRPr lang="el-GR" sz="1800" dirty="0"/>
          </a:p>
        </p:txBody>
      </p:sp>
      <p:sp>
        <p:nvSpPr>
          <p:cNvPr id="11" name="10 - TextBox"/>
          <p:cNvSpPr txBox="1"/>
          <p:nvPr/>
        </p:nvSpPr>
        <p:spPr>
          <a:xfrm>
            <a:off x="3125380" y="5304247"/>
            <a:ext cx="5625743" cy="403957"/>
          </a:xfrm>
          <a:prstGeom prst="rect">
            <a:avLst/>
          </a:prstGeom>
          <a:noFill/>
        </p:spPr>
        <p:txBody>
          <a:bodyPr wrap="square" rtlCol="0">
            <a:spAutoFit/>
          </a:bodyPr>
          <a:lstStyle/>
          <a:p>
            <a:pPr algn="r"/>
            <a:r>
              <a:rPr lang="en-US" sz="675" dirty="0">
                <a:solidFill>
                  <a:schemeClr val="bg1"/>
                </a:solidFill>
                <a:latin typeface="+mn-lt"/>
              </a:rPr>
              <a:t>McHugh MD, Aiken LH, Sloane DM, Windsor C, Douglas C, Yates P. (2021). Effects of nurse-to-patient ratio legislation on nurse staffing and patient mortality, readmissions, and length of stay: a prospective study in a panel of hospitals. Lancet. 22;397(10288):1905-1913. doi: 10.1016/S0140-6736(21)00768-6.</a:t>
            </a:r>
            <a:endParaRPr lang="el-GR" sz="675" dirty="0">
              <a:solidFill>
                <a:schemeClr val="bg1"/>
              </a:solidFill>
              <a:latin typeface="+mn-lt"/>
            </a:endParaRPr>
          </a:p>
        </p:txBody>
      </p:sp>
      <p:sp>
        <p:nvSpPr>
          <p:cNvPr id="13" name="12 - Στρογγυλεμένο ορθογώνιο"/>
          <p:cNvSpPr/>
          <p:nvPr/>
        </p:nvSpPr>
        <p:spPr>
          <a:xfrm>
            <a:off x="345281" y="179463"/>
            <a:ext cx="8840453" cy="619828"/>
          </a:xfrm>
          <a:prstGeom prst="roundRect">
            <a:avLst>
              <a:gd name="adj" fmla="val 1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11 - Ορθογώνιο"/>
          <p:cNvSpPr/>
          <p:nvPr/>
        </p:nvSpPr>
        <p:spPr>
          <a:xfrm>
            <a:off x="392877" y="152960"/>
            <a:ext cx="8036775" cy="646331"/>
          </a:xfrm>
          <a:prstGeom prst="rect">
            <a:avLst/>
          </a:prstGeom>
        </p:spPr>
        <p:txBody>
          <a:bodyPr wrap="square">
            <a:spAutoFit/>
          </a:bodyPr>
          <a:lstStyle/>
          <a:p>
            <a:pPr lvl="0" algn="ctr" eaLnBrk="1" hangingPunct="1"/>
            <a:r>
              <a:rPr lang="el-GR" sz="1800" b="1" dirty="0">
                <a:solidFill>
                  <a:schemeClr val="bg1"/>
                </a:solidFill>
                <a:latin typeface="Calibri" pitchFamily="34" charset="0"/>
                <a:ea typeface="Calibri" pitchFamily="34" charset="0"/>
                <a:cs typeface="Calibri" pitchFamily="34" charset="0"/>
              </a:rPr>
              <a:t>Περισσότεροι νοσηλευτές οδηγούν στην παροχή καλύτερης φροντίδας και μικρότερο κόστος</a:t>
            </a:r>
            <a:endParaRPr lang="el-GR" sz="900" dirty="0">
              <a:solidFill>
                <a:schemeClr val="bg1"/>
              </a:solidFill>
              <a:latin typeface="Arial" pitchFamily="34" charset="0"/>
              <a:ea typeface="Calibri" pitchFamily="34" charset="0"/>
              <a:cs typeface="Arial" pitchFamily="34"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685800" y="2171700"/>
            <a:ext cx="7772400" cy="3086100"/>
          </a:xfrm>
          <a:prstGeom prst="rect">
            <a:avLst/>
          </a:prstGeom>
          <a:noFill/>
          <a:ln w="9525">
            <a:noFill/>
            <a:miter lim="800000"/>
            <a:headEnd/>
            <a:tailEnd/>
          </a:ln>
        </p:spPr>
        <p:txBody>
          <a:bodyPr/>
          <a:lstStyle/>
          <a:p>
            <a:pPr marL="257175" indent="-257175">
              <a:spcBef>
                <a:spcPct val="20000"/>
              </a:spcBef>
              <a:buClr>
                <a:schemeClr val="folHlink"/>
              </a:buClr>
              <a:buSzPct val="60000"/>
              <a:buFont typeface="Wingdings" pitchFamily="2" charset="2"/>
              <a:buChar char="n"/>
            </a:pPr>
            <a:endParaRPr lang="en-US" sz="1500" dirty="0"/>
          </a:p>
        </p:txBody>
      </p:sp>
      <p:sp>
        <p:nvSpPr>
          <p:cNvPr id="5" name="4 - Ορθογώνιο"/>
          <p:cNvSpPr/>
          <p:nvPr/>
        </p:nvSpPr>
        <p:spPr>
          <a:xfrm>
            <a:off x="446455" y="1821645"/>
            <a:ext cx="8197511" cy="738664"/>
          </a:xfrm>
          <a:prstGeom prst="rect">
            <a:avLst/>
          </a:prstGeom>
        </p:spPr>
        <p:txBody>
          <a:bodyPr wrap="square">
            <a:spAutoFit/>
          </a:bodyPr>
          <a:lstStyle/>
          <a:p>
            <a:pPr>
              <a:buFont typeface="Wingdings" pitchFamily="2" charset="2"/>
              <a:buChar char="Ø"/>
            </a:pPr>
            <a:r>
              <a:rPr lang="el-GR" sz="1500" dirty="0">
                <a:latin typeface="+mn-lt"/>
              </a:rPr>
              <a:t> </a:t>
            </a:r>
            <a:r>
              <a:rPr lang="en-US" sz="1500" dirty="0">
                <a:latin typeface="+mn-lt"/>
              </a:rPr>
              <a:t>75% </a:t>
            </a:r>
            <a:r>
              <a:rPr lang="el-GR" sz="1500" dirty="0">
                <a:latin typeface="+mn-lt"/>
              </a:rPr>
              <a:t>νοσηλευτών που συμμετείχαν σε 18 μελέτες ανέφεραν </a:t>
            </a:r>
            <a:r>
              <a:rPr lang="el-GR" sz="1500" b="1" dirty="0">
                <a:latin typeface="+mn-lt"/>
              </a:rPr>
              <a:t>παράλειψη σημαντικών διαστάσεων της νοσηλευτικής φροντίδας</a:t>
            </a:r>
          </a:p>
          <a:p>
            <a:pPr algn="r"/>
            <a:r>
              <a:rPr lang="el-GR" sz="1200" i="1" dirty="0">
                <a:latin typeface="+mn-lt"/>
              </a:rPr>
              <a:t>(</a:t>
            </a:r>
            <a:r>
              <a:rPr lang="en-GB" sz="1200" i="1" dirty="0">
                <a:latin typeface="+mn-lt"/>
              </a:rPr>
              <a:t>Griffiths</a:t>
            </a:r>
            <a:r>
              <a:rPr lang="en-US" sz="1200" i="1" dirty="0">
                <a:latin typeface="+mn-lt"/>
              </a:rPr>
              <a:t> et al., 2018)</a:t>
            </a:r>
            <a:endParaRPr lang="el-GR" sz="1200" i="1" dirty="0">
              <a:latin typeface="+mn-lt"/>
            </a:endParaRPr>
          </a:p>
        </p:txBody>
      </p:sp>
      <p:sp>
        <p:nvSpPr>
          <p:cNvPr id="7" name="6 - Στρογγυλεμένο ορθογώνιο"/>
          <p:cNvSpPr/>
          <p:nvPr/>
        </p:nvSpPr>
        <p:spPr>
          <a:xfrm>
            <a:off x="258930" y="334700"/>
            <a:ext cx="8840453" cy="619828"/>
          </a:xfrm>
          <a:prstGeom prst="roundRect">
            <a:avLst>
              <a:gd name="adj" fmla="val 1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 name="2 - Ορθογώνιο"/>
          <p:cNvSpPr/>
          <p:nvPr/>
        </p:nvSpPr>
        <p:spPr>
          <a:xfrm>
            <a:off x="412207" y="334700"/>
            <a:ext cx="7929618" cy="646331"/>
          </a:xfrm>
          <a:prstGeom prst="rect">
            <a:avLst/>
          </a:prstGeom>
        </p:spPr>
        <p:txBody>
          <a:bodyPr wrap="square">
            <a:spAutoFit/>
          </a:bodyPr>
          <a:lstStyle/>
          <a:p>
            <a:pPr algn="ctr"/>
            <a:r>
              <a:rPr lang="el-GR" sz="1800" b="1" dirty="0">
                <a:solidFill>
                  <a:schemeClr val="bg1"/>
                </a:solidFill>
                <a:latin typeface="+mn-lt"/>
              </a:rPr>
              <a:t>Ποσοτική επάρκεια και σύνθεση νοσηλευτικού προσωπικού:</a:t>
            </a:r>
          </a:p>
          <a:p>
            <a:pPr algn="ctr"/>
            <a:r>
              <a:rPr lang="el-GR" sz="1800" b="1" dirty="0">
                <a:solidFill>
                  <a:schemeClr val="bg1"/>
                </a:solidFill>
                <a:latin typeface="+mn-lt"/>
              </a:rPr>
              <a:t>Καθοριστικοί παράγοντες για </a:t>
            </a:r>
            <a:r>
              <a:rPr lang="en-US" sz="1800" b="1" dirty="0">
                <a:solidFill>
                  <a:schemeClr val="bg1"/>
                </a:solidFill>
                <a:latin typeface="+mn-lt"/>
              </a:rPr>
              <a:t>missed care</a:t>
            </a:r>
          </a:p>
        </p:txBody>
      </p:sp>
      <p:sp>
        <p:nvSpPr>
          <p:cNvPr id="8" name="7 - Ορθογώνιο"/>
          <p:cNvSpPr/>
          <p:nvPr/>
        </p:nvSpPr>
        <p:spPr>
          <a:xfrm>
            <a:off x="767927" y="2732480"/>
            <a:ext cx="2250297" cy="1200329"/>
          </a:xfrm>
          <a:prstGeom prst="rect">
            <a:avLst/>
          </a:prstGeom>
          <a:solidFill>
            <a:srgbClr val="F0AD92"/>
          </a:solidFill>
          <a:scene3d>
            <a:camera prst="orthographicFront"/>
            <a:lightRig rig="threePt" dir="t"/>
          </a:scene3d>
          <a:sp3d>
            <a:bevelT w="152400" h="50800" prst="softRound"/>
            <a:bevelB/>
          </a:sp3d>
        </p:spPr>
        <p:txBody>
          <a:bodyPr wrap="square">
            <a:spAutoFit/>
          </a:bodyPr>
          <a:lstStyle/>
          <a:p>
            <a:pPr algn="ctr"/>
            <a:r>
              <a:rPr lang="el-GR" sz="1200" b="1" dirty="0">
                <a:latin typeface="+mn-lt"/>
              </a:rPr>
              <a:t>Χαμηλά ποσοστά νοσηλευτικής στελέχωσης </a:t>
            </a:r>
            <a:r>
              <a:rPr lang="el-GR" sz="1200" dirty="0">
                <a:latin typeface="+mn-lt"/>
              </a:rPr>
              <a:t>συνδέθηκαν </a:t>
            </a:r>
            <a:r>
              <a:rPr lang="el-GR" sz="1200" b="1" dirty="0">
                <a:latin typeface="+mn-lt"/>
              </a:rPr>
              <a:t>θετικά με μεγαλύτερα ποσοστά παραλείψεων στη φροντίδα </a:t>
            </a:r>
          </a:p>
        </p:txBody>
      </p:sp>
      <p:sp>
        <p:nvSpPr>
          <p:cNvPr id="9" name="8 - Ορθογώνιο"/>
          <p:cNvSpPr/>
          <p:nvPr/>
        </p:nvSpPr>
        <p:spPr>
          <a:xfrm>
            <a:off x="339299" y="4446992"/>
            <a:ext cx="3643338" cy="1177245"/>
          </a:xfrm>
          <a:prstGeom prst="rect">
            <a:avLst/>
          </a:prstGeom>
          <a:solidFill>
            <a:schemeClr val="accent5">
              <a:lumMod val="60000"/>
              <a:lumOff val="40000"/>
            </a:schemeClr>
          </a:solidFill>
          <a:scene3d>
            <a:camera prst="orthographicFront"/>
            <a:lightRig rig="threePt" dir="t"/>
          </a:scene3d>
          <a:sp3d>
            <a:bevelT/>
          </a:sp3d>
        </p:spPr>
        <p:txBody>
          <a:bodyPr wrap="square">
            <a:spAutoFit/>
          </a:bodyPr>
          <a:lstStyle/>
          <a:p>
            <a:pPr algn="ctr"/>
            <a:r>
              <a:rPr lang="el-GR" sz="1200" b="1" dirty="0">
                <a:latin typeface="+mn-lt"/>
              </a:rPr>
              <a:t>Θετικές εμπειρίες ασθενών </a:t>
            </a:r>
            <a:r>
              <a:rPr lang="el-GR" sz="1200" dirty="0">
                <a:latin typeface="+mn-lt"/>
              </a:rPr>
              <a:t>αναφορικά με την έγκυρη παροχή νοσηλευτικής φροντίδας </a:t>
            </a:r>
            <a:r>
              <a:rPr lang="el-GR" sz="1200" b="1" i="1" dirty="0">
                <a:latin typeface="+mn-lt"/>
              </a:rPr>
              <a:t>συσχετίσθηκαν θετικά με μεγαλύτερα ποσοστά Νοσηλευτών με υψηλή εκπαίδευση </a:t>
            </a:r>
            <a:r>
              <a:rPr lang="en-US" sz="1200" dirty="0">
                <a:latin typeface="+mn-lt"/>
              </a:rPr>
              <a:t>(r = .13,</a:t>
            </a:r>
            <a:r>
              <a:rPr lang="el-GR" sz="1200" dirty="0">
                <a:latin typeface="+mn-lt"/>
              </a:rPr>
              <a:t> </a:t>
            </a:r>
            <a:r>
              <a:rPr lang="de-DE" sz="1200" dirty="0">
                <a:latin typeface="+mn-lt"/>
              </a:rPr>
              <a:t>p &lt; .001)</a:t>
            </a:r>
            <a:endParaRPr lang="el-GR" sz="1200" dirty="0">
              <a:latin typeface="+mn-lt"/>
            </a:endParaRPr>
          </a:p>
          <a:p>
            <a:pPr algn="r"/>
            <a:r>
              <a:rPr lang="de-DE" sz="1050" i="1" dirty="0">
                <a:latin typeface="+mn-lt"/>
              </a:rPr>
              <a:t>(</a:t>
            </a:r>
            <a:r>
              <a:rPr lang="de-DE" sz="1050" i="1" dirty="0" err="1">
                <a:latin typeface="+mn-lt"/>
              </a:rPr>
              <a:t>Dabney</a:t>
            </a:r>
            <a:r>
              <a:rPr lang="de-DE" sz="1050" i="1" dirty="0">
                <a:latin typeface="+mn-lt"/>
              </a:rPr>
              <a:t> &amp; </a:t>
            </a:r>
            <a:r>
              <a:rPr lang="de-DE" sz="1050" i="1" dirty="0" err="1">
                <a:latin typeface="+mn-lt"/>
              </a:rPr>
              <a:t>Kalisch</a:t>
            </a:r>
            <a:r>
              <a:rPr lang="de-DE" sz="1050" i="1" dirty="0">
                <a:latin typeface="+mn-lt"/>
              </a:rPr>
              <a:t>, 2015)</a:t>
            </a:r>
            <a:endParaRPr lang="el-GR" sz="1050" i="1" dirty="0">
              <a:latin typeface="+mn-lt"/>
            </a:endParaRPr>
          </a:p>
        </p:txBody>
      </p:sp>
      <p:sp>
        <p:nvSpPr>
          <p:cNvPr id="10" name="9 - Ορθογώνιο"/>
          <p:cNvSpPr/>
          <p:nvPr/>
        </p:nvSpPr>
        <p:spPr>
          <a:xfrm>
            <a:off x="3232538" y="3161108"/>
            <a:ext cx="1714512" cy="646331"/>
          </a:xfrm>
          <a:prstGeom prst="rect">
            <a:avLst/>
          </a:prstGeom>
        </p:spPr>
        <p:txBody>
          <a:bodyPr wrap="square">
            <a:spAutoFit/>
          </a:bodyPr>
          <a:lstStyle/>
          <a:p>
            <a:pPr algn="ctr"/>
            <a:r>
              <a:rPr lang="en-US" sz="900" dirty="0">
                <a:latin typeface="+mn-lt"/>
              </a:rPr>
              <a:t>RN4CAST study</a:t>
            </a:r>
            <a:r>
              <a:rPr lang="el-GR" sz="900" dirty="0">
                <a:latin typeface="+mn-lt"/>
              </a:rPr>
              <a:t>:</a:t>
            </a:r>
          </a:p>
          <a:p>
            <a:pPr algn="ctr"/>
            <a:r>
              <a:rPr lang="en-US" sz="900" dirty="0">
                <a:latin typeface="+mn-lt"/>
              </a:rPr>
              <a:t>31,627 </a:t>
            </a:r>
            <a:r>
              <a:rPr lang="el-GR" sz="900" dirty="0">
                <a:latin typeface="+mn-lt"/>
              </a:rPr>
              <a:t>Νοσηλευτές από </a:t>
            </a:r>
            <a:r>
              <a:rPr lang="en-US" sz="900" dirty="0">
                <a:latin typeface="+mn-lt"/>
              </a:rPr>
              <a:t>488 </a:t>
            </a:r>
            <a:r>
              <a:rPr lang="el-GR" sz="900" dirty="0">
                <a:latin typeface="+mn-lt"/>
              </a:rPr>
              <a:t>νοσοκομεία σε</a:t>
            </a:r>
            <a:r>
              <a:rPr lang="en-US" sz="900" dirty="0">
                <a:latin typeface="+mn-lt"/>
              </a:rPr>
              <a:t> 12</a:t>
            </a:r>
            <a:r>
              <a:rPr lang="el-GR" sz="900" dirty="0">
                <a:latin typeface="+mn-lt"/>
              </a:rPr>
              <a:t> Ευρωπαϊκές χώρες,</a:t>
            </a:r>
          </a:p>
        </p:txBody>
      </p:sp>
      <p:sp>
        <p:nvSpPr>
          <p:cNvPr id="11" name="10 - Δεξιό βέλος"/>
          <p:cNvSpPr/>
          <p:nvPr/>
        </p:nvSpPr>
        <p:spPr>
          <a:xfrm>
            <a:off x="3500430" y="2839636"/>
            <a:ext cx="857256" cy="2678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800"/>
          </a:p>
        </p:txBody>
      </p:sp>
      <p:sp>
        <p:nvSpPr>
          <p:cNvPr id="12" name="11 - Ορθογώνιο"/>
          <p:cNvSpPr/>
          <p:nvPr/>
        </p:nvSpPr>
        <p:spPr>
          <a:xfrm>
            <a:off x="5000628" y="2625323"/>
            <a:ext cx="3589760" cy="1338828"/>
          </a:xfrm>
          <a:prstGeom prst="rect">
            <a:avLst/>
          </a:prstGeom>
          <a:solidFill>
            <a:schemeClr val="accent2">
              <a:lumMod val="60000"/>
              <a:lumOff val="40000"/>
            </a:schemeClr>
          </a:solidFill>
          <a:scene3d>
            <a:camera prst="orthographicFront"/>
            <a:lightRig rig="threePt" dir="t"/>
          </a:scene3d>
          <a:sp3d>
            <a:bevelT prst="angle"/>
            <a:bevelB/>
          </a:sp3d>
        </p:spPr>
        <p:txBody>
          <a:bodyPr wrap="square">
            <a:spAutoFit/>
          </a:bodyPr>
          <a:lstStyle/>
          <a:p>
            <a:pPr algn="ctr"/>
            <a:r>
              <a:rPr lang="el-GR" sz="1200" dirty="0">
                <a:latin typeface="+mn-lt"/>
              </a:rPr>
              <a:t>Η </a:t>
            </a:r>
            <a:r>
              <a:rPr lang="el-GR" sz="1200" b="1" dirty="0">
                <a:latin typeface="+mn-lt"/>
              </a:rPr>
              <a:t>πιθανότητα παραλείψεων </a:t>
            </a:r>
            <a:r>
              <a:rPr lang="el-GR" sz="1200" dirty="0">
                <a:latin typeface="+mn-lt"/>
              </a:rPr>
              <a:t>όσον αφορά στη νοσηλευτική φροντίδα </a:t>
            </a:r>
            <a:r>
              <a:rPr lang="el-GR" sz="1200" b="1" dirty="0">
                <a:latin typeface="+mn-lt"/>
              </a:rPr>
              <a:t>αυξάνονταν κατά 26% για δείκτες στελέχωσης </a:t>
            </a:r>
            <a:r>
              <a:rPr lang="en-US" sz="1200" b="1" dirty="0">
                <a:latin typeface="+mn-lt"/>
              </a:rPr>
              <a:t> &gt;11.5 </a:t>
            </a:r>
            <a:r>
              <a:rPr lang="el-GR" sz="1200" b="1" dirty="0">
                <a:latin typeface="+mn-lt"/>
              </a:rPr>
              <a:t>ανά νοσηλευτή</a:t>
            </a:r>
            <a:r>
              <a:rPr lang="en-US" sz="1200" dirty="0">
                <a:latin typeface="+mn-lt"/>
              </a:rPr>
              <a:t>, </a:t>
            </a:r>
            <a:r>
              <a:rPr lang="el-GR" sz="1200" dirty="0">
                <a:latin typeface="+mn-lt"/>
              </a:rPr>
              <a:t>συγκρινόμενη με στελέχωση </a:t>
            </a:r>
            <a:r>
              <a:rPr lang="en-US" sz="1200" dirty="0">
                <a:latin typeface="+mn-lt"/>
              </a:rPr>
              <a:t>≤6 </a:t>
            </a:r>
            <a:r>
              <a:rPr lang="el-GR" sz="1200" dirty="0">
                <a:latin typeface="+mn-lt"/>
              </a:rPr>
              <a:t>ασθενείς/νοσηλευτή </a:t>
            </a:r>
            <a:r>
              <a:rPr lang="en-US" sz="1200" dirty="0">
                <a:latin typeface="+mn-lt"/>
              </a:rPr>
              <a:t> (OR = 1.26; 95% CI = 1.23–</a:t>
            </a:r>
            <a:r>
              <a:rPr lang="da-DK" sz="1200" dirty="0">
                <a:latin typeface="+mn-lt"/>
              </a:rPr>
              <a:t>1.29) </a:t>
            </a:r>
            <a:endParaRPr lang="el-GR" sz="1200" dirty="0">
              <a:latin typeface="+mn-lt"/>
            </a:endParaRPr>
          </a:p>
          <a:p>
            <a:pPr algn="r"/>
            <a:r>
              <a:rPr lang="da-DK" sz="900" i="1" dirty="0">
                <a:latin typeface="+mn-lt"/>
              </a:rPr>
              <a:t>(Griffiths, Ball, et al., 2014; Griffiths, Dall’Ora, et al., 2014)</a:t>
            </a:r>
            <a:endParaRPr lang="en-US" sz="900" i="1" dirty="0">
              <a:latin typeface="+mn-lt"/>
            </a:endParaRPr>
          </a:p>
        </p:txBody>
      </p:sp>
      <p:sp>
        <p:nvSpPr>
          <p:cNvPr id="13" name="12 - Ορθογώνιο"/>
          <p:cNvSpPr/>
          <p:nvPr/>
        </p:nvSpPr>
        <p:spPr>
          <a:xfrm>
            <a:off x="5000628" y="4446992"/>
            <a:ext cx="3750495" cy="1361911"/>
          </a:xfrm>
          <a:prstGeom prst="rect">
            <a:avLst/>
          </a:prstGeom>
          <a:solidFill>
            <a:srgbClr val="F0AD92"/>
          </a:solidFill>
          <a:scene3d>
            <a:camera prst="orthographicFront"/>
            <a:lightRig rig="threePt" dir="t"/>
          </a:scene3d>
          <a:sp3d>
            <a:bevelT/>
            <a:bevelB prst="angle"/>
          </a:sp3d>
        </p:spPr>
        <p:txBody>
          <a:bodyPr wrap="square">
            <a:spAutoFit/>
          </a:bodyPr>
          <a:lstStyle/>
          <a:p>
            <a:pPr algn="ctr"/>
            <a:r>
              <a:rPr lang="el-GR" sz="1200" b="1" dirty="0">
                <a:latin typeface="+mn-lt"/>
              </a:rPr>
              <a:t>Υψηλότερα % βοηθών νοσηλευτών σχετίσθηκαν με μεγαλύτερα % </a:t>
            </a:r>
            <a:r>
              <a:rPr lang="en-US" sz="1200" b="1" dirty="0">
                <a:latin typeface="+mn-lt"/>
              </a:rPr>
              <a:t>missed care </a:t>
            </a:r>
            <a:r>
              <a:rPr lang="en-GB" sz="1200" dirty="0">
                <a:latin typeface="+mn-lt"/>
              </a:rPr>
              <a:t>(OR = 1.04; 95%</a:t>
            </a:r>
            <a:r>
              <a:rPr lang="el-GR" sz="1200" dirty="0">
                <a:latin typeface="+mn-lt"/>
              </a:rPr>
              <a:t> </a:t>
            </a:r>
            <a:r>
              <a:rPr lang="it-IT" sz="1200" dirty="0">
                <a:latin typeface="+mn-lt"/>
              </a:rPr>
              <a:t>CI = 1.01–1.07) (Palese, et al., 2015) </a:t>
            </a:r>
            <a:r>
              <a:rPr lang="el-GR" sz="1200" dirty="0">
                <a:latin typeface="+mn-lt"/>
              </a:rPr>
              <a:t>ενώ </a:t>
            </a:r>
            <a:r>
              <a:rPr lang="el-GR" sz="1200" b="1" i="1" dirty="0">
                <a:latin typeface="+mn-lt"/>
              </a:rPr>
              <a:t>ενίσχυση της με βοηθούς νοσηλευτών δεν φάνηκε να βελτιώνει τα αποτελέσματα</a:t>
            </a:r>
          </a:p>
          <a:p>
            <a:pPr algn="r"/>
            <a:r>
              <a:rPr lang="en-GB" sz="1050" i="1" dirty="0">
                <a:latin typeface="+mn-lt"/>
              </a:rPr>
              <a:t>(Ball, et al., 2014; Ball, et al., 2016</a:t>
            </a:r>
            <a:r>
              <a:rPr lang="el-GR" sz="1050" i="1" dirty="0">
                <a:latin typeface="+mn-lt"/>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endParaRPr lang="el-GR"/>
          </a:p>
        </p:txBody>
      </p:sp>
      <p:sp>
        <p:nvSpPr>
          <p:cNvPr id="3" name="2 - Υπότιτλος"/>
          <p:cNvSpPr>
            <a:spLocks noGrp="1"/>
          </p:cNvSpPr>
          <p:nvPr>
            <p:ph type="subTitle" idx="1"/>
          </p:nvPr>
        </p:nvSpPr>
        <p:spPr/>
        <p:txBody>
          <a:bodyPr/>
          <a:lstStyle/>
          <a:p>
            <a:endParaRPr lang="el-GR"/>
          </a:p>
        </p:txBody>
      </p:sp>
      <p:sp>
        <p:nvSpPr>
          <p:cNvPr id="4" name="3 - Θέση υποσέλιδου"/>
          <p:cNvSpPr>
            <a:spLocks noGrp="1"/>
          </p:cNvSpPr>
          <p:nvPr>
            <p:ph type="ftr" sz="quarter" idx="11"/>
          </p:nvPr>
        </p:nvSpPr>
        <p:spPr/>
        <p:txBody>
          <a:bodyPr/>
          <a:lstStyle/>
          <a:p>
            <a:pPr>
              <a:defRPr/>
            </a:pPr>
            <a:r>
              <a:rPr lang="en-US"/>
              <a:t>Δάφνη Καϊτελίδου</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Στρογγυλεμένο ορθογώνιο"/>
          <p:cNvSpPr/>
          <p:nvPr/>
        </p:nvSpPr>
        <p:spPr>
          <a:xfrm>
            <a:off x="241467" y="214259"/>
            <a:ext cx="8840453" cy="619828"/>
          </a:xfrm>
          <a:prstGeom prst="roundRect">
            <a:avLst>
              <a:gd name="adj" fmla="val 1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5586" name="Rectangle 2"/>
          <p:cNvSpPr>
            <a:spLocks noChangeArrowheads="1"/>
          </p:cNvSpPr>
          <p:nvPr/>
        </p:nvSpPr>
        <p:spPr bwMode="auto">
          <a:xfrm>
            <a:off x="241467" y="0"/>
            <a:ext cx="8964612" cy="857250"/>
          </a:xfrm>
          <a:prstGeom prst="rect">
            <a:avLst/>
          </a:prstGeom>
          <a:noFill/>
          <a:ln w="9525">
            <a:noFill/>
            <a:miter lim="800000"/>
            <a:headEnd/>
            <a:tailEnd/>
          </a:ln>
        </p:spPr>
        <p:txBody>
          <a:bodyPr anchor="ctr"/>
          <a:lstStyle/>
          <a:p>
            <a:pPr lvl="0" algn="ctr"/>
            <a:r>
              <a:rPr lang="el-GR" sz="2100" b="1" dirty="0">
                <a:solidFill>
                  <a:schemeClr val="bg1"/>
                </a:solidFill>
                <a:latin typeface="+mn-lt"/>
              </a:rPr>
              <a:t>Μεταπτυχιακή εκπαίδευση και εκβάσεις ασθενών στα νοσοκομεία</a:t>
            </a:r>
            <a:endParaRPr lang="en-US" sz="1800" b="1" dirty="0">
              <a:solidFill>
                <a:schemeClr val="bg1"/>
              </a:solidFill>
              <a:latin typeface="+mn-lt"/>
            </a:endParaRPr>
          </a:p>
        </p:txBody>
      </p:sp>
      <p:graphicFrame>
        <p:nvGraphicFramePr>
          <p:cNvPr id="16" name="15 - Πίνακας"/>
          <p:cNvGraphicFramePr>
            <a:graphicFrameLocks noGrp="1"/>
          </p:cNvGraphicFramePr>
          <p:nvPr/>
        </p:nvGraphicFramePr>
        <p:xfrm>
          <a:off x="500034" y="2035959"/>
          <a:ext cx="8143932" cy="3117662"/>
        </p:xfrm>
        <a:graphic>
          <a:graphicData uri="http://schemas.openxmlformats.org/drawingml/2006/table">
            <a:tbl>
              <a:tblPr/>
              <a:tblGrid>
                <a:gridCol w="2009969">
                  <a:extLst>
                    <a:ext uri="{9D8B030D-6E8A-4147-A177-3AD203B41FA5}">
                      <a16:colId xmlns:a16="http://schemas.microsoft.com/office/drawing/2014/main" val="20000"/>
                    </a:ext>
                  </a:extLst>
                </a:gridCol>
                <a:gridCol w="6133963">
                  <a:extLst>
                    <a:ext uri="{9D8B030D-6E8A-4147-A177-3AD203B41FA5}">
                      <a16:colId xmlns:a16="http://schemas.microsoft.com/office/drawing/2014/main" val="20001"/>
                    </a:ext>
                  </a:extLst>
                </a:gridCol>
              </a:tblGrid>
              <a:tr h="222695">
                <a:tc>
                  <a:txBody>
                    <a:bodyPr/>
                    <a:lstStyle/>
                    <a:p>
                      <a:pPr algn="ctr">
                        <a:lnSpc>
                          <a:spcPct val="115000"/>
                        </a:lnSpc>
                        <a:spcAft>
                          <a:spcPts val="0"/>
                        </a:spcAft>
                      </a:pPr>
                      <a:r>
                        <a:rPr lang="el-GR" sz="1400" b="1" dirty="0">
                          <a:solidFill>
                            <a:srgbClr val="FFFFFF"/>
                          </a:solidFill>
                          <a:latin typeface="Calibri"/>
                          <a:ea typeface="Times New Roman"/>
                          <a:cs typeface="Calibri"/>
                        </a:rPr>
                        <a:t>Συγγραφείς, έτος</a:t>
                      </a:r>
                      <a:endParaRPr lang="el-GR" sz="1400" dirty="0">
                        <a:latin typeface="Calibri"/>
                        <a:ea typeface="Calibri"/>
                        <a:cs typeface="Times New Roman"/>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l-GR" sz="1400" b="1" dirty="0">
                          <a:solidFill>
                            <a:srgbClr val="FFFFFF"/>
                          </a:solidFill>
                          <a:latin typeface="Calibri"/>
                          <a:ea typeface="Times New Roman"/>
                          <a:cs typeface="Calibri"/>
                        </a:rPr>
                        <a:t>Βασικά ευρήματα</a:t>
                      </a:r>
                      <a:endParaRPr lang="el-GR" sz="1400" dirty="0">
                        <a:latin typeface="Calibri"/>
                        <a:ea typeface="Calibri"/>
                        <a:cs typeface="Times New Roman"/>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932498">
                <a:tc>
                  <a:txBody>
                    <a:bodyPr/>
                    <a:lstStyle/>
                    <a:p>
                      <a:pPr>
                        <a:lnSpc>
                          <a:spcPct val="115000"/>
                        </a:lnSpc>
                        <a:spcAft>
                          <a:spcPts val="0"/>
                        </a:spcAft>
                      </a:pPr>
                      <a:r>
                        <a:rPr lang="el-GR" sz="1400" b="1">
                          <a:latin typeface="Calibri"/>
                          <a:ea typeface="Times New Roman"/>
                          <a:cs typeface="Calibri"/>
                        </a:rPr>
                        <a:t>Southey et al. 2014</a:t>
                      </a:r>
                      <a:endParaRPr lang="el-GR" sz="1400">
                        <a:latin typeface="Calibri"/>
                        <a:ea typeface="Calibri"/>
                        <a:cs typeface="Times New Roman"/>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0"/>
                        </a:spcAft>
                      </a:pPr>
                      <a:r>
                        <a:rPr lang="el-GR" sz="1400">
                          <a:latin typeface="Calibri"/>
                          <a:ea typeface="Times New Roman"/>
                          <a:cs typeface="Calibri"/>
                        </a:rPr>
                        <a:t>Μείωση του ποσοστού επανεισαγωγής στη ΜΕΘ από 2,6% σε 1,9% (</a:t>
                      </a:r>
                      <a:r>
                        <a:rPr lang="en-US" sz="1400">
                          <a:latin typeface="Calibri"/>
                          <a:ea typeface="Times New Roman"/>
                          <a:cs typeface="Calibri"/>
                        </a:rPr>
                        <a:t>p</a:t>
                      </a:r>
                      <a:r>
                        <a:rPr lang="el-GR" sz="1400">
                          <a:latin typeface="Calibri"/>
                          <a:ea typeface="Times New Roman"/>
                          <a:cs typeface="Calibri"/>
                        </a:rPr>
                        <a:t> = 0,05) και  της διάρκειας παραμονής στο νοσοκομείο από 10 σε 8 ημέρες (</a:t>
                      </a:r>
                      <a:r>
                        <a:rPr lang="en-US" sz="1400">
                          <a:latin typeface="Calibri"/>
                          <a:ea typeface="Times New Roman"/>
                          <a:cs typeface="Calibri"/>
                        </a:rPr>
                        <a:t>p</a:t>
                      </a:r>
                      <a:r>
                        <a:rPr lang="el-GR" sz="1400">
                          <a:latin typeface="Calibri"/>
                          <a:ea typeface="Times New Roman"/>
                          <a:cs typeface="Calibri"/>
                        </a:rPr>
                        <a:t> &lt; 0,01)</a:t>
                      </a:r>
                      <a:endParaRPr lang="el-GR" sz="1400">
                        <a:latin typeface="Calibri"/>
                        <a:ea typeface="Calibri"/>
                        <a:cs typeface="Times New Roman"/>
                      </a:endParaRPr>
                    </a:p>
                    <a:p>
                      <a:pPr>
                        <a:lnSpc>
                          <a:spcPct val="115000"/>
                        </a:lnSpc>
                        <a:spcAft>
                          <a:spcPts val="0"/>
                        </a:spcAft>
                      </a:pPr>
                      <a:r>
                        <a:rPr lang="el-GR" sz="1400">
                          <a:latin typeface="Calibri"/>
                          <a:ea typeface="Times New Roman"/>
                          <a:cs typeface="Calibri"/>
                        </a:rPr>
                        <a:t>Σημαντική βελτίωση στη συνολική επιβίωση μετά από καρδιοχειρουργική επέμβαση από 96,5% σε 98,0% (</a:t>
                      </a:r>
                      <a:r>
                        <a:rPr lang="en-US" sz="1400">
                          <a:latin typeface="Calibri"/>
                          <a:ea typeface="Times New Roman"/>
                          <a:cs typeface="Calibri"/>
                        </a:rPr>
                        <a:t>p</a:t>
                      </a:r>
                      <a:r>
                        <a:rPr lang="el-GR" sz="1400">
                          <a:latin typeface="Calibri"/>
                          <a:ea typeface="Times New Roman"/>
                          <a:cs typeface="Calibri"/>
                        </a:rPr>
                        <a:t> &lt; 0,01)</a:t>
                      </a:r>
                      <a:endParaRPr lang="el-GR" sz="1400">
                        <a:latin typeface="Calibri"/>
                        <a:ea typeface="Calibri"/>
                        <a:cs typeface="Times New Roman"/>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r h="459296">
                <a:tc>
                  <a:txBody>
                    <a:bodyPr/>
                    <a:lstStyle/>
                    <a:p>
                      <a:pPr>
                        <a:lnSpc>
                          <a:spcPct val="115000"/>
                        </a:lnSpc>
                        <a:spcAft>
                          <a:spcPts val="0"/>
                        </a:spcAft>
                      </a:pPr>
                      <a:r>
                        <a:rPr lang="el-GR" sz="1400" b="1">
                          <a:latin typeface="Calibri"/>
                          <a:ea typeface="Times New Roman"/>
                          <a:cs typeface="Calibri"/>
                        </a:rPr>
                        <a:t>Bissonnette et al. 2013</a:t>
                      </a:r>
                      <a:endParaRPr lang="el-GR" sz="1400">
                        <a:latin typeface="Calibri"/>
                        <a:ea typeface="Calibri"/>
                        <a:cs typeface="Times New Roman"/>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0"/>
                        </a:spcAft>
                      </a:pPr>
                      <a:r>
                        <a:rPr lang="el-GR" sz="1400">
                          <a:latin typeface="Calibri"/>
                          <a:ea typeface="Times New Roman"/>
                          <a:cs typeface="Calibri"/>
                        </a:rPr>
                        <a:t>Οι ασθενείς είχαν σημαντικά λιγότερες επισκέψεις στα επείγοντα και εισαγωγές στο νοσοκομείο </a:t>
                      </a:r>
                      <a:endParaRPr lang="el-GR" sz="1400">
                        <a:latin typeface="Calibri"/>
                        <a:ea typeface="Calibri"/>
                        <a:cs typeface="Times New Roman"/>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2"/>
                  </a:ext>
                </a:extLst>
              </a:tr>
              <a:tr h="932498">
                <a:tc>
                  <a:txBody>
                    <a:bodyPr/>
                    <a:lstStyle/>
                    <a:p>
                      <a:pPr>
                        <a:lnSpc>
                          <a:spcPct val="115000"/>
                        </a:lnSpc>
                        <a:spcAft>
                          <a:spcPts val="0"/>
                        </a:spcAft>
                      </a:pPr>
                      <a:r>
                        <a:rPr lang="el-GR" sz="1400" b="1">
                          <a:latin typeface="Calibri"/>
                          <a:ea typeface="Times New Roman"/>
                          <a:cs typeface="Calibri"/>
                        </a:rPr>
                        <a:t>Mitchell et al. 2008</a:t>
                      </a:r>
                      <a:endParaRPr lang="el-GR" sz="1400">
                        <a:latin typeface="Calibri"/>
                        <a:ea typeface="Calibri"/>
                        <a:cs typeface="Times New Roman"/>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nSpc>
                          <a:spcPct val="115000"/>
                        </a:lnSpc>
                        <a:spcAft>
                          <a:spcPts val="0"/>
                        </a:spcAft>
                      </a:pPr>
                      <a:r>
                        <a:rPr lang="el-GR" sz="1400">
                          <a:latin typeface="Calibri"/>
                          <a:ea typeface="Times New Roman"/>
                          <a:cs typeface="Calibri"/>
                        </a:rPr>
                        <a:t>Μείωση της σοβαρότητας των συμπτωμάτων της κατάθλιψης στους 12 μήνες μετά το εγκεφαλικό επεισόδιο.</a:t>
                      </a:r>
                      <a:endParaRPr lang="el-GR" sz="1400">
                        <a:latin typeface="Calibri"/>
                        <a:ea typeface="Calibri"/>
                        <a:cs typeface="Times New Roman"/>
                      </a:endParaRPr>
                    </a:p>
                    <a:p>
                      <a:pPr>
                        <a:lnSpc>
                          <a:spcPct val="115000"/>
                        </a:lnSpc>
                        <a:spcAft>
                          <a:spcPts val="0"/>
                        </a:spcAft>
                      </a:pPr>
                      <a:r>
                        <a:rPr lang="el-GR" sz="1400">
                          <a:latin typeface="Calibri"/>
                          <a:ea typeface="Times New Roman"/>
                          <a:cs typeface="Calibri"/>
                        </a:rPr>
                        <a:t>Μείωση των περιορισμών στη δραστηριότητα στους 6, 12 και 24 μήνες μετά το εγκεφαλικό.</a:t>
                      </a:r>
                      <a:endParaRPr lang="el-GR" sz="1400">
                        <a:latin typeface="Calibri"/>
                        <a:ea typeface="Calibri"/>
                        <a:cs typeface="Times New Roman"/>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3"/>
                  </a:ext>
                </a:extLst>
              </a:tr>
              <a:tr h="459296">
                <a:tc>
                  <a:txBody>
                    <a:bodyPr/>
                    <a:lstStyle/>
                    <a:p>
                      <a:pPr>
                        <a:lnSpc>
                          <a:spcPct val="115000"/>
                        </a:lnSpc>
                        <a:spcAft>
                          <a:spcPts val="0"/>
                        </a:spcAft>
                      </a:pPr>
                      <a:r>
                        <a:rPr lang="el-GR" sz="1400" b="1">
                          <a:latin typeface="Calibri"/>
                          <a:ea typeface="Times New Roman"/>
                          <a:cs typeface="Calibri"/>
                        </a:rPr>
                        <a:t>Nalor et al. 2004</a:t>
                      </a:r>
                      <a:endParaRPr lang="el-GR" sz="1400">
                        <a:latin typeface="Calibri"/>
                        <a:ea typeface="Calibri"/>
                        <a:cs typeface="Times New Roman"/>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nSpc>
                          <a:spcPct val="115000"/>
                        </a:lnSpc>
                        <a:spcAft>
                          <a:spcPts val="0"/>
                        </a:spcAft>
                      </a:pPr>
                      <a:r>
                        <a:rPr lang="el-GR" sz="1400" dirty="0">
                          <a:latin typeface="Calibri"/>
                          <a:ea typeface="Times New Roman"/>
                          <a:cs typeface="Calibri"/>
                        </a:rPr>
                        <a:t>Μεγαλύτερος χρόνος μέχρι την πρώτη επανεισαγωγή ή τον θάνατο</a:t>
                      </a:r>
                      <a:endParaRPr lang="el-GR" sz="1400" dirty="0">
                        <a:latin typeface="Calibri"/>
                        <a:ea typeface="Calibri"/>
                        <a:cs typeface="Times New Roman"/>
                      </a:endParaRPr>
                    </a:p>
                    <a:p>
                      <a:pPr>
                        <a:lnSpc>
                          <a:spcPct val="115000"/>
                        </a:lnSpc>
                        <a:spcAft>
                          <a:spcPts val="0"/>
                        </a:spcAft>
                      </a:pPr>
                      <a:r>
                        <a:rPr lang="el-GR" sz="1400" dirty="0">
                          <a:latin typeface="Calibri"/>
                          <a:ea typeface="Times New Roman"/>
                          <a:cs typeface="Calibri"/>
                        </a:rPr>
                        <a:t>Λιγότερες επανεισαγωγές και χαμηλότερο μέσο συνολικό κόστος</a:t>
                      </a:r>
                      <a:endParaRPr lang="el-GR" sz="1400" dirty="0">
                        <a:latin typeface="Calibri"/>
                        <a:ea typeface="Calibri"/>
                        <a:cs typeface="Times New Roman"/>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95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Στρογγυλεμένο ορθογώνιο"/>
          <p:cNvSpPr/>
          <p:nvPr/>
        </p:nvSpPr>
        <p:spPr>
          <a:xfrm>
            <a:off x="195669" y="221893"/>
            <a:ext cx="8840453" cy="619828"/>
          </a:xfrm>
          <a:prstGeom prst="roundRect">
            <a:avLst>
              <a:gd name="adj" fmla="val 10000"/>
            </a:avLst>
          </a:prstGeom>
          <a:solidFill>
            <a:schemeClr val="tx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 name="1 - Ορθογώνιο"/>
          <p:cNvSpPr/>
          <p:nvPr/>
        </p:nvSpPr>
        <p:spPr>
          <a:xfrm>
            <a:off x="137576" y="254808"/>
            <a:ext cx="8197511" cy="553998"/>
          </a:xfrm>
          <a:prstGeom prst="rect">
            <a:avLst/>
          </a:prstGeom>
        </p:spPr>
        <p:txBody>
          <a:bodyPr wrap="square">
            <a:spAutoFit/>
          </a:bodyPr>
          <a:lstStyle/>
          <a:p>
            <a:pPr algn="ctr"/>
            <a:r>
              <a:rPr lang="el-GR" sz="1500" b="1" dirty="0">
                <a:solidFill>
                  <a:schemeClr val="bg1"/>
                </a:solidFill>
                <a:latin typeface="+mn-lt"/>
              </a:rPr>
              <a:t>Ελληνική πραγματικότητα:</a:t>
            </a:r>
          </a:p>
          <a:p>
            <a:pPr algn="ctr"/>
            <a:r>
              <a:rPr lang="el-GR" sz="1500" b="1" dirty="0">
                <a:solidFill>
                  <a:schemeClr val="bg1"/>
                </a:solidFill>
                <a:latin typeface="+mn-lt"/>
              </a:rPr>
              <a:t>σύνθεση νοσηλευτικού προσωπικού και δείκτες στελέχωσης</a:t>
            </a:r>
            <a:endParaRPr lang="en-US" b="1" dirty="0">
              <a:solidFill>
                <a:schemeClr val="bg1"/>
              </a:solidFill>
              <a:latin typeface="+mn-lt"/>
            </a:endParaRPr>
          </a:p>
        </p:txBody>
      </p:sp>
      <p:graphicFrame>
        <p:nvGraphicFramePr>
          <p:cNvPr id="4" name="1 - Γράφημα"/>
          <p:cNvGraphicFramePr/>
          <p:nvPr/>
        </p:nvGraphicFramePr>
        <p:xfrm>
          <a:off x="3446852" y="2089538"/>
          <a:ext cx="5589270" cy="336613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4 - Πίνακας"/>
          <p:cNvGraphicFramePr>
            <a:graphicFrameLocks noGrp="1"/>
          </p:cNvGraphicFramePr>
          <p:nvPr/>
        </p:nvGraphicFramePr>
        <p:xfrm>
          <a:off x="124984" y="2303852"/>
          <a:ext cx="3268289" cy="2011680"/>
        </p:xfrm>
        <a:graphic>
          <a:graphicData uri="http://schemas.openxmlformats.org/drawingml/2006/table">
            <a:tbl>
              <a:tblPr/>
              <a:tblGrid>
                <a:gridCol w="834119">
                  <a:extLst>
                    <a:ext uri="{9D8B030D-6E8A-4147-A177-3AD203B41FA5}">
                      <a16:colId xmlns:a16="http://schemas.microsoft.com/office/drawing/2014/main" val="20000"/>
                    </a:ext>
                  </a:extLst>
                </a:gridCol>
                <a:gridCol w="1531872">
                  <a:extLst>
                    <a:ext uri="{9D8B030D-6E8A-4147-A177-3AD203B41FA5}">
                      <a16:colId xmlns:a16="http://schemas.microsoft.com/office/drawing/2014/main" val="20001"/>
                    </a:ext>
                  </a:extLst>
                </a:gridCol>
                <a:gridCol w="902298">
                  <a:extLst>
                    <a:ext uri="{9D8B030D-6E8A-4147-A177-3AD203B41FA5}">
                      <a16:colId xmlns:a16="http://schemas.microsoft.com/office/drawing/2014/main" val="20002"/>
                    </a:ext>
                  </a:extLst>
                </a:gridCol>
              </a:tblGrid>
              <a:tr h="640080">
                <a:tc>
                  <a:txBody>
                    <a:bodyPr/>
                    <a:lstStyle/>
                    <a:p>
                      <a:pPr algn="l" fontAlgn="t"/>
                      <a:r>
                        <a:rPr lang="el-GR" sz="900" b="0" i="0" u="none" strike="noStrike" dirty="0">
                          <a:solidFill>
                            <a:srgbClr val="365F91"/>
                          </a:solidFill>
                          <a:latin typeface="Calibri"/>
                        </a:rPr>
                        <a:t> </a:t>
                      </a:r>
                    </a:p>
                  </a:txBody>
                  <a:tcPr marL="0" marR="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t"/>
                      <a:r>
                        <a:rPr lang="el-GR" sz="1100" b="1" i="0" u="none" strike="noStrike" dirty="0">
                          <a:solidFill>
                            <a:srgbClr val="000000"/>
                          </a:solidFill>
                          <a:latin typeface="Calibri"/>
                        </a:rPr>
                        <a:t>Μέσο ποσοστό νοσηλευτών ΠΕ/ΤΕ στο σύνολο του νοσηλευτικού προσωπικού (%)</a:t>
                      </a:r>
                    </a:p>
                  </a:txBody>
                  <a:tcPr marL="0" marR="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t"/>
                      <a:r>
                        <a:rPr lang="el-GR" sz="1100" b="1" i="0" u="none" strike="noStrike">
                          <a:solidFill>
                            <a:srgbClr val="000000"/>
                          </a:solidFill>
                          <a:latin typeface="Calibri"/>
                        </a:rPr>
                        <a:t>Μέση πληρότητα (%)</a:t>
                      </a:r>
                    </a:p>
                  </a:txBody>
                  <a:tcPr marL="0" marR="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160020">
                <a:tc>
                  <a:txBody>
                    <a:bodyPr/>
                    <a:lstStyle/>
                    <a:p>
                      <a:pPr algn="l" fontAlgn="t"/>
                      <a:r>
                        <a:rPr lang="el-GR" sz="1100" b="1" i="0" u="none" strike="noStrike">
                          <a:solidFill>
                            <a:srgbClr val="000000"/>
                          </a:solidFill>
                          <a:latin typeface="Calibri"/>
                        </a:rPr>
                        <a:t>Σύνολο χώρας</a:t>
                      </a:r>
                    </a:p>
                  </a:txBody>
                  <a:tcPr marL="0" marR="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t"/>
                      <a:r>
                        <a:rPr lang="el-GR" sz="1100" b="0" i="0" u="none" strike="noStrike">
                          <a:solidFill>
                            <a:srgbClr val="000000"/>
                          </a:solidFill>
                          <a:latin typeface="Calibri"/>
                        </a:rPr>
                        <a:t>56,2</a:t>
                      </a:r>
                    </a:p>
                  </a:txBody>
                  <a:tcPr marL="0" marR="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gn="ctr" fontAlgn="t"/>
                      <a:r>
                        <a:rPr lang="el-GR" sz="1100" b="0" i="0" u="none" strike="noStrike">
                          <a:solidFill>
                            <a:srgbClr val="000000"/>
                          </a:solidFill>
                          <a:latin typeface="Calibri"/>
                        </a:rPr>
                        <a:t>51,1</a:t>
                      </a:r>
                    </a:p>
                  </a:txBody>
                  <a:tcPr marL="0" marR="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extLst>
                  <a:ext uri="{0D108BD9-81ED-4DB2-BD59-A6C34878D82A}">
                    <a16:rowId xmlns:a16="http://schemas.microsoft.com/office/drawing/2014/main" val="10001"/>
                  </a:ext>
                </a:extLst>
              </a:tr>
              <a:tr h="160020">
                <a:tc>
                  <a:txBody>
                    <a:bodyPr/>
                    <a:lstStyle/>
                    <a:p>
                      <a:pPr algn="l" fontAlgn="t"/>
                      <a:r>
                        <a:rPr lang="el-GR" sz="1100" b="1" i="0" u="none" strike="noStrike">
                          <a:solidFill>
                            <a:srgbClr val="000000"/>
                          </a:solidFill>
                          <a:latin typeface="Calibri"/>
                        </a:rPr>
                        <a:t>ΥΠΕ1</a:t>
                      </a:r>
                    </a:p>
                  </a:txBody>
                  <a:tcPr marL="0" marR="0" marT="0" marB="0">
                    <a:lnL>
                      <a:noFill/>
                    </a:lnL>
                    <a:lnR>
                      <a:noFill/>
                    </a:lnR>
                    <a:lnT>
                      <a:noFill/>
                    </a:lnT>
                    <a:lnB>
                      <a:noFill/>
                    </a:lnB>
                  </a:tcPr>
                </a:tc>
                <a:tc>
                  <a:txBody>
                    <a:bodyPr/>
                    <a:lstStyle/>
                    <a:p>
                      <a:pPr algn="ctr" fontAlgn="t"/>
                      <a:r>
                        <a:rPr lang="el-GR" sz="1100" b="0" i="0" u="none" strike="noStrike">
                          <a:solidFill>
                            <a:srgbClr val="000000"/>
                          </a:solidFill>
                          <a:latin typeface="Calibri"/>
                        </a:rPr>
                        <a:t>62,0</a:t>
                      </a:r>
                    </a:p>
                  </a:txBody>
                  <a:tcPr marL="0" marR="0" marT="0" marB="0">
                    <a:lnL>
                      <a:noFill/>
                    </a:lnL>
                    <a:lnR>
                      <a:noFill/>
                    </a:lnR>
                    <a:lnT>
                      <a:noFill/>
                    </a:lnT>
                    <a:lnB>
                      <a:noFill/>
                    </a:lnB>
                  </a:tcPr>
                </a:tc>
                <a:tc>
                  <a:txBody>
                    <a:bodyPr/>
                    <a:lstStyle/>
                    <a:p>
                      <a:pPr algn="ctr" fontAlgn="t"/>
                      <a:r>
                        <a:rPr lang="en-US" sz="1100" b="0" i="0" u="none" strike="noStrike">
                          <a:solidFill>
                            <a:srgbClr val="000000"/>
                          </a:solidFill>
                          <a:latin typeface="Calibri"/>
                        </a:rPr>
                        <a:t>57,9</a:t>
                      </a:r>
                      <a:endParaRPr lang="el-GR" sz="1100" b="0" i="0" u="none" strike="noStrike">
                        <a:solidFill>
                          <a:srgbClr val="000000"/>
                        </a:solidFill>
                        <a:latin typeface="Calibri"/>
                      </a:endParaRPr>
                    </a:p>
                  </a:txBody>
                  <a:tcPr marL="0" marR="0" marT="0" marB="0">
                    <a:lnL>
                      <a:noFill/>
                    </a:lnL>
                    <a:lnR>
                      <a:noFill/>
                    </a:lnR>
                    <a:lnT>
                      <a:noFill/>
                    </a:lnT>
                    <a:lnB>
                      <a:noFill/>
                    </a:lnB>
                  </a:tcPr>
                </a:tc>
                <a:extLst>
                  <a:ext uri="{0D108BD9-81ED-4DB2-BD59-A6C34878D82A}">
                    <a16:rowId xmlns:a16="http://schemas.microsoft.com/office/drawing/2014/main" val="10002"/>
                  </a:ext>
                </a:extLst>
              </a:tr>
              <a:tr h="160020">
                <a:tc>
                  <a:txBody>
                    <a:bodyPr/>
                    <a:lstStyle/>
                    <a:p>
                      <a:pPr algn="l" fontAlgn="t"/>
                      <a:r>
                        <a:rPr lang="el-GR" sz="1100" b="1" i="0" u="none" strike="noStrike">
                          <a:solidFill>
                            <a:srgbClr val="000000"/>
                          </a:solidFill>
                          <a:latin typeface="Calibri"/>
                        </a:rPr>
                        <a:t>ΥΠΕ3</a:t>
                      </a:r>
                    </a:p>
                  </a:txBody>
                  <a:tcPr marL="0" marR="0" marT="0" marB="0">
                    <a:lnL>
                      <a:noFill/>
                    </a:lnL>
                    <a:lnR>
                      <a:noFill/>
                    </a:lnR>
                    <a:lnT>
                      <a:noFill/>
                    </a:lnT>
                    <a:lnB>
                      <a:noFill/>
                    </a:lnB>
                    <a:solidFill>
                      <a:srgbClr val="D3DFEE"/>
                    </a:solidFill>
                  </a:tcPr>
                </a:tc>
                <a:tc>
                  <a:txBody>
                    <a:bodyPr/>
                    <a:lstStyle/>
                    <a:p>
                      <a:pPr algn="ctr" fontAlgn="t"/>
                      <a:r>
                        <a:rPr lang="el-GR" sz="1100" b="0" i="0" u="none" strike="noStrike">
                          <a:solidFill>
                            <a:srgbClr val="000000"/>
                          </a:solidFill>
                          <a:latin typeface="Calibri"/>
                        </a:rPr>
                        <a:t>61,6</a:t>
                      </a:r>
                    </a:p>
                  </a:txBody>
                  <a:tcPr marL="0" marR="0" marT="0" marB="0">
                    <a:lnL>
                      <a:noFill/>
                    </a:lnL>
                    <a:lnR>
                      <a:noFill/>
                    </a:lnR>
                    <a:lnT>
                      <a:noFill/>
                    </a:lnT>
                    <a:lnB>
                      <a:noFill/>
                    </a:lnB>
                    <a:solidFill>
                      <a:srgbClr val="D3DFEE"/>
                    </a:solidFill>
                  </a:tcPr>
                </a:tc>
                <a:tc>
                  <a:txBody>
                    <a:bodyPr/>
                    <a:lstStyle/>
                    <a:p>
                      <a:pPr algn="ctr" fontAlgn="t"/>
                      <a:r>
                        <a:rPr lang="el-GR" sz="1100" b="0" i="0" u="none" strike="noStrike">
                          <a:solidFill>
                            <a:srgbClr val="000000"/>
                          </a:solidFill>
                          <a:latin typeface="Calibri"/>
                        </a:rPr>
                        <a:t>51,5</a:t>
                      </a:r>
                    </a:p>
                  </a:txBody>
                  <a:tcPr marL="0" marR="0" marT="0" marB="0">
                    <a:lnL>
                      <a:noFill/>
                    </a:lnL>
                    <a:lnR>
                      <a:noFill/>
                    </a:lnR>
                    <a:lnT>
                      <a:noFill/>
                    </a:lnT>
                    <a:lnB>
                      <a:noFill/>
                    </a:lnB>
                    <a:solidFill>
                      <a:srgbClr val="D3DFEE"/>
                    </a:solidFill>
                  </a:tcPr>
                </a:tc>
                <a:extLst>
                  <a:ext uri="{0D108BD9-81ED-4DB2-BD59-A6C34878D82A}">
                    <a16:rowId xmlns:a16="http://schemas.microsoft.com/office/drawing/2014/main" val="10003"/>
                  </a:ext>
                </a:extLst>
              </a:tr>
              <a:tr h="160020">
                <a:tc>
                  <a:txBody>
                    <a:bodyPr/>
                    <a:lstStyle/>
                    <a:p>
                      <a:pPr algn="l" fontAlgn="t"/>
                      <a:r>
                        <a:rPr lang="el-GR" sz="1100" b="1" i="0" u="none" strike="noStrike">
                          <a:solidFill>
                            <a:srgbClr val="000000"/>
                          </a:solidFill>
                          <a:latin typeface="Calibri"/>
                        </a:rPr>
                        <a:t>ΥΠΕ7</a:t>
                      </a:r>
                    </a:p>
                  </a:txBody>
                  <a:tcPr marL="0" marR="0" marT="0" marB="0">
                    <a:lnL>
                      <a:noFill/>
                    </a:lnL>
                    <a:lnR>
                      <a:noFill/>
                    </a:lnR>
                    <a:lnT>
                      <a:noFill/>
                    </a:lnT>
                    <a:lnB>
                      <a:noFill/>
                    </a:lnB>
                  </a:tcPr>
                </a:tc>
                <a:tc>
                  <a:txBody>
                    <a:bodyPr/>
                    <a:lstStyle/>
                    <a:p>
                      <a:pPr algn="ctr" fontAlgn="t"/>
                      <a:r>
                        <a:rPr lang="el-GR" sz="1100" b="0" i="0" u="none" strike="noStrike">
                          <a:solidFill>
                            <a:srgbClr val="000000"/>
                          </a:solidFill>
                          <a:latin typeface="Calibri"/>
                        </a:rPr>
                        <a:t>57,1</a:t>
                      </a:r>
                    </a:p>
                  </a:txBody>
                  <a:tcPr marL="0" marR="0" marT="0" marB="0">
                    <a:lnL>
                      <a:noFill/>
                    </a:lnL>
                    <a:lnR>
                      <a:noFill/>
                    </a:lnR>
                    <a:lnT>
                      <a:noFill/>
                    </a:lnT>
                    <a:lnB>
                      <a:noFill/>
                    </a:lnB>
                  </a:tcPr>
                </a:tc>
                <a:tc>
                  <a:txBody>
                    <a:bodyPr/>
                    <a:lstStyle/>
                    <a:p>
                      <a:pPr algn="ctr" fontAlgn="t"/>
                      <a:r>
                        <a:rPr lang="el-GR" sz="1100" b="0" i="0" u="none" strike="noStrike">
                          <a:solidFill>
                            <a:srgbClr val="000000"/>
                          </a:solidFill>
                          <a:latin typeface="Calibri"/>
                        </a:rPr>
                        <a:t>53,5</a:t>
                      </a:r>
                    </a:p>
                  </a:txBody>
                  <a:tcPr marL="0" marR="0" marT="0" marB="0">
                    <a:lnL>
                      <a:noFill/>
                    </a:lnL>
                    <a:lnR>
                      <a:noFill/>
                    </a:lnR>
                    <a:lnT>
                      <a:noFill/>
                    </a:lnT>
                    <a:lnB>
                      <a:noFill/>
                    </a:lnB>
                  </a:tcPr>
                </a:tc>
                <a:extLst>
                  <a:ext uri="{0D108BD9-81ED-4DB2-BD59-A6C34878D82A}">
                    <a16:rowId xmlns:a16="http://schemas.microsoft.com/office/drawing/2014/main" val="10004"/>
                  </a:ext>
                </a:extLst>
              </a:tr>
              <a:tr h="160020">
                <a:tc>
                  <a:txBody>
                    <a:bodyPr/>
                    <a:lstStyle/>
                    <a:p>
                      <a:pPr algn="l" fontAlgn="t"/>
                      <a:r>
                        <a:rPr lang="el-GR" sz="1100" b="1" i="0" u="none" strike="noStrike">
                          <a:solidFill>
                            <a:srgbClr val="000000"/>
                          </a:solidFill>
                          <a:latin typeface="Calibri"/>
                        </a:rPr>
                        <a:t>ΥΠΕ5</a:t>
                      </a:r>
                    </a:p>
                  </a:txBody>
                  <a:tcPr marL="0" marR="0" marT="0" marB="0">
                    <a:lnL>
                      <a:noFill/>
                    </a:lnL>
                    <a:lnR>
                      <a:noFill/>
                    </a:lnR>
                    <a:lnT>
                      <a:noFill/>
                    </a:lnT>
                    <a:lnB>
                      <a:noFill/>
                    </a:lnB>
                    <a:solidFill>
                      <a:srgbClr val="D3DFEE"/>
                    </a:solidFill>
                  </a:tcPr>
                </a:tc>
                <a:tc>
                  <a:txBody>
                    <a:bodyPr/>
                    <a:lstStyle/>
                    <a:p>
                      <a:pPr algn="ctr" fontAlgn="t"/>
                      <a:r>
                        <a:rPr lang="el-GR" sz="1100" b="0" i="0" u="none" strike="noStrike">
                          <a:solidFill>
                            <a:srgbClr val="000000"/>
                          </a:solidFill>
                          <a:latin typeface="Calibri"/>
                        </a:rPr>
                        <a:t>55,9</a:t>
                      </a:r>
                    </a:p>
                  </a:txBody>
                  <a:tcPr marL="0" marR="0" marT="0" marB="0">
                    <a:lnL>
                      <a:noFill/>
                    </a:lnL>
                    <a:lnR>
                      <a:noFill/>
                    </a:lnR>
                    <a:lnT>
                      <a:noFill/>
                    </a:lnT>
                    <a:lnB>
                      <a:noFill/>
                    </a:lnB>
                    <a:solidFill>
                      <a:srgbClr val="D3DFEE"/>
                    </a:solidFill>
                  </a:tcPr>
                </a:tc>
                <a:tc>
                  <a:txBody>
                    <a:bodyPr/>
                    <a:lstStyle/>
                    <a:p>
                      <a:pPr algn="ctr" fontAlgn="t"/>
                      <a:r>
                        <a:rPr lang="el-GR" sz="1100" b="0" i="0" u="none" strike="noStrike">
                          <a:solidFill>
                            <a:srgbClr val="000000"/>
                          </a:solidFill>
                          <a:latin typeface="Calibri"/>
                        </a:rPr>
                        <a:t>49,7</a:t>
                      </a:r>
                    </a:p>
                  </a:txBody>
                  <a:tcPr marL="0" marR="0" marT="0" marB="0">
                    <a:lnL>
                      <a:noFill/>
                    </a:lnL>
                    <a:lnR>
                      <a:noFill/>
                    </a:lnR>
                    <a:lnT>
                      <a:noFill/>
                    </a:lnT>
                    <a:lnB>
                      <a:noFill/>
                    </a:lnB>
                    <a:solidFill>
                      <a:srgbClr val="D3DFEE"/>
                    </a:solidFill>
                  </a:tcPr>
                </a:tc>
                <a:extLst>
                  <a:ext uri="{0D108BD9-81ED-4DB2-BD59-A6C34878D82A}">
                    <a16:rowId xmlns:a16="http://schemas.microsoft.com/office/drawing/2014/main" val="10005"/>
                  </a:ext>
                </a:extLst>
              </a:tr>
              <a:tr h="160020">
                <a:tc>
                  <a:txBody>
                    <a:bodyPr/>
                    <a:lstStyle/>
                    <a:p>
                      <a:pPr algn="l" fontAlgn="t"/>
                      <a:r>
                        <a:rPr lang="el-GR" sz="1100" b="1" i="0" u="none" strike="noStrike">
                          <a:solidFill>
                            <a:srgbClr val="000000"/>
                          </a:solidFill>
                          <a:latin typeface="Calibri"/>
                        </a:rPr>
                        <a:t>ΥΠΕ4</a:t>
                      </a:r>
                    </a:p>
                  </a:txBody>
                  <a:tcPr marL="0" marR="0" marT="0" marB="0">
                    <a:lnL>
                      <a:noFill/>
                    </a:lnL>
                    <a:lnR>
                      <a:noFill/>
                    </a:lnR>
                    <a:lnT>
                      <a:noFill/>
                    </a:lnT>
                    <a:lnB>
                      <a:noFill/>
                    </a:lnB>
                  </a:tcPr>
                </a:tc>
                <a:tc>
                  <a:txBody>
                    <a:bodyPr/>
                    <a:lstStyle/>
                    <a:p>
                      <a:pPr algn="ctr" fontAlgn="t"/>
                      <a:r>
                        <a:rPr lang="el-GR" sz="1100" b="0" i="0" u="none" strike="noStrike">
                          <a:solidFill>
                            <a:srgbClr val="000000"/>
                          </a:solidFill>
                          <a:latin typeface="Calibri"/>
                        </a:rPr>
                        <a:t>55,8</a:t>
                      </a:r>
                    </a:p>
                  </a:txBody>
                  <a:tcPr marL="0" marR="0" marT="0" marB="0">
                    <a:lnL>
                      <a:noFill/>
                    </a:lnL>
                    <a:lnR>
                      <a:noFill/>
                    </a:lnR>
                    <a:lnT>
                      <a:noFill/>
                    </a:lnT>
                    <a:lnB>
                      <a:noFill/>
                    </a:lnB>
                  </a:tcPr>
                </a:tc>
                <a:tc>
                  <a:txBody>
                    <a:bodyPr/>
                    <a:lstStyle/>
                    <a:p>
                      <a:pPr algn="ctr" fontAlgn="t"/>
                      <a:r>
                        <a:rPr lang="el-GR" sz="1100" b="0" i="0" u="none" strike="noStrike">
                          <a:solidFill>
                            <a:srgbClr val="000000"/>
                          </a:solidFill>
                          <a:latin typeface="Calibri"/>
                        </a:rPr>
                        <a:t>45,0</a:t>
                      </a:r>
                    </a:p>
                  </a:txBody>
                  <a:tcPr marL="0" marR="0" marT="0" marB="0">
                    <a:lnL>
                      <a:noFill/>
                    </a:lnL>
                    <a:lnR>
                      <a:noFill/>
                    </a:lnR>
                    <a:lnT>
                      <a:noFill/>
                    </a:lnT>
                    <a:lnB>
                      <a:noFill/>
                    </a:lnB>
                  </a:tcPr>
                </a:tc>
                <a:extLst>
                  <a:ext uri="{0D108BD9-81ED-4DB2-BD59-A6C34878D82A}">
                    <a16:rowId xmlns:a16="http://schemas.microsoft.com/office/drawing/2014/main" val="10006"/>
                  </a:ext>
                </a:extLst>
              </a:tr>
              <a:tr h="160020">
                <a:tc>
                  <a:txBody>
                    <a:bodyPr/>
                    <a:lstStyle/>
                    <a:p>
                      <a:pPr algn="l" fontAlgn="t"/>
                      <a:r>
                        <a:rPr lang="el-GR" sz="1100" b="1" i="0" u="none" strike="noStrike">
                          <a:solidFill>
                            <a:srgbClr val="000000"/>
                          </a:solidFill>
                          <a:latin typeface="Calibri"/>
                        </a:rPr>
                        <a:t>ΥΠΕ6</a:t>
                      </a:r>
                    </a:p>
                  </a:txBody>
                  <a:tcPr marL="0" marR="0" marT="0" marB="0">
                    <a:lnL>
                      <a:noFill/>
                    </a:lnL>
                    <a:lnR>
                      <a:noFill/>
                    </a:lnR>
                    <a:lnT>
                      <a:noFill/>
                    </a:lnT>
                    <a:lnB>
                      <a:noFill/>
                    </a:lnB>
                    <a:solidFill>
                      <a:srgbClr val="D3DFEE"/>
                    </a:solidFill>
                  </a:tcPr>
                </a:tc>
                <a:tc>
                  <a:txBody>
                    <a:bodyPr/>
                    <a:lstStyle/>
                    <a:p>
                      <a:pPr algn="ctr" fontAlgn="t"/>
                      <a:r>
                        <a:rPr lang="el-GR" sz="1100" b="0" i="0" u="none" strike="noStrike">
                          <a:solidFill>
                            <a:srgbClr val="000000"/>
                          </a:solidFill>
                          <a:latin typeface="Calibri"/>
                        </a:rPr>
                        <a:t>53,7</a:t>
                      </a:r>
                    </a:p>
                  </a:txBody>
                  <a:tcPr marL="0" marR="0" marT="0" marB="0">
                    <a:lnL>
                      <a:noFill/>
                    </a:lnL>
                    <a:lnR>
                      <a:noFill/>
                    </a:lnR>
                    <a:lnT>
                      <a:noFill/>
                    </a:lnT>
                    <a:lnB>
                      <a:noFill/>
                    </a:lnB>
                    <a:solidFill>
                      <a:srgbClr val="D3DFEE"/>
                    </a:solidFill>
                  </a:tcPr>
                </a:tc>
                <a:tc>
                  <a:txBody>
                    <a:bodyPr/>
                    <a:lstStyle/>
                    <a:p>
                      <a:pPr algn="ctr" fontAlgn="t"/>
                      <a:r>
                        <a:rPr lang="el-GR" sz="1100" b="0" i="0" u="none" strike="noStrike">
                          <a:solidFill>
                            <a:srgbClr val="000000"/>
                          </a:solidFill>
                          <a:latin typeface="Calibri"/>
                        </a:rPr>
                        <a:t>50,1</a:t>
                      </a:r>
                    </a:p>
                  </a:txBody>
                  <a:tcPr marL="0" marR="0" marT="0" marB="0">
                    <a:lnL>
                      <a:noFill/>
                    </a:lnL>
                    <a:lnR>
                      <a:noFill/>
                    </a:lnR>
                    <a:lnT>
                      <a:noFill/>
                    </a:lnT>
                    <a:lnB>
                      <a:noFill/>
                    </a:lnB>
                    <a:solidFill>
                      <a:srgbClr val="D3DFEE"/>
                    </a:solidFill>
                  </a:tcPr>
                </a:tc>
                <a:extLst>
                  <a:ext uri="{0D108BD9-81ED-4DB2-BD59-A6C34878D82A}">
                    <a16:rowId xmlns:a16="http://schemas.microsoft.com/office/drawing/2014/main" val="10007"/>
                  </a:ext>
                </a:extLst>
              </a:tr>
              <a:tr h="160020">
                <a:tc>
                  <a:txBody>
                    <a:bodyPr/>
                    <a:lstStyle/>
                    <a:p>
                      <a:pPr algn="l" fontAlgn="t"/>
                      <a:r>
                        <a:rPr lang="el-GR" sz="1100" b="1" i="0" u="none" strike="noStrike">
                          <a:solidFill>
                            <a:srgbClr val="000000"/>
                          </a:solidFill>
                          <a:latin typeface="Calibri"/>
                        </a:rPr>
                        <a:t>ΥΠΕ2</a:t>
                      </a:r>
                    </a:p>
                  </a:txBody>
                  <a:tcPr marL="0" marR="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t"/>
                      <a:r>
                        <a:rPr lang="el-GR" sz="1100" b="0" i="0" u="none" strike="noStrike">
                          <a:solidFill>
                            <a:srgbClr val="000000"/>
                          </a:solidFill>
                          <a:latin typeface="Calibri"/>
                        </a:rPr>
                        <a:t>49,9</a:t>
                      </a:r>
                    </a:p>
                  </a:txBody>
                  <a:tcPr marL="0" marR="0" marT="0" marB="0">
                    <a:lnL>
                      <a:noFill/>
                    </a:lnL>
                    <a:lnR>
                      <a:noFill/>
                    </a:lnR>
                    <a:lnT>
                      <a:noFill/>
                    </a:lnT>
                    <a:lnB w="12700" cap="flat" cmpd="sng" algn="ctr">
                      <a:solidFill>
                        <a:srgbClr val="4F81BD"/>
                      </a:solidFill>
                      <a:prstDash val="solid"/>
                      <a:round/>
                      <a:headEnd type="none" w="med" len="med"/>
                      <a:tailEnd type="none" w="med" len="med"/>
                    </a:lnB>
                  </a:tcPr>
                </a:tc>
                <a:tc>
                  <a:txBody>
                    <a:bodyPr/>
                    <a:lstStyle/>
                    <a:p>
                      <a:pPr algn="ctr" fontAlgn="t"/>
                      <a:r>
                        <a:rPr lang="el-GR" sz="1100" b="0" i="0" u="none" strike="noStrike" dirty="0">
                          <a:solidFill>
                            <a:srgbClr val="000000"/>
                          </a:solidFill>
                          <a:latin typeface="Calibri"/>
                        </a:rPr>
                        <a:t>48,4</a:t>
                      </a:r>
                    </a:p>
                  </a:txBody>
                  <a:tcPr marL="0" marR="0" marT="0" marB="0">
                    <a:lnL>
                      <a:noFill/>
                    </a:lnL>
                    <a:lnR>
                      <a:noFill/>
                    </a:lnR>
                    <a:lnT>
                      <a:noFill/>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5 - TextBox"/>
          <p:cNvSpPr txBox="1"/>
          <p:nvPr/>
        </p:nvSpPr>
        <p:spPr>
          <a:xfrm>
            <a:off x="124984" y="4875620"/>
            <a:ext cx="3589760" cy="1754326"/>
          </a:xfrm>
          <a:prstGeom prst="rect">
            <a:avLst/>
          </a:prstGeom>
          <a:noFill/>
        </p:spPr>
        <p:txBody>
          <a:bodyPr wrap="square" rtlCol="0">
            <a:spAutoFit/>
          </a:bodyPr>
          <a:lstStyle/>
          <a:p>
            <a:r>
              <a:rPr lang="en-US" sz="1800" dirty="0">
                <a:latin typeface="+mn-lt"/>
              </a:rPr>
              <a:t>H </a:t>
            </a:r>
            <a:r>
              <a:rPr lang="el-GR" sz="1800" b="1" dirty="0">
                <a:latin typeface="+mn-lt"/>
              </a:rPr>
              <a:t>αύξηση του μέσου </a:t>
            </a:r>
            <a:r>
              <a:rPr lang="el-GR" sz="1800" b="1" dirty="0">
                <a:solidFill>
                  <a:srgbClr val="000000"/>
                </a:solidFill>
                <a:latin typeface="+mn-lt"/>
              </a:rPr>
              <a:t>ποσοστού στελέχωσης με νοσηλευτές  ΠΕ/ΤΕ </a:t>
            </a:r>
            <a:r>
              <a:rPr lang="el-GR" sz="1800" dirty="0">
                <a:solidFill>
                  <a:srgbClr val="000000"/>
                </a:solidFill>
                <a:latin typeface="+mn-lt"/>
              </a:rPr>
              <a:t>σχετιζόταν με </a:t>
            </a:r>
            <a:r>
              <a:rPr lang="el-GR" sz="1800" b="1" dirty="0">
                <a:solidFill>
                  <a:srgbClr val="000000"/>
                </a:solidFill>
                <a:latin typeface="+mn-lt"/>
              </a:rPr>
              <a:t>μείωση της μέσης διάρκειας νοσηλείας </a:t>
            </a:r>
            <a:r>
              <a:rPr lang="en-US" sz="1800" b="1" dirty="0">
                <a:solidFill>
                  <a:srgbClr val="000000"/>
                </a:solidFill>
                <a:latin typeface="+mn-lt"/>
              </a:rPr>
              <a:t>(p=0,001)</a:t>
            </a:r>
            <a:endParaRPr lang="el-GR" sz="1800" dirty="0">
              <a:latin typeface="+mn-lt"/>
            </a:endParaRPr>
          </a:p>
        </p:txBody>
      </p:sp>
      <p:sp>
        <p:nvSpPr>
          <p:cNvPr id="7" name="6 - Ορθογώνιο"/>
          <p:cNvSpPr/>
          <p:nvPr/>
        </p:nvSpPr>
        <p:spPr>
          <a:xfrm>
            <a:off x="6715140" y="5572140"/>
            <a:ext cx="3021981" cy="369332"/>
          </a:xfrm>
          <a:prstGeom prst="rect">
            <a:avLst/>
          </a:prstGeom>
        </p:spPr>
        <p:txBody>
          <a:bodyPr wrap="none">
            <a:spAutoFit/>
          </a:bodyPr>
          <a:lstStyle/>
          <a:p>
            <a:r>
              <a:rPr lang="el-GR" sz="1800" b="1" dirty="0">
                <a:latin typeface="+mn-lt"/>
              </a:rPr>
              <a:t>Στοιχεία </a:t>
            </a:r>
            <a:r>
              <a:rPr lang="en-US" sz="1800" b="1" dirty="0">
                <a:latin typeface="+mn-lt"/>
              </a:rPr>
              <a:t>BI Health, 2021</a:t>
            </a:r>
            <a:endParaRPr lang="el-GR" sz="1800" b="1" dirty="0">
              <a:latin typeface="+mn-lt"/>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4 - Θέση υποσέλιδου"/>
          <p:cNvSpPr>
            <a:spLocks noGrp="1"/>
          </p:cNvSpPr>
          <p:nvPr>
            <p:ph type="ftr" sz="quarter" idx="11"/>
          </p:nvPr>
        </p:nvSpPr>
        <p:spPr>
          <a:noFill/>
        </p:spPr>
        <p:txBody>
          <a:bodyPr/>
          <a:lstStyle/>
          <a:p>
            <a:r>
              <a:rPr lang="en-US"/>
              <a:t>Δάφνη Καϊτελίδου</a:t>
            </a:r>
          </a:p>
        </p:txBody>
      </p:sp>
      <p:sp>
        <p:nvSpPr>
          <p:cNvPr id="197634" name="Rectangle 2"/>
          <p:cNvSpPr>
            <a:spLocks noGrp="1" noChangeArrowheads="1"/>
          </p:cNvSpPr>
          <p:nvPr>
            <p:ph type="title"/>
          </p:nvPr>
        </p:nvSpPr>
        <p:spPr>
          <a:xfrm>
            <a:off x="1042988" y="260350"/>
            <a:ext cx="7793037" cy="1143000"/>
          </a:xfrm>
        </p:spPr>
        <p:txBody>
          <a:bodyPr/>
          <a:lstStyle/>
          <a:p>
            <a:pPr algn="ctr" eaLnBrk="1" hangingPunct="1"/>
            <a:r>
              <a:rPr lang="el-GR" sz="4000" b="1"/>
              <a:t>ΕΡΕΥΝΗΤΙΚΑ ΑΠΟΤΕΛΕΣΜΑΤΑ</a:t>
            </a:r>
          </a:p>
        </p:txBody>
      </p:sp>
      <p:sp>
        <p:nvSpPr>
          <p:cNvPr id="197635" name="Rectangle 3"/>
          <p:cNvSpPr>
            <a:spLocks noGrp="1" noChangeArrowheads="1"/>
          </p:cNvSpPr>
          <p:nvPr>
            <p:ph type="body" idx="1"/>
          </p:nvPr>
        </p:nvSpPr>
        <p:spPr>
          <a:xfrm>
            <a:off x="457200" y="1600200"/>
            <a:ext cx="8229600" cy="4800600"/>
          </a:xfrm>
          <a:ln>
            <a:solidFill>
              <a:schemeClr val="tx1"/>
            </a:solidFill>
          </a:ln>
        </p:spPr>
        <p:txBody>
          <a:bodyPr/>
          <a:lstStyle/>
          <a:p>
            <a:pPr eaLnBrk="1" hangingPunct="1">
              <a:lnSpc>
                <a:spcPct val="80000"/>
              </a:lnSpc>
            </a:pPr>
            <a:r>
              <a:rPr lang="el-GR" sz="2000"/>
              <a:t>αυξημένα ποσοστά διπλωματούχων νοσηλευτών, αντιστοιχούν σε μικρότερη επίπτωση σφαλμάτων στη χορήγηση της φαρμακευτικής αγωγής, σε λιγότερες κατακλίσεις και σε υψηλότερη ικανοποίηση των ασθενών</a:t>
            </a:r>
          </a:p>
          <a:p>
            <a:pPr algn="r" eaLnBrk="1" hangingPunct="1">
              <a:lnSpc>
                <a:spcPct val="80000"/>
              </a:lnSpc>
              <a:buFont typeface="Wingdings" pitchFamily="2" charset="2"/>
              <a:buNone/>
            </a:pPr>
            <a:r>
              <a:rPr lang="el-GR" sz="2000"/>
              <a:t>Blegen και συν,1998</a:t>
            </a:r>
          </a:p>
          <a:p>
            <a:pPr algn="r" eaLnBrk="1" hangingPunct="1">
              <a:lnSpc>
                <a:spcPct val="80000"/>
              </a:lnSpc>
              <a:buFont typeface="Wingdings" pitchFamily="2" charset="2"/>
              <a:buNone/>
            </a:pPr>
            <a:endParaRPr lang="el-GR" sz="2000"/>
          </a:p>
          <a:p>
            <a:pPr eaLnBrk="1" hangingPunct="1">
              <a:lnSpc>
                <a:spcPct val="80000"/>
              </a:lnSpc>
            </a:pPr>
            <a:r>
              <a:rPr lang="el-GR" sz="2000"/>
              <a:t>περισσότερες ώρες ενασχόλησης των ΠΕ/ΤΕ νοσηλευτών με τους ασθενείς συσχετίστηκαν με λιγότερες πτώσεις και μεγαλύτερη ικανοποίηση όσον αφορά στη διαχείριση του πόνου</a:t>
            </a:r>
          </a:p>
          <a:p>
            <a:pPr algn="r" eaLnBrk="1" hangingPunct="1">
              <a:lnSpc>
                <a:spcPct val="80000"/>
              </a:lnSpc>
              <a:buFont typeface="Wingdings" pitchFamily="2" charset="2"/>
              <a:buNone/>
            </a:pPr>
            <a:r>
              <a:rPr lang="en-US" sz="2000"/>
              <a:t>Sovie and Jawad</a:t>
            </a:r>
            <a:r>
              <a:rPr lang="el-GR" sz="2000"/>
              <a:t>, 2001</a:t>
            </a:r>
          </a:p>
          <a:p>
            <a:pPr algn="r" eaLnBrk="1" hangingPunct="1">
              <a:lnSpc>
                <a:spcPct val="80000"/>
              </a:lnSpc>
              <a:buFont typeface="Wingdings" pitchFamily="2" charset="2"/>
              <a:buNone/>
            </a:pPr>
            <a:endParaRPr lang="el-GR" sz="1800"/>
          </a:p>
          <a:p>
            <a:pPr eaLnBrk="1" hangingPunct="1">
              <a:lnSpc>
                <a:spcPct val="80000"/>
              </a:lnSpc>
            </a:pPr>
            <a:r>
              <a:rPr lang="el-GR" sz="2000"/>
              <a:t>Αυξάνοντας κατά 10% το ποσοστό των διπλωματούχων νοσηλευτών μειώνονται κατά 2% οι κατακλίσεις</a:t>
            </a:r>
          </a:p>
          <a:p>
            <a:pPr algn="r" eaLnBrk="1" hangingPunct="1">
              <a:lnSpc>
                <a:spcPct val="80000"/>
              </a:lnSpc>
              <a:buFont typeface="Wingdings" pitchFamily="2" charset="2"/>
              <a:buNone/>
            </a:pPr>
            <a:r>
              <a:rPr lang="el-GR" sz="2000" b="1"/>
              <a:t>Unruh L.</a:t>
            </a:r>
          </a:p>
          <a:p>
            <a:pPr algn="r" eaLnBrk="1" hangingPunct="1">
              <a:lnSpc>
                <a:spcPct val="80000"/>
              </a:lnSpc>
              <a:buFont typeface="Wingdings" pitchFamily="2" charset="2"/>
              <a:buNone/>
            </a:pPr>
            <a:r>
              <a:rPr lang="el-GR" sz="2000" b="1"/>
              <a:t>Licensed nurse staffing and adverse outcomes in hospitals.</a:t>
            </a:r>
          </a:p>
          <a:p>
            <a:pPr algn="r" eaLnBrk="1" hangingPunct="1">
              <a:lnSpc>
                <a:spcPct val="80000"/>
              </a:lnSpc>
              <a:buFont typeface="Wingdings" pitchFamily="2" charset="2"/>
              <a:buNone/>
            </a:pPr>
            <a:r>
              <a:rPr lang="el-GR" sz="2000" b="1" i="1"/>
              <a:t>Med Care </a:t>
            </a:r>
            <a:r>
              <a:rPr lang="el-GR" sz="2000" b="1"/>
              <a:t>2003;41(1):142-52</a:t>
            </a:r>
            <a:endParaRPr lang="el-GR" sz="1800"/>
          </a:p>
          <a:p>
            <a:pPr algn="r" eaLnBrk="1" hangingPunct="1">
              <a:lnSpc>
                <a:spcPct val="80000"/>
              </a:lnSpc>
              <a:buFont typeface="Wingdings" pitchFamily="2" charset="2"/>
              <a:buNone/>
            </a:pPr>
            <a:endParaRPr lang="el-GR" sz="18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7634"/>
                                        </p:tgtEl>
                                        <p:attrNameLst>
                                          <p:attrName>style.visibility</p:attrName>
                                        </p:attrNameLst>
                                      </p:cBhvr>
                                      <p:to>
                                        <p:strVal val="visible"/>
                                      </p:to>
                                    </p:set>
                                    <p:animEffect transition="in" filter="fade">
                                      <p:cBhvr>
                                        <p:cTn id="7" dur="2000"/>
                                        <p:tgtEl>
                                          <p:spTgt spid="197634"/>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197635">
                                            <p:bg/>
                                          </p:spTgt>
                                        </p:tgtEl>
                                        <p:attrNameLst>
                                          <p:attrName>style.visibility</p:attrName>
                                        </p:attrNameLst>
                                      </p:cBhvr>
                                      <p:to>
                                        <p:strVal val="visible"/>
                                      </p:to>
                                    </p:set>
                                    <p:anim calcmode="lin" valueType="num">
                                      <p:cBhvr>
                                        <p:cTn id="11" dur="1000" fill="hold"/>
                                        <p:tgtEl>
                                          <p:spTgt spid="197635">
                                            <p:bg/>
                                          </p:spTgt>
                                        </p:tgtEl>
                                        <p:attrNameLst>
                                          <p:attrName>ppt_w</p:attrName>
                                        </p:attrNameLst>
                                      </p:cBhvr>
                                      <p:tavLst>
                                        <p:tav tm="0">
                                          <p:val>
                                            <p:fltVal val="0"/>
                                          </p:val>
                                        </p:tav>
                                        <p:tav tm="100000">
                                          <p:val>
                                            <p:strVal val="#ppt_w"/>
                                          </p:val>
                                        </p:tav>
                                      </p:tavLst>
                                    </p:anim>
                                    <p:anim calcmode="lin" valueType="num">
                                      <p:cBhvr>
                                        <p:cTn id="12" dur="1000" fill="hold"/>
                                        <p:tgtEl>
                                          <p:spTgt spid="197635">
                                            <p:bg/>
                                          </p:spTgt>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grpId="0" nodeType="clickEffect">
                                  <p:stCondLst>
                                    <p:cond delay="0"/>
                                  </p:stCondLst>
                                  <p:childTnLst>
                                    <p:set>
                                      <p:cBhvr>
                                        <p:cTn id="16" dur="1" fill="hold">
                                          <p:stCondLst>
                                            <p:cond delay="0"/>
                                          </p:stCondLst>
                                        </p:cTn>
                                        <p:tgtEl>
                                          <p:spTgt spid="197635">
                                            <p:txEl>
                                              <p:pRg st="0" end="0"/>
                                            </p:txEl>
                                          </p:spTgt>
                                        </p:tgtEl>
                                        <p:attrNameLst>
                                          <p:attrName>style.visibility</p:attrName>
                                        </p:attrNameLst>
                                      </p:cBhvr>
                                      <p:to>
                                        <p:strVal val="visible"/>
                                      </p:to>
                                    </p:set>
                                    <p:anim calcmode="lin" valueType="num">
                                      <p:cBhvr>
                                        <p:cTn id="17" dur="1000" fill="hold"/>
                                        <p:tgtEl>
                                          <p:spTgt spid="197635">
                                            <p:txEl>
                                              <p:pRg st="0" end="0"/>
                                            </p:txEl>
                                          </p:spTgt>
                                        </p:tgtEl>
                                        <p:attrNameLst>
                                          <p:attrName>ppt_w</p:attrName>
                                        </p:attrNameLst>
                                      </p:cBhvr>
                                      <p:tavLst>
                                        <p:tav tm="0">
                                          <p:val>
                                            <p:fltVal val="0"/>
                                          </p:val>
                                        </p:tav>
                                        <p:tav tm="100000">
                                          <p:val>
                                            <p:strVal val="#ppt_w"/>
                                          </p:val>
                                        </p:tav>
                                      </p:tavLst>
                                    </p:anim>
                                    <p:anim calcmode="lin" valueType="num">
                                      <p:cBhvr>
                                        <p:cTn id="18" dur="1000" fill="hold"/>
                                        <p:tgtEl>
                                          <p:spTgt spid="197635">
                                            <p:txEl>
                                              <p:pRg st="0" end="0"/>
                                            </p:txEl>
                                          </p:spTgt>
                                        </p:tgtEl>
                                        <p:attrNameLst>
                                          <p:attrName>ppt_h</p:attrName>
                                        </p:attrNameLst>
                                      </p:cBhvr>
                                      <p:tavLst>
                                        <p:tav tm="0">
                                          <p:val>
                                            <p:fltVal val="0"/>
                                          </p:val>
                                        </p:tav>
                                        <p:tav tm="100000">
                                          <p:val>
                                            <p:strVal val="#ppt_h"/>
                                          </p:val>
                                        </p:tav>
                                      </p:tavLst>
                                    </p:anim>
                                  </p:childTnLst>
                                </p:cTn>
                              </p:par>
                            </p:childTnLst>
                          </p:cTn>
                        </p:par>
                        <p:par>
                          <p:cTn id="19" fill="hold">
                            <p:stCondLst>
                              <p:cond delay="1000"/>
                            </p:stCondLst>
                            <p:childTnLst>
                              <p:par>
                                <p:cTn id="20" presetID="23" presetClass="entr" presetSubtype="16" fill="hold" grpId="0" nodeType="afterEffect">
                                  <p:stCondLst>
                                    <p:cond delay="0"/>
                                  </p:stCondLst>
                                  <p:childTnLst>
                                    <p:set>
                                      <p:cBhvr>
                                        <p:cTn id="21" dur="1" fill="hold">
                                          <p:stCondLst>
                                            <p:cond delay="0"/>
                                          </p:stCondLst>
                                        </p:cTn>
                                        <p:tgtEl>
                                          <p:spTgt spid="197635">
                                            <p:txEl>
                                              <p:pRg st="1" end="1"/>
                                            </p:txEl>
                                          </p:spTgt>
                                        </p:tgtEl>
                                        <p:attrNameLst>
                                          <p:attrName>style.visibility</p:attrName>
                                        </p:attrNameLst>
                                      </p:cBhvr>
                                      <p:to>
                                        <p:strVal val="visible"/>
                                      </p:to>
                                    </p:set>
                                    <p:anim calcmode="lin" valueType="num">
                                      <p:cBhvr>
                                        <p:cTn id="22" dur="1000" fill="hold"/>
                                        <p:tgtEl>
                                          <p:spTgt spid="19763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197635">
                                            <p:txEl>
                                              <p:pRg st="1" end="1"/>
                                            </p:txEl>
                                          </p:spTgt>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197635">
                                            <p:txEl>
                                              <p:pRg st="3" end="3"/>
                                            </p:txEl>
                                          </p:spTgt>
                                        </p:tgtEl>
                                        <p:attrNameLst>
                                          <p:attrName>style.visibility</p:attrName>
                                        </p:attrNameLst>
                                      </p:cBhvr>
                                      <p:to>
                                        <p:strVal val="visible"/>
                                      </p:to>
                                    </p:set>
                                    <p:anim calcmode="lin" valueType="num">
                                      <p:cBhvr>
                                        <p:cTn id="27" dur="1000" fill="hold"/>
                                        <p:tgtEl>
                                          <p:spTgt spid="197635">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197635">
                                            <p:txEl>
                                              <p:pRg st="3" end="3"/>
                                            </p:txEl>
                                          </p:spTgt>
                                        </p:tgtEl>
                                        <p:attrNameLst>
                                          <p:attrName>ppt_h</p:attrName>
                                        </p:attrNameLst>
                                      </p:cBhvr>
                                      <p:tavLst>
                                        <p:tav tm="0">
                                          <p:val>
                                            <p:fltVal val="0"/>
                                          </p:val>
                                        </p:tav>
                                        <p:tav tm="100000">
                                          <p:val>
                                            <p:strVal val="#ppt_h"/>
                                          </p:val>
                                        </p:tav>
                                      </p:tavLst>
                                    </p:anim>
                                  </p:childTnLst>
                                </p:cTn>
                              </p:par>
                            </p:childTnLst>
                          </p:cTn>
                        </p:par>
                        <p:par>
                          <p:cTn id="29" fill="hold">
                            <p:stCondLst>
                              <p:cond delay="3000"/>
                            </p:stCondLst>
                            <p:childTnLst>
                              <p:par>
                                <p:cTn id="30" presetID="23" presetClass="entr" presetSubtype="16" fill="hold" grpId="0" nodeType="afterEffect">
                                  <p:stCondLst>
                                    <p:cond delay="0"/>
                                  </p:stCondLst>
                                  <p:childTnLst>
                                    <p:set>
                                      <p:cBhvr>
                                        <p:cTn id="31" dur="1" fill="hold">
                                          <p:stCondLst>
                                            <p:cond delay="0"/>
                                          </p:stCondLst>
                                        </p:cTn>
                                        <p:tgtEl>
                                          <p:spTgt spid="197635">
                                            <p:txEl>
                                              <p:pRg st="4" end="4"/>
                                            </p:txEl>
                                          </p:spTgt>
                                        </p:tgtEl>
                                        <p:attrNameLst>
                                          <p:attrName>style.visibility</p:attrName>
                                        </p:attrNameLst>
                                      </p:cBhvr>
                                      <p:to>
                                        <p:strVal val="visible"/>
                                      </p:to>
                                    </p:set>
                                    <p:anim calcmode="lin" valueType="num">
                                      <p:cBhvr>
                                        <p:cTn id="32" dur="1000" fill="hold"/>
                                        <p:tgtEl>
                                          <p:spTgt spid="197635">
                                            <p:txEl>
                                              <p:pRg st="4" end="4"/>
                                            </p:txEl>
                                          </p:spTgt>
                                        </p:tgtEl>
                                        <p:attrNameLst>
                                          <p:attrName>ppt_w</p:attrName>
                                        </p:attrNameLst>
                                      </p:cBhvr>
                                      <p:tavLst>
                                        <p:tav tm="0">
                                          <p:val>
                                            <p:fltVal val="0"/>
                                          </p:val>
                                        </p:tav>
                                        <p:tav tm="100000">
                                          <p:val>
                                            <p:strVal val="#ppt_w"/>
                                          </p:val>
                                        </p:tav>
                                      </p:tavLst>
                                    </p:anim>
                                    <p:anim calcmode="lin" valueType="num">
                                      <p:cBhvr>
                                        <p:cTn id="33" dur="1000" fill="hold"/>
                                        <p:tgtEl>
                                          <p:spTgt spid="19763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197635">
                                            <p:txEl>
                                              <p:pRg st="6" end="6"/>
                                            </p:txEl>
                                          </p:spTgt>
                                        </p:tgtEl>
                                        <p:attrNameLst>
                                          <p:attrName>style.visibility</p:attrName>
                                        </p:attrNameLst>
                                      </p:cBhvr>
                                      <p:to>
                                        <p:strVal val="visible"/>
                                      </p:to>
                                    </p:set>
                                    <p:anim calcmode="lin" valueType="num">
                                      <p:cBhvr>
                                        <p:cTn id="38" dur="1000" fill="hold"/>
                                        <p:tgtEl>
                                          <p:spTgt spid="197635">
                                            <p:txEl>
                                              <p:pRg st="6" end="6"/>
                                            </p:txEl>
                                          </p:spTgt>
                                        </p:tgtEl>
                                        <p:attrNameLst>
                                          <p:attrName>ppt_w</p:attrName>
                                        </p:attrNameLst>
                                      </p:cBhvr>
                                      <p:tavLst>
                                        <p:tav tm="0">
                                          <p:val>
                                            <p:fltVal val="0"/>
                                          </p:val>
                                        </p:tav>
                                        <p:tav tm="100000">
                                          <p:val>
                                            <p:strVal val="#ppt_w"/>
                                          </p:val>
                                        </p:tav>
                                      </p:tavLst>
                                    </p:anim>
                                    <p:anim calcmode="lin" valueType="num">
                                      <p:cBhvr>
                                        <p:cTn id="39" dur="1000" fill="hold"/>
                                        <p:tgtEl>
                                          <p:spTgt spid="19763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23" presetClass="entr" presetSubtype="16" fill="hold" grpId="0" nodeType="clickEffect">
                                  <p:stCondLst>
                                    <p:cond delay="0"/>
                                  </p:stCondLst>
                                  <p:childTnLst>
                                    <p:set>
                                      <p:cBhvr>
                                        <p:cTn id="43" dur="1" fill="hold">
                                          <p:stCondLst>
                                            <p:cond delay="0"/>
                                          </p:stCondLst>
                                        </p:cTn>
                                        <p:tgtEl>
                                          <p:spTgt spid="197635">
                                            <p:txEl>
                                              <p:pRg st="7" end="7"/>
                                            </p:txEl>
                                          </p:spTgt>
                                        </p:tgtEl>
                                        <p:attrNameLst>
                                          <p:attrName>style.visibility</p:attrName>
                                        </p:attrNameLst>
                                      </p:cBhvr>
                                      <p:to>
                                        <p:strVal val="visible"/>
                                      </p:to>
                                    </p:set>
                                    <p:anim calcmode="lin" valueType="num">
                                      <p:cBhvr>
                                        <p:cTn id="44" dur="1000" fill="hold"/>
                                        <p:tgtEl>
                                          <p:spTgt spid="197635">
                                            <p:txEl>
                                              <p:pRg st="7" end="7"/>
                                            </p:txEl>
                                          </p:spTgt>
                                        </p:tgtEl>
                                        <p:attrNameLst>
                                          <p:attrName>ppt_w</p:attrName>
                                        </p:attrNameLst>
                                      </p:cBhvr>
                                      <p:tavLst>
                                        <p:tav tm="0">
                                          <p:val>
                                            <p:fltVal val="0"/>
                                          </p:val>
                                        </p:tav>
                                        <p:tav tm="100000">
                                          <p:val>
                                            <p:strVal val="#ppt_w"/>
                                          </p:val>
                                        </p:tav>
                                      </p:tavLst>
                                    </p:anim>
                                    <p:anim calcmode="lin" valueType="num">
                                      <p:cBhvr>
                                        <p:cTn id="45" dur="1000" fill="hold"/>
                                        <p:tgtEl>
                                          <p:spTgt spid="197635">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23" presetClass="entr" presetSubtype="16" fill="hold" grpId="0" nodeType="clickEffect">
                                  <p:stCondLst>
                                    <p:cond delay="0"/>
                                  </p:stCondLst>
                                  <p:childTnLst>
                                    <p:set>
                                      <p:cBhvr>
                                        <p:cTn id="49" dur="1" fill="hold">
                                          <p:stCondLst>
                                            <p:cond delay="0"/>
                                          </p:stCondLst>
                                        </p:cTn>
                                        <p:tgtEl>
                                          <p:spTgt spid="197635">
                                            <p:txEl>
                                              <p:pRg st="8" end="8"/>
                                            </p:txEl>
                                          </p:spTgt>
                                        </p:tgtEl>
                                        <p:attrNameLst>
                                          <p:attrName>style.visibility</p:attrName>
                                        </p:attrNameLst>
                                      </p:cBhvr>
                                      <p:to>
                                        <p:strVal val="visible"/>
                                      </p:to>
                                    </p:set>
                                    <p:anim calcmode="lin" valueType="num">
                                      <p:cBhvr>
                                        <p:cTn id="50" dur="1000" fill="hold"/>
                                        <p:tgtEl>
                                          <p:spTgt spid="197635">
                                            <p:txEl>
                                              <p:pRg st="8" end="8"/>
                                            </p:txEl>
                                          </p:spTgt>
                                        </p:tgtEl>
                                        <p:attrNameLst>
                                          <p:attrName>ppt_w</p:attrName>
                                        </p:attrNameLst>
                                      </p:cBhvr>
                                      <p:tavLst>
                                        <p:tav tm="0">
                                          <p:val>
                                            <p:fltVal val="0"/>
                                          </p:val>
                                        </p:tav>
                                        <p:tav tm="100000">
                                          <p:val>
                                            <p:strVal val="#ppt_w"/>
                                          </p:val>
                                        </p:tav>
                                      </p:tavLst>
                                    </p:anim>
                                    <p:anim calcmode="lin" valueType="num">
                                      <p:cBhvr>
                                        <p:cTn id="51" dur="1000" fill="hold"/>
                                        <p:tgtEl>
                                          <p:spTgt spid="197635">
                                            <p:txEl>
                                              <p:pRg st="8" end="8"/>
                                            </p:txEl>
                                          </p:spTgt>
                                        </p:tgtEl>
                                        <p:attrNameLst>
                                          <p:attrName>ppt_h</p:attrName>
                                        </p:attrNameLst>
                                      </p:cBhvr>
                                      <p:tavLst>
                                        <p:tav tm="0">
                                          <p:val>
                                            <p:fltVal val="0"/>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23" presetClass="entr" presetSubtype="16" fill="hold" grpId="0" nodeType="clickEffect">
                                  <p:stCondLst>
                                    <p:cond delay="0"/>
                                  </p:stCondLst>
                                  <p:childTnLst>
                                    <p:set>
                                      <p:cBhvr>
                                        <p:cTn id="55" dur="1" fill="hold">
                                          <p:stCondLst>
                                            <p:cond delay="0"/>
                                          </p:stCondLst>
                                        </p:cTn>
                                        <p:tgtEl>
                                          <p:spTgt spid="197635">
                                            <p:txEl>
                                              <p:pRg st="9" end="9"/>
                                            </p:txEl>
                                          </p:spTgt>
                                        </p:tgtEl>
                                        <p:attrNameLst>
                                          <p:attrName>style.visibility</p:attrName>
                                        </p:attrNameLst>
                                      </p:cBhvr>
                                      <p:to>
                                        <p:strVal val="visible"/>
                                      </p:to>
                                    </p:set>
                                    <p:anim calcmode="lin" valueType="num">
                                      <p:cBhvr>
                                        <p:cTn id="56" dur="1000" fill="hold"/>
                                        <p:tgtEl>
                                          <p:spTgt spid="197635">
                                            <p:txEl>
                                              <p:pRg st="9" end="9"/>
                                            </p:txEl>
                                          </p:spTgt>
                                        </p:tgtEl>
                                        <p:attrNameLst>
                                          <p:attrName>ppt_w</p:attrName>
                                        </p:attrNameLst>
                                      </p:cBhvr>
                                      <p:tavLst>
                                        <p:tav tm="0">
                                          <p:val>
                                            <p:fltVal val="0"/>
                                          </p:val>
                                        </p:tav>
                                        <p:tav tm="100000">
                                          <p:val>
                                            <p:strVal val="#ppt_w"/>
                                          </p:val>
                                        </p:tav>
                                      </p:tavLst>
                                    </p:anim>
                                    <p:anim calcmode="lin" valueType="num">
                                      <p:cBhvr>
                                        <p:cTn id="57" dur="1000" fill="hold"/>
                                        <p:tgtEl>
                                          <p:spTgt spid="197635">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p:bldP spid="197635" grpId="0" build="p"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4 - Θέση υποσέλιδου"/>
          <p:cNvSpPr>
            <a:spLocks noGrp="1"/>
          </p:cNvSpPr>
          <p:nvPr>
            <p:ph type="ftr" sz="quarter" idx="11"/>
          </p:nvPr>
        </p:nvSpPr>
        <p:spPr>
          <a:noFill/>
        </p:spPr>
        <p:txBody>
          <a:bodyPr/>
          <a:lstStyle/>
          <a:p>
            <a:r>
              <a:rPr lang="en-US"/>
              <a:t>Δάφνη Καϊτελίδου</a:t>
            </a:r>
          </a:p>
        </p:txBody>
      </p:sp>
      <p:sp>
        <p:nvSpPr>
          <p:cNvPr id="40963" name="Rectangle 2"/>
          <p:cNvSpPr>
            <a:spLocks noGrp="1" noChangeArrowheads="1"/>
          </p:cNvSpPr>
          <p:nvPr>
            <p:ph type="title"/>
          </p:nvPr>
        </p:nvSpPr>
        <p:spPr/>
        <p:txBody>
          <a:bodyPr/>
          <a:lstStyle/>
          <a:p>
            <a:pPr eaLnBrk="1" hangingPunct="1"/>
            <a:r>
              <a:rPr lang="el-GR" sz="4000"/>
              <a:t>ΕΡΕΥΝΗΤΙΚΑ ΑΠΟΤΕΛΕΣΜΑΤΑ</a:t>
            </a:r>
          </a:p>
        </p:txBody>
      </p:sp>
      <p:sp>
        <p:nvSpPr>
          <p:cNvPr id="40964" name="Rectangle 3"/>
          <p:cNvSpPr>
            <a:spLocks noGrp="1" noChangeArrowheads="1"/>
          </p:cNvSpPr>
          <p:nvPr>
            <p:ph type="body" idx="1"/>
          </p:nvPr>
        </p:nvSpPr>
        <p:spPr/>
        <p:txBody>
          <a:bodyPr/>
          <a:lstStyle/>
          <a:p>
            <a:pPr eaLnBrk="1" hangingPunct="1"/>
            <a:r>
              <a:rPr lang="el-GR"/>
              <a:t>Μια αύξηση 10%  νοσηλευτικής στελέχωσης σχετίστηκε με 17 λιγότερους θανάτους ανά 1000 ασθενείς</a:t>
            </a:r>
          </a:p>
          <a:p>
            <a:pPr algn="r" eaLnBrk="1" hangingPunct="1">
              <a:buFont typeface="Wingdings" pitchFamily="2" charset="2"/>
              <a:buNone/>
            </a:pPr>
            <a:r>
              <a:rPr lang="el-GR" i="1"/>
              <a:t>Science Daily, January 16, 2007</a:t>
            </a:r>
          </a:p>
          <a:p>
            <a:pPr eaLnBrk="1" hangingPunct="1"/>
            <a:r>
              <a:rPr lang="el-GR"/>
              <a:t>Ο κίνδυνος πνευμονίας μειώνεται σε ασθενείς σε μηχανισμό αερισμό όταν αυξάνονται τα ποσοστά νοσηλευτών </a:t>
            </a:r>
          </a:p>
          <a:p>
            <a:pPr algn="r" eaLnBrk="1" hangingPunct="1">
              <a:buFont typeface="Wingdings" pitchFamily="2" charset="2"/>
              <a:buNone/>
            </a:pPr>
            <a:r>
              <a:rPr lang="el-GR" i="1"/>
              <a:t>Critical Care, July 19, 2007</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2 - Θέση υποσέλιδου"/>
          <p:cNvSpPr>
            <a:spLocks noGrp="1"/>
          </p:cNvSpPr>
          <p:nvPr>
            <p:ph type="ftr" sz="quarter" idx="11"/>
          </p:nvPr>
        </p:nvSpPr>
        <p:spPr>
          <a:noFill/>
        </p:spPr>
        <p:txBody>
          <a:bodyPr/>
          <a:lstStyle/>
          <a:p>
            <a:r>
              <a:rPr lang="en-US"/>
              <a:t>Δάφνη Καϊτελίδου</a:t>
            </a:r>
          </a:p>
        </p:txBody>
      </p:sp>
      <p:sp>
        <p:nvSpPr>
          <p:cNvPr id="201730" name="Rectangle 2"/>
          <p:cNvSpPr>
            <a:spLocks noChangeArrowheads="1"/>
          </p:cNvSpPr>
          <p:nvPr/>
        </p:nvSpPr>
        <p:spPr bwMode="auto">
          <a:xfrm>
            <a:off x="457200" y="152400"/>
            <a:ext cx="8382000" cy="1219200"/>
          </a:xfrm>
          <a:prstGeom prst="rect">
            <a:avLst/>
          </a:prstGeom>
          <a:solidFill>
            <a:schemeClr val="tx2">
              <a:lumMod val="75000"/>
            </a:schemeClr>
          </a:solidFill>
          <a:ln w="9525">
            <a:noFill/>
            <a:miter lim="800000"/>
            <a:headEnd/>
            <a:tailEnd/>
          </a:ln>
        </p:spPr>
        <p:txBody>
          <a:bodyPr anchor="ctr"/>
          <a:lstStyle/>
          <a:p>
            <a:r>
              <a:rPr lang="el-GR" dirty="0">
                <a:solidFill>
                  <a:schemeClr val="bg1"/>
                </a:solidFill>
              </a:rPr>
              <a:t>Δείκτες αποτελεσμάτων ευαίσθητοι στη νοσηλευτική στελέχωση (</a:t>
            </a:r>
            <a:r>
              <a:rPr lang="en-US" dirty="0">
                <a:solidFill>
                  <a:schemeClr val="bg1"/>
                </a:solidFill>
              </a:rPr>
              <a:t>nursing sensitive outcome indicators</a:t>
            </a:r>
            <a:r>
              <a:rPr lang="el-GR" dirty="0">
                <a:solidFill>
                  <a:schemeClr val="bg1"/>
                </a:solidFill>
              </a:rPr>
              <a:t>)</a:t>
            </a:r>
            <a:endParaRPr lang="en-US" dirty="0">
              <a:solidFill>
                <a:schemeClr val="bg1"/>
              </a:solidFill>
            </a:endParaRPr>
          </a:p>
        </p:txBody>
      </p:sp>
      <p:sp>
        <p:nvSpPr>
          <p:cNvPr id="201731" name="Rectangle 3"/>
          <p:cNvSpPr>
            <a:spLocks noChangeArrowheads="1"/>
          </p:cNvSpPr>
          <p:nvPr/>
        </p:nvSpPr>
        <p:spPr bwMode="auto">
          <a:xfrm>
            <a:off x="457200" y="2057400"/>
            <a:ext cx="8229600" cy="4267200"/>
          </a:xfrm>
          <a:prstGeom prst="rect">
            <a:avLst/>
          </a:prstGeom>
          <a:noFill/>
          <a:ln w="9525">
            <a:noFill/>
            <a:miter lim="800000"/>
            <a:headEnd/>
            <a:tailEnd/>
          </a:ln>
        </p:spPr>
        <p:txBody>
          <a:bodyPr/>
          <a:lstStyle/>
          <a:p>
            <a:pPr marL="342900" indent="-342900">
              <a:spcBef>
                <a:spcPct val="20000"/>
              </a:spcBef>
              <a:buClr>
                <a:schemeClr val="folHlink"/>
              </a:buClr>
              <a:buSzPct val="60000"/>
              <a:buFont typeface="Wingdings" pitchFamily="2" charset="2"/>
              <a:buChar char="n"/>
            </a:pPr>
            <a:r>
              <a:rPr lang="el-GR" sz="1600" dirty="0" err="1"/>
              <a:t>ενδονοσοκομειακές</a:t>
            </a:r>
            <a:r>
              <a:rPr lang="el-GR" sz="1600" dirty="0"/>
              <a:t> λοιμώξεις- Ουρολοιμώξεις</a:t>
            </a:r>
          </a:p>
          <a:p>
            <a:pPr marL="342900" indent="-342900">
              <a:spcBef>
                <a:spcPct val="20000"/>
              </a:spcBef>
              <a:buClr>
                <a:schemeClr val="folHlink"/>
              </a:buClr>
              <a:buSzPct val="60000"/>
              <a:buFont typeface="Wingdings" pitchFamily="2" charset="2"/>
              <a:buChar char="n"/>
            </a:pPr>
            <a:r>
              <a:rPr lang="el-GR" sz="1600" dirty="0"/>
              <a:t>κατακλίσεις </a:t>
            </a:r>
          </a:p>
          <a:p>
            <a:pPr marL="342900" indent="-342900">
              <a:spcBef>
                <a:spcPct val="20000"/>
              </a:spcBef>
              <a:buClr>
                <a:schemeClr val="folHlink"/>
              </a:buClr>
              <a:buSzPct val="60000"/>
              <a:buFont typeface="Wingdings" pitchFamily="2" charset="2"/>
              <a:buChar char="n"/>
            </a:pPr>
            <a:r>
              <a:rPr lang="el-GR" sz="1600" dirty="0"/>
              <a:t>Πνευμονία</a:t>
            </a:r>
          </a:p>
          <a:p>
            <a:pPr marL="342900" indent="-342900">
              <a:spcBef>
                <a:spcPct val="20000"/>
              </a:spcBef>
              <a:buClr>
                <a:schemeClr val="folHlink"/>
              </a:buClr>
              <a:buSzPct val="60000"/>
              <a:buFont typeface="Wingdings" pitchFamily="2" charset="2"/>
              <a:buChar char="n"/>
            </a:pPr>
            <a:r>
              <a:rPr lang="el-GR" sz="1600" dirty="0"/>
              <a:t>εν τω βάθη θρόμβωση</a:t>
            </a:r>
          </a:p>
          <a:p>
            <a:pPr marL="342900" indent="-342900">
              <a:spcBef>
                <a:spcPct val="20000"/>
              </a:spcBef>
              <a:buClr>
                <a:schemeClr val="folHlink"/>
              </a:buClr>
              <a:buSzPct val="60000"/>
              <a:buFont typeface="Wingdings" pitchFamily="2" charset="2"/>
              <a:buChar char="n"/>
            </a:pPr>
            <a:r>
              <a:rPr lang="el-GR" sz="1600" dirty="0"/>
              <a:t>πνευμονική εμβολή </a:t>
            </a:r>
          </a:p>
          <a:p>
            <a:pPr marL="342900" indent="-342900" algn="r">
              <a:spcBef>
                <a:spcPct val="20000"/>
              </a:spcBef>
              <a:buClr>
                <a:schemeClr val="folHlink"/>
              </a:buClr>
              <a:buSzPct val="60000"/>
              <a:buFont typeface="Wingdings" pitchFamily="2" charset="2"/>
              <a:buNone/>
            </a:pPr>
            <a:r>
              <a:rPr lang="en-US" sz="1400" dirty="0"/>
              <a:t>(Kovner &amp; </a:t>
            </a:r>
            <a:r>
              <a:rPr lang="en-US" sz="1400" dirty="0" err="1"/>
              <a:t>Gergen</a:t>
            </a:r>
            <a:r>
              <a:rPr lang="en-US" sz="1400" dirty="0"/>
              <a:t>, 1998)</a:t>
            </a:r>
            <a:endParaRPr lang="el-GR" sz="1400" dirty="0"/>
          </a:p>
          <a:p>
            <a:pPr marL="342900" indent="-342900">
              <a:spcBef>
                <a:spcPct val="20000"/>
              </a:spcBef>
              <a:buClr>
                <a:schemeClr val="folHlink"/>
              </a:buClr>
              <a:buSzPct val="60000"/>
              <a:buFont typeface="Wingdings" pitchFamily="2" charset="2"/>
              <a:buChar char="n"/>
            </a:pPr>
            <a:r>
              <a:rPr lang="el-GR" sz="1600" dirty="0"/>
              <a:t>επιπλοκές σε χειρουργικούς ασθενείς όπως οι επιμολύνσεις τραυμάτων, αιμορραγία πεπτικού</a:t>
            </a:r>
          </a:p>
          <a:p>
            <a:pPr marL="342900" indent="-342900">
              <a:spcBef>
                <a:spcPct val="20000"/>
              </a:spcBef>
              <a:buClr>
                <a:schemeClr val="folHlink"/>
              </a:buClr>
              <a:buSzPct val="60000"/>
              <a:buFont typeface="Wingdings" pitchFamily="2" charset="2"/>
              <a:buChar char="n"/>
            </a:pPr>
            <a:r>
              <a:rPr lang="el-GR" sz="1600" dirty="0"/>
              <a:t>αδυναμία ανάνηψης</a:t>
            </a:r>
            <a:endParaRPr lang="en-US" sz="1600" dirty="0"/>
          </a:p>
          <a:p>
            <a:pPr marL="342900" indent="-342900">
              <a:spcBef>
                <a:spcPct val="20000"/>
              </a:spcBef>
              <a:buClr>
                <a:schemeClr val="folHlink"/>
              </a:buClr>
              <a:buSzPct val="60000"/>
              <a:buFont typeface="Wingdings" pitchFamily="2" charset="2"/>
              <a:buChar char="n"/>
            </a:pPr>
            <a:r>
              <a:rPr lang="en-US" sz="1600" dirty="0"/>
              <a:t> </a:t>
            </a:r>
            <a:r>
              <a:rPr lang="el-GR" sz="1600" dirty="0"/>
              <a:t>ποσοστό τραυματισμών ασθενών (π.χ. Πτώσεις από κρεβάτι)</a:t>
            </a:r>
            <a:endParaRPr lang="en-US" sz="1600" dirty="0"/>
          </a:p>
          <a:p>
            <a:pPr marL="342900" indent="-342900">
              <a:spcBef>
                <a:spcPct val="20000"/>
              </a:spcBef>
              <a:buClr>
                <a:schemeClr val="folHlink"/>
              </a:buClr>
              <a:buSzPct val="60000"/>
              <a:buFont typeface="Wingdings" pitchFamily="2" charset="2"/>
              <a:buChar char="n"/>
            </a:pPr>
            <a:r>
              <a:rPr lang="en-US" sz="1600" dirty="0"/>
              <a:t> </a:t>
            </a:r>
            <a:r>
              <a:rPr lang="el-GR" sz="1600" dirty="0"/>
              <a:t>ικανοποίηση ασθενή από</a:t>
            </a:r>
            <a:endParaRPr lang="en-US" sz="1600" dirty="0"/>
          </a:p>
          <a:p>
            <a:pPr marL="742950" lvl="1" indent="-285750">
              <a:spcBef>
                <a:spcPct val="20000"/>
              </a:spcBef>
              <a:buClr>
                <a:schemeClr val="hlink"/>
              </a:buClr>
              <a:buSzPct val="55000"/>
              <a:buFont typeface="Wingdings" pitchFamily="2" charset="2"/>
              <a:buChar char="n"/>
            </a:pPr>
            <a:r>
              <a:rPr lang="en-US" sz="1600" dirty="0">
                <a:solidFill>
                  <a:schemeClr val="accent2"/>
                </a:solidFill>
              </a:rPr>
              <a:t>      </a:t>
            </a:r>
            <a:r>
              <a:rPr lang="el-GR" sz="1600" dirty="0">
                <a:solidFill>
                  <a:schemeClr val="folHlink"/>
                </a:solidFill>
              </a:rPr>
              <a:t>νοσηλευτική φροντίδα</a:t>
            </a:r>
            <a:endParaRPr lang="en-US" sz="1600" dirty="0">
              <a:solidFill>
                <a:schemeClr val="folHlink"/>
              </a:solidFill>
            </a:endParaRPr>
          </a:p>
          <a:p>
            <a:pPr marL="742950" lvl="1" indent="-285750">
              <a:spcBef>
                <a:spcPct val="20000"/>
              </a:spcBef>
              <a:buClr>
                <a:schemeClr val="hlink"/>
              </a:buClr>
              <a:buSzPct val="55000"/>
              <a:buFont typeface="Wingdings" pitchFamily="2" charset="2"/>
              <a:buChar char="n"/>
            </a:pPr>
            <a:r>
              <a:rPr lang="en-US" sz="1400" dirty="0">
                <a:solidFill>
                  <a:schemeClr val="folHlink"/>
                </a:solidFill>
              </a:rPr>
              <a:t>     </a:t>
            </a:r>
            <a:r>
              <a:rPr lang="el-GR" sz="1400" dirty="0">
                <a:solidFill>
                  <a:schemeClr val="folHlink"/>
                </a:solidFill>
              </a:rPr>
              <a:t> </a:t>
            </a:r>
            <a:r>
              <a:rPr lang="en-US" sz="1400" dirty="0">
                <a:solidFill>
                  <a:schemeClr val="folHlink"/>
                </a:solidFill>
              </a:rPr>
              <a:t> </a:t>
            </a:r>
            <a:r>
              <a:rPr lang="el-GR" sz="1600" dirty="0">
                <a:solidFill>
                  <a:schemeClr val="folHlink"/>
                </a:solidFill>
              </a:rPr>
              <a:t>διαχείριση πόνου</a:t>
            </a:r>
            <a:endParaRPr lang="en-US" sz="1600" dirty="0">
              <a:solidFill>
                <a:schemeClr val="folHlink"/>
              </a:solidFill>
            </a:endParaRPr>
          </a:p>
          <a:p>
            <a:pPr marL="742950" lvl="1" indent="-285750">
              <a:spcBef>
                <a:spcPct val="20000"/>
              </a:spcBef>
              <a:buClr>
                <a:schemeClr val="hlink"/>
              </a:buClr>
              <a:buSzPct val="55000"/>
              <a:buFont typeface="Wingdings" pitchFamily="2" charset="2"/>
              <a:buChar char="n"/>
            </a:pPr>
            <a:r>
              <a:rPr lang="en-US" sz="1600" dirty="0">
                <a:solidFill>
                  <a:schemeClr val="folHlink"/>
                </a:solidFill>
              </a:rPr>
              <a:t>      </a:t>
            </a:r>
            <a:r>
              <a:rPr lang="el-GR" sz="1600" dirty="0">
                <a:solidFill>
                  <a:schemeClr val="folHlink"/>
                </a:solidFill>
              </a:rPr>
              <a:t>εκπαίδευση ασθενούς</a:t>
            </a:r>
            <a:endParaRPr lang="en-US" sz="1600" dirty="0">
              <a:solidFill>
                <a:schemeClr val="folHlink"/>
              </a:solidFill>
            </a:endParaRPr>
          </a:p>
          <a:p>
            <a:pPr marL="342900" indent="-342900">
              <a:spcBef>
                <a:spcPct val="20000"/>
              </a:spcBef>
              <a:buClr>
                <a:schemeClr val="folHlink"/>
              </a:buClr>
              <a:buSzPct val="60000"/>
              <a:buFont typeface="Wingdings" pitchFamily="2" charset="2"/>
              <a:buNone/>
            </a:pPr>
            <a:endParaRPr lang="en-US" sz="18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1000"/>
                                        <p:tgtEl>
                                          <p:spTgt spid="201730"/>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201731"/>
                                        </p:tgtEl>
                                        <p:attrNameLst>
                                          <p:attrName>style.visibility</p:attrName>
                                        </p:attrNameLst>
                                      </p:cBhvr>
                                      <p:to>
                                        <p:strVal val="visible"/>
                                      </p:to>
                                    </p:set>
                                    <p:anim calcmode="lin" valueType="num">
                                      <p:cBhvr>
                                        <p:cTn id="12" dur="500" fill="hold"/>
                                        <p:tgtEl>
                                          <p:spTgt spid="201731"/>
                                        </p:tgtEl>
                                        <p:attrNameLst>
                                          <p:attrName>ppt_w</p:attrName>
                                        </p:attrNameLst>
                                      </p:cBhvr>
                                      <p:tavLst>
                                        <p:tav tm="0">
                                          <p:val>
                                            <p:fltVal val="0"/>
                                          </p:val>
                                        </p:tav>
                                        <p:tav tm="100000">
                                          <p:val>
                                            <p:strVal val="#ppt_w"/>
                                          </p:val>
                                        </p:tav>
                                      </p:tavLst>
                                    </p:anim>
                                    <p:anim calcmode="lin" valueType="num">
                                      <p:cBhvr>
                                        <p:cTn id="13" dur="500" fill="hold"/>
                                        <p:tgtEl>
                                          <p:spTgt spid="2017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0" grpId="0" animBg="1"/>
      <p:bldP spid="20173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4 - Θέση υποσέλιδου"/>
          <p:cNvSpPr>
            <a:spLocks noGrp="1"/>
          </p:cNvSpPr>
          <p:nvPr>
            <p:ph type="ftr" sz="quarter" idx="11"/>
          </p:nvPr>
        </p:nvSpPr>
        <p:spPr>
          <a:noFill/>
        </p:spPr>
        <p:txBody>
          <a:bodyPr/>
          <a:lstStyle/>
          <a:p>
            <a:r>
              <a:rPr lang="en-US"/>
              <a:t>Δάφνη Καϊτελίδου</a:t>
            </a:r>
          </a:p>
        </p:txBody>
      </p:sp>
      <p:sp>
        <p:nvSpPr>
          <p:cNvPr id="2052" name="Rectangle 3"/>
          <p:cNvSpPr>
            <a:spLocks noGrp="1" noChangeArrowheads="1"/>
          </p:cNvSpPr>
          <p:nvPr>
            <p:ph type="title"/>
          </p:nvPr>
        </p:nvSpPr>
        <p:spPr>
          <a:xfrm>
            <a:off x="539750" y="188913"/>
            <a:ext cx="7793038" cy="561975"/>
          </a:xfrm>
        </p:spPr>
        <p:txBody>
          <a:bodyPr/>
          <a:lstStyle/>
          <a:p>
            <a:pPr eaLnBrk="1" hangingPunct="1"/>
            <a:r>
              <a:rPr lang="el-GR" sz="4000"/>
              <a:t>Αριθμος ασθενών ανά νοσηλευτή</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4 - Θέση υποσέλιδου"/>
          <p:cNvSpPr>
            <a:spLocks noGrp="1"/>
          </p:cNvSpPr>
          <p:nvPr>
            <p:ph type="ftr" sz="quarter" idx="11"/>
          </p:nvPr>
        </p:nvSpPr>
        <p:spPr>
          <a:noFill/>
        </p:spPr>
        <p:txBody>
          <a:bodyPr/>
          <a:lstStyle/>
          <a:p>
            <a:r>
              <a:rPr lang="en-US"/>
              <a:t>Δάφνη Καϊτελίδου</a:t>
            </a:r>
          </a:p>
        </p:txBody>
      </p:sp>
      <p:sp>
        <p:nvSpPr>
          <p:cNvPr id="205826" name="Rectangle 2"/>
          <p:cNvSpPr>
            <a:spLocks noGrp="1" noChangeArrowheads="1"/>
          </p:cNvSpPr>
          <p:nvPr>
            <p:ph type="title"/>
          </p:nvPr>
        </p:nvSpPr>
        <p:spPr>
          <a:xfrm>
            <a:off x="1150938" y="617538"/>
            <a:ext cx="7793037" cy="790575"/>
          </a:xfrm>
        </p:spPr>
        <p:txBody>
          <a:bodyPr/>
          <a:lstStyle/>
          <a:p>
            <a:pPr eaLnBrk="1" hangingPunct="1"/>
            <a:r>
              <a:rPr lang="el-GR"/>
              <a:t>Καλιφόρνια</a:t>
            </a:r>
          </a:p>
        </p:txBody>
      </p:sp>
      <p:sp>
        <p:nvSpPr>
          <p:cNvPr id="205827" name="Rectangle 3"/>
          <p:cNvSpPr>
            <a:spLocks noGrp="1" noChangeArrowheads="1"/>
          </p:cNvSpPr>
          <p:nvPr>
            <p:ph type="body" idx="1"/>
          </p:nvPr>
        </p:nvSpPr>
        <p:spPr>
          <a:xfrm>
            <a:off x="395288" y="2098675"/>
            <a:ext cx="8229600" cy="4759325"/>
          </a:xfrm>
        </p:spPr>
        <p:txBody>
          <a:bodyPr/>
          <a:lstStyle/>
          <a:p>
            <a:pPr eaLnBrk="1" hangingPunct="1"/>
            <a:r>
              <a:rPr lang="el-GR" sz="2800"/>
              <a:t>Νοσηλευτικές Ενώσεις πρότειναν ποσοστό 3:1 (σε νοσηλευτικό τμήμα) ενώ τελικά τέθηκε ο στόχος των 5:1 μέσα σε διάστημα 18 μηνών</a:t>
            </a:r>
          </a:p>
          <a:p>
            <a:pPr eaLnBrk="1" hangingPunct="1">
              <a:buFont typeface="Wingdings" pitchFamily="2" charset="2"/>
              <a:buNone/>
            </a:pPr>
            <a:r>
              <a:rPr lang="el-GR" sz="2800"/>
              <a:t>								(2005)</a:t>
            </a:r>
          </a:p>
          <a:p>
            <a:pPr eaLnBrk="1" hangingPunct="1">
              <a:buFont typeface="Wingdings" pitchFamily="2" charset="2"/>
              <a:buNone/>
            </a:pPr>
            <a:endParaRPr lang="el-GR" sz="2800"/>
          </a:p>
          <a:p>
            <a:pPr eaLnBrk="1" hangingPunct="1"/>
            <a:r>
              <a:rPr lang="el-GR" sz="2800"/>
              <a:t>Ιδιωτικοί πάροχοι φροντίδας όπως το </a:t>
            </a:r>
            <a:r>
              <a:rPr lang="en-US" sz="2800"/>
              <a:t>Kaiser Permanente </a:t>
            </a:r>
            <a:r>
              <a:rPr lang="el-GR" sz="2800"/>
              <a:t>στην Καλιφόρνια αναγνώρισε την νοσηλευτική στελέχωση ως θέμα </a:t>
            </a:r>
            <a:r>
              <a:rPr lang="el-GR" sz="2800">
                <a:solidFill>
                  <a:srgbClr val="E95729"/>
                </a:solidFill>
              </a:rPr>
              <a:t>ποιότητας</a:t>
            </a:r>
            <a:r>
              <a:rPr lang="el-GR" sz="2800"/>
              <a:t> και επέλεξε το ποσοστό </a:t>
            </a:r>
            <a:r>
              <a:rPr lang="el-GR" sz="2800">
                <a:solidFill>
                  <a:srgbClr val="E95729"/>
                </a:solidFill>
              </a:rPr>
              <a:t>4:1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05826"/>
                                        </p:tgtEl>
                                        <p:attrNameLst>
                                          <p:attrName>style.visibility</p:attrName>
                                        </p:attrNameLst>
                                      </p:cBhvr>
                                      <p:to>
                                        <p:strVal val="visible"/>
                                      </p:to>
                                    </p:set>
                                    <p:anim calcmode="lin" valueType="num">
                                      <p:cBhvr>
                                        <p:cTn id="7" dur="500" fill="hold"/>
                                        <p:tgtEl>
                                          <p:spTgt spid="205826"/>
                                        </p:tgtEl>
                                        <p:attrNameLst>
                                          <p:attrName>ppt_w</p:attrName>
                                        </p:attrNameLst>
                                      </p:cBhvr>
                                      <p:tavLst>
                                        <p:tav tm="0">
                                          <p:val>
                                            <p:fltVal val="0"/>
                                          </p:val>
                                        </p:tav>
                                        <p:tav tm="100000">
                                          <p:val>
                                            <p:strVal val="#ppt_w"/>
                                          </p:val>
                                        </p:tav>
                                      </p:tavLst>
                                    </p:anim>
                                    <p:anim calcmode="lin" valueType="num">
                                      <p:cBhvr>
                                        <p:cTn id="8" dur="500" fill="hold"/>
                                        <p:tgtEl>
                                          <p:spTgt spid="20582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05827">
                                            <p:txEl>
                                              <p:pRg st="0" end="0"/>
                                            </p:txEl>
                                          </p:spTgt>
                                        </p:tgtEl>
                                        <p:attrNameLst>
                                          <p:attrName>style.visibility</p:attrName>
                                        </p:attrNameLst>
                                      </p:cBhvr>
                                      <p:to>
                                        <p:strVal val="visible"/>
                                      </p:to>
                                    </p:set>
                                    <p:anim calcmode="lin" valueType="num">
                                      <p:cBhvr>
                                        <p:cTn id="12" dur="1000" fill="hold"/>
                                        <p:tgtEl>
                                          <p:spTgt spid="205827">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205827">
                                            <p:txEl>
                                              <p:pRg st="0" end="0"/>
                                            </p:txEl>
                                          </p:spTgt>
                                        </p:tgtEl>
                                        <p:attrNameLst>
                                          <p:attrName>ppt_h</p:attrName>
                                        </p:attrNameLst>
                                      </p:cBhvr>
                                      <p:tavLst>
                                        <p:tav tm="0">
                                          <p:val>
                                            <p:fltVal val="0"/>
                                          </p:val>
                                        </p:tav>
                                        <p:tav tm="100000">
                                          <p:val>
                                            <p:strVal val="#ppt_h"/>
                                          </p:val>
                                        </p:tav>
                                      </p:tavLst>
                                    </p:anim>
                                  </p:childTnLst>
                                </p:cTn>
                              </p:par>
                            </p:childTnLst>
                          </p:cTn>
                        </p:par>
                        <p:par>
                          <p:cTn id="14" fill="hold">
                            <p:stCondLst>
                              <p:cond delay="1500"/>
                            </p:stCondLst>
                            <p:childTnLst>
                              <p:par>
                                <p:cTn id="15" presetID="23" presetClass="entr" presetSubtype="16" fill="hold" grpId="0" nodeType="afterEffect">
                                  <p:stCondLst>
                                    <p:cond delay="0"/>
                                  </p:stCondLst>
                                  <p:childTnLst>
                                    <p:set>
                                      <p:cBhvr>
                                        <p:cTn id="16" dur="1" fill="hold">
                                          <p:stCondLst>
                                            <p:cond delay="0"/>
                                          </p:stCondLst>
                                        </p:cTn>
                                        <p:tgtEl>
                                          <p:spTgt spid="205827">
                                            <p:txEl>
                                              <p:pRg st="1" end="1"/>
                                            </p:txEl>
                                          </p:spTgt>
                                        </p:tgtEl>
                                        <p:attrNameLst>
                                          <p:attrName>style.visibility</p:attrName>
                                        </p:attrNameLst>
                                      </p:cBhvr>
                                      <p:to>
                                        <p:strVal val="visible"/>
                                      </p:to>
                                    </p:set>
                                    <p:anim calcmode="lin" valueType="num">
                                      <p:cBhvr>
                                        <p:cTn id="17" dur="1000" fill="hold"/>
                                        <p:tgtEl>
                                          <p:spTgt spid="205827">
                                            <p:txEl>
                                              <p:pRg st="1" end="1"/>
                                            </p:txEl>
                                          </p:spTgt>
                                        </p:tgtEl>
                                        <p:attrNameLst>
                                          <p:attrName>ppt_w</p:attrName>
                                        </p:attrNameLst>
                                      </p:cBhvr>
                                      <p:tavLst>
                                        <p:tav tm="0">
                                          <p:val>
                                            <p:fltVal val="0"/>
                                          </p:val>
                                        </p:tav>
                                        <p:tav tm="100000">
                                          <p:val>
                                            <p:strVal val="#ppt_w"/>
                                          </p:val>
                                        </p:tav>
                                      </p:tavLst>
                                    </p:anim>
                                    <p:anim calcmode="lin" valueType="num">
                                      <p:cBhvr>
                                        <p:cTn id="18" dur="1000" fill="hold"/>
                                        <p:tgtEl>
                                          <p:spTgt spid="205827">
                                            <p:txEl>
                                              <p:pRg st="1" end="1"/>
                                            </p:txEl>
                                          </p:spTgt>
                                        </p:tgtEl>
                                        <p:attrNameLst>
                                          <p:attrName>ppt_h</p:attrName>
                                        </p:attrNameLst>
                                      </p:cBhvr>
                                      <p:tavLst>
                                        <p:tav tm="0">
                                          <p:val>
                                            <p:fltVal val="0"/>
                                          </p:val>
                                        </p:tav>
                                        <p:tav tm="100000">
                                          <p:val>
                                            <p:strVal val="#ppt_h"/>
                                          </p:val>
                                        </p:tav>
                                      </p:tavLst>
                                    </p:anim>
                                  </p:childTnLst>
                                </p:cTn>
                              </p:par>
                            </p:childTnLst>
                          </p:cTn>
                        </p:par>
                        <p:par>
                          <p:cTn id="19" fill="hold">
                            <p:stCondLst>
                              <p:cond delay="2500"/>
                            </p:stCondLst>
                            <p:childTnLst>
                              <p:par>
                                <p:cTn id="20" presetID="23" presetClass="entr" presetSubtype="16" fill="hold" grpId="0" nodeType="afterEffect">
                                  <p:stCondLst>
                                    <p:cond delay="0"/>
                                  </p:stCondLst>
                                  <p:childTnLst>
                                    <p:set>
                                      <p:cBhvr>
                                        <p:cTn id="21" dur="1" fill="hold">
                                          <p:stCondLst>
                                            <p:cond delay="0"/>
                                          </p:stCondLst>
                                        </p:cTn>
                                        <p:tgtEl>
                                          <p:spTgt spid="205827">
                                            <p:txEl>
                                              <p:pRg st="3" end="3"/>
                                            </p:txEl>
                                          </p:spTgt>
                                        </p:tgtEl>
                                        <p:attrNameLst>
                                          <p:attrName>style.visibility</p:attrName>
                                        </p:attrNameLst>
                                      </p:cBhvr>
                                      <p:to>
                                        <p:strVal val="visible"/>
                                      </p:to>
                                    </p:set>
                                    <p:anim calcmode="lin" valueType="num">
                                      <p:cBhvr>
                                        <p:cTn id="22" dur="1000" fill="hold"/>
                                        <p:tgtEl>
                                          <p:spTgt spid="205827">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05827">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26" grpId="0"/>
      <p:bldP spid="2058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871DF617-74C0-1A2C-4B49-343F561AF0E6}"/>
              </a:ext>
            </a:extLst>
          </p:cNvPr>
          <p:cNvSpPr>
            <a:spLocks noGrp="1"/>
          </p:cNvSpPr>
          <p:nvPr>
            <p:ph sz="quarter" idx="13"/>
          </p:nvPr>
        </p:nvSpPr>
        <p:spPr>
          <a:xfrm>
            <a:off x="262645" y="3060588"/>
            <a:ext cx="8239125" cy="1706250"/>
          </a:xfrm>
        </p:spPr>
        <p:txBody>
          <a:bodyPr>
            <a:noAutofit/>
          </a:bodyPr>
          <a:lstStyle/>
          <a:p>
            <a:pPr marL="542925" indent="-209550">
              <a:defRPr sz="4400" b="1"/>
            </a:pPr>
            <a:r>
              <a:rPr lang="el-GR" sz="2700" dirty="0">
                <a:solidFill>
                  <a:schemeClr val="accent4">
                    <a:lumMod val="50000"/>
                  </a:schemeClr>
                </a:solidFill>
              </a:rPr>
              <a:t>Αποτύπωση παρούσας κατάστασης </a:t>
            </a:r>
          </a:p>
          <a:p>
            <a:pPr marL="542925" indent="-209550">
              <a:defRPr sz="4400" b="1"/>
            </a:pPr>
            <a:r>
              <a:rPr lang="el-GR" sz="2700" dirty="0">
                <a:solidFill>
                  <a:schemeClr val="accent4">
                    <a:lumMod val="50000"/>
                  </a:schemeClr>
                </a:solidFill>
              </a:rPr>
              <a:t>Βασικές προκλήσεις</a:t>
            </a:r>
            <a:endParaRPr sz="2700" dirty="0">
              <a:solidFill>
                <a:schemeClr val="accent4">
                  <a:lumMod val="50000"/>
                </a:schemeClr>
              </a:solidFill>
            </a:endParaRPr>
          </a:p>
        </p:txBody>
      </p:sp>
      <p:sp>
        <p:nvSpPr>
          <p:cNvPr id="4" name="Päivämäärän paikkamerkki 3">
            <a:extLst>
              <a:ext uri="{FF2B5EF4-FFF2-40B4-BE49-F238E27FC236}">
                <a16:creationId xmlns:a16="http://schemas.microsoft.com/office/drawing/2014/main" id="{9F2A08AA-C0E2-0C34-5E69-18ABACA34617}"/>
              </a:ext>
            </a:extLst>
          </p:cNvPr>
          <p:cNvSpPr>
            <a:spLocks noGrp="1"/>
          </p:cNvSpPr>
          <p:nvPr>
            <p:ph type="dt" sz="half" idx="14"/>
          </p:nvPr>
        </p:nvSpPr>
        <p:spPr/>
        <p:txBody>
          <a:bodyPr anchor="ctr">
            <a:normAutofit fontScale="77500" lnSpcReduction="20000"/>
          </a:bodyPr>
          <a:lstStyle/>
          <a:p>
            <a:pPr>
              <a:spcAft>
                <a:spcPts val="450"/>
              </a:spcAft>
            </a:pPr>
            <a:fld id="{0B2B9C37-B5A3-4D8D-8D45-BB3922AE1496}" type="datetime1">
              <a:rPr lang="fi-FI" noProof="0" smtClean="0"/>
              <a:pPr>
                <a:spcAft>
                  <a:spcPts val="450"/>
                </a:spcAft>
              </a:pPr>
              <a:t>24.5.2023</a:t>
            </a:fld>
            <a:endParaRPr lang="fi-FI" noProof="0"/>
          </a:p>
        </p:txBody>
      </p:sp>
      <p:sp>
        <p:nvSpPr>
          <p:cNvPr id="6" name="Dian numeron paikkamerkki 5">
            <a:extLst>
              <a:ext uri="{FF2B5EF4-FFF2-40B4-BE49-F238E27FC236}">
                <a16:creationId xmlns:a16="http://schemas.microsoft.com/office/drawing/2014/main" id="{8DC7B1A6-3C83-A834-36E6-ACB7D63F363D}"/>
              </a:ext>
            </a:extLst>
          </p:cNvPr>
          <p:cNvSpPr>
            <a:spLocks noGrp="1"/>
          </p:cNvSpPr>
          <p:nvPr>
            <p:ph type="sldNum" sz="quarter" idx="16"/>
          </p:nvPr>
        </p:nvSpPr>
        <p:spPr/>
        <p:txBody>
          <a:bodyPr anchor="ctr">
            <a:normAutofit/>
          </a:bodyPr>
          <a:lstStyle/>
          <a:p>
            <a:pPr>
              <a:spcAft>
                <a:spcPts val="450"/>
              </a:spcAft>
            </a:pPr>
            <a:fld id="{882CC271-BBF5-3F46-90AE-792A663E0CFB}" type="slidenum">
              <a:rPr lang="fi-FI" noProof="0" smtClean="0"/>
              <a:pPr>
                <a:spcAft>
                  <a:spcPts val="450"/>
                </a:spcAft>
              </a:pPr>
              <a:t>6</a:t>
            </a:fld>
            <a:endParaRPr lang="fi-FI" noProof="0"/>
          </a:p>
        </p:txBody>
      </p:sp>
      <p:sp>
        <p:nvSpPr>
          <p:cNvPr id="7" name="Title 1"/>
          <p:cNvSpPr>
            <a:spLocks noGrp="1"/>
          </p:cNvSpPr>
          <p:nvPr>
            <p:ph type="title"/>
          </p:nvPr>
        </p:nvSpPr>
        <p:spPr>
          <a:xfrm>
            <a:off x="0" y="1685642"/>
            <a:ext cx="9144000" cy="752475"/>
          </a:xfrm>
        </p:spPr>
        <p:txBody>
          <a:bodyPr/>
          <a:lstStyle/>
          <a:p>
            <a:pPr algn="ctr"/>
            <a:r>
              <a:rPr lang="el-GR" sz="2400" dirty="0"/>
              <a:t>Το Ανθρώπινο Δυναμικό στον τομέα της Υγείας (ΑΔΥ) στη χώρα</a:t>
            </a:r>
            <a:endParaRPr lang="en-US" sz="2400" dirty="0"/>
          </a:p>
        </p:txBody>
      </p:sp>
    </p:spTree>
    <p:extLst>
      <p:ext uri="{BB962C8B-B14F-4D97-AF65-F5344CB8AC3E}">
        <p14:creationId xmlns:p14="http://schemas.microsoft.com/office/powerpoint/2010/main" val="33234099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2 - Θέση υποσέλιδου"/>
          <p:cNvSpPr>
            <a:spLocks noGrp="1"/>
          </p:cNvSpPr>
          <p:nvPr>
            <p:ph type="ftr" sz="quarter" idx="11"/>
          </p:nvPr>
        </p:nvSpPr>
        <p:spPr>
          <a:noFill/>
        </p:spPr>
        <p:txBody>
          <a:bodyPr/>
          <a:lstStyle/>
          <a:p>
            <a:r>
              <a:rPr lang="en-US"/>
              <a:t>Δάφνη Καϊτελίδου</a:t>
            </a:r>
          </a:p>
        </p:txBody>
      </p:sp>
      <p:graphicFrame>
        <p:nvGraphicFramePr>
          <p:cNvPr id="207909" name="Group 37"/>
          <p:cNvGraphicFramePr>
            <a:graphicFrameLocks noGrp="1"/>
          </p:cNvGraphicFramePr>
          <p:nvPr/>
        </p:nvGraphicFramePr>
        <p:xfrm>
          <a:off x="0" y="990600"/>
          <a:ext cx="9144000" cy="3878265"/>
        </p:xfrm>
        <a:graphic>
          <a:graphicData uri="http://schemas.openxmlformats.org/drawingml/2006/table">
            <a:tbl>
              <a:tblPr/>
              <a:tblGrid>
                <a:gridCol w="3187700">
                  <a:extLst>
                    <a:ext uri="{9D8B030D-6E8A-4147-A177-3AD203B41FA5}">
                      <a16:colId xmlns:a16="http://schemas.microsoft.com/office/drawing/2014/main" val="20000"/>
                    </a:ext>
                  </a:extLst>
                </a:gridCol>
                <a:gridCol w="1984375">
                  <a:extLst>
                    <a:ext uri="{9D8B030D-6E8A-4147-A177-3AD203B41FA5}">
                      <a16:colId xmlns:a16="http://schemas.microsoft.com/office/drawing/2014/main" val="20001"/>
                    </a:ext>
                  </a:extLst>
                </a:gridCol>
                <a:gridCol w="1987550">
                  <a:extLst>
                    <a:ext uri="{9D8B030D-6E8A-4147-A177-3AD203B41FA5}">
                      <a16:colId xmlns:a16="http://schemas.microsoft.com/office/drawing/2014/main" val="20002"/>
                    </a:ext>
                  </a:extLst>
                </a:gridCol>
                <a:gridCol w="1984375">
                  <a:extLst>
                    <a:ext uri="{9D8B030D-6E8A-4147-A177-3AD203B41FA5}">
                      <a16:colId xmlns:a16="http://schemas.microsoft.com/office/drawing/2014/main" val="20003"/>
                    </a:ext>
                  </a:extLst>
                </a:gridCol>
              </a:tblGrid>
              <a:tr h="5413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Τύπος Μονάδας</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Κατηγορία Νοσοκομείου</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Πρώτη Βάρδια</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Βραδινή Βάρδια</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573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Γενικό Ιατρικό / Χειρουργικό Τμήμα</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Επίπεδο 1</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1:4 + προιστάμενος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1:4 + προιστάμενος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1"/>
                  </a:ext>
                </a:extLst>
              </a:tr>
              <a:tr h="322263">
                <a:tc>
                  <a:txBody>
                    <a:bodyPr/>
                    <a:lstStyle/>
                    <a:p>
                      <a:pPr marL="0" marR="0" lvl="0" indent="0" algn="l"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endParaRPr kumimoji="0" lang="el-GR" sz="1400" b="0" i="0" u="none" strike="noStrike" cap="none" normalizeH="0" baseline="0">
                        <a:ln>
                          <a:noFill/>
                        </a:ln>
                        <a:solidFill>
                          <a:schemeClr val="bg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Επίπεδο 3</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1:5 + προιστάμενος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1:6 + προιστάμενος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2"/>
                  </a:ext>
                </a:extLst>
              </a:tr>
              <a:tr h="5730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Προ/ Μεταγεννητικό</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Όλα τα επίπεδα</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1:5 + προιστάμενος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1:6 + προιστάμενος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3"/>
                  </a:ext>
                </a:extLst>
              </a:tr>
              <a:tr h="9350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Χειρουργείο</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3 νοσηλευτές  σε  κάθε  χειρουργείο  ( 1 για αποστείρωση, 1 νοσηλευτής κίνησης και 1 για την αναισθησία) αυτό μπορεί να ποικίλει πάνω  κάτω και εξαρτάται από προαποφασισμένους παράγοντες.</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4"/>
                  </a:ext>
                </a:extLst>
              </a:tr>
              <a:tr h="93345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Μετά – Αναισθητική Φροντίδα</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Tx/>
                        <a:buNone/>
                        <a:tabLst/>
                      </a:pPr>
                      <a:r>
                        <a:rPr kumimoji="0" lang="el-GR" sz="1400" b="1" i="0" u="none" strike="noStrike" cap="none" normalizeH="0" baseline="0">
                          <a:ln>
                            <a:noFill/>
                          </a:ln>
                          <a:solidFill>
                            <a:schemeClr val="bg1"/>
                          </a:solidFill>
                          <a:effectLst/>
                          <a:latin typeface="Times New Roman" pitchFamily="18" charset="0"/>
                          <a:ea typeface="Times New Roman" pitchFamily="18" charset="0"/>
                          <a:cs typeface="Arial" pitchFamily="34" charset="0"/>
                        </a:rPr>
                        <a:t>Μονάδα / Δωμάτιο Ανάρρωσης ΜΑΦ; </a:t>
                      </a:r>
                      <a:endPar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gridSpan="3">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l-GR" sz="1400" b="0" i="0" u="none" strike="noStrike" cap="none" normalizeH="0" baseline="0">
                          <a:ln>
                            <a:noFill/>
                          </a:ln>
                          <a:solidFill>
                            <a:schemeClr val="bg1"/>
                          </a:solidFill>
                          <a:effectLst/>
                          <a:latin typeface="Times New Roman" pitchFamily="18" charset="0"/>
                          <a:ea typeface="Times New Roman" pitchFamily="18" charset="0"/>
                          <a:cs typeface="Arial" pitchFamily="34" charset="0"/>
                        </a:rPr>
                        <a:t>Όλες οι  βάρδιες 1:1 για ασθενείς σε καταστολή</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tx1"/>
                    </a:solidFill>
                  </a:tcPr>
                </a:tc>
                <a:tc hMerge="1">
                  <a:txBody>
                    <a:bodyPr/>
                    <a:lstStyle/>
                    <a:p>
                      <a:endParaRPr lang="el-GR"/>
                    </a:p>
                  </a:txBody>
                  <a:tcPr/>
                </a:tc>
                <a:tc hMerge="1">
                  <a:txBody>
                    <a:bodyPr/>
                    <a:lstStyle/>
                    <a:p>
                      <a:endParaRPr lang="el-GR"/>
                    </a:p>
                  </a:txBody>
                  <a:tcPr/>
                </a:tc>
                <a:extLst>
                  <a:ext uri="{0D108BD9-81ED-4DB2-BD59-A6C34878D82A}">
                    <a16:rowId xmlns:a16="http://schemas.microsoft.com/office/drawing/2014/main" val="10005"/>
                  </a:ext>
                </a:extLst>
              </a:tr>
            </a:tbl>
          </a:graphicData>
        </a:graphic>
      </p:graphicFrame>
      <p:sp>
        <p:nvSpPr>
          <p:cNvPr id="44068" name="Text Box 35"/>
          <p:cNvSpPr txBox="1">
            <a:spLocks noChangeArrowheads="1"/>
          </p:cNvSpPr>
          <p:nvPr/>
        </p:nvSpPr>
        <p:spPr bwMode="auto">
          <a:xfrm>
            <a:off x="304800" y="381000"/>
            <a:ext cx="8839200" cy="396875"/>
          </a:xfrm>
          <a:prstGeom prst="rect">
            <a:avLst/>
          </a:prstGeom>
          <a:solidFill>
            <a:srgbClr val="E95729"/>
          </a:solidFill>
          <a:ln w="9525">
            <a:noFill/>
            <a:miter lim="800000"/>
            <a:headEnd/>
            <a:tailEnd/>
          </a:ln>
        </p:spPr>
        <p:txBody>
          <a:bodyPr>
            <a:spAutoFit/>
          </a:bodyPr>
          <a:lstStyle/>
          <a:p>
            <a:pPr>
              <a:spcBef>
                <a:spcPct val="50000"/>
              </a:spcBef>
            </a:pPr>
            <a:r>
              <a:rPr lang="el-GR" sz="2000" b="1" i="1">
                <a:latin typeface="Verdana" pitchFamily="34" charset="0"/>
              </a:rPr>
              <a:t>Βικτωρια, Αναλογίες Νοσηλευτών Ασθενών στην Αυστραλία</a:t>
            </a:r>
            <a:r>
              <a:rPr lang="el-GR" sz="1800">
                <a:latin typeface="Verdana" pitchFamily="34" charset="0"/>
              </a:rPr>
              <a:t> </a:t>
            </a:r>
          </a:p>
        </p:txBody>
      </p:sp>
      <p:sp>
        <p:nvSpPr>
          <p:cNvPr id="44069" name="Text Box 36"/>
          <p:cNvSpPr txBox="1">
            <a:spLocks noChangeArrowheads="1"/>
          </p:cNvSpPr>
          <p:nvPr/>
        </p:nvSpPr>
        <p:spPr bwMode="auto">
          <a:xfrm>
            <a:off x="0" y="4979988"/>
            <a:ext cx="9144000" cy="1049337"/>
          </a:xfrm>
          <a:prstGeom prst="rect">
            <a:avLst/>
          </a:prstGeom>
          <a:noFill/>
          <a:ln w="9525">
            <a:noFill/>
            <a:miter lim="800000"/>
            <a:headEnd/>
            <a:tailEnd/>
          </a:ln>
        </p:spPr>
        <p:txBody>
          <a:bodyPr>
            <a:spAutoFit/>
          </a:bodyPr>
          <a:lstStyle/>
          <a:p>
            <a:pPr algn="just">
              <a:spcBef>
                <a:spcPct val="50000"/>
              </a:spcBef>
            </a:pPr>
            <a:r>
              <a:rPr lang="el-GR" sz="1400" b="1">
                <a:latin typeface="Verdana" pitchFamily="34" charset="0"/>
              </a:rPr>
              <a:t>Π</a:t>
            </a:r>
            <a:r>
              <a:rPr lang="en-US" sz="1400" b="1">
                <a:latin typeface="Verdana" pitchFamily="34" charset="0"/>
              </a:rPr>
              <a:t>ηγή</a:t>
            </a:r>
            <a:r>
              <a:rPr lang="en-GB" sz="1400" b="1">
                <a:latin typeface="Verdana" pitchFamily="34" charset="0"/>
              </a:rPr>
              <a:t> :</a:t>
            </a:r>
            <a:r>
              <a:rPr lang="en-GB" sz="1400">
                <a:latin typeface="Verdana" pitchFamily="34" charset="0"/>
              </a:rPr>
              <a:t> Canadian Federation of Nurses Union. ( 2005 ).Enhacement of patient safety through formal nurse – patient ratios: A discussion paper. Retrieved November 2, 2005, from http://www.nursesunions.ca/en/Docs/2005-10-03-Nurse-Patient-Ratio-EN.pdf</a:t>
            </a:r>
            <a:endParaRPr lang="en-US" sz="1400" b="1" i="1">
              <a:latin typeface="Verdana" pitchFamily="34" charset="0"/>
            </a:endParaRPr>
          </a:p>
          <a:p>
            <a:pPr>
              <a:spcBef>
                <a:spcPct val="50000"/>
              </a:spcBef>
            </a:pPr>
            <a:endParaRPr lang="el-GR" sz="1400">
              <a:latin typeface="Verdana" pitchFamily="34" charset="0"/>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4 - Θέση υποσέλιδου"/>
          <p:cNvSpPr>
            <a:spLocks noGrp="1"/>
          </p:cNvSpPr>
          <p:nvPr>
            <p:ph type="ftr" sz="quarter" idx="11"/>
          </p:nvPr>
        </p:nvSpPr>
        <p:spPr>
          <a:noFill/>
        </p:spPr>
        <p:txBody>
          <a:bodyPr/>
          <a:lstStyle/>
          <a:p>
            <a:r>
              <a:rPr lang="en-US"/>
              <a:t>Δάφνη Καϊτελίδου</a:t>
            </a:r>
          </a:p>
        </p:txBody>
      </p:sp>
      <p:sp>
        <p:nvSpPr>
          <p:cNvPr id="45059" name="Rectangle 2"/>
          <p:cNvSpPr>
            <a:spLocks noGrp="1" noChangeArrowheads="1"/>
          </p:cNvSpPr>
          <p:nvPr>
            <p:ph type="title"/>
          </p:nvPr>
        </p:nvSpPr>
        <p:spPr/>
        <p:txBody>
          <a:bodyPr/>
          <a:lstStyle/>
          <a:p>
            <a:pPr eaLnBrk="1" hangingPunct="1"/>
            <a:r>
              <a:rPr lang="el-GR"/>
              <a:t>ΠΟΛΙΤΙΚΕΣ ΣΤΕΛΕΧΩΣΗΣ</a:t>
            </a:r>
          </a:p>
        </p:txBody>
      </p:sp>
      <p:sp>
        <p:nvSpPr>
          <p:cNvPr id="45060" name="Rectangle 3"/>
          <p:cNvSpPr>
            <a:spLocks noGrp="1" noChangeArrowheads="1"/>
          </p:cNvSpPr>
          <p:nvPr>
            <p:ph type="body" idx="1"/>
          </p:nvPr>
        </p:nvSpPr>
        <p:spPr/>
        <p:txBody>
          <a:bodyPr/>
          <a:lstStyle/>
          <a:p>
            <a:pPr eaLnBrk="1" hangingPunct="1">
              <a:lnSpc>
                <a:spcPct val="80000"/>
              </a:lnSpc>
            </a:pPr>
            <a:r>
              <a:rPr lang="el-GR" sz="2000"/>
              <a:t>Αργίες, άδειες κτλ.</a:t>
            </a:r>
          </a:p>
          <a:p>
            <a:pPr eaLnBrk="1" hangingPunct="1">
              <a:lnSpc>
                <a:spcPct val="80000"/>
              </a:lnSpc>
              <a:buFont typeface="Wingdings" pitchFamily="2" charset="2"/>
              <a:buNone/>
            </a:pPr>
            <a:r>
              <a:rPr lang="el-GR" sz="2000"/>
              <a:t>Α) Αφαίρεση ημερών μη εργασίας ανά έτος για 1 θέση ΙΠΑ: </a:t>
            </a:r>
          </a:p>
          <a:p>
            <a:pPr eaLnBrk="1" hangingPunct="1">
              <a:lnSpc>
                <a:spcPct val="80000"/>
              </a:lnSpc>
              <a:buFont typeface="Wingdings" pitchFamily="2" charset="2"/>
              <a:buNone/>
            </a:pPr>
            <a:r>
              <a:rPr lang="el-GR" sz="2000"/>
              <a:t>364 ημέρες (52 εβδομάδες)</a:t>
            </a:r>
          </a:p>
          <a:p>
            <a:pPr eaLnBrk="1" hangingPunct="1">
              <a:lnSpc>
                <a:spcPct val="80000"/>
              </a:lnSpc>
              <a:buFont typeface="Wingdings" pitchFamily="2" charset="2"/>
              <a:buNone/>
            </a:pPr>
            <a:r>
              <a:rPr lang="el-GR" sz="2000"/>
              <a:t>-104 ημέρες ρεπό (2ημ*52 εβδ)</a:t>
            </a:r>
          </a:p>
          <a:p>
            <a:pPr eaLnBrk="1" hangingPunct="1">
              <a:lnSpc>
                <a:spcPct val="80000"/>
              </a:lnSpc>
              <a:buFont typeface="Wingdings" pitchFamily="2" charset="2"/>
              <a:buNone/>
            </a:pPr>
            <a:r>
              <a:rPr lang="el-GR" sz="2000"/>
              <a:t>-10 αργίες</a:t>
            </a:r>
          </a:p>
          <a:p>
            <a:pPr eaLnBrk="1" hangingPunct="1">
              <a:lnSpc>
                <a:spcPct val="80000"/>
              </a:lnSpc>
              <a:buFont typeface="Wingdings" pitchFamily="2" charset="2"/>
              <a:buNone/>
            </a:pPr>
            <a:r>
              <a:rPr lang="el-GR" sz="2000"/>
              <a:t>-5 ασθένεια</a:t>
            </a:r>
          </a:p>
          <a:p>
            <a:pPr eaLnBrk="1" hangingPunct="1">
              <a:lnSpc>
                <a:spcPct val="80000"/>
              </a:lnSpc>
              <a:buFont typeface="Wingdings" pitchFamily="2" charset="2"/>
              <a:buNone/>
            </a:pPr>
            <a:r>
              <a:rPr lang="el-GR" sz="2000"/>
              <a:t>-5 εκπαιδευτική άδεια</a:t>
            </a:r>
          </a:p>
          <a:p>
            <a:pPr eaLnBrk="1" hangingPunct="1">
              <a:lnSpc>
                <a:spcPct val="80000"/>
              </a:lnSpc>
              <a:buFont typeface="Wingdings" pitchFamily="2" charset="2"/>
              <a:buNone/>
            </a:pPr>
            <a:r>
              <a:rPr lang="el-GR" sz="2000"/>
              <a:t>-20 κανονική άδεια</a:t>
            </a:r>
          </a:p>
          <a:p>
            <a:pPr eaLnBrk="1" hangingPunct="1">
              <a:lnSpc>
                <a:spcPct val="80000"/>
              </a:lnSpc>
              <a:buFont typeface="Wingdings" pitchFamily="2" charset="2"/>
              <a:buNone/>
            </a:pPr>
            <a:r>
              <a:rPr lang="el-GR" sz="2000"/>
              <a:t>= 220 ημέρες εργάσιμες</a:t>
            </a:r>
          </a:p>
          <a:p>
            <a:pPr eaLnBrk="1" hangingPunct="1">
              <a:lnSpc>
                <a:spcPct val="80000"/>
              </a:lnSpc>
              <a:buFont typeface="Wingdings" pitchFamily="2" charset="2"/>
              <a:buNone/>
            </a:pPr>
            <a:endParaRPr lang="el-GR" sz="2000"/>
          </a:p>
          <a:p>
            <a:pPr eaLnBrk="1" hangingPunct="1">
              <a:lnSpc>
                <a:spcPct val="80000"/>
              </a:lnSpc>
              <a:buFont typeface="Wingdings" pitchFamily="2" charset="2"/>
              <a:buNone/>
            </a:pPr>
            <a:r>
              <a:rPr lang="el-GR" sz="2000"/>
              <a:t>Β) Διαίρεση ημερών έτους με πραγματικές ημέρες εργασίας για την εύρεση του αριθμού ΙΠΑΠ</a:t>
            </a:r>
          </a:p>
          <a:p>
            <a:pPr eaLnBrk="1" hangingPunct="1">
              <a:lnSpc>
                <a:spcPct val="80000"/>
              </a:lnSpc>
              <a:buFont typeface="Wingdings" pitchFamily="2" charset="2"/>
              <a:buNone/>
            </a:pPr>
            <a:r>
              <a:rPr lang="el-GR" sz="2000"/>
              <a:t>364/220=1,65 νοσηλευτές για την κάλυψη μιας θέσης</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4 - Θέση υποσέλιδου"/>
          <p:cNvSpPr>
            <a:spLocks noGrp="1"/>
          </p:cNvSpPr>
          <p:nvPr>
            <p:ph type="ftr" sz="quarter" idx="11"/>
          </p:nvPr>
        </p:nvSpPr>
        <p:spPr>
          <a:noFill/>
        </p:spPr>
        <p:txBody>
          <a:bodyPr/>
          <a:lstStyle/>
          <a:p>
            <a:r>
              <a:rPr lang="en-US"/>
              <a:t>Δάφνη Καϊτελίδου</a:t>
            </a:r>
          </a:p>
        </p:txBody>
      </p:sp>
      <p:sp>
        <p:nvSpPr>
          <p:cNvPr id="46083" name="Rectangle 4"/>
          <p:cNvSpPr>
            <a:spLocks noGrp="1" noChangeArrowheads="1"/>
          </p:cNvSpPr>
          <p:nvPr>
            <p:ph type="title"/>
          </p:nvPr>
        </p:nvSpPr>
        <p:spPr/>
        <p:txBody>
          <a:bodyPr/>
          <a:lstStyle/>
          <a:p>
            <a:pPr eaLnBrk="1" hangingPunct="1"/>
            <a:r>
              <a:rPr lang="el-GR" dirty="0"/>
              <a:t>Παραγωγικότητα</a:t>
            </a:r>
            <a:r>
              <a:rPr lang="en-US" dirty="0"/>
              <a:t> Productivity</a:t>
            </a:r>
          </a:p>
        </p:txBody>
      </p:sp>
      <p:sp>
        <p:nvSpPr>
          <p:cNvPr id="46084" name="Rectangle 5"/>
          <p:cNvSpPr>
            <a:spLocks noGrp="1" noChangeArrowheads="1"/>
          </p:cNvSpPr>
          <p:nvPr>
            <p:ph type="body" idx="1"/>
          </p:nvPr>
        </p:nvSpPr>
        <p:spPr/>
        <p:txBody>
          <a:bodyPr/>
          <a:lstStyle/>
          <a:p>
            <a:pPr eaLnBrk="1" hangingPunct="1"/>
            <a:r>
              <a:rPr lang="el-GR"/>
              <a:t>Ο λόγος εκροές / εισροές</a:t>
            </a:r>
            <a:endParaRPr lang="en-US"/>
          </a:p>
          <a:p>
            <a:pPr eaLnBrk="1" hangingPunct="1"/>
            <a:r>
              <a:rPr lang="el-GR"/>
              <a:t>Παραγωγικότητα ως ποσοστό</a:t>
            </a:r>
            <a:endParaRPr lang="en-US"/>
          </a:p>
          <a:p>
            <a:pPr eaLnBrk="1" hangingPunct="1">
              <a:buFont typeface="Wingdings" pitchFamily="2" charset="2"/>
              <a:buNone/>
            </a:pPr>
            <a:r>
              <a:rPr lang="en-US"/>
              <a:t>	= </a:t>
            </a:r>
            <a:r>
              <a:rPr lang="el-GR"/>
              <a:t>απαιτούμενες ώρες εργασίας</a:t>
            </a:r>
            <a:r>
              <a:rPr lang="en-US"/>
              <a:t> / </a:t>
            </a:r>
            <a:r>
              <a:rPr lang="el-GR"/>
              <a:t>παρεχόμενες ώρες εργασίας</a:t>
            </a:r>
            <a:r>
              <a:rPr lang="en-US"/>
              <a:t> x 100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4 - Θέση υποσέλιδου"/>
          <p:cNvSpPr>
            <a:spLocks noGrp="1"/>
          </p:cNvSpPr>
          <p:nvPr>
            <p:ph type="ftr" sz="quarter" idx="11"/>
          </p:nvPr>
        </p:nvSpPr>
        <p:spPr>
          <a:noFill/>
        </p:spPr>
        <p:txBody>
          <a:bodyPr/>
          <a:lstStyle/>
          <a:p>
            <a:r>
              <a:rPr lang="en-US"/>
              <a:t>Δάφνη Καϊτελίδου</a:t>
            </a:r>
          </a:p>
        </p:txBody>
      </p:sp>
      <p:sp>
        <p:nvSpPr>
          <p:cNvPr id="47107" name="Rectangle 4"/>
          <p:cNvSpPr>
            <a:spLocks noGrp="1" noChangeArrowheads="1"/>
          </p:cNvSpPr>
          <p:nvPr>
            <p:ph type="title"/>
          </p:nvPr>
        </p:nvSpPr>
        <p:spPr/>
        <p:txBody>
          <a:bodyPr/>
          <a:lstStyle/>
          <a:p>
            <a:pPr eaLnBrk="1" hangingPunct="1"/>
            <a:r>
              <a:rPr lang="el-GR"/>
              <a:t>Αύξηση της παραγωγικότητας</a:t>
            </a:r>
            <a:endParaRPr lang="en-US"/>
          </a:p>
        </p:txBody>
      </p:sp>
      <p:sp>
        <p:nvSpPr>
          <p:cNvPr id="47108" name="Rectangle 5"/>
          <p:cNvSpPr>
            <a:spLocks noGrp="1" noChangeArrowheads="1"/>
          </p:cNvSpPr>
          <p:nvPr>
            <p:ph type="body" idx="1"/>
          </p:nvPr>
        </p:nvSpPr>
        <p:spPr/>
        <p:txBody>
          <a:bodyPr/>
          <a:lstStyle/>
          <a:p>
            <a:pPr eaLnBrk="1" hangingPunct="1">
              <a:lnSpc>
                <a:spcPct val="90000"/>
              </a:lnSpc>
            </a:pPr>
            <a:r>
              <a:rPr lang="el-GR"/>
              <a:t>Μείωση εισροών</a:t>
            </a:r>
            <a:endParaRPr lang="en-US"/>
          </a:p>
          <a:p>
            <a:pPr eaLnBrk="1" hangingPunct="1">
              <a:lnSpc>
                <a:spcPct val="90000"/>
              </a:lnSpc>
            </a:pPr>
            <a:r>
              <a:rPr lang="el-GR"/>
              <a:t>Αύξηση εκροών</a:t>
            </a:r>
            <a:r>
              <a:rPr lang="en-US"/>
              <a:t> </a:t>
            </a:r>
          </a:p>
          <a:p>
            <a:pPr eaLnBrk="1" hangingPunct="1">
              <a:lnSpc>
                <a:spcPct val="90000"/>
              </a:lnSpc>
            </a:pPr>
            <a:r>
              <a:rPr lang="el-GR"/>
              <a:t>Αξιοποίηση ιδεών και προτάσεων προσωπικού</a:t>
            </a:r>
            <a:endParaRPr lang="en-US"/>
          </a:p>
          <a:p>
            <a:pPr eaLnBrk="1" hangingPunct="1">
              <a:lnSpc>
                <a:spcPct val="90000"/>
              </a:lnSpc>
            </a:pPr>
            <a:r>
              <a:rPr lang="el-GR"/>
              <a:t>Θέσπιση υψηλών στόχων</a:t>
            </a:r>
            <a:r>
              <a:rPr lang="en-US"/>
              <a:t>	</a:t>
            </a:r>
          </a:p>
          <a:p>
            <a:pPr eaLnBrk="1" hangingPunct="1">
              <a:lnSpc>
                <a:spcPct val="90000"/>
              </a:lnSpc>
            </a:pPr>
            <a:r>
              <a:rPr lang="el-GR"/>
              <a:t>Υποστήριξη και κατανόηση εργαζομένων και παροχή κινήτρων και επιβράβευσης</a:t>
            </a:r>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4 - Θέση υποσέλιδου"/>
          <p:cNvSpPr>
            <a:spLocks noGrp="1"/>
          </p:cNvSpPr>
          <p:nvPr>
            <p:ph type="ftr" sz="quarter" idx="11"/>
          </p:nvPr>
        </p:nvSpPr>
        <p:spPr>
          <a:noFill/>
        </p:spPr>
        <p:txBody>
          <a:bodyPr/>
          <a:lstStyle/>
          <a:p>
            <a:r>
              <a:rPr lang="en-US"/>
              <a:t>Δάφνη Καϊτελίδου</a:t>
            </a:r>
          </a:p>
        </p:txBody>
      </p:sp>
      <p:sp>
        <p:nvSpPr>
          <p:cNvPr id="48131" name="Rectangle 5"/>
          <p:cNvSpPr>
            <a:spLocks noGrp="1" noChangeArrowheads="1"/>
          </p:cNvSpPr>
          <p:nvPr>
            <p:ph type="body" idx="1"/>
          </p:nvPr>
        </p:nvSpPr>
        <p:spPr/>
        <p:txBody>
          <a:bodyPr/>
          <a:lstStyle/>
          <a:p>
            <a:pPr eaLnBrk="1" hangingPunct="1"/>
            <a:r>
              <a:rPr lang="el-GR"/>
              <a:t>Μέτρηση του αποτελέσματος για στοιχεία που υπόκεινται σε έλεγχο των εργαζόμενων</a:t>
            </a:r>
            <a:endParaRPr lang="en-US"/>
          </a:p>
          <a:p>
            <a:pPr eaLnBrk="1" hangingPunct="1"/>
            <a:r>
              <a:rPr lang="el-GR"/>
              <a:t>Παρακολούθηση αλλαγών φόρτου εργασίας και προσαρμογή του μοντέλου στελέχωσης κτλ.</a:t>
            </a:r>
            <a:endParaRPr lang="en-US"/>
          </a:p>
          <a:p>
            <a:pPr eaLnBrk="1" hangingPunct="1">
              <a:buFont typeface="Wingdings" pitchFamily="2" charset="2"/>
              <a:buNone/>
            </a:pPr>
            <a:endParaRPr lang="en-US"/>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2 - Θέση υποσέλιδου"/>
          <p:cNvSpPr>
            <a:spLocks noGrp="1"/>
          </p:cNvSpPr>
          <p:nvPr>
            <p:ph type="ftr" sz="quarter" idx="11"/>
          </p:nvPr>
        </p:nvSpPr>
        <p:spPr>
          <a:noFill/>
        </p:spPr>
        <p:txBody>
          <a:bodyPr/>
          <a:lstStyle/>
          <a:p>
            <a:r>
              <a:rPr lang="en-US"/>
              <a:t>Δάφνη Καϊτελίδου</a:t>
            </a:r>
          </a:p>
        </p:txBody>
      </p:sp>
      <p:sp>
        <p:nvSpPr>
          <p:cNvPr id="160770" name="Text Box 2"/>
          <p:cNvSpPr txBox="1">
            <a:spLocks noChangeArrowheads="1"/>
          </p:cNvSpPr>
          <p:nvPr/>
        </p:nvSpPr>
        <p:spPr bwMode="auto">
          <a:xfrm>
            <a:off x="768350" y="188913"/>
            <a:ext cx="8375650" cy="1917700"/>
          </a:xfrm>
          <a:prstGeom prst="rect">
            <a:avLst/>
          </a:prstGeom>
          <a:noFill/>
          <a:ln w="9525">
            <a:noFill/>
            <a:miter lim="800000"/>
            <a:headEnd/>
            <a:tailEnd/>
          </a:ln>
          <a:effectLst/>
        </p:spPr>
        <p:txBody>
          <a:bodyPr wrap="none">
            <a:spAutoFit/>
          </a:bodyPr>
          <a:lstStyle/>
          <a:p>
            <a:pPr>
              <a:defRPr/>
            </a:pPr>
            <a:r>
              <a:rPr lang="el-GR" b="1">
                <a:solidFill>
                  <a:srgbClr val="990033"/>
                </a:solidFill>
                <a:effectLst>
                  <a:outerShdw blurRad="38100" dist="38100" dir="2700000" algn="tl">
                    <a:srgbClr val="C0C0C0"/>
                  </a:outerShdw>
                </a:effectLst>
              </a:rPr>
              <a:t>Η έρευνα των τρόπων αύξησης της παραγωγικότητας</a:t>
            </a:r>
          </a:p>
          <a:p>
            <a:pPr>
              <a:defRPr/>
            </a:pPr>
            <a:r>
              <a:rPr lang="el-GR" b="1">
                <a:solidFill>
                  <a:srgbClr val="990033"/>
                </a:solidFill>
                <a:effectLst>
                  <a:outerShdw blurRad="38100" dist="38100" dir="2700000" algn="tl">
                    <a:srgbClr val="C0C0C0"/>
                  </a:outerShdw>
                </a:effectLst>
              </a:rPr>
              <a:t>του ανθρώπινου δυναμικού είναι ιδιαίτερα σημαντική </a:t>
            </a:r>
          </a:p>
          <a:p>
            <a:pPr>
              <a:defRPr/>
            </a:pPr>
            <a:r>
              <a:rPr lang="el-GR" b="1">
                <a:solidFill>
                  <a:srgbClr val="990033"/>
                </a:solidFill>
                <a:effectLst>
                  <a:outerShdw blurRad="38100" dist="38100" dir="2700000" algn="tl">
                    <a:srgbClr val="C0C0C0"/>
                  </a:outerShdw>
                </a:effectLst>
              </a:rPr>
              <a:t>λόγω της στενότητας πόρων</a:t>
            </a:r>
          </a:p>
          <a:p>
            <a:pPr>
              <a:defRPr/>
            </a:pPr>
            <a:r>
              <a:rPr lang="el-GR">
                <a:solidFill>
                  <a:srgbClr val="990033"/>
                </a:solidFill>
              </a:rPr>
              <a:t> </a:t>
            </a:r>
          </a:p>
          <a:p>
            <a:pPr>
              <a:defRPr/>
            </a:pPr>
            <a:endParaRPr lang="el-GR">
              <a:solidFill>
                <a:srgbClr val="990033"/>
              </a:solidFill>
            </a:endParaRPr>
          </a:p>
        </p:txBody>
      </p:sp>
      <p:sp>
        <p:nvSpPr>
          <p:cNvPr id="50180" name="Text Box 3"/>
          <p:cNvSpPr txBox="1">
            <a:spLocks noChangeArrowheads="1"/>
          </p:cNvSpPr>
          <p:nvPr/>
        </p:nvSpPr>
        <p:spPr bwMode="auto">
          <a:xfrm>
            <a:off x="107950" y="1628775"/>
            <a:ext cx="9036050" cy="4894263"/>
          </a:xfrm>
          <a:prstGeom prst="rect">
            <a:avLst/>
          </a:prstGeom>
          <a:noFill/>
          <a:ln w="9525">
            <a:noFill/>
            <a:miter lim="800000"/>
            <a:headEnd/>
            <a:tailEnd/>
          </a:ln>
        </p:spPr>
        <p:txBody>
          <a:bodyPr>
            <a:spAutoFit/>
          </a:bodyPr>
          <a:lstStyle/>
          <a:p>
            <a:pPr marL="457200" indent="-457200">
              <a:buClr>
                <a:srgbClr val="990033"/>
              </a:buClr>
              <a:buFont typeface="Wingdings" pitchFamily="2" charset="2"/>
              <a:buNone/>
            </a:pPr>
            <a:endParaRPr lang="el-GR">
              <a:solidFill>
                <a:schemeClr val="tx2"/>
              </a:solidFill>
            </a:endParaRPr>
          </a:p>
          <a:p>
            <a:pPr marL="457200" indent="-457200"/>
            <a:r>
              <a:rPr lang="el-GR" b="1">
                <a:solidFill>
                  <a:srgbClr val="990033"/>
                </a:solidFill>
              </a:rPr>
              <a:t>Πολιτικές υποκατάστασης</a:t>
            </a:r>
          </a:p>
          <a:p>
            <a:pPr marL="457200" indent="-457200"/>
            <a:endParaRPr lang="el-GR" b="1"/>
          </a:p>
          <a:p>
            <a:pPr marL="457200" indent="-457200">
              <a:buClr>
                <a:srgbClr val="990033"/>
              </a:buClr>
              <a:buFont typeface="Wingdings" pitchFamily="2" charset="2"/>
              <a:buChar char="ü"/>
            </a:pPr>
            <a:r>
              <a:rPr lang="el-GR"/>
              <a:t> </a:t>
            </a:r>
            <a:r>
              <a:rPr lang="el-GR">
                <a:solidFill>
                  <a:schemeClr val="tx2"/>
                </a:solidFill>
              </a:rPr>
              <a:t>Αύξηση παραγωγικότητας γενικών γιατρών στις ΗΠΑ κατά 25% αν διπλασίαζαν τον αριθμό των απασχολουμένων τους από άλλες επαγγελματικές κατηγορίες (αντί 1,9/γιατρό σε 4/γιατρό)</a:t>
            </a:r>
          </a:p>
          <a:p>
            <a:pPr marL="457200" indent="-457200"/>
            <a:endParaRPr lang="el-GR">
              <a:solidFill>
                <a:schemeClr val="tx2"/>
              </a:solidFill>
            </a:endParaRPr>
          </a:p>
          <a:p>
            <a:pPr marL="457200" indent="-457200">
              <a:buClr>
                <a:srgbClr val="990033"/>
              </a:buClr>
              <a:buFont typeface="Wingdings" pitchFamily="2" charset="2"/>
              <a:buChar char="ü"/>
            </a:pPr>
            <a:r>
              <a:rPr lang="el-GR"/>
              <a:t> </a:t>
            </a:r>
            <a:r>
              <a:rPr lang="en-US">
                <a:solidFill>
                  <a:schemeClr val="tx2"/>
                </a:solidFill>
              </a:rPr>
              <a:t>Lattimer</a:t>
            </a:r>
            <a:r>
              <a:rPr lang="el-GR">
                <a:solidFill>
                  <a:schemeClr val="tx2"/>
                </a:solidFill>
              </a:rPr>
              <a:t>  και συν. το 2000 στην Αγγλία διερεύνησαν τα δυνητικά οφέλη από την παροχή τηλεφωνικής συμβουλευτικής από νοσηλευτές. Ετήσιο όφελος £33.000, λόγω μείωσης επειγουσών εισαγωγών. </a:t>
            </a:r>
            <a:br>
              <a:rPr lang="el-GR">
                <a:solidFill>
                  <a:schemeClr val="tx2"/>
                </a:solidFill>
              </a:rPr>
            </a:br>
            <a:endParaRPr lang="el-GR">
              <a:solidFill>
                <a:schemeClr val="tx2"/>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2 - Θέση υποσέλιδου"/>
          <p:cNvSpPr>
            <a:spLocks noGrp="1"/>
          </p:cNvSpPr>
          <p:nvPr>
            <p:ph type="ftr" sz="quarter" idx="11"/>
          </p:nvPr>
        </p:nvSpPr>
        <p:spPr>
          <a:noFill/>
        </p:spPr>
        <p:txBody>
          <a:bodyPr/>
          <a:lstStyle/>
          <a:p>
            <a:r>
              <a:rPr lang="en-US"/>
              <a:t>Δάφνη Καϊτελίδου</a:t>
            </a:r>
          </a:p>
        </p:txBody>
      </p:sp>
      <p:sp>
        <p:nvSpPr>
          <p:cNvPr id="161794" name="Text Box 2"/>
          <p:cNvSpPr txBox="1">
            <a:spLocks noChangeArrowheads="1"/>
          </p:cNvSpPr>
          <p:nvPr/>
        </p:nvSpPr>
        <p:spPr bwMode="auto">
          <a:xfrm>
            <a:off x="609600" y="836613"/>
            <a:ext cx="8534400" cy="5654675"/>
          </a:xfrm>
          <a:prstGeom prst="rect">
            <a:avLst/>
          </a:prstGeom>
          <a:noFill/>
          <a:ln w="9525">
            <a:noFill/>
            <a:miter lim="800000"/>
            <a:headEnd/>
            <a:tailEnd/>
          </a:ln>
          <a:effectLst/>
        </p:spPr>
        <p:txBody>
          <a:bodyPr>
            <a:spAutoFit/>
          </a:bodyPr>
          <a:lstStyle/>
          <a:p>
            <a:pPr algn="ctr">
              <a:defRPr/>
            </a:pPr>
            <a:r>
              <a:rPr lang="el-GR" sz="2200" b="1">
                <a:solidFill>
                  <a:srgbClr val="BF3403"/>
                </a:solidFill>
                <a:effectLst>
                  <a:outerShdw blurRad="38100" dist="38100" dir="2700000" algn="tl">
                    <a:srgbClr val="C0C0C0"/>
                  </a:outerShdw>
                </a:effectLst>
                <a:latin typeface="Times New Roman" pitchFamily="18" charset="0"/>
              </a:rPr>
              <a:t>ΧΑΜΗΛΗ ΕΙΣΡΟΗ &amp; ΠΑΡΑΜΟΝΗ ΣΤΗ ΝΟΣΗΛΕΥΤΙΚΗ</a:t>
            </a:r>
          </a:p>
          <a:p>
            <a:pPr>
              <a:defRPr/>
            </a:pPr>
            <a:endParaRPr lang="el-GR" sz="2200" b="1">
              <a:solidFill>
                <a:schemeClr val="tx2"/>
              </a:solidFill>
              <a:effectLst>
                <a:outerShdw blurRad="38100" dist="38100" dir="2700000" algn="tl">
                  <a:srgbClr val="C0C0C0"/>
                </a:outerShdw>
              </a:effectLst>
              <a:latin typeface="Times New Roman" pitchFamily="18" charset="0"/>
            </a:endParaRPr>
          </a:p>
          <a:p>
            <a:pPr>
              <a:defRPr/>
            </a:pPr>
            <a:r>
              <a:rPr lang="el-GR" sz="2200" b="1">
                <a:solidFill>
                  <a:schemeClr val="tx2"/>
                </a:solidFill>
                <a:effectLst>
                  <a:outerShdw blurRad="38100" dist="38100" dir="2700000" algn="tl">
                    <a:srgbClr val="C0C0C0"/>
                  </a:outerShdw>
                </a:effectLst>
                <a:latin typeface="Times New Roman" pitchFamily="18" charset="0"/>
              </a:rPr>
              <a:t>Το νοσηλευτικό επάγγελμα κατέχει χαμηλή θέση στις προτιμήσεις των νέων λόγω:</a:t>
            </a:r>
          </a:p>
          <a:p>
            <a:pPr>
              <a:lnSpc>
                <a:spcPct val="80000"/>
              </a:lnSpc>
              <a:spcBef>
                <a:spcPct val="20000"/>
              </a:spcBef>
              <a:buClr>
                <a:srgbClr val="BF3403"/>
              </a:buClr>
              <a:buSzPct val="80000"/>
              <a:buFont typeface="Wingdings" pitchFamily="2" charset="2"/>
              <a:buChar char="ü"/>
              <a:defRPr/>
            </a:pPr>
            <a:r>
              <a:rPr lang="el-GR" sz="2200">
                <a:solidFill>
                  <a:srgbClr val="BF3403"/>
                </a:solidFill>
                <a:effectLst>
                  <a:outerShdw blurRad="38100" dist="38100" dir="2700000" algn="tl">
                    <a:srgbClr val="C0C0C0"/>
                  </a:outerShdw>
                </a:effectLst>
                <a:latin typeface="Times New Roman" pitchFamily="18" charset="0"/>
              </a:rPr>
              <a:t> Αντίξοων συνθηκών εργασίας</a:t>
            </a:r>
          </a:p>
          <a:p>
            <a:pPr lvl="2">
              <a:lnSpc>
                <a:spcPct val="80000"/>
              </a:lnSpc>
              <a:spcBef>
                <a:spcPct val="20000"/>
              </a:spcBef>
              <a:buClr>
                <a:srgbClr val="BF3403"/>
              </a:buClr>
              <a:buSzPct val="80000"/>
              <a:buFont typeface="Wingdings" pitchFamily="2" charset="2"/>
              <a:buNone/>
              <a:defRPr/>
            </a:pPr>
            <a:r>
              <a:rPr lang="el-GR" sz="2200">
                <a:latin typeface="Times New Roman" pitchFamily="18" charset="0"/>
              </a:rPr>
              <a:t>Διεθνώς </a:t>
            </a:r>
            <a:r>
              <a:rPr lang="el-GR" sz="2200" b="1">
                <a:solidFill>
                  <a:schemeClr val="tx2"/>
                </a:solidFill>
                <a:effectLst>
                  <a:outerShdw blurRad="38100" dist="38100" dir="2700000" algn="tl">
                    <a:srgbClr val="C0C0C0"/>
                  </a:outerShdw>
                </a:effectLst>
                <a:latin typeface="Times New Roman" pitchFamily="18" charset="0"/>
              </a:rPr>
              <a:t>1 στους 3 νοσηλευτές</a:t>
            </a:r>
            <a:r>
              <a:rPr lang="el-GR" sz="2200">
                <a:latin typeface="Times New Roman" pitchFamily="18" charset="0"/>
              </a:rPr>
              <a:t> πάσχει από επαγγελματική εξουθένωση. Στην Ελλάδα το </a:t>
            </a:r>
            <a:r>
              <a:rPr lang="el-GR" sz="2200" b="1">
                <a:solidFill>
                  <a:schemeClr val="tx2"/>
                </a:solidFill>
                <a:latin typeface="Times New Roman" pitchFamily="18" charset="0"/>
              </a:rPr>
              <a:t>60%</a:t>
            </a:r>
            <a:r>
              <a:rPr lang="el-GR" sz="2200">
                <a:latin typeface="Times New Roman" pitchFamily="18" charset="0"/>
              </a:rPr>
              <a:t> περιέγραψε τις συνθήκες εργασίας ως ιδιαίτερα αντίξοες και ως εκ τούτου το </a:t>
            </a:r>
            <a:r>
              <a:rPr lang="el-GR" sz="2200" b="1">
                <a:solidFill>
                  <a:schemeClr val="tx2"/>
                </a:solidFill>
                <a:effectLst>
                  <a:outerShdw blurRad="38100" dist="38100" dir="2700000" algn="tl">
                    <a:srgbClr val="C0C0C0"/>
                  </a:outerShdw>
                </a:effectLst>
                <a:latin typeface="Times New Roman" pitchFamily="18" charset="0"/>
              </a:rPr>
              <a:t>63%</a:t>
            </a:r>
            <a:r>
              <a:rPr lang="el-GR" sz="2200">
                <a:latin typeface="Times New Roman" pitchFamily="18" charset="0"/>
              </a:rPr>
              <a:t> των ερωτηθέντων δεν θα ήθελε τα παιδιά του να ακολουθήσει το επάγγελμα </a:t>
            </a:r>
          </a:p>
          <a:p>
            <a:pPr>
              <a:lnSpc>
                <a:spcPct val="80000"/>
              </a:lnSpc>
              <a:spcBef>
                <a:spcPct val="20000"/>
              </a:spcBef>
              <a:buClr>
                <a:srgbClr val="BF3403"/>
              </a:buClr>
              <a:buSzPct val="80000"/>
              <a:buFont typeface="Wingdings" pitchFamily="2" charset="2"/>
              <a:buChar char="ü"/>
              <a:defRPr/>
            </a:pPr>
            <a:r>
              <a:rPr lang="el-GR" sz="2200">
                <a:solidFill>
                  <a:srgbClr val="BF3403"/>
                </a:solidFill>
                <a:effectLst>
                  <a:outerShdw blurRad="38100" dist="38100" dir="2700000" algn="tl">
                    <a:srgbClr val="C0C0C0"/>
                  </a:outerShdw>
                </a:effectLst>
                <a:latin typeface="Times New Roman" pitchFamily="18" charset="0"/>
              </a:rPr>
              <a:t> Χαμηλών απολαβών </a:t>
            </a:r>
          </a:p>
          <a:p>
            <a:pPr>
              <a:lnSpc>
                <a:spcPct val="80000"/>
              </a:lnSpc>
              <a:spcBef>
                <a:spcPct val="20000"/>
              </a:spcBef>
              <a:buClr>
                <a:srgbClr val="BF3403"/>
              </a:buClr>
              <a:buSzPct val="80000"/>
              <a:buFont typeface="Wingdings" pitchFamily="2" charset="2"/>
              <a:buChar char="ü"/>
              <a:defRPr/>
            </a:pPr>
            <a:r>
              <a:rPr lang="el-GR" sz="2200">
                <a:solidFill>
                  <a:srgbClr val="BF3403"/>
                </a:solidFill>
                <a:effectLst>
                  <a:outerShdw blurRad="38100" dist="38100" dir="2700000" algn="tl">
                    <a:srgbClr val="C0C0C0"/>
                  </a:outerShdw>
                </a:effectLst>
                <a:latin typeface="Times New Roman" pitchFamily="18" charset="0"/>
              </a:rPr>
              <a:t> Χαμηλής εκτίμησης</a:t>
            </a:r>
            <a:r>
              <a:rPr lang="el-GR" sz="2200">
                <a:solidFill>
                  <a:srgbClr val="FF3300"/>
                </a:solidFill>
                <a:effectLst>
                  <a:outerShdw blurRad="38100" dist="38100" dir="2700000" algn="tl">
                    <a:srgbClr val="C0C0C0"/>
                  </a:outerShdw>
                </a:effectLst>
                <a:latin typeface="Times New Roman" pitchFamily="18" charset="0"/>
              </a:rPr>
              <a:t> </a:t>
            </a:r>
          </a:p>
          <a:p>
            <a:pPr lvl="2">
              <a:lnSpc>
                <a:spcPct val="80000"/>
              </a:lnSpc>
              <a:spcBef>
                <a:spcPct val="20000"/>
              </a:spcBef>
              <a:buClr>
                <a:schemeClr val="accent2"/>
              </a:buClr>
              <a:buSzPct val="80000"/>
              <a:buFont typeface="Wingdings" pitchFamily="2" charset="2"/>
              <a:buNone/>
              <a:defRPr/>
            </a:pPr>
            <a:r>
              <a:rPr lang="el-GR" sz="2200">
                <a:latin typeface="Times New Roman" pitchFamily="18" charset="0"/>
              </a:rPr>
              <a:t>Το 17-40% των νοσηλευτών ήταν δυσαρεστημένοι από την εργασία τους ενώ για τους υπόλοιπους επαγγελματίες υγείας το ποσοστό αυτό δεν ξεπερνά το 15%. </a:t>
            </a:r>
          </a:p>
          <a:p>
            <a:pPr>
              <a:lnSpc>
                <a:spcPct val="80000"/>
              </a:lnSpc>
              <a:spcBef>
                <a:spcPct val="20000"/>
              </a:spcBef>
              <a:buClr>
                <a:srgbClr val="BF3403"/>
              </a:buClr>
              <a:buSzPct val="80000"/>
              <a:buFont typeface="Wingdings" pitchFamily="2" charset="2"/>
              <a:buChar char="ü"/>
              <a:defRPr/>
            </a:pPr>
            <a:r>
              <a:rPr lang="el-GR" sz="2200">
                <a:solidFill>
                  <a:srgbClr val="BF3403"/>
                </a:solidFill>
                <a:effectLst>
                  <a:outerShdw blurRad="38100" dist="38100" dir="2700000" algn="tl">
                    <a:srgbClr val="C0C0C0"/>
                  </a:outerShdw>
                </a:effectLst>
                <a:latin typeface="Times New Roman" pitchFamily="18" charset="0"/>
              </a:rPr>
              <a:t> Έλλειψης αυτονομίας</a:t>
            </a:r>
            <a:r>
              <a:rPr lang="el-GR" sz="2200">
                <a:latin typeface="Times New Roman" pitchFamily="18" charset="0"/>
              </a:rPr>
              <a:t> </a:t>
            </a:r>
          </a:p>
          <a:p>
            <a:pPr>
              <a:lnSpc>
                <a:spcPct val="80000"/>
              </a:lnSpc>
              <a:spcBef>
                <a:spcPct val="20000"/>
              </a:spcBef>
              <a:buClr>
                <a:schemeClr val="accent2"/>
              </a:buClr>
              <a:buSzPct val="80000"/>
              <a:buFont typeface="Wingdings" pitchFamily="2" charset="2"/>
              <a:buNone/>
              <a:defRPr/>
            </a:pPr>
            <a:r>
              <a:rPr lang="el-GR" sz="2200">
                <a:latin typeface="Times New Roman" pitchFamily="18" charset="0"/>
              </a:rPr>
              <a:t>	 Το </a:t>
            </a:r>
            <a:r>
              <a:rPr lang="el-GR" sz="2200" b="1">
                <a:solidFill>
                  <a:schemeClr val="tx2"/>
                </a:solidFill>
                <a:effectLst>
                  <a:outerShdw blurRad="38100" dist="38100" dir="2700000" algn="tl">
                    <a:srgbClr val="C0C0C0"/>
                  </a:outerShdw>
                </a:effectLst>
                <a:latin typeface="Times New Roman" pitchFamily="18" charset="0"/>
              </a:rPr>
              <a:t>50%</a:t>
            </a:r>
            <a:r>
              <a:rPr lang="el-GR" sz="2200">
                <a:latin typeface="Times New Roman" pitchFamily="18" charset="0"/>
              </a:rPr>
              <a:t> των νοσηλευτών δηλώνει </a:t>
            </a:r>
            <a:r>
              <a:rPr lang="el-GR" sz="2200" b="1">
                <a:solidFill>
                  <a:schemeClr val="tx2"/>
                </a:solidFill>
                <a:latin typeface="Times New Roman" pitchFamily="18" charset="0"/>
              </a:rPr>
              <a:t>μη ικανοποιημένο</a:t>
            </a:r>
            <a:r>
              <a:rPr lang="el-GR" sz="2200">
                <a:latin typeface="Times New Roman" pitchFamily="18" charset="0"/>
              </a:rPr>
              <a:t> από την 	εμπλοκή του στις διαδικασίες χάραξης πολιτικής υγείας 	</a:t>
            </a:r>
            <a:endParaRPr lang="en-GB" sz="2200">
              <a:latin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2 - Θέση υποσέλιδου"/>
          <p:cNvSpPr>
            <a:spLocks noGrp="1"/>
          </p:cNvSpPr>
          <p:nvPr>
            <p:ph type="ftr" sz="quarter" idx="11"/>
          </p:nvPr>
        </p:nvSpPr>
        <p:spPr>
          <a:noFill/>
        </p:spPr>
        <p:txBody>
          <a:bodyPr/>
          <a:lstStyle/>
          <a:p>
            <a:r>
              <a:rPr lang="en-US"/>
              <a:t>Δάφνη Καϊτελίδου</a:t>
            </a:r>
          </a:p>
        </p:txBody>
      </p:sp>
      <p:sp>
        <p:nvSpPr>
          <p:cNvPr id="163842" name="Rectangle 2"/>
          <p:cNvSpPr>
            <a:spLocks noChangeArrowheads="1"/>
          </p:cNvSpPr>
          <p:nvPr/>
        </p:nvSpPr>
        <p:spPr bwMode="auto">
          <a:xfrm>
            <a:off x="342900" y="1336675"/>
            <a:ext cx="8801100" cy="5400675"/>
          </a:xfrm>
          <a:prstGeom prst="rect">
            <a:avLst/>
          </a:prstGeom>
          <a:noFill/>
          <a:ln w="9525">
            <a:noFill/>
            <a:miter lim="800000"/>
            <a:headEnd/>
            <a:tailEnd/>
          </a:ln>
          <a:effectLst/>
        </p:spPr>
        <p:txBody>
          <a:bodyPr>
            <a:spAutoFit/>
          </a:bodyPr>
          <a:lstStyle/>
          <a:p>
            <a:pPr marL="271463">
              <a:lnSpc>
                <a:spcPct val="80000"/>
              </a:lnSpc>
              <a:spcBef>
                <a:spcPct val="20000"/>
              </a:spcBef>
              <a:buClr>
                <a:schemeClr val="accent2"/>
              </a:buClr>
              <a:buSzPct val="80000"/>
              <a:buFont typeface="Wingdings" pitchFamily="2" charset="2"/>
              <a:buChar char="l"/>
              <a:defRPr/>
            </a:pPr>
            <a:r>
              <a:rPr lang="el-GR" sz="2000">
                <a:effectLst>
                  <a:outerShdw blurRad="38100" dist="38100" dir="2700000" algn="tl">
                    <a:srgbClr val="C0C0C0"/>
                  </a:outerShdw>
                </a:effectLst>
                <a:latin typeface="Times New Roman" pitchFamily="18" charset="0"/>
              </a:rPr>
              <a:t> </a:t>
            </a:r>
            <a:r>
              <a:rPr lang="el-GR" sz="2000" b="1">
                <a:latin typeface="Times New Roman" pitchFamily="18" charset="0"/>
              </a:rPr>
              <a:t>Αξιοσημείωτη διάθεση αποχώρησης από το επάγγελμα</a:t>
            </a:r>
            <a:r>
              <a:rPr lang="el-GR" sz="2000">
                <a:latin typeface="Times New Roman" pitchFamily="18" charset="0"/>
              </a:rPr>
              <a:t> (</a:t>
            </a:r>
            <a:r>
              <a:rPr lang="el-GR" sz="2000">
                <a:solidFill>
                  <a:srgbClr val="BF3403"/>
                </a:solidFill>
                <a:latin typeface="Times New Roman" pitchFamily="18" charset="0"/>
              </a:rPr>
              <a:t>3 στους 10</a:t>
            </a:r>
            <a:r>
              <a:rPr lang="el-GR" sz="2000">
                <a:latin typeface="Times New Roman" pitchFamily="18" charset="0"/>
              </a:rPr>
              <a:t> νοσηλευτές στην Αγγλία &amp; Σκοτία και περισσότεροι </a:t>
            </a:r>
            <a:r>
              <a:rPr lang="el-GR" sz="2000">
                <a:solidFill>
                  <a:srgbClr val="BF3403"/>
                </a:solidFill>
                <a:latin typeface="Times New Roman" pitchFamily="18" charset="0"/>
              </a:rPr>
              <a:t>από 2 στους 10</a:t>
            </a:r>
            <a:r>
              <a:rPr lang="el-GR" sz="2000">
                <a:latin typeface="Times New Roman" pitchFamily="18" charset="0"/>
              </a:rPr>
              <a:t> στην Αμερική) </a:t>
            </a:r>
          </a:p>
          <a:p>
            <a:pPr marL="271463">
              <a:lnSpc>
                <a:spcPct val="80000"/>
              </a:lnSpc>
              <a:spcBef>
                <a:spcPct val="20000"/>
              </a:spcBef>
              <a:buClr>
                <a:schemeClr val="accent2"/>
              </a:buClr>
              <a:buSzPct val="80000"/>
              <a:buFont typeface="Wingdings" pitchFamily="2" charset="2"/>
              <a:buNone/>
              <a:defRPr/>
            </a:pPr>
            <a:endParaRPr lang="el-GR" sz="2000">
              <a:latin typeface="Times New Roman" pitchFamily="18" charset="0"/>
            </a:endParaRPr>
          </a:p>
          <a:p>
            <a:pPr marL="271463">
              <a:lnSpc>
                <a:spcPct val="80000"/>
              </a:lnSpc>
              <a:spcBef>
                <a:spcPct val="20000"/>
              </a:spcBef>
              <a:buClr>
                <a:schemeClr val="accent2"/>
              </a:buClr>
              <a:buSzPct val="80000"/>
              <a:buFont typeface="Wingdings" pitchFamily="2" charset="2"/>
              <a:buChar char="l"/>
              <a:defRPr/>
            </a:pPr>
            <a:r>
              <a:rPr lang="el-GR" sz="2000">
                <a:latin typeface="Times New Roman" pitchFamily="18" charset="0"/>
              </a:rPr>
              <a:t> Στην Ελλάδα το </a:t>
            </a:r>
            <a:r>
              <a:rPr lang="en-US" sz="2000" b="1">
                <a:solidFill>
                  <a:srgbClr val="BF3403"/>
                </a:solidFill>
                <a:latin typeface="Times New Roman" pitchFamily="18" charset="0"/>
              </a:rPr>
              <a:t>50%</a:t>
            </a:r>
            <a:r>
              <a:rPr lang="en-US" sz="2000" b="1">
                <a:latin typeface="Times New Roman" pitchFamily="18" charset="0"/>
              </a:rPr>
              <a:t> </a:t>
            </a:r>
            <a:r>
              <a:rPr lang="el-GR" sz="2000" b="1">
                <a:latin typeface="Times New Roman" pitchFamily="18" charset="0"/>
              </a:rPr>
              <a:t>των νοσηλευτών μετανιώνει</a:t>
            </a:r>
            <a:r>
              <a:rPr lang="el-GR" sz="2000">
                <a:latin typeface="Times New Roman" pitchFamily="18" charset="0"/>
              </a:rPr>
              <a:t> για την επαγγελματική του επιλογή και αναζητά εργασία έξω από τον τομέα της Υγείας</a:t>
            </a:r>
            <a:endParaRPr lang="en-GB" sz="2000">
              <a:latin typeface="Times New Roman" pitchFamily="18" charset="0"/>
            </a:endParaRPr>
          </a:p>
          <a:p>
            <a:pPr marL="271463">
              <a:lnSpc>
                <a:spcPct val="80000"/>
              </a:lnSpc>
              <a:spcBef>
                <a:spcPct val="20000"/>
              </a:spcBef>
              <a:buClr>
                <a:schemeClr val="accent2"/>
              </a:buClr>
              <a:buSzPct val="80000"/>
              <a:buFont typeface="Wingdings" pitchFamily="2" charset="2"/>
              <a:buNone/>
              <a:defRPr/>
            </a:pPr>
            <a:endParaRPr lang="el-GR" sz="2000">
              <a:effectLst>
                <a:outerShdw blurRad="38100" dist="38100" dir="2700000" algn="tl">
                  <a:srgbClr val="C0C0C0"/>
                </a:outerShdw>
              </a:effectLst>
              <a:latin typeface="Times New Roman" pitchFamily="18" charset="0"/>
            </a:endParaRPr>
          </a:p>
          <a:p>
            <a:pPr marL="450850" lvl="1">
              <a:lnSpc>
                <a:spcPct val="80000"/>
              </a:lnSpc>
              <a:spcBef>
                <a:spcPct val="20000"/>
              </a:spcBef>
              <a:buClr>
                <a:schemeClr val="accent2"/>
              </a:buClr>
              <a:buSzPct val="80000"/>
              <a:buFont typeface="Wingdings" pitchFamily="2" charset="2"/>
              <a:buNone/>
              <a:defRPr/>
            </a:pPr>
            <a:r>
              <a:rPr lang="el-GR" sz="2000" b="1">
                <a:solidFill>
                  <a:srgbClr val="BF3403"/>
                </a:solidFill>
                <a:effectLst>
                  <a:outerShdw blurRad="38100" dist="38100" dir="2700000" algn="tl">
                    <a:srgbClr val="C0C0C0"/>
                  </a:outerShdw>
                </a:effectLst>
                <a:latin typeface="Times New Roman" pitchFamily="18" charset="0"/>
              </a:rPr>
              <a:t>ΑΠΟΤΕΛΕΣΜΑΤΑ ΕΛΛΕΙΨΗΣ ΝΟΣΗΛΕΥΤΩΝ</a:t>
            </a:r>
          </a:p>
          <a:p>
            <a:pPr marL="450850" lvl="1">
              <a:lnSpc>
                <a:spcPct val="80000"/>
              </a:lnSpc>
              <a:spcBef>
                <a:spcPct val="20000"/>
              </a:spcBef>
              <a:buClr>
                <a:srgbClr val="BF3403"/>
              </a:buClr>
              <a:buSzPct val="80000"/>
              <a:buFont typeface="Wingdings" pitchFamily="2" charset="2"/>
              <a:buChar char="ü"/>
              <a:defRPr/>
            </a:pPr>
            <a:r>
              <a:rPr lang="el-GR" sz="2000">
                <a:effectLst>
                  <a:outerShdw blurRad="38100" dist="38100" dir="2700000" algn="tl">
                    <a:srgbClr val="C0C0C0"/>
                  </a:outerShdw>
                </a:effectLst>
                <a:latin typeface="Times New Roman" pitchFamily="18" charset="0"/>
              </a:rPr>
              <a:t> </a:t>
            </a:r>
            <a:r>
              <a:rPr lang="el-GR" sz="2000" b="1">
                <a:solidFill>
                  <a:schemeClr val="tx2"/>
                </a:solidFill>
                <a:latin typeface="Times New Roman" pitchFamily="18" charset="0"/>
              </a:rPr>
              <a:t>Μη καλή προετοιμασία ασθενών</a:t>
            </a:r>
            <a:r>
              <a:rPr lang="el-GR" sz="2000">
                <a:solidFill>
                  <a:schemeClr val="tx2"/>
                </a:solidFill>
                <a:latin typeface="Times New Roman" pitchFamily="18" charset="0"/>
              </a:rPr>
              <a:t> κατά την έξοδο από το νοσοκομείο (&gt;60% </a:t>
            </a:r>
          </a:p>
          <a:p>
            <a:pPr marL="630238" lvl="2">
              <a:lnSpc>
                <a:spcPct val="80000"/>
              </a:lnSpc>
              <a:spcBef>
                <a:spcPct val="20000"/>
              </a:spcBef>
              <a:buClr>
                <a:srgbClr val="BF3403"/>
              </a:buClr>
              <a:buSzPct val="80000"/>
              <a:buFont typeface="Wingdings" pitchFamily="2" charset="2"/>
              <a:buNone/>
              <a:defRPr/>
            </a:pPr>
            <a:r>
              <a:rPr lang="el-GR" sz="2000">
                <a:solidFill>
                  <a:schemeClr val="tx2"/>
                </a:solidFill>
                <a:latin typeface="Times New Roman" pitchFamily="18" charset="0"/>
              </a:rPr>
              <a:t>στις ΗΠΑ και στον Καναδά και &gt;40% στην Αγγλία και τη Νέα Ζηλανδία)</a:t>
            </a:r>
          </a:p>
          <a:p>
            <a:pPr marL="630238" lvl="2">
              <a:lnSpc>
                <a:spcPct val="80000"/>
              </a:lnSpc>
              <a:spcBef>
                <a:spcPct val="20000"/>
              </a:spcBef>
              <a:buClr>
                <a:srgbClr val="BF3403"/>
              </a:buClr>
              <a:buSzPct val="80000"/>
              <a:buFont typeface="Wingdings" pitchFamily="2" charset="2"/>
              <a:buNone/>
              <a:defRPr/>
            </a:pPr>
            <a:endParaRPr lang="el-GR" sz="2000">
              <a:solidFill>
                <a:schemeClr val="tx2"/>
              </a:solidFill>
              <a:latin typeface="Times New Roman" pitchFamily="18" charset="0"/>
            </a:endParaRPr>
          </a:p>
          <a:p>
            <a:pPr marL="450850" lvl="1">
              <a:lnSpc>
                <a:spcPct val="80000"/>
              </a:lnSpc>
              <a:spcBef>
                <a:spcPct val="20000"/>
              </a:spcBef>
              <a:buClr>
                <a:srgbClr val="BF3403"/>
              </a:buClr>
              <a:buSzPct val="80000"/>
              <a:buFont typeface="Wingdings" pitchFamily="2" charset="2"/>
              <a:buChar char="ü"/>
              <a:defRPr/>
            </a:pPr>
            <a:r>
              <a:rPr lang="el-GR" sz="2000" b="1">
                <a:solidFill>
                  <a:schemeClr val="tx2"/>
                </a:solidFill>
                <a:latin typeface="Times New Roman" pitchFamily="18" charset="0"/>
              </a:rPr>
              <a:t>Αυξημένη επαγγελματική  εξουθένωση</a:t>
            </a:r>
            <a:r>
              <a:rPr lang="el-GR" sz="2000">
                <a:solidFill>
                  <a:schemeClr val="tx2"/>
                </a:solidFill>
                <a:latin typeface="Times New Roman" pitchFamily="18" charset="0"/>
              </a:rPr>
              <a:t>. Αύξηση κατά 1 ασθενή ανά νοσηλευτή συνεπάγεται αύξηση της πιθανότητας εκδήλωσης επαγγελματικής</a:t>
            </a:r>
            <a:r>
              <a:rPr lang="el-GR" sz="2000">
                <a:latin typeface="Times New Roman" pitchFamily="18" charset="0"/>
              </a:rPr>
              <a:t> </a:t>
            </a:r>
            <a:r>
              <a:rPr lang="el-GR" sz="2000">
                <a:solidFill>
                  <a:schemeClr val="tx2"/>
                </a:solidFill>
                <a:latin typeface="Times New Roman" pitchFamily="18" charset="0"/>
              </a:rPr>
              <a:t>εξουθένωσης κατά</a:t>
            </a:r>
            <a:r>
              <a:rPr lang="el-GR" sz="2000">
                <a:latin typeface="Times New Roman" pitchFamily="18" charset="0"/>
              </a:rPr>
              <a:t> </a:t>
            </a:r>
            <a:r>
              <a:rPr lang="el-GR" sz="2000" b="1">
                <a:solidFill>
                  <a:srgbClr val="BF3403"/>
                </a:solidFill>
                <a:latin typeface="Times New Roman" pitchFamily="18" charset="0"/>
              </a:rPr>
              <a:t>23%</a:t>
            </a:r>
            <a:r>
              <a:rPr lang="el-GR" sz="2000">
                <a:latin typeface="Times New Roman" pitchFamily="18" charset="0"/>
              </a:rPr>
              <a:t> </a:t>
            </a:r>
            <a:r>
              <a:rPr lang="el-GR" sz="2000">
                <a:solidFill>
                  <a:schemeClr val="tx2"/>
                </a:solidFill>
                <a:latin typeface="Times New Roman" pitchFamily="18" charset="0"/>
              </a:rPr>
              <a:t>και της δυσαρέσκειας από το επάγγελμα κατά</a:t>
            </a:r>
            <a:r>
              <a:rPr lang="el-GR" sz="2000">
                <a:latin typeface="Times New Roman" pitchFamily="18" charset="0"/>
              </a:rPr>
              <a:t> </a:t>
            </a:r>
            <a:r>
              <a:rPr lang="el-GR" sz="2000" b="1">
                <a:solidFill>
                  <a:srgbClr val="BF3403"/>
                </a:solidFill>
                <a:latin typeface="Times New Roman" pitchFamily="18" charset="0"/>
              </a:rPr>
              <a:t>15%</a:t>
            </a:r>
          </a:p>
          <a:p>
            <a:pPr marL="450850" lvl="1">
              <a:lnSpc>
                <a:spcPct val="80000"/>
              </a:lnSpc>
              <a:spcBef>
                <a:spcPct val="20000"/>
              </a:spcBef>
              <a:buClr>
                <a:srgbClr val="BF3403"/>
              </a:buClr>
              <a:buSzPct val="80000"/>
              <a:buFont typeface="Wingdings" pitchFamily="2" charset="2"/>
              <a:buNone/>
              <a:defRPr/>
            </a:pPr>
            <a:endParaRPr lang="el-GR" sz="2000">
              <a:latin typeface="Times New Roman" pitchFamily="18" charset="0"/>
            </a:endParaRPr>
          </a:p>
          <a:p>
            <a:pPr marL="450850" lvl="1">
              <a:lnSpc>
                <a:spcPct val="80000"/>
              </a:lnSpc>
              <a:spcBef>
                <a:spcPct val="20000"/>
              </a:spcBef>
              <a:buClr>
                <a:srgbClr val="BF3403"/>
              </a:buClr>
              <a:buSzPct val="80000"/>
              <a:buFont typeface="Wingdings" pitchFamily="2" charset="2"/>
              <a:buChar char="ü"/>
              <a:defRPr/>
            </a:pPr>
            <a:r>
              <a:rPr lang="el-GR" sz="2000" b="1" u="sng">
                <a:solidFill>
                  <a:schemeClr val="tx2"/>
                </a:solidFill>
                <a:latin typeface="Times New Roman" pitchFamily="18" charset="0"/>
              </a:rPr>
              <a:t>Αύξηση πιθανότητας θανάτου των ασθενών</a:t>
            </a:r>
            <a:r>
              <a:rPr lang="el-GR" sz="2000">
                <a:solidFill>
                  <a:schemeClr val="tx2"/>
                </a:solidFill>
                <a:latin typeface="Times New Roman" pitchFamily="18" charset="0"/>
              </a:rPr>
              <a:t>  (κάθε ασθενής που προστίθεται υπό την εποπτεία ενός νοσηλευτή αυξάνει την πιθανότητα θανάτου των ασθενών κατά</a:t>
            </a:r>
            <a:r>
              <a:rPr lang="el-GR" sz="2000">
                <a:latin typeface="Times New Roman" pitchFamily="18" charset="0"/>
              </a:rPr>
              <a:t> </a:t>
            </a:r>
            <a:r>
              <a:rPr lang="el-GR" sz="2000" b="1">
                <a:solidFill>
                  <a:srgbClr val="BF3403"/>
                </a:solidFill>
                <a:latin typeface="Times New Roman" pitchFamily="18" charset="0"/>
              </a:rPr>
              <a:t>7%</a:t>
            </a:r>
            <a:r>
              <a:rPr lang="el-GR" sz="2000" b="1">
                <a:solidFill>
                  <a:schemeClr val="tx2"/>
                </a:solidFill>
                <a:latin typeface="Times New Roman" pitchFamily="18" charset="0"/>
              </a:rPr>
              <a:t>)</a:t>
            </a:r>
          </a:p>
          <a:p>
            <a:pPr marL="271463">
              <a:lnSpc>
                <a:spcPct val="80000"/>
              </a:lnSpc>
              <a:spcBef>
                <a:spcPct val="20000"/>
              </a:spcBef>
              <a:buClr>
                <a:schemeClr val="accent2"/>
              </a:buClr>
              <a:buSzPct val="80000"/>
              <a:buFont typeface="Wingdings" pitchFamily="2" charset="2"/>
              <a:buNone/>
              <a:defRPr/>
            </a:pPr>
            <a:r>
              <a:rPr lang="el-GR" sz="2000">
                <a:effectLst>
                  <a:outerShdw blurRad="38100" dist="38100" dir="2700000" algn="tl">
                    <a:srgbClr val="C0C0C0"/>
                  </a:outerShdw>
                </a:effectLst>
                <a:latin typeface="Times New Roman" pitchFamily="18" charset="0"/>
              </a:rPr>
              <a:t>   </a:t>
            </a:r>
          </a:p>
        </p:txBody>
      </p:sp>
      <p:sp>
        <p:nvSpPr>
          <p:cNvPr id="163843" name="Text Box 3"/>
          <p:cNvSpPr txBox="1">
            <a:spLocks noChangeArrowheads="1"/>
          </p:cNvSpPr>
          <p:nvPr/>
        </p:nvSpPr>
        <p:spPr bwMode="auto">
          <a:xfrm>
            <a:off x="468313" y="765175"/>
            <a:ext cx="8280400" cy="457200"/>
          </a:xfrm>
          <a:prstGeom prst="rect">
            <a:avLst/>
          </a:prstGeom>
          <a:noFill/>
          <a:ln w="9525">
            <a:noFill/>
            <a:miter lim="800000"/>
            <a:headEnd/>
            <a:tailEnd/>
          </a:ln>
          <a:effectLst/>
        </p:spPr>
        <p:txBody>
          <a:bodyPr>
            <a:spAutoFit/>
          </a:bodyPr>
          <a:lstStyle/>
          <a:p>
            <a:pPr lvl="1" algn="ctr">
              <a:defRPr/>
            </a:pPr>
            <a:r>
              <a:rPr lang="el-GR" b="1">
                <a:solidFill>
                  <a:srgbClr val="BF3403"/>
                </a:solidFill>
                <a:effectLst>
                  <a:outerShdw blurRad="38100" dist="38100" dir="2700000" algn="tl">
                    <a:srgbClr val="C0C0C0"/>
                  </a:outerShdw>
                </a:effectLst>
                <a:latin typeface="Times New Roman" pitchFamily="18" charset="0"/>
              </a:rPr>
              <a:t>ΣΥΝΕΠΕΙΕΣ</a:t>
            </a:r>
            <a:endParaRPr lang="en-GB" b="1">
              <a:solidFill>
                <a:srgbClr val="BF3403"/>
              </a:solidFill>
              <a:effectLst>
                <a:outerShdw blurRad="38100" dist="38100" dir="2700000" algn="tl">
                  <a:srgbClr val="C0C0C0"/>
                </a:outerShdw>
              </a:effectLst>
              <a:latin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2 - Θέση υποσέλιδου"/>
          <p:cNvSpPr>
            <a:spLocks noGrp="1"/>
          </p:cNvSpPr>
          <p:nvPr>
            <p:ph type="ftr" sz="quarter" idx="11"/>
          </p:nvPr>
        </p:nvSpPr>
        <p:spPr>
          <a:noFill/>
        </p:spPr>
        <p:txBody>
          <a:bodyPr/>
          <a:lstStyle/>
          <a:p>
            <a:r>
              <a:rPr lang="en-US"/>
              <a:t>Δάφνη Καϊτελίδου</a:t>
            </a:r>
          </a:p>
        </p:txBody>
      </p:sp>
      <p:sp>
        <p:nvSpPr>
          <p:cNvPr id="165890" name="Text Box 2" descr="Περγαμηνή"/>
          <p:cNvSpPr txBox="1">
            <a:spLocks noChangeArrowheads="1"/>
          </p:cNvSpPr>
          <p:nvPr/>
        </p:nvSpPr>
        <p:spPr bwMode="auto">
          <a:xfrm>
            <a:off x="812800" y="1844675"/>
            <a:ext cx="7594600" cy="3292475"/>
          </a:xfrm>
          <a:prstGeom prst="rect">
            <a:avLst/>
          </a:prstGeom>
          <a:blipFill dpi="0" rotWithShape="1">
            <a:blip r:embed="rId3" cstate="print"/>
            <a:srcRect/>
            <a:tile tx="0" ty="0" sx="100000" sy="100000" flip="none" algn="tl"/>
          </a:blipFill>
          <a:ln w="28575">
            <a:solidFill>
              <a:srgbClr val="666536"/>
            </a:solidFill>
            <a:miter lim="800000"/>
            <a:headEnd/>
            <a:tailEnd/>
          </a:ln>
          <a:effectLst/>
        </p:spPr>
        <p:txBody>
          <a:bodyPr>
            <a:spAutoFit/>
          </a:bodyPr>
          <a:lstStyle/>
          <a:p>
            <a:pPr algn="ctr">
              <a:defRPr/>
            </a:pPr>
            <a:endParaRPr lang="el-GR">
              <a:solidFill>
                <a:srgbClr val="A03F04"/>
              </a:solidFill>
              <a:effectLst>
                <a:outerShdw blurRad="38100" dist="38100" dir="2700000" algn="tl">
                  <a:srgbClr val="000000"/>
                </a:outerShdw>
              </a:effectLst>
              <a:latin typeface="Times New Roman" pitchFamily="18" charset="0"/>
            </a:endParaRPr>
          </a:p>
          <a:p>
            <a:pPr algn="ctr">
              <a:defRPr/>
            </a:pPr>
            <a:r>
              <a:rPr lang="el-GR" sz="2800">
                <a:solidFill>
                  <a:srgbClr val="BF3403"/>
                </a:solidFill>
                <a:effectLst>
                  <a:outerShdw blurRad="38100" dist="38100" dir="2700000" algn="tl">
                    <a:srgbClr val="000000"/>
                  </a:outerShdw>
                </a:effectLst>
                <a:latin typeface="Times New Roman" pitchFamily="18" charset="0"/>
              </a:rPr>
              <a:t>Η αύξηση του αριθμού των νοσηλευτών στο Σύστημα Υγείας αυξάνει  τις συνολικές δαπάνες υγείας </a:t>
            </a:r>
          </a:p>
          <a:p>
            <a:pPr algn="ctr">
              <a:defRPr/>
            </a:pPr>
            <a:endParaRPr lang="el-GR" sz="2800">
              <a:solidFill>
                <a:srgbClr val="BF3403"/>
              </a:solidFill>
              <a:latin typeface="Times New Roman" pitchFamily="18" charset="0"/>
            </a:endParaRPr>
          </a:p>
          <a:p>
            <a:pPr algn="ctr">
              <a:defRPr/>
            </a:pPr>
            <a:r>
              <a:rPr lang="el-GR" sz="2800">
                <a:solidFill>
                  <a:srgbClr val="BF3403"/>
                </a:solidFill>
                <a:effectLst>
                  <a:outerShdw blurRad="38100" dist="38100" dir="2700000" algn="tl">
                    <a:srgbClr val="000000"/>
                  </a:outerShdw>
                </a:effectLst>
                <a:latin typeface="Times New Roman" pitchFamily="18" charset="0"/>
              </a:rPr>
              <a:t>Α) Σωστό</a:t>
            </a:r>
            <a:r>
              <a:rPr lang="en-US" sz="2800">
                <a:solidFill>
                  <a:srgbClr val="BF3403"/>
                </a:solidFill>
                <a:effectLst>
                  <a:outerShdw blurRad="38100" dist="38100" dir="2700000" algn="tl">
                    <a:srgbClr val="000000"/>
                  </a:outerShdw>
                </a:effectLst>
                <a:latin typeface="Times New Roman" pitchFamily="18" charset="0"/>
              </a:rPr>
              <a:t> </a:t>
            </a:r>
            <a:r>
              <a:rPr lang="el-GR" sz="3600">
                <a:solidFill>
                  <a:srgbClr val="BF3403"/>
                </a:solidFill>
                <a:effectLst>
                  <a:outerShdw blurRad="38100" dist="38100" dir="2700000" algn="tl">
                    <a:srgbClr val="000000"/>
                  </a:outerShdw>
                </a:effectLst>
                <a:latin typeface="Times New Roman" pitchFamily="18" charset="0"/>
                <a:cs typeface="Times New Roman" pitchFamily="18" charset="0"/>
              </a:rPr>
              <a:t>□</a:t>
            </a:r>
            <a:r>
              <a:rPr lang="el-GR" sz="2800">
                <a:solidFill>
                  <a:srgbClr val="BF3403"/>
                </a:solidFill>
                <a:effectLst>
                  <a:outerShdw blurRad="38100" dist="38100" dir="2700000" algn="tl">
                    <a:srgbClr val="000000"/>
                  </a:outerShdw>
                </a:effectLst>
                <a:latin typeface="Times New Roman" pitchFamily="18" charset="0"/>
              </a:rPr>
              <a:t>        Β) Λάθος </a:t>
            </a:r>
            <a:r>
              <a:rPr lang="el-GR" sz="3600">
                <a:solidFill>
                  <a:srgbClr val="BF3403"/>
                </a:solidFill>
                <a:effectLst>
                  <a:outerShdw blurRad="38100" dist="38100" dir="2700000" algn="tl">
                    <a:srgbClr val="000000"/>
                  </a:outerShdw>
                </a:effectLst>
                <a:latin typeface="Times New Roman" pitchFamily="18" charset="0"/>
              </a:rPr>
              <a:t>□</a:t>
            </a:r>
          </a:p>
          <a:p>
            <a:pPr algn="ctr">
              <a:defRPr/>
            </a:pPr>
            <a:endParaRPr lang="el-GR" sz="3600">
              <a:solidFill>
                <a:srgbClr val="A03F04"/>
              </a:solidFill>
              <a:effectLst>
                <a:outerShdw blurRad="38100" dist="38100" dir="2700000" algn="tl">
                  <a:srgbClr val="000000"/>
                </a:outerShdw>
              </a:effectLst>
              <a:latin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2 - Θέση υποσέλιδου"/>
          <p:cNvSpPr>
            <a:spLocks noGrp="1"/>
          </p:cNvSpPr>
          <p:nvPr>
            <p:ph type="ftr" sz="quarter" idx="11"/>
          </p:nvPr>
        </p:nvSpPr>
        <p:spPr>
          <a:noFill/>
        </p:spPr>
        <p:txBody>
          <a:bodyPr/>
          <a:lstStyle/>
          <a:p>
            <a:r>
              <a:rPr lang="en-US"/>
              <a:t>Δάφνη Καϊτελίδου</a:t>
            </a:r>
          </a:p>
        </p:txBody>
      </p:sp>
      <p:sp>
        <p:nvSpPr>
          <p:cNvPr id="167938" name="Rectangle 2"/>
          <p:cNvSpPr>
            <a:spLocks noChangeArrowheads="1"/>
          </p:cNvSpPr>
          <p:nvPr/>
        </p:nvSpPr>
        <p:spPr bwMode="auto">
          <a:xfrm>
            <a:off x="1187450" y="2205038"/>
            <a:ext cx="7416800" cy="3013075"/>
          </a:xfrm>
          <a:prstGeom prst="rect">
            <a:avLst/>
          </a:prstGeom>
          <a:noFill/>
          <a:ln w="9525">
            <a:noFill/>
            <a:miter lim="800000"/>
            <a:headEnd/>
            <a:tailEnd/>
          </a:ln>
          <a:effectLst/>
        </p:spPr>
        <p:txBody>
          <a:bodyPr>
            <a:spAutoFit/>
          </a:bodyPr>
          <a:lstStyle/>
          <a:p>
            <a:pPr marL="271463" indent="-271463">
              <a:defRPr/>
            </a:pPr>
            <a:r>
              <a:rPr lang="el-GR">
                <a:solidFill>
                  <a:srgbClr val="BF3403"/>
                </a:solidFill>
                <a:effectLst>
                  <a:outerShdw blurRad="38100" dist="38100" dir="2700000" algn="tl">
                    <a:srgbClr val="C0C0C0"/>
                  </a:outerShdw>
                </a:effectLst>
                <a:latin typeface="Times New Roman" pitchFamily="18" charset="0"/>
              </a:rPr>
              <a:t>Ένωση Νοσηλευτών της Πολιτείας της Καλιφόρνια:</a:t>
            </a:r>
            <a:r>
              <a:rPr lang="el-GR">
                <a:solidFill>
                  <a:srgbClr val="BF3403"/>
                </a:solidFill>
                <a:latin typeface="Times New Roman" pitchFamily="18" charset="0"/>
              </a:rPr>
              <a:t> </a:t>
            </a:r>
          </a:p>
          <a:p>
            <a:pPr marL="271463" indent="-271463">
              <a:defRPr/>
            </a:pPr>
            <a:r>
              <a:rPr lang="el-GR">
                <a:solidFill>
                  <a:schemeClr val="tx2"/>
                </a:solidFill>
                <a:latin typeface="Times New Roman" pitchFamily="18" charset="0"/>
              </a:rPr>
              <a:t>Η υιοθέτηση ελάχιστου αριθμού νοσηλευτών ανά ασθενή </a:t>
            </a:r>
          </a:p>
          <a:p>
            <a:pPr marL="271463" indent="-271463">
              <a:defRPr/>
            </a:pPr>
            <a:r>
              <a:rPr lang="el-GR">
                <a:solidFill>
                  <a:schemeClr val="tx2"/>
                </a:solidFill>
                <a:latin typeface="Times New Roman" pitchFamily="18" charset="0"/>
              </a:rPr>
              <a:t>αναμένεται να δημιουργήσει ετησίως </a:t>
            </a:r>
            <a:r>
              <a:rPr lang="el-GR" b="1">
                <a:solidFill>
                  <a:srgbClr val="BF3403"/>
                </a:solidFill>
                <a:latin typeface="Times New Roman" pitchFamily="18" charset="0"/>
              </a:rPr>
              <a:t>έσοδα 2 δις</a:t>
            </a:r>
            <a:r>
              <a:rPr lang="el-GR">
                <a:solidFill>
                  <a:schemeClr val="tx2"/>
                </a:solidFill>
                <a:latin typeface="Times New Roman" pitchFamily="18" charset="0"/>
              </a:rPr>
              <a:t> δολαρίων από τη: </a:t>
            </a:r>
          </a:p>
          <a:p>
            <a:pPr marL="271463" indent="-271463">
              <a:buClr>
                <a:srgbClr val="BF3403"/>
              </a:buClr>
              <a:buFont typeface="Wingdings" pitchFamily="2" charset="2"/>
              <a:buChar char="ü"/>
              <a:defRPr/>
            </a:pPr>
            <a:r>
              <a:rPr lang="el-GR">
                <a:solidFill>
                  <a:schemeClr val="tx2"/>
                </a:solidFill>
                <a:latin typeface="Times New Roman" pitchFamily="18" charset="0"/>
              </a:rPr>
              <a:t>μείωση του χρόνου παραμονής των ασθενών στο     νοσοκομείο  </a:t>
            </a:r>
          </a:p>
          <a:p>
            <a:pPr marL="271463" indent="-271463">
              <a:buClr>
                <a:srgbClr val="BF3403"/>
              </a:buClr>
              <a:buFont typeface="Wingdings" pitchFamily="2" charset="2"/>
              <a:buChar char="ü"/>
              <a:defRPr/>
            </a:pPr>
            <a:r>
              <a:rPr lang="el-GR">
                <a:solidFill>
                  <a:schemeClr val="tx2"/>
                </a:solidFill>
                <a:latin typeface="Times New Roman" pitchFamily="18" charset="0"/>
              </a:rPr>
              <a:t>καλύτερη ποιότητα της παρεχόμενης φροντίδας</a:t>
            </a:r>
          </a:p>
          <a:p>
            <a:pPr marL="271463" indent="-271463">
              <a:defRPr/>
            </a:pPr>
            <a:endParaRPr lang="el-GR">
              <a:solidFill>
                <a:schemeClr val="tx2"/>
              </a:solidFill>
              <a:latin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85" y="992250"/>
            <a:ext cx="8496614" cy="442516"/>
          </a:xfrm>
        </p:spPr>
        <p:txBody>
          <a:bodyPr/>
          <a:lstStyle/>
          <a:p>
            <a:r>
              <a:rPr lang="el-GR" sz="2400" dirty="0"/>
              <a:t>Ιατροί και νοσηλευτές ανά 1.000 πληθ., 2019 </a:t>
            </a:r>
            <a:endParaRPr lang="en-US" sz="2400" dirty="0"/>
          </a:p>
        </p:txBody>
      </p:sp>
      <p:sp>
        <p:nvSpPr>
          <p:cNvPr id="4" name="Date Placeholder 3"/>
          <p:cNvSpPr>
            <a:spLocks noGrp="1"/>
          </p:cNvSpPr>
          <p:nvPr>
            <p:ph type="dt" sz="half" idx="10"/>
          </p:nvPr>
        </p:nvSpPr>
        <p:spPr/>
        <p:txBody>
          <a:bodyPr/>
          <a:lstStyle/>
          <a:p>
            <a:fld id="{C1BE1587-A87F-4B9F-AF01-752B3FA6A041}" type="datetime1">
              <a:rPr lang="en-US" smtClean="0"/>
              <a:pPr/>
              <a:t>5/24/2023</a:t>
            </a:fld>
            <a:endParaRPr lang="en-US"/>
          </a:p>
        </p:txBody>
      </p:sp>
      <p:sp>
        <p:nvSpPr>
          <p:cNvPr id="5" name="Slide Number Placeholder 4"/>
          <p:cNvSpPr>
            <a:spLocks noGrp="1"/>
          </p:cNvSpPr>
          <p:nvPr>
            <p:ph type="sldNum" sz="quarter" idx="12"/>
          </p:nvPr>
        </p:nvSpPr>
        <p:spPr/>
        <p:txBody>
          <a:bodyPr/>
          <a:lstStyle/>
          <a:p>
            <a:fld id="{E1E3A6A0-2E06-4133-B746-04A4349A0D2A}" type="slidenum">
              <a:rPr lang="en-US" smtClean="0"/>
              <a:pPr/>
              <a:t>7</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87069" y="1882555"/>
            <a:ext cx="4747231" cy="3164186"/>
          </a:xfrm>
          <a:prstGeom prst="rect">
            <a:avLst/>
          </a:prstGeom>
          <a:noFill/>
          <a:ln w="9525">
            <a:noFill/>
            <a:miter lim="800000"/>
            <a:headEnd/>
            <a:tailEnd/>
          </a:ln>
          <a:effectLst/>
        </p:spPr>
      </p:pic>
      <p:sp>
        <p:nvSpPr>
          <p:cNvPr id="8" name="7 - Ορθογώνιο"/>
          <p:cNvSpPr/>
          <p:nvPr/>
        </p:nvSpPr>
        <p:spPr>
          <a:xfrm>
            <a:off x="251139" y="4982797"/>
            <a:ext cx="4053784" cy="461665"/>
          </a:xfrm>
          <a:prstGeom prst="rect">
            <a:avLst/>
          </a:prstGeom>
        </p:spPr>
        <p:txBody>
          <a:bodyPr wrap="square">
            <a:spAutoFit/>
          </a:bodyPr>
          <a:lstStyle/>
          <a:p>
            <a:pPr algn="ctr"/>
            <a:r>
              <a:rPr lang="en-US" sz="1200" b="1" i="1" dirty="0">
                <a:latin typeface="Calibri" pitchFamily="34" charset="0"/>
                <a:ea typeface="Calibri" pitchFamily="34" charset="0"/>
                <a:cs typeface="Calibri" pitchFamily="34" charset="0"/>
              </a:rPr>
              <a:t> </a:t>
            </a:r>
            <a:r>
              <a:rPr lang="el-GR" sz="1200" b="1" i="1" dirty="0">
                <a:latin typeface="Calibri" pitchFamily="34" charset="0"/>
                <a:ea typeface="Calibri" pitchFamily="34" charset="0"/>
                <a:cs typeface="Calibri" pitchFamily="34" charset="0"/>
              </a:rPr>
              <a:t>Ανισορροπία στο διαθέσιμο αριθμό ιατρών σε σύγκριση με τον διαθέσιμο αριθμό νοσηλευτών</a:t>
            </a:r>
            <a:endParaRPr lang="en-US" sz="1200" b="1" i="1" dirty="0">
              <a:latin typeface="Calibri" pitchFamily="34" charset="0"/>
              <a:ea typeface="Calibri" pitchFamily="34" charset="0"/>
              <a:cs typeface="Calibri" pitchFamily="34" charset="0"/>
            </a:endParaRPr>
          </a:p>
        </p:txBody>
      </p:sp>
      <p:sp>
        <p:nvSpPr>
          <p:cNvPr id="9" name="8 - Ορθογώνιο"/>
          <p:cNvSpPr/>
          <p:nvPr/>
        </p:nvSpPr>
        <p:spPr>
          <a:xfrm>
            <a:off x="3495675" y="5689127"/>
            <a:ext cx="4572000" cy="323165"/>
          </a:xfrm>
          <a:prstGeom prst="rect">
            <a:avLst/>
          </a:prstGeom>
        </p:spPr>
        <p:txBody>
          <a:bodyPr>
            <a:spAutoFit/>
          </a:bodyPr>
          <a:lstStyle/>
          <a:p>
            <a:pPr algn="r"/>
            <a:r>
              <a:rPr lang="en-US" sz="750" dirty="0">
                <a:latin typeface="Calibri" pitchFamily="34" charset="0"/>
                <a:ea typeface="Calibri" pitchFamily="34" charset="0"/>
                <a:cs typeface="Calibri" pitchFamily="34" charset="0"/>
              </a:rPr>
              <a:t>OECD/European Observatory on Health Systems and Policies (2021), </a:t>
            </a:r>
            <a:r>
              <a:rPr lang="en-US" sz="750" i="1" dirty="0">
                <a:latin typeface="Calibri" pitchFamily="34" charset="0"/>
                <a:ea typeface="Calibri" pitchFamily="34" charset="0"/>
                <a:cs typeface="Calibri" pitchFamily="34" charset="0"/>
              </a:rPr>
              <a:t>Greece: Country Health Profile 2021</a:t>
            </a:r>
            <a:r>
              <a:rPr lang="en-US" sz="750" dirty="0">
                <a:latin typeface="Calibri" pitchFamily="34" charset="0"/>
                <a:ea typeface="Calibri" pitchFamily="34" charset="0"/>
                <a:cs typeface="Calibri" pitchFamily="34" charset="0"/>
              </a:rPr>
              <a:t>, State of Health in the EU, OECD Publishing, Paris, </a:t>
            </a:r>
            <a:r>
              <a:rPr lang="en-US" sz="750" dirty="0">
                <a:latin typeface="Calibri" pitchFamily="34" charset="0"/>
                <a:ea typeface="Calibri" pitchFamily="34" charset="0"/>
                <a:cs typeface="Calibri" pitchFamily="34" charset="0"/>
                <a:hlinkClick r:id="rId3"/>
              </a:rPr>
              <a:t>https://doi,org/10,1787/4ab8ea73-en</a:t>
            </a:r>
            <a:endParaRPr lang="en-US" sz="750" dirty="0">
              <a:latin typeface="Calibri" pitchFamily="34" charset="0"/>
              <a:ea typeface="Calibri" pitchFamily="34" charset="0"/>
              <a:cs typeface="Calibri" pitchFamily="34" charset="0"/>
            </a:endParaRPr>
          </a:p>
        </p:txBody>
      </p:sp>
      <p:sp>
        <p:nvSpPr>
          <p:cNvPr id="10" name="9 - Έλλειψη"/>
          <p:cNvSpPr/>
          <p:nvPr/>
        </p:nvSpPr>
        <p:spPr>
          <a:xfrm>
            <a:off x="4147666" y="3816035"/>
            <a:ext cx="542501" cy="41157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1" name="Εικόνα 5">
            <a:extLst>
              <a:ext uri="{FF2B5EF4-FFF2-40B4-BE49-F238E27FC236}">
                <a16:creationId xmlns:a16="http://schemas.microsoft.com/office/drawing/2014/main" id="{DEF44679-0372-5E93-A5E4-5FAEED63960E}"/>
              </a:ext>
            </a:extLst>
          </p:cNvPr>
          <p:cNvPicPr>
            <a:picLocks noChangeAspect="1"/>
          </p:cNvPicPr>
          <p:nvPr/>
        </p:nvPicPr>
        <p:blipFill>
          <a:blip r:embed="rId4" cstate="print"/>
          <a:stretch>
            <a:fillRect/>
          </a:stretch>
        </p:blipFill>
        <p:spPr>
          <a:xfrm>
            <a:off x="5121243" y="1858811"/>
            <a:ext cx="3870357" cy="1777140"/>
          </a:xfrm>
          <a:prstGeom prst="rect">
            <a:avLst/>
          </a:prstGeom>
          <a:noFill/>
        </p:spPr>
      </p:pic>
      <p:pic>
        <p:nvPicPr>
          <p:cNvPr id="12" name="Εικόνα 10">
            <a:extLst>
              <a:ext uri="{FF2B5EF4-FFF2-40B4-BE49-F238E27FC236}">
                <a16:creationId xmlns:a16="http://schemas.microsoft.com/office/drawing/2014/main" id="{67811A3D-2AAC-C9A7-A1D3-690C3D9A3655}"/>
              </a:ext>
            </a:extLst>
          </p:cNvPr>
          <p:cNvPicPr>
            <a:picLocks noChangeAspect="1"/>
          </p:cNvPicPr>
          <p:nvPr/>
        </p:nvPicPr>
        <p:blipFill>
          <a:blip r:embed="rId5" cstate="print"/>
          <a:stretch>
            <a:fillRect/>
          </a:stretch>
        </p:blipFill>
        <p:spPr>
          <a:xfrm>
            <a:off x="5275908" y="3826835"/>
            <a:ext cx="3743882" cy="1698702"/>
          </a:xfrm>
          <a:prstGeom prst="rect">
            <a:avLst/>
          </a:prstGeom>
        </p:spPr>
      </p:pic>
      <p:sp>
        <p:nvSpPr>
          <p:cNvPr id="13" name="TextBox 12">
            <a:extLst>
              <a:ext uri="{FF2B5EF4-FFF2-40B4-BE49-F238E27FC236}">
                <a16:creationId xmlns:a16="http://schemas.microsoft.com/office/drawing/2014/main" id="{2C08A5F8-2746-85C2-5038-799E4F9F4ED3}"/>
              </a:ext>
            </a:extLst>
          </p:cNvPr>
          <p:cNvSpPr txBox="1"/>
          <p:nvPr/>
        </p:nvSpPr>
        <p:spPr>
          <a:xfrm>
            <a:off x="5418918" y="1647363"/>
            <a:ext cx="3867918" cy="369332"/>
          </a:xfrm>
          <a:prstGeom prst="rect">
            <a:avLst/>
          </a:prstGeom>
          <a:noFill/>
        </p:spPr>
        <p:txBody>
          <a:bodyPr wrap="none" rtlCol="0">
            <a:spAutoFit/>
          </a:bodyPr>
          <a:lstStyle/>
          <a:p>
            <a:r>
              <a:rPr lang="el-GR" sz="1800" b="1" dirty="0">
                <a:solidFill>
                  <a:schemeClr val="accent2">
                    <a:lumMod val="75000"/>
                  </a:schemeClr>
                </a:solidFill>
                <a:latin typeface="Calibri" pitchFamily="34" charset="0"/>
                <a:ea typeface="Calibri" pitchFamily="34" charset="0"/>
                <a:cs typeface="Calibri" pitchFamily="34" charset="0"/>
              </a:rPr>
              <a:t>Ιατροί ανά 1.000 πληθ.</a:t>
            </a:r>
            <a:r>
              <a:rPr lang="en-US" sz="1800" b="1" dirty="0">
                <a:solidFill>
                  <a:schemeClr val="accent2">
                    <a:lumMod val="75000"/>
                  </a:schemeClr>
                </a:solidFill>
                <a:latin typeface="Calibri" pitchFamily="34" charset="0"/>
                <a:ea typeface="Calibri" pitchFamily="34" charset="0"/>
                <a:cs typeface="Calibri" pitchFamily="34" charset="0"/>
              </a:rPr>
              <a:t>, 2010</a:t>
            </a:r>
            <a:r>
              <a:rPr lang="el-GR" sz="1800" b="1" dirty="0">
                <a:solidFill>
                  <a:schemeClr val="accent2">
                    <a:lumMod val="75000"/>
                  </a:schemeClr>
                </a:solidFill>
                <a:latin typeface="Calibri" pitchFamily="34" charset="0"/>
                <a:ea typeface="Calibri" pitchFamily="34" charset="0"/>
                <a:cs typeface="Calibri" pitchFamily="34" charset="0"/>
              </a:rPr>
              <a:t> και </a:t>
            </a:r>
            <a:r>
              <a:rPr lang="en-US" sz="1800" b="1" dirty="0">
                <a:solidFill>
                  <a:schemeClr val="accent2">
                    <a:lumMod val="75000"/>
                  </a:schemeClr>
                </a:solidFill>
                <a:latin typeface="Calibri" pitchFamily="34" charset="0"/>
                <a:ea typeface="Calibri" pitchFamily="34" charset="0"/>
                <a:cs typeface="Calibri" pitchFamily="34" charset="0"/>
              </a:rPr>
              <a:t>2020</a:t>
            </a:r>
            <a:endParaRPr lang="el-GR" sz="1800" b="1" dirty="0">
              <a:solidFill>
                <a:schemeClr val="accent2">
                  <a:lumMod val="75000"/>
                </a:schemeClr>
              </a:solidFill>
              <a:latin typeface="Calibri" pitchFamily="34" charset="0"/>
              <a:ea typeface="Calibri" pitchFamily="34" charset="0"/>
              <a:cs typeface="Calibri" pitchFamily="34" charset="0"/>
            </a:endParaRPr>
          </a:p>
        </p:txBody>
      </p:sp>
      <p:sp>
        <p:nvSpPr>
          <p:cNvPr id="14" name="TextBox 13">
            <a:extLst>
              <a:ext uri="{FF2B5EF4-FFF2-40B4-BE49-F238E27FC236}">
                <a16:creationId xmlns:a16="http://schemas.microsoft.com/office/drawing/2014/main" id="{4AD789AD-50BE-E911-DCC7-B5484EFCD117}"/>
              </a:ext>
            </a:extLst>
          </p:cNvPr>
          <p:cNvSpPr txBox="1"/>
          <p:nvPr/>
        </p:nvSpPr>
        <p:spPr>
          <a:xfrm>
            <a:off x="5502553" y="3554362"/>
            <a:ext cx="4431919" cy="369332"/>
          </a:xfrm>
          <a:prstGeom prst="rect">
            <a:avLst/>
          </a:prstGeom>
          <a:noFill/>
        </p:spPr>
        <p:txBody>
          <a:bodyPr wrap="none" rtlCol="0">
            <a:spAutoFit/>
          </a:bodyPr>
          <a:lstStyle/>
          <a:p>
            <a:r>
              <a:rPr lang="el-GR" sz="1800" b="1" dirty="0">
                <a:solidFill>
                  <a:schemeClr val="accent2">
                    <a:lumMod val="75000"/>
                  </a:schemeClr>
                </a:solidFill>
                <a:latin typeface="Calibri" pitchFamily="34" charset="0"/>
                <a:ea typeface="Calibri" pitchFamily="34" charset="0"/>
                <a:cs typeface="Calibri" pitchFamily="34" charset="0"/>
              </a:rPr>
              <a:t>Νοσηλευτές ανά 1.000 </a:t>
            </a:r>
            <a:r>
              <a:rPr lang="el-GR" sz="1800" b="1" dirty="0" err="1">
                <a:solidFill>
                  <a:schemeClr val="accent2">
                    <a:lumMod val="75000"/>
                  </a:schemeClr>
                </a:solidFill>
                <a:latin typeface="Calibri" pitchFamily="34" charset="0"/>
                <a:ea typeface="Calibri" pitchFamily="34" charset="0"/>
                <a:cs typeface="Calibri" pitchFamily="34" charset="0"/>
              </a:rPr>
              <a:t>πληθ</a:t>
            </a:r>
            <a:r>
              <a:rPr lang="en-US" sz="1800" b="1" dirty="0">
                <a:solidFill>
                  <a:schemeClr val="accent2">
                    <a:lumMod val="75000"/>
                  </a:schemeClr>
                </a:solidFill>
                <a:latin typeface="Calibri" pitchFamily="34" charset="0"/>
                <a:ea typeface="Calibri" pitchFamily="34" charset="0"/>
                <a:cs typeface="Calibri" pitchFamily="34" charset="0"/>
              </a:rPr>
              <a:t>., 2010</a:t>
            </a:r>
            <a:r>
              <a:rPr lang="el-GR" sz="1800" b="1" dirty="0">
                <a:solidFill>
                  <a:schemeClr val="accent2">
                    <a:lumMod val="75000"/>
                  </a:schemeClr>
                </a:solidFill>
                <a:latin typeface="Calibri" pitchFamily="34" charset="0"/>
                <a:ea typeface="Calibri" pitchFamily="34" charset="0"/>
                <a:cs typeface="Calibri" pitchFamily="34" charset="0"/>
              </a:rPr>
              <a:t> και </a:t>
            </a:r>
            <a:r>
              <a:rPr lang="en-US" sz="1800" b="1" dirty="0">
                <a:solidFill>
                  <a:schemeClr val="accent2">
                    <a:lumMod val="75000"/>
                  </a:schemeClr>
                </a:solidFill>
                <a:latin typeface="Calibri" pitchFamily="34" charset="0"/>
                <a:ea typeface="Calibri" pitchFamily="34" charset="0"/>
                <a:cs typeface="Calibri" pitchFamily="34" charset="0"/>
              </a:rPr>
              <a:t>2020</a:t>
            </a:r>
            <a:endParaRPr lang="el-GR" sz="1800" b="1" dirty="0">
              <a:solidFill>
                <a:schemeClr val="accent2">
                  <a:lumMod val="75000"/>
                </a:schemeClr>
              </a:solidFill>
              <a:latin typeface="Calibri" pitchFamily="34" charset="0"/>
              <a:ea typeface="Calibri" pitchFamily="34" charset="0"/>
              <a:cs typeface="Calibri" pitchFamily="34" charset="0"/>
            </a:endParaRPr>
          </a:p>
        </p:txBody>
      </p:sp>
      <p:sp>
        <p:nvSpPr>
          <p:cNvPr id="15" name="9 - Έλλειψη"/>
          <p:cNvSpPr/>
          <p:nvPr/>
        </p:nvSpPr>
        <p:spPr>
          <a:xfrm rot="18868405">
            <a:off x="5077697" y="3363235"/>
            <a:ext cx="542501" cy="16704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9 - Έλλειψη"/>
          <p:cNvSpPr/>
          <p:nvPr/>
        </p:nvSpPr>
        <p:spPr>
          <a:xfrm rot="18868405">
            <a:off x="7499362" y="5233695"/>
            <a:ext cx="542501" cy="16704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2 - Θέση υποσέλιδου"/>
          <p:cNvSpPr>
            <a:spLocks noGrp="1"/>
          </p:cNvSpPr>
          <p:nvPr>
            <p:ph type="ftr" sz="quarter" idx="11"/>
          </p:nvPr>
        </p:nvSpPr>
        <p:spPr>
          <a:noFill/>
        </p:spPr>
        <p:txBody>
          <a:bodyPr/>
          <a:lstStyle/>
          <a:p>
            <a:r>
              <a:rPr lang="en-US"/>
              <a:t>Δάφνη Καϊτελίδου</a:t>
            </a:r>
          </a:p>
        </p:txBody>
      </p:sp>
      <p:pic>
        <p:nvPicPr>
          <p:cNvPr id="176130" name="Picture 2"/>
          <p:cNvPicPr>
            <a:picLocks noChangeAspect="1" noChangeArrowheads="1"/>
          </p:cNvPicPr>
          <p:nvPr/>
        </p:nvPicPr>
        <p:blipFill>
          <a:blip r:embed="rId3" cstate="print"/>
          <a:srcRect t="16667" r="68896" b="5342"/>
          <a:stretch>
            <a:fillRect/>
          </a:stretch>
        </p:blipFill>
        <p:spPr bwMode="auto">
          <a:xfrm>
            <a:off x="3886200" y="0"/>
            <a:ext cx="5257800" cy="5791200"/>
          </a:xfrm>
          <a:prstGeom prst="rect">
            <a:avLst/>
          </a:prstGeom>
          <a:noFill/>
          <a:ln w="9525">
            <a:noFill/>
            <a:miter lim="800000"/>
            <a:headEnd/>
            <a:tailEnd/>
          </a:ln>
        </p:spPr>
      </p:pic>
      <p:sp>
        <p:nvSpPr>
          <p:cNvPr id="176131" name="WordArt 3"/>
          <p:cNvSpPr>
            <a:spLocks noChangeArrowheads="1" noChangeShapeType="1" noTextEdit="1"/>
          </p:cNvSpPr>
          <p:nvPr/>
        </p:nvSpPr>
        <p:spPr bwMode="auto">
          <a:xfrm>
            <a:off x="152400" y="2362200"/>
            <a:ext cx="3362325" cy="58102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el-GR" sz="4000" b="1" kern="10">
                <a:ln w="9525">
                  <a:round/>
                  <a:headEnd/>
                  <a:tailEnd/>
                </a:ln>
                <a:solidFill>
                  <a:srgbClr val="FF0000"/>
                </a:solidFill>
                <a:latin typeface="Times New Roman"/>
                <a:cs typeface="Times New Roman"/>
              </a:rPr>
              <a:t>ΚΑΛΙΦΟΡΝΙΑ</a:t>
            </a:r>
          </a:p>
        </p:txBody>
      </p:sp>
      <p:sp>
        <p:nvSpPr>
          <p:cNvPr id="176132" name="Rectangle 4"/>
          <p:cNvSpPr>
            <a:spLocks noChangeArrowheads="1"/>
          </p:cNvSpPr>
          <p:nvPr/>
        </p:nvSpPr>
        <p:spPr bwMode="auto">
          <a:xfrm>
            <a:off x="381000" y="5791200"/>
            <a:ext cx="8305800" cy="517525"/>
          </a:xfrm>
          <a:prstGeom prst="rect">
            <a:avLst/>
          </a:prstGeom>
          <a:noFill/>
          <a:ln w="9525">
            <a:noFill/>
            <a:miter lim="800000"/>
            <a:headEnd/>
            <a:tailEnd/>
          </a:ln>
        </p:spPr>
        <p:txBody>
          <a:bodyPr>
            <a:spAutoFit/>
          </a:bodyPr>
          <a:lstStyle/>
          <a:p>
            <a:r>
              <a:rPr lang="en-GB" sz="1400" b="1">
                <a:latin typeface="Verdana" pitchFamily="34" charset="0"/>
              </a:rPr>
              <a:t>Πηγή:</a:t>
            </a:r>
            <a:r>
              <a:rPr lang="el-GR" sz="1400" b="1">
                <a:latin typeface="Verdana" pitchFamily="34" charset="0"/>
              </a:rPr>
              <a:t> </a:t>
            </a:r>
            <a:r>
              <a:rPr lang="en-GB" sz="1400">
                <a:latin typeface="Verdana" pitchFamily="34" charset="0"/>
              </a:rPr>
              <a:t>California Nurses Association. ( n. d. ) Ratio basics. Retrieved November 2, 2005, from </a:t>
            </a:r>
            <a:r>
              <a:rPr lang="en-GB" sz="1400" u="sng">
                <a:latin typeface="Verdana" pitchFamily="34" charset="0"/>
                <a:hlinkClick r:id="rId4"/>
              </a:rPr>
              <a:t>http://www.calnurse.org/files.calnurse.org/assets/finratrn7103.pdf</a:t>
            </a:r>
            <a:endParaRPr lang="el-GR" sz="1400" u="sng">
              <a:latin typeface="Verdan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6131"/>
                                        </p:tgtEl>
                                        <p:attrNameLst>
                                          <p:attrName>style.visibility</p:attrName>
                                        </p:attrNameLst>
                                      </p:cBhvr>
                                      <p:to>
                                        <p:strVal val="visible"/>
                                      </p:to>
                                    </p:set>
                                    <p:anim calcmode="lin" valueType="num">
                                      <p:cBhvr>
                                        <p:cTn id="7" dur="500" fill="hold"/>
                                        <p:tgtEl>
                                          <p:spTgt spid="176131"/>
                                        </p:tgtEl>
                                        <p:attrNameLst>
                                          <p:attrName>ppt_w</p:attrName>
                                        </p:attrNameLst>
                                      </p:cBhvr>
                                      <p:tavLst>
                                        <p:tav tm="0">
                                          <p:val>
                                            <p:fltVal val="0"/>
                                          </p:val>
                                        </p:tav>
                                        <p:tav tm="100000">
                                          <p:val>
                                            <p:strVal val="#ppt_w"/>
                                          </p:val>
                                        </p:tav>
                                      </p:tavLst>
                                    </p:anim>
                                    <p:anim calcmode="lin" valueType="num">
                                      <p:cBhvr>
                                        <p:cTn id="8" dur="500" fill="hold"/>
                                        <p:tgtEl>
                                          <p:spTgt spid="17613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5" presetClass="entr" presetSubtype="0" fill="hold" nodeType="afterEffect">
                                  <p:stCondLst>
                                    <p:cond delay="0"/>
                                  </p:stCondLst>
                                  <p:childTnLst>
                                    <p:set>
                                      <p:cBhvr>
                                        <p:cTn id="11" dur="1" fill="hold">
                                          <p:stCondLst>
                                            <p:cond delay="0"/>
                                          </p:stCondLst>
                                        </p:cTn>
                                        <p:tgtEl>
                                          <p:spTgt spid="176130"/>
                                        </p:tgtEl>
                                        <p:attrNameLst>
                                          <p:attrName>style.visibility</p:attrName>
                                        </p:attrNameLst>
                                      </p:cBhvr>
                                      <p:to>
                                        <p:strVal val="visible"/>
                                      </p:to>
                                    </p:set>
                                    <p:anim calcmode="lin" valueType="num">
                                      <p:cBhvr>
                                        <p:cTn id="12" dur="1000" fill="hold"/>
                                        <p:tgtEl>
                                          <p:spTgt spid="176130"/>
                                        </p:tgtEl>
                                        <p:attrNameLst>
                                          <p:attrName>ppt_w</p:attrName>
                                        </p:attrNameLst>
                                      </p:cBhvr>
                                      <p:tavLst>
                                        <p:tav tm="0">
                                          <p:val>
                                            <p:strVal val="#ppt_w*0.70"/>
                                          </p:val>
                                        </p:tav>
                                        <p:tav tm="100000">
                                          <p:val>
                                            <p:strVal val="#ppt_w"/>
                                          </p:val>
                                        </p:tav>
                                      </p:tavLst>
                                    </p:anim>
                                    <p:anim calcmode="lin" valueType="num">
                                      <p:cBhvr>
                                        <p:cTn id="13" dur="1000" fill="hold"/>
                                        <p:tgtEl>
                                          <p:spTgt spid="176130"/>
                                        </p:tgtEl>
                                        <p:attrNameLst>
                                          <p:attrName>ppt_h</p:attrName>
                                        </p:attrNameLst>
                                      </p:cBhvr>
                                      <p:tavLst>
                                        <p:tav tm="0">
                                          <p:val>
                                            <p:strVal val="#ppt_h"/>
                                          </p:val>
                                        </p:tav>
                                        <p:tav tm="100000">
                                          <p:val>
                                            <p:strVal val="#ppt_h"/>
                                          </p:val>
                                        </p:tav>
                                      </p:tavLst>
                                    </p:anim>
                                    <p:animEffect transition="in" filter="fade">
                                      <p:cBhvr>
                                        <p:cTn id="14" dur="1000"/>
                                        <p:tgtEl>
                                          <p:spTgt spid="176130"/>
                                        </p:tgtEl>
                                      </p:cBhvr>
                                    </p:animEffect>
                                  </p:childTnLst>
                                </p:cTn>
                              </p:par>
                            </p:childTnLst>
                          </p:cTn>
                        </p:par>
                        <p:par>
                          <p:cTn id="15" fill="hold">
                            <p:stCondLst>
                              <p:cond delay="1500"/>
                            </p:stCondLst>
                            <p:childTnLst>
                              <p:par>
                                <p:cTn id="16" presetID="23" presetClass="entr" presetSubtype="16" fill="hold" nodeType="afterEffect">
                                  <p:stCondLst>
                                    <p:cond delay="0"/>
                                  </p:stCondLst>
                                  <p:childTnLst>
                                    <p:set>
                                      <p:cBhvr>
                                        <p:cTn id="17" dur="1" fill="hold">
                                          <p:stCondLst>
                                            <p:cond delay="0"/>
                                          </p:stCondLst>
                                        </p:cTn>
                                        <p:tgtEl>
                                          <p:spTgt spid="176132">
                                            <p:txEl>
                                              <p:pRg st="0" end="0"/>
                                            </p:txEl>
                                          </p:spTgt>
                                        </p:tgtEl>
                                        <p:attrNameLst>
                                          <p:attrName>style.visibility</p:attrName>
                                        </p:attrNameLst>
                                      </p:cBhvr>
                                      <p:to>
                                        <p:strVal val="visible"/>
                                      </p:to>
                                    </p:set>
                                    <p:anim calcmode="lin" valueType="num">
                                      <p:cBhvr>
                                        <p:cTn id="18" dur="1000" fill="hold"/>
                                        <p:tgtEl>
                                          <p:spTgt spid="176132">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176132">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3 - Θέση υποσέλιδου"/>
          <p:cNvSpPr>
            <a:spLocks noGrp="1"/>
          </p:cNvSpPr>
          <p:nvPr>
            <p:ph type="ftr" sz="quarter" idx="11"/>
          </p:nvPr>
        </p:nvSpPr>
        <p:spPr>
          <a:noFill/>
        </p:spPr>
        <p:txBody>
          <a:bodyPr/>
          <a:lstStyle/>
          <a:p>
            <a:r>
              <a:rPr lang="en-US"/>
              <a:t>Δάφνη Καϊτελίδου</a:t>
            </a:r>
          </a:p>
        </p:txBody>
      </p:sp>
      <p:sp>
        <p:nvSpPr>
          <p:cNvPr id="172035" name="Text Box 3"/>
          <p:cNvSpPr txBox="1">
            <a:spLocks noChangeArrowheads="1"/>
          </p:cNvSpPr>
          <p:nvPr/>
        </p:nvSpPr>
        <p:spPr bwMode="auto">
          <a:xfrm>
            <a:off x="347663" y="685800"/>
            <a:ext cx="8796337" cy="366713"/>
          </a:xfrm>
          <a:prstGeom prst="rect">
            <a:avLst/>
          </a:prstGeom>
          <a:noFill/>
          <a:ln w="9525">
            <a:noFill/>
            <a:miter lim="800000"/>
            <a:headEnd/>
            <a:tailEnd/>
          </a:ln>
          <a:effectLst/>
        </p:spPr>
        <p:txBody>
          <a:bodyPr>
            <a:spAutoFit/>
          </a:bodyPr>
          <a:lstStyle/>
          <a:p>
            <a:pPr algn="ctr">
              <a:defRPr/>
            </a:pPr>
            <a:r>
              <a:rPr lang="el-GR" sz="1800" b="1">
                <a:solidFill>
                  <a:srgbClr val="666536"/>
                </a:solidFill>
                <a:effectLst>
                  <a:outerShdw blurRad="38100" dist="38100" dir="2700000" algn="tl">
                    <a:srgbClr val="C0C0C0"/>
                  </a:outerShdw>
                </a:effectLst>
                <a:latin typeface="Arial" pitchFamily="34" charset="0"/>
              </a:rPr>
              <a:t>ΝΟΣΗΛΕΥΤΕΣ ΜΕ ΑΥΞΗΜΕΝΕΣ ΑΡΜΟΔΙΟΤΗΤΕΣ ΣΕ ΧΩΡΕΣ ΤΟΥ ΕΞΩΤΕΡΙΚΟΥ</a:t>
            </a:r>
          </a:p>
        </p:txBody>
      </p:sp>
      <p:sp>
        <p:nvSpPr>
          <p:cNvPr id="3077" name="Line 4"/>
          <p:cNvSpPr>
            <a:spLocks noChangeShapeType="1"/>
          </p:cNvSpPr>
          <p:nvPr/>
        </p:nvSpPr>
        <p:spPr bwMode="auto">
          <a:xfrm>
            <a:off x="685800" y="4114800"/>
            <a:ext cx="8064500" cy="0"/>
          </a:xfrm>
          <a:prstGeom prst="line">
            <a:avLst/>
          </a:prstGeom>
          <a:noFill/>
          <a:ln w="9525">
            <a:solidFill>
              <a:schemeClr val="tx1"/>
            </a:solidFill>
            <a:round/>
            <a:headEnd/>
            <a:tailEnd/>
          </a:ln>
        </p:spPr>
        <p:txBody>
          <a:bodyPr/>
          <a:lstStyle/>
          <a:p>
            <a:endParaRPr lang="el-GR"/>
          </a:p>
        </p:txBody>
      </p:sp>
      <p:sp>
        <p:nvSpPr>
          <p:cNvPr id="3078" name="Line 5"/>
          <p:cNvSpPr>
            <a:spLocks noChangeShapeType="1"/>
          </p:cNvSpPr>
          <p:nvPr/>
        </p:nvSpPr>
        <p:spPr bwMode="auto">
          <a:xfrm>
            <a:off x="609600" y="3810000"/>
            <a:ext cx="8064500" cy="0"/>
          </a:xfrm>
          <a:prstGeom prst="line">
            <a:avLst/>
          </a:prstGeom>
          <a:noFill/>
          <a:ln w="9525">
            <a:solidFill>
              <a:schemeClr val="tx1"/>
            </a:solidFill>
            <a:round/>
            <a:headEnd/>
            <a:tailEnd/>
          </a:ln>
        </p:spPr>
        <p:txBody>
          <a:bodyPr/>
          <a:lstStyle/>
          <a:p>
            <a:endParaRPr lang="el-GR"/>
          </a:p>
        </p:txBody>
      </p:sp>
      <p:graphicFrame>
        <p:nvGraphicFramePr>
          <p:cNvPr id="2" name="Object 2">
            <a:extLst>
              <a:ext uri="{FF2B5EF4-FFF2-40B4-BE49-F238E27FC236}">
                <a16:creationId xmlns:a16="http://schemas.microsoft.com/office/drawing/2014/main" id="{87A6B193-C428-EBB0-63B7-B05F45F21BD9}"/>
              </a:ext>
            </a:extLst>
          </p:cNvPr>
          <p:cNvGraphicFramePr>
            <a:graphicFrameLocks noGrp="1" noChangeAspect="1"/>
          </p:cNvGraphicFramePr>
          <p:nvPr>
            <p:ph/>
            <p:extLst>
              <p:ext uri="{D42A27DB-BD31-4B8C-83A1-F6EECF244321}">
                <p14:modId xmlns:p14="http://schemas.microsoft.com/office/powerpoint/2010/main" val="1467311481"/>
              </p:ext>
            </p:extLst>
          </p:nvPr>
        </p:nvGraphicFramePr>
        <p:xfrm>
          <a:off x="1115616" y="1066800"/>
          <a:ext cx="7342584" cy="5791200"/>
        </p:xfrm>
        <a:graphic>
          <a:graphicData uri="http://schemas.openxmlformats.org/presentationml/2006/ole">
            <mc:AlternateContent xmlns:mc="http://schemas.openxmlformats.org/markup-compatibility/2006">
              <mc:Choice xmlns:v="urn:schemas-microsoft-com:vml" Requires="v">
                <p:oleObj name="Έγγραφο" r:id="rId3" imgW="5559908" imgH="5466304" progId="Word.Document.8">
                  <p:embed/>
                </p:oleObj>
              </mc:Choice>
              <mc:Fallback>
                <p:oleObj name="Έγγραφο" r:id="rId3" imgW="5559908" imgH="5466304" progId="Word.Document.8">
                  <p:embed/>
                  <p:pic>
                    <p:nvPicPr>
                      <p:cNvPr id="30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066800"/>
                        <a:ext cx="7342584" cy="5791200"/>
                      </a:xfrm>
                      <a:prstGeom prst="rect">
                        <a:avLst/>
                      </a:prstGeom>
                      <a:noFill/>
                      <a:ln>
                        <a:noFill/>
                      </a:ln>
                      <a:effec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350" y="992250"/>
            <a:ext cx="8471549" cy="522225"/>
          </a:xfrm>
        </p:spPr>
        <p:txBody>
          <a:bodyPr/>
          <a:lstStyle/>
          <a:p>
            <a:r>
              <a:rPr lang="el-GR" sz="2175" dirty="0"/>
              <a:t>Γεωγραφική κατανομή ιατρών, ανά </a:t>
            </a:r>
            <a:r>
              <a:rPr lang="en-US" sz="2175" dirty="0"/>
              <a:t>100 </a:t>
            </a:r>
            <a:r>
              <a:rPr lang="el-GR" sz="2175" dirty="0"/>
              <a:t>χιλιάδες κατοίκους, 2012-2020</a:t>
            </a:r>
            <a:endParaRPr lang="en-US" sz="2175" dirty="0"/>
          </a:p>
        </p:txBody>
      </p:sp>
      <p:sp>
        <p:nvSpPr>
          <p:cNvPr id="4" name="3 - Θέση ημερομηνίας"/>
          <p:cNvSpPr>
            <a:spLocks noGrp="1"/>
          </p:cNvSpPr>
          <p:nvPr>
            <p:ph type="dt" sz="half" idx="10"/>
          </p:nvPr>
        </p:nvSpPr>
        <p:spPr/>
        <p:txBody>
          <a:bodyPr/>
          <a:lstStyle/>
          <a:p>
            <a:fld id="{BB368C7E-1BF1-4FC1-9D3B-4142CA7918D9}" type="datetimeFigureOut">
              <a:rPr lang="en-US" smtClean="0"/>
              <a:pPr/>
              <a:t>5/24/2023</a:t>
            </a:fld>
            <a:endParaRPr lang="en-US"/>
          </a:p>
        </p:txBody>
      </p:sp>
      <p:sp>
        <p:nvSpPr>
          <p:cNvPr id="5" name="4 - Θέση αριθμού διαφάνειας"/>
          <p:cNvSpPr>
            <a:spLocks noGrp="1"/>
          </p:cNvSpPr>
          <p:nvPr>
            <p:ph type="sldNum" sz="quarter" idx="12"/>
          </p:nvPr>
        </p:nvSpPr>
        <p:spPr/>
        <p:txBody>
          <a:bodyPr/>
          <a:lstStyle/>
          <a:p>
            <a:fld id="{E1E3A6A0-2E06-4133-B746-04A4349A0D2A}" type="slidenum">
              <a:rPr lang="en-US" smtClean="0"/>
              <a:pPr/>
              <a:t>8</a:t>
            </a:fld>
            <a:endParaRPr lang="en-US"/>
          </a:p>
        </p:txBody>
      </p:sp>
      <p:sp>
        <p:nvSpPr>
          <p:cNvPr id="6" name="5 - Ορθογώνιο"/>
          <p:cNvSpPr/>
          <p:nvPr/>
        </p:nvSpPr>
        <p:spPr>
          <a:xfrm>
            <a:off x="6141832" y="5723751"/>
            <a:ext cx="1172116" cy="230832"/>
          </a:xfrm>
          <a:prstGeom prst="rect">
            <a:avLst/>
          </a:prstGeom>
        </p:spPr>
        <p:txBody>
          <a:bodyPr wrap="none">
            <a:spAutoFit/>
          </a:bodyPr>
          <a:lstStyle/>
          <a:p>
            <a:r>
              <a:rPr lang="el-GR" sz="900" b="1" dirty="0">
                <a:latin typeface="Calibri" pitchFamily="34" charset="0"/>
                <a:ea typeface="Calibri" pitchFamily="34" charset="0"/>
                <a:cs typeface="Calibri" pitchFamily="34" charset="0"/>
              </a:rPr>
              <a:t>Πηγή</a:t>
            </a:r>
            <a:r>
              <a:rPr lang="en-GB" sz="900" dirty="0">
                <a:latin typeface="Calibri" pitchFamily="34" charset="0"/>
                <a:ea typeface="Calibri" pitchFamily="34" charset="0"/>
                <a:cs typeface="Calibri" pitchFamily="34" charset="0"/>
              </a:rPr>
              <a:t>: </a:t>
            </a:r>
            <a:r>
              <a:rPr lang="en-GB" sz="900" dirty="0" err="1">
                <a:latin typeface="Calibri" pitchFamily="34" charset="0"/>
                <a:ea typeface="Calibri" pitchFamily="34" charset="0"/>
                <a:cs typeface="Calibri" pitchFamily="34" charset="0"/>
              </a:rPr>
              <a:t>Eurostat</a:t>
            </a:r>
            <a:r>
              <a:rPr lang="en-GB" sz="900" dirty="0">
                <a:latin typeface="Calibri" pitchFamily="34" charset="0"/>
                <a:ea typeface="Calibri" pitchFamily="34" charset="0"/>
                <a:cs typeface="Calibri" pitchFamily="34" charset="0"/>
              </a:rPr>
              <a:t>, 2022</a:t>
            </a:r>
            <a:endParaRPr lang="en-US" sz="900" dirty="0">
              <a:latin typeface="Calibri" pitchFamily="34" charset="0"/>
              <a:ea typeface="Calibri" pitchFamily="34" charset="0"/>
              <a:cs typeface="Calibri" pitchFamily="34" charset="0"/>
            </a:endParaRPr>
          </a:p>
        </p:txBody>
      </p:sp>
      <p:graphicFrame>
        <p:nvGraphicFramePr>
          <p:cNvPr id="7" name="6 - Πίνακας"/>
          <p:cNvGraphicFramePr>
            <a:graphicFrameLocks noGrp="1"/>
          </p:cNvGraphicFramePr>
          <p:nvPr/>
        </p:nvGraphicFramePr>
        <p:xfrm>
          <a:off x="600075" y="1899761"/>
          <a:ext cx="7524751" cy="3514841"/>
        </p:xfrm>
        <a:graphic>
          <a:graphicData uri="http://schemas.openxmlformats.org/drawingml/2006/table">
            <a:tbl>
              <a:tblPr/>
              <a:tblGrid>
                <a:gridCol w="1674616">
                  <a:extLst>
                    <a:ext uri="{9D8B030D-6E8A-4147-A177-3AD203B41FA5}">
                      <a16:colId xmlns:a16="http://schemas.microsoft.com/office/drawing/2014/main" val="20000"/>
                    </a:ext>
                  </a:extLst>
                </a:gridCol>
                <a:gridCol w="650015">
                  <a:extLst>
                    <a:ext uri="{9D8B030D-6E8A-4147-A177-3AD203B41FA5}">
                      <a16:colId xmlns:a16="http://schemas.microsoft.com/office/drawing/2014/main" val="20001"/>
                    </a:ext>
                  </a:extLst>
                </a:gridCol>
                <a:gridCol w="650015">
                  <a:extLst>
                    <a:ext uri="{9D8B030D-6E8A-4147-A177-3AD203B41FA5}">
                      <a16:colId xmlns:a16="http://schemas.microsoft.com/office/drawing/2014/main" val="20002"/>
                    </a:ext>
                  </a:extLst>
                </a:gridCol>
                <a:gridCol w="650015">
                  <a:extLst>
                    <a:ext uri="{9D8B030D-6E8A-4147-A177-3AD203B41FA5}">
                      <a16:colId xmlns:a16="http://schemas.microsoft.com/office/drawing/2014/main" val="20003"/>
                    </a:ext>
                  </a:extLst>
                </a:gridCol>
                <a:gridCol w="650015">
                  <a:extLst>
                    <a:ext uri="{9D8B030D-6E8A-4147-A177-3AD203B41FA5}">
                      <a16:colId xmlns:a16="http://schemas.microsoft.com/office/drawing/2014/main" val="20004"/>
                    </a:ext>
                  </a:extLst>
                </a:gridCol>
                <a:gridCol w="650015">
                  <a:extLst>
                    <a:ext uri="{9D8B030D-6E8A-4147-A177-3AD203B41FA5}">
                      <a16:colId xmlns:a16="http://schemas.microsoft.com/office/drawing/2014/main" val="20005"/>
                    </a:ext>
                  </a:extLst>
                </a:gridCol>
                <a:gridCol w="650015">
                  <a:extLst>
                    <a:ext uri="{9D8B030D-6E8A-4147-A177-3AD203B41FA5}">
                      <a16:colId xmlns:a16="http://schemas.microsoft.com/office/drawing/2014/main" val="20006"/>
                    </a:ext>
                  </a:extLst>
                </a:gridCol>
                <a:gridCol w="650015">
                  <a:extLst>
                    <a:ext uri="{9D8B030D-6E8A-4147-A177-3AD203B41FA5}">
                      <a16:colId xmlns:a16="http://schemas.microsoft.com/office/drawing/2014/main" val="20007"/>
                    </a:ext>
                  </a:extLst>
                </a:gridCol>
                <a:gridCol w="650015">
                  <a:extLst>
                    <a:ext uri="{9D8B030D-6E8A-4147-A177-3AD203B41FA5}">
                      <a16:colId xmlns:a16="http://schemas.microsoft.com/office/drawing/2014/main" val="20008"/>
                    </a:ext>
                  </a:extLst>
                </a:gridCol>
                <a:gridCol w="650015">
                  <a:extLst>
                    <a:ext uri="{9D8B030D-6E8A-4147-A177-3AD203B41FA5}">
                      <a16:colId xmlns:a16="http://schemas.microsoft.com/office/drawing/2014/main" val="20009"/>
                    </a:ext>
                  </a:extLst>
                </a:gridCol>
              </a:tblGrid>
              <a:tr h="232029">
                <a:tc>
                  <a:txBody>
                    <a:bodyPr/>
                    <a:lstStyle/>
                    <a:p>
                      <a:pPr marL="0" marR="0" algn="r">
                        <a:lnSpc>
                          <a:spcPct val="106000"/>
                        </a:lnSpc>
                        <a:spcBef>
                          <a:spcPts val="0"/>
                        </a:spcBef>
                        <a:spcAft>
                          <a:spcPts val="0"/>
                        </a:spcAft>
                      </a:pPr>
                      <a:r>
                        <a:rPr lang="el-GR" sz="1500" b="1" dirty="0">
                          <a:solidFill>
                            <a:srgbClr val="FFFFFF"/>
                          </a:solidFill>
                          <a:latin typeface="Calibri" pitchFamily="34" charset="0"/>
                          <a:ea typeface="Calibri" pitchFamily="34" charset="0"/>
                          <a:cs typeface="Calibri" pitchFamily="34" charset="0"/>
                        </a:rPr>
                        <a:t>ΕΤΗ</a:t>
                      </a:r>
                      <a:endParaRPr lang="en-US" sz="2400" b="1" dirty="0">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2012</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2013</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2014</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2015</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2016</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2017</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2018</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2019</a:t>
                      </a:r>
                      <a:endParaRPr lang="en-US" sz="2400" b="1"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marL="0" marR="0" algn="ctr">
                        <a:lnSpc>
                          <a:spcPct val="106000"/>
                        </a:lnSpc>
                        <a:spcBef>
                          <a:spcPts val="0"/>
                        </a:spcBef>
                        <a:spcAft>
                          <a:spcPts val="0"/>
                        </a:spcAft>
                      </a:pPr>
                      <a:r>
                        <a:rPr lang="en-US" sz="1500" b="1" dirty="0">
                          <a:solidFill>
                            <a:srgbClr val="FFFFFF"/>
                          </a:solidFill>
                          <a:latin typeface="Calibri" pitchFamily="34" charset="0"/>
                          <a:ea typeface="Calibri" pitchFamily="34" charset="0"/>
                          <a:cs typeface="Calibri" pitchFamily="34" charset="0"/>
                        </a:rPr>
                        <a:t>2020</a:t>
                      </a:r>
                      <a:endParaRPr lang="en-US" sz="2400" b="1"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208836">
                <a:tc>
                  <a:txBody>
                    <a:bodyPr/>
                    <a:lstStyle/>
                    <a:p>
                      <a:pPr marL="0" marR="0" algn="r">
                        <a:lnSpc>
                          <a:spcPct val="106000"/>
                        </a:lnSpc>
                        <a:spcBef>
                          <a:spcPts val="0"/>
                        </a:spcBef>
                        <a:spcAft>
                          <a:spcPts val="0"/>
                        </a:spcAft>
                      </a:pPr>
                      <a:r>
                        <a:rPr lang="el-GR" sz="1400" b="1" dirty="0">
                          <a:latin typeface="Calibri" pitchFamily="34" charset="0"/>
                          <a:ea typeface="Calibri" pitchFamily="34" charset="0"/>
                          <a:cs typeface="Calibri" pitchFamily="34" charset="0"/>
                        </a:rPr>
                        <a:t>Ελλάδα</a:t>
                      </a:r>
                      <a:endParaRPr lang="en-US" sz="2100" dirty="0">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577,98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581,26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586,70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590,21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612,21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606,62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610,40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616,12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b="1" dirty="0">
                          <a:latin typeface="Calibri" pitchFamily="34" charset="0"/>
                          <a:ea typeface="Calibri" pitchFamily="34" charset="0"/>
                          <a:cs typeface="Calibri" pitchFamily="34" charset="0"/>
                        </a:rPr>
                        <a:t>619,50</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1"/>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Αττική</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742,90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746,60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753,88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753,96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807,88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791,92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791,98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813,51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821,55</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2"/>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Ήπειρος</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586,73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596,63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666,87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677,83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666,29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667,87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695,18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666,61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714,15</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3"/>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Κεντρική Μακεδονία</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591,36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603,51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604,91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610,98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620,92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612,71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625,16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613,53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615,72</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4"/>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Κρήτη</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611,69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612,70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631,02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627,55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621,28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636,09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622,81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610,65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593,24</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5"/>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Θεσσαλία</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473,70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483,75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496,28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505,36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511,50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522,26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521,27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531,19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525,93</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6"/>
                  </a:ext>
                </a:extLst>
              </a:tr>
              <a:tr h="240838">
                <a:tc>
                  <a:txBody>
                    <a:bodyPr/>
                    <a:lstStyle/>
                    <a:p>
                      <a:pPr algn="ct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Νησιά Ιονίου </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407,79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451,55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429,20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436,11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459,70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483,91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519,06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525,28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513,91</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7"/>
                  </a:ext>
                </a:extLst>
              </a:tr>
              <a:tr h="426911">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Ανατολική Μακεδονία, Θράκη</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480,29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478,04</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479,62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496,62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498,80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494,86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496,96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510,88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513,69</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08"/>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Δυτική Ελλάδα</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482,59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481,21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481,57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484,08</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488,20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500,97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491,23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494,85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493,81</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09"/>
                  </a:ext>
                </a:extLst>
              </a:tr>
              <a:tr h="208836">
                <a:tc>
                  <a:txBody>
                    <a:bodyPr/>
                    <a:lstStyle/>
                    <a:p>
                      <a:pPr algn="r">
                        <a:lnSpc>
                          <a:spcPct val="106000"/>
                        </a:lnSpc>
                        <a:spcAft>
                          <a:spcPts val="800"/>
                        </a:spcAft>
                      </a:pPr>
                      <a:r>
                        <a:rPr lang="el-GR" sz="1400" i="1" dirty="0">
                          <a:solidFill>
                            <a:schemeClr val="tx1"/>
                          </a:solidFill>
                          <a:latin typeface="Calibri" pitchFamily="34" charset="0"/>
                          <a:ea typeface="Calibri" pitchFamily="34" charset="0"/>
                          <a:cs typeface="Calibri" pitchFamily="34" charset="0"/>
                        </a:rPr>
                        <a:t>Πελοπόννησος </a:t>
                      </a:r>
                      <a:endParaRPr lang="en-US" sz="1400" dirty="0">
                        <a:solidFill>
                          <a:schemeClr val="tx1"/>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384,55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376,10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359,24</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356,05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380,62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369,92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379,95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385,66</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394,83</a:t>
                      </a:r>
                      <a:endParaRPr lang="en-US" sz="2100" dirty="0">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10"/>
                  </a:ext>
                </a:extLst>
              </a:tr>
              <a:tr h="208836">
                <a:tc>
                  <a:txBody>
                    <a:bodyPr/>
                    <a:lstStyle/>
                    <a:p>
                      <a:pPr algn="r">
                        <a:lnSpc>
                          <a:spcPct val="106000"/>
                        </a:lnSpc>
                        <a:spcAft>
                          <a:spcPts val="800"/>
                        </a:spcAft>
                      </a:pPr>
                      <a:r>
                        <a:rPr lang="el-GR" sz="1400" b="1" i="1" dirty="0">
                          <a:solidFill>
                            <a:schemeClr val="accent6">
                              <a:lumMod val="75000"/>
                            </a:schemeClr>
                          </a:solidFill>
                          <a:latin typeface="Calibri" pitchFamily="34" charset="0"/>
                          <a:ea typeface="Calibri" pitchFamily="34" charset="0"/>
                          <a:cs typeface="Calibri" pitchFamily="34" charset="0"/>
                        </a:rPr>
                        <a:t>Νότιο Αιγαίο</a:t>
                      </a:r>
                      <a:endParaRPr lang="en-US" sz="1400" b="1" dirty="0">
                        <a:solidFill>
                          <a:schemeClr val="accent6">
                            <a:lumMod val="75000"/>
                          </a:schemeClr>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339,09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331,02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324,94</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347,34</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333,94</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332,72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346,91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370,19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b="1" dirty="0">
                          <a:solidFill>
                            <a:schemeClr val="accent6">
                              <a:lumMod val="75000"/>
                            </a:schemeClr>
                          </a:solidFill>
                          <a:latin typeface="Calibri" pitchFamily="34" charset="0"/>
                          <a:ea typeface="Calibri" pitchFamily="34" charset="0"/>
                          <a:cs typeface="Calibri" pitchFamily="34" charset="0"/>
                        </a:rPr>
                        <a:t>366,32</a:t>
                      </a:r>
                      <a:endParaRPr lang="en-US" sz="2100" dirty="0">
                        <a:solidFill>
                          <a:schemeClr val="accent6">
                            <a:lumMod val="75000"/>
                          </a:schemeClr>
                        </a:solidFill>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11"/>
                  </a:ext>
                </a:extLst>
              </a:tr>
              <a:tr h="208836">
                <a:tc>
                  <a:txBody>
                    <a:bodyPr/>
                    <a:lstStyle/>
                    <a:p>
                      <a:pPr algn="r">
                        <a:lnSpc>
                          <a:spcPct val="106000"/>
                        </a:lnSpc>
                        <a:spcAft>
                          <a:spcPts val="800"/>
                        </a:spcAft>
                      </a:pPr>
                      <a:r>
                        <a:rPr lang="el-GR" sz="1400" b="1" i="1" dirty="0">
                          <a:solidFill>
                            <a:schemeClr val="accent6">
                              <a:lumMod val="75000"/>
                            </a:schemeClr>
                          </a:solidFill>
                          <a:latin typeface="Calibri" pitchFamily="34" charset="0"/>
                          <a:ea typeface="Calibri" pitchFamily="34" charset="0"/>
                          <a:cs typeface="Calibri" pitchFamily="34" charset="0"/>
                        </a:rPr>
                        <a:t>Βόρειο Αιγαίο</a:t>
                      </a:r>
                      <a:endParaRPr lang="en-US" sz="1400" b="1" dirty="0">
                        <a:solidFill>
                          <a:schemeClr val="accent6">
                            <a:lumMod val="75000"/>
                          </a:schemeClr>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397,43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374,32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396,19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372,77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373,17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365,93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360,45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320,01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b="1" dirty="0">
                          <a:solidFill>
                            <a:schemeClr val="accent6">
                              <a:lumMod val="75000"/>
                            </a:schemeClr>
                          </a:solidFill>
                          <a:latin typeface="Calibri" pitchFamily="34" charset="0"/>
                          <a:ea typeface="Calibri" pitchFamily="34" charset="0"/>
                          <a:cs typeface="Calibri" pitchFamily="34" charset="0"/>
                        </a:rPr>
                        <a:t>314,58</a:t>
                      </a:r>
                      <a:endParaRPr lang="en-US" sz="2100" dirty="0">
                        <a:solidFill>
                          <a:schemeClr val="accent6">
                            <a:lumMod val="75000"/>
                          </a:schemeClr>
                        </a:solidFill>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12"/>
                  </a:ext>
                </a:extLst>
              </a:tr>
              <a:tr h="208836">
                <a:tc>
                  <a:txBody>
                    <a:bodyPr/>
                    <a:lstStyle/>
                    <a:p>
                      <a:pPr algn="r">
                        <a:lnSpc>
                          <a:spcPct val="106000"/>
                        </a:lnSpc>
                        <a:spcAft>
                          <a:spcPts val="800"/>
                        </a:spcAft>
                      </a:pPr>
                      <a:r>
                        <a:rPr lang="el-GR" sz="1400" b="1" i="1" dirty="0">
                          <a:solidFill>
                            <a:schemeClr val="accent6">
                              <a:lumMod val="75000"/>
                            </a:schemeClr>
                          </a:solidFill>
                          <a:latin typeface="Calibri" pitchFamily="34" charset="0"/>
                          <a:ea typeface="Calibri" pitchFamily="34" charset="0"/>
                          <a:cs typeface="Calibri" pitchFamily="34" charset="0"/>
                        </a:rPr>
                        <a:t>Δυτική Μακεδονία</a:t>
                      </a:r>
                      <a:endParaRPr lang="en-US" sz="1400" b="1" dirty="0">
                        <a:solidFill>
                          <a:schemeClr val="accent6">
                            <a:lumMod val="75000"/>
                          </a:schemeClr>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302,80</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304,63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298,31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330,75</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358,31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356,57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355,07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343,82</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marL="0" marR="0" algn="r">
                        <a:lnSpc>
                          <a:spcPct val="106000"/>
                        </a:lnSpc>
                        <a:spcBef>
                          <a:spcPts val="0"/>
                        </a:spcBef>
                        <a:spcAft>
                          <a:spcPts val="0"/>
                        </a:spcAft>
                      </a:pPr>
                      <a:r>
                        <a:rPr lang="en-US" sz="1400" b="1" dirty="0">
                          <a:solidFill>
                            <a:schemeClr val="accent6">
                              <a:lumMod val="75000"/>
                            </a:schemeClr>
                          </a:solidFill>
                          <a:latin typeface="Calibri" pitchFamily="34" charset="0"/>
                          <a:ea typeface="Calibri" pitchFamily="34" charset="0"/>
                          <a:cs typeface="Calibri" pitchFamily="34" charset="0"/>
                        </a:rPr>
                        <a:t>310,20</a:t>
                      </a:r>
                      <a:endParaRPr lang="en-US" sz="2100" dirty="0">
                        <a:solidFill>
                          <a:schemeClr val="accent6">
                            <a:lumMod val="75000"/>
                          </a:schemeClr>
                        </a:solidFill>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extLst>
                  <a:ext uri="{0D108BD9-81ED-4DB2-BD59-A6C34878D82A}">
                    <a16:rowId xmlns:a16="http://schemas.microsoft.com/office/drawing/2014/main" val="10013"/>
                  </a:ext>
                </a:extLst>
              </a:tr>
              <a:tr h="208836">
                <a:tc>
                  <a:txBody>
                    <a:bodyPr/>
                    <a:lstStyle/>
                    <a:p>
                      <a:pPr algn="r">
                        <a:lnSpc>
                          <a:spcPct val="106000"/>
                        </a:lnSpc>
                        <a:spcAft>
                          <a:spcPts val="800"/>
                        </a:spcAft>
                      </a:pPr>
                      <a:r>
                        <a:rPr lang="el-GR" sz="1400" b="1" i="1" dirty="0">
                          <a:solidFill>
                            <a:schemeClr val="accent6">
                              <a:lumMod val="75000"/>
                            </a:schemeClr>
                          </a:solidFill>
                          <a:latin typeface="Calibri" pitchFamily="34" charset="0"/>
                          <a:ea typeface="Calibri" pitchFamily="34" charset="0"/>
                          <a:cs typeface="Calibri" pitchFamily="34" charset="0"/>
                        </a:rPr>
                        <a:t>Στερεά Ελλάδα</a:t>
                      </a:r>
                      <a:endParaRPr lang="en-US" sz="1400" b="1" dirty="0">
                        <a:solidFill>
                          <a:schemeClr val="accent6">
                            <a:lumMod val="75000"/>
                          </a:schemeClr>
                        </a:solidFill>
                        <a:latin typeface="Calibri" pitchFamily="34" charset="0"/>
                        <a:ea typeface="Calibri" pitchFamily="34" charset="0"/>
                        <a:cs typeface="Calibri" pitchFamily="34" charset="0"/>
                      </a:endParaRPr>
                    </a:p>
                  </a:txBody>
                  <a:tcPr marL="51435" marR="51435"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303,99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299,29</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302,43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300,47</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290,93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287,21</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304,43</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dirty="0">
                          <a:latin typeface="Calibri" pitchFamily="34" charset="0"/>
                          <a:ea typeface="Calibri" pitchFamily="34" charset="0"/>
                          <a:cs typeface="Calibri" pitchFamily="34" charset="0"/>
                        </a:rPr>
                        <a:t>312,24</a:t>
                      </a:r>
                      <a:endParaRPr lang="en-US" sz="2100" dirty="0">
                        <a:latin typeface="Calibri" pitchFamily="34" charset="0"/>
                        <a:ea typeface="Calibri" pitchFamily="34" charset="0"/>
                        <a:cs typeface="Calibri" pitchFamily="34" charset="0"/>
                      </a:endParaRPr>
                    </a:p>
                  </a:txBody>
                  <a:tcPr marL="51435" marR="51435"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marL="0" marR="0" algn="r">
                        <a:lnSpc>
                          <a:spcPct val="106000"/>
                        </a:lnSpc>
                        <a:spcBef>
                          <a:spcPts val="0"/>
                        </a:spcBef>
                        <a:spcAft>
                          <a:spcPts val="0"/>
                        </a:spcAft>
                      </a:pPr>
                      <a:r>
                        <a:rPr lang="en-US" sz="1400" b="1" dirty="0">
                          <a:solidFill>
                            <a:schemeClr val="accent6">
                              <a:lumMod val="75000"/>
                            </a:schemeClr>
                          </a:solidFill>
                          <a:latin typeface="Calibri" pitchFamily="34" charset="0"/>
                          <a:ea typeface="Calibri" pitchFamily="34" charset="0"/>
                          <a:cs typeface="Calibri" pitchFamily="34" charset="0"/>
                        </a:rPr>
                        <a:t>309,35</a:t>
                      </a:r>
                      <a:endParaRPr lang="en-US" sz="2100" dirty="0">
                        <a:solidFill>
                          <a:schemeClr val="accent6">
                            <a:lumMod val="75000"/>
                          </a:schemeClr>
                        </a:solidFill>
                        <a:latin typeface="Calibri" pitchFamily="34" charset="0"/>
                        <a:ea typeface="Calibri" pitchFamily="34" charset="0"/>
                        <a:cs typeface="Calibri" pitchFamily="34" charset="0"/>
                      </a:endParaRPr>
                    </a:p>
                  </a:txBody>
                  <a:tcPr marL="51435" marR="51435"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33350" y="1009650"/>
            <a:ext cx="8858250" cy="609600"/>
          </a:xfrm>
        </p:spPr>
        <p:txBody>
          <a:bodyPr/>
          <a:lstStyle/>
          <a:p>
            <a:r>
              <a:rPr lang="el-GR" sz="2175" dirty="0"/>
              <a:t>Ποσοστό διαφορετικών κατηγοριών ιατρών στο σύνολο των ιατρών, 2020</a:t>
            </a:r>
            <a:endParaRPr lang="en-US" sz="2175" i="1" dirty="0">
              <a:solidFill>
                <a:schemeClr val="tx1"/>
              </a:solidFill>
            </a:endParaRPr>
          </a:p>
        </p:txBody>
      </p:sp>
      <p:sp>
        <p:nvSpPr>
          <p:cNvPr id="4" name="3 - Θέση ημερομηνίας"/>
          <p:cNvSpPr>
            <a:spLocks noGrp="1"/>
          </p:cNvSpPr>
          <p:nvPr>
            <p:ph type="dt" sz="half" idx="10"/>
          </p:nvPr>
        </p:nvSpPr>
        <p:spPr/>
        <p:txBody>
          <a:bodyPr/>
          <a:lstStyle/>
          <a:p>
            <a:fld id="{BB368C7E-1BF1-4FC1-9D3B-4142CA7918D9}" type="datetimeFigureOut">
              <a:rPr lang="en-US" smtClean="0"/>
              <a:pPr/>
              <a:t>5/24/2023</a:t>
            </a:fld>
            <a:endParaRPr lang="en-US"/>
          </a:p>
        </p:txBody>
      </p:sp>
      <p:sp>
        <p:nvSpPr>
          <p:cNvPr id="5" name="4 - Θέση αριθμού διαφάνειας"/>
          <p:cNvSpPr>
            <a:spLocks noGrp="1"/>
          </p:cNvSpPr>
          <p:nvPr>
            <p:ph type="sldNum" sz="quarter" idx="12"/>
          </p:nvPr>
        </p:nvSpPr>
        <p:spPr/>
        <p:txBody>
          <a:bodyPr/>
          <a:lstStyle/>
          <a:p>
            <a:fld id="{E1E3A6A0-2E06-4133-B746-04A4349A0D2A}" type="slidenum">
              <a:rPr lang="en-US" smtClean="0"/>
              <a:pPr/>
              <a:t>9</a:t>
            </a:fld>
            <a:endParaRPr lang="en-US"/>
          </a:p>
        </p:txBody>
      </p:sp>
      <p:graphicFrame>
        <p:nvGraphicFramePr>
          <p:cNvPr id="7" name="Chart 1">
            <a:extLst>
              <a:ext uri="{FF2B5EF4-FFF2-40B4-BE49-F238E27FC236}">
                <a16:creationId xmlns:a16="http://schemas.microsoft.com/office/drawing/2014/main" id="{08242FBF-3D41-4B70-B527-E5004FA32D31}"/>
              </a:ext>
            </a:extLst>
          </p:cNvPr>
          <p:cNvGraphicFramePr>
            <a:graphicFrameLocks/>
          </p:cNvGraphicFramePr>
          <p:nvPr/>
        </p:nvGraphicFramePr>
        <p:xfrm>
          <a:off x="219075" y="1619250"/>
          <a:ext cx="8734425" cy="3914775"/>
        </p:xfrm>
        <a:graphic>
          <a:graphicData uri="http://schemas.openxmlformats.org/drawingml/2006/chart">
            <c:chart xmlns:c="http://schemas.openxmlformats.org/drawingml/2006/chart" xmlns:r="http://schemas.openxmlformats.org/officeDocument/2006/relationships" r:id="rId3"/>
          </a:graphicData>
        </a:graphic>
      </p:graphicFrame>
      <p:sp>
        <p:nvSpPr>
          <p:cNvPr id="8" name="7 - Έλλειψη"/>
          <p:cNvSpPr/>
          <p:nvPr/>
        </p:nvSpPr>
        <p:spPr>
          <a:xfrm rot="18990272">
            <a:off x="6001175" y="4747854"/>
            <a:ext cx="854898" cy="26429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9 - Ορθογώνιο"/>
          <p:cNvSpPr/>
          <p:nvPr/>
        </p:nvSpPr>
        <p:spPr>
          <a:xfrm>
            <a:off x="5167986" y="5793001"/>
            <a:ext cx="2714206" cy="230832"/>
          </a:xfrm>
          <a:prstGeom prst="rect">
            <a:avLst/>
          </a:prstGeom>
        </p:spPr>
        <p:txBody>
          <a:bodyPr wrap="none">
            <a:spAutoFit/>
          </a:bodyPr>
          <a:lstStyle/>
          <a:p>
            <a:pPr algn="r"/>
            <a:r>
              <a:rPr lang="el-GR" sz="900" b="1" i="1" dirty="0">
                <a:latin typeface="Calibri" pitchFamily="34" charset="0"/>
                <a:ea typeface="Calibri" pitchFamily="34" charset="0"/>
                <a:cs typeface="Calibri" pitchFamily="34" charset="0"/>
              </a:rPr>
              <a:t>Πηγή</a:t>
            </a:r>
            <a:r>
              <a:rPr lang="en-US" sz="900" i="1" dirty="0">
                <a:latin typeface="Calibri" pitchFamily="34" charset="0"/>
                <a:ea typeface="Calibri" pitchFamily="34" charset="0"/>
                <a:cs typeface="Calibri" pitchFamily="34" charset="0"/>
              </a:rPr>
              <a:t>: OECD Health Statistics 2022; Eurostat Database</a:t>
            </a:r>
          </a:p>
        </p:txBody>
      </p:sp>
    </p:spTree>
  </p:cSld>
  <p:clrMapOvr>
    <a:masterClrMapping/>
  </p:clrMapOvr>
</p:sld>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Designs\Blends.pot</Template>
  <TotalTime>1521</TotalTime>
  <Words>6622</Words>
  <Application>Microsoft Office PowerPoint</Application>
  <PresentationFormat>Προβολή στην οθόνη (4:3)</PresentationFormat>
  <Paragraphs>869</Paragraphs>
  <Slides>71</Slides>
  <Notes>58</Notes>
  <HiddenSlides>0</HiddenSlides>
  <MMClips>0</MMClips>
  <ScaleCrop>false</ScaleCrop>
  <HeadingPairs>
    <vt:vector size="8" baseType="variant">
      <vt:variant>
        <vt:lpstr>Γραμματοσειρές που χρησιμοποιούνται</vt:lpstr>
      </vt:variant>
      <vt:variant>
        <vt:i4>8</vt:i4>
      </vt: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71</vt:i4>
      </vt:variant>
    </vt:vector>
  </HeadingPairs>
  <TitlesOfParts>
    <vt:vector size="81" baseType="lpstr">
      <vt:lpstr>Arial</vt:lpstr>
      <vt:lpstr>Arial Narrow</vt:lpstr>
      <vt:lpstr>Calibri</vt:lpstr>
      <vt:lpstr>Symbol</vt:lpstr>
      <vt:lpstr>Tahoma</vt:lpstr>
      <vt:lpstr>Times New Roman</vt:lpstr>
      <vt:lpstr>Verdana</vt:lpstr>
      <vt:lpstr>Wingdings</vt:lpstr>
      <vt:lpstr>Blends</vt:lpstr>
      <vt:lpstr>Έγγραφο</vt:lpstr>
      <vt:lpstr>ΣΤΕΛΕΧΩΣΗ ΚΑΙ ΠΡΟΓΡΑΜΜΑΤΙΣΜΟΣ</vt:lpstr>
      <vt:lpstr>ΣΚΟΠΟΣ ΤΟΥ ΚΕΦΑΛΑΙΟΥ</vt:lpstr>
      <vt:lpstr>Παρουσίαση του PowerPoint</vt:lpstr>
      <vt:lpstr>Παρουσίαση του PowerPoint</vt:lpstr>
      <vt:lpstr>Παρουσίαση του PowerPoint</vt:lpstr>
      <vt:lpstr>Το Ανθρώπινο Δυναμικό στον τομέα της Υγείας (ΑΔΥ) στη χώρα</vt:lpstr>
      <vt:lpstr>Ιατροί και νοσηλευτές ανά 1.000 πληθ., 2019 </vt:lpstr>
      <vt:lpstr>Γεωγραφική κατανομή ιατρών, ανά 100 χιλιάδες κατοίκους, 2012-2020</vt:lpstr>
      <vt:lpstr>Ποσοστό διαφορετικών κατηγοριών ιατρών στο σύνολο των ιατρών, 2020</vt:lpstr>
      <vt:lpstr>Αμοιβές ειδικών γιατρών και νοσηλευτών, 2020</vt:lpstr>
      <vt:lpstr>ΝΟΣΟΚΟΜΕΙΑ Εργατικό δυναμικό ανά 1.000 πληθ., 2019 </vt:lpstr>
      <vt:lpstr>ΔΗΜΟΣΙΑ ΝΟΣΟΚΟΜΕΙΑ Ιατρικό και νοσηλευτικό προσωπικό Νοσοκομείων</vt:lpstr>
      <vt:lpstr>Παρουσίαση του PowerPoint</vt:lpstr>
      <vt:lpstr>Ανάλυση της Αγοράς Εργατικού Δυναμικού στον τομέα της Υγείας στην Ελλάδα: Βασικές προκλήσεις</vt:lpstr>
      <vt:lpstr>ΔΙΑΔΙΚΑΣΙΑ ΣΤΕΛΕΧΩΣΗΣ</vt:lpstr>
      <vt:lpstr>Η διαδικασία στελέχωσης περιλαμβάνει</vt:lpstr>
      <vt:lpstr>ΜΕΛΕΤΗ ΣΤΕΛΕΧΩΣΗΣ: ΕΡΓΑΛΕΙΑ</vt:lpstr>
      <vt:lpstr>ΜΕΛΕΤΗ ΣΤΕΛΕΧΩΣΗΣ</vt:lpstr>
      <vt:lpstr>ΜΕΛΕΤΗ ΣΤΕΛΕΧΩΣΗΣ</vt:lpstr>
      <vt:lpstr>ΜΕΛΕΤΗ ΣΤΕΛΕΧΩΣΗΣ</vt:lpstr>
      <vt:lpstr>ΜΕΛΕΤΗ ΣΤΕΛΕΧΩΣΗΣ</vt:lpstr>
      <vt:lpstr>ΜΕΛΕΤΗ ΣΤΕΛΕΧΩΣΗΣ</vt:lpstr>
      <vt:lpstr>(Exhibit 7-3 p. 101)</vt:lpstr>
      <vt:lpstr>ΠΡΟΒΛΕΨΗ ΑΝΑΓΚΩΝ ΣΤΕΛΕΧΩΣΗΣ</vt:lpstr>
      <vt:lpstr>Οι ενέργειες για την στελέχωση </vt:lpstr>
      <vt:lpstr>ΜΟΝΤΕΛΑ ΣΤΕΛΕΧΩΣΗΣ</vt:lpstr>
      <vt:lpstr>Πρόγραμμα με προσωπική συμβολή</vt:lpstr>
      <vt:lpstr>Συστήματα Ταξινόμησης Ασθενών (PCS)</vt:lpstr>
      <vt:lpstr>Συστατικά ενός ΣΤΑ</vt:lpstr>
      <vt:lpstr>ΣΥΣΤΗΜΑ GRASP</vt:lpstr>
      <vt:lpstr>Παρουσίαση του PowerPoint</vt:lpstr>
      <vt:lpstr>Παρουσίαση του PowerPoint</vt:lpstr>
      <vt:lpstr>Μέσος αριθμός ωρών φροντίδας ανά ασθενή</vt:lpstr>
      <vt:lpstr> </vt:lpstr>
      <vt:lpstr>Υπολογισμός βασικού προσωπικού ανά τμήμα</vt:lpstr>
      <vt:lpstr>Υπολογισμός βασικού προσωπικού ανά τμήμα</vt:lpstr>
      <vt:lpstr>Υπολογισμός βασικού προσωπικού ανά τμήμα</vt:lpstr>
      <vt:lpstr>Βασικό Σχέδιο Στελέχωσης (25 κλίνες)</vt:lpstr>
      <vt:lpstr>ΑΣΚΗΣΗ ΣΤΕΛΕΧΩΣΗΣ ΜΟΝΑΔΑΣ</vt:lpstr>
      <vt:lpstr>ΛΥΣΗ</vt:lpstr>
      <vt:lpstr>ΤΕΛΙΚΟΣ ΑΡΙΘΜΟΣ ΝΟΣΗΛΕΥΤΩΝ ΜΕ ΒΑΣΗ ΤΟ ΠΑΡΑΔΕΙΓΜΑ GRASP ΓΙΑ ΤΑ ΕΛΛΗΝΙΚΑ ΔΕΔΟΜΕΝΑ</vt:lpstr>
      <vt:lpstr>ΔΕΙΚΤΕΣ ΣΤΕΛΕΧΩΣΗΣ</vt:lpstr>
      <vt:lpstr>Αναλογίες Νοσηλευτών: ασθενών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ΕΡΕΥΝΗΤΙΚΑ ΑΠΟΤΕΛΕΣΜΑΤΑ</vt:lpstr>
      <vt:lpstr>ΕΡΕΥΝΗΤΙΚΑ ΑΠΟΤΕΛΕΣΜΑΤΑ</vt:lpstr>
      <vt:lpstr>Παρουσίαση του PowerPoint</vt:lpstr>
      <vt:lpstr>Αριθμος ασθενών ανά νοσηλευτή</vt:lpstr>
      <vt:lpstr>Καλιφόρνια</vt:lpstr>
      <vt:lpstr>Παρουσίαση του PowerPoint</vt:lpstr>
      <vt:lpstr>ΠΟΛΙΤΙΚΕΣ ΣΤΕΛΕΧΩΣΗΣ</vt:lpstr>
      <vt:lpstr>Παραγωγικότητα Productivity</vt:lpstr>
      <vt:lpstr>Αύξηση της παραγωγικότητας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University of South Alabama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7</dc:title>
  <dc:creator>Computer Services Center</dc:creator>
  <cp:lastModifiedBy>Dafni Kaitelidou</cp:lastModifiedBy>
  <cp:revision>87</cp:revision>
  <cp:lastPrinted>1601-01-01T00:00:00Z</cp:lastPrinted>
  <dcterms:created xsi:type="dcterms:W3CDTF">2002-01-17T15:04:58Z</dcterms:created>
  <dcterms:modified xsi:type="dcterms:W3CDTF">2023-05-24T08:00:37Z</dcterms:modified>
</cp:coreProperties>
</file>