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Masters/slideMaster8.xml" ContentType="application/vnd.openxmlformats-officedocument.presentationml.slideMaster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4" r:id="rId3"/>
    <p:sldMasterId id="2147483655" r:id="rId4"/>
    <p:sldMasterId id="2147483656" r:id="rId5"/>
    <p:sldMasterId id="2147483657" r:id="rId6"/>
    <p:sldMasterId id="2147483884" r:id="rId7"/>
    <p:sldMasterId id="2147483886" r:id="rId8"/>
    <p:sldMasterId id="2147483898" r:id="rId9"/>
    <p:sldMasterId id="2147483910" r:id="rId10"/>
  </p:sldMasterIdLst>
  <p:notesMasterIdLst>
    <p:notesMasterId r:id="rId109"/>
  </p:notesMasterIdLst>
  <p:sldIdLst>
    <p:sldId id="257" r:id="rId11"/>
    <p:sldId id="256" r:id="rId12"/>
    <p:sldId id="261" r:id="rId13"/>
    <p:sldId id="399" r:id="rId14"/>
    <p:sldId id="273" r:id="rId15"/>
    <p:sldId id="274" r:id="rId16"/>
    <p:sldId id="275" r:id="rId17"/>
    <p:sldId id="276" r:id="rId18"/>
    <p:sldId id="271" r:id="rId19"/>
    <p:sldId id="277" r:id="rId20"/>
    <p:sldId id="278" r:id="rId21"/>
    <p:sldId id="279" r:id="rId22"/>
    <p:sldId id="343" r:id="rId23"/>
    <p:sldId id="295" r:id="rId24"/>
    <p:sldId id="296" r:id="rId25"/>
    <p:sldId id="401" r:id="rId26"/>
    <p:sldId id="402" r:id="rId27"/>
    <p:sldId id="403" r:id="rId28"/>
    <p:sldId id="404" r:id="rId29"/>
    <p:sldId id="405" r:id="rId30"/>
    <p:sldId id="407" r:id="rId31"/>
    <p:sldId id="284" r:id="rId32"/>
    <p:sldId id="414" r:id="rId33"/>
    <p:sldId id="415" r:id="rId34"/>
    <p:sldId id="416" r:id="rId35"/>
    <p:sldId id="417" r:id="rId36"/>
    <p:sldId id="418" r:id="rId37"/>
    <p:sldId id="419" r:id="rId38"/>
    <p:sldId id="420" r:id="rId39"/>
    <p:sldId id="421" r:id="rId40"/>
    <p:sldId id="379" r:id="rId41"/>
    <p:sldId id="422" r:id="rId42"/>
    <p:sldId id="423" r:id="rId43"/>
    <p:sldId id="424" r:id="rId44"/>
    <p:sldId id="425" r:id="rId45"/>
    <p:sldId id="426" r:id="rId46"/>
    <p:sldId id="429" r:id="rId47"/>
    <p:sldId id="430" r:id="rId48"/>
    <p:sldId id="431" r:id="rId49"/>
    <p:sldId id="432" r:id="rId50"/>
    <p:sldId id="298" r:id="rId51"/>
    <p:sldId id="280" r:id="rId52"/>
    <p:sldId id="299" r:id="rId53"/>
    <p:sldId id="297" r:id="rId54"/>
    <p:sldId id="300" r:id="rId55"/>
    <p:sldId id="301" r:id="rId56"/>
    <p:sldId id="302" r:id="rId57"/>
    <p:sldId id="466" r:id="rId58"/>
    <p:sldId id="467" r:id="rId59"/>
    <p:sldId id="468" r:id="rId60"/>
    <p:sldId id="398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433" r:id="rId71"/>
    <p:sldId id="434" r:id="rId72"/>
    <p:sldId id="435" r:id="rId73"/>
    <p:sldId id="436" r:id="rId74"/>
    <p:sldId id="324" r:id="rId75"/>
    <p:sldId id="437" r:id="rId76"/>
    <p:sldId id="438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446" r:id="rId85"/>
    <p:sldId id="371" r:id="rId86"/>
    <p:sldId id="469" r:id="rId87"/>
    <p:sldId id="470" r:id="rId88"/>
    <p:sldId id="447" r:id="rId89"/>
    <p:sldId id="460" r:id="rId90"/>
    <p:sldId id="355" r:id="rId91"/>
    <p:sldId id="462" r:id="rId92"/>
    <p:sldId id="465" r:id="rId93"/>
    <p:sldId id="463" r:id="rId94"/>
    <p:sldId id="464" r:id="rId95"/>
    <p:sldId id="448" r:id="rId96"/>
    <p:sldId id="449" r:id="rId97"/>
    <p:sldId id="450" r:id="rId98"/>
    <p:sldId id="451" r:id="rId99"/>
    <p:sldId id="452" r:id="rId100"/>
    <p:sldId id="453" r:id="rId101"/>
    <p:sldId id="454" r:id="rId102"/>
    <p:sldId id="455" r:id="rId103"/>
    <p:sldId id="456" r:id="rId104"/>
    <p:sldId id="457" r:id="rId105"/>
    <p:sldId id="458" r:id="rId106"/>
    <p:sldId id="459" r:id="rId107"/>
    <p:sldId id="461" r:id="rId108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B2B2B2"/>
    <a:srgbClr val="DDDDDD"/>
    <a:srgbClr val="FF0000"/>
    <a:srgbClr val="FF3300"/>
    <a:srgbClr val="CC33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9" autoAdjust="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102" Type="http://schemas.openxmlformats.org/officeDocument/2006/relationships/slide" Target="slides/slide92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132781-0212-410E-A253-D6AAF490819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38BB4-8DD4-4E9E-914B-D1FC923B59CC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3A83C-FEB4-4418-913F-7A83F8670566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346075"/>
            <a:ext cx="4570413" cy="3427413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  <a:noFill/>
          <a:ln/>
        </p:spPr>
        <p:txBody>
          <a:bodyPr/>
          <a:lstStyle/>
          <a:p>
            <a:pPr eaLnBrk="1" hangingPunct="1"/>
            <a:endParaRPr lang="el-GR" sz="16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B5D92-0E55-493E-9888-11756E260184}" type="slidenum">
              <a:rPr lang="el-GR" smtClean="0"/>
              <a:pPr/>
              <a:t>6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346075"/>
            <a:ext cx="4570413" cy="3427413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013" y="4086225"/>
            <a:ext cx="5626100" cy="4370388"/>
          </a:xfrm>
          <a:noFill/>
          <a:ln/>
        </p:spPr>
        <p:txBody>
          <a:bodyPr/>
          <a:lstStyle/>
          <a:p>
            <a:pPr algn="just" eaLnBrk="1" hangingPunct="1"/>
            <a:endParaRPr lang="el-GR" sz="16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4DE1F-32A8-4018-8946-EBBFBC064CA8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346075"/>
            <a:ext cx="4570413" cy="3427413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  <a:noFill/>
          <a:ln/>
        </p:spPr>
        <p:txBody>
          <a:bodyPr/>
          <a:lstStyle/>
          <a:p>
            <a:pPr algn="just" eaLnBrk="1" hangingPunct="1"/>
            <a:endParaRPr lang="el-GR" sz="16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BA2A5E-ABB4-43A1-B6DC-5C0066916AC8}" type="slidenum">
              <a:rPr lang="el-GR" smtClean="0"/>
              <a:pPr/>
              <a:t>8</a:t>
            </a:fld>
            <a:endParaRPr lang="el-GR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346075"/>
            <a:ext cx="4570413" cy="3427413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086225"/>
            <a:ext cx="5026025" cy="4370388"/>
          </a:xfrm>
          <a:noFill/>
          <a:ln/>
        </p:spPr>
        <p:txBody>
          <a:bodyPr/>
          <a:lstStyle/>
          <a:p>
            <a:pPr algn="just" eaLnBrk="1" hangingPunct="1"/>
            <a:endParaRPr lang="el-GR" sz="16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994AE3-A25B-414E-990B-3960A84D494B}" type="slidenum">
              <a:rPr lang="el-GR" smtClean="0"/>
              <a:pPr/>
              <a:t>13</a:t>
            </a:fld>
            <a:endParaRPr lang="el-GR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9575" y="579438"/>
            <a:ext cx="3446463" cy="25844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3414713"/>
            <a:ext cx="5861050" cy="4114800"/>
          </a:xfrm>
          <a:noFill/>
          <a:ln/>
        </p:spPr>
        <p:txBody>
          <a:bodyPr/>
          <a:lstStyle/>
          <a:p>
            <a:pPr marL="228600" indent="-228600" eaLnBrk="1" hangingPunct="1">
              <a:tabLst>
                <a:tab pos="228600" algn="l"/>
              </a:tabLst>
            </a:pPr>
            <a:r>
              <a:rPr lang="en-US" b="1" smtClean="0"/>
              <a:t>Disease risk associated with excess body mass index</a:t>
            </a:r>
          </a:p>
          <a:p>
            <a:pPr marL="228600" indent="-228600" eaLnBrk="1" hangingPunct="1">
              <a:tabLst>
                <a:tab pos="228600" algn="l"/>
              </a:tabLst>
            </a:pPr>
            <a:r>
              <a:rPr lang="en-US" smtClean="0"/>
              <a:t>Data from two large investigations, the Nurses' Health Study and the Health Professionals Follow-Up Study, show the relationship of BMI to the incidence of several diseases among women and men. Using lean individuals with a BMI of 21.0 kg/m</a:t>
            </a:r>
            <a:r>
              <a:rPr lang="en-US" baseline="30000" smtClean="0"/>
              <a:t>2</a:t>
            </a:r>
            <a:r>
              <a:rPr lang="en-US" smtClean="0"/>
              <a:t> as the reference group, the risks of type 2 diabetes, hypertension, cholelithiasis, and coronary heart disease doubled at BMI of approximately 22.0, 24.5, 25.5, and 28.0 kg/m</a:t>
            </a:r>
            <a:r>
              <a:rPr lang="en-US" baseline="30000" smtClean="0"/>
              <a:t>2</a:t>
            </a:r>
            <a:r>
              <a:rPr lang="en-US" smtClean="0"/>
              <a:t>, respectively, in women and at BMI of 23.5, 26.0, 27.5, and 28.0 kg/m</a:t>
            </a:r>
            <a:r>
              <a:rPr lang="en-US" baseline="30000" smtClean="0"/>
              <a:t>2</a:t>
            </a:r>
            <a:r>
              <a:rPr lang="en-US" smtClean="0"/>
              <a:t>, respectively, in men.  Other investigations have linked excess weight to additional conditions, including asthma, osteoarthritis, and obstructive sleep apnea, as well as to increased mortality from cancer.</a:t>
            </a:r>
          </a:p>
          <a:p>
            <a:pPr marL="228600" indent="-228600" eaLnBrk="1" hangingPunct="1">
              <a:tabLst>
                <a:tab pos="228600" algn="l"/>
              </a:tabLst>
            </a:pPr>
            <a:endParaRPr lang="en-US" smtClean="0"/>
          </a:p>
          <a:p>
            <a:pPr marL="228600" indent="-228600" eaLnBrk="1" hangingPunct="1">
              <a:tabLst>
                <a:tab pos="228600" algn="l"/>
              </a:tabLst>
            </a:pPr>
            <a:r>
              <a:rPr lang="en-US" i="1" smtClean="0"/>
              <a:t>References:</a:t>
            </a:r>
          </a:p>
          <a:p>
            <a:pPr marL="228600" indent="-228600" eaLnBrk="1" hangingPunct="1">
              <a:buFontTx/>
              <a:buAutoNum type="arabicPeriod"/>
              <a:tabLst>
                <a:tab pos="228600" algn="l"/>
              </a:tabLst>
            </a:pPr>
            <a:r>
              <a:rPr lang="en-US" smtClean="0"/>
              <a:t>Willett WC, Dietz WH, Colditz GA. Guidelines for healthy weight. N Engl J Med 1999;341:427-434.</a:t>
            </a:r>
          </a:p>
          <a:p>
            <a:pPr marL="228600" indent="-228600" eaLnBrk="1" hangingPunct="1">
              <a:buFontTx/>
              <a:buAutoNum type="arabicPeriod"/>
              <a:tabLst>
                <a:tab pos="228600" algn="l"/>
              </a:tabLst>
            </a:pPr>
            <a:r>
              <a:rPr lang="en-US" smtClean="0"/>
              <a:t>National Institutes of Health. Clinical guidelines on the identification, evaluation, and treatment of overweight and obesity in adults--the evidence report. Obes Res 1998;6(Suppl 2):51S-209S.</a:t>
            </a:r>
          </a:p>
          <a:p>
            <a:pPr marL="228600" indent="-228600" eaLnBrk="1" hangingPunct="1">
              <a:buFontTx/>
              <a:buAutoNum type="arabicPeriod"/>
              <a:tabLst>
                <a:tab pos="228600" algn="l"/>
              </a:tabLst>
            </a:pPr>
            <a:r>
              <a:rPr lang="en-US" smtClean="0"/>
              <a:t>Calle EE, Rodriguez C, Walker-Thurmond K, Thun M. Overweight, obesity, and mortality from cancer in a prospectively studied cohort of U.S. adults. N Engl J Med 2003;348:1625-1638.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15B473-C37F-4468-B3E3-0C9D1071FDB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8A60-4ED4-41FE-B65E-4CE7696D7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A668-9505-459C-B054-8FFB60CA1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10795-8064-47C7-9F97-F85624EA3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31508-25A5-420A-8968-6EB5C553C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02054-07DB-4B4A-A1AC-89F79DDAB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CE80-8ED8-4166-802B-A92391A3D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A2029-250A-4B08-BF8D-6EE9F2080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D6A74-3C9E-409F-9046-F3CE1795D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59FDB-9B3D-4F03-B539-BC8FCA939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69051-C2EB-47E4-A6E7-FE7CE13B1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10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410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A57D-1E5D-45DA-9A95-9A3537F85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37B15-66DF-4E66-B346-FEA17D5C5D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70AE5-1FF1-402E-9C92-299BD5D97C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0E351-9EE4-4B63-81FD-E32CB11031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CAB3D-480A-4D6E-B097-AB3212F28A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35CE9-5E4B-4C30-9479-250BBA2857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8A7EC-8BD5-492D-82F6-B3C9A1EA97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F3197-568E-4AF7-919F-1DF04E2D99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80459-7A2B-4135-95FF-D6987B356F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67C08-0336-4EAE-9481-36A65F1EA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50EDD-5EBE-4176-B90E-B37DC10418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CA29B-F893-4798-9EE7-E823F3038D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B327-BBC6-477E-BB20-3945157C84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A4D85-F9F4-4E60-83B4-31B694E773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F51AD-3D2E-48F5-A741-2C05B9266D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1FFD4-6EAD-4514-B1FD-810F7E75E0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D5DD3-2EE0-4109-8DB6-5331B6329D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3CE61-D20E-44EF-B9D2-6BA765DBEC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CF99A-93F6-4A42-894A-97A7FA2BBF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D7796-3412-4723-BAB8-21E64EDB36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0AA5B-A8A7-4AC8-B53E-73E5C4DBF0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0830B-D317-416F-8EA4-13F0E46BF8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77931-EF96-4254-A40B-24BF9709EB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D7AF-F6A9-4431-8214-7519273CB7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9B311-DE35-47B6-9739-16570A8682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3ABC1-747C-4A19-B607-2DF2676BC4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2E2F9-B73B-402E-AD83-C2C680042F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3FE53-13F7-492A-953B-B5F999BA81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5813C-97DF-40DC-BF71-FB8C757E6A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37D87-AA31-4A4E-A7FF-07D601DE43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21F7-0AD0-475A-85B6-FE7DF2EBB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1CEBF-F96A-4BB9-92B7-C5D3C76802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52382-7B99-4766-BD9F-1892C60AEA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23727-A14A-471E-B61A-F248E065F8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06413" y="1431925"/>
            <a:ext cx="3813175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471988" y="1431925"/>
            <a:ext cx="3814762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342063" y="350838"/>
            <a:ext cx="1944687" cy="5500687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506413" y="350838"/>
            <a:ext cx="5683250" cy="5500687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D86E2-B94B-439C-AB65-3878786B3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randomBa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l-GR" smtClea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 smtClea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 smtClea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 smtClea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 smtClea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F4F2FFC-0FB0-4BB9-A94A-93CC8B5F39D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B27CE-0ECC-4539-BEFC-CA7E965F9415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599BC-F95E-4048-B5F5-05E4079E729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473A6-16CC-4F24-A4D5-AB6153BE0A3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265DB-13EC-44C4-9338-C942B01B72F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D9BF1-7401-41A6-8E07-84784E961C7F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9C778-E2B8-4599-A67F-477B3612FCAB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82779-FB21-47A6-95B6-1748F5F80E9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A628-934D-4848-A309-E13B760B732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7809B-AB10-40D8-B7F6-78A445893EE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397A8-9EF5-42B9-BD58-E5BB5B38D683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7FE9807-4557-47C1-8C6F-E7DDA6F521A3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B0233-1A9D-43B9-8B9E-F6D4F80C1D0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F17C3-EC0D-4492-8DF0-09303FBE97A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15DC7-FCEF-4A6C-BA00-AC70DB7200A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3DD6A-A752-45C1-AF95-696B73A47D68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FB4C0-7C81-4A8E-A188-8196D1DD20B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20D58-2A15-4365-A10B-8A620649D77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36825-B850-4EAB-87B7-C8DB20A7A7C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512FF-A710-4874-8621-BF68E17FEBA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CC49C-BA77-4A38-ABB5-2DE7C19917F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EFCEE-B43A-4DBD-83E4-1E524F447B7B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solidFill>
                  <a:srgbClr val="FFFFFF"/>
                </a:solidFill>
                <a:latin typeface="Arial"/>
                <a:cs typeface="Arial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B4609E-A48A-4B80-AC3D-F54C397F82A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AF3E02-5574-4F6A-9E40-E971CC675DC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A85A9C-A3A3-46E0-8398-D2469EC0EF2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2B2635-1E0F-45AE-80B8-03093A35189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AAA26D-76DC-4518-B6C6-404F807679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B5D408-85A0-4C57-ABC5-31520D43E1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16A957-2134-4CC5-A3D5-99623AB2E6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04FE52-3EB2-4E30-8579-BF34F9EA155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56764B-605A-498C-A450-276B2FC4DB8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117307-0C0F-4A27-9A04-84FAB40F1F9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file:///F:\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http://www.hmao.gr/themes/TheBixLight/images/title.gif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file:///F:\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http://www.hmao.gr/themes/TheBixLight/images/title.gif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file:///F:\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http://www.hmao.gr/themes/TheBixLight/images/title.gif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308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3084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3085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grpSp>
            <p:nvGrpSpPr>
              <p:cNvPr id="3093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F948BBA-50F3-4E8C-9D09-81FDC0DDC8B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2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l-GR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solidFill>
                  <a:srgbClr val="FFFFFF"/>
                </a:solidFill>
                <a:latin typeface="Arial"/>
                <a:cs typeface="Arial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6D901068-2A4C-47A9-BCA7-974B9D3DE4E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87C536A1-40F0-404C-A5D1-8F74AFEEA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 descr="solid blu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94650" y="5908675"/>
            <a:ext cx="833438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Rectangle 8"/>
          <p:cNvSpPr>
            <a:spLocks noChangeArrowheads="1"/>
          </p:cNvSpPr>
          <p:nvPr userDrawn="1"/>
        </p:nvSpPr>
        <p:spPr bwMode="auto">
          <a:xfrm>
            <a:off x="338138" y="6515100"/>
            <a:ext cx="6538912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Verdana" pitchFamily="34" charset="0"/>
                <a:cs typeface="Times New Roman" pitchFamily="18" charset="0"/>
              </a:rPr>
              <a:t>Source: Behavioral Risk Factor Surveillance System, CDC.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 advClick="0"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57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00" b="1">
                <a:solidFill>
                  <a:srgbClr val="66CCF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3340CA1-AE75-4B22-A1A6-682531342E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5127" name="Picture 7" descr="http://www.hmao.gr/themes/TheBixLight/images/title.gif">
            <a:hlinkClick r:id="rId13" action="ppaction://hlinkfile"/>
          </p:cNvPr>
          <p:cNvPicPr>
            <a:picLocks noChangeAspect="1" noChangeArrowheads="1"/>
          </p:cNvPicPr>
          <p:nvPr userDrawn="1"/>
        </p:nvPicPr>
        <p:blipFill>
          <a:blip r:embed="rId14" r:link="rId15" cstate="print"/>
          <a:srcRect/>
          <a:stretch>
            <a:fillRect/>
          </a:stretch>
        </p:blipFill>
        <p:spPr bwMode="auto">
          <a:xfrm>
            <a:off x="304800" y="6149975"/>
            <a:ext cx="1447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57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00" b="1">
                <a:solidFill>
                  <a:srgbClr val="66CCF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4B01362-1CF7-41B8-A309-2DCD6D28D3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6151" name="Picture 7" descr="http://www.hmao.gr/themes/TheBixLight/images/title.gif">
            <a:hlinkClick r:id="rId13" action="ppaction://hlinkfile"/>
          </p:cNvPr>
          <p:cNvPicPr>
            <a:picLocks noChangeAspect="1" noChangeArrowheads="1"/>
          </p:cNvPicPr>
          <p:nvPr userDrawn="1"/>
        </p:nvPicPr>
        <p:blipFill>
          <a:blip r:embed="rId14" r:link="rId15" cstate="print"/>
          <a:srcRect/>
          <a:stretch>
            <a:fillRect/>
          </a:stretch>
        </p:blipFill>
        <p:spPr bwMode="auto">
          <a:xfrm>
            <a:off x="304800" y="6149975"/>
            <a:ext cx="1447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57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00" b="1">
                <a:solidFill>
                  <a:srgbClr val="66CCF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l-GR"/>
              <a:t>ΠΑΝΕΛΛΗΝΙΑ ΕΠΙΔΗΜΙΟΛΟΓΙΚΗ ΜΕΛΕΤΗ</a:t>
            </a:r>
            <a:endParaRPr lang="en-GB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92B358A-DBA0-4D2F-BBB1-FF238596E4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175" name="Picture 7" descr="http://www.hmao.gr/themes/TheBixLight/images/title.gif">
            <a:hlinkClick r:id="rId13" action="ppaction://hlinkfile"/>
          </p:cNvPr>
          <p:cNvPicPr>
            <a:picLocks noChangeAspect="1" noChangeArrowheads="1"/>
          </p:cNvPicPr>
          <p:nvPr userDrawn="1"/>
        </p:nvPicPr>
        <p:blipFill>
          <a:blip r:embed="rId14" r:link="rId15" cstate="print"/>
          <a:srcRect/>
          <a:stretch>
            <a:fillRect/>
          </a:stretch>
        </p:blipFill>
        <p:spPr bwMode="auto">
          <a:xfrm>
            <a:off x="304800" y="6149975"/>
            <a:ext cx="1447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6413" y="350838"/>
            <a:ext cx="7780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6413" y="1431925"/>
            <a:ext cx="778033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7086600" y="6172200"/>
            <a:ext cx="17700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900" b="1">
                <a:solidFill>
                  <a:srgbClr val="60A1E2"/>
                </a:solidFill>
                <a:latin typeface="Verdana" pitchFamily="34" charset="0"/>
              </a:rPr>
              <a:t>Slide Source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900">
                <a:solidFill>
                  <a:srgbClr val="60A1E2"/>
                </a:solidFill>
                <a:latin typeface="Verdana" pitchFamily="34" charset="0"/>
              </a:rPr>
              <a:t>Lipids Online Slide Library</a:t>
            </a:r>
          </a:p>
          <a:p>
            <a:pPr eaLnBrk="0" hangingPunct="0">
              <a:defRPr/>
            </a:pPr>
            <a:r>
              <a:rPr lang="en-US" sz="900">
                <a:solidFill>
                  <a:srgbClr val="60A1E2"/>
                </a:solidFill>
                <a:latin typeface="Verdana" pitchFamily="34" charset="0"/>
              </a:rPr>
              <a:t>www.lipidsonline.org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chemeClr val="tx1"/>
        </a:buClr>
        <a:buSzPct val="85000"/>
        <a:buChar char="–"/>
        <a:defRPr sz="29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50000"/>
        <a:buFont typeface="Wingdings" pitchFamily="2" charset="2"/>
        <a:buChar char="l"/>
        <a:defRPr sz="29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50000"/>
        <a:buFont typeface="Wingdings" pitchFamily="2" charset="2"/>
        <a:buChar char="u"/>
        <a:defRPr sz="29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8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398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398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60E48E-0D01-4066-A8E2-74A84A855B0F}" type="slidenum">
              <a:rPr lang="en-US">
                <a:latin typeface="Times New Roman" pitchFamily="18" charset="0"/>
              </a:rPr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98344" name="Rectangle 8"/>
          <p:cNvSpPr>
            <a:spLocks noChangeArrowheads="1"/>
          </p:cNvSpPr>
          <p:nvPr/>
        </p:nvSpPr>
        <p:spPr bwMode="auto">
          <a:xfrm>
            <a:off x="338667" y="6515100"/>
            <a:ext cx="6539089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Source: Behavioral Risk Factor Surveillance System, CDC.</a:t>
            </a:r>
          </a:p>
        </p:txBody>
      </p:sp>
      <p:pic>
        <p:nvPicPr>
          <p:cNvPr id="25608" name="Picture 10" descr="cdc_spot-outli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0134" y="6034089"/>
            <a:ext cx="103293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ransition advClick="0"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l-GR" smtClea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l-GR" smtClea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 smtClea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 smtClea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 smtClea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 smtClea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/>
            <a:endParaRPr lang="el-GR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4F35A20-5161-417A-8C2D-F47A495A8177}" type="slidenum">
              <a:rPr lang="el-GR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l-GR" smtClean="0">
              <a:solidFill>
                <a:srgbClr val="FFFFFF"/>
              </a:solidFill>
              <a:latin typeface="Arial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l-GR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6E97815-F773-4655-96A1-BAC2C25118BC}" type="slidenum">
              <a:rPr lang="el-GR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l-GR">
              <a:solidFill>
                <a:srgbClr val="FFFFFF"/>
              </a:solidFill>
              <a:latin typeface="Arial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8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8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wmf"/><Relationship Id="rId4" Type="http://schemas.openxmlformats.org/officeDocument/2006/relationships/image" Target="../media/image8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4925" y="620713"/>
            <a:ext cx="90360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6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</a:t>
            </a:r>
            <a:endParaRPr lang="el-GR" sz="60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71550" y="2420938"/>
            <a:ext cx="72009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Αλέξανδρος Κόκκινος</a:t>
            </a:r>
          </a:p>
          <a:p>
            <a:pPr>
              <a:spcBef>
                <a:spcPct val="50000"/>
              </a:spcBef>
              <a:defRPr/>
            </a:pPr>
            <a:r>
              <a:rPr lang="el-G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Επίκουρος Καθηγητής </a:t>
            </a:r>
            <a:r>
              <a:rPr lang="el-G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Παθολογίας,</a:t>
            </a:r>
          </a:p>
          <a:p>
            <a:pPr>
              <a:spcBef>
                <a:spcPct val="50000"/>
              </a:spcBef>
              <a:defRPr/>
            </a:pPr>
            <a:r>
              <a:rPr lang="el-G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Α’ Προπαιδευτική Παθολογική Κλινική του Πανεπιστημίου </a:t>
            </a:r>
            <a:r>
              <a:rPr lang="el-G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Αθηνών</a:t>
            </a:r>
            <a:endParaRPr lang="en-US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l-G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ΓΝΑ </a:t>
            </a:r>
            <a:r>
              <a:rPr lang="el-G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«Λαϊκό»</a:t>
            </a:r>
          </a:p>
          <a:p>
            <a:pPr>
              <a:spcBef>
                <a:spcPct val="50000"/>
              </a:spcBef>
              <a:defRPr/>
            </a:pPr>
            <a:r>
              <a:rPr lang="el-G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Διευθυντής: Καθηγητής </a:t>
            </a:r>
            <a:r>
              <a:rPr lang="el-G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Πέτρος Π. </a:t>
            </a:r>
            <a:r>
              <a:rPr lang="el-GR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Σφηκάκης</a:t>
            </a:r>
            <a:endParaRPr lang="el-G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6" name="Picture 4" descr="luoa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5012903"/>
            <a:ext cx="935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8785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ΔΙΑΓΝΩΣΤΙΚΗ ΠΡΟΣΕΓΓΙΣΗ ΠΑΧΥΣΑΡΚΙΑΣ: ΠΕΡΙΜΕΤΡΟΣ ΜΕΣΗΣ ΚΑΙ ΙΣΧΙΩΝ</a:t>
            </a:r>
          </a:p>
        </p:txBody>
      </p:sp>
      <p:pic>
        <p:nvPicPr>
          <p:cNvPr id="36867" name="Picture 33" descr="WA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341438"/>
            <a:ext cx="3330575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8" name="Text Box 34"/>
          <p:cNvSpPr txBox="1">
            <a:spLocks noChangeArrowheads="1"/>
          </p:cNvSpPr>
          <p:nvPr/>
        </p:nvSpPr>
        <p:spPr bwMode="auto">
          <a:xfrm>
            <a:off x="179388" y="1820863"/>
            <a:ext cx="37449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Περίμετρος μέσης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Μεσότητα της αποστάσεως μεταξύ τελευταίας πλευράς και λαγονίου ακρολοφίας</a:t>
            </a:r>
          </a:p>
        </p:txBody>
      </p:sp>
      <p:sp>
        <p:nvSpPr>
          <p:cNvPr id="36869" name="Line 35"/>
          <p:cNvSpPr>
            <a:spLocks noChangeShapeType="1"/>
          </p:cNvSpPr>
          <p:nvPr/>
        </p:nvSpPr>
        <p:spPr bwMode="auto">
          <a:xfrm>
            <a:off x="3708400" y="2636838"/>
            <a:ext cx="10080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52260" name="Text Box 36"/>
          <p:cNvSpPr txBox="1">
            <a:spLocks noChangeArrowheads="1"/>
          </p:cNvSpPr>
          <p:nvPr/>
        </p:nvSpPr>
        <p:spPr bwMode="auto">
          <a:xfrm>
            <a:off x="179388" y="3694113"/>
            <a:ext cx="374491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Περίμετρος ισχίων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Μεγίστη περίμετρος των ισχίων. Οδηγό σημείο: Μηριαία οστά (μείζων τροχαντήρ)</a:t>
            </a:r>
          </a:p>
        </p:txBody>
      </p:sp>
      <p:sp>
        <p:nvSpPr>
          <p:cNvPr id="36871" name="Line 37"/>
          <p:cNvSpPr>
            <a:spLocks noChangeShapeType="1"/>
          </p:cNvSpPr>
          <p:nvPr/>
        </p:nvSpPr>
        <p:spPr bwMode="auto">
          <a:xfrm>
            <a:off x="3132138" y="4149725"/>
            <a:ext cx="1008062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52262" name="Text Box 38"/>
          <p:cNvSpPr txBox="1">
            <a:spLocks noChangeArrowheads="1"/>
          </p:cNvSpPr>
          <p:nvPr/>
        </p:nvSpPr>
        <p:spPr bwMode="auto">
          <a:xfrm>
            <a:off x="468313" y="6021388"/>
            <a:ext cx="828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Μέτρηση σε </a:t>
            </a:r>
            <a:r>
              <a:rPr lang="el-GR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όρθια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 στάση, απόσταση ποδιών ~30 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cm,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πλήρης </a:t>
            </a:r>
            <a:r>
              <a:rPr lang="el-GR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εκπνοή</a:t>
            </a:r>
          </a:p>
        </p:txBody>
      </p:sp>
      <p:sp>
        <p:nvSpPr>
          <p:cNvPr id="52263" name="Text Box 39"/>
          <p:cNvSpPr txBox="1">
            <a:spLocks noChangeArrowheads="1"/>
          </p:cNvSpPr>
          <p:nvPr/>
        </p:nvSpPr>
        <p:spPr bwMode="auto">
          <a:xfrm>
            <a:off x="4716463" y="6481763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00" b="1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International Textbook of Obesity, Per Bjorntorp Ed., 2001</a:t>
            </a:r>
            <a:endParaRPr lang="en-GB" sz="1100" b="1" i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8496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ΑΝΤΙΣΤΟΙΧΙΕΣ ΒΜΙ, ΠΕΡΙΜΕΤΡΟΥ ΜΕΣΗΣ ΚΑΙ ΛΟΓΟΥ ΜΕΣΗΣ-ΙΣΧΙΩΝ </a:t>
            </a: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(WHR)</a:t>
            </a:r>
            <a:endParaRPr lang="el-GR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3286" name="Group 38"/>
          <p:cNvGraphicFramePr>
            <a:graphicFrameLocks noGrp="1"/>
          </p:cNvGraphicFramePr>
          <p:nvPr/>
        </p:nvGraphicFramePr>
        <p:xfrm>
          <a:off x="1524000" y="1800225"/>
          <a:ext cx="6096000" cy="2926080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Άνδρες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Μέση </a:t>
                      </a: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(cm)</a:t>
                      </a:r>
                      <a:endParaRPr kumimoji="0" lang="el-GR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WHR</a:t>
                      </a:r>
                      <a:endParaRPr kumimoji="0" lang="el-GR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BMI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94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BMI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≥30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102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0.95-1.00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Γυναίκες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Μέση </a:t>
                      </a: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(cm)</a:t>
                      </a:r>
                      <a:endParaRPr kumimoji="0" lang="el-GR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WHR</a:t>
                      </a:r>
                      <a:endParaRPr kumimoji="0" lang="el-GR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BMI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≥25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80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0.80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BMI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≥30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88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0.80-0.85</a:t>
                      </a:r>
                      <a:endParaRPr kumimoji="0" lang="el-G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84" name="Text Box 36"/>
          <p:cNvSpPr txBox="1">
            <a:spLocks noChangeArrowheads="1"/>
          </p:cNvSpPr>
          <p:nvPr/>
        </p:nvSpPr>
        <p:spPr bwMode="auto">
          <a:xfrm>
            <a:off x="4716463" y="6481763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00" b="1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International Textbook of Obesity, Per Bjorntorp Ed., 2001</a:t>
            </a:r>
            <a:endParaRPr lang="en-GB" sz="1100" b="1" i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/>
          <a:srcRect l="2994" r="2994"/>
          <a:stretch>
            <a:fillRect/>
          </a:stretch>
        </p:blipFill>
        <p:spPr bwMode="auto">
          <a:xfrm>
            <a:off x="179388" y="1844675"/>
            <a:ext cx="432117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/>
          <a:srcRect l="1666" t="6827" r="890"/>
          <a:stretch>
            <a:fillRect/>
          </a:stretch>
        </p:blipFill>
        <p:spPr bwMode="auto">
          <a:xfrm>
            <a:off x="4716463" y="1855788"/>
            <a:ext cx="4103687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8496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ΘΝΗΤΟΤΗΣ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50" y="323850"/>
            <a:ext cx="8326438" cy="110331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mtClean="0"/>
              <a:t>Disease Risk Associated with Excess Body Mass Index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438150" y="6286500"/>
            <a:ext cx="5391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Verdana" pitchFamily="34" charset="0"/>
              </a:rPr>
              <a:t>Willet WC et al. </a:t>
            </a:r>
            <a:r>
              <a:rPr lang="en-US" sz="1600" i="1">
                <a:latin typeface="Verdana" pitchFamily="34" charset="0"/>
              </a:rPr>
              <a:t>N Engl J Med</a:t>
            </a:r>
            <a:r>
              <a:rPr lang="en-US" sz="1600">
                <a:latin typeface="Verdana" pitchFamily="34" charset="0"/>
              </a:rPr>
              <a:t> 1999;341:427-434.</a:t>
            </a:r>
          </a:p>
        </p:txBody>
      </p:sp>
      <p:grpSp>
        <p:nvGrpSpPr>
          <p:cNvPr id="1030" name="Group 4"/>
          <p:cNvGrpSpPr>
            <a:grpSpLocks/>
          </p:cNvGrpSpPr>
          <p:nvPr/>
        </p:nvGrpSpPr>
        <p:grpSpPr bwMode="auto">
          <a:xfrm>
            <a:off x="528638" y="1303338"/>
            <a:ext cx="2371725" cy="352425"/>
            <a:chOff x="228" y="821"/>
            <a:chExt cx="1494" cy="222"/>
          </a:xfrm>
        </p:grpSpPr>
        <p:sp>
          <p:nvSpPr>
            <p:cNvPr id="1122" name="Text Box 5"/>
            <p:cNvSpPr txBox="1">
              <a:spLocks noChangeArrowheads="1"/>
            </p:cNvSpPr>
            <p:nvPr/>
          </p:nvSpPr>
          <p:spPr bwMode="auto">
            <a:xfrm>
              <a:off x="364" y="821"/>
              <a:ext cx="135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>
                  <a:latin typeface="Verdana" pitchFamily="34" charset="0"/>
                </a:rPr>
                <a:t>Type 2 diabetes</a:t>
              </a:r>
              <a:endParaRPr lang="en-US" baseline="-25000">
                <a:latin typeface="Verdana" pitchFamily="34" charset="0"/>
              </a:endParaRPr>
            </a:p>
          </p:txBody>
        </p:sp>
        <p:sp>
          <p:nvSpPr>
            <p:cNvPr id="1123" name="Line 6"/>
            <p:cNvSpPr>
              <a:spLocks noChangeShapeType="1"/>
            </p:cNvSpPr>
            <p:nvPr/>
          </p:nvSpPr>
          <p:spPr bwMode="auto">
            <a:xfrm>
              <a:off x="228" y="948"/>
              <a:ext cx="192" cy="0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5414963" y="1303338"/>
            <a:ext cx="2228850" cy="352425"/>
            <a:chOff x="3471" y="821"/>
            <a:chExt cx="1404" cy="222"/>
          </a:xfrm>
        </p:grpSpPr>
        <p:sp>
          <p:nvSpPr>
            <p:cNvPr id="1120" name="Text Box 8"/>
            <p:cNvSpPr txBox="1">
              <a:spLocks noChangeArrowheads="1"/>
            </p:cNvSpPr>
            <p:nvPr/>
          </p:nvSpPr>
          <p:spPr bwMode="auto">
            <a:xfrm>
              <a:off x="3517" y="821"/>
              <a:ext cx="135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>
                  <a:latin typeface="Verdana" pitchFamily="34" charset="0"/>
                </a:rPr>
                <a:t>Cholelithiasis</a:t>
              </a:r>
              <a:endParaRPr lang="en-US" baseline="-25000">
                <a:latin typeface="Verdana" pitchFamily="34" charset="0"/>
              </a:endParaRPr>
            </a:p>
          </p:txBody>
        </p:sp>
        <p:sp>
          <p:nvSpPr>
            <p:cNvPr id="1121" name="Line 9"/>
            <p:cNvSpPr>
              <a:spLocks noChangeShapeType="1"/>
            </p:cNvSpPr>
            <p:nvPr/>
          </p:nvSpPr>
          <p:spPr bwMode="auto">
            <a:xfrm>
              <a:off x="3471" y="948"/>
              <a:ext cx="192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032" name="Group 10"/>
          <p:cNvGrpSpPr>
            <a:grpSpLocks/>
          </p:cNvGrpSpPr>
          <p:nvPr/>
        </p:nvGrpSpPr>
        <p:grpSpPr bwMode="auto">
          <a:xfrm>
            <a:off x="3100388" y="1303338"/>
            <a:ext cx="2219325" cy="352425"/>
            <a:chOff x="2928" y="821"/>
            <a:chExt cx="1398" cy="222"/>
          </a:xfrm>
        </p:grpSpPr>
        <p:sp>
          <p:nvSpPr>
            <p:cNvPr id="1118" name="Text Box 11"/>
            <p:cNvSpPr txBox="1">
              <a:spLocks noChangeArrowheads="1"/>
            </p:cNvSpPr>
            <p:nvPr/>
          </p:nvSpPr>
          <p:spPr bwMode="auto">
            <a:xfrm>
              <a:off x="2968" y="821"/>
              <a:ext cx="135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>
                  <a:latin typeface="Verdana" pitchFamily="34" charset="0"/>
                </a:rPr>
                <a:t>Hypertension</a:t>
              </a:r>
              <a:endParaRPr lang="en-US" baseline="-25000">
                <a:latin typeface="Verdana" pitchFamily="34" charset="0"/>
              </a:endParaRPr>
            </a:p>
          </p:txBody>
        </p:sp>
        <p:sp>
          <p:nvSpPr>
            <p:cNvPr id="1119" name="Line 12"/>
            <p:cNvSpPr>
              <a:spLocks noChangeShapeType="1"/>
            </p:cNvSpPr>
            <p:nvPr/>
          </p:nvSpPr>
          <p:spPr bwMode="auto">
            <a:xfrm>
              <a:off x="2928" y="948"/>
              <a:ext cx="192" cy="0"/>
            </a:xfrm>
            <a:prstGeom prst="line">
              <a:avLst/>
            </a:prstGeom>
            <a:noFill/>
            <a:ln w="762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033" name="Group 13"/>
          <p:cNvGrpSpPr>
            <a:grpSpLocks/>
          </p:cNvGrpSpPr>
          <p:nvPr/>
        </p:nvGrpSpPr>
        <p:grpSpPr bwMode="auto">
          <a:xfrm>
            <a:off x="7624763" y="1303338"/>
            <a:ext cx="1096962" cy="352425"/>
            <a:chOff x="4308" y="821"/>
            <a:chExt cx="691" cy="222"/>
          </a:xfrm>
        </p:grpSpPr>
        <p:sp>
          <p:nvSpPr>
            <p:cNvPr id="1116" name="Text Box 14"/>
            <p:cNvSpPr txBox="1">
              <a:spLocks noChangeArrowheads="1"/>
            </p:cNvSpPr>
            <p:nvPr/>
          </p:nvSpPr>
          <p:spPr bwMode="auto">
            <a:xfrm>
              <a:off x="4512" y="821"/>
              <a:ext cx="48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>
                  <a:latin typeface="Verdana" pitchFamily="34" charset="0"/>
                </a:rPr>
                <a:t>CHD</a:t>
              </a:r>
              <a:endParaRPr lang="en-US" baseline="-25000">
                <a:latin typeface="Verdana" pitchFamily="34" charset="0"/>
              </a:endParaRPr>
            </a:p>
          </p:txBody>
        </p:sp>
        <p:sp>
          <p:nvSpPr>
            <p:cNvPr id="1117" name="Line 15"/>
            <p:cNvSpPr>
              <a:spLocks noChangeShapeType="1"/>
            </p:cNvSpPr>
            <p:nvPr/>
          </p:nvSpPr>
          <p:spPr bwMode="auto">
            <a:xfrm>
              <a:off x="4308" y="948"/>
              <a:ext cx="192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34" name="Freeform 16"/>
          <p:cNvSpPr>
            <a:spLocks/>
          </p:cNvSpPr>
          <p:nvPr/>
        </p:nvSpPr>
        <p:spPr bwMode="blackWhite">
          <a:xfrm>
            <a:off x="1143000" y="5211763"/>
            <a:ext cx="3778250" cy="420687"/>
          </a:xfrm>
          <a:custGeom>
            <a:avLst/>
            <a:gdLst>
              <a:gd name="T0" fmla="*/ 0 w 2104"/>
              <a:gd name="T1" fmla="*/ 420687 h 265"/>
              <a:gd name="T2" fmla="*/ 3476564 w 2104"/>
              <a:gd name="T3" fmla="*/ 412750 h 265"/>
              <a:gd name="T4" fmla="*/ 3778250 w 2104"/>
              <a:gd name="T5" fmla="*/ 25400 h 265"/>
              <a:gd name="T6" fmla="*/ 310664 w 2104"/>
              <a:gd name="T7" fmla="*/ 0 h 265"/>
              <a:gd name="T8" fmla="*/ 0 w 2104"/>
              <a:gd name="T9" fmla="*/ 420687 h 2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04"/>
              <a:gd name="T16" fmla="*/ 0 h 265"/>
              <a:gd name="T17" fmla="*/ 2104 w 2104"/>
              <a:gd name="T18" fmla="*/ 265 h 2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04" h="265">
                <a:moveTo>
                  <a:pt x="0" y="265"/>
                </a:moveTo>
                <a:lnTo>
                  <a:pt x="1936" y="260"/>
                </a:lnTo>
                <a:lnTo>
                  <a:pt x="2104" y="16"/>
                </a:lnTo>
                <a:lnTo>
                  <a:pt x="173" y="0"/>
                </a:lnTo>
                <a:lnTo>
                  <a:pt x="0" y="265"/>
                </a:lnTo>
                <a:close/>
              </a:path>
            </a:pathLst>
          </a:custGeom>
          <a:gradFill rotWithShape="0">
            <a:gsLst>
              <a:gs pos="0">
                <a:srgbClr val="0033CC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035" name="AutoShape 17"/>
          <p:cNvSpPr>
            <a:spLocks noChangeArrowheads="1"/>
          </p:cNvSpPr>
          <p:nvPr/>
        </p:nvSpPr>
        <p:spPr bwMode="blackWhite">
          <a:xfrm>
            <a:off x="1352550" y="1949450"/>
            <a:ext cx="3298825" cy="2625725"/>
          </a:xfrm>
          <a:prstGeom prst="roundRect">
            <a:avLst>
              <a:gd name="adj" fmla="val 10380"/>
            </a:avLst>
          </a:prstGeom>
          <a:gradFill rotWithShape="0">
            <a:gsLst>
              <a:gs pos="0">
                <a:srgbClr val="000099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036" name="Text Box 18"/>
          <p:cNvSpPr txBox="1">
            <a:spLocks noChangeArrowheads="1"/>
          </p:cNvSpPr>
          <p:nvPr/>
        </p:nvSpPr>
        <p:spPr bwMode="auto">
          <a:xfrm>
            <a:off x="1517650" y="5946775"/>
            <a:ext cx="2667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10000"/>
              </a:spcBef>
            </a:pPr>
            <a:r>
              <a:rPr lang="en-US">
                <a:latin typeface="Verdana" pitchFamily="34" charset="0"/>
              </a:rPr>
              <a:t>BMI (kg/m</a:t>
            </a:r>
            <a:r>
              <a:rPr lang="en-US" sz="2000" baseline="30000">
                <a:latin typeface="Verdana" pitchFamily="34" charset="0"/>
              </a:rPr>
              <a:t>2</a:t>
            </a:r>
            <a:r>
              <a:rPr lang="en-US">
                <a:latin typeface="Verdana" pitchFamily="34" charset="0"/>
              </a:rPr>
              <a:t>)</a:t>
            </a:r>
            <a:endParaRPr lang="en-US" baseline="-25000">
              <a:latin typeface="Verdana" pitchFamily="34" charset="0"/>
            </a:endParaRPr>
          </a:p>
        </p:txBody>
      </p:sp>
      <p:sp>
        <p:nvSpPr>
          <p:cNvPr id="1037" name="Text Box 19"/>
          <p:cNvSpPr txBox="1">
            <a:spLocks noChangeArrowheads="1"/>
          </p:cNvSpPr>
          <p:nvPr/>
        </p:nvSpPr>
        <p:spPr bwMode="auto">
          <a:xfrm>
            <a:off x="2616200" y="1951038"/>
            <a:ext cx="1736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10000"/>
              </a:spcBef>
            </a:pPr>
            <a:r>
              <a:rPr lang="en-US" sz="2000" b="1">
                <a:latin typeface="Verdana" pitchFamily="34" charset="0"/>
              </a:rPr>
              <a:t>Women</a:t>
            </a:r>
            <a:endParaRPr lang="en-US" sz="2000" b="1" baseline="-25000">
              <a:latin typeface="Verdana" pitchFamily="34" charset="0"/>
            </a:endParaRPr>
          </a:p>
        </p:txBody>
      </p:sp>
      <p:sp>
        <p:nvSpPr>
          <p:cNvPr id="1038" name="Text Box 20"/>
          <p:cNvSpPr txBox="1">
            <a:spLocks noChangeArrowheads="1"/>
          </p:cNvSpPr>
          <p:nvPr/>
        </p:nvSpPr>
        <p:spPr bwMode="auto">
          <a:xfrm rot="-5400000">
            <a:off x="-444500" y="3619501"/>
            <a:ext cx="2173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10000"/>
              </a:spcBef>
            </a:pPr>
            <a:r>
              <a:rPr lang="en-US" sz="1900">
                <a:latin typeface="Verdana" pitchFamily="34" charset="0"/>
              </a:rPr>
              <a:t>Relative Risk</a:t>
            </a:r>
            <a:endParaRPr lang="en-US" sz="1900" baseline="-25000">
              <a:latin typeface="Verdana" pitchFamily="34" charset="0"/>
            </a:endParaRPr>
          </a:p>
        </p:txBody>
      </p:sp>
      <p:grpSp>
        <p:nvGrpSpPr>
          <p:cNvPr id="1039" name="Group 21"/>
          <p:cNvGrpSpPr>
            <a:grpSpLocks/>
          </p:cNvGrpSpPr>
          <p:nvPr/>
        </p:nvGrpSpPr>
        <p:grpSpPr bwMode="auto">
          <a:xfrm>
            <a:off x="1196975" y="5545138"/>
            <a:ext cx="3314700" cy="95250"/>
            <a:chOff x="754" y="3493"/>
            <a:chExt cx="2088" cy="60"/>
          </a:xfrm>
        </p:grpSpPr>
        <p:sp>
          <p:nvSpPr>
            <p:cNvPr id="1096" name="Line 22"/>
            <p:cNvSpPr>
              <a:spLocks noChangeShapeType="1"/>
            </p:cNvSpPr>
            <p:nvPr/>
          </p:nvSpPr>
          <p:spPr bwMode="auto">
            <a:xfrm>
              <a:off x="754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97" name="Line 23"/>
            <p:cNvSpPr>
              <a:spLocks noChangeShapeType="1"/>
            </p:cNvSpPr>
            <p:nvPr/>
          </p:nvSpPr>
          <p:spPr bwMode="auto">
            <a:xfrm>
              <a:off x="97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98" name="Line 24"/>
            <p:cNvSpPr>
              <a:spLocks noChangeShapeType="1"/>
            </p:cNvSpPr>
            <p:nvPr/>
          </p:nvSpPr>
          <p:spPr bwMode="auto">
            <a:xfrm>
              <a:off x="119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99" name="Line 25"/>
            <p:cNvSpPr>
              <a:spLocks noChangeShapeType="1"/>
            </p:cNvSpPr>
            <p:nvPr/>
          </p:nvSpPr>
          <p:spPr bwMode="auto">
            <a:xfrm>
              <a:off x="141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0" name="Line 26"/>
            <p:cNvSpPr>
              <a:spLocks noChangeShapeType="1"/>
            </p:cNvSpPr>
            <p:nvPr/>
          </p:nvSpPr>
          <p:spPr bwMode="auto">
            <a:xfrm>
              <a:off x="163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1" name="Line 27"/>
            <p:cNvSpPr>
              <a:spLocks noChangeShapeType="1"/>
            </p:cNvSpPr>
            <p:nvPr/>
          </p:nvSpPr>
          <p:spPr bwMode="auto">
            <a:xfrm>
              <a:off x="185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2" name="Line 28"/>
            <p:cNvSpPr>
              <a:spLocks noChangeShapeType="1"/>
            </p:cNvSpPr>
            <p:nvPr/>
          </p:nvSpPr>
          <p:spPr bwMode="auto">
            <a:xfrm>
              <a:off x="207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3" name="Line 29"/>
            <p:cNvSpPr>
              <a:spLocks noChangeShapeType="1"/>
            </p:cNvSpPr>
            <p:nvPr/>
          </p:nvSpPr>
          <p:spPr bwMode="auto">
            <a:xfrm>
              <a:off x="86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4" name="Line 30"/>
            <p:cNvSpPr>
              <a:spLocks noChangeShapeType="1"/>
            </p:cNvSpPr>
            <p:nvPr/>
          </p:nvSpPr>
          <p:spPr bwMode="auto">
            <a:xfrm>
              <a:off x="108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5" name="Line 31"/>
            <p:cNvSpPr>
              <a:spLocks noChangeShapeType="1"/>
            </p:cNvSpPr>
            <p:nvPr/>
          </p:nvSpPr>
          <p:spPr bwMode="auto">
            <a:xfrm>
              <a:off x="130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6" name="Line 32"/>
            <p:cNvSpPr>
              <a:spLocks noChangeShapeType="1"/>
            </p:cNvSpPr>
            <p:nvPr/>
          </p:nvSpPr>
          <p:spPr bwMode="auto">
            <a:xfrm>
              <a:off x="152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7" name="Line 33"/>
            <p:cNvSpPr>
              <a:spLocks noChangeShapeType="1"/>
            </p:cNvSpPr>
            <p:nvPr/>
          </p:nvSpPr>
          <p:spPr bwMode="auto">
            <a:xfrm>
              <a:off x="174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8" name="Line 34"/>
            <p:cNvSpPr>
              <a:spLocks noChangeShapeType="1"/>
            </p:cNvSpPr>
            <p:nvPr/>
          </p:nvSpPr>
          <p:spPr bwMode="auto">
            <a:xfrm>
              <a:off x="196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09" name="Line 35"/>
            <p:cNvSpPr>
              <a:spLocks noChangeShapeType="1"/>
            </p:cNvSpPr>
            <p:nvPr/>
          </p:nvSpPr>
          <p:spPr bwMode="auto">
            <a:xfrm>
              <a:off x="218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10" name="Line 36"/>
            <p:cNvSpPr>
              <a:spLocks noChangeShapeType="1"/>
            </p:cNvSpPr>
            <p:nvPr/>
          </p:nvSpPr>
          <p:spPr bwMode="auto">
            <a:xfrm>
              <a:off x="240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11" name="Line 37"/>
            <p:cNvSpPr>
              <a:spLocks noChangeShapeType="1"/>
            </p:cNvSpPr>
            <p:nvPr/>
          </p:nvSpPr>
          <p:spPr bwMode="auto">
            <a:xfrm>
              <a:off x="262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12" name="Line 38"/>
            <p:cNvSpPr>
              <a:spLocks noChangeShapeType="1"/>
            </p:cNvSpPr>
            <p:nvPr/>
          </p:nvSpPr>
          <p:spPr bwMode="auto">
            <a:xfrm>
              <a:off x="284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13" name="Line 39"/>
            <p:cNvSpPr>
              <a:spLocks noChangeShapeType="1"/>
            </p:cNvSpPr>
            <p:nvPr/>
          </p:nvSpPr>
          <p:spPr bwMode="auto">
            <a:xfrm>
              <a:off x="229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14" name="Line 40"/>
            <p:cNvSpPr>
              <a:spLocks noChangeShapeType="1"/>
            </p:cNvSpPr>
            <p:nvPr/>
          </p:nvSpPr>
          <p:spPr bwMode="auto">
            <a:xfrm>
              <a:off x="251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15" name="Line 41"/>
            <p:cNvSpPr>
              <a:spLocks noChangeShapeType="1"/>
            </p:cNvSpPr>
            <p:nvPr/>
          </p:nvSpPr>
          <p:spPr bwMode="auto">
            <a:xfrm>
              <a:off x="273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040" name="Group 42"/>
          <p:cNvGrpSpPr>
            <a:grpSpLocks/>
          </p:cNvGrpSpPr>
          <p:nvPr/>
        </p:nvGrpSpPr>
        <p:grpSpPr bwMode="auto">
          <a:xfrm>
            <a:off x="858838" y="5627688"/>
            <a:ext cx="3951287" cy="338137"/>
            <a:chOff x="529" y="3590"/>
            <a:chExt cx="2489" cy="213"/>
          </a:xfrm>
        </p:grpSpPr>
        <p:sp>
          <p:nvSpPr>
            <p:cNvPr id="1086" name="Text Box 43"/>
            <p:cNvSpPr txBox="1">
              <a:spLocks noChangeArrowheads="1"/>
            </p:cNvSpPr>
            <p:nvPr/>
          </p:nvSpPr>
          <p:spPr bwMode="auto">
            <a:xfrm>
              <a:off x="529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21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87" name="Text Box 44"/>
            <p:cNvSpPr txBox="1">
              <a:spLocks noChangeArrowheads="1"/>
            </p:cNvSpPr>
            <p:nvPr/>
          </p:nvSpPr>
          <p:spPr bwMode="auto">
            <a:xfrm>
              <a:off x="757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22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88" name="Text Box 45"/>
            <p:cNvSpPr txBox="1">
              <a:spLocks noChangeArrowheads="1"/>
            </p:cNvSpPr>
            <p:nvPr/>
          </p:nvSpPr>
          <p:spPr bwMode="auto">
            <a:xfrm>
              <a:off x="976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23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89" name="Text Box 46"/>
            <p:cNvSpPr txBox="1">
              <a:spLocks noChangeArrowheads="1"/>
            </p:cNvSpPr>
            <p:nvPr/>
          </p:nvSpPr>
          <p:spPr bwMode="auto">
            <a:xfrm>
              <a:off x="1195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24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90" name="Text Box 47"/>
            <p:cNvSpPr txBox="1">
              <a:spLocks noChangeArrowheads="1"/>
            </p:cNvSpPr>
            <p:nvPr/>
          </p:nvSpPr>
          <p:spPr bwMode="auto">
            <a:xfrm>
              <a:off x="141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25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91" name="Text Box 48"/>
            <p:cNvSpPr txBox="1">
              <a:spLocks noChangeArrowheads="1"/>
            </p:cNvSpPr>
            <p:nvPr/>
          </p:nvSpPr>
          <p:spPr bwMode="auto">
            <a:xfrm>
              <a:off x="1645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26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92" name="Text Box 49"/>
            <p:cNvSpPr txBox="1">
              <a:spLocks noChangeArrowheads="1"/>
            </p:cNvSpPr>
            <p:nvPr/>
          </p:nvSpPr>
          <p:spPr bwMode="auto">
            <a:xfrm>
              <a:off x="186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27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93" name="Text Box 50"/>
            <p:cNvSpPr txBox="1">
              <a:spLocks noChangeArrowheads="1"/>
            </p:cNvSpPr>
            <p:nvPr/>
          </p:nvSpPr>
          <p:spPr bwMode="auto">
            <a:xfrm>
              <a:off x="2080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28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94" name="Text Box 51"/>
            <p:cNvSpPr txBox="1">
              <a:spLocks noChangeArrowheads="1"/>
            </p:cNvSpPr>
            <p:nvPr/>
          </p:nvSpPr>
          <p:spPr bwMode="auto">
            <a:xfrm>
              <a:off x="2308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29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95" name="Text Box 52"/>
            <p:cNvSpPr txBox="1">
              <a:spLocks noChangeArrowheads="1"/>
            </p:cNvSpPr>
            <p:nvPr/>
          </p:nvSpPr>
          <p:spPr bwMode="auto">
            <a:xfrm>
              <a:off x="252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30</a:t>
              </a:r>
              <a:endParaRPr lang="en-US" sz="1700" baseline="-25000">
                <a:latin typeface="Verdana" pitchFamily="34" charset="0"/>
              </a:endParaRPr>
            </a:p>
          </p:txBody>
        </p:sp>
      </p:grpSp>
      <p:sp>
        <p:nvSpPr>
          <p:cNvPr id="1041" name="Freeform 53"/>
          <p:cNvSpPr>
            <a:spLocks/>
          </p:cNvSpPr>
          <p:nvPr/>
        </p:nvSpPr>
        <p:spPr bwMode="blackWhite">
          <a:xfrm>
            <a:off x="5048250" y="5211763"/>
            <a:ext cx="3778250" cy="420687"/>
          </a:xfrm>
          <a:custGeom>
            <a:avLst/>
            <a:gdLst>
              <a:gd name="T0" fmla="*/ 0 w 2104"/>
              <a:gd name="T1" fmla="*/ 420687 h 265"/>
              <a:gd name="T2" fmla="*/ 3476564 w 2104"/>
              <a:gd name="T3" fmla="*/ 412750 h 265"/>
              <a:gd name="T4" fmla="*/ 3778250 w 2104"/>
              <a:gd name="T5" fmla="*/ 25400 h 265"/>
              <a:gd name="T6" fmla="*/ 310664 w 2104"/>
              <a:gd name="T7" fmla="*/ 0 h 265"/>
              <a:gd name="T8" fmla="*/ 0 w 2104"/>
              <a:gd name="T9" fmla="*/ 420687 h 2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04"/>
              <a:gd name="T16" fmla="*/ 0 h 265"/>
              <a:gd name="T17" fmla="*/ 2104 w 2104"/>
              <a:gd name="T18" fmla="*/ 265 h 2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04" h="265">
                <a:moveTo>
                  <a:pt x="0" y="265"/>
                </a:moveTo>
                <a:lnTo>
                  <a:pt x="1936" y="260"/>
                </a:lnTo>
                <a:lnTo>
                  <a:pt x="2104" y="16"/>
                </a:lnTo>
                <a:lnTo>
                  <a:pt x="173" y="0"/>
                </a:lnTo>
                <a:lnTo>
                  <a:pt x="0" y="265"/>
                </a:lnTo>
                <a:close/>
              </a:path>
            </a:pathLst>
          </a:custGeom>
          <a:gradFill rotWithShape="0">
            <a:gsLst>
              <a:gs pos="0">
                <a:srgbClr val="0033CC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042" name="AutoShape 54"/>
          <p:cNvSpPr>
            <a:spLocks noChangeArrowheads="1"/>
          </p:cNvSpPr>
          <p:nvPr/>
        </p:nvSpPr>
        <p:spPr bwMode="blackWhite">
          <a:xfrm>
            <a:off x="5257800" y="1949450"/>
            <a:ext cx="3298825" cy="2625725"/>
          </a:xfrm>
          <a:prstGeom prst="roundRect">
            <a:avLst>
              <a:gd name="adj" fmla="val 10380"/>
            </a:avLst>
          </a:prstGeom>
          <a:gradFill rotWithShape="0">
            <a:gsLst>
              <a:gs pos="0">
                <a:srgbClr val="000099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043" name="Text Box 55"/>
          <p:cNvSpPr txBox="1">
            <a:spLocks noChangeArrowheads="1"/>
          </p:cNvSpPr>
          <p:nvPr/>
        </p:nvSpPr>
        <p:spPr bwMode="auto">
          <a:xfrm>
            <a:off x="5422900" y="5946775"/>
            <a:ext cx="2667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10000"/>
              </a:spcBef>
            </a:pPr>
            <a:r>
              <a:rPr lang="en-US">
                <a:latin typeface="Verdana" pitchFamily="34" charset="0"/>
              </a:rPr>
              <a:t>BMI (kg/m</a:t>
            </a:r>
            <a:r>
              <a:rPr lang="en-US" sz="2000" baseline="30000">
                <a:latin typeface="Verdana" pitchFamily="34" charset="0"/>
              </a:rPr>
              <a:t>2</a:t>
            </a:r>
            <a:r>
              <a:rPr lang="en-US">
                <a:latin typeface="Verdana" pitchFamily="34" charset="0"/>
              </a:rPr>
              <a:t>)</a:t>
            </a:r>
            <a:endParaRPr lang="en-US" baseline="-25000">
              <a:latin typeface="Verdana" pitchFamily="34" charset="0"/>
            </a:endParaRPr>
          </a:p>
        </p:txBody>
      </p:sp>
      <p:sp>
        <p:nvSpPr>
          <p:cNvPr id="1044" name="Text Box 56"/>
          <p:cNvSpPr txBox="1">
            <a:spLocks noChangeArrowheads="1"/>
          </p:cNvSpPr>
          <p:nvPr/>
        </p:nvSpPr>
        <p:spPr bwMode="auto">
          <a:xfrm>
            <a:off x="5969000" y="1951038"/>
            <a:ext cx="1736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10000"/>
              </a:spcBef>
            </a:pPr>
            <a:r>
              <a:rPr lang="en-US" sz="2000" b="1">
                <a:latin typeface="Verdana" pitchFamily="34" charset="0"/>
              </a:rPr>
              <a:t>Men</a:t>
            </a:r>
            <a:endParaRPr lang="en-US" sz="2000" b="1" baseline="-25000">
              <a:latin typeface="Verdana" pitchFamily="34" charset="0"/>
            </a:endParaRPr>
          </a:p>
        </p:txBody>
      </p:sp>
      <p:grpSp>
        <p:nvGrpSpPr>
          <p:cNvPr id="1045" name="Group 57"/>
          <p:cNvGrpSpPr>
            <a:grpSpLocks/>
          </p:cNvGrpSpPr>
          <p:nvPr/>
        </p:nvGrpSpPr>
        <p:grpSpPr bwMode="auto">
          <a:xfrm>
            <a:off x="5102225" y="5545138"/>
            <a:ext cx="3314700" cy="95250"/>
            <a:chOff x="754" y="3493"/>
            <a:chExt cx="2088" cy="60"/>
          </a:xfrm>
        </p:grpSpPr>
        <p:sp>
          <p:nvSpPr>
            <p:cNvPr id="1066" name="Line 58"/>
            <p:cNvSpPr>
              <a:spLocks noChangeShapeType="1"/>
            </p:cNvSpPr>
            <p:nvPr/>
          </p:nvSpPr>
          <p:spPr bwMode="auto">
            <a:xfrm>
              <a:off x="754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67" name="Line 59"/>
            <p:cNvSpPr>
              <a:spLocks noChangeShapeType="1"/>
            </p:cNvSpPr>
            <p:nvPr/>
          </p:nvSpPr>
          <p:spPr bwMode="auto">
            <a:xfrm>
              <a:off x="97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68" name="Line 60"/>
            <p:cNvSpPr>
              <a:spLocks noChangeShapeType="1"/>
            </p:cNvSpPr>
            <p:nvPr/>
          </p:nvSpPr>
          <p:spPr bwMode="auto">
            <a:xfrm>
              <a:off x="119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69" name="Line 61"/>
            <p:cNvSpPr>
              <a:spLocks noChangeShapeType="1"/>
            </p:cNvSpPr>
            <p:nvPr/>
          </p:nvSpPr>
          <p:spPr bwMode="auto">
            <a:xfrm>
              <a:off x="141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0" name="Line 62"/>
            <p:cNvSpPr>
              <a:spLocks noChangeShapeType="1"/>
            </p:cNvSpPr>
            <p:nvPr/>
          </p:nvSpPr>
          <p:spPr bwMode="auto">
            <a:xfrm>
              <a:off x="163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1" name="Line 63"/>
            <p:cNvSpPr>
              <a:spLocks noChangeShapeType="1"/>
            </p:cNvSpPr>
            <p:nvPr/>
          </p:nvSpPr>
          <p:spPr bwMode="auto">
            <a:xfrm>
              <a:off x="185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2" name="Line 64"/>
            <p:cNvSpPr>
              <a:spLocks noChangeShapeType="1"/>
            </p:cNvSpPr>
            <p:nvPr/>
          </p:nvSpPr>
          <p:spPr bwMode="auto">
            <a:xfrm>
              <a:off x="207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3" name="Line 65"/>
            <p:cNvSpPr>
              <a:spLocks noChangeShapeType="1"/>
            </p:cNvSpPr>
            <p:nvPr/>
          </p:nvSpPr>
          <p:spPr bwMode="auto">
            <a:xfrm>
              <a:off x="86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4" name="Line 66"/>
            <p:cNvSpPr>
              <a:spLocks noChangeShapeType="1"/>
            </p:cNvSpPr>
            <p:nvPr/>
          </p:nvSpPr>
          <p:spPr bwMode="auto">
            <a:xfrm>
              <a:off x="108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5" name="Line 67"/>
            <p:cNvSpPr>
              <a:spLocks noChangeShapeType="1"/>
            </p:cNvSpPr>
            <p:nvPr/>
          </p:nvSpPr>
          <p:spPr bwMode="auto">
            <a:xfrm>
              <a:off x="130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6" name="Line 68"/>
            <p:cNvSpPr>
              <a:spLocks noChangeShapeType="1"/>
            </p:cNvSpPr>
            <p:nvPr/>
          </p:nvSpPr>
          <p:spPr bwMode="auto">
            <a:xfrm>
              <a:off x="152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7" name="Line 69"/>
            <p:cNvSpPr>
              <a:spLocks noChangeShapeType="1"/>
            </p:cNvSpPr>
            <p:nvPr/>
          </p:nvSpPr>
          <p:spPr bwMode="auto">
            <a:xfrm>
              <a:off x="174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8" name="Line 70"/>
            <p:cNvSpPr>
              <a:spLocks noChangeShapeType="1"/>
            </p:cNvSpPr>
            <p:nvPr/>
          </p:nvSpPr>
          <p:spPr bwMode="auto">
            <a:xfrm>
              <a:off x="196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79" name="Line 71"/>
            <p:cNvSpPr>
              <a:spLocks noChangeShapeType="1"/>
            </p:cNvSpPr>
            <p:nvPr/>
          </p:nvSpPr>
          <p:spPr bwMode="auto">
            <a:xfrm>
              <a:off x="218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80" name="Line 72"/>
            <p:cNvSpPr>
              <a:spLocks noChangeShapeType="1"/>
            </p:cNvSpPr>
            <p:nvPr/>
          </p:nvSpPr>
          <p:spPr bwMode="auto">
            <a:xfrm>
              <a:off x="240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81" name="Line 73"/>
            <p:cNvSpPr>
              <a:spLocks noChangeShapeType="1"/>
            </p:cNvSpPr>
            <p:nvPr/>
          </p:nvSpPr>
          <p:spPr bwMode="auto">
            <a:xfrm>
              <a:off x="262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82" name="Line 74"/>
            <p:cNvSpPr>
              <a:spLocks noChangeShapeType="1"/>
            </p:cNvSpPr>
            <p:nvPr/>
          </p:nvSpPr>
          <p:spPr bwMode="auto">
            <a:xfrm>
              <a:off x="284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83" name="Line 75"/>
            <p:cNvSpPr>
              <a:spLocks noChangeShapeType="1"/>
            </p:cNvSpPr>
            <p:nvPr/>
          </p:nvSpPr>
          <p:spPr bwMode="auto">
            <a:xfrm>
              <a:off x="229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84" name="Line 76"/>
            <p:cNvSpPr>
              <a:spLocks noChangeShapeType="1"/>
            </p:cNvSpPr>
            <p:nvPr/>
          </p:nvSpPr>
          <p:spPr bwMode="auto">
            <a:xfrm>
              <a:off x="251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85" name="Line 77"/>
            <p:cNvSpPr>
              <a:spLocks noChangeShapeType="1"/>
            </p:cNvSpPr>
            <p:nvPr/>
          </p:nvSpPr>
          <p:spPr bwMode="auto">
            <a:xfrm>
              <a:off x="273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046" name="Group 78"/>
          <p:cNvGrpSpPr>
            <a:grpSpLocks/>
          </p:cNvGrpSpPr>
          <p:nvPr/>
        </p:nvGrpSpPr>
        <p:grpSpPr bwMode="auto">
          <a:xfrm>
            <a:off x="4764088" y="5627688"/>
            <a:ext cx="3951287" cy="338137"/>
            <a:chOff x="529" y="3590"/>
            <a:chExt cx="2489" cy="213"/>
          </a:xfrm>
        </p:grpSpPr>
        <p:sp>
          <p:nvSpPr>
            <p:cNvPr id="1056" name="Text Box 79"/>
            <p:cNvSpPr txBox="1">
              <a:spLocks noChangeArrowheads="1"/>
            </p:cNvSpPr>
            <p:nvPr/>
          </p:nvSpPr>
          <p:spPr bwMode="auto">
            <a:xfrm>
              <a:off x="529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21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57" name="Text Box 80"/>
            <p:cNvSpPr txBox="1">
              <a:spLocks noChangeArrowheads="1"/>
            </p:cNvSpPr>
            <p:nvPr/>
          </p:nvSpPr>
          <p:spPr bwMode="auto">
            <a:xfrm>
              <a:off x="757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22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58" name="Text Box 81"/>
            <p:cNvSpPr txBox="1">
              <a:spLocks noChangeArrowheads="1"/>
            </p:cNvSpPr>
            <p:nvPr/>
          </p:nvSpPr>
          <p:spPr bwMode="auto">
            <a:xfrm>
              <a:off x="976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23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59" name="Text Box 82"/>
            <p:cNvSpPr txBox="1">
              <a:spLocks noChangeArrowheads="1"/>
            </p:cNvSpPr>
            <p:nvPr/>
          </p:nvSpPr>
          <p:spPr bwMode="auto">
            <a:xfrm>
              <a:off x="1195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24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60" name="Text Box 83"/>
            <p:cNvSpPr txBox="1">
              <a:spLocks noChangeArrowheads="1"/>
            </p:cNvSpPr>
            <p:nvPr/>
          </p:nvSpPr>
          <p:spPr bwMode="auto">
            <a:xfrm>
              <a:off x="141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25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61" name="Text Box 84"/>
            <p:cNvSpPr txBox="1">
              <a:spLocks noChangeArrowheads="1"/>
            </p:cNvSpPr>
            <p:nvPr/>
          </p:nvSpPr>
          <p:spPr bwMode="auto">
            <a:xfrm>
              <a:off x="1645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26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62" name="Text Box 85"/>
            <p:cNvSpPr txBox="1">
              <a:spLocks noChangeArrowheads="1"/>
            </p:cNvSpPr>
            <p:nvPr/>
          </p:nvSpPr>
          <p:spPr bwMode="auto">
            <a:xfrm>
              <a:off x="186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27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63" name="Text Box 86"/>
            <p:cNvSpPr txBox="1">
              <a:spLocks noChangeArrowheads="1"/>
            </p:cNvSpPr>
            <p:nvPr/>
          </p:nvSpPr>
          <p:spPr bwMode="auto">
            <a:xfrm>
              <a:off x="2080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28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64" name="Text Box 87"/>
            <p:cNvSpPr txBox="1">
              <a:spLocks noChangeArrowheads="1"/>
            </p:cNvSpPr>
            <p:nvPr/>
          </p:nvSpPr>
          <p:spPr bwMode="auto">
            <a:xfrm>
              <a:off x="2308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29</a:t>
              </a:r>
              <a:endParaRPr lang="en-US" sz="1700" baseline="-25000">
                <a:latin typeface="Verdana" pitchFamily="34" charset="0"/>
              </a:endParaRPr>
            </a:p>
          </p:txBody>
        </p:sp>
        <p:sp>
          <p:nvSpPr>
            <p:cNvPr id="1065" name="Text Box 88"/>
            <p:cNvSpPr txBox="1">
              <a:spLocks noChangeArrowheads="1"/>
            </p:cNvSpPr>
            <p:nvPr/>
          </p:nvSpPr>
          <p:spPr bwMode="auto">
            <a:xfrm>
              <a:off x="252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5000"/>
                </a:lnSpc>
                <a:spcBef>
                  <a:spcPct val="10000"/>
                </a:spcBef>
              </a:pPr>
              <a:r>
                <a:rPr lang="en-US" sz="1700">
                  <a:latin typeface="Verdana" pitchFamily="34" charset="0"/>
                </a:rPr>
                <a:t>30</a:t>
              </a:r>
              <a:endParaRPr lang="en-US" sz="1700" baseline="-25000">
                <a:latin typeface="Verdana" pitchFamily="34" charset="0"/>
              </a:endParaRPr>
            </a:p>
          </p:txBody>
        </p:sp>
      </p:grpSp>
      <p:grpSp>
        <p:nvGrpSpPr>
          <p:cNvPr id="1047" name="Group 89"/>
          <p:cNvGrpSpPr>
            <a:grpSpLocks/>
          </p:cNvGrpSpPr>
          <p:nvPr/>
        </p:nvGrpSpPr>
        <p:grpSpPr bwMode="auto">
          <a:xfrm>
            <a:off x="1292225" y="2058988"/>
            <a:ext cx="3119438" cy="2911475"/>
            <a:chOff x="814" y="1297"/>
            <a:chExt cx="1881" cy="1834"/>
          </a:xfrm>
        </p:grpSpPr>
        <p:sp>
          <p:nvSpPr>
            <p:cNvPr id="122970" name="Freeform 90"/>
            <p:cNvSpPr>
              <a:spLocks/>
            </p:cNvSpPr>
            <p:nvPr/>
          </p:nvSpPr>
          <p:spPr bwMode="auto">
            <a:xfrm>
              <a:off x="814" y="1297"/>
              <a:ext cx="882" cy="1834"/>
            </a:xfrm>
            <a:custGeom>
              <a:avLst/>
              <a:gdLst/>
              <a:ahLst/>
              <a:cxnLst>
                <a:cxn ang="0">
                  <a:pos x="0" y="294"/>
                </a:cxn>
                <a:cxn ang="0">
                  <a:pos x="27" y="259"/>
                </a:cxn>
                <a:cxn ang="0">
                  <a:pos x="55" y="224"/>
                </a:cxn>
                <a:cxn ang="0">
                  <a:pos x="83" y="188"/>
                </a:cxn>
                <a:cxn ang="0">
                  <a:pos x="110" y="147"/>
                </a:cxn>
                <a:cxn ang="0">
                  <a:pos x="138" y="106"/>
                </a:cxn>
                <a:cxn ang="0">
                  <a:pos x="165" y="82"/>
                </a:cxn>
                <a:cxn ang="0">
                  <a:pos x="193" y="59"/>
                </a:cxn>
                <a:cxn ang="0">
                  <a:pos x="220" y="0"/>
                </a:cxn>
              </a:cxnLst>
              <a:rect l="0" t="0" r="r" b="b"/>
              <a:pathLst>
                <a:path w="220" h="294">
                  <a:moveTo>
                    <a:pt x="0" y="294"/>
                  </a:moveTo>
                  <a:lnTo>
                    <a:pt x="27" y="259"/>
                  </a:lnTo>
                  <a:lnTo>
                    <a:pt x="55" y="224"/>
                  </a:lnTo>
                  <a:lnTo>
                    <a:pt x="83" y="188"/>
                  </a:lnTo>
                  <a:lnTo>
                    <a:pt x="110" y="147"/>
                  </a:lnTo>
                  <a:lnTo>
                    <a:pt x="138" y="106"/>
                  </a:lnTo>
                  <a:lnTo>
                    <a:pt x="165" y="82"/>
                  </a:lnTo>
                  <a:lnTo>
                    <a:pt x="193" y="59"/>
                  </a:lnTo>
                  <a:lnTo>
                    <a:pt x="220" y="0"/>
                  </a:lnTo>
                </a:path>
              </a:pathLst>
            </a:custGeom>
            <a:noFill/>
            <a:ln w="50800" cmpd="sng">
              <a:solidFill>
                <a:srgbClr val="66FF66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99"/>
              </a:outerShdw>
            </a:effec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22971" name="Freeform 91"/>
            <p:cNvSpPr>
              <a:spLocks/>
            </p:cNvSpPr>
            <p:nvPr/>
          </p:nvSpPr>
          <p:spPr bwMode="auto">
            <a:xfrm>
              <a:off x="814" y="2326"/>
              <a:ext cx="1881" cy="805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27" y="123"/>
                </a:cxn>
                <a:cxn ang="0">
                  <a:pos x="55" y="112"/>
                </a:cxn>
                <a:cxn ang="0">
                  <a:pos x="83" y="100"/>
                </a:cxn>
                <a:cxn ang="0">
                  <a:pos x="110" y="106"/>
                </a:cxn>
                <a:cxn ang="0">
                  <a:pos x="138" y="112"/>
                </a:cxn>
                <a:cxn ang="0">
                  <a:pos x="165" y="109"/>
                </a:cxn>
                <a:cxn ang="0">
                  <a:pos x="193" y="106"/>
                </a:cxn>
                <a:cxn ang="0">
                  <a:pos x="220" y="88"/>
                </a:cxn>
                <a:cxn ang="0">
                  <a:pos x="248" y="59"/>
                </a:cxn>
                <a:cxn ang="0">
                  <a:pos x="276" y="41"/>
                </a:cxn>
                <a:cxn ang="0">
                  <a:pos x="303" y="40"/>
                </a:cxn>
                <a:cxn ang="0">
                  <a:pos x="331" y="26"/>
                </a:cxn>
                <a:cxn ang="0">
                  <a:pos x="358" y="23"/>
                </a:cxn>
                <a:cxn ang="0">
                  <a:pos x="386" y="22"/>
                </a:cxn>
                <a:cxn ang="0">
                  <a:pos x="413" y="18"/>
                </a:cxn>
                <a:cxn ang="0">
                  <a:pos x="441" y="7"/>
                </a:cxn>
                <a:cxn ang="0">
                  <a:pos x="469" y="0"/>
                </a:cxn>
              </a:cxnLst>
              <a:rect l="0" t="0" r="r" b="b"/>
              <a:pathLst>
                <a:path w="469" h="129">
                  <a:moveTo>
                    <a:pt x="0" y="129"/>
                  </a:moveTo>
                  <a:lnTo>
                    <a:pt x="27" y="123"/>
                  </a:lnTo>
                  <a:lnTo>
                    <a:pt x="55" y="112"/>
                  </a:lnTo>
                  <a:lnTo>
                    <a:pt x="83" y="100"/>
                  </a:lnTo>
                  <a:lnTo>
                    <a:pt x="110" y="106"/>
                  </a:lnTo>
                  <a:lnTo>
                    <a:pt x="138" y="112"/>
                  </a:lnTo>
                  <a:lnTo>
                    <a:pt x="165" y="109"/>
                  </a:lnTo>
                  <a:lnTo>
                    <a:pt x="193" y="106"/>
                  </a:lnTo>
                  <a:lnTo>
                    <a:pt x="220" y="88"/>
                  </a:lnTo>
                  <a:lnTo>
                    <a:pt x="248" y="59"/>
                  </a:lnTo>
                  <a:lnTo>
                    <a:pt x="276" y="41"/>
                  </a:lnTo>
                  <a:lnTo>
                    <a:pt x="303" y="40"/>
                  </a:lnTo>
                  <a:lnTo>
                    <a:pt x="331" y="26"/>
                  </a:lnTo>
                  <a:lnTo>
                    <a:pt x="358" y="23"/>
                  </a:lnTo>
                  <a:lnTo>
                    <a:pt x="386" y="22"/>
                  </a:lnTo>
                  <a:lnTo>
                    <a:pt x="413" y="18"/>
                  </a:lnTo>
                  <a:lnTo>
                    <a:pt x="441" y="7"/>
                  </a:lnTo>
                  <a:lnTo>
                    <a:pt x="469" y="0"/>
                  </a:lnTo>
                </a:path>
              </a:pathLst>
            </a:custGeom>
            <a:noFill/>
            <a:ln w="50800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99"/>
              </a:outerShdw>
            </a:effec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22972" name="Freeform 92"/>
            <p:cNvSpPr>
              <a:spLocks/>
            </p:cNvSpPr>
            <p:nvPr/>
          </p:nvSpPr>
          <p:spPr bwMode="auto">
            <a:xfrm>
              <a:off x="814" y="2033"/>
              <a:ext cx="1769" cy="1098"/>
            </a:xfrm>
            <a:custGeom>
              <a:avLst/>
              <a:gdLst/>
              <a:ahLst/>
              <a:cxnLst>
                <a:cxn ang="0">
                  <a:pos x="0" y="176"/>
                </a:cxn>
                <a:cxn ang="0">
                  <a:pos x="27" y="159"/>
                </a:cxn>
                <a:cxn ang="0">
                  <a:pos x="55" y="150"/>
                </a:cxn>
                <a:cxn ang="0">
                  <a:pos x="83" y="147"/>
                </a:cxn>
                <a:cxn ang="0">
                  <a:pos x="110" y="141"/>
                </a:cxn>
                <a:cxn ang="0">
                  <a:pos x="138" y="135"/>
                </a:cxn>
                <a:cxn ang="0">
                  <a:pos x="165" y="126"/>
                </a:cxn>
                <a:cxn ang="0">
                  <a:pos x="193" y="123"/>
                </a:cxn>
                <a:cxn ang="0">
                  <a:pos x="220" y="103"/>
                </a:cxn>
                <a:cxn ang="0">
                  <a:pos x="248" y="94"/>
                </a:cxn>
                <a:cxn ang="0">
                  <a:pos x="276" y="82"/>
                </a:cxn>
                <a:cxn ang="0">
                  <a:pos x="303" y="70"/>
                </a:cxn>
                <a:cxn ang="0">
                  <a:pos x="331" y="47"/>
                </a:cxn>
                <a:cxn ang="0">
                  <a:pos x="358" y="35"/>
                </a:cxn>
                <a:cxn ang="0">
                  <a:pos x="386" y="23"/>
                </a:cxn>
                <a:cxn ang="0">
                  <a:pos x="413" y="17"/>
                </a:cxn>
                <a:cxn ang="0">
                  <a:pos x="441" y="0"/>
                </a:cxn>
              </a:cxnLst>
              <a:rect l="0" t="0" r="r" b="b"/>
              <a:pathLst>
                <a:path w="441" h="176">
                  <a:moveTo>
                    <a:pt x="0" y="176"/>
                  </a:moveTo>
                  <a:lnTo>
                    <a:pt x="27" y="159"/>
                  </a:lnTo>
                  <a:lnTo>
                    <a:pt x="55" y="150"/>
                  </a:lnTo>
                  <a:lnTo>
                    <a:pt x="83" y="147"/>
                  </a:lnTo>
                  <a:lnTo>
                    <a:pt x="110" y="141"/>
                  </a:lnTo>
                  <a:lnTo>
                    <a:pt x="138" y="135"/>
                  </a:lnTo>
                  <a:lnTo>
                    <a:pt x="165" y="126"/>
                  </a:lnTo>
                  <a:lnTo>
                    <a:pt x="193" y="123"/>
                  </a:lnTo>
                  <a:lnTo>
                    <a:pt x="220" y="103"/>
                  </a:lnTo>
                  <a:lnTo>
                    <a:pt x="248" y="94"/>
                  </a:lnTo>
                  <a:lnTo>
                    <a:pt x="276" y="82"/>
                  </a:lnTo>
                  <a:lnTo>
                    <a:pt x="303" y="70"/>
                  </a:lnTo>
                  <a:lnTo>
                    <a:pt x="331" y="47"/>
                  </a:lnTo>
                  <a:lnTo>
                    <a:pt x="358" y="35"/>
                  </a:lnTo>
                  <a:lnTo>
                    <a:pt x="386" y="23"/>
                  </a:lnTo>
                  <a:lnTo>
                    <a:pt x="413" y="17"/>
                  </a:lnTo>
                  <a:lnTo>
                    <a:pt x="441" y="0"/>
                  </a:lnTo>
                </a:path>
              </a:pathLst>
            </a:custGeom>
            <a:noFill/>
            <a:ln w="50800" cmpd="sng">
              <a:solidFill>
                <a:srgbClr val="00FFFF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99"/>
              </a:outerShdw>
            </a:effec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22973" name="Freeform 93"/>
            <p:cNvSpPr>
              <a:spLocks/>
            </p:cNvSpPr>
            <p:nvPr/>
          </p:nvSpPr>
          <p:spPr bwMode="auto">
            <a:xfrm>
              <a:off x="814" y="2326"/>
              <a:ext cx="1881" cy="805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27" y="123"/>
                </a:cxn>
                <a:cxn ang="0">
                  <a:pos x="55" y="120"/>
                </a:cxn>
                <a:cxn ang="0">
                  <a:pos x="83" y="117"/>
                </a:cxn>
                <a:cxn ang="0">
                  <a:pos x="110" y="114"/>
                </a:cxn>
                <a:cxn ang="0">
                  <a:pos x="138" y="112"/>
                </a:cxn>
                <a:cxn ang="0">
                  <a:pos x="165" y="109"/>
                </a:cxn>
                <a:cxn ang="0">
                  <a:pos x="193" y="106"/>
                </a:cxn>
                <a:cxn ang="0">
                  <a:pos x="220" y="100"/>
                </a:cxn>
                <a:cxn ang="0">
                  <a:pos x="248" y="91"/>
                </a:cxn>
                <a:cxn ang="0">
                  <a:pos x="276" y="88"/>
                </a:cxn>
                <a:cxn ang="0">
                  <a:pos x="303" y="85"/>
                </a:cxn>
                <a:cxn ang="0">
                  <a:pos x="331" y="82"/>
                </a:cxn>
                <a:cxn ang="0">
                  <a:pos x="358" y="79"/>
                </a:cxn>
                <a:cxn ang="0">
                  <a:pos x="386" y="76"/>
                </a:cxn>
                <a:cxn ang="0">
                  <a:pos x="413" y="47"/>
                </a:cxn>
                <a:cxn ang="0">
                  <a:pos x="441" y="23"/>
                </a:cxn>
                <a:cxn ang="0">
                  <a:pos x="469" y="0"/>
                </a:cxn>
              </a:cxnLst>
              <a:rect l="0" t="0" r="r" b="b"/>
              <a:pathLst>
                <a:path w="469" h="129">
                  <a:moveTo>
                    <a:pt x="0" y="129"/>
                  </a:moveTo>
                  <a:lnTo>
                    <a:pt x="27" y="123"/>
                  </a:lnTo>
                  <a:lnTo>
                    <a:pt x="55" y="120"/>
                  </a:lnTo>
                  <a:lnTo>
                    <a:pt x="83" y="117"/>
                  </a:lnTo>
                  <a:lnTo>
                    <a:pt x="110" y="114"/>
                  </a:lnTo>
                  <a:lnTo>
                    <a:pt x="138" y="112"/>
                  </a:lnTo>
                  <a:lnTo>
                    <a:pt x="165" y="109"/>
                  </a:lnTo>
                  <a:lnTo>
                    <a:pt x="193" y="106"/>
                  </a:lnTo>
                  <a:lnTo>
                    <a:pt x="220" y="100"/>
                  </a:lnTo>
                  <a:lnTo>
                    <a:pt x="248" y="91"/>
                  </a:lnTo>
                  <a:lnTo>
                    <a:pt x="276" y="88"/>
                  </a:lnTo>
                  <a:lnTo>
                    <a:pt x="303" y="85"/>
                  </a:lnTo>
                  <a:lnTo>
                    <a:pt x="331" y="82"/>
                  </a:lnTo>
                  <a:lnTo>
                    <a:pt x="358" y="79"/>
                  </a:lnTo>
                  <a:lnTo>
                    <a:pt x="386" y="76"/>
                  </a:lnTo>
                  <a:lnTo>
                    <a:pt x="413" y="47"/>
                  </a:lnTo>
                  <a:lnTo>
                    <a:pt x="441" y="23"/>
                  </a:lnTo>
                  <a:lnTo>
                    <a:pt x="469" y="0"/>
                  </a:lnTo>
                </a:path>
              </a:pathLst>
            </a:custGeom>
            <a:noFill/>
            <a:ln w="50800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99"/>
              </a:outerShdw>
            </a:effec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122974" name="Freeform 94"/>
          <p:cNvSpPr>
            <a:spLocks/>
          </p:cNvSpPr>
          <p:nvPr/>
        </p:nvSpPr>
        <p:spPr bwMode="auto">
          <a:xfrm>
            <a:off x="5200650" y="2041525"/>
            <a:ext cx="2419350" cy="2917825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27" y="283"/>
              </a:cxn>
              <a:cxn ang="0">
                <a:pos x="55" y="277"/>
              </a:cxn>
              <a:cxn ang="0">
                <a:pos x="82" y="268"/>
              </a:cxn>
              <a:cxn ang="0">
                <a:pos x="110" y="254"/>
              </a:cxn>
              <a:cxn ang="0">
                <a:pos x="137" y="236"/>
              </a:cxn>
              <a:cxn ang="0">
                <a:pos x="165" y="213"/>
              </a:cxn>
              <a:cxn ang="0">
                <a:pos x="192" y="190"/>
              </a:cxn>
              <a:cxn ang="0">
                <a:pos x="220" y="161"/>
              </a:cxn>
              <a:cxn ang="0">
                <a:pos x="247" y="138"/>
              </a:cxn>
              <a:cxn ang="0">
                <a:pos x="274" y="115"/>
              </a:cxn>
              <a:cxn ang="0">
                <a:pos x="302" y="92"/>
              </a:cxn>
              <a:cxn ang="0">
                <a:pos x="329" y="69"/>
              </a:cxn>
              <a:cxn ang="0">
                <a:pos x="357" y="46"/>
              </a:cxn>
              <a:cxn ang="0">
                <a:pos x="384" y="0"/>
              </a:cxn>
            </a:cxnLst>
            <a:rect l="0" t="0" r="r" b="b"/>
            <a:pathLst>
              <a:path w="384" h="288">
                <a:moveTo>
                  <a:pt x="0" y="288"/>
                </a:moveTo>
                <a:lnTo>
                  <a:pt x="27" y="283"/>
                </a:lnTo>
                <a:lnTo>
                  <a:pt x="55" y="277"/>
                </a:lnTo>
                <a:lnTo>
                  <a:pt x="82" y="268"/>
                </a:lnTo>
                <a:lnTo>
                  <a:pt x="110" y="254"/>
                </a:lnTo>
                <a:lnTo>
                  <a:pt x="137" y="236"/>
                </a:lnTo>
                <a:lnTo>
                  <a:pt x="165" y="213"/>
                </a:lnTo>
                <a:lnTo>
                  <a:pt x="192" y="190"/>
                </a:lnTo>
                <a:lnTo>
                  <a:pt x="220" y="161"/>
                </a:lnTo>
                <a:lnTo>
                  <a:pt x="247" y="138"/>
                </a:lnTo>
                <a:lnTo>
                  <a:pt x="274" y="115"/>
                </a:lnTo>
                <a:lnTo>
                  <a:pt x="302" y="92"/>
                </a:lnTo>
                <a:lnTo>
                  <a:pt x="329" y="69"/>
                </a:lnTo>
                <a:lnTo>
                  <a:pt x="357" y="46"/>
                </a:lnTo>
                <a:lnTo>
                  <a:pt x="384" y="0"/>
                </a:lnTo>
              </a:path>
            </a:pathLst>
          </a:custGeom>
          <a:noFill/>
          <a:ln w="50800" cmpd="sng">
            <a:solidFill>
              <a:srgbClr val="66FF66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22975" name="Freeform 95"/>
          <p:cNvSpPr>
            <a:spLocks/>
          </p:cNvSpPr>
          <p:nvPr/>
        </p:nvSpPr>
        <p:spPr bwMode="auto">
          <a:xfrm>
            <a:off x="5200650" y="3763963"/>
            <a:ext cx="3111500" cy="1195387"/>
          </a:xfrm>
          <a:custGeom>
            <a:avLst/>
            <a:gdLst/>
            <a:ahLst/>
            <a:cxnLst>
              <a:cxn ang="0">
                <a:pos x="0" y="118"/>
              </a:cxn>
              <a:cxn ang="0">
                <a:pos x="27" y="113"/>
              </a:cxn>
              <a:cxn ang="0">
                <a:pos x="55" y="107"/>
              </a:cxn>
              <a:cxn ang="0">
                <a:pos x="82" y="103"/>
              </a:cxn>
              <a:cxn ang="0">
                <a:pos x="110" y="101"/>
              </a:cxn>
              <a:cxn ang="0">
                <a:pos x="137" y="95"/>
              </a:cxn>
              <a:cxn ang="0">
                <a:pos x="165" y="90"/>
              </a:cxn>
              <a:cxn ang="0">
                <a:pos x="192" y="83"/>
              </a:cxn>
              <a:cxn ang="0">
                <a:pos x="220" y="77"/>
              </a:cxn>
              <a:cxn ang="0">
                <a:pos x="247" y="69"/>
              </a:cxn>
              <a:cxn ang="0">
                <a:pos x="274" y="61"/>
              </a:cxn>
              <a:cxn ang="0">
                <a:pos x="302" y="55"/>
              </a:cxn>
              <a:cxn ang="0">
                <a:pos x="329" y="49"/>
              </a:cxn>
              <a:cxn ang="0">
                <a:pos x="357" y="43"/>
              </a:cxn>
              <a:cxn ang="0">
                <a:pos x="384" y="32"/>
              </a:cxn>
              <a:cxn ang="0">
                <a:pos x="412" y="20"/>
              </a:cxn>
              <a:cxn ang="0">
                <a:pos x="439" y="13"/>
              </a:cxn>
              <a:cxn ang="0">
                <a:pos x="467" y="9"/>
              </a:cxn>
              <a:cxn ang="0">
                <a:pos x="494" y="0"/>
              </a:cxn>
            </a:cxnLst>
            <a:rect l="0" t="0" r="r" b="b"/>
            <a:pathLst>
              <a:path w="494" h="118">
                <a:moveTo>
                  <a:pt x="0" y="118"/>
                </a:moveTo>
                <a:lnTo>
                  <a:pt x="27" y="113"/>
                </a:lnTo>
                <a:lnTo>
                  <a:pt x="55" y="107"/>
                </a:lnTo>
                <a:lnTo>
                  <a:pt x="82" y="103"/>
                </a:lnTo>
                <a:lnTo>
                  <a:pt x="110" y="101"/>
                </a:lnTo>
                <a:lnTo>
                  <a:pt x="137" y="95"/>
                </a:lnTo>
                <a:lnTo>
                  <a:pt x="165" y="90"/>
                </a:lnTo>
                <a:lnTo>
                  <a:pt x="192" y="83"/>
                </a:lnTo>
                <a:lnTo>
                  <a:pt x="220" y="77"/>
                </a:lnTo>
                <a:lnTo>
                  <a:pt x="247" y="69"/>
                </a:lnTo>
                <a:lnTo>
                  <a:pt x="274" y="61"/>
                </a:lnTo>
                <a:lnTo>
                  <a:pt x="302" y="55"/>
                </a:lnTo>
                <a:lnTo>
                  <a:pt x="329" y="49"/>
                </a:lnTo>
                <a:lnTo>
                  <a:pt x="357" y="43"/>
                </a:lnTo>
                <a:lnTo>
                  <a:pt x="384" y="32"/>
                </a:lnTo>
                <a:lnTo>
                  <a:pt x="412" y="20"/>
                </a:lnTo>
                <a:lnTo>
                  <a:pt x="439" y="13"/>
                </a:lnTo>
                <a:lnTo>
                  <a:pt x="467" y="9"/>
                </a:lnTo>
                <a:lnTo>
                  <a:pt x="494" y="0"/>
                </a:lnTo>
              </a:path>
            </a:pathLst>
          </a:custGeom>
          <a:noFill/>
          <a:ln w="50800" cmpd="sng">
            <a:solidFill>
              <a:srgbClr val="00FF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22976" name="Freeform 96"/>
          <p:cNvSpPr>
            <a:spLocks/>
          </p:cNvSpPr>
          <p:nvPr/>
        </p:nvSpPr>
        <p:spPr bwMode="auto">
          <a:xfrm>
            <a:off x="5200650" y="3916363"/>
            <a:ext cx="3111500" cy="1042987"/>
          </a:xfrm>
          <a:custGeom>
            <a:avLst/>
            <a:gdLst/>
            <a:ahLst/>
            <a:cxnLst>
              <a:cxn ang="0">
                <a:pos x="0" y="103"/>
              </a:cxn>
              <a:cxn ang="0">
                <a:pos x="27" y="98"/>
              </a:cxn>
              <a:cxn ang="0">
                <a:pos x="55" y="92"/>
              </a:cxn>
              <a:cxn ang="0">
                <a:pos x="82" y="88"/>
              </a:cxn>
              <a:cxn ang="0">
                <a:pos x="110" y="86"/>
              </a:cxn>
              <a:cxn ang="0">
                <a:pos x="137" y="80"/>
              </a:cxn>
              <a:cxn ang="0">
                <a:pos x="165" y="75"/>
              </a:cxn>
              <a:cxn ang="0">
                <a:pos x="192" y="74"/>
              </a:cxn>
              <a:cxn ang="0">
                <a:pos x="220" y="73"/>
              </a:cxn>
              <a:cxn ang="0">
                <a:pos x="247" y="73"/>
              </a:cxn>
              <a:cxn ang="0">
                <a:pos x="274" y="69"/>
              </a:cxn>
              <a:cxn ang="0">
                <a:pos x="302" y="66"/>
              </a:cxn>
              <a:cxn ang="0">
                <a:pos x="329" y="63"/>
              </a:cxn>
              <a:cxn ang="0">
                <a:pos x="357" y="57"/>
              </a:cxn>
              <a:cxn ang="0">
                <a:pos x="384" y="43"/>
              </a:cxn>
              <a:cxn ang="0">
                <a:pos x="412" y="28"/>
              </a:cxn>
              <a:cxn ang="0">
                <a:pos x="439" y="19"/>
              </a:cxn>
              <a:cxn ang="0">
                <a:pos x="467" y="11"/>
              </a:cxn>
              <a:cxn ang="0">
                <a:pos x="494" y="0"/>
              </a:cxn>
            </a:cxnLst>
            <a:rect l="0" t="0" r="r" b="b"/>
            <a:pathLst>
              <a:path w="494" h="103">
                <a:moveTo>
                  <a:pt x="0" y="103"/>
                </a:moveTo>
                <a:lnTo>
                  <a:pt x="27" y="98"/>
                </a:lnTo>
                <a:lnTo>
                  <a:pt x="55" y="92"/>
                </a:lnTo>
                <a:lnTo>
                  <a:pt x="82" y="88"/>
                </a:lnTo>
                <a:lnTo>
                  <a:pt x="110" y="86"/>
                </a:lnTo>
                <a:lnTo>
                  <a:pt x="137" y="80"/>
                </a:lnTo>
                <a:lnTo>
                  <a:pt x="165" y="75"/>
                </a:lnTo>
                <a:lnTo>
                  <a:pt x="192" y="74"/>
                </a:lnTo>
                <a:lnTo>
                  <a:pt x="220" y="73"/>
                </a:lnTo>
                <a:lnTo>
                  <a:pt x="247" y="73"/>
                </a:lnTo>
                <a:lnTo>
                  <a:pt x="274" y="69"/>
                </a:lnTo>
                <a:lnTo>
                  <a:pt x="302" y="66"/>
                </a:lnTo>
                <a:lnTo>
                  <a:pt x="329" y="63"/>
                </a:lnTo>
                <a:lnTo>
                  <a:pt x="357" y="57"/>
                </a:lnTo>
                <a:lnTo>
                  <a:pt x="384" y="43"/>
                </a:lnTo>
                <a:lnTo>
                  <a:pt x="412" y="28"/>
                </a:lnTo>
                <a:lnTo>
                  <a:pt x="439" y="19"/>
                </a:lnTo>
                <a:lnTo>
                  <a:pt x="467" y="11"/>
                </a:lnTo>
                <a:lnTo>
                  <a:pt x="494" y="0"/>
                </a:lnTo>
              </a:path>
            </a:pathLst>
          </a:custGeom>
          <a:noFill/>
          <a:ln w="50800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22977" name="Freeform 97"/>
          <p:cNvSpPr>
            <a:spLocks/>
          </p:cNvSpPr>
          <p:nvPr/>
        </p:nvSpPr>
        <p:spPr bwMode="auto">
          <a:xfrm>
            <a:off x="5200650" y="4046538"/>
            <a:ext cx="2767013" cy="912812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7" y="85"/>
              </a:cxn>
              <a:cxn ang="0">
                <a:pos x="55" y="79"/>
              </a:cxn>
              <a:cxn ang="0">
                <a:pos x="82" y="75"/>
              </a:cxn>
              <a:cxn ang="0">
                <a:pos x="110" y="75"/>
              </a:cxn>
              <a:cxn ang="0">
                <a:pos x="137" y="75"/>
              </a:cxn>
              <a:cxn ang="0">
                <a:pos x="165" y="74"/>
              </a:cxn>
              <a:cxn ang="0">
                <a:pos x="192" y="71"/>
              </a:cxn>
              <a:cxn ang="0">
                <a:pos x="220" y="67"/>
              </a:cxn>
              <a:cxn ang="0">
                <a:pos x="247" y="62"/>
              </a:cxn>
              <a:cxn ang="0">
                <a:pos x="274" y="56"/>
              </a:cxn>
              <a:cxn ang="0">
                <a:pos x="302" y="50"/>
              </a:cxn>
              <a:cxn ang="0">
                <a:pos x="329" y="44"/>
              </a:cxn>
              <a:cxn ang="0">
                <a:pos x="357" y="38"/>
              </a:cxn>
              <a:cxn ang="0">
                <a:pos x="384" y="24"/>
              </a:cxn>
              <a:cxn ang="0">
                <a:pos x="412" y="12"/>
              </a:cxn>
              <a:cxn ang="0">
                <a:pos x="439" y="0"/>
              </a:cxn>
            </a:cxnLst>
            <a:rect l="0" t="0" r="r" b="b"/>
            <a:pathLst>
              <a:path w="439" h="90">
                <a:moveTo>
                  <a:pt x="0" y="90"/>
                </a:moveTo>
                <a:lnTo>
                  <a:pt x="27" y="85"/>
                </a:lnTo>
                <a:lnTo>
                  <a:pt x="55" y="79"/>
                </a:lnTo>
                <a:lnTo>
                  <a:pt x="82" y="75"/>
                </a:lnTo>
                <a:lnTo>
                  <a:pt x="110" y="75"/>
                </a:lnTo>
                <a:lnTo>
                  <a:pt x="137" y="75"/>
                </a:lnTo>
                <a:lnTo>
                  <a:pt x="165" y="74"/>
                </a:lnTo>
                <a:lnTo>
                  <a:pt x="192" y="71"/>
                </a:lnTo>
                <a:lnTo>
                  <a:pt x="220" y="67"/>
                </a:lnTo>
                <a:lnTo>
                  <a:pt x="247" y="62"/>
                </a:lnTo>
                <a:lnTo>
                  <a:pt x="274" y="56"/>
                </a:lnTo>
                <a:lnTo>
                  <a:pt x="302" y="50"/>
                </a:lnTo>
                <a:lnTo>
                  <a:pt x="329" y="44"/>
                </a:lnTo>
                <a:lnTo>
                  <a:pt x="357" y="38"/>
                </a:lnTo>
                <a:lnTo>
                  <a:pt x="384" y="24"/>
                </a:lnTo>
                <a:lnTo>
                  <a:pt x="412" y="12"/>
                </a:lnTo>
                <a:lnTo>
                  <a:pt x="439" y="0"/>
                </a:lnTo>
              </a:path>
            </a:pathLst>
          </a:custGeom>
          <a:noFill/>
          <a:ln w="50800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/>
          <a:lstStyle/>
          <a:p>
            <a:pPr>
              <a:defRPr/>
            </a:pPr>
            <a:endParaRPr lang="el-GR"/>
          </a:p>
        </p:txBody>
      </p:sp>
      <p:graphicFrame>
        <p:nvGraphicFramePr>
          <p:cNvPr id="1026" name="Object 98">
            <a:hlinkClick r:id="" action="ppaction://ole?verb=0"/>
          </p:cNvPr>
          <p:cNvGraphicFramePr>
            <a:graphicFrameLocks/>
          </p:cNvGraphicFramePr>
          <p:nvPr/>
        </p:nvGraphicFramePr>
        <p:xfrm>
          <a:off x="4721225" y="1730375"/>
          <a:ext cx="3935413" cy="4148138"/>
        </p:xfrm>
        <a:graphic>
          <a:graphicData uri="http://schemas.openxmlformats.org/presentationml/2006/ole">
            <p:oleObj spid="_x0000_s1026" name="Microsoft Graph Chart" r:id="rId4" imgW="3962400" imgH="4171950" progId="MSGraph.Chart.8">
              <p:embed followColorScheme="full"/>
            </p:oleObj>
          </a:graphicData>
        </a:graphic>
      </p:graphicFrame>
      <p:graphicFrame>
        <p:nvGraphicFramePr>
          <p:cNvPr id="1027" name="Object 9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15975" y="1730375"/>
          <a:ext cx="3935413" cy="4148138"/>
        </p:xfrm>
        <a:graphic>
          <a:graphicData uri="http://schemas.openxmlformats.org/presentationml/2006/ole">
            <p:oleObj spid="_x0000_s1027" name="Microsoft Graph Chart" r:id="rId5" imgW="3962400" imgH="417195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85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ΔΙΑΓΝΩΣΤΙΚΗ ΠΡΟΣΕΓΓΙΣΗ ΠΑΧΥΣΑΡΚΙΑΣ: ΒΙΟΗΛΕΚΤΡΙΚΗ ΑΓΩΓΙΜΟΤΗΤΑ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9363" y="1466850"/>
            <a:ext cx="2563812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79388" y="1268413"/>
            <a:ext cx="60483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Αρχή: Ο λιπώδης ιστός έχει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χαμηλότερη ηλεκτρική αγωγιμότητα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(λόγω μικρότερης περιεκτικότητας σε ύδωρ) από τον άλιπο ιστό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Εφαρμογή χαμηλής τάσεως ηλεκτρικού ρεύματος στα δύο ή τέσσερα άκρα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Έμμεσος υπολογισμός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Ποσοστό λιπώδους και άλιπου ιστού, ολικού ύδατος του σώματος, ενδοκοιλιακού λίπους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Φυσιολογικές τιμές λιπώδους ιστού: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Άνδρες: 8-13% έως 20-25%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Γυναίκες: 21-24% έως 33-36%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Αρκετά αξιόπιστη μέθοδος, ιδιαίτερα εύχρηστη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85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ΔΙΑΓΝΩΣΤΙΚΗ ΠΡΟΣΕΓΓΙΣΗ ΠΑΧΥΣΑΡΚΙΑΣ: ΕΜΜΕΣΗ ΘΕΡΜΙΔΟΜΕΤΡΙΑ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79388" y="1341438"/>
            <a:ext cx="57610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Αρχή: Η παραγωγή ενέργειας απαιτεί </a:t>
            </a:r>
            <a:r>
              <a:rPr lang="el-GR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οξυγόνο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(δαπάνη 1 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kcal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απαιτεί περίπου 208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ml O</a:t>
            </a:r>
            <a:r>
              <a:rPr lang="en-US" sz="2000" b="1" baseline="-25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Χρήση </a:t>
            </a:r>
            <a:r>
              <a:rPr lang="el-G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σκεπάστρου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κεφαλής ή ειδικού σωλήνα για τον </a:t>
            </a:r>
            <a:r>
              <a:rPr lang="el-G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προδιορισμό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της </a:t>
            </a:r>
            <a:r>
              <a:rPr lang="el-GR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σύνθεσης (</a:t>
            </a:r>
            <a:r>
              <a:rPr lang="en-US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</a:t>
            </a:r>
            <a:r>
              <a:rPr lang="en-US" sz="2000" b="1" u="sng" baseline="-25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+ VCO</a:t>
            </a:r>
            <a:r>
              <a:rPr lang="en-US" sz="2000" b="1" u="sng" baseline="-25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του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εισπνεόμενου και </a:t>
            </a:r>
            <a:r>
              <a:rPr lang="el-G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εκπνεόμενου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αέρα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Έμμεσος υπολογισμός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(βάσει εξισώσεων) της ενεργειακής δαπάνης ηρεμίας («βασικός μεταβολισμός»)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Δυνατότητα υπολογισμού του </a:t>
            </a:r>
            <a:r>
              <a:rPr lang="el-GR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ρυθμού οξειδώσεως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των θρεπτικών συστατικών (υδατάνθρακες, λίπος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πρωτεΐνες)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Εύχρηστη, αξιόπιστη μέθοδος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1341438"/>
            <a:ext cx="28575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3573463"/>
            <a:ext cx="2735262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87137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Οι διακυμάνσεις προσλήψεως και δαπάνης ενέργειας από ημέρα σε ημέρα είναι τεράστιες</a:t>
            </a:r>
          </a:p>
          <a:p>
            <a:pPr algn="ctr">
              <a:spcBef>
                <a:spcPct val="50000"/>
              </a:spcBef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ΠΑΡ’ ΟΛΑ ΑΥΤΑ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23850" y="1700213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l-GR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Σωματικό βάρος: εν γένει μακροχρόνια </a:t>
            </a:r>
            <a:r>
              <a:rPr lang="el-GR" sz="2000" b="1" u="sng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ιδιαίτερα σταθερό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23850" y="2994025"/>
            <a:ext cx="84963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l-GR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Ισχυροί </a:t>
            </a:r>
            <a:r>
              <a:rPr lang="el-GR" sz="20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ομοιοστατικοί</a:t>
            </a:r>
            <a:r>
              <a:rPr lang="el-GR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μηχανισμοί</a:t>
            </a:r>
          </a:p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Ενημέρωση του εγκεφάλου για τα ενεργειακά αποθέματα</a:t>
            </a:r>
          </a:p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Ημερήσια ρύθμιση ενεργειακής ισορροπίας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52413" y="4816475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1994: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Λεπτίνη</a:t>
            </a:r>
            <a:endParaRPr lang="el-GR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52413" y="5248275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1999: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Γκρελίνη</a:t>
            </a:r>
            <a:endParaRPr lang="el-GR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52413" y="5680075"/>
            <a:ext cx="8496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Σειρά άλλων ορμονών και μηχανισμών             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νευροορμονικά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δίκτυα ρύθμισης της ισορροπίας πείνας και κορεσμού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3563938" y="2276475"/>
            <a:ext cx="431800" cy="6477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el-GR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5435600" y="5732463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mtClean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8199" grpId="0"/>
      <p:bldP spid="8200" grpId="0"/>
      <p:bldP spid="8201" grpId="0"/>
      <p:bldP spid="8202" grpId="0" animBg="1"/>
      <p:bldP spid="82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58" y="116632"/>
            <a:ext cx="8878838" cy="55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923929" y="6433591"/>
            <a:ext cx="5220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Woods SC 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et al, J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Clin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Endocrinol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Metab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2008;93:S37-S50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251520" y="566124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PVN: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Παρακοιλιακός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πυρήνας,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LHA: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Πλάγιος υποθάλαμος,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NTS: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Πυρήνας της μονήρους δεσμίδας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58738"/>
            <a:ext cx="8640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ΤΑ ΕΓΚΕΦΑΛΙΚΑ ΔΙΚΤΥΑ ΤΗΣ ΠΕΙΝΑΣ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ΚΑΙ ΤΟΥ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ΚΟΡΕΣΜΟΥ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196975"/>
            <a:ext cx="52927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79388" y="1268413"/>
            <a:ext cx="345598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Αρχικές μελέτες με διέγερση ή βλάβη σε πυρήνες του υποθαλάμου: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«Κέντρο κορεσμού»: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έσω κοιλιακός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πυρήνας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«Κέντρο πείνας»: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πλάγια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υποθαλαμική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περιοχή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Νεότερα δεδομένα: όχι πυρήνες-«κέντρα», αλλά νευρωνικά δίκτυα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Κεντρικός ρόλος: Τοξοειδής πυρήνας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(ή πυρήνας της χοάνης)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111750" y="6261100"/>
            <a:ext cx="44291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Stellar E,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Psychol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Rev 1994;101:301-311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Wynne K et al, J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Endocrinol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2005;184:291-318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1187450" y="4868863"/>
            <a:ext cx="431800" cy="576262"/>
          </a:xfrm>
          <a:prstGeom prst="downArrow">
            <a:avLst>
              <a:gd name="adj1" fmla="val 50000"/>
              <a:gd name="adj2" fmla="val 3336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5795963" y="3933825"/>
            <a:ext cx="1873250" cy="2159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4354513" y="4652963"/>
            <a:ext cx="1081087" cy="14398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 animBg="1"/>
      <p:bldP spid="102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63650"/>
            <a:ext cx="2017713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l="2054" r="2054" b="18701"/>
          <a:stretch>
            <a:fillRect/>
          </a:stretch>
        </p:blipFill>
        <p:spPr bwMode="auto">
          <a:xfrm>
            <a:off x="2771775" y="666750"/>
            <a:ext cx="633730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8" name="AutoShape 4"/>
          <p:cNvSpPr>
            <a:spLocks noChangeArrowheads="1"/>
          </p:cNvSpPr>
          <p:nvPr/>
        </p:nvSpPr>
        <p:spPr bwMode="auto">
          <a:xfrm rot="5400000">
            <a:off x="971550" y="1963738"/>
            <a:ext cx="3097213" cy="50323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8820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 b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ΤΟΞΟΕΙΔΗΣ ΠΥΡΗΝΑΣ ΤΟΥ ΥΠΟΘΑΛΑΜΟΥ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07950" y="3860800"/>
            <a:ext cx="90360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Στερείται εν μέρει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αιματοεγκεφαλικού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φραγμού              προσιτός σε ορμόνες και πεπτίδια από την περιφέρεια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κυρίως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λεπτίνη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ινσουλίνη)</a:t>
            </a:r>
          </a:p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Δύο πληθυσμοί νευρώνων:</a:t>
            </a:r>
          </a:p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Ανορεξιογόνα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νευροπεπτίδια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Προοπιομελανοκορτίνη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POMC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/Cocaine and Amphetamine Related Transcript-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CART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Ορεξιογόνα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νευροπεπτίδια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Νευροπεπτίδιο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Y-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NPY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/Agouti-Related Protein-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AgRP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  <a:endParaRPr lang="el-GR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6084888" y="2179638"/>
            <a:ext cx="1366837" cy="720725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4213225" y="1098550"/>
            <a:ext cx="1366838" cy="720725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076825" y="6508750"/>
            <a:ext cx="4429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Wynne K et al, J Endocrinol 2005;184:291-318</a:t>
            </a:r>
            <a:endParaRPr lang="el-GR" sz="1400" b="1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57354" name="AutoShape 10"/>
          <p:cNvSpPr>
            <a:spLocks noChangeArrowheads="1"/>
          </p:cNvSpPr>
          <p:nvPr/>
        </p:nvSpPr>
        <p:spPr bwMode="auto">
          <a:xfrm>
            <a:off x="6227763" y="3917950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 smtClean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 animBg="1"/>
      <p:bldP spid="573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8496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ΠΑΧΥΣΑΡΚΙΑ: ΜΙΑ ΠΑΓΚΟΣΜΙΑ ΕΠΙΔΗΜΙΑ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50825" y="981075"/>
            <a:ext cx="87122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ΠΑΓΚΟΣΜΙΟΣ ΟΡΓΑΝΙΣΜΟΣ ΥΓΕΙΑΣ </a:t>
            </a: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2005</a:t>
            </a:r>
            <a:r>
              <a:rPr lang="el-GR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~1.6 ΔΙΣ ενήλικοι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είναι υπέρβαροι, 400 εκατομμύρια παχύσαρκοι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20.000.000 παιδιά &lt;5 ετών είναι υπέρβαρα</a:t>
            </a:r>
          </a:p>
          <a:p>
            <a:pPr>
              <a:spcBef>
                <a:spcPct val="50000"/>
              </a:spcBef>
              <a:defRPr/>
            </a:pPr>
            <a:endParaRPr lang="el-GR" sz="20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INTERNATIONAL OBESITY TASK FORCE: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Τουλάχιστον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155 εκατομμύρια παιδιά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παγκοσμίως είναι υπέρβαρα ή παχύσαρκα</a:t>
            </a:r>
          </a:p>
          <a:p>
            <a:pPr algn="ctr">
              <a:spcBef>
                <a:spcPct val="50000"/>
              </a:spcBef>
              <a:defRPr/>
            </a:pP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ΕΚΤΙΜΗΣΕΙΣ ΠΑΓΚΟΣΜΙΟΥ ΟΡΓΑΝΙΣΜΟΥ ΥΓΕΙΑΣ ΓΙΑ ΤΟ 2015: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~2.3 ΔΙΣ ενήλικοι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υπέρβαροι, &gt;700 εκατομμύρια παχύσαρκοι</a:t>
            </a:r>
          </a:p>
          <a:p>
            <a:pPr>
              <a:spcBef>
                <a:spcPct val="50000"/>
              </a:spcBef>
              <a:defRPr/>
            </a:pPr>
            <a:endParaRPr lang="el-GR" sz="20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Δραματική       και στις αναπτυσσόμενες χώρες,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3πλασιασμός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επιπτώσεως παχυσαρκίας την τελευταία 20ετία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580063" y="6453188"/>
            <a:ext cx="3960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 Fact Sheet 311, September 2006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7" name="AutoShape 7"/>
          <p:cNvSpPr>
            <a:spLocks noChangeArrowheads="1"/>
          </p:cNvSpPr>
          <p:nvPr/>
        </p:nvSpPr>
        <p:spPr bwMode="auto">
          <a:xfrm>
            <a:off x="1763713" y="5373688"/>
            <a:ext cx="288925" cy="360362"/>
          </a:xfrm>
          <a:prstGeom prst="up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23850" y="58738"/>
            <a:ext cx="8640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ΑΝΟΡΕΞΙΟΓΟΝΑ ΚΑΙ ΟΡΕΞΙΟΓΟΝΑ ΝΕΥΡΟΠΕΠΤΙΔΙΑ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07950" y="1152525"/>
            <a:ext cx="90360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POMC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Κύριο προϊόν η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ανορεξιογόνος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α-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MSH            </a:t>
            </a:r>
            <a:r>
              <a:rPr lang="el-GR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δράση επί των υποδοχέων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μελανοκορτινών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MC3R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MC4R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Έλλειψη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MC4R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σε τρωκτικά             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υπερφαγία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και παχυσαρκία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Ανεπάρκεια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MC4R           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1-6%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της νοσογόνου παχυσαρκίας στον άνθρωπο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CART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Συνεκφράζεται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 την α-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MSH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σε πολλούς πυρήνες του υποθαλάμου, ισχυρή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ανορεξιογόνος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δράση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NPY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Επίδραση στους υποδοχείς Υ1 και Υ5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 στον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παρακοιλιακό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πυρήνα τρωκτικών πριν την πρόσληψη τροφής             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πιθανός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ρόλος στην έναρξη της σιτίσεως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AgRP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Ανταγωνίζεται τους υποδοχείς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μελανοκορτινών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MC3R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MC4R            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αύξηση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στην πρόσληψη τροφής</a:t>
            </a:r>
          </a:p>
        </p:txBody>
      </p:sp>
      <p:sp>
        <p:nvSpPr>
          <p:cNvPr id="58372" name="AutoShape 4"/>
          <p:cNvSpPr>
            <a:spLocks noChangeArrowheads="1"/>
          </p:cNvSpPr>
          <p:nvPr/>
        </p:nvSpPr>
        <p:spPr bwMode="auto">
          <a:xfrm>
            <a:off x="6083523" y="1201738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373" name="AutoShape 5"/>
          <p:cNvSpPr>
            <a:spLocks noChangeArrowheads="1"/>
          </p:cNvSpPr>
          <p:nvPr/>
        </p:nvSpPr>
        <p:spPr bwMode="auto">
          <a:xfrm>
            <a:off x="3851275" y="1922463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374" name="AutoShape 6"/>
          <p:cNvSpPr>
            <a:spLocks noChangeArrowheads="1"/>
          </p:cNvSpPr>
          <p:nvPr/>
        </p:nvSpPr>
        <p:spPr bwMode="auto">
          <a:xfrm>
            <a:off x="2700338" y="2354263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375" name="AutoShape 7"/>
          <p:cNvSpPr>
            <a:spLocks noChangeArrowheads="1"/>
          </p:cNvSpPr>
          <p:nvPr/>
        </p:nvSpPr>
        <p:spPr bwMode="auto">
          <a:xfrm>
            <a:off x="251520" y="4724400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 rot="16200000">
            <a:off x="359569" y="4328319"/>
            <a:ext cx="431800" cy="360362"/>
          </a:xfrm>
          <a:prstGeom prst="rightArrow">
            <a:avLst>
              <a:gd name="adj1" fmla="val 50000"/>
              <a:gd name="adj2" fmla="val 29956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377" name="AutoShape 9"/>
          <p:cNvSpPr>
            <a:spLocks noChangeArrowheads="1"/>
          </p:cNvSpPr>
          <p:nvPr/>
        </p:nvSpPr>
        <p:spPr bwMode="auto">
          <a:xfrm>
            <a:off x="251520" y="5445125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4716463" y="5908675"/>
            <a:ext cx="4789487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15000"/>
              </a:spcBef>
              <a:spcAft>
                <a:spcPts val="0"/>
              </a:spcAft>
            </a:pPr>
            <a:r>
              <a:rPr lang="en-US" sz="13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Wynne K et al, J Endocrinol 2005;184:291-318</a:t>
            </a:r>
            <a:endParaRPr lang="el-GR" sz="13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15000"/>
              </a:spcBef>
              <a:spcAft>
                <a:spcPts val="0"/>
              </a:spcAft>
            </a:pPr>
            <a:r>
              <a:rPr lang="en-US" sz="13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Huszar D et al, Cell 1997;88:131-141</a:t>
            </a:r>
          </a:p>
          <a:p>
            <a:pPr fontAlgn="auto">
              <a:spcBef>
                <a:spcPct val="15000"/>
              </a:spcBef>
              <a:spcAft>
                <a:spcPts val="0"/>
              </a:spcAft>
            </a:pPr>
            <a:r>
              <a:rPr lang="en-US" sz="13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Farooqi IS et al, J Clin Invest 2000;106:271-279</a:t>
            </a:r>
          </a:p>
          <a:p>
            <a:pPr fontAlgn="auto">
              <a:spcBef>
                <a:spcPct val="15000"/>
              </a:spcBef>
              <a:spcAft>
                <a:spcPts val="0"/>
              </a:spcAft>
            </a:pPr>
            <a:r>
              <a:rPr lang="en-US" sz="13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Neary NM et al, Clin Endocrinol (Oxf) 2004;60:153-160</a:t>
            </a:r>
            <a:endParaRPr lang="el-GR" sz="13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4607" r="960" b="3920"/>
          <a:stretch>
            <a:fillRect/>
          </a:stretch>
        </p:blipFill>
        <p:spPr bwMode="auto">
          <a:xfrm>
            <a:off x="251520" y="1196752"/>
            <a:ext cx="856895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850" y="58738"/>
            <a:ext cx="86407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ΕΝΔΟΫΠΟΘΑΛΑΜΙΚΕΣ ΝΕΥΡΩΝΙΚΕΣ ΣΥΝΔΕΣΕΙΣ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059832" y="6361583"/>
            <a:ext cx="62646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Simpson KA, Bloom SR,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Endocrinol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Metab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Clin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N Am 2010;39:729-743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981075"/>
            <a:ext cx="45370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Freeform 3"/>
          <p:cNvSpPr>
            <a:spLocks/>
          </p:cNvSpPr>
          <p:nvPr/>
        </p:nvSpPr>
        <p:spPr bwMode="auto">
          <a:xfrm>
            <a:off x="5940425" y="2852738"/>
            <a:ext cx="168275" cy="1081087"/>
          </a:xfrm>
          <a:custGeom>
            <a:avLst/>
            <a:gdLst>
              <a:gd name="T0" fmla="*/ 0 w 106"/>
              <a:gd name="T1" fmla="*/ 1081087 h 681"/>
              <a:gd name="T2" fmla="*/ 144463 w 106"/>
              <a:gd name="T3" fmla="*/ 720725 h 681"/>
              <a:gd name="T4" fmla="*/ 144463 w 106"/>
              <a:gd name="T5" fmla="*/ 360362 h 681"/>
              <a:gd name="T6" fmla="*/ 73025 w 106"/>
              <a:gd name="T7" fmla="*/ 0 h 681"/>
              <a:gd name="T8" fmla="*/ 0 60000 65536"/>
              <a:gd name="T9" fmla="*/ 0 60000 65536"/>
              <a:gd name="T10" fmla="*/ 0 60000 65536"/>
              <a:gd name="T11" fmla="*/ 0 60000 65536"/>
              <a:gd name="T12" fmla="*/ 0 w 106"/>
              <a:gd name="T13" fmla="*/ 0 h 681"/>
              <a:gd name="T14" fmla="*/ 106 w 106"/>
              <a:gd name="T15" fmla="*/ 681 h 6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" h="681">
                <a:moveTo>
                  <a:pt x="0" y="681"/>
                </a:moveTo>
                <a:cubicBezTo>
                  <a:pt x="38" y="605"/>
                  <a:pt x="76" y="530"/>
                  <a:pt x="91" y="454"/>
                </a:cubicBezTo>
                <a:cubicBezTo>
                  <a:pt x="106" y="378"/>
                  <a:pt x="98" y="303"/>
                  <a:pt x="91" y="227"/>
                </a:cubicBezTo>
                <a:cubicBezTo>
                  <a:pt x="84" y="151"/>
                  <a:pt x="65" y="75"/>
                  <a:pt x="4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59396" name="Freeform 4"/>
          <p:cNvSpPr>
            <a:spLocks/>
          </p:cNvSpPr>
          <p:nvPr/>
        </p:nvSpPr>
        <p:spPr bwMode="auto">
          <a:xfrm>
            <a:off x="6013450" y="2997200"/>
            <a:ext cx="420688" cy="863600"/>
          </a:xfrm>
          <a:custGeom>
            <a:avLst/>
            <a:gdLst>
              <a:gd name="T0" fmla="*/ 0 w 265"/>
              <a:gd name="T1" fmla="*/ 863600 h 544"/>
              <a:gd name="T2" fmla="*/ 360363 w 265"/>
              <a:gd name="T3" fmla="*/ 647700 h 544"/>
              <a:gd name="T4" fmla="*/ 360363 w 265"/>
              <a:gd name="T5" fmla="*/ 287337 h 544"/>
              <a:gd name="T6" fmla="*/ 215900 w 265"/>
              <a:gd name="T7" fmla="*/ 0 h 544"/>
              <a:gd name="T8" fmla="*/ 0 60000 65536"/>
              <a:gd name="T9" fmla="*/ 0 60000 65536"/>
              <a:gd name="T10" fmla="*/ 0 60000 65536"/>
              <a:gd name="T11" fmla="*/ 0 60000 65536"/>
              <a:gd name="T12" fmla="*/ 0 w 265"/>
              <a:gd name="T13" fmla="*/ 0 h 544"/>
              <a:gd name="T14" fmla="*/ 265 w 265"/>
              <a:gd name="T15" fmla="*/ 544 h 5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5" h="544">
                <a:moveTo>
                  <a:pt x="0" y="544"/>
                </a:moveTo>
                <a:cubicBezTo>
                  <a:pt x="94" y="506"/>
                  <a:pt x="189" y="468"/>
                  <a:pt x="227" y="408"/>
                </a:cubicBezTo>
                <a:cubicBezTo>
                  <a:pt x="265" y="348"/>
                  <a:pt x="242" y="249"/>
                  <a:pt x="227" y="181"/>
                </a:cubicBezTo>
                <a:cubicBezTo>
                  <a:pt x="212" y="113"/>
                  <a:pt x="174" y="56"/>
                  <a:pt x="13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59397" name="Freeform 5"/>
          <p:cNvSpPr>
            <a:spLocks/>
          </p:cNvSpPr>
          <p:nvPr/>
        </p:nvSpPr>
        <p:spPr bwMode="auto">
          <a:xfrm>
            <a:off x="5940425" y="3933825"/>
            <a:ext cx="3168650" cy="1258888"/>
          </a:xfrm>
          <a:custGeom>
            <a:avLst/>
            <a:gdLst>
              <a:gd name="T0" fmla="*/ 0 w 1996"/>
              <a:gd name="T1" fmla="*/ 0 h 793"/>
              <a:gd name="T2" fmla="*/ 1296988 w 1996"/>
              <a:gd name="T3" fmla="*/ 1079500 h 793"/>
              <a:gd name="T4" fmla="*/ 2449513 w 1996"/>
              <a:gd name="T5" fmla="*/ 1079500 h 793"/>
              <a:gd name="T6" fmla="*/ 3168650 w 1996"/>
              <a:gd name="T7" fmla="*/ 790575 h 793"/>
              <a:gd name="T8" fmla="*/ 0 60000 65536"/>
              <a:gd name="T9" fmla="*/ 0 60000 65536"/>
              <a:gd name="T10" fmla="*/ 0 60000 65536"/>
              <a:gd name="T11" fmla="*/ 0 60000 65536"/>
              <a:gd name="T12" fmla="*/ 0 w 1996"/>
              <a:gd name="T13" fmla="*/ 0 h 793"/>
              <a:gd name="T14" fmla="*/ 1996 w 1996"/>
              <a:gd name="T15" fmla="*/ 793 h 7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6" h="793">
                <a:moveTo>
                  <a:pt x="0" y="0"/>
                </a:moveTo>
                <a:cubicBezTo>
                  <a:pt x="280" y="283"/>
                  <a:pt x="560" y="567"/>
                  <a:pt x="817" y="680"/>
                </a:cubicBezTo>
                <a:cubicBezTo>
                  <a:pt x="1074" y="793"/>
                  <a:pt x="1347" y="710"/>
                  <a:pt x="1543" y="680"/>
                </a:cubicBezTo>
                <a:cubicBezTo>
                  <a:pt x="1739" y="650"/>
                  <a:pt x="1920" y="528"/>
                  <a:pt x="1996" y="49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950075" y="5013325"/>
            <a:ext cx="1366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1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Στέλεχος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4925" y="1052513"/>
            <a:ext cx="4321175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17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17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Νευρωνικές προβολές από τον τοξοειδή πυρήνα προς παρακοιλιακό, ραχιαίο έσω πυρήνα, στέλεχος</a:t>
            </a:r>
          </a:p>
          <a:p>
            <a:pPr>
              <a:spcBef>
                <a:spcPct val="50000"/>
              </a:spcBef>
              <a:defRPr/>
            </a:pPr>
            <a:r>
              <a:rPr lang="el-GR" sz="17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17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Παρακοιλιακός πυρήνας: Συντονίζει τις περαιτέρω αποκρίσεις</a:t>
            </a:r>
          </a:p>
          <a:p>
            <a:pPr>
              <a:spcBef>
                <a:spcPct val="50000"/>
              </a:spcBef>
              <a:defRPr/>
            </a:pPr>
            <a:r>
              <a:rPr lang="el-GR" sz="17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17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Συμπεριφορά πρόσληψης τροφής</a:t>
            </a:r>
          </a:p>
          <a:p>
            <a:pPr>
              <a:spcBef>
                <a:spcPct val="50000"/>
              </a:spcBef>
              <a:defRPr/>
            </a:pPr>
            <a:r>
              <a:rPr lang="el-GR" sz="17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17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Μεταβολισμός ενέργειας</a:t>
            </a:r>
          </a:p>
          <a:p>
            <a:pPr>
              <a:spcBef>
                <a:spcPct val="50000"/>
              </a:spcBef>
              <a:defRPr/>
            </a:pPr>
            <a:r>
              <a:rPr lang="el-GR" sz="17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17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Συμπαθητικό ΝΣ</a:t>
            </a:r>
          </a:p>
          <a:p>
            <a:pPr>
              <a:spcBef>
                <a:spcPct val="50000"/>
              </a:spcBef>
              <a:defRPr/>
            </a:pPr>
            <a:r>
              <a:rPr lang="el-GR" sz="17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17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Ενδοκρινικοί άξονες</a:t>
            </a:r>
          </a:p>
          <a:p>
            <a:pPr>
              <a:spcBef>
                <a:spcPct val="50000"/>
              </a:spcBef>
              <a:defRPr/>
            </a:pPr>
            <a:r>
              <a:rPr lang="el-GR" sz="17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17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Στέλεχος: Σήματα μέσω πνευμονογαστρικού νεύρου και πεπτιδικών ορμονών από την περιφέρεια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4925" y="5383213"/>
            <a:ext cx="9001125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17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17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Μέγεθος κάθε μεμονωμένου γεύματος               στέλεχος</a:t>
            </a:r>
          </a:p>
          <a:p>
            <a:pPr>
              <a:spcBef>
                <a:spcPct val="50000"/>
              </a:spcBef>
              <a:defRPr/>
            </a:pPr>
            <a:r>
              <a:rPr lang="el-GR" sz="17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17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Έλεγχος πείνας και κορεσμού, μακροπρόθεσμη ρύθμιση ενεργειακού ισοζυγίου  	υποθάλαμος</a:t>
            </a: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4356100" y="5445125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323850" y="6092825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23850" y="58738"/>
            <a:ext cx="86407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ΠΡΟΒΟΛΕΣ ΤΟΥ ΤΟΞΟΕΙΔΟΥΣ ΠΥΡΗΝΑ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H="1">
            <a:off x="6084888" y="1557338"/>
            <a:ext cx="719137" cy="10795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59405" name="Oval 13"/>
          <p:cNvSpPr>
            <a:spLocks noChangeArrowheads="1"/>
          </p:cNvSpPr>
          <p:nvPr/>
        </p:nvSpPr>
        <p:spPr bwMode="auto">
          <a:xfrm>
            <a:off x="4211638" y="2492375"/>
            <a:ext cx="1296987" cy="504825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4716463" y="6365875"/>
            <a:ext cx="4789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5000"/>
              </a:spcBef>
              <a:defRPr/>
            </a:pPr>
            <a:r>
              <a:rPr lang="en-US" sz="13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Neary NM et al, Clin Endocrinol (Oxf) 2004;60:153-160</a:t>
            </a:r>
            <a:endParaRPr lang="el-GR" sz="13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15000"/>
              </a:spcBef>
              <a:defRPr/>
            </a:pPr>
            <a:r>
              <a:rPr lang="en-US" sz="13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Druce MR et al, Endocrinology 2004;145:2660-2665</a:t>
            </a:r>
            <a:endParaRPr lang="el-GR" sz="13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  <p:bldP spid="59397" grpId="0" animBg="1"/>
      <p:bldP spid="59398" grpId="0"/>
      <p:bldP spid="59404" grpId="0" animBg="1"/>
      <p:bldP spid="5940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251937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ΤΟ ΣΥΣΤΗΜΑ ΑΝΤΑΜΟΙΒΗΣ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504" y="934700"/>
            <a:ext cx="8856984" cy="522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Φλοιικές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και </a:t>
            </a:r>
            <a:r>
              <a:rPr lang="el-GR" sz="23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μεταιχμιακές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οδοί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θεωρούνται υπεύθυνες για τη σχετιζόμενη με το αίσθημα ανταμοιβής συμπεριφορά πρόσληψης τροφής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Υποδοχείς </a:t>
            </a:r>
            <a:r>
              <a:rPr lang="el-GR" sz="23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ενδοκανναβινοειδών</a:t>
            </a:r>
            <a:endParaRPr lang="el-GR" sz="23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Υποδοχείς </a:t>
            </a:r>
            <a:r>
              <a:rPr lang="el-GR" sz="23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οπιοειδών</a:t>
            </a:r>
            <a:endParaRPr lang="el-GR" sz="23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Μεγάλη διασπορά εντός του ΚΝΣ, παίζουν μείζονα ρόλο στην 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αυξημένη πρόσληψη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τροφής λόγω αισθήματος 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ανταμοιβής</a:t>
            </a:r>
            <a:endParaRPr lang="el-GR" sz="23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Χορήγηση </a:t>
            </a:r>
            <a:r>
              <a:rPr lang="el-GR" sz="23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αγωνιστού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των μ-υποδοχέων εντός του επικλινούς πυρήνα: επιλεκτική        πρόσληψης λίπους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Φαρμακευτική αντιμετώπιση παχυσαρκίας με αναστολείς υποδοχέων 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CB1 (</a:t>
            </a:r>
            <a:r>
              <a:rPr lang="en-US" sz="23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rimonabant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):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εγκαταλείφθηκε</a:t>
            </a:r>
          </a:p>
        </p:txBody>
      </p:sp>
      <p:sp>
        <p:nvSpPr>
          <p:cNvPr id="4" name="3 - Βέλος προς τα κάτω"/>
          <p:cNvSpPr/>
          <p:nvPr/>
        </p:nvSpPr>
        <p:spPr>
          <a:xfrm rot="10800000">
            <a:off x="4644009" y="4797152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436096" y="6505599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Suzuki K et al,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J 2010;57:359-372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385" t="3028" r="6905" b="3104"/>
          <a:stretch>
            <a:fillRect/>
          </a:stretch>
        </p:blipFill>
        <p:spPr bwMode="auto">
          <a:xfrm>
            <a:off x="899592" y="116632"/>
            <a:ext cx="7416824" cy="650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116632"/>
            <a:ext cx="86407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ΣΗΜΑΤΑ ΕΝΗΜΕΡΩΣΗΣ ΤΟΥ ΕΓΚΕΦΑΛΟΥ ΑΠΟ ΤΗΝ ΠΕΡΙΦΕΡΕΙΑ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5496" y="1556792"/>
            <a:ext cx="8964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Μακροπρόθεσμη ενημέρωση για τα ενεργειακά αποθέματα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Ινσουλίνη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Λεπτίνη</a:t>
            </a:r>
            <a:endParaRPr lang="el-GR" sz="2400" b="1" u="sng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Βραχυπρόθεσμη ρύθμιση της πείνας και του κορεσμού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Γκρελίνη</a:t>
            </a:r>
            <a:endParaRPr lang="el-GR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Πεπτίδιο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τυροσίνη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τυροσίνη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(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PYY)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-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Glucagon-like peptide 1 (GLP-1)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Οξυντομοντουλίνη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ΛΕΠΤΙΝΗ: ΜΙΑ ΙΣΤΟΡΙΚΗ ΑΝΑΚΑΛΥΨΗ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2403" t="21410" r="39166" b="33556"/>
          <a:stretch>
            <a:fillRect/>
          </a:stretch>
        </p:blipFill>
        <p:spPr bwMode="auto">
          <a:xfrm>
            <a:off x="6251793" y="692696"/>
            <a:ext cx="2712695" cy="201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512" y="620688"/>
            <a:ext cx="5976664" cy="20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Ποντίκι </a:t>
            </a:r>
            <a:r>
              <a:rPr lang="en-US" sz="23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ob/ob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μετάλλαξη στο γονίδιο 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ob (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χρωμόσωμα 6)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Έντονη </a:t>
            </a:r>
            <a:r>
              <a:rPr lang="el-GR" sz="23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υπερφαγία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μαζική 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παχυσαρκία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ήπιος σακχαρώδης διαβήτης</a:t>
            </a:r>
            <a:endParaRPr lang="el-GR" sz="23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7758" t="4601" r="4845" b="4601"/>
          <a:stretch>
            <a:fillRect/>
          </a:stretch>
        </p:blipFill>
        <p:spPr bwMode="auto">
          <a:xfrm>
            <a:off x="6246968" y="2785728"/>
            <a:ext cx="2717520" cy="208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2708920"/>
            <a:ext cx="5976664" cy="20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Ποντίκι </a:t>
            </a:r>
            <a:r>
              <a:rPr lang="en-US" sz="23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db/db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μετάλλαξη στο γονίδιο 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db (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χρωμόσωμα 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4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Υπερφαγία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παχυσαρκία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σοβαρός 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σακχαρώδης διαβήτης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που βραχύνει τη ζωή του ζώου</a:t>
            </a:r>
            <a:endParaRPr lang="el-GR" sz="23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4941168"/>
            <a:ext cx="896448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Υπόθεση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παράγων που κυκλοφορεί στο πλάσμα και ευθύνεται για τις ανωτέρω διαταραχές, ή παράγων που ευρίσκεται σε φυσιολογικά ποντίκια και δύναται να τις αναστρέψει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436096" y="6505599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Coleman DL, Nat Med 2010;16:1097-1099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ΛΕΠΤΙΝΗ: ΜΙΑ ΙΣΤΟΡΙΚΗ ΑΝΑΚΑΛΥΨΗ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70485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755576" y="436510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Τα πειράματα παραβιώσεως του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DL Coleman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512" y="4653136"/>
            <a:ext cx="896448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Κυκλοφορούσα ουσία που 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ελλείπει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στο </a:t>
            </a:r>
            <a:r>
              <a:rPr lang="en-US" sz="23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ob/ob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είναι 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αυξημένη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στο </a:t>
            </a:r>
            <a:r>
              <a:rPr lang="en-US" sz="23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db/db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ποντίκι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9512" y="5437093"/>
            <a:ext cx="8964488" cy="97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1994: 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Προϊόν του γονιδίου 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ob: </a:t>
            </a:r>
            <a:r>
              <a:rPr lang="el-GR" sz="23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Λεπτίνη</a:t>
            </a:r>
            <a:endParaRPr lang="el-GR" sz="2300" b="1" u="sng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</a:t>
            </a: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Προϊόν του γονιδίου 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db: </a:t>
            </a:r>
            <a:r>
              <a:rPr lang="el-GR" sz="23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Υποδοχέας </a:t>
            </a:r>
            <a:r>
              <a:rPr lang="el-GR" sz="23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λεπτίνης</a:t>
            </a:r>
            <a:r>
              <a:rPr 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</a:t>
            </a: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Ob-R)</a:t>
            </a:r>
            <a:endParaRPr lang="el-GR" sz="23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36096" y="6505599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Coleman DL, Nat Med 2010;16:1097-1099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23850" y="58738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ΛΕΠΤΙΝΗ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750183"/>
            <a:ext cx="56521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Παράγεται από το </a:t>
            </a:r>
            <a:r>
              <a:rPr lang="el-GR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λιπώδη ιστό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επίπεδα ανάλογα της λιπώδους μάζας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Μετάλλαξη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ob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σε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ποντίκια και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ανθρώπους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υπερφαγία</a:t>
            </a:r>
            <a:r>
              <a:rPr lang="el-GR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παχυσαρκία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υπογοναδισμός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Τοξοειδής πυρήνας: αναστολή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NPY/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AgRP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ενεργοποίηση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POMC/CART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νευρώνων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111750" y="6137275"/>
            <a:ext cx="4032250" cy="75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1500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Wynne K et al, J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Endocrinol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2005;184:291-318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15000"/>
              </a:spcBef>
              <a:spcAft>
                <a:spcPts val="0"/>
              </a:spcAft>
              <a:defRPr/>
            </a:pP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Farooqi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IS et al, N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Engl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J Med 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1999;341:879-884</a:t>
            </a:r>
            <a:endParaRPr lang="el-GR" sz="13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1500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Suzuki K et al, </a:t>
            </a: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J 2010;57:359-372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692696"/>
            <a:ext cx="3384550" cy="25590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23846" t="9374" r="30392" b="18701"/>
          <a:stretch>
            <a:fillRect/>
          </a:stretch>
        </p:blipFill>
        <p:spPr bwMode="auto">
          <a:xfrm>
            <a:off x="5868144" y="3284984"/>
            <a:ext cx="3024336" cy="276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12 - Ευθεία γραμμή σύνδεσης"/>
          <p:cNvCxnSpPr/>
          <p:nvPr/>
        </p:nvCxnSpPr>
        <p:spPr>
          <a:xfrm>
            <a:off x="6012160" y="4437112"/>
            <a:ext cx="864096" cy="1224136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εία γραμμή σύνδεσης"/>
          <p:cNvCxnSpPr/>
          <p:nvPr/>
        </p:nvCxnSpPr>
        <p:spPr>
          <a:xfrm flipH="1">
            <a:off x="6084168" y="4437112"/>
            <a:ext cx="656456" cy="1224136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- Βέλος προς τα κάτω"/>
          <p:cNvSpPr/>
          <p:nvPr/>
        </p:nvSpPr>
        <p:spPr>
          <a:xfrm rot="10800000">
            <a:off x="8316416" y="4941168"/>
            <a:ext cx="432048" cy="648072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508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3000722"/>
            <a:ext cx="5508625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Ενεργειακό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ισοζύγιο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πρόσληψης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τροφής,      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ενεργειακής δαπάνης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l-G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Παχυσαρκία: αυξημένες συγκεντρώσεις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«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Λεπτινοαντοχή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»;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Διαταραχή σηματοδότησης;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Διαταραχή μεταφοράς στο ΚΝΣ;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18" name="17 - Βέλος προς τα κάτω"/>
          <p:cNvSpPr/>
          <p:nvPr/>
        </p:nvSpPr>
        <p:spPr>
          <a:xfrm>
            <a:off x="2987824" y="2924944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9" name="18 - Βέλος προς τα κάτω"/>
          <p:cNvSpPr/>
          <p:nvPr/>
        </p:nvSpPr>
        <p:spPr>
          <a:xfrm rot="10800000">
            <a:off x="1187624" y="3356992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850" y="58738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ΓΚΡΕΛΙΝΗ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548680"/>
            <a:ext cx="8640762" cy="5632311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l-G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Πεπτιδική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ορμόνη 28 αμινοξέων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Κύριος τόπος παραγωγής: γαστρικός θόλος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Προσθήκη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οκτανοϊκού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οξέος στη θέση 3              ενεργός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γκρελίνη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Ενδογενές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πρόσδεμα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του υποδοχέα των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εκκριταγωγών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της αυξητικής ορμόνης (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GHS-R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  <a:endParaRPr lang="el-GR" sz="20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Διέγερση εκκρίσεως αυξητικής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ορμόνης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γαστρικής κινητικότητας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Θετική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ινότροπος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δράση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Αγγειοδιαστολή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Ισχυρότατο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ορεξιογόνο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σήμα: Διέγερση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NPY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		        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AgRP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νευρώνων στον τοξοειδή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πυρήνα</a:t>
            </a:r>
            <a:endParaRPr lang="en-U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Πιθανή επίδραση και επί του εγκεφαλικού στελέχους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203575" y="6308725"/>
            <a:ext cx="6265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15000"/>
              </a:spcBef>
              <a:spcAft>
                <a:spcPts val="0"/>
              </a:spcAft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Chaudhri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O et al,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Philos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Trans R Soc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Lond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Sci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2006;361:1187-1209</a:t>
            </a:r>
          </a:p>
          <a:p>
            <a:pPr fontAlgn="auto">
              <a:spcBef>
                <a:spcPct val="1500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Suzuki K 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et al, </a:t>
            </a: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J 2010;57:359-372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3846" t="9374" r="30392" b="18701"/>
          <a:stretch>
            <a:fillRect/>
          </a:stretch>
        </p:blipFill>
        <p:spPr bwMode="auto">
          <a:xfrm>
            <a:off x="6872478" y="3645024"/>
            <a:ext cx="2236026" cy="204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645024"/>
            <a:ext cx="1644699" cy="1377745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</p:pic>
      <p:cxnSp>
        <p:nvCxnSpPr>
          <p:cNvPr id="8" name="7 - Ευθύγραμμο βέλος σύνδεσης"/>
          <p:cNvCxnSpPr/>
          <p:nvPr/>
        </p:nvCxnSpPr>
        <p:spPr>
          <a:xfrm>
            <a:off x="6228184" y="4437112"/>
            <a:ext cx="720080" cy="36004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Βέλος προς τα κάτω"/>
          <p:cNvSpPr/>
          <p:nvPr/>
        </p:nvSpPr>
        <p:spPr>
          <a:xfrm rot="10800000">
            <a:off x="6876257" y="3861048"/>
            <a:ext cx="432048" cy="648072"/>
          </a:xfrm>
          <a:prstGeom prst="downArrow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508476" y="1915939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12 - Βέλος προς τα κάτω"/>
          <p:cNvSpPr/>
          <p:nvPr/>
        </p:nvSpPr>
        <p:spPr>
          <a:xfrm rot="10800000">
            <a:off x="539552" y="3501008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027113" y="3886200"/>
            <a:ext cx="1785937" cy="1390650"/>
            <a:chOff x="768" y="2832"/>
            <a:chExt cx="1203" cy="876"/>
          </a:xfrm>
        </p:grpSpPr>
        <p:sp>
          <p:nvSpPr>
            <p:cNvPr id="29767" name="Freeform 3"/>
            <p:cNvSpPr>
              <a:spLocks/>
            </p:cNvSpPr>
            <p:nvPr/>
          </p:nvSpPr>
          <p:spPr bwMode="auto">
            <a:xfrm>
              <a:off x="1056" y="2832"/>
              <a:ext cx="915" cy="780"/>
            </a:xfrm>
            <a:custGeom>
              <a:avLst/>
              <a:gdLst>
                <a:gd name="T0" fmla="*/ 68 w 188"/>
                <a:gd name="T1" fmla="*/ 151 h 160"/>
                <a:gd name="T2" fmla="*/ 127 w 188"/>
                <a:gd name="T3" fmla="*/ 195 h 160"/>
                <a:gd name="T4" fmla="*/ 88 w 188"/>
                <a:gd name="T5" fmla="*/ 244 h 160"/>
                <a:gd name="T6" fmla="*/ 78 w 188"/>
                <a:gd name="T7" fmla="*/ 210 h 160"/>
                <a:gd name="T8" fmla="*/ 24 w 188"/>
                <a:gd name="T9" fmla="*/ 268 h 160"/>
                <a:gd name="T10" fmla="*/ 54 w 188"/>
                <a:gd name="T11" fmla="*/ 312 h 160"/>
                <a:gd name="T12" fmla="*/ 131 w 188"/>
                <a:gd name="T13" fmla="*/ 297 h 160"/>
                <a:gd name="T14" fmla="*/ 107 w 188"/>
                <a:gd name="T15" fmla="*/ 361 h 160"/>
                <a:gd name="T16" fmla="*/ 88 w 188"/>
                <a:gd name="T17" fmla="*/ 385 h 160"/>
                <a:gd name="T18" fmla="*/ 49 w 188"/>
                <a:gd name="T19" fmla="*/ 400 h 160"/>
                <a:gd name="T20" fmla="*/ 29 w 188"/>
                <a:gd name="T21" fmla="*/ 478 h 160"/>
                <a:gd name="T22" fmla="*/ 54 w 188"/>
                <a:gd name="T23" fmla="*/ 522 h 160"/>
                <a:gd name="T24" fmla="*/ 107 w 188"/>
                <a:gd name="T25" fmla="*/ 546 h 160"/>
                <a:gd name="T26" fmla="*/ 107 w 188"/>
                <a:gd name="T27" fmla="*/ 585 h 160"/>
                <a:gd name="T28" fmla="*/ 170 w 188"/>
                <a:gd name="T29" fmla="*/ 600 h 160"/>
                <a:gd name="T30" fmla="*/ 204 w 188"/>
                <a:gd name="T31" fmla="*/ 609 h 160"/>
                <a:gd name="T32" fmla="*/ 141 w 188"/>
                <a:gd name="T33" fmla="*/ 687 h 160"/>
                <a:gd name="T34" fmla="*/ 92 w 188"/>
                <a:gd name="T35" fmla="*/ 717 h 160"/>
                <a:gd name="T36" fmla="*/ 15 w 188"/>
                <a:gd name="T37" fmla="*/ 756 h 160"/>
                <a:gd name="T38" fmla="*/ 15 w 188"/>
                <a:gd name="T39" fmla="*/ 780 h 160"/>
                <a:gd name="T40" fmla="*/ 141 w 188"/>
                <a:gd name="T41" fmla="*/ 726 h 160"/>
                <a:gd name="T42" fmla="*/ 302 w 188"/>
                <a:gd name="T43" fmla="*/ 585 h 160"/>
                <a:gd name="T44" fmla="*/ 287 w 188"/>
                <a:gd name="T45" fmla="*/ 570 h 160"/>
                <a:gd name="T46" fmla="*/ 375 w 188"/>
                <a:gd name="T47" fmla="*/ 463 h 160"/>
                <a:gd name="T48" fmla="*/ 350 w 188"/>
                <a:gd name="T49" fmla="*/ 492 h 160"/>
                <a:gd name="T50" fmla="*/ 355 w 188"/>
                <a:gd name="T51" fmla="*/ 531 h 160"/>
                <a:gd name="T52" fmla="*/ 350 w 188"/>
                <a:gd name="T53" fmla="*/ 556 h 160"/>
                <a:gd name="T54" fmla="*/ 419 w 188"/>
                <a:gd name="T55" fmla="*/ 517 h 160"/>
                <a:gd name="T56" fmla="*/ 419 w 188"/>
                <a:gd name="T57" fmla="*/ 478 h 160"/>
                <a:gd name="T58" fmla="*/ 521 w 188"/>
                <a:gd name="T59" fmla="*/ 502 h 160"/>
                <a:gd name="T60" fmla="*/ 589 w 188"/>
                <a:gd name="T61" fmla="*/ 492 h 160"/>
                <a:gd name="T62" fmla="*/ 706 w 188"/>
                <a:gd name="T63" fmla="*/ 531 h 160"/>
                <a:gd name="T64" fmla="*/ 745 w 188"/>
                <a:gd name="T65" fmla="*/ 580 h 160"/>
                <a:gd name="T66" fmla="*/ 808 w 188"/>
                <a:gd name="T67" fmla="*/ 624 h 160"/>
                <a:gd name="T68" fmla="*/ 915 w 188"/>
                <a:gd name="T69" fmla="*/ 634 h 160"/>
                <a:gd name="T70" fmla="*/ 900 w 188"/>
                <a:gd name="T71" fmla="*/ 570 h 160"/>
                <a:gd name="T72" fmla="*/ 857 w 188"/>
                <a:gd name="T73" fmla="*/ 561 h 160"/>
                <a:gd name="T74" fmla="*/ 793 w 188"/>
                <a:gd name="T75" fmla="*/ 517 h 160"/>
                <a:gd name="T76" fmla="*/ 715 w 188"/>
                <a:gd name="T77" fmla="*/ 463 h 160"/>
                <a:gd name="T78" fmla="*/ 686 w 188"/>
                <a:gd name="T79" fmla="*/ 502 h 160"/>
                <a:gd name="T80" fmla="*/ 628 w 188"/>
                <a:gd name="T81" fmla="*/ 453 h 160"/>
                <a:gd name="T82" fmla="*/ 569 w 188"/>
                <a:gd name="T83" fmla="*/ 390 h 160"/>
                <a:gd name="T84" fmla="*/ 496 w 188"/>
                <a:gd name="T85" fmla="*/ 102 h 160"/>
                <a:gd name="T86" fmla="*/ 438 w 188"/>
                <a:gd name="T87" fmla="*/ 24 h 160"/>
                <a:gd name="T88" fmla="*/ 336 w 188"/>
                <a:gd name="T89" fmla="*/ 24 h 160"/>
                <a:gd name="T90" fmla="*/ 287 w 188"/>
                <a:gd name="T91" fmla="*/ 24 h 160"/>
                <a:gd name="T92" fmla="*/ 219 w 188"/>
                <a:gd name="T93" fmla="*/ 0 h 160"/>
                <a:gd name="T94" fmla="*/ 170 w 188"/>
                <a:gd name="T95" fmla="*/ 20 h 160"/>
                <a:gd name="T96" fmla="*/ 117 w 188"/>
                <a:gd name="T97" fmla="*/ 63 h 160"/>
                <a:gd name="T98" fmla="*/ 92 w 188"/>
                <a:gd name="T99" fmla="*/ 102 h 160"/>
                <a:gd name="T100" fmla="*/ 49 w 188"/>
                <a:gd name="T101" fmla="*/ 127 h 1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8"/>
                <a:gd name="T154" fmla="*/ 0 h 160"/>
                <a:gd name="T155" fmla="*/ 188 w 188"/>
                <a:gd name="T156" fmla="*/ 160 h 1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8" h="160">
                  <a:moveTo>
                    <a:pt x="10" y="26"/>
                  </a:moveTo>
                  <a:lnTo>
                    <a:pt x="14" y="31"/>
                  </a:lnTo>
                  <a:lnTo>
                    <a:pt x="19" y="39"/>
                  </a:lnTo>
                  <a:lnTo>
                    <a:pt x="26" y="40"/>
                  </a:lnTo>
                  <a:lnTo>
                    <a:pt x="26" y="50"/>
                  </a:lnTo>
                  <a:lnTo>
                    <a:pt x="18" y="50"/>
                  </a:lnTo>
                  <a:lnTo>
                    <a:pt x="18" y="43"/>
                  </a:lnTo>
                  <a:lnTo>
                    <a:pt x="16" y="43"/>
                  </a:lnTo>
                  <a:lnTo>
                    <a:pt x="0" y="50"/>
                  </a:lnTo>
                  <a:lnTo>
                    <a:pt x="5" y="55"/>
                  </a:lnTo>
                  <a:lnTo>
                    <a:pt x="5" y="61"/>
                  </a:lnTo>
                  <a:lnTo>
                    <a:pt x="11" y="64"/>
                  </a:lnTo>
                  <a:lnTo>
                    <a:pt x="21" y="66"/>
                  </a:lnTo>
                  <a:lnTo>
                    <a:pt x="27" y="61"/>
                  </a:lnTo>
                  <a:lnTo>
                    <a:pt x="29" y="72"/>
                  </a:lnTo>
                  <a:lnTo>
                    <a:pt x="22" y="74"/>
                  </a:lnTo>
                  <a:lnTo>
                    <a:pt x="21" y="77"/>
                  </a:lnTo>
                  <a:lnTo>
                    <a:pt x="18" y="79"/>
                  </a:lnTo>
                  <a:lnTo>
                    <a:pt x="13" y="75"/>
                  </a:lnTo>
                  <a:lnTo>
                    <a:pt x="10" y="82"/>
                  </a:lnTo>
                  <a:lnTo>
                    <a:pt x="2" y="90"/>
                  </a:lnTo>
                  <a:lnTo>
                    <a:pt x="6" y="98"/>
                  </a:lnTo>
                  <a:lnTo>
                    <a:pt x="5" y="101"/>
                  </a:lnTo>
                  <a:lnTo>
                    <a:pt x="11" y="107"/>
                  </a:lnTo>
                  <a:lnTo>
                    <a:pt x="19" y="107"/>
                  </a:lnTo>
                  <a:lnTo>
                    <a:pt x="22" y="112"/>
                  </a:lnTo>
                  <a:lnTo>
                    <a:pt x="21" y="115"/>
                  </a:lnTo>
                  <a:lnTo>
                    <a:pt x="22" y="120"/>
                  </a:lnTo>
                  <a:lnTo>
                    <a:pt x="29" y="117"/>
                  </a:lnTo>
                  <a:lnTo>
                    <a:pt x="35" y="123"/>
                  </a:lnTo>
                  <a:lnTo>
                    <a:pt x="45" y="119"/>
                  </a:lnTo>
                  <a:lnTo>
                    <a:pt x="42" y="125"/>
                  </a:lnTo>
                  <a:lnTo>
                    <a:pt x="42" y="131"/>
                  </a:lnTo>
                  <a:lnTo>
                    <a:pt x="29" y="141"/>
                  </a:lnTo>
                  <a:lnTo>
                    <a:pt x="24" y="147"/>
                  </a:lnTo>
                  <a:lnTo>
                    <a:pt x="19" y="147"/>
                  </a:lnTo>
                  <a:lnTo>
                    <a:pt x="11" y="154"/>
                  </a:lnTo>
                  <a:lnTo>
                    <a:pt x="3" y="155"/>
                  </a:lnTo>
                  <a:lnTo>
                    <a:pt x="0" y="159"/>
                  </a:lnTo>
                  <a:lnTo>
                    <a:pt x="3" y="160"/>
                  </a:lnTo>
                  <a:lnTo>
                    <a:pt x="19" y="154"/>
                  </a:lnTo>
                  <a:lnTo>
                    <a:pt x="29" y="149"/>
                  </a:lnTo>
                  <a:lnTo>
                    <a:pt x="48" y="136"/>
                  </a:lnTo>
                  <a:lnTo>
                    <a:pt x="62" y="120"/>
                  </a:lnTo>
                  <a:lnTo>
                    <a:pt x="64" y="117"/>
                  </a:lnTo>
                  <a:lnTo>
                    <a:pt x="59" y="117"/>
                  </a:lnTo>
                  <a:lnTo>
                    <a:pt x="73" y="96"/>
                  </a:lnTo>
                  <a:lnTo>
                    <a:pt x="77" y="95"/>
                  </a:lnTo>
                  <a:lnTo>
                    <a:pt x="77" y="98"/>
                  </a:lnTo>
                  <a:lnTo>
                    <a:pt x="72" y="101"/>
                  </a:lnTo>
                  <a:lnTo>
                    <a:pt x="70" y="111"/>
                  </a:lnTo>
                  <a:lnTo>
                    <a:pt x="73" y="109"/>
                  </a:lnTo>
                  <a:lnTo>
                    <a:pt x="70" y="112"/>
                  </a:lnTo>
                  <a:lnTo>
                    <a:pt x="72" y="114"/>
                  </a:lnTo>
                  <a:lnTo>
                    <a:pt x="82" y="107"/>
                  </a:lnTo>
                  <a:lnTo>
                    <a:pt x="86" y="106"/>
                  </a:lnTo>
                  <a:lnTo>
                    <a:pt x="88" y="101"/>
                  </a:lnTo>
                  <a:lnTo>
                    <a:pt x="86" y="98"/>
                  </a:lnTo>
                  <a:lnTo>
                    <a:pt x="96" y="96"/>
                  </a:lnTo>
                  <a:lnTo>
                    <a:pt x="107" y="103"/>
                  </a:lnTo>
                  <a:lnTo>
                    <a:pt x="117" y="99"/>
                  </a:lnTo>
                  <a:lnTo>
                    <a:pt x="121" y="101"/>
                  </a:lnTo>
                  <a:lnTo>
                    <a:pt x="128" y="101"/>
                  </a:lnTo>
                  <a:lnTo>
                    <a:pt x="145" y="109"/>
                  </a:lnTo>
                  <a:lnTo>
                    <a:pt x="149" y="112"/>
                  </a:lnTo>
                  <a:lnTo>
                    <a:pt x="153" y="119"/>
                  </a:lnTo>
                  <a:lnTo>
                    <a:pt x="163" y="125"/>
                  </a:lnTo>
                  <a:lnTo>
                    <a:pt x="166" y="128"/>
                  </a:lnTo>
                  <a:lnTo>
                    <a:pt x="177" y="135"/>
                  </a:lnTo>
                  <a:lnTo>
                    <a:pt x="188" y="130"/>
                  </a:lnTo>
                  <a:lnTo>
                    <a:pt x="188" y="123"/>
                  </a:lnTo>
                  <a:lnTo>
                    <a:pt x="185" y="117"/>
                  </a:lnTo>
                  <a:lnTo>
                    <a:pt x="180" y="115"/>
                  </a:lnTo>
                  <a:lnTo>
                    <a:pt x="176" y="115"/>
                  </a:lnTo>
                  <a:lnTo>
                    <a:pt x="169" y="111"/>
                  </a:lnTo>
                  <a:lnTo>
                    <a:pt x="163" y="106"/>
                  </a:lnTo>
                  <a:lnTo>
                    <a:pt x="150" y="93"/>
                  </a:lnTo>
                  <a:lnTo>
                    <a:pt x="147" y="95"/>
                  </a:lnTo>
                  <a:lnTo>
                    <a:pt x="144" y="99"/>
                  </a:lnTo>
                  <a:lnTo>
                    <a:pt x="141" y="103"/>
                  </a:lnTo>
                  <a:lnTo>
                    <a:pt x="129" y="96"/>
                  </a:lnTo>
                  <a:lnTo>
                    <a:pt x="129" y="93"/>
                  </a:lnTo>
                  <a:lnTo>
                    <a:pt x="120" y="96"/>
                  </a:lnTo>
                  <a:lnTo>
                    <a:pt x="117" y="80"/>
                  </a:lnTo>
                  <a:lnTo>
                    <a:pt x="109" y="45"/>
                  </a:lnTo>
                  <a:lnTo>
                    <a:pt x="102" y="21"/>
                  </a:lnTo>
                  <a:lnTo>
                    <a:pt x="99" y="10"/>
                  </a:lnTo>
                  <a:lnTo>
                    <a:pt x="90" y="5"/>
                  </a:lnTo>
                  <a:lnTo>
                    <a:pt x="85" y="8"/>
                  </a:lnTo>
                  <a:lnTo>
                    <a:pt x="69" y="5"/>
                  </a:lnTo>
                  <a:lnTo>
                    <a:pt x="64" y="7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45" y="0"/>
                  </a:lnTo>
                  <a:lnTo>
                    <a:pt x="43" y="4"/>
                  </a:lnTo>
                  <a:lnTo>
                    <a:pt x="35" y="4"/>
                  </a:lnTo>
                  <a:lnTo>
                    <a:pt x="29" y="8"/>
                  </a:lnTo>
                  <a:lnTo>
                    <a:pt x="24" y="13"/>
                  </a:lnTo>
                  <a:lnTo>
                    <a:pt x="22" y="18"/>
                  </a:lnTo>
                  <a:lnTo>
                    <a:pt x="19" y="21"/>
                  </a:lnTo>
                  <a:lnTo>
                    <a:pt x="13" y="21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68" name="Freeform 4"/>
            <p:cNvSpPr>
              <a:spLocks/>
            </p:cNvSpPr>
            <p:nvPr/>
          </p:nvSpPr>
          <p:spPr bwMode="auto">
            <a:xfrm>
              <a:off x="1021" y="3608"/>
              <a:ext cx="20" cy="14"/>
            </a:xfrm>
            <a:custGeom>
              <a:avLst/>
              <a:gdLst>
                <a:gd name="T0" fmla="*/ 10 w 4"/>
                <a:gd name="T1" fmla="*/ 9 h 3"/>
                <a:gd name="T2" fmla="*/ 10 w 4"/>
                <a:gd name="T3" fmla="*/ 5 h 3"/>
                <a:gd name="T4" fmla="*/ 10 w 4"/>
                <a:gd name="T5" fmla="*/ 5 h 3"/>
                <a:gd name="T6" fmla="*/ 10 w 4"/>
                <a:gd name="T7" fmla="*/ 5 h 3"/>
                <a:gd name="T8" fmla="*/ 10 w 4"/>
                <a:gd name="T9" fmla="*/ 5 h 3"/>
                <a:gd name="T10" fmla="*/ 10 w 4"/>
                <a:gd name="T11" fmla="*/ 5 h 3"/>
                <a:gd name="T12" fmla="*/ 10 w 4"/>
                <a:gd name="T13" fmla="*/ 5 h 3"/>
                <a:gd name="T14" fmla="*/ 5 w 4"/>
                <a:gd name="T15" fmla="*/ 0 h 3"/>
                <a:gd name="T16" fmla="*/ 5 w 4"/>
                <a:gd name="T17" fmla="*/ 0 h 3"/>
                <a:gd name="T18" fmla="*/ 0 w 4"/>
                <a:gd name="T19" fmla="*/ 5 h 3"/>
                <a:gd name="T20" fmla="*/ 0 w 4"/>
                <a:gd name="T21" fmla="*/ 5 h 3"/>
                <a:gd name="T22" fmla="*/ 0 w 4"/>
                <a:gd name="T23" fmla="*/ 5 h 3"/>
                <a:gd name="T24" fmla="*/ 0 w 4"/>
                <a:gd name="T25" fmla="*/ 5 h 3"/>
                <a:gd name="T26" fmla="*/ 0 w 4"/>
                <a:gd name="T27" fmla="*/ 5 h 3"/>
                <a:gd name="T28" fmla="*/ 0 w 4"/>
                <a:gd name="T29" fmla="*/ 5 h 3"/>
                <a:gd name="T30" fmla="*/ 0 w 4"/>
                <a:gd name="T31" fmla="*/ 9 h 3"/>
                <a:gd name="T32" fmla="*/ 0 w 4"/>
                <a:gd name="T33" fmla="*/ 9 h 3"/>
                <a:gd name="T34" fmla="*/ 5 w 4"/>
                <a:gd name="T35" fmla="*/ 9 h 3"/>
                <a:gd name="T36" fmla="*/ 5 w 4"/>
                <a:gd name="T37" fmla="*/ 9 h 3"/>
                <a:gd name="T38" fmla="*/ 5 w 4"/>
                <a:gd name="T39" fmla="*/ 14 h 3"/>
                <a:gd name="T40" fmla="*/ 10 w 4"/>
                <a:gd name="T41" fmla="*/ 14 h 3"/>
                <a:gd name="T42" fmla="*/ 10 w 4"/>
                <a:gd name="T43" fmla="*/ 14 h 3"/>
                <a:gd name="T44" fmla="*/ 15 w 4"/>
                <a:gd name="T45" fmla="*/ 14 h 3"/>
                <a:gd name="T46" fmla="*/ 15 w 4"/>
                <a:gd name="T47" fmla="*/ 14 h 3"/>
                <a:gd name="T48" fmla="*/ 20 w 4"/>
                <a:gd name="T49" fmla="*/ 9 h 3"/>
                <a:gd name="T50" fmla="*/ 20 w 4"/>
                <a:gd name="T51" fmla="*/ 9 h 3"/>
                <a:gd name="T52" fmla="*/ 20 w 4"/>
                <a:gd name="T53" fmla="*/ 9 h 3"/>
                <a:gd name="T54" fmla="*/ 20 w 4"/>
                <a:gd name="T55" fmla="*/ 5 h 3"/>
                <a:gd name="T56" fmla="*/ 20 w 4"/>
                <a:gd name="T57" fmla="*/ 5 h 3"/>
                <a:gd name="T58" fmla="*/ 20 w 4"/>
                <a:gd name="T59" fmla="*/ 5 h 3"/>
                <a:gd name="T60" fmla="*/ 20 w 4"/>
                <a:gd name="T61" fmla="*/ 5 h 3"/>
                <a:gd name="T62" fmla="*/ 20 w 4"/>
                <a:gd name="T63" fmla="*/ 5 h 3"/>
                <a:gd name="T64" fmla="*/ 20 w 4"/>
                <a:gd name="T65" fmla="*/ 0 h 3"/>
                <a:gd name="T66" fmla="*/ 20 w 4"/>
                <a:gd name="T67" fmla="*/ 0 h 3"/>
                <a:gd name="T68" fmla="*/ 20 w 4"/>
                <a:gd name="T69" fmla="*/ 0 h 3"/>
                <a:gd name="T70" fmla="*/ 20 w 4"/>
                <a:gd name="T71" fmla="*/ 0 h 3"/>
                <a:gd name="T72" fmla="*/ 20 w 4"/>
                <a:gd name="T73" fmla="*/ 5 h 3"/>
                <a:gd name="T74" fmla="*/ 15 w 4"/>
                <a:gd name="T75" fmla="*/ 5 h 3"/>
                <a:gd name="T76" fmla="*/ 15 w 4"/>
                <a:gd name="T77" fmla="*/ 5 h 3"/>
                <a:gd name="T78" fmla="*/ 10 w 4"/>
                <a:gd name="T79" fmla="*/ 9 h 3"/>
                <a:gd name="T80" fmla="*/ 10 w 4"/>
                <a:gd name="T81" fmla="*/ 9 h 3"/>
                <a:gd name="T82" fmla="*/ 10 w 4"/>
                <a:gd name="T83" fmla="*/ 9 h 3"/>
                <a:gd name="T84" fmla="*/ 10 w 4"/>
                <a:gd name="T85" fmla="*/ 9 h 3"/>
                <a:gd name="T86" fmla="*/ 10 w 4"/>
                <a:gd name="T87" fmla="*/ 14 h 3"/>
                <a:gd name="T88" fmla="*/ 15 w 4"/>
                <a:gd name="T89" fmla="*/ 14 h 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"/>
                <a:gd name="T136" fmla="*/ 0 h 3"/>
                <a:gd name="T137" fmla="*/ 4 w 4"/>
                <a:gd name="T138" fmla="*/ 3 h 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" h="3">
                  <a:moveTo>
                    <a:pt x="2" y="2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3"/>
                  </a:lnTo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69" name="Freeform 5"/>
            <p:cNvSpPr>
              <a:spLocks/>
            </p:cNvSpPr>
            <p:nvPr/>
          </p:nvSpPr>
          <p:spPr bwMode="auto">
            <a:xfrm>
              <a:off x="978" y="3610"/>
              <a:ext cx="43" cy="30"/>
            </a:xfrm>
            <a:custGeom>
              <a:avLst/>
              <a:gdLst>
                <a:gd name="T0" fmla="*/ 33 w 9"/>
                <a:gd name="T1" fmla="*/ 0 h 6"/>
                <a:gd name="T2" fmla="*/ 19 w 9"/>
                <a:gd name="T3" fmla="*/ 0 h 6"/>
                <a:gd name="T4" fmla="*/ 14 w 9"/>
                <a:gd name="T5" fmla="*/ 5 h 6"/>
                <a:gd name="T6" fmla="*/ 14 w 9"/>
                <a:gd name="T7" fmla="*/ 5 h 6"/>
                <a:gd name="T8" fmla="*/ 14 w 9"/>
                <a:gd name="T9" fmla="*/ 10 h 6"/>
                <a:gd name="T10" fmla="*/ 14 w 9"/>
                <a:gd name="T11" fmla="*/ 15 h 6"/>
                <a:gd name="T12" fmla="*/ 10 w 9"/>
                <a:gd name="T13" fmla="*/ 15 h 6"/>
                <a:gd name="T14" fmla="*/ 10 w 9"/>
                <a:gd name="T15" fmla="*/ 15 h 6"/>
                <a:gd name="T16" fmla="*/ 5 w 9"/>
                <a:gd name="T17" fmla="*/ 15 h 6"/>
                <a:gd name="T18" fmla="*/ 5 w 9"/>
                <a:gd name="T19" fmla="*/ 20 h 6"/>
                <a:gd name="T20" fmla="*/ 5 w 9"/>
                <a:gd name="T21" fmla="*/ 25 h 6"/>
                <a:gd name="T22" fmla="*/ 0 w 9"/>
                <a:gd name="T23" fmla="*/ 25 h 6"/>
                <a:gd name="T24" fmla="*/ 0 w 9"/>
                <a:gd name="T25" fmla="*/ 30 h 6"/>
                <a:gd name="T26" fmla="*/ 0 w 9"/>
                <a:gd name="T27" fmla="*/ 30 h 6"/>
                <a:gd name="T28" fmla="*/ 0 w 9"/>
                <a:gd name="T29" fmla="*/ 30 h 6"/>
                <a:gd name="T30" fmla="*/ 0 w 9"/>
                <a:gd name="T31" fmla="*/ 30 h 6"/>
                <a:gd name="T32" fmla="*/ 0 w 9"/>
                <a:gd name="T33" fmla="*/ 30 h 6"/>
                <a:gd name="T34" fmla="*/ 0 w 9"/>
                <a:gd name="T35" fmla="*/ 30 h 6"/>
                <a:gd name="T36" fmla="*/ 0 w 9"/>
                <a:gd name="T37" fmla="*/ 30 h 6"/>
                <a:gd name="T38" fmla="*/ 5 w 9"/>
                <a:gd name="T39" fmla="*/ 30 h 6"/>
                <a:gd name="T40" fmla="*/ 10 w 9"/>
                <a:gd name="T41" fmla="*/ 30 h 6"/>
                <a:gd name="T42" fmla="*/ 14 w 9"/>
                <a:gd name="T43" fmla="*/ 25 h 6"/>
                <a:gd name="T44" fmla="*/ 29 w 9"/>
                <a:gd name="T45" fmla="*/ 15 h 6"/>
                <a:gd name="T46" fmla="*/ 33 w 9"/>
                <a:gd name="T47" fmla="*/ 10 h 6"/>
                <a:gd name="T48" fmla="*/ 38 w 9"/>
                <a:gd name="T49" fmla="*/ 10 h 6"/>
                <a:gd name="T50" fmla="*/ 43 w 9"/>
                <a:gd name="T51" fmla="*/ 5 h 6"/>
                <a:gd name="T52" fmla="*/ 43 w 9"/>
                <a:gd name="T53" fmla="*/ 5 h 6"/>
                <a:gd name="T54" fmla="*/ 43 w 9"/>
                <a:gd name="T55" fmla="*/ 5 h 6"/>
                <a:gd name="T56" fmla="*/ 38 w 9"/>
                <a:gd name="T57" fmla="*/ 0 h 6"/>
                <a:gd name="T58" fmla="*/ 38 w 9"/>
                <a:gd name="T59" fmla="*/ 0 h 6"/>
                <a:gd name="T60" fmla="*/ 38 w 9"/>
                <a:gd name="T61" fmla="*/ 0 h 6"/>
                <a:gd name="T62" fmla="*/ 38 w 9"/>
                <a:gd name="T63" fmla="*/ 0 h 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"/>
                <a:gd name="T97" fmla="*/ 0 h 6"/>
                <a:gd name="T98" fmla="*/ 9 w 9"/>
                <a:gd name="T99" fmla="*/ 6 h 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" h="6">
                  <a:moveTo>
                    <a:pt x="8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0" name="Freeform 6"/>
            <p:cNvSpPr>
              <a:spLocks/>
            </p:cNvSpPr>
            <p:nvPr/>
          </p:nvSpPr>
          <p:spPr bwMode="auto">
            <a:xfrm>
              <a:off x="934" y="3632"/>
              <a:ext cx="44" cy="34"/>
            </a:xfrm>
            <a:custGeom>
              <a:avLst/>
              <a:gdLst>
                <a:gd name="T0" fmla="*/ 39 w 9"/>
                <a:gd name="T1" fmla="*/ 15 h 7"/>
                <a:gd name="T2" fmla="*/ 39 w 9"/>
                <a:gd name="T3" fmla="*/ 5 h 7"/>
                <a:gd name="T4" fmla="*/ 24 w 9"/>
                <a:gd name="T5" fmla="*/ 15 h 7"/>
                <a:gd name="T6" fmla="*/ 20 w 9"/>
                <a:gd name="T7" fmla="*/ 19 h 7"/>
                <a:gd name="T8" fmla="*/ 20 w 9"/>
                <a:gd name="T9" fmla="*/ 19 h 7"/>
                <a:gd name="T10" fmla="*/ 10 w 9"/>
                <a:gd name="T11" fmla="*/ 24 h 7"/>
                <a:gd name="T12" fmla="*/ 5 w 9"/>
                <a:gd name="T13" fmla="*/ 29 h 7"/>
                <a:gd name="T14" fmla="*/ 0 w 9"/>
                <a:gd name="T15" fmla="*/ 29 h 7"/>
                <a:gd name="T16" fmla="*/ 10 w 9"/>
                <a:gd name="T17" fmla="*/ 29 h 7"/>
                <a:gd name="T18" fmla="*/ 15 w 9"/>
                <a:gd name="T19" fmla="*/ 24 h 7"/>
                <a:gd name="T20" fmla="*/ 29 w 9"/>
                <a:gd name="T21" fmla="*/ 19 h 7"/>
                <a:gd name="T22" fmla="*/ 39 w 9"/>
                <a:gd name="T23" fmla="*/ 15 h 7"/>
                <a:gd name="T24" fmla="*/ 39 w 9"/>
                <a:gd name="T25" fmla="*/ 15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8" y="3"/>
                  </a:moveTo>
                  <a:cubicBezTo>
                    <a:pt x="8" y="2"/>
                    <a:pt x="9" y="1"/>
                    <a:pt x="8" y="1"/>
                  </a:cubicBezTo>
                  <a:cubicBezTo>
                    <a:pt x="7" y="0"/>
                    <a:pt x="5" y="2"/>
                    <a:pt x="5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7"/>
                    <a:pt x="1" y="7"/>
                    <a:pt x="2" y="6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4" y="5"/>
                    <a:pt x="5" y="5"/>
                    <a:pt x="6" y="4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1" name="Freeform 7"/>
            <p:cNvSpPr>
              <a:spLocks/>
            </p:cNvSpPr>
            <p:nvPr/>
          </p:nvSpPr>
          <p:spPr bwMode="auto">
            <a:xfrm>
              <a:off x="934" y="3637"/>
              <a:ext cx="39" cy="29"/>
            </a:xfrm>
            <a:custGeom>
              <a:avLst/>
              <a:gdLst>
                <a:gd name="T0" fmla="*/ 39 w 8"/>
                <a:gd name="T1" fmla="*/ 10 h 6"/>
                <a:gd name="T2" fmla="*/ 39 w 8"/>
                <a:gd name="T3" fmla="*/ 5 h 6"/>
                <a:gd name="T4" fmla="*/ 39 w 8"/>
                <a:gd name="T5" fmla="*/ 5 h 6"/>
                <a:gd name="T6" fmla="*/ 39 w 8"/>
                <a:gd name="T7" fmla="*/ 0 h 6"/>
                <a:gd name="T8" fmla="*/ 39 w 8"/>
                <a:gd name="T9" fmla="*/ 0 h 6"/>
                <a:gd name="T10" fmla="*/ 39 w 8"/>
                <a:gd name="T11" fmla="*/ 0 h 6"/>
                <a:gd name="T12" fmla="*/ 39 w 8"/>
                <a:gd name="T13" fmla="*/ 0 h 6"/>
                <a:gd name="T14" fmla="*/ 39 w 8"/>
                <a:gd name="T15" fmla="*/ 0 h 6"/>
                <a:gd name="T16" fmla="*/ 39 w 8"/>
                <a:gd name="T17" fmla="*/ 0 h 6"/>
                <a:gd name="T18" fmla="*/ 39 w 8"/>
                <a:gd name="T19" fmla="*/ 0 h 6"/>
                <a:gd name="T20" fmla="*/ 34 w 8"/>
                <a:gd name="T21" fmla="*/ 0 h 6"/>
                <a:gd name="T22" fmla="*/ 34 w 8"/>
                <a:gd name="T23" fmla="*/ 0 h 6"/>
                <a:gd name="T24" fmla="*/ 29 w 8"/>
                <a:gd name="T25" fmla="*/ 0 h 6"/>
                <a:gd name="T26" fmla="*/ 24 w 8"/>
                <a:gd name="T27" fmla="*/ 5 h 6"/>
                <a:gd name="T28" fmla="*/ 24 w 8"/>
                <a:gd name="T29" fmla="*/ 10 h 6"/>
                <a:gd name="T30" fmla="*/ 24 w 8"/>
                <a:gd name="T31" fmla="*/ 10 h 6"/>
                <a:gd name="T32" fmla="*/ 20 w 8"/>
                <a:gd name="T33" fmla="*/ 10 h 6"/>
                <a:gd name="T34" fmla="*/ 20 w 8"/>
                <a:gd name="T35" fmla="*/ 10 h 6"/>
                <a:gd name="T36" fmla="*/ 20 w 8"/>
                <a:gd name="T37" fmla="*/ 10 h 6"/>
                <a:gd name="T38" fmla="*/ 20 w 8"/>
                <a:gd name="T39" fmla="*/ 15 h 6"/>
                <a:gd name="T40" fmla="*/ 20 w 8"/>
                <a:gd name="T41" fmla="*/ 15 h 6"/>
                <a:gd name="T42" fmla="*/ 20 w 8"/>
                <a:gd name="T43" fmla="*/ 15 h 6"/>
                <a:gd name="T44" fmla="*/ 20 w 8"/>
                <a:gd name="T45" fmla="*/ 15 h 6"/>
                <a:gd name="T46" fmla="*/ 10 w 8"/>
                <a:gd name="T47" fmla="*/ 19 h 6"/>
                <a:gd name="T48" fmla="*/ 10 w 8"/>
                <a:gd name="T49" fmla="*/ 19 h 6"/>
                <a:gd name="T50" fmla="*/ 10 w 8"/>
                <a:gd name="T51" fmla="*/ 19 h 6"/>
                <a:gd name="T52" fmla="*/ 10 w 8"/>
                <a:gd name="T53" fmla="*/ 19 h 6"/>
                <a:gd name="T54" fmla="*/ 5 w 8"/>
                <a:gd name="T55" fmla="*/ 19 h 6"/>
                <a:gd name="T56" fmla="*/ 5 w 8"/>
                <a:gd name="T57" fmla="*/ 24 h 6"/>
                <a:gd name="T58" fmla="*/ 5 w 8"/>
                <a:gd name="T59" fmla="*/ 24 h 6"/>
                <a:gd name="T60" fmla="*/ 0 w 8"/>
                <a:gd name="T61" fmla="*/ 24 h 6"/>
                <a:gd name="T62" fmla="*/ 0 w 8"/>
                <a:gd name="T63" fmla="*/ 24 h 6"/>
                <a:gd name="T64" fmla="*/ 0 w 8"/>
                <a:gd name="T65" fmla="*/ 24 h 6"/>
                <a:gd name="T66" fmla="*/ 5 w 8"/>
                <a:gd name="T67" fmla="*/ 29 h 6"/>
                <a:gd name="T68" fmla="*/ 5 w 8"/>
                <a:gd name="T69" fmla="*/ 29 h 6"/>
                <a:gd name="T70" fmla="*/ 5 w 8"/>
                <a:gd name="T71" fmla="*/ 29 h 6"/>
                <a:gd name="T72" fmla="*/ 5 w 8"/>
                <a:gd name="T73" fmla="*/ 29 h 6"/>
                <a:gd name="T74" fmla="*/ 10 w 8"/>
                <a:gd name="T75" fmla="*/ 24 h 6"/>
                <a:gd name="T76" fmla="*/ 10 w 8"/>
                <a:gd name="T77" fmla="*/ 24 h 6"/>
                <a:gd name="T78" fmla="*/ 15 w 8"/>
                <a:gd name="T79" fmla="*/ 24 h 6"/>
                <a:gd name="T80" fmla="*/ 15 w 8"/>
                <a:gd name="T81" fmla="*/ 19 h 6"/>
                <a:gd name="T82" fmla="*/ 15 w 8"/>
                <a:gd name="T83" fmla="*/ 19 h 6"/>
                <a:gd name="T84" fmla="*/ 24 w 8"/>
                <a:gd name="T85" fmla="*/ 19 h 6"/>
                <a:gd name="T86" fmla="*/ 24 w 8"/>
                <a:gd name="T87" fmla="*/ 15 h 6"/>
                <a:gd name="T88" fmla="*/ 29 w 8"/>
                <a:gd name="T89" fmla="*/ 15 h 6"/>
                <a:gd name="T90" fmla="*/ 34 w 8"/>
                <a:gd name="T91" fmla="*/ 15 h 6"/>
                <a:gd name="T92" fmla="*/ 34 w 8"/>
                <a:gd name="T93" fmla="*/ 10 h 6"/>
                <a:gd name="T94" fmla="*/ 34 w 8"/>
                <a:gd name="T95" fmla="*/ 10 h 6"/>
                <a:gd name="T96" fmla="*/ 39 w 8"/>
                <a:gd name="T97" fmla="*/ 10 h 6"/>
                <a:gd name="T98" fmla="*/ 39 w 8"/>
                <a:gd name="T99" fmla="*/ 10 h 6"/>
                <a:gd name="T100" fmla="*/ 39 w 8"/>
                <a:gd name="T101" fmla="*/ 10 h 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"/>
                <a:gd name="T154" fmla="*/ 0 h 6"/>
                <a:gd name="T155" fmla="*/ 8 w 8"/>
                <a:gd name="T156" fmla="*/ 6 h 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" h="6">
                  <a:moveTo>
                    <a:pt x="8" y="2"/>
                  </a:move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2" name="Freeform 8"/>
            <p:cNvSpPr>
              <a:spLocks/>
            </p:cNvSpPr>
            <p:nvPr/>
          </p:nvSpPr>
          <p:spPr bwMode="auto">
            <a:xfrm>
              <a:off x="909" y="3676"/>
              <a:ext cx="5" cy="5"/>
            </a:xfrm>
            <a:custGeom>
              <a:avLst/>
              <a:gdLst>
                <a:gd name="T0" fmla="*/ 5 w 1"/>
                <a:gd name="T1" fmla="*/ 0 h 1"/>
                <a:gd name="T2" fmla="*/ 0 w 1"/>
                <a:gd name="T3" fmla="*/ 0 h 1"/>
                <a:gd name="T4" fmla="*/ 0 w 1"/>
                <a:gd name="T5" fmla="*/ 5 h 1"/>
                <a:gd name="T6" fmla="*/ 5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3" name="Freeform 9"/>
            <p:cNvSpPr>
              <a:spLocks/>
            </p:cNvSpPr>
            <p:nvPr/>
          </p:nvSpPr>
          <p:spPr bwMode="auto">
            <a:xfrm>
              <a:off x="909" y="3676"/>
              <a:ext cx="5" cy="5"/>
            </a:xfrm>
            <a:custGeom>
              <a:avLst/>
              <a:gdLst>
                <a:gd name="T0" fmla="*/ 5 w 1"/>
                <a:gd name="T1" fmla="*/ 0 h 1"/>
                <a:gd name="T2" fmla="*/ 5 w 1"/>
                <a:gd name="T3" fmla="*/ 0 h 1"/>
                <a:gd name="T4" fmla="*/ 5 w 1"/>
                <a:gd name="T5" fmla="*/ 0 h 1"/>
                <a:gd name="T6" fmla="*/ 5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5 h 1"/>
                <a:gd name="T18" fmla="*/ 0 w 1"/>
                <a:gd name="T19" fmla="*/ 5 h 1"/>
                <a:gd name="T20" fmla="*/ 0 w 1"/>
                <a:gd name="T21" fmla="*/ 5 h 1"/>
                <a:gd name="T22" fmla="*/ 0 w 1"/>
                <a:gd name="T23" fmla="*/ 5 h 1"/>
                <a:gd name="T24" fmla="*/ 0 w 1"/>
                <a:gd name="T25" fmla="*/ 5 h 1"/>
                <a:gd name="T26" fmla="*/ 5 w 1"/>
                <a:gd name="T27" fmla="*/ 5 h 1"/>
                <a:gd name="T28" fmla="*/ 5 w 1"/>
                <a:gd name="T29" fmla="*/ 0 h 1"/>
                <a:gd name="T30" fmla="*/ 5 w 1"/>
                <a:gd name="T31" fmla="*/ 0 h 1"/>
                <a:gd name="T32" fmla="*/ 5 w 1"/>
                <a:gd name="T33" fmla="*/ 0 h 1"/>
                <a:gd name="T34" fmla="*/ 5 w 1"/>
                <a:gd name="T35" fmla="*/ 0 h 1"/>
                <a:gd name="T36" fmla="*/ 5 w 1"/>
                <a:gd name="T37" fmla="*/ 0 h 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"/>
                <a:gd name="T58" fmla="*/ 0 h 1"/>
                <a:gd name="T59" fmla="*/ 1 w 1"/>
                <a:gd name="T60" fmla="*/ 1 h 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4" name="Freeform 10"/>
            <p:cNvSpPr>
              <a:spLocks/>
            </p:cNvSpPr>
            <p:nvPr/>
          </p:nvSpPr>
          <p:spPr bwMode="auto">
            <a:xfrm>
              <a:off x="870" y="3682"/>
              <a:ext cx="14" cy="14"/>
            </a:xfrm>
            <a:custGeom>
              <a:avLst/>
              <a:gdLst>
                <a:gd name="T0" fmla="*/ 9 w 3"/>
                <a:gd name="T1" fmla="*/ 5 h 3"/>
                <a:gd name="T2" fmla="*/ 14 w 3"/>
                <a:gd name="T3" fmla="*/ 5 h 3"/>
                <a:gd name="T4" fmla="*/ 9 w 3"/>
                <a:gd name="T5" fmla="*/ 5 h 3"/>
                <a:gd name="T6" fmla="*/ 14 w 3"/>
                <a:gd name="T7" fmla="*/ 9 h 3"/>
                <a:gd name="T8" fmla="*/ 9 w 3"/>
                <a:gd name="T9" fmla="*/ 9 h 3"/>
                <a:gd name="T10" fmla="*/ 5 w 3"/>
                <a:gd name="T11" fmla="*/ 14 h 3"/>
                <a:gd name="T12" fmla="*/ 0 w 3"/>
                <a:gd name="T13" fmla="*/ 14 h 3"/>
                <a:gd name="T14" fmla="*/ 5 w 3"/>
                <a:gd name="T15" fmla="*/ 5 h 3"/>
                <a:gd name="T16" fmla="*/ 9 w 3"/>
                <a:gd name="T17" fmla="*/ 5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3"/>
                <a:gd name="T29" fmla="*/ 3 w 3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3">
                  <a:moveTo>
                    <a:pt x="2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5" name="Freeform 11"/>
            <p:cNvSpPr>
              <a:spLocks/>
            </p:cNvSpPr>
            <p:nvPr/>
          </p:nvSpPr>
          <p:spPr bwMode="auto">
            <a:xfrm>
              <a:off x="875" y="3684"/>
              <a:ext cx="14" cy="9"/>
            </a:xfrm>
            <a:custGeom>
              <a:avLst/>
              <a:gdLst>
                <a:gd name="T0" fmla="*/ 9 w 3"/>
                <a:gd name="T1" fmla="*/ 0 h 2"/>
                <a:gd name="T2" fmla="*/ 9 w 3"/>
                <a:gd name="T3" fmla="*/ 0 h 2"/>
                <a:gd name="T4" fmla="*/ 9 w 3"/>
                <a:gd name="T5" fmla="*/ 0 h 2"/>
                <a:gd name="T6" fmla="*/ 9 w 3"/>
                <a:gd name="T7" fmla="*/ 0 h 2"/>
                <a:gd name="T8" fmla="*/ 14 w 3"/>
                <a:gd name="T9" fmla="*/ 0 h 2"/>
                <a:gd name="T10" fmla="*/ 14 w 3"/>
                <a:gd name="T11" fmla="*/ 0 h 2"/>
                <a:gd name="T12" fmla="*/ 14 w 3"/>
                <a:gd name="T13" fmla="*/ 0 h 2"/>
                <a:gd name="T14" fmla="*/ 14 w 3"/>
                <a:gd name="T15" fmla="*/ 0 h 2"/>
                <a:gd name="T16" fmla="*/ 14 w 3"/>
                <a:gd name="T17" fmla="*/ 0 h 2"/>
                <a:gd name="T18" fmla="*/ 14 w 3"/>
                <a:gd name="T19" fmla="*/ 0 h 2"/>
                <a:gd name="T20" fmla="*/ 14 w 3"/>
                <a:gd name="T21" fmla="*/ 0 h 2"/>
                <a:gd name="T22" fmla="*/ 9 w 3"/>
                <a:gd name="T23" fmla="*/ 0 h 2"/>
                <a:gd name="T24" fmla="*/ 9 w 3"/>
                <a:gd name="T25" fmla="*/ 5 h 2"/>
                <a:gd name="T26" fmla="*/ 14 w 3"/>
                <a:gd name="T27" fmla="*/ 5 h 2"/>
                <a:gd name="T28" fmla="*/ 14 w 3"/>
                <a:gd name="T29" fmla="*/ 5 h 2"/>
                <a:gd name="T30" fmla="*/ 14 w 3"/>
                <a:gd name="T31" fmla="*/ 5 h 2"/>
                <a:gd name="T32" fmla="*/ 9 w 3"/>
                <a:gd name="T33" fmla="*/ 5 h 2"/>
                <a:gd name="T34" fmla="*/ 9 w 3"/>
                <a:gd name="T35" fmla="*/ 5 h 2"/>
                <a:gd name="T36" fmla="*/ 9 w 3"/>
                <a:gd name="T37" fmla="*/ 5 h 2"/>
                <a:gd name="T38" fmla="*/ 9 w 3"/>
                <a:gd name="T39" fmla="*/ 5 h 2"/>
                <a:gd name="T40" fmla="*/ 9 w 3"/>
                <a:gd name="T41" fmla="*/ 5 h 2"/>
                <a:gd name="T42" fmla="*/ 5 w 3"/>
                <a:gd name="T43" fmla="*/ 9 h 2"/>
                <a:gd name="T44" fmla="*/ 5 w 3"/>
                <a:gd name="T45" fmla="*/ 9 h 2"/>
                <a:gd name="T46" fmla="*/ 5 w 3"/>
                <a:gd name="T47" fmla="*/ 9 h 2"/>
                <a:gd name="T48" fmla="*/ 0 w 3"/>
                <a:gd name="T49" fmla="*/ 9 h 2"/>
                <a:gd name="T50" fmla="*/ 0 w 3"/>
                <a:gd name="T51" fmla="*/ 9 h 2"/>
                <a:gd name="T52" fmla="*/ 0 w 3"/>
                <a:gd name="T53" fmla="*/ 5 h 2"/>
                <a:gd name="T54" fmla="*/ 5 w 3"/>
                <a:gd name="T55" fmla="*/ 5 h 2"/>
                <a:gd name="T56" fmla="*/ 5 w 3"/>
                <a:gd name="T57" fmla="*/ 5 h 2"/>
                <a:gd name="T58" fmla="*/ 5 w 3"/>
                <a:gd name="T59" fmla="*/ 5 h 2"/>
                <a:gd name="T60" fmla="*/ 5 w 3"/>
                <a:gd name="T61" fmla="*/ 0 h 2"/>
                <a:gd name="T62" fmla="*/ 9 w 3"/>
                <a:gd name="T63" fmla="*/ 0 h 2"/>
                <a:gd name="T64" fmla="*/ 9 w 3"/>
                <a:gd name="T65" fmla="*/ 0 h 2"/>
                <a:gd name="T66" fmla="*/ 9 w 3"/>
                <a:gd name="T67" fmla="*/ 0 h 2"/>
                <a:gd name="T68" fmla="*/ 9 w 3"/>
                <a:gd name="T69" fmla="*/ 0 h 2"/>
                <a:gd name="T70" fmla="*/ 9 w 3"/>
                <a:gd name="T71" fmla="*/ 0 h 2"/>
                <a:gd name="T72" fmla="*/ 9 w 3"/>
                <a:gd name="T73" fmla="*/ 0 h 2"/>
                <a:gd name="T74" fmla="*/ 9 w 3"/>
                <a:gd name="T75" fmla="*/ 0 h 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"/>
                <a:gd name="T115" fmla="*/ 0 h 2"/>
                <a:gd name="T116" fmla="*/ 3 w 3"/>
                <a:gd name="T117" fmla="*/ 2 h 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" h="2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6" name="Freeform 12"/>
            <p:cNvSpPr>
              <a:spLocks/>
            </p:cNvSpPr>
            <p:nvPr/>
          </p:nvSpPr>
          <p:spPr bwMode="auto">
            <a:xfrm>
              <a:off x="833" y="3690"/>
              <a:ext cx="19" cy="10"/>
            </a:xfrm>
            <a:custGeom>
              <a:avLst/>
              <a:gdLst>
                <a:gd name="T0" fmla="*/ 14 w 4"/>
                <a:gd name="T1" fmla="*/ 5 h 2"/>
                <a:gd name="T2" fmla="*/ 14 w 4"/>
                <a:gd name="T3" fmla="*/ 0 h 2"/>
                <a:gd name="T4" fmla="*/ 19 w 4"/>
                <a:gd name="T5" fmla="*/ 0 h 2"/>
                <a:gd name="T6" fmla="*/ 19 w 4"/>
                <a:gd name="T7" fmla="*/ 5 h 2"/>
                <a:gd name="T8" fmla="*/ 5 w 4"/>
                <a:gd name="T9" fmla="*/ 10 h 2"/>
                <a:gd name="T10" fmla="*/ 14 w 4"/>
                <a:gd name="T11" fmla="*/ 5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"/>
                <a:gd name="T20" fmla="*/ 4 w 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">
                  <a:moveTo>
                    <a:pt x="3" y="1"/>
                  </a:move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7" name="Freeform 13"/>
            <p:cNvSpPr>
              <a:spLocks/>
            </p:cNvSpPr>
            <p:nvPr/>
          </p:nvSpPr>
          <p:spPr bwMode="auto">
            <a:xfrm>
              <a:off x="838" y="3690"/>
              <a:ext cx="14" cy="10"/>
            </a:xfrm>
            <a:custGeom>
              <a:avLst/>
              <a:gdLst>
                <a:gd name="T0" fmla="*/ 9 w 3"/>
                <a:gd name="T1" fmla="*/ 5 h 2"/>
                <a:gd name="T2" fmla="*/ 9 w 3"/>
                <a:gd name="T3" fmla="*/ 5 h 2"/>
                <a:gd name="T4" fmla="*/ 9 w 3"/>
                <a:gd name="T5" fmla="*/ 0 h 2"/>
                <a:gd name="T6" fmla="*/ 9 w 3"/>
                <a:gd name="T7" fmla="*/ 0 h 2"/>
                <a:gd name="T8" fmla="*/ 9 w 3"/>
                <a:gd name="T9" fmla="*/ 0 h 2"/>
                <a:gd name="T10" fmla="*/ 9 w 3"/>
                <a:gd name="T11" fmla="*/ 0 h 2"/>
                <a:gd name="T12" fmla="*/ 9 w 3"/>
                <a:gd name="T13" fmla="*/ 0 h 2"/>
                <a:gd name="T14" fmla="*/ 14 w 3"/>
                <a:gd name="T15" fmla="*/ 0 h 2"/>
                <a:gd name="T16" fmla="*/ 14 w 3"/>
                <a:gd name="T17" fmla="*/ 0 h 2"/>
                <a:gd name="T18" fmla="*/ 14 w 3"/>
                <a:gd name="T19" fmla="*/ 0 h 2"/>
                <a:gd name="T20" fmla="*/ 14 w 3"/>
                <a:gd name="T21" fmla="*/ 5 h 2"/>
                <a:gd name="T22" fmla="*/ 14 w 3"/>
                <a:gd name="T23" fmla="*/ 5 h 2"/>
                <a:gd name="T24" fmla="*/ 14 w 3"/>
                <a:gd name="T25" fmla="*/ 5 h 2"/>
                <a:gd name="T26" fmla="*/ 14 w 3"/>
                <a:gd name="T27" fmla="*/ 5 h 2"/>
                <a:gd name="T28" fmla="*/ 9 w 3"/>
                <a:gd name="T29" fmla="*/ 10 h 2"/>
                <a:gd name="T30" fmla="*/ 5 w 3"/>
                <a:gd name="T31" fmla="*/ 10 h 2"/>
                <a:gd name="T32" fmla="*/ 0 w 3"/>
                <a:gd name="T33" fmla="*/ 10 h 2"/>
                <a:gd name="T34" fmla="*/ 0 w 3"/>
                <a:gd name="T35" fmla="*/ 10 h 2"/>
                <a:gd name="T36" fmla="*/ 0 w 3"/>
                <a:gd name="T37" fmla="*/ 10 h 2"/>
                <a:gd name="T38" fmla="*/ 0 w 3"/>
                <a:gd name="T39" fmla="*/ 10 h 2"/>
                <a:gd name="T40" fmla="*/ 0 w 3"/>
                <a:gd name="T41" fmla="*/ 10 h 2"/>
                <a:gd name="T42" fmla="*/ 0 w 3"/>
                <a:gd name="T43" fmla="*/ 10 h 2"/>
                <a:gd name="T44" fmla="*/ 5 w 3"/>
                <a:gd name="T45" fmla="*/ 10 h 2"/>
                <a:gd name="T46" fmla="*/ 9 w 3"/>
                <a:gd name="T47" fmla="*/ 5 h 2"/>
                <a:gd name="T48" fmla="*/ 9 w 3"/>
                <a:gd name="T49" fmla="*/ 5 h 2"/>
                <a:gd name="T50" fmla="*/ 9 w 3"/>
                <a:gd name="T51" fmla="*/ 5 h 2"/>
                <a:gd name="T52" fmla="*/ 9 w 3"/>
                <a:gd name="T53" fmla="*/ 5 h 2"/>
                <a:gd name="T54" fmla="*/ 9 w 3"/>
                <a:gd name="T55" fmla="*/ 5 h 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"/>
                <a:gd name="T85" fmla="*/ 0 h 2"/>
                <a:gd name="T86" fmla="*/ 3 w 3"/>
                <a:gd name="T87" fmla="*/ 2 h 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" h="2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8" name="Freeform 14"/>
            <p:cNvSpPr>
              <a:spLocks/>
            </p:cNvSpPr>
            <p:nvPr/>
          </p:nvSpPr>
          <p:spPr bwMode="auto">
            <a:xfrm>
              <a:off x="814" y="3691"/>
              <a:ext cx="10" cy="15"/>
            </a:xfrm>
            <a:custGeom>
              <a:avLst/>
              <a:gdLst>
                <a:gd name="T0" fmla="*/ 5 w 2"/>
                <a:gd name="T1" fmla="*/ 5 h 3"/>
                <a:gd name="T2" fmla="*/ 0 w 2"/>
                <a:gd name="T3" fmla="*/ 0 h 3"/>
                <a:gd name="T4" fmla="*/ 0 w 2"/>
                <a:gd name="T5" fmla="*/ 0 h 3"/>
                <a:gd name="T6" fmla="*/ 5 w 2"/>
                <a:gd name="T7" fmla="*/ 10 h 3"/>
                <a:gd name="T8" fmla="*/ 0 w 2"/>
                <a:gd name="T9" fmla="*/ 10 h 3"/>
                <a:gd name="T10" fmla="*/ 0 w 2"/>
                <a:gd name="T11" fmla="*/ 10 h 3"/>
                <a:gd name="T12" fmla="*/ 0 w 2"/>
                <a:gd name="T13" fmla="*/ 15 h 3"/>
                <a:gd name="T14" fmla="*/ 5 w 2"/>
                <a:gd name="T15" fmla="*/ 15 h 3"/>
                <a:gd name="T16" fmla="*/ 5 w 2"/>
                <a:gd name="T17" fmla="*/ 15 h 3"/>
                <a:gd name="T18" fmla="*/ 10 w 2"/>
                <a:gd name="T19" fmla="*/ 15 h 3"/>
                <a:gd name="T20" fmla="*/ 10 w 2"/>
                <a:gd name="T21" fmla="*/ 5 h 3"/>
                <a:gd name="T22" fmla="*/ 10 w 2"/>
                <a:gd name="T23" fmla="*/ 0 h 3"/>
                <a:gd name="T24" fmla="*/ 5 w 2"/>
                <a:gd name="T25" fmla="*/ 0 h 3"/>
                <a:gd name="T26" fmla="*/ 5 w 2"/>
                <a:gd name="T27" fmla="*/ 5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"/>
                <a:gd name="T43" fmla="*/ 0 h 3"/>
                <a:gd name="T44" fmla="*/ 2 w 2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" h="3">
                  <a:moveTo>
                    <a:pt x="1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79" name="Freeform 15"/>
            <p:cNvSpPr>
              <a:spLocks/>
            </p:cNvSpPr>
            <p:nvPr/>
          </p:nvSpPr>
          <p:spPr bwMode="auto">
            <a:xfrm>
              <a:off x="814" y="3691"/>
              <a:ext cx="10" cy="15"/>
            </a:xfrm>
            <a:custGeom>
              <a:avLst/>
              <a:gdLst>
                <a:gd name="T0" fmla="*/ 5 w 2"/>
                <a:gd name="T1" fmla="*/ 5 h 3"/>
                <a:gd name="T2" fmla="*/ 5 w 2"/>
                <a:gd name="T3" fmla="*/ 0 h 3"/>
                <a:gd name="T4" fmla="*/ 5 w 2"/>
                <a:gd name="T5" fmla="*/ 0 h 3"/>
                <a:gd name="T6" fmla="*/ 5 w 2"/>
                <a:gd name="T7" fmla="*/ 0 h 3"/>
                <a:gd name="T8" fmla="*/ 0 w 2"/>
                <a:gd name="T9" fmla="*/ 0 h 3"/>
                <a:gd name="T10" fmla="*/ 0 w 2"/>
                <a:gd name="T11" fmla="*/ 0 h 3"/>
                <a:gd name="T12" fmla="*/ 0 w 2"/>
                <a:gd name="T13" fmla="*/ 5 h 3"/>
                <a:gd name="T14" fmla="*/ 5 w 2"/>
                <a:gd name="T15" fmla="*/ 5 h 3"/>
                <a:gd name="T16" fmla="*/ 5 w 2"/>
                <a:gd name="T17" fmla="*/ 5 h 3"/>
                <a:gd name="T18" fmla="*/ 5 w 2"/>
                <a:gd name="T19" fmla="*/ 10 h 3"/>
                <a:gd name="T20" fmla="*/ 0 w 2"/>
                <a:gd name="T21" fmla="*/ 10 h 3"/>
                <a:gd name="T22" fmla="*/ 0 w 2"/>
                <a:gd name="T23" fmla="*/ 10 h 3"/>
                <a:gd name="T24" fmla="*/ 0 w 2"/>
                <a:gd name="T25" fmla="*/ 10 h 3"/>
                <a:gd name="T26" fmla="*/ 0 w 2"/>
                <a:gd name="T27" fmla="*/ 10 h 3"/>
                <a:gd name="T28" fmla="*/ 0 w 2"/>
                <a:gd name="T29" fmla="*/ 10 h 3"/>
                <a:gd name="T30" fmla="*/ 0 w 2"/>
                <a:gd name="T31" fmla="*/ 10 h 3"/>
                <a:gd name="T32" fmla="*/ 0 w 2"/>
                <a:gd name="T33" fmla="*/ 15 h 3"/>
                <a:gd name="T34" fmla="*/ 5 w 2"/>
                <a:gd name="T35" fmla="*/ 15 h 3"/>
                <a:gd name="T36" fmla="*/ 5 w 2"/>
                <a:gd name="T37" fmla="*/ 15 h 3"/>
                <a:gd name="T38" fmla="*/ 5 w 2"/>
                <a:gd name="T39" fmla="*/ 15 h 3"/>
                <a:gd name="T40" fmla="*/ 5 w 2"/>
                <a:gd name="T41" fmla="*/ 15 h 3"/>
                <a:gd name="T42" fmla="*/ 5 w 2"/>
                <a:gd name="T43" fmla="*/ 15 h 3"/>
                <a:gd name="T44" fmla="*/ 10 w 2"/>
                <a:gd name="T45" fmla="*/ 15 h 3"/>
                <a:gd name="T46" fmla="*/ 10 w 2"/>
                <a:gd name="T47" fmla="*/ 10 h 3"/>
                <a:gd name="T48" fmla="*/ 10 w 2"/>
                <a:gd name="T49" fmla="*/ 5 h 3"/>
                <a:gd name="T50" fmla="*/ 10 w 2"/>
                <a:gd name="T51" fmla="*/ 5 h 3"/>
                <a:gd name="T52" fmla="*/ 10 w 2"/>
                <a:gd name="T53" fmla="*/ 5 h 3"/>
                <a:gd name="T54" fmla="*/ 10 w 2"/>
                <a:gd name="T55" fmla="*/ 0 h 3"/>
                <a:gd name="T56" fmla="*/ 10 w 2"/>
                <a:gd name="T57" fmla="*/ 0 h 3"/>
                <a:gd name="T58" fmla="*/ 10 w 2"/>
                <a:gd name="T59" fmla="*/ 0 h 3"/>
                <a:gd name="T60" fmla="*/ 5 w 2"/>
                <a:gd name="T61" fmla="*/ 0 h 3"/>
                <a:gd name="T62" fmla="*/ 5 w 2"/>
                <a:gd name="T63" fmla="*/ 0 h 3"/>
                <a:gd name="T64" fmla="*/ 5 w 2"/>
                <a:gd name="T65" fmla="*/ 5 h 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"/>
                <a:gd name="T100" fmla="*/ 0 h 3"/>
                <a:gd name="T101" fmla="*/ 2 w 2"/>
                <a:gd name="T102" fmla="*/ 3 h 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" h="3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80" name="Freeform 16"/>
            <p:cNvSpPr>
              <a:spLocks/>
            </p:cNvSpPr>
            <p:nvPr/>
          </p:nvSpPr>
          <p:spPr bwMode="auto">
            <a:xfrm>
              <a:off x="795" y="3693"/>
              <a:ext cx="15" cy="15"/>
            </a:xfrm>
            <a:custGeom>
              <a:avLst/>
              <a:gdLst>
                <a:gd name="T0" fmla="*/ 15 w 3"/>
                <a:gd name="T1" fmla="*/ 15 h 3"/>
                <a:gd name="T2" fmla="*/ 15 w 3"/>
                <a:gd name="T3" fmla="*/ 15 h 3"/>
                <a:gd name="T4" fmla="*/ 15 w 3"/>
                <a:gd name="T5" fmla="*/ 15 h 3"/>
                <a:gd name="T6" fmla="*/ 15 w 3"/>
                <a:gd name="T7" fmla="*/ 15 h 3"/>
                <a:gd name="T8" fmla="*/ 15 w 3"/>
                <a:gd name="T9" fmla="*/ 15 h 3"/>
                <a:gd name="T10" fmla="*/ 15 w 3"/>
                <a:gd name="T11" fmla="*/ 15 h 3"/>
                <a:gd name="T12" fmla="*/ 10 w 3"/>
                <a:gd name="T13" fmla="*/ 10 h 3"/>
                <a:gd name="T14" fmla="*/ 5 w 3"/>
                <a:gd name="T15" fmla="*/ 5 h 3"/>
                <a:gd name="T16" fmla="*/ 5 w 3"/>
                <a:gd name="T17" fmla="*/ 5 h 3"/>
                <a:gd name="T18" fmla="*/ 5 w 3"/>
                <a:gd name="T19" fmla="*/ 5 h 3"/>
                <a:gd name="T20" fmla="*/ 5 w 3"/>
                <a:gd name="T21" fmla="*/ 5 h 3"/>
                <a:gd name="T22" fmla="*/ 5 w 3"/>
                <a:gd name="T23" fmla="*/ 5 h 3"/>
                <a:gd name="T24" fmla="*/ 5 w 3"/>
                <a:gd name="T25" fmla="*/ 0 h 3"/>
                <a:gd name="T26" fmla="*/ 0 w 3"/>
                <a:gd name="T27" fmla="*/ 0 h 3"/>
                <a:gd name="T28" fmla="*/ 0 w 3"/>
                <a:gd name="T29" fmla="*/ 0 h 3"/>
                <a:gd name="T30" fmla="*/ 0 w 3"/>
                <a:gd name="T31" fmla="*/ 0 h 3"/>
                <a:gd name="T32" fmla="*/ 0 w 3"/>
                <a:gd name="T33" fmla="*/ 0 h 3"/>
                <a:gd name="T34" fmla="*/ 0 w 3"/>
                <a:gd name="T35" fmla="*/ 0 h 3"/>
                <a:gd name="T36" fmla="*/ 0 w 3"/>
                <a:gd name="T37" fmla="*/ 0 h 3"/>
                <a:gd name="T38" fmla="*/ 0 w 3"/>
                <a:gd name="T39" fmla="*/ 0 h 3"/>
                <a:gd name="T40" fmla="*/ 0 w 3"/>
                <a:gd name="T41" fmla="*/ 5 h 3"/>
                <a:gd name="T42" fmla="*/ 0 w 3"/>
                <a:gd name="T43" fmla="*/ 5 h 3"/>
                <a:gd name="T44" fmla="*/ 0 w 3"/>
                <a:gd name="T45" fmla="*/ 5 h 3"/>
                <a:gd name="T46" fmla="*/ 0 w 3"/>
                <a:gd name="T47" fmla="*/ 5 h 3"/>
                <a:gd name="T48" fmla="*/ 5 w 3"/>
                <a:gd name="T49" fmla="*/ 5 h 3"/>
                <a:gd name="T50" fmla="*/ 5 w 3"/>
                <a:gd name="T51" fmla="*/ 10 h 3"/>
                <a:gd name="T52" fmla="*/ 5 w 3"/>
                <a:gd name="T53" fmla="*/ 10 h 3"/>
                <a:gd name="T54" fmla="*/ 10 w 3"/>
                <a:gd name="T55" fmla="*/ 15 h 3"/>
                <a:gd name="T56" fmla="*/ 10 w 3"/>
                <a:gd name="T57" fmla="*/ 15 h 3"/>
                <a:gd name="T58" fmla="*/ 15 w 3"/>
                <a:gd name="T59" fmla="*/ 15 h 3"/>
                <a:gd name="T60" fmla="*/ 15 w 3"/>
                <a:gd name="T61" fmla="*/ 15 h 3"/>
                <a:gd name="T62" fmla="*/ 15 w 3"/>
                <a:gd name="T63" fmla="*/ 15 h 3"/>
                <a:gd name="T64" fmla="*/ 15 w 3"/>
                <a:gd name="T65" fmla="*/ 15 h 3"/>
                <a:gd name="T66" fmla="*/ 15 w 3"/>
                <a:gd name="T67" fmla="*/ 15 h 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"/>
                <a:gd name="T103" fmla="*/ 0 h 3"/>
                <a:gd name="T104" fmla="*/ 3 w 3"/>
                <a:gd name="T105" fmla="*/ 3 h 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81" name="Freeform 17"/>
            <p:cNvSpPr>
              <a:spLocks/>
            </p:cNvSpPr>
            <p:nvPr/>
          </p:nvSpPr>
          <p:spPr bwMode="auto">
            <a:xfrm>
              <a:off x="768" y="3683"/>
              <a:ext cx="19" cy="10"/>
            </a:xfrm>
            <a:custGeom>
              <a:avLst/>
              <a:gdLst>
                <a:gd name="T0" fmla="*/ 0 w 4"/>
                <a:gd name="T1" fmla="*/ 5 h 2"/>
                <a:gd name="T2" fmla="*/ 0 w 4"/>
                <a:gd name="T3" fmla="*/ 5 h 2"/>
                <a:gd name="T4" fmla="*/ 5 w 4"/>
                <a:gd name="T5" fmla="*/ 0 h 2"/>
                <a:gd name="T6" fmla="*/ 5 w 4"/>
                <a:gd name="T7" fmla="*/ 0 h 2"/>
                <a:gd name="T8" fmla="*/ 10 w 4"/>
                <a:gd name="T9" fmla="*/ 0 h 2"/>
                <a:gd name="T10" fmla="*/ 14 w 4"/>
                <a:gd name="T11" fmla="*/ 0 h 2"/>
                <a:gd name="T12" fmla="*/ 14 w 4"/>
                <a:gd name="T13" fmla="*/ 0 h 2"/>
                <a:gd name="T14" fmla="*/ 14 w 4"/>
                <a:gd name="T15" fmla="*/ 0 h 2"/>
                <a:gd name="T16" fmla="*/ 14 w 4"/>
                <a:gd name="T17" fmla="*/ 5 h 2"/>
                <a:gd name="T18" fmla="*/ 19 w 4"/>
                <a:gd name="T19" fmla="*/ 5 h 2"/>
                <a:gd name="T20" fmla="*/ 19 w 4"/>
                <a:gd name="T21" fmla="*/ 5 h 2"/>
                <a:gd name="T22" fmla="*/ 19 w 4"/>
                <a:gd name="T23" fmla="*/ 5 h 2"/>
                <a:gd name="T24" fmla="*/ 19 w 4"/>
                <a:gd name="T25" fmla="*/ 5 h 2"/>
                <a:gd name="T26" fmla="*/ 19 w 4"/>
                <a:gd name="T27" fmla="*/ 5 h 2"/>
                <a:gd name="T28" fmla="*/ 19 w 4"/>
                <a:gd name="T29" fmla="*/ 5 h 2"/>
                <a:gd name="T30" fmla="*/ 19 w 4"/>
                <a:gd name="T31" fmla="*/ 5 h 2"/>
                <a:gd name="T32" fmla="*/ 19 w 4"/>
                <a:gd name="T33" fmla="*/ 10 h 2"/>
                <a:gd name="T34" fmla="*/ 19 w 4"/>
                <a:gd name="T35" fmla="*/ 10 h 2"/>
                <a:gd name="T36" fmla="*/ 19 w 4"/>
                <a:gd name="T37" fmla="*/ 10 h 2"/>
                <a:gd name="T38" fmla="*/ 19 w 4"/>
                <a:gd name="T39" fmla="*/ 10 h 2"/>
                <a:gd name="T40" fmla="*/ 14 w 4"/>
                <a:gd name="T41" fmla="*/ 5 h 2"/>
                <a:gd name="T42" fmla="*/ 14 w 4"/>
                <a:gd name="T43" fmla="*/ 5 h 2"/>
                <a:gd name="T44" fmla="*/ 14 w 4"/>
                <a:gd name="T45" fmla="*/ 10 h 2"/>
                <a:gd name="T46" fmla="*/ 14 w 4"/>
                <a:gd name="T47" fmla="*/ 10 h 2"/>
                <a:gd name="T48" fmla="*/ 14 w 4"/>
                <a:gd name="T49" fmla="*/ 10 h 2"/>
                <a:gd name="T50" fmla="*/ 10 w 4"/>
                <a:gd name="T51" fmla="*/ 10 h 2"/>
                <a:gd name="T52" fmla="*/ 10 w 4"/>
                <a:gd name="T53" fmla="*/ 10 h 2"/>
                <a:gd name="T54" fmla="*/ 10 w 4"/>
                <a:gd name="T55" fmla="*/ 10 h 2"/>
                <a:gd name="T56" fmla="*/ 10 w 4"/>
                <a:gd name="T57" fmla="*/ 10 h 2"/>
                <a:gd name="T58" fmla="*/ 10 w 4"/>
                <a:gd name="T59" fmla="*/ 10 h 2"/>
                <a:gd name="T60" fmla="*/ 10 w 4"/>
                <a:gd name="T61" fmla="*/ 10 h 2"/>
                <a:gd name="T62" fmla="*/ 10 w 4"/>
                <a:gd name="T63" fmla="*/ 10 h 2"/>
                <a:gd name="T64" fmla="*/ 5 w 4"/>
                <a:gd name="T65" fmla="*/ 10 h 2"/>
                <a:gd name="T66" fmla="*/ 5 w 4"/>
                <a:gd name="T67" fmla="*/ 10 h 2"/>
                <a:gd name="T68" fmla="*/ 5 w 4"/>
                <a:gd name="T69" fmla="*/ 5 h 2"/>
                <a:gd name="T70" fmla="*/ 5 w 4"/>
                <a:gd name="T71" fmla="*/ 5 h 2"/>
                <a:gd name="T72" fmla="*/ 5 w 4"/>
                <a:gd name="T73" fmla="*/ 5 h 2"/>
                <a:gd name="T74" fmla="*/ 5 w 4"/>
                <a:gd name="T75" fmla="*/ 5 h 2"/>
                <a:gd name="T76" fmla="*/ 5 w 4"/>
                <a:gd name="T77" fmla="*/ 5 h 2"/>
                <a:gd name="T78" fmla="*/ 5 w 4"/>
                <a:gd name="T79" fmla="*/ 5 h 2"/>
                <a:gd name="T80" fmla="*/ 5 w 4"/>
                <a:gd name="T81" fmla="*/ 5 h 2"/>
                <a:gd name="T82" fmla="*/ 5 w 4"/>
                <a:gd name="T83" fmla="*/ 5 h 2"/>
                <a:gd name="T84" fmla="*/ 5 w 4"/>
                <a:gd name="T85" fmla="*/ 5 h 2"/>
                <a:gd name="T86" fmla="*/ 5 w 4"/>
                <a:gd name="T87" fmla="*/ 5 h 2"/>
                <a:gd name="T88" fmla="*/ 5 w 4"/>
                <a:gd name="T89" fmla="*/ 5 h 2"/>
                <a:gd name="T90" fmla="*/ 5 w 4"/>
                <a:gd name="T91" fmla="*/ 5 h 2"/>
                <a:gd name="T92" fmla="*/ 5 w 4"/>
                <a:gd name="T93" fmla="*/ 5 h 2"/>
                <a:gd name="T94" fmla="*/ 0 w 4"/>
                <a:gd name="T95" fmla="*/ 5 h 2"/>
                <a:gd name="T96" fmla="*/ 0 w 4"/>
                <a:gd name="T97" fmla="*/ 5 h 2"/>
                <a:gd name="T98" fmla="*/ 0 w 4"/>
                <a:gd name="T99" fmla="*/ 5 h 2"/>
                <a:gd name="T100" fmla="*/ 0 w 4"/>
                <a:gd name="T101" fmla="*/ 5 h 2"/>
                <a:gd name="T102" fmla="*/ 0 w 4"/>
                <a:gd name="T103" fmla="*/ 5 h 2"/>
                <a:gd name="T104" fmla="*/ 0 w 4"/>
                <a:gd name="T105" fmla="*/ 5 h 2"/>
                <a:gd name="T106" fmla="*/ 0 w 4"/>
                <a:gd name="T107" fmla="*/ 5 h 2"/>
                <a:gd name="T108" fmla="*/ 0 w 4"/>
                <a:gd name="T109" fmla="*/ 5 h 2"/>
                <a:gd name="T110" fmla="*/ 0 w 4"/>
                <a:gd name="T111" fmla="*/ 5 h 2"/>
                <a:gd name="T112" fmla="*/ 0 w 4"/>
                <a:gd name="T113" fmla="*/ 5 h 2"/>
                <a:gd name="T114" fmla="*/ 0 w 4"/>
                <a:gd name="T115" fmla="*/ 5 h 2"/>
                <a:gd name="T116" fmla="*/ 0 w 4"/>
                <a:gd name="T117" fmla="*/ 5 h 2"/>
                <a:gd name="T118" fmla="*/ 0 w 4"/>
                <a:gd name="T119" fmla="*/ 5 h 2"/>
                <a:gd name="T120" fmla="*/ 0 w 4"/>
                <a:gd name="T121" fmla="*/ 5 h 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"/>
                <a:gd name="T184" fmla="*/ 0 h 2"/>
                <a:gd name="T185" fmla="*/ 4 w 4"/>
                <a:gd name="T186" fmla="*/ 2 h 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9699" name="Group 18"/>
          <p:cNvGrpSpPr>
            <a:grpSpLocks/>
          </p:cNvGrpSpPr>
          <p:nvPr/>
        </p:nvGrpSpPr>
        <p:grpSpPr bwMode="auto">
          <a:xfrm>
            <a:off x="2103438" y="1709738"/>
            <a:ext cx="5091112" cy="3514725"/>
            <a:chOff x="1491" y="1077"/>
            <a:chExt cx="3607" cy="2214"/>
          </a:xfrm>
        </p:grpSpPr>
        <p:sp>
          <p:nvSpPr>
            <p:cNvPr id="29708" name="Freeform 19"/>
            <p:cNvSpPr>
              <a:spLocks/>
            </p:cNvSpPr>
            <p:nvPr/>
          </p:nvSpPr>
          <p:spPr bwMode="auto">
            <a:xfrm>
              <a:off x="2843" y="1262"/>
              <a:ext cx="456" cy="269"/>
            </a:xfrm>
            <a:custGeom>
              <a:avLst/>
              <a:gdLst>
                <a:gd name="T0" fmla="*/ 0 w 89"/>
                <a:gd name="T1" fmla="*/ 249 h 55"/>
                <a:gd name="T2" fmla="*/ 26 w 89"/>
                <a:gd name="T3" fmla="*/ 0 h 55"/>
                <a:gd name="T4" fmla="*/ 225 w 89"/>
                <a:gd name="T5" fmla="*/ 15 h 55"/>
                <a:gd name="T6" fmla="*/ 420 w 89"/>
                <a:gd name="T7" fmla="*/ 20 h 55"/>
                <a:gd name="T8" fmla="*/ 420 w 89"/>
                <a:gd name="T9" fmla="*/ 24 h 55"/>
                <a:gd name="T10" fmla="*/ 425 w 89"/>
                <a:gd name="T11" fmla="*/ 44 h 55"/>
                <a:gd name="T12" fmla="*/ 425 w 89"/>
                <a:gd name="T13" fmla="*/ 49 h 55"/>
                <a:gd name="T14" fmla="*/ 420 w 89"/>
                <a:gd name="T15" fmla="*/ 64 h 55"/>
                <a:gd name="T16" fmla="*/ 420 w 89"/>
                <a:gd name="T17" fmla="*/ 88 h 55"/>
                <a:gd name="T18" fmla="*/ 430 w 89"/>
                <a:gd name="T19" fmla="*/ 112 h 55"/>
                <a:gd name="T20" fmla="*/ 436 w 89"/>
                <a:gd name="T21" fmla="*/ 122 h 55"/>
                <a:gd name="T22" fmla="*/ 441 w 89"/>
                <a:gd name="T23" fmla="*/ 147 h 55"/>
                <a:gd name="T24" fmla="*/ 441 w 89"/>
                <a:gd name="T25" fmla="*/ 186 h 55"/>
                <a:gd name="T26" fmla="*/ 446 w 89"/>
                <a:gd name="T27" fmla="*/ 196 h 55"/>
                <a:gd name="T28" fmla="*/ 446 w 89"/>
                <a:gd name="T29" fmla="*/ 210 h 55"/>
                <a:gd name="T30" fmla="*/ 446 w 89"/>
                <a:gd name="T31" fmla="*/ 215 h 55"/>
                <a:gd name="T32" fmla="*/ 456 w 89"/>
                <a:gd name="T33" fmla="*/ 249 h 55"/>
                <a:gd name="T34" fmla="*/ 456 w 89"/>
                <a:gd name="T35" fmla="*/ 259 h 55"/>
                <a:gd name="T36" fmla="*/ 456 w 89"/>
                <a:gd name="T37" fmla="*/ 269 h 55"/>
                <a:gd name="T38" fmla="*/ 0 w 89"/>
                <a:gd name="T39" fmla="*/ 249 h 55"/>
                <a:gd name="T40" fmla="*/ 0 w 89"/>
                <a:gd name="T41" fmla="*/ 249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55"/>
                <a:gd name="T65" fmla="*/ 89 w 89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55">
                  <a:moveTo>
                    <a:pt x="0" y="51"/>
                  </a:moveTo>
                  <a:lnTo>
                    <a:pt x="5" y="0"/>
                  </a:lnTo>
                  <a:lnTo>
                    <a:pt x="4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2" y="13"/>
                  </a:lnTo>
                  <a:lnTo>
                    <a:pt x="82" y="18"/>
                  </a:lnTo>
                  <a:lnTo>
                    <a:pt x="84" y="23"/>
                  </a:lnTo>
                  <a:lnTo>
                    <a:pt x="85" y="25"/>
                  </a:lnTo>
                  <a:lnTo>
                    <a:pt x="86" y="30"/>
                  </a:lnTo>
                  <a:lnTo>
                    <a:pt x="86" y="38"/>
                  </a:lnTo>
                  <a:lnTo>
                    <a:pt x="87" y="40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9" y="51"/>
                  </a:lnTo>
                  <a:lnTo>
                    <a:pt x="89" y="53"/>
                  </a:lnTo>
                  <a:lnTo>
                    <a:pt x="89" y="55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09" name="Freeform 20"/>
            <p:cNvSpPr>
              <a:spLocks/>
            </p:cNvSpPr>
            <p:nvPr/>
          </p:nvSpPr>
          <p:spPr bwMode="auto">
            <a:xfrm>
              <a:off x="2823" y="1511"/>
              <a:ext cx="482" cy="312"/>
            </a:xfrm>
            <a:custGeom>
              <a:avLst/>
              <a:gdLst>
                <a:gd name="T0" fmla="*/ 0 w 94"/>
                <a:gd name="T1" fmla="*/ 249 h 64"/>
                <a:gd name="T2" fmla="*/ 15 w 94"/>
                <a:gd name="T3" fmla="*/ 83 h 64"/>
                <a:gd name="T4" fmla="*/ 21 w 94"/>
                <a:gd name="T5" fmla="*/ 0 h 64"/>
                <a:gd name="T6" fmla="*/ 477 w 94"/>
                <a:gd name="T7" fmla="*/ 20 h 64"/>
                <a:gd name="T8" fmla="*/ 477 w 94"/>
                <a:gd name="T9" fmla="*/ 29 h 64"/>
                <a:gd name="T10" fmla="*/ 472 w 94"/>
                <a:gd name="T11" fmla="*/ 34 h 64"/>
                <a:gd name="T12" fmla="*/ 461 w 94"/>
                <a:gd name="T13" fmla="*/ 49 h 64"/>
                <a:gd name="T14" fmla="*/ 461 w 94"/>
                <a:gd name="T15" fmla="*/ 54 h 64"/>
                <a:gd name="T16" fmla="*/ 482 w 94"/>
                <a:gd name="T17" fmla="*/ 73 h 64"/>
                <a:gd name="T18" fmla="*/ 482 w 94"/>
                <a:gd name="T19" fmla="*/ 224 h 64"/>
                <a:gd name="T20" fmla="*/ 482 w 94"/>
                <a:gd name="T21" fmla="*/ 224 h 64"/>
                <a:gd name="T22" fmla="*/ 472 w 94"/>
                <a:gd name="T23" fmla="*/ 224 h 64"/>
                <a:gd name="T24" fmla="*/ 477 w 94"/>
                <a:gd name="T25" fmla="*/ 229 h 64"/>
                <a:gd name="T26" fmla="*/ 482 w 94"/>
                <a:gd name="T27" fmla="*/ 234 h 64"/>
                <a:gd name="T28" fmla="*/ 477 w 94"/>
                <a:gd name="T29" fmla="*/ 244 h 64"/>
                <a:gd name="T30" fmla="*/ 482 w 94"/>
                <a:gd name="T31" fmla="*/ 249 h 64"/>
                <a:gd name="T32" fmla="*/ 482 w 94"/>
                <a:gd name="T33" fmla="*/ 263 h 64"/>
                <a:gd name="T34" fmla="*/ 477 w 94"/>
                <a:gd name="T35" fmla="*/ 263 h 64"/>
                <a:gd name="T36" fmla="*/ 482 w 94"/>
                <a:gd name="T37" fmla="*/ 273 h 64"/>
                <a:gd name="T38" fmla="*/ 472 w 94"/>
                <a:gd name="T39" fmla="*/ 288 h 64"/>
                <a:gd name="T40" fmla="*/ 482 w 94"/>
                <a:gd name="T41" fmla="*/ 302 h 64"/>
                <a:gd name="T42" fmla="*/ 482 w 94"/>
                <a:gd name="T43" fmla="*/ 312 h 64"/>
                <a:gd name="T44" fmla="*/ 482 w 94"/>
                <a:gd name="T45" fmla="*/ 312 h 64"/>
                <a:gd name="T46" fmla="*/ 467 w 94"/>
                <a:gd name="T47" fmla="*/ 302 h 64"/>
                <a:gd name="T48" fmla="*/ 441 w 94"/>
                <a:gd name="T49" fmla="*/ 288 h 64"/>
                <a:gd name="T50" fmla="*/ 431 w 94"/>
                <a:gd name="T51" fmla="*/ 283 h 64"/>
                <a:gd name="T52" fmla="*/ 420 w 94"/>
                <a:gd name="T53" fmla="*/ 283 h 64"/>
                <a:gd name="T54" fmla="*/ 410 w 94"/>
                <a:gd name="T55" fmla="*/ 292 h 64"/>
                <a:gd name="T56" fmla="*/ 405 w 94"/>
                <a:gd name="T57" fmla="*/ 292 h 64"/>
                <a:gd name="T58" fmla="*/ 395 w 94"/>
                <a:gd name="T59" fmla="*/ 292 h 64"/>
                <a:gd name="T60" fmla="*/ 390 w 94"/>
                <a:gd name="T61" fmla="*/ 278 h 64"/>
                <a:gd name="T62" fmla="*/ 385 w 94"/>
                <a:gd name="T63" fmla="*/ 273 h 64"/>
                <a:gd name="T64" fmla="*/ 374 w 94"/>
                <a:gd name="T65" fmla="*/ 278 h 64"/>
                <a:gd name="T66" fmla="*/ 364 w 94"/>
                <a:gd name="T67" fmla="*/ 278 h 64"/>
                <a:gd name="T68" fmla="*/ 354 w 94"/>
                <a:gd name="T69" fmla="*/ 263 h 64"/>
                <a:gd name="T70" fmla="*/ 0 w 94"/>
                <a:gd name="T71" fmla="*/ 249 h 64"/>
                <a:gd name="T72" fmla="*/ 0 w 94"/>
                <a:gd name="T73" fmla="*/ 249 h 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"/>
                <a:gd name="T112" fmla="*/ 0 h 64"/>
                <a:gd name="T113" fmla="*/ 94 w 94"/>
                <a:gd name="T114" fmla="*/ 64 h 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" h="64">
                  <a:moveTo>
                    <a:pt x="0" y="51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2" y="7"/>
                  </a:lnTo>
                  <a:lnTo>
                    <a:pt x="90" y="10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4" y="46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1"/>
                  </a:lnTo>
                  <a:lnTo>
                    <a:pt x="94" y="54"/>
                  </a:lnTo>
                  <a:lnTo>
                    <a:pt x="93" y="54"/>
                  </a:lnTo>
                  <a:lnTo>
                    <a:pt x="94" y="56"/>
                  </a:lnTo>
                  <a:lnTo>
                    <a:pt x="92" y="59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79" y="60"/>
                  </a:lnTo>
                  <a:lnTo>
                    <a:pt x="77" y="60"/>
                  </a:lnTo>
                  <a:lnTo>
                    <a:pt x="76" y="57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69" y="54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0" name="Freeform 21"/>
            <p:cNvSpPr>
              <a:spLocks/>
            </p:cNvSpPr>
            <p:nvPr/>
          </p:nvSpPr>
          <p:spPr bwMode="auto">
            <a:xfrm>
              <a:off x="2807" y="1760"/>
              <a:ext cx="570" cy="268"/>
            </a:xfrm>
            <a:custGeom>
              <a:avLst/>
              <a:gdLst>
                <a:gd name="T0" fmla="*/ 0 w 111"/>
                <a:gd name="T1" fmla="*/ 166 h 55"/>
                <a:gd name="T2" fmla="*/ 15 w 111"/>
                <a:gd name="T3" fmla="*/ 0 h 55"/>
                <a:gd name="T4" fmla="*/ 370 w 111"/>
                <a:gd name="T5" fmla="*/ 15 h 55"/>
                <a:gd name="T6" fmla="*/ 380 w 111"/>
                <a:gd name="T7" fmla="*/ 29 h 55"/>
                <a:gd name="T8" fmla="*/ 390 w 111"/>
                <a:gd name="T9" fmla="*/ 29 h 55"/>
                <a:gd name="T10" fmla="*/ 401 w 111"/>
                <a:gd name="T11" fmla="*/ 24 h 55"/>
                <a:gd name="T12" fmla="*/ 406 w 111"/>
                <a:gd name="T13" fmla="*/ 29 h 55"/>
                <a:gd name="T14" fmla="*/ 411 w 111"/>
                <a:gd name="T15" fmla="*/ 44 h 55"/>
                <a:gd name="T16" fmla="*/ 421 w 111"/>
                <a:gd name="T17" fmla="*/ 44 h 55"/>
                <a:gd name="T18" fmla="*/ 426 w 111"/>
                <a:gd name="T19" fmla="*/ 44 h 55"/>
                <a:gd name="T20" fmla="*/ 436 w 111"/>
                <a:gd name="T21" fmla="*/ 34 h 55"/>
                <a:gd name="T22" fmla="*/ 447 w 111"/>
                <a:gd name="T23" fmla="*/ 34 h 55"/>
                <a:gd name="T24" fmla="*/ 457 w 111"/>
                <a:gd name="T25" fmla="*/ 39 h 55"/>
                <a:gd name="T26" fmla="*/ 483 w 111"/>
                <a:gd name="T27" fmla="*/ 54 h 55"/>
                <a:gd name="T28" fmla="*/ 498 w 111"/>
                <a:gd name="T29" fmla="*/ 63 h 55"/>
                <a:gd name="T30" fmla="*/ 498 w 111"/>
                <a:gd name="T31" fmla="*/ 73 h 55"/>
                <a:gd name="T32" fmla="*/ 508 w 111"/>
                <a:gd name="T33" fmla="*/ 78 h 55"/>
                <a:gd name="T34" fmla="*/ 508 w 111"/>
                <a:gd name="T35" fmla="*/ 83 h 55"/>
                <a:gd name="T36" fmla="*/ 503 w 111"/>
                <a:gd name="T37" fmla="*/ 93 h 55"/>
                <a:gd name="T38" fmla="*/ 508 w 111"/>
                <a:gd name="T39" fmla="*/ 102 h 55"/>
                <a:gd name="T40" fmla="*/ 514 w 111"/>
                <a:gd name="T41" fmla="*/ 117 h 55"/>
                <a:gd name="T42" fmla="*/ 519 w 111"/>
                <a:gd name="T43" fmla="*/ 122 h 55"/>
                <a:gd name="T44" fmla="*/ 519 w 111"/>
                <a:gd name="T45" fmla="*/ 127 h 55"/>
                <a:gd name="T46" fmla="*/ 519 w 111"/>
                <a:gd name="T47" fmla="*/ 136 h 55"/>
                <a:gd name="T48" fmla="*/ 529 w 111"/>
                <a:gd name="T49" fmla="*/ 141 h 55"/>
                <a:gd name="T50" fmla="*/ 534 w 111"/>
                <a:gd name="T51" fmla="*/ 146 h 55"/>
                <a:gd name="T52" fmla="*/ 529 w 111"/>
                <a:gd name="T53" fmla="*/ 156 h 55"/>
                <a:gd name="T54" fmla="*/ 529 w 111"/>
                <a:gd name="T55" fmla="*/ 166 h 55"/>
                <a:gd name="T56" fmla="*/ 539 w 111"/>
                <a:gd name="T57" fmla="*/ 171 h 55"/>
                <a:gd name="T58" fmla="*/ 539 w 111"/>
                <a:gd name="T59" fmla="*/ 180 h 55"/>
                <a:gd name="T60" fmla="*/ 534 w 111"/>
                <a:gd name="T61" fmla="*/ 185 h 55"/>
                <a:gd name="T62" fmla="*/ 539 w 111"/>
                <a:gd name="T63" fmla="*/ 190 h 55"/>
                <a:gd name="T64" fmla="*/ 544 w 111"/>
                <a:gd name="T65" fmla="*/ 200 h 55"/>
                <a:gd name="T66" fmla="*/ 539 w 111"/>
                <a:gd name="T67" fmla="*/ 205 h 55"/>
                <a:gd name="T68" fmla="*/ 544 w 111"/>
                <a:gd name="T69" fmla="*/ 214 h 55"/>
                <a:gd name="T70" fmla="*/ 544 w 111"/>
                <a:gd name="T71" fmla="*/ 219 h 55"/>
                <a:gd name="T72" fmla="*/ 549 w 111"/>
                <a:gd name="T73" fmla="*/ 224 h 55"/>
                <a:gd name="T74" fmla="*/ 555 w 111"/>
                <a:gd name="T75" fmla="*/ 234 h 55"/>
                <a:gd name="T76" fmla="*/ 560 w 111"/>
                <a:gd name="T77" fmla="*/ 244 h 55"/>
                <a:gd name="T78" fmla="*/ 570 w 111"/>
                <a:gd name="T79" fmla="*/ 253 h 55"/>
                <a:gd name="T80" fmla="*/ 570 w 111"/>
                <a:gd name="T81" fmla="*/ 258 h 55"/>
                <a:gd name="T82" fmla="*/ 570 w 111"/>
                <a:gd name="T83" fmla="*/ 263 h 55"/>
                <a:gd name="T84" fmla="*/ 570 w 111"/>
                <a:gd name="T85" fmla="*/ 268 h 55"/>
                <a:gd name="T86" fmla="*/ 128 w 111"/>
                <a:gd name="T87" fmla="*/ 258 h 55"/>
                <a:gd name="T88" fmla="*/ 134 w 111"/>
                <a:gd name="T89" fmla="*/ 175 h 55"/>
                <a:gd name="T90" fmla="*/ 0 w 111"/>
                <a:gd name="T91" fmla="*/ 166 h 55"/>
                <a:gd name="T92" fmla="*/ 0 w 111"/>
                <a:gd name="T93" fmla="*/ 166 h 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1"/>
                <a:gd name="T142" fmla="*/ 0 h 55"/>
                <a:gd name="T143" fmla="*/ 111 w 111"/>
                <a:gd name="T144" fmla="*/ 55 h 5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1" h="55">
                  <a:moveTo>
                    <a:pt x="0" y="34"/>
                  </a:moveTo>
                  <a:lnTo>
                    <a:pt x="3" y="0"/>
                  </a:lnTo>
                  <a:lnTo>
                    <a:pt x="72" y="3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5"/>
                  </a:lnTo>
                  <a:lnTo>
                    <a:pt x="79" y="6"/>
                  </a:lnTo>
                  <a:lnTo>
                    <a:pt x="80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5" y="7"/>
                  </a:lnTo>
                  <a:lnTo>
                    <a:pt x="87" y="7"/>
                  </a:lnTo>
                  <a:lnTo>
                    <a:pt x="89" y="8"/>
                  </a:lnTo>
                  <a:lnTo>
                    <a:pt x="94" y="11"/>
                  </a:lnTo>
                  <a:lnTo>
                    <a:pt x="97" y="13"/>
                  </a:lnTo>
                  <a:lnTo>
                    <a:pt x="97" y="15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8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1" y="25"/>
                  </a:lnTo>
                  <a:lnTo>
                    <a:pt x="101" y="26"/>
                  </a:lnTo>
                  <a:lnTo>
                    <a:pt x="101" y="28"/>
                  </a:lnTo>
                  <a:lnTo>
                    <a:pt x="103" y="29"/>
                  </a:lnTo>
                  <a:lnTo>
                    <a:pt x="104" y="30"/>
                  </a:lnTo>
                  <a:lnTo>
                    <a:pt x="103" y="32"/>
                  </a:lnTo>
                  <a:lnTo>
                    <a:pt x="103" y="34"/>
                  </a:lnTo>
                  <a:lnTo>
                    <a:pt x="105" y="35"/>
                  </a:lnTo>
                  <a:lnTo>
                    <a:pt x="105" y="37"/>
                  </a:lnTo>
                  <a:lnTo>
                    <a:pt x="104" y="38"/>
                  </a:lnTo>
                  <a:lnTo>
                    <a:pt x="105" y="39"/>
                  </a:lnTo>
                  <a:lnTo>
                    <a:pt x="106" y="41"/>
                  </a:lnTo>
                  <a:lnTo>
                    <a:pt x="105" y="42"/>
                  </a:lnTo>
                  <a:lnTo>
                    <a:pt x="106" y="44"/>
                  </a:lnTo>
                  <a:lnTo>
                    <a:pt x="106" y="45"/>
                  </a:lnTo>
                  <a:lnTo>
                    <a:pt x="107" y="46"/>
                  </a:lnTo>
                  <a:lnTo>
                    <a:pt x="108" y="48"/>
                  </a:lnTo>
                  <a:lnTo>
                    <a:pt x="109" y="50"/>
                  </a:lnTo>
                  <a:lnTo>
                    <a:pt x="111" y="52"/>
                  </a:lnTo>
                  <a:lnTo>
                    <a:pt x="111" y="53"/>
                  </a:lnTo>
                  <a:lnTo>
                    <a:pt x="111" y="54"/>
                  </a:lnTo>
                  <a:lnTo>
                    <a:pt x="111" y="55"/>
                  </a:lnTo>
                  <a:lnTo>
                    <a:pt x="25" y="53"/>
                  </a:lnTo>
                  <a:lnTo>
                    <a:pt x="26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1" name="Freeform 22"/>
            <p:cNvSpPr>
              <a:spLocks/>
            </p:cNvSpPr>
            <p:nvPr/>
          </p:nvSpPr>
          <p:spPr bwMode="auto">
            <a:xfrm>
              <a:off x="2920" y="2018"/>
              <a:ext cx="512" cy="259"/>
            </a:xfrm>
            <a:custGeom>
              <a:avLst/>
              <a:gdLst>
                <a:gd name="T0" fmla="*/ 15 w 100"/>
                <a:gd name="T1" fmla="*/ 0 h 53"/>
                <a:gd name="T2" fmla="*/ 456 w 100"/>
                <a:gd name="T3" fmla="*/ 10 h 53"/>
                <a:gd name="T4" fmla="*/ 486 w 100"/>
                <a:gd name="T5" fmla="*/ 29 h 53"/>
                <a:gd name="T6" fmla="*/ 476 w 100"/>
                <a:gd name="T7" fmla="*/ 39 h 53"/>
                <a:gd name="T8" fmla="*/ 476 w 100"/>
                <a:gd name="T9" fmla="*/ 49 h 53"/>
                <a:gd name="T10" fmla="*/ 481 w 100"/>
                <a:gd name="T11" fmla="*/ 59 h 53"/>
                <a:gd name="T12" fmla="*/ 486 w 100"/>
                <a:gd name="T13" fmla="*/ 59 h 53"/>
                <a:gd name="T14" fmla="*/ 492 w 100"/>
                <a:gd name="T15" fmla="*/ 73 h 53"/>
                <a:gd name="T16" fmla="*/ 497 w 100"/>
                <a:gd name="T17" fmla="*/ 78 h 53"/>
                <a:gd name="T18" fmla="*/ 507 w 100"/>
                <a:gd name="T19" fmla="*/ 78 h 53"/>
                <a:gd name="T20" fmla="*/ 507 w 100"/>
                <a:gd name="T21" fmla="*/ 83 h 53"/>
                <a:gd name="T22" fmla="*/ 512 w 100"/>
                <a:gd name="T23" fmla="*/ 259 h 53"/>
                <a:gd name="T24" fmla="*/ 0 w 100"/>
                <a:gd name="T25" fmla="*/ 249 h 53"/>
                <a:gd name="T26" fmla="*/ 15 w 100"/>
                <a:gd name="T27" fmla="*/ 0 h 53"/>
                <a:gd name="T28" fmla="*/ 15 w 100"/>
                <a:gd name="T29" fmla="*/ 0 h 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0"/>
                <a:gd name="T46" fmla="*/ 0 h 53"/>
                <a:gd name="T47" fmla="*/ 100 w 100"/>
                <a:gd name="T48" fmla="*/ 53 h 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0" h="53">
                  <a:moveTo>
                    <a:pt x="3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6" y="15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100" y="53"/>
                  </a:lnTo>
                  <a:lnTo>
                    <a:pt x="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2" name="Freeform 23"/>
            <p:cNvSpPr>
              <a:spLocks/>
            </p:cNvSpPr>
            <p:nvPr/>
          </p:nvSpPr>
          <p:spPr bwMode="auto">
            <a:xfrm>
              <a:off x="2848" y="2262"/>
              <a:ext cx="594" cy="293"/>
            </a:xfrm>
            <a:custGeom>
              <a:avLst/>
              <a:gdLst>
                <a:gd name="T0" fmla="*/ 72 w 116"/>
                <a:gd name="T1" fmla="*/ 5 h 60"/>
                <a:gd name="T2" fmla="*/ 0 w 116"/>
                <a:gd name="T3" fmla="*/ 44 h 60"/>
                <a:gd name="T4" fmla="*/ 205 w 116"/>
                <a:gd name="T5" fmla="*/ 215 h 60"/>
                <a:gd name="T6" fmla="*/ 215 w 116"/>
                <a:gd name="T7" fmla="*/ 220 h 60"/>
                <a:gd name="T8" fmla="*/ 230 w 116"/>
                <a:gd name="T9" fmla="*/ 234 h 60"/>
                <a:gd name="T10" fmla="*/ 246 w 116"/>
                <a:gd name="T11" fmla="*/ 230 h 60"/>
                <a:gd name="T12" fmla="*/ 256 w 116"/>
                <a:gd name="T13" fmla="*/ 234 h 60"/>
                <a:gd name="T14" fmla="*/ 261 w 116"/>
                <a:gd name="T15" fmla="*/ 244 h 60"/>
                <a:gd name="T16" fmla="*/ 282 w 116"/>
                <a:gd name="T17" fmla="*/ 249 h 60"/>
                <a:gd name="T18" fmla="*/ 292 w 116"/>
                <a:gd name="T19" fmla="*/ 254 h 60"/>
                <a:gd name="T20" fmla="*/ 302 w 116"/>
                <a:gd name="T21" fmla="*/ 249 h 60"/>
                <a:gd name="T22" fmla="*/ 312 w 116"/>
                <a:gd name="T23" fmla="*/ 259 h 60"/>
                <a:gd name="T24" fmla="*/ 333 w 116"/>
                <a:gd name="T25" fmla="*/ 259 h 60"/>
                <a:gd name="T26" fmla="*/ 343 w 116"/>
                <a:gd name="T27" fmla="*/ 269 h 60"/>
                <a:gd name="T28" fmla="*/ 348 w 116"/>
                <a:gd name="T29" fmla="*/ 278 h 60"/>
                <a:gd name="T30" fmla="*/ 364 w 116"/>
                <a:gd name="T31" fmla="*/ 273 h 60"/>
                <a:gd name="T32" fmla="*/ 384 w 116"/>
                <a:gd name="T33" fmla="*/ 283 h 60"/>
                <a:gd name="T34" fmla="*/ 394 w 116"/>
                <a:gd name="T35" fmla="*/ 278 h 60"/>
                <a:gd name="T36" fmla="*/ 405 w 116"/>
                <a:gd name="T37" fmla="*/ 278 h 60"/>
                <a:gd name="T38" fmla="*/ 405 w 116"/>
                <a:gd name="T39" fmla="*/ 293 h 60"/>
                <a:gd name="T40" fmla="*/ 410 w 116"/>
                <a:gd name="T41" fmla="*/ 283 h 60"/>
                <a:gd name="T42" fmla="*/ 420 w 116"/>
                <a:gd name="T43" fmla="*/ 273 h 60"/>
                <a:gd name="T44" fmla="*/ 425 w 116"/>
                <a:gd name="T45" fmla="*/ 278 h 60"/>
                <a:gd name="T46" fmla="*/ 435 w 116"/>
                <a:gd name="T47" fmla="*/ 283 h 60"/>
                <a:gd name="T48" fmla="*/ 446 w 116"/>
                <a:gd name="T49" fmla="*/ 278 h 60"/>
                <a:gd name="T50" fmla="*/ 446 w 116"/>
                <a:gd name="T51" fmla="*/ 283 h 60"/>
                <a:gd name="T52" fmla="*/ 461 w 116"/>
                <a:gd name="T53" fmla="*/ 293 h 60"/>
                <a:gd name="T54" fmla="*/ 476 w 116"/>
                <a:gd name="T55" fmla="*/ 283 h 60"/>
                <a:gd name="T56" fmla="*/ 507 w 116"/>
                <a:gd name="T57" fmla="*/ 273 h 60"/>
                <a:gd name="T58" fmla="*/ 517 w 116"/>
                <a:gd name="T59" fmla="*/ 273 h 60"/>
                <a:gd name="T60" fmla="*/ 543 w 116"/>
                <a:gd name="T61" fmla="*/ 273 h 60"/>
                <a:gd name="T62" fmla="*/ 579 w 116"/>
                <a:gd name="T63" fmla="*/ 288 h 60"/>
                <a:gd name="T64" fmla="*/ 589 w 116"/>
                <a:gd name="T65" fmla="*/ 293 h 60"/>
                <a:gd name="T66" fmla="*/ 594 w 116"/>
                <a:gd name="T67" fmla="*/ 151 h 60"/>
                <a:gd name="T68" fmla="*/ 584 w 116"/>
                <a:gd name="T69" fmla="*/ 15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6"/>
                <a:gd name="T106" fmla="*/ 0 h 60"/>
                <a:gd name="T107" fmla="*/ 116 w 116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6" h="60">
                  <a:moveTo>
                    <a:pt x="114" y="3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9"/>
                  </a:lnTo>
                  <a:lnTo>
                    <a:pt x="41" y="11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2" y="45"/>
                  </a:lnTo>
                  <a:lnTo>
                    <a:pt x="44" y="47"/>
                  </a:lnTo>
                  <a:lnTo>
                    <a:pt x="45" y="48"/>
                  </a:lnTo>
                  <a:lnTo>
                    <a:pt x="47" y="48"/>
                  </a:lnTo>
                  <a:lnTo>
                    <a:pt x="48" y="47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50"/>
                  </a:lnTo>
                  <a:lnTo>
                    <a:pt x="51" y="51"/>
                  </a:lnTo>
                  <a:lnTo>
                    <a:pt x="55" y="51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9" y="51"/>
                  </a:lnTo>
                  <a:lnTo>
                    <a:pt x="59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7" y="55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70" y="57"/>
                  </a:lnTo>
                  <a:lnTo>
                    <a:pt x="71" y="56"/>
                  </a:lnTo>
                  <a:lnTo>
                    <a:pt x="72" y="55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7" y="57"/>
                  </a:lnTo>
                  <a:lnTo>
                    <a:pt x="78" y="57"/>
                  </a:lnTo>
                  <a:lnTo>
                    <a:pt x="79" y="57"/>
                  </a:lnTo>
                  <a:lnTo>
                    <a:pt x="78" y="59"/>
                  </a:lnTo>
                  <a:lnTo>
                    <a:pt x="79" y="60"/>
                  </a:lnTo>
                  <a:lnTo>
                    <a:pt x="80" y="59"/>
                  </a:lnTo>
                  <a:lnTo>
                    <a:pt x="80" y="58"/>
                  </a:lnTo>
                  <a:lnTo>
                    <a:pt x="81" y="57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4" y="58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8" y="58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6" y="57"/>
                  </a:lnTo>
                  <a:lnTo>
                    <a:pt x="99" y="56"/>
                  </a:lnTo>
                  <a:lnTo>
                    <a:pt x="100" y="56"/>
                  </a:lnTo>
                  <a:lnTo>
                    <a:pt x="101" y="56"/>
                  </a:lnTo>
                  <a:lnTo>
                    <a:pt x="104" y="57"/>
                  </a:lnTo>
                  <a:lnTo>
                    <a:pt x="106" y="56"/>
                  </a:lnTo>
                  <a:lnTo>
                    <a:pt x="107" y="56"/>
                  </a:lnTo>
                  <a:lnTo>
                    <a:pt x="113" y="59"/>
                  </a:lnTo>
                  <a:lnTo>
                    <a:pt x="114" y="60"/>
                  </a:lnTo>
                  <a:lnTo>
                    <a:pt x="115" y="60"/>
                  </a:lnTo>
                  <a:lnTo>
                    <a:pt x="116" y="60"/>
                  </a:lnTo>
                  <a:lnTo>
                    <a:pt x="116" y="31"/>
                  </a:lnTo>
                  <a:lnTo>
                    <a:pt x="114" y="12"/>
                  </a:lnTo>
                  <a:lnTo>
                    <a:pt x="114" y="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3" name="Freeform 24"/>
            <p:cNvSpPr>
              <a:spLocks/>
            </p:cNvSpPr>
            <p:nvPr/>
          </p:nvSpPr>
          <p:spPr bwMode="auto">
            <a:xfrm>
              <a:off x="3295" y="1726"/>
              <a:ext cx="420" cy="263"/>
            </a:xfrm>
            <a:custGeom>
              <a:avLst/>
              <a:gdLst>
                <a:gd name="T0" fmla="*/ 338 w 82"/>
                <a:gd name="T1" fmla="*/ 0 h 54"/>
                <a:gd name="T2" fmla="*/ 348 w 82"/>
                <a:gd name="T3" fmla="*/ 19 h 54"/>
                <a:gd name="T4" fmla="*/ 343 w 82"/>
                <a:gd name="T5" fmla="*/ 29 h 54"/>
                <a:gd name="T6" fmla="*/ 353 w 82"/>
                <a:gd name="T7" fmla="*/ 63 h 54"/>
                <a:gd name="T8" fmla="*/ 379 w 82"/>
                <a:gd name="T9" fmla="*/ 78 h 54"/>
                <a:gd name="T10" fmla="*/ 384 w 82"/>
                <a:gd name="T11" fmla="*/ 88 h 54"/>
                <a:gd name="T12" fmla="*/ 400 w 82"/>
                <a:gd name="T13" fmla="*/ 102 h 54"/>
                <a:gd name="T14" fmla="*/ 420 w 82"/>
                <a:gd name="T15" fmla="*/ 127 h 54"/>
                <a:gd name="T16" fmla="*/ 410 w 82"/>
                <a:gd name="T17" fmla="*/ 141 h 54"/>
                <a:gd name="T18" fmla="*/ 410 w 82"/>
                <a:gd name="T19" fmla="*/ 151 h 54"/>
                <a:gd name="T20" fmla="*/ 384 w 82"/>
                <a:gd name="T21" fmla="*/ 166 h 54"/>
                <a:gd name="T22" fmla="*/ 369 w 82"/>
                <a:gd name="T23" fmla="*/ 170 h 54"/>
                <a:gd name="T24" fmla="*/ 359 w 82"/>
                <a:gd name="T25" fmla="*/ 185 h 54"/>
                <a:gd name="T26" fmla="*/ 369 w 82"/>
                <a:gd name="T27" fmla="*/ 200 h 54"/>
                <a:gd name="T28" fmla="*/ 369 w 82"/>
                <a:gd name="T29" fmla="*/ 214 h 54"/>
                <a:gd name="T30" fmla="*/ 348 w 82"/>
                <a:gd name="T31" fmla="*/ 244 h 54"/>
                <a:gd name="T32" fmla="*/ 343 w 82"/>
                <a:gd name="T33" fmla="*/ 258 h 54"/>
                <a:gd name="T34" fmla="*/ 323 w 82"/>
                <a:gd name="T35" fmla="*/ 244 h 54"/>
                <a:gd name="T36" fmla="*/ 56 w 82"/>
                <a:gd name="T37" fmla="*/ 248 h 54"/>
                <a:gd name="T38" fmla="*/ 56 w 82"/>
                <a:gd name="T39" fmla="*/ 234 h 54"/>
                <a:gd name="T40" fmla="*/ 46 w 82"/>
                <a:gd name="T41" fmla="*/ 219 h 54"/>
                <a:gd name="T42" fmla="*/ 51 w 82"/>
                <a:gd name="T43" fmla="*/ 205 h 54"/>
                <a:gd name="T44" fmla="*/ 41 w 82"/>
                <a:gd name="T45" fmla="*/ 190 h 54"/>
                <a:gd name="T46" fmla="*/ 41 w 82"/>
                <a:gd name="T47" fmla="*/ 175 h 54"/>
                <a:gd name="T48" fmla="*/ 31 w 82"/>
                <a:gd name="T49" fmla="*/ 161 h 54"/>
                <a:gd name="T50" fmla="*/ 26 w 82"/>
                <a:gd name="T51" fmla="*/ 151 h 54"/>
                <a:gd name="T52" fmla="*/ 15 w 82"/>
                <a:gd name="T53" fmla="*/ 127 h 54"/>
                <a:gd name="T54" fmla="*/ 20 w 82"/>
                <a:gd name="T55" fmla="*/ 112 h 54"/>
                <a:gd name="T56" fmla="*/ 10 w 82"/>
                <a:gd name="T57" fmla="*/ 97 h 54"/>
                <a:gd name="T58" fmla="*/ 10 w 82"/>
                <a:gd name="T59" fmla="*/ 88 h 54"/>
                <a:gd name="T60" fmla="*/ 10 w 82"/>
                <a:gd name="T61" fmla="*/ 58 h 54"/>
                <a:gd name="T62" fmla="*/ 10 w 82"/>
                <a:gd name="T63" fmla="*/ 49 h 54"/>
                <a:gd name="T64" fmla="*/ 5 w 82"/>
                <a:gd name="T65" fmla="*/ 29 h 54"/>
                <a:gd name="T66" fmla="*/ 5 w 82"/>
                <a:gd name="T67" fmla="*/ 15 h 54"/>
                <a:gd name="T68" fmla="*/ 10 w 82"/>
                <a:gd name="T69" fmla="*/ 10 h 54"/>
                <a:gd name="T70" fmla="*/ 10 w 82"/>
                <a:gd name="T71" fmla="*/ 10 h 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54"/>
                <a:gd name="T110" fmla="*/ 82 w 82"/>
                <a:gd name="T111" fmla="*/ 54 h 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54">
                  <a:moveTo>
                    <a:pt x="2" y="2"/>
                  </a:moveTo>
                  <a:lnTo>
                    <a:pt x="66" y="0"/>
                  </a:lnTo>
                  <a:lnTo>
                    <a:pt x="67" y="2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7" y="6"/>
                  </a:lnTo>
                  <a:lnTo>
                    <a:pt x="68" y="8"/>
                  </a:lnTo>
                  <a:lnTo>
                    <a:pt x="69" y="13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81" y="23"/>
                  </a:lnTo>
                  <a:lnTo>
                    <a:pt x="82" y="26"/>
                  </a:lnTo>
                  <a:lnTo>
                    <a:pt x="81" y="27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77" y="34"/>
                  </a:lnTo>
                  <a:lnTo>
                    <a:pt x="75" y="34"/>
                  </a:lnTo>
                  <a:lnTo>
                    <a:pt x="75" y="35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0" y="49"/>
                  </a:lnTo>
                  <a:lnTo>
                    <a:pt x="68" y="50"/>
                  </a:lnTo>
                  <a:lnTo>
                    <a:pt x="67" y="51"/>
                  </a:lnTo>
                  <a:lnTo>
                    <a:pt x="67" y="53"/>
                  </a:lnTo>
                  <a:lnTo>
                    <a:pt x="66" y="54"/>
                  </a:lnTo>
                  <a:lnTo>
                    <a:pt x="63" y="50"/>
                  </a:lnTo>
                  <a:lnTo>
                    <a:pt x="11" y="52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11" y="48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4" y="28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1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4" name="Freeform 25"/>
            <p:cNvSpPr>
              <a:spLocks/>
            </p:cNvSpPr>
            <p:nvPr/>
          </p:nvSpPr>
          <p:spPr bwMode="auto">
            <a:xfrm>
              <a:off x="3352" y="1970"/>
              <a:ext cx="460" cy="380"/>
            </a:xfrm>
            <a:custGeom>
              <a:avLst/>
              <a:gdLst>
                <a:gd name="T0" fmla="*/ 388 w 90"/>
                <a:gd name="T1" fmla="*/ 336 h 78"/>
                <a:gd name="T2" fmla="*/ 394 w 90"/>
                <a:gd name="T3" fmla="*/ 346 h 78"/>
                <a:gd name="T4" fmla="*/ 394 w 90"/>
                <a:gd name="T5" fmla="*/ 361 h 78"/>
                <a:gd name="T6" fmla="*/ 378 w 90"/>
                <a:gd name="T7" fmla="*/ 375 h 78"/>
                <a:gd name="T8" fmla="*/ 424 w 90"/>
                <a:gd name="T9" fmla="*/ 380 h 78"/>
                <a:gd name="T10" fmla="*/ 424 w 90"/>
                <a:gd name="T11" fmla="*/ 361 h 78"/>
                <a:gd name="T12" fmla="*/ 434 w 90"/>
                <a:gd name="T13" fmla="*/ 336 h 78"/>
                <a:gd name="T14" fmla="*/ 450 w 90"/>
                <a:gd name="T15" fmla="*/ 326 h 78"/>
                <a:gd name="T16" fmla="*/ 455 w 90"/>
                <a:gd name="T17" fmla="*/ 326 h 78"/>
                <a:gd name="T18" fmla="*/ 460 w 90"/>
                <a:gd name="T19" fmla="*/ 297 h 78"/>
                <a:gd name="T20" fmla="*/ 455 w 90"/>
                <a:gd name="T21" fmla="*/ 292 h 78"/>
                <a:gd name="T22" fmla="*/ 450 w 90"/>
                <a:gd name="T23" fmla="*/ 287 h 78"/>
                <a:gd name="T24" fmla="*/ 445 w 90"/>
                <a:gd name="T25" fmla="*/ 292 h 78"/>
                <a:gd name="T26" fmla="*/ 429 w 90"/>
                <a:gd name="T27" fmla="*/ 273 h 78"/>
                <a:gd name="T28" fmla="*/ 434 w 90"/>
                <a:gd name="T29" fmla="*/ 263 h 78"/>
                <a:gd name="T30" fmla="*/ 429 w 90"/>
                <a:gd name="T31" fmla="*/ 253 h 78"/>
                <a:gd name="T32" fmla="*/ 404 w 90"/>
                <a:gd name="T33" fmla="*/ 224 h 78"/>
                <a:gd name="T34" fmla="*/ 378 w 90"/>
                <a:gd name="T35" fmla="*/ 209 h 78"/>
                <a:gd name="T36" fmla="*/ 363 w 90"/>
                <a:gd name="T37" fmla="*/ 185 h 78"/>
                <a:gd name="T38" fmla="*/ 378 w 90"/>
                <a:gd name="T39" fmla="*/ 166 h 78"/>
                <a:gd name="T40" fmla="*/ 378 w 90"/>
                <a:gd name="T41" fmla="*/ 146 h 78"/>
                <a:gd name="T42" fmla="*/ 358 w 90"/>
                <a:gd name="T43" fmla="*/ 132 h 78"/>
                <a:gd name="T44" fmla="*/ 348 w 90"/>
                <a:gd name="T45" fmla="*/ 141 h 78"/>
                <a:gd name="T46" fmla="*/ 332 w 90"/>
                <a:gd name="T47" fmla="*/ 107 h 78"/>
                <a:gd name="T48" fmla="*/ 307 w 90"/>
                <a:gd name="T49" fmla="*/ 88 h 78"/>
                <a:gd name="T50" fmla="*/ 286 w 90"/>
                <a:gd name="T51" fmla="*/ 63 h 78"/>
                <a:gd name="T52" fmla="*/ 281 w 90"/>
                <a:gd name="T53" fmla="*/ 29 h 78"/>
                <a:gd name="T54" fmla="*/ 281 w 90"/>
                <a:gd name="T55" fmla="*/ 19 h 78"/>
                <a:gd name="T56" fmla="*/ 0 w 90"/>
                <a:gd name="T57" fmla="*/ 10 h 78"/>
                <a:gd name="T58" fmla="*/ 10 w 90"/>
                <a:gd name="T59" fmla="*/ 24 h 78"/>
                <a:gd name="T60" fmla="*/ 26 w 90"/>
                <a:gd name="T61" fmla="*/ 44 h 78"/>
                <a:gd name="T62" fmla="*/ 26 w 90"/>
                <a:gd name="T63" fmla="*/ 54 h 78"/>
                <a:gd name="T64" fmla="*/ 56 w 90"/>
                <a:gd name="T65" fmla="*/ 78 h 78"/>
                <a:gd name="T66" fmla="*/ 46 w 90"/>
                <a:gd name="T67" fmla="*/ 97 h 78"/>
                <a:gd name="T68" fmla="*/ 56 w 90"/>
                <a:gd name="T69" fmla="*/ 107 h 78"/>
                <a:gd name="T70" fmla="*/ 66 w 90"/>
                <a:gd name="T71" fmla="*/ 127 h 78"/>
                <a:gd name="T72" fmla="*/ 77 w 90"/>
                <a:gd name="T73" fmla="*/ 132 h 78"/>
                <a:gd name="T74" fmla="*/ 82 w 90"/>
                <a:gd name="T75" fmla="*/ 351 h 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0"/>
                <a:gd name="T115" fmla="*/ 0 h 78"/>
                <a:gd name="T116" fmla="*/ 90 w 90"/>
                <a:gd name="T117" fmla="*/ 78 h 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0" h="78">
                  <a:moveTo>
                    <a:pt x="16" y="72"/>
                  </a:moveTo>
                  <a:lnTo>
                    <a:pt x="76" y="69"/>
                  </a:lnTo>
                  <a:lnTo>
                    <a:pt x="76" y="70"/>
                  </a:lnTo>
                  <a:lnTo>
                    <a:pt x="77" y="71"/>
                  </a:lnTo>
                  <a:lnTo>
                    <a:pt x="78" y="72"/>
                  </a:lnTo>
                  <a:lnTo>
                    <a:pt x="77" y="74"/>
                  </a:lnTo>
                  <a:lnTo>
                    <a:pt x="76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83" y="78"/>
                  </a:lnTo>
                  <a:lnTo>
                    <a:pt x="84" y="75"/>
                  </a:lnTo>
                  <a:lnTo>
                    <a:pt x="83" y="74"/>
                  </a:lnTo>
                  <a:lnTo>
                    <a:pt x="84" y="71"/>
                  </a:lnTo>
                  <a:lnTo>
                    <a:pt x="85" y="69"/>
                  </a:lnTo>
                  <a:lnTo>
                    <a:pt x="86" y="67"/>
                  </a:lnTo>
                  <a:lnTo>
                    <a:pt x="88" y="67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0" y="61"/>
                  </a:lnTo>
                  <a:lnTo>
                    <a:pt x="89" y="60"/>
                  </a:lnTo>
                  <a:lnTo>
                    <a:pt x="88" y="59"/>
                  </a:lnTo>
                  <a:lnTo>
                    <a:pt x="87" y="59"/>
                  </a:lnTo>
                  <a:lnTo>
                    <a:pt x="87" y="60"/>
                  </a:lnTo>
                  <a:lnTo>
                    <a:pt x="84" y="56"/>
                  </a:lnTo>
                  <a:lnTo>
                    <a:pt x="84" y="55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4" y="52"/>
                  </a:lnTo>
                  <a:lnTo>
                    <a:pt x="83" y="49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4" y="43"/>
                  </a:lnTo>
                  <a:lnTo>
                    <a:pt x="72" y="40"/>
                  </a:lnTo>
                  <a:lnTo>
                    <a:pt x="71" y="38"/>
                  </a:lnTo>
                  <a:lnTo>
                    <a:pt x="71" y="37"/>
                  </a:lnTo>
                  <a:lnTo>
                    <a:pt x="74" y="34"/>
                  </a:lnTo>
                  <a:lnTo>
                    <a:pt x="73" y="32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0" y="27"/>
                  </a:lnTo>
                  <a:lnTo>
                    <a:pt x="69" y="28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5" y="22"/>
                  </a:lnTo>
                  <a:lnTo>
                    <a:pt x="64" y="21"/>
                  </a:lnTo>
                  <a:lnTo>
                    <a:pt x="60" y="18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5" y="10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2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5"/>
                  </a:lnTo>
                  <a:lnTo>
                    <a:pt x="3" y="7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5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63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5" name="Freeform 26"/>
            <p:cNvSpPr>
              <a:spLocks/>
            </p:cNvSpPr>
            <p:nvPr/>
          </p:nvSpPr>
          <p:spPr bwMode="auto">
            <a:xfrm>
              <a:off x="3525" y="1438"/>
              <a:ext cx="364" cy="371"/>
            </a:xfrm>
            <a:custGeom>
              <a:avLst/>
              <a:gdLst>
                <a:gd name="T0" fmla="*/ 149 w 71"/>
                <a:gd name="T1" fmla="*/ 366 h 76"/>
                <a:gd name="T2" fmla="*/ 123 w 71"/>
                <a:gd name="T3" fmla="*/ 351 h 76"/>
                <a:gd name="T4" fmla="*/ 113 w 71"/>
                <a:gd name="T5" fmla="*/ 317 h 76"/>
                <a:gd name="T6" fmla="*/ 118 w 71"/>
                <a:gd name="T7" fmla="*/ 308 h 76"/>
                <a:gd name="T8" fmla="*/ 108 w 71"/>
                <a:gd name="T9" fmla="*/ 288 h 76"/>
                <a:gd name="T10" fmla="*/ 108 w 71"/>
                <a:gd name="T11" fmla="*/ 264 h 76"/>
                <a:gd name="T12" fmla="*/ 87 w 71"/>
                <a:gd name="T13" fmla="*/ 244 h 76"/>
                <a:gd name="T14" fmla="*/ 62 w 71"/>
                <a:gd name="T15" fmla="*/ 220 h 76"/>
                <a:gd name="T16" fmla="*/ 41 w 71"/>
                <a:gd name="T17" fmla="*/ 210 h 76"/>
                <a:gd name="T18" fmla="*/ 36 w 71"/>
                <a:gd name="T19" fmla="*/ 205 h 76"/>
                <a:gd name="T20" fmla="*/ 15 w 71"/>
                <a:gd name="T21" fmla="*/ 200 h 76"/>
                <a:gd name="T22" fmla="*/ 5 w 71"/>
                <a:gd name="T23" fmla="*/ 190 h 76"/>
                <a:gd name="T24" fmla="*/ 10 w 71"/>
                <a:gd name="T25" fmla="*/ 151 h 76"/>
                <a:gd name="T26" fmla="*/ 15 w 71"/>
                <a:gd name="T27" fmla="*/ 137 h 76"/>
                <a:gd name="T28" fmla="*/ 0 w 71"/>
                <a:gd name="T29" fmla="*/ 122 h 76"/>
                <a:gd name="T30" fmla="*/ 5 w 71"/>
                <a:gd name="T31" fmla="*/ 107 h 76"/>
                <a:gd name="T32" fmla="*/ 26 w 71"/>
                <a:gd name="T33" fmla="*/ 83 h 76"/>
                <a:gd name="T34" fmla="*/ 36 w 71"/>
                <a:gd name="T35" fmla="*/ 78 h 76"/>
                <a:gd name="T36" fmla="*/ 36 w 71"/>
                <a:gd name="T37" fmla="*/ 29 h 76"/>
                <a:gd name="T38" fmla="*/ 46 w 71"/>
                <a:gd name="T39" fmla="*/ 24 h 76"/>
                <a:gd name="T40" fmla="*/ 67 w 71"/>
                <a:gd name="T41" fmla="*/ 24 h 76"/>
                <a:gd name="T42" fmla="*/ 113 w 71"/>
                <a:gd name="T43" fmla="*/ 5 h 76"/>
                <a:gd name="T44" fmla="*/ 123 w 71"/>
                <a:gd name="T45" fmla="*/ 5 h 76"/>
                <a:gd name="T46" fmla="*/ 118 w 71"/>
                <a:gd name="T47" fmla="*/ 15 h 76"/>
                <a:gd name="T48" fmla="*/ 113 w 71"/>
                <a:gd name="T49" fmla="*/ 29 h 76"/>
                <a:gd name="T50" fmla="*/ 133 w 71"/>
                <a:gd name="T51" fmla="*/ 24 h 76"/>
                <a:gd name="T52" fmla="*/ 144 w 71"/>
                <a:gd name="T53" fmla="*/ 29 h 76"/>
                <a:gd name="T54" fmla="*/ 159 w 71"/>
                <a:gd name="T55" fmla="*/ 39 h 76"/>
                <a:gd name="T56" fmla="*/ 164 w 71"/>
                <a:gd name="T57" fmla="*/ 49 h 76"/>
                <a:gd name="T58" fmla="*/ 226 w 71"/>
                <a:gd name="T59" fmla="*/ 63 h 76"/>
                <a:gd name="T60" fmla="*/ 246 w 71"/>
                <a:gd name="T61" fmla="*/ 73 h 76"/>
                <a:gd name="T62" fmla="*/ 256 w 71"/>
                <a:gd name="T63" fmla="*/ 73 h 76"/>
                <a:gd name="T64" fmla="*/ 261 w 71"/>
                <a:gd name="T65" fmla="*/ 73 h 76"/>
                <a:gd name="T66" fmla="*/ 287 w 71"/>
                <a:gd name="T67" fmla="*/ 78 h 76"/>
                <a:gd name="T68" fmla="*/ 287 w 71"/>
                <a:gd name="T69" fmla="*/ 83 h 76"/>
                <a:gd name="T70" fmla="*/ 297 w 71"/>
                <a:gd name="T71" fmla="*/ 88 h 76"/>
                <a:gd name="T72" fmla="*/ 313 w 71"/>
                <a:gd name="T73" fmla="*/ 103 h 76"/>
                <a:gd name="T74" fmla="*/ 308 w 71"/>
                <a:gd name="T75" fmla="*/ 122 h 76"/>
                <a:gd name="T76" fmla="*/ 323 w 71"/>
                <a:gd name="T77" fmla="*/ 122 h 76"/>
                <a:gd name="T78" fmla="*/ 318 w 71"/>
                <a:gd name="T79" fmla="*/ 132 h 76"/>
                <a:gd name="T80" fmla="*/ 328 w 71"/>
                <a:gd name="T81" fmla="*/ 146 h 76"/>
                <a:gd name="T82" fmla="*/ 313 w 71"/>
                <a:gd name="T83" fmla="*/ 161 h 76"/>
                <a:gd name="T84" fmla="*/ 302 w 71"/>
                <a:gd name="T85" fmla="*/ 186 h 76"/>
                <a:gd name="T86" fmla="*/ 302 w 71"/>
                <a:gd name="T87" fmla="*/ 190 h 76"/>
                <a:gd name="T88" fmla="*/ 323 w 71"/>
                <a:gd name="T89" fmla="*/ 171 h 76"/>
                <a:gd name="T90" fmla="*/ 338 w 71"/>
                <a:gd name="T91" fmla="*/ 161 h 76"/>
                <a:gd name="T92" fmla="*/ 349 w 71"/>
                <a:gd name="T93" fmla="*/ 151 h 76"/>
                <a:gd name="T94" fmla="*/ 349 w 71"/>
                <a:gd name="T95" fmla="*/ 137 h 76"/>
                <a:gd name="T96" fmla="*/ 354 w 71"/>
                <a:gd name="T97" fmla="*/ 132 h 76"/>
                <a:gd name="T98" fmla="*/ 359 w 71"/>
                <a:gd name="T99" fmla="*/ 122 h 76"/>
                <a:gd name="T100" fmla="*/ 364 w 71"/>
                <a:gd name="T101" fmla="*/ 127 h 76"/>
                <a:gd name="T102" fmla="*/ 354 w 71"/>
                <a:gd name="T103" fmla="*/ 161 h 76"/>
                <a:gd name="T104" fmla="*/ 349 w 71"/>
                <a:gd name="T105" fmla="*/ 171 h 76"/>
                <a:gd name="T106" fmla="*/ 338 w 71"/>
                <a:gd name="T107" fmla="*/ 195 h 76"/>
                <a:gd name="T108" fmla="*/ 338 w 71"/>
                <a:gd name="T109" fmla="*/ 220 h 76"/>
                <a:gd name="T110" fmla="*/ 328 w 71"/>
                <a:gd name="T111" fmla="*/ 229 h 76"/>
                <a:gd name="T112" fmla="*/ 333 w 71"/>
                <a:gd name="T113" fmla="*/ 264 h 76"/>
                <a:gd name="T114" fmla="*/ 323 w 71"/>
                <a:gd name="T115" fmla="*/ 288 h 76"/>
                <a:gd name="T116" fmla="*/ 333 w 71"/>
                <a:gd name="T117" fmla="*/ 342 h 76"/>
                <a:gd name="T118" fmla="*/ 333 w 71"/>
                <a:gd name="T119" fmla="*/ 347 h 76"/>
                <a:gd name="T120" fmla="*/ 333 w 71"/>
                <a:gd name="T121" fmla="*/ 361 h 76"/>
                <a:gd name="T122" fmla="*/ 154 w 71"/>
                <a:gd name="T123" fmla="*/ 371 h 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"/>
                <a:gd name="T187" fmla="*/ 0 h 76"/>
                <a:gd name="T188" fmla="*/ 71 w 71"/>
                <a:gd name="T189" fmla="*/ 76 h 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" h="76">
                  <a:moveTo>
                    <a:pt x="30" y="76"/>
                  </a:moveTo>
                  <a:lnTo>
                    <a:pt x="29" y="75"/>
                  </a:lnTo>
                  <a:lnTo>
                    <a:pt x="28" y="73"/>
                  </a:lnTo>
                  <a:lnTo>
                    <a:pt x="24" y="72"/>
                  </a:lnTo>
                  <a:lnTo>
                    <a:pt x="23" y="67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1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2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2" y="40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1" y="21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61" y="38"/>
                  </a:lnTo>
                  <a:lnTo>
                    <a:pt x="63" y="35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2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6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69" y="33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6" y="40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4" y="50"/>
                  </a:lnTo>
                  <a:lnTo>
                    <a:pt x="65" y="54"/>
                  </a:lnTo>
                  <a:lnTo>
                    <a:pt x="64" y="55"/>
                  </a:lnTo>
                  <a:lnTo>
                    <a:pt x="63" y="59"/>
                  </a:lnTo>
                  <a:lnTo>
                    <a:pt x="63" y="65"/>
                  </a:lnTo>
                  <a:lnTo>
                    <a:pt x="65" y="70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5" y="74"/>
                  </a:lnTo>
                  <a:lnTo>
                    <a:pt x="30" y="76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6" name="Freeform 27"/>
            <p:cNvSpPr>
              <a:spLocks/>
            </p:cNvSpPr>
            <p:nvPr/>
          </p:nvSpPr>
          <p:spPr bwMode="auto">
            <a:xfrm>
              <a:off x="3786" y="2057"/>
              <a:ext cx="509" cy="249"/>
            </a:xfrm>
            <a:custGeom>
              <a:avLst/>
              <a:gdLst>
                <a:gd name="T0" fmla="*/ 103 w 99"/>
                <a:gd name="T1" fmla="*/ 239 h 51"/>
                <a:gd name="T2" fmla="*/ 98 w 99"/>
                <a:gd name="T3" fmla="*/ 229 h 51"/>
                <a:gd name="T4" fmla="*/ 113 w 99"/>
                <a:gd name="T5" fmla="*/ 229 h 51"/>
                <a:gd name="T6" fmla="*/ 411 w 99"/>
                <a:gd name="T7" fmla="*/ 200 h 51"/>
                <a:gd name="T8" fmla="*/ 437 w 99"/>
                <a:gd name="T9" fmla="*/ 186 h 51"/>
                <a:gd name="T10" fmla="*/ 458 w 99"/>
                <a:gd name="T11" fmla="*/ 171 h 51"/>
                <a:gd name="T12" fmla="*/ 458 w 99"/>
                <a:gd name="T13" fmla="*/ 161 h 51"/>
                <a:gd name="T14" fmla="*/ 463 w 99"/>
                <a:gd name="T15" fmla="*/ 151 h 51"/>
                <a:gd name="T16" fmla="*/ 509 w 99"/>
                <a:gd name="T17" fmla="*/ 112 h 51"/>
                <a:gd name="T18" fmla="*/ 504 w 99"/>
                <a:gd name="T19" fmla="*/ 107 h 51"/>
                <a:gd name="T20" fmla="*/ 499 w 99"/>
                <a:gd name="T21" fmla="*/ 103 h 51"/>
                <a:gd name="T22" fmla="*/ 488 w 99"/>
                <a:gd name="T23" fmla="*/ 98 h 51"/>
                <a:gd name="T24" fmla="*/ 483 w 99"/>
                <a:gd name="T25" fmla="*/ 98 h 51"/>
                <a:gd name="T26" fmla="*/ 463 w 99"/>
                <a:gd name="T27" fmla="*/ 68 h 51"/>
                <a:gd name="T28" fmla="*/ 458 w 99"/>
                <a:gd name="T29" fmla="*/ 59 h 51"/>
                <a:gd name="T30" fmla="*/ 458 w 99"/>
                <a:gd name="T31" fmla="*/ 39 h 51"/>
                <a:gd name="T32" fmla="*/ 447 w 99"/>
                <a:gd name="T33" fmla="*/ 34 h 51"/>
                <a:gd name="T34" fmla="*/ 432 w 99"/>
                <a:gd name="T35" fmla="*/ 20 h 51"/>
                <a:gd name="T36" fmla="*/ 422 w 99"/>
                <a:gd name="T37" fmla="*/ 20 h 51"/>
                <a:gd name="T38" fmla="*/ 416 w 99"/>
                <a:gd name="T39" fmla="*/ 29 h 51"/>
                <a:gd name="T40" fmla="*/ 401 w 99"/>
                <a:gd name="T41" fmla="*/ 29 h 51"/>
                <a:gd name="T42" fmla="*/ 386 w 99"/>
                <a:gd name="T43" fmla="*/ 29 h 51"/>
                <a:gd name="T44" fmla="*/ 365 w 99"/>
                <a:gd name="T45" fmla="*/ 24 h 51"/>
                <a:gd name="T46" fmla="*/ 339 w 99"/>
                <a:gd name="T47" fmla="*/ 20 h 51"/>
                <a:gd name="T48" fmla="*/ 324 w 99"/>
                <a:gd name="T49" fmla="*/ 0 h 51"/>
                <a:gd name="T50" fmla="*/ 314 w 99"/>
                <a:gd name="T51" fmla="*/ 5 h 51"/>
                <a:gd name="T52" fmla="*/ 298 w 99"/>
                <a:gd name="T53" fmla="*/ 0 h 51"/>
                <a:gd name="T54" fmla="*/ 298 w 99"/>
                <a:gd name="T55" fmla="*/ 10 h 51"/>
                <a:gd name="T56" fmla="*/ 298 w 99"/>
                <a:gd name="T57" fmla="*/ 29 h 51"/>
                <a:gd name="T58" fmla="*/ 283 w 99"/>
                <a:gd name="T59" fmla="*/ 39 h 51"/>
                <a:gd name="T60" fmla="*/ 262 w 99"/>
                <a:gd name="T61" fmla="*/ 39 h 51"/>
                <a:gd name="T62" fmla="*/ 237 w 99"/>
                <a:gd name="T63" fmla="*/ 88 h 51"/>
                <a:gd name="T64" fmla="*/ 216 w 99"/>
                <a:gd name="T65" fmla="*/ 103 h 51"/>
                <a:gd name="T66" fmla="*/ 201 w 99"/>
                <a:gd name="T67" fmla="*/ 93 h 51"/>
                <a:gd name="T68" fmla="*/ 190 w 99"/>
                <a:gd name="T69" fmla="*/ 117 h 51"/>
                <a:gd name="T70" fmla="*/ 180 w 99"/>
                <a:gd name="T71" fmla="*/ 117 h 51"/>
                <a:gd name="T72" fmla="*/ 165 w 99"/>
                <a:gd name="T73" fmla="*/ 112 h 51"/>
                <a:gd name="T74" fmla="*/ 154 w 99"/>
                <a:gd name="T75" fmla="*/ 127 h 51"/>
                <a:gd name="T76" fmla="*/ 134 w 99"/>
                <a:gd name="T77" fmla="*/ 117 h 51"/>
                <a:gd name="T78" fmla="*/ 103 w 99"/>
                <a:gd name="T79" fmla="*/ 122 h 51"/>
                <a:gd name="T80" fmla="*/ 103 w 99"/>
                <a:gd name="T81" fmla="*/ 132 h 51"/>
                <a:gd name="T82" fmla="*/ 93 w 99"/>
                <a:gd name="T83" fmla="*/ 132 h 51"/>
                <a:gd name="T84" fmla="*/ 93 w 99"/>
                <a:gd name="T85" fmla="*/ 132 h 51"/>
                <a:gd name="T86" fmla="*/ 87 w 99"/>
                <a:gd name="T87" fmla="*/ 146 h 51"/>
                <a:gd name="T88" fmla="*/ 87 w 99"/>
                <a:gd name="T89" fmla="*/ 146 h 51"/>
                <a:gd name="T90" fmla="*/ 93 w 99"/>
                <a:gd name="T91" fmla="*/ 161 h 51"/>
                <a:gd name="T92" fmla="*/ 62 w 99"/>
                <a:gd name="T93" fmla="*/ 166 h 51"/>
                <a:gd name="T94" fmla="*/ 67 w 99"/>
                <a:gd name="T95" fmla="*/ 195 h 51"/>
                <a:gd name="T96" fmla="*/ 51 w 99"/>
                <a:gd name="T97" fmla="*/ 190 h 51"/>
                <a:gd name="T98" fmla="*/ 31 w 99"/>
                <a:gd name="T99" fmla="*/ 186 h 51"/>
                <a:gd name="T100" fmla="*/ 21 w 99"/>
                <a:gd name="T101" fmla="*/ 205 h 51"/>
                <a:gd name="T102" fmla="*/ 21 w 99"/>
                <a:gd name="T103" fmla="*/ 205 h 51"/>
                <a:gd name="T104" fmla="*/ 26 w 99"/>
                <a:gd name="T105" fmla="*/ 215 h 51"/>
                <a:gd name="T106" fmla="*/ 15 w 99"/>
                <a:gd name="T107" fmla="*/ 239 h 51"/>
                <a:gd name="T108" fmla="*/ 5 w 99"/>
                <a:gd name="T109" fmla="*/ 239 h 51"/>
                <a:gd name="T110" fmla="*/ 0 w 99"/>
                <a:gd name="T111" fmla="*/ 249 h 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9"/>
                <a:gd name="T169" fmla="*/ 0 h 51"/>
                <a:gd name="T170" fmla="*/ 99 w 99"/>
                <a:gd name="T171" fmla="*/ 51 h 5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9" h="51">
                  <a:moveTo>
                    <a:pt x="0" y="51"/>
                  </a:moveTo>
                  <a:lnTo>
                    <a:pt x="20" y="49"/>
                  </a:lnTo>
                  <a:lnTo>
                    <a:pt x="20" y="48"/>
                  </a:lnTo>
                  <a:lnTo>
                    <a:pt x="19" y="47"/>
                  </a:lnTo>
                  <a:lnTo>
                    <a:pt x="22" y="46"/>
                  </a:lnTo>
                  <a:lnTo>
                    <a:pt x="22" y="47"/>
                  </a:lnTo>
                  <a:lnTo>
                    <a:pt x="78" y="42"/>
                  </a:lnTo>
                  <a:lnTo>
                    <a:pt x="80" y="41"/>
                  </a:lnTo>
                  <a:lnTo>
                    <a:pt x="80" y="40"/>
                  </a:lnTo>
                  <a:lnTo>
                    <a:pt x="85" y="38"/>
                  </a:lnTo>
                  <a:lnTo>
                    <a:pt x="86" y="37"/>
                  </a:lnTo>
                  <a:lnTo>
                    <a:pt x="89" y="35"/>
                  </a:lnTo>
                  <a:lnTo>
                    <a:pt x="89" y="34"/>
                  </a:lnTo>
                  <a:lnTo>
                    <a:pt x="89" y="33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92" y="29"/>
                  </a:lnTo>
                  <a:lnTo>
                    <a:pt x="99" y="23"/>
                  </a:lnTo>
                  <a:lnTo>
                    <a:pt x="99" y="22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0"/>
                  </a:lnTo>
                  <a:lnTo>
                    <a:pt x="89" y="8"/>
                  </a:lnTo>
                  <a:lnTo>
                    <a:pt x="87" y="7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6" y="5"/>
                  </a:lnTo>
                  <a:lnTo>
                    <a:pt x="75" y="6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8" y="5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51" y="8"/>
                  </a:lnTo>
                  <a:lnTo>
                    <a:pt x="51" y="11"/>
                  </a:lnTo>
                  <a:lnTo>
                    <a:pt x="46" y="18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7" y="24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1" y="26"/>
                  </a:lnTo>
                  <a:lnTo>
                    <a:pt x="30" y="26"/>
                  </a:lnTo>
                  <a:lnTo>
                    <a:pt x="26" y="24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0" y="39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4" y="49"/>
                  </a:lnTo>
                  <a:lnTo>
                    <a:pt x="3" y="49"/>
                  </a:lnTo>
                  <a:lnTo>
                    <a:pt x="1" y="4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7" name="Freeform 28"/>
            <p:cNvSpPr>
              <a:spLocks/>
            </p:cNvSpPr>
            <p:nvPr/>
          </p:nvSpPr>
          <p:spPr bwMode="auto">
            <a:xfrm>
              <a:off x="3741" y="2243"/>
              <a:ext cx="568" cy="190"/>
            </a:xfrm>
            <a:custGeom>
              <a:avLst/>
              <a:gdLst>
                <a:gd name="T0" fmla="*/ 568 w 111"/>
                <a:gd name="T1" fmla="*/ 0 h 39"/>
                <a:gd name="T2" fmla="*/ 455 w 111"/>
                <a:gd name="T3" fmla="*/ 15 h 39"/>
                <a:gd name="T4" fmla="*/ 445 w 111"/>
                <a:gd name="T5" fmla="*/ 19 h 39"/>
                <a:gd name="T6" fmla="*/ 159 w 111"/>
                <a:gd name="T7" fmla="*/ 44 h 39"/>
                <a:gd name="T8" fmla="*/ 159 w 111"/>
                <a:gd name="T9" fmla="*/ 39 h 39"/>
                <a:gd name="T10" fmla="*/ 143 w 111"/>
                <a:gd name="T11" fmla="*/ 44 h 39"/>
                <a:gd name="T12" fmla="*/ 148 w 111"/>
                <a:gd name="T13" fmla="*/ 49 h 39"/>
                <a:gd name="T14" fmla="*/ 148 w 111"/>
                <a:gd name="T15" fmla="*/ 54 h 39"/>
                <a:gd name="T16" fmla="*/ 46 w 111"/>
                <a:gd name="T17" fmla="*/ 63 h 39"/>
                <a:gd name="T18" fmla="*/ 41 w 111"/>
                <a:gd name="T19" fmla="*/ 73 h 39"/>
                <a:gd name="T20" fmla="*/ 36 w 111"/>
                <a:gd name="T21" fmla="*/ 88 h 39"/>
                <a:gd name="T22" fmla="*/ 41 w 111"/>
                <a:gd name="T23" fmla="*/ 93 h 39"/>
                <a:gd name="T24" fmla="*/ 36 w 111"/>
                <a:gd name="T25" fmla="*/ 107 h 39"/>
                <a:gd name="T26" fmla="*/ 36 w 111"/>
                <a:gd name="T27" fmla="*/ 107 h 39"/>
                <a:gd name="T28" fmla="*/ 36 w 111"/>
                <a:gd name="T29" fmla="*/ 112 h 39"/>
                <a:gd name="T30" fmla="*/ 31 w 111"/>
                <a:gd name="T31" fmla="*/ 122 h 39"/>
                <a:gd name="T32" fmla="*/ 26 w 111"/>
                <a:gd name="T33" fmla="*/ 127 h 39"/>
                <a:gd name="T34" fmla="*/ 20 w 111"/>
                <a:gd name="T35" fmla="*/ 146 h 39"/>
                <a:gd name="T36" fmla="*/ 10 w 111"/>
                <a:gd name="T37" fmla="*/ 156 h 39"/>
                <a:gd name="T38" fmla="*/ 10 w 111"/>
                <a:gd name="T39" fmla="*/ 171 h 39"/>
                <a:gd name="T40" fmla="*/ 10 w 111"/>
                <a:gd name="T41" fmla="*/ 185 h 39"/>
                <a:gd name="T42" fmla="*/ 10 w 111"/>
                <a:gd name="T43" fmla="*/ 185 h 39"/>
                <a:gd name="T44" fmla="*/ 0 w 111"/>
                <a:gd name="T45" fmla="*/ 190 h 39"/>
                <a:gd name="T46" fmla="*/ 148 w 111"/>
                <a:gd name="T47" fmla="*/ 180 h 39"/>
                <a:gd name="T48" fmla="*/ 333 w 111"/>
                <a:gd name="T49" fmla="*/ 166 h 39"/>
                <a:gd name="T50" fmla="*/ 399 w 111"/>
                <a:gd name="T51" fmla="*/ 156 h 39"/>
                <a:gd name="T52" fmla="*/ 404 w 111"/>
                <a:gd name="T53" fmla="*/ 136 h 39"/>
                <a:gd name="T54" fmla="*/ 409 w 111"/>
                <a:gd name="T55" fmla="*/ 136 h 39"/>
                <a:gd name="T56" fmla="*/ 409 w 111"/>
                <a:gd name="T57" fmla="*/ 136 h 39"/>
                <a:gd name="T58" fmla="*/ 414 w 111"/>
                <a:gd name="T59" fmla="*/ 132 h 39"/>
                <a:gd name="T60" fmla="*/ 420 w 111"/>
                <a:gd name="T61" fmla="*/ 127 h 39"/>
                <a:gd name="T62" fmla="*/ 414 w 111"/>
                <a:gd name="T63" fmla="*/ 122 h 39"/>
                <a:gd name="T64" fmla="*/ 420 w 111"/>
                <a:gd name="T65" fmla="*/ 117 h 39"/>
                <a:gd name="T66" fmla="*/ 425 w 111"/>
                <a:gd name="T67" fmla="*/ 112 h 39"/>
                <a:gd name="T68" fmla="*/ 440 w 111"/>
                <a:gd name="T69" fmla="*/ 107 h 39"/>
                <a:gd name="T70" fmla="*/ 455 w 111"/>
                <a:gd name="T71" fmla="*/ 102 h 39"/>
                <a:gd name="T72" fmla="*/ 471 w 111"/>
                <a:gd name="T73" fmla="*/ 88 h 39"/>
                <a:gd name="T74" fmla="*/ 476 w 111"/>
                <a:gd name="T75" fmla="*/ 88 h 39"/>
                <a:gd name="T76" fmla="*/ 486 w 111"/>
                <a:gd name="T77" fmla="*/ 78 h 39"/>
                <a:gd name="T78" fmla="*/ 491 w 111"/>
                <a:gd name="T79" fmla="*/ 68 h 39"/>
                <a:gd name="T80" fmla="*/ 491 w 111"/>
                <a:gd name="T81" fmla="*/ 68 h 39"/>
                <a:gd name="T82" fmla="*/ 496 w 111"/>
                <a:gd name="T83" fmla="*/ 68 h 39"/>
                <a:gd name="T84" fmla="*/ 501 w 111"/>
                <a:gd name="T85" fmla="*/ 68 h 39"/>
                <a:gd name="T86" fmla="*/ 501 w 111"/>
                <a:gd name="T87" fmla="*/ 63 h 39"/>
                <a:gd name="T88" fmla="*/ 507 w 111"/>
                <a:gd name="T89" fmla="*/ 58 h 39"/>
                <a:gd name="T90" fmla="*/ 507 w 111"/>
                <a:gd name="T91" fmla="*/ 58 h 39"/>
                <a:gd name="T92" fmla="*/ 512 w 111"/>
                <a:gd name="T93" fmla="*/ 63 h 39"/>
                <a:gd name="T94" fmla="*/ 517 w 111"/>
                <a:gd name="T95" fmla="*/ 58 h 39"/>
                <a:gd name="T96" fmla="*/ 517 w 111"/>
                <a:gd name="T97" fmla="*/ 58 h 39"/>
                <a:gd name="T98" fmla="*/ 527 w 111"/>
                <a:gd name="T99" fmla="*/ 49 h 39"/>
                <a:gd name="T100" fmla="*/ 532 w 111"/>
                <a:gd name="T101" fmla="*/ 49 h 39"/>
                <a:gd name="T102" fmla="*/ 542 w 111"/>
                <a:gd name="T103" fmla="*/ 49 h 39"/>
                <a:gd name="T104" fmla="*/ 558 w 111"/>
                <a:gd name="T105" fmla="*/ 29 h 39"/>
                <a:gd name="T106" fmla="*/ 563 w 111"/>
                <a:gd name="T107" fmla="*/ 24 h 39"/>
                <a:gd name="T108" fmla="*/ 568 w 111"/>
                <a:gd name="T109" fmla="*/ 19 h 39"/>
                <a:gd name="T110" fmla="*/ 568 w 111"/>
                <a:gd name="T111" fmla="*/ 15 h 39"/>
                <a:gd name="T112" fmla="*/ 568 w 111"/>
                <a:gd name="T113" fmla="*/ 5 h 39"/>
                <a:gd name="T114" fmla="*/ 568 w 111"/>
                <a:gd name="T115" fmla="*/ 0 h 39"/>
                <a:gd name="T116" fmla="*/ 568 w 111"/>
                <a:gd name="T117" fmla="*/ 0 h 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"/>
                <a:gd name="T178" fmla="*/ 0 h 39"/>
                <a:gd name="T179" fmla="*/ 111 w 111"/>
                <a:gd name="T180" fmla="*/ 39 h 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" h="39">
                  <a:moveTo>
                    <a:pt x="111" y="0"/>
                  </a:moveTo>
                  <a:lnTo>
                    <a:pt x="89" y="3"/>
                  </a:lnTo>
                  <a:lnTo>
                    <a:pt x="87" y="4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9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6" y="25"/>
                  </a:lnTo>
                  <a:lnTo>
                    <a:pt x="5" y="26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0" y="39"/>
                  </a:lnTo>
                  <a:lnTo>
                    <a:pt x="29" y="37"/>
                  </a:lnTo>
                  <a:lnTo>
                    <a:pt x="65" y="34"/>
                  </a:lnTo>
                  <a:lnTo>
                    <a:pt x="78" y="32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1" y="27"/>
                  </a:lnTo>
                  <a:lnTo>
                    <a:pt x="82" y="26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3"/>
                  </a:lnTo>
                  <a:lnTo>
                    <a:pt x="86" y="22"/>
                  </a:lnTo>
                  <a:lnTo>
                    <a:pt x="89" y="21"/>
                  </a:lnTo>
                  <a:lnTo>
                    <a:pt x="92" y="18"/>
                  </a:lnTo>
                  <a:lnTo>
                    <a:pt x="93" y="18"/>
                  </a:lnTo>
                  <a:lnTo>
                    <a:pt x="95" y="16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9" y="12"/>
                  </a:lnTo>
                  <a:lnTo>
                    <a:pt x="100" y="13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6" y="10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1" y="4"/>
                  </a:lnTo>
                  <a:lnTo>
                    <a:pt x="111" y="3"/>
                  </a:lnTo>
                  <a:lnTo>
                    <a:pt x="111" y="1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8" name="Freeform 29"/>
            <p:cNvSpPr>
              <a:spLocks/>
            </p:cNvSpPr>
            <p:nvPr/>
          </p:nvSpPr>
          <p:spPr bwMode="auto">
            <a:xfrm>
              <a:off x="3889" y="2409"/>
              <a:ext cx="266" cy="404"/>
            </a:xfrm>
            <a:custGeom>
              <a:avLst/>
              <a:gdLst>
                <a:gd name="T0" fmla="*/ 0 w 52"/>
                <a:gd name="T1" fmla="*/ 15 h 83"/>
                <a:gd name="T2" fmla="*/ 5 w 52"/>
                <a:gd name="T3" fmla="*/ 24 h 83"/>
                <a:gd name="T4" fmla="*/ 0 w 52"/>
                <a:gd name="T5" fmla="*/ 268 h 83"/>
                <a:gd name="T6" fmla="*/ 0 w 52"/>
                <a:gd name="T7" fmla="*/ 277 h 83"/>
                <a:gd name="T8" fmla="*/ 15 w 52"/>
                <a:gd name="T9" fmla="*/ 399 h 83"/>
                <a:gd name="T10" fmla="*/ 20 w 52"/>
                <a:gd name="T11" fmla="*/ 399 h 83"/>
                <a:gd name="T12" fmla="*/ 26 w 52"/>
                <a:gd name="T13" fmla="*/ 394 h 83"/>
                <a:gd name="T14" fmla="*/ 36 w 52"/>
                <a:gd name="T15" fmla="*/ 399 h 83"/>
                <a:gd name="T16" fmla="*/ 41 w 52"/>
                <a:gd name="T17" fmla="*/ 394 h 83"/>
                <a:gd name="T18" fmla="*/ 41 w 52"/>
                <a:gd name="T19" fmla="*/ 375 h 83"/>
                <a:gd name="T20" fmla="*/ 46 w 52"/>
                <a:gd name="T21" fmla="*/ 365 h 83"/>
                <a:gd name="T22" fmla="*/ 51 w 52"/>
                <a:gd name="T23" fmla="*/ 375 h 83"/>
                <a:gd name="T24" fmla="*/ 51 w 52"/>
                <a:gd name="T25" fmla="*/ 380 h 83"/>
                <a:gd name="T26" fmla="*/ 56 w 52"/>
                <a:gd name="T27" fmla="*/ 389 h 83"/>
                <a:gd name="T28" fmla="*/ 67 w 52"/>
                <a:gd name="T29" fmla="*/ 404 h 83"/>
                <a:gd name="T30" fmla="*/ 72 w 52"/>
                <a:gd name="T31" fmla="*/ 404 h 83"/>
                <a:gd name="T32" fmla="*/ 77 w 52"/>
                <a:gd name="T33" fmla="*/ 404 h 83"/>
                <a:gd name="T34" fmla="*/ 87 w 52"/>
                <a:gd name="T35" fmla="*/ 394 h 83"/>
                <a:gd name="T36" fmla="*/ 87 w 52"/>
                <a:gd name="T37" fmla="*/ 394 h 83"/>
                <a:gd name="T38" fmla="*/ 92 w 52"/>
                <a:gd name="T39" fmla="*/ 389 h 83"/>
                <a:gd name="T40" fmla="*/ 92 w 52"/>
                <a:gd name="T41" fmla="*/ 389 h 83"/>
                <a:gd name="T42" fmla="*/ 92 w 52"/>
                <a:gd name="T43" fmla="*/ 385 h 83"/>
                <a:gd name="T44" fmla="*/ 87 w 52"/>
                <a:gd name="T45" fmla="*/ 385 h 83"/>
                <a:gd name="T46" fmla="*/ 87 w 52"/>
                <a:gd name="T47" fmla="*/ 380 h 83"/>
                <a:gd name="T48" fmla="*/ 92 w 52"/>
                <a:gd name="T49" fmla="*/ 375 h 83"/>
                <a:gd name="T50" fmla="*/ 92 w 52"/>
                <a:gd name="T51" fmla="*/ 370 h 83"/>
                <a:gd name="T52" fmla="*/ 82 w 52"/>
                <a:gd name="T53" fmla="*/ 365 h 83"/>
                <a:gd name="T54" fmla="*/ 82 w 52"/>
                <a:gd name="T55" fmla="*/ 365 h 83"/>
                <a:gd name="T56" fmla="*/ 77 w 52"/>
                <a:gd name="T57" fmla="*/ 365 h 83"/>
                <a:gd name="T58" fmla="*/ 72 w 52"/>
                <a:gd name="T59" fmla="*/ 355 h 83"/>
                <a:gd name="T60" fmla="*/ 72 w 52"/>
                <a:gd name="T61" fmla="*/ 350 h 83"/>
                <a:gd name="T62" fmla="*/ 72 w 52"/>
                <a:gd name="T63" fmla="*/ 346 h 83"/>
                <a:gd name="T64" fmla="*/ 72 w 52"/>
                <a:gd name="T65" fmla="*/ 346 h 83"/>
                <a:gd name="T66" fmla="*/ 72 w 52"/>
                <a:gd name="T67" fmla="*/ 341 h 83"/>
                <a:gd name="T68" fmla="*/ 266 w 52"/>
                <a:gd name="T69" fmla="*/ 321 h 83"/>
                <a:gd name="T70" fmla="*/ 266 w 52"/>
                <a:gd name="T71" fmla="*/ 316 h 83"/>
                <a:gd name="T72" fmla="*/ 256 w 52"/>
                <a:gd name="T73" fmla="*/ 307 h 83"/>
                <a:gd name="T74" fmla="*/ 256 w 52"/>
                <a:gd name="T75" fmla="*/ 282 h 83"/>
                <a:gd name="T76" fmla="*/ 246 w 52"/>
                <a:gd name="T77" fmla="*/ 268 h 83"/>
                <a:gd name="T78" fmla="*/ 246 w 52"/>
                <a:gd name="T79" fmla="*/ 253 h 83"/>
                <a:gd name="T80" fmla="*/ 251 w 52"/>
                <a:gd name="T81" fmla="*/ 243 h 83"/>
                <a:gd name="T82" fmla="*/ 251 w 52"/>
                <a:gd name="T83" fmla="*/ 229 h 83"/>
                <a:gd name="T84" fmla="*/ 256 w 52"/>
                <a:gd name="T85" fmla="*/ 219 h 83"/>
                <a:gd name="T86" fmla="*/ 261 w 52"/>
                <a:gd name="T87" fmla="*/ 219 h 83"/>
                <a:gd name="T88" fmla="*/ 251 w 52"/>
                <a:gd name="T89" fmla="*/ 214 h 83"/>
                <a:gd name="T90" fmla="*/ 256 w 52"/>
                <a:gd name="T91" fmla="*/ 204 h 83"/>
                <a:gd name="T92" fmla="*/ 251 w 52"/>
                <a:gd name="T93" fmla="*/ 200 h 83"/>
                <a:gd name="T94" fmla="*/ 246 w 52"/>
                <a:gd name="T95" fmla="*/ 195 h 83"/>
                <a:gd name="T96" fmla="*/ 240 w 52"/>
                <a:gd name="T97" fmla="*/ 190 h 83"/>
                <a:gd name="T98" fmla="*/ 235 w 52"/>
                <a:gd name="T99" fmla="*/ 180 h 83"/>
                <a:gd name="T100" fmla="*/ 230 w 52"/>
                <a:gd name="T101" fmla="*/ 175 h 83"/>
                <a:gd name="T102" fmla="*/ 184 w 52"/>
                <a:gd name="T103" fmla="*/ 0 h 83"/>
                <a:gd name="T104" fmla="*/ 0 w 52"/>
                <a:gd name="T105" fmla="*/ 15 h 83"/>
                <a:gd name="T106" fmla="*/ 0 w 52"/>
                <a:gd name="T107" fmla="*/ 15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83"/>
                <a:gd name="T164" fmla="*/ 52 w 52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83">
                  <a:moveTo>
                    <a:pt x="0" y="3"/>
                  </a:moveTo>
                  <a:lnTo>
                    <a:pt x="1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3" y="82"/>
                  </a:lnTo>
                  <a:lnTo>
                    <a:pt x="4" y="82"/>
                  </a:lnTo>
                  <a:lnTo>
                    <a:pt x="5" y="81"/>
                  </a:lnTo>
                  <a:lnTo>
                    <a:pt x="7" y="82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9" y="75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1" y="80"/>
                  </a:lnTo>
                  <a:lnTo>
                    <a:pt x="13" y="83"/>
                  </a:lnTo>
                  <a:lnTo>
                    <a:pt x="14" y="83"/>
                  </a:lnTo>
                  <a:lnTo>
                    <a:pt x="15" y="83"/>
                  </a:lnTo>
                  <a:lnTo>
                    <a:pt x="17" y="81"/>
                  </a:lnTo>
                  <a:lnTo>
                    <a:pt x="18" y="80"/>
                  </a:lnTo>
                  <a:lnTo>
                    <a:pt x="18" y="79"/>
                  </a:lnTo>
                  <a:lnTo>
                    <a:pt x="17" y="79"/>
                  </a:lnTo>
                  <a:lnTo>
                    <a:pt x="17" y="78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4" y="73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52" y="66"/>
                  </a:lnTo>
                  <a:lnTo>
                    <a:pt x="52" y="65"/>
                  </a:lnTo>
                  <a:lnTo>
                    <a:pt x="50" y="63"/>
                  </a:lnTo>
                  <a:lnTo>
                    <a:pt x="50" y="58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49" y="44"/>
                  </a:lnTo>
                  <a:lnTo>
                    <a:pt x="50" y="42"/>
                  </a:lnTo>
                  <a:lnTo>
                    <a:pt x="49" y="41"/>
                  </a:lnTo>
                  <a:lnTo>
                    <a:pt x="48" y="40"/>
                  </a:lnTo>
                  <a:lnTo>
                    <a:pt x="47" y="39"/>
                  </a:lnTo>
                  <a:lnTo>
                    <a:pt x="46" y="37"/>
                  </a:lnTo>
                  <a:lnTo>
                    <a:pt x="45" y="36"/>
                  </a:lnTo>
                  <a:lnTo>
                    <a:pt x="3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19" name="Freeform 30"/>
            <p:cNvSpPr>
              <a:spLocks/>
            </p:cNvSpPr>
            <p:nvPr/>
          </p:nvSpPr>
          <p:spPr bwMode="auto">
            <a:xfrm>
              <a:off x="4059" y="1789"/>
              <a:ext cx="291" cy="307"/>
            </a:xfrm>
            <a:custGeom>
              <a:avLst/>
              <a:gdLst>
                <a:gd name="T0" fmla="*/ 26 w 57"/>
                <a:gd name="T1" fmla="*/ 268 h 63"/>
                <a:gd name="T2" fmla="*/ 41 w 57"/>
                <a:gd name="T3" fmla="*/ 273 h 63"/>
                <a:gd name="T4" fmla="*/ 51 w 57"/>
                <a:gd name="T5" fmla="*/ 268 h 63"/>
                <a:gd name="T6" fmla="*/ 66 w 57"/>
                <a:gd name="T7" fmla="*/ 288 h 63"/>
                <a:gd name="T8" fmla="*/ 92 w 57"/>
                <a:gd name="T9" fmla="*/ 292 h 63"/>
                <a:gd name="T10" fmla="*/ 112 w 57"/>
                <a:gd name="T11" fmla="*/ 297 h 63"/>
                <a:gd name="T12" fmla="*/ 128 w 57"/>
                <a:gd name="T13" fmla="*/ 297 h 63"/>
                <a:gd name="T14" fmla="*/ 143 w 57"/>
                <a:gd name="T15" fmla="*/ 297 h 63"/>
                <a:gd name="T16" fmla="*/ 148 w 57"/>
                <a:gd name="T17" fmla="*/ 288 h 63"/>
                <a:gd name="T18" fmla="*/ 158 w 57"/>
                <a:gd name="T19" fmla="*/ 288 h 63"/>
                <a:gd name="T20" fmla="*/ 174 w 57"/>
                <a:gd name="T21" fmla="*/ 302 h 63"/>
                <a:gd name="T22" fmla="*/ 184 w 57"/>
                <a:gd name="T23" fmla="*/ 307 h 63"/>
                <a:gd name="T24" fmla="*/ 199 w 57"/>
                <a:gd name="T25" fmla="*/ 297 h 63"/>
                <a:gd name="T26" fmla="*/ 204 w 57"/>
                <a:gd name="T27" fmla="*/ 283 h 63"/>
                <a:gd name="T28" fmla="*/ 209 w 57"/>
                <a:gd name="T29" fmla="*/ 253 h 63"/>
                <a:gd name="T30" fmla="*/ 225 w 57"/>
                <a:gd name="T31" fmla="*/ 263 h 63"/>
                <a:gd name="T32" fmla="*/ 230 w 57"/>
                <a:gd name="T33" fmla="*/ 249 h 63"/>
                <a:gd name="T34" fmla="*/ 240 w 57"/>
                <a:gd name="T35" fmla="*/ 229 h 63"/>
                <a:gd name="T36" fmla="*/ 245 w 57"/>
                <a:gd name="T37" fmla="*/ 219 h 63"/>
                <a:gd name="T38" fmla="*/ 260 w 57"/>
                <a:gd name="T39" fmla="*/ 214 h 63"/>
                <a:gd name="T40" fmla="*/ 271 w 57"/>
                <a:gd name="T41" fmla="*/ 200 h 63"/>
                <a:gd name="T42" fmla="*/ 281 w 57"/>
                <a:gd name="T43" fmla="*/ 190 h 63"/>
                <a:gd name="T44" fmla="*/ 281 w 57"/>
                <a:gd name="T45" fmla="*/ 175 h 63"/>
                <a:gd name="T46" fmla="*/ 286 w 57"/>
                <a:gd name="T47" fmla="*/ 166 h 63"/>
                <a:gd name="T48" fmla="*/ 276 w 57"/>
                <a:gd name="T49" fmla="*/ 127 h 63"/>
                <a:gd name="T50" fmla="*/ 281 w 57"/>
                <a:gd name="T51" fmla="*/ 112 h 63"/>
                <a:gd name="T52" fmla="*/ 291 w 57"/>
                <a:gd name="T53" fmla="*/ 107 h 63"/>
                <a:gd name="T54" fmla="*/ 235 w 57"/>
                <a:gd name="T55" fmla="*/ 15 h 63"/>
                <a:gd name="T56" fmla="*/ 214 w 57"/>
                <a:gd name="T57" fmla="*/ 29 h 63"/>
                <a:gd name="T58" fmla="*/ 189 w 57"/>
                <a:gd name="T59" fmla="*/ 49 h 63"/>
                <a:gd name="T60" fmla="*/ 174 w 57"/>
                <a:gd name="T61" fmla="*/ 49 h 63"/>
                <a:gd name="T62" fmla="*/ 153 w 57"/>
                <a:gd name="T63" fmla="*/ 63 h 63"/>
                <a:gd name="T64" fmla="*/ 138 w 57"/>
                <a:gd name="T65" fmla="*/ 58 h 63"/>
                <a:gd name="T66" fmla="*/ 128 w 57"/>
                <a:gd name="T67" fmla="*/ 58 h 63"/>
                <a:gd name="T68" fmla="*/ 128 w 57"/>
                <a:gd name="T69" fmla="*/ 54 h 63"/>
                <a:gd name="T70" fmla="*/ 97 w 57"/>
                <a:gd name="T71" fmla="*/ 44 h 63"/>
                <a:gd name="T72" fmla="*/ 87 w 57"/>
                <a:gd name="T73" fmla="*/ 49 h 63"/>
                <a:gd name="T74" fmla="*/ 0 w 57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"/>
                <a:gd name="T115" fmla="*/ 0 h 63"/>
                <a:gd name="T116" fmla="*/ 57 w 57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" h="63">
                  <a:moveTo>
                    <a:pt x="0" y="11"/>
                  </a:moveTo>
                  <a:lnTo>
                    <a:pt x="5" y="55"/>
                  </a:lnTo>
                  <a:lnTo>
                    <a:pt x="6" y="55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3" y="59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2" y="61"/>
                  </a:lnTo>
                  <a:lnTo>
                    <a:pt x="23" y="60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31" y="58"/>
                  </a:lnTo>
                  <a:lnTo>
                    <a:pt x="31" y="59"/>
                  </a:lnTo>
                  <a:lnTo>
                    <a:pt x="33" y="61"/>
                  </a:lnTo>
                  <a:lnTo>
                    <a:pt x="34" y="62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9" y="61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7" y="46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7" y="27"/>
                  </a:lnTo>
                  <a:lnTo>
                    <a:pt x="54" y="26"/>
                  </a:lnTo>
                  <a:lnTo>
                    <a:pt x="56" y="25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44" y="5"/>
                  </a:lnTo>
                  <a:lnTo>
                    <a:pt x="42" y="6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3" y="11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0" name="Freeform 31"/>
            <p:cNvSpPr>
              <a:spLocks/>
            </p:cNvSpPr>
            <p:nvPr/>
          </p:nvSpPr>
          <p:spPr bwMode="auto">
            <a:xfrm>
              <a:off x="4140" y="2179"/>
              <a:ext cx="610" cy="249"/>
            </a:xfrm>
            <a:custGeom>
              <a:avLst/>
              <a:gdLst>
                <a:gd name="T0" fmla="*/ 10 w 119"/>
                <a:gd name="T1" fmla="*/ 200 h 51"/>
                <a:gd name="T2" fmla="*/ 21 w 119"/>
                <a:gd name="T3" fmla="*/ 190 h 51"/>
                <a:gd name="T4" fmla="*/ 26 w 119"/>
                <a:gd name="T5" fmla="*/ 176 h 51"/>
                <a:gd name="T6" fmla="*/ 72 w 119"/>
                <a:gd name="T7" fmla="*/ 151 h 51"/>
                <a:gd name="T8" fmla="*/ 92 w 119"/>
                <a:gd name="T9" fmla="*/ 132 h 51"/>
                <a:gd name="T10" fmla="*/ 103 w 119"/>
                <a:gd name="T11" fmla="*/ 132 h 51"/>
                <a:gd name="T12" fmla="*/ 108 w 119"/>
                <a:gd name="T13" fmla="*/ 122 h 51"/>
                <a:gd name="T14" fmla="*/ 118 w 119"/>
                <a:gd name="T15" fmla="*/ 122 h 51"/>
                <a:gd name="T16" fmla="*/ 144 w 119"/>
                <a:gd name="T17" fmla="*/ 112 h 51"/>
                <a:gd name="T18" fmla="*/ 169 w 119"/>
                <a:gd name="T19" fmla="*/ 83 h 51"/>
                <a:gd name="T20" fmla="*/ 169 w 119"/>
                <a:gd name="T21" fmla="*/ 63 h 51"/>
                <a:gd name="T22" fmla="*/ 190 w 119"/>
                <a:gd name="T23" fmla="*/ 63 h 51"/>
                <a:gd name="T24" fmla="*/ 215 w 119"/>
                <a:gd name="T25" fmla="*/ 59 h 51"/>
                <a:gd name="T26" fmla="*/ 579 w 119"/>
                <a:gd name="T27" fmla="*/ 5 h 51"/>
                <a:gd name="T28" fmla="*/ 584 w 119"/>
                <a:gd name="T29" fmla="*/ 10 h 51"/>
                <a:gd name="T30" fmla="*/ 595 w 119"/>
                <a:gd name="T31" fmla="*/ 24 h 51"/>
                <a:gd name="T32" fmla="*/ 595 w 119"/>
                <a:gd name="T33" fmla="*/ 29 h 51"/>
                <a:gd name="T34" fmla="*/ 584 w 119"/>
                <a:gd name="T35" fmla="*/ 24 h 51"/>
                <a:gd name="T36" fmla="*/ 579 w 119"/>
                <a:gd name="T37" fmla="*/ 29 h 51"/>
                <a:gd name="T38" fmla="*/ 559 w 119"/>
                <a:gd name="T39" fmla="*/ 39 h 51"/>
                <a:gd name="T40" fmla="*/ 538 w 119"/>
                <a:gd name="T41" fmla="*/ 54 h 51"/>
                <a:gd name="T42" fmla="*/ 543 w 119"/>
                <a:gd name="T43" fmla="*/ 59 h 51"/>
                <a:gd name="T44" fmla="*/ 574 w 119"/>
                <a:gd name="T45" fmla="*/ 44 h 51"/>
                <a:gd name="T46" fmla="*/ 584 w 119"/>
                <a:gd name="T47" fmla="*/ 54 h 51"/>
                <a:gd name="T48" fmla="*/ 589 w 119"/>
                <a:gd name="T49" fmla="*/ 54 h 51"/>
                <a:gd name="T50" fmla="*/ 605 w 119"/>
                <a:gd name="T51" fmla="*/ 44 h 51"/>
                <a:gd name="T52" fmla="*/ 610 w 119"/>
                <a:gd name="T53" fmla="*/ 68 h 51"/>
                <a:gd name="T54" fmla="*/ 600 w 119"/>
                <a:gd name="T55" fmla="*/ 83 h 51"/>
                <a:gd name="T56" fmla="*/ 584 w 119"/>
                <a:gd name="T57" fmla="*/ 93 h 51"/>
                <a:gd name="T58" fmla="*/ 564 w 119"/>
                <a:gd name="T59" fmla="*/ 98 h 51"/>
                <a:gd name="T60" fmla="*/ 559 w 119"/>
                <a:gd name="T61" fmla="*/ 93 h 51"/>
                <a:gd name="T62" fmla="*/ 554 w 119"/>
                <a:gd name="T63" fmla="*/ 88 h 51"/>
                <a:gd name="T64" fmla="*/ 554 w 119"/>
                <a:gd name="T65" fmla="*/ 103 h 51"/>
                <a:gd name="T66" fmla="*/ 559 w 119"/>
                <a:gd name="T67" fmla="*/ 107 h 51"/>
                <a:gd name="T68" fmla="*/ 564 w 119"/>
                <a:gd name="T69" fmla="*/ 117 h 51"/>
                <a:gd name="T70" fmla="*/ 538 w 119"/>
                <a:gd name="T71" fmla="*/ 132 h 51"/>
                <a:gd name="T72" fmla="*/ 538 w 119"/>
                <a:gd name="T73" fmla="*/ 142 h 51"/>
                <a:gd name="T74" fmla="*/ 574 w 119"/>
                <a:gd name="T75" fmla="*/ 132 h 51"/>
                <a:gd name="T76" fmla="*/ 584 w 119"/>
                <a:gd name="T77" fmla="*/ 132 h 51"/>
                <a:gd name="T78" fmla="*/ 559 w 119"/>
                <a:gd name="T79" fmla="*/ 156 h 51"/>
                <a:gd name="T80" fmla="*/ 528 w 119"/>
                <a:gd name="T81" fmla="*/ 176 h 51"/>
                <a:gd name="T82" fmla="*/ 523 w 119"/>
                <a:gd name="T83" fmla="*/ 181 h 51"/>
                <a:gd name="T84" fmla="*/ 492 w 119"/>
                <a:gd name="T85" fmla="*/ 215 h 51"/>
                <a:gd name="T86" fmla="*/ 477 w 119"/>
                <a:gd name="T87" fmla="*/ 244 h 51"/>
                <a:gd name="T88" fmla="*/ 354 w 119"/>
                <a:gd name="T89" fmla="*/ 190 h 51"/>
                <a:gd name="T90" fmla="*/ 256 w 119"/>
                <a:gd name="T91" fmla="*/ 176 h 51"/>
                <a:gd name="T92" fmla="*/ 251 w 119"/>
                <a:gd name="T93" fmla="*/ 176 h 51"/>
                <a:gd name="T94" fmla="*/ 154 w 119"/>
                <a:gd name="T95" fmla="*/ 181 h 51"/>
                <a:gd name="T96" fmla="*/ 133 w 119"/>
                <a:gd name="T97" fmla="*/ 195 h 51"/>
                <a:gd name="T98" fmla="*/ 0 w 119"/>
                <a:gd name="T99" fmla="*/ 220 h 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"/>
                <a:gd name="T151" fmla="*/ 0 h 51"/>
                <a:gd name="T152" fmla="*/ 119 w 119"/>
                <a:gd name="T153" fmla="*/ 51 h 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" h="51">
                  <a:moveTo>
                    <a:pt x="0" y="45"/>
                  </a:moveTo>
                  <a:lnTo>
                    <a:pt x="1" y="41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4" y="39"/>
                  </a:lnTo>
                  <a:lnTo>
                    <a:pt x="3" y="38"/>
                  </a:lnTo>
                  <a:lnTo>
                    <a:pt x="4" y="37"/>
                  </a:lnTo>
                  <a:lnTo>
                    <a:pt x="5" y="36"/>
                  </a:lnTo>
                  <a:lnTo>
                    <a:pt x="8" y="35"/>
                  </a:lnTo>
                  <a:lnTo>
                    <a:pt x="11" y="34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7" y="29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2" y="12"/>
                  </a:lnTo>
                  <a:lnTo>
                    <a:pt x="78" y="7"/>
                  </a:lnTo>
                  <a:lnTo>
                    <a:pt x="112" y="0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5" y="3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3" y="6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8" y="10"/>
                  </a:lnTo>
                  <a:lnTo>
                    <a:pt x="106" y="10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8" y="11"/>
                  </a:lnTo>
                  <a:lnTo>
                    <a:pt x="111" y="10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9" y="11"/>
                  </a:lnTo>
                  <a:lnTo>
                    <a:pt x="119" y="14"/>
                  </a:lnTo>
                  <a:lnTo>
                    <a:pt x="119" y="15"/>
                  </a:lnTo>
                  <a:lnTo>
                    <a:pt x="117" y="16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5" y="19"/>
                  </a:lnTo>
                  <a:lnTo>
                    <a:pt x="114" y="19"/>
                  </a:lnTo>
                  <a:lnTo>
                    <a:pt x="113" y="20"/>
                  </a:lnTo>
                  <a:lnTo>
                    <a:pt x="111" y="20"/>
                  </a:lnTo>
                  <a:lnTo>
                    <a:pt x="110" y="20"/>
                  </a:lnTo>
                  <a:lnTo>
                    <a:pt x="109" y="19"/>
                  </a:lnTo>
                  <a:lnTo>
                    <a:pt x="109" y="18"/>
                  </a:lnTo>
                  <a:lnTo>
                    <a:pt x="108" y="18"/>
                  </a:lnTo>
                  <a:lnTo>
                    <a:pt x="108" y="20"/>
                  </a:lnTo>
                  <a:lnTo>
                    <a:pt x="108" y="21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0" y="23"/>
                  </a:lnTo>
                  <a:lnTo>
                    <a:pt x="110" y="24"/>
                  </a:lnTo>
                  <a:lnTo>
                    <a:pt x="107" y="28"/>
                  </a:lnTo>
                  <a:lnTo>
                    <a:pt x="105" y="27"/>
                  </a:lnTo>
                  <a:lnTo>
                    <a:pt x="104" y="27"/>
                  </a:lnTo>
                  <a:lnTo>
                    <a:pt x="104" y="28"/>
                  </a:lnTo>
                  <a:lnTo>
                    <a:pt x="105" y="29"/>
                  </a:lnTo>
                  <a:lnTo>
                    <a:pt x="108" y="28"/>
                  </a:lnTo>
                  <a:lnTo>
                    <a:pt x="110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6"/>
                  </a:lnTo>
                  <a:lnTo>
                    <a:pt x="114" y="27"/>
                  </a:lnTo>
                  <a:lnTo>
                    <a:pt x="113" y="29"/>
                  </a:lnTo>
                  <a:lnTo>
                    <a:pt x="111" y="31"/>
                  </a:lnTo>
                  <a:lnTo>
                    <a:pt x="109" y="32"/>
                  </a:lnTo>
                  <a:lnTo>
                    <a:pt x="108" y="32"/>
                  </a:lnTo>
                  <a:lnTo>
                    <a:pt x="105" y="32"/>
                  </a:lnTo>
                  <a:lnTo>
                    <a:pt x="103" y="36"/>
                  </a:lnTo>
                  <a:lnTo>
                    <a:pt x="102" y="37"/>
                  </a:lnTo>
                  <a:lnTo>
                    <a:pt x="99" y="39"/>
                  </a:lnTo>
                  <a:lnTo>
                    <a:pt x="97" y="41"/>
                  </a:lnTo>
                  <a:lnTo>
                    <a:pt x="96" y="44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3" y="50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69" y="39"/>
                  </a:lnTo>
                  <a:lnTo>
                    <a:pt x="54" y="41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1" y="4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1" name="Freeform 32"/>
            <p:cNvSpPr>
              <a:spLocks/>
            </p:cNvSpPr>
            <p:nvPr/>
          </p:nvSpPr>
          <p:spPr bwMode="auto">
            <a:xfrm>
              <a:off x="3961" y="2716"/>
              <a:ext cx="630" cy="453"/>
            </a:xfrm>
            <a:custGeom>
              <a:avLst/>
              <a:gdLst>
                <a:gd name="T0" fmla="*/ 0 w 123"/>
                <a:gd name="T1" fmla="*/ 39 h 93"/>
                <a:gd name="T2" fmla="*/ 0 w 123"/>
                <a:gd name="T3" fmla="*/ 49 h 93"/>
                <a:gd name="T4" fmla="*/ 10 w 123"/>
                <a:gd name="T5" fmla="*/ 58 h 93"/>
                <a:gd name="T6" fmla="*/ 15 w 123"/>
                <a:gd name="T7" fmla="*/ 73 h 93"/>
                <a:gd name="T8" fmla="*/ 20 w 123"/>
                <a:gd name="T9" fmla="*/ 83 h 93"/>
                <a:gd name="T10" fmla="*/ 15 w 123"/>
                <a:gd name="T11" fmla="*/ 93 h 93"/>
                <a:gd name="T12" fmla="*/ 36 w 123"/>
                <a:gd name="T13" fmla="*/ 88 h 93"/>
                <a:gd name="T14" fmla="*/ 46 w 123"/>
                <a:gd name="T15" fmla="*/ 73 h 93"/>
                <a:gd name="T16" fmla="*/ 51 w 123"/>
                <a:gd name="T17" fmla="*/ 73 h 93"/>
                <a:gd name="T18" fmla="*/ 46 w 123"/>
                <a:gd name="T19" fmla="*/ 83 h 93"/>
                <a:gd name="T20" fmla="*/ 97 w 123"/>
                <a:gd name="T21" fmla="*/ 68 h 93"/>
                <a:gd name="T22" fmla="*/ 97 w 123"/>
                <a:gd name="T23" fmla="*/ 78 h 93"/>
                <a:gd name="T24" fmla="*/ 128 w 123"/>
                <a:gd name="T25" fmla="*/ 83 h 93"/>
                <a:gd name="T26" fmla="*/ 149 w 123"/>
                <a:gd name="T27" fmla="*/ 88 h 93"/>
                <a:gd name="T28" fmla="*/ 159 w 123"/>
                <a:gd name="T29" fmla="*/ 93 h 93"/>
                <a:gd name="T30" fmla="*/ 159 w 123"/>
                <a:gd name="T31" fmla="*/ 97 h 93"/>
                <a:gd name="T32" fmla="*/ 184 w 123"/>
                <a:gd name="T33" fmla="*/ 117 h 93"/>
                <a:gd name="T34" fmla="*/ 179 w 123"/>
                <a:gd name="T35" fmla="*/ 122 h 93"/>
                <a:gd name="T36" fmla="*/ 174 w 123"/>
                <a:gd name="T37" fmla="*/ 127 h 93"/>
                <a:gd name="T38" fmla="*/ 210 w 123"/>
                <a:gd name="T39" fmla="*/ 117 h 93"/>
                <a:gd name="T40" fmla="*/ 256 w 123"/>
                <a:gd name="T41" fmla="*/ 102 h 93"/>
                <a:gd name="T42" fmla="*/ 256 w 123"/>
                <a:gd name="T43" fmla="*/ 88 h 93"/>
                <a:gd name="T44" fmla="*/ 312 w 123"/>
                <a:gd name="T45" fmla="*/ 102 h 93"/>
                <a:gd name="T46" fmla="*/ 353 w 123"/>
                <a:gd name="T47" fmla="*/ 136 h 93"/>
                <a:gd name="T48" fmla="*/ 379 w 123"/>
                <a:gd name="T49" fmla="*/ 146 h 93"/>
                <a:gd name="T50" fmla="*/ 394 w 123"/>
                <a:gd name="T51" fmla="*/ 175 h 93"/>
                <a:gd name="T52" fmla="*/ 389 w 123"/>
                <a:gd name="T53" fmla="*/ 234 h 93"/>
                <a:gd name="T54" fmla="*/ 410 w 123"/>
                <a:gd name="T55" fmla="*/ 263 h 93"/>
                <a:gd name="T56" fmla="*/ 405 w 123"/>
                <a:gd name="T57" fmla="*/ 244 h 93"/>
                <a:gd name="T58" fmla="*/ 420 w 123"/>
                <a:gd name="T59" fmla="*/ 248 h 93"/>
                <a:gd name="T60" fmla="*/ 425 w 123"/>
                <a:gd name="T61" fmla="*/ 244 h 93"/>
                <a:gd name="T62" fmla="*/ 425 w 123"/>
                <a:gd name="T63" fmla="*/ 258 h 93"/>
                <a:gd name="T64" fmla="*/ 410 w 123"/>
                <a:gd name="T65" fmla="*/ 278 h 93"/>
                <a:gd name="T66" fmla="*/ 425 w 123"/>
                <a:gd name="T67" fmla="*/ 297 h 93"/>
                <a:gd name="T68" fmla="*/ 456 w 123"/>
                <a:gd name="T69" fmla="*/ 331 h 93"/>
                <a:gd name="T70" fmla="*/ 466 w 123"/>
                <a:gd name="T71" fmla="*/ 336 h 93"/>
                <a:gd name="T72" fmla="*/ 481 w 123"/>
                <a:gd name="T73" fmla="*/ 360 h 93"/>
                <a:gd name="T74" fmla="*/ 507 w 123"/>
                <a:gd name="T75" fmla="*/ 399 h 93"/>
                <a:gd name="T76" fmla="*/ 553 w 123"/>
                <a:gd name="T77" fmla="*/ 429 h 93"/>
                <a:gd name="T78" fmla="*/ 569 w 123"/>
                <a:gd name="T79" fmla="*/ 438 h 93"/>
                <a:gd name="T80" fmla="*/ 563 w 123"/>
                <a:gd name="T81" fmla="*/ 443 h 93"/>
                <a:gd name="T82" fmla="*/ 558 w 123"/>
                <a:gd name="T83" fmla="*/ 448 h 93"/>
                <a:gd name="T84" fmla="*/ 579 w 123"/>
                <a:gd name="T85" fmla="*/ 448 h 93"/>
                <a:gd name="T86" fmla="*/ 620 w 123"/>
                <a:gd name="T87" fmla="*/ 429 h 93"/>
                <a:gd name="T88" fmla="*/ 620 w 123"/>
                <a:gd name="T89" fmla="*/ 399 h 93"/>
                <a:gd name="T90" fmla="*/ 625 w 123"/>
                <a:gd name="T91" fmla="*/ 360 h 93"/>
                <a:gd name="T92" fmla="*/ 620 w 123"/>
                <a:gd name="T93" fmla="*/ 297 h 93"/>
                <a:gd name="T94" fmla="*/ 579 w 123"/>
                <a:gd name="T95" fmla="*/ 234 h 93"/>
                <a:gd name="T96" fmla="*/ 563 w 123"/>
                <a:gd name="T97" fmla="*/ 209 h 93"/>
                <a:gd name="T98" fmla="*/ 563 w 123"/>
                <a:gd name="T99" fmla="*/ 185 h 93"/>
                <a:gd name="T100" fmla="*/ 528 w 123"/>
                <a:gd name="T101" fmla="*/ 141 h 93"/>
                <a:gd name="T102" fmla="*/ 507 w 123"/>
                <a:gd name="T103" fmla="*/ 117 h 93"/>
                <a:gd name="T104" fmla="*/ 471 w 123"/>
                <a:gd name="T105" fmla="*/ 39 h 93"/>
                <a:gd name="T106" fmla="*/ 461 w 123"/>
                <a:gd name="T107" fmla="*/ 29 h 93"/>
                <a:gd name="T108" fmla="*/ 451 w 123"/>
                <a:gd name="T109" fmla="*/ 5 h 93"/>
                <a:gd name="T110" fmla="*/ 420 w 123"/>
                <a:gd name="T111" fmla="*/ 5 h 93"/>
                <a:gd name="T112" fmla="*/ 420 w 123"/>
                <a:gd name="T113" fmla="*/ 34 h 93"/>
                <a:gd name="T114" fmla="*/ 410 w 123"/>
                <a:gd name="T115" fmla="*/ 39 h 93"/>
                <a:gd name="T116" fmla="*/ 200 w 123"/>
                <a:gd name="T117" fmla="*/ 34 h 93"/>
                <a:gd name="T118" fmla="*/ 195 w 123"/>
                <a:gd name="T119" fmla="*/ 15 h 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3"/>
                <a:gd name="T181" fmla="*/ 0 h 93"/>
                <a:gd name="T182" fmla="*/ 123 w 123"/>
                <a:gd name="T183" fmla="*/ 93 h 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3" h="93">
                  <a:moveTo>
                    <a:pt x="38" y="3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2" y="16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5" y="17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49" y="19"/>
                  </a:lnTo>
                  <a:lnTo>
                    <a:pt x="50" y="18"/>
                  </a:lnTo>
                  <a:lnTo>
                    <a:pt x="55" y="17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3" y="23"/>
                  </a:lnTo>
                  <a:lnTo>
                    <a:pt x="65" y="25"/>
                  </a:lnTo>
                  <a:lnTo>
                    <a:pt x="69" y="28"/>
                  </a:lnTo>
                  <a:lnTo>
                    <a:pt x="69" y="29"/>
                  </a:lnTo>
                  <a:lnTo>
                    <a:pt x="71" y="30"/>
                  </a:lnTo>
                  <a:lnTo>
                    <a:pt x="74" y="30"/>
                  </a:lnTo>
                  <a:lnTo>
                    <a:pt x="76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8" y="39"/>
                  </a:lnTo>
                  <a:lnTo>
                    <a:pt x="77" y="43"/>
                  </a:lnTo>
                  <a:lnTo>
                    <a:pt x="76" y="48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80" y="54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3" y="50"/>
                  </a:lnTo>
                  <a:lnTo>
                    <a:pt x="84" y="51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2" y="54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5" y="66"/>
                  </a:lnTo>
                  <a:lnTo>
                    <a:pt x="89" y="68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2" y="73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8" y="81"/>
                  </a:lnTo>
                  <a:lnTo>
                    <a:pt x="99" y="82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08" y="88"/>
                  </a:lnTo>
                  <a:lnTo>
                    <a:pt x="110" y="90"/>
                  </a:lnTo>
                  <a:lnTo>
                    <a:pt x="111" y="90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109" y="91"/>
                  </a:lnTo>
                  <a:lnTo>
                    <a:pt x="109" y="92"/>
                  </a:lnTo>
                  <a:lnTo>
                    <a:pt x="110" y="93"/>
                  </a:lnTo>
                  <a:lnTo>
                    <a:pt x="112" y="93"/>
                  </a:lnTo>
                  <a:lnTo>
                    <a:pt x="113" y="92"/>
                  </a:lnTo>
                  <a:lnTo>
                    <a:pt x="114" y="92"/>
                  </a:lnTo>
                  <a:lnTo>
                    <a:pt x="120" y="90"/>
                  </a:lnTo>
                  <a:lnTo>
                    <a:pt x="121" y="88"/>
                  </a:lnTo>
                  <a:lnTo>
                    <a:pt x="121" y="87"/>
                  </a:lnTo>
                  <a:lnTo>
                    <a:pt x="121" y="84"/>
                  </a:lnTo>
                  <a:lnTo>
                    <a:pt x="121" y="82"/>
                  </a:lnTo>
                  <a:lnTo>
                    <a:pt x="122" y="79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22" y="71"/>
                  </a:lnTo>
                  <a:lnTo>
                    <a:pt x="122" y="66"/>
                  </a:lnTo>
                  <a:lnTo>
                    <a:pt x="121" y="61"/>
                  </a:lnTo>
                  <a:lnTo>
                    <a:pt x="120" y="60"/>
                  </a:lnTo>
                  <a:lnTo>
                    <a:pt x="116" y="54"/>
                  </a:lnTo>
                  <a:lnTo>
                    <a:pt x="113" y="48"/>
                  </a:lnTo>
                  <a:lnTo>
                    <a:pt x="110" y="44"/>
                  </a:lnTo>
                  <a:lnTo>
                    <a:pt x="110" y="43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06" y="31"/>
                  </a:lnTo>
                  <a:lnTo>
                    <a:pt x="103" y="29"/>
                  </a:lnTo>
                  <a:lnTo>
                    <a:pt x="102" y="28"/>
                  </a:lnTo>
                  <a:lnTo>
                    <a:pt x="101" y="27"/>
                  </a:lnTo>
                  <a:lnTo>
                    <a:pt x="99" y="24"/>
                  </a:lnTo>
                  <a:lnTo>
                    <a:pt x="95" y="17"/>
                  </a:lnTo>
                  <a:lnTo>
                    <a:pt x="94" y="14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2" y="7"/>
                  </a:lnTo>
                  <a:lnTo>
                    <a:pt x="82" y="9"/>
                  </a:lnTo>
                  <a:lnTo>
                    <a:pt x="80" y="8"/>
                  </a:lnTo>
                  <a:lnTo>
                    <a:pt x="79" y="6"/>
                  </a:lnTo>
                  <a:lnTo>
                    <a:pt x="40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8" y="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2" name="Freeform 33"/>
            <p:cNvSpPr>
              <a:spLocks/>
            </p:cNvSpPr>
            <p:nvPr/>
          </p:nvSpPr>
          <p:spPr bwMode="auto">
            <a:xfrm>
              <a:off x="4242" y="1896"/>
              <a:ext cx="313" cy="293"/>
            </a:xfrm>
            <a:custGeom>
              <a:avLst/>
              <a:gdLst>
                <a:gd name="T0" fmla="*/ 103 w 61"/>
                <a:gd name="T1" fmla="*/ 0 h 60"/>
                <a:gd name="T2" fmla="*/ 103 w 61"/>
                <a:gd name="T3" fmla="*/ 15 h 60"/>
                <a:gd name="T4" fmla="*/ 108 w 61"/>
                <a:gd name="T5" fmla="*/ 24 h 60"/>
                <a:gd name="T6" fmla="*/ 97 w 61"/>
                <a:gd name="T7" fmla="*/ 63 h 60"/>
                <a:gd name="T8" fmla="*/ 97 w 61"/>
                <a:gd name="T9" fmla="*/ 73 h 60"/>
                <a:gd name="T10" fmla="*/ 92 w 61"/>
                <a:gd name="T11" fmla="*/ 93 h 60"/>
                <a:gd name="T12" fmla="*/ 77 w 61"/>
                <a:gd name="T13" fmla="*/ 107 h 60"/>
                <a:gd name="T14" fmla="*/ 67 w 61"/>
                <a:gd name="T15" fmla="*/ 112 h 60"/>
                <a:gd name="T16" fmla="*/ 56 w 61"/>
                <a:gd name="T17" fmla="*/ 117 h 60"/>
                <a:gd name="T18" fmla="*/ 51 w 61"/>
                <a:gd name="T19" fmla="*/ 127 h 60"/>
                <a:gd name="T20" fmla="*/ 46 w 61"/>
                <a:gd name="T21" fmla="*/ 147 h 60"/>
                <a:gd name="T22" fmla="*/ 31 w 61"/>
                <a:gd name="T23" fmla="*/ 147 h 60"/>
                <a:gd name="T24" fmla="*/ 21 w 61"/>
                <a:gd name="T25" fmla="*/ 166 h 60"/>
                <a:gd name="T26" fmla="*/ 21 w 61"/>
                <a:gd name="T27" fmla="*/ 186 h 60"/>
                <a:gd name="T28" fmla="*/ 10 w 61"/>
                <a:gd name="T29" fmla="*/ 200 h 60"/>
                <a:gd name="T30" fmla="*/ 0 w 61"/>
                <a:gd name="T31" fmla="*/ 210 h 60"/>
                <a:gd name="T32" fmla="*/ 0 w 61"/>
                <a:gd name="T33" fmla="*/ 225 h 60"/>
                <a:gd name="T34" fmla="*/ 15 w 61"/>
                <a:gd name="T35" fmla="*/ 249 h 60"/>
                <a:gd name="T36" fmla="*/ 31 w 61"/>
                <a:gd name="T37" fmla="*/ 264 h 60"/>
                <a:gd name="T38" fmla="*/ 41 w 61"/>
                <a:gd name="T39" fmla="*/ 264 h 60"/>
                <a:gd name="T40" fmla="*/ 41 w 61"/>
                <a:gd name="T41" fmla="*/ 269 h 60"/>
                <a:gd name="T42" fmla="*/ 51 w 61"/>
                <a:gd name="T43" fmla="*/ 269 h 60"/>
                <a:gd name="T44" fmla="*/ 51 w 61"/>
                <a:gd name="T45" fmla="*/ 278 h 60"/>
                <a:gd name="T46" fmla="*/ 77 w 61"/>
                <a:gd name="T47" fmla="*/ 293 h 60"/>
                <a:gd name="T48" fmla="*/ 92 w 61"/>
                <a:gd name="T49" fmla="*/ 288 h 60"/>
                <a:gd name="T50" fmla="*/ 97 w 61"/>
                <a:gd name="T51" fmla="*/ 278 h 60"/>
                <a:gd name="T52" fmla="*/ 108 w 61"/>
                <a:gd name="T53" fmla="*/ 288 h 60"/>
                <a:gd name="T54" fmla="*/ 128 w 61"/>
                <a:gd name="T55" fmla="*/ 278 h 60"/>
                <a:gd name="T56" fmla="*/ 133 w 61"/>
                <a:gd name="T57" fmla="*/ 269 h 60"/>
                <a:gd name="T58" fmla="*/ 154 w 61"/>
                <a:gd name="T59" fmla="*/ 259 h 60"/>
                <a:gd name="T60" fmla="*/ 169 w 61"/>
                <a:gd name="T61" fmla="*/ 249 h 60"/>
                <a:gd name="T62" fmla="*/ 169 w 61"/>
                <a:gd name="T63" fmla="*/ 234 h 60"/>
                <a:gd name="T64" fmla="*/ 195 w 61"/>
                <a:gd name="T65" fmla="*/ 156 h 60"/>
                <a:gd name="T66" fmla="*/ 205 w 61"/>
                <a:gd name="T67" fmla="*/ 161 h 60"/>
                <a:gd name="T68" fmla="*/ 210 w 61"/>
                <a:gd name="T69" fmla="*/ 171 h 60"/>
                <a:gd name="T70" fmla="*/ 226 w 61"/>
                <a:gd name="T71" fmla="*/ 156 h 60"/>
                <a:gd name="T72" fmla="*/ 236 w 61"/>
                <a:gd name="T73" fmla="*/ 132 h 60"/>
                <a:gd name="T74" fmla="*/ 251 w 61"/>
                <a:gd name="T75" fmla="*/ 122 h 60"/>
                <a:gd name="T76" fmla="*/ 262 w 61"/>
                <a:gd name="T77" fmla="*/ 112 h 60"/>
                <a:gd name="T78" fmla="*/ 267 w 61"/>
                <a:gd name="T79" fmla="*/ 98 h 60"/>
                <a:gd name="T80" fmla="*/ 267 w 61"/>
                <a:gd name="T81" fmla="*/ 93 h 60"/>
                <a:gd name="T82" fmla="*/ 267 w 61"/>
                <a:gd name="T83" fmla="*/ 73 h 60"/>
                <a:gd name="T84" fmla="*/ 303 w 61"/>
                <a:gd name="T85" fmla="*/ 93 h 60"/>
                <a:gd name="T86" fmla="*/ 308 w 61"/>
                <a:gd name="T87" fmla="*/ 93 h 60"/>
                <a:gd name="T88" fmla="*/ 303 w 61"/>
                <a:gd name="T89" fmla="*/ 63 h 60"/>
                <a:gd name="T90" fmla="*/ 298 w 61"/>
                <a:gd name="T91" fmla="*/ 54 h 60"/>
                <a:gd name="T92" fmla="*/ 287 w 61"/>
                <a:gd name="T93" fmla="*/ 54 h 60"/>
                <a:gd name="T94" fmla="*/ 262 w 61"/>
                <a:gd name="T95" fmla="*/ 59 h 60"/>
                <a:gd name="T96" fmla="*/ 251 w 61"/>
                <a:gd name="T97" fmla="*/ 68 h 60"/>
                <a:gd name="T98" fmla="*/ 236 w 61"/>
                <a:gd name="T99" fmla="*/ 63 h 60"/>
                <a:gd name="T100" fmla="*/ 231 w 61"/>
                <a:gd name="T101" fmla="*/ 73 h 60"/>
                <a:gd name="T102" fmla="*/ 216 w 61"/>
                <a:gd name="T103" fmla="*/ 83 h 60"/>
                <a:gd name="T104" fmla="*/ 200 w 61"/>
                <a:gd name="T105" fmla="*/ 98 h 60"/>
                <a:gd name="T106" fmla="*/ 185 w 61"/>
                <a:gd name="T107" fmla="*/ 63 h 60"/>
                <a:gd name="T108" fmla="*/ 108 w 61"/>
                <a:gd name="T109" fmla="*/ 0 h 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1"/>
                <a:gd name="T166" fmla="*/ 0 h 60"/>
                <a:gd name="T167" fmla="*/ 61 w 61"/>
                <a:gd name="T168" fmla="*/ 60 h 6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1" h="60">
                  <a:moveTo>
                    <a:pt x="21" y="0"/>
                  </a:moveTo>
                  <a:lnTo>
                    <a:pt x="20" y="0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21" y="5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1" y="56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20" y="58"/>
                  </a:lnTo>
                  <a:lnTo>
                    <a:pt x="21" y="59"/>
                  </a:lnTo>
                  <a:lnTo>
                    <a:pt x="22" y="58"/>
                  </a:lnTo>
                  <a:lnTo>
                    <a:pt x="25" y="57"/>
                  </a:lnTo>
                  <a:lnTo>
                    <a:pt x="26" y="55"/>
                  </a:lnTo>
                  <a:lnTo>
                    <a:pt x="27" y="56"/>
                  </a:lnTo>
                  <a:lnTo>
                    <a:pt x="30" y="53"/>
                  </a:lnTo>
                  <a:lnTo>
                    <a:pt x="31" y="54"/>
                  </a:lnTo>
                  <a:lnTo>
                    <a:pt x="33" y="51"/>
                  </a:lnTo>
                  <a:lnTo>
                    <a:pt x="32" y="50"/>
                  </a:lnTo>
                  <a:lnTo>
                    <a:pt x="33" y="48"/>
                  </a:lnTo>
                  <a:lnTo>
                    <a:pt x="35" y="43"/>
                  </a:lnTo>
                  <a:lnTo>
                    <a:pt x="38" y="32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3" y="34"/>
                  </a:lnTo>
                  <a:lnTo>
                    <a:pt x="44" y="32"/>
                  </a:lnTo>
                  <a:lnTo>
                    <a:pt x="45" y="28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1" y="16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8" y="11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1" y="12"/>
                  </a:lnTo>
                  <a:lnTo>
                    <a:pt x="50" y="13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7"/>
                  </a:lnTo>
                  <a:lnTo>
                    <a:pt x="42" y="17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8" y="21"/>
                  </a:lnTo>
                  <a:lnTo>
                    <a:pt x="36" y="13"/>
                  </a:lnTo>
                  <a:lnTo>
                    <a:pt x="23" y="1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3" name="Freeform 34"/>
            <p:cNvSpPr>
              <a:spLocks/>
            </p:cNvSpPr>
            <p:nvPr/>
          </p:nvSpPr>
          <p:spPr bwMode="auto">
            <a:xfrm>
              <a:off x="3432" y="2306"/>
              <a:ext cx="344" cy="302"/>
            </a:xfrm>
            <a:custGeom>
              <a:avLst/>
              <a:gdLst>
                <a:gd name="T0" fmla="*/ 0 w 67"/>
                <a:gd name="T1" fmla="*/ 15 h 62"/>
                <a:gd name="T2" fmla="*/ 308 w 67"/>
                <a:gd name="T3" fmla="*/ 0 h 62"/>
                <a:gd name="T4" fmla="*/ 308 w 67"/>
                <a:gd name="T5" fmla="*/ 5 h 62"/>
                <a:gd name="T6" fmla="*/ 313 w 67"/>
                <a:gd name="T7" fmla="*/ 10 h 62"/>
                <a:gd name="T8" fmla="*/ 318 w 67"/>
                <a:gd name="T9" fmla="*/ 15 h 62"/>
                <a:gd name="T10" fmla="*/ 313 w 67"/>
                <a:gd name="T11" fmla="*/ 24 h 62"/>
                <a:gd name="T12" fmla="*/ 308 w 67"/>
                <a:gd name="T13" fmla="*/ 29 h 62"/>
                <a:gd name="T14" fmla="*/ 298 w 67"/>
                <a:gd name="T15" fmla="*/ 39 h 62"/>
                <a:gd name="T16" fmla="*/ 298 w 67"/>
                <a:gd name="T17" fmla="*/ 44 h 62"/>
                <a:gd name="T18" fmla="*/ 344 w 67"/>
                <a:gd name="T19" fmla="*/ 44 h 62"/>
                <a:gd name="T20" fmla="*/ 344 w 67"/>
                <a:gd name="T21" fmla="*/ 44 h 62"/>
                <a:gd name="T22" fmla="*/ 344 w 67"/>
                <a:gd name="T23" fmla="*/ 49 h 62"/>
                <a:gd name="T24" fmla="*/ 339 w 67"/>
                <a:gd name="T25" fmla="*/ 58 h 62"/>
                <a:gd name="T26" fmla="*/ 334 w 67"/>
                <a:gd name="T27" fmla="*/ 63 h 62"/>
                <a:gd name="T28" fmla="*/ 329 w 67"/>
                <a:gd name="T29" fmla="*/ 83 h 62"/>
                <a:gd name="T30" fmla="*/ 318 w 67"/>
                <a:gd name="T31" fmla="*/ 93 h 62"/>
                <a:gd name="T32" fmla="*/ 318 w 67"/>
                <a:gd name="T33" fmla="*/ 107 h 62"/>
                <a:gd name="T34" fmla="*/ 318 w 67"/>
                <a:gd name="T35" fmla="*/ 122 h 62"/>
                <a:gd name="T36" fmla="*/ 318 w 67"/>
                <a:gd name="T37" fmla="*/ 122 h 62"/>
                <a:gd name="T38" fmla="*/ 308 w 67"/>
                <a:gd name="T39" fmla="*/ 127 h 62"/>
                <a:gd name="T40" fmla="*/ 308 w 67"/>
                <a:gd name="T41" fmla="*/ 132 h 62"/>
                <a:gd name="T42" fmla="*/ 293 w 67"/>
                <a:gd name="T43" fmla="*/ 141 h 62"/>
                <a:gd name="T44" fmla="*/ 293 w 67"/>
                <a:gd name="T45" fmla="*/ 156 h 62"/>
                <a:gd name="T46" fmla="*/ 293 w 67"/>
                <a:gd name="T47" fmla="*/ 170 h 62"/>
                <a:gd name="T48" fmla="*/ 288 w 67"/>
                <a:gd name="T49" fmla="*/ 175 h 62"/>
                <a:gd name="T50" fmla="*/ 277 w 67"/>
                <a:gd name="T51" fmla="*/ 185 h 62"/>
                <a:gd name="T52" fmla="*/ 267 w 67"/>
                <a:gd name="T53" fmla="*/ 195 h 62"/>
                <a:gd name="T54" fmla="*/ 262 w 67"/>
                <a:gd name="T55" fmla="*/ 200 h 62"/>
                <a:gd name="T56" fmla="*/ 262 w 67"/>
                <a:gd name="T57" fmla="*/ 209 h 62"/>
                <a:gd name="T58" fmla="*/ 257 w 67"/>
                <a:gd name="T59" fmla="*/ 219 h 62"/>
                <a:gd name="T60" fmla="*/ 257 w 67"/>
                <a:gd name="T61" fmla="*/ 224 h 62"/>
                <a:gd name="T62" fmla="*/ 252 w 67"/>
                <a:gd name="T63" fmla="*/ 239 h 62"/>
                <a:gd name="T64" fmla="*/ 246 w 67"/>
                <a:gd name="T65" fmla="*/ 248 h 62"/>
                <a:gd name="T66" fmla="*/ 252 w 67"/>
                <a:gd name="T67" fmla="*/ 263 h 62"/>
                <a:gd name="T68" fmla="*/ 257 w 67"/>
                <a:gd name="T69" fmla="*/ 268 h 62"/>
                <a:gd name="T70" fmla="*/ 257 w 67"/>
                <a:gd name="T71" fmla="*/ 278 h 62"/>
                <a:gd name="T72" fmla="*/ 257 w 67"/>
                <a:gd name="T73" fmla="*/ 278 h 62"/>
                <a:gd name="T74" fmla="*/ 257 w 67"/>
                <a:gd name="T75" fmla="*/ 283 h 62"/>
                <a:gd name="T76" fmla="*/ 257 w 67"/>
                <a:gd name="T77" fmla="*/ 283 h 62"/>
                <a:gd name="T78" fmla="*/ 252 w 67"/>
                <a:gd name="T79" fmla="*/ 292 h 62"/>
                <a:gd name="T80" fmla="*/ 257 w 67"/>
                <a:gd name="T81" fmla="*/ 297 h 62"/>
                <a:gd name="T82" fmla="*/ 41 w 67"/>
                <a:gd name="T83" fmla="*/ 302 h 62"/>
                <a:gd name="T84" fmla="*/ 41 w 67"/>
                <a:gd name="T85" fmla="*/ 258 h 62"/>
                <a:gd name="T86" fmla="*/ 31 w 67"/>
                <a:gd name="T87" fmla="*/ 253 h 62"/>
                <a:gd name="T88" fmla="*/ 21 w 67"/>
                <a:gd name="T89" fmla="*/ 258 h 62"/>
                <a:gd name="T90" fmla="*/ 21 w 67"/>
                <a:gd name="T91" fmla="*/ 258 h 62"/>
                <a:gd name="T92" fmla="*/ 10 w 67"/>
                <a:gd name="T93" fmla="*/ 248 h 62"/>
                <a:gd name="T94" fmla="*/ 10 w 67"/>
                <a:gd name="T95" fmla="*/ 107 h 62"/>
                <a:gd name="T96" fmla="*/ 0 w 67"/>
                <a:gd name="T97" fmla="*/ 15 h 62"/>
                <a:gd name="T98" fmla="*/ 0 w 67"/>
                <a:gd name="T99" fmla="*/ 15 h 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7"/>
                <a:gd name="T151" fmla="*/ 0 h 62"/>
                <a:gd name="T152" fmla="*/ 67 w 67"/>
                <a:gd name="T153" fmla="*/ 62 h 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7" h="62">
                  <a:moveTo>
                    <a:pt x="0" y="3"/>
                  </a:moveTo>
                  <a:lnTo>
                    <a:pt x="60" y="0"/>
                  </a:lnTo>
                  <a:lnTo>
                    <a:pt x="60" y="1"/>
                  </a:lnTo>
                  <a:lnTo>
                    <a:pt x="61" y="2"/>
                  </a:lnTo>
                  <a:lnTo>
                    <a:pt x="62" y="3"/>
                  </a:lnTo>
                  <a:lnTo>
                    <a:pt x="61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67" y="9"/>
                  </a:lnTo>
                  <a:lnTo>
                    <a:pt x="67" y="10"/>
                  </a:lnTo>
                  <a:lnTo>
                    <a:pt x="66" y="12"/>
                  </a:lnTo>
                  <a:lnTo>
                    <a:pt x="65" y="13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2" y="22"/>
                  </a:lnTo>
                  <a:lnTo>
                    <a:pt x="62" y="25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57" y="29"/>
                  </a:lnTo>
                  <a:lnTo>
                    <a:pt x="57" y="32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1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49" y="49"/>
                  </a:lnTo>
                  <a:lnTo>
                    <a:pt x="48" y="51"/>
                  </a:lnTo>
                  <a:lnTo>
                    <a:pt x="49" y="54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8" y="62"/>
                  </a:lnTo>
                  <a:lnTo>
                    <a:pt x="8" y="53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2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4" name="Freeform 35"/>
            <p:cNvSpPr>
              <a:spLocks/>
            </p:cNvSpPr>
            <p:nvPr/>
          </p:nvSpPr>
          <p:spPr bwMode="auto">
            <a:xfrm>
              <a:off x="1491" y="1614"/>
              <a:ext cx="553" cy="897"/>
            </a:xfrm>
            <a:custGeom>
              <a:avLst/>
              <a:gdLst>
                <a:gd name="T0" fmla="*/ 312 w 108"/>
                <a:gd name="T1" fmla="*/ 873 h 184"/>
                <a:gd name="T2" fmla="*/ 312 w 108"/>
                <a:gd name="T3" fmla="*/ 863 h 184"/>
                <a:gd name="T4" fmla="*/ 307 w 108"/>
                <a:gd name="T5" fmla="*/ 853 h 184"/>
                <a:gd name="T6" fmla="*/ 292 w 108"/>
                <a:gd name="T7" fmla="*/ 795 h 184"/>
                <a:gd name="T8" fmla="*/ 256 w 108"/>
                <a:gd name="T9" fmla="*/ 761 h 184"/>
                <a:gd name="T10" fmla="*/ 246 w 108"/>
                <a:gd name="T11" fmla="*/ 746 h 184"/>
                <a:gd name="T12" fmla="*/ 236 w 108"/>
                <a:gd name="T13" fmla="*/ 731 h 184"/>
                <a:gd name="T14" fmla="*/ 200 w 108"/>
                <a:gd name="T15" fmla="*/ 717 h 184"/>
                <a:gd name="T16" fmla="*/ 169 w 108"/>
                <a:gd name="T17" fmla="*/ 687 h 184"/>
                <a:gd name="T18" fmla="*/ 113 w 108"/>
                <a:gd name="T19" fmla="*/ 663 h 184"/>
                <a:gd name="T20" fmla="*/ 113 w 108"/>
                <a:gd name="T21" fmla="*/ 644 h 184"/>
                <a:gd name="T22" fmla="*/ 118 w 108"/>
                <a:gd name="T23" fmla="*/ 619 h 184"/>
                <a:gd name="T24" fmla="*/ 108 w 108"/>
                <a:gd name="T25" fmla="*/ 595 h 184"/>
                <a:gd name="T26" fmla="*/ 113 w 108"/>
                <a:gd name="T27" fmla="*/ 585 h 184"/>
                <a:gd name="T28" fmla="*/ 82 w 108"/>
                <a:gd name="T29" fmla="*/ 531 h 184"/>
                <a:gd name="T30" fmla="*/ 61 w 108"/>
                <a:gd name="T31" fmla="*/ 497 h 184"/>
                <a:gd name="T32" fmla="*/ 72 w 108"/>
                <a:gd name="T33" fmla="*/ 468 h 184"/>
                <a:gd name="T34" fmla="*/ 72 w 108"/>
                <a:gd name="T35" fmla="*/ 444 h 184"/>
                <a:gd name="T36" fmla="*/ 46 w 108"/>
                <a:gd name="T37" fmla="*/ 419 h 184"/>
                <a:gd name="T38" fmla="*/ 46 w 108"/>
                <a:gd name="T39" fmla="*/ 380 h 184"/>
                <a:gd name="T40" fmla="*/ 56 w 108"/>
                <a:gd name="T41" fmla="*/ 366 h 184"/>
                <a:gd name="T42" fmla="*/ 61 w 108"/>
                <a:gd name="T43" fmla="*/ 385 h 184"/>
                <a:gd name="T44" fmla="*/ 77 w 108"/>
                <a:gd name="T45" fmla="*/ 380 h 184"/>
                <a:gd name="T46" fmla="*/ 72 w 108"/>
                <a:gd name="T47" fmla="*/ 346 h 184"/>
                <a:gd name="T48" fmla="*/ 61 w 108"/>
                <a:gd name="T49" fmla="*/ 356 h 184"/>
                <a:gd name="T50" fmla="*/ 36 w 108"/>
                <a:gd name="T51" fmla="*/ 341 h 184"/>
                <a:gd name="T52" fmla="*/ 31 w 108"/>
                <a:gd name="T53" fmla="*/ 297 h 184"/>
                <a:gd name="T54" fmla="*/ 5 w 108"/>
                <a:gd name="T55" fmla="*/ 249 h 184"/>
                <a:gd name="T56" fmla="*/ 5 w 108"/>
                <a:gd name="T57" fmla="*/ 224 h 184"/>
                <a:gd name="T58" fmla="*/ 20 w 108"/>
                <a:gd name="T59" fmla="*/ 195 h 184"/>
                <a:gd name="T60" fmla="*/ 10 w 108"/>
                <a:gd name="T61" fmla="*/ 156 h 184"/>
                <a:gd name="T62" fmla="*/ 0 w 108"/>
                <a:gd name="T63" fmla="*/ 136 h 184"/>
                <a:gd name="T64" fmla="*/ 0 w 108"/>
                <a:gd name="T65" fmla="*/ 117 h 184"/>
                <a:gd name="T66" fmla="*/ 31 w 108"/>
                <a:gd name="T67" fmla="*/ 73 h 184"/>
                <a:gd name="T68" fmla="*/ 46 w 108"/>
                <a:gd name="T69" fmla="*/ 49 h 184"/>
                <a:gd name="T70" fmla="*/ 46 w 108"/>
                <a:gd name="T71" fmla="*/ 5 h 184"/>
                <a:gd name="T72" fmla="*/ 246 w 108"/>
                <a:gd name="T73" fmla="*/ 312 h 184"/>
                <a:gd name="T74" fmla="*/ 533 w 108"/>
                <a:gd name="T75" fmla="*/ 726 h 184"/>
                <a:gd name="T76" fmla="*/ 538 w 108"/>
                <a:gd name="T77" fmla="*/ 746 h 184"/>
                <a:gd name="T78" fmla="*/ 543 w 108"/>
                <a:gd name="T79" fmla="*/ 765 h 184"/>
                <a:gd name="T80" fmla="*/ 548 w 108"/>
                <a:gd name="T81" fmla="*/ 780 h 184"/>
                <a:gd name="T82" fmla="*/ 527 w 108"/>
                <a:gd name="T83" fmla="*/ 790 h 184"/>
                <a:gd name="T84" fmla="*/ 502 w 108"/>
                <a:gd name="T85" fmla="*/ 839 h 184"/>
                <a:gd name="T86" fmla="*/ 497 w 108"/>
                <a:gd name="T87" fmla="*/ 848 h 184"/>
                <a:gd name="T88" fmla="*/ 492 w 108"/>
                <a:gd name="T89" fmla="*/ 868 h 184"/>
                <a:gd name="T90" fmla="*/ 502 w 108"/>
                <a:gd name="T91" fmla="*/ 882 h 184"/>
                <a:gd name="T92" fmla="*/ 492 w 108"/>
                <a:gd name="T93" fmla="*/ 897 h 1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8"/>
                <a:gd name="T142" fmla="*/ 0 h 184"/>
                <a:gd name="T143" fmla="*/ 108 w 108"/>
                <a:gd name="T144" fmla="*/ 184 h 1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8" h="184">
                  <a:moveTo>
                    <a:pt x="94" y="183"/>
                  </a:moveTo>
                  <a:lnTo>
                    <a:pt x="61" y="180"/>
                  </a:lnTo>
                  <a:lnTo>
                    <a:pt x="61" y="179"/>
                  </a:lnTo>
                  <a:lnTo>
                    <a:pt x="60" y="178"/>
                  </a:lnTo>
                  <a:lnTo>
                    <a:pt x="60" y="177"/>
                  </a:lnTo>
                  <a:lnTo>
                    <a:pt x="61" y="177"/>
                  </a:lnTo>
                  <a:lnTo>
                    <a:pt x="60" y="176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69"/>
                  </a:lnTo>
                  <a:lnTo>
                    <a:pt x="57" y="163"/>
                  </a:lnTo>
                  <a:lnTo>
                    <a:pt x="55" y="161"/>
                  </a:lnTo>
                  <a:lnTo>
                    <a:pt x="54" y="159"/>
                  </a:lnTo>
                  <a:lnTo>
                    <a:pt x="50" y="156"/>
                  </a:lnTo>
                  <a:lnTo>
                    <a:pt x="48" y="156"/>
                  </a:lnTo>
                  <a:lnTo>
                    <a:pt x="47" y="155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8" y="151"/>
                  </a:lnTo>
                  <a:lnTo>
                    <a:pt x="46" y="150"/>
                  </a:lnTo>
                  <a:lnTo>
                    <a:pt x="43" y="149"/>
                  </a:lnTo>
                  <a:lnTo>
                    <a:pt x="41" y="149"/>
                  </a:lnTo>
                  <a:lnTo>
                    <a:pt x="39" y="147"/>
                  </a:lnTo>
                  <a:lnTo>
                    <a:pt x="37" y="143"/>
                  </a:lnTo>
                  <a:lnTo>
                    <a:pt x="35" y="141"/>
                  </a:lnTo>
                  <a:lnTo>
                    <a:pt x="33" y="141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2" y="136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2" y="132"/>
                  </a:lnTo>
                  <a:lnTo>
                    <a:pt x="22" y="129"/>
                  </a:lnTo>
                  <a:lnTo>
                    <a:pt x="23" y="128"/>
                  </a:lnTo>
                  <a:lnTo>
                    <a:pt x="23" y="127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1" y="122"/>
                  </a:lnTo>
                  <a:lnTo>
                    <a:pt x="21" y="121"/>
                  </a:lnTo>
                  <a:lnTo>
                    <a:pt x="22" y="120"/>
                  </a:lnTo>
                  <a:lnTo>
                    <a:pt x="20" y="118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2" y="102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5" y="95"/>
                  </a:lnTo>
                  <a:lnTo>
                    <a:pt x="15" y="92"/>
                  </a:lnTo>
                  <a:lnTo>
                    <a:pt x="14" y="91"/>
                  </a:lnTo>
                  <a:lnTo>
                    <a:pt x="12" y="90"/>
                  </a:lnTo>
                  <a:lnTo>
                    <a:pt x="10" y="88"/>
                  </a:lnTo>
                  <a:lnTo>
                    <a:pt x="9" y="86"/>
                  </a:lnTo>
                  <a:lnTo>
                    <a:pt x="9" y="80"/>
                  </a:lnTo>
                  <a:lnTo>
                    <a:pt x="10" y="79"/>
                  </a:lnTo>
                  <a:lnTo>
                    <a:pt x="9" y="78"/>
                  </a:lnTo>
                  <a:lnTo>
                    <a:pt x="10" y="78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5" y="78"/>
                  </a:lnTo>
                  <a:lnTo>
                    <a:pt x="14" y="75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3" y="70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7" y="70"/>
                  </a:lnTo>
                  <a:lnTo>
                    <a:pt x="5" y="69"/>
                  </a:lnTo>
                  <a:lnTo>
                    <a:pt x="6" y="68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3" y="56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3" y="36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5"/>
                  </a:lnTo>
                  <a:lnTo>
                    <a:pt x="8" y="3"/>
                  </a:lnTo>
                  <a:lnTo>
                    <a:pt x="9" y="1"/>
                  </a:lnTo>
                  <a:lnTo>
                    <a:pt x="10" y="0"/>
                  </a:lnTo>
                  <a:lnTo>
                    <a:pt x="61" y="13"/>
                  </a:lnTo>
                  <a:lnTo>
                    <a:pt x="48" y="6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5" y="152"/>
                  </a:lnTo>
                  <a:lnTo>
                    <a:pt x="105" y="153"/>
                  </a:lnTo>
                  <a:lnTo>
                    <a:pt x="105" y="155"/>
                  </a:lnTo>
                  <a:lnTo>
                    <a:pt x="106" y="157"/>
                  </a:lnTo>
                  <a:lnTo>
                    <a:pt x="107" y="158"/>
                  </a:lnTo>
                  <a:lnTo>
                    <a:pt x="108" y="160"/>
                  </a:lnTo>
                  <a:lnTo>
                    <a:pt x="107" y="160"/>
                  </a:lnTo>
                  <a:lnTo>
                    <a:pt x="105" y="161"/>
                  </a:lnTo>
                  <a:lnTo>
                    <a:pt x="103" y="162"/>
                  </a:lnTo>
                  <a:lnTo>
                    <a:pt x="102" y="164"/>
                  </a:lnTo>
                  <a:lnTo>
                    <a:pt x="100" y="169"/>
                  </a:lnTo>
                  <a:lnTo>
                    <a:pt x="98" y="172"/>
                  </a:lnTo>
                  <a:lnTo>
                    <a:pt x="96" y="172"/>
                  </a:lnTo>
                  <a:lnTo>
                    <a:pt x="96" y="173"/>
                  </a:lnTo>
                  <a:lnTo>
                    <a:pt x="97" y="174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8"/>
                  </a:lnTo>
                  <a:lnTo>
                    <a:pt x="98" y="180"/>
                  </a:lnTo>
                  <a:lnTo>
                    <a:pt x="99" y="181"/>
                  </a:lnTo>
                  <a:lnTo>
                    <a:pt x="98" y="181"/>
                  </a:lnTo>
                  <a:lnTo>
                    <a:pt x="98" y="183"/>
                  </a:lnTo>
                  <a:lnTo>
                    <a:pt x="97" y="184"/>
                  </a:lnTo>
                  <a:lnTo>
                    <a:pt x="96" y="184"/>
                  </a:lnTo>
                  <a:lnTo>
                    <a:pt x="94" y="18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5" name="Freeform 36"/>
            <p:cNvSpPr>
              <a:spLocks/>
            </p:cNvSpPr>
            <p:nvPr/>
          </p:nvSpPr>
          <p:spPr bwMode="auto">
            <a:xfrm>
              <a:off x="2356" y="1545"/>
              <a:ext cx="483" cy="381"/>
            </a:xfrm>
            <a:custGeom>
              <a:avLst/>
              <a:gdLst>
                <a:gd name="T0" fmla="*/ 452 w 94"/>
                <a:gd name="T1" fmla="*/ 381 h 78"/>
                <a:gd name="T2" fmla="*/ 468 w 94"/>
                <a:gd name="T3" fmla="*/ 215 h 78"/>
                <a:gd name="T4" fmla="*/ 483 w 94"/>
                <a:gd name="T5" fmla="*/ 49 h 78"/>
                <a:gd name="T6" fmla="*/ 51 w 94"/>
                <a:gd name="T7" fmla="*/ 0 h 78"/>
                <a:gd name="T8" fmla="*/ 46 w 94"/>
                <a:gd name="T9" fmla="*/ 39 h 78"/>
                <a:gd name="T10" fmla="*/ 15 w 94"/>
                <a:gd name="T11" fmla="*/ 244 h 78"/>
                <a:gd name="T12" fmla="*/ 10 w 94"/>
                <a:gd name="T13" fmla="*/ 244 h 78"/>
                <a:gd name="T14" fmla="*/ 0 w 94"/>
                <a:gd name="T15" fmla="*/ 327 h 78"/>
                <a:gd name="T16" fmla="*/ 128 w 94"/>
                <a:gd name="T17" fmla="*/ 347 h 78"/>
                <a:gd name="T18" fmla="*/ 452 w 94"/>
                <a:gd name="T19" fmla="*/ 381 h 78"/>
                <a:gd name="T20" fmla="*/ 452 w 94"/>
                <a:gd name="T21" fmla="*/ 381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78"/>
                <a:gd name="T35" fmla="*/ 94 w 94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78">
                  <a:moveTo>
                    <a:pt x="88" y="78"/>
                  </a:moveTo>
                  <a:lnTo>
                    <a:pt x="91" y="44"/>
                  </a:lnTo>
                  <a:lnTo>
                    <a:pt x="94" y="10"/>
                  </a:lnTo>
                  <a:lnTo>
                    <a:pt x="10" y="0"/>
                  </a:lnTo>
                  <a:lnTo>
                    <a:pt x="9" y="8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67"/>
                  </a:lnTo>
                  <a:lnTo>
                    <a:pt x="25" y="71"/>
                  </a:lnTo>
                  <a:lnTo>
                    <a:pt x="88" y="78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6" name="Freeform 37"/>
            <p:cNvSpPr>
              <a:spLocks/>
            </p:cNvSpPr>
            <p:nvPr/>
          </p:nvSpPr>
          <p:spPr bwMode="auto">
            <a:xfrm>
              <a:off x="2434" y="1892"/>
              <a:ext cx="507" cy="375"/>
            </a:xfrm>
            <a:custGeom>
              <a:avLst/>
              <a:gdLst>
                <a:gd name="T0" fmla="*/ 0 w 99"/>
                <a:gd name="T1" fmla="*/ 326 h 77"/>
                <a:gd name="T2" fmla="*/ 51 w 99"/>
                <a:gd name="T3" fmla="*/ 0 h 77"/>
                <a:gd name="T4" fmla="*/ 374 w 99"/>
                <a:gd name="T5" fmla="*/ 34 h 77"/>
                <a:gd name="T6" fmla="*/ 507 w 99"/>
                <a:gd name="T7" fmla="*/ 44 h 77"/>
                <a:gd name="T8" fmla="*/ 502 w 99"/>
                <a:gd name="T9" fmla="*/ 127 h 77"/>
                <a:gd name="T10" fmla="*/ 487 w 99"/>
                <a:gd name="T11" fmla="*/ 375 h 77"/>
                <a:gd name="T12" fmla="*/ 420 w 99"/>
                <a:gd name="T13" fmla="*/ 370 h 77"/>
                <a:gd name="T14" fmla="*/ 0 w 99"/>
                <a:gd name="T15" fmla="*/ 326 h 77"/>
                <a:gd name="T16" fmla="*/ 0 w 99"/>
                <a:gd name="T17" fmla="*/ 32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"/>
                <a:gd name="T28" fmla="*/ 0 h 77"/>
                <a:gd name="T29" fmla="*/ 99 w 99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" h="77">
                  <a:moveTo>
                    <a:pt x="0" y="67"/>
                  </a:moveTo>
                  <a:lnTo>
                    <a:pt x="10" y="0"/>
                  </a:lnTo>
                  <a:lnTo>
                    <a:pt x="73" y="7"/>
                  </a:lnTo>
                  <a:lnTo>
                    <a:pt x="99" y="9"/>
                  </a:lnTo>
                  <a:lnTo>
                    <a:pt x="98" y="26"/>
                  </a:lnTo>
                  <a:lnTo>
                    <a:pt x="95" y="77"/>
                  </a:lnTo>
                  <a:lnTo>
                    <a:pt x="82" y="7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7" name="Freeform 38"/>
            <p:cNvSpPr>
              <a:spLocks/>
            </p:cNvSpPr>
            <p:nvPr/>
          </p:nvSpPr>
          <p:spPr bwMode="auto">
            <a:xfrm>
              <a:off x="2368" y="2218"/>
              <a:ext cx="485" cy="478"/>
            </a:xfrm>
            <a:custGeom>
              <a:avLst/>
              <a:gdLst>
                <a:gd name="T0" fmla="*/ 66 w 95"/>
                <a:gd name="T1" fmla="*/ 0 h 98"/>
                <a:gd name="T2" fmla="*/ 0 w 95"/>
                <a:gd name="T3" fmla="*/ 468 h 98"/>
                <a:gd name="T4" fmla="*/ 0 w 95"/>
                <a:gd name="T5" fmla="*/ 468 h 98"/>
                <a:gd name="T6" fmla="*/ 61 w 95"/>
                <a:gd name="T7" fmla="*/ 478 h 98"/>
                <a:gd name="T8" fmla="*/ 66 w 95"/>
                <a:gd name="T9" fmla="*/ 439 h 98"/>
                <a:gd name="T10" fmla="*/ 189 w 95"/>
                <a:gd name="T11" fmla="*/ 454 h 98"/>
                <a:gd name="T12" fmla="*/ 189 w 95"/>
                <a:gd name="T13" fmla="*/ 454 h 98"/>
                <a:gd name="T14" fmla="*/ 184 w 95"/>
                <a:gd name="T15" fmla="*/ 449 h 98"/>
                <a:gd name="T16" fmla="*/ 189 w 95"/>
                <a:gd name="T17" fmla="*/ 444 h 98"/>
                <a:gd name="T18" fmla="*/ 184 w 95"/>
                <a:gd name="T19" fmla="*/ 439 h 98"/>
                <a:gd name="T20" fmla="*/ 184 w 95"/>
                <a:gd name="T21" fmla="*/ 439 h 98"/>
                <a:gd name="T22" fmla="*/ 184 w 95"/>
                <a:gd name="T23" fmla="*/ 439 h 98"/>
                <a:gd name="T24" fmla="*/ 444 w 95"/>
                <a:gd name="T25" fmla="*/ 458 h 98"/>
                <a:gd name="T26" fmla="*/ 475 w 95"/>
                <a:gd name="T27" fmla="*/ 88 h 98"/>
                <a:gd name="T28" fmla="*/ 480 w 95"/>
                <a:gd name="T29" fmla="*/ 88 h 98"/>
                <a:gd name="T30" fmla="*/ 485 w 95"/>
                <a:gd name="T31" fmla="*/ 44 h 98"/>
                <a:gd name="T32" fmla="*/ 66 w 95"/>
                <a:gd name="T33" fmla="*/ 0 h 98"/>
                <a:gd name="T34" fmla="*/ 66 w 95"/>
                <a:gd name="T35" fmla="*/ 0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5"/>
                <a:gd name="T55" fmla="*/ 0 h 98"/>
                <a:gd name="T56" fmla="*/ 95 w 95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5" h="98">
                  <a:moveTo>
                    <a:pt x="13" y="0"/>
                  </a:moveTo>
                  <a:lnTo>
                    <a:pt x="0" y="96"/>
                  </a:lnTo>
                  <a:lnTo>
                    <a:pt x="12" y="98"/>
                  </a:lnTo>
                  <a:lnTo>
                    <a:pt x="13" y="90"/>
                  </a:lnTo>
                  <a:lnTo>
                    <a:pt x="37" y="93"/>
                  </a:lnTo>
                  <a:lnTo>
                    <a:pt x="36" y="92"/>
                  </a:lnTo>
                  <a:lnTo>
                    <a:pt x="37" y="91"/>
                  </a:lnTo>
                  <a:lnTo>
                    <a:pt x="36" y="90"/>
                  </a:lnTo>
                  <a:lnTo>
                    <a:pt x="87" y="94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5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8" name="Freeform 39"/>
            <p:cNvSpPr>
              <a:spLocks/>
            </p:cNvSpPr>
            <p:nvPr/>
          </p:nvSpPr>
          <p:spPr bwMode="auto">
            <a:xfrm>
              <a:off x="2552" y="2306"/>
              <a:ext cx="968" cy="898"/>
            </a:xfrm>
            <a:custGeom>
              <a:avLst/>
              <a:gdLst>
                <a:gd name="T0" fmla="*/ 876 w 189"/>
                <a:gd name="T1" fmla="*/ 244 h 184"/>
                <a:gd name="T2" fmla="*/ 814 w 189"/>
                <a:gd name="T3" fmla="*/ 229 h 184"/>
                <a:gd name="T4" fmla="*/ 773 w 189"/>
                <a:gd name="T5" fmla="*/ 239 h 184"/>
                <a:gd name="T6" fmla="*/ 743 w 189"/>
                <a:gd name="T7" fmla="*/ 239 h 184"/>
                <a:gd name="T8" fmla="*/ 732 w 189"/>
                <a:gd name="T9" fmla="*/ 239 h 184"/>
                <a:gd name="T10" fmla="*/ 717 w 189"/>
                <a:gd name="T11" fmla="*/ 229 h 184"/>
                <a:gd name="T12" fmla="*/ 702 w 189"/>
                <a:gd name="T13" fmla="*/ 249 h 184"/>
                <a:gd name="T14" fmla="*/ 691 w 189"/>
                <a:gd name="T15" fmla="*/ 234 h 184"/>
                <a:gd name="T16" fmla="*/ 661 w 189"/>
                <a:gd name="T17" fmla="*/ 229 h 184"/>
                <a:gd name="T18" fmla="*/ 640 w 189"/>
                <a:gd name="T19" fmla="*/ 225 h 184"/>
                <a:gd name="T20" fmla="*/ 609 w 189"/>
                <a:gd name="T21" fmla="*/ 215 h 184"/>
                <a:gd name="T22" fmla="*/ 589 w 189"/>
                <a:gd name="T23" fmla="*/ 210 h 184"/>
                <a:gd name="T24" fmla="*/ 558 w 189"/>
                <a:gd name="T25" fmla="*/ 200 h 184"/>
                <a:gd name="T26" fmla="*/ 543 w 189"/>
                <a:gd name="T27" fmla="*/ 185 h 184"/>
                <a:gd name="T28" fmla="*/ 512 w 189"/>
                <a:gd name="T29" fmla="*/ 176 h 184"/>
                <a:gd name="T30" fmla="*/ 297 w 189"/>
                <a:gd name="T31" fmla="*/ 0 h 184"/>
                <a:gd name="T32" fmla="*/ 0 w 189"/>
                <a:gd name="T33" fmla="*/ 351 h 184"/>
                <a:gd name="T34" fmla="*/ 5 w 189"/>
                <a:gd name="T35" fmla="*/ 366 h 184"/>
                <a:gd name="T36" fmla="*/ 26 w 189"/>
                <a:gd name="T37" fmla="*/ 395 h 184"/>
                <a:gd name="T38" fmla="*/ 118 w 189"/>
                <a:gd name="T39" fmla="*/ 483 h 184"/>
                <a:gd name="T40" fmla="*/ 128 w 189"/>
                <a:gd name="T41" fmla="*/ 508 h 184"/>
                <a:gd name="T42" fmla="*/ 195 w 189"/>
                <a:gd name="T43" fmla="*/ 600 h 184"/>
                <a:gd name="T44" fmla="*/ 251 w 189"/>
                <a:gd name="T45" fmla="*/ 610 h 184"/>
                <a:gd name="T46" fmla="*/ 287 w 189"/>
                <a:gd name="T47" fmla="*/ 556 h 184"/>
                <a:gd name="T48" fmla="*/ 307 w 189"/>
                <a:gd name="T49" fmla="*/ 551 h 184"/>
                <a:gd name="T50" fmla="*/ 343 w 189"/>
                <a:gd name="T51" fmla="*/ 561 h 184"/>
                <a:gd name="T52" fmla="*/ 384 w 189"/>
                <a:gd name="T53" fmla="*/ 581 h 184"/>
                <a:gd name="T54" fmla="*/ 394 w 189"/>
                <a:gd name="T55" fmla="*/ 591 h 184"/>
                <a:gd name="T56" fmla="*/ 425 w 189"/>
                <a:gd name="T57" fmla="*/ 630 h 184"/>
                <a:gd name="T58" fmla="*/ 481 w 189"/>
                <a:gd name="T59" fmla="*/ 727 h 184"/>
                <a:gd name="T60" fmla="*/ 512 w 189"/>
                <a:gd name="T61" fmla="*/ 756 h 184"/>
                <a:gd name="T62" fmla="*/ 522 w 189"/>
                <a:gd name="T63" fmla="*/ 805 h 184"/>
                <a:gd name="T64" fmla="*/ 569 w 189"/>
                <a:gd name="T65" fmla="*/ 859 h 184"/>
                <a:gd name="T66" fmla="*/ 645 w 189"/>
                <a:gd name="T67" fmla="*/ 883 h 184"/>
                <a:gd name="T68" fmla="*/ 691 w 189"/>
                <a:gd name="T69" fmla="*/ 888 h 184"/>
                <a:gd name="T70" fmla="*/ 686 w 189"/>
                <a:gd name="T71" fmla="*/ 878 h 184"/>
                <a:gd name="T72" fmla="*/ 671 w 189"/>
                <a:gd name="T73" fmla="*/ 791 h 184"/>
                <a:gd name="T74" fmla="*/ 666 w 189"/>
                <a:gd name="T75" fmla="*/ 781 h 184"/>
                <a:gd name="T76" fmla="*/ 681 w 189"/>
                <a:gd name="T77" fmla="*/ 747 h 184"/>
                <a:gd name="T78" fmla="*/ 686 w 189"/>
                <a:gd name="T79" fmla="*/ 737 h 184"/>
                <a:gd name="T80" fmla="*/ 702 w 189"/>
                <a:gd name="T81" fmla="*/ 708 h 184"/>
                <a:gd name="T82" fmla="*/ 712 w 189"/>
                <a:gd name="T83" fmla="*/ 708 h 184"/>
                <a:gd name="T84" fmla="*/ 722 w 189"/>
                <a:gd name="T85" fmla="*/ 693 h 184"/>
                <a:gd name="T86" fmla="*/ 732 w 189"/>
                <a:gd name="T87" fmla="*/ 693 h 184"/>
                <a:gd name="T88" fmla="*/ 753 w 189"/>
                <a:gd name="T89" fmla="*/ 683 h 184"/>
                <a:gd name="T90" fmla="*/ 763 w 189"/>
                <a:gd name="T91" fmla="*/ 664 h 184"/>
                <a:gd name="T92" fmla="*/ 768 w 189"/>
                <a:gd name="T93" fmla="*/ 674 h 184"/>
                <a:gd name="T94" fmla="*/ 845 w 189"/>
                <a:gd name="T95" fmla="*/ 634 h 184"/>
                <a:gd name="T96" fmla="*/ 860 w 189"/>
                <a:gd name="T97" fmla="*/ 591 h 184"/>
                <a:gd name="T98" fmla="*/ 876 w 189"/>
                <a:gd name="T99" fmla="*/ 586 h 184"/>
                <a:gd name="T100" fmla="*/ 927 w 189"/>
                <a:gd name="T101" fmla="*/ 581 h 184"/>
                <a:gd name="T102" fmla="*/ 942 w 189"/>
                <a:gd name="T103" fmla="*/ 571 h 184"/>
                <a:gd name="T104" fmla="*/ 948 w 189"/>
                <a:gd name="T105" fmla="*/ 556 h 184"/>
                <a:gd name="T106" fmla="*/ 953 w 189"/>
                <a:gd name="T107" fmla="*/ 517 h 184"/>
                <a:gd name="T108" fmla="*/ 963 w 189"/>
                <a:gd name="T109" fmla="*/ 493 h 184"/>
                <a:gd name="T110" fmla="*/ 958 w 189"/>
                <a:gd name="T111" fmla="*/ 444 h 184"/>
                <a:gd name="T112" fmla="*/ 948 w 189"/>
                <a:gd name="T113" fmla="*/ 429 h 184"/>
                <a:gd name="T114" fmla="*/ 942 w 189"/>
                <a:gd name="T115" fmla="*/ 400 h 184"/>
                <a:gd name="T116" fmla="*/ 922 w 189"/>
                <a:gd name="T117" fmla="*/ 259 h 184"/>
                <a:gd name="T118" fmla="*/ 891 w 189"/>
                <a:gd name="T119" fmla="*/ 249 h 1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9"/>
                <a:gd name="T181" fmla="*/ 0 h 184"/>
                <a:gd name="T182" fmla="*/ 189 w 189"/>
                <a:gd name="T183" fmla="*/ 184 h 1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9" h="184">
                  <a:moveTo>
                    <a:pt x="174" y="51"/>
                  </a:moveTo>
                  <a:lnTo>
                    <a:pt x="173" y="51"/>
                  </a:lnTo>
                  <a:lnTo>
                    <a:pt x="172" y="51"/>
                  </a:lnTo>
                  <a:lnTo>
                    <a:pt x="171" y="50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2" y="48"/>
                  </a:lnTo>
                  <a:lnTo>
                    <a:pt x="159" y="47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4" y="48"/>
                  </a:lnTo>
                  <a:lnTo>
                    <a:pt x="151" y="49"/>
                  </a:lnTo>
                  <a:lnTo>
                    <a:pt x="150" y="49"/>
                  </a:lnTo>
                  <a:lnTo>
                    <a:pt x="148" y="51"/>
                  </a:lnTo>
                  <a:lnTo>
                    <a:pt x="146" y="49"/>
                  </a:lnTo>
                  <a:lnTo>
                    <a:pt x="145" y="49"/>
                  </a:lnTo>
                  <a:lnTo>
                    <a:pt x="145" y="48"/>
                  </a:lnTo>
                  <a:lnTo>
                    <a:pt x="143" y="48"/>
                  </a:lnTo>
                  <a:lnTo>
                    <a:pt x="143" y="49"/>
                  </a:lnTo>
                  <a:lnTo>
                    <a:pt x="142" y="49"/>
                  </a:lnTo>
                  <a:lnTo>
                    <a:pt x="141" y="48"/>
                  </a:lnTo>
                  <a:lnTo>
                    <a:pt x="140" y="47"/>
                  </a:lnTo>
                  <a:lnTo>
                    <a:pt x="139" y="48"/>
                  </a:lnTo>
                  <a:lnTo>
                    <a:pt x="138" y="49"/>
                  </a:lnTo>
                  <a:lnTo>
                    <a:pt x="138" y="50"/>
                  </a:lnTo>
                  <a:lnTo>
                    <a:pt x="137" y="51"/>
                  </a:lnTo>
                  <a:lnTo>
                    <a:pt x="136" y="50"/>
                  </a:lnTo>
                  <a:lnTo>
                    <a:pt x="137" y="48"/>
                  </a:lnTo>
                  <a:lnTo>
                    <a:pt x="136" y="48"/>
                  </a:lnTo>
                  <a:lnTo>
                    <a:pt x="135" y="48"/>
                  </a:lnTo>
                  <a:lnTo>
                    <a:pt x="134" y="49"/>
                  </a:lnTo>
                  <a:lnTo>
                    <a:pt x="133" y="49"/>
                  </a:lnTo>
                  <a:lnTo>
                    <a:pt x="130" y="46"/>
                  </a:lnTo>
                  <a:lnTo>
                    <a:pt x="129" y="47"/>
                  </a:lnTo>
                  <a:lnTo>
                    <a:pt x="128" y="48"/>
                  </a:lnTo>
                  <a:lnTo>
                    <a:pt x="126" y="48"/>
                  </a:lnTo>
                  <a:lnTo>
                    <a:pt x="126" y="46"/>
                  </a:lnTo>
                  <a:lnTo>
                    <a:pt x="125" y="46"/>
                  </a:lnTo>
                  <a:lnTo>
                    <a:pt x="124" y="44"/>
                  </a:lnTo>
                  <a:lnTo>
                    <a:pt x="123" y="44"/>
                  </a:lnTo>
                  <a:lnTo>
                    <a:pt x="120" y="43"/>
                  </a:lnTo>
                  <a:lnTo>
                    <a:pt x="119" y="44"/>
                  </a:lnTo>
                  <a:lnTo>
                    <a:pt x="117" y="44"/>
                  </a:lnTo>
                  <a:lnTo>
                    <a:pt x="117" y="42"/>
                  </a:lnTo>
                  <a:lnTo>
                    <a:pt x="116" y="43"/>
                  </a:lnTo>
                  <a:lnTo>
                    <a:pt x="115" y="43"/>
                  </a:lnTo>
                  <a:lnTo>
                    <a:pt x="113" y="42"/>
                  </a:lnTo>
                  <a:lnTo>
                    <a:pt x="109" y="42"/>
                  </a:lnTo>
                  <a:lnTo>
                    <a:pt x="109" y="41"/>
                  </a:lnTo>
                  <a:lnTo>
                    <a:pt x="108" y="40"/>
                  </a:lnTo>
                  <a:lnTo>
                    <a:pt x="108" y="39"/>
                  </a:lnTo>
                  <a:lnTo>
                    <a:pt x="106" y="38"/>
                  </a:lnTo>
                  <a:lnTo>
                    <a:pt x="105" y="39"/>
                  </a:lnTo>
                  <a:lnTo>
                    <a:pt x="103" y="39"/>
                  </a:lnTo>
                  <a:lnTo>
                    <a:pt x="102" y="38"/>
                  </a:lnTo>
                  <a:lnTo>
                    <a:pt x="100" y="36"/>
                  </a:lnTo>
                  <a:lnTo>
                    <a:pt x="99" y="35"/>
                  </a:lnTo>
                  <a:lnTo>
                    <a:pt x="98" y="35"/>
                  </a:lnTo>
                  <a:lnTo>
                    <a:pt x="99" y="2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1" y="76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4" y="79"/>
                  </a:lnTo>
                  <a:lnTo>
                    <a:pt x="5" y="81"/>
                  </a:lnTo>
                  <a:lnTo>
                    <a:pt x="8" y="83"/>
                  </a:lnTo>
                  <a:lnTo>
                    <a:pt x="16" y="92"/>
                  </a:lnTo>
                  <a:lnTo>
                    <a:pt x="22" y="98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5" y="104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8" y="115"/>
                  </a:lnTo>
                  <a:lnTo>
                    <a:pt x="38" y="123"/>
                  </a:lnTo>
                  <a:lnTo>
                    <a:pt x="45" y="127"/>
                  </a:lnTo>
                  <a:lnTo>
                    <a:pt x="46" y="127"/>
                  </a:lnTo>
                  <a:lnTo>
                    <a:pt x="48" y="127"/>
                  </a:lnTo>
                  <a:lnTo>
                    <a:pt x="49" y="125"/>
                  </a:lnTo>
                  <a:lnTo>
                    <a:pt x="50" y="124"/>
                  </a:lnTo>
                  <a:lnTo>
                    <a:pt x="53" y="117"/>
                  </a:lnTo>
                  <a:lnTo>
                    <a:pt x="55" y="115"/>
                  </a:lnTo>
                  <a:lnTo>
                    <a:pt x="56" y="114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60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70" y="116"/>
                  </a:lnTo>
                  <a:lnTo>
                    <a:pt x="71" y="116"/>
                  </a:lnTo>
                  <a:lnTo>
                    <a:pt x="74" y="117"/>
                  </a:lnTo>
                  <a:lnTo>
                    <a:pt x="75" y="119"/>
                  </a:lnTo>
                  <a:lnTo>
                    <a:pt x="75" y="120"/>
                  </a:lnTo>
                  <a:lnTo>
                    <a:pt x="76" y="120"/>
                  </a:lnTo>
                  <a:lnTo>
                    <a:pt x="77" y="121"/>
                  </a:lnTo>
                  <a:lnTo>
                    <a:pt x="79" y="123"/>
                  </a:lnTo>
                  <a:lnTo>
                    <a:pt x="82" y="126"/>
                  </a:lnTo>
                  <a:lnTo>
                    <a:pt x="83" y="128"/>
                  </a:lnTo>
                  <a:lnTo>
                    <a:pt x="83" y="129"/>
                  </a:lnTo>
                  <a:lnTo>
                    <a:pt x="88" y="140"/>
                  </a:lnTo>
                  <a:lnTo>
                    <a:pt x="89" y="142"/>
                  </a:lnTo>
                  <a:lnTo>
                    <a:pt x="93" y="147"/>
                  </a:lnTo>
                  <a:lnTo>
                    <a:pt x="94" y="149"/>
                  </a:lnTo>
                  <a:lnTo>
                    <a:pt x="97" y="152"/>
                  </a:lnTo>
                  <a:lnTo>
                    <a:pt x="98" y="153"/>
                  </a:lnTo>
                  <a:lnTo>
                    <a:pt x="99" y="154"/>
                  </a:lnTo>
                  <a:lnTo>
                    <a:pt x="100" y="155"/>
                  </a:lnTo>
                  <a:lnTo>
                    <a:pt x="100" y="159"/>
                  </a:lnTo>
                  <a:lnTo>
                    <a:pt x="101" y="160"/>
                  </a:lnTo>
                  <a:lnTo>
                    <a:pt x="101" y="164"/>
                  </a:lnTo>
                  <a:lnTo>
                    <a:pt x="102" y="165"/>
                  </a:lnTo>
                  <a:lnTo>
                    <a:pt x="105" y="172"/>
                  </a:lnTo>
                  <a:lnTo>
                    <a:pt x="106" y="174"/>
                  </a:lnTo>
                  <a:lnTo>
                    <a:pt x="108" y="174"/>
                  </a:lnTo>
                  <a:lnTo>
                    <a:pt x="111" y="176"/>
                  </a:lnTo>
                  <a:lnTo>
                    <a:pt x="114" y="177"/>
                  </a:lnTo>
                  <a:lnTo>
                    <a:pt x="119" y="180"/>
                  </a:lnTo>
                  <a:lnTo>
                    <a:pt x="125" y="181"/>
                  </a:lnTo>
                  <a:lnTo>
                    <a:pt x="126" y="181"/>
                  </a:lnTo>
                  <a:lnTo>
                    <a:pt x="130" y="183"/>
                  </a:lnTo>
                  <a:lnTo>
                    <a:pt x="132" y="184"/>
                  </a:lnTo>
                  <a:lnTo>
                    <a:pt x="133" y="182"/>
                  </a:lnTo>
                  <a:lnTo>
                    <a:pt x="135" y="182"/>
                  </a:lnTo>
                  <a:lnTo>
                    <a:pt x="135" y="181"/>
                  </a:lnTo>
                  <a:lnTo>
                    <a:pt x="134" y="180"/>
                  </a:lnTo>
                  <a:lnTo>
                    <a:pt x="133" y="178"/>
                  </a:lnTo>
                  <a:lnTo>
                    <a:pt x="130" y="170"/>
                  </a:lnTo>
                  <a:lnTo>
                    <a:pt x="129" y="167"/>
                  </a:lnTo>
                  <a:lnTo>
                    <a:pt x="131" y="162"/>
                  </a:lnTo>
                  <a:lnTo>
                    <a:pt x="131" y="160"/>
                  </a:lnTo>
                  <a:lnTo>
                    <a:pt x="130" y="160"/>
                  </a:lnTo>
                  <a:lnTo>
                    <a:pt x="130" y="159"/>
                  </a:lnTo>
                  <a:lnTo>
                    <a:pt x="132" y="158"/>
                  </a:lnTo>
                  <a:lnTo>
                    <a:pt x="133" y="153"/>
                  </a:lnTo>
                  <a:lnTo>
                    <a:pt x="132" y="153"/>
                  </a:lnTo>
                  <a:lnTo>
                    <a:pt x="132" y="151"/>
                  </a:lnTo>
                  <a:lnTo>
                    <a:pt x="133" y="150"/>
                  </a:lnTo>
                  <a:lnTo>
                    <a:pt x="134" y="151"/>
                  </a:lnTo>
                  <a:lnTo>
                    <a:pt x="137" y="149"/>
                  </a:lnTo>
                  <a:lnTo>
                    <a:pt x="137" y="147"/>
                  </a:lnTo>
                  <a:lnTo>
                    <a:pt x="136" y="146"/>
                  </a:lnTo>
                  <a:lnTo>
                    <a:pt x="137" y="145"/>
                  </a:lnTo>
                  <a:lnTo>
                    <a:pt x="138" y="145"/>
                  </a:lnTo>
                  <a:lnTo>
                    <a:pt x="138" y="144"/>
                  </a:lnTo>
                  <a:lnTo>
                    <a:pt x="139" y="145"/>
                  </a:lnTo>
                  <a:lnTo>
                    <a:pt x="140" y="145"/>
                  </a:lnTo>
                  <a:lnTo>
                    <a:pt x="141" y="144"/>
                  </a:lnTo>
                  <a:lnTo>
                    <a:pt x="141" y="142"/>
                  </a:lnTo>
                  <a:lnTo>
                    <a:pt x="142" y="141"/>
                  </a:lnTo>
                  <a:lnTo>
                    <a:pt x="142" y="142"/>
                  </a:lnTo>
                  <a:lnTo>
                    <a:pt x="143" y="142"/>
                  </a:lnTo>
                  <a:lnTo>
                    <a:pt x="146" y="141"/>
                  </a:lnTo>
                  <a:lnTo>
                    <a:pt x="147" y="141"/>
                  </a:lnTo>
                  <a:lnTo>
                    <a:pt x="147" y="140"/>
                  </a:lnTo>
                  <a:lnTo>
                    <a:pt x="145" y="139"/>
                  </a:lnTo>
                  <a:lnTo>
                    <a:pt x="145" y="138"/>
                  </a:lnTo>
                  <a:lnTo>
                    <a:pt x="148" y="137"/>
                  </a:lnTo>
                  <a:lnTo>
                    <a:pt x="149" y="136"/>
                  </a:lnTo>
                  <a:lnTo>
                    <a:pt x="150" y="136"/>
                  </a:lnTo>
                  <a:lnTo>
                    <a:pt x="149" y="137"/>
                  </a:lnTo>
                  <a:lnTo>
                    <a:pt x="150" y="138"/>
                  </a:lnTo>
                  <a:lnTo>
                    <a:pt x="151" y="137"/>
                  </a:lnTo>
                  <a:lnTo>
                    <a:pt x="156" y="135"/>
                  </a:lnTo>
                  <a:lnTo>
                    <a:pt x="165" y="130"/>
                  </a:lnTo>
                  <a:lnTo>
                    <a:pt x="165" y="128"/>
                  </a:lnTo>
                  <a:lnTo>
                    <a:pt x="169" y="124"/>
                  </a:lnTo>
                  <a:lnTo>
                    <a:pt x="168" y="121"/>
                  </a:lnTo>
                  <a:lnTo>
                    <a:pt x="168" y="119"/>
                  </a:lnTo>
                  <a:lnTo>
                    <a:pt x="171" y="118"/>
                  </a:lnTo>
                  <a:lnTo>
                    <a:pt x="171" y="120"/>
                  </a:lnTo>
                  <a:lnTo>
                    <a:pt x="171" y="121"/>
                  </a:lnTo>
                  <a:lnTo>
                    <a:pt x="174" y="121"/>
                  </a:lnTo>
                  <a:lnTo>
                    <a:pt x="175" y="122"/>
                  </a:lnTo>
                  <a:lnTo>
                    <a:pt x="181" y="119"/>
                  </a:lnTo>
                  <a:lnTo>
                    <a:pt x="185" y="119"/>
                  </a:lnTo>
                  <a:lnTo>
                    <a:pt x="184" y="118"/>
                  </a:lnTo>
                  <a:lnTo>
                    <a:pt x="184" y="117"/>
                  </a:lnTo>
                  <a:lnTo>
                    <a:pt x="184" y="116"/>
                  </a:lnTo>
                  <a:lnTo>
                    <a:pt x="184" y="115"/>
                  </a:lnTo>
                  <a:lnTo>
                    <a:pt x="185" y="114"/>
                  </a:lnTo>
                  <a:lnTo>
                    <a:pt x="187" y="110"/>
                  </a:lnTo>
                  <a:lnTo>
                    <a:pt x="186" y="108"/>
                  </a:lnTo>
                  <a:lnTo>
                    <a:pt x="186" y="107"/>
                  </a:lnTo>
                  <a:lnTo>
                    <a:pt x="186" y="106"/>
                  </a:lnTo>
                  <a:lnTo>
                    <a:pt x="186" y="105"/>
                  </a:lnTo>
                  <a:lnTo>
                    <a:pt x="186" y="103"/>
                  </a:lnTo>
                  <a:lnTo>
                    <a:pt x="187" y="102"/>
                  </a:lnTo>
                  <a:lnTo>
                    <a:pt x="188" y="101"/>
                  </a:lnTo>
                  <a:lnTo>
                    <a:pt x="189" y="98"/>
                  </a:lnTo>
                  <a:lnTo>
                    <a:pt x="189" y="96"/>
                  </a:lnTo>
                  <a:lnTo>
                    <a:pt x="188" y="93"/>
                  </a:lnTo>
                  <a:lnTo>
                    <a:pt x="187" y="91"/>
                  </a:lnTo>
                  <a:lnTo>
                    <a:pt x="186" y="91"/>
                  </a:lnTo>
                  <a:lnTo>
                    <a:pt x="187" y="90"/>
                  </a:lnTo>
                  <a:lnTo>
                    <a:pt x="186" y="89"/>
                  </a:lnTo>
                  <a:lnTo>
                    <a:pt x="185" y="88"/>
                  </a:lnTo>
                  <a:lnTo>
                    <a:pt x="184" y="87"/>
                  </a:lnTo>
                  <a:lnTo>
                    <a:pt x="184" y="86"/>
                  </a:lnTo>
                  <a:lnTo>
                    <a:pt x="185" y="85"/>
                  </a:lnTo>
                  <a:lnTo>
                    <a:pt x="184" y="82"/>
                  </a:lnTo>
                  <a:lnTo>
                    <a:pt x="181" y="80"/>
                  </a:lnTo>
                  <a:lnTo>
                    <a:pt x="181" y="79"/>
                  </a:lnTo>
                  <a:lnTo>
                    <a:pt x="180" y="62"/>
                  </a:lnTo>
                  <a:lnTo>
                    <a:pt x="180" y="53"/>
                  </a:lnTo>
                  <a:lnTo>
                    <a:pt x="178" y="52"/>
                  </a:lnTo>
                  <a:lnTo>
                    <a:pt x="176" y="53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29" name="Freeform 40"/>
            <p:cNvSpPr>
              <a:spLocks/>
            </p:cNvSpPr>
            <p:nvPr/>
          </p:nvSpPr>
          <p:spPr bwMode="auto">
            <a:xfrm>
              <a:off x="4371" y="1453"/>
              <a:ext cx="522" cy="380"/>
            </a:xfrm>
            <a:custGeom>
              <a:avLst/>
              <a:gdLst>
                <a:gd name="T0" fmla="*/ 399 w 102"/>
                <a:gd name="T1" fmla="*/ 341 h 78"/>
                <a:gd name="T2" fmla="*/ 389 w 102"/>
                <a:gd name="T3" fmla="*/ 356 h 78"/>
                <a:gd name="T4" fmla="*/ 384 w 102"/>
                <a:gd name="T5" fmla="*/ 365 h 78"/>
                <a:gd name="T6" fmla="*/ 384 w 102"/>
                <a:gd name="T7" fmla="*/ 380 h 78"/>
                <a:gd name="T8" fmla="*/ 394 w 102"/>
                <a:gd name="T9" fmla="*/ 370 h 78"/>
                <a:gd name="T10" fmla="*/ 415 w 102"/>
                <a:gd name="T11" fmla="*/ 365 h 78"/>
                <a:gd name="T12" fmla="*/ 445 w 102"/>
                <a:gd name="T13" fmla="*/ 356 h 78"/>
                <a:gd name="T14" fmla="*/ 491 w 102"/>
                <a:gd name="T15" fmla="*/ 322 h 78"/>
                <a:gd name="T16" fmla="*/ 507 w 102"/>
                <a:gd name="T17" fmla="*/ 312 h 78"/>
                <a:gd name="T18" fmla="*/ 522 w 102"/>
                <a:gd name="T19" fmla="*/ 297 h 78"/>
                <a:gd name="T20" fmla="*/ 512 w 102"/>
                <a:gd name="T21" fmla="*/ 302 h 78"/>
                <a:gd name="T22" fmla="*/ 496 w 102"/>
                <a:gd name="T23" fmla="*/ 312 h 78"/>
                <a:gd name="T24" fmla="*/ 481 w 102"/>
                <a:gd name="T25" fmla="*/ 317 h 78"/>
                <a:gd name="T26" fmla="*/ 496 w 102"/>
                <a:gd name="T27" fmla="*/ 297 h 78"/>
                <a:gd name="T28" fmla="*/ 486 w 102"/>
                <a:gd name="T29" fmla="*/ 302 h 78"/>
                <a:gd name="T30" fmla="*/ 440 w 102"/>
                <a:gd name="T31" fmla="*/ 326 h 78"/>
                <a:gd name="T32" fmla="*/ 409 w 102"/>
                <a:gd name="T33" fmla="*/ 351 h 78"/>
                <a:gd name="T34" fmla="*/ 404 w 102"/>
                <a:gd name="T35" fmla="*/ 331 h 78"/>
                <a:gd name="T36" fmla="*/ 415 w 102"/>
                <a:gd name="T37" fmla="*/ 312 h 78"/>
                <a:gd name="T38" fmla="*/ 404 w 102"/>
                <a:gd name="T39" fmla="*/ 239 h 78"/>
                <a:gd name="T40" fmla="*/ 394 w 102"/>
                <a:gd name="T41" fmla="*/ 166 h 78"/>
                <a:gd name="T42" fmla="*/ 384 w 102"/>
                <a:gd name="T43" fmla="*/ 122 h 78"/>
                <a:gd name="T44" fmla="*/ 379 w 102"/>
                <a:gd name="T45" fmla="*/ 117 h 78"/>
                <a:gd name="T46" fmla="*/ 374 w 102"/>
                <a:gd name="T47" fmla="*/ 102 h 78"/>
                <a:gd name="T48" fmla="*/ 368 w 102"/>
                <a:gd name="T49" fmla="*/ 58 h 78"/>
                <a:gd name="T50" fmla="*/ 353 w 102"/>
                <a:gd name="T51" fmla="*/ 15 h 78"/>
                <a:gd name="T52" fmla="*/ 348 w 102"/>
                <a:gd name="T53" fmla="*/ 0 h 78"/>
                <a:gd name="T54" fmla="*/ 261 w 102"/>
                <a:gd name="T55" fmla="*/ 19 h 78"/>
                <a:gd name="T56" fmla="*/ 215 w 102"/>
                <a:gd name="T57" fmla="*/ 68 h 78"/>
                <a:gd name="T58" fmla="*/ 210 w 102"/>
                <a:gd name="T59" fmla="*/ 88 h 78"/>
                <a:gd name="T60" fmla="*/ 184 w 102"/>
                <a:gd name="T61" fmla="*/ 112 h 78"/>
                <a:gd name="T62" fmla="*/ 194 w 102"/>
                <a:gd name="T63" fmla="*/ 122 h 78"/>
                <a:gd name="T64" fmla="*/ 194 w 102"/>
                <a:gd name="T65" fmla="*/ 132 h 78"/>
                <a:gd name="T66" fmla="*/ 200 w 102"/>
                <a:gd name="T67" fmla="*/ 156 h 78"/>
                <a:gd name="T68" fmla="*/ 154 w 102"/>
                <a:gd name="T69" fmla="*/ 190 h 78"/>
                <a:gd name="T70" fmla="*/ 97 w 102"/>
                <a:gd name="T71" fmla="*/ 190 h 78"/>
                <a:gd name="T72" fmla="*/ 46 w 102"/>
                <a:gd name="T73" fmla="*/ 205 h 78"/>
                <a:gd name="T74" fmla="*/ 31 w 102"/>
                <a:gd name="T75" fmla="*/ 224 h 78"/>
                <a:gd name="T76" fmla="*/ 46 w 102"/>
                <a:gd name="T77" fmla="*/ 253 h 78"/>
                <a:gd name="T78" fmla="*/ 10 w 102"/>
                <a:gd name="T79" fmla="*/ 292 h 78"/>
                <a:gd name="T80" fmla="*/ 287 w 102"/>
                <a:gd name="T81" fmla="*/ 268 h 78"/>
                <a:gd name="T82" fmla="*/ 292 w 102"/>
                <a:gd name="T83" fmla="*/ 278 h 78"/>
                <a:gd name="T84" fmla="*/ 302 w 102"/>
                <a:gd name="T85" fmla="*/ 283 h 78"/>
                <a:gd name="T86" fmla="*/ 317 w 102"/>
                <a:gd name="T87" fmla="*/ 307 h 78"/>
                <a:gd name="T88" fmla="*/ 338 w 102"/>
                <a:gd name="T89" fmla="*/ 312 h 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2"/>
                <a:gd name="T136" fmla="*/ 0 h 78"/>
                <a:gd name="T137" fmla="*/ 102 w 102"/>
                <a:gd name="T138" fmla="*/ 78 h 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2" h="78">
                  <a:moveTo>
                    <a:pt x="66" y="64"/>
                  </a:moveTo>
                  <a:lnTo>
                    <a:pt x="77" y="68"/>
                  </a:lnTo>
                  <a:lnTo>
                    <a:pt x="78" y="70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7" y="76"/>
                  </a:lnTo>
                  <a:lnTo>
                    <a:pt x="78" y="76"/>
                  </a:lnTo>
                  <a:lnTo>
                    <a:pt x="81" y="76"/>
                  </a:lnTo>
                  <a:lnTo>
                    <a:pt x="81" y="75"/>
                  </a:lnTo>
                  <a:lnTo>
                    <a:pt x="84" y="75"/>
                  </a:lnTo>
                  <a:lnTo>
                    <a:pt x="86" y="74"/>
                  </a:lnTo>
                  <a:lnTo>
                    <a:pt x="87" y="73"/>
                  </a:lnTo>
                  <a:lnTo>
                    <a:pt x="88" y="72"/>
                  </a:lnTo>
                  <a:lnTo>
                    <a:pt x="94" y="67"/>
                  </a:lnTo>
                  <a:lnTo>
                    <a:pt x="96" y="66"/>
                  </a:lnTo>
                  <a:lnTo>
                    <a:pt x="97" y="65"/>
                  </a:lnTo>
                  <a:lnTo>
                    <a:pt x="98" y="65"/>
                  </a:lnTo>
                  <a:lnTo>
                    <a:pt x="99" y="64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2" y="61"/>
                  </a:lnTo>
                  <a:lnTo>
                    <a:pt x="100" y="62"/>
                  </a:lnTo>
                  <a:lnTo>
                    <a:pt x="99" y="62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6" y="65"/>
                  </a:lnTo>
                  <a:lnTo>
                    <a:pt x="95" y="66"/>
                  </a:lnTo>
                  <a:lnTo>
                    <a:pt x="94" y="65"/>
                  </a:lnTo>
                  <a:lnTo>
                    <a:pt x="95" y="64"/>
                  </a:lnTo>
                  <a:lnTo>
                    <a:pt x="96" y="63"/>
                  </a:lnTo>
                  <a:lnTo>
                    <a:pt x="97" y="61"/>
                  </a:lnTo>
                  <a:lnTo>
                    <a:pt x="97" y="60"/>
                  </a:lnTo>
                  <a:lnTo>
                    <a:pt x="96" y="61"/>
                  </a:lnTo>
                  <a:lnTo>
                    <a:pt x="95" y="62"/>
                  </a:lnTo>
                  <a:lnTo>
                    <a:pt x="94" y="63"/>
                  </a:lnTo>
                  <a:lnTo>
                    <a:pt x="91" y="65"/>
                  </a:lnTo>
                  <a:lnTo>
                    <a:pt x="86" y="67"/>
                  </a:lnTo>
                  <a:lnTo>
                    <a:pt x="83" y="69"/>
                  </a:lnTo>
                  <a:lnTo>
                    <a:pt x="81" y="70"/>
                  </a:lnTo>
                  <a:lnTo>
                    <a:pt x="80" y="72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81" y="67"/>
                  </a:lnTo>
                  <a:lnTo>
                    <a:pt x="79" y="66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37"/>
                  </a:lnTo>
                  <a:lnTo>
                    <a:pt x="77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5" y="25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3" y="24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1" y="9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68" y="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46" y="9"/>
                  </a:lnTo>
                  <a:lnTo>
                    <a:pt x="42" y="14"/>
                  </a:lnTo>
                  <a:lnTo>
                    <a:pt x="41" y="15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39" y="32"/>
                  </a:lnTo>
                  <a:lnTo>
                    <a:pt x="36" y="34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3" y="40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6" y="39"/>
                  </a:lnTo>
                  <a:lnTo>
                    <a:pt x="13" y="40"/>
                  </a:lnTo>
                  <a:lnTo>
                    <a:pt x="9" y="42"/>
                  </a:lnTo>
                  <a:lnTo>
                    <a:pt x="7" y="43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5" y="64"/>
                  </a:lnTo>
                  <a:lnTo>
                    <a:pt x="66" y="6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0" name="Freeform 41"/>
            <p:cNvSpPr>
              <a:spLocks/>
            </p:cNvSpPr>
            <p:nvPr/>
          </p:nvSpPr>
          <p:spPr bwMode="auto">
            <a:xfrm>
              <a:off x="4719" y="1428"/>
              <a:ext cx="118" cy="205"/>
            </a:xfrm>
            <a:custGeom>
              <a:avLst/>
              <a:gdLst>
                <a:gd name="T0" fmla="*/ 0 w 23"/>
                <a:gd name="T1" fmla="*/ 24 h 42"/>
                <a:gd name="T2" fmla="*/ 5 w 23"/>
                <a:gd name="T3" fmla="*/ 34 h 42"/>
                <a:gd name="T4" fmla="*/ 0 w 23"/>
                <a:gd name="T5" fmla="*/ 39 h 42"/>
                <a:gd name="T6" fmla="*/ 5 w 23"/>
                <a:gd name="T7" fmla="*/ 39 h 42"/>
                <a:gd name="T8" fmla="*/ 5 w 23"/>
                <a:gd name="T9" fmla="*/ 44 h 42"/>
                <a:gd name="T10" fmla="*/ 15 w 23"/>
                <a:gd name="T11" fmla="*/ 68 h 42"/>
                <a:gd name="T12" fmla="*/ 21 w 23"/>
                <a:gd name="T13" fmla="*/ 83 h 42"/>
                <a:gd name="T14" fmla="*/ 15 w 23"/>
                <a:gd name="T15" fmla="*/ 93 h 42"/>
                <a:gd name="T16" fmla="*/ 15 w 23"/>
                <a:gd name="T17" fmla="*/ 103 h 42"/>
                <a:gd name="T18" fmla="*/ 26 w 23"/>
                <a:gd name="T19" fmla="*/ 127 h 42"/>
                <a:gd name="T20" fmla="*/ 26 w 23"/>
                <a:gd name="T21" fmla="*/ 137 h 42"/>
                <a:gd name="T22" fmla="*/ 26 w 23"/>
                <a:gd name="T23" fmla="*/ 142 h 42"/>
                <a:gd name="T24" fmla="*/ 31 w 23"/>
                <a:gd name="T25" fmla="*/ 142 h 42"/>
                <a:gd name="T26" fmla="*/ 26 w 23"/>
                <a:gd name="T27" fmla="*/ 137 h 42"/>
                <a:gd name="T28" fmla="*/ 31 w 23"/>
                <a:gd name="T29" fmla="*/ 137 h 42"/>
                <a:gd name="T30" fmla="*/ 36 w 23"/>
                <a:gd name="T31" fmla="*/ 146 h 42"/>
                <a:gd name="T32" fmla="*/ 41 w 23"/>
                <a:gd name="T33" fmla="*/ 166 h 42"/>
                <a:gd name="T34" fmla="*/ 41 w 23"/>
                <a:gd name="T35" fmla="*/ 181 h 42"/>
                <a:gd name="T36" fmla="*/ 46 w 23"/>
                <a:gd name="T37" fmla="*/ 190 h 42"/>
                <a:gd name="T38" fmla="*/ 51 w 23"/>
                <a:gd name="T39" fmla="*/ 205 h 42"/>
                <a:gd name="T40" fmla="*/ 103 w 23"/>
                <a:gd name="T41" fmla="*/ 195 h 42"/>
                <a:gd name="T42" fmla="*/ 97 w 23"/>
                <a:gd name="T43" fmla="*/ 190 h 42"/>
                <a:gd name="T44" fmla="*/ 92 w 23"/>
                <a:gd name="T45" fmla="*/ 185 h 42"/>
                <a:gd name="T46" fmla="*/ 92 w 23"/>
                <a:gd name="T47" fmla="*/ 181 h 42"/>
                <a:gd name="T48" fmla="*/ 97 w 23"/>
                <a:gd name="T49" fmla="*/ 176 h 42"/>
                <a:gd name="T50" fmla="*/ 92 w 23"/>
                <a:gd name="T51" fmla="*/ 166 h 42"/>
                <a:gd name="T52" fmla="*/ 92 w 23"/>
                <a:gd name="T53" fmla="*/ 132 h 42"/>
                <a:gd name="T54" fmla="*/ 92 w 23"/>
                <a:gd name="T55" fmla="*/ 122 h 42"/>
                <a:gd name="T56" fmla="*/ 97 w 23"/>
                <a:gd name="T57" fmla="*/ 103 h 42"/>
                <a:gd name="T58" fmla="*/ 97 w 23"/>
                <a:gd name="T59" fmla="*/ 93 h 42"/>
                <a:gd name="T60" fmla="*/ 97 w 23"/>
                <a:gd name="T61" fmla="*/ 83 h 42"/>
                <a:gd name="T62" fmla="*/ 97 w 23"/>
                <a:gd name="T63" fmla="*/ 73 h 42"/>
                <a:gd name="T64" fmla="*/ 97 w 23"/>
                <a:gd name="T65" fmla="*/ 68 h 42"/>
                <a:gd name="T66" fmla="*/ 97 w 23"/>
                <a:gd name="T67" fmla="*/ 63 h 42"/>
                <a:gd name="T68" fmla="*/ 113 w 23"/>
                <a:gd name="T69" fmla="*/ 54 h 42"/>
                <a:gd name="T70" fmla="*/ 118 w 23"/>
                <a:gd name="T71" fmla="*/ 34 h 42"/>
                <a:gd name="T72" fmla="*/ 113 w 23"/>
                <a:gd name="T73" fmla="*/ 24 h 42"/>
                <a:gd name="T74" fmla="*/ 113 w 23"/>
                <a:gd name="T75" fmla="*/ 15 h 42"/>
                <a:gd name="T76" fmla="*/ 113 w 23"/>
                <a:gd name="T77" fmla="*/ 15 h 42"/>
                <a:gd name="T78" fmla="*/ 113 w 23"/>
                <a:gd name="T79" fmla="*/ 10 h 42"/>
                <a:gd name="T80" fmla="*/ 108 w 23"/>
                <a:gd name="T81" fmla="*/ 0 h 42"/>
                <a:gd name="T82" fmla="*/ 0 w 23"/>
                <a:gd name="T83" fmla="*/ 24 h 42"/>
                <a:gd name="T84" fmla="*/ 0 w 23"/>
                <a:gd name="T85" fmla="*/ 24 h 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"/>
                <a:gd name="T130" fmla="*/ 0 h 42"/>
                <a:gd name="T131" fmla="*/ 23 w 23"/>
                <a:gd name="T132" fmla="*/ 42 h 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" h="42">
                  <a:moveTo>
                    <a:pt x="0" y="5"/>
                  </a:move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8" y="34"/>
                  </a:lnTo>
                  <a:lnTo>
                    <a:pt x="8" y="37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20" y="40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1" name="Freeform 42"/>
            <p:cNvSpPr>
              <a:spLocks/>
            </p:cNvSpPr>
            <p:nvPr/>
          </p:nvSpPr>
          <p:spPr bwMode="auto">
            <a:xfrm>
              <a:off x="2095" y="1760"/>
              <a:ext cx="391" cy="458"/>
            </a:xfrm>
            <a:custGeom>
              <a:avLst/>
              <a:gdLst>
                <a:gd name="T0" fmla="*/ 340 w 76"/>
                <a:gd name="T1" fmla="*/ 458 h 94"/>
                <a:gd name="T2" fmla="*/ 391 w 76"/>
                <a:gd name="T3" fmla="*/ 132 h 94"/>
                <a:gd name="T4" fmla="*/ 262 w 76"/>
                <a:gd name="T5" fmla="*/ 112 h 94"/>
                <a:gd name="T6" fmla="*/ 273 w 76"/>
                <a:gd name="T7" fmla="*/ 29 h 94"/>
                <a:gd name="T8" fmla="*/ 82 w 76"/>
                <a:gd name="T9" fmla="*/ 0 h 94"/>
                <a:gd name="T10" fmla="*/ 0 w 76"/>
                <a:gd name="T11" fmla="*/ 409 h 94"/>
                <a:gd name="T12" fmla="*/ 0 w 76"/>
                <a:gd name="T13" fmla="*/ 409 h 94"/>
                <a:gd name="T14" fmla="*/ 340 w 76"/>
                <a:gd name="T15" fmla="*/ 458 h 94"/>
                <a:gd name="T16" fmla="*/ 340 w 76"/>
                <a:gd name="T17" fmla="*/ 458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94"/>
                <a:gd name="T29" fmla="*/ 76 w 76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94">
                  <a:moveTo>
                    <a:pt x="66" y="94"/>
                  </a:moveTo>
                  <a:lnTo>
                    <a:pt x="76" y="27"/>
                  </a:lnTo>
                  <a:lnTo>
                    <a:pt x="51" y="23"/>
                  </a:lnTo>
                  <a:lnTo>
                    <a:pt x="53" y="6"/>
                  </a:lnTo>
                  <a:lnTo>
                    <a:pt x="16" y="0"/>
                  </a:lnTo>
                  <a:lnTo>
                    <a:pt x="0" y="84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2" name="Freeform 43"/>
            <p:cNvSpPr>
              <a:spLocks/>
            </p:cNvSpPr>
            <p:nvPr/>
          </p:nvSpPr>
          <p:spPr bwMode="auto">
            <a:xfrm>
              <a:off x="1661" y="1077"/>
              <a:ext cx="460" cy="322"/>
            </a:xfrm>
            <a:custGeom>
              <a:avLst/>
              <a:gdLst>
                <a:gd name="T0" fmla="*/ 5 w 90"/>
                <a:gd name="T1" fmla="*/ 195 h 66"/>
                <a:gd name="T2" fmla="*/ 0 w 90"/>
                <a:gd name="T3" fmla="*/ 195 h 66"/>
                <a:gd name="T4" fmla="*/ 5 w 90"/>
                <a:gd name="T5" fmla="*/ 181 h 66"/>
                <a:gd name="T6" fmla="*/ 5 w 90"/>
                <a:gd name="T7" fmla="*/ 171 h 66"/>
                <a:gd name="T8" fmla="*/ 5 w 90"/>
                <a:gd name="T9" fmla="*/ 171 h 66"/>
                <a:gd name="T10" fmla="*/ 10 w 90"/>
                <a:gd name="T11" fmla="*/ 176 h 66"/>
                <a:gd name="T12" fmla="*/ 5 w 90"/>
                <a:gd name="T13" fmla="*/ 181 h 66"/>
                <a:gd name="T14" fmla="*/ 15 w 90"/>
                <a:gd name="T15" fmla="*/ 176 h 66"/>
                <a:gd name="T16" fmla="*/ 15 w 90"/>
                <a:gd name="T17" fmla="*/ 171 h 66"/>
                <a:gd name="T18" fmla="*/ 15 w 90"/>
                <a:gd name="T19" fmla="*/ 161 h 66"/>
                <a:gd name="T20" fmla="*/ 10 w 90"/>
                <a:gd name="T21" fmla="*/ 146 h 66"/>
                <a:gd name="T22" fmla="*/ 15 w 90"/>
                <a:gd name="T23" fmla="*/ 146 h 66"/>
                <a:gd name="T24" fmla="*/ 26 w 90"/>
                <a:gd name="T25" fmla="*/ 141 h 66"/>
                <a:gd name="T26" fmla="*/ 20 w 90"/>
                <a:gd name="T27" fmla="*/ 137 h 66"/>
                <a:gd name="T28" fmla="*/ 15 w 90"/>
                <a:gd name="T29" fmla="*/ 141 h 66"/>
                <a:gd name="T30" fmla="*/ 15 w 90"/>
                <a:gd name="T31" fmla="*/ 122 h 66"/>
                <a:gd name="T32" fmla="*/ 15 w 90"/>
                <a:gd name="T33" fmla="*/ 107 h 66"/>
                <a:gd name="T34" fmla="*/ 15 w 90"/>
                <a:gd name="T35" fmla="*/ 83 h 66"/>
                <a:gd name="T36" fmla="*/ 10 w 90"/>
                <a:gd name="T37" fmla="*/ 54 h 66"/>
                <a:gd name="T38" fmla="*/ 10 w 90"/>
                <a:gd name="T39" fmla="*/ 29 h 66"/>
                <a:gd name="T40" fmla="*/ 56 w 90"/>
                <a:gd name="T41" fmla="*/ 44 h 66"/>
                <a:gd name="T42" fmla="*/ 97 w 90"/>
                <a:gd name="T43" fmla="*/ 63 h 66"/>
                <a:gd name="T44" fmla="*/ 118 w 90"/>
                <a:gd name="T45" fmla="*/ 68 h 66"/>
                <a:gd name="T46" fmla="*/ 123 w 90"/>
                <a:gd name="T47" fmla="*/ 73 h 66"/>
                <a:gd name="T48" fmla="*/ 123 w 90"/>
                <a:gd name="T49" fmla="*/ 98 h 66"/>
                <a:gd name="T50" fmla="*/ 112 w 90"/>
                <a:gd name="T51" fmla="*/ 112 h 66"/>
                <a:gd name="T52" fmla="*/ 112 w 90"/>
                <a:gd name="T53" fmla="*/ 122 h 66"/>
                <a:gd name="T54" fmla="*/ 112 w 90"/>
                <a:gd name="T55" fmla="*/ 132 h 66"/>
                <a:gd name="T56" fmla="*/ 118 w 90"/>
                <a:gd name="T57" fmla="*/ 137 h 66"/>
                <a:gd name="T58" fmla="*/ 128 w 90"/>
                <a:gd name="T59" fmla="*/ 117 h 66"/>
                <a:gd name="T60" fmla="*/ 138 w 90"/>
                <a:gd name="T61" fmla="*/ 102 h 66"/>
                <a:gd name="T62" fmla="*/ 148 w 90"/>
                <a:gd name="T63" fmla="*/ 88 h 66"/>
                <a:gd name="T64" fmla="*/ 133 w 90"/>
                <a:gd name="T65" fmla="*/ 49 h 66"/>
                <a:gd name="T66" fmla="*/ 138 w 90"/>
                <a:gd name="T67" fmla="*/ 44 h 66"/>
                <a:gd name="T68" fmla="*/ 148 w 90"/>
                <a:gd name="T69" fmla="*/ 34 h 66"/>
                <a:gd name="T70" fmla="*/ 138 w 90"/>
                <a:gd name="T71" fmla="*/ 24 h 66"/>
                <a:gd name="T72" fmla="*/ 138 w 90"/>
                <a:gd name="T73" fmla="*/ 0 h 66"/>
                <a:gd name="T74" fmla="*/ 317 w 90"/>
                <a:gd name="T75" fmla="*/ 44 h 66"/>
                <a:gd name="T76" fmla="*/ 460 w 90"/>
                <a:gd name="T77" fmla="*/ 78 h 66"/>
                <a:gd name="T78" fmla="*/ 409 w 90"/>
                <a:gd name="T79" fmla="*/ 288 h 66"/>
                <a:gd name="T80" fmla="*/ 409 w 90"/>
                <a:gd name="T81" fmla="*/ 293 h 66"/>
                <a:gd name="T82" fmla="*/ 409 w 90"/>
                <a:gd name="T83" fmla="*/ 298 h 66"/>
                <a:gd name="T84" fmla="*/ 414 w 90"/>
                <a:gd name="T85" fmla="*/ 307 h 66"/>
                <a:gd name="T86" fmla="*/ 409 w 90"/>
                <a:gd name="T87" fmla="*/ 312 h 66"/>
                <a:gd name="T88" fmla="*/ 409 w 90"/>
                <a:gd name="T89" fmla="*/ 322 h 66"/>
                <a:gd name="T90" fmla="*/ 281 w 90"/>
                <a:gd name="T91" fmla="*/ 298 h 66"/>
                <a:gd name="T92" fmla="*/ 266 w 90"/>
                <a:gd name="T93" fmla="*/ 298 h 66"/>
                <a:gd name="T94" fmla="*/ 256 w 90"/>
                <a:gd name="T95" fmla="*/ 293 h 66"/>
                <a:gd name="T96" fmla="*/ 240 w 90"/>
                <a:gd name="T97" fmla="*/ 298 h 66"/>
                <a:gd name="T98" fmla="*/ 225 w 90"/>
                <a:gd name="T99" fmla="*/ 293 h 66"/>
                <a:gd name="T100" fmla="*/ 210 w 90"/>
                <a:gd name="T101" fmla="*/ 298 h 66"/>
                <a:gd name="T102" fmla="*/ 189 w 90"/>
                <a:gd name="T103" fmla="*/ 293 h 66"/>
                <a:gd name="T104" fmla="*/ 153 w 90"/>
                <a:gd name="T105" fmla="*/ 293 h 66"/>
                <a:gd name="T106" fmla="*/ 123 w 90"/>
                <a:gd name="T107" fmla="*/ 283 h 66"/>
                <a:gd name="T108" fmla="*/ 97 w 90"/>
                <a:gd name="T109" fmla="*/ 283 h 66"/>
                <a:gd name="T110" fmla="*/ 61 w 90"/>
                <a:gd name="T111" fmla="*/ 273 h 66"/>
                <a:gd name="T112" fmla="*/ 56 w 90"/>
                <a:gd name="T113" fmla="*/ 244 h 66"/>
                <a:gd name="T114" fmla="*/ 56 w 90"/>
                <a:gd name="T115" fmla="*/ 229 h 66"/>
                <a:gd name="T116" fmla="*/ 36 w 90"/>
                <a:gd name="T117" fmla="*/ 215 h 66"/>
                <a:gd name="T118" fmla="*/ 31 w 90"/>
                <a:gd name="T119" fmla="*/ 210 h 66"/>
                <a:gd name="T120" fmla="*/ 15 w 90"/>
                <a:gd name="T121" fmla="*/ 205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6"/>
                <a:gd name="T185" fmla="*/ 90 w 90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6">
                  <a:moveTo>
                    <a:pt x="3" y="42"/>
                  </a:move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3"/>
                  </a:lnTo>
                  <a:lnTo>
                    <a:pt x="11" y="9"/>
                  </a:lnTo>
                  <a:lnTo>
                    <a:pt x="16" y="12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8" y="15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45" y="5"/>
                  </a:lnTo>
                  <a:lnTo>
                    <a:pt x="62" y="9"/>
                  </a:lnTo>
                  <a:lnTo>
                    <a:pt x="90" y="16"/>
                  </a:lnTo>
                  <a:lnTo>
                    <a:pt x="80" y="59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1" y="62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0" y="66"/>
                  </a:lnTo>
                  <a:lnTo>
                    <a:pt x="56" y="60"/>
                  </a:lnTo>
                  <a:lnTo>
                    <a:pt x="55" y="61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1" y="61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7" y="61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61"/>
                  </a:lnTo>
                  <a:lnTo>
                    <a:pt x="41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4" y="58"/>
                  </a:lnTo>
                  <a:lnTo>
                    <a:pt x="22" y="57"/>
                  </a:lnTo>
                  <a:lnTo>
                    <a:pt x="19" y="58"/>
                  </a:lnTo>
                  <a:lnTo>
                    <a:pt x="15" y="57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9" y="44"/>
                  </a:lnTo>
                  <a:lnTo>
                    <a:pt x="7" y="44"/>
                  </a:lnTo>
                  <a:lnTo>
                    <a:pt x="6" y="43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3" name="Freeform 44"/>
            <p:cNvSpPr>
              <a:spLocks/>
            </p:cNvSpPr>
            <p:nvPr/>
          </p:nvSpPr>
          <p:spPr bwMode="auto">
            <a:xfrm>
              <a:off x="1537" y="1282"/>
              <a:ext cx="554" cy="439"/>
            </a:xfrm>
            <a:custGeom>
              <a:avLst/>
              <a:gdLst>
                <a:gd name="T0" fmla="*/ 0 w 108"/>
                <a:gd name="T1" fmla="*/ 327 h 90"/>
                <a:gd name="T2" fmla="*/ 0 w 108"/>
                <a:gd name="T3" fmla="*/ 302 h 90"/>
                <a:gd name="T4" fmla="*/ 5 w 108"/>
                <a:gd name="T5" fmla="*/ 278 h 90"/>
                <a:gd name="T6" fmla="*/ 10 w 108"/>
                <a:gd name="T7" fmla="*/ 249 h 90"/>
                <a:gd name="T8" fmla="*/ 15 w 108"/>
                <a:gd name="T9" fmla="*/ 239 h 90"/>
                <a:gd name="T10" fmla="*/ 26 w 108"/>
                <a:gd name="T11" fmla="*/ 229 h 90"/>
                <a:gd name="T12" fmla="*/ 26 w 108"/>
                <a:gd name="T13" fmla="*/ 220 h 90"/>
                <a:gd name="T14" fmla="*/ 51 w 108"/>
                <a:gd name="T15" fmla="*/ 180 h 90"/>
                <a:gd name="T16" fmla="*/ 82 w 108"/>
                <a:gd name="T17" fmla="*/ 112 h 90"/>
                <a:gd name="T18" fmla="*/ 103 w 108"/>
                <a:gd name="T19" fmla="*/ 63 h 90"/>
                <a:gd name="T20" fmla="*/ 123 w 108"/>
                <a:gd name="T21" fmla="*/ 15 h 90"/>
                <a:gd name="T22" fmla="*/ 123 w 108"/>
                <a:gd name="T23" fmla="*/ 0 h 90"/>
                <a:gd name="T24" fmla="*/ 139 w 108"/>
                <a:gd name="T25" fmla="*/ 0 h 90"/>
                <a:gd name="T26" fmla="*/ 154 w 108"/>
                <a:gd name="T27" fmla="*/ 5 h 90"/>
                <a:gd name="T28" fmla="*/ 159 w 108"/>
                <a:gd name="T29" fmla="*/ 10 h 90"/>
                <a:gd name="T30" fmla="*/ 180 w 108"/>
                <a:gd name="T31" fmla="*/ 24 h 90"/>
                <a:gd name="T32" fmla="*/ 180 w 108"/>
                <a:gd name="T33" fmla="*/ 39 h 90"/>
                <a:gd name="T34" fmla="*/ 185 w 108"/>
                <a:gd name="T35" fmla="*/ 68 h 90"/>
                <a:gd name="T36" fmla="*/ 221 w 108"/>
                <a:gd name="T37" fmla="*/ 78 h 90"/>
                <a:gd name="T38" fmla="*/ 246 w 108"/>
                <a:gd name="T39" fmla="*/ 78 h 90"/>
                <a:gd name="T40" fmla="*/ 277 w 108"/>
                <a:gd name="T41" fmla="*/ 88 h 90"/>
                <a:gd name="T42" fmla="*/ 313 w 108"/>
                <a:gd name="T43" fmla="*/ 88 h 90"/>
                <a:gd name="T44" fmla="*/ 333 w 108"/>
                <a:gd name="T45" fmla="*/ 93 h 90"/>
                <a:gd name="T46" fmla="*/ 349 w 108"/>
                <a:gd name="T47" fmla="*/ 88 h 90"/>
                <a:gd name="T48" fmla="*/ 364 w 108"/>
                <a:gd name="T49" fmla="*/ 93 h 90"/>
                <a:gd name="T50" fmla="*/ 380 w 108"/>
                <a:gd name="T51" fmla="*/ 88 h 90"/>
                <a:gd name="T52" fmla="*/ 390 w 108"/>
                <a:gd name="T53" fmla="*/ 93 h 90"/>
                <a:gd name="T54" fmla="*/ 405 w 108"/>
                <a:gd name="T55" fmla="*/ 93 h 90"/>
                <a:gd name="T56" fmla="*/ 533 w 108"/>
                <a:gd name="T57" fmla="*/ 117 h 90"/>
                <a:gd name="T58" fmla="*/ 539 w 108"/>
                <a:gd name="T59" fmla="*/ 132 h 90"/>
                <a:gd name="T60" fmla="*/ 554 w 108"/>
                <a:gd name="T61" fmla="*/ 137 h 90"/>
                <a:gd name="T62" fmla="*/ 523 w 108"/>
                <a:gd name="T63" fmla="*/ 195 h 90"/>
                <a:gd name="T64" fmla="*/ 518 w 108"/>
                <a:gd name="T65" fmla="*/ 205 h 90"/>
                <a:gd name="T66" fmla="*/ 503 w 108"/>
                <a:gd name="T67" fmla="*/ 215 h 90"/>
                <a:gd name="T68" fmla="*/ 482 w 108"/>
                <a:gd name="T69" fmla="*/ 249 h 90"/>
                <a:gd name="T70" fmla="*/ 498 w 108"/>
                <a:gd name="T71" fmla="*/ 259 h 90"/>
                <a:gd name="T72" fmla="*/ 498 w 108"/>
                <a:gd name="T73" fmla="*/ 268 h 90"/>
                <a:gd name="T74" fmla="*/ 492 w 108"/>
                <a:gd name="T75" fmla="*/ 273 h 90"/>
                <a:gd name="T76" fmla="*/ 487 w 108"/>
                <a:gd name="T77" fmla="*/ 293 h 90"/>
                <a:gd name="T78" fmla="*/ 267 w 108"/>
                <a:gd name="T79" fmla="*/ 395 h 90"/>
                <a:gd name="T80" fmla="*/ 5 w 108"/>
                <a:gd name="T81" fmla="*/ 332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8"/>
                <a:gd name="T124" fmla="*/ 0 h 90"/>
                <a:gd name="T125" fmla="*/ 108 w 108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8" h="90">
                  <a:moveTo>
                    <a:pt x="1" y="68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1" y="57"/>
                  </a:lnTo>
                  <a:lnTo>
                    <a:pt x="1" y="52"/>
                  </a:lnTo>
                  <a:lnTo>
                    <a:pt x="2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9" y="41"/>
                  </a:lnTo>
                  <a:lnTo>
                    <a:pt x="10" y="37"/>
                  </a:lnTo>
                  <a:lnTo>
                    <a:pt x="13" y="32"/>
                  </a:lnTo>
                  <a:lnTo>
                    <a:pt x="16" y="23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23" y="5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6" y="7"/>
                  </a:lnTo>
                  <a:lnTo>
                    <a:pt x="35" y="8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9" y="15"/>
                  </a:lnTo>
                  <a:lnTo>
                    <a:pt x="43" y="16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3" y="17"/>
                  </a:lnTo>
                  <a:lnTo>
                    <a:pt x="54" y="18"/>
                  </a:lnTo>
                  <a:lnTo>
                    <a:pt x="59" y="18"/>
                  </a:lnTo>
                  <a:lnTo>
                    <a:pt x="61" y="18"/>
                  </a:lnTo>
                  <a:lnTo>
                    <a:pt x="62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8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80" y="18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5" y="27"/>
                  </a:lnTo>
                  <a:lnTo>
                    <a:pt x="107" y="27"/>
                  </a:lnTo>
                  <a:lnTo>
                    <a:pt x="108" y="28"/>
                  </a:lnTo>
                  <a:lnTo>
                    <a:pt x="108" y="31"/>
                  </a:lnTo>
                  <a:lnTo>
                    <a:pt x="102" y="40"/>
                  </a:lnTo>
                  <a:lnTo>
                    <a:pt x="101" y="41"/>
                  </a:lnTo>
                  <a:lnTo>
                    <a:pt x="101" y="42"/>
                  </a:lnTo>
                  <a:lnTo>
                    <a:pt x="100" y="43"/>
                  </a:lnTo>
                  <a:lnTo>
                    <a:pt x="98" y="44"/>
                  </a:lnTo>
                  <a:lnTo>
                    <a:pt x="95" y="49"/>
                  </a:lnTo>
                  <a:lnTo>
                    <a:pt x="94" y="51"/>
                  </a:lnTo>
                  <a:lnTo>
                    <a:pt x="95" y="52"/>
                  </a:lnTo>
                  <a:lnTo>
                    <a:pt x="97" y="53"/>
                  </a:lnTo>
                  <a:lnTo>
                    <a:pt x="98" y="54"/>
                  </a:lnTo>
                  <a:lnTo>
                    <a:pt x="97" y="55"/>
                  </a:lnTo>
                  <a:lnTo>
                    <a:pt x="97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5" y="60"/>
                  </a:lnTo>
                  <a:lnTo>
                    <a:pt x="88" y="90"/>
                  </a:lnTo>
                  <a:lnTo>
                    <a:pt x="52" y="81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4" name="Freeform 45"/>
            <p:cNvSpPr>
              <a:spLocks/>
            </p:cNvSpPr>
            <p:nvPr/>
          </p:nvSpPr>
          <p:spPr bwMode="auto">
            <a:xfrm>
              <a:off x="1988" y="1155"/>
              <a:ext cx="415" cy="634"/>
            </a:xfrm>
            <a:custGeom>
              <a:avLst/>
              <a:gdLst>
                <a:gd name="T0" fmla="*/ 36 w 81"/>
                <a:gd name="T1" fmla="*/ 419 h 130"/>
                <a:gd name="T2" fmla="*/ 41 w 81"/>
                <a:gd name="T3" fmla="*/ 400 h 130"/>
                <a:gd name="T4" fmla="*/ 46 w 81"/>
                <a:gd name="T5" fmla="*/ 395 h 130"/>
                <a:gd name="T6" fmla="*/ 46 w 81"/>
                <a:gd name="T7" fmla="*/ 385 h 130"/>
                <a:gd name="T8" fmla="*/ 31 w 81"/>
                <a:gd name="T9" fmla="*/ 376 h 130"/>
                <a:gd name="T10" fmla="*/ 51 w 81"/>
                <a:gd name="T11" fmla="*/ 341 h 130"/>
                <a:gd name="T12" fmla="*/ 67 w 81"/>
                <a:gd name="T13" fmla="*/ 332 h 130"/>
                <a:gd name="T14" fmla="*/ 72 w 81"/>
                <a:gd name="T15" fmla="*/ 322 h 130"/>
                <a:gd name="T16" fmla="*/ 102 w 81"/>
                <a:gd name="T17" fmla="*/ 263 h 130"/>
                <a:gd name="T18" fmla="*/ 87 w 81"/>
                <a:gd name="T19" fmla="*/ 258 h 130"/>
                <a:gd name="T20" fmla="*/ 82 w 81"/>
                <a:gd name="T21" fmla="*/ 244 h 130"/>
                <a:gd name="T22" fmla="*/ 82 w 81"/>
                <a:gd name="T23" fmla="*/ 229 h 130"/>
                <a:gd name="T24" fmla="*/ 82 w 81"/>
                <a:gd name="T25" fmla="*/ 219 h 130"/>
                <a:gd name="T26" fmla="*/ 82 w 81"/>
                <a:gd name="T27" fmla="*/ 210 h 130"/>
                <a:gd name="T28" fmla="*/ 133 w 81"/>
                <a:gd name="T29" fmla="*/ 0 h 130"/>
                <a:gd name="T30" fmla="*/ 174 w 81"/>
                <a:gd name="T31" fmla="*/ 93 h 130"/>
                <a:gd name="T32" fmla="*/ 184 w 81"/>
                <a:gd name="T33" fmla="*/ 127 h 130"/>
                <a:gd name="T34" fmla="*/ 179 w 81"/>
                <a:gd name="T35" fmla="*/ 141 h 130"/>
                <a:gd name="T36" fmla="*/ 190 w 81"/>
                <a:gd name="T37" fmla="*/ 151 h 130"/>
                <a:gd name="T38" fmla="*/ 215 w 81"/>
                <a:gd name="T39" fmla="*/ 190 h 130"/>
                <a:gd name="T40" fmla="*/ 220 w 81"/>
                <a:gd name="T41" fmla="*/ 210 h 130"/>
                <a:gd name="T42" fmla="*/ 231 w 81"/>
                <a:gd name="T43" fmla="*/ 219 h 130"/>
                <a:gd name="T44" fmla="*/ 251 w 81"/>
                <a:gd name="T45" fmla="*/ 224 h 130"/>
                <a:gd name="T46" fmla="*/ 236 w 81"/>
                <a:gd name="T47" fmla="*/ 254 h 130"/>
                <a:gd name="T48" fmla="*/ 231 w 81"/>
                <a:gd name="T49" fmla="*/ 273 h 130"/>
                <a:gd name="T50" fmla="*/ 231 w 81"/>
                <a:gd name="T51" fmla="*/ 278 h 130"/>
                <a:gd name="T52" fmla="*/ 220 w 81"/>
                <a:gd name="T53" fmla="*/ 293 h 130"/>
                <a:gd name="T54" fmla="*/ 220 w 81"/>
                <a:gd name="T55" fmla="*/ 302 h 130"/>
                <a:gd name="T56" fmla="*/ 236 w 81"/>
                <a:gd name="T57" fmla="*/ 317 h 130"/>
                <a:gd name="T58" fmla="*/ 256 w 81"/>
                <a:gd name="T59" fmla="*/ 297 h 130"/>
                <a:gd name="T60" fmla="*/ 261 w 81"/>
                <a:gd name="T61" fmla="*/ 307 h 130"/>
                <a:gd name="T62" fmla="*/ 266 w 81"/>
                <a:gd name="T63" fmla="*/ 312 h 130"/>
                <a:gd name="T64" fmla="*/ 266 w 81"/>
                <a:gd name="T65" fmla="*/ 337 h 130"/>
                <a:gd name="T66" fmla="*/ 277 w 81"/>
                <a:gd name="T67" fmla="*/ 361 h 130"/>
                <a:gd name="T68" fmla="*/ 272 w 81"/>
                <a:gd name="T69" fmla="*/ 371 h 130"/>
                <a:gd name="T70" fmla="*/ 287 w 81"/>
                <a:gd name="T71" fmla="*/ 380 h 130"/>
                <a:gd name="T72" fmla="*/ 292 w 81"/>
                <a:gd name="T73" fmla="*/ 395 h 130"/>
                <a:gd name="T74" fmla="*/ 292 w 81"/>
                <a:gd name="T75" fmla="*/ 410 h 130"/>
                <a:gd name="T76" fmla="*/ 302 w 81"/>
                <a:gd name="T77" fmla="*/ 424 h 130"/>
                <a:gd name="T78" fmla="*/ 313 w 81"/>
                <a:gd name="T79" fmla="*/ 410 h 130"/>
                <a:gd name="T80" fmla="*/ 333 w 81"/>
                <a:gd name="T81" fmla="*/ 419 h 130"/>
                <a:gd name="T82" fmla="*/ 343 w 81"/>
                <a:gd name="T83" fmla="*/ 410 h 130"/>
                <a:gd name="T84" fmla="*/ 364 w 81"/>
                <a:gd name="T85" fmla="*/ 415 h 130"/>
                <a:gd name="T86" fmla="*/ 374 w 81"/>
                <a:gd name="T87" fmla="*/ 419 h 130"/>
                <a:gd name="T88" fmla="*/ 389 w 81"/>
                <a:gd name="T89" fmla="*/ 410 h 130"/>
                <a:gd name="T90" fmla="*/ 405 w 81"/>
                <a:gd name="T91" fmla="*/ 415 h 130"/>
                <a:gd name="T92" fmla="*/ 415 w 81"/>
                <a:gd name="T93" fmla="*/ 429 h 130"/>
                <a:gd name="T94" fmla="*/ 379 w 81"/>
                <a:gd name="T95" fmla="*/ 634 h 130"/>
                <a:gd name="T96" fmla="*/ 0 w 81"/>
                <a:gd name="T97" fmla="*/ 566 h 1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130"/>
                <a:gd name="T149" fmla="*/ 81 w 81"/>
                <a:gd name="T150" fmla="*/ 130 h 1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130">
                  <a:moveTo>
                    <a:pt x="0" y="116"/>
                  </a:moveTo>
                  <a:lnTo>
                    <a:pt x="7" y="86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9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7" y="75"/>
                  </a:lnTo>
                  <a:lnTo>
                    <a:pt x="10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4" y="66"/>
                  </a:lnTo>
                  <a:lnTo>
                    <a:pt x="20" y="57"/>
                  </a:lnTo>
                  <a:lnTo>
                    <a:pt x="20" y="54"/>
                  </a:lnTo>
                  <a:lnTo>
                    <a:pt x="19" y="53"/>
                  </a:lnTo>
                  <a:lnTo>
                    <a:pt x="17" y="53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26" y="0"/>
                  </a:lnTo>
                  <a:lnTo>
                    <a:pt x="37" y="3"/>
                  </a:lnTo>
                  <a:lnTo>
                    <a:pt x="34" y="19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5" y="29"/>
                  </a:lnTo>
                  <a:lnTo>
                    <a:pt x="36" y="30"/>
                  </a:lnTo>
                  <a:lnTo>
                    <a:pt x="37" y="31"/>
                  </a:lnTo>
                  <a:lnTo>
                    <a:pt x="40" y="34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46" y="51"/>
                  </a:lnTo>
                  <a:lnTo>
                    <a:pt x="46" y="52"/>
                  </a:lnTo>
                  <a:lnTo>
                    <a:pt x="45" y="53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3" y="61"/>
                  </a:lnTo>
                  <a:lnTo>
                    <a:pt x="43" y="62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54" y="74"/>
                  </a:lnTo>
                  <a:lnTo>
                    <a:pt x="54" y="75"/>
                  </a:lnTo>
                  <a:lnTo>
                    <a:pt x="53" y="76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7" y="80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8" y="86"/>
                  </a:lnTo>
                  <a:lnTo>
                    <a:pt x="59" y="87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3" y="85"/>
                  </a:lnTo>
                  <a:lnTo>
                    <a:pt x="65" y="86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2" y="86"/>
                  </a:lnTo>
                  <a:lnTo>
                    <a:pt x="73" y="86"/>
                  </a:lnTo>
                  <a:lnTo>
                    <a:pt x="76" y="86"/>
                  </a:lnTo>
                  <a:lnTo>
                    <a:pt x="76" y="84"/>
                  </a:lnTo>
                  <a:lnTo>
                    <a:pt x="77" y="83"/>
                  </a:lnTo>
                  <a:lnTo>
                    <a:pt x="79" y="85"/>
                  </a:lnTo>
                  <a:lnTo>
                    <a:pt x="79" y="87"/>
                  </a:lnTo>
                  <a:lnTo>
                    <a:pt x="81" y="88"/>
                  </a:lnTo>
                  <a:lnTo>
                    <a:pt x="75" y="130"/>
                  </a:lnTo>
                  <a:lnTo>
                    <a:pt x="74" y="130"/>
                  </a:lnTo>
                  <a:lnTo>
                    <a:pt x="37" y="124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5" name="Freeform 46"/>
            <p:cNvSpPr>
              <a:spLocks/>
            </p:cNvSpPr>
            <p:nvPr/>
          </p:nvSpPr>
          <p:spPr bwMode="auto">
            <a:xfrm>
              <a:off x="2162" y="1170"/>
              <a:ext cx="707" cy="424"/>
            </a:xfrm>
            <a:custGeom>
              <a:avLst/>
              <a:gdLst>
                <a:gd name="T0" fmla="*/ 246 w 138"/>
                <a:gd name="T1" fmla="*/ 375 h 87"/>
                <a:gd name="T2" fmla="*/ 231 w 138"/>
                <a:gd name="T3" fmla="*/ 409 h 87"/>
                <a:gd name="T4" fmla="*/ 220 w 138"/>
                <a:gd name="T5" fmla="*/ 390 h 87"/>
                <a:gd name="T6" fmla="*/ 215 w 138"/>
                <a:gd name="T7" fmla="*/ 405 h 87"/>
                <a:gd name="T8" fmla="*/ 195 w 138"/>
                <a:gd name="T9" fmla="*/ 405 h 87"/>
                <a:gd name="T10" fmla="*/ 169 w 138"/>
                <a:gd name="T11" fmla="*/ 400 h 87"/>
                <a:gd name="T12" fmla="*/ 164 w 138"/>
                <a:gd name="T13" fmla="*/ 400 h 87"/>
                <a:gd name="T14" fmla="*/ 149 w 138"/>
                <a:gd name="T15" fmla="*/ 400 h 87"/>
                <a:gd name="T16" fmla="*/ 133 w 138"/>
                <a:gd name="T17" fmla="*/ 400 h 87"/>
                <a:gd name="T18" fmla="*/ 123 w 138"/>
                <a:gd name="T19" fmla="*/ 405 h 87"/>
                <a:gd name="T20" fmla="*/ 118 w 138"/>
                <a:gd name="T21" fmla="*/ 390 h 87"/>
                <a:gd name="T22" fmla="*/ 118 w 138"/>
                <a:gd name="T23" fmla="*/ 375 h 87"/>
                <a:gd name="T24" fmla="*/ 102 w 138"/>
                <a:gd name="T25" fmla="*/ 366 h 87"/>
                <a:gd name="T26" fmla="*/ 102 w 138"/>
                <a:gd name="T27" fmla="*/ 351 h 87"/>
                <a:gd name="T28" fmla="*/ 92 w 138"/>
                <a:gd name="T29" fmla="*/ 336 h 87"/>
                <a:gd name="T30" fmla="*/ 92 w 138"/>
                <a:gd name="T31" fmla="*/ 307 h 87"/>
                <a:gd name="T32" fmla="*/ 87 w 138"/>
                <a:gd name="T33" fmla="*/ 292 h 87"/>
                <a:gd name="T34" fmla="*/ 82 w 138"/>
                <a:gd name="T35" fmla="*/ 288 h 87"/>
                <a:gd name="T36" fmla="*/ 77 w 138"/>
                <a:gd name="T37" fmla="*/ 288 h 87"/>
                <a:gd name="T38" fmla="*/ 56 w 138"/>
                <a:gd name="T39" fmla="*/ 302 h 87"/>
                <a:gd name="T40" fmla="*/ 46 w 138"/>
                <a:gd name="T41" fmla="*/ 283 h 87"/>
                <a:gd name="T42" fmla="*/ 46 w 138"/>
                <a:gd name="T43" fmla="*/ 273 h 87"/>
                <a:gd name="T44" fmla="*/ 56 w 138"/>
                <a:gd name="T45" fmla="*/ 258 h 87"/>
                <a:gd name="T46" fmla="*/ 56 w 138"/>
                <a:gd name="T47" fmla="*/ 244 h 87"/>
                <a:gd name="T48" fmla="*/ 61 w 138"/>
                <a:gd name="T49" fmla="*/ 234 h 87"/>
                <a:gd name="T50" fmla="*/ 72 w 138"/>
                <a:gd name="T51" fmla="*/ 205 h 87"/>
                <a:gd name="T52" fmla="*/ 56 w 138"/>
                <a:gd name="T53" fmla="*/ 195 h 87"/>
                <a:gd name="T54" fmla="*/ 41 w 138"/>
                <a:gd name="T55" fmla="*/ 185 h 87"/>
                <a:gd name="T56" fmla="*/ 31 w 138"/>
                <a:gd name="T57" fmla="*/ 151 h 87"/>
                <a:gd name="T58" fmla="*/ 10 w 138"/>
                <a:gd name="T59" fmla="*/ 132 h 87"/>
                <a:gd name="T60" fmla="*/ 10 w 138"/>
                <a:gd name="T61" fmla="*/ 122 h 87"/>
                <a:gd name="T62" fmla="*/ 10 w 138"/>
                <a:gd name="T63" fmla="*/ 97 h 87"/>
                <a:gd name="T64" fmla="*/ 15 w 138"/>
                <a:gd name="T65" fmla="*/ 0 h 87"/>
                <a:gd name="T66" fmla="*/ 251 w 138"/>
                <a:gd name="T67" fmla="*/ 39 h 87"/>
                <a:gd name="T68" fmla="*/ 707 w 138"/>
                <a:gd name="T69" fmla="*/ 93 h 87"/>
                <a:gd name="T70" fmla="*/ 676 w 138"/>
                <a:gd name="T71" fmla="*/ 424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"/>
                <a:gd name="T109" fmla="*/ 0 h 87"/>
                <a:gd name="T110" fmla="*/ 138 w 138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" h="87">
                  <a:moveTo>
                    <a:pt x="132" y="87"/>
                  </a:moveTo>
                  <a:lnTo>
                    <a:pt x="48" y="77"/>
                  </a:lnTo>
                  <a:lnTo>
                    <a:pt x="47" y="85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3" y="80"/>
                  </a:lnTo>
                  <a:lnTo>
                    <a:pt x="42" y="81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1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29" y="82"/>
                  </a:lnTo>
                  <a:lnTo>
                    <a:pt x="27" y="81"/>
                  </a:lnTo>
                  <a:lnTo>
                    <a:pt x="26" y="82"/>
                  </a:lnTo>
                  <a:lnTo>
                    <a:pt x="25" y="84"/>
                  </a:lnTo>
                  <a:lnTo>
                    <a:pt x="24" y="83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5" y="59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5" y="2"/>
                  </a:lnTo>
                  <a:lnTo>
                    <a:pt x="49" y="8"/>
                  </a:lnTo>
                  <a:lnTo>
                    <a:pt x="84" y="13"/>
                  </a:lnTo>
                  <a:lnTo>
                    <a:pt x="138" y="19"/>
                  </a:lnTo>
                  <a:lnTo>
                    <a:pt x="133" y="70"/>
                  </a:lnTo>
                  <a:lnTo>
                    <a:pt x="132" y="87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6" name="Freeform 47"/>
            <p:cNvSpPr>
              <a:spLocks/>
            </p:cNvSpPr>
            <p:nvPr/>
          </p:nvSpPr>
          <p:spPr bwMode="auto">
            <a:xfrm>
              <a:off x="1737" y="1677"/>
              <a:ext cx="440" cy="649"/>
            </a:xfrm>
            <a:custGeom>
              <a:avLst/>
              <a:gdLst>
                <a:gd name="T0" fmla="*/ 67 w 86"/>
                <a:gd name="T1" fmla="*/ 0 h 133"/>
                <a:gd name="T2" fmla="*/ 0 w 86"/>
                <a:gd name="T3" fmla="*/ 249 h 133"/>
                <a:gd name="T4" fmla="*/ 287 w 86"/>
                <a:gd name="T5" fmla="*/ 649 h 133"/>
                <a:gd name="T6" fmla="*/ 287 w 86"/>
                <a:gd name="T7" fmla="*/ 644 h 133"/>
                <a:gd name="T8" fmla="*/ 287 w 86"/>
                <a:gd name="T9" fmla="*/ 639 h 133"/>
                <a:gd name="T10" fmla="*/ 292 w 86"/>
                <a:gd name="T11" fmla="*/ 620 h 133"/>
                <a:gd name="T12" fmla="*/ 292 w 86"/>
                <a:gd name="T13" fmla="*/ 615 h 133"/>
                <a:gd name="T14" fmla="*/ 292 w 86"/>
                <a:gd name="T15" fmla="*/ 576 h 133"/>
                <a:gd name="T16" fmla="*/ 292 w 86"/>
                <a:gd name="T17" fmla="*/ 561 h 133"/>
                <a:gd name="T18" fmla="*/ 292 w 86"/>
                <a:gd name="T19" fmla="*/ 556 h 133"/>
                <a:gd name="T20" fmla="*/ 307 w 86"/>
                <a:gd name="T21" fmla="*/ 556 h 133"/>
                <a:gd name="T22" fmla="*/ 317 w 86"/>
                <a:gd name="T23" fmla="*/ 556 h 133"/>
                <a:gd name="T24" fmla="*/ 322 w 86"/>
                <a:gd name="T25" fmla="*/ 561 h 133"/>
                <a:gd name="T26" fmla="*/ 322 w 86"/>
                <a:gd name="T27" fmla="*/ 566 h 133"/>
                <a:gd name="T28" fmla="*/ 327 w 86"/>
                <a:gd name="T29" fmla="*/ 571 h 133"/>
                <a:gd name="T30" fmla="*/ 338 w 86"/>
                <a:gd name="T31" fmla="*/ 571 h 133"/>
                <a:gd name="T32" fmla="*/ 348 w 86"/>
                <a:gd name="T33" fmla="*/ 537 h 133"/>
                <a:gd name="T34" fmla="*/ 358 w 86"/>
                <a:gd name="T35" fmla="*/ 493 h 133"/>
                <a:gd name="T36" fmla="*/ 440 w 86"/>
                <a:gd name="T37" fmla="*/ 83 h 133"/>
                <a:gd name="T38" fmla="*/ 251 w 86"/>
                <a:gd name="T39" fmla="*/ 44 h 133"/>
                <a:gd name="T40" fmla="*/ 67 w 86"/>
                <a:gd name="T41" fmla="*/ 0 h 133"/>
                <a:gd name="T42" fmla="*/ 67 w 86"/>
                <a:gd name="T43" fmla="*/ 0 h 1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133"/>
                <a:gd name="T68" fmla="*/ 86 w 86"/>
                <a:gd name="T69" fmla="*/ 133 h 1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133">
                  <a:moveTo>
                    <a:pt x="13" y="0"/>
                  </a:moveTo>
                  <a:lnTo>
                    <a:pt x="0" y="51"/>
                  </a:lnTo>
                  <a:lnTo>
                    <a:pt x="56" y="133"/>
                  </a:lnTo>
                  <a:lnTo>
                    <a:pt x="56" y="132"/>
                  </a:lnTo>
                  <a:lnTo>
                    <a:pt x="56" y="131"/>
                  </a:lnTo>
                  <a:lnTo>
                    <a:pt x="57" y="127"/>
                  </a:lnTo>
                  <a:lnTo>
                    <a:pt x="57" y="126"/>
                  </a:lnTo>
                  <a:lnTo>
                    <a:pt x="57" y="118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6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8" y="110"/>
                  </a:lnTo>
                  <a:lnTo>
                    <a:pt x="70" y="101"/>
                  </a:lnTo>
                  <a:lnTo>
                    <a:pt x="86" y="17"/>
                  </a:lnTo>
                  <a:lnTo>
                    <a:pt x="49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7" name="Freeform 48"/>
            <p:cNvSpPr>
              <a:spLocks/>
            </p:cNvSpPr>
            <p:nvPr/>
          </p:nvSpPr>
          <p:spPr bwMode="auto">
            <a:xfrm>
              <a:off x="1967" y="2170"/>
              <a:ext cx="467" cy="517"/>
            </a:xfrm>
            <a:custGeom>
              <a:avLst/>
              <a:gdLst>
                <a:gd name="T0" fmla="*/ 400 w 91"/>
                <a:gd name="T1" fmla="*/ 517 h 106"/>
                <a:gd name="T2" fmla="*/ 467 w 91"/>
                <a:gd name="T3" fmla="*/ 49 h 106"/>
                <a:gd name="T4" fmla="*/ 128 w 91"/>
                <a:gd name="T5" fmla="*/ 0 h 106"/>
                <a:gd name="T6" fmla="*/ 128 w 91"/>
                <a:gd name="T7" fmla="*/ 0 h 106"/>
                <a:gd name="T8" fmla="*/ 118 w 91"/>
                <a:gd name="T9" fmla="*/ 44 h 106"/>
                <a:gd name="T10" fmla="*/ 108 w 91"/>
                <a:gd name="T11" fmla="*/ 78 h 106"/>
                <a:gd name="T12" fmla="*/ 98 w 91"/>
                <a:gd name="T13" fmla="*/ 78 h 106"/>
                <a:gd name="T14" fmla="*/ 92 w 91"/>
                <a:gd name="T15" fmla="*/ 73 h 106"/>
                <a:gd name="T16" fmla="*/ 92 w 91"/>
                <a:gd name="T17" fmla="*/ 68 h 106"/>
                <a:gd name="T18" fmla="*/ 87 w 91"/>
                <a:gd name="T19" fmla="*/ 63 h 106"/>
                <a:gd name="T20" fmla="*/ 77 w 91"/>
                <a:gd name="T21" fmla="*/ 63 h 106"/>
                <a:gd name="T22" fmla="*/ 62 w 91"/>
                <a:gd name="T23" fmla="*/ 63 h 106"/>
                <a:gd name="T24" fmla="*/ 62 w 91"/>
                <a:gd name="T25" fmla="*/ 68 h 106"/>
                <a:gd name="T26" fmla="*/ 62 w 91"/>
                <a:gd name="T27" fmla="*/ 83 h 106"/>
                <a:gd name="T28" fmla="*/ 62 w 91"/>
                <a:gd name="T29" fmla="*/ 122 h 106"/>
                <a:gd name="T30" fmla="*/ 62 w 91"/>
                <a:gd name="T31" fmla="*/ 127 h 106"/>
                <a:gd name="T32" fmla="*/ 56 w 91"/>
                <a:gd name="T33" fmla="*/ 146 h 106"/>
                <a:gd name="T34" fmla="*/ 56 w 91"/>
                <a:gd name="T35" fmla="*/ 151 h 106"/>
                <a:gd name="T36" fmla="*/ 56 w 91"/>
                <a:gd name="T37" fmla="*/ 156 h 106"/>
                <a:gd name="T38" fmla="*/ 56 w 91"/>
                <a:gd name="T39" fmla="*/ 166 h 106"/>
                <a:gd name="T40" fmla="*/ 56 w 91"/>
                <a:gd name="T41" fmla="*/ 171 h 106"/>
                <a:gd name="T42" fmla="*/ 56 w 91"/>
                <a:gd name="T43" fmla="*/ 176 h 106"/>
                <a:gd name="T44" fmla="*/ 62 w 91"/>
                <a:gd name="T45" fmla="*/ 185 h 106"/>
                <a:gd name="T46" fmla="*/ 62 w 91"/>
                <a:gd name="T47" fmla="*/ 190 h 106"/>
                <a:gd name="T48" fmla="*/ 62 w 91"/>
                <a:gd name="T49" fmla="*/ 200 h 106"/>
                <a:gd name="T50" fmla="*/ 67 w 91"/>
                <a:gd name="T51" fmla="*/ 210 h 106"/>
                <a:gd name="T52" fmla="*/ 67 w 91"/>
                <a:gd name="T53" fmla="*/ 210 h 106"/>
                <a:gd name="T54" fmla="*/ 72 w 91"/>
                <a:gd name="T55" fmla="*/ 215 h 106"/>
                <a:gd name="T56" fmla="*/ 77 w 91"/>
                <a:gd name="T57" fmla="*/ 224 h 106"/>
                <a:gd name="T58" fmla="*/ 72 w 91"/>
                <a:gd name="T59" fmla="*/ 224 h 106"/>
                <a:gd name="T60" fmla="*/ 72 w 91"/>
                <a:gd name="T61" fmla="*/ 224 h 106"/>
                <a:gd name="T62" fmla="*/ 62 w 91"/>
                <a:gd name="T63" fmla="*/ 229 h 106"/>
                <a:gd name="T64" fmla="*/ 51 w 91"/>
                <a:gd name="T65" fmla="*/ 234 h 106"/>
                <a:gd name="T66" fmla="*/ 46 w 91"/>
                <a:gd name="T67" fmla="*/ 244 h 106"/>
                <a:gd name="T68" fmla="*/ 36 w 91"/>
                <a:gd name="T69" fmla="*/ 268 h 106"/>
                <a:gd name="T70" fmla="*/ 26 w 91"/>
                <a:gd name="T71" fmla="*/ 283 h 106"/>
                <a:gd name="T72" fmla="*/ 15 w 91"/>
                <a:gd name="T73" fmla="*/ 283 h 106"/>
                <a:gd name="T74" fmla="*/ 15 w 91"/>
                <a:gd name="T75" fmla="*/ 288 h 106"/>
                <a:gd name="T76" fmla="*/ 21 w 91"/>
                <a:gd name="T77" fmla="*/ 293 h 106"/>
                <a:gd name="T78" fmla="*/ 15 w 91"/>
                <a:gd name="T79" fmla="*/ 298 h 106"/>
                <a:gd name="T80" fmla="*/ 15 w 91"/>
                <a:gd name="T81" fmla="*/ 307 h 106"/>
                <a:gd name="T82" fmla="*/ 15 w 91"/>
                <a:gd name="T83" fmla="*/ 312 h 106"/>
                <a:gd name="T84" fmla="*/ 26 w 91"/>
                <a:gd name="T85" fmla="*/ 322 h 106"/>
                <a:gd name="T86" fmla="*/ 31 w 91"/>
                <a:gd name="T87" fmla="*/ 327 h 106"/>
                <a:gd name="T88" fmla="*/ 26 w 91"/>
                <a:gd name="T89" fmla="*/ 327 h 106"/>
                <a:gd name="T90" fmla="*/ 26 w 91"/>
                <a:gd name="T91" fmla="*/ 337 h 106"/>
                <a:gd name="T92" fmla="*/ 21 w 91"/>
                <a:gd name="T93" fmla="*/ 341 h 106"/>
                <a:gd name="T94" fmla="*/ 15 w 91"/>
                <a:gd name="T95" fmla="*/ 341 h 106"/>
                <a:gd name="T96" fmla="*/ 5 w 91"/>
                <a:gd name="T97" fmla="*/ 337 h 106"/>
                <a:gd name="T98" fmla="*/ 0 w 91"/>
                <a:gd name="T99" fmla="*/ 356 h 106"/>
                <a:gd name="T100" fmla="*/ 251 w 91"/>
                <a:gd name="T101" fmla="*/ 497 h 106"/>
                <a:gd name="T102" fmla="*/ 400 w 91"/>
                <a:gd name="T103" fmla="*/ 517 h 106"/>
                <a:gd name="T104" fmla="*/ 400 w 91"/>
                <a:gd name="T105" fmla="*/ 517 h 106"/>
                <a:gd name="T106" fmla="*/ 400 w 91"/>
                <a:gd name="T107" fmla="*/ 517 h 1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106"/>
                <a:gd name="T164" fmla="*/ 91 w 91"/>
                <a:gd name="T165" fmla="*/ 106 h 1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106">
                  <a:moveTo>
                    <a:pt x="78" y="106"/>
                  </a:moveTo>
                  <a:lnTo>
                    <a:pt x="91" y="10"/>
                  </a:lnTo>
                  <a:lnTo>
                    <a:pt x="25" y="0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2" y="38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2" y="47"/>
                  </a:lnTo>
                  <a:lnTo>
                    <a:pt x="10" y="48"/>
                  </a:lnTo>
                  <a:lnTo>
                    <a:pt x="9" y="50"/>
                  </a:lnTo>
                  <a:lnTo>
                    <a:pt x="7" y="55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4" y="70"/>
                  </a:lnTo>
                  <a:lnTo>
                    <a:pt x="3" y="70"/>
                  </a:lnTo>
                  <a:lnTo>
                    <a:pt x="1" y="69"/>
                  </a:lnTo>
                  <a:lnTo>
                    <a:pt x="0" y="73"/>
                  </a:lnTo>
                  <a:lnTo>
                    <a:pt x="49" y="102"/>
                  </a:lnTo>
                  <a:lnTo>
                    <a:pt x="78" y="106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8" name="Freeform 49"/>
            <p:cNvSpPr>
              <a:spLocks/>
            </p:cNvSpPr>
            <p:nvPr/>
          </p:nvSpPr>
          <p:spPr bwMode="auto">
            <a:xfrm>
              <a:off x="3264" y="1248"/>
              <a:ext cx="455" cy="487"/>
            </a:xfrm>
            <a:custGeom>
              <a:avLst/>
              <a:gdLst>
                <a:gd name="T0" fmla="*/ 41 w 89"/>
                <a:gd name="T1" fmla="*/ 336 h 100"/>
                <a:gd name="T2" fmla="*/ 20 w 89"/>
                <a:gd name="T3" fmla="*/ 312 h 100"/>
                <a:gd name="T4" fmla="*/ 36 w 89"/>
                <a:gd name="T5" fmla="*/ 292 h 100"/>
                <a:gd name="T6" fmla="*/ 36 w 89"/>
                <a:gd name="T7" fmla="*/ 273 h 100"/>
                <a:gd name="T8" fmla="*/ 26 w 89"/>
                <a:gd name="T9" fmla="*/ 229 h 100"/>
                <a:gd name="T10" fmla="*/ 26 w 89"/>
                <a:gd name="T11" fmla="*/ 209 h 100"/>
                <a:gd name="T12" fmla="*/ 20 w 89"/>
                <a:gd name="T13" fmla="*/ 161 h 100"/>
                <a:gd name="T14" fmla="*/ 10 w 89"/>
                <a:gd name="T15" fmla="*/ 127 h 100"/>
                <a:gd name="T16" fmla="*/ 0 w 89"/>
                <a:gd name="T17" fmla="*/ 78 h 100"/>
                <a:gd name="T18" fmla="*/ 5 w 89"/>
                <a:gd name="T19" fmla="*/ 58 h 100"/>
                <a:gd name="T20" fmla="*/ 0 w 89"/>
                <a:gd name="T21" fmla="*/ 34 h 100"/>
                <a:gd name="T22" fmla="*/ 118 w 89"/>
                <a:gd name="T23" fmla="*/ 15 h 100"/>
                <a:gd name="T24" fmla="*/ 128 w 89"/>
                <a:gd name="T25" fmla="*/ 5 h 100"/>
                <a:gd name="T26" fmla="*/ 143 w 89"/>
                <a:gd name="T27" fmla="*/ 24 h 100"/>
                <a:gd name="T28" fmla="*/ 143 w 89"/>
                <a:gd name="T29" fmla="*/ 49 h 100"/>
                <a:gd name="T30" fmla="*/ 164 w 89"/>
                <a:gd name="T31" fmla="*/ 58 h 100"/>
                <a:gd name="T32" fmla="*/ 174 w 89"/>
                <a:gd name="T33" fmla="*/ 63 h 100"/>
                <a:gd name="T34" fmla="*/ 194 w 89"/>
                <a:gd name="T35" fmla="*/ 63 h 100"/>
                <a:gd name="T36" fmla="*/ 199 w 89"/>
                <a:gd name="T37" fmla="*/ 68 h 100"/>
                <a:gd name="T38" fmla="*/ 220 w 89"/>
                <a:gd name="T39" fmla="*/ 63 h 100"/>
                <a:gd name="T40" fmla="*/ 261 w 89"/>
                <a:gd name="T41" fmla="*/ 68 h 100"/>
                <a:gd name="T42" fmla="*/ 266 w 89"/>
                <a:gd name="T43" fmla="*/ 73 h 100"/>
                <a:gd name="T44" fmla="*/ 271 w 89"/>
                <a:gd name="T45" fmla="*/ 73 h 100"/>
                <a:gd name="T46" fmla="*/ 276 w 89"/>
                <a:gd name="T47" fmla="*/ 88 h 100"/>
                <a:gd name="T48" fmla="*/ 291 w 89"/>
                <a:gd name="T49" fmla="*/ 83 h 100"/>
                <a:gd name="T50" fmla="*/ 302 w 89"/>
                <a:gd name="T51" fmla="*/ 83 h 100"/>
                <a:gd name="T52" fmla="*/ 317 w 89"/>
                <a:gd name="T53" fmla="*/ 93 h 100"/>
                <a:gd name="T54" fmla="*/ 327 w 89"/>
                <a:gd name="T55" fmla="*/ 102 h 100"/>
                <a:gd name="T56" fmla="*/ 348 w 89"/>
                <a:gd name="T57" fmla="*/ 102 h 100"/>
                <a:gd name="T58" fmla="*/ 373 w 89"/>
                <a:gd name="T59" fmla="*/ 88 h 100"/>
                <a:gd name="T60" fmla="*/ 414 w 89"/>
                <a:gd name="T61" fmla="*/ 97 h 100"/>
                <a:gd name="T62" fmla="*/ 424 w 89"/>
                <a:gd name="T63" fmla="*/ 97 h 100"/>
                <a:gd name="T64" fmla="*/ 440 w 89"/>
                <a:gd name="T65" fmla="*/ 102 h 100"/>
                <a:gd name="T66" fmla="*/ 445 w 89"/>
                <a:gd name="T67" fmla="*/ 107 h 100"/>
                <a:gd name="T68" fmla="*/ 414 w 89"/>
                <a:gd name="T69" fmla="*/ 122 h 100"/>
                <a:gd name="T70" fmla="*/ 399 w 89"/>
                <a:gd name="T71" fmla="*/ 136 h 100"/>
                <a:gd name="T72" fmla="*/ 373 w 89"/>
                <a:gd name="T73" fmla="*/ 146 h 100"/>
                <a:gd name="T74" fmla="*/ 302 w 89"/>
                <a:gd name="T75" fmla="*/ 214 h 100"/>
                <a:gd name="T76" fmla="*/ 291 w 89"/>
                <a:gd name="T77" fmla="*/ 224 h 100"/>
                <a:gd name="T78" fmla="*/ 291 w 89"/>
                <a:gd name="T79" fmla="*/ 273 h 100"/>
                <a:gd name="T80" fmla="*/ 266 w 89"/>
                <a:gd name="T81" fmla="*/ 287 h 100"/>
                <a:gd name="T82" fmla="*/ 266 w 89"/>
                <a:gd name="T83" fmla="*/ 297 h 100"/>
                <a:gd name="T84" fmla="*/ 266 w 89"/>
                <a:gd name="T85" fmla="*/ 317 h 100"/>
                <a:gd name="T86" fmla="*/ 271 w 89"/>
                <a:gd name="T87" fmla="*/ 336 h 100"/>
                <a:gd name="T88" fmla="*/ 266 w 89"/>
                <a:gd name="T89" fmla="*/ 356 h 100"/>
                <a:gd name="T90" fmla="*/ 271 w 89"/>
                <a:gd name="T91" fmla="*/ 385 h 100"/>
                <a:gd name="T92" fmla="*/ 281 w 89"/>
                <a:gd name="T93" fmla="*/ 390 h 100"/>
                <a:gd name="T94" fmla="*/ 297 w 89"/>
                <a:gd name="T95" fmla="*/ 394 h 100"/>
                <a:gd name="T96" fmla="*/ 302 w 89"/>
                <a:gd name="T97" fmla="*/ 404 h 100"/>
                <a:gd name="T98" fmla="*/ 327 w 89"/>
                <a:gd name="T99" fmla="*/ 424 h 100"/>
                <a:gd name="T100" fmla="*/ 368 w 89"/>
                <a:gd name="T101" fmla="*/ 448 h 100"/>
                <a:gd name="T102" fmla="*/ 368 w 89"/>
                <a:gd name="T103" fmla="*/ 463 h 100"/>
                <a:gd name="T104" fmla="*/ 41 w 89"/>
                <a:gd name="T105" fmla="*/ 487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100"/>
                <a:gd name="T161" fmla="*/ 89 w 89"/>
                <a:gd name="T162" fmla="*/ 100 h 1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100">
                  <a:moveTo>
                    <a:pt x="8" y="100"/>
                  </a:moveTo>
                  <a:lnTo>
                    <a:pt x="8" y="69"/>
                  </a:lnTo>
                  <a:lnTo>
                    <a:pt x="4" y="65"/>
                  </a:lnTo>
                  <a:lnTo>
                    <a:pt x="4" y="64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4" y="41"/>
                  </a:lnTo>
                  <a:lnTo>
                    <a:pt x="4" y="33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4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4" y="22"/>
                  </a:lnTo>
                  <a:lnTo>
                    <a:pt x="86" y="21"/>
                  </a:lnTo>
                  <a:lnTo>
                    <a:pt x="89" y="21"/>
                  </a:lnTo>
                  <a:lnTo>
                    <a:pt x="87" y="22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79" y="26"/>
                  </a:lnTo>
                  <a:lnTo>
                    <a:pt x="78" y="28"/>
                  </a:lnTo>
                  <a:lnTo>
                    <a:pt x="74" y="29"/>
                  </a:lnTo>
                  <a:lnTo>
                    <a:pt x="73" y="30"/>
                  </a:lnTo>
                  <a:lnTo>
                    <a:pt x="67" y="36"/>
                  </a:lnTo>
                  <a:lnTo>
                    <a:pt x="59" y="44"/>
                  </a:lnTo>
                  <a:lnTo>
                    <a:pt x="58" y="45"/>
                  </a:lnTo>
                  <a:lnTo>
                    <a:pt x="57" y="46"/>
                  </a:lnTo>
                  <a:lnTo>
                    <a:pt x="58" y="55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2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5" y="80"/>
                  </a:lnTo>
                  <a:lnTo>
                    <a:pt x="58" y="81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63" y="84"/>
                  </a:lnTo>
                  <a:lnTo>
                    <a:pt x="64" y="87"/>
                  </a:lnTo>
                  <a:lnTo>
                    <a:pt x="68" y="89"/>
                  </a:lnTo>
                  <a:lnTo>
                    <a:pt x="72" y="92"/>
                  </a:lnTo>
                  <a:lnTo>
                    <a:pt x="72" y="93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8" y="10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39" name="Freeform 50"/>
            <p:cNvSpPr>
              <a:spLocks/>
            </p:cNvSpPr>
            <p:nvPr/>
          </p:nvSpPr>
          <p:spPr bwMode="auto">
            <a:xfrm>
              <a:off x="3473" y="2604"/>
              <a:ext cx="395" cy="322"/>
            </a:xfrm>
            <a:custGeom>
              <a:avLst/>
              <a:gdLst>
                <a:gd name="T0" fmla="*/ 210 w 77"/>
                <a:gd name="T1" fmla="*/ 5 h 66"/>
                <a:gd name="T2" fmla="*/ 226 w 77"/>
                <a:gd name="T3" fmla="*/ 49 h 66"/>
                <a:gd name="T4" fmla="*/ 221 w 77"/>
                <a:gd name="T5" fmla="*/ 63 h 66"/>
                <a:gd name="T6" fmla="*/ 205 w 77"/>
                <a:gd name="T7" fmla="*/ 107 h 66"/>
                <a:gd name="T8" fmla="*/ 328 w 77"/>
                <a:gd name="T9" fmla="*/ 161 h 66"/>
                <a:gd name="T10" fmla="*/ 328 w 77"/>
                <a:gd name="T11" fmla="*/ 195 h 66"/>
                <a:gd name="T12" fmla="*/ 323 w 77"/>
                <a:gd name="T13" fmla="*/ 220 h 66"/>
                <a:gd name="T14" fmla="*/ 298 w 77"/>
                <a:gd name="T15" fmla="*/ 215 h 66"/>
                <a:gd name="T16" fmla="*/ 287 w 77"/>
                <a:gd name="T17" fmla="*/ 239 h 66"/>
                <a:gd name="T18" fmla="*/ 318 w 77"/>
                <a:gd name="T19" fmla="*/ 234 h 66"/>
                <a:gd name="T20" fmla="*/ 339 w 77"/>
                <a:gd name="T21" fmla="*/ 229 h 66"/>
                <a:gd name="T22" fmla="*/ 328 w 77"/>
                <a:gd name="T23" fmla="*/ 239 h 66"/>
                <a:gd name="T24" fmla="*/ 339 w 77"/>
                <a:gd name="T25" fmla="*/ 249 h 66"/>
                <a:gd name="T26" fmla="*/ 364 w 77"/>
                <a:gd name="T27" fmla="*/ 229 h 66"/>
                <a:gd name="T28" fmla="*/ 380 w 77"/>
                <a:gd name="T29" fmla="*/ 234 h 66"/>
                <a:gd name="T30" fmla="*/ 374 w 77"/>
                <a:gd name="T31" fmla="*/ 249 h 66"/>
                <a:gd name="T32" fmla="*/ 349 w 77"/>
                <a:gd name="T33" fmla="*/ 273 h 66"/>
                <a:gd name="T34" fmla="*/ 364 w 77"/>
                <a:gd name="T35" fmla="*/ 293 h 66"/>
                <a:gd name="T36" fmla="*/ 395 w 77"/>
                <a:gd name="T37" fmla="*/ 317 h 66"/>
                <a:gd name="T38" fmla="*/ 364 w 77"/>
                <a:gd name="T39" fmla="*/ 307 h 66"/>
                <a:gd name="T40" fmla="*/ 328 w 77"/>
                <a:gd name="T41" fmla="*/ 288 h 66"/>
                <a:gd name="T42" fmla="*/ 313 w 77"/>
                <a:gd name="T43" fmla="*/ 302 h 66"/>
                <a:gd name="T44" fmla="*/ 308 w 77"/>
                <a:gd name="T45" fmla="*/ 317 h 66"/>
                <a:gd name="T46" fmla="*/ 292 w 77"/>
                <a:gd name="T47" fmla="*/ 307 h 66"/>
                <a:gd name="T48" fmla="*/ 277 w 77"/>
                <a:gd name="T49" fmla="*/ 307 h 66"/>
                <a:gd name="T50" fmla="*/ 251 w 77"/>
                <a:gd name="T51" fmla="*/ 312 h 66"/>
                <a:gd name="T52" fmla="*/ 210 w 77"/>
                <a:gd name="T53" fmla="*/ 288 h 66"/>
                <a:gd name="T54" fmla="*/ 195 w 77"/>
                <a:gd name="T55" fmla="*/ 278 h 66"/>
                <a:gd name="T56" fmla="*/ 190 w 77"/>
                <a:gd name="T57" fmla="*/ 273 h 66"/>
                <a:gd name="T58" fmla="*/ 174 w 77"/>
                <a:gd name="T59" fmla="*/ 268 h 66"/>
                <a:gd name="T60" fmla="*/ 169 w 77"/>
                <a:gd name="T61" fmla="*/ 263 h 66"/>
                <a:gd name="T62" fmla="*/ 159 w 77"/>
                <a:gd name="T63" fmla="*/ 283 h 66"/>
                <a:gd name="T64" fmla="*/ 77 w 77"/>
                <a:gd name="T65" fmla="*/ 273 h 66"/>
                <a:gd name="T66" fmla="*/ 21 w 77"/>
                <a:gd name="T67" fmla="*/ 268 h 66"/>
                <a:gd name="T68" fmla="*/ 26 w 77"/>
                <a:gd name="T69" fmla="*/ 259 h 66"/>
                <a:gd name="T70" fmla="*/ 31 w 77"/>
                <a:gd name="T71" fmla="*/ 224 h 66"/>
                <a:gd name="T72" fmla="*/ 31 w 77"/>
                <a:gd name="T73" fmla="*/ 205 h 66"/>
                <a:gd name="T74" fmla="*/ 46 w 77"/>
                <a:gd name="T75" fmla="*/ 181 h 66"/>
                <a:gd name="T76" fmla="*/ 36 w 77"/>
                <a:gd name="T77" fmla="*/ 146 h 66"/>
                <a:gd name="T78" fmla="*/ 31 w 77"/>
                <a:gd name="T79" fmla="*/ 137 h 66"/>
                <a:gd name="T80" fmla="*/ 21 w 77"/>
                <a:gd name="T81" fmla="*/ 122 h 66"/>
                <a:gd name="T82" fmla="*/ 5 w 77"/>
                <a:gd name="T83" fmla="*/ 93 h 66"/>
                <a:gd name="T84" fmla="*/ 0 w 77"/>
                <a:gd name="T85" fmla="*/ 5 h 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66"/>
                <a:gd name="T131" fmla="*/ 77 w 77"/>
                <a:gd name="T132" fmla="*/ 66 h 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66">
                  <a:moveTo>
                    <a:pt x="0" y="1"/>
                  </a:moveTo>
                  <a:lnTo>
                    <a:pt x="42" y="0"/>
                  </a:lnTo>
                  <a:lnTo>
                    <a:pt x="41" y="1"/>
                  </a:lnTo>
                  <a:lnTo>
                    <a:pt x="43" y="5"/>
                  </a:lnTo>
                  <a:lnTo>
                    <a:pt x="43" y="8"/>
                  </a:lnTo>
                  <a:lnTo>
                    <a:pt x="44" y="10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2" y="17"/>
                  </a:lnTo>
                  <a:lnTo>
                    <a:pt x="40" y="22"/>
                  </a:lnTo>
                  <a:lnTo>
                    <a:pt x="37" y="29"/>
                  </a:lnTo>
                  <a:lnTo>
                    <a:pt x="37" y="34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3" y="36"/>
                  </a:lnTo>
                  <a:lnTo>
                    <a:pt x="64" y="40"/>
                  </a:lnTo>
                  <a:lnTo>
                    <a:pt x="66" y="43"/>
                  </a:lnTo>
                  <a:lnTo>
                    <a:pt x="67" y="46"/>
                  </a:lnTo>
                  <a:lnTo>
                    <a:pt x="63" y="45"/>
                  </a:lnTo>
                  <a:lnTo>
                    <a:pt x="60" y="44"/>
                  </a:lnTo>
                  <a:lnTo>
                    <a:pt x="59" y="43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6" y="49"/>
                  </a:lnTo>
                  <a:lnTo>
                    <a:pt x="58" y="49"/>
                  </a:lnTo>
                  <a:lnTo>
                    <a:pt x="60" y="49"/>
                  </a:lnTo>
                  <a:lnTo>
                    <a:pt x="62" y="48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5" y="50"/>
                  </a:lnTo>
                  <a:lnTo>
                    <a:pt x="66" y="51"/>
                  </a:lnTo>
                  <a:lnTo>
                    <a:pt x="67" y="51"/>
                  </a:lnTo>
                  <a:lnTo>
                    <a:pt x="68" y="49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4" y="48"/>
                  </a:lnTo>
                  <a:lnTo>
                    <a:pt x="73" y="49"/>
                  </a:lnTo>
                  <a:lnTo>
                    <a:pt x="74" y="50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0" y="54"/>
                  </a:lnTo>
                  <a:lnTo>
                    <a:pt x="68" y="56"/>
                  </a:lnTo>
                  <a:lnTo>
                    <a:pt x="68" y="57"/>
                  </a:lnTo>
                  <a:lnTo>
                    <a:pt x="68" y="59"/>
                  </a:lnTo>
                  <a:lnTo>
                    <a:pt x="71" y="60"/>
                  </a:lnTo>
                  <a:lnTo>
                    <a:pt x="76" y="62"/>
                  </a:lnTo>
                  <a:lnTo>
                    <a:pt x="77" y="63"/>
                  </a:lnTo>
                  <a:lnTo>
                    <a:pt x="77" y="65"/>
                  </a:lnTo>
                  <a:lnTo>
                    <a:pt x="76" y="65"/>
                  </a:lnTo>
                  <a:lnTo>
                    <a:pt x="72" y="66"/>
                  </a:lnTo>
                  <a:lnTo>
                    <a:pt x="71" y="63"/>
                  </a:lnTo>
                  <a:lnTo>
                    <a:pt x="69" y="62"/>
                  </a:lnTo>
                  <a:lnTo>
                    <a:pt x="65" y="61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41" y="59"/>
                  </a:lnTo>
                  <a:lnTo>
                    <a:pt x="39" y="58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6" y="56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0" y="57"/>
                  </a:lnTo>
                  <a:lnTo>
                    <a:pt x="31" y="58"/>
                  </a:lnTo>
                  <a:lnTo>
                    <a:pt x="27" y="59"/>
                  </a:lnTo>
                  <a:lnTo>
                    <a:pt x="19" y="57"/>
                  </a:lnTo>
                  <a:lnTo>
                    <a:pt x="15" y="56"/>
                  </a:lnTo>
                  <a:lnTo>
                    <a:pt x="4" y="57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5" y="53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41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9" y="35"/>
                  </a:lnTo>
                  <a:lnTo>
                    <a:pt x="8" y="32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40" name="Freeform 51"/>
            <p:cNvSpPr>
              <a:spLocks/>
            </p:cNvSpPr>
            <p:nvPr/>
          </p:nvSpPr>
          <p:spPr bwMode="auto">
            <a:xfrm>
              <a:off x="3632" y="1799"/>
              <a:ext cx="277" cy="463"/>
            </a:xfrm>
            <a:custGeom>
              <a:avLst/>
              <a:gdLst>
                <a:gd name="T0" fmla="*/ 46 w 54"/>
                <a:gd name="T1" fmla="*/ 10 h 95"/>
                <a:gd name="T2" fmla="*/ 62 w 54"/>
                <a:gd name="T3" fmla="*/ 24 h 95"/>
                <a:gd name="T4" fmla="*/ 77 w 54"/>
                <a:gd name="T5" fmla="*/ 39 h 95"/>
                <a:gd name="T6" fmla="*/ 77 w 54"/>
                <a:gd name="T7" fmla="*/ 58 h 95"/>
                <a:gd name="T8" fmla="*/ 72 w 54"/>
                <a:gd name="T9" fmla="*/ 73 h 95"/>
                <a:gd name="T10" fmla="*/ 56 w 54"/>
                <a:gd name="T11" fmla="*/ 93 h 95"/>
                <a:gd name="T12" fmla="*/ 46 w 54"/>
                <a:gd name="T13" fmla="*/ 97 h 95"/>
                <a:gd name="T14" fmla="*/ 26 w 54"/>
                <a:gd name="T15" fmla="*/ 102 h 95"/>
                <a:gd name="T16" fmla="*/ 21 w 54"/>
                <a:gd name="T17" fmla="*/ 117 h 95"/>
                <a:gd name="T18" fmla="*/ 31 w 54"/>
                <a:gd name="T19" fmla="*/ 132 h 95"/>
                <a:gd name="T20" fmla="*/ 21 w 54"/>
                <a:gd name="T21" fmla="*/ 166 h 95"/>
                <a:gd name="T22" fmla="*/ 5 w 54"/>
                <a:gd name="T23" fmla="*/ 175 h 95"/>
                <a:gd name="T24" fmla="*/ 0 w 54"/>
                <a:gd name="T25" fmla="*/ 190 h 95"/>
                <a:gd name="T26" fmla="*/ 0 w 54"/>
                <a:gd name="T27" fmla="*/ 200 h 95"/>
                <a:gd name="T28" fmla="*/ 5 w 54"/>
                <a:gd name="T29" fmla="*/ 234 h 95"/>
                <a:gd name="T30" fmla="*/ 26 w 54"/>
                <a:gd name="T31" fmla="*/ 258 h 95"/>
                <a:gd name="T32" fmla="*/ 51 w 54"/>
                <a:gd name="T33" fmla="*/ 278 h 95"/>
                <a:gd name="T34" fmla="*/ 67 w 54"/>
                <a:gd name="T35" fmla="*/ 312 h 95"/>
                <a:gd name="T36" fmla="*/ 77 w 54"/>
                <a:gd name="T37" fmla="*/ 302 h 95"/>
                <a:gd name="T38" fmla="*/ 97 w 54"/>
                <a:gd name="T39" fmla="*/ 317 h 95"/>
                <a:gd name="T40" fmla="*/ 97 w 54"/>
                <a:gd name="T41" fmla="*/ 336 h 95"/>
                <a:gd name="T42" fmla="*/ 82 w 54"/>
                <a:gd name="T43" fmla="*/ 356 h 95"/>
                <a:gd name="T44" fmla="*/ 97 w 54"/>
                <a:gd name="T45" fmla="*/ 380 h 95"/>
                <a:gd name="T46" fmla="*/ 123 w 54"/>
                <a:gd name="T47" fmla="*/ 395 h 95"/>
                <a:gd name="T48" fmla="*/ 149 w 54"/>
                <a:gd name="T49" fmla="*/ 424 h 95"/>
                <a:gd name="T50" fmla="*/ 154 w 54"/>
                <a:gd name="T51" fmla="*/ 434 h 95"/>
                <a:gd name="T52" fmla="*/ 149 w 54"/>
                <a:gd name="T53" fmla="*/ 444 h 95"/>
                <a:gd name="T54" fmla="*/ 164 w 54"/>
                <a:gd name="T55" fmla="*/ 463 h 95"/>
                <a:gd name="T56" fmla="*/ 169 w 54"/>
                <a:gd name="T57" fmla="*/ 458 h 95"/>
                <a:gd name="T58" fmla="*/ 174 w 54"/>
                <a:gd name="T59" fmla="*/ 448 h 95"/>
                <a:gd name="T60" fmla="*/ 195 w 54"/>
                <a:gd name="T61" fmla="*/ 444 h 95"/>
                <a:gd name="T62" fmla="*/ 215 w 54"/>
                <a:gd name="T63" fmla="*/ 453 h 95"/>
                <a:gd name="T64" fmla="*/ 221 w 54"/>
                <a:gd name="T65" fmla="*/ 434 h 95"/>
                <a:gd name="T66" fmla="*/ 226 w 54"/>
                <a:gd name="T67" fmla="*/ 424 h 95"/>
                <a:gd name="T68" fmla="*/ 246 w 54"/>
                <a:gd name="T69" fmla="*/ 414 h 95"/>
                <a:gd name="T70" fmla="*/ 241 w 54"/>
                <a:gd name="T71" fmla="*/ 405 h 95"/>
                <a:gd name="T72" fmla="*/ 241 w 54"/>
                <a:gd name="T73" fmla="*/ 395 h 95"/>
                <a:gd name="T74" fmla="*/ 246 w 54"/>
                <a:gd name="T75" fmla="*/ 390 h 95"/>
                <a:gd name="T76" fmla="*/ 246 w 54"/>
                <a:gd name="T77" fmla="*/ 385 h 95"/>
                <a:gd name="T78" fmla="*/ 246 w 54"/>
                <a:gd name="T79" fmla="*/ 356 h 95"/>
                <a:gd name="T80" fmla="*/ 267 w 54"/>
                <a:gd name="T81" fmla="*/ 331 h 95"/>
                <a:gd name="T82" fmla="*/ 277 w 54"/>
                <a:gd name="T83" fmla="*/ 312 h 95"/>
                <a:gd name="T84" fmla="*/ 267 w 54"/>
                <a:gd name="T85" fmla="*/ 278 h 95"/>
                <a:gd name="T86" fmla="*/ 267 w 54"/>
                <a:gd name="T87" fmla="*/ 263 h 95"/>
                <a:gd name="T88" fmla="*/ 251 w 54"/>
                <a:gd name="T89" fmla="*/ 63 h 95"/>
                <a:gd name="T90" fmla="*/ 246 w 54"/>
                <a:gd name="T91" fmla="*/ 54 h 95"/>
                <a:gd name="T92" fmla="*/ 236 w 54"/>
                <a:gd name="T93" fmla="*/ 29 h 95"/>
                <a:gd name="T94" fmla="*/ 226 w 54"/>
                <a:gd name="T95" fmla="*/ 15 h 95"/>
                <a:gd name="T96" fmla="*/ 226 w 54"/>
                <a:gd name="T97" fmla="*/ 0 h 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95"/>
                <a:gd name="T149" fmla="*/ 54 w 54"/>
                <a:gd name="T150" fmla="*/ 95 h 9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95">
                  <a:moveTo>
                    <a:pt x="44" y="0"/>
                  </a:moveTo>
                  <a:lnTo>
                    <a:pt x="9" y="2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5" y="8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4" y="34"/>
                  </a:lnTo>
                  <a:lnTo>
                    <a:pt x="2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5" y="53"/>
                  </a:lnTo>
                  <a:lnTo>
                    <a:pt x="9" y="56"/>
                  </a:lnTo>
                  <a:lnTo>
                    <a:pt x="10" y="57"/>
                  </a:lnTo>
                  <a:lnTo>
                    <a:pt x="12" y="64"/>
                  </a:lnTo>
                  <a:lnTo>
                    <a:pt x="13" y="64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8" y="64"/>
                  </a:lnTo>
                  <a:lnTo>
                    <a:pt x="19" y="65"/>
                  </a:lnTo>
                  <a:lnTo>
                    <a:pt x="18" y="67"/>
                  </a:lnTo>
                  <a:lnTo>
                    <a:pt x="19" y="69"/>
                  </a:lnTo>
                  <a:lnTo>
                    <a:pt x="16" y="72"/>
                  </a:lnTo>
                  <a:lnTo>
                    <a:pt x="16" y="73"/>
                  </a:lnTo>
                  <a:lnTo>
                    <a:pt x="17" y="75"/>
                  </a:lnTo>
                  <a:lnTo>
                    <a:pt x="19" y="78"/>
                  </a:lnTo>
                  <a:lnTo>
                    <a:pt x="23" y="80"/>
                  </a:lnTo>
                  <a:lnTo>
                    <a:pt x="24" y="81"/>
                  </a:lnTo>
                  <a:lnTo>
                    <a:pt x="28" y="84"/>
                  </a:lnTo>
                  <a:lnTo>
                    <a:pt x="29" y="87"/>
                  </a:lnTo>
                  <a:lnTo>
                    <a:pt x="30" y="88"/>
                  </a:lnTo>
                  <a:lnTo>
                    <a:pt x="30" y="89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32" y="95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2"/>
                  </a:lnTo>
                  <a:lnTo>
                    <a:pt x="42" y="93"/>
                  </a:lnTo>
                  <a:lnTo>
                    <a:pt x="43" y="93"/>
                  </a:lnTo>
                  <a:lnTo>
                    <a:pt x="43" y="89"/>
                  </a:lnTo>
                  <a:lnTo>
                    <a:pt x="42" y="87"/>
                  </a:lnTo>
                  <a:lnTo>
                    <a:pt x="44" y="87"/>
                  </a:lnTo>
                  <a:lnTo>
                    <a:pt x="48" y="86"/>
                  </a:lnTo>
                  <a:lnTo>
                    <a:pt x="48" y="85"/>
                  </a:lnTo>
                  <a:lnTo>
                    <a:pt x="47" y="83"/>
                  </a:lnTo>
                  <a:lnTo>
                    <a:pt x="47" y="81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50" y="71"/>
                  </a:lnTo>
                  <a:lnTo>
                    <a:pt x="52" y="68"/>
                  </a:lnTo>
                  <a:lnTo>
                    <a:pt x="52" y="67"/>
                  </a:lnTo>
                  <a:lnTo>
                    <a:pt x="54" y="64"/>
                  </a:lnTo>
                  <a:lnTo>
                    <a:pt x="53" y="60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4"/>
                  </a:lnTo>
                  <a:lnTo>
                    <a:pt x="52" y="53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7" y="8"/>
                  </a:lnTo>
                  <a:lnTo>
                    <a:pt x="46" y="6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29741" name="Group 52"/>
            <p:cNvGrpSpPr>
              <a:grpSpLocks/>
            </p:cNvGrpSpPr>
            <p:nvPr/>
          </p:nvGrpSpPr>
          <p:grpSpPr bwMode="auto">
            <a:xfrm>
              <a:off x="3668" y="1384"/>
              <a:ext cx="523" cy="468"/>
              <a:chOff x="3562" y="1636"/>
              <a:chExt cx="497" cy="468"/>
            </a:xfrm>
          </p:grpSpPr>
          <p:sp>
            <p:nvSpPr>
              <p:cNvPr id="29765" name="Freeform 53"/>
              <p:cNvSpPr>
                <a:spLocks/>
              </p:cNvSpPr>
              <p:nvPr/>
            </p:nvSpPr>
            <p:spPr bwMode="auto">
              <a:xfrm>
                <a:off x="3806" y="1758"/>
                <a:ext cx="253" cy="346"/>
              </a:xfrm>
              <a:custGeom>
                <a:avLst/>
                <a:gdLst>
                  <a:gd name="T0" fmla="*/ 127 w 52"/>
                  <a:gd name="T1" fmla="*/ 331 h 71"/>
                  <a:gd name="T2" fmla="*/ 209 w 52"/>
                  <a:gd name="T3" fmla="*/ 327 h 71"/>
                  <a:gd name="T4" fmla="*/ 219 w 52"/>
                  <a:gd name="T5" fmla="*/ 302 h 71"/>
                  <a:gd name="T6" fmla="*/ 219 w 52"/>
                  <a:gd name="T7" fmla="*/ 283 h 71"/>
                  <a:gd name="T8" fmla="*/ 234 w 52"/>
                  <a:gd name="T9" fmla="*/ 268 h 71"/>
                  <a:gd name="T10" fmla="*/ 238 w 52"/>
                  <a:gd name="T11" fmla="*/ 253 h 71"/>
                  <a:gd name="T12" fmla="*/ 243 w 52"/>
                  <a:gd name="T13" fmla="*/ 244 h 71"/>
                  <a:gd name="T14" fmla="*/ 248 w 52"/>
                  <a:gd name="T15" fmla="*/ 249 h 71"/>
                  <a:gd name="T16" fmla="*/ 253 w 52"/>
                  <a:gd name="T17" fmla="*/ 244 h 71"/>
                  <a:gd name="T18" fmla="*/ 253 w 52"/>
                  <a:gd name="T19" fmla="*/ 224 h 71"/>
                  <a:gd name="T20" fmla="*/ 248 w 52"/>
                  <a:gd name="T21" fmla="*/ 205 h 71"/>
                  <a:gd name="T22" fmla="*/ 229 w 52"/>
                  <a:gd name="T23" fmla="*/ 136 h 71"/>
                  <a:gd name="T24" fmla="*/ 204 w 52"/>
                  <a:gd name="T25" fmla="*/ 136 h 71"/>
                  <a:gd name="T26" fmla="*/ 175 w 52"/>
                  <a:gd name="T27" fmla="*/ 175 h 71"/>
                  <a:gd name="T28" fmla="*/ 170 w 52"/>
                  <a:gd name="T29" fmla="*/ 171 h 71"/>
                  <a:gd name="T30" fmla="*/ 161 w 52"/>
                  <a:gd name="T31" fmla="*/ 166 h 71"/>
                  <a:gd name="T32" fmla="*/ 161 w 52"/>
                  <a:gd name="T33" fmla="*/ 146 h 71"/>
                  <a:gd name="T34" fmla="*/ 175 w 52"/>
                  <a:gd name="T35" fmla="*/ 136 h 71"/>
                  <a:gd name="T36" fmla="*/ 175 w 52"/>
                  <a:gd name="T37" fmla="*/ 127 h 71"/>
                  <a:gd name="T38" fmla="*/ 185 w 52"/>
                  <a:gd name="T39" fmla="*/ 117 h 71"/>
                  <a:gd name="T40" fmla="*/ 185 w 52"/>
                  <a:gd name="T41" fmla="*/ 83 h 71"/>
                  <a:gd name="T42" fmla="*/ 180 w 52"/>
                  <a:gd name="T43" fmla="*/ 68 h 71"/>
                  <a:gd name="T44" fmla="*/ 170 w 52"/>
                  <a:gd name="T45" fmla="*/ 58 h 71"/>
                  <a:gd name="T46" fmla="*/ 180 w 52"/>
                  <a:gd name="T47" fmla="*/ 49 h 71"/>
                  <a:gd name="T48" fmla="*/ 175 w 52"/>
                  <a:gd name="T49" fmla="*/ 34 h 71"/>
                  <a:gd name="T50" fmla="*/ 146 w 52"/>
                  <a:gd name="T51" fmla="*/ 19 h 71"/>
                  <a:gd name="T52" fmla="*/ 127 w 52"/>
                  <a:gd name="T53" fmla="*/ 10 h 71"/>
                  <a:gd name="T54" fmla="*/ 102 w 52"/>
                  <a:gd name="T55" fmla="*/ 5 h 71"/>
                  <a:gd name="T56" fmla="*/ 88 w 52"/>
                  <a:gd name="T57" fmla="*/ 5 h 71"/>
                  <a:gd name="T58" fmla="*/ 73 w 52"/>
                  <a:gd name="T59" fmla="*/ 15 h 71"/>
                  <a:gd name="T60" fmla="*/ 73 w 52"/>
                  <a:gd name="T61" fmla="*/ 29 h 71"/>
                  <a:gd name="T62" fmla="*/ 78 w 52"/>
                  <a:gd name="T63" fmla="*/ 34 h 71"/>
                  <a:gd name="T64" fmla="*/ 73 w 52"/>
                  <a:gd name="T65" fmla="*/ 39 h 71"/>
                  <a:gd name="T66" fmla="*/ 63 w 52"/>
                  <a:gd name="T67" fmla="*/ 49 h 71"/>
                  <a:gd name="T68" fmla="*/ 58 w 52"/>
                  <a:gd name="T69" fmla="*/ 63 h 71"/>
                  <a:gd name="T70" fmla="*/ 58 w 52"/>
                  <a:gd name="T71" fmla="*/ 83 h 71"/>
                  <a:gd name="T72" fmla="*/ 49 w 52"/>
                  <a:gd name="T73" fmla="*/ 78 h 71"/>
                  <a:gd name="T74" fmla="*/ 49 w 52"/>
                  <a:gd name="T75" fmla="*/ 63 h 71"/>
                  <a:gd name="T76" fmla="*/ 49 w 52"/>
                  <a:gd name="T77" fmla="*/ 54 h 71"/>
                  <a:gd name="T78" fmla="*/ 39 w 52"/>
                  <a:gd name="T79" fmla="*/ 63 h 71"/>
                  <a:gd name="T80" fmla="*/ 39 w 52"/>
                  <a:gd name="T81" fmla="*/ 78 h 71"/>
                  <a:gd name="T82" fmla="*/ 24 w 52"/>
                  <a:gd name="T83" fmla="*/ 83 h 71"/>
                  <a:gd name="T84" fmla="*/ 19 w 52"/>
                  <a:gd name="T85" fmla="*/ 93 h 71"/>
                  <a:gd name="T86" fmla="*/ 15 w 52"/>
                  <a:gd name="T87" fmla="*/ 112 h 71"/>
                  <a:gd name="T88" fmla="*/ 10 w 52"/>
                  <a:gd name="T89" fmla="*/ 136 h 71"/>
                  <a:gd name="T90" fmla="*/ 5 w 52"/>
                  <a:gd name="T91" fmla="*/ 156 h 71"/>
                  <a:gd name="T92" fmla="*/ 10 w 52"/>
                  <a:gd name="T93" fmla="*/ 180 h 71"/>
                  <a:gd name="T94" fmla="*/ 10 w 52"/>
                  <a:gd name="T95" fmla="*/ 200 h 71"/>
                  <a:gd name="T96" fmla="*/ 29 w 52"/>
                  <a:gd name="T97" fmla="*/ 244 h 71"/>
                  <a:gd name="T98" fmla="*/ 34 w 52"/>
                  <a:gd name="T99" fmla="*/ 268 h 71"/>
                  <a:gd name="T100" fmla="*/ 34 w 52"/>
                  <a:gd name="T101" fmla="*/ 273 h 71"/>
                  <a:gd name="T102" fmla="*/ 29 w 52"/>
                  <a:gd name="T103" fmla="*/ 302 h 71"/>
                  <a:gd name="T104" fmla="*/ 10 w 52"/>
                  <a:gd name="T105" fmla="*/ 336 h 71"/>
                  <a:gd name="T106" fmla="*/ 0 w 52"/>
                  <a:gd name="T107" fmla="*/ 346 h 7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"/>
                  <a:gd name="T163" fmla="*/ 0 h 71"/>
                  <a:gd name="T164" fmla="*/ 52 w 52"/>
                  <a:gd name="T165" fmla="*/ 71 h 7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" h="71">
                    <a:moveTo>
                      <a:pt x="0" y="71"/>
                    </a:moveTo>
                    <a:lnTo>
                      <a:pt x="26" y="68"/>
                    </a:lnTo>
                    <a:lnTo>
                      <a:pt x="26" y="69"/>
                    </a:lnTo>
                    <a:lnTo>
                      <a:pt x="43" y="67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5" y="61"/>
                    </a:lnTo>
                    <a:lnTo>
                      <a:pt x="45" y="58"/>
                    </a:lnTo>
                    <a:lnTo>
                      <a:pt x="46" y="56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49" y="51"/>
                    </a:lnTo>
                    <a:lnTo>
                      <a:pt x="50" y="50"/>
                    </a:lnTo>
                    <a:lnTo>
                      <a:pt x="50" y="51"/>
                    </a:lnTo>
                    <a:lnTo>
                      <a:pt x="51" y="51"/>
                    </a:lnTo>
                    <a:lnTo>
                      <a:pt x="52" y="50"/>
                    </a:lnTo>
                    <a:lnTo>
                      <a:pt x="52" y="49"/>
                    </a:lnTo>
                    <a:lnTo>
                      <a:pt x="52" y="46"/>
                    </a:lnTo>
                    <a:lnTo>
                      <a:pt x="52" y="43"/>
                    </a:lnTo>
                    <a:lnTo>
                      <a:pt x="51" y="42"/>
                    </a:lnTo>
                    <a:lnTo>
                      <a:pt x="51" y="37"/>
                    </a:lnTo>
                    <a:lnTo>
                      <a:pt x="47" y="28"/>
                    </a:lnTo>
                    <a:lnTo>
                      <a:pt x="43" y="27"/>
                    </a:lnTo>
                    <a:lnTo>
                      <a:pt x="42" y="28"/>
                    </a:lnTo>
                    <a:lnTo>
                      <a:pt x="40" y="29"/>
                    </a:lnTo>
                    <a:lnTo>
                      <a:pt x="36" y="36"/>
                    </a:lnTo>
                    <a:lnTo>
                      <a:pt x="35" y="36"/>
                    </a:lnTo>
                    <a:lnTo>
                      <a:pt x="35" y="35"/>
                    </a:lnTo>
                    <a:lnTo>
                      <a:pt x="33" y="35"/>
                    </a:lnTo>
                    <a:lnTo>
                      <a:pt x="33" y="34"/>
                    </a:lnTo>
                    <a:lnTo>
                      <a:pt x="32" y="33"/>
                    </a:lnTo>
                    <a:lnTo>
                      <a:pt x="33" y="30"/>
                    </a:lnTo>
                    <a:lnTo>
                      <a:pt x="33" y="29"/>
                    </a:lnTo>
                    <a:lnTo>
                      <a:pt x="36" y="28"/>
                    </a:lnTo>
                    <a:lnTo>
                      <a:pt x="36" y="26"/>
                    </a:lnTo>
                    <a:lnTo>
                      <a:pt x="37" y="24"/>
                    </a:lnTo>
                    <a:lnTo>
                      <a:pt x="38" y="24"/>
                    </a:lnTo>
                    <a:lnTo>
                      <a:pt x="38" y="22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37" y="14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6" y="11"/>
                    </a:lnTo>
                    <a:lnTo>
                      <a:pt x="37" y="10"/>
                    </a:lnTo>
                    <a:lnTo>
                      <a:pt x="36" y="7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4" y="19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2" y="28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2" y="37"/>
                    </a:lnTo>
                    <a:lnTo>
                      <a:pt x="1" y="39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6" y="50"/>
                    </a:lnTo>
                    <a:lnTo>
                      <a:pt x="6" y="54"/>
                    </a:lnTo>
                    <a:lnTo>
                      <a:pt x="7" y="55"/>
                    </a:lnTo>
                    <a:lnTo>
                      <a:pt x="7" y="56"/>
                    </a:lnTo>
                    <a:lnTo>
                      <a:pt x="6" y="59"/>
                    </a:lnTo>
                    <a:lnTo>
                      <a:pt x="6" y="62"/>
                    </a:lnTo>
                    <a:lnTo>
                      <a:pt x="5" y="64"/>
                    </a:lnTo>
                    <a:lnTo>
                      <a:pt x="2" y="69"/>
                    </a:lnTo>
                    <a:lnTo>
                      <a:pt x="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766" name="Freeform 54"/>
              <p:cNvSpPr>
                <a:spLocks/>
              </p:cNvSpPr>
              <p:nvPr/>
            </p:nvSpPr>
            <p:spPr bwMode="auto">
              <a:xfrm>
                <a:off x="3562" y="1636"/>
                <a:ext cx="405" cy="200"/>
              </a:xfrm>
              <a:custGeom>
                <a:avLst/>
                <a:gdLst>
                  <a:gd name="T0" fmla="*/ 20 w 83"/>
                  <a:gd name="T1" fmla="*/ 78 h 41"/>
                  <a:gd name="T2" fmla="*/ 39 w 83"/>
                  <a:gd name="T3" fmla="*/ 63 h 41"/>
                  <a:gd name="T4" fmla="*/ 98 w 83"/>
                  <a:gd name="T5" fmla="*/ 29 h 41"/>
                  <a:gd name="T6" fmla="*/ 127 w 83"/>
                  <a:gd name="T7" fmla="*/ 5 h 41"/>
                  <a:gd name="T8" fmla="*/ 151 w 83"/>
                  <a:gd name="T9" fmla="*/ 5 h 41"/>
                  <a:gd name="T10" fmla="*/ 137 w 83"/>
                  <a:gd name="T11" fmla="*/ 20 h 41"/>
                  <a:gd name="T12" fmla="*/ 112 w 83"/>
                  <a:gd name="T13" fmla="*/ 44 h 41"/>
                  <a:gd name="T14" fmla="*/ 112 w 83"/>
                  <a:gd name="T15" fmla="*/ 59 h 41"/>
                  <a:gd name="T16" fmla="*/ 137 w 83"/>
                  <a:gd name="T17" fmla="*/ 49 h 41"/>
                  <a:gd name="T18" fmla="*/ 190 w 83"/>
                  <a:gd name="T19" fmla="*/ 73 h 41"/>
                  <a:gd name="T20" fmla="*/ 210 w 83"/>
                  <a:gd name="T21" fmla="*/ 78 h 41"/>
                  <a:gd name="T22" fmla="*/ 215 w 83"/>
                  <a:gd name="T23" fmla="*/ 83 h 41"/>
                  <a:gd name="T24" fmla="*/ 239 w 83"/>
                  <a:gd name="T25" fmla="*/ 63 h 41"/>
                  <a:gd name="T26" fmla="*/ 312 w 83"/>
                  <a:gd name="T27" fmla="*/ 39 h 41"/>
                  <a:gd name="T28" fmla="*/ 307 w 83"/>
                  <a:gd name="T29" fmla="*/ 54 h 41"/>
                  <a:gd name="T30" fmla="*/ 322 w 83"/>
                  <a:gd name="T31" fmla="*/ 68 h 41"/>
                  <a:gd name="T32" fmla="*/ 351 w 83"/>
                  <a:gd name="T33" fmla="*/ 63 h 41"/>
                  <a:gd name="T34" fmla="*/ 371 w 83"/>
                  <a:gd name="T35" fmla="*/ 88 h 41"/>
                  <a:gd name="T36" fmla="*/ 400 w 83"/>
                  <a:gd name="T37" fmla="*/ 93 h 41"/>
                  <a:gd name="T38" fmla="*/ 400 w 83"/>
                  <a:gd name="T39" fmla="*/ 102 h 41"/>
                  <a:gd name="T40" fmla="*/ 385 w 83"/>
                  <a:gd name="T41" fmla="*/ 102 h 41"/>
                  <a:gd name="T42" fmla="*/ 366 w 83"/>
                  <a:gd name="T43" fmla="*/ 102 h 41"/>
                  <a:gd name="T44" fmla="*/ 337 w 83"/>
                  <a:gd name="T45" fmla="*/ 102 h 41"/>
                  <a:gd name="T46" fmla="*/ 337 w 83"/>
                  <a:gd name="T47" fmla="*/ 117 h 41"/>
                  <a:gd name="T48" fmla="*/ 303 w 83"/>
                  <a:gd name="T49" fmla="*/ 102 h 41"/>
                  <a:gd name="T50" fmla="*/ 278 w 83"/>
                  <a:gd name="T51" fmla="*/ 112 h 41"/>
                  <a:gd name="T52" fmla="*/ 268 w 83"/>
                  <a:gd name="T53" fmla="*/ 122 h 41"/>
                  <a:gd name="T54" fmla="*/ 244 w 83"/>
                  <a:gd name="T55" fmla="*/ 122 h 41"/>
                  <a:gd name="T56" fmla="*/ 224 w 83"/>
                  <a:gd name="T57" fmla="*/ 146 h 41"/>
                  <a:gd name="T58" fmla="*/ 229 w 83"/>
                  <a:gd name="T59" fmla="*/ 137 h 41"/>
                  <a:gd name="T60" fmla="*/ 215 w 83"/>
                  <a:gd name="T61" fmla="*/ 137 h 41"/>
                  <a:gd name="T62" fmla="*/ 205 w 83"/>
                  <a:gd name="T63" fmla="*/ 132 h 41"/>
                  <a:gd name="T64" fmla="*/ 195 w 83"/>
                  <a:gd name="T65" fmla="*/ 156 h 41"/>
                  <a:gd name="T66" fmla="*/ 176 w 83"/>
                  <a:gd name="T67" fmla="*/ 185 h 41"/>
                  <a:gd name="T68" fmla="*/ 166 w 83"/>
                  <a:gd name="T69" fmla="*/ 190 h 41"/>
                  <a:gd name="T70" fmla="*/ 171 w 83"/>
                  <a:gd name="T71" fmla="*/ 176 h 41"/>
                  <a:gd name="T72" fmla="*/ 156 w 83"/>
                  <a:gd name="T73" fmla="*/ 176 h 41"/>
                  <a:gd name="T74" fmla="*/ 146 w 83"/>
                  <a:gd name="T75" fmla="*/ 141 h 41"/>
                  <a:gd name="T76" fmla="*/ 142 w 83"/>
                  <a:gd name="T77" fmla="*/ 137 h 41"/>
                  <a:gd name="T78" fmla="*/ 112 w 83"/>
                  <a:gd name="T79" fmla="*/ 127 h 41"/>
                  <a:gd name="T80" fmla="*/ 107 w 83"/>
                  <a:gd name="T81" fmla="*/ 127 h 41"/>
                  <a:gd name="T82" fmla="*/ 78 w 83"/>
                  <a:gd name="T83" fmla="*/ 117 h 41"/>
                  <a:gd name="T84" fmla="*/ 20 w 83"/>
                  <a:gd name="T85" fmla="*/ 93 h 41"/>
                  <a:gd name="T86" fmla="*/ 0 w 83"/>
                  <a:gd name="T87" fmla="*/ 83 h 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3"/>
                  <a:gd name="T133" fmla="*/ 0 h 41"/>
                  <a:gd name="T134" fmla="*/ 83 w 83"/>
                  <a:gd name="T135" fmla="*/ 41 h 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3" h="41">
                    <a:moveTo>
                      <a:pt x="0" y="17"/>
                    </a:moveTo>
                    <a:lnTo>
                      <a:pt x="3" y="17"/>
                    </a:lnTo>
                    <a:lnTo>
                      <a:pt x="4" y="16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4" y="2"/>
                    </a:lnTo>
                    <a:lnTo>
                      <a:pt x="26" y="1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8" y="10"/>
                    </a:lnTo>
                    <a:lnTo>
                      <a:pt x="33" y="12"/>
                    </a:lnTo>
                    <a:lnTo>
                      <a:pt x="36" y="16"/>
                    </a:lnTo>
                    <a:lnTo>
                      <a:pt x="39" y="15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4" y="17"/>
                    </a:lnTo>
                    <a:lnTo>
                      <a:pt x="45" y="17"/>
                    </a:lnTo>
                    <a:lnTo>
                      <a:pt x="46" y="15"/>
                    </a:lnTo>
                    <a:lnTo>
                      <a:pt x="49" y="13"/>
                    </a:lnTo>
                    <a:lnTo>
                      <a:pt x="59" y="10"/>
                    </a:lnTo>
                    <a:lnTo>
                      <a:pt x="62" y="9"/>
                    </a:lnTo>
                    <a:lnTo>
                      <a:pt x="64" y="8"/>
                    </a:lnTo>
                    <a:lnTo>
                      <a:pt x="64" y="9"/>
                    </a:lnTo>
                    <a:lnTo>
                      <a:pt x="63" y="10"/>
                    </a:lnTo>
                    <a:lnTo>
                      <a:pt x="63" y="11"/>
                    </a:lnTo>
                    <a:lnTo>
                      <a:pt x="65" y="14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69" y="14"/>
                    </a:lnTo>
                    <a:lnTo>
                      <a:pt x="72" y="13"/>
                    </a:lnTo>
                    <a:lnTo>
                      <a:pt x="73" y="14"/>
                    </a:lnTo>
                    <a:lnTo>
                      <a:pt x="75" y="17"/>
                    </a:lnTo>
                    <a:lnTo>
                      <a:pt x="76" y="18"/>
                    </a:lnTo>
                    <a:lnTo>
                      <a:pt x="79" y="19"/>
                    </a:lnTo>
                    <a:lnTo>
                      <a:pt x="81" y="18"/>
                    </a:lnTo>
                    <a:lnTo>
                      <a:pt x="82" y="19"/>
                    </a:lnTo>
                    <a:lnTo>
                      <a:pt x="83" y="19"/>
                    </a:lnTo>
                    <a:lnTo>
                      <a:pt x="83" y="20"/>
                    </a:lnTo>
                    <a:lnTo>
                      <a:pt x="82" y="21"/>
                    </a:lnTo>
                    <a:lnTo>
                      <a:pt x="80" y="21"/>
                    </a:lnTo>
                    <a:lnTo>
                      <a:pt x="79" y="21"/>
                    </a:lnTo>
                    <a:lnTo>
                      <a:pt x="78" y="21"/>
                    </a:lnTo>
                    <a:lnTo>
                      <a:pt x="76" y="21"/>
                    </a:lnTo>
                    <a:lnTo>
                      <a:pt x="75" y="21"/>
                    </a:lnTo>
                    <a:lnTo>
                      <a:pt x="74" y="21"/>
                    </a:lnTo>
                    <a:lnTo>
                      <a:pt x="71" y="22"/>
                    </a:lnTo>
                    <a:lnTo>
                      <a:pt x="69" y="21"/>
                    </a:lnTo>
                    <a:lnTo>
                      <a:pt x="69" y="22"/>
                    </a:lnTo>
                    <a:lnTo>
                      <a:pt x="69" y="23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2"/>
                    </a:lnTo>
                    <a:lnTo>
                      <a:pt x="62" y="21"/>
                    </a:lnTo>
                    <a:lnTo>
                      <a:pt x="61" y="22"/>
                    </a:lnTo>
                    <a:lnTo>
                      <a:pt x="60" y="21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4"/>
                    </a:lnTo>
                    <a:lnTo>
                      <a:pt x="55" y="25"/>
                    </a:lnTo>
                    <a:lnTo>
                      <a:pt x="54" y="25"/>
                    </a:lnTo>
                    <a:lnTo>
                      <a:pt x="52" y="24"/>
                    </a:lnTo>
                    <a:lnTo>
                      <a:pt x="50" y="25"/>
                    </a:lnTo>
                    <a:lnTo>
                      <a:pt x="50" y="26"/>
                    </a:lnTo>
                    <a:lnTo>
                      <a:pt x="50" y="27"/>
                    </a:lnTo>
                    <a:lnTo>
                      <a:pt x="46" y="30"/>
                    </a:lnTo>
                    <a:lnTo>
                      <a:pt x="45" y="30"/>
                    </a:lnTo>
                    <a:lnTo>
                      <a:pt x="47" y="28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4" y="28"/>
                    </a:lnTo>
                    <a:lnTo>
                      <a:pt x="43" y="29"/>
                    </a:lnTo>
                    <a:lnTo>
                      <a:pt x="42" y="28"/>
                    </a:lnTo>
                    <a:lnTo>
                      <a:pt x="42" y="27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40" y="32"/>
                    </a:lnTo>
                    <a:lnTo>
                      <a:pt x="39" y="34"/>
                    </a:lnTo>
                    <a:lnTo>
                      <a:pt x="38" y="36"/>
                    </a:lnTo>
                    <a:lnTo>
                      <a:pt x="36" y="38"/>
                    </a:lnTo>
                    <a:lnTo>
                      <a:pt x="36" y="40"/>
                    </a:lnTo>
                    <a:lnTo>
                      <a:pt x="36" y="41"/>
                    </a:lnTo>
                    <a:lnTo>
                      <a:pt x="34" y="39"/>
                    </a:lnTo>
                    <a:lnTo>
                      <a:pt x="34" y="38"/>
                    </a:lnTo>
                    <a:lnTo>
                      <a:pt x="34" y="37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2" y="36"/>
                    </a:lnTo>
                    <a:lnTo>
                      <a:pt x="33" y="32"/>
                    </a:lnTo>
                    <a:lnTo>
                      <a:pt x="32" y="30"/>
                    </a:lnTo>
                    <a:lnTo>
                      <a:pt x="30" y="29"/>
                    </a:lnTo>
                    <a:lnTo>
                      <a:pt x="28" y="29"/>
                    </a:lnTo>
                    <a:lnTo>
                      <a:pt x="28" y="28"/>
                    </a:lnTo>
                    <a:lnTo>
                      <a:pt x="29" y="28"/>
                    </a:lnTo>
                    <a:lnTo>
                      <a:pt x="28" y="27"/>
                    </a:lnTo>
                    <a:lnTo>
                      <a:pt x="26" y="26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8" y="24"/>
                    </a:lnTo>
                    <a:lnTo>
                      <a:pt x="16" y="24"/>
                    </a:lnTo>
                    <a:lnTo>
                      <a:pt x="5" y="22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29742" name="Freeform 55"/>
            <p:cNvSpPr>
              <a:spLocks/>
            </p:cNvSpPr>
            <p:nvPr/>
          </p:nvSpPr>
          <p:spPr bwMode="auto">
            <a:xfrm>
              <a:off x="3878" y="1838"/>
              <a:ext cx="206" cy="351"/>
            </a:xfrm>
            <a:custGeom>
              <a:avLst/>
              <a:gdLst>
                <a:gd name="T0" fmla="*/ 5 w 40"/>
                <a:gd name="T1" fmla="*/ 24 h 72"/>
                <a:gd name="T2" fmla="*/ 21 w 40"/>
                <a:gd name="T3" fmla="*/ 219 h 72"/>
                <a:gd name="T4" fmla="*/ 21 w 40"/>
                <a:gd name="T5" fmla="*/ 224 h 72"/>
                <a:gd name="T6" fmla="*/ 21 w 40"/>
                <a:gd name="T7" fmla="*/ 229 h 72"/>
                <a:gd name="T8" fmla="*/ 21 w 40"/>
                <a:gd name="T9" fmla="*/ 239 h 72"/>
                <a:gd name="T10" fmla="*/ 26 w 40"/>
                <a:gd name="T11" fmla="*/ 253 h 72"/>
                <a:gd name="T12" fmla="*/ 31 w 40"/>
                <a:gd name="T13" fmla="*/ 273 h 72"/>
                <a:gd name="T14" fmla="*/ 21 w 40"/>
                <a:gd name="T15" fmla="*/ 288 h 72"/>
                <a:gd name="T16" fmla="*/ 21 w 40"/>
                <a:gd name="T17" fmla="*/ 292 h 72"/>
                <a:gd name="T18" fmla="*/ 10 w 40"/>
                <a:gd name="T19" fmla="*/ 307 h 72"/>
                <a:gd name="T20" fmla="*/ 0 w 40"/>
                <a:gd name="T21" fmla="*/ 317 h 72"/>
                <a:gd name="T22" fmla="*/ 0 w 40"/>
                <a:gd name="T23" fmla="*/ 332 h 72"/>
                <a:gd name="T24" fmla="*/ 0 w 40"/>
                <a:gd name="T25" fmla="*/ 346 h 72"/>
                <a:gd name="T26" fmla="*/ 0 w 40"/>
                <a:gd name="T27" fmla="*/ 346 h 72"/>
                <a:gd name="T28" fmla="*/ 0 w 40"/>
                <a:gd name="T29" fmla="*/ 351 h 72"/>
                <a:gd name="T30" fmla="*/ 0 w 40"/>
                <a:gd name="T31" fmla="*/ 351 h 72"/>
                <a:gd name="T32" fmla="*/ 5 w 40"/>
                <a:gd name="T33" fmla="*/ 351 h 72"/>
                <a:gd name="T34" fmla="*/ 10 w 40"/>
                <a:gd name="T35" fmla="*/ 351 h 72"/>
                <a:gd name="T36" fmla="*/ 10 w 40"/>
                <a:gd name="T37" fmla="*/ 346 h 72"/>
                <a:gd name="T38" fmla="*/ 10 w 40"/>
                <a:gd name="T39" fmla="*/ 341 h 72"/>
                <a:gd name="T40" fmla="*/ 26 w 40"/>
                <a:gd name="T41" fmla="*/ 341 h 72"/>
                <a:gd name="T42" fmla="*/ 41 w 40"/>
                <a:gd name="T43" fmla="*/ 336 h 72"/>
                <a:gd name="T44" fmla="*/ 62 w 40"/>
                <a:gd name="T45" fmla="*/ 346 h 72"/>
                <a:gd name="T46" fmla="*/ 62 w 40"/>
                <a:gd name="T47" fmla="*/ 346 h 72"/>
                <a:gd name="T48" fmla="*/ 67 w 40"/>
                <a:gd name="T49" fmla="*/ 346 h 72"/>
                <a:gd name="T50" fmla="*/ 72 w 40"/>
                <a:gd name="T51" fmla="*/ 332 h 72"/>
                <a:gd name="T52" fmla="*/ 82 w 40"/>
                <a:gd name="T53" fmla="*/ 332 h 72"/>
                <a:gd name="T54" fmla="*/ 88 w 40"/>
                <a:gd name="T55" fmla="*/ 336 h 72"/>
                <a:gd name="T56" fmla="*/ 93 w 40"/>
                <a:gd name="T57" fmla="*/ 341 h 72"/>
                <a:gd name="T58" fmla="*/ 98 w 40"/>
                <a:gd name="T59" fmla="*/ 336 h 72"/>
                <a:gd name="T60" fmla="*/ 103 w 40"/>
                <a:gd name="T61" fmla="*/ 317 h 72"/>
                <a:gd name="T62" fmla="*/ 108 w 40"/>
                <a:gd name="T63" fmla="*/ 312 h 72"/>
                <a:gd name="T64" fmla="*/ 113 w 40"/>
                <a:gd name="T65" fmla="*/ 312 h 72"/>
                <a:gd name="T66" fmla="*/ 124 w 40"/>
                <a:gd name="T67" fmla="*/ 322 h 72"/>
                <a:gd name="T68" fmla="*/ 139 w 40"/>
                <a:gd name="T69" fmla="*/ 322 h 72"/>
                <a:gd name="T70" fmla="*/ 144 w 40"/>
                <a:gd name="T71" fmla="*/ 307 h 72"/>
                <a:gd name="T72" fmla="*/ 170 w 40"/>
                <a:gd name="T73" fmla="*/ 273 h 72"/>
                <a:gd name="T74" fmla="*/ 170 w 40"/>
                <a:gd name="T75" fmla="*/ 258 h 72"/>
                <a:gd name="T76" fmla="*/ 175 w 40"/>
                <a:gd name="T77" fmla="*/ 258 h 72"/>
                <a:gd name="T78" fmla="*/ 191 w 40"/>
                <a:gd name="T79" fmla="*/ 258 h 72"/>
                <a:gd name="T80" fmla="*/ 196 w 40"/>
                <a:gd name="T81" fmla="*/ 253 h 72"/>
                <a:gd name="T82" fmla="*/ 206 w 40"/>
                <a:gd name="T83" fmla="*/ 249 h 72"/>
                <a:gd name="T84" fmla="*/ 206 w 40"/>
                <a:gd name="T85" fmla="*/ 244 h 72"/>
                <a:gd name="T86" fmla="*/ 206 w 40"/>
                <a:gd name="T87" fmla="*/ 229 h 72"/>
                <a:gd name="T88" fmla="*/ 206 w 40"/>
                <a:gd name="T89" fmla="*/ 229 h 72"/>
                <a:gd name="T90" fmla="*/ 206 w 40"/>
                <a:gd name="T91" fmla="*/ 219 h 72"/>
                <a:gd name="T92" fmla="*/ 180 w 40"/>
                <a:gd name="T93" fmla="*/ 5 h 72"/>
                <a:gd name="T94" fmla="*/ 180 w 40"/>
                <a:gd name="T95" fmla="*/ 0 h 72"/>
                <a:gd name="T96" fmla="*/ 46 w 40"/>
                <a:gd name="T97" fmla="*/ 15 h 72"/>
                <a:gd name="T98" fmla="*/ 41 w 40"/>
                <a:gd name="T99" fmla="*/ 20 h 72"/>
                <a:gd name="T100" fmla="*/ 31 w 40"/>
                <a:gd name="T101" fmla="*/ 24 h 72"/>
                <a:gd name="T102" fmla="*/ 26 w 40"/>
                <a:gd name="T103" fmla="*/ 29 h 72"/>
                <a:gd name="T104" fmla="*/ 15 w 40"/>
                <a:gd name="T105" fmla="*/ 29 h 72"/>
                <a:gd name="T106" fmla="*/ 5 w 40"/>
                <a:gd name="T107" fmla="*/ 24 h 72"/>
                <a:gd name="T108" fmla="*/ 5 w 40"/>
                <a:gd name="T109" fmla="*/ 24 h 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"/>
                <a:gd name="T166" fmla="*/ 0 h 72"/>
                <a:gd name="T167" fmla="*/ 40 w 40"/>
                <a:gd name="T168" fmla="*/ 72 h 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" h="72">
                  <a:moveTo>
                    <a:pt x="1" y="5"/>
                  </a:moveTo>
                  <a:lnTo>
                    <a:pt x="4" y="45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5" y="52"/>
                  </a:lnTo>
                  <a:lnTo>
                    <a:pt x="6" y="56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7" y="69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20" y="65"/>
                  </a:lnTo>
                  <a:lnTo>
                    <a:pt x="21" y="64"/>
                  </a:lnTo>
                  <a:lnTo>
                    <a:pt x="22" y="64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28" y="63"/>
                  </a:lnTo>
                  <a:lnTo>
                    <a:pt x="33" y="56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7" y="53"/>
                  </a:lnTo>
                  <a:lnTo>
                    <a:pt x="38" y="52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43" name="Freeform 56"/>
            <p:cNvSpPr>
              <a:spLocks/>
            </p:cNvSpPr>
            <p:nvPr/>
          </p:nvSpPr>
          <p:spPr bwMode="auto">
            <a:xfrm>
              <a:off x="3664" y="2423"/>
              <a:ext cx="240" cy="405"/>
            </a:xfrm>
            <a:custGeom>
              <a:avLst/>
              <a:gdLst>
                <a:gd name="T0" fmla="*/ 225 w 47"/>
                <a:gd name="T1" fmla="*/ 0 h 83"/>
                <a:gd name="T2" fmla="*/ 77 w 47"/>
                <a:gd name="T3" fmla="*/ 10 h 83"/>
                <a:gd name="T4" fmla="*/ 77 w 47"/>
                <a:gd name="T5" fmla="*/ 15 h 83"/>
                <a:gd name="T6" fmla="*/ 61 w 47"/>
                <a:gd name="T7" fmla="*/ 24 h 83"/>
                <a:gd name="T8" fmla="*/ 61 w 47"/>
                <a:gd name="T9" fmla="*/ 39 h 83"/>
                <a:gd name="T10" fmla="*/ 61 w 47"/>
                <a:gd name="T11" fmla="*/ 54 h 83"/>
                <a:gd name="T12" fmla="*/ 56 w 47"/>
                <a:gd name="T13" fmla="*/ 59 h 83"/>
                <a:gd name="T14" fmla="*/ 46 w 47"/>
                <a:gd name="T15" fmla="*/ 68 h 83"/>
                <a:gd name="T16" fmla="*/ 36 w 47"/>
                <a:gd name="T17" fmla="*/ 78 h 83"/>
                <a:gd name="T18" fmla="*/ 31 w 47"/>
                <a:gd name="T19" fmla="*/ 83 h 83"/>
                <a:gd name="T20" fmla="*/ 31 w 47"/>
                <a:gd name="T21" fmla="*/ 93 h 83"/>
                <a:gd name="T22" fmla="*/ 26 w 47"/>
                <a:gd name="T23" fmla="*/ 102 h 83"/>
                <a:gd name="T24" fmla="*/ 26 w 47"/>
                <a:gd name="T25" fmla="*/ 107 h 83"/>
                <a:gd name="T26" fmla="*/ 20 w 47"/>
                <a:gd name="T27" fmla="*/ 122 h 83"/>
                <a:gd name="T28" fmla="*/ 15 w 47"/>
                <a:gd name="T29" fmla="*/ 132 h 83"/>
                <a:gd name="T30" fmla="*/ 20 w 47"/>
                <a:gd name="T31" fmla="*/ 146 h 83"/>
                <a:gd name="T32" fmla="*/ 26 w 47"/>
                <a:gd name="T33" fmla="*/ 151 h 83"/>
                <a:gd name="T34" fmla="*/ 26 w 47"/>
                <a:gd name="T35" fmla="*/ 161 h 83"/>
                <a:gd name="T36" fmla="*/ 26 w 47"/>
                <a:gd name="T37" fmla="*/ 161 h 83"/>
                <a:gd name="T38" fmla="*/ 26 w 47"/>
                <a:gd name="T39" fmla="*/ 166 h 83"/>
                <a:gd name="T40" fmla="*/ 26 w 47"/>
                <a:gd name="T41" fmla="*/ 166 h 83"/>
                <a:gd name="T42" fmla="*/ 20 w 47"/>
                <a:gd name="T43" fmla="*/ 176 h 83"/>
                <a:gd name="T44" fmla="*/ 26 w 47"/>
                <a:gd name="T45" fmla="*/ 181 h 83"/>
                <a:gd name="T46" fmla="*/ 20 w 47"/>
                <a:gd name="T47" fmla="*/ 185 h 83"/>
                <a:gd name="T48" fmla="*/ 31 w 47"/>
                <a:gd name="T49" fmla="*/ 205 h 83"/>
                <a:gd name="T50" fmla="*/ 31 w 47"/>
                <a:gd name="T51" fmla="*/ 220 h 83"/>
                <a:gd name="T52" fmla="*/ 36 w 47"/>
                <a:gd name="T53" fmla="*/ 229 h 83"/>
                <a:gd name="T54" fmla="*/ 41 w 47"/>
                <a:gd name="T55" fmla="*/ 234 h 83"/>
                <a:gd name="T56" fmla="*/ 41 w 47"/>
                <a:gd name="T57" fmla="*/ 239 h 83"/>
                <a:gd name="T58" fmla="*/ 31 w 47"/>
                <a:gd name="T59" fmla="*/ 244 h 83"/>
                <a:gd name="T60" fmla="*/ 31 w 47"/>
                <a:gd name="T61" fmla="*/ 249 h 83"/>
                <a:gd name="T62" fmla="*/ 26 w 47"/>
                <a:gd name="T63" fmla="*/ 263 h 83"/>
                <a:gd name="T64" fmla="*/ 15 w 47"/>
                <a:gd name="T65" fmla="*/ 288 h 83"/>
                <a:gd name="T66" fmla="*/ 0 w 47"/>
                <a:gd name="T67" fmla="*/ 322 h 83"/>
                <a:gd name="T68" fmla="*/ 0 w 47"/>
                <a:gd name="T69" fmla="*/ 346 h 83"/>
                <a:gd name="T70" fmla="*/ 138 w 47"/>
                <a:gd name="T71" fmla="*/ 342 h 83"/>
                <a:gd name="T72" fmla="*/ 138 w 47"/>
                <a:gd name="T73" fmla="*/ 346 h 83"/>
                <a:gd name="T74" fmla="*/ 133 w 47"/>
                <a:gd name="T75" fmla="*/ 356 h 83"/>
                <a:gd name="T76" fmla="*/ 138 w 47"/>
                <a:gd name="T77" fmla="*/ 376 h 83"/>
                <a:gd name="T78" fmla="*/ 148 w 47"/>
                <a:gd name="T79" fmla="*/ 390 h 83"/>
                <a:gd name="T80" fmla="*/ 153 w 47"/>
                <a:gd name="T81" fmla="*/ 405 h 83"/>
                <a:gd name="T82" fmla="*/ 163 w 47"/>
                <a:gd name="T83" fmla="*/ 405 h 83"/>
                <a:gd name="T84" fmla="*/ 179 w 47"/>
                <a:gd name="T85" fmla="*/ 395 h 83"/>
                <a:gd name="T86" fmla="*/ 209 w 47"/>
                <a:gd name="T87" fmla="*/ 385 h 83"/>
                <a:gd name="T88" fmla="*/ 220 w 47"/>
                <a:gd name="T89" fmla="*/ 385 h 83"/>
                <a:gd name="T90" fmla="*/ 230 w 47"/>
                <a:gd name="T91" fmla="*/ 381 h 83"/>
                <a:gd name="T92" fmla="*/ 235 w 47"/>
                <a:gd name="T93" fmla="*/ 385 h 83"/>
                <a:gd name="T94" fmla="*/ 240 w 47"/>
                <a:gd name="T95" fmla="*/ 390 h 83"/>
                <a:gd name="T96" fmla="*/ 240 w 47"/>
                <a:gd name="T97" fmla="*/ 385 h 83"/>
                <a:gd name="T98" fmla="*/ 225 w 47"/>
                <a:gd name="T99" fmla="*/ 263 h 83"/>
                <a:gd name="T100" fmla="*/ 225 w 47"/>
                <a:gd name="T101" fmla="*/ 254 h 83"/>
                <a:gd name="T102" fmla="*/ 230 w 47"/>
                <a:gd name="T103" fmla="*/ 10 h 83"/>
                <a:gd name="T104" fmla="*/ 225 w 47"/>
                <a:gd name="T105" fmla="*/ 0 h 83"/>
                <a:gd name="T106" fmla="*/ 225 w 47"/>
                <a:gd name="T107" fmla="*/ 0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83"/>
                <a:gd name="T164" fmla="*/ 47 w 47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83">
                  <a:moveTo>
                    <a:pt x="44" y="0"/>
                  </a:moveTo>
                  <a:lnTo>
                    <a:pt x="15" y="2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4" y="36"/>
                  </a:lnTo>
                  <a:lnTo>
                    <a:pt x="5" y="37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5"/>
                  </a:lnTo>
                  <a:lnTo>
                    <a:pt x="7" y="47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5" y="54"/>
                  </a:lnTo>
                  <a:lnTo>
                    <a:pt x="3" y="59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27" y="70"/>
                  </a:lnTo>
                  <a:lnTo>
                    <a:pt x="27" y="71"/>
                  </a:lnTo>
                  <a:lnTo>
                    <a:pt x="26" y="73"/>
                  </a:lnTo>
                  <a:lnTo>
                    <a:pt x="27" y="77"/>
                  </a:lnTo>
                  <a:lnTo>
                    <a:pt x="29" y="80"/>
                  </a:lnTo>
                  <a:lnTo>
                    <a:pt x="30" y="83"/>
                  </a:lnTo>
                  <a:lnTo>
                    <a:pt x="32" y="83"/>
                  </a:lnTo>
                  <a:lnTo>
                    <a:pt x="35" y="81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8"/>
                  </a:lnTo>
                  <a:lnTo>
                    <a:pt x="46" y="79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5" y="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44" name="Freeform 57"/>
            <p:cNvSpPr>
              <a:spLocks/>
            </p:cNvSpPr>
            <p:nvPr/>
          </p:nvSpPr>
          <p:spPr bwMode="auto">
            <a:xfrm>
              <a:off x="4330" y="1721"/>
              <a:ext cx="404" cy="249"/>
            </a:xfrm>
            <a:custGeom>
              <a:avLst/>
              <a:gdLst>
                <a:gd name="T0" fmla="*/ 97 w 79"/>
                <a:gd name="T1" fmla="*/ 239 h 51"/>
                <a:gd name="T2" fmla="*/ 281 w 79"/>
                <a:gd name="T3" fmla="*/ 205 h 51"/>
                <a:gd name="T4" fmla="*/ 338 w 79"/>
                <a:gd name="T5" fmla="*/ 195 h 51"/>
                <a:gd name="T6" fmla="*/ 343 w 79"/>
                <a:gd name="T7" fmla="*/ 195 h 51"/>
                <a:gd name="T8" fmla="*/ 343 w 79"/>
                <a:gd name="T9" fmla="*/ 190 h 51"/>
                <a:gd name="T10" fmla="*/ 343 w 79"/>
                <a:gd name="T11" fmla="*/ 186 h 51"/>
                <a:gd name="T12" fmla="*/ 348 w 79"/>
                <a:gd name="T13" fmla="*/ 181 h 51"/>
                <a:gd name="T14" fmla="*/ 358 w 79"/>
                <a:gd name="T15" fmla="*/ 181 h 51"/>
                <a:gd name="T16" fmla="*/ 363 w 79"/>
                <a:gd name="T17" fmla="*/ 181 h 51"/>
                <a:gd name="T18" fmla="*/ 378 w 79"/>
                <a:gd name="T19" fmla="*/ 171 h 51"/>
                <a:gd name="T20" fmla="*/ 378 w 79"/>
                <a:gd name="T21" fmla="*/ 161 h 51"/>
                <a:gd name="T22" fmla="*/ 394 w 79"/>
                <a:gd name="T23" fmla="*/ 151 h 51"/>
                <a:gd name="T24" fmla="*/ 404 w 79"/>
                <a:gd name="T25" fmla="*/ 146 h 51"/>
                <a:gd name="T26" fmla="*/ 404 w 79"/>
                <a:gd name="T27" fmla="*/ 142 h 51"/>
                <a:gd name="T28" fmla="*/ 394 w 79"/>
                <a:gd name="T29" fmla="*/ 137 h 51"/>
                <a:gd name="T30" fmla="*/ 389 w 79"/>
                <a:gd name="T31" fmla="*/ 132 h 51"/>
                <a:gd name="T32" fmla="*/ 384 w 79"/>
                <a:gd name="T33" fmla="*/ 132 h 51"/>
                <a:gd name="T34" fmla="*/ 384 w 79"/>
                <a:gd name="T35" fmla="*/ 127 h 51"/>
                <a:gd name="T36" fmla="*/ 373 w 79"/>
                <a:gd name="T37" fmla="*/ 127 h 51"/>
                <a:gd name="T38" fmla="*/ 373 w 79"/>
                <a:gd name="T39" fmla="*/ 117 h 51"/>
                <a:gd name="T40" fmla="*/ 363 w 79"/>
                <a:gd name="T41" fmla="*/ 117 h 51"/>
                <a:gd name="T42" fmla="*/ 363 w 79"/>
                <a:gd name="T43" fmla="*/ 112 h 51"/>
                <a:gd name="T44" fmla="*/ 363 w 79"/>
                <a:gd name="T45" fmla="*/ 98 h 51"/>
                <a:gd name="T46" fmla="*/ 368 w 79"/>
                <a:gd name="T47" fmla="*/ 98 h 51"/>
                <a:gd name="T48" fmla="*/ 363 w 79"/>
                <a:gd name="T49" fmla="*/ 88 h 51"/>
                <a:gd name="T50" fmla="*/ 358 w 79"/>
                <a:gd name="T51" fmla="*/ 83 h 51"/>
                <a:gd name="T52" fmla="*/ 358 w 79"/>
                <a:gd name="T53" fmla="*/ 83 h 51"/>
                <a:gd name="T54" fmla="*/ 363 w 79"/>
                <a:gd name="T55" fmla="*/ 78 h 51"/>
                <a:gd name="T56" fmla="*/ 368 w 79"/>
                <a:gd name="T57" fmla="*/ 73 h 51"/>
                <a:gd name="T58" fmla="*/ 373 w 79"/>
                <a:gd name="T59" fmla="*/ 59 h 51"/>
                <a:gd name="T60" fmla="*/ 373 w 79"/>
                <a:gd name="T61" fmla="*/ 54 h 51"/>
                <a:gd name="T62" fmla="*/ 378 w 79"/>
                <a:gd name="T63" fmla="*/ 49 h 51"/>
                <a:gd name="T64" fmla="*/ 378 w 79"/>
                <a:gd name="T65" fmla="*/ 44 h 51"/>
                <a:gd name="T66" fmla="*/ 373 w 79"/>
                <a:gd name="T67" fmla="*/ 44 h 51"/>
                <a:gd name="T68" fmla="*/ 358 w 79"/>
                <a:gd name="T69" fmla="*/ 39 h 51"/>
                <a:gd name="T70" fmla="*/ 358 w 79"/>
                <a:gd name="T71" fmla="*/ 39 h 51"/>
                <a:gd name="T72" fmla="*/ 353 w 79"/>
                <a:gd name="T73" fmla="*/ 34 h 51"/>
                <a:gd name="T74" fmla="*/ 353 w 79"/>
                <a:gd name="T75" fmla="*/ 29 h 51"/>
                <a:gd name="T76" fmla="*/ 343 w 79"/>
                <a:gd name="T77" fmla="*/ 15 h 51"/>
                <a:gd name="T78" fmla="*/ 338 w 79"/>
                <a:gd name="T79" fmla="*/ 15 h 51"/>
                <a:gd name="T80" fmla="*/ 338 w 79"/>
                <a:gd name="T81" fmla="*/ 10 h 51"/>
                <a:gd name="T82" fmla="*/ 332 w 79"/>
                <a:gd name="T83" fmla="*/ 10 h 51"/>
                <a:gd name="T84" fmla="*/ 332 w 79"/>
                <a:gd name="T85" fmla="*/ 10 h 51"/>
                <a:gd name="T86" fmla="*/ 332 w 79"/>
                <a:gd name="T87" fmla="*/ 5 h 51"/>
                <a:gd name="T88" fmla="*/ 327 w 79"/>
                <a:gd name="T89" fmla="*/ 0 h 51"/>
                <a:gd name="T90" fmla="*/ 46 w 79"/>
                <a:gd name="T91" fmla="*/ 54 h 51"/>
                <a:gd name="T92" fmla="*/ 41 w 79"/>
                <a:gd name="T93" fmla="*/ 34 h 51"/>
                <a:gd name="T94" fmla="*/ 26 w 79"/>
                <a:gd name="T95" fmla="*/ 49 h 51"/>
                <a:gd name="T96" fmla="*/ 26 w 79"/>
                <a:gd name="T97" fmla="*/ 49 h 51"/>
                <a:gd name="T98" fmla="*/ 20 w 79"/>
                <a:gd name="T99" fmla="*/ 44 h 51"/>
                <a:gd name="T100" fmla="*/ 20 w 79"/>
                <a:gd name="T101" fmla="*/ 44 h 51"/>
                <a:gd name="T102" fmla="*/ 15 w 79"/>
                <a:gd name="T103" fmla="*/ 54 h 51"/>
                <a:gd name="T104" fmla="*/ 5 w 79"/>
                <a:gd name="T105" fmla="*/ 63 h 51"/>
                <a:gd name="T106" fmla="*/ 0 w 79"/>
                <a:gd name="T107" fmla="*/ 68 h 51"/>
                <a:gd name="T108" fmla="*/ 20 w 79"/>
                <a:gd name="T109" fmla="*/ 176 h 51"/>
                <a:gd name="T110" fmla="*/ 31 w 79"/>
                <a:gd name="T111" fmla="*/ 249 h 51"/>
                <a:gd name="T112" fmla="*/ 97 w 79"/>
                <a:gd name="T113" fmla="*/ 239 h 51"/>
                <a:gd name="T114" fmla="*/ 97 w 79"/>
                <a:gd name="T115" fmla="*/ 239 h 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9"/>
                <a:gd name="T175" fmla="*/ 0 h 51"/>
                <a:gd name="T176" fmla="*/ 79 w 79"/>
                <a:gd name="T177" fmla="*/ 51 h 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9" h="51">
                  <a:moveTo>
                    <a:pt x="19" y="49"/>
                  </a:moveTo>
                  <a:lnTo>
                    <a:pt x="55" y="42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39"/>
                  </a:lnTo>
                  <a:lnTo>
                    <a:pt x="67" y="38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1" y="37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7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1" y="18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2" y="15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9" y="11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51"/>
                  </a:lnTo>
                  <a:lnTo>
                    <a:pt x="19" y="49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45" name="Freeform 58"/>
            <p:cNvSpPr>
              <a:spLocks/>
            </p:cNvSpPr>
            <p:nvPr/>
          </p:nvSpPr>
          <p:spPr bwMode="auto">
            <a:xfrm>
              <a:off x="4196" y="1970"/>
              <a:ext cx="523" cy="287"/>
            </a:xfrm>
            <a:custGeom>
              <a:avLst/>
              <a:gdLst>
                <a:gd name="T0" fmla="*/ 159 w 102"/>
                <a:gd name="T1" fmla="*/ 268 h 59"/>
                <a:gd name="T2" fmla="*/ 133 w 102"/>
                <a:gd name="T3" fmla="*/ 272 h 59"/>
                <a:gd name="T4" fmla="*/ 113 w 102"/>
                <a:gd name="T5" fmla="*/ 272 h 59"/>
                <a:gd name="T6" fmla="*/ 26 w 102"/>
                <a:gd name="T7" fmla="*/ 272 h 59"/>
                <a:gd name="T8" fmla="*/ 46 w 102"/>
                <a:gd name="T9" fmla="*/ 253 h 59"/>
                <a:gd name="T10" fmla="*/ 51 w 102"/>
                <a:gd name="T11" fmla="*/ 238 h 59"/>
                <a:gd name="T12" fmla="*/ 97 w 102"/>
                <a:gd name="T13" fmla="*/ 195 h 59"/>
                <a:gd name="T14" fmla="*/ 108 w 102"/>
                <a:gd name="T15" fmla="*/ 214 h 59"/>
                <a:gd name="T16" fmla="*/ 138 w 102"/>
                <a:gd name="T17" fmla="*/ 214 h 59"/>
                <a:gd name="T18" fmla="*/ 149 w 102"/>
                <a:gd name="T19" fmla="*/ 209 h 59"/>
                <a:gd name="T20" fmla="*/ 174 w 102"/>
                <a:gd name="T21" fmla="*/ 204 h 59"/>
                <a:gd name="T22" fmla="*/ 185 w 102"/>
                <a:gd name="T23" fmla="*/ 199 h 59"/>
                <a:gd name="T24" fmla="*/ 215 w 102"/>
                <a:gd name="T25" fmla="*/ 175 h 59"/>
                <a:gd name="T26" fmla="*/ 226 w 102"/>
                <a:gd name="T27" fmla="*/ 136 h 59"/>
                <a:gd name="T28" fmla="*/ 251 w 102"/>
                <a:gd name="T29" fmla="*/ 88 h 59"/>
                <a:gd name="T30" fmla="*/ 267 w 102"/>
                <a:gd name="T31" fmla="*/ 92 h 59"/>
                <a:gd name="T32" fmla="*/ 282 w 102"/>
                <a:gd name="T33" fmla="*/ 58 h 59"/>
                <a:gd name="T34" fmla="*/ 303 w 102"/>
                <a:gd name="T35" fmla="*/ 49 h 59"/>
                <a:gd name="T36" fmla="*/ 313 w 102"/>
                <a:gd name="T37" fmla="*/ 24 h 59"/>
                <a:gd name="T38" fmla="*/ 313 w 102"/>
                <a:gd name="T39" fmla="*/ 5 h 59"/>
                <a:gd name="T40" fmla="*/ 349 w 102"/>
                <a:gd name="T41" fmla="*/ 19 h 59"/>
                <a:gd name="T42" fmla="*/ 359 w 102"/>
                <a:gd name="T43" fmla="*/ 5 h 59"/>
                <a:gd name="T44" fmla="*/ 374 w 102"/>
                <a:gd name="T45" fmla="*/ 10 h 59"/>
                <a:gd name="T46" fmla="*/ 390 w 102"/>
                <a:gd name="T47" fmla="*/ 19 h 59"/>
                <a:gd name="T48" fmla="*/ 410 w 102"/>
                <a:gd name="T49" fmla="*/ 39 h 59"/>
                <a:gd name="T50" fmla="*/ 395 w 102"/>
                <a:gd name="T51" fmla="*/ 68 h 59"/>
                <a:gd name="T52" fmla="*/ 415 w 102"/>
                <a:gd name="T53" fmla="*/ 73 h 59"/>
                <a:gd name="T54" fmla="*/ 431 w 102"/>
                <a:gd name="T55" fmla="*/ 83 h 59"/>
                <a:gd name="T56" fmla="*/ 446 w 102"/>
                <a:gd name="T57" fmla="*/ 88 h 59"/>
                <a:gd name="T58" fmla="*/ 477 w 102"/>
                <a:gd name="T59" fmla="*/ 97 h 59"/>
                <a:gd name="T60" fmla="*/ 477 w 102"/>
                <a:gd name="T61" fmla="*/ 112 h 59"/>
                <a:gd name="T62" fmla="*/ 472 w 102"/>
                <a:gd name="T63" fmla="*/ 126 h 59"/>
                <a:gd name="T64" fmla="*/ 487 w 102"/>
                <a:gd name="T65" fmla="*/ 141 h 59"/>
                <a:gd name="T66" fmla="*/ 477 w 102"/>
                <a:gd name="T67" fmla="*/ 146 h 59"/>
                <a:gd name="T68" fmla="*/ 482 w 102"/>
                <a:gd name="T69" fmla="*/ 151 h 59"/>
                <a:gd name="T70" fmla="*/ 472 w 102"/>
                <a:gd name="T71" fmla="*/ 156 h 59"/>
                <a:gd name="T72" fmla="*/ 482 w 102"/>
                <a:gd name="T73" fmla="*/ 161 h 59"/>
                <a:gd name="T74" fmla="*/ 482 w 102"/>
                <a:gd name="T75" fmla="*/ 175 h 59"/>
                <a:gd name="T76" fmla="*/ 472 w 102"/>
                <a:gd name="T77" fmla="*/ 175 h 59"/>
                <a:gd name="T78" fmla="*/ 492 w 102"/>
                <a:gd name="T79" fmla="*/ 180 h 59"/>
                <a:gd name="T80" fmla="*/ 513 w 102"/>
                <a:gd name="T81" fmla="*/ 175 h 59"/>
                <a:gd name="T82" fmla="*/ 518 w 102"/>
                <a:gd name="T83" fmla="*/ 204 h 59"/>
                <a:gd name="T84" fmla="*/ 518 w 102"/>
                <a:gd name="T85" fmla="*/ 209 h 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2"/>
                <a:gd name="T130" fmla="*/ 0 h 59"/>
                <a:gd name="T131" fmla="*/ 102 w 102"/>
                <a:gd name="T132" fmla="*/ 59 h 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2" h="59">
                  <a:moveTo>
                    <a:pt x="101" y="43"/>
                  </a:moveTo>
                  <a:lnTo>
                    <a:pt x="67" y="50"/>
                  </a:lnTo>
                  <a:lnTo>
                    <a:pt x="31" y="55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2" y="56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2" y="47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20" y="41"/>
                  </a:lnTo>
                  <a:lnTo>
                    <a:pt x="19" y="42"/>
                  </a:lnTo>
                  <a:lnTo>
                    <a:pt x="21" y="44"/>
                  </a:lnTo>
                  <a:lnTo>
                    <a:pt x="24" y="45"/>
                  </a:lnTo>
                  <a:lnTo>
                    <a:pt x="26" y="45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8" y="42"/>
                  </a:lnTo>
                  <a:lnTo>
                    <a:pt x="29" y="43"/>
                  </a:lnTo>
                  <a:lnTo>
                    <a:pt x="30" y="44"/>
                  </a:lnTo>
                  <a:lnTo>
                    <a:pt x="31" y="43"/>
                  </a:lnTo>
                  <a:lnTo>
                    <a:pt x="34" y="42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9" y="38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1" y="35"/>
                  </a:lnTo>
                  <a:lnTo>
                    <a:pt x="42" y="33"/>
                  </a:lnTo>
                  <a:lnTo>
                    <a:pt x="44" y="28"/>
                  </a:lnTo>
                  <a:lnTo>
                    <a:pt x="47" y="17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50" y="20"/>
                  </a:lnTo>
                  <a:lnTo>
                    <a:pt x="52" y="19"/>
                  </a:lnTo>
                  <a:lnTo>
                    <a:pt x="53" y="17"/>
                  </a:lnTo>
                  <a:lnTo>
                    <a:pt x="54" y="13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78" y="12"/>
                  </a:lnTo>
                  <a:lnTo>
                    <a:pt x="77" y="14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1" y="15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3" y="23"/>
                  </a:lnTo>
                  <a:lnTo>
                    <a:pt x="93" y="25"/>
                  </a:lnTo>
                  <a:lnTo>
                    <a:pt x="92" y="26"/>
                  </a:lnTo>
                  <a:lnTo>
                    <a:pt x="94" y="27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4" y="33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3" y="37"/>
                  </a:lnTo>
                  <a:lnTo>
                    <a:pt x="94" y="38"/>
                  </a:lnTo>
                  <a:lnTo>
                    <a:pt x="96" y="37"/>
                  </a:lnTo>
                  <a:lnTo>
                    <a:pt x="97" y="36"/>
                  </a:lnTo>
                  <a:lnTo>
                    <a:pt x="99" y="36"/>
                  </a:lnTo>
                  <a:lnTo>
                    <a:pt x="100" y="36"/>
                  </a:lnTo>
                  <a:lnTo>
                    <a:pt x="101" y="37"/>
                  </a:lnTo>
                  <a:lnTo>
                    <a:pt x="102" y="41"/>
                  </a:lnTo>
                  <a:lnTo>
                    <a:pt x="101" y="42"/>
                  </a:lnTo>
                  <a:lnTo>
                    <a:pt x="101" y="4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46" name="Freeform 59"/>
            <p:cNvSpPr>
              <a:spLocks/>
            </p:cNvSpPr>
            <p:nvPr/>
          </p:nvSpPr>
          <p:spPr bwMode="auto">
            <a:xfrm>
              <a:off x="4232" y="2350"/>
              <a:ext cx="353" cy="258"/>
            </a:xfrm>
            <a:custGeom>
              <a:avLst/>
              <a:gdLst>
                <a:gd name="T0" fmla="*/ 210 w 69"/>
                <a:gd name="T1" fmla="*/ 258 h 53"/>
                <a:gd name="T2" fmla="*/ 194 w 69"/>
                <a:gd name="T3" fmla="*/ 253 h 53"/>
                <a:gd name="T4" fmla="*/ 189 w 69"/>
                <a:gd name="T5" fmla="*/ 234 h 53"/>
                <a:gd name="T6" fmla="*/ 169 w 69"/>
                <a:gd name="T7" fmla="*/ 214 h 53"/>
                <a:gd name="T8" fmla="*/ 159 w 69"/>
                <a:gd name="T9" fmla="*/ 190 h 53"/>
                <a:gd name="T10" fmla="*/ 148 w 69"/>
                <a:gd name="T11" fmla="*/ 180 h 53"/>
                <a:gd name="T12" fmla="*/ 128 w 69"/>
                <a:gd name="T13" fmla="*/ 166 h 53"/>
                <a:gd name="T14" fmla="*/ 118 w 69"/>
                <a:gd name="T15" fmla="*/ 156 h 53"/>
                <a:gd name="T16" fmla="*/ 113 w 69"/>
                <a:gd name="T17" fmla="*/ 146 h 53"/>
                <a:gd name="T18" fmla="*/ 77 w 69"/>
                <a:gd name="T19" fmla="*/ 122 h 53"/>
                <a:gd name="T20" fmla="*/ 67 w 69"/>
                <a:gd name="T21" fmla="*/ 112 h 53"/>
                <a:gd name="T22" fmla="*/ 51 w 69"/>
                <a:gd name="T23" fmla="*/ 92 h 53"/>
                <a:gd name="T24" fmla="*/ 41 w 69"/>
                <a:gd name="T25" fmla="*/ 78 h 53"/>
                <a:gd name="T26" fmla="*/ 5 w 69"/>
                <a:gd name="T27" fmla="*/ 68 h 53"/>
                <a:gd name="T28" fmla="*/ 5 w 69"/>
                <a:gd name="T29" fmla="*/ 49 h 53"/>
                <a:gd name="T30" fmla="*/ 15 w 69"/>
                <a:gd name="T31" fmla="*/ 39 h 53"/>
                <a:gd name="T32" fmla="*/ 15 w 69"/>
                <a:gd name="T33" fmla="*/ 34 h 53"/>
                <a:gd name="T34" fmla="*/ 41 w 69"/>
                <a:gd name="T35" fmla="*/ 24 h 53"/>
                <a:gd name="T36" fmla="*/ 61 w 69"/>
                <a:gd name="T37" fmla="*/ 15 h 53"/>
                <a:gd name="T38" fmla="*/ 67 w 69"/>
                <a:gd name="T39" fmla="*/ 10 h 53"/>
                <a:gd name="T40" fmla="*/ 159 w 69"/>
                <a:gd name="T41" fmla="*/ 5 h 53"/>
                <a:gd name="T42" fmla="*/ 159 w 69"/>
                <a:gd name="T43" fmla="*/ 10 h 53"/>
                <a:gd name="T44" fmla="*/ 179 w 69"/>
                <a:gd name="T45" fmla="*/ 19 h 53"/>
                <a:gd name="T46" fmla="*/ 261 w 69"/>
                <a:gd name="T47" fmla="*/ 19 h 53"/>
                <a:gd name="T48" fmla="*/ 348 w 69"/>
                <a:gd name="T49" fmla="*/ 83 h 53"/>
                <a:gd name="T50" fmla="*/ 338 w 69"/>
                <a:gd name="T51" fmla="*/ 92 h 53"/>
                <a:gd name="T52" fmla="*/ 322 w 69"/>
                <a:gd name="T53" fmla="*/ 117 h 53"/>
                <a:gd name="T54" fmla="*/ 317 w 69"/>
                <a:gd name="T55" fmla="*/ 136 h 53"/>
                <a:gd name="T56" fmla="*/ 317 w 69"/>
                <a:gd name="T57" fmla="*/ 146 h 53"/>
                <a:gd name="T58" fmla="*/ 307 w 69"/>
                <a:gd name="T59" fmla="*/ 151 h 53"/>
                <a:gd name="T60" fmla="*/ 302 w 69"/>
                <a:gd name="T61" fmla="*/ 161 h 53"/>
                <a:gd name="T62" fmla="*/ 292 w 69"/>
                <a:gd name="T63" fmla="*/ 170 h 53"/>
                <a:gd name="T64" fmla="*/ 271 w 69"/>
                <a:gd name="T65" fmla="*/ 190 h 53"/>
                <a:gd name="T66" fmla="*/ 256 w 69"/>
                <a:gd name="T67" fmla="*/ 200 h 53"/>
                <a:gd name="T68" fmla="*/ 251 w 69"/>
                <a:gd name="T69" fmla="*/ 209 h 53"/>
                <a:gd name="T70" fmla="*/ 235 w 69"/>
                <a:gd name="T71" fmla="*/ 214 h 53"/>
                <a:gd name="T72" fmla="*/ 235 w 69"/>
                <a:gd name="T73" fmla="*/ 219 h 53"/>
                <a:gd name="T74" fmla="*/ 230 w 69"/>
                <a:gd name="T75" fmla="*/ 229 h 53"/>
                <a:gd name="T76" fmla="*/ 220 w 69"/>
                <a:gd name="T77" fmla="*/ 234 h 53"/>
                <a:gd name="T78" fmla="*/ 220 w 69"/>
                <a:gd name="T79" fmla="*/ 234 h 53"/>
                <a:gd name="T80" fmla="*/ 220 w 69"/>
                <a:gd name="T81" fmla="*/ 239 h 53"/>
                <a:gd name="T82" fmla="*/ 225 w 69"/>
                <a:gd name="T83" fmla="*/ 243 h 53"/>
                <a:gd name="T84" fmla="*/ 215 w 69"/>
                <a:gd name="T85" fmla="*/ 248 h 53"/>
                <a:gd name="T86" fmla="*/ 210 w 69"/>
                <a:gd name="T87" fmla="*/ 253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"/>
                <a:gd name="T133" fmla="*/ 0 h 53"/>
                <a:gd name="T134" fmla="*/ 69 w 69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" h="53">
                  <a:moveTo>
                    <a:pt x="41" y="52"/>
                  </a:moveTo>
                  <a:lnTo>
                    <a:pt x="41" y="53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7" y="48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2" y="41"/>
                  </a:lnTo>
                  <a:lnTo>
                    <a:pt x="31" y="39"/>
                  </a:lnTo>
                  <a:lnTo>
                    <a:pt x="30" y="37"/>
                  </a:lnTo>
                  <a:lnTo>
                    <a:pt x="29" y="37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7" y="5"/>
                  </a:lnTo>
                  <a:lnTo>
                    <a:pt x="8" y="5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51" y="4"/>
                  </a:lnTo>
                  <a:lnTo>
                    <a:pt x="69" y="16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0" y="31"/>
                  </a:lnTo>
                  <a:lnTo>
                    <a:pt x="59" y="32"/>
                  </a:lnTo>
                  <a:lnTo>
                    <a:pt x="59" y="33"/>
                  </a:lnTo>
                  <a:lnTo>
                    <a:pt x="58" y="34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3" y="39"/>
                  </a:lnTo>
                  <a:lnTo>
                    <a:pt x="52" y="40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49" y="43"/>
                  </a:lnTo>
                  <a:lnTo>
                    <a:pt x="47" y="44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5" y="47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2" y="51"/>
                  </a:lnTo>
                  <a:lnTo>
                    <a:pt x="41" y="52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47" name="Freeform 60"/>
            <p:cNvSpPr>
              <a:spLocks/>
            </p:cNvSpPr>
            <p:nvPr/>
          </p:nvSpPr>
          <p:spPr bwMode="auto">
            <a:xfrm>
              <a:off x="4073" y="2384"/>
              <a:ext cx="375" cy="376"/>
            </a:xfrm>
            <a:custGeom>
              <a:avLst/>
              <a:gdLst>
                <a:gd name="T0" fmla="*/ 46 w 73"/>
                <a:gd name="T1" fmla="*/ 200 h 77"/>
                <a:gd name="T2" fmla="*/ 57 w 73"/>
                <a:gd name="T3" fmla="*/ 215 h 77"/>
                <a:gd name="T4" fmla="*/ 67 w 73"/>
                <a:gd name="T5" fmla="*/ 225 h 77"/>
                <a:gd name="T6" fmla="*/ 67 w 73"/>
                <a:gd name="T7" fmla="*/ 239 h 77"/>
                <a:gd name="T8" fmla="*/ 72 w 73"/>
                <a:gd name="T9" fmla="*/ 244 h 77"/>
                <a:gd name="T10" fmla="*/ 67 w 73"/>
                <a:gd name="T11" fmla="*/ 269 h 77"/>
                <a:gd name="T12" fmla="*/ 62 w 73"/>
                <a:gd name="T13" fmla="*/ 293 h 77"/>
                <a:gd name="T14" fmla="*/ 72 w 73"/>
                <a:gd name="T15" fmla="*/ 332 h 77"/>
                <a:gd name="T16" fmla="*/ 82 w 73"/>
                <a:gd name="T17" fmla="*/ 347 h 77"/>
                <a:gd name="T18" fmla="*/ 87 w 73"/>
                <a:gd name="T19" fmla="*/ 361 h 77"/>
                <a:gd name="T20" fmla="*/ 92 w 73"/>
                <a:gd name="T21" fmla="*/ 371 h 77"/>
                <a:gd name="T22" fmla="*/ 298 w 73"/>
                <a:gd name="T23" fmla="*/ 371 h 77"/>
                <a:gd name="T24" fmla="*/ 308 w 73"/>
                <a:gd name="T25" fmla="*/ 376 h 77"/>
                <a:gd name="T26" fmla="*/ 303 w 73"/>
                <a:gd name="T27" fmla="*/ 347 h 77"/>
                <a:gd name="T28" fmla="*/ 308 w 73"/>
                <a:gd name="T29" fmla="*/ 337 h 77"/>
                <a:gd name="T30" fmla="*/ 329 w 73"/>
                <a:gd name="T31" fmla="*/ 337 h 77"/>
                <a:gd name="T32" fmla="*/ 344 w 73"/>
                <a:gd name="T33" fmla="*/ 337 h 77"/>
                <a:gd name="T34" fmla="*/ 344 w 73"/>
                <a:gd name="T35" fmla="*/ 317 h 77"/>
                <a:gd name="T36" fmla="*/ 344 w 73"/>
                <a:gd name="T37" fmla="*/ 303 h 77"/>
                <a:gd name="T38" fmla="*/ 354 w 73"/>
                <a:gd name="T39" fmla="*/ 259 h 77"/>
                <a:gd name="T40" fmla="*/ 365 w 73"/>
                <a:gd name="T41" fmla="*/ 234 h 77"/>
                <a:gd name="T42" fmla="*/ 375 w 73"/>
                <a:gd name="T43" fmla="*/ 230 h 77"/>
                <a:gd name="T44" fmla="*/ 375 w 73"/>
                <a:gd name="T45" fmla="*/ 225 h 77"/>
                <a:gd name="T46" fmla="*/ 370 w 73"/>
                <a:gd name="T47" fmla="*/ 225 h 77"/>
                <a:gd name="T48" fmla="*/ 354 w 73"/>
                <a:gd name="T49" fmla="*/ 220 h 77"/>
                <a:gd name="T50" fmla="*/ 349 w 73"/>
                <a:gd name="T51" fmla="*/ 200 h 77"/>
                <a:gd name="T52" fmla="*/ 329 w 73"/>
                <a:gd name="T53" fmla="*/ 181 h 77"/>
                <a:gd name="T54" fmla="*/ 318 w 73"/>
                <a:gd name="T55" fmla="*/ 156 h 77"/>
                <a:gd name="T56" fmla="*/ 308 w 73"/>
                <a:gd name="T57" fmla="*/ 146 h 77"/>
                <a:gd name="T58" fmla="*/ 288 w 73"/>
                <a:gd name="T59" fmla="*/ 132 h 77"/>
                <a:gd name="T60" fmla="*/ 277 w 73"/>
                <a:gd name="T61" fmla="*/ 122 h 77"/>
                <a:gd name="T62" fmla="*/ 272 w 73"/>
                <a:gd name="T63" fmla="*/ 112 h 77"/>
                <a:gd name="T64" fmla="*/ 236 w 73"/>
                <a:gd name="T65" fmla="*/ 88 h 77"/>
                <a:gd name="T66" fmla="*/ 226 w 73"/>
                <a:gd name="T67" fmla="*/ 78 h 77"/>
                <a:gd name="T68" fmla="*/ 211 w 73"/>
                <a:gd name="T69" fmla="*/ 59 h 77"/>
                <a:gd name="T70" fmla="*/ 200 w 73"/>
                <a:gd name="T71" fmla="*/ 44 h 77"/>
                <a:gd name="T72" fmla="*/ 164 w 73"/>
                <a:gd name="T73" fmla="*/ 34 h 77"/>
                <a:gd name="T74" fmla="*/ 164 w 73"/>
                <a:gd name="T75" fmla="*/ 15 h 77"/>
                <a:gd name="T76" fmla="*/ 175 w 73"/>
                <a:gd name="T77" fmla="*/ 5 h 77"/>
                <a:gd name="T78" fmla="*/ 175 w 73"/>
                <a:gd name="T79" fmla="*/ 0 h 77"/>
                <a:gd name="T80" fmla="*/ 0 w 73"/>
                <a:gd name="T81" fmla="*/ 24 h 7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"/>
                <a:gd name="T124" fmla="*/ 0 h 77"/>
                <a:gd name="T125" fmla="*/ 73 w 73"/>
                <a:gd name="T126" fmla="*/ 77 h 7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" h="77">
                  <a:moveTo>
                    <a:pt x="0" y="5"/>
                  </a:moveTo>
                  <a:lnTo>
                    <a:pt x="9" y="41"/>
                  </a:lnTo>
                  <a:lnTo>
                    <a:pt x="10" y="42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7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3" y="55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4" y="63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2"/>
                  </a:lnTo>
                  <a:lnTo>
                    <a:pt x="17" y="74"/>
                  </a:lnTo>
                  <a:lnTo>
                    <a:pt x="17" y="75"/>
                  </a:lnTo>
                  <a:lnTo>
                    <a:pt x="18" y="76"/>
                  </a:lnTo>
                  <a:lnTo>
                    <a:pt x="57" y="74"/>
                  </a:lnTo>
                  <a:lnTo>
                    <a:pt x="58" y="76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1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7" y="65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9" y="56"/>
                  </a:lnTo>
                  <a:lnTo>
                    <a:pt x="69" y="53"/>
                  </a:lnTo>
                  <a:lnTo>
                    <a:pt x="70" y="51"/>
                  </a:lnTo>
                  <a:lnTo>
                    <a:pt x="71" y="48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0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8" y="41"/>
                  </a:lnTo>
                  <a:lnTo>
                    <a:pt x="66" y="38"/>
                  </a:lnTo>
                  <a:lnTo>
                    <a:pt x="64" y="37"/>
                  </a:lnTo>
                  <a:lnTo>
                    <a:pt x="63" y="34"/>
                  </a:lnTo>
                  <a:lnTo>
                    <a:pt x="62" y="32"/>
                  </a:lnTo>
                  <a:lnTo>
                    <a:pt x="61" y="30"/>
                  </a:lnTo>
                  <a:lnTo>
                    <a:pt x="60" y="30"/>
                  </a:lnTo>
                  <a:lnTo>
                    <a:pt x="57" y="29"/>
                  </a:lnTo>
                  <a:lnTo>
                    <a:pt x="56" y="27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3" y="23"/>
                  </a:lnTo>
                  <a:lnTo>
                    <a:pt x="50" y="22"/>
                  </a:lnTo>
                  <a:lnTo>
                    <a:pt x="46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13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48" name="Freeform 61"/>
            <p:cNvSpPr>
              <a:spLocks/>
            </p:cNvSpPr>
            <p:nvPr/>
          </p:nvSpPr>
          <p:spPr bwMode="auto">
            <a:xfrm>
              <a:off x="4426" y="1916"/>
              <a:ext cx="318" cy="141"/>
            </a:xfrm>
            <a:custGeom>
              <a:avLst/>
              <a:gdLst>
                <a:gd name="T0" fmla="*/ 185 w 62"/>
                <a:gd name="T1" fmla="*/ 10 h 29"/>
                <a:gd name="T2" fmla="*/ 10 w 62"/>
                <a:gd name="T3" fmla="*/ 83 h 29"/>
                <a:gd name="T4" fmla="*/ 21 w 62"/>
                <a:gd name="T5" fmla="*/ 78 h 29"/>
                <a:gd name="T6" fmla="*/ 41 w 62"/>
                <a:gd name="T7" fmla="*/ 63 h 29"/>
                <a:gd name="T8" fmla="*/ 51 w 62"/>
                <a:gd name="T9" fmla="*/ 53 h 29"/>
                <a:gd name="T10" fmla="*/ 56 w 62"/>
                <a:gd name="T11" fmla="*/ 49 h 29"/>
                <a:gd name="T12" fmla="*/ 72 w 62"/>
                <a:gd name="T13" fmla="*/ 44 h 29"/>
                <a:gd name="T14" fmla="*/ 97 w 62"/>
                <a:gd name="T15" fmla="*/ 34 h 29"/>
                <a:gd name="T16" fmla="*/ 108 w 62"/>
                <a:gd name="T17" fmla="*/ 39 h 29"/>
                <a:gd name="T18" fmla="*/ 118 w 62"/>
                <a:gd name="T19" fmla="*/ 39 h 29"/>
                <a:gd name="T20" fmla="*/ 128 w 62"/>
                <a:gd name="T21" fmla="*/ 58 h 29"/>
                <a:gd name="T22" fmla="*/ 138 w 62"/>
                <a:gd name="T23" fmla="*/ 58 h 29"/>
                <a:gd name="T24" fmla="*/ 138 w 62"/>
                <a:gd name="T25" fmla="*/ 68 h 29"/>
                <a:gd name="T26" fmla="*/ 159 w 62"/>
                <a:gd name="T27" fmla="*/ 73 h 29"/>
                <a:gd name="T28" fmla="*/ 174 w 62"/>
                <a:gd name="T29" fmla="*/ 83 h 29"/>
                <a:gd name="T30" fmla="*/ 180 w 62"/>
                <a:gd name="T31" fmla="*/ 92 h 29"/>
                <a:gd name="T32" fmla="*/ 164 w 62"/>
                <a:gd name="T33" fmla="*/ 122 h 29"/>
                <a:gd name="T34" fmla="*/ 180 w 62"/>
                <a:gd name="T35" fmla="*/ 131 h 29"/>
                <a:gd name="T36" fmla="*/ 195 w 62"/>
                <a:gd name="T37" fmla="*/ 136 h 29"/>
                <a:gd name="T38" fmla="*/ 200 w 62"/>
                <a:gd name="T39" fmla="*/ 136 h 29"/>
                <a:gd name="T40" fmla="*/ 215 w 62"/>
                <a:gd name="T41" fmla="*/ 131 h 29"/>
                <a:gd name="T42" fmla="*/ 236 w 62"/>
                <a:gd name="T43" fmla="*/ 141 h 29"/>
                <a:gd name="T44" fmla="*/ 241 w 62"/>
                <a:gd name="T45" fmla="*/ 136 h 29"/>
                <a:gd name="T46" fmla="*/ 231 w 62"/>
                <a:gd name="T47" fmla="*/ 126 h 29"/>
                <a:gd name="T48" fmla="*/ 226 w 62"/>
                <a:gd name="T49" fmla="*/ 122 h 29"/>
                <a:gd name="T50" fmla="*/ 231 w 62"/>
                <a:gd name="T51" fmla="*/ 117 h 29"/>
                <a:gd name="T52" fmla="*/ 226 w 62"/>
                <a:gd name="T53" fmla="*/ 112 h 29"/>
                <a:gd name="T54" fmla="*/ 210 w 62"/>
                <a:gd name="T55" fmla="*/ 92 h 29"/>
                <a:gd name="T56" fmla="*/ 210 w 62"/>
                <a:gd name="T57" fmla="*/ 78 h 29"/>
                <a:gd name="T58" fmla="*/ 210 w 62"/>
                <a:gd name="T59" fmla="*/ 58 h 29"/>
                <a:gd name="T60" fmla="*/ 210 w 62"/>
                <a:gd name="T61" fmla="*/ 49 h 29"/>
                <a:gd name="T62" fmla="*/ 210 w 62"/>
                <a:gd name="T63" fmla="*/ 44 h 29"/>
                <a:gd name="T64" fmla="*/ 226 w 62"/>
                <a:gd name="T65" fmla="*/ 29 h 29"/>
                <a:gd name="T66" fmla="*/ 231 w 62"/>
                <a:gd name="T67" fmla="*/ 19 h 29"/>
                <a:gd name="T68" fmla="*/ 241 w 62"/>
                <a:gd name="T69" fmla="*/ 19 h 29"/>
                <a:gd name="T70" fmla="*/ 231 w 62"/>
                <a:gd name="T71" fmla="*/ 39 h 29"/>
                <a:gd name="T72" fmla="*/ 226 w 62"/>
                <a:gd name="T73" fmla="*/ 49 h 29"/>
                <a:gd name="T74" fmla="*/ 236 w 62"/>
                <a:gd name="T75" fmla="*/ 58 h 29"/>
                <a:gd name="T76" fmla="*/ 236 w 62"/>
                <a:gd name="T77" fmla="*/ 78 h 29"/>
                <a:gd name="T78" fmla="*/ 231 w 62"/>
                <a:gd name="T79" fmla="*/ 88 h 29"/>
                <a:gd name="T80" fmla="*/ 236 w 62"/>
                <a:gd name="T81" fmla="*/ 92 h 29"/>
                <a:gd name="T82" fmla="*/ 236 w 62"/>
                <a:gd name="T83" fmla="*/ 102 h 29"/>
                <a:gd name="T84" fmla="*/ 241 w 62"/>
                <a:gd name="T85" fmla="*/ 117 h 29"/>
                <a:gd name="T86" fmla="*/ 256 w 62"/>
                <a:gd name="T87" fmla="*/ 122 h 29"/>
                <a:gd name="T88" fmla="*/ 267 w 62"/>
                <a:gd name="T89" fmla="*/ 117 h 29"/>
                <a:gd name="T90" fmla="*/ 267 w 62"/>
                <a:gd name="T91" fmla="*/ 126 h 29"/>
                <a:gd name="T92" fmla="*/ 272 w 62"/>
                <a:gd name="T93" fmla="*/ 136 h 29"/>
                <a:gd name="T94" fmla="*/ 282 w 62"/>
                <a:gd name="T95" fmla="*/ 141 h 29"/>
                <a:gd name="T96" fmla="*/ 287 w 62"/>
                <a:gd name="T97" fmla="*/ 136 h 29"/>
                <a:gd name="T98" fmla="*/ 313 w 62"/>
                <a:gd name="T99" fmla="*/ 126 h 29"/>
                <a:gd name="T100" fmla="*/ 318 w 62"/>
                <a:gd name="T101" fmla="*/ 92 h 29"/>
                <a:gd name="T102" fmla="*/ 277 w 62"/>
                <a:gd name="T103" fmla="*/ 102 h 29"/>
                <a:gd name="T104" fmla="*/ 241 w 62"/>
                <a:gd name="T105" fmla="*/ 0 h 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2"/>
                <a:gd name="T160" fmla="*/ 0 h 29"/>
                <a:gd name="T161" fmla="*/ 62 w 62"/>
                <a:gd name="T162" fmla="*/ 29 h 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2" h="29">
                  <a:moveTo>
                    <a:pt x="47" y="0"/>
                  </a:moveTo>
                  <a:lnTo>
                    <a:pt x="36" y="2"/>
                  </a:lnTo>
                  <a:lnTo>
                    <a:pt x="0" y="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3" y="23"/>
                  </a:lnTo>
                  <a:lnTo>
                    <a:pt x="32" y="25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4" y="23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6" y="28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5"/>
                  </a:lnTo>
                  <a:lnTo>
                    <a:pt x="62" y="19"/>
                  </a:lnTo>
                  <a:lnTo>
                    <a:pt x="54" y="2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49" name="Freeform 62"/>
            <p:cNvSpPr>
              <a:spLocks/>
            </p:cNvSpPr>
            <p:nvPr/>
          </p:nvSpPr>
          <p:spPr bwMode="auto">
            <a:xfrm>
              <a:off x="4668" y="1901"/>
              <a:ext cx="76" cy="117"/>
            </a:xfrm>
            <a:custGeom>
              <a:avLst/>
              <a:gdLst>
                <a:gd name="T0" fmla="*/ 76 w 15"/>
                <a:gd name="T1" fmla="*/ 107 h 24"/>
                <a:gd name="T2" fmla="*/ 76 w 15"/>
                <a:gd name="T3" fmla="*/ 98 h 24"/>
                <a:gd name="T4" fmla="*/ 71 w 15"/>
                <a:gd name="T5" fmla="*/ 88 h 24"/>
                <a:gd name="T6" fmla="*/ 61 w 15"/>
                <a:gd name="T7" fmla="*/ 78 h 24"/>
                <a:gd name="T8" fmla="*/ 51 w 15"/>
                <a:gd name="T9" fmla="*/ 73 h 24"/>
                <a:gd name="T10" fmla="*/ 46 w 15"/>
                <a:gd name="T11" fmla="*/ 68 h 24"/>
                <a:gd name="T12" fmla="*/ 46 w 15"/>
                <a:gd name="T13" fmla="*/ 58 h 24"/>
                <a:gd name="T14" fmla="*/ 35 w 15"/>
                <a:gd name="T15" fmla="*/ 44 h 24"/>
                <a:gd name="T16" fmla="*/ 30 w 15"/>
                <a:gd name="T17" fmla="*/ 39 h 24"/>
                <a:gd name="T18" fmla="*/ 25 w 15"/>
                <a:gd name="T19" fmla="*/ 29 h 24"/>
                <a:gd name="T20" fmla="*/ 20 w 15"/>
                <a:gd name="T21" fmla="*/ 24 h 24"/>
                <a:gd name="T22" fmla="*/ 20 w 15"/>
                <a:gd name="T23" fmla="*/ 20 h 24"/>
                <a:gd name="T24" fmla="*/ 20 w 15"/>
                <a:gd name="T25" fmla="*/ 20 h 24"/>
                <a:gd name="T26" fmla="*/ 20 w 15"/>
                <a:gd name="T27" fmla="*/ 15 h 24"/>
                <a:gd name="T28" fmla="*/ 25 w 15"/>
                <a:gd name="T29" fmla="*/ 0 h 24"/>
                <a:gd name="T30" fmla="*/ 20 w 15"/>
                <a:gd name="T31" fmla="*/ 0 h 24"/>
                <a:gd name="T32" fmla="*/ 10 w 15"/>
                <a:gd name="T33" fmla="*/ 0 h 24"/>
                <a:gd name="T34" fmla="*/ 5 w 15"/>
                <a:gd name="T35" fmla="*/ 5 h 24"/>
                <a:gd name="T36" fmla="*/ 5 w 15"/>
                <a:gd name="T37" fmla="*/ 10 h 24"/>
                <a:gd name="T38" fmla="*/ 5 w 15"/>
                <a:gd name="T39" fmla="*/ 15 h 24"/>
                <a:gd name="T40" fmla="*/ 0 w 15"/>
                <a:gd name="T41" fmla="*/ 15 h 24"/>
                <a:gd name="T42" fmla="*/ 35 w 15"/>
                <a:gd name="T43" fmla="*/ 117 h 24"/>
                <a:gd name="T44" fmla="*/ 76 w 15"/>
                <a:gd name="T45" fmla="*/ 107 h 24"/>
                <a:gd name="T46" fmla="*/ 76 w 15"/>
                <a:gd name="T47" fmla="*/ 107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"/>
                <a:gd name="T73" fmla="*/ 0 h 24"/>
                <a:gd name="T74" fmla="*/ 15 w 15"/>
                <a:gd name="T75" fmla="*/ 24 h 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" h="24">
                  <a:moveTo>
                    <a:pt x="15" y="22"/>
                  </a:moveTo>
                  <a:lnTo>
                    <a:pt x="15" y="20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7" y="24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50" name="Freeform 63"/>
            <p:cNvSpPr>
              <a:spLocks/>
            </p:cNvSpPr>
            <p:nvPr/>
          </p:nvSpPr>
          <p:spPr bwMode="auto">
            <a:xfrm>
              <a:off x="4688" y="1765"/>
              <a:ext cx="98" cy="205"/>
            </a:xfrm>
            <a:custGeom>
              <a:avLst/>
              <a:gdLst>
                <a:gd name="T0" fmla="*/ 0 w 19"/>
                <a:gd name="T1" fmla="*/ 151 h 42"/>
                <a:gd name="T2" fmla="*/ 0 w 19"/>
                <a:gd name="T3" fmla="*/ 156 h 42"/>
                <a:gd name="T4" fmla="*/ 10 w 19"/>
                <a:gd name="T5" fmla="*/ 166 h 42"/>
                <a:gd name="T6" fmla="*/ 31 w 19"/>
                <a:gd name="T7" fmla="*/ 181 h 42"/>
                <a:gd name="T8" fmla="*/ 46 w 19"/>
                <a:gd name="T9" fmla="*/ 185 h 42"/>
                <a:gd name="T10" fmla="*/ 52 w 19"/>
                <a:gd name="T11" fmla="*/ 195 h 42"/>
                <a:gd name="T12" fmla="*/ 57 w 19"/>
                <a:gd name="T13" fmla="*/ 205 h 42"/>
                <a:gd name="T14" fmla="*/ 67 w 19"/>
                <a:gd name="T15" fmla="*/ 190 h 42"/>
                <a:gd name="T16" fmla="*/ 72 w 19"/>
                <a:gd name="T17" fmla="*/ 171 h 42"/>
                <a:gd name="T18" fmla="*/ 88 w 19"/>
                <a:gd name="T19" fmla="*/ 146 h 42"/>
                <a:gd name="T20" fmla="*/ 98 w 19"/>
                <a:gd name="T21" fmla="*/ 127 h 42"/>
                <a:gd name="T22" fmla="*/ 93 w 19"/>
                <a:gd name="T23" fmla="*/ 93 h 42"/>
                <a:gd name="T24" fmla="*/ 88 w 19"/>
                <a:gd name="T25" fmla="*/ 63 h 42"/>
                <a:gd name="T26" fmla="*/ 72 w 19"/>
                <a:gd name="T27" fmla="*/ 68 h 42"/>
                <a:gd name="T28" fmla="*/ 67 w 19"/>
                <a:gd name="T29" fmla="*/ 68 h 42"/>
                <a:gd name="T30" fmla="*/ 62 w 19"/>
                <a:gd name="T31" fmla="*/ 68 h 42"/>
                <a:gd name="T32" fmla="*/ 67 w 19"/>
                <a:gd name="T33" fmla="*/ 54 h 42"/>
                <a:gd name="T34" fmla="*/ 72 w 19"/>
                <a:gd name="T35" fmla="*/ 54 h 42"/>
                <a:gd name="T36" fmla="*/ 77 w 19"/>
                <a:gd name="T37" fmla="*/ 39 h 42"/>
                <a:gd name="T38" fmla="*/ 83 w 19"/>
                <a:gd name="T39" fmla="*/ 29 h 42"/>
                <a:gd name="T40" fmla="*/ 21 w 19"/>
                <a:gd name="T41" fmla="*/ 0 h 42"/>
                <a:gd name="T42" fmla="*/ 15 w 19"/>
                <a:gd name="T43" fmla="*/ 10 h 42"/>
                <a:gd name="T44" fmla="*/ 10 w 19"/>
                <a:gd name="T45" fmla="*/ 29 h 42"/>
                <a:gd name="T46" fmla="*/ 0 w 19"/>
                <a:gd name="T47" fmla="*/ 39 h 42"/>
                <a:gd name="T48" fmla="*/ 5 w 19"/>
                <a:gd name="T49" fmla="*/ 44 h 42"/>
                <a:gd name="T50" fmla="*/ 5 w 19"/>
                <a:gd name="T51" fmla="*/ 54 h 42"/>
                <a:gd name="T52" fmla="*/ 5 w 19"/>
                <a:gd name="T53" fmla="*/ 73 h 42"/>
                <a:gd name="T54" fmla="*/ 15 w 19"/>
                <a:gd name="T55" fmla="*/ 83 h 42"/>
                <a:gd name="T56" fmla="*/ 26 w 19"/>
                <a:gd name="T57" fmla="*/ 88 h 42"/>
                <a:gd name="T58" fmla="*/ 36 w 19"/>
                <a:gd name="T59" fmla="*/ 93 h 42"/>
                <a:gd name="T60" fmla="*/ 46 w 19"/>
                <a:gd name="T61" fmla="*/ 103 h 42"/>
                <a:gd name="T62" fmla="*/ 21 w 19"/>
                <a:gd name="T63" fmla="*/ 117 h 42"/>
                <a:gd name="T64" fmla="*/ 5 w 19"/>
                <a:gd name="T65" fmla="*/ 137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"/>
                <a:gd name="T100" fmla="*/ 0 h 42"/>
                <a:gd name="T101" fmla="*/ 19 w 1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" h="42">
                  <a:moveTo>
                    <a:pt x="1" y="28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51" name="Freeform 64"/>
            <p:cNvSpPr>
              <a:spLocks/>
            </p:cNvSpPr>
            <p:nvPr/>
          </p:nvSpPr>
          <p:spPr bwMode="auto">
            <a:xfrm>
              <a:off x="4775" y="1672"/>
              <a:ext cx="118" cy="107"/>
            </a:xfrm>
            <a:custGeom>
              <a:avLst/>
              <a:gdLst>
                <a:gd name="T0" fmla="*/ 0 w 23"/>
                <a:gd name="T1" fmla="*/ 19 h 22"/>
                <a:gd name="T2" fmla="*/ 41 w 23"/>
                <a:gd name="T3" fmla="*/ 10 h 22"/>
                <a:gd name="T4" fmla="*/ 41 w 23"/>
                <a:gd name="T5" fmla="*/ 15 h 22"/>
                <a:gd name="T6" fmla="*/ 46 w 23"/>
                <a:gd name="T7" fmla="*/ 15 h 22"/>
                <a:gd name="T8" fmla="*/ 46 w 23"/>
                <a:gd name="T9" fmla="*/ 15 h 22"/>
                <a:gd name="T10" fmla="*/ 103 w 23"/>
                <a:gd name="T11" fmla="*/ 0 h 22"/>
                <a:gd name="T12" fmla="*/ 118 w 23"/>
                <a:gd name="T13" fmla="*/ 44 h 22"/>
                <a:gd name="T14" fmla="*/ 118 w 23"/>
                <a:gd name="T15" fmla="*/ 49 h 22"/>
                <a:gd name="T16" fmla="*/ 113 w 23"/>
                <a:gd name="T17" fmla="*/ 49 h 22"/>
                <a:gd name="T18" fmla="*/ 118 w 23"/>
                <a:gd name="T19" fmla="*/ 54 h 22"/>
                <a:gd name="T20" fmla="*/ 118 w 23"/>
                <a:gd name="T21" fmla="*/ 54 h 22"/>
                <a:gd name="T22" fmla="*/ 108 w 23"/>
                <a:gd name="T23" fmla="*/ 58 h 22"/>
                <a:gd name="T24" fmla="*/ 87 w 23"/>
                <a:gd name="T25" fmla="*/ 63 h 22"/>
                <a:gd name="T26" fmla="*/ 82 w 23"/>
                <a:gd name="T27" fmla="*/ 63 h 22"/>
                <a:gd name="T28" fmla="*/ 82 w 23"/>
                <a:gd name="T29" fmla="*/ 63 h 22"/>
                <a:gd name="T30" fmla="*/ 82 w 23"/>
                <a:gd name="T31" fmla="*/ 68 h 22"/>
                <a:gd name="T32" fmla="*/ 82 w 23"/>
                <a:gd name="T33" fmla="*/ 68 h 22"/>
                <a:gd name="T34" fmla="*/ 67 w 23"/>
                <a:gd name="T35" fmla="*/ 73 h 22"/>
                <a:gd name="T36" fmla="*/ 51 w 23"/>
                <a:gd name="T37" fmla="*/ 78 h 22"/>
                <a:gd name="T38" fmla="*/ 51 w 23"/>
                <a:gd name="T39" fmla="*/ 78 h 22"/>
                <a:gd name="T40" fmla="*/ 41 w 23"/>
                <a:gd name="T41" fmla="*/ 88 h 22"/>
                <a:gd name="T42" fmla="*/ 15 w 23"/>
                <a:gd name="T43" fmla="*/ 102 h 22"/>
                <a:gd name="T44" fmla="*/ 10 w 23"/>
                <a:gd name="T45" fmla="*/ 107 h 22"/>
                <a:gd name="T46" fmla="*/ 0 w 23"/>
                <a:gd name="T47" fmla="*/ 102 h 22"/>
                <a:gd name="T48" fmla="*/ 10 w 23"/>
                <a:gd name="T49" fmla="*/ 92 h 22"/>
                <a:gd name="T50" fmla="*/ 10 w 23"/>
                <a:gd name="T51" fmla="*/ 88 h 22"/>
                <a:gd name="T52" fmla="*/ 10 w 23"/>
                <a:gd name="T53" fmla="*/ 83 h 22"/>
                <a:gd name="T54" fmla="*/ 0 w 23"/>
                <a:gd name="T55" fmla="*/ 19 h 22"/>
                <a:gd name="T56" fmla="*/ 0 w 23"/>
                <a:gd name="T57" fmla="*/ 19 h 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"/>
                <a:gd name="T88" fmla="*/ 0 h 22"/>
                <a:gd name="T89" fmla="*/ 23 w 23"/>
                <a:gd name="T90" fmla="*/ 22 h 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" h="22">
                  <a:moveTo>
                    <a:pt x="0" y="4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20" y="0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3" y="15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52" name="Freeform 65"/>
            <p:cNvSpPr>
              <a:spLocks/>
            </p:cNvSpPr>
            <p:nvPr/>
          </p:nvSpPr>
          <p:spPr bwMode="auto">
            <a:xfrm>
              <a:off x="4770" y="1589"/>
              <a:ext cx="232" cy="112"/>
            </a:xfrm>
            <a:custGeom>
              <a:avLst/>
              <a:gdLst>
                <a:gd name="T0" fmla="*/ 52 w 45"/>
                <a:gd name="T1" fmla="*/ 34 h 23"/>
                <a:gd name="T2" fmla="*/ 124 w 45"/>
                <a:gd name="T3" fmla="*/ 15 h 23"/>
                <a:gd name="T4" fmla="*/ 129 w 45"/>
                <a:gd name="T5" fmla="*/ 15 h 23"/>
                <a:gd name="T6" fmla="*/ 129 w 45"/>
                <a:gd name="T7" fmla="*/ 10 h 23"/>
                <a:gd name="T8" fmla="*/ 139 w 45"/>
                <a:gd name="T9" fmla="*/ 0 h 23"/>
                <a:gd name="T10" fmla="*/ 150 w 45"/>
                <a:gd name="T11" fmla="*/ 0 h 23"/>
                <a:gd name="T12" fmla="*/ 160 w 45"/>
                <a:gd name="T13" fmla="*/ 15 h 23"/>
                <a:gd name="T14" fmla="*/ 165 w 45"/>
                <a:gd name="T15" fmla="*/ 24 h 23"/>
                <a:gd name="T16" fmla="*/ 155 w 45"/>
                <a:gd name="T17" fmla="*/ 34 h 23"/>
                <a:gd name="T18" fmla="*/ 150 w 45"/>
                <a:gd name="T19" fmla="*/ 49 h 23"/>
                <a:gd name="T20" fmla="*/ 170 w 45"/>
                <a:gd name="T21" fmla="*/ 49 h 23"/>
                <a:gd name="T22" fmla="*/ 186 w 45"/>
                <a:gd name="T23" fmla="*/ 73 h 23"/>
                <a:gd name="T24" fmla="*/ 211 w 45"/>
                <a:gd name="T25" fmla="*/ 78 h 23"/>
                <a:gd name="T26" fmla="*/ 222 w 45"/>
                <a:gd name="T27" fmla="*/ 68 h 23"/>
                <a:gd name="T28" fmla="*/ 217 w 45"/>
                <a:gd name="T29" fmla="*/ 58 h 23"/>
                <a:gd name="T30" fmla="*/ 206 w 45"/>
                <a:gd name="T31" fmla="*/ 49 h 23"/>
                <a:gd name="T32" fmla="*/ 217 w 45"/>
                <a:gd name="T33" fmla="*/ 54 h 23"/>
                <a:gd name="T34" fmla="*/ 232 w 45"/>
                <a:gd name="T35" fmla="*/ 78 h 23"/>
                <a:gd name="T36" fmla="*/ 227 w 45"/>
                <a:gd name="T37" fmla="*/ 83 h 23"/>
                <a:gd name="T38" fmla="*/ 206 w 45"/>
                <a:gd name="T39" fmla="*/ 93 h 23"/>
                <a:gd name="T40" fmla="*/ 191 w 45"/>
                <a:gd name="T41" fmla="*/ 102 h 23"/>
                <a:gd name="T42" fmla="*/ 191 w 45"/>
                <a:gd name="T43" fmla="*/ 97 h 23"/>
                <a:gd name="T44" fmla="*/ 186 w 45"/>
                <a:gd name="T45" fmla="*/ 88 h 23"/>
                <a:gd name="T46" fmla="*/ 175 w 45"/>
                <a:gd name="T47" fmla="*/ 107 h 23"/>
                <a:gd name="T48" fmla="*/ 165 w 45"/>
                <a:gd name="T49" fmla="*/ 107 h 23"/>
                <a:gd name="T50" fmla="*/ 165 w 45"/>
                <a:gd name="T51" fmla="*/ 102 h 23"/>
                <a:gd name="T52" fmla="*/ 155 w 45"/>
                <a:gd name="T53" fmla="*/ 97 h 23"/>
                <a:gd name="T54" fmla="*/ 144 w 45"/>
                <a:gd name="T55" fmla="*/ 93 h 23"/>
                <a:gd name="T56" fmla="*/ 139 w 45"/>
                <a:gd name="T57" fmla="*/ 83 h 23"/>
                <a:gd name="T58" fmla="*/ 108 w 45"/>
                <a:gd name="T59" fmla="*/ 83 h 23"/>
                <a:gd name="T60" fmla="*/ 52 w 45"/>
                <a:gd name="T61" fmla="*/ 97 h 23"/>
                <a:gd name="T62" fmla="*/ 46 w 45"/>
                <a:gd name="T63" fmla="*/ 93 h 23"/>
                <a:gd name="T64" fmla="*/ 0 w 45"/>
                <a:gd name="T65" fmla="*/ 102 h 23"/>
                <a:gd name="T66" fmla="*/ 0 w 45"/>
                <a:gd name="T67" fmla="*/ 44 h 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23"/>
                <a:gd name="T104" fmla="*/ 45 w 45"/>
                <a:gd name="T105" fmla="*/ 23 h 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23">
                  <a:moveTo>
                    <a:pt x="0" y="9"/>
                  </a:moveTo>
                  <a:lnTo>
                    <a:pt x="10" y="7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3" y="10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4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5" y="20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1" y="1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53" name="Freeform 66"/>
            <p:cNvSpPr>
              <a:spLocks/>
            </p:cNvSpPr>
            <p:nvPr/>
          </p:nvSpPr>
          <p:spPr bwMode="auto">
            <a:xfrm>
              <a:off x="4878" y="1662"/>
              <a:ext cx="61" cy="64"/>
            </a:xfrm>
            <a:custGeom>
              <a:avLst/>
              <a:gdLst>
                <a:gd name="T0" fmla="*/ 0 w 12"/>
                <a:gd name="T1" fmla="*/ 10 h 13"/>
                <a:gd name="T2" fmla="*/ 15 w 12"/>
                <a:gd name="T3" fmla="*/ 54 h 13"/>
                <a:gd name="T4" fmla="*/ 15 w 12"/>
                <a:gd name="T5" fmla="*/ 59 h 13"/>
                <a:gd name="T6" fmla="*/ 10 w 12"/>
                <a:gd name="T7" fmla="*/ 59 h 13"/>
                <a:gd name="T8" fmla="*/ 15 w 12"/>
                <a:gd name="T9" fmla="*/ 64 h 13"/>
                <a:gd name="T10" fmla="*/ 15 w 12"/>
                <a:gd name="T11" fmla="*/ 64 h 13"/>
                <a:gd name="T12" fmla="*/ 15 w 12"/>
                <a:gd name="T13" fmla="*/ 64 h 13"/>
                <a:gd name="T14" fmla="*/ 31 w 12"/>
                <a:gd name="T15" fmla="*/ 59 h 13"/>
                <a:gd name="T16" fmla="*/ 36 w 12"/>
                <a:gd name="T17" fmla="*/ 54 h 13"/>
                <a:gd name="T18" fmla="*/ 36 w 12"/>
                <a:gd name="T19" fmla="*/ 49 h 13"/>
                <a:gd name="T20" fmla="*/ 36 w 12"/>
                <a:gd name="T21" fmla="*/ 44 h 13"/>
                <a:gd name="T22" fmla="*/ 36 w 12"/>
                <a:gd name="T23" fmla="*/ 34 h 13"/>
                <a:gd name="T24" fmla="*/ 41 w 12"/>
                <a:gd name="T25" fmla="*/ 30 h 13"/>
                <a:gd name="T26" fmla="*/ 41 w 12"/>
                <a:gd name="T27" fmla="*/ 34 h 13"/>
                <a:gd name="T28" fmla="*/ 41 w 12"/>
                <a:gd name="T29" fmla="*/ 39 h 13"/>
                <a:gd name="T30" fmla="*/ 41 w 12"/>
                <a:gd name="T31" fmla="*/ 49 h 13"/>
                <a:gd name="T32" fmla="*/ 46 w 12"/>
                <a:gd name="T33" fmla="*/ 49 h 13"/>
                <a:gd name="T34" fmla="*/ 46 w 12"/>
                <a:gd name="T35" fmla="*/ 49 h 13"/>
                <a:gd name="T36" fmla="*/ 46 w 12"/>
                <a:gd name="T37" fmla="*/ 44 h 13"/>
                <a:gd name="T38" fmla="*/ 51 w 12"/>
                <a:gd name="T39" fmla="*/ 44 h 13"/>
                <a:gd name="T40" fmla="*/ 56 w 12"/>
                <a:gd name="T41" fmla="*/ 39 h 13"/>
                <a:gd name="T42" fmla="*/ 61 w 12"/>
                <a:gd name="T43" fmla="*/ 39 h 13"/>
                <a:gd name="T44" fmla="*/ 61 w 12"/>
                <a:gd name="T45" fmla="*/ 39 h 13"/>
                <a:gd name="T46" fmla="*/ 56 w 12"/>
                <a:gd name="T47" fmla="*/ 34 h 13"/>
                <a:gd name="T48" fmla="*/ 56 w 12"/>
                <a:gd name="T49" fmla="*/ 30 h 13"/>
                <a:gd name="T50" fmla="*/ 56 w 12"/>
                <a:gd name="T51" fmla="*/ 30 h 13"/>
                <a:gd name="T52" fmla="*/ 51 w 12"/>
                <a:gd name="T53" fmla="*/ 30 h 13"/>
                <a:gd name="T54" fmla="*/ 46 w 12"/>
                <a:gd name="T55" fmla="*/ 25 h 13"/>
                <a:gd name="T56" fmla="*/ 46 w 12"/>
                <a:gd name="T57" fmla="*/ 25 h 13"/>
                <a:gd name="T58" fmla="*/ 36 w 12"/>
                <a:gd name="T59" fmla="*/ 20 h 13"/>
                <a:gd name="T60" fmla="*/ 31 w 12"/>
                <a:gd name="T61" fmla="*/ 10 h 13"/>
                <a:gd name="T62" fmla="*/ 31 w 12"/>
                <a:gd name="T63" fmla="*/ 10 h 13"/>
                <a:gd name="T64" fmla="*/ 25 w 12"/>
                <a:gd name="T65" fmla="*/ 0 h 13"/>
                <a:gd name="T66" fmla="*/ 0 w 12"/>
                <a:gd name="T67" fmla="*/ 10 h 13"/>
                <a:gd name="T68" fmla="*/ 0 w 12"/>
                <a:gd name="T69" fmla="*/ 10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"/>
                <a:gd name="T106" fmla="*/ 0 h 13"/>
                <a:gd name="T107" fmla="*/ 12 w 12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" h="13">
                  <a:moveTo>
                    <a:pt x="0" y="2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54" name="Freeform 67"/>
            <p:cNvSpPr>
              <a:spLocks/>
            </p:cNvSpPr>
            <p:nvPr/>
          </p:nvSpPr>
          <p:spPr bwMode="auto">
            <a:xfrm>
              <a:off x="4811" y="1394"/>
              <a:ext cx="108" cy="229"/>
            </a:xfrm>
            <a:custGeom>
              <a:avLst/>
              <a:gdLst>
                <a:gd name="T0" fmla="*/ 108 w 21"/>
                <a:gd name="T1" fmla="*/ 195 h 47"/>
                <a:gd name="T2" fmla="*/ 103 w 21"/>
                <a:gd name="T3" fmla="*/ 195 h 47"/>
                <a:gd name="T4" fmla="*/ 98 w 21"/>
                <a:gd name="T5" fmla="*/ 195 h 47"/>
                <a:gd name="T6" fmla="*/ 93 w 21"/>
                <a:gd name="T7" fmla="*/ 205 h 47"/>
                <a:gd name="T8" fmla="*/ 87 w 21"/>
                <a:gd name="T9" fmla="*/ 205 h 47"/>
                <a:gd name="T10" fmla="*/ 87 w 21"/>
                <a:gd name="T11" fmla="*/ 210 h 47"/>
                <a:gd name="T12" fmla="*/ 87 w 21"/>
                <a:gd name="T13" fmla="*/ 210 h 47"/>
                <a:gd name="T14" fmla="*/ 87 w 21"/>
                <a:gd name="T15" fmla="*/ 210 h 47"/>
                <a:gd name="T16" fmla="*/ 82 w 21"/>
                <a:gd name="T17" fmla="*/ 210 h 47"/>
                <a:gd name="T18" fmla="*/ 82 w 21"/>
                <a:gd name="T19" fmla="*/ 214 h 47"/>
                <a:gd name="T20" fmla="*/ 10 w 21"/>
                <a:gd name="T21" fmla="*/ 229 h 47"/>
                <a:gd name="T22" fmla="*/ 5 w 21"/>
                <a:gd name="T23" fmla="*/ 224 h 47"/>
                <a:gd name="T24" fmla="*/ 0 w 21"/>
                <a:gd name="T25" fmla="*/ 219 h 47"/>
                <a:gd name="T26" fmla="*/ 0 w 21"/>
                <a:gd name="T27" fmla="*/ 214 h 47"/>
                <a:gd name="T28" fmla="*/ 5 w 21"/>
                <a:gd name="T29" fmla="*/ 210 h 47"/>
                <a:gd name="T30" fmla="*/ 0 w 21"/>
                <a:gd name="T31" fmla="*/ 200 h 47"/>
                <a:gd name="T32" fmla="*/ 0 w 21"/>
                <a:gd name="T33" fmla="*/ 166 h 47"/>
                <a:gd name="T34" fmla="*/ 0 w 21"/>
                <a:gd name="T35" fmla="*/ 156 h 47"/>
                <a:gd name="T36" fmla="*/ 5 w 21"/>
                <a:gd name="T37" fmla="*/ 136 h 47"/>
                <a:gd name="T38" fmla="*/ 5 w 21"/>
                <a:gd name="T39" fmla="*/ 127 h 47"/>
                <a:gd name="T40" fmla="*/ 5 w 21"/>
                <a:gd name="T41" fmla="*/ 117 h 47"/>
                <a:gd name="T42" fmla="*/ 5 w 21"/>
                <a:gd name="T43" fmla="*/ 107 h 47"/>
                <a:gd name="T44" fmla="*/ 5 w 21"/>
                <a:gd name="T45" fmla="*/ 102 h 47"/>
                <a:gd name="T46" fmla="*/ 5 w 21"/>
                <a:gd name="T47" fmla="*/ 97 h 47"/>
                <a:gd name="T48" fmla="*/ 21 w 21"/>
                <a:gd name="T49" fmla="*/ 88 h 47"/>
                <a:gd name="T50" fmla="*/ 26 w 21"/>
                <a:gd name="T51" fmla="*/ 68 h 47"/>
                <a:gd name="T52" fmla="*/ 21 w 21"/>
                <a:gd name="T53" fmla="*/ 58 h 47"/>
                <a:gd name="T54" fmla="*/ 21 w 21"/>
                <a:gd name="T55" fmla="*/ 49 h 47"/>
                <a:gd name="T56" fmla="*/ 21 w 21"/>
                <a:gd name="T57" fmla="*/ 49 h 47"/>
                <a:gd name="T58" fmla="*/ 21 w 21"/>
                <a:gd name="T59" fmla="*/ 44 h 47"/>
                <a:gd name="T60" fmla="*/ 15 w 21"/>
                <a:gd name="T61" fmla="*/ 34 h 47"/>
                <a:gd name="T62" fmla="*/ 21 w 21"/>
                <a:gd name="T63" fmla="*/ 19 h 47"/>
                <a:gd name="T64" fmla="*/ 15 w 21"/>
                <a:gd name="T65" fmla="*/ 15 h 47"/>
                <a:gd name="T66" fmla="*/ 15 w 21"/>
                <a:gd name="T67" fmla="*/ 10 h 47"/>
                <a:gd name="T68" fmla="*/ 21 w 21"/>
                <a:gd name="T69" fmla="*/ 10 h 47"/>
                <a:gd name="T70" fmla="*/ 26 w 21"/>
                <a:gd name="T71" fmla="*/ 5 h 47"/>
                <a:gd name="T72" fmla="*/ 31 w 21"/>
                <a:gd name="T73" fmla="*/ 5 h 47"/>
                <a:gd name="T74" fmla="*/ 31 w 21"/>
                <a:gd name="T75" fmla="*/ 5 h 47"/>
                <a:gd name="T76" fmla="*/ 36 w 21"/>
                <a:gd name="T77" fmla="*/ 0 h 47"/>
                <a:gd name="T78" fmla="*/ 87 w 21"/>
                <a:gd name="T79" fmla="*/ 141 h 47"/>
                <a:gd name="T80" fmla="*/ 87 w 21"/>
                <a:gd name="T81" fmla="*/ 146 h 47"/>
                <a:gd name="T82" fmla="*/ 87 w 21"/>
                <a:gd name="T83" fmla="*/ 151 h 47"/>
                <a:gd name="T84" fmla="*/ 87 w 21"/>
                <a:gd name="T85" fmla="*/ 151 h 47"/>
                <a:gd name="T86" fmla="*/ 98 w 21"/>
                <a:gd name="T87" fmla="*/ 161 h 47"/>
                <a:gd name="T88" fmla="*/ 103 w 21"/>
                <a:gd name="T89" fmla="*/ 161 h 47"/>
                <a:gd name="T90" fmla="*/ 103 w 21"/>
                <a:gd name="T91" fmla="*/ 166 h 47"/>
                <a:gd name="T92" fmla="*/ 103 w 21"/>
                <a:gd name="T93" fmla="*/ 171 h 47"/>
                <a:gd name="T94" fmla="*/ 108 w 21"/>
                <a:gd name="T95" fmla="*/ 180 h 47"/>
                <a:gd name="T96" fmla="*/ 108 w 21"/>
                <a:gd name="T97" fmla="*/ 185 h 47"/>
                <a:gd name="T98" fmla="*/ 108 w 21"/>
                <a:gd name="T99" fmla="*/ 190 h 47"/>
                <a:gd name="T100" fmla="*/ 108 w 21"/>
                <a:gd name="T101" fmla="*/ 195 h 47"/>
                <a:gd name="T102" fmla="*/ 108 w 21"/>
                <a:gd name="T103" fmla="*/ 195 h 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"/>
                <a:gd name="T157" fmla="*/ 0 h 47"/>
                <a:gd name="T158" fmla="*/ 21 w 21"/>
                <a:gd name="T159" fmla="*/ 47 h 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" h="47">
                  <a:moveTo>
                    <a:pt x="21" y="40"/>
                  </a:moveTo>
                  <a:lnTo>
                    <a:pt x="20" y="40"/>
                  </a:lnTo>
                  <a:lnTo>
                    <a:pt x="19" y="40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2" y="47"/>
                  </a:lnTo>
                  <a:lnTo>
                    <a:pt x="1" y="46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755" name="Freeform 68"/>
            <p:cNvSpPr>
              <a:spLocks/>
            </p:cNvSpPr>
            <p:nvPr/>
          </p:nvSpPr>
          <p:spPr bwMode="auto">
            <a:xfrm>
              <a:off x="4847" y="1189"/>
              <a:ext cx="251" cy="385"/>
            </a:xfrm>
            <a:custGeom>
              <a:avLst/>
              <a:gdLst>
                <a:gd name="T0" fmla="*/ 51 w 49"/>
                <a:gd name="T1" fmla="*/ 346 h 79"/>
                <a:gd name="T2" fmla="*/ 51 w 49"/>
                <a:gd name="T3" fmla="*/ 356 h 79"/>
                <a:gd name="T4" fmla="*/ 61 w 49"/>
                <a:gd name="T5" fmla="*/ 366 h 79"/>
                <a:gd name="T6" fmla="*/ 67 w 49"/>
                <a:gd name="T7" fmla="*/ 370 h 79"/>
                <a:gd name="T8" fmla="*/ 72 w 49"/>
                <a:gd name="T9" fmla="*/ 385 h 79"/>
                <a:gd name="T10" fmla="*/ 77 w 49"/>
                <a:gd name="T11" fmla="*/ 375 h 79"/>
                <a:gd name="T12" fmla="*/ 82 w 49"/>
                <a:gd name="T13" fmla="*/ 356 h 79"/>
                <a:gd name="T14" fmla="*/ 92 w 49"/>
                <a:gd name="T15" fmla="*/ 331 h 79"/>
                <a:gd name="T16" fmla="*/ 92 w 49"/>
                <a:gd name="T17" fmla="*/ 327 h 79"/>
                <a:gd name="T18" fmla="*/ 102 w 49"/>
                <a:gd name="T19" fmla="*/ 307 h 79"/>
                <a:gd name="T20" fmla="*/ 108 w 49"/>
                <a:gd name="T21" fmla="*/ 312 h 79"/>
                <a:gd name="T22" fmla="*/ 113 w 49"/>
                <a:gd name="T23" fmla="*/ 312 h 79"/>
                <a:gd name="T24" fmla="*/ 113 w 49"/>
                <a:gd name="T25" fmla="*/ 302 h 79"/>
                <a:gd name="T26" fmla="*/ 133 w 49"/>
                <a:gd name="T27" fmla="*/ 297 h 79"/>
                <a:gd name="T28" fmla="*/ 133 w 49"/>
                <a:gd name="T29" fmla="*/ 288 h 79"/>
                <a:gd name="T30" fmla="*/ 143 w 49"/>
                <a:gd name="T31" fmla="*/ 283 h 79"/>
                <a:gd name="T32" fmla="*/ 149 w 49"/>
                <a:gd name="T33" fmla="*/ 273 h 79"/>
                <a:gd name="T34" fmla="*/ 159 w 49"/>
                <a:gd name="T35" fmla="*/ 253 h 79"/>
                <a:gd name="T36" fmla="*/ 159 w 49"/>
                <a:gd name="T37" fmla="*/ 249 h 79"/>
                <a:gd name="T38" fmla="*/ 174 w 49"/>
                <a:gd name="T39" fmla="*/ 249 h 79"/>
                <a:gd name="T40" fmla="*/ 179 w 49"/>
                <a:gd name="T41" fmla="*/ 239 h 79"/>
                <a:gd name="T42" fmla="*/ 190 w 49"/>
                <a:gd name="T43" fmla="*/ 229 h 79"/>
                <a:gd name="T44" fmla="*/ 205 w 49"/>
                <a:gd name="T45" fmla="*/ 234 h 79"/>
                <a:gd name="T46" fmla="*/ 220 w 49"/>
                <a:gd name="T47" fmla="*/ 214 h 79"/>
                <a:gd name="T48" fmla="*/ 236 w 49"/>
                <a:gd name="T49" fmla="*/ 200 h 79"/>
                <a:gd name="T50" fmla="*/ 246 w 49"/>
                <a:gd name="T51" fmla="*/ 195 h 79"/>
                <a:gd name="T52" fmla="*/ 251 w 49"/>
                <a:gd name="T53" fmla="*/ 185 h 79"/>
                <a:gd name="T54" fmla="*/ 246 w 49"/>
                <a:gd name="T55" fmla="*/ 180 h 79"/>
                <a:gd name="T56" fmla="*/ 241 w 49"/>
                <a:gd name="T57" fmla="*/ 175 h 79"/>
                <a:gd name="T58" fmla="*/ 246 w 49"/>
                <a:gd name="T59" fmla="*/ 171 h 79"/>
                <a:gd name="T60" fmla="*/ 241 w 49"/>
                <a:gd name="T61" fmla="*/ 156 h 79"/>
                <a:gd name="T62" fmla="*/ 231 w 49"/>
                <a:gd name="T63" fmla="*/ 151 h 79"/>
                <a:gd name="T64" fmla="*/ 220 w 49"/>
                <a:gd name="T65" fmla="*/ 156 h 79"/>
                <a:gd name="T66" fmla="*/ 210 w 49"/>
                <a:gd name="T67" fmla="*/ 136 h 79"/>
                <a:gd name="T68" fmla="*/ 210 w 49"/>
                <a:gd name="T69" fmla="*/ 127 h 79"/>
                <a:gd name="T70" fmla="*/ 205 w 49"/>
                <a:gd name="T71" fmla="*/ 127 h 79"/>
                <a:gd name="T72" fmla="*/ 195 w 49"/>
                <a:gd name="T73" fmla="*/ 127 h 79"/>
                <a:gd name="T74" fmla="*/ 184 w 49"/>
                <a:gd name="T75" fmla="*/ 122 h 79"/>
                <a:gd name="T76" fmla="*/ 179 w 49"/>
                <a:gd name="T77" fmla="*/ 107 h 79"/>
                <a:gd name="T78" fmla="*/ 123 w 49"/>
                <a:gd name="T79" fmla="*/ 0 h 79"/>
                <a:gd name="T80" fmla="*/ 113 w 49"/>
                <a:gd name="T81" fmla="*/ 0 h 79"/>
                <a:gd name="T82" fmla="*/ 108 w 49"/>
                <a:gd name="T83" fmla="*/ 10 h 79"/>
                <a:gd name="T84" fmla="*/ 92 w 49"/>
                <a:gd name="T85" fmla="*/ 10 h 79"/>
                <a:gd name="T86" fmla="*/ 77 w 49"/>
                <a:gd name="T87" fmla="*/ 24 h 79"/>
                <a:gd name="T88" fmla="*/ 72 w 49"/>
                <a:gd name="T89" fmla="*/ 10 h 79"/>
                <a:gd name="T90" fmla="*/ 67 w 49"/>
                <a:gd name="T91" fmla="*/ 5 h 79"/>
                <a:gd name="T92" fmla="*/ 31 w 49"/>
                <a:gd name="T93" fmla="*/ 78 h 79"/>
                <a:gd name="T94" fmla="*/ 36 w 49"/>
                <a:gd name="T95" fmla="*/ 93 h 79"/>
                <a:gd name="T96" fmla="*/ 36 w 49"/>
                <a:gd name="T97" fmla="*/ 107 h 79"/>
                <a:gd name="T98" fmla="*/ 26 w 49"/>
                <a:gd name="T99" fmla="*/ 117 h 79"/>
                <a:gd name="T100" fmla="*/ 31 w 49"/>
                <a:gd name="T101" fmla="*/ 156 h 79"/>
                <a:gd name="T102" fmla="*/ 20 w 49"/>
                <a:gd name="T103" fmla="*/ 175 h 79"/>
                <a:gd name="T104" fmla="*/ 20 w 49"/>
                <a:gd name="T105" fmla="*/ 190 h 79"/>
                <a:gd name="T106" fmla="*/ 15 w 49"/>
                <a:gd name="T107" fmla="*/ 195 h 79"/>
                <a:gd name="T108" fmla="*/ 15 w 49"/>
                <a:gd name="T109" fmla="*/ 205 h 79"/>
                <a:gd name="T110" fmla="*/ 5 w 49"/>
                <a:gd name="T111" fmla="*/ 200 h 79"/>
                <a:gd name="T112" fmla="*/ 0 w 49"/>
                <a:gd name="T113" fmla="*/ 205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"/>
                <a:gd name="T172" fmla="*/ 0 h 79"/>
                <a:gd name="T173" fmla="*/ 49 w 49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" h="79">
                  <a:moveTo>
                    <a:pt x="0" y="42"/>
                  </a:move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6" y="73"/>
                  </a:lnTo>
                  <a:lnTo>
                    <a:pt x="17" y="70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5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5" y="62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6"/>
                  </a:lnTo>
                  <a:lnTo>
                    <a:pt x="29" y="54"/>
                  </a:lnTo>
                  <a:lnTo>
                    <a:pt x="31" y="52"/>
                  </a:lnTo>
                  <a:lnTo>
                    <a:pt x="31" y="51"/>
                  </a:lnTo>
                  <a:lnTo>
                    <a:pt x="33" y="52"/>
                  </a:lnTo>
                  <a:lnTo>
                    <a:pt x="34" y="51"/>
                  </a:lnTo>
                  <a:lnTo>
                    <a:pt x="34" y="50"/>
                  </a:lnTo>
                  <a:lnTo>
                    <a:pt x="35" y="49"/>
                  </a:lnTo>
                  <a:lnTo>
                    <a:pt x="36" y="49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2" y="45"/>
                  </a:lnTo>
                  <a:lnTo>
                    <a:pt x="43" y="44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7" y="36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1" y="28"/>
                  </a:lnTo>
                  <a:lnTo>
                    <a:pt x="42" y="27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5" y="22"/>
                  </a:lnTo>
                  <a:lnTo>
                    <a:pt x="29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7" y="30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1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29756" name="Group 69"/>
            <p:cNvGrpSpPr>
              <a:grpSpLocks/>
            </p:cNvGrpSpPr>
            <p:nvPr/>
          </p:nvGrpSpPr>
          <p:grpSpPr bwMode="auto">
            <a:xfrm>
              <a:off x="2038" y="2920"/>
              <a:ext cx="609" cy="371"/>
              <a:chOff x="1991" y="3321"/>
              <a:chExt cx="361" cy="231"/>
            </a:xfrm>
          </p:grpSpPr>
          <p:sp>
            <p:nvSpPr>
              <p:cNvPr id="29757" name="Freeform 70"/>
              <p:cNvSpPr>
                <a:spLocks/>
              </p:cNvSpPr>
              <p:nvPr/>
            </p:nvSpPr>
            <p:spPr bwMode="auto">
              <a:xfrm>
                <a:off x="2274" y="3459"/>
                <a:ext cx="78" cy="93"/>
              </a:xfrm>
              <a:custGeom>
                <a:avLst/>
                <a:gdLst>
                  <a:gd name="T0" fmla="*/ 0 w 16"/>
                  <a:gd name="T1" fmla="*/ 34 h 19"/>
                  <a:gd name="T2" fmla="*/ 5 w 16"/>
                  <a:gd name="T3" fmla="*/ 64 h 19"/>
                  <a:gd name="T4" fmla="*/ 5 w 16"/>
                  <a:gd name="T5" fmla="*/ 78 h 19"/>
                  <a:gd name="T6" fmla="*/ 29 w 16"/>
                  <a:gd name="T7" fmla="*/ 93 h 19"/>
                  <a:gd name="T8" fmla="*/ 39 w 16"/>
                  <a:gd name="T9" fmla="*/ 78 h 19"/>
                  <a:gd name="T10" fmla="*/ 78 w 16"/>
                  <a:gd name="T11" fmla="*/ 54 h 19"/>
                  <a:gd name="T12" fmla="*/ 63 w 16"/>
                  <a:gd name="T13" fmla="*/ 24 h 19"/>
                  <a:gd name="T14" fmla="*/ 15 w 16"/>
                  <a:gd name="T15" fmla="*/ 0 h 19"/>
                  <a:gd name="T16" fmla="*/ 15 w 16"/>
                  <a:gd name="T17" fmla="*/ 24 h 19"/>
                  <a:gd name="T18" fmla="*/ 0 w 16"/>
                  <a:gd name="T19" fmla="*/ 34 h 19"/>
                  <a:gd name="T20" fmla="*/ 0 w 16"/>
                  <a:gd name="T21" fmla="*/ 34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19"/>
                  <a:gd name="T35" fmla="*/ 16 w 16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19">
                    <a:moveTo>
                      <a:pt x="0" y="7"/>
                    </a:moveTo>
                    <a:lnTo>
                      <a:pt x="1" y="13"/>
                    </a:lnTo>
                    <a:lnTo>
                      <a:pt x="1" y="16"/>
                    </a:lnTo>
                    <a:lnTo>
                      <a:pt x="6" y="19"/>
                    </a:lnTo>
                    <a:lnTo>
                      <a:pt x="8" y="16"/>
                    </a:lnTo>
                    <a:lnTo>
                      <a:pt x="16" y="11"/>
                    </a:lnTo>
                    <a:lnTo>
                      <a:pt x="1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758" name="Freeform 71"/>
              <p:cNvSpPr>
                <a:spLocks/>
              </p:cNvSpPr>
              <p:nvPr/>
            </p:nvSpPr>
            <p:spPr bwMode="auto">
              <a:xfrm>
                <a:off x="2235" y="3409"/>
                <a:ext cx="44" cy="29"/>
              </a:xfrm>
              <a:custGeom>
                <a:avLst/>
                <a:gdLst>
                  <a:gd name="T0" fmla="*/ 15 w 9"/>
                  <a:gd name="T1" fmla="*/ 29 h 6"/>
                  <a:gd name="T2" fmla="*/ 39 w 9"/>
                  <a:gd name="T3" fmla="*/ 29 h 6"/>
                  <a:gd name="T4" fmla="*/ 44 w 9"/>
                  <a:gd name="T5" fmla="*/ 15 h 6"/>
                  <a:gd name="T6" fmla="*/ 24 w 9"/>
                  <a:gd name="T7" fmla="*/ 10 h 6"/>
                  <a:gd name="T8" fmla="*/ 15 w 9"/>
                  <a:gd name="T9" fmla="*/ 10 h 6"/>
                  <a:gd name="T10" fmla="*/ 10 w 9"/>
                  <a:gd name="T11" fmla="*/ 0 h 6"/>
                  <a:gd name="T12" fmla="*/ 0 w 9"/>
                  <a:gd name="T13" fmla="*/ 10 h 6"/>
                  <a:gd name="T14" fmla="*/ 10 w 9"/>
                  <a:gd name="T15" fmla="*/ 24 h 6"/>
                  <a:gd name="T16" fmla="*/ 15 w 9"/>
                  <a:gd name="T17" fmla="*/ 29 h 6"/>
                  <a:gd name="T18" fmla="*/ 15 w 9"/>
                  <a:gd name="T19" fmla="*/ 29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6"/>
                  <a:gd name="T32" fmla="*/ 9 w 9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6">
                    <a:moveTo>
                      <a:pt x="3" y="6"/>
                    </a:moveTo>
                    <a:lnTo>
                      <a:pt x="8" y="6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759" name="Freeform 72"/>
              <p:cNvSpPr>
                <a:spLocks/>
              </p:cNvSpPr>
              <p:nvPr/>
            </p:nvSpPr>
            <p:spPr bwMode="auto">
              <a:xfrm>
                <a:off x="2225" y="3438"/>
                <a:ext cx="20" cy="10"/>
              </a:xfrm>
              <a:custGeom>
                <a:avLst/>
                <a:gdLst>
                  <a:gd name="T0" fmla="*/ 0 w 4"/>
                  <a:gd name="T1" fmla="*/ 10 h 2"/>
                  <a:gd name="T2" fmla="*/ 20 w 4"/>
                  <a:gd name="T3" fmla="*/ 0 h 2"/>
                  <a:gd name="T4" fmla="*/ 20 w 4"/>
                  <a:gd name="T5" fmla="*/ 10 h 2"/>
                  <a:gd name="T6" fmla="*/ 0 w 4"/>
                  <a:gd name="T7" fmla="*/ 10 h 2"/>
                  <a:gd name="T8" fmla="*/ 0 w 4"/>
                  <a:gd name="T9" fmla="*/ 1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760" name="Freeform 73"/>
              <p:cNvSpPr>
                <a:spLocks/>
              </p:cNvSpPr>
              <p:nvPr/>
            </p:nvSpPr>
            <p:spPr bwMode="auto">
              <a:xfrm>
                <a:off x="2211" y="3419"/>
                <a:ext cx="19" cy="14"/>
              </a:xfrm>
              <a:custGeom>
                <a:avLst/>
                <a:gdLst>
                  <a:gd name="T0" fmla="*/ 10 w 4"/>
                  <a:gd name="T1" fmla="*/ 0 h 3"/>
                  <a:gd name="T2" fmla="*/ 10 w 4"/>
                  <a:gd name="T3" fmla="*/ 0 h 3"/>
                  <a:gd name="T4" fmla="*/ 14 w 4"/>
                  <a:gd name="T5" fmla="*/ 0 h 3"/>
                  <a:gd name="T6" fmla="*/ 14 w 4"/>
                  <a:gd name="T7" fmla="*/ 0 h 3"/>
                  <a:gd name="T8" fmla="*/ 14 w 4"/>
                  <a:gd name="T9" fmla="*/ 0 h 3"/>
                  <a:gd name="T10" fmla="*/ 14 w 4"/>
                  <a:gd name="T11" fmla="*/ 5 h 3"/>
                  <a:gd name="T12" fmla="*/ 14 w 4"/>
                  <a:gd name="T13" fmla="*/ 5 h 3"/>
                  <a:gd name="T14" fmla="*/ 14 w 4"/>
                  <a:gd name="T15" fmla="*/ 5 h 3"/>
                  <a:gd name="T16" fmla="*/ 19 w 4"/>
                  <a:gd name="T17" fmla="*/ 5 h 3"/>
                  <a:gd name="T18" fmla="*/ 14 w 4"/>
                  <a:gd name="T19" fmla="*/ 9 h 3"/>
                  <a:gd name="T20" fmla="*/ 14 w 4"/>
                  <a:gd name="T21" fmla="*/ 9 h 3"/>
                  <a:gd name="T22" fmla="*/ 14 w 4"/>
                  <a:gd name="T23" fmla="*/ 9 h 3"/>
                  <a:gd name="T24" fmla="*/ 14 w 4"/>
                  <a:gd name="T25" fmla="*/ 14 h 3"/>
                  <a:gd name="T26" fmla="*/ 14 w 4"/>
                  <a:gd name="T27" fmla="*/ 14 h 3"/>
                  <a:gd name="T28" fmla="*/ 14 w 4"/>
                  <a:gd name="T29" fmla="*/ 14 h 3"/>
                  <a:gd name="T30" fmla="*/ 10 w 4"/>
                  <a:gd name="T31" fmla="*/ 14 h 3"/>
                  <a:gd name="T32" fmla="*/ 10 w 4"/>
                  <a:gd name="T33" fmla="*/ 14 h 3"/>
                  <a:gd name="T34" fmla="*/ 10 w 4"/>
                  <a:gd name="T35" fmla="*/ 14 h 3"/>
                  <a:gd name="T36" fmla="*/ 5 w 4"/>
                  <a:gd name="T37" fmla="*/ 14 h 3"/>
                  <a:gd name="T38" fmla="*/ 5 w 4"/>
                  <a:gd name="T39" fmla="*/ 14 h 3"/>
                  <a:gd name="T40" fmla="*/ 5 w 4"/>
                  <a:gd name="T41" fmla="*/ 14 h 3"/>
                  <a:gd name="T42" fmla="*/ 5 w 4"/>
                  <a:gd name="T43" fmla="*/ 9 h 3"/>
                  <a:gd name="T44" fmla="*/ 0 w 4"/>
                  <a:gd name="T45" fmla="*/ 9 h 3"/>
                  <a:gd name="T46" fmla="*/ 0 w 4"/>
                  <a:gd name="T47" fmla="*/ 9 h 3"/>
                  <a:gd name="T48" fmla="*/ 0 w 4"/>
                  <a:gd name="T49" fmla="*/ 5 h 3"/>
                  <a:gd name="T50" fmla="*/ 0 w 4"/>
                  <a:gd name="T51" fmla="*/ 5 h 3"/>
                  <a:gd name="T52" fmla="*/ 0 w 4"/>
                  <a:gd name="T53" fmla="*/ 5 h 3"/>
                  <a:gd name="T54" fmla="*/ 5 w 4"/>
                  <a:gd name="T55" fmla="*/ 5 h 3"/>
                  <a:gd name="T56" fmla="*/ 5 w 4"/>
                  <a:gd name="T57" fmla="*/ 0 h 3"/>
                  <a:gd name="T58" fmla="*/ 5 w 4"/>
                  <a:gd name="T59" fmla="*/ 0 h 3"/>
                  <a:gd name="T60" fmla="*/ 5 w 4"/>
                  <a:gd name="T61" fmla="*/ 0 h 3"/>
                  <a:gd name="T62" fmla="*/ 10 w 4"/>
                  <a:gd name="T63" fmla="*/ 0 h 3"/>
                  <a:gd name="T64" fmla="*/ 10 w 4"/>
                  <a:gd name="T65" fmla="*/ 0 h 3"/>
                  <a:gd name="T66" fmla="*/ 10 w 4"/>
                  <a:gd name="T67" fmla="*/ 0 h 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"/>
                  <a:gd name="T103" fmla="*/ 0 h 3"/>
                  <a:gd name="T104" fmla="*/ 4 w 4"/>
                  <a:gd name="T105" fmla="*/ 3 h 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" h="3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761" name="Freeform 74"/>
              <p:cNvSpPr>
                <a:spLocks/>
              </p:cNvSpPr>
              <p:nvPr/>
            </p:nvSpPr>
            <p:spPr bwMode="auto">
              <a:xfrm>
                <a:off x="2186" y="3394"/>
                <a:ext cx="39" cy="15"/>
              </a:xfrm>
              <a:custGeom>
                <a:avLst/>
                <a:gdLst>
                  <a:gd name="T0" fmla="*/ 0 w 8"/>
                  <a:gd name="T1" fmla="*/ 15 h 3"/>
                  <a:gd name="T2" fmla="*/ 34 w 8"/>
                  <a:gd name="T3" fmla="*/ 15 h 3"/>
                  <a:gd name="T4" fmla="*/ 39 w 8"/>
                  <a:gd name="T5" fmla="*/ 0 h 3"/>
                  <a:gd name="T6" fmla="*/ 10 w 8"/>
                  <a:gd name="T7" fmla="*/ 0 h 3"/>
                  <a:gd name="T8" fmla="*/ 0 w 8"/>
                  <a:gd name="T9" fmla="*/ 15 h 3"/>
                  <a:gd name="T10" fmla="*/ 0 w 8"/>
                  <a:gd name="T11" fmla="*/ 15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3"/>
                  <a:gd name="T20" fmla="*/ 8 w 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3">
                    <a:moveTo>
                      <a:pt x="0" y="3"/>
                    </a:moveTo>
                    <a:lnTo>
                      <a:pt x="7" y="3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762" name="Freeform 75"/>
              <p:cNvSpPr>
                <a:spLocks/>
              </p:cNvSpPr>
              <p:nvPr/>
            </p:nvSpPr>
            <p:spPr bwMode="auto">
              <a:xfrm>
                <a:off x="2026" y="3321"/>
                <a:ext cx="38" cy="24"/>
              </a:xfrm>
              <a:custGeom>
                <a:avLst/>
                <a:gdLst>
                  <a:gd name="T0" fmla="*/ 0 w 8"/>
                  <a:gd name="T1" fmla="*/ 19 h 5"/>
                  <a:gd name="T2" fmla="*/ 14 w 8"/>
                  <a:gd name="T3" fmla="*/ 24 h 5"/>
                  <a:gd name="T4" fmla="*/ 28 w 8"/>
                  <a:gd name="T5" fmla="*/ 24 h 5"/>
                  <a:gd name="T6" fmla="*/ 38 w 8"/>
                  <a:gd name="T7" fmla="*/ 10 h 5"/>
                  <a:gd name="T8" fmla="*/ 24 w 8"/>
                  <a:gd name="T9" fmla="*/ 0 h 5"/>
                  <a:gd name="T10" fmla="*/ 5 w 8"/>
                  <a:gd name="T11" fmla="*/ 10 h 5"/>
                  <a:gd name="T12" fmla="*/ 0 w 8"/>
                  <a:gd name="T13" fmla="*/ 19 h 5"/>
                  <a:gd name="T14" fmla="*/ 0 w 8"/>
                  <a:gd name="T15" fmla="*/ 19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5"/>
                  <a:gd name="T26" fmla="*/ 8 w 8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5">
                    <a:moveTo>
                      <a:pt x="0" y="4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763" name="Freeform 76"/>
              <p:cNvSpPr>
                <a:spLocks/>
              </p:cNvSpPr>
              <p:nvPr/>
            </p:nvSpPr>
            <p:spPr bwMode="auto">
              <a:xfrm>
                <a:off x="1991" y="3321"/>
                <a:ext cx="20" cy="24"/>
              </a:xfrm>
              <a:custGeom>
                <a:avLst/>
                <a:gdLst>
                  <a:gd name="T0" fmla="*/ 0 w 4"/>
                  <a:gd name="T1" fmla="*/ 24 h 5"/>
                  <a:gd name="T2" fmla="*/ 20 w 4"/>
                  <a:gd name="T3" fmla="*/ 10 h 5"/>
                  <a:gd name="T4" fmla="*/ 20 w 4"/>
                  <a:gd name="T5" fmla="*/ 0 h 5"/>
                  <a:gd name="T6" fmla="*/ 0 w 4"/>
                  <a:gd name="T7" fmla="*/ 19 h 5"/>
                  <a:gd name="T8" fmla="*/ 0 w 4"/>
                  <a:gd name="T9" fmla="*/ 24 h 5"/>
                  <a:gd name="T10" fmla="*/ 0 w 4"/>
                  <a:gd name="T11" fmla="*/ 24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5"/>
                  <a:gd name="T20" fmla="*/ 4 w 4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5">
                    <a:moveTo>
                      <a:pt x="0" y="5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764" name="Freeform 77"/>
              <p:cNvSpPr>
                <a:spLocks/>
              </p:cNvSpPr>
              <p:nvPr/>
            </p:nvSpPr>
            <p:spPr bwMode="auto">
              <a:xfrm>
                <a:off x="2128" y="3360"/>
                <a:ext cx="39" cy="34"/>
              </a:xfrm>
              <a:custGeom>
                <a:avLst/>
                <a:gdLst>
                  <a:gd name="T0" fmla="*/ 15 w 8"/>
                  <a:gd name="T1" fmla="*/ 34 h 7"/>
                  <a:gd name="T2" fmla="*/ 39 w 8"/>
                  <a:gd name="T3" fmla="*/ 34 h 7"/>
                  <a:gd name="T4" fmla="*/ 39 w 8"/>
                  <a:gd name="T5" fmla="*/ 19 h 7"/>
                  <a:gd name="T6" fmla="*/ 20 w 8"/>
                  <a:gd name="T7" fmla="*/ 0 h 7"/>
                  <a:gd name="T8" fmla="*/ 0 w 8"/>
                  <a:gd name="T9" fmla="*/ 10 h 7"/>
                  <a:gd name="T10" fmla="*/ 15 w 8"/>
                  <a:gd name="T11" fmla="*/ 34 h 7"/>
                  <a:gd name="T12" fmla="*/ 15 w 8"/>
                  <a:gd name="T13" fmla="*/ 34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7"/>
                  <a:gd name="T23" fmla="*/ 8 w 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7">
                    <a:moveTo>
                      <a:pt x="3" y="7"/>
                    </a:moveTo>
                    <a:lnTo>
                      <a:pt x="8" y="7"/>
                    </a:lnTo>
                    <a:lnTo>
                      <a:pt x="8" y="4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29700" name="Rectangle 78"/>
          <p:cNvSpPr>
            <a:spLocks noGrp="1" noChangeArrowheads="1"/>
          </p:cNvSpPr>
          <p:nvPr>
            <p:ph type="title"/>
          </p:nvPr>
        </p:nvSpPr>
        <p:spPr>
          <a:xfrm>
            <a:off x="0" y="242888"/>
            <a:ext cx="9144000" cy="1143000"/>
          </a:xfrm>
          <a:noFill/>
        </p:spPr>
        <p:txBody>
          <a:bodyPr/>
          <a:lstStyle/>
          <a:p>
            <a:r>
              <a:rPr lang="en-US" sz="2400" smtClean="0"/>
              <a:t>Obesity Trends* Among U.S. Adults</a:t>
            </a:r>
            <a:br>
              <a:rPr lang="en-US" sz="2400" smtClean="0"/>
            </a:br>
            <a:r>
              <a:rPr lang="en-US" sz="2400" smtClean="0">
                <a:solidFill>
                  <a:srgbClr val="DE3021"/>
                </a:solidFill>
              </a:rPr>
              <a:t>BRFSS, 1994</a:t>
            </a:r>
          </a:p>
        </p:txBody>
      </p:sp>
      <p:sp>
        <p:nvSpPr>
          <p:cNvPr id="29701" name="Text Box 79"/>
          <p:cNvSpPr txBox="1">
            <a:spLocks noChangeArrowheads="1"/>
          </p:cNvSpPr>
          <p:nvPr/>
        </p:nvSpPr>
        <p:spPr bwMode="auto">
          <a:xfrm>
            <a:off x="3851275" y="1252538"/>
            <a:ext cx="1373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Verdana" pitchFamily="34" charset="0"/>
              </a:rPr>
              <a:t>(*BMI ≥30)</a:t>
            </a:r>
          </a:p>
        </p:txBody>
      </p:sp>
      <p:sp>
        <p:nvSpPr>
          <p:cNvPr id="29702" name="Text Box 80"/>
          <p:cNvSpPr txBox="1">
            <a:spLocks noChangeArrowheads="1"/>
          </p:cNvSpPr>
          <p:nvPr/>
        </p:nvSpPr>
        <p:spPr bwMode="auto">
          <a:xfrm>
            <a:off x="654050" y="5894388"/>
            <a:ext cx="7251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>
                <a:latin typeface="Arial Narrow" pitchFamily="34" charset="0"/>
              </a:rPr>
              <a:t>No Data           &lt;10%          10%–14%	    15%–19% </a:t>
            </a:r>
          </a:p>
        </p:txBody>
      </p:sp>
      <p:sp>
        <p:nvSpPr>
          <p:cNvPr id="29703" name="Rectangle 81"/>
          <p:cNvSpPr>
            <a:spLocks noChangeArrowheads="1"/>
          </p:cNvSpPr>
          <p:nvPr/>
        </p:nvSpPr>
        <p:spPr bwMode="auto">
          <a:xfrm>
            <a:off x="488950" y="5956300"/>
            <a:ext cx="207963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9704" name="Rectangle 82"/>
          <p:cNvSpPr>
            <a:spLocks noChangeArrowheads="1"/>
          </p:cNvSpPr>
          <p:nvPr/>
        </p:nvSpPr>
        <p:spPr bwMode="auto">
          <a:xfrm>
            <a:off x="1411288" y="5953125"/>
            <a:ext cx="207962" cy="2349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9705" name="Rectangle 83"/>
          <p:cNvSpPr>
            <a:spLocks noChangeArrowheads="1"/>
          </p:cNvSpPr>
          <p:nvPr/>
        </p:nvSpPr>
        <p:spPr bwMode="auto">
          <a:xfrm>
            <a:off x="2268538" y="5951538"/>
            <a:ext cx="209550" cy="23495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l-GR" sz="2400">
              <a:latin typeface="Times New Roman" pitchFamily="18" charset="0"/>
            </a:endParaRPr>
          </a:p>
        </p:txBody>
      </p:sp>
      <p:sp>
        <p:nvSpPr>
          <p:cNvPr id="29706" name="Rectangle 84"/>
          <p:cNvSpPr>
            <a:spLocks noChangeArrowheads="1"/>
          </p:cNvSpPr>
          <p:nvPr/>
        </p:nvSpPr>
        <p:spPr bwMode="auto">
          <a:xfrm>
            <a:off x="3348038" y="5961063"/>
            <a:ext cx="207962" cy="234950"/>
          </a:xfrm>
          <a:prstGeom prst="rect">
            <a:avLst/>
          </a:prstGeom>
          <a:solidFill>
            <a:srgbClr val="000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9707" name="Rectangle 85"/>
          <p:cNvSpPr>
            <a:spLocks noChangeArrowheads="1"/>
          </p:cNvSpPr>
          <p:nvPr/>
        </p:nvSpPr>
        <p:spPr bwMode="auto">
          <a:xfrm>
            <a:off x="395288" y="5892800"/>
            <a:ext cx="4032250" cy="35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ransition advClick="0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23850" y="-26988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ΓΚΡΕΛΙΝΗ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620118"/>
            <a:ext cx="9144000" cy="209288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Αρνητική συσχέτιση με το σωματικό βάρος,        με απώλεια βάρους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Χαμηλές συγκεντρώσεις σε παχύσαρκα άτομα     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αντιρροπιστικός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μηχανισμός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Υψηλές συγκεντρώσεις στο σύνδρομο </a:t>
            </a:r>
            <a:r>
              <a:rPr lang="en-US" sz="20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Prader-Willi</a:t>
            </a:r>
            <a:endParaRPr lang="en-US" sz="2000" b="1" u="sng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Συνδέσεις με το σύστημα ανταμοιβής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420888"/>
            <a:ext cx="3168352" cy="338492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0" y="2818671"/>
            <a:ext cx="5868144" cy="30162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προγευματικά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ταχεία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n-US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Έναυσμα για έναρξη σιτίσεως;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«Προετοιμασία» για είσοδο τροφής;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Η διακύμανση των συγκεντρώσεων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γκρελίνης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(ιδιαίτερα 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καταστολή) είναι λιγότερο έντονη στα παχύσαρκα άτομα      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διαταραγμένοι μηχανισμοί κορεσμού;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276601" y="6021288"/>
            <a:ext cx="5975920" cy="75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15000"/>
              </a:spcBef>
              <a:spcAft>
                <a:spcPts val="0"/>
              </a:spcAft>
              <a:defRPr/>
            </a:pP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Coll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AP et al, Cell 2007;129:251-262</a:t>
            </a:r>
            <a:endParaRPr lang="el-GR" sz="13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15000"/>
              </a:spcBef>
              <a:spcAft>
                <a:spcPts val="0"/>
              </a:spcAft>
              <a:defRPr/>
            </a:pP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Nogueiras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R 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et al, 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Ann N Y </a:t>
            </a: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Acad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Sci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2008;1126:14-19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15000"/>
              </a:spcBef>
              <a:spcAft>
                <a:spcPts val="0"/>
              </a:spcAft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Chaudhri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O et al,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Philos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Trans R Soc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Lond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Sci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2006;361:1187-1209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084540" y="1124744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12 - Βέλος προς τα κάτω"/>
          <p:cNvSpPr/>
          <p:nvPr/>
        </p:nvSpPr>
        <p:spPr>
          <a:xfrm rot="10800000">
            <a:off x="5652120" y="548680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4" name="13 - Βέλος προς τα κάτω"/>
          <p:cNvSpPr/>
          <p:nvPr/>
        </p:nvSpPr>
        <p:spPr>
          <a:xfrm rot="10800000">
            <a:off x="323528" y="2708920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5" name="14 - Βέλος προς τα κάτω"/>
          <p:cNvSpPr/>
          <p:nvPr/>
        </p:nvSpPr>
        <p:spPr>
          <a:xfrm>
            <a:off x="5292080" y="2708920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2484140" y="5156299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0" y="11906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ΕΠΙΔΡΑΣΗ ΤΩΝ ΔΙΑΦΟΡΕΤΙΚΩΝ ΘΡΕΠΤΙΚΩΝ ΣΥΣΤΑΤΙΚΩΝ ΣΤΙΣ ΣΥΓΚΕΝΤΡΩΣΕΙΣ ΓΚΡΕΛΙΝΗΣ</a:t>
            </a:r>
          </a:p>
        </p:txBody>
      </p:sp>
      <p:grpSp>
        <p:nvGrpSpPr>
          <p:cNvPr id="51203" name="Group 3"/>
          <p:cNvGrpSpPr>
            <a:grpSpLocks noChangeAspect="1"/>
          </p:cNvGrpSpPr>
          <p:nvPr/>
        </p:nvGrpSpPr>
        <p:grpSpPr bwMode="auto">
          <a:xfrm>
            <a:off x="5508625" y="3424238"/>
            <a:ext cx="3600450" cy="2092325"/>
            <a:chOff x="660" y="1071"/>
            <a:chExt cx="4440" cy="2576"/>
          </a:xfrm>
        </p:grpSpPr>
        <p:sp>
          <p:nvSpPr>
            <p:cNvPr id="51286" name="AutoShape 4"/>
            <p:cNvSpPr>
              <a:spLocks noChangeAspect="1" noChangeArrowheads="1" noTextEdit="1"/>
            </p:cNvSpPr>
            <p:nvPr/>
          </p:nvSpPr>
          <p:spPr bwMode="auto">
            <a:xfrm>
              <a:off x="660" y="1071"/>
              <a:ext cx="4440" cy="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87" name="Rectangle 5"/>
            <p:cNvSpPr>
              <a:spLocks noChangeArrowheads="1"/>
            </p:cNvSpPr>
            <p:nvPr/>
          </p:nvSpPr>
          <p:spPr bwMode="auto">
            <a:xfrm>
              <a:off x="696" y="1107"/>
              <a:ext cx="4368" cy="2487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88" name="Rectangle 6"/>
            <p:cNvSpPr>
              <a:spLocks noChangeArrowheads="1"/>
            </p:cNvSpPr>
            <p:nvPr/>
          </p:nvSpPr>
          <p:spPr bwMode="auto">
            <a:xfrm>
              <a:off x="1005" y="1258"/>
              <a:ext cx="3987" cy="186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89" name="Line 7"/>
            <p:cNvSpPr>
              <a:spLocks noChangeShapeType="1"/>
            </p:cNvSpPr>
            <p:nvPr/>
          </p:nvSpPr>
          <p:spPr bwMode="auto">
            <a:xfrm>
              <a:off x="1005" y="1258"/>
              <a:ext cx="1" cy="1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0" name="Line 8"/>
            <p:cNvSpPr>
              <a:spLocks noChangeShapeType="1"/>
            </p:cNvSpPr>
            <p:nvPr/>
          </p:nvSpPr>
          <p:spPr bwMode="auto">
            <a:xfrm>
              <a:off x="977" y="3120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1" name="Line 9"/>
            <p:cNvSpPr>
              <a:spLocks noChangeShapeType="1"/>
            </p:cNvSpPr>
            <p:nvPr/>
          </p:nvSpPr>
          <p:spPr bwMode="auto">
            <a:xfrm>
              <a:off x="977" y="2890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2" name="Line 10"/>
            <p:cNvSpPr>
              <a:spLocks noChangeShapeType="1"/>
            </p:cNvSpPr>
            <p:nvPr/>
          </p:nvSpPr>
          <p:spPr bwMode="auto">
            <a:xfrm>
              <a:off x="977" y="265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3" name="Line 11"/>
            <p:cNvSpPr>
              <a:spLocks noChangeShapeType="1"/>
            </p:cNvSpPr>
            <p:nvPr/>
          </p:nvSpPr>
          <p:spPr bwMode="auto">
            <a:xfrm>
              <a:off x="977" y="242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4" name="Line 12"/>
            <p:cNvSpPr>
              <a:spLocks noChangeShapeType="1"/>
            </p:cNvSpPr>
            <p:nvPr/>
          </p:nvSpPr>
          <p:spPr bwMode="auto">
            <a:xfrm>
              <a:off x="977" y="2192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5" name="Line 13"/>
            <p:cNvSpPr>
              <a:spLocks noChangeShapeType="1"/>
            </p:cNvSpPr>
            <p:nvPr/>
          </p:nvSpPr>
          <p:spPr bwMode="auto">
            <a:xfrm>
              <a:off x="977" y="1955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6" name="Line 14"/>
            <p:cNvSpPr>
              <a:spLocks noChangeShapeType="1"/>
            </p:cNvSpPr>
            <p:nvPr/>
          </p:nvSpPr>
          <p:spPr bwMode="auto">
            <a:xfrm>
              <a:off x="977" y="1725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7" name="Line 15"/>
            <p:cNvSpPr>
              <a:spLocks noChangeShapeType="1"/>
            </p:cNvSpPr>
            <p:nvPr/>
          </p:nvSpPr>
          <p:spPr bwMode="auto">
            <a:xfrm>
              <a:off x="977" y="1488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8" name="Line 16"/>
            <p:cNvSpPr>
              <a:spLocks noChangeShapeType="1"/>
            </p:cNvSpPr>
            <p:nvPr/>
          </p:nvSpPr>
          <p:spPr bwMode="auto">
            <a:xfrm>
              <a:off x="977" y="1258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99" name="Line 17"/>
            <p:cNvSpPr>
              <a:spLocks noChangeShapeType="1"/>
            </p:cNvSpPr>
            <p:nvPr/>
          </p:nvSpPr>
          <p:spPr bwMode="auto">
            <a:xfrm>
              <a:off x="1005" y="3120"/>
              <a:ext cx="398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0" name="Freeform 18"/>
            <p:cNvSpPr>
              <a:spLocks/>
            </p:cNvSpPr>
            <p:nvPr/>
          </p:nvSpPr>
          <p:spPr bwMode="auto">
            <a:xfrm>
              <a:off x="1502" y="2272"/>
              <a:ext cx="2994" cy="179"/>
            </a:xfrm>
            <a:custGeom>
              <a:avLst/>
              <a:gdLst>
                <a:gd name="T0" fmla="*/ 0 w 416"/>
                <a:gd name="T1" fmla="*/ 29 h 25"/>
                <a:gd name="T2" fmla="*/ 1000 w 416"/>
                <a:gd name="T3" fmla="*/ 179 h 25"/>
                <a:gd name="T4" fmla="*/ 1994 w 416"/>
                <a:gd name="T5" fmla="*/ 0 h 25"/>
                <a:gd name="T6" fmla="*/ 2994 w 416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6"/>
                <a:gd name="T13" fmla="*/ 0 h 25"/>
                <a:gd name="T14" fmla="*/ 416 w 416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6" h="25">
                  <a:moveTo>
                    <a:pt x="0" y="4"/>
                  </a:moveTo>
                  <a:lnTo>
                    <a:pt x="139" y="25"/>
                  </a:lnTo>
                  <a:lnTo>
                    <a:pt x="277" y="0"/>
                  </a:lnTo>
                  <a:lnTo>
                    <a:pt x="416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1" name="Line 19"/>
            <p:cNvSpPr>
              <a:spLocks noChangeShapeType="1"/>
            </p:cNvSpPr>
            <p:nvPr/>
          </p:nvSpPr>
          <p:spPr bwMode="auto">
            <a:xfrm>
              <a:off x="1502" y="2300"/>
              <a:ext cx="1" cy="238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2" name="Line 20"/>
            <p:cNvSpPr>
              <a:spLocks noChangeShapeType="1"/>
            </p:cNvSpPr>
            <p:nvPr/>
          </p:nvSpPr>
          <p:spPr bwMode="auto">
            <a:xfrm>
              <a:off x="1480" y="2538"/>
              <a:ext cx="51" cy="1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3" name="Line 21"/>
            <p:cNvSpPr>
              <a:spLocks noChangeShapeType="1"/>
            </p:cNvSpPr>
            <p:nvPr/>
          </p:nvSpPr>
          <p:spPr bwMode="auto">
            <a:xfrm>
              <a:off x="2502" y="2451"/>
              <a:ext cx="1" cy="238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4" name="Line 22"/>
            <p:cNvSpPr>
              <a:spLocks noChangeShapeType="1"/>
            </p:cNvSpPr>
            <p:nvPr/>
          </p:nvSpPr>
          <p:spPr bwMode="auto">
            <a:xfrm>
              <a:off x="2481" y="2689"/>
              <a:ext cx="50" cy="1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5" name="Line 23"/>
            <p:cNvSpPr>
              <a:spLocks noChangeShapeType="1"/>
            </p:cNvSpPr>
            <p:nvPr/>
          </p:nvSpPr>
          <p:spPr bwMode="auto">
            <a:xfrm>
              <a:off x="3495" y="2272"/>
              <a:ext cx="1" cy="230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6" name="Line 24"/>
            <p:cNvSpPr>
              <a:spLocks noChangeShapeType="1"/>
            </p:cNvSpPr>
            <p:nvPr/>
          </p:nvSpPr>
          <p:spPr bwMode="auto">
            <a:xfrm>
              <a:off x="3474" y="2502"/>
              <a:ext cx="50" cy="1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7" name="Line 25"/>
            <p:cNvSpPr>
              <a:spLocks noChangeShapeType="1"/>
            </p:cNvSpPr>
            <p:nvPr/>
          </p:nvSpPr>
          <p:spPr bwMode="auto">
            <a:xfrm>
              <a:off x="4496" y="2272"/>
              <a:ext cx="1" cy="230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8" name="Line 26"/>
            <p:cNvSpPr>
              <a:spLocks noChangeShapeType="1"/>
            </p:cNvSpPr>
            <p:nvPr/>
          </p:nvSpPr>
          <p:spPr bwMode="auto">
            <a:xfrm>
              <a:off x="4474" y="2502"/>
              <a:ext cx="50" cy="1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09" name="Freeform 27"/>
            <p:cNvSpPr>
              <a:spLocks/>
            </p:cNvSpPr>
            <p:nvPr/>
          </p:nvSpPr>
          <p:spPr bwMode="auto">
            <a:xfrm>
              <a:off x="1495" y="2343"/>
              <a:ext cx="151" cy="72"/>
            </a:xfrm>
            <a:custGeom>
              <a:avLst/>
              <a:gdLst>
                <a:gd name="T0" fmla="*/ 0 w 151"/>
                <a:gd name="T1" fmla="*/ 51 h 72"/>
                <a:gd name="T2" fmla="*/ 144 w 151"/>
                <a:gd name="T3" fmla="*/ 0 h 72"/>
                <a:gd name="T4" fmla="*/ 151 w 151"/>
                <a:gd name="T5" fmla="*/ 22 h 72"/>
                <a:gd name="T6" fmla="*/ 7 w 151"/>
                <a:gd name="T7" fmla="*/ 72 h 72"/>
                <a:gd name="T8" fmla="*/ 0 w 151"/>
                <a:gd name="T9" fmla="*/ 51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72"/>
                <a:gd name="T17" fmla="*/ 151 w 151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72">
                  <a:moveTo>
                    <a:pt x="0" y="51"/>
                  </a:moveTo>
                  <a:lnTo>
                    <a:pt x="144" y="0"/>
                  </a:lnTo>
                  <a:lnTo>
                    <a:pt x="151" y="22"/>
                  </a:lnTo>
                  <a:lnTo>
                    <a:pt x="7" y="7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0" name="Freeform 28"/>
            <p:cNvSpPr>
              <a:spLocks/>
            </p:cNvSpPr>
            <p:nvPr/>
          </p:nvSpPr>
          <p:spPr bwMode="auto">
            <a:xfrm>
              <a:off x="1718" y="2264"/>
              <a:ext cx="151" cy="72"/>
            </a:xfrm>
            <a:custGeom>
              <a:avLst/>
              <a:gdLst>
                <a:gd name="T0" fmla="*/ 0 w 151"/>
                <a:gd name="T1" fmla="*/ 51 h 72"/>
                <a:gd name="T2" fmla="*/ 144 w 151"/>
                <a:gd name="T3" fmla="*/ 0 h 72"/>
                <a:gd name="T4" fmla="*/ 151 w 151"/>
                <a:gd name="T5" fmla="*/ 22 h 72"/>
                <a:gd name="T6" fmla="*/ 7 w 151"/>
                <a:gd name="T7" fmla="*/ 72 h 72"/>
                <a:gd name="T8" fmla="*/ 0 w 151"/>
                <a:gd name="T9" fmla="*/ 51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72"/>
                <a:gd name="T17" fmla="*/ 151 w 151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72">
                  <a:moveTo>
                    <a:pt x="0" y="51"/>
                  </a:moveTo>
                  <a:lnTo>
                    <a:pt x="144" y="0"/>
                  </a:lnTo>
                  <a:lnTo>
                    <a:pt x="151" y="22"/>
                  </a:lnTo>
                  <a:lnTo>
                    <a:pt x="7" y="7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1" name="Freeform 29"/>
            <p:cNvSpPr>
              <a:spLocks/>
            </p:cNvSpPr>
            <p:nvPr/>
          </p:nvSpPr>
          <p:spPr bwMode="auto">
            <a:xfrm>
              <a:off x="1941" y="2178"/>
              <a:ext cx="151" cy="79"/>
            </a:xfrm>
            <a:custGeom>
              <a:avLst/>
              <a:gdLst>
                <a:gd name="T0" fmla="*/ 0 w 151"/>
                <a:gd name="T1" fmla="*/ 58 h 79"/>
                <a:gd name="T2" fmla="*/ 144 w 151"/>
                <a:gd name="T3" fmla="*/ 0 h 79"/>
                <a:gd name="T4" fmla="*/ 151 w 151"/>
                <a:gd name="T5" fmla="*/ 22 h 79"/>
                <a:gd name="T6" fmla="*/ 7 w 151"/>
                <a:gd name="T7" fmla="*/ 79 h 79"/>
                <a:gd name="T8" fmla="*/ 0 w 151"/>
                <a:gd name="T9" fmla="*/ 58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79"/>
                <a:gd name="T17" fmla="*/ 151 w 151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79">
                  <a:moveTo>
                    <a:pt x="0" y="58"/>
                  </a:moveTo>
                  <a:lnTo>
                    <a:pt x="144" y="0"/>
                  </a:lnTo>
                  <a:lnTo>
                    <a:pt x="151" y="22"/>
                  </a:lnTo>
                  <a:lnTo>
                    <a:pt x="7" y="7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2" name="Freeform 30"/>
            <p:cNvSpPr>
              <a:spLocks/>
            </p:cNvSpPr>
            <p:nvPr/>
          </p:nvSpPr>
          <p:spPr bwMode="auto">
            <a:xfrm>
              <a:off x="2171" y="2099"/>
              <a:ext cx="144" cy="72"/>
            </a:xfrm>
            <a:custGeom>
              <a:avLst/>
              <a:gdLst>
                <a:gd name="T0" fmla="*/ 0 w 144"/>
                <a:gd name="T1" fmla="*/ 50 h 72"/>
                <a:gd name="T2" fmla="*/ 137 w 144"/>
                <a:gd name="T3" fmla="*/ 0 h 72"/>
                <a:gd name="T4" fmla="*/ 144 w 144"/>
                <a:gd name="T5" fmla="*/ 22 h 72"/>
                <a:gd name="T6" fmla="*/ 7 w 144"/>
                <a:gd name="T7" fmla="*/ 72 h 72"/>
                <a:gd name="T8" fmla="*/ 0 w 144"/>
                <a:gd name="T9" fmla="*/ 5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72"/>
                <a:gd name="T17" fmla="*/ 144 w 144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72">
                  <a:moveTo>
                    <a:pt x="0" y="50"/>
                  </a:moveTo>
                  <a:lnTo>
                    <a:pt x="137" y="0"/>
                  </a:lnTo>
                  <a:lnTo>
                    <a:pt x="144" y="22"/>
                  </a:lnTo>
                  <a:lnTo>
                    <a:pt x="7" y="72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3" name="Freeform 31"/>
            <p:cNvSpPr>
              <a:spLocks/>
            </p:cNvSpPr>
            <p:nvPr/>
          </p:nvSpPr>
          <p:spPr bwMode="auto">
            <a:xfrm>
              <a:off x="2394" y="2034"/>
              <a:ext cx="108" cy="58"/>
            </a:xfrm>
            <a:custGeom>
              <a:avLst/>
              <a:gdLst>
                <a:gd name="T0" fmla="*/ 0 w 108"/>
                <a:gd name="T1" fmla="*/ 36 h 58"/>
                <a:gd name="T2" fmla="*/ 101 w 108"/>
                <a:gd name="T3" fmla="*/ 0 h 58"/>
                <a:gd name="T4" fmla="*/ 108 w 108"/>
                <a:gd name="T5" fmla="*/ 22 h 58"/>
                <a:gd name="T6" fmla="*/ 7 w 108"/>
                <a:gd name="T7" fmla="*/ 58 h 58"/>
                <a:gd name="T8" fmla="*/ 0 w 108"/>
                <a:gd name="T9" fmla="*/ 3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8"/>
                <a:gd name="T17" fmla="*/ 108 w 108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8">
                  <a:moveTo>
                    <a:pt x="0" y="36"/>
                  </a:moveTo>
                  <a:lnTo>
                    <a:pt x="101" y="0"/>
                  </a:lnTo>
                  <a:lnTo>
                    <a:pt x="108" y="22"/>
                  </a:lnTo>
                  <a:lnTo>
                    <a:pt x="7" y="5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4" name="Rectangle 32"/>
            <p:cNvSpPr>
              <a:spLocks noChangeArrowheads="1"/>
            </p:cNvSpPr>
            <p:nvPr/>
          </p:nvSpPr>
          <p:spPr bwMode="auto">
            <a:xfrm>
              <a:off x="2502" y="2034"/>
              <a:ext cx="43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5" name="Rectangle 33"/>
            <p:cNvSpPr>
              <a:spLocks noChangeArrowheads="1"/>
            </p:cNvSpPr>
            <p:nvPr/>
          </p:nvSpPr>
          <p:spPr bwMode="auto">
            <a:xfrm>
              <a:off x="2632" y="2034"/>
              <a:ext cx="151" cy="2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6" name="Rectangle 34"/>
            <p:cNvSpPr>
              <a:spLocks noChangeArrowheads="1"/>
            </p:cNvSpPr>
            <p:nvPr/>
          </p:nvSpPr>
          <p:spPr bwMode="auto">
            <a:xfrm>
              <a:off x="2869" y="2034"/>
              <a:ext cx="151" cy="2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7" name="Rectangle 35"/>
            <p:cNvSpPr>
              <a:spLocks noChangeArrowheads="1"/>
            </p:cNvSpPr>
            <p:nvPr/>
          </p:nvSpPr>
          <p:spPr bwMode="auto">
            <a:xfrm>
              <a:off x="3107" y="2034"/>
              <a:ext cx="151" cy="2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8" name="Rectangle 36"/>
            <p:cNvSpPr>
              <a:spLocks noChangeArrowheads="1"/>
            </p:cNvSpPr>
            <p:nvPr/>
          </p:nvSpPr>
          <p:spPr bwMode="auto">
            <a:xfrm>
              <a:off x="3344" y="2034"/>
              <a:ext cx="151" cy="2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19" name="Freeform 37"/>
            <p:cNvSpPr>
              <a:spLocks/>
            </p:cNvSpPr>
            <p:nvPr/>
          </p:nvSpPr>
          <p:spPr bwMode="auto">
            <a:xfrm>
              <a:off x="3582" y="2042"/>
              <a:ext cx="151" cy="43"/>
            </a:xfrm>
            <a:custGeom>
              <a:avLst/>
              <a:gdLst>
                <a:gd name="T0" fmla="*/ 0 w 151"/>
                <a:gd name="T1" fmla="*/ 0 h 43"/>
                <a:gd name="T2" fmla="*/ 151 w 151"/>
                <a:gd name="T3" fmla="*/ 21 h 43"/>
                <a:gd name="T4" fmla="*/ 151 w 151"/>
                <a:gd name="T5" fmla="*/ 43 h 43"/>
                <a:gd name="T6" fmla="*/ 0 w 151"/>
                <a:gd name="T7" fmla="*/ 21 h 43"/>
                <a:gd name="T8" fmla="*/ 0 w 151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43"/>
                <a:gd name="T17" fmla="*/ 151 w 151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43">
                  <a:moveTo>
                    <a:pt x="0" y="0"/>
                  </a:moveTo>
                  <a:lnTo>
                    <a:pt x="151" y="21"/>
                  </a:lnTo>
                  <a:lnTo>
                    <a:pt x="151" y="43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0" name="Freeform 38"/>
            <p:cNvSpPr>
              <a:spLocks/>
            </p:cNvSpPr>
            <p:nvPr/>
          </p:nvSpPr>
          <p:spPr bwMode="auto">
            <a:xfrm>
              <a:off x="3819" y="2070"/>
              <a:ext cx="151" cy="43"/>
            </a:xfrm>
            <a:custGeom>
              <a:avLst/>
              <a:gdLst>
                <a:gd name="T0" fmla="*/ 0 w 151"/>
                <a:gd name="T1" fmla="*/ 0 h 43"/>
                <a:gd name="T2" fmla="*/ 151 w 151"/>
                <a:gd name="T3" fmla="*/ 22 h 43"/>
                <a:gd name="T4" fmla="*/ 151 w 151"/>
                <a:gd name="T5" fmla="*/ 43 h 43"/>
                <a:gd name="T6" fmla="*/ 0 w 151"/>
                <a:gd name="T7" fmla="*/ 22 h 43"/>
                <a:gd name="T8" fmla="*/ 0 w 151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43"/>
                <a:gd name="T17" fmla="*/ 151 w 151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43">
                  <a:moveTo>
                    <a:pt x="0" y="0"/>
                  </a:moveTo>
                  <a:lnTo>
                    <a:pt x="151" y="22"/>
                  </a:lnTo>
                  <a:lnTo>
                    <a:pt x="151" y="43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1" name="Freeform 39"/>
            <p:cNvSpPr>
              <a:spLocks/>
            </p:cNvSpPr>
            <p:nvPr/>
          </p:nvSpPr>
          <p:spPr bwMode="auto">
            <a:xfrm>
              <a:off x="4057" y="2099"/>
              <a:ext cx="151" cy="36"/>
            </a:xfrm>
            <a:custGeom>
              <a:avLst/>
              <a:gdLst>
                <a:gd name="T0" fmla="*/ 0 w 151"/>
                <a:gd name="T1" fmla="*/ 0 h 36"/>
                <a:gd name="T2" fmla="*/ 151 w 151"/>
                <a:gd name="T3" fmla="*/ 14 h 36"/>
                <a:gd name="T4" fmla="*/ 151 w 151"/>
                <a:gd name="T5" fmla="*/ 36 h 36"/>
                <a:gd name="T6" fmla="*/ 0 w 151"/>
                <a:gd name="T7" fmla="*/ 22 h 36"/>
                <a:gd name="T8" fmla="*/ 0 w 15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36"/>
                <a:gd name="T17" fmla="*/ 151 w 15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36">
                  <a:moveTo>
                    <a:pt x="0" y="0"/>
                  </a:moveTo>
                  <a:lnTo>
                    <a:pt x="151" y="14"/>
                  </a:lnTo>
                  <a:lnTo>
                    <a:pt x="151" y="36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2" name="Freeform 40"/>
            <p:cNvSpPr>
              <a:spLocks/>
            </p:cNvSpPr>
            <p:nvPr/>
          </p:nvSpPr>
          <p:spPr bwMode="auto">
            <a:xfrm>
              <a:off x="4294" y="2128"/>
              <a:ext cx="151" cy="36"/>
            </a:xfrm>
            <a:custGeom>
              <a:avLst/>
              <a:gdLst>
                <a:gd name="T0" fmla="*/ 0 w 151"/>
                <a:gd name="T1" fmla="*/ 0 h 36"/>
                <a:gd name="T2" fmla="*/ 151 w 151"/>
                <a:gd name="T3" fmla="*/ 14 h 36"/>
                <a:gd name="T4" fmla="*/ 151 w 151"/>
                <a:gd name="T5" fmla="*/ 36 h 36"/>
                <a:gd name="T6" fmla="*/ 0 w 151"/>
                <a:gd name="T7" fmla="*/ 21 h 36"/>
                <a:gd name="T8" fmla="*/ 0 w 15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36"/>
                <a:gd name="T17" fmla="*/ 151 w 15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36">
                  <a:moveTo>
                    <a:pt x="0" y="0"/>
                  </a:moveTo>
                  <a:lnTo>
                    <a:pt x="151" y="14"/>
                  </a:lnTo>
                  <a:lnTo>
                    <a:pt x="151" y="36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3" name="Line 41"/>
            <p:cNvSpPr>
              <a:spLocks noChangeShapeType="1"/>
            </p:cNvSpPr>
            <p:nvPr/>
          </p:nvSpPr>
          <p:spPr bwMode="auto">
            <a:xfrm flipV="1">
              <a:off x="1502" y="2171"/>
              <a:ext cx="1" cy="237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4" name="Line 42"/>
            <p:cNvSpPr>
              <a:spLocks noChangeShapeType="1"/>
            </p:cNvSpPr>
            <p:nvPr/>
          </p:nvSpPr>
          <p:spPr bwMode="auto">
            <a:xfrm>
              <a:off x="1480" y="2171"/>
              <a:ext cx="51" cy="1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5" name="Line 43"/>
            <p:cNvSpPr>
              <a:spLocks noChangeShapeType="1"/>
            </p:cNvSpPr>
            <p:nvPr/>
          </p:nvSpPr>
          <p:spPr bwMode="auto">
            <a:xfrm flipV="1">
              <a:off x="2502" y="1819"/>
              <a:ext cx="1" cy="230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6" name="Line 44"/>
            <p:cNvSpPr>
              <a:spLocks noChangeShapeType="1"/>
            </p:cNvSpPr>
            <p:nvPr/>
          </p:nvSpPr>
          <p:spPr bwMode="auto">
            <a:xfrm>
              <a:off x="2481" y="1819"/>
              <a:ext cx="50" cy="1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7" name="Line 45"/>
            <p:cNvSpPr>
              <a:spLocks noChangeShapeType="1"/>
            </p:cNvSpPr>
            <p:nvPr/>
          </p:nvSpPr>
          <p:spPr bwMode="auto">
            <a:xfrm flipV="1">
              <a:off x="3495" y="1819"/>
              <a:ext cx="1" cy="230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8" name="Line 46"/>
            <p:cNvSpPr>
              <a:spLocks noChangeShapeType="1"/>
            </p:cNvSpPr>
            <p:nvPr/>
          </p:nvSpPr>
          <p:spPr bwMode="auto">
            <a:xfrm>
              <a:off x="3474" y="1819"/>
              <a:ext cx="50" cy="1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29" name="Line 47"/>
            <p:cNvSpPr>
              <a:spLocks noChangeShapeType="1"/>
            </p:cNvSpPr>
            <p:nvPr/>
          </p:nvSpPr>
          <p:spPr bwMode="auto">
            <a:xfrm flipV="1">
              <a:off x="4496" y="1934"/>
              <a:ext cx="1" cy="230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0" name="Line 48"/>
            <p:cNvSpPr>
              <a:spLocks noChangeShapeType="1"/>
            </p:cNvSpPr>
            <p:nvPr/>
          </p:nvSpPr>
          <p:spPr bwMode="auto">
            <a:xfrm>
              <a:off x="4474" y="1934"/>
              <a:ext cx="50" cy="1"/>
            </a:xfrm>
            <a:prstGeom prst="line">
              <a:avLst/>
            </a:prstGeom>
            <a:noFill/>
            <a:ln w="11176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1" name="Freeform 49"/>
            <p:cNvSpPr>
              <a:spLocks/>
            </p:cNvSpPr>
            <p:nvPr/>
          </p:nvSpPr>
          <p:spPr bwMode="auto">
            <a:xfrm>
              <a:off x="1452" y="2250"/>
              <a:ext cx="100" cy="101"/>
            </a:xfrm>
            <a:custGeom>
              <a:avLst/>
              <a:gdLst>
                <a:gd name="T0" fmla="*/ 50 w 100"/>
                <a:gd name="T1" fmla="*/ 0 h 101"/>
                <a:gd name="T2" fmla="*/ 100 w 100"/>
                <a:gd name="T3" fmla="*/ 50 h 101"/>
                <a:gd name="T4" fmla="*/ 50 w 100"/>
                <a:gd name="T5" fmla="*/ 101 h 101"/>
                <a:gd name="T6" fmla="*/ 0 w 100"/>
                <a:gd name="T7" fmla="*/ 50 h 101"/>
                <a:gd name="T8" fmla="*/ 50 w 100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101"/>
                <a:gd name="T17" fmla="*/ 100 w 100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101">
                  <a:moveTo>
                    <a:pt x="50" y="0"/>
                  </a:moveTo>
                  <a:lnTo>
                    <a:pt x="100" y="50"/>
                  </a:lnTo>
                  <a:lnTo>
                    <a:pt x="50" y="101"/>
                  </a:lnTo>
                  <a:lnTo>
                    <a:pt x="0" y="5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  <a:ln w="14351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2" name="Freeform 50"/>
            <p:cNvSpPr>
              <a:spLocks/>
            </p:cNvSpPr>
            <p:nvPr/>
          </p:nvSpPr>
          <p:spPr bwMode="auto">
            <a:xfrm>
              <a:off x="2452" y="2401"/>
              <a:ext cx="101" cy="101"/>
            </a:xfrm>
            <a:custGeom>
              <a:avLst/>
              <a:gdLst>
                <a:gd name="T0" fmla="*/ 50 w 101"/>
                <a:gd name="T1" fmla="*/ 0 h 101"/>
                <a:gd name="T2" fmla="*/ 101 w 101"/>
                <a:gd name="T3" fmla="*/ 50 h 101"/>
                <a:gd name="T4" fmla="*/ 50 w 101"/>
                <a:gd name="T5" fmla="*/ 101 h 101"/>
                <a:gd name="T6" fmla="*/ 0 w 101"/>
                <a:gd name="T7" fmla="*/ 50 h 101"/>
                <a:gd name="T8" fmla="*/ 50 w 101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01"/>
                <a:gd name="T17" fmla="*/ 101 w 101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01">
                  <a:moveTo>
                    <a:pt x="50" y="0"/>
                  </a:moveTo>
                  <a:lnTo>
                    <a:pt x="101" y="50"/>
                  </a:lnTo>
                  <a:lnTo>
                    <a:pt x="50" y="101"/>
                  </a:lnTo>
                  <a:lnTo>
                    <a:pt x="0" y="5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  <a:ln w="14351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3" name="Freeform 51"/>
            <p:cNvSpPr>
              <a:spLocks/>
            </p:cNvSpPr>
            <p:nvPr/>
          </p:nvSpPr>
          <p:spPr bwMode="auto">
            <a:xfrm>
              <a:off x="3445" y="2221"/>
              <a:ext cx="101" cy="101"/>
            </a:xfrm>
            <a:custGeom>
              <a:avLst/>
              <a:gdLst>
                <a:gd name="T0" fmla="*/ 50 w 101"/>
                <a:gd name="T1" fmla="*/ 0 h 101"/>
                <a:gd name="T2" fmla="*/ 101 w 101"/>
                <a:gd name="T3" fmla="*/ 51 h 101"/>
                <a:gd name="T4" fmla="*/ 50 w 101"/>
                <a:gd name="T5" fmla="*/ 101 h 101"/>
                <a:gd name="T6" fmla="*/ 0 w 101"/>
                <a:gd name="T7" fmla="*/ 51 h 101"/>
                <a:gd name="T8" fmla="*/ 50 w 101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01"/>
                <a:gd name="T17" fmla="*/ 101 w 101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01">
                  <a:moveTo>
                    <a:pt x="50" y="0"/>
                  </a:moveTo>
                  <a:lnTo>
                    <a:pt x="101" y="51"/>
                  </a:lnTo>
                  <a:lnTo>
                    <a:pt x="50" y="101"/>
                  </a:lnTo>
                  <a:lnTo>
                    <a:pt x="0" y="5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  <a:ln w="14351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4" name="Freeform 52"/>
            <p:cNvSpPr>
              <a:spLocks/>
            </p:cNvSpPr>
            <p:nvPr/>
          </p:nvSpPr>
          <p:spPr bwMode="auto">
            <a:xfrm>
              <a:off x="4445" y="2221"/>
              <a:ext cx="101" cy="101"/>
            </a:xfrm>
            <a:custGeom>
              <a:avLst/>
              <a:gdLst>
                <a:gd name="T0" fmla="*/ 51 w 101"/>
                <a:gd name="T1" fmla="*/ 0 h 101"/>
                <a:gd name="T2" fmla="*/ 101 w 101"/>
                <a:gd name="T3" fmla="*/ 51 h 101"/>
                <a:gd name="T4" fmla="*/ 51 w 101"/>
                <a:gd name="T5" fmla="*/ 101 h 101"/>
                <a:gd name="T6" fmla="*/ 0 w 101"/>
                <a:gd name="T7" fmla="*/ 51 h 101"/>
                <a:gd name="T8" fmla="*/ 51 w 101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01"/>
                <a:gd name="T17" fmla="*/ 101 w 101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01">
                  <a:moveTo>
                    <a:pt x="51" y="0"/>
                  </a:moveTo>
                  <a:lnTo>
                    <a:pt x="101" y="51"/>
                  </a:lnTo>
                  <a:lnTo>
                    <a:pt x="51" y="101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14351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5" name="Oval 53"/>
            <p:cNvSpPr>
              <a:spLocks noChangeArrowheads="1"/>
            </p:cNvSpPr>
            <p:nvPr/>
          </p:nvSpPr>
          <p:spPr bwMode="auto">
            <a:xfrm>
              <a:off x="1452" y="2358"/>
              <a:ext cx="93" cy="93"/>
            </a:xfrm>
            <a:prstGeom prst="ellipse">
              <a:avLst/>
            </a:prstGeom>
            <a:solidFill>
              <a:srgbClr val="FFFFFF"/>
            </a:solidFill>
            <a:ln w="14351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6" name="Oval 54"/>
            <p:cNvSpPr>
              <a:spLocks noChangeArrowheads="1"/>
            </p:cNvSpPr>
            <p:nvPr/>
          </p:nvSpPr>
          <p:spPr bwMode="auto">
            <a:xfrm>
              <a:off x="2452" y="1998"/>
              <a:ext cx="93" cy="94"/>
            </a:xfrm>
            <a:prstGeom prst="ellipse">
              <a:avLst/>
            </a:prstGeom>
            <a:solidFill>
              <a:srgbClr val="FFFFFF"/>
            </a:solidFill>
            <a:ln w="14351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7" name="Oval 55"/>
            <p:cNvSpPr>
              <a:spLocks noChangeArrowheads="1"/>
            </p:cNvSpPr>
            <p:nvPr/>
          </p:nvSpPr>
          <p:spPr bwMode="auto">
            <a:xfrm>
              <a:off x="3445" y="1998"/>
              <a:ext cx="93" cy="94"/>
            </a:xfrm>
            <a:prstGeom prst="ellipse">
              <a:avLst/>
            </a:prstGeom>
            <a:solidFill>
              <a:srgbClr val="FFFFFF"/>
            </a:solidFill>
            <a:ln w="14351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8" name="Oval 56"/>
            <p:cNvSpPr>
              <a:spLocks noChangeArrowheads="1"/>
            </p:cNvSpPr>
            <p:nvPr/>
          </p:nvSpPr>
          <p:spPr bwMode="auto">
            <a:xfrm>
              <a:off x="4445" y="2113"/>
              <a:ext cx="94" cy="94"/>
            </a:xfrm>
            <a:prstGeom prst="ellipse">
              <a:avLst/>
            </a:prstGeom>
            <a:solidFill>
              <a:srgbClr val="FFFFFF"/>
            </a:solidFill>
            <a:ln w="14351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339" name="Rectangle 57"/>
            <p:cNvSpPr>
              <a:spLocks noChangeArrowheads="1"/>
            </p:cNvSpPr>
            <p:nvPr/>
          </p:nvSpPr>
          <p:spPr bwMode="auto">
            <a:xfrm>
              <a:off x="783" y="3063"/>
              <a:ext cx="21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200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340" name="Rectangle 58"/>
            <p:cNvSpPr>
              <a:spLocks noChangeArrowheads="1"/>
            </p:cNvSpPr>
            <p:nvPr/>
          </p:nvSpPr>
          <p:spPr bwMode="auto">
            <a:xfrm>
              <a:off x="783" y="2832"/>
              <a:ext cx="21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250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341" name="Rectangle 59"/>
            <p:cNvSpPr>
              <a:spLocks noChangeArrowheads="1"/>
            </p:cNvSpPr>
            <p:nvPr/>
          </p:nvSpPr>
          <p:spPr bwMode="auto">
            <a:xfrm>
              <a:off x="783" y="2595"/>
              <a:ext cx="21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300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342" name="Rectangle 60"/>
            <p:cNvSpPr>
              <a:spLocks noChangeArrowheads="1"/>
            </p:cNvSpPr>
            <p:nvPr/>
          </p:nvSpPr>
          <p:spPr bwMode="auto">
            <a:xfrm>
              <a:off x="783" y="2367"/>
              <a:ext cx="21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350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343" name="Rectangle 61"/>
            <p:cNvSpPr>
              <a:spLocks noChangeArrowheads="1"/>
            </p:cNvSpPr>
            <p:nvPr/>
          </p:nvSpPr>
          <p:spPr bwMode="auto">
            <a:xfrm>
              <a:off x="783" y="2134"/>
              <a:ext cx="21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400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344" name="Rectangle 62"/>
            <p:cNvSpPr>
              <a:spLocks noChangeArrowheads="1"/>
            </p:cNvSpPr>
            <p:nvPr/>
          </p:nvSpPr>
          <p:spPr bwMode="auto">
            <a:xfrm>
              <a:off x="783" y="1900"/>
              <a:ext cx="21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450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345" name="Rectangle 63"/>
            <p:cNvSpPr>
              <a:spLocks noChangeArrowheads="1"/>
            </p:cNvSpPr>
            <p:nvPr/>
          </p:nvSpPr>
          <p:spPr bwMode="auto">
            <a:xfrm>
              <a:off x="783" y="1667"/>
              <a:ext cx="21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500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346" name="Rectangle 64"/>
            <p:cNvSpPr>
              <a:spLocks noChangeArrowheads="1"/>
            </p:cNvSpPr>
            <p:nvPr/>
          </p:nvSpPr>
          <p:spPr bwMode="auto">
            <a:xfrm>
              <a:off x="783" y="1429"/>
              <a:ext cx="21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550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347" name="Rectangle 65"/>
            <p:cNvSpPr>
              <a:spLocks noChangeArrowheads="1"/>
            </p:cNvSpPr>
            <p:nvPr/>
          </p:nvSpPr>
          <p:spPr bwMode="auto">
            <a:xfrm>
              <a:off x="783" y="1202"/>
              <a:ext cx="21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600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348" name="Rectangle 66"/>
            <p:cNvSpPr>
              <a:spLocks noChangeArrowheads="1"/>
            </p:cNvSpPr>
            <p:nvPr/>
          </p:nvSpPr>
          <p:spPr bwMode="auto">
            <a:xfrm>
              <a:off x="1480" y="3199"/>
              <a:ext cx="8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cs typeface="Arial" charset="0"/>
                </a:rPr>
                <a:t>0</a:t>
              </a:r>
              <a:endParaRPr lang="el-GR" sz="1000" b="1">
                <a:cs typeface="Arial" charset="0"/>
              </a:endParaRPr>
            </a:p>
          </p:txBody>
        </p:sp>
        <p:sp>
          <p:nvSpPr>
            <p:cNvPr id="51349" name="Rectangle 67"/>
            <p:cNvSpPr>
              <a:spLocks noChangeArrowheads="1"/>
            </p:cNvSpPr>
            <p:nvPr/>
          </p:nvSpPr>
          <p:spPr bwMode="auto">
            <a:xfrm>
              <a:off x="2479" y="3199"/>
              <a:ext cx="8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cs typeface="Arial" charset="0"/>
                </a:rPr>
                <a:t>1</a:t>
              </a:r>
              <a:endParaRPr lang="el-GR" sz="1000" b="1">
                <a:cs typeface="Arial" charset="0"/>
              </a:endParaRPr>
            </a:p>
          </p:txBody>
        </p:sp>
        <p:sp>
          <p:nvSpPr>
            <p:cNvPr id="51350" name="Rectangle 68"/>
            <p:cNvSpPr>
              <a:spLocks noChangeArrowheads="1"/>
            </p:cNvSpPr>
            <p:nvPr/>
          </p:nvSpPr>
          <p:spPr bwMode="auto">
            <a:xfrm>
              <a:off x="3475" y="3199"/>
              <a:ext cx="8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cs typeface="Arial" charset="0"/>
                </a:rPr>
                <a:t>2</a:t>
              </a:r>
              <a:endParaRPr lang="el-GR" sz="1000" b="1">
                <a:cs typeface="Arial" charset="0"/>
              </a:endParaRPr>
            </a:p>
          </p:txBody>
        </p:sp>
        <p:sp>
          <p:nvSpPr>
            <p:cNvPr id="51351" name="Rectangle 69"/>
            <p:cNvSpPr>
              <a:spLocks noChangeArrowheads="1"/>
            </p:cNvSpPr>
            <p:nvPr/>
          </p:nvSpPr>
          <p:spPr bwMode="auto">
            <a:xfrm>
              <a:off x="4472" y="3199"/>
              <a:ext cx="8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cs typeface="Arial" charset="0"/>
                </a:rPr>
                <a:t>3</a:t>
              </a:r>
              <a:endParaRPr lang="el-GR" sz="1000" b="1">
                <a:cs typeface="Arial" charset="0"/>
              </a:endParaRPr>
            </a:p>
          </p:txBody>
        </p:sp>
        <p:sp>
          <p:nvSpPr>
            <p:cNvPr id="51352" name="Rectangle 70"/>
            <p:cNvSpPr>
              <a:spLocks noChangeArrowheads="1"/>
            </p:cNvSpPr>
            <p:nvPr/>
          </p:nvSpPr>
          <p:spPr bwMode="auto">
            <a:xfrm>
              <a:off x="2719" y="3366"/>
              <a:ext cx="1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l-GR" sz="1500">
                <a:cs typeface="Arial" charset="0"/>
              </a:endParaRPr>
            </a:p>
          </p:txBody>
        </p:sp>
      </p:grpSp>
      <p:grpSp>
        <p:nvGrpSpPr>
          <p:cNvPr id="51204" name="Group 71"/>
          <p:cNvGrpSpPr>
            <a:grpSpLocks noChangeAspect="1"/>
          </p:cNvGrpSpPr>
          <p:nvPr/>
        </p:nvGrpSpPr>
        <p:grpSpPr bwMode="auto">
          <a:xfrm>
            <a:off x="5508625" y="1120775"/>
            <a:ext cx="3600450" cy="2360613"/>
            <a:chOff x="927" y="1117"/>
            <a:chExt cx="3905" cy="2386"/>
          </a:xfrm>
        </p:grpSpPr>
        <p:sp>
          <p:nvSpPr>
            <p:cNvPr id="51222" name="AutoShape 72"/>
            <p:cNvSpPr>
              <a:spLocks noChangeAspect="1" noChangeArrowheads="1" noTextEdit="1"/>
            </p:cNvSpPr>
            <p:nvPr/>
          </p:nvSpPr>
          <p:spPr bwMode="auto">
            <a:xfrm>
              <a:off x="927" y="1117"/>
              <a:ext cx="3905" cy="2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23" name="Rectangle 73"/>
            <p:cNvSpPr>
              <a:spLocks noChangeArrowheads="1"/>
            </p:cNvSpPr>
            <p:nvPr/>
          </p:nvSpPr>
          <p:spPr bwMode="auto">
            <a:xfrm>
              <a:off x="959" y="1149"/>
              <a:ext cx="3841" cy="23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24" name="Rectangle 74"/>
            <p:cNvSpPr>
              <a:spLocks noChangeArrowheads="1"/>
            </p:cNvSpPr>
            <p:nvPr/>
          </p:nvSpPr>
          <p:spPr bwMode="auto">
            <a:xfrm>
              <a:off x="1231" y="1284"/>
              <a:ext cx="3506" cy="176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25" name="Line 75"/>
            <p:cNvSpPr>
              <a:spLocks noChangeShapeType="1"/>
            </p:cNvSpPr>
            <p:nvPr/>
          </p:nvSpPr>
          <p:spPr bwMode="auto">
            <a:xfrm>
              <a:off x="1231" y="1284"/>
              <a:ext cx="1" cy="17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26" name="Line 76"/>
            <p:cNvSpPr>
              <a:spLocks noChangeShapeType="1"/>
            </p:cNvSpPr>
            <p:nvPr/>
          </p:nvSpPr>
          <p:spPr bwMode="auto">
            <a:xfrm>
              <a:off x="1205" y="3053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27" name="Line 77"/>
            <p:cNvSpPr>
              <a:spLocks noChangeShapeType="1"/>
            </p:cNvSpPr>
            <p:nvPr/>
          </p:nvSpPr>
          <p:spPr bwMode="auto">
            <a:xfrm>
              <a:off x="1205" y="2757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28" name="Line 78"/>
            <p:cNvSpPr>
              <a:spLocks noChangeShapeType="1"/>
            </p:cNvSpPr>
            <p:nvPr/>
          </p:nvSpPr>
          <p:spPr bwMode="auto">
            <a:xfrm>
              <a:off x="1205" y="2461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29" name="Line 79"/>
            <p:cNvSpPr>
              <a:spLocks noChangeShapeType="1"/>
            </p:cNvSpPr>
            <p:nvPr/>
          </p:nvSpPr>
          <p:spPr bwMode="auto">
            <a:xfrm>
              <a:off x="1205" y="2172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0" name="Line 80"/>
            <p:cNvSpPr>
              <a:spLocks noChangeShapeType="1"/>
            </p:cNvSpPr>
            <p:nvPr/>
          </p:nvSpPr>
          <p:spPr bwMode="auto">
            <a:xfrm>
              <a:off x="1205" y="1876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1" name="Line 81"/>
            <p:cNvSpPr>
              <a:spLocks noChangeShapeType="1"/>
            </p:cNvSpPr>
            <p:nvPr/>
          </p:nvSpPr>
          <p:spPr bwMode="auto">
            <a:xfrm>
              <a:off x="1205" y="1580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2" name="Line 82"/>
            <p:cNvSpPr>
              <a:spLocks noChangeShapeType="1"/>
            </p:cNvSpPr>
            <p:nvPr/>
          </p:nvSpPr>
          <p:spPr bwMode="auto">
            <a:xfrm>
              <a:off x="1205" y="1284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3" name="Line 83"/>
            <p:cNvSpPr>
              <a:spLocks noChangeShapeType="1"/>
            </p:cNvSpPr>
            <p:nvPr/>
          </p:nvSpPr>
          <p:spPr bwMode="auto">
            <a:xfrm>
              <a:off x="1231" y="3053"/>
              <a:ext cx="350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4" name="Freeform 84"/>
            <p:cNvSpPr>
              <a:spLocks/>
            </p:cNvSpPr>
            <p:nvPr/>
          </p:nvSpPr>
          <p:spPr bwMode="auto">
            <a:xfrm>
              <a:off x="1667" y="1831"/>
              <a:ext cx="2633" cy="553"/>
            </a:xfrm>
            <a:custGeom>
              <a:avLst/>
              <a:gdLst>
                <a:gd name="T0" fmla="*/ 0 w 416"/>
                <a:gd name="T1" fmla="*/ 0 h 86"/>
                <a:gd name="T2" fmla="*/ 880 w 416"/>
                <a:gd name="T3" fmla="*/ 225 h 86"/>
                <a:gd name="T4" fmla="*/ 1753 w 416"/>
                <a:gd name="T5" fmla="*/ 553 h 86"/>
                <a:gd name="T6" fmla="*/ 2633 w 416"/>
                <a:gd name="T7" fmla="*/ 6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6"/>
                <a:gd name="T13" fmla="*/ 0 h 86"/>
                <a:gd name="T14" fmla="*/ 416 w 416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6" h="86">
                  <a:moveTo>
                    <a:pt x="0" y="0"/>
                  </a:moveTo>
                  <a:lnTo>
                    <a:pt x="139" y="35"/>
                  </a:lnTo>
                  <a:lnTo>
                    <a:pt x="277" y="86"/>
                  </a:lnTo>
                  <a:lnTo>
                    <a:pt x="416" y="1"/>
                  </a:lnTo>
                </a:path>
              </a:pathLst>
            </a:custGeom>
            <a:noFill/>
            <a:ln w="39751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5" name="Line 85"/>
            <p:cNvSpPr>
              <a:spLocks noChangeShapeType="1"/>
            </p:cNvSpPr>
            <p:nvPr/>
          </p:nvSpPr>
          <p:spPr bwMode="auto">
            <a:xfrm>
              <a:off x="1667" y="1831"/>
              <a:ext cx="1" cy="2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6" name="Line 86"/>
            <p:cNvSpPr>
              <a:spLocks noChangeShapeType="1"/>
            </p:cNvSpPr>
            <p:nvPr/>
          </p:nvSpPr>
          <p:spPr bwMode="auto">
            <a:xfrm>
              <a:off x="1649" y="2127"/>
              <a:ext cx="44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7" name="Line 87"/>
            <p:cNvSpPr>
              <a:spLocks noChangeShapeType="1"/>
            </p:cNvSpPr>
            <p:nvPr/>
          </p:nvSpPr>
          <p:spPr bwMode="auto">
            <a:xfrm>
              <a:off x="2547" y="2056"/>
              <a:ext cx="1" cy="2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8" name="Line 88"/>
            <p:cNvSpPr>
              <a:spLocks noChangeShapeType="1"/>
            </p:cNvSpPr>
            <p:nvPr/>
          </p:nvSpPr>
          <p:spPr bwMode="auto">
            <a:xfrm>
              <a:off x="2528" y="2352"/>
              <a:ext cx="45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39" name="Line 89"/>
            <p:cNvSpPr>
              <a:spLocks noChangeShapeType="1"/>
            </p:cNvSpPr>
            <p:nvPr/>
          </p:nvSpPr>
          <p:spPr bwMode="auto">
            <a:xfrm>
              <a:off x="3421" y="2384"/>
              <a:ext cx="1" cy="2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0" name="Line 90"/>
            <p:cNvSpPr>
              <a:spLocks noChangeShapeType="1"/>
            </p:cNvSpPr>
            <p:nvPr/>
          </p:nvSpPr>
          <p:spPr bwMode="auto">
            <a:xfrm>
              <a:off x="3402" y="2680"/>
              <a:ext cx="44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1" name="Line 91"/>
            <p:cNvSpPr>
              <a:spLocks noChangeShapeType="1"/>
            </p:cNvSpPr>
            <p:nvPr/>
          </p:nvSpPr>
          <p:spPr bwMode="auto">
            <a:xfrm>
              <a:off x="4300" y="1837"/>
              <a:ext cx="1" cy="29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2" name="Line 92"/>
            <p:cNvSpPr>
              <a:spLocks noChangeShapeType="1"/>
            </p:cNvSpPr>
            <p:nvPr/>
          </p:nvSpPr>
          <p:spPr bwMode="auto">
            <a:xfrm>
              <a:off x="4281" y="2127"/>
              <a:ext cx="45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3" name="Freeform 93"/>
            <p:cNvSpPr>
              <a:spLocks/>
            </p:cNvSpPr>
            <p:nvPr/>
          </p:nvSpPr>
          <p:spPr bwMode="auto">
            <a:xfrm>
              <a:off x="1667" y="1689"/>
              <a:ext cx="133" cy="58"/>
            </a:xfrm>
            <a:custGeom>
              <a:avLst/>
              <a:gdLst>
                <a:gd name="T0" fmla="*/ 7 w 133"/>
                <a:gd name="T1" fmla="*/ 0 h 58"/>
                <a:gd name="T2" fmla="*/ 133 w 133"/>
                <a:gd name="T3" fmla="*/ 39 h 58"/>
                <a:gd name="T4" fmla="*/ 127 w 133"/>
                <a:gd name="T5" fmla="*/ 58 h 58"/>
                <a:gd name="T6" fmla="*/ 0 w 133"/>
                <a:gd name="T7" fmla="*/ 20 h 58"/>
                <a:gd name="T8" fmla="*/ 7 w 133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58"/>
                <a:gd name="T17" fmla="*/ 133 w 133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58">
                  <a:moveTo>
                    <a:pt x="7" y="0"/>
                  </a:moveTo>
                  <a:lnTo>
                    <a:pt x="133" y="39"/>
                  </a:lnTo>
                  <a:lnTo>
                    <a:pt x="127" y="58"/>
                  </a:lnTo>
                  <a:lnTo>
                    <a:pt x="0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4" name="Freeform 94"/>
            <p:cNvSpPr>
              <a:spLocks/>
            </p:cNvSpPr>
            <p:nvPr/>
          </p:nvSpPr>
          <p:spPr bwMode="auto">
            <a:xfrm>
              <a:off x="1870" y="1754"/>
              <a:ext cx="133" cy="58"/>
            </a:xfrm>
            <a:custGeom>
              <a:avLst/>
              <a:gdLst>
                <a:gd name="T0" fmla="*/ 6 w 133"/>
                <a:gd name="T1" fmla="*/ 0 h 58"/>
                <a:gd name="T2" fmla="*/ 133 w 133"/>
                <a:gd name="T3" fmla="*/ 38 h 58"/>
                <a:gd name="T4" fmla="*/ 127 w 133"/>
                <a:gd name="T5" fmla="*/ 58 h 58"/>
                <a:gd name="T6" fmla="*/ 0 w 133"/>
                <a:gd name="T7" fmla="*/ 19 h 58"/>
                <a:gd name="T8" fmla="*/ 6 w 133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58"/>
                <a:gd name="T17" fmla="*/ 133 w 133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58">
                  <a:moveTo>
                    <a:pt x="6" y="0"/>
                  </a:moveTo>
                  <a:lnTo>
                    <a:pt x="133" y="38"/>
                  </a:lnTo>
                  <a:lnTo>
                    <a:pt x="127" y="58"/>
                  </a:lnTo>
                  <a:lnTo>
                    <a:pt x="0" y="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5" name="Freeform 95"/>
            <p:cNvSpPr>
              <a:spLocks/>
            </p:cNvSpPr>
            <p:nvPr/>
          </p:nvSpPr>
          <p:spPr bwMode="auto">
            <a:xfrm>
              <a:off x="2066" y="1818"/>
              <a:ext cx="133" cy="58"/>
            </a:xfrm>
            <a:custGeom>
              <a:avLst/>
              <a:gdLst>
                <a:gd name="T0" fmla="*/ 7 w 133"/>
                <a:gd name="T1" fmla="*/ 0 h 58"/>
                <a:gd name="T2" fmla="*/ 133 w 133"/>
                <a:gd name="T3" fmla="*/ 39 h 58"/>
                <a:gd name="T4" fmla="*/ 127 w 133"/>
                <a:gd name="T5" fmla="*/ 58 h 58"/>
                <a:gd name="T6" fmla="*/ 0 w 133"/>
                <a:gd name="T7" fmla="*/ 19 h 58"/>
                <a:gd name="T8" fmla="*/ 7 w 133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58"/>
                <a:gd name="T17" fmla="*/ 133 w 133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58">
                  <a:moveTo>
                    <a:pt x="7" y="0"/>
                  </a:moveTo>
                  <a:lnTo>
                    <a:pt x="133" y="39"/>
                  </a:lnTo>
                  <a:lnTo>
                    <a:pt x="127" y="58"/>
                  </a:lnTo>
                  <a:lnTo>
                    <a:pt x="0" y="1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6" name="Freeform 96"/>
            <p:cNvSpPr>
              <a:spLocks/>
            </p:cNvSpPr>
            <p:nvPr/>
          </p:nvSpPr>
          <p:spPr bwMode="auto">
            <a:xfrm>
              <a:off x="2269" y="1876"/>
              <a:ext cx="133" cy="64"/>
            </a:xfrm>
            <a:custGeom>
              <a:avLst/>
              <a:gdLst>
                <a:gd name="T0" fmla="*/ 6 w 133"/>
                <a:gd name="T1" fmla="*/ 0 h 64"/>
                <a:gd name="T2" fmla="*/ 133 w 133"/>
                <a:gd name="T3" fmla="*/ 45 h 64"/>
                <a:gd name="T4" fmla="*/ 126 w 133"/>
                <a:gd name="T5" fmla="*/ 64 h 64"/>
                <a:gd name="T6" fmla="*/ 0 w 133"/>
                <a:gd name="T7" fmla="*/ 19 h 64"/>
                <a:gd name="T8" fmla="*/ 6 w 133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64"/>
                <a:gd name="T17" fmla="*/ 133 w 133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64">
                  <a:moveTo>
                    <a:pt x="6" y="0"/>
                  </a:moveTo>
                  <a:lnTo>
                    <a:pt x="133" y="45"/>
                  </a:lnTo>
                  <a:lnTo>
                    <a:pt x="126" y="64"/>
                  </a:lnTo>
                  <a:lnTo>
                    <a:pt x="0" y="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7" name="Freeform 97"/>
            <p:cNvSpPr>
              <a:spLocks/>
            </p:cNvSpPr>
            <p:nvPr/>
          </p:nvSpPr>
          <p:spPr bwMode="auto">
            <a:xfrm>
              <a:off x="2471" y="1940"/>
              <a:ext cx="83" cy="45"/>
            </a:xfrm>
            <a:custGeom>
              <a:avLst/>
              <a:gdLst>
                <a:gd name="T0" fmla="*/ 7 w 83"/>
                <a:gd name="T1" fmla="*/ 0 h 45"/>
                <a:gd name="T2" fmla="*/ 83 w 83"/>
                <a:gd name="T3" fmla="*/ 26 h 45"/>
                <a:gd name="T4" fmla="*/ 76 w 83"/>
                <a:gd name="T5" fmla="*/ 45 h 45"/>
                <a:gd name="T6" fmla="*/ 0 w 83"/>
                <a:gd name="T7" fmla="*/ 20 h 45"/>
                <a:gd name="T8" fmla="*/ 7 w 83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5"/>
                <a:gd name="T17" fmla="*/ 83 w 83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5">
                  <a:moveTo>
                    <a:pt x="7" y="0"/>
                  </a:moveTo>
                  <a:lnTo>
                    <a:pt x="83" y="26"/>
                  </a:lnTo>
                  <a:lnTo>
                    <a:pt x="76" y="45"/>
                  </a:lnTo>
                  <a:lnTo>
                    <a:pt x="0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8" name="Rectangle 98"/>
            <p:cNvSpPr>
              <a:spLocks noChangeArrowheads="1"/>
            </p:cNvSpPr>
            <p:nvPr/>
          </p:nvSpPr>
          <p:spPr bwMode="auto">
            <a:xfrm>
              <a:off x="2547" y="1966"/>
              <a:ext cx="51" cy="1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49" name="Freeform 99"/>
            <p:cNvSpPr>
              <a:spLocks/>
            </p:cNvSpPr>
            <p:nvPr/>
          </p:nvSpPr>
          <p:spPr bwMode="auto">
            <a:xfrm>
              <a:off x="2674" y="1972"/>
              <a:ext cx="133" cy="26"/>
            </a:xfrm>
            <a:custGeom>
              <a:avLst/>
              <a:gdLst>
                <a:gd name="T0" fmla="*/ 0 w 133"/>
                <a:gd name="T1" fmla="*/ 0 h 26"/>
                <a:gd name="T2" fmla="*/ 133 w 133"/>
                <a:gd name="T3" fmla="*/ 7 h 26"/>
                <a:gd name="T4" fmla="*/ 133 w 133"/>
                <a:gd name="T5" fmla="*/ 26 h 26"/>
                <a:gd name="T6" fmla="*/ 0 w 133"/>
                <a:gd name="T7" fmla="*/ 20 h 26"/>
                <a:gd name="T8" fmla="*/ 0 w 133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26"/>
                <a:gd name="T17" fmla="*/ 133 w 13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26">
                  <a:moveTo>
                    <a:pt x="0" y="0"/>
                  </a:moveTo>
                  <a:lnTo>
                    <a:pt x="133" y="7"/>
                  </a:lnTo>
                  <a:lnTo>
                    <a:pt x="133" y="26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0" name="Freeform 100"/>
            <p:cNvSpPr>
              <a:spLocks/>
            </p:cNvSpPr>
            <p:nvPr/>
          </p:nvSpPr>
          <p:spPr bwMode="auto">
            <a:xfrm>
              <a:off x="2883" y="1985"/>
              <a:ext cx="133" cy="26"/>
            </a:xfrm>
            <a:custGeom>
              <a:avLst/>
              <a:gdLst>
                <a:gd name="T0" fmla="*/ 0 w 133"/>
                <a:gd name="T1" fmla="*/ 0 h 26"/>
                <a:gd name="T2" fmla="*/ 133 w 133"/>
                <a:gd name="T3" fmla="*/ 7 h 26"/>
                <a:gd name="T4" fmla="*/ 133 w 133"/>
                <a:gd name="T5" fmla="*/ 26 h 26"/>
                <a:gd name="T6" fmla="*/ 0 w 133"/>
                <a:gd name="T7" fmla="*/ 20 h 26"/>
                <a:gd name="T8" fmla="*/ 0 w 133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26"/>
                <a:gd name="T17" fmla="*/ 133 w 13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26">
                  <a:moveTo>
                    <a:pt x="0" y="0"/>
                  </a:moveTo>
                  <a:lnTo>
                    <a:pt x="133" y="7"/>
                  </a:lnTo>
                  <a:lnTo>
                    <a:pt x="133" y="26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1" name="Freeform 101"/>
            <p:cNvSpPr>
              <a:spLocks/>
            </p:cNvSpPr>
            <p:nvPr/>
          </p:nvSpPr>
          <p:spPr bwMode="auto">
            <a:xfrm>
              <a:off x="3092" y="1992"/>
              <a:ext cx="132" cy="25"/>
            </a:xfrm>
            <a:custGeom>
              <a:avLst/>
              <a:gdLst>
                <a:gd name="T0" fmla="*/ 0 w 132"/>
                <a:gd name="T1" fmla="*/ 0 h 25"/>
                <a:gd name="T2" fmla="*/ 132 w 132"/>
                <a:gd name="T3" fmla="*/ 6 h 25"/>
                <a:gd name="T4" fmla="*/ 132 w 132"/>
                <a:gd name="T5" fmla="*/ 25 h 25"/>
                <a:gd name="T6" fmla="*/ 0 w 132"/>
                <a:gd name="T7" fmla="*/ 19 h 25"/>
                <a:gd name="T8" fmla="*/ 0 w 132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25"/>
                <a:gd name="T17" fmla="*/ 132 w 132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25">
                  <a:moveTo>
                    <a:pt x="0" y="0"/>
                  </a:moveTo>
                  <a:lnTo>
                    <a:pt x="132" y="6"/>
                  </a:lnTo>
                  <a:lnTo>
                    <a:pt x="132" y="25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2" name="Freeform 102"/>
            <p:cNvSpPr>
              <a:spLocks/>
            </p:cNvSpPr>
            <p:nvPr/>
          </p:nvSpPr>
          <p:spPr bwMode="auto">
            <a:xfrm>
              <a:off x="3300" y="2005"/>
              <a:ext cx="121" cy="25"/>
            </a:xfrm>
            <a:custGeom>
              <a:avLst/>
              <a:gdLst>
                <a:gd name="T0" fmla="*/ 0 w 121"/>
                <a:gd name="T1" fmla="*/ 0 h 25"/>
                <a:gd name="T2" fmla="*/ 121 w 121"/>
                <a:gd name="T3" fmla="*/ 6 h 25"/>
                <a:gd name="T4" fmla="*/ 121 w 121"/>
                <a:gd name="T5" fmla="*/ 25 h 25"/>
                <a:gd name="T6" fmla="*/ 0 w 121"/>
                <a:gd name="T7" fmla="*/ 19 h 25"/>
                <a:gd name="T8" fmla="*/ 0 w 12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25"/>
                <a:gd name="T17" fmla="*/ 121 w 12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25">
                  <a:moveTo>
                    <a:pt x="0" y="0"/>
                  </a:moveTo>
                  <a:lnTo>
                    <a:pt x="121" y="6"/>
                  </a:lnTo>
                  <a:lnTo>
                    <a:pt x="121" y="25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3" name="Rectangle 103"/>
            <p:cNvSpPr>
              <a:spLocks noChangeArrowheads="1"/>
            </p:cNvSpPr>
            <p:nvPr/>
          </p:nvSpPr>
          <p:spPr bwMode="auto">
            <a:xfrm>
              <a:off x="3421" y="2011"/>
              <a:ext cx="12" cy="1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4" name="Freeform 104"/>
            <p:cNvSpPr>
              <a:spLocks/>
            </p:cNvSpPr>
            <p:nvPr/>
          </p:nvSpPr>
          <p:spPr bwMode="auto">
            <a:xfrm>
              <a:off x="3509" y="2030"/>
              <a:ext cx="133" cy="52"/>
            </a:xfrm>
            <a:custGeom>
              <a:avLst/>
              <a:gdLst>
                <a:gd name="T0" fmla="*/ 7 w 133"/>
                <a:gd name="T1" fmla="*/ 0 h 52"/>
                <a:gd name="T2" fmla="*/ 133 w 133"/>
                <a:gd name="T3" fmla="*/ 32 h 52"/>
                <a:gd name="T4" fmla="*/ 127 w 133"/>
                <a:gd name="T5" fmla="*/ 52 h 52"/>
                <a:gd name="T6" fmla="*/ 0 w 133"/>
                <a:gd name="T7" fmla="*/ 20 h 52"/>
                <a:gd name="T8" fmla="*/ 7 w 133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52"/>
                <a:gd name="T17" fmla="*/ 133 w 133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52">
                  <a:moveTo>
                    <a:pt x="7" y="0"/>
                  </a:moveTo>
                  <a:lnTo>
                    <a:pt x="133" y="32"/>
                  </a:lnTo>
                  <a:lnTo>
                    <a:pt x="127" y="52"/>
                  </a:lnTo>
                  <a:lnTo>
                    <a:pt x="0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5" name="Freeform 105"/>
            <p:cNvSpPr>
              <a:spLocks/>
            </p:cNvSpPr>
            <p:nvPr/>
          </p:nvSpPr>
          <p:spPr bwMode="auto">
            <a:xfrm>
              <a:off x="3712" y="2082"/>
              <a:ext cx="133" cy="51"/>
            </a:xfrm>
            <a:custGeom>
              <a:avLst/>
              <a:gdLst>
                <a:gd name="T0" fmla="*/ 6 w 133"/>
                <a:gd name="T1" fmla="*/ 0 h 51"/>
                <a:gd name="T2" fmla="*/ 133 w 133"/>
                <a:gd name="T3" fmla="*/ 32 h 51"/>
                <a:gd name="T4" fmla="*/ 126 w 133"/>
                <a:gd name="T5" fmla="*/ 51 h 51"/>
                <a:gd name="T6" fmla="*/ 0 w 133"/>
                <a:gd name="T7" fmla="*/ 19 h 51"/>
                <a:gd name="T8" fmla="*/ 6 w 133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51"/>
                <a:gd name="T17" fmla="*/ 133 w 133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51">
                  <a:moveTo>
                    <a:pt x="6" y="0"/>
                  </a:moveTo>
                  <a:lnTo>
                    <a:pt x="133" y="32"/>
                  </a:lnTo>
                  <a:lnTo>
                    <a:pt x="126" y="51"/>
                  </a:lnTo>
                  <a:lnTo>
                    <a:pt x="0" y="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6" name="Freeform 106"/>
            <p:cNvSpPr>
              <a:spLocks/>
            </p:cNvSpPr>
            <p:nvPr/>
          </p:nvSpPr>
          <p:spPr bwMode="auto">
            <a:xfrm>
              <a:off x="3914" y="2133"/>
              <a:ext cx="133" cy="52"/>
            </a:xfrm>
            <a:custGeom>
              <a:avLst/>
              <a:gdLst>
                <a:gd name="T0" fmla="*/ 7 w 133"/>
                <a:gd name="T1" fmla="*/ 0 h 52"/>
                <a:gd name="T2" fmla="*/ 133 w 133"/>
                <a:gd name="T3" fmla="*/ 32 h 52"/>
                <a:gd name="T4" fmla="*/ 127 w 133"/>
                <a:gd name="T5" fmla="*/ 52 h 52"/>
                <a:gd name="T6" fmla="*/ 0 w 133"/>
                <a:gd name="T7" fmla="*/ 19 h 52"/>
                <a:gd name="T8" fmla="*/ 7 w 133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52"/>
                <a:gd name="T17" fmla="*/ 133 w 133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52">
                  <a:moveTo>
                    <a:pt x="7" y="0"/>
                  </a:moveTo>
                  <a:lnTo>
                    <a:pt x="133" y="32"/>
                  </a:lnTo>
                  <a:lnTo>
                    <a:pt x="127" y="52"/>
                  </a:lnTo>
                  <a:lnTo>
                    <a:pt x="0" y="1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7" name="Freeform 107"/>
            <p:cNvSpPr>
              <a:spLocks/>
            </p:cNvSpPr>
            <p:nvPr/>
          </p:nvSpPr>
          <p:spPr bwMode="auto">
            <a:xfrm>
              <a:off x="4117" y="2185"/>
              <a:ext cx="133" cy="51"/>
            </a:xfrm>
            <a:custGeom>
              <a:avLst/>
              <a:gdLst>
                <a:gd name="T0" fmla="*/ 6 w 133"/>
                <a:gd name="T1" fmla="*/ 0 h 51"/>
                <a:gd name="T2" fmla="*/ 133 w 133"/>
                <a:gd name="T3" fmla="*/ 32 h 51"/>
                <a:gd name="T4" fmla="*/ 126 w 133"/>
                <a:gd name="T5" fmla="*/ 51 h 51"/>
                <a:gd name="T6" fmla="*/ 0 w 133"/>
                <a:gd name="T7" fmla="*/ 19 h 51"/>
                <a:gd name="T8" fmla="*/ 6 w 133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51"/>
                <a:gd name="T17" fmla="*/ 133 w 133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51">
                  <a:moveTo>
                    <a:pt x="6" y="0"/>
                  </a:moveTo>
                  <a:lnTo>
                    <a:pt x="133" y="32"/>
                  </a:lnTo>
                  <a:lnTo>
                    <a:pt x="126" y="51"/>
                  </a:lnTo>
                  <a:lnTo>
                    <a:pt x="0" y="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8" name="Line 108"/>
            <p:cNvSpPr>
              <a:spLocks noChangeShapeType="1"/>
            </p:cNvSpPr>
            <p:nvPr/>
          </p:nvSpPr>
          <p:spPr bwMode="auto">
            <a:xfrm flipV="1">
              <a:off x="1667" y="1406"/>
              <a:ext cx="1" cy="2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59" name="Line 109"/>
            <p:cNvSpPr>
              <a:spLocks noChangeShapeType="1"/>
            </p:cNvSpPr>
            <p:nvPr/>
          </p:nvSpPr>
          <p:spPr bwMode="auto">
            <a:xfrm>
              <a:off x="1649" y="1406"/>
              <a:ext cx="44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0" name="Line 110"/>
            <p:cNvSpPr>
              <a:spLocks noChangeShapeType="1"/>
            </p:cNvSpPr>
            <p:nvPr/>
          </p:nvSpPr>
          <p:spPr bwMode="auto">
            <a:xfrm flipV="1">
              <a:off x="2547" y="1683"/>
              <a:ext cx="1" cy="2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1" name="Line 111"/>
            <p:cNvSpPr>
              <a:spLocks noChangeShapeType="1"/>
            </p:cNvSpPr>
            <p:nvPr/>
          </p:nvSpPr>
          <p:spPr bwMode="auto">
            <a:xfrm>
              <a:off x="2528" y="1683"/>
              <a:ext cx="45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2" name="Line 112"/>
            <p:cNvSpPr>
              <a:spLocks noChangeShapeType="1"/>
            </p:cNvSpPr>
            <p:nvPr/>
          </p:nvSpPr>
          <p:spPr bwMode="auto">
            <a:xfrm flipV="1">
              <a:off x="3421" y="1728"/>
              <a:ext cx="1" cy="2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3" name="Line 113"/>
            <p:cNvSpPr>
              <a:spLocks noChangeShapeType="1"/>
            </p:cNvSpPr>
            <p:nvPr/>
          </p:nvSpPr>
          <p:spPr bwMode="auto">
            <a:xfrm>
              <a:off x="3402" y="1728"/>
              <a:ext cx="44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4" name="Line 114"/>
            <p:cNvSpPr>
              <a:spLocks noChangeShapeType="1"/>
            </p:cNvSpPr>
            <p:nvPr/>
          </p:nvSpPr>
          <p:spPr bwMode="auto">
            <a:xfrm flipV="1">
              <a:off x="4300" y="1947"/>
              <a:ext cx="1" cy="2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5" name="Line 115"/>
            <p:cNvSpPr>
              <a:spLocks noChangeShapeType="1"/>
            </p:cNvSpPr>
            <p:nvPr/>
          </p:nvSpPr>
          <p:spPr bwMode="auto">
            <a:xfrm>
              <a:off x="4281" y="1947"/>
              <a:ext cx="45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6" name="Freeform 116"/>
            <p:cNvSpPr>
              <a:spLocks/>
            </p:cNvSpPr>
            <p:nvPr/>
          </p:nvSpPr>
          <p:spPr bwMode="auto">
            <a:xfrm>
              <a:off x="1623" y="1786"/>
              <a:ext cx="89" cy="90"/>
            </a:xfrm>
            <a:custGeom>
              <a:avLst/>
              <a:gdLst>
                <a:gd name="T0" fmla="*/ 44 w 89"/>
                <a:gd name="T1" fmla="*/ 0 h 90"/>
                <a:gd name="T2" fmla="*/ 89 w 89"/>
                <a:gd name="T3" fmla="*/ 45 h 90"/>
                <a:gd name="T4" fmla="*/ 44 w 89"/>
                <a:gd name="T5" fmla="*/ 90 h 90"/>
                <a:gd name="T6" fmla="*/ 0 w 89"/>
                <a:gd name="T7" fmla="*/ 45 h 90"/>
                <a:gd name="T8" fmla="*/ 44 w 89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90"/>
                <a:gd name="T17" fmla="*/ 89 w 89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90">
                  <a:moveTo>
                    <a:pt x="44" y="0"/>
                  </a:moveTo>
                  <a:lnTo>
                    <a:pt x="89" y="45"/>
                  </a:lnTo>
                  <a:lnTo>
                    <a:pt x="44" y="90"/>
                  </a:lnTo>
                  <a:lnTo>
                    <a:pt x="0" y="4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7" name="Freeform 117"/>
            <p:cNvSpPr>
              <a:spLocks/>
            </p:cNvSpPr>
            <p:nvPr/>
          </p:nvSpPr>
          <p:spPr bwMode="auto">
            <a:xfrm>
              <a:off x="2503" y="2011"/>
              <a:ext cx="89" cy="90"/>
            </a:xfrm>
            <a:custGeom>
              <a:avLst/>
              <a:gdLst>
                <a:gd name="T0" fmla="*/ 44 w 89"/>
                <a:gd name="T1" fmla="*/ 0 h 90"/>
                <a:gd name="T2" fmla="*/ 89 w 89"/>
                <a:gd name="T3" fmla="*/ 45 h 90"/>
                <a:gd name="T4" fmla="*/ 44 w 89"/>
                <a:gd name="T5" fmla="*/ 90 h 90"/>
                <a:gd name="T6" fmla="*/ 0 w 89"/>
                <a:gd name="T7" fmla="*/ 45 h 90"/>
                <a:gd name="T8" fmla="*/ 44 w 89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90"/>
                <a:gd name="T17" fmla="*/ 89 w 89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90">
                  <a:moveTo>
                    <a:pt x="44" y="0"/>
                  </a:moveTo>
                  <a:lnTo>
                    <a:pt x="89" y="45"/>
                  </a:lnTo>
                  <a:lnTo>
                    <a:pt x="44" y="90"/>
                  </a:lnTo>
                  <a:lnTo>
                    <a:pt x="0" y="4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8" name="Freeform 118"/>
            <p:cNvSpPr>
              <a:spLocks/>
            </p:cNvSpPr>
            <p:nvPr/>
          </p:nvSpPr>
          <p:spPr bwMode="auto">
            <a:xfrm>
              <a:off x="3376" y="2339"/>
              <a:ext cx="89" cy="90"/>
            </a:xfrm>
            <a:custGeom>
              <a:avLst/>
              <a:gdLst>
                <a:gd name="T0" fmla="*/ 45 w 89"/>
                <a:gd name="T1" fmla="*/ 0 h 90"/>
                <a:gd name="T2" fmla="*/ 89 w 89"/>
                <a:gd name="T3" fmla="*/ 45 h 90"/>
                <a:gd name="T4" fmla="*/ 45 w 89"/>
                <a:gd name="T5" fmla="*/ 90 h 90"/>
                <a:gd name="T6" fmla="*/ 0 w 89"/>
                <a:gd name="T7" fmla="*/ 45 h 90"/>
                <a:gd name="T8" fmla="*/ 45 w 89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90"/>
                <a:gd name="T17" fmla="*/ 89 w 89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90">
                  <a:moveTo>
                    <a:pt x="45" y="0"/>
                  </a:moveTo>
                  <a:lnTo>
                    <a:pt x="89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69" name="Freeform 119"/>
            <p:cNvSpPr>
              <a:spLocks/>
            </p:cNvSpPr>
            <p:nvPr/>
          </p:nvSpPr>
          <p:spPr bwMode="auto">
            <a:xfrm>
              <a:off x="4256" y="1792"/>
              <a:ext cx="89" cy="90"/>
            </a:xfrm>
            <a:custGeom>
              <a:avLst/>
              <a:gdLst>
                <a:gd name="T0" fmla="*/ 44 w 89"/>
                <a:gd name="T1" fmla="*/ 0 h 90"/>
                <a:gd name="T2" fmla="*/ 89 w 89"/>
                <a:gd name="T3" fmla="*/ 45 h 90"/>
                <a:gd name="T4" fmla="*/ 44 w 89"/>
                <a:gd name="T5" fmla="*/ 90 h 90"/>
                <a:gd name="T6" fmla="*/ 0 w 89"/>
                <a:gd name="T7" fmla="*/ 45 h 90"/>
                <a:gd name="T8" fmla="*/ 44 w 89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90"/>
                <a:gd name="T17" fmla="*/ 89 w 89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90">
                  <a:moveTo>
                    <a:pt x="44" y="0"/>
                  </a:moveTo>
                  <a:lnTo>
                    <a:pt x="89" y="45"/>
                  </a:lnTo>
                  <a:lnTo>
                    <a:pt x="44" y="90"/>
                  </a:lnTo>
                  <a:lnTo>
                    <a:pt x="0" y="4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70" name="Oval 120"/>
            <p:cNvSpPr>
              <a:spLocks noChangeArrowheads="1"/>
            </p:cNvSpPr>
            <p:nvPr/>
          </p:nvSpPr>
          <p:spPr bwMode="auto">
            <a:xfrm>
              <a:off x="1623" y="1657"/>
              <a:ext cx="82" cy="8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71" name="Oval 121"/>
            <p:cNvSpPr>
              <a:spLocks noChangeArrowheads="1"/>
            </p:cNvSpPr>
            <p:nvPr/>
          </p:nvSpPr>
          <p:spPr bwMode="auto">
            <a:xfrm>
              <a:off x="2503" y="1934"/>
              <a:ext cx="82" cy="8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72" name="Oval 122"/>
            <p:cNvSpPr>
              <a:spLocks noChangeArrowheads="1"/>
            </p:cNvSpPr>
            <p:nvPr/>
          </p:nvSpPr>
          <p:spPr bwMode="auto">
            <a:xfrm>
              <a:off x="3376" y="1979"/>
              <a:ext cx="83" cy="8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73" name="Oval 123"/>
            <p:cNvSpPr>
              <a:spLocks noChangeArrowheads="1"/>
            </p:cNvSpPr>
            <p:nvPr/>
          </p:nvSpPr>
          <p:spPr bwMode="auto">
            <a:xfrm>
              <a:off x="4256" y="2197"/>
              <a:ext cx="82" cy="8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274" name="Rectangle 124"/>
            <p:cNvSpPr>
              <a:spLocks noChangeArrowheads="1"/>
            </p:cNvSpPr>
            <p:nvPr/>
          </p:nvSpPr>
          <p:spPr bwMode="auto">
            <a:xfrm>
              <a:off x="1035" y="3001"/>
              <a:ext cx="186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500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275" name="Rectangle 125"/>
            <p:cNvSpPr>
              <a:spLocks noChangeArrowheads="1"/>
            </p:cNvSpPr>
            <p:nvPr/>
          </p:nvSpPr>
          <p:spPr bwMode="auto">
            <a:xfrm>
              <a:off x="1035" y="2706"/>
              <a:ext cx="186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550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276" name="Rectangle 126"/>
            <p:cNvSpPr>
              <a:spLocks noChangeArrowheads="1"/>
            </p:cNvSpPr>
            <p:nvPr/>
          </p:nvSpPr>
          <p:spPr bwMode="auto">
            <a:xfrm>
              <a:off x="1035" y="2410"/>
              <a:ext cx="186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600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277" name="Rectangle 127"/>
            <p:cNvSpPr>
              <a:spLocks noChangeArrowheads="1"/>
            </p:cNvSpPr>
            <p:nvPr/>
          </p:nvSpPr>
          <p:spPr bwMode="auto">
            <a:xfrm>
              <a:off x="1035" y="2120"/>
              <a:ext cx="186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650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278" name="Rectangle 128"/>
            <p:cNvSpPr>
              <a:spLocks noChangeArrowheads="1"/>
            </p:cNvSpPr>
            <p:nvPr/>
          </p:nvSpPr>
          <p:spPr bwMode="auto">
            <a:xfrm>
              <a:off x="1035" y="1825"/>
              <a:ext cx="186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700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279" name="Rectangle 129"/>
            <p:cNvSpPr>
              <a:spLocks noChangeArrowheads="1"/>
            </p:cNvSpPr>
            <p:nvPr/>
          </p:nvSpPr>
          <p:spPr bwMode="auto">
            <a:xfrm>
              <a:off x="1035" y="1529"/>
              <a:ext cx="186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750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280" name="Rectangle 130"/>
            <p:cNvSpPr>
              <a:spLocks noChangeArrowheads="1"/>
            </p:cNvSpPr>
            <p:nvPr/>
          </p:nvSpPr>
          <p:spPr bwMode="auto">
            <a:xfrm>
              <a:off x="1035" y="1233"/>
              <a:ext cx="186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800" b="1">
                  <a:solidFill>
                    <a:srgbClr val="000000"/>
                  </a:solidFill>
                  <a:cs typeface="Arial" charset="0"/>
                </a:rPr>
                <a:t>800</a:t>
              </a:r>
              <a:endParaRPr lang="el-GR" sz="800" b="1">
                <a:cs typeface="Arial" charset="0"/>
              </a:endParaRPr>
            </a:p>
          </p:txBody>
        </p:sp>
        <p:sp>
          <p:nvSpPr>
            <p:cNvPr id="51281" name="Rectangle 131"/>
            <p:cNvSpPr>
              <a:spLocks noChangeArrowheads="1"/>
            </p:cNvSpPr>
            <p:nvPr/>
          </p:nvSpPr>
          <p:spPr bwMode="auto">
            <a:xfrm>
              <a:off x="1648" y="3124"/>
              <a:ext cx="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cs typeface="Arial" charset="0"/>
                </a:rPr>
                <a:t>0</a:t>
              </a:r>
              <a:endParaRPr lang="el-GR" sz="1000" b="1">
                <a:cs typeface="Arial" charset="0"/>
              </a:endParaRPr>
            </a:p>
          </p:txBody>
        </p:sp>
        <p:sp>
          <p:nvSpPr>
            <p:cNvPr id="51282" name="Rectangle 132"/>
            <p:cNvSpPr>
              <a:spLocks noChangeArrowheads="1"/>
            </p:cNvSpPr>
            <p:nvPr/>
          </p:nvSpPr>
          <p:spPr bwMode="auto">
            <a:xfrm>
              <a:off x="2528" y="3124"/>
              <a:ext cx="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cs typeface="Arial" charset="0"/>
                </a:rPr>
                <a:t>1</a:t>
              </a:r>
              <a:endParaRPr lang="el-GR" sz="1000" b="1">
                <a:cs typeface="Arial" charset="0"/>
              </a:endParaRPr>
            </a:p>
          </p:txBody>
        </p:sp>
        <p:sp>
          <p:nvSpPr>
            <p:cNvPr id="51283" name="Rectangle 133"/>
            <p:cNvSpPr>
              <a:spLocks noChangeArrowheads="1"/>
            </p:cNvSpPr>
            <p:nvPr/>
          </p:nvSpPr>
          <p:spPr bwMode="auto">
            <a:xfrm>
              <a:off x="3401" y="3124"/>
              <a:ext cx="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cs typeface="Arial" charset="0"/>
                </a:rPr>
                <a:t>2</a:t>
              </a:r>
              <a:endParaRPr lang="el-GR" sz="1000" b="1">
                <a:cs typeface="Arial" charset="0"/>
              </a:endParaRPr>
            </a:p>
          </p:txBody>
        </p:sp>
        <p:sp>
          <p:nvSpPr>
            <p:cNvPr id="51284" name="Rectangle 134"/>
            <p:cNvSpPr>
              <a:spLocks noChangeArrowheads="1"/>
            </p:cNvSpPr>
            <p:nvPr/>
          </p:nvSpPr>
          <p:spPr bwMode="auto">
            <a:xfrm>
              <a:off x="4281" y="3124"/>
              <a:ext cx="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cs typeface="Arial" charset="0"/>
                </a:rPr>
                <a:t>3</a:t>
              </a:r>
              <a:endParaRPr lang="el-GR" sz="1000" b="1">
                <a:cs typeface="Arial" charset="0"/>
              </a:endParaRPr>
            </a:p>
          </p:txBody>
        </p:sp>
        <p:sp>
          <p:nvSpPr>
            <p:cNvPr id="51285" name="Rectangle 135"/>
            <p:cNvSpPr>
              <a:spLocks noChangeArrowheads="1"/>
            </p:cNvSpPr>
            <p:nvPr/>
          </p:nvSpPr>
          <p:spPr bwMode="auto">
            <a:xfrm>
              <a:off x="2737" y="3272"/>
              <a:ext cx="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l-GR" sz="1500">
                <a:cs typeface="Arial" charset="0"/>
              </a:endParaRPr>
            </a:p>
          </p:txBody>
        </p:sp>
      </p:grpSp>
      <p:sp>
        <p:nvSpPr>
          <p:cNvPr id="163976" name="Text Box 136"/>
          <p:cNvSpPr txBox="1">
            <a:spLocks noChangeArrowheads="1"/>
          </p:cNvSpPr>
          <p:nvPr/>
        </p:nvSpPr>
        <p:spPr bwMode="auto">
          <a:xfrm>
            <a:off x="6156325" y="1265238"/>
            <a:ext cx="24479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Νορμοβαρείς γυναίκες</a:t>
            </a:r>
          </a:p>
        </p:txBody>
      </p:sp>
      <p:sp>
        <p:nvSpPr>
          <p:cNvPr id="163977" name="Text Box 137"/>
          <p:cNvSpPr txBox="1">
            <a:spLocks noChangeArrowheads="1"/>
          </p:cNvSpPr>
          <p:nvPr/>
        </p:nvSpPr>
        <p:spPr bwMode="auto">
          <a:xfrm>
            <a:off x="6156325" y="3497263"/>
            <a:ext cx="24479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Παχύσαρκες γυναίκες</a:t>
            </a:r>
          </a:p>
        </p:txBody>
      </p:sp>
      <p:sp>
        <p:nvSpPr>
          <p:cNvPr id="163978" name="Text Box 138"/>
          <p:cNvSpPr txBox="1">
            <a:spLocks noChangeArrowheads="1"/>
          </p:cNvSpPr>
          <p:nvPr/>
        </p:nvSpPr>
        <p:spPr bwMode="auto">
          <a:xfrm>
            <a:off x="6156325" y="5208588"/>
            <a:ext cx="2447925" cy="27463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Χρόνος (ώρες)</a:t>
            </a:r>
          </a:p>
        </p:txBody>
      </p:sp>
      <p:sp>
        <p:nvSpPr>
          <p:cNvPr id="163979" name="Text Box 139"/>
          <p:cNvSpPr txBox="1">
            <a:spLocks noChangeArrowheads="1"/>
          </p:cNvSpPr>
          <p:nvPr/>
        </p:nvSpPr>
        <p:spPr bwMode="auto">
          <a:xfrm>
            <a:off x="1547813" y="4883150"/>
            <a:ext cx="2447925" cy="274638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Χρόνος (ώρες)</a:t>
            </a:r>
          </a:p>
        </p:txBody>
      </p:sp>
      <p:sp>
        <p:nvSpPr>
          <p:cNvPr id="163980" name="Text Box 140"/>
          <p:cNvSpPr txBox="1">
            <a:spLocks noChangeArrowheads="1"/>
          </p:cNvSpPr>
          <p:nvPr/>
        </p:nvSpPr>
        <p:spPr bwMode="auto">
          <a:xfrm rot="10800000">
            <a:off x="-36513" y="977900"/>
            <a:ext cx="366713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Ενεργός γκρελίνη πλάσματος</a:t>
            </a:r>
            <a:r>
              <a:rPr lang="en-US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(pmol/l)</a:t>
            </a:r>
            <a:endParaRPr lang="el-GR" sz="1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981" name="Text Box 141"/>
          <p:cNvSpPr txBox="1">
            <a:spLocks noChangeArrowheads="1"/>
          </p:cNvSpPr>
          <p:nvPr/>
        </p:nvSpPr>
        <p:spPr bwMode="auto">
          <a:xfrm>
            <a:off x="5724525" y="5516563"/>
            <a:ext cx="1943100" cy="51276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Πρωτεϊνούχο γεύμα</a:t>
            </a:r>
          </a:p>
          <a:p>
            <a:pPr>
              <a:spcBef>
                <a:spcPct val="30000"/>
              </a:spcBef>
              <a:defRPr/>
            </a:pP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Λιπαρό γεύμα</a:t>
            </a:r>
          </a:p>
        </p:txBody>
      </p:sp>
      <p:sp>
        <p:nvSpPr>
          <p:cNvPr id="51211" name="Line 142"/>
          <p:cNvSpPr>
            <a:spLocks noChangeShapeType="1"/>
          </p:cNvSpPr>
          <p:nvPr/>
        </p:nvSpPr>
        <p:spPr bwMode="auto">
          <a:xfrm>
            <a:off x="5437188" y="5661025"/>
            <a:ext cx="287337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1212" name="Line 143"/>
          <p:cNvSpPr>
            <a:spLocks noChangeShapeType="1"/>
          </p:cNvSpPr>
          <p:nvPr/>
        </p:nvSpPr>
        <p:spPr bwMode="auto">
          <a:xfrm>
            <a:off x="5437188" y="5876925"/>
            <a:ext cx="287337" cy="0"/>
          </a:xfrm>
          <a:prstGeom prst="line">
            <a:avLst/>
          </a:prstGeom>
          <a:noFill/>
          <a:ln w="508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pic>
        <p:nvPicPr>
          <p:cNvPr id="51213" name="Picture 144" descr="Picture4"/>
          <p:cNvPicPr>
            <a:picLocks noChangeAspect="1" noChangeArrowheads="1"/>
          </p:cNvPicPr>
          <p:nvPr/>
        </p:nvPicPr>
        <p:blipFill>
          <a:blip r:embed="rId2" cstate="print"/>
          <a:srcRect l="1042" r="34216" b="3848"/>
          <a:stretch>
            <a:fillRect/>
          </a:stretch>
        </p:blipFill>
        <p:spPr bwMode="auto">
          <a:xfrm>
            <a:off x="252413" y="1052513"/>
            <a:ext cx="4535487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85" name="Text Box 145"/>
          <p:cNvSpPr txBox="1">
            <a:spLocks noChangeArrowheads="1"/>
          </p:cNvSpPr>
          <p:nvPr/>
        </p:nvSpPr>
        <p:spPr bwMode="auto">
          <a:xfrm rot="10800000">
            <a:off x="5141913" y="1050925"/>
            <a:ext cx="366712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Ολική γκρελίνη πλάσματος</a:t>
            </a:r>
            <a:r>
              <a:rPr lang="en-US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(pmol/l)</a:t>
            </a:r>
            <a:endParaRPr lang="el-GR" sz="1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15" name="Line 146"/>
          <p:cNvSpPr>
            <a:spLocks noChangeShapeType="1"/>
          </p:cNvSpPr>
          <p:nvPr/>
        </p:nvSpPr>
        <p:spPr bwMode="auto">
          <a:xfrm>
            <a:off x="323850" y="5373688"/>
            <a:ext cx="28733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3987" name="Text Box 147"/>
          <p:cNvSpPr txBox="1">
            <a:spLocks noChangeArrowheads="1"/>
          </p:cNvSpPr>
          <p:nvPr/>
        </p:nvSpPr>
        <p:spPr bwMode="auto">
          <a:xfrm>
            <a:off x="612775" y="5229225"/>
            <a:ext cx="3814763" cy="51276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Νορμοβαρείς γυναίκες - Υδατανθρακούχο γεύμα</a:t>
            </a:r>
          </a:p>
          <a:p>
            <a:pPr>
              <a:spcBef>
                <a:spcPct val="30000"/>
              </a:spcBef>
              <a:defRPr/>
            </a:pP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Νορμοβαρείς γυναίκες</a:t>
            </a:r>
            <a:r>
              <a:rPr lang="el-GR" sz="1200"/>
              <a:t> </a:t>
            </a: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- Λιπαρό γεύμα</a:t>
            </a:r>
          </a:p>
        </p:txBody>
      </p:sp>
      <p:sp>
        <p:nvSpPr>
          <p:cNvPr id="51217" name="Line 148"/>
          <p:cNvSpPr>
            <a:spLocks noChangeShapeType="1"/>
          </p:cNvSpPr>
          <p:nvPr/>
        </p:nvSpPr>
        <p:spPr bwMode="auto">
          <a:xfrm>
            <a:off x="323850" y="5589588"/>
            <a:ext cx="287338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1218" name="Line 149"/>
          <p:cNvSpPr>
            <a:spLocks noChangeShapeType="1"/>
          </p:cNvSpPr>
          <p:nvPr/>
        </p:nvSpPr>
        <p:spPr bwMode="auto">
          <a:xfrm>
            <a:off x="323850" y="5940425"/>
            <a:ext cx="287338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3990" name="Text Box 150"/>
          <p:cNvSpPr txBox="1">
            <a:spLocks noChangeArrowheads="1"/>
          </p:cNvSpPr>
          <p:nvPr/>
        </p:nvSpPr>
        <p:spPr bwMode="auto">
          <a:xfrm>
            <a:off x="612775" y="5795963"/>
            <a:ext cx="3814763" cy="51276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Παχύσαρκες γυναίκες - Υδατανθρακούχο γεύμα</a:t>
            </a:r>
          </a:p>
          <a:p>
            <a:pPr>
              <a:spcBef>
                <a:spcPct val="30000"/>
              </a:spcBef>
              <a:defRPr/>
            </a:pP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Παχύσαρκες γυναίκες</a:t>
            </a:r>
            <a:r>
              <a:rPr lang="el-GR" sz="1200"/>
              <a:t> </a:t>
            </a:r>
            <a:r>
              <a:rPr lang="el-GR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- Λιπαρό γεύμα</a:t>
            </a:r>
          </a:p>
        </p:txBody>
      </p:sp>
      <p:sp>
        <p:nvSpPr>
          <p:cNvPr id="51220" name="Line 151"/>
          <p:cNvSpPr>
            <a:spLocks noChangeShapeType="1"/>
          </p:cNvSpPr>
          <p:nvPr/>
        </p:nvSpPr>
        <p:spPr bwMode="auto">
          <a:xfrm>
            <a:off x="323850" y="6156325"/>
            <a:ext cx="287338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3992" name="Text Box 152"/>
          <p:cNvSpPr txBox="1">
            <a:spLocks noChangeArrowheads="1"/>
          </p:cNvSpPr>
          <p:nvPr/>
        </p:nvSpPr>
        <p:spPr bwMode="auto">
          <a:xfrm>
            <a:off x="250825" y="6400800"/>
            <a:ext cx="900112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5000"/>
              </a:spcBef>
              <a:defRPr/>
            </a:pPr>
            <a:r>
              <a:rPr lang="en-US" sz="1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Tentolouris N, Kokkinos A, Tsigos C, Kyriaki D, Doupis J, Raptis SA, Katsilambros N. Horm Metab Res 2004;36:559-563</a:t>
            </a:r>
            <a:endParaRPr lang="el-GR" sz="1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15000"/>
              </a:spcBef>
              <a:defRPr/>
            </a:pPr>
            <a:r>
              <a:rPr lang="en-US" sz="1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Pavlatos S, Kokkinos A, Tentolouris N, Doupis J, Kyriaki D, Katsilambros N. Horm Metab Res 2005;37:773-775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44624"/>
            <a:ext cx="87137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ΠΕΠΤΙΔΙΟ ΤΥΡΟΣΙΝΗ-ΤΥΡΟΣΙΝΗ </a:t>
            </a:r>
            <a:r>
              <a:rPr lang="en-US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(PYY)</a:t>
            </a:r>
            <a:endParaRPr lang="en-US" sz="30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4924" y="620688"/>
            <a:ext cx="9109075" cy="270843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Μέλος της οικογένειας πεπτιδίων με παρόμοια δομή (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NPY, PP, PYY)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Πεπτίδιο 36 αμινοξέων, παραγόμενο από τα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L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κύτταρα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του εντέρου, με υψηλότερες συγκεντρώσεις στην περιφέρεια (ορθό)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DPP4: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απόσπαση 2 αμινοξέων            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</a:t>
            </a:r>
            <a:r>
              <a:rPr lang="en-US" sz="20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3-36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πιο ενεργός μορφή)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Το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</a:t>
            </a:r>
            <a:r>
              <a:rPr lang="en-US" sz="20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3-36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διαπερνά τον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αιματοεγκεφαλικό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φραγμό και επιδρά με μεγάλη συγγένεια στον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αυτοανασταλτικό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προσυναπτικό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υποδοχέα Υ2 των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NPY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νευρώνων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2054" r="30399" b="18701"/>
          <a:stretch>
            <a:fillRect/>
          </a:stretch>
        </p:blipFill>
        <p:spPr bwMode="auto">
          <a:xfrm>
            <a:off x="5653088" y="3213323"/>
            <a:ext cx="3455987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325" y="3213323"/>
            <a:ext cx="1663700" cy="24479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625" y="3789586"/>
            <a:ext cx="576263" cy="228600"/>
          </a:xfrm>
          <a:prstGeom prst="rect">
            <a:avLst/>
          </a:prstGeom>
          <a:solidFill>
            <a:srgbClr val="0000FF"/>
          </a:solidFill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PYY</a:t>
            </a:r>
            <a:r>
              <a:rPr lang="en-US" sz="900" b="1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3-36</a:t>
            </a:r>
            <a:endParaRPr lang="el-GR" sz="9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5005388" y="3681636"/>
            <a:ext cx="2016125" cy="684212"/>
          </a:xfrm>
          <a:custGeom>
            <a:avLst/>
            <a:gdLst>
              <a:gd name="T0" fmla="*/ 0 w 1270"/>
              <a:gd name="T1" fmla="*/ 684212 h 431"/>
              <a:gd name="T2" fmla="*/ 431800 w 1270"/>
              <a:gd name="T3" fmla="*/ 252412 h 431"/>
              <a:gd name="T4" fmla="*/ 863600 w 1270"/>
              <a:gd name="T5" fmla="*/ 36512 h 431"/>
              <a:gd name="T6" fmla="*/ 1295400 w 1270"/>
              <a:gd name="T7" fmla="*/ 107950 h 431"/>
              <a:gd name="T8" fmla="*/ 2016125 w 1270"/>
              <a:gd name="T9" fmla="*/ 684212 h 4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0"/>
              <a:gd name="T16" fmla="*/ 0 h 431"/>
              <a:gd name="T17" fmla="*/ 1270 w 1270"/>
              <a:gd name="T18" fmla="*/ 431 h 4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0" h="431">
                <a:moveTo>
                  <a:pt x="0" y="431"/>
                </a:moveTo>
                <a:cubicBezTo>
                  <a:pt x="90" y="329"/>
                  <a:pt x="181" y="227"/>
                  <a:pt x="272" y="159"/>
                </a:cubicBezTo>
                <a:cubicBezTo>
                  <a:pt x="363" y="91"/>
                  <a:pt x="453" y="38"/>
                  <a:pt x="544" y="23"/>
                </a:cubicBezTo>
                <a:cubicBezTo>
                  <a:pt x="635" y="8"/>
                  <a:pt x="695" y="0"/>
                  <a:pt x="816" y="68"/>
                </a:cubicBezTo>
                <a:cubicBezTo>
                  <a:pt x="937" y="136"/>
                  <a:pt x="1194" y="371"/>
                  <a:pt x="1270" y="431"/>
                </a:cubicBezTo>
              </a:path>
            </a:pathLst>
          </a:custGeom>
          <a:noFill/>
          <a:ln w="444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5364163" y="3934048"/>
            <a:ext cx="73025" cy="647700"/>
          </a:xfrm>
          <a:custGeom>
            <a:avLst/>
            <a:gdLst>
              <a:gd name="T0" fmla="*/ 0 w 46"/>
              <a:gd name="T1" fmla="*/ 647700 h 408"/>
              <a:gd name="T2" fmla="*/ 73025 w 46"/>
              <a:gd name="T3" fmla="*/ 0 h 408"/>
              <a:gd name="T4" fmla="*/ 0 60000 65536"/>
              <a:gd name="T5" fmla="*/ 0 60000 65536"/>
              <a:gd name="T6" fmla="*/ 0 w 46"/>
              <a:gd name="T7" fmla="*/ 0 h 408"/>
              <a:gd name="T8" fmla="*/ 46 w 46"/>
              <a:gd name="T9" fmla="*/ 408 h 4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408">
                <a:moveTo>
                  <a:pt x="0" y="408"/>
                </a:moveTo>
                <a:cubicBezTo>
                  <a:pt x="0" y="408"/>
                  <a:pt x="23" y="204"/>
                  <a:pt x="46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805613" y="4508723"/>
            <a:ext cx="792162" cy="865188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6805613" y="4437286"/>
            <a:ext cx="863600" cy="936625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>
            <a:off x="7092950" y="3286348"/>
            <a:ext cx="360363" cy="10795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732588" y="3345086"/>
            <a:ext cx="576262" cy="228600"/>
          </a:xfrm>
          <a:prstGeom prst="rect">
            <a:avLst/>
          </a:prstGeom>
          <a:solidFill>
            <a:srgbClr val="FF0000"/>
          </a:solidFill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Υ2</a:t>
            </a:r>
            <a:r>
              <a:rPr lang="en-US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</a:t>
            </a:r>
            <a:endParaRPr lang="el-GR" sz="9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211960" y="1844824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497" y="3312854"/>
            <a:ext cx="3960440" cy="255454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Ανορεξιογόνος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δράση μέσω: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Αναστολής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NPY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νευρώνων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Μείωσης της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GABA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μεσολαβούμενης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	τονικής καταστολής 	των 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POMC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νευρώνων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851920" y="6237312"/>
            <a:ext cx="525658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Simpson KA, Bloom SR, </a:t>
            </a:r>
            <a:r>
              <a:rPr lang="en-US" sz="12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Endocrinol</a:t>
            </a:r>
            <a:r>
              <a:rPr lang="en-US" sz="1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2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Metab</a:t>
            </a:r>
            <a:r>
              <a:rPr lang="en-US" sz="1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2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Clin</a:t>
            </a:r>
            <a:r>
              <a:rPr lang="en-US" sz="1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N Am 2010;39:729-743</a:t>
            </a:r>
            <a:endParaRPr lang="el-GR" sz="12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Gardiner JV et al, J </a:t>
            </a: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Neuroendocrinol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2008;20:834-841</a:t>
            </a:r>
            <a:endParaRPr lang="el-GR" sz="13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44624"/>
            <a:ext cx="87137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ΠΕΠΤΙΔΙΟ ΤΥΡΟΣΙΝΗ-ΤΥΡΟΣΙΝΗ </a:t>
            </a:r>
            <a:r>
              <a:rPr lang="en-US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(PYY)</a:t>
            </a:r>
            <a:endParaRPr lang="en-US" sz="30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4924" y="548680"/>
            <a:ext cx="9109075" cy="255454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Απελευθέρωση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μεταγευματικά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κατ’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αναλογίαν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των θερμίδων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Αυξημένη έκκριση μετά </a:t>
            </a:r>
            <a:r>
              <a:rPr lang="el-GR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λιπαρά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γεύματα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Επίδραση στους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Y2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υποδοχείς του τοξοειδούς πυρήνα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Ενδείξεις για επίδραση και μέσω του </a:t>
            </a:r>
            <a:r>
              <a:rPr lang="el-GR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στελέχους</a:t>
            </a:r>
            <a:endParaRPr lang="el-GR" sz="20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Εξωγενής χορήγηση:          πρόσληψης τροφής σε τρωκτικά και ανθρώπους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5" name="4 - Βέλος προς τα κάτω"/>
          <p:cNvSpPr/>
          <p:nvPr/>
        </p:nvSpPr>
        <p:spPr>
          <a:xfrm>
            <a:off x="3131840" y="2348880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852936"/>
            <a:ext cx="4010317" cy="329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35496" y="314096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Υποδόρια χορήγηση σε λεπτόσωμους και παχύσαρκους εθελοντές:</a:t>
            </a:r>
            <a:endParaRPr lang="en-U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των προσλαμβανόμενων 	θερμίδων κατά 30% σε 	δοκιμαστικό γεύμα</a:t>
            </a:r>
            <a:endParaRPr lang="en-U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των συνολικών θερμίδων 	του 24ώρου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8" name="7 - Βέλος προς τα κάτω"/>
          <p:cNvSpPr/>
          <p:nvPr/>
        </p:nvSpPr>
        <p:spPr>
          <a:xfrm>
            <a:off x="467544" y="4225156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Βέλος προς τα κάτω"/>
          <p:cNvSpPr/>
          <p:nvPr/>
        </p:nvSpPr>
        <p:spPr>
          <a:xfrm>
            <a:off x="467544" y="5305276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3851920" y="6165304"/>
            <a:ext cx="525658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Simpson KA, Bloom SR, </a:t>
            </a:r>
            <a:r>
              <a:rPr lang="en-US" sz="1200" b="1" dirty="0" err="1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Endocrinol</a:t>
            </a:r>
            <a:r>
              <a:rPr lang="en-US" sz="12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200" b="1" dirty="0" err="1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Metab</a:t>
            </a:r>
            <a:r>
              <a:rPr lang="en-US" sz="12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200" b="1" dirty="0" err="1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Clin</a:t>
            </a:r>
            <a:r>
              <a:rPr lang="en-US" sz="12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N Am 2010;39:729-743</a:t>
            </a:r>
            <a:endParaRPr lang="el-GR" sz="1200" b="1" dirty="0" smtClean="0">
              <a:solidFill>
                <a:srgbClr val="CCECFF">
                  <a:lumMod val="9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Gardiner JV et al, J </a:t>
            </a:r>
            <a:r>
              <a:rPr lang="en-US" sz="1200" b="1" dirty="0" err="1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Neuroendocrinol</a:t>
            </a:r>
            <a:r>
              <a:rPr lang="en-US" sz="12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2008;20:834-841</a:t>
            </a:r>
            <a:endParaRPr lang="el-GR" sz="1200" b="1" dirty="0" smtClean="0">
              <a:solidFill>
                <a:srgbClr val="CCECFF">
                  <a:lumMod val="9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Batterham</a:t>
            </a:r>
            <a:r>
              <a:rPr lang="en-US" sz="12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RL et al, N </a:t>
            </a:r>
            <a:r>
              <a:rPr lang="en-US" sz="1200" b="1" dirty="0" err="1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Engl</a:t>
            </a:r>
            <a:r>
              <a:rPr lang="en-US" sz="12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J Med 2003;349:941-948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3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ΠΡΟΪΟΝΤΑ ΤΗΣ ΠΡΟΓΛΥΚΑΓΟΝΗΣ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73" t="1122" r="2040" b="2848"/>
          <a:stretch>
            <a:fillRect/>
          </a:stretch>
        </p:blipFill>
        <p:spPr bwMode="auto">
          <a:xfrm>
            <a:off x="467544" y="620688"/>
            <a:ext cx="8136904" cy="585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355976" y="6505599"/>
            <a:ext cx="47525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Gardiner JV et al, J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Neuroendocrinol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2008;20:834-841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5" name="4 - Έλλειψη"/>
          <p:cNvSpPr/>
          <p:nvPr/>
        </p:nvSpPr>
        <p:spPr>
          <a:xfrm>
            <a:off x="3851920" y="2852936"/>
            <a:ext cx="1656184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5724128" y="2852936"/>
            <a:ext cx="1656184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1907704" y="3789040"/>
            <a:ext cx="2304256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GLUCAGON-LIKE PEPTIDE 1 (GLP-1)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950" y="620688"/>
            <a:ext cx="8856663" cy="240065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Απελευθέρωση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από τα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L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κύτταρα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του εντέρου κατόπιν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πρόσληψης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τροφής (μαζί με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οξυντομοντουλίνη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PYY)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Βιοενεργά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κλάσματα: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</a:t>
            </a:r>
            <a:r>
              <a:rPr lang="en-US" sz="20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7-36 amide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</a:t>
            </a:r>
            <a:r>
              <a:rPr lang="en-US" sz="20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7-37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Το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</a:t>
            </a:r>
            <a:r>
              <a:rPr lang="en-US" sz="20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7-36 amide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ευρίσκεται σε νευρώνες της εσχάτης πτέρυγας και του πυρήνα της μονήρους δεσμίδας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Υποδοχείς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GLP-1: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τοξοειδής,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παρακοιλιακός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υπεροπτικός πυρήνας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pic>
        <p:nvPicPr>
          <p:cNvPr id="2050" name="Picture 2" descr="http://2.bp.blogspot.com/-ovWMYGYu19c/T8ItmzMAScI/AAAAAAAAA2U/FqUB7gefSys/s1600/Mendoz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714" y="3134815"/>
            <a:ext cx="3488774" cy="2958481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7505" y="3140968"/>
            <a:ext cx="5256584" cy="286232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Exendin-4: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Δηλητήριο του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Gila monster (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Heloderma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suspectum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),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αγωνιστής του υποδοχέα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GLP-1 (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εξενατίδη)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 Μαζί με τη λιραγλουτίδη, εφαρμογή στη θεραπεία του ΣΔ2 (ινκρετινική δράση)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Χορήγηση σε τρωκτικά και ανθρώπους (περιφερικά ή κεντρικά):          στην πρόσληψη τροφής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6" name="5 - Βέλος προς τα κάτω"/>
          <p:cNvSpPr/>
          <p:nvPr/>
        </p:nvSpPr>
        <p:spPr>
          <a:xfrm>
            <a:off x="3347864" y="5373216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55976" y="6505599"/>
            <a:ext cx="47525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Gardiner JV et al, J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Neuroendocrinol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2008;20:834-841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GLUCAGON-LIKE PEPTIDE 1 (GLP-1)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36512" y="620688"/>
            <a:ext cx="8856663" cy="240065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Χρόνια χορήγηση: απώλεια βάρους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Θεωρείται ότι επιδρά στο εγκεφαλικό στέλεχος και μέσω προβολών προς τον υποθάλαμο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Δοσοεξαρτώμενη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 πρόσληψης τροφής σε ανθρώπους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Προγευματική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υποδόρια χορήγηση σε παχύσαρκους εθελοντές:                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15% της προσλήψεως, απώλεια 0.55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σε 5 ημέρες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6007" t="3056" r="3137" b="19905"/>
          <a:stretch>
            <a:fillRect/>
          </a:stretch>
        </p:blipFill>
        <p:spPr bwMode="auto">
          <a:xfrm>
            <a:off x="7597775" y="2996406"/>
            <a:ext cx="1511300" cy="13684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7" y="2996406"/>
            <a:ext cx="1873647" cy="27368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sp>
        <p:nvSpPr>
          <p:cNvPr id="6" name="Freeform 15"/>
          <p:cNvSpPr>
            <a:spLocks/>
          </p:cNvSpPr>
          <p:nvPr/>
        </p:nvSpPr>
        <p:spPr bwMode="auto">
          <a:xfrm>
            <a:off x="6516688" y="3933031"/>
            <a:ext cx="1727200" cy="576263"/>
          </a:xfrm>
          <a:custGeom>
            <a:avLst/>
            <a:gdLst>
              <a:gd name="T0" fmla="*/ 0 w 1088"/>
              <a:gd name="T1" fmla="*/ 2147483647 h 363"/>
              <a:gd name="T2" fmla="*/ 2147483647 w 1088"/>
              <a:gd name="T3" fmla="*/ 2147483647 h 363"/>
              <a:gd name="T4" fmla="*/ 2147483647 w 1088"/>
              <a:gd name="T5" fmla="*/ 0 h 363"/>
              <a:gd name="T6" fmla="*/ 0 60000 65536"/>
              <a:gd name="T7" fmla="*/ 0 60000 65536"/>
              <a:gd name="T8" fmla="*/ 0 60000 65536"/>
              <a:gd name="T9" fmla="*/ 0 w 1088"/>
              <a:gd name="T10" fmla="*/ 0 h 363"/>
              <a:gd name="T11" fmla="*/ 1088 w 1088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8" h="363">
                <a:moveTo>
                  <a:pt x="0" y="272"/>
                </a:moveTo>
                <a:cubicBezTo>
                  <a:pt x="204" y="317"/>
                  <a:pt x="408" y="363"/>
                  <a:pt x="589" y="318"/>
                </a:cubicBezTo>
                <a:cubicBezTo>
                  <a:pt x="770" y="273"/>
                  <a:pt x="929" y="136"/>
                  <a:pt x="1088" y="0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6 - Βέλος προς τα κάτω"/>
          <p:cNvSpPr/>
          <p:nvPr/>
        </p:nvSpPr>
        <p:spPr>
          <a:xfrm>
            <a:off x="2483322" y="1772816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36512" y="3044567"/>
            <a:ext cx="5760640" cy="270843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Ταχεία αποδόμηση στην κυκλοφορία (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DPP4)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Αρνητική συσχέτιση με το σωματικό βάρος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Παχύσαρκοι:      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συγκεντρώσεις, διατήρηση ανορεξιογόνου επιδράσεως</a:t>
            </a:r>
            <a:endParaRPr lang="en-U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GLP-1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αγωνιστές και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DPP4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αναστολείς: θεραπεία ΣΔ2 (και παχυσαρκίας;)</a:t>
            </a:r>
          </a:p>
        </p:txBody>
      </p:sp>
      <p:sp>
        <p:nvSpPr>
          <p:cNvPr id="9" name="8 - Βέλος προς τα κάτω"/>
          <p:cNvSpPr/>
          <p:nvPr/>
        </p:nvSpPr>
        <p:spPr>
          <a:xfrm>
            <a:off x="8099946" y="2204864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0" name="9 - Βέλος προς τα κάτω"/>
          <p:cNvSpPr/>
          <p:nvPr/>
        </p:nvSpPr>
        <p:spPr>
          <a:xfrm>
            <a:off x="2051720" y="4221088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004618" y="6021288"/>
            <a:ext cx="4247902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Gardiner JV et al, J </a:t>
            </a:r>
            <a:r>
              <a:rPr lang="en-US" sz="12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Neuroendocrinol</a:t>
            </a:r>
            <a:r>
              <a:rPr lang="en-US" sz="1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2008;20:834-841</a:t>
            </a:r>
            <a:endParaRPr lang="el-GR" sz="12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Stanley </a:t>
            </a:r>
            <a:r>
              <a:rPr lang="en-US" sz="13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 et al, </a:t>
            </a:r>
            <a:r>
              <a:rPr lang="en-US" sz="13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Physiol</a:t>
            </a:r>
            <a:r>
              <a:rPr lang="en-US" sz="13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Rev 2005;85:1131-1158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Naslund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E et al, Br J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Nutr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2004;91:439-446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4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ΔΙΑΡΚΕΙΑ ΤΟΥ ΓΕΥΜΑΤΟΣ ΕΠΗΡΕΑΖΕΙ ΤΗ ΜΕΤΑΓΕΥΜΑΤΙΚΗ ΑΠΟΚΡΙΣΗ ΤΩΝ ΑΝΟΡΕΞΙΟΓΟΝΩΝ ΟΡΜΟΝΩΝ </a:t>
            </a:r>
            <a:r>
              <a:rPr lang="en-US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PYY </a:t>
            </a: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ΚΑΙ </a:t>
            </a:r>
            <a:r>
              <a:rPr lang="en-US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GLP-1</a:t>
            </a:r>
            <a:endParaRPr lang="el-GR" sz="30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3635375" y="6237288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Kokkinos A, Le Roux CW,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Alexiadou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K et al, J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Clin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Endocrinol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Metab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2010;95:333-337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934867"/>
            <a:ext cx="3240087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07950" y="1340768"/>
            <a:ext cx="8785225" cy="255454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17 υγιείς άρρενες κατανάλωσαν το ίδιο γεύμα (300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ml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παγωτού, 675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kcal)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σε δύο διαφορετικές συνεδρίες: στη μία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εντός 5 λεπτών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στην άλλη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εντός 30 λεπτών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Μέτρηση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γκρελίνης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προγευματικά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και ανά 30 λεπτά μετά την ολοκλήρωση του γεύματος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Κλίμακες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οπτικών αναλόγων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(Visual Analog Scales – VAS)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για το υποκειμενικό αίσθημα της πείνας και του κορεσμού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962425"/>
            <a:ext cx="3024188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4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ΔΙΑΡΚΕΙΑ ΤΟΥ ΓΕΥΜΑΤΟΣ ΕΠΗΡΕΑΖΕΙ ΤΗ ΜΕΤΑΓΕΥΜΑΤΙΚΗ ΑΠΟΚΡΙΣΗ ΤΩΝ ΑΝΟΡΕΞΙΟΓΟΝΩΝ ΟΡΜΟΝΩΝ </a:t>
            </a:r>
            <a:r>
              <a:rPr lang="en-US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PYY </a:t>
            </a: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ΚΑΙ </a:t>
            </a:r>
            <a:r>
              <a:rPr lang="en-US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GLP-1</a:t>
            </a:r>
            <a:endParaRPr lang="el-GR" sz="30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585913"/>
            <a:ext cx="403225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557338"/>
            <a:ext cx="388778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179388" y="4868863"/>
            <a:ext cx="8785225" cy="13112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Η κατανάλωση ενός γεύματος με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βραδύ ρυθμό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οδηγεί σε μεγαλύτερες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μεταγευματικές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συγκεντρώσεις των </a:t>
            </a:r>
            <a:r>
              <a:rPr lang="el-GR" sz="20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ανορεξιογόνων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γαστρεντερικών ορμονών από την ταχεία κατανάλωση,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ευοδώνοντας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έτσι την επέλευση του κορεσμού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635375" y="6237288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Kokkinos A, Le Roux CW,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Alexiadou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K et al, J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Clin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Endocrinol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Metab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2010;95:333-337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44624"/>
            <a:ext cx="87137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ΟΞΥΝΤΟΜΟΝΤΟΥΛΙΝΗ</a:t>
            </a:r>
            <a:endParaRPr lang="en-US" sz="30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4924" y="620688"/>
            <a:ext cx="9109075" cy="209288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Παλαιότερη ονομασία: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εντερογλυκαγόνη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Προϊόν του γονιδίου της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προγλυκαγόνης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έκκριση από τα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L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κύτταρα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του λεπτού εντέρου κατ’ αναλογία προς τη θερμιδική πρόσληψη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Επίδραση στην πέψη:        εκκρίσεως και κινητικότητας του στομάχου</a:t>
            </a: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3131840" y="2276872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75261" y="6021388"/>
            <a:ext cx="6049267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Gardiner JV et al, J </a:t>
            </a: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Neuroendocrinol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2008;20:834-841</a:t>
            </a:r>
            <a:endParaRPr lang="el-GR" sz="13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Stanley </a:t>
            </a:r>
            <a:r>
              <a:rPr lang="en-US" sz="13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 et al, </a:t>
            </a:r>
            <a:r>
              <a:rPr lang="en-US" sz="13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Physiol</a:t>
            </a:r>
            <a:r>
              <a:rPr lang="en-US" sz="13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Rev 2005;85:1131-1158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Chaudhri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O et al,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Philos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Trans R Soc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Lond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Sci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2006;361:1187-1209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925" y="2852936"/>
            <a:ext cx="8856663" cy="30162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Δράση </a:t>
            </a:r>
            <a:r>
              <a:rPr lang="el-GR" sz="20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ινκρετίνης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λιγότερο ισχυρή του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Διαμεσολάβηση των επιδράσεων μέσω συνδέσεως στους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υποδοχείς του </a:t>
            </a:r>
            <a:r>
              <a:rPr lang="en-U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πολύ μικρότερος βαθμός συγγένειας     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πιθανή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η ύπαρξη ειδικού για την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οξυντομοντουλίνη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υποδοχέα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Κεντρική ή περιφερική χορήγηση σε τρωκτικά: απώλεια βάρους μέσω         πρόσληψης τροφής και          ενεργειακής δαπάνης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Πιθανή καταστολή </a:t>
            </a:r>
            <a:r>
              <a:rPr lang="el-GR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γκρελίνης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       μετά από επέμβαση γαστρικής παρακάμψεως (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Roux-en-Y Gastric Bypass)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6156548" y="3645024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7 - Βέλος προς τα κάτω"/>
          <p:cNvSpPr/>
          <p:nvPr/>
        </p:nvSpPr>
        <p:spPr>
          <a:xfrm>
            <a:off x="971600" y="4725144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Βέλος προς τα κάτω"/>
          <p:cNvSpPr/>
          <p:nvPr/>
        </p:nvSpPr>
        <p:spPr>
          <a:xfrm rot="10800000">
            <a:off x="4427984" y="4725144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0" name="9 - Βέλος προς τα κάτω"/>
          <p:cNvSpPr/>
          <p:nvPr/>
        </p:nvSpPr>
        <p:spPr>
          <a:xfrm rot="10800000">
            <a:off x="3995937" y="5013176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1027289" y="1709738"/>
            <a:ext cx="6169378" cy="3567112"/>
            <a:chOff x="1155700" y="1709738"/>
            <a:chExt cx="6940550" cy="3567112"/>
          </a:xfrm>
        </p:grpSpPr>
        <p:sp>
          <p:nvSpPr>
            <p:cNvPr id="59406" name="Freeform 2"/>
            <p:cNvSpPr>
              <a:spLocks/>
            </p:cNvSpPr>
            <p:nvPr/>
          </p:nvSpPr>
          <p:spPr bwMode="auto">
            <a:xfrm>
              <a:off x="7697788" y="1887538"/>
              <a:ext cx="398462" cy="611187"/>
            </a:xfrm>
            <a:custGeom>
              <a:avLst/>
              <a:gdLst>
                <a:gd name="T0" fmla="*/ 661276199 w 49"/>
                <a:gd name="T1" fmla="*/ 2147483647 h 79"/>
                <a:gd name="T2" fmla="*/ 661276199 w 49"/>
                <a:gd name="T3" fmla="*/ 2147483647 h 79"/>
                <a:gd name="T4" fmla="*/ 793533014 w 49"/>
                <a:gd name="T5" fmla="*/ 2147483647 h 79"/>
                <a:gd name="T6" fmla="*/ 859653290 w 49"/>
                <a:gd name="T7" fmla="*/ 2147483647 h 79"/>
                <a:gd name="T8" fmla="*/ 925781698 w 49"/>
                <a:gd name="T9" fmla="*/ 2147483647 h 79"/>
                <a:gd name="T10" fmla="*/ 991910105 w 49"/>
                <a:gd name="T11" fmla="*/ 2147483647 h 79"/>
                <a:gd name="T12" fmla="*/ 1058038513 w 49"/>
                <a:gd name="T13" fmla="*/ 2147483647 h 79"/>
                <a:gd name="T14" fmla="*/ 1190295582 w 49"/>
                <a:gd name="T15" fmla="*/ 2147483647 h 79"/>
                <a:gd name="T16" fmla="*/ 1190295582 w 49"/>
                <a:gd name="T17" fmla="*/ 2147483647 h 79"/>
                <a:gd name="T18" fmla="*/ 1322552398 w 49"/>
                <a:gd name="T19" fmla="*/ 2147483647 h 79"/>
                <a:gd name="T20" fmla="*/ 1388672673 w 49"/>
                <a:gd name="T21" fmla="*/ 2147483647 h 79"/>
                <a:gd name="T22" fmla="*/ 1454801081 w 49"/>
                <a:gd name="T23" fmla="*/ 2147483647 h 79"/>
                <a:gd name="T24" fmla="*/ 1454801081 w 49"/>
                <a:gd name="T25" fmla="*/ 2147483647 h 79"/>
                <a:gd name="T26" fmla="*/ 1719314712 w 49"/>
                <a:gd name="T27" fmla="*/ 2147483647 h 79"/>
                <a:gd name="T28" fmla="*/ 1719314712 w 49"/>
                <a:gd name="T29" fmla="*/ 2147483647 h 79"/>
                <a:gd name="T30" fmla="*/ 1851571527 w 49"/>
                <a:gd name="T31" fmla="*/ 2147483647 h 79"/>
                <a:gd name="T32" fmla="*/ 1917691803 w 49"/>
                <a:gd name="T33" fmla="*/ 2147483647 h 79"/>
                <a:gd name="T34" fmla="*/ 2049948618 w 49"/>
                <a:gd name="T35" fmla="*/ 2147483647 h 79"/>
                <a:gd name="T36" fmla="*/ 2049948618 w 49"/>
                <a:gd name="T37" fmla="*/ 2147483647 h 79"/>
                <a:gd name="T38" fmla="*/ 2147483647 w 49"/>
                <a:gd name="T39" fmla="*/ 2147483647 h 79"/>
                <a:gd name="T40" fmla="*/ 2147483647 w 49"/>
                <a:gd name="T41" fmla="*/ 2147483647 h 79"/>
                <a:gd name="T42" fmla="*/ 2147483647 w 49"/>
                <a:gd name="T43" fmla="*/ 2147483647 h 79"/>
                <a:gd name="T44" fmla="*/ 2147483647 w 49"/>
                <a:gd name="T45" fmla="*/ 2147483647 h 79"/>
                <a:gd name="T46" fmla="*/ 2147483647 w 49"/>
                <a:gd name="T47" fmla="*/ 2147483647 h 79"/>
                <a:gd name="T48" fmla="*/ 2147483647 w 49"/>
                <a:gd name="T49" fmla="*/ 2147483647 h 79"/>
                <a:gd name="T50" fmla="*/ 2147483647 w 49"/>
                <a:gd name="T51" fmla="*/ 2147483647 h 79"/>
                <a:gd name="T52" fmla="*/ 2147483647 w 49"/>
                <a:gd name="T53" fmla="*/ 2147483647 h 79"/>
                <a:gd name="T54" fmla="*/ 2147483647 w 49"/>
                <a:gd name="T55" fmla="*/ 2147483647 h 79"/>
                <a:gd name="T56" fmla="*/ 2147483647 w 49"/>
                <a:gd name="T57" fmla="*/ 2147483647 h 79"/>
                <a:gd name="T58" fmla="*/ 2147483647 w 49"/>
                <a:gd name="T59" fmla="*/ 2094893888 h 79"/>
                <a:gd name="T60" fmla="*/ 2147483647 w 49"/>
                <a:gd name="T61" fmla="*/ 1915328280 h 79"/>
                <a:gd name="T62" fmla="*/ 2147483647 w 49"/>
                <a:gd name="T63" fmla="*/ 1855478397 h 79"/>
                <a:gd name="T64" fmla="*/ 2147483647 w 49"/>
                <a:gd name="T65" fmla="*/ 1915328280 h 79"/>
                <a:gd name="T66" fmla="*/ 2147483647 w 49"/>
                <a:gd name="T67" fmla="*/ 1675913273 h 79"/>
                <a:gd name="T68" fmla="*/ 2147483647 w 49"/>
                <a:gd name="T69" fmla="*/ 1556205769 h 79"/>
                <a:gd name="T70" fmla="*/ 2147483647 w 49"/>
                <a:gd name="T71" fmla="*/ 1556205769 h 79"/>
                <a:gd name="T72" fmla="*/ 2147483647 w 49"/>
                <a:gd name="T73" fmla="*/ 1556205769 h 79"/>
                <a:gd name="T74" fmla="*/ 2147483647 w 49"/>
                <a:gd name="T75" fmla="*/ 1496355885 h 79"/>
                <a:gd name="T76" fmla="*/ 2147483647 w 49"/>
                <a:gd name="T77" fmla="*/ 1316790762 h 79"/>
                <a:gd name="T78" fmla="*/ 1587057896 w 49"/>
                <a:gd name="T79" fmla="*/ 0 h 79"/>
                <a:gd name="T80" fmla="*/ 1454801081 w 49"/>
                <a:gd name="T81" fmla="*/ 0 h 79"/>
                <a:gd name="T82" fmla="*/ 1388672673 w 49"/>
                <a:gd name="T83" fmla="*/ 119707534 h 79"/>
                <a:gd name="T84" fmla="*/ 1190295582 w 49"/>
                <a:gd name="T85" fmla="*/ 119707534 h 79"/>
                <a:gd name="T86" fmla="*/ 991910105 w 49"/>
                <a:gd name="T87" fmla="*/ 299272749 h 79"/>
                <a:gd name="T88" fmla="*/ 925781698 w 49"/>
                <a:gd name="T89" fmla="*/ 119707534 h 79"/>
                <a:gd name="T90" fmla="*/ 859653290 w 49"/>
                <a:gd name="T91" fmla="*/ 59857635 h 79"/>
                <a:gd name="T92" fmla="*/ 396762441 w 49"/>
                <a:gd name="T93" fmla="*/ 957668008 h 79"/>
                <a:gd name="T94" fmla="*/ 462890849 w 49"/>
                <a:gd name="T95" fmla="*/ 1137225638 h 79"/>
                <a:gd name="T96" fmla="*/ 462890849 w 49"/>
                <a:gd name="T97" fmla="*/ 1316790762 h 79"/>
                <a:gd name="T98" fmla="*/ 330634033 w 49"/>
                <a:gd name="T99" fmla="*/ 1436498265 h 79"/>
                <a:gd name="T100" fmla="*/ 396762441 w 49"/>
                <a:gd name="T101" fmla="*/ 1915328280 h 79"/>
                <a:gd name="T102" fmla="*/ 264513694 w 49"/>
                <a:gd name="T103" fmla="*/ 2147483647 h 79"/>
                <a:gd name="T104" fmla="*/ 264513694 w 49"/>
                <a:gd name="T105" fmla="*/ 2147483647 h 79"/>
                <a:gd name="T106" fmla="*/ 198385286 w 49"/>
                <a:gd name="T107" fmla="*/ 2147483647 h 79"/>
                <a:gd name="T108" fmla="*/ 198385286 w 49"/>
                <a:gd name="T109" fmla="*/ 2147483647 h 79"/>
                <a:gd name="T110" fmla="*/ 66128424 w 49"/>
                <a:gd name="T111" fmla="*/ 2147483647 h 79"/>
                <a:gd name="T112" fmla="*/ 0 w 49"/>
                <a:gd name="T113" fmla="*/ 2147483647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"/>
                <a:gd name="T172" fmla="*/ 0 h 79"/>
                <a:gd name="T173" fmla="*/ 49 w 49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" h="79">
                  <a:moveTo>
                    <a:pt x="0" y="42"/>
                  </a:move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6" y="73"/>
                  </a:lnTo>
                  <a:lnTo>
                    <a:pt x="17" y="70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5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5" y="62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6"/>
                  </a:lnTo>
                  <a:lnTo>
                    <a:pt x="29" y="54"/>
                  </a:lnTo>
                  <a:lnTo>
                    <a:pt x="31" y="52"/>
                  </a:lnTo>
                  <a:lnTo>
                    <a:pt x="31" y="51"/>
                  </a:lnTo>
                  <a:lnTo>
                    <a:pt x="33" y="52"/>
                  </a:lnTo>
                  <a:lnTo>
                    <a:pt x="34" y="51"/>
                  </a:lnTo>
                  <a:lnTo>
                    <a:pt x="34" y="50"/>
                  </a:lnTo>
                  <a:lnTo>
                    <a:pt x="35" y="49"/>
                  </a:lnTo>
                  <a:lnTo>
                    <a:pt x="36" y="49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2" y="45"/>
                  </a:lnTo>
                  <a:lnTo>
                    <a:pt x="43" y="44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7" y="36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1" y="28"/>
                  </a:lnTo>
                  <a:lnTo>
                    <a:pt x="42" y="27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5" y="22"/>
                  </a:lnTo>
                  <a:lnTo>
                    <a:pt x="29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7" y="30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1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07" name="Freeform 3"/>
            <p:cNvSpPr>
              <a:spLocks/>
            </p:cNvSpPr>
            <p:nvPr/>
          </p:nvSpPr>
          <p:spPr bwMode="auto">
            <a:xfrm>
              <a:off x="2636838" y="1709738"/>
              <a:ext cx="730250" cy="511175"/>
            </a:xfrm>
            <a:custGeom>
              <a:avLst/>
              <a:gdLst>
                <a:gd name="T0" fmla="*/ 65836088 w 90"/>
                <a:gd name="T1" fmla="*/ 2147483647 h 66"/>
                <a:gd name="T2" fmla="*/ 0 w 90"/>
                <a:gd name="T3" fmla="*/ 2147483647 h 66"/>
                <a:gd name="T4" fmla="*/ 65836088 w 90"/>
                <a:gd name="T5" fmla="*/ 2147483647 h 66"/>
                <a:gd name="T6" fmla="*/ 65836088 w 90"/>
                <a:gd name="T7" fmla="*/ 2099519644 h 66"/>
                <a:gd name="T8" fmla="*/ 65836088 w 90"/>
                <a:gd name="T9" fmla="*/ 2099519644 h 66"/>
                <a:gd name="T10" fmla="*/ 131672176 w 90"/>
                <a:gd name="T11" fmla="*/ 2147483647 h 66"/>
                <a:gd name="T12" fmla="*/ 65836088 w 90"/>
                <a:gd name="T13" fmla="*/ 2147483647 h 66"/>
                <a:gd name="T14" fmla="*/ 197508280 w 90"/>
                <a:gd name="T15" fmla="*/ 2147483647 h 66"/>
                <a:gd name="T16" fmla="*/ 197508280 w 90"/>
                <a:gd name="T17" fmla="*/ 2099519644 h 66"/>
                <a:gd name="T18" fmla="*/ 197508280 w 90"/>
                <a:gd name="T19" fmla="*/ 1979547991 h 66"/>
                <a:gd name="T20" fmla="*/ 131672176 w 90"/>
                <a:gd name="T21" fmla="*/ 1799583494 h 66"/>
                <a:gd name="T22" fmla="*/ 197508280 w 90"/>
                <a:gd name="T23" fmla="*/ 1799583494 h 66"/>
                <a:gd name="T24" fmla="*/ 329172373 w 90"/>
                <a:gd name="T25" fmla="*/ 1739597910 h 66"/>
                <a:gd name="T26" fmla="*/ 263344352 w 90"/>
                <a:gd name="T27" fmla="*/ 1679612326 h 66"/>
                <a:gd name="T28" fmla="*/ 197508280 w 90"/>
                <a:gd name="T29" fmla="*/ 1739597910 h 66"/>
                <a:gd name="T30" fmla="*/ 197508280 w 90"/>
                <a:gd name="T31" fmla="*/ 1499655574 h 66"/>
                <a:gd name="T32" fmla="*/ 197508280 w 90"/>
                <a:gd name="T33" fmla="*/ 1319698822 h 66"/>
                <a:gd name="T34" fmla="*/ 197508280 w 90"/>
                <a:gd name="T35" fmla="*/ 1019763157 h 66"/>
                <a:gd name="T36" fmla="*/ 131672176 w 90"/>
                <a:gd name="T37" fmla="*/ 659849411 h 66"/>
                <a:gd name="T38" fmla="*/ 131672176 w 90"/>
                <a:gd name="T39" fmla="*/ 359913625 h 66"/>
                <a:gd name="T40" fmla="*/ 724188933 w 90"/>
                <a:gd name="T41" fmla="*/ 539878243 h 66"/>
                <a:gd name="T42" fmla="*/ 1250869650 w 90"/>
                <a:gd name="T43" fmla="*/ 779820579 h 66"/>
                <a:gd name="T44" fmla="*/ 1514205824 w 90"/>
                <a:gd name="T45" fmla="*/ 839806163 h 66"/>
                <a:gd name="T46" fmla="*/ 1580041896 w 90"/>
                <a:gd name="T47" fmla="*/ 899791747 h 66"/>
                <a:gd name="T48" fmla="*/ 1580041896 w 90"/>
                <a:gd name="T49" fmla="*/ 1199727654 h 66"/>
                <a:gd name="T50" fmla="*/ 1448377866 w 90"/>
                <a:gd name="T51" fmla="*/ 1379684406 h 66"/>
                <a:gd name="T52" fmla="*/ 1448377866 w 90"/>
                <a:gd name="T53" fmla="*/ 1499655574 h 66"/>
                <a:gd name="T54" fmla="*/ 1448377866 w 90"/>
                <a:gd name="T55" fmla="*/ 1619626742 h 66"/>
                <a:gd name="T56" fmla="*/ 1514205824 w 90"/>
                <a:gd name="T57" fmla="*/ 1679612326 h 66"/>
                <a:gd name="T58" fmla="*/ 1645877968 w 90"/>
                <a:gd name="T59" fmla="*/ 1439669990 h 66"/>
                <a:gd name="T60" fmla="*/ 1777550113 w 90"/>
                <a:gd name="T61" fmla="*/ 1259713238 h 66"/>
                <a:gd name="T62" fmla="*/ 1909222257 w 90"/>
                <a:gd name="T63" fmla="*/ 1079748741 h 66"/>
                <a:gd name="T64" fmla="*/ 1711714041 w 90"/>
                <a:gd name="T65" fmla="*/ 599863827 h 66"/>
                <a:gd name="T66" fmla="*/ 1777550113 w 90"/>
                <a:gd name="T67" fmla="*/ 539878243 h 66"/>
                <a:gd name="T68" fmla="*/ 1909222257 w 90"/>
                <a:gd name="T69" fmla="*/ 419906954 h 66"/>
                <a:gd name="T70" fmla="*/ 1777550113 w 90"/>
                <a:gd name="T71" fmla="*/ 299928041 h 66"/>
                <a:gd name="T72" fmla="*/ 1777550113 w 90"/>
                <a:gd name="T73" fmla="*/ 0 h 66"/>
                <a:gd name="T74" fmla="*/ 2147483647 w 90"/>
                <a:gd name="T75" fmla="*/ 539878243 h 66"/>
                <a:gd name="T76" fmla="*/ 2147483647 w 90"/>
                <a:gd name="T77" fmla="*/ 959777331 h 66"/>
                <a:gd name="T78" fmla="*/ 2147483647 w 90"/>
                <a:gd name="T79" fmla="*/ 2147483647 h 66"/>
                <a:gd name="T80" fmla="*/ 2147483647 w 90"/>
                <a:gd name="T81" fmla="*/ 2147483647 h 66"/>
                <a:gd name="T82" fmla="*/ 2147483647 w 90"/>
                <a:gd name="T83" fmla="*/ 2147483647 h 66"/>
                <a:gd name="T84" fmla="*/ 2147483647 w 90"/>
                <a:gd name="T85" fmla="*/ 2147483647 h 66"/>
                <a:gd name="T86" fmla="*/ 2147483647 w 90"/>
                <a:gd name="T87" fmla="*/ 2147483647 h 66"/>
                <a:gd name="T88" fmla="*/ 2147483647 w 90"/>
                <a:gd name="T89" fmla="*/ 2147483647 h 66"/>
                <a:gd name="T90" fmla="*/ 2147483647 w 90"/>
                <a:gd name="T91" fmla="*/ 2147483647 h 66"/>
                <a:gd name="T92" fmla="*/ 2147483647 w 90"/>
                <a:gd name="T93" fmla="*/ 2147483647 h 66"/>
                <a:gd name="T94" fmla="*/ 2147483647 w 90"/>
                <a:gd name="T95" fmla="*/ 2147483647 h 66"/>
                <a:gd name="T96" fmla="*/ 2147483647 w 90"/>
                <a:gd name="T97" fmla="*/ 2147483647 h 66"/>
                <a:gd name="T98" fmla="*/ 2147483647 w 90"/>
                <a:gd name="T99" fmla="*/ 2147483647 h 66"/>
                <a:gd name="T100" fmla="*/ 2147483647 w 90"/>
                <a:gd name="T101" fmla="*/ 2147483647 h 66"/>
                <a:gd name="T102" fmla="*/ 2147483647 w 90"/>
                <a:gd name="T103" fmla="*/ 2147483647 h 66"/>
                <a:gd name="T104" fmla="*/ 1975058329 w 90"/>
                <a:gd name="T105" fmla="*/ 2147483647 h 66"/>
                <a:gd name="T106" fmla="*/ 1580041896 w 90"/>
                <a:gd name="T107" fmla="*/ 2147483647 h 66"/>
                <a:gd name="T108" fmla="*/ 1250869650 w 90"/>
                <a:gd name="T109" fmla="*/ 2147483647 h 66"/>
                <a:gd name="T110" fmla="*/ 790025005 w 90"/>
                <a:gd name="T111" fmla="*/ 2147483647 h 66"/>
                <a:gd name="T112" fmla="*/ 724188933 w 90"/>
                <a:gd name="T113" fmla="*/ 2147483647 h 66"/>
                <a:gd name="T114" fmla="*/ 724188933 w 90"/>
                <a:gd name="T115" fmla="*/ 2147483647 h 66"/>
                <a:gd name="T116" fmla="*/ 460844518 w 90"/>
                <a:gd name="T117" fmla="*/ 2147483647 h 66"/>
                <a:gd name="T118" fmla="*/ 395008446 w 90"/>
                <a:gd name="T119" fmla="*/ 2147483647 h 66"/>
                <a:gd name="T120" fmla="*/ 197508280 w 90"/>
                <a:gd name="T121" fmla="*/ 2147483647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6"/>
                <a:gd name="T185" fmla="*/ 90 w 90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6">
                  <a:moveTo>
                    <a:pt x="3" y="42"/>
                  </a:move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3"/>
                  </a:lnTo>
                  <a:lnTo>
                    <a:pt x="11" y="9"/>
                  </a:lnTo>
                  <a:lnTo>
                    <a:pt x="16" y="12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8" y="15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45" y="5"/>
                  </a:lnTo>
                  <a:lnTo>
                    <a:pt x="62" y="9"/>
                  </a:lnTo>
                  <a:lnTo>
                    <a:pt x="90" y="16"/>
                  </a:lnTo>
                  <a:lnTo>
                    <a:pt x="80" y="59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1" y="62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0" y="66"/>
                  </a:lnTo>
                  <a:lnTo>
                    <a:pt x="56" y="60"/>
                  </a:lnTo>
                  <a:lnTo>
                    <a:pt x="55" y="61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1" y="61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7" y="61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61"/>
                  </a:lnTo>
                  <a:lnTo>
                    <a:pt x="41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4" y="58"/>
                  </a:lnTo>
                  <a:lnTo>
                    <a:pt x="22" y="57"/>
                  </a:lnTo>
                  <a:lnTo>
                    <a:pt x="19" y="58"/>
                  </a:lnTo>
                  <a:lnTo>
                    <a:pt x="15" y="57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9" y="44"/>
                  </a:lnTo>
                  <a:lnTo>
                    <a:pt x="7" y="44"/>
                  </a:lnTo>
                  <a:lnTo>
                    <a:pt x="6" y="43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08" name="Freeform 4"/>
            <p:cNvSpPr>
              <a:spLocks/>
            </p:cNvSpPr>
            <p:nvPr/>
          </p:nvSpPr>
          <p:spPr bwMode="auto">
            <a:xfrm>
              <a:off x="3157538" y="1833563"/>
              <a:ext cx="658812" cy="1006475"/>
            </a:xfrm>
            <a:custGeom>
              <a:avLst/>
              <a:gdLst>
                <a:gd name="T0" fmla="*/ 463071587 w 81"/>
                <a:gd name="T1" fmla="*/ 2147483647 h 130"/>
                <a:gd name="T2" fmla="*/ 529229301 w 81"/>
                <a:gd name="T3" fmla="*/ 2147483647 h 130"/>
                <a:gd name="T4" fmla="*/ 595379008 w 81"/>
                <a:gd name="T5" fmla="*/ 2147483647 h 130"/>
                <a:gd name="T6" fmla="*/ 595379008 w 81"/>
                <a:gd name="T7" fmla="*/ 2147483647 h 130"/>
                <a:gd name="T8" fmla="*/ 396922007 w 81"/>
                <a:gd name="T9" fmla="*/ 2147483647 h 130"/>
                <a:gd name="T10" fmla="*/ 661536721 w 81"/>
                <a:gd name="T11" fmla="*/ 2147483647 h 130"/>
                <a:gd name="T12" fmla="*/ 859993595 w 81"/>
                <a:gd name="T13" fmla="*/ 2147483647 h 130"/>
                <a:gd name="T14" fmla="*/ 926151308 w 81"/>
                <a:gd name="T15" fmla="*/ 2147483647 h 130"/>
                <a:gd name="T16" fmla="*/ 1323073442 w 81"/>
                <a:gd name="T17" fmla="*/ 2147483647 h 130"/>
                <a:gd name="T18" fmla="*/ 1124608436 w 81"/>
                <a:gd name="T19" fmla="*/ 2147483647 h 130"/>
                <a:gd name="T20" fmla="*/ 1058458601 w 81"/>
                <a:gd name="T21" fmla="*/ 2147483647 h 130"/>
                <a:gd name="T22" fmla="*/ 1058458601 w 81"/>
                <a:gd name="T23" fmla="*/ 2147483647 h 130"/>
                <a:gd name="T24" fmla="*/ 1058458601 w 81"/>
                <a:gd name="T25" fmla="*/ 2147483647 h 130"/>
                <a:gd name="T26" fmla="*/ 1058458601 w 81"/>
                <a:gd name="T27" fmla="*/ 2147483647 h 130"/>
                <a:gd name="T28" fmla="*/ 1719995323 w 81"/>
                <a:gd name="T29" fmla="*/ 0 h 130"/>
                <a:gd name="T30" fmla="*/ 2147483647 w 81"/>
                <a:gd name="T31" fmla="*/ 1138865122 h 130"/>
                <a:gd name="T32" fmla="*/ 2147483647 w 81"/>
                <a:gd name="T33" fmla="*/ 1558448869 h 130"/>
                <a:gd name="T34" fmla="*/ 2147483647 w 81"/>
                <a:gd name="T35" fmla="*/ 1738267156 h 130"/>
                <a:gd name="T36" fmla="*/ 2147483647 w 81"/>
                <a:gd name="T37" fmla="*/ 1858153756 h 130"/>
                <a:gd name="T38" fmla="*/ 2147483647 w 81"/>
                <a:gd name="T39" fmla="*/ 2147483647 h 130"/>
                <a:gd name="T40" fmla="*/ 2147483647 w 81"/>
                <a:gd name="T41" fmla="*/ 2147483647 h 130"/>
                <a:gd name="T42" fmla="*/ 2147483647 w 81"/>
                <a:gd name="T43" fmla="*/ 2147483647 h 130"/>
                <a:gd name="T44" fmla="*/ 2147483647 w 81"/>
                <a:gd name="T45" fmla="*/ 2147483647 h 130"/>
                <a:gd name="T46" fmla="*/ 2147483647 w 81"/>
                <a:gd name="T47" fmla="*/ 2147483647 h 130"/>
                <a:gd name="T48" fmla="*/ 2147483647 w 81"/>
                <a:gd name="T49" fmla="*/ 2147483647 h 130"/>
                <a:gd name="T50" fmla="*/ 2147483647 w 81"/>
                <a:gd name="T51" fmla="*/ 2147483647 h 130"/>
                <a:gd name="T52" fmla="*/ 2147483647 w 81"/>
                <a:gd name="T53" fmla="*/ 2147483647 h 130"/>
                <a:gd name="T54" fmla="*/ 2147483647 w 81"/>
                <a:gd name="T55" fmla="*/ 2147483647 h 130"/>
                <a:gd name="T56" fmla="*/ 2147483647 w 81"/>
                <a:gd name="T57" fmla="*/ 2147483647 h 130"/>
                <a:gd name="T58" fmla="*/ 2147483647 w 81"/>
                <a:gd name="T59" fmla="*/ 2147483647 h 130"/>
                <a:gd name="T60" fmla="*/ 2147483647 w 81"/>
                <a:gd name="T61" fmla="*/ 2147483647 h 130"/>
                <a:gd name="T62" fmla="*/ 2147483647 w 81"/>
                <a:gd name="T63" fmla="*/ 2147483647 h 130"/>
                <a:gd name="T64" fmla="*/ 2147483647 w 81"/>
                <a:gd name="T65" fmla="*/ 2147483647 h 130"/>
                <a:gd name="T66" fmla="*/ 2147483647 w 81"/>
                <a:gd name="T67" fmla="*/ 2147483647 h 130"/>
                <a:gd name="T68" fmla="*/ 2147483647 w 81"/>
                <a:gd name="T69" fmla="*/ 2147483647 h 130"/>
                <a:gd name="T70" fmla="*/ 2147483647 w 81"/>
                <a:gd name="T71" fmla="*/ 2147483647 h 130"/>
                <a:gd name="T72" fmla="*/ 2147483647 w 81"/>
                <a:gd name="T73" fmla="*/ 2147483647 h 130"/>
                <a:gd name="T74" fmla="*/ 2147483647 w 81"/>
                <a:gd name="T75" fmla="*/ 2147483647 h 130"/>
                <a:gd name="T76" fmla="*/ 2147483647 w 81"/>
                <a:gd name="T77" fmla="*/ 2147483647 h 130"/>
                <a:gd name="T78" fmla="*/ 2147483647 w 81"/>
                <a:gd name="T79" fmla="*/ 2147483647 h 130"/>
                <a:gd name="T80" fmla="*/ 2147483647 w 81"/>
                <a:gd name="T81" fmla="*/ 2147483647 h 130"/>
                <a:gd name="T82" fmla="*/ 2147483647 w 81"/>
                <a:gd name="T83" fmla="*/ 2147483647 h 130"/>
                <a:gd name="T84" fmla="*/ 2147483647 w 81"/>
                <a:gd name="T85" fmla="*/ 2147483647 h 130"/>
                <a:gd name="T86" fmla="*/ 2147483647 w 81"/>
                <a:gd name="T87" fmla="*/ 2147483647 h 130"/>
                <a:gd name="T88" fmla="*/ 2147483647 w 81"/>
                <a:gd name="T89" fmla="*/ 2147483647 h 130"/>
                <a:gd name="T90" fmla="*/ 2147483647 w 81"/>
                <a:gd name="T91" fmla="*/ 2147483647 h 130"/>
                <a:gd name="T92" fmla="*/ 2147483647 w 81"/>
                <a:gd name="T93" fmla="*/ 2147483647 h 130"/>
                <a:gd name="T94" fmla="*/ 2147483647 w 81"/>
                <a:gd name="T95" fmla="*/ 2147483647 h 130"/>
                <a:gd name="T96" fmla="*/ 0 w 81"/>
                <a:gd name="T97" fmla="*/ 2147483647 h 1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130"/>
                <a:gd name="T149" fmla="*/ 81 w 81"/>
                <a:gd name="T150" fmla="*/ 130 h 1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130">
                  <a:moveTo>
                    <a:pt x="0" y="116"/>
                  </a:moveTo>
                  <a:lnTo>
                    <a:pt x="7" y="86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9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7" y="75"/>
                  </a:lnTo>
                  <a:lnTo>
                    <a:pt x="10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4" y="66"/>
                  </a:lnTo>
                  <a:lnTo>
                    <a:pt x="20" y="57"/>
                  </a:lnTo>
                  <a:lnTo>
                    <a:pt x="20" y="54"/>
                  </a:lnTo>
                  <a:lnTo>
                    <a:pt x="19" y="53"/>
                  </a:lnTo>
                  <a:lnTo>
                    <a:pt x="17" y="53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26" y="0"/>
                  </a:lnTo>
                  <a:lnTo>
                    <a:pt x="37" y="3"/>
                  </a:lnTo>
                  <a:lnTo>
                    <a:pt x="34" y="19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5" y="29"/>
                  </a:lnTo>
                  <a:lnTo>
                    <a:pt x="36" y="30"/>
                  </a:lnTo>
                  <a:lnTo>
                    <a:pt x="37" y="31"/>
                  </a:lnTo>
                  <a:lnTo>
                    <a:pt x="40" y="34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46" y="51"/>
                  </a:lnTo>
                  <a:lnTo>
                    <a:pt x="46" y="52"/>
                  </a:lnTo>
                  <a:lnTo>
                    <a:pt x="45" y="53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3" y="61"/>
                  </a:lnTo>
                  <a:lnTo>
                    <a:pt x="43" y="62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54" y="74"/>
                  </a:lnTo>
                  <a:lnTo>
                    <a:pt x="54" y="75"/>
                  </a:lnTo>
                  <a:lnTo>
                    <a:pt x="53" y="76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7" y="80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8" y="86"/>
                  </a:lnTo>
                  <a:lnTo>
                    <a:pt x="59" y="87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3" y="85"/>
                  </a:lnTo>
                  <a:lnTo>
                    <a:pt x="65" y="86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2" y="86"/>
                  </a:lnTo>
                  <a:lnTo>
                    <a:pt x="73" y="86"/>
                  </a:lnTo>
                  <a:lnTo>
                    <a:pt x="76" y="86"/>
                  </a:lnTo>
                  <a:lnTo>
                    <a:pt x="76" y="84"/>
                  </a:lnTo>
                  <a:lnTo>
                    <a:pt x="77" y="83"/>
                  </a:lnTo>
                  <a:lnTo>
                    <a:pt x="79" y="85"/>
                  </a:lnTo>
                  <a:lnTo>
                    <a:pt x="79" y="87"/>
                  </a:lnTo>
                  <a:lnTo>
                    <a:pt x="81" y="88"/>
                  </a:lnTo>
                  <a:lnTo>
                    <a:pt x="75" y="130"/>
                  </a:lnTo>
                  <a:lnTo>
                    <a:pt x="74" y="130"/>
                  </a:lnTo>
                  <a:lnTo>
                    <a:pt x="37" y="124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09" name="Freeform 5"/>
            <p:cNvSpPr>
              <a:spLocks/>
            </p:cNvSpPr>
            <p:nvPr/>
          </p:nvSpPr>
          <p:spPr bwMode="auto">
            <a:xfrm>
              <a:off x="3435350" y="1857375"/>
              <a:ext cx="1120775" cy="673100"/>
            </a:xfrm>
            <a:custGeom>
              <a:avLst/>
              <a:gdLst>
                <a:gd name="T0" fmla="*/ 2147483647 w 138"/>
                <a:gd name="T1" fmla="*/ 2147483647 h 87"/>
                <a:gd name="T2" fmla="*/ 2147483647 w 138"/>
                <a:gd name="T3" fmla="*/ 2147483647 h 87"/>
                <a:gd name="T4" fmla="*/ 2147483647 w 138"/>
                <a:gd name="T5" fmla="*/ 2147483647 h 87"/>
                <a:gd name="T6" fmla="*/ 2147483647 w 138"/>
                <a:gd name="T7" fmla="*/ 2147483647 h 87"/>
                <a:gd name="T8" fmla="*/ 2147483647 w 138"/>
                <a:gd name="T9" fmla="*/ 2147483647 h 87"/>
                <a:gd name="T10" fmla="*/ 2147483647 w 138"/>
                <a:gd name="T11" fmla="*/ 2147483647 h 87"/>
                <a:gd name="T12" fmla="*/ 2110711275 w 138"/>
                <a:gd name="T13" fmla="*/ 2147483647 h 87"/>
                <a:gd name="T14" fmla="*/ 1912829603 w 138"/>
                <a:gd name="T15" fmla="*/ 2147483647 h 87"/>
                <a:gd name="T16" fmla="*/ 1714947930 w 138"/>
                <a:gd name="T17" fmla="*/ 2147483647 h 87"/>
                <a:gd name="T18" fmla="*/ 1583029522 w 138"/>
                <a:gd name="T19" fmla="*/ 2147483647 h 87"/>
                <a:gd name="T20" fmla="*/ 1517074379 w 138"/>
                <a:gd name="T21" fmla="*/ 2147483647 h 87"/>
                <a:gd name="T22" fmla="*/ 1517074379 w 138"/>
                <a:gd name="T23" fmla="*/ 2147483647 h 87"/>
                <a:gd name="T24" fmla="*/ 1319192707 w 138"/>
                <a:gd name="T25" fmla="*/ 2147483647 h 87"/>
                <a:gd name="T26" fmla="*/ 1319192707 w 138"/>
                <a:gd name="T27" fmla="*/ 2147483647 h 87"/>
                <a:gd name="T28" fmla="*/ 1187274299 w 138"/>
                <a:gd name="T29" fmla="*/ 2147483647 h 87"/>
                <a:gd name="T30" fmla="*/ 1187274299 w 138"/>
                <a:gd name="T31" fmla="*/ 2147483647 h 87"/>
                <a:gd name="T32" fmla="*/ 1121311034 w 138"/>
                <a:gd name="T33" fmla="*/ 2147483647 h 87"/>
                <a:gd name="T34" fmla="*/ 1055355638 w 138"/>
                <a:gd name="T35" fmla="*/ 2147483647 h 87"/>
                <a:gd name="T36" fmla="*/ 989392373 w 138"/>
                <a:gd name="T37" fmla="*/ 2147483647 h 87"/>
                <a:gd name="T38" fmla="*/ 725555557 w 138"/>
                <a:gd name="T39" fmla="*/ 2147483647 h 87"/>
                <a:gd name="T40" fmla="*/ 593637150 w 138"/>
                <a:gd name="T41" fmla="*/ 2147483647 h 87"/>
                <a:gd name="T42" fmla="*/ 593637150 w 138"/>
                <a:gd name="T43" fmla="*/ 2147483647 h 87"/>
                <a:gd name="T44" fmla="*/ 725555557 w 138"/>
                <a:gd name="T45" fmla="*/ 2147483647 h 87"/>
                <a:gd name="T46" fmla="*/ 725555557 w 138"/>
                <a:gd name="T47" fmla="*/ 2147483647 h 87"/>
                <a:gd name="T48" fmla="*/ 791518822 w 138"/>
                <a:gd name="T49" fmla="*/ 2147483647 h 87"/>
                <a:gd name="T50" fmla="*/ 923437230 w 138"/>
                <a:gd name="T51" fmla="*/ 2147483647 h 87"/>
                <a:gd name="T52" fmla="*/ 725555557 w 138"/>
                <a:gd name="T53" fmla="*/ 2147483647 h 87"/>
                <a:gd name="T54" fmla="*/ 527673758 w 138"/>
                <a:gd name="T55" fmla="*/ 2147483647 h 87"/>
                <a:gd name="T56" fmla="*/ 395755350 w 138"/>
                <a:gd name="T57" fmla="*/ 1855589534 h 87"/>
                <a:gd name="T58" fmla="*/ 131918440 w 138"/>
                <a:gd name="T59" fmla="*/ 1616159437 h 87"/>
                <a:gd name="T60" fmla="*/ 131918440 w 138"/>
                <a:gd name="T61" fmla="*/ 1496448257 h 87"/>
                <a:gd name="T62" fmla="*/ 131918440 w 138"/>
                <a:gd name="T63" fmla="*/ 1197158703 h 87"/>
                <a:gd name="T64" fmla="*/ 197881736 w 138"/>
                <a:gd name="T65" fmla="*/ 0 h 87"/>
                <a:gd name="T66" fmla="*/ 2147483647 w 138"/>
                <a:gd name="T67" fmla="*/ 478860314 h 87"/>
                <a:gd name="T68" fmla="*/ 2147483647 w 138"/>
                <a:gd name="T69" fmla="*/ 1137299244 h 87"/>
                <a:gd name="T70" fmla="*/ 2147483647 w 138"/>
                <a:gd name="T71" fmla="*/ 2147483647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"/>
                <a:gd name="T109" fmla="*/ 0 h 87"/>
                <a:gd name="T110" fmla="*/ 138 w 138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" h="87">
                  <a:moveTo>
                    <a:pt x="132" y="87"/>
                  </a:moveTo>
                  <a:lnTo>
                    <a:pt x="48" y="77"/>
                  </a:lnTo>
                  <a:lnTo>
                    <a:pt x="47" y="85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3" y="80"/>
                  </a:lnTo>
                  <a:lnTo>
                    <a:pt x="42" y="81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1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29" y="82"/>
                  </a:lnTo>
                  <a:lnTo>
                    <a:pt x="27" y="81"/>
                  </a:lnTo>
                  <a:lnTo>
                    <a:pt x="26" y="82"/>
                  </a:lnTo>
                  <a:lnTo>
                    <a:pt x="25" y="84"/>
                  </a:lnTo>
                  <a:lnTo>
                    <a:pt x="24" y="83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5" y="59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5" y="2"/>
                  </a:lnTo>
                  <a:lnTo>
                    <a:pt x="49" y="8"/>
                  </a:lnTo>
                  <a:lnTo>
                    <a:pt x="84" y="13"/>
                  </a:lnTo>
                  <a:lnTo>
                    <a:pt x="138" y="19"/>
                  </a:lnTo>
                  <a:lnTo>
                    <a:pt x="133" y="70"/>
                  </a:lnTo>
                  <a:lnTo>
                    <a:pt x="132" y="87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0" name="Freeform 6"/>
            <p:cNvSpPr>
              <a:spLocks/>
            </p:cNvSpPr>
            <p:nvPr/>
          </p:nvSpPr>
          <p:spPr bwMode="auto">
            <a:xfrm>
              <a:off x="4514850" y="2003425"/>
              <a:ext cx="723900" cy="427038"/>
            </a:xfrm>
            <a:custGeom>
              <a:avLst/>
              <a:gdLst>
                <a:gd name="T0" fmla="*/ 0 w 89"/>
                <a:gd name="T1" fmla="*/ 2147483647 h 55"/>
                <a:gd name="T2" fmla="*/ 330789779 w 89"/>
                <a:gd name="T3" fmla="*/ 0 h 55"/>
                <a:gd name="T4" fmla="*/ 2147483647 w 89"/>
                <a:gd name="T5" fmla="*/ 180854486 h 55"/>
                <a:gd name="T6" fmla="*/ 2147483647 w 89"/>
                <a:gd name="T7" fmla="*/ 241136706 h 55"/>
                <a:gd name="T8" fmla="*/ 2147483647 w 89"/>
                <a:gd name="T9" fmla="*/ 301426751 h 55"/>
                <a:gd name="T10" fmla="*/ 2147483647 w 89"/>
                <a:gd name="T11" fmla="*/ 542563518 h 55"/>
                <a:gd name="T12" fmla="*/ 2147483647 w 89"/>
                <a:gd name="T13" fmla="*/ 602845738 h 55"/>
                <a:gd name="T14" fmla="*/ 2147483647 w 89"/>
                <a:gd name="T15" fmla="*/ 783700163 h 55"/>
                <a:gd name="T16" fmla="*/ 2147483647 w 89"/>
                <a:gd name="T17" fmla="*/ 1085127035 h 55"/>
                <a:gd name="T18" fmla="*/ 2147483647 w 89"/>
                <a:gd name="T19" fmla="*/ 1386553665 h 55"/>
                <a:gd name="T20" fmla="*/ 2147483647 w 89"/>
                <a:gd name="T21" fmla="*/ 1507118105 h 55"/>
                <a:gd name="T22" fmla="*/ 2147483647 w 89"/>
                <a:gd name="T23" fmla="*/ 1808544735 h 55"/>
                <a:gd name="T24" fmla="*/ 2147483647 w 89"/>
                <a:gd name="T25" fmla="*/ 2147483647 h 55"/>
                <a:gd name="T26" fmla="*/ 2147483647 w 89"/>
                <a:gd name="T27" fmla="*/ 2147483647 h 55"/>
                <a:gd name="T28" fmla="*/ 2147483647 w 89"/>
                <a:gd name="T29" fmla="*/ 2147483647 h 55"/>
                <a:gd name="T30" fmla="*/ 2147483647 w 89"/>
                <a:gd name="T31" fmla="*/ 2147483647 h 55"/>
                <a:gd name="T32" fmla="*/ 2147483647 w 89"/>
                <a:gd name="T33" fmla="*/ 2147483647 h 55"/>
                <a:gd name="T34" fmla="*/ 2147483647 w 89"/>
                <a:gd name="T35" fmla="*/ 2147483647 h 55"/>
                <a:gd name="T36" fmla="*/ 2147483647 w 89"/>
                <a:gd name="T37" fmla="*/ 2147483647 h 55"/>
                <a:gd name="T38" fmla="*/ 0 w 89"/>
                <a:gd name="T39" fmla="*/ 2147483647 h 55"/>
                <a:gd name="T40" fmla="*/ 0 w 89"/>
                <a:gd name="T41" fmla="*/ 2147483647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55"/>
                <a:gd name="T65" fmla="*/ 89 w 89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55">
                  <a:moveTo>
                    <a:pt x="0" y="51"/>
                  </a:moveTo>
                  <a:lnTo>
                    <a:pt x="5" y="0"/>
                  </a:lnTo>
                  <a:lnTo>
                    <a:pt x="4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2" y="13"/>
                  </a:lnTo>
                  <a:lnTo>
                    <a:pt x="82" y="18"/>
                  </a:lnTo>
                  <a:lnTo>
                    <a:pt x="84" y="23"/>
                  </a:lnTo>
                  <a:lnTo>
                    <a:pt x="85" y="25"/>
                  </a:lnTo>
                  <a:lnTo>
                    <a:pt x="86" y="30"/>
                  </a:lnTo>
                  <a:lnTo>
                    <a:pt x="86" y="38"/>
                  </a:lnTo>
                  <a:lnTo>
                    <a:pt x="87" y="40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9" y="51"/>
                  </a:lnTo>
                  <a:lnTo>
                    <a:pt x="89" y="53"/>
                  </a:lnTo>
                  <a:lnTo>
                    <a:pt x="89" y="55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1" name="Freeform 7"/>
            <p:cNvSpPr>
              <a:spLocks/>
            </p:cNvSpPr>
            <p:nvPr/>
          </p:nvSpPr>
          <p:spPr bwMode="auto">
            <a:xfrm>
              <a:off x="4483100" y="2398713"/>
              <a:ext cx="766763" cy="495300"/>
            </a:xfrm>
            <a:custGeom>
              <a:avLst/>
              <a:gdLst>
                <a:gd name="T0" fmla="*/ 0 w 94"/>
                <a:gd name="T1" fmla="*/ 2147483647 h 64"/>
                <a:gd name="T2" fmla="*/ 199611248 w 94"/>
                <a:gd name="T3" fmla="*/ 1018182017 h 64"/>
                <a:gd name="T4" fmla="*/ 266148309 w 94"/>
                <a:gd name="T5" fmla="*/ 0 h 64"/>
                <a:gd name="T6" fmla="*/ 2147483647 w 94"/>
                <a:gd name="T7" fmla="*/ 239570365 h 64"/>
                <a:gd name="T8" fmla="*/ 2147483647 w 94"/>
                <a:gd name="T9" fmla="*/ 359355578 h 64"/>
                <a:gd name="T10" fmla="*/ 2147483647 w 94"/>
                <a:gd name="T11" fmla="*/ 419248154 h 64"/>
                <a:gd name="T12" fmla="*/ 2147483647 w 94"/>
                <a:gd name="T13" fmla="*/ 598933742 h 64"/>
                <a:gd name="T14" fmla="*/ 2147483647 w 94"/>
                <a:gd name="T15" fmla="*/ 658826318 h 64"/>
                <a:gd name="T16" fmla="*/ 2147483647 w 94"/>
                <a:gd name="T17" fmla="*/ 898396623 h 64"/>
                <a:gd name="T18" fmla="*/ 2147483647 w 94"/>
                <a:gd name="T19" fmla="*/ 2147483647 h 64"/>
                <a:gd name="T20" fmla="*/ 2147483647 w 94"/>
                <a:gd name="T21" fmla="*/ 2147483647 h 64"/>
                <a:gd name="T22" fmla="*/ 2147483647 w 94"/>
                <a:gd name="T23" fmla="*/ 2147483647 h 64"/>
                <a:gd name="T24" fmla="*/ 2147483647 w 94"/>
                <a:gd name="T25" fmla="*/ 2147483647 h 64"/>
                <a:gd name="T26" fmla="*/ 2147483647 w 94"/>
                <a:gd name="T27" fmla="*/ 2147483647 h 64"/>
                <a:gd name="T28" fmla="*/ 2147483647 w 94"/>
                <a:gd name="T29" fmla="*/ 2147483647 h 64"/>
                <a:gd name="T30" fmla="*/ 2147483647 w 94"/>
                <a:gd name="T31" fmla="*/ 2147483647 h 64"/>
                <a:gd name="T32" fmla="*/ 2147483647 w 94"/>
                <a:gd name="T33" fmla="*/ 2147483647 h 64"/>
                <a:gd name="T34" fmla="*/ 2147483647 w 94"/>
                <a:gd name="T35" fmla="*/ 2147483647 h 64"/>
                <a:gd name="T36" fmla="*/ 2147483647 w 94"/>
                <a:gd name="T37" fmla="*/ 2147483647 h 64"/>
                <a:gd name="T38" fmla="*/ 2147483647 w 94"/>
                <a:gd name="T39" fmla="*/ 2147483647 h 64"/>
                <a:gd name="T40" fmla="*/ 2147483647 w 94"/>
                <a:gd name="T41" fmla="*/ 2147483647 h 64"/>
                <a:gd name="T42" fmla="*/ 2147483647 w 94"/>
                <a:gd name="T43" fmla="*/ 2147483647 h 64"/>
                <a:gd name="T44" fmla="*/ 2147483647 w 94"/>
                <a:gd name="T45" fmla="*/ 2147483647 h 64"/>
                <a:gd name="T46" fmla="*/ 2147483647 w 94"/>
                <a:gd name="T47" fmla="*/ 2147483647 h 64"/>
                <a:gd name="T48" fmla="*/ 2147483647 w 94"/>
                <a:gd name="T49" fmla="*/ 2147483647 h 64"/>
                <a:gd name="T50" fmla="*/ 2147483647 w 94"/>
                <a:gd name="T51" fmla="*/ 2147483647 h 64"/>
                <a:gd name="T52" fmla="*/ 2147483647 w 94"/>
                <a:gd name="T53" fmla="*/ 2147483647 h 64"/>
                <a:gd name="T54" fmla="*/ 2147483647 w 94"/>
                <a:gd name="T55" fmla="*/ 2147483647 h 64"/>
                <a:gd name="T56" fmla="*/ 2147483647 w 94"/>
                <a:gd name="T57" fmla="*/ 2147483647 h 64"/>
                <a:gd name="T58" fmla="*/ 2147483647 w 94"/>
                <a:gd name="T59" fmla="*/ 2147483647 h 64"/>
                <a:gd name="T60" fmla="*/ 2147483647 w 94"/>
                <a:gd name="T61" fmla="*/ 2147483647 h 64"/>
                <a:gd name="T62" fmla="*/ 2147483647 w 94"/>
                <a:gd name="T63" fmla="*/ 2147483647 h 64"/>
                <a:gd name="T64" fmla="*/ 2147483647 w 94"/>
                <a:gd name="T65" fmla="*/ 2147483647 h 64"/>
                <a:gd name="T66" fmla="*/ 2147483647 w 94"/>
                <a:gd name="T67" fmla="*/ 2147483647 h 64"/>
                <a:gd name="T68" fmla="*/ 2147483647 w 94"/>
                <a:gd name="T69" fmla="*/ 2147483647 h 64"/>
                <a:gd name="T70" fmla="*/ 0 w 94"/>
                <a:gd name="T71" fmla="*/ 2147483647 h 64"/>
                <a:gd name="T72" fmla="*/ 0 w 94"/>
                <a:gd name="T73" fmla="*/ 2147483647 h 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"/>
                <a:gd name="T112" fmla="*/ 0 h 64"/>
                <a:gd name="T113" fmla="*/ 94 w 94"/>
                <a:gd name="T114" fmla="*/ 64 h 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" h="64">
                  <a:moveTo>
                    <a:pt x="0" y="51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2" y="7"/>
                  </a:lnTo>
                  <a:lnTo>
                    <a:pt x="90" y="10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4" y="46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1"/>
                  </a:lnTo>
                  <a:lnTo>
                    <a:pt x="94" y="54"/>
                  </a:lnTo>
                  <a:lnTo>
                    <a:pt x="93" y="54"/>
                  </a:lnTo>
                  <a:lnTo>
                    <a:pt x="94" y="56"/>
                  </a:lnTo>
                  <a:lnTo>
                    <a:pt x="92" y="59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79" y="60"/>
                  </a:lnTo>
                  <a:lnTo>
                    <a:pt x="77" y="60"/>
                  </a:lnTo>
                  <a:lnTo>
                    <a:pt x="76" y="57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69" y="54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2" name="Freeform 8"/>
            <p:cNvSpPr>
              <a:spLocks/>
            </p:cNvSpPr>
            <p:nvPr/>
          </p:nvSpPr>
          <p:spPr bwMode="auto">
            <a:xfrm>
              <a:off x="4637088" y="3203575"/>
              <a:ext cx="812800" cy="411163"/>
            </a:xfrm>
            <a:custGeom>
              <a:avLst/>
              <a:gdLst>
                <a:gd name="T0" fmla="*/ 198193155 w 100"/>
                <a:gd name="T1" fmla="*/ 0 h 53"/>
                <a:gd name="T2" fmla="*/ 2147483647 w 100"/>
                <a:gd name="T3" fmla="*/ 120369903 h 53"/>
                <a:gd name="T4" fmla="*/ 2147483647 w 100"/>
                <a:gd name="T5" fmla="*/ 361101983 h 53"/>
                <a:gd name="T6" fmla="*/ 2147483647 w 100"/>
                <a:gd name="T7" fmla="*/ 481464098 h 53"/>
                <a:gd name="T8" fmla="*/ 2147483647 w 100"/>
                <a:gd name="T9" fmla="*/ 601834092 h 53"/>
                <a:gd name="T10" fmla="*/ 2147483647 w 100"/>
                <a:gd name="T11" fmla="*/ 722203965 h 53"/>
                <a:gd name="T12" fmla="*/ 2147483647 w 100"/>
                <a:gd name="T13" fmla="*/ 722203965 h 53"/>
                <a:gd name="T14" fmla="*/ 2147483647 w 100"/>
                <a:gd name="T15" fmla="*/ 902751017 h 53"/>
                <a:gd name="T16" fmla="*/ 2147483647 w 100"/>
                <a:gd name="T17" fmla="*/ 962935953 h 53"/>
                <a:gd name="T18" fmla="*/ 2147483647 w 100"/>
                <a:gd name="T19" fmla="*/ 962935953 h 53"/>
                <a:gd name="T20" fmla="*/ 2147483647 w 100"/>
                <a:gd name="T21" fmla="*/ 1023113375 h 53"/>
                <a:gd name="T22" fmla="*/ 2147483647 w 100"/>
                <a:gd name="T23" fmla="*/ 2147483647 h 53"/>
                <a:gd name="T24" fmla="*/ 0 w 100"/>
                <a:gd name="T25" fmla="*/ 2147483647 h 53"/>
                <a:gd name="T26" fmla="*/ 198193155 w 100"/>
                <a:gd name="T27" fmla="*/ 0 h 53"/>
                <a:gd name="T28" fmla="*/ 198193155 w 100"/>
                <a:gd name="T29" fmla="*/ 0 h 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0"/>
                <a:gd name="T46" fmla="*/ 0 h 53"/>
                <a:gd name="T47" fmla="*/ 100 w 100"/>
                <a:gd name="T48" fmla="*/ 53 h 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0" h="53">
                  <a:moveTo>
                    <a:pt x="3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6" y="15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100" y="53"/>
                  </a:lnTo>
                  <a:lnTo>
                    <a:pt x="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3" name="Freeform 9"/>
            <p:cNvSpPr>
              <a:spLocks/>
            </p:cNvSpPr>
            <p:nvPr/>
          </p:nvSpPr>
          <p:spPr bwMode="auto">
            <a:xfrm>
              <a:off x="5232400" y="2740025"/>
              <a:ext cx="666750" cy="417513"/>
            </a:xfrm>
            <a:custGeom>
              <a:avLst/>
              <a:gdLst>
                <a:gd name="T0" fmla="*/ 2147483647 w 82"/>
                <a:gd name="T1" fmla="*/ 0 h 54"/>
                <a:gd name="T2" fmla="*/ 2147483647 w 82"/>
                <a:gd name="T3" fmla="*/ 239118966 h 54"/>
                <a:gd name="T4" fmla="*/ 2147483647 w 82"/>
                <a:gd name="T5" fmla="*/ 358674613 h 54"/>
                <a:gd name="T6" fmla="*/ 2147483647 w 82"/>
                <a:gd name="T7" fmla="*/ 777130886 h 54"/>
                <a:gd name="T8" fmla="*/ 2147483647 w 82"/>
                <a:gd name="T9" fmla="*/ 956475864 h 54"/>
                <a:gd name="T10" fmla="*/ 2147483647 w 82"/>
                <a:gd name="T11" fmla="*/ 1076031693 h 54"/>
                <a:gd name="T12" fmla="*/ 2147483647 w 82"/>
                <a:gd name="T13" fmla="*/ 1255368939 h 54"/>
                <a:gd name="T14" fmla="*/ 2147483647 w 82"/>
                <a:gd name="T15" fmla="*/ 1554269504 h 54"/>
                <a:gd name="T16" fmla="*/ 2147483647 w 82"/>
                <a:gd name="T17" fmla="*/ 1733606750 h 54"/>
                <a:gd name="T18" fmla="*/ 2147483647 w 82"/>
                <a:gd name="T19" fmla="*/ 1853162337 h 54"/>
                <a:gd name="T20" fmla="*/ 2147483647 w 82"/>
                <a:gd name="T21" fmla="*/ 2032507798 h 54"/>
                <a:gd name="T22" fmla="*/ 2147483647 w 82"/>
                <a:gd name="T23" fmla="*/ 2092281726 h 54"/>
                <a:gd name="T24" fmla="*/ 2147483647 w 82"/>
                <a:gd name="T25" fmla="*/ 2147483647 h 54"/>
                <a:gd name="T26" fmla="*/ 2147483647 w 82"/>
                <a:gd name="T27" fmla="*/ 2147483647 h 54"/>
                <a:gd name="T28" fmla="*/ 2147483647 w 82"/>
                <a:gd name="T29" fmla="*/ 2147483647 h 54"/>
                <a:gd name="T30" fmla="*/ 2147483647 w 82"/>
                <a:gd name="T31" fmla="*/ 2147483647 h 54"/>
                <a:gd name="T32" fmla="*/ 2147483647 w 82"/>
                <a:gd name="T33" fmla="*/ 2147483647 h 54"/>
                <a:gd name="T34" fmla="*/ 2147483647 w 82"/>
                <a:gd name="T35" fmla="*/ 2147483647 h 54"/>
                <a:gd name="T36" fmla="*/ 727261611 w 82"/>
                <a:gd name="T37" fmla="*/ 2147483647 h 54"/>
                <a:gd name="T38" fmla="*/ 727261611 w 82"/>
                <a:gd name="T39" fmla="*/ 2147483647 h 54"/>
                <a:gd name="T40" fmla="*/ 595033752 w 82"/>
                <a:gd name="T41" fmla="*/ 2147483647 h 54"/>
                <a:gd name="T42" fmla="*/ 661147682 w 82"/>
                <a:gd name="T43" fmla="*/ 2147483647 h 54"/>
                <a:gd name="T44" fmla="*/ 528919695 w 82"/>
                <a:gd name="T45" fmla="*/ 2147483647 h 54"/>
                <a:gd name="T46" fmla="*/ 528919695 w 82"/>
                <a:gd name="T47" fmla="*/ 2147483647 h 54"/>
                <a:gd name="T48" fmla="*/ 396691836 w 82"/>
                <a:gd name="T49" fmla="*/ 1972725656 h 54"/>
                <a:gd name="T50" fmla="*/ 330569775 w 82"/>
                <a:gd name="T51" fmla="*/ 1853162337 h 54"/>
                <a:gd name="T52" fmla="*/ 198341853 w 82"/>
                <a:gd name="T53" fmla="*/ 1554269504 h 54"/>
                <a:gd name="T54" fmla="*/ 264455782 w 82"/>
                <a:gd name="T55" fmla="*/ 1374932257 h 54"/>
                <a:gd name="T56" fmla="*/ 132227891 w 82"/>
                <a:gd name="T57" fmla="*/ 1195587280 h 54"/>
                <a:gd name="T58" fmla="*/ 132227891 w 82"/>
                <a:gd name="T59" fmla="*/ 1076031693 h 54"/>
                <a:gd name="T60" fmla="*/ 132227891 w 82"/>
                <a:gd name="T61" fmla="*/ 717356958 h 54"/>
                <a:gd name="T62" fmla="*/ 132227891 w 82"/>
                <a:gd name="T63" fmla="*/ 597793640 h 54"/>
                <a:gd name="T64" fmla="*/ 66113946 w 82"/>
                <a:gd name="T65" fmla="*/ 358674613 h 54"/>
                <a:gd name="T66" fmla="*/ 66113946 w 82"/>
                <a:gd name="T67" fmla="*/ 179337307 h 54"/>
                <a:gd name="T68" fmla="*/ 132227891 w 82"/>
                <a:gd name="T69" fmla="*/ 119555617 h 54"/>
                <a:gd name="T70" fmla="*/ 132227891 w 82"/>
                <a:gd name="T71" fmla="*/ 119555617 h 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54"/>
                <a:gd name="T110" fmla="*/ 82 w 82"/>
                <a:gd name="T111" fmla="*/ 54 h 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54">
                  <a:moveTo>
                    <a:pt x="2" y="2"/>
                  </a:moveTo>
                  <a:lnTo>
                    <a:pt x="66" y="0"/>
                  </a:lnTo>
                  <a:lnTo>
                    <a:pt x="67" y="2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7" y="6"/>
                  </a:lnTo>
                  <a:lnTo>
                    <a:pt x="68" y="8"/>
                  </a:lnTo>
                  <a:lnTo>
                    <a:pt x="69" y="13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81" y="23"/>
                  </a:lnTo>
                  <a:lnTo>
                    <a:pt x="82" y="26"/>
                  </a:lnTo>
                  <a:lnTo>
                    <a:pt x="81" y="27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77" y="34"/>
                  </a:lnTo>
                  <a:lnTo>
                    <a:pt x="75" y="34"/>
                  </a:lnTo>
                  <a:lnTo>
                    <a:pt x="75" y="35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0" y="49"/>
                  </a:lnTo>
                  <a:lnTo>
                    <a:pt x="68" y="50"/>
                  </a:lnTo>
                  <a:lnTo>
                    <a:pt x="67" y="51"/>
                  </a:lnTo>
                  <a:lnTo>
                    <a:pt x="67" y="53"/>
                  </a:lnTo>
                  <a:lnTo>
                    <a:pt x="66" y="54"/>
                  </a:lnTo>
                  <a:lnTo>
                    <a:pt x="63" y="50"/>
                  </a:lnTo>
                  <a:lnTo>
                    <a:pt x="11" y="52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11" y="48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4" y="28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1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4" name="Freeform 10"/>
            <p:cNvSpPr>
              <a:spLocks/>
            </p:cNvSpPr>
            <p:nvPr/>
          </p:nvSpPr>
          <p:spPr bwMode="auto">
            <a:xfrm>
              <a:off x="5597525" y="2282825"/>
              <a:ext cx="577850" cy="588963"/>
            </a:xfrm>
            <a:custGeom>
              <a:avLst/>
              <a:gdLst>
                <a:gd name="T0" fmla="*/ 1920927719 w 71"/>
                <a:gd name="T1" fmla="*/ 2147483647 h 76"/>
                <a:gd name="T2" fmla="*/ 1589738424 w 71"/>
                <a:gd name="T3" fmla="*/ 2147483647 h 76"/>
                <a:gd name="T4" fmla="*/ 1457256195 w 71"/>
                <a:gd name="T5" fmla="*/ 2147483647 h 76"/>
                <a:gd name="T6" fmla="*/ 1523497309 w 71"/>
                <a:gd name="T7" fmla="*/ 2147483647 h 76"/>
                <a:gd name="T8" fmla="*/ 1391015080 w 71"/>
                <a:gd name="T9" fmla="*/ 2147483647 h 76"/>
                <a:gd name="T10" fmla="*/ 1391015080 w 71"/>
                <a:gd name="T11" fmla="*/ 2147483647 h 76"/>
                <a:gd name="T12" fmla="*/ 1126058761 w 71"/>
                <a:gd name="T13" fmla="*/ 2147483647 h 76"/>
                <a:gd name="T14" fmla="*/ 794869212 w 71"/>
                <a:gd name="T15" fmla="*/ 2147483647 h 76"/>
                <a:gd name="T16" fmla="*/ 529912766 w 71"/>
                <a:gd name="T17" fmla="*/ 2147483647 h 76"/>
                <a:gd name="T18" fmla="*/ 463671651 w 71"/>
                <a:gd name="T19" fmla="*/ 2147483647 h 76"/>
                <a:gd name="T20" fmla="*/ 198715268 w 71"/>
                <a:gd name="T21" fmla="*/ 2147483647 h 76"/>
                <a:gd name="T22" fmla="*/ 66241130 w 71"/>
                <a:gd name="T23" fmla="*/ 2147483647 h 76"/>
                <a:gd name="T24" fmla="*/ 132474122 w 71"/>
                <a:gd name="T25" fmla="*/ 1861704030 h 76"/>
                <a:gd name="T26" fmla="*/ 198715268 w 71"/>
                <a:gd name="T27" fmla="*/ 1681535671 h 76"/>
                <a:gd name="T28" fmla="*/ 0 w 71"/>
                <a:gd name="T29" fmla="*/ 1501375062 h 76"/>
                <a:gd name="T30" fmla="*/ 66241130 w 71"/>
                <a:gd name="T31" fmla="*/ 1321206703 h 76"/>
                <a:gd name="T32" fmla="*/ 331197561 w 71"/>
                <a:gd name="T33" fmla="*/ 1020936437 h 76"/>
                <a:gd name="T34" fmla="*/ 463671651 w 71"/>
                <a:gd name="T35" fmla="*/ 960877492 h 76"/>
                <a:gd name="T36" fmla="*/ 463671651 w 71"/>
                <a:gd name="T37" fmla="*/ 360329090 h 76"/>
                <a:gd name="T38" fmla="*/ 596154007 w 71"/>
                <a:gd name="T39" fmla="*/ 300278136 h 76"/>
                <a:gd name="T40" fmla="*/ 861110326 w 71"/>
                <a:gd name="T41" fmla="*/ 300278136 h 76"/>
                <a:gd name="T42" fmla="*/ 1457256195 w 71"/>
                <a:gd name="T43" fmla="*/ 60058718 h 76"/>
                <a:gd name="T44" fmla="*/ 1589738424 w 71"/>
                <a:gd name="T45" fmla="*/ 60058718 h 76"/>
                <a:gd name="T46" fmla="*/ 1523497309 w 71"/>
                <a:gd name="T47" fmla="*/ 180168420 h 76"/>
                <a:gd name="T48" fmla="*/ 1457256195 w 71"/>
                <a:gd name="T49" fmla="*/ 360329090 h 76"/>
                <a:gd name="T50" fmla="*/ 1722212514 w 71"/>
                <a:gd name="T51" fmla="*/ 300278136 h 76"/>
                <a:gd name="T52" fmla="*/ 1854686604 w 71"/>
                <a:gd name="T53" fmla="*/ 360329090 h 76"/>
                <a:gd name="T54" fmla="*/ 2053409948 w 71"/>
                <a:gd name="T55" fmla="*/ 480438746 h 76"/>
                <a:gd name="T56" fmla="*/ 2119642924 w 71"/>
                <a:gd name="T57" fmla="*/ 600548523 h 76"/>
                <a:gd name="T58" fmla="*/ 2147483647 w 71"/>
                <a:gd name="T59" fmla="*/ 780716882 h 76"/>
                <a:gd name="T60" fmla="*/ 2147483647 w 71"/>
                <a:gd name="T61" fmla="*/ 900826538 h 76"/>
                <a:gd name="T62" fmla="*/ 2147483647 w 71"/>
                <a:gd name="T63" fmla="*/ 900826538 h 76"/>
                <a:gd name="T64" fmla="*/ 2147483647 w 71"/>
                <a:gd name="T65" fmla="*/ 900826538 h 76"/>
                <a:gd name="T66" fmla="*/ 2147483647 w 71"/>
                <a:gd name="T67" fmla="*/ 960877492 h 76"/>
                <a:gd name="T68" fmla="*/ 2147483647 w 71"/>
                <a:gd name="T69" fmla="*/ 1020936437 h 76"/>
                <a:gd name="T70" fmla="*/ 2147483647 w 71"/>
                <a:gd name="T71" fmla="*/ 1080987390 h 76"/>
                <a:gd name="T72" fmla="*/ 2147483647 w 71"/>
                <a:gd name="T73" fmla="*/ 1261155749 h 76"/>
                <a:gd name="T74" fmla="*/ 2147483647 w 71"/>
                <a:gd name="T75" fmla="*/ 1501375062 h 76"/>
                <a:gd name="T76" fmla="*/ 2147483647 w 71"/>
                <a:gd name="T77" fmla="*/ 1501375062 h 76"/>
                <a:gd name="T78" fmla="*/ 2147483647 w 71"/>
                <a:gd name="T79" fmla="*/ 1621484718 h 76"/>
                <a:gd name="T80" fmla="*/ 2147483647 w 71"/>
                <a:gd name="T81" fmla="*/ 1801645327 h 76"/>
                <a:gd name="T82" fmla="*/ 2147483647 w 71"/>
                <a:gd name="T83" fmla="*/ 1981813686 h 76"/>
                <a:gd name="T84" fmla="*/ 2147483647 w 71"/>
                <a:gd name="T85" fmla="*/ 2147483647 h 76"/>
                <a:gd name="T86" fmla="*/ 2147483647 w 71"/>
                <a:gd name="T87" fmla="*/ 2147483647 h 76"/>
                <a:gd name="T88" fmla="*/ 2147483647 w 71"/>
                <a:gd name="T89" fmla="*/ 2101923827 h 76"/>
                <a:gd name="T90" fmla="*/ 2147483647 w 71"/>
                <a:gd name="T91" fmla="*/ 1981813686 h 76"/>
                <a:gd name="T92" fmla="*/ 2147483647 w 71"/>
                <a:gd name="T93" fmla="*/ 1861704030 h 76"/>
                <a:gd name="T94" fmla="*/ 2147483647 w 71"/>
                <a:gd name="T95" fmla="*/ 1681535671 h 76"/>
                <a:gd name="T96" fmla="*/ 2147483647 w 71"/>
                <a:gd name="T97" fmla="*/ 1621484718 h 76"/>
                <a:gd name="T98" fmla="*/ 2147483647 w 71"/>
                <a:gd name="T99" fmla="*/ 1501375062 h 76"/>
                <a:gd name="T100" fmla="*/ 2147483647 w 71"/>
                <a:gd name="T101" fmla="*/ 1561426015 h 76"/>
                <a:gd name="T102" fmla="*/ 2147483647 w 71"/>
                <a:gd name="T103" fmla="*/ 1981813686 h 76"/>
                <a:gd name="T104" fmla="*/ 2147483647 w 71"/>
                <a:gd name="T105" fmla="*/ 2101923827 h 76"/>
                <a:gd name="T106" fmla="*/ 2147483647 w 71"/>
                <a:gd name="T107" fmla="*/ 2147483647 h 76"/>
                <a:gd name="T108" fmla="*/ 2147483647 w 71"/>
                <a:gd name="T109" fmla="*/ 2147483647 h 76"/>
                <a:gd name="T110" fmla="*/ 2147483647 w 71"/>
                <a:gd name="T111" fmla="*/ 2147483647 h 76"/>
                <a:gd name="T112" fmla="*/ 2147483647 w 71"/>
                <a:gd name="T113" fmla="*/ 2147483647 h 76"/>
                <a:gd name="T114" fmla="*/ 2147483647 w 71"/>
                <a:gd name="T115" fmla="*/ 2147483647 h 76"/>
                <a:gd name="T116" fmla="*/ 2147483647 w 71"/>
                <a:gd name="T117" fmla="*/ 2147483647 h 76"/>
                <a:gd name="T118" fmla="*/ 2147483647 w 71"/>
                <a:gd name="T119" fmla="*/ 2147483647 h 76"/>
                <a:gd name="T120" fmla="*/ 2147483647 w 71"/>
                <a:gd name="T121" fmla="*/ 2147483647 h 76"/>
                <a:gd name="T122" fmla="*/ 1987168833 w 71"/>
                <a:gd name="T123" fmla="*/ 2147483647 h 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"/>
                <a:gd name="T187" fmla="*/ 0 h 76"/>
                <a:gd name="T188" fmla="*/ 71 w 71"/>
                <a:gd name="T189" fmla="*/ 76 h 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" h="76">
                  <a:moveTo>
                    <a:pt x="30" y="76"/>
                  </a:moveTo>
                  <a:lnTo>
                    <a:pt x="29" y="75"/>
                  </a:lnTo>
                  <a:lnTo>
                    <a:pt x="28" y="73"/>
                  </a:lnTo>
                  <a:lnTo>
                    <a:pt x="24" y="72"/>
                  </a:lnTo>
                  <a:lnTo>
                    <a:pt x="23" y="67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1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2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2" y="40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1" y="21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61" y="38"/>
                  </a:lnTo>
                  <a:lnTo>
                    <a:pt x="63" y="35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2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6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69" y="33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6" y="40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4" y="50"/>
                  </a:lnTo>
                  <a:lnTo>
                    <a:pt x="65" y="54"/>
                  </a:lnTo>
                  <a:lnTo>
                    <a:pt x="64" y="55"/>
                  </a:lnTo>
                  <a:lnTo>
                    <a:pt x="63" y="59"/>
                  </a:lnTo>
                  <a:lnTo>
                    <a:pt x="63" y="65"/>
                  </a:lnTo>
                  <a:lnTo>
                    <a:pt x="65" y="70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5" y="74"/>
                  </a:lnTo>
                  <a:lnTo>
                    <a:pt x="30" y="76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5" name="Freeform 11"/>
            <p:cNvSpPr>
              <a:spLocks/>
            </p:cNvSpPr>
            <p:nvPr/>
          </p:nvSpPr>
          <p:spPr bwMode="auto">
            <a:xfrm>
              <a:off x="6445250" y="2840038"/>
              <a:ext cx="461963" cy="487362"/>
            </a:xfrm>
            <a:custGeom>
              <a:avLst/>
              <a:gdLst>
                <a:gd name="T0" fmla="*/ 328423313 w 57"/>
                <a:gd name="T1" fmla="*/ 2147483647 h 63"/>
                <a:gd name="T2" fmla="*/ 525478846 w 57"/>
                <a:gd name="T3" fmla="*/ 2147483647 h 63"/>
                <a:gd name="T4" fmla="*/ 656846627 w 57"/>
                <a:gd name="T5" fmla="*/ 2147483647 h 63"/>
                <a:gd name="T6" fmla="*/ 853902159 w 57"/>
                <a:gd name="T7" fmla="*/ 2147483647 h 63"/>
                <a:gd name="T8" fmla="*/ 1182325599 w 57"/>
                <a:gd name="T9" fmla="*/ 2147483647 h 63"/>
                <a:gd name="T10" fmla="*/ 1445069011 w 57"/>
                <a:gd name="T11" fmla="*/ 2147483647 h 63"/>
                <a:gd name="T12" fmla="*/ 1642116440 w 57"/>
                <a:gd name="T13" fmla="*/ 2147483647 h 63"/>
                <a:gd name="T14" fmla="*/ 1839171973 w 57"/>
                <a:gd name="T15" fmla="*/ 2147483647 h 63"/>
                <a:gd name="T16" fmla="*/ 1904859852 w 57"/>
                <a:gd name="T17" fmla="*/ 2147483647 h 63"/>
                <a:gd name="T18" fmla="*/ 2036227505 w 57"/>
                <a:gd name="T19" fmla="*/ 2147483647 h 63"/>
                <a:gd name="T20" fmla="*/ 2147483647 w 57"/>
                <a:gd name="T21" fmla="*/ 2147483647 h 63"/>
                <a:gd name="T22" fmla="*/ 2147483647 w 57"/>
                <a:gd name="T23" fmla="*/ 2147483647 h 63"/>
                <a:gd name="T24" fmla="*/ 2147483647 w 57"/>
                <a:gd name="T25" fmla="*/ 2147483647 h 63"/>
                <a:gd name="T26" fmla="*/ 2147483647 w 57"/>
                <a:gd name="T27" fmla="*/ 2147483647 h 63"/>
                <a:gd name="T28" fmla="*/ 2147483647 w 57"/>
                <a:gd name="T29" fmla="*/ 2147483647 h 63"/>
                <a:gd name="T30" fmla="*/ 2147483647 w 57"/>
                <a:gd name="T31" fmla="*/ 2147483647 h 63"/>
                <a:gd name="T32" fmla="*/ 2147483647 w 57"/>
                <a:gd name="T33" fmla="*/ 2147483647 h 63"/>
                <a:gd name="T34" fmla="*/ 2147483647 w 57"/>
                <a:gd name="T35" fmla="*/ 2147483647 h 63"/>
                <a:gd name="T36" fmla="*/ 2147483647 w 57"/>
                <a:gd name="T37" fmla="*/ 2147483647 h 63"/>
                <a:gd name="T38" fmla="*/ 2147483647 w 57"/>
                <a:gd name="T39" fmla="*/ 2147483647 h 63"/>
                <a:gd name="T40" fmla="*/ 2147483647 w 57"/>
                <a:gd name="T41" fmla="*/ 2147483647 h 63"/>
                <a:gd name="T42" fmla="*/ 2147483647 w 57"/>
                <a:gd name="T43" fmla="*/ 2147483647 h 63"/>
                <a:gd name="T44" fmla="*/ 2147483647 w 57"/>
                <a:gd name="T45" fmla="*/ 2147483647 h 63"/>
                <a:gd name="T46" fmla="*/ 2147483647 w 57"/>
                <a:gd name="T47" fmla="*/ 2034705881 h 63"/>
                <a:gd name="T48" fmla="*/ 2147483647 w 57"/>
                <a:gd name="T49" fmla="*/ 1555953575 h 63"/>
                <a:gd name="T50" fmla="*/ 2147483647 w 57"/>
                <a:gd name="T51" fmla="*/ 1376418741 h 63"/>
                <a:gd name="T52" fmla="*/ 2147483647 w 57"/>
                <a:gd name="T53" fmla="*/ 1316573796 h 63"/>
                <a:gd name="T54" fmla="*/ 2147483647 w 57"/>
                <a:gd name="T55" fmla="*/ 179534895 h 63"/>
                <a:gd name="T56" fmla="*/ 2147483647 w 57"/>
                <a:gd name="T57" fmla="*/ 359062053 h 63"/>
                <a:gd name="T58" fmla="*/ 2147483647 w 57"/>
                <a:gd name="T59" fmla="*/ 598441953 h 63"/>
                <a:gd name="T60" fmla="*/ 2147483647 w 57"/>
                <a:gd name="T61" fmla="*/ 598441953 h 63"/>
                <a:gd name="T62" fmla="*/ 1970539626 w 57"/>
                <a:gd name="T63" fmla="*/ 777976788 h 63"/>
                <a:gd name="T64" fmla="*/ 1773492198 w 57"/>
                <a:gd name="T65" fmla="*/ 718131843 h 63"/>
                <a:gd name="T66" fmla="*/ 1642116440 w 57"/>
                <a:gd name="T67" fmla="*/ 718131843 h 63"/>
                <a:gd name="T68" fmla="*/ 1642116440 w 57"/>
                <a:gd name="T69" fmla="*/ 658286898 h 63"/>
                <a:gd name="T70" fmla="*/ 1248013478 w 57"/>
                <a:gd name="T71" fmla="*/ 538597009 h 63"/>
                <a:gd name="T72" fmla="*/ 1116637720 w 57"/>
                <a:gd name="T73" fmla="*/ 598441953 h 63"/>
                <a:gd name="T74" fmla="*/ 0 w 57"/>
                <a:gd name="T75" fmla="*/ 658286898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"/>
                <a:gd name="T115" fmla="*/ 0 h 63"/>
                <a:gd name="T116" fmla="*/ 57 w 57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" h="63">
                  <a:moveTo>
                    <a:pt x="0" y="11"/>
                  </a:moveTo>
                  <a:lnTo>
                    <a:pt x="5" y="55"/>
                  </a:lnTo>
                  <a:lnTo>
                    <a:pt x="6" y="55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3" y="59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2" y="61"/>
                  </a:lnTo>
                  <a:lnTo>
                    <a:pt x="23" y="60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31" y="58"/>
                  </a:lnTo>
                  <a:lnTo>
                    <a:pt x="31" y="59"/>
                  </a:lnTo>
                  <a:lnTo>
                    <a:pt x="33" y="61"/>
                  </a:lnTo>
                  <a:lnTo>
                    <a:pt x="34" y="62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9" y="61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7" y="46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7" y="27"/>
                  </a:lnTo>
                  <a:lnTo>
                    <a:pt x="54" y="26"/>
                  </a:lnTo>
                  <a:lnTo>
                    <a:pt x="56" y="25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44" y="5"/>
                  </a:lnTo>
                  <a:lnTo>
                    <a:pt x="42" y="6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3" y="11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6" name="Freeform 12"/>
            <p:cNvSpPr>
              <a:spLocks/>
            </p:cNvSpPr>
            <p:nvPr/>
          </p:nvSpPr>
          <p:spPr bwMode="auto">
            <a:xfrm>
              <a:off x="6289675" y="4311650"/>
              <a:ext cx="1003300" cy="719138"/>
            </a:xfrm>
            <a:custGeom>
              <a:avLst/>
              <a:gdLst>
                <a:gd name="T0" fmla="*/ 0 w 123"/>
                <a:gd name="T1" fmla="*/ 478350457 h 93"/>
                <a:gd name="T2" fmla="*/ 0 w 123"/>
                <a:gd name="T3" fmla="*/ 597943961 h 93"/>
                <a:gd name="T4" fmla="*/ 133071838 w 123"/>
                <a:gd name="T5" fmla="*/ 717529612 h 93"/>
                <a:gd name="T6" fmla="*/ 199607773 w 123"/>
                <a:gd name="T7" fmla="*/ 896911954 h 93"/>
                <a:gd name="T8" fmla="*/ 266143676 w 123"/>
                <a:gd name="T9" fmla="*/ 1016497846 h 93"/>
                <a:gd name="T10" fmla="*/ 199607773 w 123"/>
                <a:gd name="T11" fmla="*/ 1136091230 h 93"/>
                <a:gd name="T12" fmla="*/ 465743292 w 123"/>
                <a:gd name="T13" fmla="*/ 1076294538 h 93"/>
                <a:gd name="T14" fmla="*/ 598815225 w 123"/>
                <a:gd name="T15" fmla="*/ 896911954 h 93"/>
                <a:gd name="T16" fmla="*/ 665351128 w 123"/>
                <a:gd name="T17" fmla="*/ 896911954 h 93"/>
                <a:gd name="T18" fmla="*/ 598815225 w 123"/>
                <a:gd name="T19" fmla="*/ 1016497846 h 93"/>
                <a:gd name="T20" fmla="*/ 1264166353 w 123"/>
                <a:gd name="T21" fmla="*/ 837115262 h 93"/>
                <a:gd name="T22" fmla="*/ 1264166353 w 123"/>
                <a:gd name="T23" fmla="*/ 956708646 h 93"/>
                <a:gd name="T24" fmla="*/ 1663381771 w 123"/>
                <a:gd name="T25" fmla="*/ 1016497846 h 93"/>
                <a:gd name="T26" fmla="*/ 1929517226 w 123"/>
                <a:gd name="T27" fmla="*/ 1076294538 h 93"/>
                <a:gd name="T28" fmla="*/ 2062589032 w 123"/>
                <a:gd name="T29" fmla="*/ 1136091230 h 93"/>
                <a:gd name="T30" fmla="*/ 2062589032 w 123"/>
                <a:gd name="T31" fmla="*/ 1195880189 h 93"/>
                <a:gd name="T32" fmla="*/ 2147483647 w 123"/>
                <a:gd name="T33" fmla="*/ 1435059223 h 93"/>
                <a:gd name="T34" fmla="*/ 2147483647 w 123"/>
                <a:gd name="T35" fmla="*/ 1494855915 h 93"/>
                <a:gd name="T36" fmla="*/ 2147483647 w 123"/>
                <a:gd name="T37" fmla="*/ 1554644874 h 93"/>
                <a:gd name="T38" fmla="*/ 2147483647 w 123"/>
                <a:gd name="T39" fmla="*/ 1435059223 h 93"/>
                <a:gd name="T40" fmla="*/ 2147483647 w 123"/>
                <a:gd name="T41" fmla="*/ 1255676881 h 93"/>
                <a:gd name="T42" fmla="*/ 2147483647 w 123"/>
                <a:gd name="T43" fmla="*/ 1076294538 h 93"/>
                <a:gd name="T44" fmla="*/ 2147483647 w 123"/>
                <a:gd name="T45" fmla="*/ 1255676881 h 93"/>
                <a:gd name="T46" fmla="*/ 2147483647 w 123"/>
                <a:gd name="T47" fmla="*/ 1674238257 h 93"/>
                <a:gd name="T48" fmla="*/ 2147483647 w 123"/>
                <a:gd name="T49" fmla="*/ 1793823908 h 93"/>
                <a:gd name="T50" fmla="*/ 2147483647 w 123"/>
                <a:gd name="T51" fmla="*/ 2147483647 h 93"/>
                <a:gd name="T52" fmla="*/ 2147483647 w 123"/>
                <a:gd name="T53" fmla="*/ 2147483647 h 93"/>
                <a:gd name="T54" fmla="*/ 2147483647 w 123"/>
                <a:gd name="T55" fmla="*/ 2147483647 h 93"/>
                <a:gd name="T56" fmla="*/ 2147483647 w 123"/>
                <a:gd name="T57" fmla="*/ 2147483647 h 93"/>
                <a:gd name="T58" fmla="*/ 2147483647 w 123"/>
                <a:gd name="T59" fmla="*/ 2147483647 h 93"/>
                <a:gd name="T60" fmla="*/ 2147483647 w 123"/>
                <a:gd name="T61" fmla="*/ 2147483647 h 93"/>
                <a:gd name="T62" fmla="*/ 2147483647 w 123"/>
                <a:gd name="T63" fmla="*/ 2147483647 h 93"/>
                <a:gd name="T64" fmla="*/ 2147483647 w 123"/>
                <a:gd name="T65" fmla="*/ 2147483647 h 93"/>
                <a:gd name="T66" fmla="*/ 2147483647 w 123"/>
                <a:gd name="T67" fmla="*/ 2147483647 h 93"/>
                <a:gd name="T68" fmla="*/ 2147483647 w 123"/>
                <a:gd name="T69" fmla="*/ 2147483647 h 93"/>
                <a:gd name="T70" fmla="*/ 2147483647 w 123"/>
                <a:gd name="T71" fmla="*/ 2147483647 h 93"/>
                <a:gd name="T72" fmla="*/ 2147483647 w 123"/>
                <a:gd name="T73" fmla="*/ 2147483647 h 93"/>
                <a:gd name="T74" fmla="*/ 2147483647 w 123"/>
                <a:gd name="T75" fmla="*/ 2147483647 h 93"/>
                <a:gd name="T76" fmla="*/ 2147483647 w 123"/>
                <a:gd name="T77" fmla="*/ 2147483647 h 93"/>
                <a:gd name="T78" fmla="*/ 2147483647 w 123"/>
                <a:gd name="T79" fmla="*/ 2147483647 h 93"/>
                <a:gd name="T80" fmla="*/ 2147483647 w 123"/>
                <a:gd name="T81" fmla="*/ 2147483647 h 93"/>
                <a:gd name="T82" fmla="*/ 2147483647 w 123"/>
                <a:gd name="T83" fmla="*/ 2147483647 h 93"/>
                <a:gd name="T84" fmla="*/ 2147483647 w 123"/>
                <a:gd name="T85" fmla="*/ 2147483647 h 93"/>
                <a:gd name="T86" fmla="*/ 2147483647 w 123"/>
                <a:gd name="T87" fmla="*/ 2147483647 h 93"/>
                <a:gd name="T88" fmla="*/ 2147483647 w 123"/>
                <a:gd name="T89" fmla="*/ 2147483647 h 93"/>
                <a:gd name="T90" fmla="*/ 2147483647 w 123"/>
                <a:gd name="T91" fmla="*/ 2147483647 h 93"/>
                <a:gd name="T92" fmla="*/ 2147483647 w 123"/>
                <a:gd name="T93" fmla="*/ 2147483647 h 93"/>
                <a:gd name="T94" fmla="*/ 2147483647 w 123"/>
                <a:gd name="T95" fmla="*/ 2147483647 h 93"/>
                <a:gd name="T96" fmla="*/ 2147483647 w 123"/>
                <a:gd name="T97" fmla="*/ 2147483647 h 93"/>
                <a:gd name="T98" fmla="*/ 2147483647 w 123"/>
                <a:gd name="T99" fmla="*/ 2147483647 h 93"/>
                <a:gd name="T100" fmla="*/ 2147483647 w 123"/>
                <a:gd name="T101" fmla="*/ 1734027216 h 93"/>
                <a:gd name="T102" fmla="*/ 2147483647 w 123"/>
                <a:gd name="T103" fmla="*/ 1435059223 h 93"/>
                <a:gd name="T104" fmla="*/ 2147483647 w 123"/>
                <a:gd name="T105" fmla="*/ 478350457 h 93"/>
                <a:gd name="T106" fmla="*/ 2147483647 w 123"/>
                <a:gd name="T107" fmla="*/ 358764806 h 93"/>
                <a:gd name="T108" fmla="*/ 2147483647 w 123"/>
                <a:gd name="T109" fmla="*/ 59796707 h 93"/>
                <a:gd name="T110" fmla="*/ 2147483647 w 123"/>
                <a:gd name="T111" fmla="*/ 59796707 h 93"/>
                <a:gd name="T112" fmla="*/ 2147483647 w 123"/>
                <a:gd name="T113" fmla="*/ 418561497 h 93"/>
                <a:gd name="T114" fmla="*/ 2147483647 w 123"/>
                <a:gd name="T115" fmla="*/ 478350457 h 93"/>
                <a:gd name="T116" fmla="*/ 2147483647 w 123"/>
                <a:gd name="T117" fmla="*/ 418561497 h 93"/>
                <a:gd name="T118" fmla="*/ 2147483647 w 123"/>
                <a:gd name="T119" fmla="*/ 179382403 h 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3"/>
                <a:gd name="T181" fmla="*/ 0 h 93"/>
                <a:gd name="T182" fmla="*/ 123 w 123"/>
                <a:gd name="T183" fmla="*/ 93 h 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3" h="93">
                  <a:moveTo>
                    <a:pt x="38" y="3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2" y="16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5" y="17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49" y="19"/>
                  </a:lnTo>
                  <a:lnTo>
                    <a:pt x="50" y="18"/>
                  </a:lnTo>
                  <a:lnTo>
                    <a:pt x="55" y="17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3" y="23"/>
                  </a:lnTo>
                  <a:lnTo>
                    <a:pt x="65" y="25"/>
                  </a:lnTo>
                  <a:lnTo>
                    <a:pt x="69" y="28"/>
                  </a:lnTo>
                  <a:lnTo>
                    <a:pt x="69" y="29"/>
                  </a:lnTo>
                  <a:lnTo>
                    <a:pt x="71" y="30"/>
                  </a:lnTo>
                  <a:lnTo>
                    <a:pt x="74" y="30"/>
                  </a:lnTo>
                  <a:lnTo>
                    <a:pt x="76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8" y="39"/>
                  </a:lnTo>
                  <a:lnTo>
                    <a:pt x="77" y="43"/>
                  </a:lnTo>
                  <a:lnTo>
                    <a:pt x="76" y="48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80" y="54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3" y="50"/>
                  </a:lnTo>
                  <a:lnTo>
                    <a:pt x="84" y="51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2" y="54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5" y="66"/>
                  </a:lnTo>
                  <a:lnTo>
                    <a:pt x="89" y="68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2" y="73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8" y="81"/>
                  </a:lnTo>
                  <a:lnTo>
                    <a:pt x="99" y="82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08" y="88"/>
                  </a:lnTo>
                  <a:lnTo>
                    <a:pt x="110" y="90"/>
                  </a:lnTo>
                  <a:lnTo>
                    <a:pt x="111" y="90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109" y="91"/>
                  </a:lnTo>
                  <a:lnTo>
                    <a:pt x="109" y="92"/>
                  </a:lnTo>
                  <a:lnTo>
                    <a:pt x="110" y="93"/>
                  </a:lnTo>
                  <a:lnTo>
                    <a:pt x="112" y="93"/>
                  </a:lnTo>
                  <a:lnTo>
                    <a:pt x="113" y="92"/>
                  </a:lnTo>
                  <a:lnTo>
                    <a:pt x="114" y="92"/>
                  </a:lnTo>
                  <a:lnTo>
                    <a:pt x="120" y="90"/>
                  </a:lnTo>
                  <a:lnTo>
                    <a:pt x="121" y="88"/>
                  </a:lnTo>
                  <a:lnTo>
                    <a:pt x="121" y="87"/>
                  </a:lnTo>
                  <a:lnTo>
                    <a:pt x="121" y="84"/>
                  </a:lnTo>
                  <a:lnTo>
                    <a:pt x="121" y="82"/>
                  </a:lnTo>
                  <a:lnTo>
                    <a:pt x="122" y="79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22" y="71"/>
                  </a:lnTo>
                  <a:lnTo>
                    <a:pt x="122" y="66"/>
                  </a:lnTo>
                  <a:lnTo>
                    <a:pt x="121" y="61"/>
                  </a:lnTo>
                  <a:lnTo>
                    <a:pt x="120" y="60"/>
                  </a:lnTo>
                  <a:lnTo>
                    <a:pt x="116" y="54"/>
                  </a:lnTo>
                  <a:lnTo>
                    <a:pt x="113" y="48"/>
                  </a:lnTo>
                  <a:lnTo>
                    <a:pt x="110" y="44"/>
                  </a:lnTo>
                  <a:lnTo>
                    <a:pt x="110" y="43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06" y="31"/>
                  </a:lnTo>
                  <a:lnTo>
                    <a:pt x="103" y="29"/>
                  </a:lnTo>
                  <a:lnTo>
                    <a:pt x="102" y="28"/>
                  </a:lnTo>
                  <a:lnTo>
                    <a:pt x="101" y="27"/>
                  </a:lnTo>
                  <a:lnTo>
                    <a:pt x="99" y="24"/>
                  </a:lnTo>
                  <a:lnTo>
                    <a:pt x="95" y="17"/>
                  </a:lnTo>
                  <a:lnTo>
                    <a:pt x="94" y="14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2" y="7"/>
                  </a:lnTo>
                  <a:lnTo>
                    <a:pt x="82" y="9"/>
                  </a:lnTo>
                  <a:lnTo>
                    <a:pt x="80" y="8"/>
                  </a:lnTo>
                  <a:lnTo>
                    <a:pt x="79" y="6"/>
                  </a:lnTo>
                  <a:lnTo>
                    <a:pt x="40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8" y="3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7" name="Freeform 13"/>
            <p:cNvSpPr>
              <a:spLocks/>
            </p:cNvSpPr>
            <p:nvPr/>
          </p:nvSpPr>
          <p:spPr bwMode="auto">
            <a:xfrm>
              <a:off x="2368550" y="2562225"/>
              <a:ext cx="877888" cy="1423988"/>
            </a:xfrm>
            <a:custGeom>
              <a:avLst/>
              <a:gdLst>
                <a:gd name="T0" fmla="*/ 2147483647 w 108"/>
                <a:gd name="T1" fmla="*/ 2147483647 h 184"/>
                <a:gd name="T2" fmla="*/ 2147483647 w 108"/>
                <a:gd name="T3" fmla="*/ 2147483647 h 184"/>
                <a:gd name="T4" fmla="*/ 2147483647 w 108"/>
                <a:gd name="T5" fmla="*/ 2147483647 h 184"/>
                <a:gd name="T6" fmla="*/ 2147483647 w 108"/>
                <a:gd name="T7" fmla="*/ 2147483647 h 184"/>
                <a:gd name="T8" fmla="*/ 2147483647 w 108"/>
                <a:gd name="T9" fmla="*/ 2147483647 h 184"/>
                <a:gd name="T10" fmla="*/ 2147483647 w 108"/>
                <a:gd name="T11" fmla="*/ 2147483647 h 184"/>
                <a:gd name="T12" fmla="*/ 2147483647 w 108"/>
                <a:gd name="T13" fmla="*/ 2147483647 h 184"/>
                <a:gd name="T14" fmla="*/ 2147483647 w 108"/>
                <a:gd name="T15" fmla="*/ 2147483647 h 184"/>
                <a:gd name="T16" fmla="*/ 2147483647 w 108"/>
                <a:gd name="T17" fmla="*/ 2147483647 h 184"/>
                <a:gd name="T18" fmla="*/ 1453628182 w 108"/>
                <a:gd name="T19" fmla="*/ 2147483647 h 184"/>
                <a:gd name="T20" fmla="*/ 1453628182 w 108"/>
                <a:gd name="T21" fmla="*/ 2147483647 h 184"/>
                <a:gd name="T22" fmla="*/ 1519705493 w 108"/>
                <a:gd name="T23" fmla="*/ 2147483647 h 184"/>
                <a:gd name="T24" fmla="*/ 1387550872 w 108"/>
                <a:gd name="T25" fmla="*/ 2147483647 h 184"/>
                <a:gd name="T26" fmla="*/ 1453628182 w 108"/>
                <a:gd name="T27" fmla="*/ 2147483647 h 184"/>
                <a:gd name="T28" fmla="*/ 1057188451 w 108"/>
                <a:gd name="T29" fmla="*/ 2147483647 h 184"/>
                <a:gd name="T30" fmla="*/ 792887337 w 108"/>
                <a:gd name="T31" fmla="*/ 2147483647 h 184"/>
                <a:gd name="T32" fmla="*/ 925033830 w 108"/>
                <a:gd name="T33" fmla="*/ 2147483647 h 184"/>
                <a:gd name="T34" fmla="*/ 925033830 w 108"/>
                <a:gd name="T35" fmla="*/ 2147483647 h 184"/>
                <a:gd name="T36" fmla="*/ 594663534 w 108"/>
                <a:gd name="T37" fmla="*/ 2147483647 h 184"/>
                <a:gd name="T38" fmla="*/ 594663534 w 108"/>
                <a:gd name="T39" fmla="*/ 2147483647 h 184"/>
                <a:gd name="T40" fmla="*/ 726818155 w 108"/>
                <a:gd name="T41" fmla="*/ 2147483647 h 184"/>
                <a:gd name="T42" fmla="*/ 792887337 w 108"/>
                <a:gd name="T43" fmla="*/ 2147483647 h 184"/>
                <a:gd name="T44" fmla="*/ 991111140 w 108"/>
                <a:gd name="T45" fmla="*/ 2147483647 h 184"/>
                <a:gd name="T46" fmla="*/ 925033830 w 108"/>
                <a:gd name="T47" fmla="*/ 2147483647 h 184"/>
                <a:gd name="T48" fmla="*/ 792887337 w 108"/>
                <a:gd name="T49" fmla="*/ 2147483647 h 184"/>
                <a:gd name="T50" fmla="*/ 462516915 w 108"/>
                <a:gd name="T51" fmla="*/ 2147483647 h 184"/>
                <a:gd name="T52" fmla="*/ 396447733 w 108"/>
                <a:gd name="T53" fmla="*/ 2147483647 h 184"/>
                <a:gd name="T54" fmla="*/ 66077326 w 108"/>
                <a:gd name="T55" fmla="*/ 2147483647 h 184"/>
                <a:gd name="T56" fmla="*/ 66077326 w 108"/>
                <a:gd name="T57" fmla="*/ 2147483647 h 184"/>
                <a:gd name="T58" fmla="*/ 264293048 w 108"/>
                <a:gd name="T59" fmla="*/ 2147483647 h 184"/>
                <a:gd name="T60" fmla="*/ 132146524 w 108"/>
                <a:gd name="T61" fmla="*/ 1916579349 h 184"/>
                <a:gd name="T62" fmla="*/ 0 w 108"/>
                <a:gd name="T63" fmla="*/ 1677008926 h 184"/>
                <a:gd name="T64" fmla="*/ 0 w 108"/>
                <a:gd name="T65" fmla="*/ 1437438502 h 184"/>
                <a:gd name="T66" fmla="*/ 396447733 w 108"/>
                <a:gd name="T67" fmla="*/ 898397069 h 184"/>
                <a:gd name="T68" fmla="*/ 594663534 w 108"/>
                <a:gd name="T69" fmla="*/ 598934039 h 184"/>
                <a:gd name="T70" fmla="*/ 594663534 w 108"/>
                <a:gd name="T71" fmla="*/ 59892621 h 184"/>
                <a:gd name="T72" fmla="*/ 2147483647 w 108"/>
                <a:gd name="T73" fmla="*/ 2147483647 h 184"/>
                <a:gd name="T74" fmla="*/ 2147483647 w 108"/>
                <a:gd name="T75" fmla="*/ 2147483647 h 184"/>
                <a:gd name="T76" fmla="*/ 2147483647 w 108"/>
                <a:gd name="T77" fmla="*/ 2147483647 h 184"/>
                <a:gd name="T78" fmla="*/ 2147483647 w 108"/>
                <a:gd name="T79" fmla="*/ 2147483647 h 184"/>
                <a:gd name="T80" fmla="*/ 2147483647 w 108"/>
                <a:gd name="T81" fmla="*/ 2147483647 h 184"/>
                <a:gd name="T82" fmla="*/ 2147483647 w 108"/>
                <a:gd name="T83" fmla="*/ 2147483647 h 184"/>
                <a:gd name="T84" fmla="*/ 2147483647 w 108"/>
                <a:gd name="T85" fmla="*/ 2147483647 h 184"/>
                <a:gd name="T86" fmla="*/ 2147483647 w 108"/>
                <a:gd name="T87" fmla="*/ 2147483647 h 184"/>
                <a:gd name="T88" fmla="*/ 2147483647 w 108"/>
                <a:gd name="T89" fmla="*/ 2147483647 h 184"/>
                <a:gd name="T90" fmla="*/ 2147483647 w 108"/>
                <a:gd name="T91" fmla="*/ 2147483647 h 184"/>
                <a:gd name="T92" fmla="*/ 2147483647 w 108"/>
                <a:gd name="T93" fmla="*/ 2147483647 h 1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8"/>
                <a:gd name="T142" fmla="*/ 0 h 184"/>
                <a:gd name="T143" fmla="*/ 108 w 108"/>
                <a:gd name="T144" fmla="*/ 184 h 1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8" h="184">
                  <a:moveTo>
                    <a:pt x="94" y="183"/>
                  </a:moveTo>
                  <a:lnTo>
                    <a:pt x="61" y="180"/>
                  </a:lnTo>
                  <a:lnTo>
                    <a:pt x="61" y="179"/>
                  </a:lnTo>
                  <a:lnTo>
                    <a:pt x="60" y="178"/>
                  </a:lnTo>
                  <a:lnTo>
                    <a:pt x="60" y="177"/>
                  </a:lnTo>
                  <a:lnTo>
                    <a:pt x="61" y="177"/>
                  </a:lnTo>
                  <a:lnTo>
                    <a:pt x="60" y="176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69"/>
                  </a:lnTo>
                  <a:lnTo>
                    <a:pt x="57" y="163"/>
                  </a:lnTo>
                  <a:lnTo>
                    <a:pt x="55" y="161"/>
                  </a:lnTo>
                  <a:lnTo>
                    <a:pt x="54" y="159"/>
                  </a:lnTo>
                  <a:lnTo>
                    <a:pt x="50" y="156"/>
                  </a:lnTo>
                  <a:lnTo>
                    <a:pt x="48" y="156"/>
                  </a:lnTo>
                  <a:lnTo>
                    <a:pt x="47" y="155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8" y="151"/>
                  </a:lnTo>
                  <a:lnTo>
                    <a:pt x="46" y="150"/>
                  </a:lnTo>
                  <a:lnTo>
                    <a:pt x="43" y="149"/>
                  </a:lnTo>
                  <a:lnTo>
                    <a:pt x="41" y="149"/>
                  </a:lnTo>
                  <a:lnTo>
                    <a:pt x="39" y="147"/>
                  </a:lnTo>
                  <a:lnTo>
                    <a:pt x="37" y="143"/>
                  </a:lnTo>
                  <a:lnTo>
                    <a:pt x="35" y="141"/>
                  </a:lnTo>
                  <a:lnTo>
                    <a:pt x="33" y="141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2" y="136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2" y="132"/>
                  </a:lnTo>
                  <a:lnTo>
                    <a:pt x="22" y="129"/>
                  </a:lnTo>
                  <a:lnTo>
                    <a:pt x="23" y="128"/>
                  </a:lnTo>
                  <a:lnTo>
                    <a:pt x="23" y="127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1" y="122"/>
                  </a:lnTo>
                  <a:lnTo>
                    <a:pt x="21" y="121"/>
                  </a:lnTo>
                  <a:lnTo>
                    <a:pt x="22" y="120"/>
                  </a:lnTo>
                  <a:lnTo>
                    <a:pt x="20" y="118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2" y="102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5" y="95"/>
                  </a:lnTo>
                  <a:lnTo>
                    <a:pt x="15" y="92"/>
                  </a:lnTo>
                  <a:lnTo>
                    <a:pt x="14" y="91"/>
                  </a:lnTo>
                  <a:lnTo>
                    <a:pt x="12" y="90"/>
                  </a:lnTo>
                  <a:lnTo>
                    <a:pt x="10" y="88"/>
                  </a:lnTo>
                  <a:lnTo>
                    <a:pt x="9" y="86"/>
                  </a:lnTo>
                  <a:lnTo>
                    <a:pt x="9" y="80"/>
                  </a:lnTo>
                  <a:lnTo>
                    <a:pt x="10" y="79"/>
                  </a:lnTo>
                  <a:lnTo>
                    <a:pt x="9" y="78"/>
                  </a:lnTo>
                  <a:lnTo>
                    <a:pt x="10" y="78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5" y="78"/>
                  </a:lnTo>
                  <a:lnTo>
                    <a:pt x="14" y="75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3" y="70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7" y="70"/>
                  </a:lnTo>
                  <a:lnTo>
                    <a:pt x="5" y="69"/>
                  </a:lnTo>
                  <a:lnTo>
                    <a:pt x="6" y="68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3" y="56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3" y="36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5"/>
                  </a:lnTo>
                  <a:lnTo>
                    <a:pt x="8" y="3"/>
                  </a:lnTo>
                  <a:lnTo>
                    <a:pt x="9" y="1"/>
                  </a:lnTo>
                  <a:lnTo>
                    <a:pt x="10" y="0"/>
                  </a:lnTo>
                  <a:lnTo>
                    <a:pt x="61" y="13"/>
                  </a:lnTo>
                  <a:lnTo>
                    <a:pt x="48" y="6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5" y="152"/>
                  </a:lnTo>
                  <a:lnTo>
                    <a:pt x="105" y="153"/>
                  </a:lnTo>
                  <a:lnTo>
                    <a:pt x="105" y="155"/>
                  </a:lnTo>
                  <a:lnTo>
                    <a:pt x="106" y="157"/>
                  </a:lnTo>
                  <a:lnTo>
                    <a:pt x="107" y="158"/>
                  </a:lnTo>
                  <a:lnTo>
                    <a:pt x="108" y="160"/>
                  </a:lnTo>
                  <a:lnTo>
                    <a:pt x="107" y="160"/>
                  </a:lnTo>
                  <a:lnTo>
                    <a:pt x="105" y="161"/>
                  </a:lnTo>
                  <a:lnTo>
                    <a:pt x="103" y="162"/>
                  </a:lnTo>
                  <a:lnTo>
                    <a:pt x="102" y="164"/>
                  </a:lnTo>
                  <a:lnTo>
                    <a:pt x="100" y="169"/>
                  </a:lnTo>
                  <a:lnTo>
                    <a:pt x="98" y="172"/>
                  </a:lnTo>
                  <a:lnTo>
                    <a:pt x="96" y="172"/>
                  </a:lnTo>
                  <a:lnTo>
                    <a:pt x="96" y="173"/>
                  </a:lnTo>
                  <a:lnTo>
                    <a:pt x="97" y="174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8"/>
                  </a:lnTo>
                  <a:lnTo>
                    <a:pt x="98" y="180"/>
                  </a:lnTo>
                  <a:lnTo>
                    <a:pt x="99" y="181"/>
                  </a:lnTo>
                  <a:lnTo>
                    <a:pt x="98" y="181"/>
                  </a:lnTo>
                  <a:lnTo>
                    <a:pt x="98" y="183"/>
                  </a:lnTo>
                  <a:lnTo>
                    <a:pt x="97" y="184"/>
                  </a:lnTo>
                  <a:lnTo>
                    <a:pt x="96" y="184"/>
                  </a:lnTo>
                  <a:lnTo>
                    <a:pt x="94" y="183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8" name="Freeform 14"/>
            <p:cNvSpPr>
              <a:spLocks/>
            </p:cNvSpPr>
            <p:nvPr/>
          </p:nvSpPr>
          <p:spPr bwMode="auto">
            <a:xfrm>
              <a:off x="3741738" y="2452688"/>
              <a:ext cx="766762" cy="604837"/>
            </a:xfrm>
            <a:custGeom>
              <a:avLst/>
              <a:gdLst>
                <a:gd name="T0" fmla="*/ 2147483647 w 94"/>
                <a:gd name="T1" fmla="*/ 2147483647 h 78"/>
                <a:gd name="T2" fmla="*/ 2147483647 w 94"/>
                <a:gd name="T3" fmla="*/ 2147483647 h 78"/>
                <a:gd name="T4" fmla="*/ 2147483647 w 94"/>
                <a:gd name="T5" fmla="*/ 601293283 h 78"/>
                <a:gd name="T6" fmla="*/ 665370000 w 94"/>
                <a:gd name="T7" fmla="*/ 0 h 78"/>
                <a:gd name="T8" fmla="*/ 598833025 w 94"/>
                <a:gd name="T9" fmla="*/ 481039206 h 78"/>
                <a:gd name="T10" fmla="*/ 199610987 w 94"/>
                <a:gd name="T11" fmla="*/ 2147483647 h 78"/>
                <a:gd name="T12" fmla="*/ 133073981 w 94"/>
                <a:gd name="T13" fmla="*/ 2147483647 h 78"/>
                <a:gd name="T14" fmla="*/ 0 w 94"/>
                <a:gd name="T15" fmla="*/ 2147483647 h 78"/>
                <a:gd name="T16" fmla="*/ 1663433029 w 94"/>
                <a:gd name="T17" fmla="*/ 2147483647 h 78"/>
                <a:gd name="T18" fmla="*/ 2147483647 w 94"/>
                <a:gd name="T19" fmla="*/ 2147483647 h 78"/>
                <a:gd name="T20" fmla="*/ 2147483647 w 94"/>
                <a:gd name="T21" fmla="*/ 2147483647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78"/>
                <a:gd name="T35" fmla="*/ 94 w 94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78">
                  <a:moveTo>
                    <a:pt x="88" y="78"/>
                  </a:moveTo>
                  <a:lnTo>
                    <a:pt x="91" y="44"/>
                  </a:lnTo>
                  <a:lnTo>
                    <a:pt x="94" y="10"/>
                  </a:lnTo>
                  <a:lnTo>
                    <a:pt x="10" y="0"/>
                  </a:lnTo>
                  <a:lnTo>
                    <a:pt x="9" y="8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67"/>
                  </a:lnTo>
                  <a:lnTo>
                    <a:pt x="25" y="71"/>
                  </a:lnTo>
                  <a:lnTo>
                    <a:pt x="88" y="78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19" name="Freeform 15"/>
            <p:cNvSpPr>
              <a:spLocks/>
            </p:cNvSpPr>
            <p:nvPr/>
          </p:nvSpPr>
          <p:spPr bwMode="auto">
            <a:xfrm>
              <a:off x="3865563" y="3003550"/>
              <a:ext cx="804862" cy="595313"/>
            </a:xfrm>
            <a:custGeom>
              <a:avLst/>
              <a:gdLst>
                <a:gd name="T0" fmla="*/ 0 w 99"/>
                <a:gd name="T1" fmla="*/ 2147483647 h 77"/>
                <a:gd name="T2" fmla="*/ 660954351 w 99"/>
                <a:gd name="T3" fmla="*/ 0 h 77"/>
                <a:gd name="T4" fmla="*/ 2147483647 w 99"/>
                <a:gd name="T5" fmla="*/ 418412218 h 77"/>
                <a:gd name="T6" fmla="*/ 2147483647 w 99"/>
                <a:gd name="T7" fmla="*/ 537961966 h 77"/>
                <a:gd name="T8" fmla="*/ 2147483647 w 99"/>
                <a:gd name="T9" fmla="*/ 1554114707 h 77"/>
                <a:gd name="T10" fmla="*/ 2147483647 w 99"/>
                <a:gd name="T11" fmla="*/ 2147483647 h 77"/>
                <a:gd name="T12" fmla="*/ 2147483647 w 99"/>
                <a:gd name="T13" fmla="*/ 2147483647 h 77"/>
                <a:gd name="T14" fmla="*/ 0 w 99"/>
                <a:gd name="T15" fmla="*/ 2147483647 h 77"/>
                <a:gd name="T16" fmla="*/ 0 w 99"/>
                <a:gd name="T17" fmla="*/ 2147483647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"/>
                <a:gd name="T28" fmla="*/ 0 h 77"/>
                <a:gd name="T29" fmla="*/ 99 w 99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" h="77">
                  <a:moveTo>
                    <a:pt x="0" y="67"/>
                  </a:moveTo>
                  <a:lnTo>
                    <a:pt x="10" y="0"/>
                  </a:lnTo>
                  <a:lnTo>
                    <a:pt x="73" y="7"/>
                  </a:lnTo>
                  <a:lnTo>
                    <a:pt x="99" y="9"/>
                  </a:lnTo>
                  <a:lnTo>
                    <a:pt x="98" y="26"/>
                  </a:lnTo>
                  <a:lnTo>
                    <a:pt x="95" y="77"/>
                  </a:lnTo>
                  <a:lnTo>
                    <a:pt x="82" y="7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0" name="Freeform 16"/>
            <p:cNvSpPr>
              <a:spLocks/>
            </p:cNvSpPr>
            <p:nvPr/>
          </p:nvSpPr>
          <p:spPr bwMode="auto">
            <a:xfrm>
              <a:off x="3759200" y="3521075"/>
              <a:ext cx="771525" cy="758825"/>
            </a:xfrm>
            <a:custGeom>
              <a:avLst/>
              <a:gdLst>
                <a:gd name="T0" fmla="*/ 857424135 w 95"/>
                <a:gd name="T1" fmla="*/ 0 h 98"/>
                <a:gd name="T2" fmla="*/ 0 w 95"/>
                <a:gd name="T3" fmla="*/ 2147483647 h 98"/>
                <a:gd name="T4" fmla="*/ 0 w 95"/>
                <a:gd name="T5" fmla="*/ 2147483647 h 98"/>
                <a:gd name="T6" fmla="*/ 791470951 w 95"/>
                <a:gd name="T7" fmla="*/ 2147483647 h 98"/>
                <a:gd name="T8" fmla="*/ 857424135 w 95"/>
                <a:gd name="T9" fmla="*/ 2147483647 h 98"/>
                <a:gd name="T10" fmla="*/ 2147483647 w 95"/>
                <a:gd name="T11" fmla="*/ 2147483647 h 98"/>
                <a:gd name="T12" fmla="*/ 2147483647 w 95"/>
                <a:gd name="T13" fmla="*/ 2147483647 h 98"/>
                <a:gd name="T14" fmla="*/ 2147483647 w 95"/>
                <a:gd name="T15" fmla="*/ 2147483647 h 98"/>
                <a:gd name="T16" fmla="*/ 2147483647 w 95"/>
                <a:gd name="T17" fmla="*/ 2147483647 h 98"/>
                <a:gd name="T18" fmla="*/ 2147483647 w 95"/>
                <a:gd name="T19" fmla="*/ 2147483647 h 98"/>
                <a:gd name="T20" fmla="*/ 2147483647 w 95"/>
                <a:gd name="T21" fmla="*/ 2147483647 h 98"/>
                <a:gd name="T22" fmla="*/ 2147483647 w 95"/>
                <a:gd name="T23" fmla="*/ 2147483647 h 98"/>
                <a:gd name="T24" fmla="*/ 2147483647 w 95"/>
                <a:gd name="T25" fmla="*/ 2147483647 h 98"/>
                <a:gd name="T26" fmla="*/ 2147483647 w 95"/>
                <a:gd name="T27" fmla="*/ 1079204160 h 98"/>
                <a:gd name="T28" fmla="*/ 2147483647 w 95"/>
                <a:gd name="T29" fmla="*/ 1079204160 h 98"/>
                <a:gd name="T30" fmla="*/ 2147483647 w 95"/>
                <a:gd name="T31" fmla="*/ 539602080 h 98"/>
                <a:gd name="T32" fmla="*/ 857424135 w 95"/>
                <a:gd name="T33" fmla="*/ 0 h 98"/>
                <a:gd name="T34" fmla="*/ 857424135 w 95"/>
                <a:gd name="T35" fmla="*/ 0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5"/>
                <a:gd name="T55" fmla="*/ 0 h 98"/>
                <a:gd name="T56" fmla="*/ 95 w 95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5" h="98">
                  <a:moveTo>
                    <a:pt x="13" y="0"/>
                  </a:moveTo>
                  <a:lnTo>
                    <a:pt x="0" y="96"/>
                  </a:lnTo>
                  <a:lnTo>
                    <a:pt x="12" y="98"/>
                  </a:lnTo>
                  <a:lnTo>
                    <a:pt x="13" y="90"/>
                  </a:lnTo>
                  <a:lnTo>
                    <a:pt x="37" y="93"/>
                  </a:lnTo>
                  <a:lnTo>
                    <a:pt x="36" y="92"/>
                  </a:lnTo>
                  <a:lnTo>
                    <a:pt x="37" y="91"/>
                  </a:lnTo>
                  <a:lnTo>
                    <a:pt x="36" y="90"/>
                  </a:lnTo>
                  <a:lnTo>
                    <a:pt x="87" y="94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5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1" name="Freeform 17"/>
            <p:cNvSpPr>
              <a:spLocks/>
            </p:cNvSpPr>
            <p:nvPr/>
          </p:nvSpPr>
          <p:spPr bwMode="auto">
            <a:xfrm>
              <a:off x="4052888" y="3660775"/>
              <a:ext cx="1536700" cy="1425575"/>
            </a:xfrm>
            <a:custGeom>
              <a:avLst/>
              <a:gdLst>
                <a:gd name="T0" fmla="*/ 2147483647 w 189"/>
                <a:gd name="T1" fmla="*/ 2147483647 h 184"/>
                <a:gd name="T2" fmla="*/ 2147483647 w 189"/>
                <a:gd name="T3" fmla="*/ 2147483647 h 184"/>
                <a:gd name="T4" fmla="*/ 2147483647 w 189"/>
                <a:gd name="T5" fmla="*/ 2147483647 h 184"/>
                <a:gd name="T6" fmla="*/ 2147483647 w 189"/>
                <a:gd name="T7" fmla="*/ 2147483647 h 184"/>
                <a:gd name="T8" fmla="*/ 2147483647 w 189"/>
                <a:gd name="T9" fmla="*/ 2147483647 h 184"/>
                <a:gd name="T10" fmla="*/ 2147483647 w 189"/>
                <a:gd name="T11" fmla="*/ 2147483647 h 184"/>
                <a:gd name="T12" fmla="*/ 2147483647 w 189"/>
                <a:gd name="T13" fmla="*/ 2147483647 h 184"/>
                <a:gd name="T14" fmla="*/ 2147483647 w 189"/>
                <a:gd name="T15" fmla="*/ 2147483647 h 184"/>
                <a:gd name="T16" fmla="*/ 2147483647 w 189"/>
                <a:gd name="T17" fmla="*/ 2147483647 h 184"/>
                <a:gd name="T18" fmla="*/ 2147483647 w 189"/>
                <a:gd name="T19" fmla="*/ 2147483647 h 184"/>
                <a:gd name="T20" fmla="*/ 2147483647 w 189"/>
                <a:gd name="T21" fmla="*/ 2147483647 h 184"/>
                <a:gd name="T22" fmla="*/ 2147483647 w 189"/>
                <a:gd name="T23" fmla="*/ 2147483647 h 184"/>
                <a:gd name="T24" fmla="*/ 2147483647 w 189"/>
                <a:gd name="T25" fmla="*/ 2147483647 h 184"/>
                <a:gd name="T26" fmla="*/ 2147483647 w 189"/>
                <a:gd name="T27" fmla="*/ 2147483647 h 184"/>
                <a:gd name="T28" fmla="*/ 2147483647 w 189"/>
                <a:gd name="T29" fmla="*/ 2147483647 h 184"/>
                <a:gd name="T30" fmla="*/ 2147483647 w 189"/>
                <a:gd name="T31" fmla="*/ 0 h 184"/>
                <a:gd name="T32" fmla="*/ 0 w 189"/>
                <a:gd name="T33" fmla="*/ 2147483647 h 184"/>
                <a:gd name="T34" fmla="*/ 66110617 w 189"/>
                <a:gd name="T35" fmla="*/ 2147483647 h 184"/>
                <a:gd name="T36" fmla="*/ 330536873 w 189"/>
                <a:gd name="T37" fmla="*/ 2147483647 h 184"/>
                <a:gd name="T38" fmla="*/ 1520487426 w 189"/>
                <a:gd name="T39" fmla="*/ 2147483647 h 184"/>
                <a:gd name="T40" fmla="*/ 1652700498 w 189"/>
                <a:gd name="T41" fmla="*/ 2147483647 h 184"/>
                <a:gd name="T42" fmla="*/ 2147483647 w 189"/>
                <a:gd name="T43" fmla="*/ 2147483647 h 184"/>
                <a:gd name="T44" fmla="*/ 2147483647 w 189"/>
                <a:gd name="T45" fmla="*/ 2147483647 h 184"/>
                <a:gd name="T46" fmla="*/ 2147483647 w 189"/>
                <a:gd name="T47" fmla="*/ 2147483647 h 184"/>
                <a:gd name="T48" fmla="*/ 2147483647 w 189"/>
                <a:gd name="T49" fmla="*/ 2147483647 h 184"/>
                <a:gd name="T50" fmla="*/ 2147483647 w 189"/>
                <a:gd name="T51" fmla="*/ 2147483647 h 184"/>
                <a:gd name="T52" fmla="*/ 2147483647 w 189"/>
                <a:gd name="T53" fmla="*/ 2147483647 h 184"/>
                <a:gd name="T54" fmla="*/ 2147483647 w 189"/>
                <a:gd name="T55" fmla="*/ 2147483647 h 184"/>
                <a:gd name="T56" fmla="*/ 2147483647 w 189"/>
                <a:gd name="T57" fmla="*/ 2147483647 h 184"/>
                <a:gd name="T58" fmla="*/ 2147483647 w 189"/>
                <a:gd name="T59" fmla="*/ 2147483647 h 184"/>
                <a:gd name="T60" fmla="*/ 2147483647 w 189"/>
                <a:gd name="T61" fmla="*/ 2147483647 h 184"/>
                <a:gd name="T62" fmla="*/ 2147483647 w 189"/>
                <a:gd name="T63" fmla="*/ 2147483647 h 184"/>
                <a:gd name="T64" fmla="*/ 2147483647 w 189"/>
                <a:gd name="T65" fmla="*/ 2147483647 h 184"/>
                <a:gd name="T66" fmla="*/ 2147483647 w 189"/>
                <a:gd name="T67" fmla="*/ 2147483647 h 184"/>
                <a:gd name="T68" fmla="*/ 2147483647 w 189"/>
                <a:gd name="T69" fmla="*/ 2147483647 h 184"/>
                <a:gd name="T70" fmla="*/ 2147483647 w 189"/>
                <a:gd name="T71" fmla="*/ 2147483647 h 184"/>
                <a:gd name="T72" fmla="*/ 2147483647 w 189"/>
                <a:gd name="T73" fmla="*/ 2147483647 h 184"/>
                <a:gd name="T74" fmla="*/ 2147483647 w 189"/>
                <a:gd name="T75" fmla="*/ 2147483647 h 184"/>
                <a:gd name="T76" fmla="*/ 2147483647 w 189"/>
                <a:gd name="T77" fmla="*/ 2147483647 h 184"/>
                <a:gd name="T78" fmla="*/ 2147483647 w 189"/>
                <a:gd name="T79" fmla="*/ 2147483647 h 184"/>
                <a:gd name="T80" fmla="*/ 2147483647 w 189"/>
                <a:gd name="T81" fmla="*/ 2147483647 h 184"/>
                <a:gd name="T82" fmla="*/ 2147483647 w 189"/>
                <a:gd name="T83" fmla="*/ 2147483647 h 184"/>
                <a:gd name="T84" fmla="*/ 2147483647 w 189"/>
                <a:gd name="T85" fmla="*/ 2147483647 h 184"/>
                <a:gd name="T86" fmla="*/ 2147483647 w 189"/>
                <a:gd name="T87" fmla="*/ 2147483647 h 184"/>
                <a:gd name="T88" fmla="*/ 2147483647 w 189"/>
                <a:gd name="T89" fmla="*/ 2147483647 h 184"/>
                <a:gd name="T90" fmla="*/ 2147483647 w 189"/>
                <a:gd name="T91" fmla="*/ 2147483647 h 184"/>
                <a:gd name="T92" fmla="*/ 2147483647 w 189"/>
                <a:gd name="T93" fmla="*/ 2147483647 h 184"/>
                <a:gd name="T94" fmla="*/ 2147483647 w 189"/>
                <a:gd name="T95" fmla="*/ 2147483647 h 184"/>
                <a:gd name="T96" fmla="*/ 2147483647 w 189"/>
                <a:gd name="T97" fmla="*/ 2147483647 h 184"/>
                <a:gd name="T98" fmla="*/ 2147483647 w 189"/>
                <a:gd name="T99" fmla="*/ 2147483647 h 184"/>
                <a:gd name="T100" fmla="*/ 2147483647 w 189"/>
                <a:gd name="T101" fmla="*/ 2147483647 h 184"/>
                <a:gd name="T102" fmla="*/ 2147483647 w 189"/>
                <a:gd name="T103" fmla="*/ 2147483647 h 184"/>
                <a:gd name="T104" fmla="*/ 2147483647 w 189"/>
                <a:gd name="T105" fmla="*/ 2147483647 h 184"/>
                <a:gd name="T106" fmla="*/ 2147483647 w 189"/>
                <a:gd name="T107" fmla="*/ 2147483647 h 184"/>
                <a:gd name="T108" fmla="*/ 2147483647 w 189"/>
                <a:gd name="T109" fmla="*/ 2147483647 h 184"/>
                <a:gd name="T110" fmla="*/ 2147483647 w 189"/>
                <a:gd name="T111" fmla="*/ 2147483647 h 184"/>
                <a:gd name="T112" fmla="*/ 2147483647 w 189"/>
                <a:gd name="T113" fmla="*/ 2147483647 h 184"/>
                <a:gd name="T114" fmla="*/ 2147483647 w 189"/>
                <a:gd name="T115" fmla="*/ 2147483647 h 184"/>
                <a:gd name="T116" fmla="*/ 2147483647 w 189"/>
                <a:gd name="T117" fmla="*/ 2147483647 h 184"/>
                <a:gd name="T118" fmla="*/ 2147483647 w 189"/>
                <a:gd name="T119" fmla="*/ 2147483647 h 1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9"/>
                <a:gd name="T181" fmla="*/ 0 h 184"/>
                <a:gd name="T182" fmla="*/ 189 w 189"/>
                <a:gd name="T183" fmla="*/ 184 h 1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9" h="184">
                  <a:moveTo>
                    <a:pt x="174" y="51"/>
                  </a:moveTo>
                  <a:lnTo>
                    <a:pt x="173" y="51"/>
                  </a:lnTo>
                  <a:lnTo>
                    <a:pt x="172" y="51"/>
                  </a:lnTo>
                  <a:lnTo>
                    <a:pt x="171" y="50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2" y="48"/>
                  </a:lnTo>
                  <a:lnTo>
                    <a:pt x="159" y="47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4" y="48"/>
                  </a:lnTo>
                  <a:lnTo>
                    <a:pt x="151" y="49"/>
                  </a:lnTo>
                  <a:lnTo>
                    <a:pt x="150" y="49"/>
                  </a:lnTo>
                  <a:lnTo>
                    <a:pt x="148" y="51"/>
                  </a:lnTo>
                  <a:lnTo>
                    <a:pt x="146" y="49"/>
                  </a:lnTo>
                  <a:lnTo>
                    <a:pt x="145" y="49"/>
                  </a:lnTo>
                  <a:lnTo>
                    <a:pt x="145" y="48"/>
                  </a:lnTo>
                  <a:lnTo>
                    <a:pt x="143" y="48"/>
                  </a:lnTo>
                  <a:lnTo>
                    <a:pt x="143" y="49"/>
                  </a:lnTo>
                  <a:lnTo>
                    <a:pt x="142" y="49"/>
                  </a:lnTo>
                  <a:lnTo>
                    <a:pt x="141" y="48"/>
                  </a:lnTo>
                  <a:lnTo>
                    <a:pt x="140" y="47"/>
                  </a:lnTo>
                  <a:lnTo>
                    <a:pt x="139" y="48"/>
                  </a:lnTo>
                  <a:lnTo>
                    <a:pt x="138" y="49"/>
                  </a:lnTo>
                  <a:lnTo>
                    <a:pt x="138" y="50"/>
                  </a:lnTo>
                  <a:lnTo>
                    <a:pt x="137" y="51"/>
                  </a:lnTo>
                  <a:lnTo>
                    <a:pt x="136" y="50"/>
                  </a:lnTo>
                  <a:lnTo>
                    <a:pt x="137" y="48"/>
                  </a:lnTo>
                  <a:lnTo>
                    <a:pt x="136" y="48"/>
                  </a:lnTo>
                  <a:lnTo>
                    <a:pt x="135" y="48"/>
                  </a:lnTo>
                  <a:lnTo>
                    <a:pt x="134" y="49"/>
                  </a:lnTo>
                  <a:lnTo>
                    <a:pt x="133" y="49"/>
                  </a:lnTo>
                  <a:lnTo>
                    <a:pt x="130" y="46"/>
                  </a:lnTo>
                  <a:lnTo>
                    <a:pt x="129" y="47"/>
                  </a:lnTo>
                  <a:lnTo>
                    <a:pt x="128" y="48"/>
                  </a:lnTo>
                  <a:lnTo>
                    <a:pt x="126" y="48"/>
                  </a:lnTo>
                  <a:lnTo>
                    <a:pt x="126" y="46"/>
                  </a:lnTo>
                  <a:lnTo>
                    <a:pt x="125" y="46"/>
                  </a:lnTo>
                  <a:lnTo>
                    <a:pt x="124" y="44"/>
                  </a:lnTo>
                  <a:lnTo>
                    <a:pt x="123" y="44"/>
                  </a:lnTo>
                  <a:lnTo>
                    <a:pt x="120" y="43"/>
                  </a:lnTo>
                  <a:lnTo>
                    <a:pt x="119" y="44"/>
                  </a:lnTo>
                  <a:lnTo>
                    <a:pt x="117" y="44"/>
                  </a:lnTo>
                  <a:lnTo>
                    <a:pt x="117" y="42"/>
                  </a:lnTo>
                  <a:lnTo>
                    <a:pt x="116" y="43"/>
                  </a:lnTo>
                  <a:lnTo>
                    <a:pt x="115" y="43"/>
                  </a:lnTo>
                  <a:lnTo>
                    <a:pt x="113" y="42"/>
                  </a:lnTo>
                  <a:lnTo>
                    <a:pt x="109" y="42"/>
                  </a:lnTo>
                  <a:lnTo>
                    <a:pt x="109" y="41"/>
                  </a:lnTo>
                  <a:lnTo>
                    <a:pt x="108" y="40"/>
                  </a:lnTo>
                  <a:lnTo>
                    <a:pt x="108" y="39"/>
                  </a:lnTo>
                  <a:lnTo>
                    <a:pt x="106" y="38"/>
                  </a:lnTo>
                  <a:lnTo>
                    <a:pt x="105" y="39"/>
                  </a:lnTo>
                  <a:lnTo>
                    <a:pt x="103" y="39"/>
                  </a:lnTo>
                  <a:lnTo>
                    <a:pt x="102" y="38"/>
                  </a:lnTo>
                  <a:lnTo>
                    <a:pt x="100" y="36"/>
                  </a:lnTo>
                  <a:lnTo>
                    <a:pt x="99" y="35"/>
                  </a:lnTo>
                  <a:lnTo>
                    <a:pt x="98" y="35"/>
                  </a:lnTo>
                  <a:lnTo>
                    <a:pt x="99" y="2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1" y="76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4" y="79"/>
                  </a:lnTo>
                  <a:lnTo>
                    <a:pt x="5" y="81"/>
                  </a:lnTo>
                  <a:lnTo>
                    <a:pt x="8" y="83"/>
                  </a:lnTo>
                  <a:lnTo>
                    <a:pt x="16" y="92"/>
                  </a:lnTo>
                  <a:lnTo>
                    <a:pt x="22" y="98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5" y="104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8" y="115"/>
                  </a:lnTo>
                  <a:lnTo>
                    <a:pt x="38" y="123"/>
                  </a:lnTo>
                  <a:lnTo>
                    <a:pt x="45" y="127"/>
                  </a:lnTo>
                  <a:lnTo>
                    <a:pt x="46" y="127"/>
                  </a:lnTo>
                  <a:lnTo>
                    <a:pt x="48" y="127"/>
                  </a:lnTo>
                  <a:lnTo>
                    <a:pt x="49" y="125"/>
                  </a:lnTo>
                  <a:lnTo>
                    <a:pt x="50" y="124"/>
                  </a:lnTo>
                  <a:lnTo>
                    <a:pt x="53" y="117"/>
                  </a:lnTo>
                  <a:lnTo>
                    <a:pt x="55" y="115"/>
                  </a:lnTo>
                  <a:lnTo>
                    <a:pt x="56" y="114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60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70" y="116"/>
                  </a:lnTo>
                  <a:lnTo>
                    <a:pt x="71" y="116"/>
                  </a:lnTo>
                  <a:lnTo>
                    <a:pt x="74" y="117"/>
                  </a:lnTo>
                  <a:lnTo>
                    <a:pt x="75" y="119"/>
                  </a:lnTo>
                  <a:lnTo>
                    <a:pt x="75" y="120"/>
                  </a:lnTo>
                  <a:lnTo>
                    <a:pt x="76" y="120"/>
                  </a:lnTo>
                  <a:lnTo>
                    <a:pt x="77" y="121"/>
                  </a:lnTo>
                  <a:lnTo>
                    <a:pt x="79" y="123"/>
                  </a:lnTo>
                  <a:lnTo>
                    <a:pt x="82" y="126"/>
                  </a:lnTo>
                  <a:lnTo>
                    <a:pt x="83" y="128"/>
                  </a:lnTo>
                  <a:lnTo>
                    <a:pt x="83" y="129"/>
                  </a:lnTo>
                  <a:lnTo>
                    <a:pt x="88" y="140"/>
                  </a:lnTo>
                  <a:lnTo>
                    <a:pt x="89" y="142"/>
                  </a:lnTo>
                  <a:lnTo>
                    <a:pt x="93" y="147"/>
                  </a:lnTo>
                  <a:lnTo>
                    <a:pt x="94" y="149"/>
                  </a:lnTo>
                  <a:lnTo>
                    <a:pt x="97" y="152"/>
                  </a:lnTo>
                  <a:lnTo>
                    <a:pt x="98" y="153"/>
                  </a:lnTo>
                  <a:lnTo>
                    <a:pt x="99" y="154"/>
                  </a:lnTo>
                  <a:lnTo>
                    <a:pt x="100" y="155"/>
                  </a:lnTo>
                  <a:lnTo>
                    <a:pt x="100" y="159"/>
                  </a:lnTo>
                  <a:lnTo>
                    <a:pt x="101" y="160"/>
                  </a:lnTo>
                  <a:lnTo>
                    <a:pt x="101" y="164"/>
                  </a:lnTo>
                  <a:lnTo>
                    <a:pt x="102" y="165"/>
                  </a:lnTo>
                  <a:lnTo>
                    <a:pt x="105" y="172"/>
                  </a:lnTo>
                  <a:lnTo>
                    <a:pt x="106" y="174"/>
                  </a:lnTo>
                  <a:lnTo>
                    <a:pt x="108" y="174"/>
                  </a:lnTo>
                  <a:lnTo>
                    <a:pt x="111" y="176"/>
                  </a:lnTo>
                  <a:lnTo>
                    <a:pt x="114" y="177"/>
                  </a:lnTo>
                  <a:lnTo>
                    <a:pt x="119" y="180"/>
                  </a:lnTo>
                  <a:lnTo>
                    <a:pt x="125" y="181"/>
                  </a:lnTo>
                  <a:lnTo>
                    <a:pt x="126" y="181"/>
                  </a:lnTo>
                  <a:lnTo>
                    <a:pt x="130" y="183"/>
                  </a:lnTo>
                  <a:lnTo>
                    <a:pt x="132" y="184"/>
                  </a:lnTo>
                  <a:lnTo>
                    <a:pt x="133" y="182"/>
                  </a:lnTo>
                  <a:lnTo>
                    <a:pt x="135" y="182"/>
                  </a:lnTo>
                  <a:lnTo>
                    <a:pt x="135" y="181"/>
                  </a:lnTo>
                  <a:lnTo>
                    <a:pt x="134" y="180"/>
                  </a:lnTo>
                  <a:lnTo>
                    <a:pt x="133" y="178"/>
                  </a:lnTo>
                  <a:lnTo>
                    <a:pt x="130" y="170"/>
                  </a:lnTo>
                  <a:lnTo>
                    <a:pt x="129" y="167"/>
                  </a:lnTo>
                  <a:lnTo>
                    <a:pt x="131" y="162"/>
                  </a:lnTo>
                  <a:lnTo>
                    <a:pt x="131" y="160"/>
                  </a:lnTo>
                  <a:lnTo>
                    <a:pt x="130" y="160"/>
                  </a:lnTo>
                  <a:lnTo>
                    <a:pt x="130" y="159"/>
                  </a:lnTo>
                  <a:lnTo>
                    <a:pt x="132" y="158"/>
                  </a:lnTo>
                  <a:lnTo>
                    <a:pt x="133" y="153"/>
                  </a:lnTo>
                  <a:lnTo>
                    <a:pt x="132" y="153"/>
                  </a:lnTo>
                  <a:lnTo>
                    <a:pt x="132" y="151"/>
                  </a:lnTo>
                  <a:lnTo>
                    <a:pt x="133" y="150"/>
                  </a:lnTo>
                  <a:lnTo>
                    <a:pt x="134" y="151"/>
                  </a:lnTo>
                  <a:lnTo>
                    <a:pt x="137" y="149"/>
                  </a:lnTo>
                  <a:lnTo>
                    <a:pt x="137" y="147"/>
                  </a:lnTo>
                  <a:lnTo>
                    <a:pt x="136" y="146"/>
                  </a:lnTo>
                  <a:lnTo>
                    <a:pt x="137" y="145"/>
                  </a:lnTo>
                  <a:lnTo>
                    <a:pt x="138" y="145"/>
                  </a:lnTo>
                  <a:lnTo>
                    <a:pt x="138" y="144"/>
                  </a:lnTo>
                  <a:lnTo>
                    <a:pt x="139" y="145"/>
                  </a:lnTo>
                  <a:lnTo>
                    <a:pt x="140" y="145"/>
                  </a:lnTo>
                  <a:lnTo>
                    <a:pt x="141" y="144"/>
                  </a:lnTo>
                  <a:lnTo>
                    <a:pt x="141" y="142"/>
                  </a:lnTo>
                  <a:lnTo>
                    <a:pt x="142" y="141"/>
                  </a:lnTo>
                  <a:lnTo>
                    <a:pt x="142" y="142"/>
                  </a:lnTo>
                  <a:lnTo>
                    <a:pt x="143" y="142"/>
                  </a:lnTo>
                  <a:lnTo>
                    <a:pt x="146" y="141"/>
                  </a:lnTo>
                  <a:lnTo>
                    <a:pt x="147" y="141"/>
                  </a:lnTo>
                  <a:lnTo>
                    <a:pt x="147" y="140"/>
                  </a:lnTo>
                  <a:lnTo>
                    <a:pt x="145" y="139"/>
                  </a:lnTo>
                  <a:lnTo>
                    <a:pt x="145" y="138"/>
                  </a:lnTo>
                  <a:lnTo>
                    <a:pt x="148" y="137"/>
                  </a:lnTo>
                  <a:lnTo>
                    <a:pt x="149" y="136"/>
                  </a:lnTo>
                  <a:lnTo>
                    <a:pt x="150" y="136"/>
                  </a:lnTo>
                  <a:lnTo>
                    <a:pt x="149" y="137"/>
                  </a:lnTo>
                  <a:lnTo>
                    <a:pt x="150" y="138"/>
                  </a:lnTo>
                  <a:lnTo>
                    <a:pt x="151" y="137"/>
                  </a:lnTo>
                  <a:lnTo>
                    <a:pt x="156" y="135"/>
                  </a:lnTo>
                  <a:lnTo>
                    <a:pt x="165" y="130"/>
                  </a:lnTo>
                  <a:lnTo>
                    <a:pt x="165" y="128"/>
                  </a:lnTo>
                  <a:lnTo>
                    <a:pt x="169" y="124"/>
                  </a:lnTo>
                  <a:lnTo>
                    <a:pt x="168" y="121"/>
                  </a:lnTo>
                  <a:lnTo>
                    <a:pt x="168" y="119"/>
                  </a:lnTo>
                  <a:lnTo>
                    <a:pt x="171" y="118"/>
                  </a:lnTo>
                  <a:lnTo>
                    <a:pt x="171" y="120"/>
                  </a:lnTo>
                  <a:lnTo>
                    <a:pt x="171" y="121"/>
                  </a:lnTo>
                  <a:lnTo>
                    <a:pt x="174" y="121"/>
                  </a:lnTo>
                  <a:lnTo>
                    <a:pt x="175" y="122"/>
                  </a:lnTo>
                  <a:lnTo>
                    <a:pt x="181" y="119"/>
                  </a:lnTo>
                  <a:lnTo>
                    <a:pt x="185" y="119"/>
                  </a:lnTo>
                  <a:lnTo>
                    <a:pt x="184" y="118"/>
                  </a:lnTo>
                  <a:lnTo>
                    <a:pt x="184" y="117"/>
                  </a:lnTo>
                  <a:lnTo>
                    <a:pt x="184" y="116"/>
                  </a:lnTo>
                  <a:lnTo>
                    <a:pt x="184" y="115"/>
                  </a:lnTo>
                  <a:lnTo>
                    <a:pt x="185" y="114"/>
                  </a:lnTo>
                  <a:lnTo>
                    <a:pt x="187" y="110"/>
                  </a:lnTo>
                  <a:lnTo>
                    <a:pt x="186" y="108"/>
                  </a:lnTo>
                  <a:lnTo>
                    <a:pt x="186" y="107"/>
                  </a:lnTo>
                  <a:lnTo>
                    <a:pt x="186" y="106"/>
                  </a:lnTo>
                  <a:lnTo>
                    <a:pt x="186" y="105"/>
                  </a:lnTo>
                  <a:lnTo>
                    <a:pt x="186" y="103"/>
                  </a:lnTo>
                  <a:lnTo>
                    <a:pt x="187" y="102"/>
                  </a:lnTo>
                  <a:lnTo>
                    <a:pt x="188" y="101"/>
                  </a:lnTo>
                  <a:lnTo>
                    <a:pt x="189" y="98"/>
                  </a:lnTo>
                  <a:lnTo>
                    <a:pt x="189" y="96"/>
                  </a:lnTo>
                  <a:lnTo>
                    <a:pt x="188" y="93"/>
                  </a:lnTo>
                  <a:lnTo>
                    <a:pt x="187" y="91"/>
                  </a:lnTo>
                  <a:lnTo>
                    <a:pt x="186" y="91"/>
                  </a:lnTo>
                  <a:lnTo>
                    <a:pt x="187" y="90"/>
                  </a:lnTo>
                  <a:lnTo>
                    <a:pt x="186" y="89"/>
                  </a:lnTo>
                  <a:lnTo>
                    <a:pt x="185" y="88"/>
                  </a:lnTo>
                  <a:lnTo>
                    <a:pt x="184" y="87"/>
                  </a:lnTo>
                  <a:lnTo>
                    <a:pt x="184" y="86"/>
                  </a:lnTo>
                  <a:lnTo>
                    <a:pt x="185" y="85"/>
                  </a:lnTo>
                  <a:lnTo>
                    <a:pt x="184" y="82"/>
                  </a:lnTo>
                  <a:lnTo>
                    <a:pt x="181" y="80"/>
                  </a:lnTo>
                  <a:lnTo>
                    <a:pt x="181" y="79"/>
                  </a:lnTo>
                  <a:lnTo>
                    <a:pt x="180" y="62"/>
                  </a:lnTo>
                  <a:lnTo>
                    <a:pt x="180" y="53"/>
                  </a:lnTo>
                  <a:lnTo>
                    <a:pt x="178" y="52"/>
                  </a:lnTo>
                  <a:lnTo>
                    <a:pt x="176" y="53"/>
                  </a:lnTo>
                  <a:lnTo>
                    <a:pt x="174" y="51"/>
                  </a:lnTo>
                  <a:close/>
                </a:path>
              </a:pathLst>
            </a:custGeom>
            <a:pattFill prst="pct20">
              <a:fgClr>
                <a:schemeClr val="tx2"/>
              </a:fgClr>
              <a:bgClr>
                <a:srgbClr val="AA1202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2" name="Freeform 18"/>
            <p:cNvSpPr>
              <a:spLocks/>
            </p:cNvSpPr>
            <p:nvPr/>
          </p:nvSpPr>
          <p:spPr bwMode="auto">
            <a:xfrm>
              <a:off x="6942138" y="2306638"/>
              <a:ext cx="828675" cy="603250"/>
            </a:xfrm>
            <a:custGeom>
              <a:avLst/>
              <a:gdLst>
                <a:gd name="T0" fmla="*/ 2147483647 w 102"/>
                <a:gd name="T1" fmla="*/ 2147483647 h 78"/>
                <a:gd name="T2" fmla="*/ 2147483647 w 102"/>
                <a:gd name="T3" fmla="*/ 2147483647 h 78"/>
                <a:gd name="T4" fmla="*/ 2147483647 w 102"/>
                <a:gd name="T5" fmla="*/ 2147483647 h 78"/>
                <a:gd name="T6" fmla="*/ 2147483647 w 102"/>
                <a:gd name="T7" fmla="*/ 2147483647 h 78"/>
                <a:gd name="T8" fmla="*/ 2147483647 w 102"/>
                <a:gd name="T9" fmla="*/ 2147483647 h 78"/>
                <a:gd name="T10" fmla="*/ 2147483647 w 102"/>
                <a:gd name="T11" fmla="*/ 2147483647 h 78"/>
                <a:gd name="T12" fmla="*/ 2147483647 w 102"/>
                <a:gd name="T13" fmla="*/ 2147483647 h 78"/>
                <a:gd name="T14" fmla="*/ 2147483647 w 102"/>
                <a:gd name="T15" fmla="*/ 2147483647 h 78"/>
                <a:gd name="T16" fmla="*/ 2147483647 w 102"/>
                <a:gd name="T17" fmla="*/ 2147483647 h 78"/>
                <a:gd name="T18" fmla="*/ 2147483647 w 102"/>
                <a:gd name="T19" fmla="*/ 2147483647 h 78"/>
                <a:gd name="T20" fmla="*/ 2147483647 w 102"/>
                <a:gd name="T21" fmla="*/ 2147483647 h 78"/>
                <a:gd name="T22" fmla="*/ 2147483647 w 102"/>
                <a:gd name="T23" fmla="*/ 2147483647 h 78"/>
                <a:gd name="T24" fmla="*/ 2147483647 w 102"/>
                <a:gd name="T25" fmla="*/ 2147483647 h 78"/>
                <a:gd name="T26" fmla="*/ 2147483647 w 102"/>
                <a:gd name="T27" fmla="*/ 2147483647 h 78"/>
                <a:gd name="T28" fmla="*/ 2147483647 w 102"/>
                <a:gd name="T29" fmla="*/ 2147483647 h 78"/>
                <a:gd name="T30" fmla="*/ 2147483647 w 102"/>
                <a:gd name="T31" fmla="*/ 2147483647 h 78"/>
                <a:gd name="T32" fmla="*/ 2147483647 w 102"/>
                <a:gd name="T33" fmla="*/ 2147483647 h 78"/>
                <a:gd name="T34" fmla="*/ 2147483647 w 102"/>
                <a:gd name="T35" fmla="*/ 2147483647 h 78"/>
                <a:gd name="T36" fmla="*/ 2147483647 w 102"/>
                <a:gd name="T37" fmla="*/ 2147483647 h 78"/>
                <a:gd name="T38" fmla="*/ 2147483647 w 102"/>
                <a:gd name="T39" fmla="*/ 2147483647 h 78"/>
                <a:gd name="T40" fmla="*/ 2147483647 w 102"/>
                <a:gd name="T41" fmla="*/ 2033687399 h 78"/>
                <a:gd name="T42" fmla="*/ 2147483647 w 102"/>
                <a:gd name="T43" fmla="*/ 1495356107 h 78"/>
                <a:gd name="T44" fmla="*/ 2147483647 w 102"/>
                <a:gd name="T45" fmla="*/ 1435541572 h 78"/>
                <a:gd name="T46" fmla="*/ 2147483647 w 102"/>
                <a:gd name="T47" fmla="*/ 1256097969 h 78"/>
                <a:gd name="T48" fmla="*/ 2147483647 w 102"/>
                <a:gd name="T49" fmla="*/ 717774653 h 78"/>
                <a:gd name="T50" fmla="*/ 2147483647 w 102"/>
                <a:gd name="T51" fmla="*/ 179443663 h 78"/>
                <a:gd name="T52" fmla="*/ 2147483647 w 102"/>
                <a:gd name="T53" fmla="*/ 0 h 78"/>
                <a:gd name="T54" fmla="*/ 2147483647 w 102"/>
                <a:gd name="T55" fmla="*/ 239258198 h 78"/>
                <a:gd name="T56" fmla="*/ 2147483647 w 102"/>
                <a:gd name="T57" fmla="*/ 837403722 h 78"/>
                <a:gd name="T58" fmla="*/ 2147483647 w 102"/>
                <a:gd name="T59" fmla="*/ 1076662101 h 78"/>
                <a:gd name="T60" fmla="*/ 2147483647 w 102"/>
                <a:gd name="T61" fmla="*/ 1375727038 h 78"/>
                <a:gd name="T62" fmla="*/ 2147483647 w 102"/>
                <a:gd name="T63" fmla="*/ 1495356107 h 78"/>
                <a:gd name="T64" fmla="*/ 2147483647 w 102"/>
                <a:gd name="T65" fmla="*/ 1614985175 h 78"/>
                <a:gd name="T66" fmla="*/ 2147483647 w 102"/>
                <a:gd name="T67" fmla="*/ 1914057847 h 78"/>
                <a:gd name="T68" fmla="*/ 1980110704 w 102"/>
                <a:gd name="T69" fmla="*/ 2147483647 h 78"/>
                <a:gd name="T70" fmla="*/ 1254069757 w 102"/>
                <a:gd name="T71" fmla="*/ 2147483647 h 78"/>
                <a:gd name="T72" fmla="*/ 594030063 w 102"/>
                <a:gd name="T73" fmla="*/ 2147483647 h 78"/>
                <a:gd name="T74" fmla="*/ 396025416 w 102"/>
                <a:gd name="T75" fmla="*/ 2147483647 h 78"/>
                <a:gd name="T76" fmla="*/ 594030063 w 102"/>
                <a:gd name="T77" fmla="*/ 2147483647 h 78"/>
                <a:gd name="T78" fmla="*/ 132011169 w 102"/>
                <a:gd name="T79" fmla="*/ 2147483647 h 78"/>
                <a:gd name="T80" fmla="*/ 2147483647 w 102"/>
                <a:gd name="T81" fmla="*/ 2147483647 h 78"/>
                <a:gd name="T82" fmla="*/ 2147483647 w 102"/>
                <a:gd name="T83" fmla="*/ 2147483647 h 78"/>
                <a:gd name="T84" fmla="*/ 2147483647 w 102"/>
                <a:gd name="T85" fmla="*/ 2147483647 h 78"/>
                <a:gd name="T86" fmla="*/ 2147483647 w 102"/>
                <a:gd name="T87" fmla="*/ 2147483647 h 78"/>
                <a:gd name="T88" fmla="*/ 2147483647 w 102"/>
                <a:gd name="T89" fmla="*/ 2147483647 h 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2"/>
                <a:gd name="T136" fmla="*/ 0 h 78"/>
                <a:gd name="T137" fmla="*/ 102 w 102"/>
                <a:gd name="T138" fmla="*/ 78 h 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2" h="78">
                  <a:moveTo>
                    <a:pt x="66" y="64"/>
                  </a:moveTo>
                  <a:lnTo>
                    <a:pt x="77" y="68"/>
                  </a:lnTo>
                  <a:lnTo>
                    <a:pt x="78" y="70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7" y="76"/>
                  </a:lnTo>
                  <a:lnTo>
                    <a:pt x="78" y="76"/>
                  </a:lnTo>
                  <a:lnTo>
                    <a:pt x="81" y="76"/>
                  </a:lnTo>
                  <a:lnTo>
                    <a:pt x="81" y="75"/>
                  </a:lnTo>
                  <a:lnTo>
                    <a:pt x="84" y="75"/>
                  </a:lnTo>
                  <a:lnTo>
                    <a:pt x="86" y="74"/>
                  </a:lnTo>
                  <a:lnTo>
                    <a:pt x="87" y="73"/>
                  </a:lnTo>
                  <a:lnTo>
                    <a:pt x="88" y="72"/>
                  </a:lnTo>
                  <a:lnTo>
                    <a:pt x="94" y="67"/>
                  </a:lnTo>
                  <a:lnTo>
                    <a:pt x="96" y="66"/>
                  </a:lnTo>
                  <a:lnTo>
                    <a:pt x="97" y="65"/>
                  </a:lnTo>
                  <a:lnTo>
                    <a:pt x="98" y="65"/>
                  </a:lnTo>
                  <a:lnTo>
                    <a:pt x="99" y="64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2" y="61"/>
                  </a:lnTo>
                  <a:lnTo>
                    <a:pt x="100" y="62"/>
                  </a:lnTo>
                  <a:lnTo>
                    <a:pt x="99" y="62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6" y="65"/>
                  </a:lnTo>
                  <a:lnTo>
                    <a:pt x="95" y="66"/>
                  </a:lnTo>
                  <a:lnTo>
                    <a:pt x="94" y="65"/>
                  </a:lnTo>
                  <a:lnTo>
                    <a:pt x="95" y="64"/>
                  </a:lnTo>
                  <a:lnTo>
                    <a:pt x="96" y="63"/>
                  </a:lnTo>
                  <a:lnTo>
                    <a:pt x="97" y="61"/>
                  </a:lnTo>
                  <a:lnTo>
                    <a:pt x="97" y="60"/>
                  </a:lnTo>
                  <a:lnTo>
                    <a:pt x="96" y="61"/>
                  </a:lnTo>
                  <a:lnTo>
                    <a:pt x="95" y="62"/>
                  </a:lnTo>
                  <a:lnTo>
                    <a:pt x="94" y="63"/>
                  </a:lnTo>
                  <a:lnTo>
                    <a:pt x="91" y="65"/>
                  </a:lnTo>
                  <a:lnTo>
                    <a:pt x="86" y="67"/>
                  </a:lnTo>
                  <a:lnTo>
                    <a:pt x="83" y="69"/>
                  </a:lnTo>
                  <a:lnTo>
                    <a:pt x="81" y="70"/>
                  </a:lnTo>
                  <a:lnTo>
                    <a:pt x="80" y="72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81" y="67"/>
                  </a:lnTo>
                  <a:lnTo>
                    <a:pt x="79" y="66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37"/>
                  </a:lnTo>
                  <a:lnTo>
                    <a:pt x="77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5" y="25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3" y="24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1" y="9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68" y="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46" y="9"/>
                  </a:lnTo>
                  <a:lnTo>
                    <a:pt x="42" y="14"/>
                  </a:lnTo>
                  <a:lnTo>
                    <a:pt x="41" y="15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39" y="32"/>
                  </a:lnTo>
                  <a:lnTo>
                    <a:pt x="36" y="34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3" y="40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6" y="39"/>
                  </a:lnTo>
                  <a:lnTo>
                    <a:pt x="13" y="40"/>
                  </a:lnTo>
                  <a:lnTo>
                    <a:pt x="9" y="42"/>
                  </a:lnTo>
                  <a:lnTo>
                    <a:pt x="7" y="43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5" y="64"/>
                  </a:lnTo>
                  <a:lnTo>
                    <a:pt x="66" y="64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3" name="Freeform 19"/>
            <p:cNvSpPr>
              <a:spLocks/>
            </p:cNvSpPr>
            <p:nvPr/>
          </p:nvSpPr>
          <p:spPr bwMode="auto">
            <a:xfrm>
              <a:off x="7494588" y="2266950"/>
              <a:ext cx="187325" cy="325438"/>
            </a:xfrm>
            <a:custGeom>
              <a:avLst/>
              <a:gdLst>
                <a:gd name="T0" fmla="*/ 0 w 23"/>
                <a:gd name="T1" fmla="*/ 300201070 h 42"/>
                <a:gd name="T2" fmla="*/ 66337478 w 23"/>
                <a:gd name="T3" fmla="*/ 420279900 h 42"/>
                <a:gd name="T4" fmla="*/ 0 w 23"/>
                <a:gd name="T5" fmla="*/ 480315440 h 42"/>
                <a:gd name="T6" fmla="*/ 66337478 w 23"/>
                <a:gd name="T7" fmla="*/ 480315440 h 42"/>
                <a:gd name="T8" fmla="*/ 66337478 w 23"/>
                <a:gd name="T9" fmla="*/ 540358851 h 42"/>
                <a:gd name="T10" fmla="*/ 199004304 w 23"/>
                <a:gd name="T11" fmla="*/ 840552051 h 42"/>
                <a:gd name="T12" fmla="*/ 265333621 w 23"/>
                <a:gd name="T13" fmla="*/ 1020674412 h 42"/>
                <a:gd name="T14" fmla="*/ 199004304 w 23"/>
                <a:gd name="T15" fmla="*/ 1140753242 h 42"/>
                <a:gd name="T16" fmla="*/ 199004304 w 23"/>
                <a:gd name="T17" fmla="*/ 1260832072 h 42"/>
                <a:gd name="T18" fmla="*/ 331671147 w 23"/>
                <a:gd name="T19" fmla="*/ 1561033021 h 42"/>
                <a:gd name="T20" fmla="*/ 331671147 w 23"/>
                <a:gd name="T21" fmla="*/ 1681111851 h 42"/>
                <a:gd name="T22" fmla="*/ 331671147 w 23"/>
                <a:gd name="T23" fmla="*/ 1741147391 h 42"/>
                <a:gd name="T24" fmla="*/ 398000464 w 23"/>
                <a:gd name="T25" fmla="*/ 1741147391 h 42"/>
                <a:gd name="T26" fmla="*/ 331671147 w 23"/>
                <a:gd name="T27" fmla="*/ 1681111851 h 42"/>
                <a:gd name="T28" fmla="*/ 398000464 w 23"/>
                <a:gd name="T29" fmla="*/ 1681111851 h 42"/>
                <a:gd name="T30" fmla="*/ 464337925 w 23"/>
                <a:gd name="T31" fmla="*/ 1801190681 h 42"/>
                <a:gd name="T32" fmla="*/ 530675387 w 23"/>
                <a:gd name="T33" fmla="*/ 2041348825 h 42"/>
                <a:gd name="T34" fmla="*/ 530675387 w 23"/>
                <a:gd name="T35" fmla="*/ 2147483647 h 42"/>
                <a:gd name="T36" fmla="*/ 597004831 w 23"/>
                <a:gd name="T37" fmla="*/ 2147483647 h 42"/>
                <a:gd name="T38" fmla="*/ 663342293 w 23"/>
                <a:gd name="T39" fmla="*/ 2147483647 h 42"/>
                <a:gd name="T40" fmla="*/ 1326676442 w 23"/>
                <a:gd name="T41" fmla="*/ 2147483647 h 42"/>
                <a:gd name="T42" fmla="*/ 1260347125 w 23"/>
                <a:gd name="T43" fmla="*/ 2147483647 h 42"/>
                <a:gd name="T44" fmla="*/ 1194009663 w 23"/>
                <a:gd name="T45" fmla="*/ 2147483647 h 42"/>
                <a:gd name="T46" fmla="*/ 1194009663 w 23"/>
                <a:gd name="T47" fmla="*/ 2147483647 h 42"/>
                <a:gd name="T48" fmla="*/ 1260347125 w 23"/>
                <a:gd name="T49" fmla="*/ 2147483647 h 42"/>
                <a:gd name="T50" fmla="*/ 1194009663 w 23"/>
                <a:gd name="T51" fmla="*/ 2041348825 h 42"/>
                <a:gd name="T52" fmla="*/ 1194009663 w 23"/>
                <a:gd name="T53" fmla="*/ 1621068562 h 42"/>
                <a:gd name="T54" fmla="*/ 1194009663 w 23"/>
                <a:gd name="T55" fmla="*/ 1500989732 h 42"/>
                <a:gd name="T56" fmla="*/ 1260347125 w 23"/>
                <a:gd name="T57" fmla="*/ 1260832072 h 42"/>
                <a:gd name="T58" fmla="*/ 1260347125 w 23"/>
                <a:gd name="T59" fmla="*/ 1140753242 h 42"/>
                <a:gd name="T60" fmla="*/ 1260347125 w 23"/>
                <a:gd name="T61" fmla="*/ 1020674412 h 42"/>
                <a:gd name="T62" fmla="*/ 1260347125 w 23"/>
                <a:gd name="T63" fmla="*/ 900595340 h 42"/>
                <a:gd name="T64" fmla="*/ 1260347125 w 23"/>
                <a:gd name="T65" fmla="*/ 840552051 h 42"/>
                <a:gd name="T66" fmla="*/ 1260347125 w 23"/>
                <a:gd name="T67" fmla="*/ 780516510 h 42"/>
                <a:gd name="T68" fmla="*/ 1459343221 w 23"/>
                <a:gd name="T69" fmla="*/ 660437681 h 42"/>
                <a:gd name="T70" fmla="*/ 1525680682 w 23"/>
                <a:gd name="T71" fmla="*/ 420279900 h 42"/>
                <a:gd name="T72" fmla="*/ 1459343221 w 23"/>
                <a:gd name="T73" fmla="*/ 300201070 h 42"/>
                <a:gd name="T74" fmla="*/ 1459343221 w 23"/>
                <a:gd name="T75" fmla="*/ 180122180 h 42"/>
                <a:gd name="T76" fmla="*/ 1459343221 w 23"/>
                <a:gd name="T77" fmla="*/ 180122180 h 42"/>
                <a:gd name="T78" fmla="*/ 1459343221 w 23"/>
                <a:gd name="T79" fmla="*/ 120078860 h 42"/>
                <a:gd name="T80" fmla="*/ 1393013903 w 23"/>
                <a:gd name="T81" fmla="*/ 0 h 42"/>
                <a:gd name="T82" fmla="*/ 0 w 23"/>
                <a:gd name="T83" fmla="*/ 300201070 h 42"/>
                <a:gd name="T84" fmla="*/ 0 w 23"/>
                <a:gd name="T85" fmla="*/ 300201070 h 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"/>
                <a:gd name="T130" fmla="*/ 0 h 42"/>
                <a:gd name="T131" fmla="*/ 23 w 23"/>
                <a:gd name="T132" fmla="*/ 42 h 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" h="42">
                  <a:moveTo>
                    <a:pt x="0" y="5"/>
                  </a:move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8" y="34"/>
                  </a:lnTo>
                  <a:lnTo>
                    <a:pt x="8" y="37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20" y="40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4" name="Freeform 20"/>
            <p:cNvSpPr>
              <a:spLocks/>
            </p:cNvSpPr>
            <p:nvPr/>
          </p:nvSpPr>
          <p:spPr bwMode="auto">
            <a:xfrm>
              <a:off x="3327400" y="2794000"/>
              <a:ext cx="619125" cy="727075"/>
            </a:xfrm>
            <a:custGeom>
              <a:avLst/>
              <a:gdLst>
                <a:gd name="T0" fmla="*/ 2147483647 w 76"/>
                <a:gd name="T1" fmla="*/ 2147483647 h 94"/>
                <a:gd name="T2" fmla="*/ 2147483647 w 76"/>
                <a:gd name="T3" fmla="*/ 1615351768 h 94"/>
                <a:gd name="T4" fmla="*/ 2147483647 w 76"/>
                <a:gd name="T5" fmla="*/ 1376035883 h 94"/>
                <a:gd name="T6" fmla="*/ 2147483647 w 76"/>
                <a:gd name="T7" fmla="*/ 358966214 h 94"/>
                <a:gd name="T8" fmla="*/ 1061815496 w 76"/>
                <a:gd name="T9" fmla="*/ 0 h 94"/>
                <a:gd name="T10" fmla="*/ 0 w 76"/>
                <a:gd name="T11" fmla="*/ 2147483647 h 94"/>
                <a:gd name="T12" fmla="*/ 0 w 76"/>
                <a:gd name="T13" fmla="*/ 2147483647 h 94"/>
                <a:gd name="T14" fmla="*/ 2147483647 w 76"/>
                <a:gd name="T15" fmla="*/ 2147483647 h 94"/>
                <a:gd name="T16" fmla="*/ 2147483647 w 76"/>
                <a:gd name="T17" fmla="*/ 2147483647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94"/>
                <a:gd name="T29" fmla="*/ 76 w 76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94">
                  <a:moveTo>
                    <a:pt x="66" y="94"/>
                  </a:moveTo>
                  <a:lnTo>
                    <a:pt x="76" y="27"/>
                  </a:lnTo>
                  <a:lnTo>
                    <a:pt x="51" y="23"/>
                  </a:lnTo>
                  <a:lnTo>
                    <a:pt x="53" y="6"/>
                  </a:lnTo>
                  <a:lnTo>
                    <a:pt x="16" y="0"/>
                  </a:lnTo>
                  <a:lnTo>
                    <a:pt x="0" y="84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5" name="Freeform 21"/>
            <p:cNvSpPr>
              <a:spLocks/>
            </p:cNvSpPr>
            <p:nvPr/>
          </p:nvSpPr>
          <p:spPr bwMode="auto">
            <a:xfrm>
              <a:off x="2439988" y="2035175"/>
              <a:ext cx="881062" cy="696913"/>
            </a:xfrm>
            <a:custGeom>
              <a:avLst/>
              <a:gdLst>
                <a:gd name="T0" fmla="*/ 0 w 108"/>
                <a:gd name="T1" fmla="*/ 2147483647 h 90"/>
                <a:gd name="T2" fmla="*/ 0 w 108"/>
                <a:gd name="T3" fmla="*/ 2147483647 h 90"/>
                <a:gd name="T4" fmla="*/ 66552810 w 108"/>
                <a:gd name="T5" fmla="*/ 2147483647 h 90"/>
                <a:gd name="T6" fmla="*/ 133105620 w 108"/>
                <a:gd name="T7" fmla="*/ 2147483647 h 90"/>
                <a:gd name="T8" fmla="*/ 199658446 w 108"/>
                <a:gd name="T9" fmla="*/ 2147483647 h 90"/>
                <a:gd name="T10" fmla="*/ 332764098 w 108"/>
                <a:gd name="T11" fmla="*/ 2147483647 h 90"/>
                <a:gd name="T12" fmla="*/ 332764098 w 108"/>
                <a:gd name="T13" fmla="*/ 2147483647 h 90"/>
                <a:gd name="T14" fmla="*/ 665528196 w 108"/>
                <a:gd name="T15" fmla="*/ 2147483647 h 90"/>
                <a:gd name="T16" fmla="*/ 1064844961 w 108"/>
                <a:gd name="T17" fmla="*/ 1379113409 h 90"/>
                <a:gd name="T18" fmla="*/ 1331056392 w 108"/>
                <a:gd name="T19" fmla="*/ 779497168 h 90"/>
                <a:gd name="T20" fmla="*/ 1597267569 w 108"/>
                <a:gd name="T21" fmla="*/ 179880988 h 90"/>
                <a:gd name="T22" fmla="*/ 1597267569 w 108"/>
                <a:gd name="T23" fmla="*/ 0 h 90"/>
                <a:gd name="T24" fmla="*/ 1796925951 w 108"/>
                <a:gd name="T25" fmla="*/ 0 h 90"/>
                <a:gd name="T26" fmla="*/ 1996576175 w 108"/>
                <a:gd name="T27" fmla="*/ 59957743 h 90"/>
                <a:gd name="T28" fmla="*/ 2063128970 w 108"/>
                <a:gd name="T29" fmla="*/ 119923230 h 90"/>
                <a:gd name="T30" fmla="*/ 2147483647 w 108"/>
                <a:gd name="T31" fmla="*/ 299804248 h 90"/>
                <a:gd name="T32" fmla="*/ 2147483647 w 108"/>
                <a:gd name="T33" fmla="*/ 479692920 h 90"/>
                <a:gd name="T34" fmla="*/ 2147483647 w 108"/>
                <a:gd name="T35" fmla="*/ 839462640 h 90"/>
                <a:gd name="T36" fmla="*/ 2147483647 w 108"/>
                <a:gd name="T37" fmla="*/ 959385839 h 90"/>
                <a:gd name="T38" fmla="*/ 2147483647 w 108"/>
                <a:gd name="T39" fmla="*/ 959385839 h 90"/>
                <a:gd name="T40" fmla="*/ 2147483647 w 108"/>
                <a:gd name="T41" fmla="*/ 1079309281 h 90"/>
                <a:gd name="T42" fmla="*/ 2147483647 w 108"/>
                <a:gd name="T43" fmla="*/ 1079309281 h 90"/>
                <a:gd name="T44" fmla="*/ 2147483647 w 108"/>
                <a:gd name="T45" fmla="*/ 1139267009 h 90"/>
                <a:gd name="T46" fmla="*/ 2147483647 w 108"/>
                <a:gd name="T47" fmla="*/ 1079309281 h 90"/>
                <a:gd name="T48" fmla="*/ 2147483647 w 108"/>
                <a:gd name="T49" fmla="*/ 1139267009 h 90"/>
                <a:gd name="T50" fmla="*/ 2147483647 w 108"/>
                <a:gd name="T51" fmla="*/ 1079309281 h 90"/>
                <a:gd name="T52" fmla="*/ 2147483647 w 108"/>
                <a:gd name="T53" fmla="*/ 1139267009 h 90"/>
                <a:gd name="T54" fmla="*/ 2147483647 w 108"/>
                <a:gd name="T55" fmla="*/ 1139267009 h 90"/>
                <a:gd name="T56" fmla="*/ 2147483647 w 108"/>
                <a:gd name="T57" fmla="*/ 1439071137 h 90"/>
                <a:gd name="T58" fmla="*/ 2147483647 w 108"/>
                <a:gd name="T59" fmla="*/ 1618959808 h 90"/>
                <a:gd name="T60" fmla="*/ 2147483647 w 108"/>
                <a:gd name="T61" fmla="*/ 1678917536 h 90"/>
                <a:gd name="T62" fmla="*/ 2147483647 w 108"/>
                <a:gd name="T63" fmla="*/ 2147483647 h 90"/>
                <a:gd name="T64" fmla="*/ 2147483647 w 108"/>
                <a:gd name="T65" fmla="*/ 2147483647 h 90"/>
                <a:gd name="T66" fmla="*/ 2147483647 w 108"/>
                <a:gd name="T67" fmla="*/ 2147483647 h 90"/>
                <a:gd name="T68" fmla="*/ 2147483647 w 108"/>
                <a:gd name="T69" fmla="*/ 2147483647 h 90"/>
                <a:gd name="T70" fmla="*/ 2147483647 w 108"/>
                <a:gd name="T71" fmla="*/ 2147483647 h 90"/>
                <a:gd name="T72" fmla="*/ 2147483647 w 108"/>
                <a:gd name="T73" fmla="*/ 2147483647 h 90"/>
                <a:gd name="T74" fmla="*/ 2147483647 w 108"/>
                <a:gd name="T75" fmla="*/ 2147483647 h 90"/>
                <a:gd name="T76" fmla="*/ 2147483647 w 108"/>
                <a:gd name="T77" fmla="*/ 2147483647 h 90"/>
                <a:gd name="T78" fmla="*/ 2147483647 w 108"/>
                <a:gd name="T79" fmla="*/ 2147483647 h 90"/>
                <a:gd name="T80" fmla="*/ 66552810 w 108"/>
                <a:gd name="T81" fmla="*/ 2147483647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8"/>
                <a:gd name="T124" fmla="*/ 0 h 90"/>
                <a:gd name="T125" fmla="*/ 108 w 108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8" h="90">
                  <a:moveTo>
                    <a:pt x="1" y="68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1" y="57"/>
                  </a:lnTo>
                  <a:lnTo>
                    <a:pt x="1" y="52"/>
                  </a:lnTo>
                  <a:lnTo>
                    <a:pt x="2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9" y="41"/>
                  </a:lnTo>
                  <a:lnTo>
                    <a:pt x="10" y="37"/>
                  </a:lnTo>
                  <a:lnTo>
                    <a:pt x="13" y="32"/>
                  </a:lnTo>
                  <a:lnTo>
                    <a:pt x="16" y="23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23" y="5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6" y="7"/>
                  </a:lnTo>
                  <a:lnTo>
                    <a:pt x="35" y="8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9" y="15"/>
                  </a:lnTo>
                  <a:lnTo>
                    <a:pt x="43" y="16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3" y="17"/>
                  </a:lnTo>
                  <a:lnTo>
                    <a:pt x="54" y="18"/>
                  </a:lnTo>
                  <a:lnTo>
                    <a:pt x="59" y="18"/>
                  </a:lnTo>
                  <a:lnTo>
                    <a:pt x="61" y="18"/>
                  </a:lnTo>
                  <a:lnTo>
                    <a:pt x="62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8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80" y="18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5" y="27"/>
                  </a:lnTo>
                  <a:lnTo>
                    <a:pt x="107" y="27"/>
                  </a:lnTo>
                  <a:lnTo>
                    <a:pt x="108" y="28"/>
                  </a:lnTo>
                  <a:lnTo>
                    <a:pt x="108" y="31"/>
                  </a:lnTo>
                  <a:lnTo>
                    <a:pt x="102" y="40"/>
                  </a:lnTo>
                  <a:lnTo>
                    <a:pt x="101" y="41"/>
                  </a:lnTo>
                  <a:lnTo>
                    <a:pt x="101" y="42"/>
                  </a:lnTo>
                  <a:lnTo>
                    <a:pt x="100" y="43"/>
                  </a:lnTo>
                  <a:lnTo>
                    <a:pt x="98" y="44"/>
                  </a:lnTo>
                  <a:lnTo>
                    <a:pt x="95" y="49"/>
                  </a:lnTo>
                  <a:lnTo>
                    <a:pt x="94" y="51"/>
                  </a:lnTo>
                  <a:lnTo>
                    <a:pt x="95" y="52"/>
                  </a:lnTo>
                  <a:lnTo>
                    <a:pt x="97" y="53"/>
                  </a:lnTo>
                  <a:lnTo>
                    <a:pt x="98" y="54"/>
                  </a:lnTo>
                  <a:lnTo>
                    <a:pt x="97" y="55"/>
                  </a:lnTo>
                  <a:lnTo>
                    <a:pt x="97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5" y="60"/>
                  </a:lnTo>
                  <a:lnTo>
                    <a:pt x="88" y="90"/>
                  </a:lnTo>
                  <a:lnTo>
                    <a:pt x="52" y="81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6" name="Freeform 22"/>
            <p:cNvSpPr>
              <a:spLocks/>
            </p:cNvSpPr>
            <p:nvPr/>
          </p:nvSpPr>
          <p:spPr bwMode="auto">
            <a:xfrm>
              <a:off x="2759075" y="2662238"/>
              <a:ext cx="698500" cy="1030287"/>
            </a:xfrm>
            <a:custGeom>
              <a:avLst/>
              <a:gdLst>
                <a:gd name="T0" fmla="*/ 857587386 w 86"/>
                <a:gd name="T1" fmla="*/ 0 h 133"/>
                <a:gd name="T2" fmla="*/ 0 w 86"/>
                <a:gd name="T3" fmla="*/ 2147483647 h 133"/>
                <a:gd name="T4" fmla="*/ 2147483647 w 86"/>
                <a:gd name="T5" fmla="*/ 2147483647 h 133"/>
                <a:gd name="T6" fmla="*/ 2147483647 w 86"/>
                <a:gd name="T7" fmla="*/ 2147483647 h 133"/>
                <a:gd name="T8" fmla="*/ 2147483647 w 86"/>
                <a:gd name="T9" fmla="*/ 2147483647 h 133"/>
                <a:gd name="T10" fmla="*/ 2147483647 w 86"/>
                <a:gd name="T11" fmla="*/ 2147483647 h 133"/>
                <a:gd name="T12" fmla="*/ 2147483647 w 86"/>
                <a:gd name="T13" fmla="*/ 2147483647 h 133"/>
                <a:gd name="T14" fmla="*/ 2147483647 w 86"/>
                <a:gd name="T15" fmla="*/ 2147483647 h 133"/>
                <a:gd name="T16" fmla="*/ 2147483647 w 86"/>
                <a:gd name="T17" fmla="*/ 2147483647 h 133"/>
                <a:gd name="T18" fmla="*/ 2147483647 w 86"/>
                <a:gd name="T19" fmla="*/ 2147483647 h 133"/>
                <a:gd name="T20" fmla="*/ 2147483647 w 86"/>
                <a:gd name="T21" fmla="*/ 2147483647 h 133"/>
                <a:gd name="T22" fmla="*/ 2147483647 w 86"/>
                <a:gd name="T23" fmla="*/ 2147483647 h 133"/>
                <a:gd name="T24" fmla="*/ 2147483647 w 86"/>
                <a:gd name="T25" fmla="*/ 2147483647 h 133"/>
                <a:gd name="T26" fmla="*/ 2147483647 w 86"/>
                <a:gd name="T27" fmla="*/ 2147483647 h 133"/>
                <a:gd name="T28" fmla="*/ 2147483647 w 86"/>
                <a:gd name="T29" fmla="*/ 2147483647 h 133"/>
                <a:gd name="T30" fmla="*/ 2147483647 w 86"/>
                <a:gd name="T31" fmla="*/ 2147483647 h 133"/>
                <a:gd name="T32" fmla="*/ 2147483647 w 86"/>
                <a:gd name="T33" fmla="*/ 2147483647 h 133"/>
                <a:gd name="T34" fmla="*/ 2147483647 w 86"/>
                <a:gd name="T35" fmla="*/ 2147483647 h 133"/>
                <a:gd name="T36" fmla="*/ 2147483647 w 86"/>
                <a:gd name="T37" fmla="*/ 1020146823 h 133"/>
                <a:gd name="T38" fmla="*/ 2147483647 w 86"/>
                <a:gd name="T39" fmla="*/ 540079538 h 133"/>
                <a:gd name="T40" fmla="*/ 857587386 w 86"/>
                <a:gd name="T41" fmla="*/ 0 h 133"/>
                <a:gd name="T42" fmla="*/ 857587386 w 86"/>
                <a:gd name="T43" fmla="*/ 0 h 1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133"/>
                <a:gd name="T68" fmla="*/ 86 w 86"/>
                <a:gd name="T69" fmla="*/ 133 h 1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133">
                  <a:moveTo>
                    <a:pt x="13" y="0"/>
                  </a:moveTo>
                  <a:lnTo>
                    <a:pt x="0" y="51"/>
                  </a:lnTo>
                  <a:lnTo>
                    <a:pt x="56" y="133"/>
                  </a:lnTo>
                  <a:lnTo>
                    <a:pt x="56" y="132"/>
                  </a:lnTo>
                  <a:lnTo>
                    <a:pt x="56" y="131"/>
                  </a:lnTo>
                  <a:lnTo>
                    <a:pt x="57" y="127"/>
                  </a:lnTo>
                  <a:lnTo>
                    <a:pt x="57" y="126"/>
                  </a:lnTo>
                  <a:lnTo>
                    <a:pt x="57" y="118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6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8" y="110"/>
                  </a:lnTo>
                  <a:lnTo>
                    <a:pt x="70" y="101"/>
                  </a:lnTo>
                  <a:lnTo>
                    <a:pt x="86" y="17"/>
                  </a:lnTo>
                  <a:lnTo>
                    <a:pt x="49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7" name="Freeform 23"/>
            <p:cNvSpPr>
              <a:spLocks/>
            </p:cNvSpPr>
            <p:nvPr/>
          </p:nvSpPr>
          <p:spPr bwMode="auto">
            <a:xfrm>
              <a:off x="3124200" y="3444875"/>
              <a:ext cx="741363" cy="820738"/>
            </a:xfrm>
            <a:custGeom>
              <a:avLst/>
              <a:gdLst>
                <a:gd name="T0" fmla="*/ 2147483647 w 91"/>
                <a:gd name="T1" fmla="*/ 2147483647 h 106"/>
                <a:gd name="T2" fmla="*/ 2147483647 w 91"/>
                <a:gd name="T3" fmla="*/ 599510464 h 106"/>
                <a:gd name="T4" fmla="*/ 1659276256 w 91"/>
                <a:gd name="T5" fmla="*/ 0 h 106"/>
                <a:gd name="T6" fmla="*/ 1659276256 w 91"/>
                <a:gd name="T7" fmla="*/ 0 h 106"/>
                <a:gd name="T8" fmla="*/ 1526531589 w 91"/>
                <a:gd name="T9" fmla="*/ 539557894 h 106"/>
                <a:gd name="T10" fmla="*/ 1393795069 w 91"/>
                <a:gd name="T11" fmla="*/ 959218146 h 106"/>
                <a:gd name="T12" fmla="*/ 1261050402 w 91"/>
                <a:gd name="T13" fmla="*/ 959218146 h 106"/>
                <a:gd name="T14" fmla="*/ 1194678069 w 91"/>
                <a:gd name="T15" fmla="*/ 899265575 h 106"/>
                <a:gd name="T16" fmla="*/ 1194678069 w 91"/>
                <a:gd name="T17" fmla="*/ 839313005 h 106"/>
                <a:gd name="T18" fmla="*/ 1128305736 w 91"/>
                <a:gd name="T19" fmla="*/ 779368177 h 106"/>
                <a:gd name="T20" fmla="*/ 995568961 w 91"/>
                <a:gd name="T21" fmla="*/ 779368177 h 106"/>
                <a:gd name="T22" fmla="*/ 796451961 w 91"/>
                <a:gd name="T23" fmla="*/ 779368177 h 106"/>
                <a:gd name="T24" fmla="*/ 796451961 w 91"/>
                <a:gd name="T25" fmla="*/ 839313005 h 106"/>
                <a:gd name="T26" fmla="*/ 796451961 w 91"/>
                <a:gd name="T27" fmla="*/ 1019170959 h 106"/>
                <a:gd name="T28" fmla="*/ 796451961 w 91"/>
                <a:gd name="T29" fmla="*/ 1498776040 h 106"/>
                <a:gd name="T30" fmla="*/ 796451961 w 91"/>
                <a:gd name="T31" fmla="*/ 1558728611 h 106"/>
                <a:gd name="T32" fmla="*/ 730079628 w 91"/>
                <a:gd name="T33" fmla="*/ 1798531151 h 106"/>
                <a:gd name="T34" fmla="*/ 730079628 w 91"/>
                <a:gd name="T35" fmla="*/ 1858483722 h 106"/>
                <a:gd name="T36" fmla="*/ 730079628 w 91"/>
                <a:gd name="T37" fmla="*/ 1918436293 h 106"/>
                <a:gd name="T38" fmla="*/ 730079628 w 91"/>
                <a:gd name="T39" fmla="*/ 2038341918 h 106"/>
                <a:gd name="T40" fmla="*/ 730079628 w 91"/>
                <a:gd name="T41" fmla="*/ 2098286746 h 106"/>
                <a:gd name="T42" fmla="*/ 730079628 w 91"/>
                <a:gd name="T43" fmla="*/ 2147483647 h 106"/>
                <a:gd name="T44" fmla="*/ 796451961 w 91"/>
                <a:gd name="T45" fmla="*/ 2147483647 h 106"/>
                <a:gd name="T46" fmla="*/ 796451961 w 91"/>
                <a:gd name="T47" fmla="*/ 2147483647 h 106"/>
                <a:gd name="T48" fmla="*/ 796451961 w 91"/>
                <a:gd name="T49" fmla="*/ 2147483647 h 106"/>
                <a:gd name="T50" fmla="*/ 862824295 w 91"/>
                <a:gd name="T51" fmla="*/ 2147483647 h 106"/>
                <a:gd name="T52" fmla="*/ 862824295 w 91"/>
                <a:gd name="T53" fmla="*/ 2147483647 h 106"/>
                <a:gd name="T54" fmla="*/ 929196628 w 91"/>
                <a:gd name="T55" fmla="*/ 2147483647 h 106"/>
                <a:gd name="T56" fmla="*/ 995568961 w 91"/>
                <a:gd name="T57" fmla="*/ 2147483647 h 106"/>
                <a:gd name="T58" fmla="*/ 929196628 w 91"/>
                <a:gd name="T59" fmla="*/ 2147483647 h 106"/>
                <a:gd name="T60" fmla="*/ 929196628 w 91"/>
                <a:gd name="T61" fmla="*/ 2147483647 h 106"/>
                <a:gd name="T62" fmla="*/ 796451961 w 91"/>
                <a:gd name="T63" fmla="*/ 2147483647 h 106"/>
                <a:gd name="T64" fmla="*/ 663707294 w 91"/>
                <a:gd name="T65" fmla="*/ 2147483647 h 106"/>
                <a:gd name="T66" fmla="*/ 597343108 w 91"/>
                <a:gd name="T67" fmla="*/ 2147483647 h 106"/>
                <a:gd name="T68" fmla="*/ 464598314 w 91"/>
                <a:gd name="T69" fmla="*/ 2147483647 h 106"/>
                <a:gd name="T70" fmla="*/ 331853647 w 91"/>
                <a:gd name="T71" fmla="*/ 2147483647 h 106"/>
                <a:gd name="T72" fmla="*/ 199117064 w 91"/>
                <a:gd name="T73" fmla="*/ 2147483647 h 106"/>
                <a:gd name="T74" fmla="*/ 199117064 w 91"/>
                <a:gd name="T75" fmla="*/ 2147483647 h 106"/>
                <a:gd name="T76" fmla="*/ 265481250 w 91"/>
                <a:gd name="T77" fmla="*/ 2147483647 h 106"/>
                <a:gd name="T78" fmla="*/ 199117064 w 91"/>
                <a:gd name="T79" fmla="*/ 2147483647 h 106"/>
                <a:gd name="T80" fmla="*/ 199117064 w 91"/>
                <a:gd name="T81" fmla="*/ 2147483647 h 106"/>
                <a:gd name="T82" fmla="*/ 199117064 w 91"/>
                <a:gd name="T83" fmla="*/ 2147483647 h 106"/>
                <a:gd name="T84" fmla="*/ 331853647 w 91"/>
                <a:gd name="T85" fmla="*/ 2147483647 h 106"/>
                <a:gd name="T86" fmla="*/ 398225981 w 91"/>
                <a:gd name="T87" fmla="*/ 2147483647 h 106"/>
                <a:gd name="T88" fmla="*/ 331853647 w 91"/>
                <a:gd name="T89" fmla="*/ 2147483647 h 106"/>
                <a:gd name="T90" fmla="*/ 331853647 w 91"/>
                <a:gd name="T91" fmla="*/ 2147483647 h 106"/>
                <a:gd name="T92" fmla="*/ 265481250 w 91"/>
                <a:gd name="T93" fmla="*/ 2147483647 h 106"/>
                <a:gd name="T94" fmla="*/ 199117064 w 91"/>
                <a:gd name="T95" fmla="*/ 2147483647 h 106"/>
                <a:gd name="T96" fmla="*/ 66372349 w 91"/>
                <a:gd name="T97" fmla="*/ 2147483647 h 106"/>
                <a:gd name="T98" fmla="*/ 0 w 91"/>
                <a:gd name="T99" fmla="*/ 2147483647 h 106"/>
                <a:gd name="T100" fmla="*/ 2147483647 w 91"/>
                <a:gd name="T101" fmla="*/ 2147483647 h 106"/>
                <a:gd name="T102" fmla="*/ 2147483647 w 91"/>
                <a:gd name="T103" fmla="*/ 2147483647 h 106"/>
                <a:gd name="T104" fmla="*/ 2147483647 w 91"/>
                <a:gd name="T105" fmla="*/ 2147483647 h 106"/>
                <a:gd name="T106" fmla="*/ 2147483647 w 91"/>
                <a:gd name="T107" fmla="*/ 2147483647 h 1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106"/>
                <a:gd name="T164" fmla="*/ 91 w 91"/>
                <a:gd name="T165" fmla="*/ 106 h 1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106">
                  <a:moveTo>
                    <a:pt x="78" y="106"/>
                  </a:moveTo>
                  <a:lnTo>
                    <a:pt x="91" y="10"/>
                  </a:lnTo>
                  <a:lnTo>
                    <a:pt x="25" y="0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2" y="38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2" y="47"/>
                  </a:lnTo>
                  <a:lnTo>
                    <a:pt x="10" y="48"/>
                  </a:lnTo>
                  <a:lnTo>
                    <a:pt x="9" y="50"/>
                  </a:lnTo>
                  <a:lnTo>
                    <a:pt x="7" y="55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4" y="70"/>
                  </a:lnTo>
                  <a:lnTo>
                    <a:pt x="3" y="70"/>
                  </a:lnTo>
                  <a:lnTo>
                    <a:pt x="1" y="69"/>
                  </a:lnTo>
                  <a:lnTo>
                    <a:pt x="0" y="73"/>
                  </a:lnTo>
                  <a:lnTo>
                    <a:pt x="49" y="102"/>
                  </a:lnTo>
                  <a:lnTo>
                    <a:pt x="78" y="106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8" name="Freeform 24"/>
            <p:cNvSpPr>
              <a:spLocks/>
            </p:cNvSpPr>
            <p:nvPr/>
          </p:nvSpPr>
          <p:spPr bwMode="auto">
            <a:xfrm>
              <a:off x="5183188" y="1981200"/>
              <a:ext cx="723900" cy="773113"/>
            </a:xfrm>
            <a:custGeom>
              <a:avLst/>
              <a:gdLst>
                <a:gd name="T0" fmla="*/ 529260316 w 89"/>
                <a:gd name="T1" fmla="*/ 2147483647 h 100"/>
                <a:gd name="T2" fmla="*/ 264630158 w 89"/>
                <a:gd name="T3" fmla="*/ 2147483647 h 100"/>
                <a:gd name="T4" fmla="*/ 463100759 w 89"/>
                <a:gd name="T5" fmla="*/ 2147483647 h 100"/>
                <a:gd name="T6" fmla="*/ 463100759 w 89"/>
                <a:gd name="T7" fmla="*/ 2147483647 h 100"/>
                <a:gd name="T8" fmla="*/ 330789779 w 89"/>
                <a:gd name="T9" fmla="*/ 2147483647 h 100"/>
                <a:gd name="T10" fmla="*/ 330789779 w 89"/>
                <a:gd name="T11" fmla="*/ 2147483647 h 100"/>
                <a:gd name="T12" fmla="*/ 264630158 w 89"/>
                <a:gd name="T13" fmla="*/ 1972419885 h 100"/>
                <a:gd name="T14" fmla="*/ 132311012 w 89"/>
                <a:gd name="T15" fmla="*/ 1554026719 h 100"/>
                <a:gd name="T16" fmla="*/ 0 w 89"/>
                <a:gd name="T17" fmla="*/ 956325268 h 100"/>
                <a:gd name="T18" fmla="*/ 66159573 w 89"/>
                <a:gd name="T19" fmla="*/ 717247877 h 100"/>
                <a:gd name="T20" fmla="*/ 0 w 89"/>
                <a:gd name="T21" fmla="*/ 418393286 h 100"/>
                <a:gd name="T22" fmla="*/ 1521613385 w 89"/>
                <a:gd name="T23" fmla="*/ 179308104 h 100"/>
                <a:gd name="T24" fmla="*/ 1653932500 w 89"/>
                <a:gd name="T25" fmla="*/ 59769363 h 100"/>
                <a:gd name="T26" fmla="*/ 1852403037 w 89"/>
                <a:gd name="T27" fmla="*/ 298854591 h 100"/>
                <a:gd name="T28" fmla="*/ 1852403037 w 89"/>
                <a:gd name="T29" fmla="*/ 597701451 h 100"/>
                <a:gd name="T30" fmla="*/ 2117033132 w 89"/>
                <a:gd name="T31" fmla="*/ 717247877 h 100"/>
                <a:gd name="T32" fmla="*/ 2147483647 w 89"/>
                <a:gd name="T33" fmla="*/ 777017225 h 100"/>
                <a:gd name="T34" fmla="*/ 2147483647 w 89"/>
                <a:gd name="T35" fmla="*/ 777017225 h 100"/>
                <a:gd name="T36" fmla="*/ 2147483647 w 89"/>
                <a:gd name="T37" fmla="*/ 836786573 h 100"/>
                <a:gd name="T38" fmla="*/ 2147483647 w 89"/>
                <a:gd name="T39" fmla="*/ 777017225 h 100"/>
                <a:gd name="T40" fmla="*/ 2147483647 w 89"/>
                <a:gd name="T41" fmla="*/ 836786573 h 100"/>
                <a:gd name="T42" fmla="*/ 2147483647 w 89"/>
                <a:gd name="T43" fmla="*/ 896555921 h 100"/>
                <a:gd name="T44" fmla="*/ 2147483647 w 89"/>
                <a:gd name="T45" fmla="*/ 896555921 h 100"/>
                <a:gd name="T46" fmla="*/ 2147483647 w 89"/>
                <a:gd name="T47" fmla="*/ 1075864206 h 100"/>
                <a:gd name="T48" fmla="*/ 2147483647 w 89"/>
                <a:gd name="T49" fmla="*/ 1016094858 h 100"/>
                <a:gd name="T50" fmla="*/ 2147483647 w 89"/>
                <a:gd name="T51" fmla="*/ 1016094858 h 100"/>
                <a:gd name="T52" fmla="*/ 2147483647 w 89"/>
                <a:gd name="T53" fmla="*/ 1135633553 h 100"/>
                <a:gd name="T54" fmla="*/ 2147483647 w 89"/>
                <a:gd name="T55" fmla="*/ 1255179980 h 100"/>
                <a:gd name="T56" fmla="*/ 2147483647 w 89"/>
                <a:gd name="T57" fmla="*/ 1255179980 h 100"/>
                <a:gd name="T58" fmla="*/ 2147483647 w 89"/>
                <a:gd name="T59" fmla="*/ 1075864206 h 100"/>
                <a:gd name="T60" fmla="*/ 2147483647 w 89"/>
                <a:gd name="T61" fmla="*/ 1195410632 h 100"/>
                <a:gd name="T62" fmla="*/ 2147483647 w 89"/>
                <a:gd name="T63" fmla="*/ 1195410632 h 100"/>
                <a:gd name="T64" fmla="*/ 2147483647 w 89"/>
                <a:gd name="T65" fmla="*/ 1255179980 h 100"/>
                <a:gd name="T66" fmla="*/ 2147483647 w 89"/>
                <a:gd name="T67" fmla="*/ 1314949328 h 100"/>
                <a:gd name="T68" fmla="*/ 2147483647 w 89"/>
                <a:gd name="T69" fmla="*/ 1494257371 h 100"/>
                <a:gd name="T70" fmla="*/ 2147483647 w 89"/>
                <a:gd name="T71" fmla="*/ 1673573146 h 100"/>
                <a:gd name="T72" fmla="*/ 2147483647 w 89"/>
                <a:gd name="T73" fmla="*/ 1793111841 h 100"/>
                <a:gd name="T74" fmla="*/ 2147483647 w 89"/>
                <a:gd name="T75" fmla="*/ 2147483647 h 100"/>
                <a:gd name="T76" fmla="*/ 2147483647 w 89"/>
                <a:gd name="T77" fmla="*/ 2147483647 h 100"/>
                <a:gd name="T78" fmla="*/ 2147483647 w 89"/>
                <a:gd name="T79" fmla="*/ 2147483647 h 100"/>
                <a:gd name="T80" fmla="*/ 2147483647 w 89"/>
                <a:gd name="T81" fmla="*/ 2147483647 h 100"/>
                <a:gd name="T82" fmla="*/ 2147483647 w 89"/>
                <a:gd name="T83" fmla="*/ 2147483647 h 100"/>
                <a:gd name="T84" fmla="*/ 2147483647 w 89"/>
                <a:gd name="T85" fmla="*/ 2147483647 h 100"/>
                <a:gd name="T86" fmla="*/ 2147483647 w 89"/>
                <a:gd name="T87" fmla="*/ 2147483647 h 100"/>
                <a:gd name="T88" fmla="*/ 2147483647 w 89"/>
                <a:gd name="T89" fmla="*/ 2147483647 h 100"/>
                <a:gd name="T90" fmla="*/ 2147483647 w 89"/>
                <a:gd name="T91" fmla="*/ 2147483647 h 100"/>
                <a:gd name="T92" fmla="*/ 2147483647 w 89"/>
                <a:gd name="T93" fmla="*/ 2147483647 h 100"/>
                <a:gd name="T94" fmla="*/ 2147483647 w 89"/>
                <a:gd name="T95" fmla="*/ 2147483647 h 100"/>
                <a:gd name="T96" fmla="*/ 2147483647 w 89"/>
                <a:gd name="T97" fmla="*/ 2147483647 h 100"/>
                <a:gd name="T98" fmla="*/ 2147483647 w 89"/>
                <a:gd name="T99" fmla="*/ 2147483647 h 100"/>
                <a:gd name="T100" fmla="*/ 2147483647 w 89"/>
                <a:gd name="T101" fmla="*/ 2147483647 h 100"/>
                <a:gd name="T102" fmla="*/ 2147483647 w 89"/>
                <a:gd name="T103" fmla="*/ 2147483647 h 100"/>
                <a:gd name="T104" fmla="*/ 529260316 w 89"/>
                <a:gd name="T105" fmla="*/ 2147483647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100"/>
                <a:gd name="T161" fmla="*/ 89 w 89"/>
                <a:gd name="T162" fmla="*/ 100 h 1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100">
                  <a:moveTo>
                    <a:pt x="8" y="100"/>
                  </a:moveTo>
                  <a:lnTo>
                    <a:pt x="8" y="69"/>
                  </a:lnTo>
                  <a:lnTo>
                    <a:pt x="4" y="65"/>
                  </a:lnTo>
                  <a:lnTo>
                    <a:pt x="4" y="64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4" y="41"/>
                  </a:lnTo>
                  <a:lnTo>
                    <a:pt x="4" y="33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4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4" y="22"/>
                  </a:lnTo>
                  <a:lnTo>
                    <a:pt x="86" y="21"/>
                  </a:lnTo>
                  <a:lnTo>
                    <a:pt x="89" y="21"/>
                  </a:lnTo>
                  <a:lnTo>
                    <a:pt x="87" y="22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79" y="26"/>
                  </a:lnTo>
                  <a:lnTo>
                    <a:pt x="78" y="28"/>
                  </a:lnTo>
                  <a:lnTo>
                    <a:pt x="74" y="29"/>
                  </a:lnTo>
                  <a:lnTo>
                    <a:pt x="73" y="30"/>
                  </a:lnTo>
                  <a:lnTo>
                    <a:pt x="67" y="36"/>
                  </a:lnTo>
                  <a:lnTo>
                    <a:pt x="59" y="44"/>
                  </a:lnTo>
                  <a:lnTo>
                    <a:pt x="58" y="45"/>
                  </a:lnTo>
                  <a:lnTo>
                    <a:pt x="57" y="46"/>
                  </a:lnTo>
                  <a:lnTo>
                    <a:pt x="58" y="55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2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5" y="80"/>
                  </a:lnTo>
                  <a:lnTo>
                    <a:pt x="58" y="81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63" y="84"/>
                  </a:lnTo>
                  <a:lnTo>
                    <a:pt x="64" y="87"/>
                  </a:lnTo>
                  <a:lnTo>
                    <a:pt x="68" y="89"/>
                  </a:lnTo>
                  <a:lnTo>
                    <a:pt x="72" y="92"/>
                  </a:lnTo>
                  <a:lnTo>
                    <a:pt x="72" y="93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8" y="100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29" name="Freeform 25"/>
            <p:cNvSpPr>
              <a:spLocks/>
            </p:cNvSpPr>
            <p:nvPr/>
          </p:nvSpPr>
          <p:spPr bwMode="auto">
            <a:xfrm>
              <a:off x="5768975" y="2855913"/>
              <a:ext cx="439738" cy="735012"/>
            </a:xfrm>
            <a:custGeom>
              <a:avLst/>
              <a:gdLst>
                <a:gd name="T0" fmla="*/ 596822271 w 54"/>
                <a:gd name="T1" fmla="*/ 119721841 h 95"/>
                <a:gd name="T2" fmla="*/ 795762944 w 54"/>
                <a:gd name="T3" fmla="*/ 299304648 h 95"/>
                <a:gd name="T4" fmla="*/ 994695473 w 54"/>
                <a:gd name="T5" fmla="*/ 478887364 h 95"/>
                <a:gd name="T6" fmla="*/ 994695473 w 54"/>
                <a:gd name="T7" fmla="*/ 718331107 h 95"/>
                <a:gd name="T8" fmla="*/ 928384630 w 54"/>
                <a:gd name="T9" fmla="*/ 897913823 h 95"/>
                <a:gd name="T10" fmla="*/ 729443957 w 54"/>
                <a:gd name="T11" fmla="*/ 1137349950 h 95"/>
                <a:gd name="T12" fmla="*/ 596822271 w 54"/>
                <a:gd name="T13" fmla="*/ 1197210855 h 95"/>
                <a:gd name="T14" fmla="*/ 331562486 w 54"/>
                <a:gd name="T15" fmla="*/ 1257071761 h 95"/>
                <a:gd name="T16" fmla="*/ 265251579 w 54"/>
                <a:gd name="T17" fmla="*/ 1436654477 h 95"/>
                <a:gd name="T18" fmla="*/ 397881472 w 54"/>
                <a:gd name="T19" fmla="*/ 1616237194 h 95"/>
                <a:gd name="T20" fmla="*/ 265251579 w 54"/>
                <a:gd name="T21" fmla="*/ 2035264015 h 95"/>
                <a:gd name="T22" fmla="*/ 66310859 w 54"/>
                <a:gd name="T23" fmla="*/ 2147483647 h 95"/>
                <a:gd name="T24" fmla="*/ 0 w 54"/>
                <a:gd name="T25" fmla="*/ 2147483647 h 95"/>
                <a:gd name="T26" fmla="*/ 0 w 54"/>
                <a:gd name="T27" fmla="*/ 2147483647 h 95"/>
                <a:gd name="T28" fmla="*/ 66310859 w 54"/>
                <a:gd name="T29" fmla="*/ 2147483647 h 95"/>
                <a:gd name="T30" fmla="*/ 331562486 w 54"/>
                <a:gd name="T31" fmla="*/ 2147483647 h 95"/>
                <a:gd name="T32" fmla="*/ 663133114 w 54"/>
                <a:gd name="T33" fmla="*/ 2147483647 h 95"/>
                <a:gd name="T34" fmla="*/ 862073787 w 54"/>
                <a:gd name="T35" fmla="*/ 2147483647 h 95"/>
                <a:gd name="T36" fmla="*/ 994695473 w 54"/>
                <a:gd name="T37" fmla="*/ 2147483647 h 95"/>
                <a:gd name="T38" fmla="*/ 1259955386 w 54"/>
                <a:gd name="T39" fmla="*/ 2147483647 h 95"/>
                <a:gd name="T40" fmla="*/ 1259955386 w 54"/>
                <a:gd name="T41" fmla="*/ 2147483647 h 95"/>
                <a:gd name="T42" fmla="*/ 1061014459 w 54"/>
                <a:gd name="T43" fmla="*/ 2147483647 h 95"/>
                <a:gd name="T44" fmla="*/ 1259955386 w 54"/>
                <a:gd name="T45" fmla="*/ 2147483647 h 95"/>
                <a:gd name="T46" fmla="*/ 1591517744 w 54"/>
                <a:gd name="T47" fmla="*/ 2147483647 h 95"/>
                <a:gd name="T48" fmla="*/ 1923088246 w 54"/>
                <a:gd name="T49" fmla="*/ 2147483647 h 95"/>
                <a:gd name="T50" fmla="*/ 1989399089 w 54"/>
                <a:gd name="T51" fmla="*/ 2147483647 h 95"/>
                <a:gd name="T52" fmla="*/ 1923088246 w 54"/>
                <a:gd name="T53" fmla="*/ 2147483647 h 95"/>
                <a:gd name="T54" fmla="*/ 2122028918 w 54"/>
                <a:gd name="T55" fmla="*/ 2147483647 h 95"/>
                <a:gd name="T56" fmla="*/ 2147483647 w 54"/>
                <a:gd name="T57" fmla="*/ 2147483647 h 95"/>
                <a:gd name="T58" fmla="*/ 2147483647 w 54"/>
                <a:gd name="T59" fmla="*/ 2147483647 h 95"/>
                <a:gd name="T60" fmla="*/ 2147483647 w 54"/>
                <a:gd name="T61" fmla="*/ 2147483647 h 95"/>
                <a:gd name="T62" fmla="*/ 2147483647 w 54"/>
                <a:gd name="T63" fmla="*/ 2147483647 h 95"/>
                <a:gd name="T64" fmla="*/ 2147483647 w 54"/>
                <a:gd name="T65" fmla="*/ 2147483647 h 95"/>
                <a:gd name="T66" fmla="*/ 2147483647 w 54"/>
                <a:gd name="T67" fmla="*/ 2147483647 h 95"/>
                <a:gd name="T68" fmla="*/ 2147483647 w 54"/>
                <a:gd name="T69" fmla="*/ 2147483647 h 95"/>
                <a:gd name="T70" fmla="*/ 2147483647 w 54"/>
                <a:gd name="T71" fmla="*/ 2147483647 h 95"/>
                <a:gd name="T72" fmla="*/ 2147483647 w 54"/>
                <a:gd name="T73" fmla="*/ 2147483647 h 95"/>
                <a:gd name="T74" fmla="*/ 2147483647 w 54"/>
                <a:gd name="T75" fmla="*/ 2147483647 h 95"/>
                <a:gd name="T76" fmla="*/ 2147483647 w 54"/>
                <a:gd name="T77" fmla="*/ 2147483647 h 95"/>
                <a:gd name="T78" fmla="*/ 2147483647 w 54"/>
                <a:gd name="T79" fmla="*/ 2147483647 h 95"/>
                <a:gd name="T80" fmla="*/ 2147483647 w 54"/>
                <a:gd name="T81" fmla="*/ 2147483647 h 95"/>
                <a:gd name="T82" fmla="*/ 2147483647 w 54"/>
                <a:gd name="T83" fmla="*/ 2147483647 h 95"/>
                <a:gd name="T84" fmla="*/ 2147483647 w 54"/>
                <a:gd name="T85" fmla="*/ 2147483647 h 95"/>
                <a:gd name="T86" fmla="*/ 2147483647 w 54"/>
                <a:gd name="T87" fmla="*/ 2147483647 h 95"/>
                <a:gd name="T88" fmla="*/ 2147483647 w 54"/>
                <a:gd name="T89" fmla="*/ 778192013 h 95"/>
                <a:gd name="T90" fmla="*/ 2147483647 w 54"/>
                <a:gd name="T91" fmla="*/ 658470202 h 95"/>
                <a:gd name="T92" fmla="*/ 2147483647 w 54"/>
                <a:gd name="T93" fmla="*/ 359165554 h 95"/>
                <a:gd name="T94" fmla="*/ 2147483647 w 54"/>
                <a:gd name="T95" fmla="*/ 179582777 h 95"/>
                <a:gd name="T96" fmla="*/ 2147483647 w 54"/>
                <a:gd name="T97" fmla="*/ 0 h 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95"/>
                <a:gd name="T149" fmla="*/ 54 w 54"/>
                <a:gd name="T150" fmla="*/ 95 h 9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95">
                  <a:moveTo>
                    <a:pt x="44" y="0"/>
                  </a:moveTo>
                  <a:lnTo>
                    <a:pt x="9" y="2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5" y="8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4" y="34"/>
                  </a:lnTo>
                  <a:lnTo>
                    <a:pt x="2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5" y="53"/>
                  </a:lnTo>
                  <a:lnTo>
                    <a:pt x="9" y="56"/>
                  </a:lnTo>
                  <a:lnTo>
                    <a:pt x="10" y="57"/>
                  </a:lnTo>
                  <a:lnTo>
                    <a:pt x="12" y="64"/>
                  </a:lnTo>
                  <a:lnTo>
                    <a:pt x="13" y="64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8" y="64"/>
                  </a:lnTo>
                  <a:lnTo>
                    <a:pt x="19" y="65"/>
                  </a:lnTo>
                  <a:lnTo>
                    <a:pt x="18" y="67"/>
                  </a:lnTo>
                  <a:lnTo>
                    <a:pt x="19" y="69"/>
                  </a:lnTo>
                  <a:lnTo>
                    <a:pt x="16" y="72"/>
                  </a:lnTo>
                  <a:lnTo>
                    <a:pt x="16" y="73"/>
                  </a:lnTo>
                  <a:lnTo>
                    <a:pt x="17" y="75"/>
                  </a:lnTo>
                  <a:lnTo>
                    <a:pt x="19" y="78"/>
                  </a:lnTo>
                  <a:lnTo>
                    <a:pt x="23" y="80"/>
                  </a:lnTo>
                  <a:lnTo>
                    <a:pt x="24" y="81"/>
                  </a:lnTo>
                  <a:lnTo>
                    <a:pt x="28" y="84"/>
                  </a:lnTo>
                  <a:lnTo>
                    <a:pt x="29" y="87"/>
                  </a:lnTo>
                  <a:lnTo>
                    <a:pt x="30" y="88"/>
                  </a:lnTo>
                  <a:lnTo>
                    <a:pt x="30" y="89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32" y="95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2"/>
                  </a:lnTo>
                  <a:lnTo>
                    <a:pt x="42" y="93"/>
                  </a:lnTo>
                  <a:lnTo>
                    <a:pt x="43" y="93"/>
                  </a:lnTo>
                  <a:lnTo>
                    <a:pt x="43" y="89"/>
                  </a:lnTo>
                  <a:lnTo>
                    <a:pt x="42" y="87"/>
                  </a:lnTo>
                  <a:lnTo>
                    <a:pt x="44" y="87"/>
                  </a:lnTo>
                  <a:lnTo>
                    <a:pt x="48" y="86"/>
                  </a:lnTo>
                  <a:lnTo>
                    <a:pt x="48" y="85"/>
                  </a:lnTo>
                  <a:lnTo>
                    <a:pt x="47" y="83"/>
                  </a:lnTo>
                  <a:lnTo>
                    <a:pt x="47" y="81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50" y="71"/>
                  </a:lnTo>
                  <a:lnTo>
                    <a:pt x="52" y="68"/>
                  </a:lnTo>
                  <a:lnTo>
                    <a:pt x="52" y="67"/>
                  </a:lnTo>
                  <a:lnTo>
                    <a:pt x="54" y="64"/>
                  </a:lnTo>
                  <a:lnTo>
                    <a:pt x="53" y="60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4"/>
                  </a:lnTo>
                  <a:lnTo>
                    <a:pt x="52" y="53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7" y="8"/>
                  </a:lnTo>
                  <a:lnTo>
                    <a:pt x="46" y="6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0" name="Freeform 26" descr="75%"/>
            <p:cNvSpPr>
              <a:spLocks/>
            </p:cNvSpPr>
            <p:nvPr/>
          </p:nvSpPr>
          <p:spPr bwMode="auto">
            <a:xfrm>
              <a:off x="6737350" y="3009900"/>
              <a:ext cx="498475" cy="465138"/>
            </a:xfrm>
            <a:custGeom>
              <a:avLst/>
              <a:gdLst>
                <a:gd name="T0" fmla="*/ 1335537277 w 61"/>
                <a:gd name="T1" fmla="*/ 0 h 60"/>
                <a:gd name="T2" fmla="*/ 1335537277 w 61"/>
                <a:gd name="T3" fmla="*/ 180295256 h 60"/>
                <a:gd name="T4" fmla="*/ 1402316567 w 61"/>
                <a:gd name="T5" fmla="*/ 300494697 h 60"/>
                <a:gd name="T6" fmla="*/ 1268766159 w 61"/>
                <a:gd name="T7" fmla="*/ 781276838 h 60"/>
                <a:gd name="T8" fmla="*/ 1268766159 w 61"/>
                <a:gd name="T9" fmla="*/ 901476219 h 60"/>
                <a:gd name="T10" fmla="*/ 1201986869 w 61"/>
                <a:gd name="T11" fmla="*/ 1141867470 h 60"/>
                <a:gd name="T12" fmla="*/ 1001656916 w 61"/>
                <a:gd name="T13" fmla="*/ 1322162666 h 60"/>
                <a:gd name="T14" fmla="*/ 868098337 w 61"/>
                <a:gd name="T15" fmla="*/ 1382258480 h 60"/>
                <a:gd name="T16" fmla="*/ 734547929 w 61"/>
                <a:gd name="T17" fmla="*/ 1442354294 h 60"/>
                <a:gd name="T18" fmla="*/ 667768639 w 61"/>
                <a:gd name="T19" fmla="*/ 1562553675 h 60"/>
                <a:gd name="T20" fmla="*/ 600997521 w 61"/>
                <a:gd name="T21" fmla="*/ 1802944685 h 60"/>
                <a:gd name="T22" fmla="*/ 400659523 w 61"/>
                <a:gd name="T23" fmla="*/ 1802944685 h 60"/>
                <a:gd name="T24" fmla="*/ 267109052 w 61"/>
                <a:gd name="T25" fmla="*/ 2043336179 h 60"/>
                <a:gd name="T26" fmla="*/ 267109052 w 61"/>
                <a:gd name="T27" fmla="*/ 2147483647 h 60"/>
                <a:gd name="T28" fmla="*/ 133550440 w 61"/>
                <a:gd name="T29" fmla="*/ 2147483647 h 60"/>
                <a:gd name="T30" fmla="*/ 0 w 61"/>
                <a:gd name="T31" fmla="*/ 2147483647 h 60"/>
                <a:gd name="T32" fmla="*/ 0 w 61"/>
                <a:gd name="T33" fmla="*/ 2147483647 h 60"/>
                <a:gd name="T34" fmla="*/ 200329762 w 61"/>
                <a:gd name="T35" fmla="*/ 2147483647 h 60"/>
                <a:gd name="T36" fmla="*/ 400659523 w 61"/>
                <a:gd name="T37" fmla="*/ 2147483647 h 60"/>
                <a:gd name="T38" fmla="*/ 534218103 w 61"/>
                <a:gd name="T39" fmla="*/ 2147483647 h 60"/>
                <a:gd name="T40" fmla="*/ 534218103 w 61"/>
                <a:gd name="T41" fmla="*/ 2147483647 h 60"/>
                <a:gd name="T42" fmla="*/ 667768639 w 61"/>
                <a:gd name="T43" fmla="*/ 2147483647 h 60"/>
                <a:gd name="T44" fmla="*/ 667768639 w 61"/>
                <a:gd name="T45" fmla="*/ 2147483647 h 60"/>
                <a:gd name="T46" fmla="*/ 1001656916 w 61"/>
                <a:gd name="T47" fmla="*/ 2147483647 h 60"/>
                <a:gd name="T48" fmla="*/ 1201986869 w 61"/>
                <a:gd name="T49" fmla="*/ 2147483647 h 60"/>
                <a:gd name="T50" fmla="*/ 1268766159 w 61"/>
                <a:gd name="T51" fmla="*/ 2147483647 h 60"/>
                <a:gd name="T52" fmla="*/ 1402316567 w 61"/>
                <a:gd name="T53" fmla="*/ 2147483647 h 60"/>
                <a:gd name="T54" fmla="*/ 1669425555 w 61"/>
                <a:gd name="T55" fmla="*/ 2147483647 h 60"/>
                <a:gd name="T56" fmla="*/ 1736204845 w 61"/>
                <a:gd name="T57" fmla="*/ 2147483647 h 60"/>
                <a:gd name="T58" fmla="*/ 2003313833 w 61"/>
                <a:gd name="T59" fmla="*/ 2147483647 h 60"/>
                <a:gd name="T60" fmla="*/ 2147483647 w 61"/>
                <a:gd name="T61" fmla="*/ 2147483647 h 60"/>
                <a:gd name="T62" fmla="*/ 2147483647 w 61"/>
                <a:gd name="T63" fmla="*/ 2147483647 h 60"/>
                <a:gd name="T64" fmla="*/ 2147483647 w 61"/>
                <a:gd name="T65" fmla="*/ 1923144066 h 60"/>
                <a:gd name="T66" fmla="*/ 2147483647 w 61"/>
                <a:gd name="T67" fmla="*/ 1983239880 h 60"/>
                <a:gd name="T68" fmla="*/ 2147483647 w 61"/>
                <a:gd name="T69" fmla="*/ 2103439745 h 60"/>
                <a:gd name="T70" fmla="*/ 2147483647 w 61"/>
                <a:gd name="T71" fmla="*/ 1923144066 h 60"/>
                <a:gd name="T72" fmla="*/ 2147483647 w 61"/>
                <a:gd name="T73" fmla="*/ 1622649489 h 60"/>
                <a:gd name="T74" fmla="*/ 2147483647 w 61"/>
                <a:gd name="T75" fmla="*/ 1502457861 h 60"/>
                <a:gd name="T76" fmla="*/ 2147483647 w 61"/>
                <a:gd name="T77" fmla="*/ 1382258480 h 60"/>
                <a:gd name="T78" fmla="*/ 2147483647 w 61"/>
                <a:gd name="T79" fmla="*/ 1201963285 h 60"/>
                <a:gd name="T80" fmla="*/ 2147483647 w 61"/>
                <a:gd name="T81" fmla="*/ 1141867470 h 60"/>
                <a:gd name="T82" fmla="*/ 2147483647 w 61"/>
                <a:gd name="T83" fmla="*/ 901476219 h 60"/>
                <a:gd name="T84" fmla="*/ 2147483647 w 61"/>
                <a:gd name="T85" fmla="*/ 1141867470 h 60"/>
                <a:gd name="T86" fmla="*/ 2147483647 w 61"/>
                <a:gd name="T87" fmla="*/ 1141867470 h 60"/>
                <a:gd name="T88" fmla="*/ 2147483647 w 61"/>
                <a:gd name="T89" fmla="*/ 781276838 h 60"/>
                <a:gd name="T90" fmla="*/ 2147483647 w 61"/>
                <a:gd name="T91" fmla="*/ 661077457 h 60"/>
                <a:gd name="T92" fmla="*/ 2147483647 w 61"/>
                <a:gd name="T93" fmla="*/ 661077457 h 60"/>
                <a:gd name="T94" fmla="*/ 2147483647 w 61"/>
                <a:gd name="T95" fmla="*/ 721181023 h 60"/>
                <a:gd name="T96" fmla="*/ 2147483647 w 61"/>
                <a:gd name="T97" fmla="*/ 841372652 h 60"/>
                <a:gd name="T98" fmla="*/ 2147483647 w 61"/>
                <a:gd name="T99" fmla="*/ 781276838 h 60"/>
                <a:gd name="T100" fmla="*/ 2147483647 w 61"/>
                <a:gd name="T101" fmla="*/ 901476219 h 60"/>
                <a:gd name="T102" fmla="*/ 2147483647 w 61"/>
                <a:gd name="T103" fmla="*/ 1021668089 h 60"/>
                <a:gd name="T104" fmla="*/ 2147483647 w 61"/>
                <a:gd name="T105" fmla="*/ 1201963285 h 60"/>
                <a:gd name="T106" fmla="*/ 2147483647 w 61"/>
                <a:gd name="T107" fmla="*/ 781276838 h 60"/>
                <a:gd name="T108" fmla="*/ 1402316567 w 61"/>
                <a:gd name="T109" fmla="*/ 0 h 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1"/>
                <a:gd name="T166" fmla="*/ 0 h 60"/>
                <a:gd name="T167" fmla="*/ 61 w 61"/>
                <a:gd name="T168" fmla="*/ 60 h 6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1" h="60">
                  <a:moveTo>
                    <a:pt x="21" y="0"/>
                  </a:moveTo>
                  <a:lnTo>
                    <a:pt x="20" y="0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21" y="5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1" y="56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20" y="58"/>
                  </a:lnTo>
                  <a:lnTo>
                    <a:pt x="21" y="59"/>
                  </a:lnTo>
                  <a:lnTo>
                    <a:pt x="22" y="58"/>
                  </a:lnTo>
                  <a:lnTo>
                    <a:pt x="25" y="57"/>
                  </a:lnTo>
                  <a:lnTo>
                    <a:pt x="26" y="55"/>
                  </a:lnTo>
                  <a:lnTo>
                    <a:pt x="27" y="56"/>
                  </a:lnTo>
                  <a:lnTo>
                    <a:pt x="30" y="53"/>
                  </a:lnTo>
                  <a:lnTo>
                    <a:pt x="31" y="54"/>
                  </a:lnTo>
                  <a:lnTo>
                    <a:pt x="33" y="51"/>
                  </a:lnTo>
                  <a:lnTo>
                    <a:pt x="32" y="50"/>
                  </a:lnTo>
                  <a:lnTo>
                    <a:pt x="33" y="48"/>
                  </a:lnTo>
                  <a:lnTo>
                    <a:pt x="35" y="43"/>
                  </a:lnTo>
                  <a:lnTo>
                    <a:pt x="38" y="32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3" y="34"/>
                  </a:lnTo>
                  <a:lnTo>
                    <a:pt x="44" y="32"/>
                  </a:lnTo>
                  <a:lnTo>
                    <a:pt x="45" y="28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1" y="16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8" y="11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1" y="12"/>
                  </a:lnTo>
                  <a:lnTo>
                    <a:pt x="50" y="13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7"/>
                  </a:lnTo>
                  <a:lnTo>
                    <a:pt x="42" y="17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8" y="21"/>
                  </a:lnTo>
                  <a:lnTo>
                    <a:pt x="36" y="13"/>
                  </a:lnTo>
                  <a:lnTo>
                    <a:pt x="23" y="15"/>
                  </a:lnTo>
                  <a:lnTo>
                    <a:pt x="21" y="0"/>
                  </a:lnTo>
                  <a:close/>
                </a:path>
              </a:pathLst>
            </a:custGeom>
            <a:pattFill prst="pct75">
              <a:fgClr>
                <a:srgbClr val="AA1202"/>
              </a:fgClr>
              <a:bgClr>
                <a:schemeClr val="tx1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1" name="Freeform 27" descr="20%"/>
            <p:cNvSpPr>
              <a:spLocks/>
            </p:cNvSpPr>
            <p:nvPr/>
          </p:nvSpPr>
          <p:spPr bwMode="auto">
            <a:xfrm>
              <a:off x="5516563" y="4133850"/>
              <a:ext cx="625475" cy="511175"/>
            </a:xfrm>
            <a:custGeom>
              <a:avLst/>
              <a:gdLst>
                <a:gd name="T0" fmla="*/ 2147483647 w 77"/>
                <a:gd name="T1" fmla="*/ 59985599 h 66"/>
                <a:gd name="T2" fmla="*/ 2147483647 w 77"/>
                <a:gd name="T3" fmla="*/ 599863827 h 66"/>
                <a:gd name="T4" fmla="*/ 2147483647 w 77"/>
                <a:gd name="T5" fmla="*/ 779820579 h 66"/>
                <a:gd name="T6" fmla="*/ 2147483647 w 77"/>
                <a:gd name="T7" fmla="*/ 1319698822 h 66"/>
                <a:gd name="T8" fmla="*/ 2147483647 w 77"/>
                <a:gd name="T9" fmla="*/ 1979547991 h 66"/>
                <a:gd name="T10" fmla="*/ 2147483647 w 77"/>
                <a:gd name="T11" fmla="*/ 2147483647 h 66"/>
                <a:gd name="T12" fmla="*/ 2147483647 w 77"/>
                <a:gd name="T13" fmla="*/ 2147483647 h 66"/>
                <a:gd name="T14" fmla="*/ 2147483647 w 77"/>
                <a:gd name="T15" fmla="*/ 2147483647 h 66"/>
                <a:gd name="T16" fmla="*/ 2147483647 w 77"/>
                <a:gd name="T17" fmla="*/ 2147483647 h 66"/>
                <a:gd name="T18" fmla="*/ 2147483647 w 77"/>
                <a:gd name="T19" fmla="*/ 2147483647 h 66"/>
                <a:gd name="T20" fmla="*/ 2147483647 w 77"/>
                <a:gd name="T21" fmla="*/ 2147483647 h 66"/>
                <a:gd name="T22" fmla="*/ 2147483647 w 77"/>
                <a:gd name="T23" fmla="*/ 2147483647 h 66"/>
                <a:gd name="T24" fmla="*/ 2147483647 w 77"/>
                <a:gd name="T25" fmla="*/ 2147483647 h 66"/>
                <a:gd name="T26" fmla="*/ 2147483647 w 77"/>
                <a:gd name="T27" fmla="*/ 2147483647 h 66"/>
                <a:gd name="T28" fmla="*/ 2147483647 w 77"/>
                <a:gd name="T29" fmla="*/ 2147483647 h 66"/>
                <a:gd name="T30" fmla="*/ 2147483647 w 77"/>
                <a:gd name="T31" fmla="*/ 2147483647 h 66"/>
                <a:gd name="T32" fmla="*/ 2147483647 w 77"/>
                <a:gd name="T33" fmla="*/ 2147483647 h 66"/>
                <a:gd name="T34" fmla="*/ 2147483647 w 77"/>
                <a:gd name="T35" fmla="*/ 2147483647 h 66"/>
                <a:gd name="T36" fmla="*/ 2147483647 w 77"/>
                <a:gd name="T37" fmla="*/ 2147483647 h 66"/>
                <a:gd name="T38" fmla="*/ 2147483647 w 77"/>
                <a:gd name="T39" fmla="*/ 2147483647 h 66"/>
                <a:gd name="T40" fmla="*/ 2147483647 w 77"/>
                <a:gd name="T41" fmla="*/ 2147483647 h 66"/>
                <a:gd name="T42" fmla="*/ 2147483647 w 77"/>
                <a:gd name="T43" fmla="*/ 2147483647 h 66"/>
                <a:gd name="T44" fmla="*/ 2147483647 w 77"/>
                <a:gd name="T45" fmla="*/ 2147483647 h 66"/>
                <a:gd name="T46" fmla="*/ 2147483647 w 77"/>
                <a:gd name="T47" fmla="*/ 2147483647 h 66"/>
                <a:gd name="T48" fmla="*/ 2147483647 w 77"/>
                <a:gd name="T49" fmla="*/ 2147483647 h 66"/>
                <a:gd name="T50" fmla="*/ 2147483647 w 77"/>
                <a:gd name="T51" fmla="*/ 2147483647 h 66"/>
                <a:gd name="T52" fmla="*/ 2147483647 w 77"/>
                <a:gd name="T53" fmla="*/ 2147483647 h 66"/>
                <a:gd name="T54" fmla="*/ 2147483647 w 77"/>
                <a:gd name="T55" fmla="*/ 2147483647 h 66"/>
                <a:gd name="T56" fmla="*/ 2147483647 w 77"/>
                <a:gd name="T57" fmla="*/ 2147483647 h 66"/>
                <a:gd name="T58" fmla="*/ 2147483647 w 77"/>
                <a:gd name="T59" fmla="*/ 2147483647 h 66"/>
                <a:gd name="T60" fmla="*/ 2147483647 w 77"/>
                <a:gd name="T61" fmla="*/ 2147483647 h 66"/>
                <a:gd name="T62" fmla="*/ 2045506023 w 77"/>
                <a:gd name="T63" fmla="*/ 2147483647 h 66"/>
                <a:gd name="T64" fmla="*/ 989761249 w 77"/>
                <a:gd name="T65" fmla="*/ 2147483647 h 66"/>
                <a:gd name="T66" fmla="*/ 263934163 w 77"/>
                <a:gd name="T67" fmla="*/ 2147483647 h 66"/>
                <a:gd name="T68" fmla="*/ 329917751 w 77"/>
                <a:gd name="T69" fmla="*/ 2147483647 h 66"/>
                <a:gd name="T70" fmla="*/ 395901276 w 77"/>
                <a:gd name="T71" fmla="*/ 2147483647 h 66"/>
                <a:gd name="T72" fmla="*/ 395901276 w 77"/>
                <a:gd name="T73" fmla="*/ 2147483647 h 66"/>
                <a:gd name="T74" fmla="*/ 593851977 w 77"/>
                <a:gd name="T75" fmla="*/ 2147483647 h 66"/>
                <a:gd name="T76" fmla="*/ 461884801 w 77"/>
                <a:gd name="T77" fmla="*/ 1799583494 h 66"/>
                <a:gd name="T78" fmla="*/ 395901276 w 77"/>
                <a:gd name="T79" fmla="*/ 1679612326 h 66"/>
                <a:gd name="T80" fmla="*/ 263934163 w 77"/>
                <a:gd name="T81" fmla="*/ 1499655574 h 66"/>
                <a:gd name="T82" fmla="*/ 65983541 w 77"/>
                <a:gd name="T83" fmla="*/ 1139734325 h 66"/>
                <a:gd name="T84" fmla="*/ 0 w 77"/>
                <a:gd name="T85" fmla="*/ 59985599 h 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66"/>
                <a:gd name="T131" fmla="*/ 77 w 77"/>
                <a:gd name="T132" fmla="*/ 66 h 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66">
                  <a:moveTo>
                    <a:pt x="0" y="1"/>
                  </a:moveTo>
                  <a:lnTo>
                    <a:pt x="42" y="0"/>
                  </a:lnTo>
                  <a:lnTo>
                    <a:pt x="41" y="1"/>
                  </a:lnTo>
                  <a:lnTo>
                    <a:pt x="43" y="5"/>
                  </a:lnTo>
                  <a:lnTo>
                    <a:pt x="43" y="8"/>
                  </a:lnTo>
                  <a:lnTo>
                    <a:pt x="44" y="10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2" y="17"/>
                  </a:lnTo>
                  <a:lnTo>
                    <a:pt x="40" y="22"/>
                  </a:lnTo>
                  <a:lnTo>
                    <a:pt x="37" y="29"/>
                  </a:lnTo>
                  <a:lnTo>
                    <a:pt x="37" y="34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3" y="36"/>
                  </a:lnTo>
                  <a:lnTo>
                    <a:pt x="64" y="40"/>
                  </a:lnTo>
                  <a:lnTo>
                    <a:pt x="66" y="43"/>
                  </a:lnTo>
                  <a:lnTo>
                    <a:pt x="67" y="46"/>
                  </a:lnTo>
                  <a:lnTo>
                    <a:pt x="63" y="45"/>
                  </a:lnTo>
                  <a:lnTo>
                    <a:pt x="60" y="44"/>
                  </a:lnTo>
                  <a:lnTo>
                    <a:pt x="59" y="43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6" y="49"/>
                  </a:lnTo>
                  <a:lnTo>
                    <a:pt x="58" y="49"/>
                  </a:lnTo>
                  <a:lnTo>
                    <a:pt x="60" y="49"/>
                  </a:lnTo>
                  <a:lnTo>
                    <a:pt x="62" y="48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5" y="50"/>
                  </a:lnTo>
                  <a:lnTo>
                    <a:pt x="66" y="51"/>
                  </a:lnTo>
                  <a:lnTo>
                    <a:pt x="67" y="51"/>
                  </a:lnTo>
                  <a:lnTo>
                    <a:pt x="68" y="49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4" y="48"/>
                  </a:lnTo>
                  <a:lnTo>
                    <a:pt x="73" y="49"/>
                  </a:lnTo>
                  <a:lnTo>
                    <a:pt x="74" y="50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0" y="54"/>
                  </a:lnTo>
                  <a:lnTo>
                    <a:pt x="68" y="56"/>
                  </a:lnTo>
                  <a:lnTo>
                    <a:pt x="68" y="57"/>
                  </a:lnTo>
                  <a:lnTo>
                    <a:pt x="68" y="59"/>
                  </a:lnTo>
                  <a:lnTo>
                    <a:pt x="71" y="60"/>
                  </a:lnTo>
                  <a:lnTo>
                    <a:pt x="76" y="62"/>
                  </a:lnTo>
                  <a:lnTo>
                    <a:pt x="77" y="63"/>
                  </a:lnTo>
                  <a:lnTo>
                    <a:pt x="77" y="65"/>
                  </a:lnTo>
                  <a:lnTo>
                    <a:pt x="76" y="65"/>
                  </a:lnTo>
                  <a:lnTo>
                    <a:pt x="72" y="66"/>
                  </a:lnTo>
                  <a:lnTo>
                    <a:pt x="71" y="63"/>
                  </a:lnTo>
                  <a:lnTo>
                    <a:pt x="69" y="62"/>
                  </a:lnTo>
                  <a:lnTo>
                    <a:pt x="65" y="61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41" y="59"/>
                  </a:lnTo>
                  <a:lnTo>
                    <a:pt x="39" y="58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6" y="56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0" y="57"/>
                  </a:lnTo>
                  <a:lnTo>
                    <a:pt x="31" y="58"/>
                  </a:lnTo>
                  <a:lnTo>
                    <a:pt x="27" y="59"/>
                  </a:lnTo>
                  <a:lnTo>
                    <a:pt x="19" y="57"/>
                  </a:lnTo>
                  <a:lnTo>
                    <a:pt x="15" y="56"/>
                  </a:lnTo>
                  <a:lnTo>
                    <a:pt x="4" y="57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5" y="53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41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9" y="35"/>
                  </a:lnTo>
                  <a:lnTo>
                    <a:pt x="8" y="32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0" y="1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2" name="Freeform 28" descr="20%"/>
            <p:cNvSpPr>
              <a:spLocks/>
            </p:cNvSpPr>
            <p:nvPr/>
          </p:nvSpPr>
          <p:spPr bwMode="auto">
            <a:xfrm>
              <a:off x="5818188" y="3846513"/>
              <a:ext cx="381000" cy="642937"/>
            </a:xfrm>
            <a:custGeom>
              <a:avLst/>
              <a:gdLst>
                <a:gd name="T0" fmla="*/ 2147483647 w 47"/>
                <a:gd name="T1" fmla="*/ 0 h 83"/>
                <a:gd name="T2" fmla="*/ 985703678 w 47"/>
                <a:gd name="T3" fmla="*/ 120004564 h 83"/>
                <a:gd name="T4" fmla="*/ 985703678 w 47"/>
                <a:gd name="T5" fmla="*/ 180014608 h 83"/>
                <a:gd name="T6" fmla="*/ 788564614 w 47"/>
                <a:gd name="T7" fmla="*/ 300019203 h 83"/>
                <a:gd name="T8" fmla="*/ 788564614 w 47"/>
                <a:gd name="T9" fmla="*/ 480033750 h 83"/>
                <a:gd name="T10" fmla="*/ 788564614 w 47"/>
                <a:gd name="T11" fmla="*/ 660048419 h 83"/>
                <a:gd name="T12" fmla="*/ 722846189 w 47"/>
                <a:gd name="T13" fmla="*/ 720050686 h 83"/>
                <a:gd name="T14" fmla="*/ 591417444 w 47"/>
                <a:gd name="T15" fmla="*/ 840055220 h 83"/>
                <a:gd name="T16" fmla="*/ 459996679 w 47"/>
                <a:gd name="T17" fmla="*/ 960067501 h 83"/>
                <a:gd name="T18" fmla="*/ 394278254 w 47"/>
                <a:gd name="T19" fmla="*/ 1020070010 h 83"/>
                <a:gd name="T20" fmla="*/ 394278254 w 47"/>
                <a:gd name="T21" fmla="*/ 1140074544 h 83"/>
                <a:gd name="T22" fmla="*/ 328567935 w 47"/>
                <a:gd name="T23" fmla="*/ 1260086825 h 83"/>
                <a:gd name="T24" fmla="*/ 328567935 w 47"/>
                <a:gd name="T25" fmla="*/ 1320089092 h 83"/>
                <a:gd name="T26" fmla="*/ 262857552 w 47"/>
                <a:gd name="T27" fmla="*/ 1500103639 h 83"/>
                <a:gd name="T28" fmla="*/ 197139127 w 47"/>
                <a:gd name="T29" fmla="*/ 1620108174 h 83"/>
                <a:gd name="T30" fmla="*/ 262857552 w 47"/>
                <a:gd name="T31" fmla="*/ 1800122721 h 83"/>
                <a:gd name="T32" fmla="*/ 328567935 w 47"/>
                <a:gd name="T33" fmla="*/ 1860124988 h 83"/>
                <a:gd name="T34" fmla="*/ 328567935 w 47"/>
                <a:gd name="T35" fmla="*/ 1980137269 h 83"/>
                <a:gd name="T36" fmla="*/ 328567935 w 47"/>
                <a:gd name="T37" fmla="*/ 1980137269 h 83"/>
                <a:gd name="T38" fmla="*/ 328567935 w 47"/>
                <a:gd name="T39" fmla="*/ 2040140020 h 83"/>
                <a:gd name="T40" fmla="*/ 328567935 w 47"/>
                <a:gd name="T41" fmla="*/ 2040140020 h 83"/>
                <a:gd name="T42" fmla="*/ 262857552 w 47"/>
                <a:gd name="T43" fmla="*/ 2147483647 h 83"/>
                <a:gd name="T44" fmla="*/ 328567935 w 47"/>
                <a:gd name="T45" fmla="*/ 2147483647 h 83"/>
                <a:gd name="T46" fmla="*/ 262857552 w 47"/>
                <a:gd name="T47" fmla="*/ 2147483647 h 83"/>
                <a:gd name="T48" fmla="*/ 394278254 w 47"/>
                <a:gd name="T49" fmla="*/ 2147483647 h 83"/>
                <a:gd name="T50" fmla="*/ 394278254 w 47"/>
                <a:gd name="T51" fmla="*/ 2147483647 h 83"/>
                <a:gd name="T52" fmla="*/ 459996679 w 47"/>
                <a:gd name="T53" fmla="*/ 2147483647 h 83"/>
                <a:gd name="T54" fmla="*/ 525706999 w 47"/>
                <a:gd name="T55" fmla="*/ 2147483647 h 83"/>
                <a:gd name="T56" fmla="*/ 525706999 w 47"/>
                <a:gd name="T57" fmla="*/ 2147483647 h 83"/>
                <a:gd name="T58" fmla="*/ 394278254 w 47"/>
                <a:gd name="T59" fmla="*/ 2147483647 h 83"/>
                <a:gd name="T60" fmla="*/ 394278254 w 47"/>
                <a:gd name="T61" fmla="*/ 2147483647 h 83"/>
                <a:gd name="T62" fmla="*/ 328567935 w 47"/>
                <a:gd name="T63" fmla="*/ 2147483647 h 83"/>
                <a:gd name="T64" fmla="*/ 197139127 w 47"/>
                <a:gd name="T65" fmla="*/ 2147483647 h 83"/>
                <a:gd name="T66" fmla="*/ 0 w 47"/>
                <a:gd name="T67" fmla="*/ 2147483647 h 83"/>
                <a:gd name="T68" fmla="*/ 0 w 47"/>
                <a:gd name="T69" fmla="*/ 2147483647 h 83"/>
                <a:gd name="T70" fmla="*/ 1774260186 w 47"/>
                <a:gd name="T71" fmla="*/ 2147483647 h 83"/>
                <a:gd name="T72" fmla="*/ 1774260186 w 47"/>
                <a:gd name="T73" fmla="*/ 2147483647 h 83"/>
                <a:gd name="T74" fmla="*/ 1708549867 w 47"/>
                <a:gd name="T75" fmla="*/ 2147483647 h 83"/>
                <a:gd name="T76" fmla="*/ 1774260186 w 47"/>
                <a:gd name="T77" fmla="*/ 2147483647 h 83"/>
                <a:gd name="T78" fmla="*/ 1905688931 w 47"/>
                <a:gd name="T79" fmla="*/ 2147483647 h 83"/>
                <a:gd name="T80" fmla="*/ 1971399250 w 47"/>
                <a:gd name="T81" fmla="*/ 2147483647 h 83"/>
                <a:gd name="T82" fmla="*/ 2102827994 w 47"/>
                <a:gd name="T83" fmla="*/ 2147483647 h 83"/>
                <a:gd name="T84" fmla="*/ 2147483647 w 47"/>
                <a:gd name="T85" fmla="*/ 2147483647 h 83"/>
                <a:gd name="T86" fmla="*/ 2147483647 w 47"/>
                <a:gd name="T87" fmla="*/ 2147483647 h 83"/>
                <a:gd name="T88" fmla="*/ 2147483647 w 47"/>
                <a:gd name="T89" fmla="*/ 2147483647 h 83"/>
                <a:gd name="T90" fmla="*/ 2147483647 w 47"/>
                <a:gd name="T91" fmla="*/ 2147483647 h 83"/>
                <a:gd name="T92" fmla="*/ 2147483647 w 47"/>
                <a:gd name="T93" fmla="*/ 2147483647 h 83"/>
                <a:gd name="T94" fmla="*/ 2147483647 w 47"/>
                <a:gd name="T95" fmla="*/ 2147483647 h 83"/>
                <a:gd name="T96" fmla="*/ 2147483647 w 47"/>
                <a:gd name="T97" fmla="*/ 2147483647 h 83"/>
                <a:gd name="T98" fmla="*/ 2147483647 w 47"/>
                <a:gd name="T99" fmla="*/ 2147483647 h 83"/>
                <a:gd name="T100" fmla="*/ 2147483647 w 47"/>
                <a:gd name="T101" fmla="*/ 2147483647 h 83"/>
                <a:gd name="T102" fmla="*/ 2147483647 w 47"/>
                <a:gd name="T103" fmla="*/ 120004564 h 83"/>
                <a:gd name="T104" fmla="*/ 2147483647 w 47"/>
                <a:gd name="T105" fmla="*/ 0 h 83"/>
                <a:gd name="T106" fmla="*/ 2147483647 w 47"/>
                <a:gd name="T107" fmla="*/ 0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83"/>
                <a:gd name="T164" fmla="*/ 47 w 47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83">
                  <a:moveTo>
                    <a:pt x="44" y="0"/>
                  </a:moveTo>
                  <a:lnTo>
                    <a:pt x="15" y="2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4" y="36"/>
                  </a:lnTo>
                  <a:lnTo>
                    <a:pt x="5" y="37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5"/>
                  </a:lnTo>
                  <a:lnTo>
                    <a:pt x="7" y="47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5" y="54"/>
                  </a:lnTo>
                  <a:lnTo>
                    <a:pt x="3" y="59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27" y="70"/>
                  </a:lnTo>
                  <a:lnTo>
                    <a:pt x="27" y="71"/>
                  </a:lnTo>
                  <a:lnTo>
                    <a:pt x="26" y="73"/>
                  </a:lnTo>
                  <a:lnTo>
                    <a:pt x="27" y="77"/>
                  </a:lnTo>
                  <a:lnTo>
                    <a:pt x="29" y="80"/>
                  </a:lnTo>
                  <a:lnTo>
                    <a:pt x="30" y="83"/>
                  </a:lnTo>
                  <a:lnTo>
                    <a:pt x="32" y="83"/>
                  </a:lnTo>
                  <a:lnTo>
                    <a:pt x="35" y="81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8"/>
                  </a:lnTo>
                  <a:lnTo>
                    <a:pt x="46" y="79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5" y="2"/>
                  </a:lnTo>
                  <a:lnTo>
                    <a:pt x="44" y="0"/>
                  </a:lnTo>
                  <a:close/>
                </a:path>
              </a:pathLst>
            </a:custGeom>
            <a:pattFill prst="pct20">
              <a:fgClr>
                <a:schemeClr val="tx2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3" name="Freeform 29"/>
            <p:cNvSpPr>
              <a:spLocks/>
            </p:cNvSpPr>
            <p:nvPr/>
          </p:nvSpPr>
          <p:spPr bwMode="auto">
            <a:xfrm>
              <a:off x="6878638" y="2732088"/>
              <a:ext cx="639762" cy="395287"/>
            </a:xfrm>
            <a:custGeom>
              <a:avLst/>
              <a:gdLst>
                <a:gd name="T0" fmla="*/ 1246053944 w 79"/>
                <a:gd name="T1" fmla="*/ 2147483647 h 51"/>
                <a:gd name="T2" fmla="*/ 2147483647 w 79"/>
                <a:gd name="T3" fmla="*/ 2147483647 h 51"/>
                <a:gd name="T4" fmla="*/ 2147483647 w 79"/>
                <a:gd name="T5" fmla="*/ 2147483647 h 51"/>
                <a:gd name="T6" fmla="*/ 2147483647 w 79"/>
                <a:gd name="T7" fmla="*/ 2147483647 h 51"/>
                <a:gd name="T8" fmla="*/ 2147483647 w 79"/>
                <a:gd name="T9" fmla="*/ 2147483647 h 51"/>
                <a:gd name="T10" fmla="*/ 2147483647 w 79"/>
                <a:gd name="T11" fmla="*/ 2147483647 h 51"/>
                <a:gd name="T12" fmla="*/ 2147483647 w 79"/>
                <a:gd name="T13" fmla="*/ 2147483647 h 51"/>
                <a:gd name="T14" fmla="*/ 2147483647 w 79"/>
                <a:gd name="T15" fmla="*/ 2147483647 h 51"/>
                <a:gd name="T16" fmla="*/ 2147483647 w 79"/>
                <a:gd name="T17" fmla="*/ 2147483647 h 51"/>
                <a:gd name="T18" fmla="*/ 2147483647 w 79"/>
                <a:gd name="T19" fmla="*/ 2102578397 h 51"/>
                <a:gd name="T20" fmla="*/ 2147483647 w 79"/>
                <a:gd name="T21" fmla="*/ 1982433953 h 51"/>
                <a:gd name="T22" fmla="*/ 2147483647 w 79"/>
                <a:gd name="T23" fmla="*/ 1862282242 h 51"/>
                <a:gd name="T24" fmla="*/ 2147483647 w 79"/>
                <a:gd name="T25" fmla="*/ 1802214138 h 51"/>
                <a:gd name="T26" fmla="*/ 2147483647 w 79"/>
                <a:gd name="T27" fmla="*/ 1742138282 h 51"/>
                <a:gd name="T28" fmla="*/ 2147483647 w 79"/>
                <a:gd name="T29" fmla="*/ 1682062427 h 51"/>
                <a:gd name="T30" fmla="*/ 2147483647 w 79"/>
                <a:gd name="T31" fmla="*/ 1621994322 h 51"/>
                <a:gd name="T32" fmla="*/ 2147483647 w 79"/>
                <a:gd name="T33" fmla="*/ 1621994322 h 51"/>
                <a:gd name="T34" fmla="*/ 2147483647 w 79"/>
                <a:gd name="T35" fmla="*/ 1561918467 h 51"/>
                <a:gd name="T36" fmla="*/ 2147483647 w 79"/>
                <a:gd name="T37" fmla="*/ 1561918467 h 51"/>
                <a:gd name="T38" fmla="*/ 2147483647 w 79"/>
                <a:gd name="T39" fmla="*/ 1441766757 h 51"/>
                <a:gd name="T40" fmla="*/ 2147483647 w 79"/>
                <a:gd name="T41" fmla="*/ 1441766757 h 51"/>
                <a:gd name="T42" fmla="*/ 2147483647 w 79"/>
                <a:gd name="T43" fmla="*/ 1381698652 h 51"/>
                <a:gd name="T44" fmla="*/ 2147483647 w 79"/>
                <a:gd name="T45" fmla="*/ 1201478837 h 51"/>
                <a:gd name="T46" fmla="*/ 2147483647 w 79"/>
                <a:gd name="T47" fmla="*/ 1201478837 h 51"/>
                <a:gd name="T48" fmla="*/ 2147483647 w 79"/>
                <a:gd name="T49" fmla="*/ 1081327126 h 51"/>
                <a:gd name="T50" fmla="*/ 2147483647 w 79"/>
                <a:gd name="T51" fmla="*/ 1021251271 h 51"/>
                <a:gd name="T52" fmla="*/ 2147483647 w 79"/>
                <a:gd name="T53" fmla="*/ 1021251271 h 51"/>
                <a:gd name="T54" fmla="*/ 2147483647 w 79"/>
                <a:gd name="T55" fmla="*/ 961182924 h 51"/>
                <a:gd name="T56" fmla="*/ 2147483647 w 79"/>
                <a:gd name="T57" fmla="*/ 901107069 h 51"/>
                <a:gd name="T58" fmla="*/ 2147483647 w 79"/>
                <a:gd name="T59" fmla="*/ 720887254 h 51"/>
                <a:gd name="T60" fmla="*/ 2147483647 w 79"/>
                <a:gd name="T61" fmla="*/ 660811398 h 51"/>
                <a:gd name="T62" fmla="*/ 2147483647 w 79"/>
                <a:gd name="T63" fmla="*/ 600735543 h 51"/>
                <a:gd name="T64" fmla="*/ 2147483647 w 79"/>
                <a:gd name="T65" fmla="*/ 540667438 h 51"/>
                <a:gd name="T66" fmla="*/ 2147483647 w 79"/>
                <a:gd name="T67" fmla="*/ 540667438 h 51"/>
                <a:gd name="T68" fmla="*/ 2147483647 w 79"/>
                <a:gd name="T69" fmla="*/ 480591462 h 51"/>
                <a:gd name="T70" fmla="*/ 2147483647 w 79"/>
                <a:gd name="T71" fmla="*/ 480591462 h 51"/>
                <a:gd name="T72" fmla="*/ 2147483647 w 79"/>
                <a:gd name="T73" fmla="*/ 420515607 h 51"/>
                <a:gd name="T74" fmla="*/ 2147483647 w 79"/>
                <a:gd name="T75" fmla="*/ 360439751 h 51"/>
                <a:gd name="T76" fmla="*/ 2147483647 w 79"/>
                <a:gd name="T77" fmla="*/ 180219876 h 51"/>
                <a:gd name="T78" fmla="*/ 2147483647 w 79"/>
                <a:gd name="T79" fmla="*/ 180219876 h 51"/>
                <a:gd name="T80" fmla="*/ 2147483647 w 79"/>
                <a:gd name="T81" fmla="*/ 120143990 h 51"/>
                <a:gd name="T82" fmla="*/ 2147483647 w 79"/>
                <a:gd name="T83" fmla="*/ 120143990 h 51"/>
                <a:gd name="T84" fmla="*/ 2147483647 w 79"/>
                <a:gd name="T85" fmla="*/ 120143990 h 51"/>
                <a:gd name="T86" fmla="*/ 2147483647 w 79"/>
                <a:gd name="T87" fmla="*/ 60075870 h 51"/>
                <a:gd name="T88" fmla="*/ 2147483647 w 79"/>
                <a:gd name="T89" fmla="*/ 0 h 51"/>
                <a:gd name="T90" fmla="*/ 590233109 w 79"/>
                <a:gd name="T91" fmla="*/ 660811398 h 51"/>
                <a:gd name="T92" fmla="*/ 524653353 w 79"/>
                <a:gd name="T93" fmla="*/ 420515607 h 51"/>
                <a:gd name="T94" fmla="*/ 327906369 w 79"/>
                <a:gd name="T95" fmla="*/ 600735543 h 51"/>
                <a:gd name="T96" fmla="*/ 327906369 w 79"/>
                <a:gd name="T97" fmla="*/ 600735543 h 51"/>
                <a:gd name="T98" fmla="*/ 262326677 w 79"/>
                <a:gd name="T99" fmla="*/ 540667438 h 51"/>
                <a:gd name="T100" fmla="*/ 262326677 w 79"/>
                <a:gd name="T101" fmla="*/ 540667438 h 51"/>
                <a:gd name="T102" fmla="*/ 196747048 w 79"/>
                <a:gd name="T103" fmla="*/ 660811398 h 51"/>
                <a:gd name="T104" fmla="*/ 65579645 w 79"/>
                <a:gd name="T105" fmla="*/ 780955358 h 51"/>
                <a:gd name="T106" fmla="*/ 0 w 79"/>
                <a:gd name="T107" fmla="*/ 841031214 h 51"/>
                <a:gd name="T108" fmla="*/ 262326677 w 79"/>
                <a:gd name="T109" fmla="*/ 2147483647 h 51"/>
                <a:gd name="T110" fmla="*/ 393494096 w 79"/>
                <a:gd name="T111" fmla="*/ 2147483647 h 51"/>
                <a:gd name="T112" fmla="*/ 1246053944 w 79"/>
                <a:gd name="T113" fmla="*/ 2147483647 h 51"/>
                <a:gd name="T114" fmla="*/ 1246053944 w 79"/>
                <a:gd name="T115" fmla="*/ 2147483647 h 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9"/>
                <a:gd name="T175" fmla="*/ 0 h 51"/>
                <a:gd name="T176" fmla="*/ 79 w 79"/>
                <a:gd name="T177" fmla="*/ 51 h 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9" h="51">
                  <a:moveTo>
                    <a:pt x="19" y="49"/>
                  </a:moveTo>
                  <a:lnTo>
                    <a:pt x="55" y="42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39"/>
                  </a:lnTo>
                  <a:lnTo>
                    <a:pt x="67" y="38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1" y="37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7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1" y="18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2" y="15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9" y="11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51"/>
                  </a:lnTo>
                  <a:lnTo>
                    <a:pt x="19" y="49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4" name="Freeform 30"/>
            <p:cNvSpPr>
              <a:spLocks/>
            </p:cNvSpPr>
            <p:nvPr/>
          </p:nvSpPr>
          <p:spPr bwMode="auto">
            <a:xfrm>
              <a:off x="6664325" y="3127375"/>
              <a:ext cx="830263" cy="455613"/>
            </a:xfrm>
            <a:custGeom>
              <a:avLst/>
              <a:gdLst>
                <a:gd name="T0" fmla="*/ 2053964738 w 102"/>
                <a:gd name="T1" fmla="*/ 2147483647 h 59"/>
                <a:gd name="T2" fmla="*/ 1722681761 w 102"/>
                <a:gd name="T3" fmla="*/ 2147483647 h 59"/>
                <a:gd name="T4" fmla="*/ 1457648867 w 102"/>
                <a:gd name="T5" fmla="*/ 2147483647 h 59"/>
                <a:gd name="T6" fmla="*/ 331283105 w 102"/>
                <a:gd name="T7" fmla="*/ 2147483647 h 59"/>
                <a:gd name="T8" fmla="*/ 596316126 w 102"/>
                <a:gd name="T9" fmla="*/ 2147483647 h 59"/>
                <a:gd name="T10" fmla="*/ 662566210 w 102"/>
                <a:gd name="T11" fmla="*/ 2147483647 h 59"/>
                <a:gd name="T12" fmla="*/ 1258882336 w 102"/>
                <a:gd name="T13" fmla="*/ 2147483647 h 59"/>
                <a:gd name="T14" fmla="*/ 1391398783 w 102"/>
                <a:gd name="T15" fmla="*/ 2147483647 h 59"/>
                <a:gd name="T16" fmla="*/ 1788931844 w 102"/>
                <a:gd name="T17" fmla="*/ 2147483647 h 59"/>
                <a:gd name="T18" fmla="*/ 1921448291 w 102"/>
                <a:gd name="T19" fmla="*/ 2147483647 h 59"/>
                <a:gd name="T20" fmla="*/ 2147483647 w 102"/>
                <a:gd name="T21" fmla="*/ 2147483647 h 59"/>
                <a:gd name="T22" fmla="*/ 2147483647 w 102"/>
                <a:gd name="T23" fmla="*/ 2147483647 h 59"/>
                <a:gd name="T24" fmla="*/ 2147483647 w 102"/>
                <a:gd name="T25" fmla="*/ 2146794810 h 59"/>
                <a:gd name="T26" fmla="*/ 2147483647 w 102"/>
                <a:gd name="T27" fmla="*/ 1669729029 h 59"/>
                <a:gd name="T28" fmla="*/ 2147483647 w 102"/>
                <a:gd name="T29" fmla="*/ 1073401266 h 59"/>
                <a:gd name="T30" fmla="*/ 2147483647 w 102"/>
                <a:gd name="T31" fmla="*/ 1133032498 h 59"/>
                <a:gd name="T32" fmla="*/ 2147483647 w 102"/>
                <a:gd name="T33" fmla="*/ 715598190 h 59"/>
                <a:gd name="T34" fmla="*/ 2147483647 w 102"/>
                <a:gd name="T35" fmla="*/ 596335726 h 59"/>
                <a:gd name="T36" fmla="*/ 2147483647 w 102"/>
                <a:gd name="T37" fmla="*/ 298164002 h 59"/>
                <a:gd name="T38" fmla="*/ 2147483647 w 102"/>
                <a:gd name="T39" fmla="*/ 59631247 h 59"/>
                <a:gd name="T40" fmla="*/ 2147483647 w 102"/>
                <a:gd name="T41" fmla="*/ 238532710 h 59"/>
                <a:gd name="T42" fmla="*/ 2147483647 w 102"/>
                <a:gd name="T43" fmla="*/ 59631247 h 59"/>
                <a:gd name="T44" fmla="*/ 2147483647 w 102"/>
                <a:gd name="T45" fmla="*/ 119270216 h 59"/>
                <a:gd name="T46" fmla="*/ 2147483647 w 102"/>
                <a:gd name="T47" fmla="*/ 238532710 h 59"/>
                <a:gd name="T48" fmla="*/ 2147483647 w 102"/>
                <a:gd name="T49" fmla="*/ 477065420 h 59"/>
                <a:gd name="T50" fmla="*/ 2147483647 w 102"/>
                <a:gd name="T51" fmla="*/ 834868376 h 59"/>
                <a:gd name="T52" fmla="*/ 2147483647 w 102"/>
                <a:gd name="T53" fmla="*/ 894499607 h 59"/>
                <a:gd name="T54" fmla="*/ 2147483647 w 102"/>
                <a:gd name="T55" fmla="*/ 1013762312 h 59"/>
                <a:gd name="T56" fmla="*/ 2147483647 w 102"/>
                <a:gd name="T57" fmla="*/ 1073401266 h 59"/>
                <a:gd name="T58" fmla="*/ 2147483647 w 102"/>
                <a:gd name="T59" fmla="*/ 1192663730 h 59"/>
                <a:gd name="T60" fmla="*/ 2147483647 w 102"/>
                <a:gd name="T61" fmla="*/ 1371565148 h 59"/>
                <a:gd name="T62" fmla="*/ 2147483647 w 102"/>
                <a:gd name="T63" fmla="*/ 1550466565 h 59"/>
                <a:gd name="T64" fmla="*/ 2147483647 w 102"/>
                <a:gd name="T65" fmla="*/ 1729360261 h 59"/>
                <a:gd name="T66" fmla="*/ 2147483647 w 102"/>
                <a:gd name="T67" fmla="*/ 1788999215 h 59"/>
                <a:gd name="T68" fmla="*/ 2147483647 w 102"/>
                <a:gd name="T69" fmla="*/ 1848630446 h 59"/>
                <a:gd name="T70" fmla="*/ 2147483647 w 102"/>
                <a:gd name="T71" fmla="*/ 1908261678 h 59"/>
                <a:gd name="T72" fmla="*/ 2147483647 w 102"/>
                <a:gd name="T73" fmla="*/ 1967892910 h 59"/>
                <a:gd name="T74" fmla="*/ 2147483647 w 102"/>
                <a:gd name="T75" fmla="*/ 2146794810 h 59"/>
                <a:gd name="T76" fmla="*/ 2147483647 w 102"/>
                <a:gd name="T77" fmla="*/ 2146794810 h 59"/>
                <a:gd name="T78" fmla="*/ 2147483647 w 102"/>
                <a:gd name="T79" fmla="*/ 2147483647 h 59"/>
                <a:gd name="T80" fmla="*/ 2147483647 w 102"/>
                <a:gd name="T81" fmla="*/ 2146794810 h 59"/>
                <a:gd name="T82" fmla="*/ 2147483647 w 102"/>
                <a:gd name="T83" fmla="*/ 2147483647 h 59"/>
                <a:gd name="T84" fmla="*/ 2147483647 w 102"/>
                <a:gd name="T85" fmla="*/ 2147483647 h 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2"/>
                <a:gd name="T130" fmla="*/ 0 h 59"/>
                <a:gd name="T131" fmla="*/ 102 w 102"/>
                <a:gd name="T132" fmla="*/ 59 h 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2" h="59">
                  <a:moveTo>
                    <a:pt x="101" y="43"/>
                  </a:moveTo>
                  <a:lnTo>
                    <a:pt x="67" y="50"/>
                  </a:lnTo>
                  <a:lnTo>
                    <a:pt x="31" y="55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2" y="56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2" y="47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20" y="41"/>
                  </a:lnTo>
                  <a:lnTo>
                    <a:pt x="19" y="42"/>
                  </a:lnTo>
                  <a:lnTo>
                    <a:pt x="21" y="44"/>
                  </a:lnTo>
                  <a:lnTo>
                    <a:pt x="24" y="45"/>
                  </a:lnTo>
                  <a:lnTo>
                    <a:pt x="26" y="45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8" y="42"/>
                  </a:lnTo>
                  <a:lnTo>
                    <a:pt x="29" y="43"/>
                  </a:lnTo>
                  <a:lnTo>
                    <a:pt x="30" y="44"/>
                  </a:lnTo>
                  <a:lnTo>
                    <a:pt x="31" y="43"/>
                  </a:lnTo>
                  <a:lnTo>
                    <a:pt x="34" y="42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9" y="38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1" y="35"/>
                  </a:lnTo>
                  <a:lnTo>
                    <a:pt x="42" y="33"/>
                  </a:lnTo>
                  <a:lnTo>
                    <a:pt x="44" y="28"/>
                  </a:lnTo>
                  <a:lnTo>
                    <a:pt x="47" y="17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50" y="20"/>
                  </a:lnTo>
                  <a:lnTo>
                    <a:pt x="52" y="19"/>
                  </a:lnTo>
                  <a:lnTo>
                    <a:pt x="53" y="17"/>
                  </a:lnTo>
                  <a:lnTo>
                    <a:pt x="54" y="13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78" y="12"/>
                  </a:lnTo>
                  <a:lnTo>
                    <a:pt x="77" y="14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1" y="15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3" y="23"/>
                  </a:lnTo>
                  <a:lnTo>
                    <a:pt x="93" y="25"/>
                  </a:lnTo>
                  <a:lnTo>
                    <a:pt x="92" y="26"/>
                  </a:lnTo>
                  <a:lnTo>
                    <a:pt x="94" y="27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4" y="33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3" y="37"/>
                  </a:lnTo>
                  <a:lnTo>
                    <a:pt x="94" y="38"/>
                  </a:lnTo>
                  <a:lnTo>
                    <a:pt x="96" y="37"/>
                  </a:lnTo>
                  <a:lnTo>
                    <a:pt x="97" y="36"/>
                  </a:lnTo>
                  <a:lnTo>
                    <a:pt x="99" y="36"/>
                  </a:lnTo>
                  <a:lnTo>
                    <a:pt x="100" y="36"/>
                  </a:lnTo>
                  <a:lnTo>
                    <a:pt x="101" y="37"/>
                  </a:lnTo>
                  <a:lnTo>
                    <a:pt x="102" y="41"/>
                  </a:lnTo>
                  <a:lnTo>
                    <a:pt x="101" y="42"/>
                  </a:lnTo>
                  <a:lnTo>
                    <a:pt x="101" y="43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5" name="Freeform 31"/>
            <p:cNvSpPr>
              <a:spLocks/>
            </p:cNvSpPr>
            <p:nvPr/>
          </p:nvSpPr>
          <p:spPr bwMode="auto">
            <a:xfrm>
              <a:off x="4457700" y="2794000"/>
              <a:ext cx="906463" cy="425450"/>
            </a:xfrm>
            <a:custGeom>
              <a:avLst/>
              <a:gdLst>
                <a:gd name="T0" fmla="*/ 0 w 111"/>
                <a:gd name="T1" fmla="*/ 2034463625 h 55"/>
                <a:gd name="T2" fmla="*/ 200067009 w 111"/>
                <a:gd name="T3" fmla="*/ 0 h 55"/>
                <a:gd name="T4" fmla="*/ 2147483647 w 111"/>
                <a:gd name="T5" fmla="*/ 179508969 h 55"/>
                <a:gd name="T6" fmla="*/ 2147483647 w 111"/>
                <a:gd name="T7" fmla="*/ 359025673 h 55"/>
                <a:gd name="T8" fmla="*/ 2147483647 w 111"/>
                <a:gd name="T9" fmla="*/ 359025673 h 55"/>
                <a:gd name="T10" fmla="*/ 2147483647 w 111"/>
                <a:gd name="T11" fmla="*/ 299184213 h 55"/>
                <a:gd name="T12" fmla="*/ 2147483647 w 111"/>
                <a:gd name="T13" fmla="*/ 359025673 h 55"/>
                <a:gd name="T14" fmla="*/ 2147483647 w 111"/>
                <a:gd name="T15" fmla="*/ 538534702 h 55"/>
                <a:gd name="T16" fmla="*/ 2147483647 w 111"/>
                <a:gd name="T17" fmla="*/ 538534702 h 55"/>
                <a:gd name="T18" fmla="*/ 2147483647 w 111"/>
                <a:gd name="T19" fmla="*/ 538534702 h 55"/>
                <a:gd name="T20" fmla="*/ 2147483647 w 111"/>
                <a:gd name="T21" fmla="*/ 418859397 h 55"/>
                <a:gd name="T22" fmla="*/ 2147483647 w 111"/>
                <a:gd name="T23" fmla="*/ 418859397 h 55"/>
                <a:gd name="T24" fmla="*/ 2147483647 w 111"/>
                <a:gd name="T25" fmla="*/ 478700857 h 55"/>
                <a:gd name="T26" fmla="*/ 2147483647 w 111"/>
                <a:gd name="T27" fmla="*/ 658209886 h 55"/>
                <a:gd name="T28" fmla="*/ 2147483647 w 111"/>
                <a:gd name="T29" fmla="*/ 777885070 h 55"/>
                <a:gd name="T30" fmla="*/ 2147483647 w 111"/>
                <a:gd name="T31" fmla="*/ 897560255 h 55"/>
                <a:gd name="T32" fmla="*/ 2147483647 w 111"/>
                <a:gd name="T33" fmla="*/ 957393979 h 55"/>
                <a:gd name="T34" fmla="*/ 2147483647 w 111"/>
                <a:gd name="T35" fmla="*/ 1017235680 h 55"/>
                <a:gd name="T36" fmla="*/ 2147483647 w 111"/>
                <a:gd name="T37" fmla="*/ 1136910864 h 55"/>
                <a:gd name="T38" fmla="*/ 2147483647 w 111"/>
                <a:gd name="T39" fmla="*/ 1256586048 h 55"/>
                <a:gd name="T40" fmla="*/ 2147483647 w 111"/>
                <a:gd name="T41" fmla="*/ 1436094957 h 55"/>
                <a:gd name="T42" fmla="*/ 2147483647 w 111"/>
                <a:gd name="T43" fmla="*/ 1495928681 h 55"/>
                <a:gd name="T44" fmla="*/ 2147483647 w 111"/>
                <a:gd name="T45" fmla="*/ 1555770141 h 55"/>
                <a:gd name="T46" fmla="*/ 2147483647 w 111"/>
                <a:gd name="T47" fmla="*/ 1675445325 h 55"/>
                <a:gd name="T48" fmla="*/ 2147483647 w 111"/>
                <a:gd name="T49" fmla="*/ 1735279049 h 55"/>
                <a:gd name="T50" fmla="*/ 2147483647 w 111"/>
                <a:gd name="T51" fmla="*/ 1795120509 h 55"/>
                <a:gd name="T52" fmla="*/ 2147483647 w 111"/>
                <a:gd name="T53" fmla="*/ 1914795693 h 55"/>
                <a:gd name="T54" fmla="*/ 2147483647 w 111"/>
                <a:gd name="T55" fmla="*/ 2034463625 h 55"/>
                <a:gd name="T56" fmla="*/ 2147483647 w 111"/>
                <a:gd name="T57" fmla="*/ 2094305085 h 55"/>
                <a:gd name="T58" fmla="*/ 2147483647 w 111"/>
                <a:gd name="T59" fmla="*/ 2147483647 h 55"/>
                <a:gd name="T60" fmla="*/ 2147483647 w 111"/>
                <a:gd name="T61" fmla="*/ 2147483647 h 55"/>
                <a:gd name="T62" fmla="*/ 2147483647 w 111"/>
                <a:gd name="T63" fmla="*/ 2147483647 h 55"/>
                <a:gd name="T64" fmla="*/ 2147483647 w 111"/>
                <a:gd name="T65" fmla="*/ 2147483647 h 55"/>
                <a:gd name="T66" fmla="*/ 2147483647 w 111"/>
                <a:gd name="T67" fmla="*/ 2147483647 h 55"/>
                <a:gd name="T68" fmla="*/ 2147483647 w 111"/>
                <a:gd name="T69" fmla="*/ 2147483647 h 55"/>
                <a:gd name="T70" fmla="*/ 2147483647 w 111"/>
                <a:gd name="T71" fmla="*/ 2147483647 h 55"/>
                <a:gd name="T72" fmla="*/ 2147483647 w 111"/>
                <a:gd name="T73" fmla="*/ 2147483647 h 55"/>
                <a:gd name="T74" fmla="*/ 2147483647 w 111"/>
                <a:gd name="T75" fmla="*/ 2147483647 h 55"/>
                <a:gd name="T76" fmla="*/ 2147483647 w 111"/>
                <a:gd name="T77" fmla="*/ 2147483647 h 55"/>
                <a:gd name="T78" fmla="*/ 2147483647 w 111"/>
                <a:gd name="T79" fmla="*/ 2147483647 h 55"/>
                <a:gd name="T80" fmla="*/ 2147483647 w 111"/>
                <a:gd name="T81" fmla="*/ 2147483647 h 55"/>
                <a:gd name="T82" fmla="*/ 2147483647 w 111"/>
                <a:gd name="T83" fmla="*/ 2147483647 h 55"/>
                <a:gd name="T84" fmla="*/ 2147483647 w 111"/>
                <a:gd name="T85" fmla="*/ 2147483647 h 55"/>
                <a:gd name="T86" fmla="*/ 1667222333 w 111"/>
                <a:gd name="T87" fmla="*/ 2147483647 h 55"/>
                <a:gd name="T88" fmla="*/ 1733916759 w 111"/>
                <a:gd name="T89" fmla="*/ 2147483647 h 55"/>
                <a:gd name="T90" fmla="*/ 0 w 111"/>
                <a:gd name="T91" fmla="*/ 2034463625 h 55"/>
                <a:gd name="T92" fmla="*/ 0 w 111"/>
                <a:gd name="T93" fmla="*/ 2034463625 h 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1"/>
                <a:gd name="T142" fmla="*/ 0 h 55"/>
                <a:gd name="T143" fmla="*/ 111 w 111"/>
                <a:gd name="T144" fmla="*/ 55 h 5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1" h="55">
                  <a:moveTo>
                    <a:pt x="0" y="34"/>
                  </a:moveTo>
                  <a:lnTo>
                    <a:pt x="3" y="0"/>
                  </a:lnTo>
                  <a:lnTo>
                    <a:pt x="72" y="3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5"/>
                  </a:lnTo>
                  <a:lnTo>
                    <a:pt x="79" y="6"/>
                  </a:lnTo>
                  <a:lnTo>
                    <a:pt x="80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5" y="7"/>
                  </a:lnTo>
                  <a:lnTo>
                    <a:pt x="87" y="7"/>
                  </a:lnTo>
                  <a:lnTo>
                    <a:pt x="89" y="8"/>
                  </a:lnTo>
                  <a:lnTo>
                    <a:pt x="94" y="11"/>
                  </a:lnTo>
                  <a:lnTo>
                    <a:pt x="97" y="13"/>
                  </a:lnTo>
                  <a:lnTo>
                    <a:pt x="97" y="15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8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1" y="25"/>
                  </a:lnTo>
                  <a:lnTo>
                    <a:pt x="101" y="26"/>
                  </a:lnTo>
                  <a:lnTo>
                    <a:pt x="101" y="28"/>
                  </a:lnTo>
                  <a:lnTo>
                    <a:pt x="103" y="29"/>
                  </a:lnTo>
                  <a:lnTo>
                    <a:pt x="104" y="30"/>
                  </a:lnTo>
                  <a:lnTo>
                    <a:pt x="103" y="32"/>
                  </a:lnTo>
                  <a:lnTo>
                    <a:pt x="103" y="34"/>
                  </a:lnTo>
                  <a:lnTo>
                    <a:pt x="105" y="35"/>
                  </a:lnTo>
                  <a:lnTo>
                    <a:pt x="105" y="37"/>
                  </a:lnTo>
                  <a:lnTo>
                    <a:pt x="104" y="38"/>
                  </a:lnTo>
                  <a:lnTo>
                    <a:pt x="105" y="39"/>
                  </a:lnTo>
                  <a:lnTo>
                    <a:pt x="106" y="41"/>
                  </a:lnTo>
                  <a:lnTo>
                    <a:pt x="105" y="42"/>
                  </a:lnTo>
                  <a:lnTo>
                    <a:pt x="106" y="44"/>
                  </a:lnTo>
                  <a:lnTo>
                    <a:pt x="106" y="45"/>
                  </a:lnTo>
                  <a:lnTo>
                    <a:pt x="107" y="46"/>
                  </a:lnTo>
                  <a:lnTo>
                    <a:pt x="108" y="48"/>
                  </a:lnTo>
                  <a:lnTo>
                    <a:pt x="109" y="50"/>
                  </a:lnTo>
                  <a:lnTo>
                    <a:pt x="111" y="52"/>
                  </a:lnTo>
                  <a:lnTo>
                    <a:pt x="111" y="53"/>
                  </a:lnTo>
                  <a:lnTo>
                    <a:pt x="111" y="54"/>
                  </a:lnTo>
                  <a:lnTo>
                    <a:pt x="111" y="55"/>
                  </a:lnTo>
                  <a:lnTo>
                    <a:pt x="25" y="53"/>
                  </a:lnTo>
                  <a:lnTo>
                    <a:pt x="26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6" name="Freeform 32"/>
            <p:cNvSpPr>
              <a:spLocks/>
            </p:cNvSpPr>
            <p:nvPr/>
          </p:nvSpPr>
          <p:spPr bwMode="auto">
            <a:xfrm>
              <a:off x="4522788" y="3590925"/>
              <a:ext cx="944562" cy="465138"/>
            </a:xfrm>
            <a:custGeom>
              <a:avLst/>
              <a:gdLst>
                <a:gd name="T0" fmla="*/ 928268316 w 116"/>
                <a:gd name="T1" fmla="*/ 60095829 h 60"/>
                <a:gd name="T2" fmla="*/ 0 w 116"/>
                <a:gd name="T3" fmla="*/ 540885828 h 60"/>
                <a:gd name="T4" fmla="*/ 2147483647 w 116"/>
                <a:gd name="T5" fmla="*/ 2147483647 h 60"/>
                <a:gd name="T6" fmla="*/ 2147483647 w 116"/>
                <a:gd name="T7" fmla="*/ 2147483647 h 60"/>
                <a:gd name="T8" fmla="*/ 2147483647 w 116"/>
                <a:gd name="T9" fmla="*/ 2147483647 h 60"/>
                <a:gd name="T10" fmla="*/ 2147483647 w 116"/>
                <a:gd name="T11" fmla="*/ 2147483647 h 60"/>
                <a:gd name="T12" fmla="*/ 2147483647 w 116"/>
                <a:gd name="T13" fmla="*/ 2147483647 h 60"/>
                <a:gd name="T14" fmla="*/ 2147483647 w 116"/>
                <a:gd name="T15" fmla="*/ 2147483647 h 60"/>
                <a:gd name="T16" fmla="*/ 2147483647 w 116"/>
                <a:gd name="T17" fmla="*/ 2147483647 h 60"/>
                <a:gd name="T18" fmla="*/ 2147483647 w 116"/>
                <a:gd name="T19" fmla="*/ 2147483647 h 60"/>
                <a:gd name="T20" fmla="*/ 2147483647 w 116"/>
                <a:gd name="T21" fmla="*/ 2147483647 h 60"/>
                <a:gd name="T22" fmla="*/ 2147483647 w 116"/>
                <a:gd name="T23" fmla="*/ 2147483647 h 60"/>
                <a:gd name="T24" fmla="*/ 2147483647 w 116"/>
                <a:gd name="T25" fmla="*/ 2147483647 h 60"/>
                <a:gd name="T26" fmla="*/ 2147483647 w 116"/>
                <a:gd name="T27" fmla="*/ 2147483647 h 60"/>
                <a:gd name="T28" fmla="*/ 2147483647 w 116"/>
                <a:gd name="T29" fmla="*/ 2147483647 h 60"/>
                <a:gd name="T30" fmla="*/ 2147483647 w 116"/>
                <a:gd name="T31" fmla="*/ 2147483647 h 60"/>
                <a:gd name="T32" fmla="*/ 2147483647 w 116"/>
                <a:gd name="T33" fmla="*/ 2147483647 h 60"/>
                <a:gd name="T34" fmla="*/ 2147483647 w 116"/>
                <a:gd name="T35" fmla="*/ 2147483647 h 60"/>
                <a:gd name="T36" fmla="*/ 2147483647 w 116"/>
                <a:gd name="T37" fmla="*/ 2147483647 h 60"/>
                <a:gd name="T38" fmla="*/ 2147483647 w 116"/>
                <a:gd name="T39" fmla="*/ 2147483647 h 60"/>
                <a:gd name="T40" fmla="*/ 2147483647 w 116"/>
                <a:gd name="T41" fmla="*/ 2147483647 h 60"/>
                <a:gd name="T42" fmla="*/ 2147483647 w 116"/>
                <a:gd name="T43" fmla="*/ 2147483647 h 60"/>
                <a:gd name="T44" fmla="*/ 2147483647 w 116"/>
                <a:gd name="T45" fmla="*/ 2147483647 h 60"/>
                <a:gd name="T46" fmla="*/ 2147483647 w 116"/>
                <a:gd name="T47" fmla="*/ 2147483647 h 60"/>
                <a:gd name="T48" fmla="*/ 2147483647 w 116"/>
                <a:gd name="T49" fmla="*/ 2147483647 h 60"/>
                <a:gd name="T50" fmla="*/ 2147483647 w 116"/>
                <a:gd name="T51" fmla="*/ 2147483647 h 60"/>
                <a:gd name="T52" fmla="*/ 2147483647 w 116"/>
                <a:gd name="T53" fmla="*/ 2147483647 h 60"/>
                <a:gd name="T54" fmla="*/ 2147483647 w 116"/>
                <a:gd name="T55" fmla="*/ 2147483647 h 60"/>
                <a:gd name="T56" fmla="*/ 2147483647 w 116"/>
                <a:gd name="T57" fmla="*/ 2147483647 h 60"/>
                <a:gd name="T58" fmla="*/ 2147483647 w 116"/>
                <a:gd name="T59" fmla="*/ 2147483647 h 60"/>
                <a:gd name="T60" fmla="*/ 2147483647 w 116"/>
                <a:gd name="T61" fmla="*/ 2147483647 h 60"/>
                <a:gd name="T62" fmla="*/ 2147483647 w 116"/>
                <a:gd name="T63" fmla="*/ 2147483647 h 60"/>
                <a:gd name="T64" fmla="*/ 2147483647 w 116"/>
                <a:gd name="T65" fmla="*/ 2147483647 h 60"/>
                <a:gd name="T66" fmla="*/ 2147483647 w 116"/>
                <a:gd name="T67" fmla="*/ 1863040499 h 60"/>
                <a:gd name="T68" fmla="*/ 2147483647 w 116"/>
                <a:gd name="T69" fmla="*/ 180295256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6"/>
                <a:gd name="T106" fmla="*/ 0 h 60"/>
                <a:gd name="T107" fmla="*/ 116 w 116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6" h="60">
                  <a:moveTo>
                    <a:pt x="114" y="3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9"/>
                  </a:lnTo>
                  <a:lnTo>
                    <a:pt x="41" y="11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2" y="45"/>
                  </a:lnTo>
                  <a:lnTo>
                    <a:pt x="44" y="47"/>
                  </a:lnTo>
                  <a:lnTo>
                    <a:pt x="45" y="48"/>
                  </a:lnTo>
                  <a:lnTo>
                    <a:pt x="47" y="48"/>
                  </a:lnTo>
                  <a:lnTo>
                    <a:pt x="48" y="47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50"/>
                  </a:lnTo>
                  <a:lnTo>
                    <a:pt x="51" y="51"/>
                  </a:lnTo>
                  <a:lnTo>
                    <a:pt x="55" y="51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9" y="51"/>
                  </a:lnTo>
                  <a:lnTo>
                    <a:pt x="59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7" y="55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70" y="57"/>
                  </a:lnTo>
                  <a:lnTo>
                    <a:pt x="71" y="56"/>
                  </a:lnTo>
                  <a:lnTo>
                    <a:pt x="72" y="55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7" y="57"/>
                  </a:lnTo>
                  <a:lnTo>
                    <a:pt x="78" y="57"/>
                  </a:lnTo>
                  <a:lnTo>
                    <a:pt x="79" y="57"/>
                  </a:lnTo>
                  <a:lnTo>
                    <a:pt x="78" y="59"/>
                  </a:lnTo>
                  <a:lnTo>
                    <a:pt x="79" y="60"/>
                  </a:lnTo>
                  <a:lnTo>
                    <a:pt x="80" y="59"/>
                  </a:lnTo>
                  <a:lnTo>
                    <a:pt x="80" y="58"/>
                  </a:lnTo>
                  <a:lnTo>
                    <a:pt x="81" y="57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4" y="58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8" y="58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6" y="57"/>
                  </a:lnTo>
                  <a:lnTo>
                    <a:pt x="99" y="56"/>
                  </a:lnTo>
                  <a:lnTo>
                    <a:pt x="100" y="56"/>
                  </a:lnTo>
                  <a:lnTo>
                    <a:pt x="101" y="56"/>
                  </a:lnTo>
                  <a:lnTo>
                    <a:pt x="104" y="57"/>
                  </a:lnTo>
                  <a:lnTo>
                    <a:pt x="106" y="56"/>
                  </a:lnTo>
                  <a:lnTo>
                    <a:pt x="107" y="56"/>
                  </a:lnTo>
                  <a:lnTo>
                    <a:pt x="113" y="59"/>
                  </a:lnTo>
                  <a:lnTo>
                    <a:pt x="114" y="60"/>
                  </a:lnTo>
                  <a:lnTo>
                    <a:pt x="115" y="60"/>
                  </a:lnTo>
                  <a:lnTo>
                    <a:pt x="116" y="60"/>
                  </a:lnTo>
                  <a:lnTo>
                    <a:pt x="116" y="31"/>
                  </a:lnTo>
                  <a:lnTo>
                    <a:pt x="114" y="12"/>
                  </a:lnTo>
                  <a:lnTo>
                    <a:pt x="114" y="3"/>
                  </a:lnTo>
                  <a:close/>
                </a:path>
              </a:pathLst>
            </a:custGeom>
            <a:pattFill prst="pct75">
              <a:fgClr>
                <a:srgbClr val="AA1202"/>
              </a:fgClr>
              <a:bgClr>
                <a:schemeClr val="tx1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7" name="Freeform 33" descr="20%"/>
            <p:cNvSpPr>
              <a:spLocks/>
            </p:cNvSpPr>
            <p:nvPr/>
          </p:nvSpPr>
          <p:spPr bwMode="auto">
            <a:xfrm>
              <a:off x="5322888" y="3127375"/>
              <a:ext cx="730250" cy="603250"/>
            </a:xfrm>
            <a:custGeom>
              <a:avLst/>
              <a:gdLst>
                <a:gd name="T0" fmla="*/ 2147483647 w 90"/>
                <a:gd name="T1" fmla="*/ 2147483647 h 78"/>
                <a:gd name="T2" fmla="*/ 2147483647 w 90"/>
                <a:gd name="T3" fmla="*/ 2147483647 h 78"/>
                <a:gd name="T4" fmla="*/ 2147483647 w 90"/>
                <a:gd name="T5" fmla="*/ 2147483647 h 78"/>
                <a:gd name="T6" fmla="*/ 2147483647 w 90"/>
                <a:gd name="T7" fmla="*/ 2147483647 h 78"/>
                <a:gd name="T8" fmla="*/ 2147483647 w 90"/>
                <a:gd name="T9" fmla="*/ 2147483647 h 78"/>
                <a:gd name="T10" fmla="*/ 2147483647 w 90"/>
                <a:gd name="T11" fmla="*/ 2147483647 h 78"/>
                <a:gd name="T12" fmla="*/ 2147483647 w 90"/>
                <a:gd name="T13" fmla="*/ 2147483647 h 78"/>
                <a:gd name="T14" fmla="*/ 2147483647 w 90"/>
                <a:gd name="T15" fmla="*/ 2147483647 h 78"/>
                <a:gd name="T16" fmla="*/ 2147483647 w 90"/>
                <a:gd name="T17" fmla="*/ 2147483647 h 78"/>
                <a:gd name="T18" fmla="*/ 2147483647 w 90"/>
                <a:gd name="T19" fmla="*/ 2147483647 h 78"/>
                <a:gd name="T20" fmla="*/ 2147483647 w 90"/>
                <a:gd name="T21" fmla="*/ 2147483647 h 78"/>
                <a:gd name="T22" fmla="*/ 2147483647 w 90"/>
                <a:gd name="T23" fmla="*/ 2147483647 h 78"/>
                <a:gd name="T24" fmla="*/ 2147483647 w 90"/>
                <a:gd name="T25" fmla="*/ 2147483647 h 78"/>
                <a:gd name="T26" fmla="*/ 2147483647 w 90"/>
                <a:gd name="T27" fmla="*/ 2147483647 h 78"/>
                <a:gd name="T28" fmla="*/ 2147483647 w 90"/>
                <a:gd name="T29" fmla="*/ 2147483647 h 78"/>
                <a:gd name="T30" fmla="*/ 2147483647 w 90"/>
                <a:gd name="T31" fmla="*/ 2147483647 h 78"/>
                <a:gd name="T32" fmla="*/ 2147483647 w 90"/>
                <a:gd name="T33" fmla="*/ 2147483647 h 78"/>
                <a:gd name="T34" fmla="*/ 2147483647 w 90"/>
                <a:gd name="T35" fmla="*/ 2147483647 h 78"/>
                <a:gd name="T36" fmla="*/ 2147483647 w 90"/>
                <a:gd name="T37" fmla="*/ 2147483647 h 78"/>
                <a:gd name="T38" fmla="*/ 2147483647 w 90"/>
                <a:gd name="T39" fmla="*/ 2033687399 h 78"/>
                <a:gd name="T40" fmla="*/ 2147483647 w 90"/>
                <a:gd name="T41" fmla="*/ 1794428778 h 78"/>
                <a:gd name="T42" fmla="*/ 2147483647 w 90"/>
                <a:gd name="T43" fmla="*/ 1614985175 h 78"/>
                <a:gd name="T44" fmla="*/ 2147483647 w 90"/>
                <a:gd name="T45" fmla="*/ 1734614244 h 78"/>
                <a:gd name="T46" fmla="*/ 2147483647 w 90"/>
                <a:gd name="T47" fmla="*/ 1315912504 h 78"/>
                <a:gd name="T48" fmla="*/ 2147483647 w 90"/>
                <a:gd name="T49" fmla="*/ 1076662101 h 78"/>
                <a:gd name="T50" fmla="*/ 2147483647 w 90"/>
                <a:gd name="T51" fmla="*/ 777589187 h 78"/>
                <a:gd name="T52" fmla="*/ 2147483647 w 90"/>
                <a:gd name="T53" fmla="*/ 358887327 h 78"/>
                <a:gd name="T54" fmla="*/ 2147483647 w 90"/>
                <a:gd name="T55" fmla="*/ 239258198 h 78"/>
                <a:gd name="T56" fmla="*/ 0 w 90"/>
                <a:gd name="T57" fmla="*/ 119629099 h 78"/>
                <a:gd name="T58" fmla="*/ 131672176 w 90"/>
                <a:gd name="T59" fmla="*/ 299072792 h 78"/>
                <a:gd name="T60" fmla="*/ 329172373 w 90"/>
                <a:gd name="T61" fmla="*/ 538331050 h 78"/>
                <a:gd name="T62" fmla="*/ 329172373 w 90"/>
                <a:gd name="T63" fmla="*/ 657960119 h 78"/>
                <a:gd name="T64" fmla="*/ 724188933 w 90"/>
                <a:gd name="T65" fmla="*/ 957032790 h 78"/>
                <a:gd name="T66" fmla="*/ 592516789 w 90"/>
                <a:gd name="T67" fmla="*/ 1196283435 h 78"/>
                <a:gd name="T68" fmla="*/ 724188933 w 90"/>
                <a:gd name="T69" fmla="*/ 1315912504 h 78"/>
                <a:gd name="T70" fmla="*/ 855861077 w 90"/>
                <a:gd name="T71" fmla="*/ 1555170641 h 78"/>
                <a:gd name="T72" fmla="*/ 987525108 w 90"/>
                <a:gd name="T73" fmla="*/ 1614985175 h 78"/>
                <a:gd name="T74" fmla="*/ 1053361180 w 90"/>
                <a:gd name="T75" fmla="*/ 2147483647 h 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0"/>
                <a:gd name="T115" fmla="*/ 0 h 78"/>
                <a:gd name="T116" fmla="*/ 90 w 90"/>
                <a:gd name="T117" fmla="*/ 78 h 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0" h="78">
                  <a:moveTo>
                    <a:pt x="16" y="72"/>
                  </a:moveTo>
                  <a:lnTo>
                    <a:pt x="76" y="69"/>
                  </a:lnTo>
                  <a:lnTo>
                    <a:pt x="76" y="70"/>
                  </a:lnTo>
                  <a:lnTo>
                    <a:pt x="77" y="71"/>
                  </a:lnTo>
                  <a:lnTo>
                    <a:pt x="78" y="72"/>
                  </a:lnTo>
                  <a:lnTo>
                    <a:pt x="77" y="74"/>
                  </a:lnTo>
                  <a:lnTo>
                    <a:pt x="76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83" y="78"/>
                  </a:lnTo>
                  <a:lnTo>
                    <a:pt x="84" y="75"/>
                  </a:lnTo>
                  <a:lnTo>
                    <a:pt x="83" y="74"/>
                  </a:lnTo>
                  <a:lnTo>
                    <a:pt x="84" y="71"/>
                  </a:lnTo>
                  <a:lnTo>
                    <a:pt x="85" y="69"/>
                  </a:lnTo>
                  <a:lnTo>
                    <a:pt x="86" y="67"/>
                  </a:lnTo>
                  <a:lnTo>
                    <a:pt x="88" y="67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0" y="61"/>
                  </a:lnTo>
                  <a:lnTo>
                    <a:pt x="89" y="60"/>
                  </a:lnTo>
                  <a:lnTo>
                    <a:pt x="88" y="59"/>
                  </a:lnTo>
                  <a:lnTo>
                    <a:pt x="87" y="59"/>
                  </a:lnTo>
                  <a:lnTo>
                    <a:pt x="87" y="60"/>
                  </a:lnTo>
                  <a:lnTo>
                    <a:pt x="84" y="56"/>
                  </a:lnTo>
                  <a:lnTo>
                    <a:pt x="84" y="55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4" y="52"/>
                  </a:lnTo>
                  <a:lnTo>
                    <a:pt x="83" y="49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4" y="43"/>
                  </a:lnTo>
                  <a:lnTo>
                    <a:pt x="72" y="40"/>
                  </a:lnTo>
                  <a:lnTo>
                    <a:pt x="71" y="38"/>
                  </a:lnTo>
                  <a:lnTo>
                    <a:pt x="71" y="37"/>
                  </a:lnTo>
                  <a:lnTo>
                    <a:pt x="74" y="34"/>
                  </a:lnTo>
                  <a:lnTo>
                    <a:pt x="73" y="32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0" y="27"/>
                  </a:lnTo>
                  <a:lnTo>
                    <a:pt x="69" y="28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5" y="22"/>
                  </a:lnTo>
                  <a:lnTo>
                    <a:pt x="64" y="21"/>
                  </a:lnTo>
                  <a:lnTo>
                    <a:pt x="60" y="18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5" y="10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2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5"/>
                  </a:lnTo>
                  <a:lnTo>
                    <a:pt x="3" y="7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5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63"/>
                  </a:lnTo>
                  <a:lnTo>
                    <a:pt x="16" y="72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8" name="Freeform 34" descr="20%"/>
            <p:cNvSpPr>
              <a:spLocks/>
            </p:cNvSpPr>
            <p:nvPr/>
          </p:nvSpPr>
          <p:spPr bwMode="auto">
            <a:xfrm>
              <a:off x="6011863" y="3265488"/>
              <a:ext cx="809625" cy="395287"/>
            </a:xfrm>
            <a:custGeom>
              <a:avLst/>
              <a:gdLst>
                <a:gd name="T0" fmla="*/ 1337606913 w 99"/>
                <a:gd name="T1" fmla="*/ 2147483647 h 51"/>
                <a:gd name="T2" fmla="*/ 1270727002 w 99"/>
                <a:gd name="T3" fmla="*/ 2147483647 h 51"/>
                <a:gd name="T4" fmla="*/ 1471366736 w 99"/>
                <a:gd name="T5" fmla="*/ 2147483647 h 51"/>
                <a:gd name="T6" fmla="*/ 2147483647 w 99"/>
                <a:gd name="T7" fmla="*/ 2147483647 h 51"/>
                <a:gd name="T8" fmla="*/ 2147483647 w 99"/>
                <a:gd name="T9" fmla="*/ 2147483647 h 51"/>
                <a:gd name="T10" fmla="*/ 2147483647 w 99"/>
                <a:gd name="T11" fmla="*/ 2102578397 h 51"/>
                <a:gd name="T12" fmla="*/ 2147483647 w 99"/>
                <a:gd name="T13" fmla="*/ 1982433953 h 51"/>
                <a:gd name="T14" fmla="*/ 2147483647 w 99"/>
                <a:gd name="T15" fmla="*/ 1862282242 h 51"/>
                <a:gd name="T16" fmla="*/ 2147483647 w 99"/>
                <a:gd name="T17" fmla="*/ 1381698652 h 51"/>
                <a:gd name="T18" fmla="*/ 2147483647 w 99"/>
                <a:gd name="T19" fmla="*/ 1321622797 h 51"/>
                <a:gd name="T20" fmla="*/ 2147483647 w 99"/>
                <a:gd name="T21" fmla="*/ 1261546941 h 51"/>
                <a:gd name="T22" fmla="*/ 2147483647 w 99"/>
                <a:gd name="T23" fmla="*/ 1201478837 h 51"/>
                <a:gd name="T24" fmla="*/ 2147483647 w 99"/>
                <a:gd name="T25" fmla="*/ 1201478837 h 51"/>
                <a:gd name="T26" fmla="*/ 2147483647 w 99"/>
                <a:gd name="T27" fmla="*/ 841031214 h 51"/>
                <a:gd name="T28" fmla="*/ 2147483647 w 99"/>
                <a:gd name="T29" fmla="*/ 720887254 h 51"/>
                <a:gd name="T30" fmla="*/ 2147483647 w 99"/>
                <a:gd name="T31" fmla="*/ 480591462 h 51"/>
                <a:gd name="T32" fmla="*/ 2147483647 w 99"/>
                <a:gd name="T33" fmla="*/ 420515607 h 51"/>
                <a:gd name="T34" fmla="*/ 2147483647 w 99"/>
                <a:gd name="T35" fmla="*/ 240295731 h 51"/>
                <a:gd name="T36" fmla="*/ 2147483647 w 99"/>
                <a:gd name="T37" fmla="*/ 240295731 h 51"/>
                <a:gd name="T38" fmla="*/ 2147483647 w 99"/>
                <a:gd name="T39" fmla="*/ 360439751 h 51"/>
                <a:gd name="T40" fmla="*/ 2147483647 w 99"/>
                <a:gd name="T41" fmla="*/ 360439751 h 51"/>
                <a:gd name="T42" fmla="*/ 2147483647 w 99"/>
                <a:gd name="T43" fmla="*/ 360439751 h 51"/>
                <a:gd name="T44" fmla="*/ 2147483647 w 99"/>
                <a:gd name="T45" fmla="*/ 300371647 h 51"/>
                <a:gd name="T46" fmla="*/ 2147483647 w 99"/>
                <a:gd name="T47" fmla="*/ 240295731 h 51"/>
                <a:gd name="T48" fmla="*/ 2147483647 w 99"/>
                <a:gd name="T49" fmla="*/ 0 h 51"/>
                <a:gd name="T50" fmla="*/ 2147483647 w 99"/>
                <a:gd name="T51" fmla="*/ 60075870 h 51"/>
                <a:gd name="T52" fmla="*/ 2147483647 w 99"/>
                <a:gd name="T53" fmla="*/ 0 h 51"/>
                <a:gd name="T54" fmla="*/ 2147483647 w 99"/>
                <a:gd name="T55" fmla="*/ 120143990 h 51"/>
                <a:gd name="T56" fmla="*/ 2147483647 w 99"/>
                <a:gd name="T57" fmla="*/ 360439751 h 51"/>
                <a:gd name="T58" fmla="*/ 2147483647 w 99"/>
                <a:gd name="T59" fmla="*/ 480591462 h 51"/>
                <a:gd name="T60" fmla="*/ 2147483647 w 99"/>
                <a:gd name="T61" fmla="*/ 480591462 h 51"/>
                <a:gd name="T62" fmla="*/ 2147483647 w 99"/>
                <a:gd name="T63" fmla="*/ 1081327126 h 51"/>
                <a:gd name="T64" fmla="*/ 2147483647 w 99"/>
                <a:gd name="T65" fmla="*/ 1261546941 h 51"/>
                <a:gd name="T66" fmla="*/ 2147483647 w 99"/>
                <a:gd name="T67" fmla="*/ 1141402982 h 51"/>
                <a:gd name="T68" fmla="*/ 2147483647 w 99"/>
                <a:gd name="T69" fmla="*/ 1441766757 h 51"/>
                <a:gd name="T70" fmla="*/ 2147483647 w 99"/>
                <a:gd name="T71" fmla="*/ 1441766757 h 51"/>
                <a:gd name="T72" fmla="*/ 2140165848 w 99"/>
                <a:gd name="T73" fmla="*/ 1381698652 h 51"/>
                <a:gd name="T74" fmla="*/ 2006406025 w 99"/>
                <a:gd name="T75" fmla="*/ 1561918467 h 51"/>
                <a:gd name="T76" fmla="*/ 1738886380 w 99"/>
                <a:gd name="T77" fmla="*/ 1441766757 h 51"/>
                <a:gd name="T78" fmla="*/ 1337606913 w 99"/>
                <a:gd name="T79" fmla="*/ 1501842612 h 51"/>
                <a:gd name="T80" fmla="*/ 1337606913 w 99"/>
                <a:gd name="T81" fmla="*/ 1621994322 h 51"/>
                <a:gd name="T82" fmla="*/ 1203847091 w 99"/>
                <a:gd name="T83" fmla="*/ 1621994322 h 51"/>
                <a:gd name="T84" fmla="*/ 1203847091 w 99"/>
                <a:gd name="T85" fmla="*/ 1621994322 h 51"/>
                <a:gd name="T86" fmla="*/ 1136967180 w 99"/>
                <a:gd name="T87" fmla="*/ 1802214138 h 51"/>
                <a:gd name="T88" fmla="*/ 1136967180 w 99"/>
                <a:gd name="T89" fmla="*/ 1802214138 h 51"/>
                <a:gd name="T90" fmla="*/ 1203847091 w 99"/>
                <a:gd name="T91" fmla="*/ 1982433953 h 51"/>
                <a:gd name="T92" fmla="*/ 802559190 w 99"/>
                <a:gd name="T93" fmla="*/ 2042510293 h 51"/>
                <a:gd name="T94" fmla="*/ 869439101 w 99"/>
                <a:gd name="T95" fmla="*/ 2147483647 h 51"/>
                <a:gd name="T96" fmla="*/ 668799368 w 99"/>
                <a:gd name="T97" fmla="*/ 2147483647 h 51"/>
                <a:gd name="T98" fmla="*/ 401279595 w 99"/>
                <a:gd name="T99" fmla="*/ 2147483647 h 51"/>
                <a:gd name="T100" fmla="*/ 267519709 w 99"/>
                <a:gd name="T101" fmla="*/ 2147483647 h 51"/>
                <a:gd name="T102" fmla="*/ 267519709 w 99"/>
                <a:gd name="T103" fmla="*/ 2147483647 h 51"/>
                <a:gd name="T104" fmla="*/ 334399684 w 99"/>
                <a:gd name="T105" fmla="*/ 2147483647 h 51"/>
                <a:gd name="T106" fmla="*/ 200639797 w 99"/>
                <a:gd name="T107" fmla="*/ 2147483647 h 51"/>
                <a:gd name="T108" fmla="*/ 66879927 w 99"/>
                <a:gd name="T109" fmla="*/ 2147483647 h 51"/>
                <a:gd name="T110" fmla="*/ 0 w 99"/>
                <a:gd name="T111" fmla="*/ 2147483647 h 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9"/>
                <a:gd name="T169" fmla="*/ 0 h 51"/>
                <a:gd name="T170" fmla="*/ 99 w 99"/>
                <a:gd name="T171" fmla="*/ 51 h 5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9" h="51">
                  <a:moveTo>
                    <a:pt x="0" y="51"/>
                  </a:moveTo>
                  <a:lnTo>
                    <a:pt x="20" y="49"/>
                  </a:lnTo>
                  <a:lnTo>
                    <a:pt x="20" y="48"/>
                  </a:lnTo>
                  <a:lnTo>
                    <a:pt x="19" y="47"/>
                  </a:lnTo>
                  <a:lnTo>
                    <a:pt x="22" y="46"/>
                  </a:lnTo>
                  <a:lnTo>
                    <a:pt x="22" y="47"/>
                  </a:lnTo>
                  <a:lnTo>
                    <a:pt x="78" y="42"/>
                  </a:lnTo>
                  <a:lnTo>
                    <a:pt x="80" y="41"/>
                  </a:lnTo>
                  <a:lnTo>
                    <a:pt x="80" y="40"/>
                  </a:lnTo>
                  <a:lnTo>
                    <a:pt x="85" y="38"/>
                  </a:lnTo>
                  <a:lnTo>
                    <a:pt x="86" y="37"/>
                  </a:lnTo>
                  <a:lnTo>
                    <a:pt x="89" y="35"/>
                  </a:lnTo>
                  <a:lnTo>
                    <a:pt x="89" y="34"/>
                  </a:lnTo>
                  <a:lnTo>
                    <a:pt x="89" y="33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92" y="29"/>
                  </a:lnTo>
                  <a:lnTo>
                    <a:pt x="99" y="23"/>
                  </a:lnTo>
                  <a:lnTo>
                    <a:pt x="99" y="22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0"/>
                  </a:lnTo>
                  <a:lnTo>
                    <a:pt x="89" y="8"/>
                  </a:lnTo>
                  <a:lnTo>
                    <a:pt x="87" y="7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6" y="5"/>
                  </a:lnTo>
                  <a:lnTo>
                    <a:pt x="75" y="6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8" y="5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51" y="8"/>
                  </a:lnTo>
                  <a:lnTo>
                    <a:pt x="51" y="11"/>
                  </a:lnTo>
                  <a:lnTo>
                    <a:pt x="46" y="18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7" y="24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1" y="26"/>
                  </a:lnTo>
                  <a:lnTo>
                    <a:pt x="30" y="26"/>
                  </a:lnTo>
                  <a:lnTo>
                    <a:pt x="26" y="24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0" y="39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4" y="49"/>
                  </a:lnTo>
                  <a:lnTo>
                    <a:pt x="3" y="49"/>
                  </a:lnTo>
                  <a:lnTo>
                    <a:pt x="1" y="49"/>
                  </a:lnTo>
                  <a:lnTo>
                    <a:pt x="0" y="51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39" name="Freeform 35" descr="20%"/>
            <p:cNvSpPr>
              <a:spLocks/>
            </p:cNvSpPr>
            <p:nvPr/>
          </p:nvSpPr>
          <p:spPr bwMode="auto">
            <a:xfrm>
              <a:off x="5940425" y="3560763"/>
              <a:ext cx="901700" cy="301625"/>
            </a:xfrm>
            <a:custGeom>
              <a:avLst/>
              <a:gdLst>
                <a:gd name="T0" fmla="*/ 2147483647 w 111"/>
                <a:gd name="T1" fmla="*/ 0 h 39"/>
                <a:gd name="T2" fmla="*/ 2147483647 w 111"/>
                <a:gd name="T3" fmla="*/ 179443663 h 39"/>
                <a:gd name="T4" fmla="*/ 2147483647 w 111"/>
                <a:gd name="T5" fmla="*/ 239258198 h 39"/>
                <a:gd name="T6" fmla="*/ 2045689172 w 111"/>
                <a:gd name="T7" fmla="*/ 538331050 h 39"/>
                <a:gd name="T8" fmla="*/ 2045689172 w 111"/>
                <a:gd name="T9" fmla="*/ 478516395 h 39"/>
                <a:gd name="T10" fmla="*/ 1847721398 w 111"/>
                <a:gd name="T11" fmla="*/ 538331050 h 39"/>
                <a:gd name="T12" fmla="*/ 1913707948 w 111"/>
                <a:gd name="T13" fmla="*/ 598145585 h 39"/>
                <a:gd name="T14" fmla="*/ 1913707948 w 111"/>
                <a:gd name="T15" fmla="*/ 657960119 h 39"/>
                <a:gd name="T16" fmla="*/ 593911700 w 111"/>
                <a:gd name="T17" fmla="*/ 777589187 h 39"/>
                <a:gd name="T18" fmla="*/ 527916900 w 111"/>
                <a:gd name="T19" fmla="*/ 897218256 h 39"/>
                <a:gd name="T20" fmla="*/ 461930349 w 111"/>
                <a:gd name="T21" fmla="*/ 1076662101 h 39"/>
                <a:gd name="T22" fmla="*/ 527916900 w 111"/>
                <a:gd name="T23" fmla="*/ 1136476635 h 39"/>
                <a:gd name="T24" fmla="*/ 461930349 w 111"/>
                <a:gd name="T25" fmla="*/ 1315912504 h 39"/>
                <a:gd name="T26" fmla="*/ 461930349 w 111"/>
                <a:gd name="T27" fmla="*/ 1315912504 h 39"/>
                <a:gd name="T28" fmla="*/ 461930349 w 111"/>
                <a:gd name="T29" fmla="*/ 1375727038 h 39"/>
                <a:gd name="T30" fmla="*/ 395943799 w 111"/>
                <a:gd name="T31" fmla="*/ 1495356107 h 39"/>
                <a:gd name="T32" fmla="*/ 329949125 w 111"/>
                <a:gd name="T33" fmla="*/ 1555170641 h 39"/>
                <a:gd name="T34" fmla="*/ 263962512 w 111"/>
                <a:gd name="T35" fmla="*/ 1794428778 h 39"/>
                <a:gd name="T36" fmla="*/ 131981256 w 111"/>
                <a:gd name="T37" fmla="*/ 1914057847 h 39"/>
                <a:gd name="T38" fmla="*/ 131981256 w 111"/>
                <a:gd name="T39" fmla="*/ 2093501933 h 39"/>
                <a:gd name="T40" fmla="*/ 131981256 w 111"/>
                <a:gd name="T41" fmla="*/ 2147483647 h 39"/>
                <a:gd name="T42" fmla="*/ 131981256 w 111"/>
                <a:gd name="T43" fmla="*/ 2147483647 h 39"/>
                <a:gd name="T44" fmla="*/ 0 w 111"/>
                <a:gd name="T45" fmla="*/ 2147483647 h 39"/>
                <a:gd name="T46" fmla="*/ 1913707948 w 111"/>
                <a:gd name="T47" fmla="*/ 2147483647 h 39"/>
                <a:gd name="T48" fmla="*/ 2147483647 w 111"/>
                <a:gd name="T49" fmla="*/ 2033687399 h 39"/>
                <a:gd name="T50" fmla="*/ 2147483647 w 111"/>
                <a:gd name="T51" fmla="*/ 1914057847 h 39"/>
                <a:gd name="T52" fmla="*/ 2147483647 w 111"/>
                <a:gd name="T53" fmla="*/ 1674799710 h 39"/>
                <a:gd name="T54" fmla="*/ 2147483647 w 111"/>
                <a:gd name="T55" fmla="*/ 1674799710 h 39"/>
                <a:gd name="T56" fmla="*/ 2147483647 w 111"/>
                <a:gd name="T57" fmla="*/ 1674799710 h 39"/>
                <a:gd name="T58" fmla="*/ 2147483647 w 111"/>
                <a:gd name="T59" fmla="*/ 1614985175 h 39"/>
                <a:gd name="T60" fmla="*/ 2147483647 w 111"/>
                <a:gd name="T61" fmla="*/ 1555170641 h 39"/>
                <a:gd name="T62" fmla="*/ 2147483647 w 111"/>
                <a:gd name="T63" fmla="*/ 1495356107 h 39"/>
                <a:gd name="T64" fmla="*/ 2147483647 w 111"/>
                <a:gd name="T65" fmla="*/ 1435541572 h 39"/>
                <a:gd name="T66" fmla="*/ 2147483647 w 111"/>
                <a:gd name="T67" fmla="*/ 1375727038 h 39"/>
                <a:gd name="T68" fmla="*/ 2147483647 w 111"/>
                <a:gd name="T69" fmla="*/ 1315912504 h 39"/>
                <a:gd name="T70" fmla="*/ 2147483647 w 111"/>
                <a:gd name="T71" fmla="*/ 1256097969 h 39"/>
                <a:gd name="T72" fmla="*/ 2147483647 w 111"/>
                <a:gd name="T73" fmla="*/ 1076662101 h 39"/>
                <a:gd name="T74" fmla="*/ 2147483647 w 111"/>
                <a:gd name="T75" fmla="*/ 1076662101 h 39"/>
                <a:gd name="T76" fmla="*/ 2147483647 w 111"/>
                <a:gd name="T77" fmla="*/ 957032790 h 39"/>
                <a:gd name="T78" fmla="*/ 2147483647 w 111"/>
                <a:gd name="T79" fmla="*/ 837403722 h 39"/>
                <a:gd name="T80" fmla="*/ 2147483647 w 111"/>
                <a:gd name="T81" fmla="*/ 837403722 h 39"/>
                <a:gd name="T82" fmla="*/ 2147483647 w 111"/>
                <a:gd name="T83" fmla="*/ 837403722 h 39"/>
                <a:gd name="T84" fmla="*/ 2147483647 w 111"/>
                <a:gd name="T85" fmla="*/ 837403722 h 39"/>
                <a:gd name="T86" fmla="*/ 2147483647 w 111"/>
                <a:gd name="T87" fmla="*/ 777589187 h 39"/>
                <a:gd name="T88" fmla="*/ 2147483647 w 111"/>
                <a:gd name="T89" fmla="*/ 717774653 h 39"/>
                <a:gd name="T90" fmla="*/ 2147483647 w 111"/>
                <a:gd name="T91" fmla="*/ 717774653 h 39"/>
                <a:gd name="T92" fmla="*/ 2147483647 w 111"/>
                <a:gd name="T93" fmla="*/ 777589187 h 39"/>
                <a:gd name="T94" fmla="*/ 2147483647 w 111"/>
                <a:gd name="T95" fmla="*/ 717774653 h 39"/>
                <a:gd name="T96" fmla="*/ 2147483647 w 111"/>
                <a:gd name="T97" fmla="*/ 717774653 h 39"/>
                <a:gd name="T98" fmla="*/ 2147483647 w 111"/>
                <a:gd name="T99" fmla="*/ 598145585 h 39"/>
                <a:gd name="T100" fmla="*/ 2147483647 w 111"/>
                <a:gd name="T101" fmla="*/ 598145585 h 39"/>
                <a:gd name="T102" fmla="*/ 2147483647 w 111"/>
                <a:gd name="T103" fmla="*/ 598145585 h 39"/>
                <a:gd name="T104" fmla="*/ 2147483647 w 111"/>
                <a:gd name="T105" fmla="*/ 358887327 h 39"/>
                <a:gd name="T106" fmla="*/ 2147483647 w 111"/>
                <a:gd name="T107" fmla="*/ 299072792 h 39"/>
                <a:gd name="T108" fmla="*/ 2147483647 w 111"/>
                <a:gd name="T109" fmla="*/ 239258198 h 39"/>
                <a:gd name="T110" fmla="*/ 2147483647 w 111"/>
                <a:gd name="T111" fmla="*/ 179443663 h 39"/>
                <a:gd name="T112" fmla="*/ 2147483647 w 111"/>
                <a:gd name="T113" fmla="*/ 59814549 h 39"/>
                <a:gd name="T114" fmla="*/ 2147483647 w 111"/>
                <a:gd name="T115" fmla="*/ 0 h 39"/>
                <a:gd name="T116" fmla="*/ 2147483647 w 111"/>
                <a:gd name="T117" fmla="*/ 0 h 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"/>
                <a:gd name="T178" fmla="*/ 0 h 39"/>
                <a:gd name="T179" fmla="*/ 111 w 111"/>
                <a:gd name="T180" fmla="*/ 39 h 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" h="39">
                  <a:moveTo>
                    <a:pt x="111" y="0"/>
                  </a:moveTo>
                  <a:lnTo>
                    <a:pt x="89" y="3"/>
                  </a:lnTo>
                  <a:lnTo>
                    <a:pt x="87" y="4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9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6" y="25"/>
                  </a:lnTo>
                  <a:lnTo>
                    <a:pt x="5" y="26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0" y="39"/>
                  </a:lnTo>
                  <a:lnTo>
                    <a:pt x="29" y="37"/>
                  </a:lnTo>
                  <a:lnTo>
                    <a:pt x="65" y="34"/>
                  </a:lnTo>
                  <a:lnTo>
                    <a:pt x="78" y="32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1" y="27"/>
                  </a:lnTo>
                  <a:lnTo>
                    <a:pt x="82" y="26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3"/>
                  </a:lnTo>
                  <a:lnTo>
                    <a:pt x="86" y="22"/>
                  </a:lnTo>
                  <a:lnTo>
                    <a:pt x="89" y="21"/>
                  </a:lnTo>
                  <a:lnTo>
                    <a:pt x="92" y="18"/>
                  </a:lnTo>
                  <a:lnTo>
                    <a:pt x="93" y="18"/>
                  </a:lnTo>
                  <a:lnTo>
                    <a:pt x="95" y="16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9" y="12"/>
                  </a:lnTo>
                  <a:lnTo>
                    <a:pt x="100" y="13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6" y="10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1" y="4"/>
                  </a:lnTo>
                  <a:lnTo>
                    <a:pt x="111" y="3"/>
                  </a:lnTo>
                  <a:lnTo>
                    <a:pt x="111" y="1"/>
                  </a:lnTo>
                  <a:lnTo>
                    <a:pt x="111" y="0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40" name="Freeform 36" descr="20%"/>
            <p:cNvSpPr>
              <a:spLocks/>
            </p:cNvSpPr>
            <p:nvPr/>
          </p:nvSpPr>
          <p:spPr bwMode="auto">
            <a:xfrm>
              <a:off x="6175375" y="3824288"/>
              <a:ext cx="423863" cy="641350"/>
            </a:xfrm>
            <a:custGeom>
              <a:avLst/>
              <a:gdLst>
                <a:gd name="T0" fmla="*/ 0 w 52"/>
                <a:gd name="T1" fmla="*/ 179122095 h 83"/>
                <a:gd name="T2" fmla="*/ 66440522 w 52"/>
                <a:gd name="T3" fmla="*/ 298544572 h 83"/>
                <a:gd name="T4" fmla="*/ 0 w 52"/>
                <a:gd name="T5" fmla="*/ 2147483647 h 83"/>
                <a:gd name="T6" fmla="*/ 0 w 52"/>
                <a:gd name="T7" fmla="*/ 2147483647 h 83"/>
                <a:gd name="T8" fmla="*/ 199329732 w 52"/>
                <a:gd name="T9" fmla="*/ 2147483647 h 83"/>
                <a:gd name="T10" fmla="*/ 265770238 w 52"/>
                <a:gd name="T11" fmla="*/ 2147483647 h 83"/>
                <a:gd name="T12" fmla="*/ 332210807 w 52"/>
                <a:gd name="T13" fmla="*/ 2147483647 h 83"/>
                <a:gd name="T14" fmla="*/ 465091819 w 52"/>
                <a:gd name="T15" fmla="*/ 2147483647 h 83"/>
                <a:gd name="T16" fmla="*/ 531540476 w 52"/>
                <a:gd name="T17" fmla="*/ 2147483647 h 83"/>
                <a:gd name="T18" fmla="*/ 531540476 w 52"/>
                <a:gd name="T19" fmla="*/ 2147483647 h 83"/>
                <a:gd name="T20" fmla="*/ 597981109 w 52"/>
                <a:gd name="T21" fmla="*/ 2147483647 h 83"/>
                <a:gd name="T22" fmla="*/ 664421615 w 52"/>
                <a:gd name="T23" fmla="*/ 2147483647 h 83"/>
                <a:gd name="T24" fmla="*/ 664421615 w 52"/>
                <a:gd name="T25" fmla="*/ 2147483647 h 83"/>
                <a:gd name="T26" fmla="*/ 730862120 w 52"/>
                <a:gd name="T27" fmla="*/ 2147483647 h 83"/>
                <a:gd name="T28" fmla="*/ 863751283 w 52"/>
                <a:gd name="T29" fmla="*/ 2147483647 h 83"/>
                <a:gd name="T30" fmla="*/ 930191789 w 52"/>
                <a:gd name="T31" fmla="*/ 2147483647 h 83"/>
                <a:gd name="T32" fmla="*/ 996632295 w 52"/>
                <a:gd name="T33" fmla="*/ 2147483647 h 83"/>
                <a:gd name="T34" fmla="*/ 1129521712 w 52"/>
                <a:gd name="T35" fmla="*/ 2147483647 h 83"/>
                <a:gd name="T36" fmla="*/ 1129521712 w 52"/>
                <a:gd name="T37" fmla="*/ 2147483647 h 83"/>
                <a:gd name="T38" fmla="*/ 1195962218 w 52"/>
                <a:gd name="T39" fmla="*/ 2147483647 h 83"/>
                <a:gd name="T40" fmla="*/ 1195962218 w 52"/>
                <a:gd name="T41" fmla="*/ 2147483647 h 83"/>
                <a:gd name="T42" fmla="*/ 1195962218 w 52"/>
                <a:gd name="T43" fmla="*/ 2147483647 h 83"/>
                <a:gd name="T44" fmla="*/ 1129521712 w 52"/>
                <a:gd name="T45" fmla="*/ 2147483647 h 83"/>
                <a:gd name="T46" fmla="*/ 1129521712 w 52"/>
                <a:gd name="T47" fmla="*/ 2147483647 h 83"/>
                <a:gd name="T48" fmla="*/ 1195962218 w 52"/>
                <a:gd name="T49" fmla="*/ 2147483647 h 83"/>
                <a:gd name="T50" fmla="*/ 1195962218 w 52"/>
                <a:gd name="T51" fmla="*/ 2147483647 h 83"/>
                <a:gd name="T52" fmla="*/ 1063072800 w 52"/>
                <a:gd name="T53" fmla="*/ 2147483647 h 83"/>
                <a:gd name="T54" fmla="*/ 1063072800 w 52"/>
                <a:gd name="T55" fmla="*/ 2147483647 h 83"/>
                <a:gd name="T56" fmla="*/ 996632295 w 52"/>
                <a:gd name="T57" fmla="*/ 2147483647 h 83"/>
                <a:gd name="T58" fmla="*/ 930191789 w 52"/>
                <a:gd name="T59" fmla="*/ 2147483647 h 83"/>
                <a:gd name="T60" fmla="*/ 930191789 w 52"/>
                <a:gd name="T61" fmla="*/ 2147483647 h 83"/>
                <a:gd name="T62" fmla="*/ 930191789 w 52"/>
                <a:gd name="T63" fmla="*/ 2147483647 h 83"/>
                <a:gd name="T64" fmla="*/ 930191789 w 52"/>
                <a:gd name="T65" fmla="*/ 2147483647 h 83"/>
                <a:gd name="T66" fmla="*/ 930191789 w 52"/>
                <a:gd name="T67" fmla="*/ 2147483647 h 83"/>
                <a:gd name="T68" fmla="*/ 2147483647 w 52"/>
                <a:gd name="T69" fmla="*/ 2147483647 h 83"/>
                <a:gd name="T70" fmla="*/ 2147483647 w 52"/>
                <a:gd name="T71" fmla="*/ 2147483647 h 83"/>
                <a:gd name="T72" fmla="*/ 2147483647 w 52"/>
                <a:gd name="T73" fmla="*/ 2147483647 h 83"/>
                <a:gd name="T74" fmla="*/ 2147483647 w 52"/>
                <a:gd name="T75" fmla="*/ 2147483647 h 83"/>
                <a:gd name="T76" fmla="*/ 2147483647 w 52"/>
                <a:gd name="T77" fmla="*/ 2147483647 h 83"/>
                <a:gd name="T78" fmla="*/ 2147483647 w 52"/>
                <a:gd name="T79" fmla="*/ 2147483647 h 83"/>
                <a:gd name="T80" fmla="*/ 2147483647 w 52"/>
                <a:gd name="T81" fmla="*/ 2147483647 h 83"/>
                <a:gd name="T82" fmla="*/ 2147483647 w 52"/>
                <a:gd name="T83" fmla="*/ 2147483647 h 83"/>
                <a:gd name="T84" fmla="*/ 2147483647 w 52"/>
                <a:gd name="T85" fmla="*/ 2147483647 h 83"/>
                <a:gd name="T86" fmla="*/ 2147483647 w 52"/>
                <a:gd name="T87" fmla="*/ 2147483647 h 83"/>
                <a:gd name="T88" fmla="*/ 2147483647 w 52"/>
                <a:gd name="T89" fmla="*/ 2147483647 h 83"/>
                <a:gd name="T90" fmla="*/ 2147483647 w 52"/>
                <a:gd name="T91" fmla="*/ 2147483647 h 83"/>
                <a:gd name="T92" fmla="*/ 2147483647 w 52"/>
                <a:gd name="T93" fmla="*/ 2147483647 h 83"/>
                <a:gd name="T94" fmla="*/ 2147483647 w 52"/>
                <a:gd name="T95" fmla="*/ 2147483647 h 83"/>
                <a:gd name="T96" fmla="*/ 2147483647 w 52"/>
                <a:gd name="T97" fmla="*/ 2147483647 h 83"/>
                <a:gd name="T98" fmla="*/ 2147483647 w 52"/>
                <a:gd name="T99" fmla="*/ 2147483647 h 83"/>
                <a:gd name="T100" fmla="*/ 2147483647 w 52"/>
                <a:gd name="T101" fmla="*/ 2147483647 h 83"/>
                <a:gd name="T102" fmla="*/ 2147483647 w 52"/>
                <a:gd name="T103" fmla="*/ 0 h 83"/>
                <a:gd name="T104" fmla="*/ 0 w 52"/>
                <a:gd name="T105" fmla="*/ 179122095 h 83"/>
                <a:gd name="T106" fmla="*/ 0 w 52"/>
                <a:gd name="T107" fmla="*/ 179122095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83"/>
                <a:gd name="T164" fmla="*/ 52 w 52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83">
                  <a:moveTo>
                    <a:pt x="0" y="3"/>
                  </a:moveTo>
                  <a:lnTo>
                    <a:pt x="1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3" y="82"/>
                  </a:lnTo>
                  <a:lnTo>
                    <a:pt x="4" y="82"/>
                  </a:lnTo>
                  <a:lnTo>
                    <a:pt x="5" y="81"/>
                  </a:lnTo>
                  <a:lnTo>
                    <a:pt x="7" y="82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9" y="75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1" y="80"/>
                  </a:lnTo>
                  <a:lnTo>
                    <a:pt x="13" y="83"/>
                  </a:lnTo>
                  <a:lnTo>
                    <a:pt x="14" y="83"/>
                  </a:lnTo>
                  <a:lnTo>
                    <a:pt x="15" y="83"/>
                  </a:lnTo>
                  <a:lnTo>
                    <a:pt x="17" y="81"/>
                  </a:lnTo>
                  <a:lnTo>
                    <a:pt x="18" y="80"/>
                  </a:lnTo>
                  <a:lnTo>
                    <a:pt x="18" y="79"/>
                  </a:lnTo>
                  <a:lnTo>
                    <a:pt x="17" y="79"/>
                  </a:lnTo>
                  <a:lnTo>
                    <a:pt x="17" y="78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4" y="73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52" y="66"/>
                  </a:lnTo>
                  <a:lnTo>
                    <a:pt x="52" y="65"/>
                  </a:lnTo>
                  <a:lnTo>
                    <a:pt x="50" y="63"/>
                  </a:lnTo>
                  <a:lnTo>
                    <a:pt x="50" y="58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49" y="44"/>
                  </a:lnTo>
                  <a:lnTo>
                    <a:pt x="50" y="42"/>
                  </a:lnTo>
                  <a:lnTo>
                    <a:pt x="49" y="41"/>
                  </a:lnTo>
                  <a:lnTo>
                    <a:pt x="48" y="40"/>
                  </a:lnTo>
                  <a:lnTo>
                    <a:pt x="47" y="39"/>
                  </a:lnTo>
                  <a:lnTo>
                    <a:pt x="46" y="37"/>
                  </a:lnTo>
                  <a:lnTo>
                    <a:pt x="45" y="36"/>
                  </a:lnTo>
                  <a:lnTo>
                    <a:pt x="36" y="0"/>
                  </a:lnTo>
                  <a:lnTo>
                    <a:pt x="0" y="3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41" name="Freeform 37"/>
            <p:cNvSpPr>
              <a:spLocks/>
            </p:cNvSpPr>
            <p:nvPr/>
          </p:nvSpPr>
          <p:spPr bwMode="auto">
            <a:xfrm>
              <a:off x="6575425" y="3459163"/>
              <a:ext cx="968375" cy="395287"/>
            </a:xfrm>
            <a:custGeom>
              <a:avLst/>
              <a:gdLst>
                <a:gd name="T0" fmla="*/ 132439520 w 119"/>
                <a:gd name="T1" fmla="*/ 2147483647 h 51"/>
                <a:gd name="T2" fmla="*/ 264879040 w 119"/>
                <a:gd name="T3" fmla="*/ 2147483647 h 51"/>
                <a:gd name="T4" fmla="*/ 331102916 w 119"/>
                <a:gd name="T5" fmla="*/ 2147483647 h 51"/>
                <a:gd name="T6" fmla="*/ 927084809 w 119"/>
                <a:gd name="T7" fmla="*/ 1862282242 h 51"/>
                <a:gd name="T8" fmla="*/ 1191972177 w 119"/>
                <a:gd name="T9" fmla="*/ 1621994322 h 51"/>
                <a:gd name="T10" fmla="*/ 1324411665 w 119"/>
                <a:gd name="T11" fmla="*/ 1621994322 h 51"/>
                <a:gd name="T12" fmla="*/ 1390635478 w 119"/>
                <a:gd name="T13" fmla="*/ 1501842612 h 51"/>
                <a:gd name="T14" fmla="*/ 1523074966 w 119"/>
                <a:gd name="T15" fmla="*/ 1501842612 h 51"/>
                <a:gd name="T16" fmla="*/ 1854177755 w 119"/>
                <a:gd name="T17" fmla="*/ 1381698652 h 51"/>
                <a:gd name="T18" fmla="*/ 2147483647 w 119"/>
                <a:gd name="T19" fmla="*/ 1021251271 h 51"/>
                <a:gd name="T20" fmla="*/ 2147483647 w 119"/>
                <a:gd name="T21" fmla="*/ 780955358 h 51"/>
                <a:gd name="T22" fmla="*/ 2147483647 w 119"/>
                <a:gd name="T23" fmla="*/ 780955358 h 51"/>
                <a:gd name="T24" fmla="*/ 2147483647 w 119"/>
                <a:gd name="T25" fmla="*/ 720887254 h 51"/>
                <a:gd name="T26" fmla="*/ 2147483647 w 119"/>
                <a:gd name="T27" fmla="*/ 60075870 h 51"/>
                <a:gd name="T28" fmla="*/ 2147483647 w 119"/>
                <a:gd name="T29" fmla="*/ 120143990 h 51"/>
                <a:gd name="T30" fmla="*/ 2147483647 w 119"/>
                <a:gd name="T31" fmla="*/ 300371647 h 51"/>
                <a:gd name="T32" fmla="*/ 2147483647 w 119"/>
                <a:gd name="T33" fmla="*/ 360439751 h 51"/>
                <a:gd name="T34" fmla="*/ 2147483647 w 119"/>
                <a:gd name="T35" fmla="*/ 300371647 h 51"/>
                <a:gd name="T36" fmla="*/ 2147483647 w 119"/>
                <a:gd name="T37" fmla="*/ 360439751 h 51"/>
                <a:gd name="T38" fmla="*/ 2147483647 w 119"/>
                <a:gd name="T39" fmla="*/ 480591462 h 51"/>
                <a:gd name="T40" fmla="*/ 2147483647 w 119"/>
                <a:gd name="T41" fmla="*/ 660811398 h 51"/>
                <a:gd name="T42" fmla="*/ 2147483647 w 119"/>
                <a:gd name="T43" fmla="*/ 720887254 h 51"/>
                <a:gd name="T44" fmla="*/ 2147483647 w 119"/>
                <a:gd name="T45" fmla="*/ 540667438 h 51"/>
                <a:gd name="T46" fmla="*/ 2147483647 w 119"/>
                <a:gd name="T47" fmla="*/ 660811398 h 51"/>
                <a:gd name="T48" fmla="*/ 2147483647 w 119"/>
                <a:gd name="T49" fmla="*/ 660811398 h 51"/>
                <a:gd name="T50" fmla="*/ 2147483647 w 119"/>
                <a:gd name="T51" fmla="*/ 540667438 h 51"/>
                <a:gd name="T52" fmla="*/ 2147483647 w 119"/>
                <a:gd name="T53" fmla="*/ 841031214 h 51"/>
                <a:gd name="T54" fmla="*/ 2147483647 w 119"/>
                <a:gd name="T55" fmla="*/ 1021251271 h 51"/>
                <a:gd name="T56" fmla="*/ 2147483647 w 119"/>
                <a:gd name="T57" fmla="*/ 1141402982 h 51"/>
                <a:gd name="T58" fmla="*/ 2147483647 w 119"/>
                <a:gd name="T59" fmla="*/ 1201478837 h 51"/>
                <a:gd name="T60" fmla="*/ 2147483647 w 119"/>
                <a:gd name="T61" fmla="*/ 1141402982 h 51"/>
                <a:gd name="T62" fmla="*/ 2147483647 w 119"/>
                <a:gd name="T63" fmla="*/ 1081327126 h 51"/>
                <a:gd name="T64" fmla="*/ 2147483647 w 119"/>
                <a:gd name="T65" fmla="*/ 1261546941 h 51"/>
                <a:gd name="T66" fmla="*/ 2147483647 w 119"/>
                <a:gd name="T67" fmla="*/ 1321622797 h 51"/>
                <a:gd name="T68" fmla="*/ 2147483647 w 119"/>
                <a:gd name="T69" fmla="*/ 1441766757 h 51"/>
                <a:gd name="T70" fmla="*/ 2147483647 w 119"/>
                <a:gd name="T71" fmla="*/ 1621994322 h 51"/>
                <a:gd name="T72" fmla="*/ 2147483647 w 119"/>
                <a:gd name="T73" fmla="*/ 1742138282 h 51"/>
                <a:gd name="T74" fmla="*/ 2147483647 w 119"/>
                <a:gd name="T75" fmla="*/ 1621994322 h 51"/>
                <a:gd name="T76" fmla="*/ 2147483647 w 119"/>
                <a:gd name="T77" fmla="*/ 1621994322 h 51"/>
                <a:gd name="T78" fmla="*/ 2147483647 w 119"/>
                <a:gd name="T79" fmla="*/ 1922358098 h 51"/>
                <a:gd name="T80" fmla="*/ 2147483647 w 119"/>
                <a:gd name="T81" fmla="*/ 2147483647 h 51"/>
                <a:gd name="T82" fmla="*/ 2147483647 w 119"/>
                <a:gd name="T83" fmla="*/ 2147483647 h 51"/>
                <a:gd name="T84" fmla="*/ 2147483647 w 119"/>
                <a:gd name="T85" fmla="*/ 2147483647 h 51"/>
                <a:gd name="T86" fmla="*/ 2147483647 w 119"/>
                <a:gd name="T87" fmla="*/ 2147483647 h 51"/>
                <a:gd name="T88" fmla="*/ 2147483647 w 119"/>
                <a:gd name="T89" fmla="*/ 2147483647 h 51"/>
                <a:gd name="T90" fmla="*/ 2147483647 w 119"/>
                <a:gd name="T91" fmla="*/ 2147483647 h 51"/>
                <a:gd name="T92" fmla="*/ 2147483647 w 119"/>
                <a:gd name="T93" fmla="*/ 2147483647 h 51"/>
                <a:gd name="T94" fmla="*/ 1986617243 w 119"/>
                <a:gd name="T95" fmla="*/ 2147483647 h 51"/>
                <a:gd name="T96" fmla="*/ 1721738267 w 119"/>
                <a:gd name="T97" fmla="*/ 2147483647 h 51"/>
                <a:gd name="T98" fmla="*/ 0 w 119"/>
                <a:gd name="T99" fmla="*/ 2147483647 h 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"/>
                <a:gd name="T151" fmla="*/ 0 h 51"/>
                <a:gd name="T152" fmla="*/ 119 w 119"/>
                <a:gd name="T153" fmla="*/ 51 h 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" h="51">
                  <a:moveTo>
                    <a:pt x="0" y="45"/>
                  </a:moveTo>
                  <a:lnTo>
                    <a:pt x="1" y="41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4" y="39"/>
                  </a:lnTo>
                  <a:lnTo>
                    <a:pt x="3" y="38"/>
                  </a:lnTo>
                  <a:lnTo>
                    <a:pt x="4" y="37"/>
                  </a:lnTo>
                  <a:lnTo>
                    <a:pt x="5" y="36"/>
                  </a:lnTo>
                  <a:lnTo>
                    <a:pt x="8" y="35"/>
                  </a:lnTo>
                  <a:lnTo>
                    <a:pt x="11" y="34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7" y="29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2" y="12"/>
                  </a:lnTo>
                  <a:lnTo>
                    <a:pt x="78" y="7"/>
                  </a:lnTo>
                  <a:lnTo>
                    <a:pt x="112" y="0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5" y="3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3" y="6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8" y="10"/>
                  </a:lnTo>
                  <a:lnTo>
                    <a:pt x="106" y="10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8" y="11"/>
                  </a:lnTo>
                  <a:lnTo>
                    <a:pt x="111" y="10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9" y="11"/>
                  </a:lnTo>
                  <a:lnTo>
                    <a:pt x="119" y="14"/>
                  </a:lnTo>
                  <a:lnTo>
                    <a:pt x="119" y="15"/>
                  </a:lnTo>
                  <a:lnTo>
                    <a:pt x="117" y="16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5" y="19"/>
                  </a:lnTo>
                  <a:lnTo>
                    <a:pt x="114" y="19"/>
                  </a:lnTo>
                  <a:lnTo>
                    <a:pt x="113" y="20"/>
                  </a:lnTo>
                  <a:lnTo>
                    <a:pt x="111" y="20"/>
                  </a:lnTo>
                  <a:lnTo>
                    <a:pt x="110" y="20"/>
                  </a:lnTo>
                  <a:lnTo>
                    <a:pt x="109" y="19"/>
                  </a:lnTo>
                  <a:lnTo>
                    <a:pt x="109" y="18"/>
                  </a:lnTo>
                  <a:lnTo>
                    <a:pt x="108" y="18"/>
                  </a:lnTo>
                  <a:lnTo>
                    <a:pt x="108" y="20"/>
                  </a:lnTo>
                  <a:lnTo>
                    <a:pt x="108" y="21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0" y="23"/>
                  </a:lnTo>
                  <a:lnTo>
                    <a:pt x="110" y="24"/>
                  </a:lnTo>
                  <a:lnTo>
                    <a:pt x="107" y="28"/>
                  </a:lnTo>
                  <a:lnTo>
                    <a:pt x="105" y="27"/>
                  </a:lnTo>
                  <a:lnTo>
                    <a:pt x="104" y="27"/>
                  </a:lnTo>
                  <a:lnTo>
                    <a:pt x="104" y="28"/>
                  </a:lnTo>
                  <a:lnTo>
                    <a:pt x="105" y="29"/>
                  </a:lnTo>
                  <a:lnTo>
                    <a:pt x="108" y="28"/>
                  </a:lnTo>
                  <a:lnTo>
                    <a:pt x="110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6"/>
                  </a:lnTo>
                  <a:lnTo>
                    <a:pt x="114" y="27"/>
                  </a:lnTo>
                  <a:lnTo>
                    <a:pt x="113" y="29"/>
                  </a:lnTo>
                  <a:lnTo>
                    <a:pt x="111" y="31"/>
                  </a:lnTo>
                  <a:lnTo>
                    <a:pt x="109" y="32"/>
                  </a:lnTo>
                  <a:lnTo>
                    <a:pt x="108" y="32"/>
                  </a:lnTo>
                  <a:lnTo>
                    <a:pt x="105" y="32"/>
                  </a:lnTo>
                  <a:lnTo>
                    <a:pt x="103" y="36"/>
                  </a:lnTo>
                  <a:lnTo>
                    <a:pt x="102" y="37"/>
                  </a:lnTo>
                  <a:lnTo>
                    <a:pt x="99" y="39"/>
                  </a:lnTo>
                  <a:lnTo>
                    <a:pt x="97" y="41"/>
                  </a:lnTo>
                  <a:lnTo>
                    <a:pt x="96" y="44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3" y="50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69" y="39"/>
                  </a:lnTo>
                  <a:lnTo>
                    <a:pt x="54" y="41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1" y="4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42" name="Freeform 38" descr="20%"/>
            <p:cNvSpPr>
              <a:spLocks/>
            </p:cNvSpPr>
            <p:nvPr/>
          </p:nvSpPr>
          <p:spPr bwMode="auto">
            <a:xfrm>
              <a:off x="5449888" y="3660775"/>
              <a:ext cx="547687" cy="479425"/>
            </a:xfrm>
            <a:custGeom>
              <a:avLst/>
              <a:gdLst>
                <a:gd name="T0" fmla="*/ 0 w 67"/>
                <a:gd name="T1" fmla="*/ 179382293 h 62"/>
                <a:gd name="T2" fmla="*/ 2147483647 w 67"/>
                <a:gd name="T3" fmla="*/ 0 h 62"/>
                <a:gd name="T4" fmla="*/ 2147483647 w 67"/>
                <a:gd name="T5" fmla="*/ 59796670 h 62"/>
                <a:gd name="T6" fmla="*/ 2147483647 w 67"/>
                <a:gd name="T7" fmla="*/ 119585608 h 62"/>
                <a:gd name="T8" fmla="*/ 2147483647 w 67"/>
                <a:gd name="T9" fmla="*/ 179382293 h 62"/>
                <a:gd name="T10" fmla="*/ 2147483647 w 67"/>
                <a:gd name="T11" fmla="*/ 298967931 h 62"/>
                <a:gd name="T12" fmla="*/ 2147483647 w 67"/>
                <a:gd name="T13" fmla="*/ 358764586 h 62"/>
                <a:gd name="T14" fmla="*/ 2147483647 w 67"/>
                <a:gd name="T15" fmla="*/ 478350163 h 62"/>
                <a:gd name="T16" fmla="*/ 2147483647 w 67"/>
                <a:gd name="T17" fmla="*/ 538146939 h 62"/>
                <a:gd name="T18" fmla="*/ 2147483647 w 67"/>
                <a:gd name="T19" fmla="*/ 538146939 h 62"/>
                <a:gd name="T20" fmla="*/ 2147483647 w 67"/>
                <a:gd name="T21" fmla="*/ 538146939 h 62"/>
                <a:gd name="T22" fmla="*/ 2147483647 w 67"/>
                <a:gd name="T23" fmla="*/ 597943594 h 62"/>
                <a:gd name="T24" fmla="*/ 2147483647 w 67"/>
                <a:gd name="T25" fmla="*/ 717529172 h 62"/>
                <a:gd name="T26" fmla="*/ 2147483647 w 67"/>
                <a:gd name="T27" fmla="*/ 777325827 h 62"/>
                <a:gd name="T28" fmla="*/ 2147483647 w 67"/>
                <a:gd name="T29" fmla="*/ 1016497223 h 62"/>
                <a:gd name="T30" fmla="*/ 2147483647 w 67"/>
                <a:gd name="T31" fmla="*/ 1136090533 h 62"/>
                <a:gd name="T32" fmla="*/ 2147483647 w 67"/>
                <a:gd name="T33" fmla="*/ 1315472766 h 62"/>
                <a:gd name="T34" fmla="*/ 2147483647 w 67"/>
                <a:gd name="T35" fmla="*/ 1494854998 h 62"/>
                <a:gd name="T36" fmla="*/ 2147483647 w 67"/>
                <a:gd name="T37" fmla="*/ 1494854998 h 62"/>
                <a:gd name="T38" fmla="*/ 2147483647 w 67"/>
                <a:gd name="T39" fmla="*/ 1554643920 h 62"/>
                <a:gd name="T40" fmla="*/ 2147483647 w 67"/>
                <a:gd name="T41" fmla="*/ 1614440575 h 62"/>
                <a:gd name="T42" fmla="*/ 2147483647 w 67"/>
                <a:gd name="T43" fmla="*/ 1734026153 h 62"/>
                <a:gd name="T44" fmla="*/ 2147483647 w 67"/>
                <a:gd name="T45" fmla="*/ 1913408385 h 62"/>
                <a:gd name="T46" fmla="*/ 2147483647 w 67"/>
                <a:gd name="T47" fmla="*/ 2092791101 h 62"/>
                <a:gd name="T48" fmla="*/ 2147483647 w 67"/>
                <a:gd name="T49" fmla="*/ 2147483647 h 62"/>
                <a:gd name="T50" fmla="*/ 2147483647 w 67"/>
                <a:gd name="T51" fmla="*/ 2147483647 h 62"/>
                <a:gd name="T52" fmla="*/ 2147483647 w 67"/>
                <a:gd name="T53" fmla="*/ 2147483647 h 62"/>
                <a:gd name="T54" fmla="*/ 2147483647 w 67"/>
                <a:gd name="T55" fmla="*/ 2147483647 h 62"/>
                <a:gd name="T56" fmla="*/ 2147483647 w 67"/>
                <a:gd name="T57" fmla="*/ 2147483647 h 62"/>
                <a:gd name="T58" fmla="*/ 2147483647 w 67"/>
                <a:gd name="T59" fmla="*/ 2147483647 h 62"/>
                <a:gd name="T60" fmla="*/ 2147483647 w 67"/>
                <a:gd name="T61" fmla="*/ 2147483647 h 62"/>
                <a:gd name="T62" fmla="*/ 2147483647 w 67"/>
                <a:gd name="T63" fmla="*/ 2147483647 h 62"/>
                <a:gd name="T64" fmla="*/ 2147483647 w 67"/>
                <a:gd name="T65" fmla="*/ 2147483647 h 62"/>
                <a:gd name="T66" fmla="*/ 2147483647 w 67"/>
                <a:gd name="T67" fmla="*/ 2147483647 h 62"/>
                <a:gd name="T68" fmla="*/ 2147483647 w 67"/>
                <a:gd name="T69" fmla="*/ 2147483647 h 62"/>
                <a:gd name="T70" fmla="*/ 2147483647 w 67"/>
                <a:gd name="T71" fmla="*/ 2147483647 h 62"/>
                <a:gd name="T72" fmla="*/ 2147483647 w 67"/>
                <a:gd name="T73" fmla="*/ 2147483647 h 62"/>
                <a:gd name="T74" fmla="*/ 2147483647 w 67"/>
                <a:gd name="T75" fmla="*/ 2147483647 h 62"/>
                <a:gd name="T76" fmla="*/ 2147483647 w 67"/>
                <a:gd name="T77" fmla="*/ 2147483647 h 62"/>
                <a:gd name="T78" fmla="*/ 2147483647 w 67"/>
                <a:gd name="T79" fmla="*/ 2147483647 h 62"/>
                <a:gd name="T80" fmla="*/ 2147483647 w 67"/>
                <a:gd name="T81" fmla="*/ 2147483647 h 62"/>
                <a:gd name="T82" fmla="*/ 534566920 w 67"/>
                <a:gd name="T83" fmla="*/ 2147483647 h 62"/>
                <a:gd name="T84" fmla="*/ 534566920 w 67"/>
                <a:gd name="T85" fmla="*/ 2147483647 h 62"/>
                <a:gd name="T86" fmla="*/ 400931352 w 67"/>
                <a:gd name="T87" fmla="*/ 2147483647 h 62"/>
                <a:gd name="T88" fmla="*/ 267287547 w 67"/>
                <a:gd name="T89" fmla="*/ 2147483647 h 62"/>
                <a:gd name="T90" fmla="*/ 267287547 w 67"/>
                <a:gd name="T91" fmla="*/ 2147483647 h 62"/>
                <a:gd name="T92" fmla="*/ 133643773 w 67"/>
                <a:gd name="T93" fmla="*/ 2147483647 h 62"/>
                <a:gd name="T94" fmla="*/ 133643773 w 67"/>
                <a:gd name="T95" fmla="*/ 1315472766 h 62"/>
                <a:gd name="T96" fmla="*/ 0 w 67"/>
                <a:gd name="T97" fmla="*/ 179382293 h 62"/>
                <a:gd name="T98" fmla="*/ 0 w 67"/>
                <a:gd name="T99" fmla="*/ 179382293 h 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7"/>
                <a:gd name="T151" fmla="*/ 0 h 62"/>
                <a:gd name="T152" fmla="*/ 67 w 67"/>
                <a:gd name="T153" fmla="*/ 62 h 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7" h="62">
                  <a:moveTo>
                    <a:pt x="0" y="3"/>
                  </a:moveTo>
                  <a:lnTo>
                    <a:pt x="60" y="0"/>
                  </a:lnTo>
                  <a:lnTo>
                    <a:pt x="60" y="1"/>
                  </a:lnTo>
                  <a:lnTo>
                    <a:pt x="61" y="2"/>
                  </a:lnTo>
                  <a:lnTo>
                    <a:pt x="62" y="3"/>
                  </a:lnTo>
                  <a:lnTo>
                    <a:pt x="61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67" y="9"/>
                  </a:lnTo>
                  <a:lnTo>
                    <a:pt x="67" y="10"/>
                  </a:lnTo>
                  <a:lnTo>
                    <a:pt x="66" y="12"/>
                  </a:lnTo>
                  <a:lnTo>
                    <a:pt x="65" y="13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2" y="22"/>
                  </a:lnTo>
                  <a:lnTo>
                    <a:pt x="62" y="25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57" y="29"/>
                  </a:lnTo>
                  <a:lnTo>
                    <a:pt x="57" y="32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1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49" y="49"/>
                  </a:lnTo>
                  <a:lnTo>
                    <a:pt x="48" y="51"/>
                  </a:lnTo>
                  <a:lnTo>
                    <a:pt x="49" y="54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8" y="62"/>
                  </a:lnTo>
                  <a:lnTo>
                    <a:pt x="8" y="53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2" y="22"/>
                  </a:lnTo>
                  <a:lnTo>
                    <a:pt x="0" y="3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1155700" y="3886200"/>
              <a:ext cx="2009775" cy="1390650"/>
              <a:chOff x="768" y="2832"/>
              <a:chExt cx="1203" cy="876"/>
            </a:xfrm>
          </p:grpSpPr>
          <p:sp>
            <p:nvSpPr>
              <p:cNvPr id="59466" name="Freeform 40"/>
              <p:cNvSpPr>
                <a:spLocks/>
              </p:cNvSpPr>
              <p:nvPr/>
            </p:nvSpPr>
            <p:spPr bwMode="auto">
              <a:xfrm>
                <a:off x="1056" y="2832"/>
                <a:ext cx="915" cy="780"/>
              </a:xfrm>
              <a:custGeom>
                <a:avLst/>
                <a:gdLst>
                  <a:gd name="T0" fmla="*/ 331 w 188"/>
                  <a:gd name="T1" fmla="*/ 736 h 160"/>
                  <a:gd name="T2" fmla="*/ 618 w 188"/>
                  <a:gd name="T3" fmla="*/ 951 h 160"/>
                  <a:gd name="T4" fmla="*/ 428 w 188"/>
                  <a:gd name="T5" fmla="*/ 1189 h 160"/>
                  <a:gd name="T6" fmla="*/ 380 w 188"/>
                  <a:gd name="T7" fmla="*/ 1024 h 160"/>
                  <a:gd name="T8" fmla="*/ 117 w 188"/>
                  <a:gd name="T9" fmla="*/ 1307 h 160"/>
                  <a:gd name="T10" fmla="*/ 263 w 188"/>
                  <a:gd name="T11" fmla="*/ 1521 h 160"/>
                  <a:gd name="T12" fmla="*/ 638 w 188"/>
                  <a:gd name="T13" fmla="*/ 1448 h 160"/>
                  <a:gd name="T14" fmla="*/ 521 w 188"/>
                  <a:gd name="T15" fmla="*/ 1760 h 160"/>
                  <a:gd name="T16" fmla="*/ 428 w 188"/>
                  <a:gd name="T17" fmla="*/ 1877 h 160"/>
                  <a:gd name="T18" fmla="*/ 238 w 188"/>
                  <a:gd name="T19" fmla="*/ 1950 h 160"/>
                  <a:gd name="T20" fmla="*/ 141 w 188"/>
                  <a:gd name="T21" fmla="*/ 2330 h 160"/>
                  <a:gd name="T22" fmla="*/ 263 w 188"/>
                  <a:gd name="T23" fmla="*/ 2545 h 160"/>
                  <a:gd name="T24" fmla="*/ 521 w 188"/>
                  <a:gd name="T25" fmla="*/ 2662 h 160"/>
                  <a:gd name="T26" fmla="*/ 521 w 188"/>
                  <a:gd name="T27" fmla="*/ 2852 h 160"/>
                  <a:gd name="T28" fmla="*/ 827 w 188"/>
                  <a:gd name="T29" fmla="*/ 2925 h 160"/>
                  <a:gd name="T30" fmla="*/ 993 w 188"/>
                  <a:gd name="T31" fmla="*/ 2969 h 160"/>
                  <a:gd name="T32" fmla="*/ 686 w 188"/>
                  <a:gd name="T33" fmla="*/ 3349 h 160"/>
                  <a:gd name="T34" fmla="*/ 448 w 188"/>
                  <a:gd name="T35" fmla="*/ 3495 h 160"/>
                  <a:gd name="T36" fmla="*/ 73 w 188"/>
                  <a:gd name="T37" fmla="*/ 3685 h 160"/>
                  <a:gd name="T38" fmla="*/ 73 w 188"/>
                  <a:gd name="T39" fmla="*/ 3802 h 160"/>
                  <a:gd name="T40" fmla="*/ 686 w 188"/>
                  <a:gd name="T41" fmla="*/ 3539 h 160"/>
                  <a:gd name="T42" fmla="*/ 1470 w 188"/>
                  <a:gd name="T43" fmla="*/ 2852 h 160"/>
                  <a:gd name="T44" fmla="*/ 1397 w 188"/>
                  <a:gd name="T45" fmla="*/ 2779 h 160"/>
                  <a:gd name="T46" fmla="*/ 1825 w 188"/>
                  <a:gd name="T47" fmla="*/ 2257 h 160"/>
                  <a:gd name="T48" fmla="*/ 1703 w 188"/>
                  <a:gd name="T49" fmla="*/ 2398 h 160"/>
                  <a:gd name="T50" fmla="*/ 1728 w 188"/>
                  <a:gd name="T51" fmla="*/ 2589 h 160"/>
                  <a:gd name="T52" fmla="*/ 1703 w 188"/>
                  <a:gd name="T53" fmla="*/ 2711 h 160"/>
                  <a:gd name="T54" fmla="*/ 2039 w 188"/>
                  <a:gd name="T55" fmla="*/ 2520 h 160"/>
                  <a:gd name="T56" fmla="*/ 2039 w 188"/>
                  <a:gd name="T57" fmla="*/ 2330 h 160"/>
                  <a:gd name="T58" fmla="*/ 2536 w 188"/>
                  <a:gd name="T59" fmla="*/ 2447 h 160"/>
                  <a:gd name="T60" fmla="*/ 2867 w 188"/>
                  <a:gd name="T61" fmla="*/ 2398 h 160"/>
                  <a:gd name="T62" fmla="*/ 3436 w 188"/>
                  <a:gd name="T63" fmla="*/ 2589 h 160"/>
                  <a:gd name="T64" fmla="*/ 3626 w 188"/>
                  <a:gd name="T65" fmla="*/ 2828 h 160"/>
                  <a:gd name="T66" fmla="*/ 3933 w 188"/>
                  <a:gd name="T67" fmla="*/ 3042 h 160"/>
                  <a:gd name="T68" fmla="*/ 4453 w 188"/>
                  <a:gd name="T69" fmla="*/ 3091 h 160"/>
                  <a:gd name="T70" fmla="*/ 4380 w 188"/>
                  <a:gd name="T71" fmla="*/ 2779 h 160"/>
                  <a:gd name="T72" fmla="*/ 4171 w 188"/>
                  <a:gd name="T73" fmla="*/ 2735 h 160"/>
                  <a:gd name="T74" fmla="*/ 3860 w 188"/>
                  <a:gd name="T75" fmla="*/ 2520 h 160"/>
                  <a:gd name="T76" fmla="*/ 3480 w 188"/>
                  <a:gd name="T77" fmla="*/ 2257 h 160"/>
                  <a:gd name="T78" fmla="*/ 3339 w 188"/>
                  <a:gd name="T79" fmla="*/ 2447 h 160"/>
                  <a:gd name="T80" fmla="*/ 3056 w 188"/>
                  <a:gd name="T81" fmla="*/ 2208 h 160"/>
                  <a:gd name="T82" fmla="*/ 2769 w 188"/>
                  <a:gd name="T83" fmla="*/ 1901 h 160"/>
                  <a:gd name="T84" fmla="*/ 2414 w 188"/>
                  <a:gd name="T85" fmla="*/ 497 h 160"/>
                  <a:gd name="T86" fmla="*/ 2132 w 188"/>
                  <a:gd name="T87" fmla="*/ 117 h 160"/>
                  <a:gd name="T88" fmla="*/ 1635 w 188"/>
                  <a:gd name="T89" fmla="*/ 117 h 160"/>
                  <a:gd name="T90" fmla="*/ 1397 w 188"/>
                  <a:gd name="T91" fmla="*/ 117 h 160"/>
                  <a:gd name="T92" fmla="*/ 1066 w 188"/>
                  <a:gd name="T93" fmla="*/ 0 h 160"/>
                  <a:gd name="T94" fmla="*/ 827 w 188"/>
                  <a:gd name="T95" fmla="*/ 98 h 160"/>
                  <a:gd name="T96" fmla="*/ 569 w 188"/>
                  <a:gd name="T97" fmla="*/ 307 h 160"/>
                  <a:gd name="T98" fmla="*/ 448 w 188"/>
                  <a:gd name="T99" fmla="*/ 497 h 160"/>
                  <a:gd name="T100" fmla="*/ 238 w 188"/>
                  <a:gd name="T101" fmla="*/ 619 h 1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8"/>
                  <a:gd name="T154" fmla="*/ 0 h 160"/>
                  <a:gd name="T155" fmla="*/ 188 w 188"/>
                  <a:gd name="T156" fmla="*/ 160 h 16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8" h="160">
                    <a:moveTo>
                      <a:pt x="10" y="26"/>
                    </a:moveTo>
                    <a:lnTo>
                      <a:pt x="14" y="31"/>
                    </a:lnTo>
                    <a:lnTo>
                      <a:pt x="19" y="39"/>
                    </a:lnTo>
                    <a:lnTo>
                      <a:pt x="26" y="40"/>
                    </a:lnTo>
                    <a:lnTo>
                      <a:pt x="26" y="50"/>
                    </a:lnTo>
                    <a:lnTo>
                      <a:pt x="18" y="50"/>
                    </a:lnTo>
                    <a:lnTo>
                      <a:pt x="18" y="43"/>
                    </a:lnTo>
                    <a:lnTo>
                      <a:pt x="16" y="43"/>
                    </a:lnTo>
                    <a:lnTo>
                      <a:pt x="0" y="50"/>
                    </a:lnTo>
                    <a:lnTo>
                      <a:pt x="5" y="55"/>
                    </a:lnTo>
                    <a:lnTo>
                      <a:pt x="5" y="61"/>
                    </a:lnTo>
                    <a:lnTo>
                      <a:pt x="11" y="64"/>
                    </a:lnTo>
                    <a:lnTo>
                      <a:pt x="21" y="66"/>
                    </a:lnTo>
                    <a:lnTo>
                      <a:pt x="27" y="61"/>
                    </a:lnTo>
                    <a:lnTo>
                      <a:pt x="29" y="72"/>
                    </a:lnTo>
                    <a:lnTo>
                      <a:pt x="22" y="74"/>
                    </a:lnTo>
                    <a:lnTo>
                      <a:pt x="21" y="77"/>
                    </a:lnTo>
                    <a:lnTo>
                      <a:pt x="18" y="79"/>
                    </a:lnTo>
                    <a:lnTo>
                      <a:pt x="13" y="75"/>
                    </a:lnTo>
                    <a:lnTo>
                      <a:pt x="10" y="82"/>
                    </a:lnTo>
                    <a:lnTo>
                      <a:pt x="2" y="90"/>
                    </a:lnTo>
                    <a:lnTo>
                      <a:pt x="6" y="98"/>
                    </a:lnTo>
                    <a:lnTo>
                      <a:pt x="5" y="101"/>
                    </a:lnTo>
                    <a:lnTo>
                      <a:pt x="11" y="107"/>
                    </a:lnTo>
                    <a:lnTo>
                      <a:pt x="19" y="107"/>
                    </a:lnTo>
                    <a:lnTo>
                      <a:pt x="22" y="112"/>
                    </a:lnTo>
                    <a:lnTo>
                      <a:pt x="21" y="115"/>
                    </a:lnTo>
                    <a:lnTo>
                      <a:pt x="22" y="120"/>
                    </a:lnTo>
                    <a:lnTo>
                      <a:pt x="29" y="117"/>
                    </a:lnTo>
                    <a:lnTo>
                      <a:pt x="35" y="123"/>
                    </a:lnTo>
                    <a:lnTo>
                      <a:pt x="45" y="119"/>
                    </a:lnTo>
                    <a:lnTo>
                      <a:pt x="42" y="125"/>
                    </a:lnTo>
                    <a:lnTo>
                      <a:pt x="42" y="131"/>
                    </a:lnTo>
                    <a:lnTo>
                      <a:pt x="29" y="141"/>
                    </a:lnTo>
                    <a:lnTo>
                      <a:pt x="24" y="147"/>
                    </a:lnTo>
                    <a:lnTo>
                      <a:pt x="19" y="147"/>
                    </a:lnTo>
                    <a:lnTo>
                      <a:pt x="11" y="154"/>
                    </a:lnTo>
                    <a:lnTo>
                      <a:pt x="3" y="155"/>
                    </a:lnTo>
                    <a:lnTo>
                      <a:pt x="0" y="159"/>
                    </a:lnTo>
                    <a:lnTo>
                      <a:pt x="3" y="160"/>
                    </a:lnTo>
                    <a:lnTo>
                      <a:pt x="19" y="154"/>
                    </a:lnTo>
                    <a:lnTo>
                      <a:pt x="29" y="149"/>
                    </a:lnTo>
                    <a:lnTo>
                      <a:pt x="48" y="136"/>
                    </a:lnTo>
                    <a:lnTo>
                      <a:pt x="62" y="120"/>
                    </a:lnTo>
                    <a:lnTo>
                      <a:pt x="64" y="117"/>
                    </a:lnTo>
                    <a:lnTo>
                      <a:pt x="59" y="117"/>
                    </a:lnTo>
                    <a:lnTo>
                      <a:pt x="73" y="96"/>
                    </a:lnTo>
                    <a:lnTo>
                      <a:pt x="77" y="95"/>
                    </a:lnTo>
                    <a:lnTo>
                      <a:pt x="77" y="98"/>
                    </a:lnTo>
                    <a:lnTo>
                      <a:pt x="72" y="101"/>
                    </a:lnTo>
                    <a:lnTo>
                      <a:pt x="70" y="111"/>
                    </a:lnTo>
                    <a:lnTo>
                      <a:pt x="73" y="109"/>
                    </a:lnTo>
                    <a:lnTo>
                      <a:pt x="70" y="112"/>
                    </a:lnTo>
                    <a:lnTo>
                      <a:pt x="72" y="114"/>
                    </a:lnTo>
                    <a:lnTo>
                      <a:pt x="82" y="107"/>
                    </a:lnTo>
                    <a:lnTo>
                      <a:pt x="86" y="106"/>
                    </a:lnTo>
                    <a:lnTo>
                      <a:pt x="88" y="101"/>
                    </a:lnTo>
                    <a:lnTo>
                      <a:pt x="86" y="98"/>
                    </a:lnTo>
                    <a:lnTo>
                      <a:pt x="96" y="96"/>
                    </a:lnTo>
                    <a:lnTo>
                      <a:pt x="107" y="103"/>
                    </a:lnTo>
                    <a:lnTo>
                      <a:pt x="117" y="99"/>
                    </a:lnTo>
                    <a:lnTo>
                      <a:pt x="121" y="101"/>
                    </a:lnTo>
                    <a:lnTo>
                      <a:pt x="128" y="101"/>
                    </a:lnTo>
                    <a:lnTo>
                      <a:pt x="145" y="109"/>
                    </a:lnTo>
                    <a:lnTo>
                      <a:pt x="149" y="112"/>
                    </a:lnTo>
                    <a:lnTo>
                      <a:pt x="153" y="119"/>
                    </a:lnTo>
                    <a:lnTo>
                      <a:pt x="163" y="125"/>
                    </a:lnTo>
                    <a:lnTo>
                      <a:pt x="166" y="128"/>
                    </a:lnTo>
                    <a:lnTo>
                      <a:pt x="177" y="135"/>
                    </a:lnTo>
                    <a:lnTo>
                      <a:pt x="188" y="130"/>
                    </a:lnTo>
                    <a:lnTo>
                      <a:pt x="188" y="123"/>
                    </a:lnTo>
                    <a:lnTo>
                      <a:pt x="185" y="117"/>
                    </a:lnTo>
                    <a:lnTo>
                      <a:pt x="180" y="115"/>
                    </a:lnTo>
                    <a:lnTo>
                      <a:pt x="176" y="115"/>
                    </a:lnTo>
                    <a:lnTo>
                      <a:pt x="169" y="111"/>
                    </a:lnTo>
                    <a:lnTo>
                      <a:pt x="163" y="106"/>
                    </a:lnTo>
                    <a:lnTo>
                      <a:pt x="150" y="93"/>
                    </a:lnTo>
                    <a:lnTo>
                      <a:pt x="147" y="95"/>
                    </a:lnTo>
                    <a:lnTo>
                      <a:pt x="144" y="99"/>
                    </a:lnTo>
                    <a:lnTo>
                      <a:pt x="141" y="103"/>
                    </a:lnTo>
                    <a:lnTo>
                      <a:pt x="129" y="96"/>
                    </a:lnTo>
                    <a:lnTo>
                      <a:pt x="129" y="93"/>
                    </a:lnTo>
                    <a:lnTo>
                      <a:pt x="120" y="96"/>
                    </a:lnTo>
                    <a:lnTo>
                      <a:pt x="117" y="80"/>
                    </a:lnTo>
                    <a:lnTo>
                      <a:pt x="109" y="45"/>
                    </a:lnTo>
                    <a:lnTo>
                      <a:pt x="102" y="21"/>
                    </a:lnTo>
                    <a:lnTo>
                      <a:pt x="99" y="10"/>
                    </a:lnTo>
                    <a:lnTo>
                      <a:pt x="90" y="5"/>
                    </a:lnTo>
                    <a:lnTo>
                      <a:pt x="85" y="8"/>
                    </a:lnTo>
                    <a:lnTo>
                      <a:pt x="69" y="5"/>
                    </a:lnTo>
                    <a:lnTo>
                      <a:pt x="64" y="7"/>
                    </a:lnTo>
                    <a:lnTo>
                      <a:pt x="59" y="5"/>
                    </a:lnTo>
                    <a:lnTo>
                      <a:pt x="59" y="4"/>
                    </a:lnTo>
                    <a:lnTo>
                      <a:pt x="45" y="0"/>
                    </a:lnTo>
                    <a:lnTo>
                      <a:pt x="43" y="4"/>
                    </a:lnTo>
                    <a:lnTo>
                      <a:pt x="35" y="4"/>
                    </a:lnTo>
                    <a:lnTo>
                      <a:pt x="29" y="8"/>
                    </a:lnTo>
                    <a:lnTo>
                      <a:pt x="24" y="13"/>
                    </a:lnTo>
                    <a:lnTo>
                      <a:pt x="22" y="18"/>
                    </a:lnTo>
                    <a:lnTo>
                      <a:pt x="19" y="21"/>
                    </a:lnTo>
                    <a:lnTo>
                      <a:pt x="13" y="21"/>
                    </a:lnTo>
                    <a:lnTo>
                      <a:pt x="10" y="26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67" name="Freeform 41"/>
              <p:cNvSpPr>
                <a:spLocks/>
              </p:cNvSpPr>
              <p:nvPr/>
            </p:nvSpPr>
            <p:spPr bwMode="auto">
              <a:xfrm>
                <a:off x="1021" y="3608"/>
                <a:ext cx="20" cy="14"/>
              </a:xfrm>
              <a:custGeom>
                <a:avLst/>
                <a:gdLst>
                  <a:gd name="T0" fmla="*/ 50 w 4"/>
                  <a:gd name="T1" fmla="*/ 42 h 3"/>
                  <a:gd name="T2" fmla="*/ 50 w 4"/>
                  <a:gd name="T3" fmla="*/ 23 h 3"/>
                  <a:gd name="T4" fmla="*/ 50 w 4"/>
                  <a:gd name="T5" fmla="*/ 23 h 3"/>
                  <a:gd name="T6" fmla="*/ 50 w 4"/>
                  <a:gd name="T7" fmla="*/ 23 h 3"/>
                  <a:gd name="T8" fmla="*/ 50 w 4"/>
                  <a:gd name="T9" fmla="*/ 23 h 3"/>
                  <a:gd name="T10" fmla="*/ 50 w 4"/>
                  <a:gd name="T11" fmla="*/ 23 h 3"/>
                  <a:gd name="T12" fmla="*/ 50 w 4"/>
                  <a:gd name="T13" fmla="*/ 23 h 3"/>
                  <a:gd name="T14" fmla="*/ 25 w 4"/>
                  <a:gd name="T15" fmla="*/ 0 h 3"/>
                  <a:gd name="T16" fmla="*/ 25 w 4"/>
                  <a:gd name="T17" fmla="*/ 0 h 3"/>
                  <a:gd name="T18" fmla="*/ 0 w 4"/>
                  <a:gd name="T19" fmla="*/ 23 h 3"/>
                  <a:gd name="T20" fmla="*/ 0 w 4"/>
                  <a:gd name="T21" fmla="*/ 23 h 3"/>
                  <a:gd name="T22" fmla="*/ 0 w 4"/>
                  <a:gd name="T23" fmla="*/ 23 h 3"/>
                  <a:gd name="T24" fmla="*/ 0 w 4"/>
                  <a:gd name="T25" fmla="*/ 23 h 3"/>
                  <a:gd name="T26" fmla="*/ 0 w 4"/>
                  <a:gd name="T27" fmla="*/ 23 h 3"/>
                  <a:gd name="T28" fmla="*/ 0 w 4"/>
                  <a:gd name="T29" fmla="*/ 23 h 3"/>
                  <a:gd name="T30" fmla="*/ 0 w 4"/>
                  <a:gd name="T31" fmla="*/ 42 h 3"/>
                  <a:gd name="T32" fmla="*/ 0 w 4"/>
                  <a:gd name="T33" fmla="*/ 42 h 3"/>
                  <a:gd name="T34" fmla="*/ 25 w 4"/>
                  <a:gd name="T35" fmla="*/ 42 h 3"/>
                  <a:gd name="T36" fmla="*/ 25 w 4"/>
                  <a:gd name="T37" fmla="*/ 42 h 3"/>
                  <a:gd name="T38" fmla="*/ 25 w 4"/>
                  <a:gd name="T39" fmla="*/ 65 h 3"/>
                  <a:gd name="T40" fmla="*/ 50 w 4"/>
                  <a:gd name="T41" fmla="*/ 65 h 3"/>
                  <a:gd name="T42" fmla="*/ 50 w 4"/>
                  <a:gd name="T43" fmla="*/ 65 h 3"/>
                  <a:gd name="T44" fmla="*/ 75 w 4"/>
                  <a:gd name="T45" fmla="*/ 65 h 3"/>
                  <a:gd name="T46" fmla="*/ 75 w 4"/>
                  <a:gd name="T47" fmla="*/ 65 h 3"/>
                  <a:gd name="T48" fmla="*/ 100 w 4"/>
                  <a:gd name="T49" fmla="*/ 42 h 3"/>
                  <a:gd name="T50" fmla="*/ 100 w 4"/>
                  <a:gd name="T51" fmla="*/ 42 h 3"/>
                  <a:gd name="T52" fmla="*/ 100 w 4"/>
                  <a:gd name="T53" fmla="*/ 42 h 3"/>
                  <a:gd name="T54" fmla="*/ 100 w 4"/>
                  <a:gd name="T55" fmla="*/ 23 h 3"/>
                  <a:gd name="T56" fmla="*/ 100 w 4"/>
                  <a:gd name="T57" fmla="*/ 23 h 3"/>
                  <a:gd name="T58" fmla="*/ 100 w 4"/>
                  <a:gd name="T59" fmla="*/ 23 h 3"/>
                  <a:gd name="T60" fmla="*/ 100 w 4"/>
                  <a:gd name="T61" fmla="*/ 23 h 3"/>
                  <a:gd name="T62" fmla="*/ 100 w 4"/>
                  <a:gd name="T63" fmla="*/ 23 h 3"/>
                  <a:gd name="T64" fmla="*/ 100 w 4"/>
                  <a:gd name="T65" fmla="*/ 0 h 3"/>
                  <a:gd name="T66" fmla="*/ 100 w 4"/>
                  <a:gd name="T67" fmla="*/ 0 h 3"/>
                  <a:gd name="T68" fmla="*/ 100 w 4"/>
                  <a:gd name="T69" fmla="*/ 0 h 3"/>
                  <a:gd name="T70" fmla="*/ 100 w 4"/>
                  <a:gd name="T71" fmla="*/ 0 h 3"/>
                  <a:gd name="T72" fmla="*/ 100 w 4"/>
                  <a:gd name="T73" fmla="*/ 23 h 3"/>
                  <a:gd name="T74" fmla="*/ 75 w 4"/>
                  <a:gd name="T75" fmla="*/ 23 h 3"/>
                  <a:gd name="T76" fmla="*/ 75 w 4"/>
                  <a:gd name="T77" fmla="*/ 23 h 3"/>
                  <a:gd name="T78" fmla="*/ 50 w 4"/>
                  <a:gd name="T79" fmla="*/ 42 h 3"/>
                  <a:gd name="T80" fmla="*/ 50 w 4"/>
                  <a:gd name="T81" fmla="*/ 42 h 3"/>
                  <a:gd name="T82" fmla="*/ 50 w 4"/>
                  <a:gd name="T83" fmla="*/ 42 h 3"/>
                  <a:gd name="T84" fmla="*/ 50 w 4"/>
                  <a:gd name="T85" fmla="*/ 42 h 3"/>
                  <a:gd name="T86" fmla="*/ 50 w 4"/>
                  <a:gd name="T87" fmla="*/ 65 h 3"/>
                  <a:gd name="T88" fmla="*/ 75 w 4"/>
                  <a:gd name="T89" fmla="*/ 65 h 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"/>
                  <a:gd name="T136" fmla="*/ 0 h 3"/>
                  <a:gd name="T137" fmla="*/ 4 w 4"/>
                  <a:gd name="T138" fmla="*/ 3 h 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" h="3">
                    <a:moveTo>
                      <a:pt x="2" y="2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68" name="Freeform 42"/>
              <p:cNvSpPr>
                <a:spLocks/>
              </p:cNvSpPr>
              <p:nvPr/>
            </p:nvSpPr>
            <p:spPr bwMode="auto">
              <a:xfrm>
                <a:off x="978" y="3610"/>
                <a:ext cx="43" cy="30"/>
              </a:xfrm>
              <a:custGeom>
                <a:avLst/>
                <a:gdLst>
                  <a:gd name="T0" fmla="*/ 158 w 9"/>
                  <a:gd name="T1" fmla="*/ 0 h 6"/>
                  <a:gd name="T2" fmla="*/ 91 w 9"/>
                  <a:gd name="T3" fmla="*/ 0 h 6"/>
                  <a:gd name="T4" fmla="*/ 67 w 9"/>
                  <a:gd name="T5" fmla="*/ 25 h 6"/>
                  <a:gd name="T6" fmla="*/ 67 w 9"/>
                  <a:gd name="T7" fmla="*/ 25 h 6"/>
                  <a:gd name="T8" fmla="*/ 67 w 9"/>
                  <a:gd name="T9" fmla="*/ 50 h 6"/>
                  <a:gd name="T10" fmla="*/ 67 w 9"/>
                  <a:gd name="T11" fmla="*/ 75 h 6"/>
                  <a:gd name="T12" fmla="*/ 48 w 9"/>
                  <a:gd name="T13" fmla="*/ 75 h 6"/>
                  <a:gd name="T14" fmla="*/ 48 w 9"/>
                  <a:gd name="T15" fmla="*/ 75 h 6"/>
                  <a:gd name="T16" fmla="*/ 24 w 9"/>
                  <a:gd name="T17" fmla="*/ 75 h 6"/>
                  <a:gd name="T18" fmla="*/ 24 w 9"/>
                  <a:gd name="T19" fmla="*/ 100 h 6"/>
                  <a:gd name="T20" fmla="*/ 24 w 9"/>
                  <a:gd name="T21" fmla="*/ 125 h 6"/>
                  <a:gd name="T22" fmla="*/ 0 w 9"/>
                  <a:gd name="T23" fmla="*/ 125 h 6"/>
                  <a:gd name="T24" fmla="*/ 0 w 9"/>
                  <a:gd name="T25" fmla="*/ 150 h 6"/>
                  <a:gd name="T26" fmla="*/ 0 w 9"/>
                  <a:gd name="T27" fmla="*/ 150 h 6"/>
                  <a:gd name="T28" fmla="*/ 0 w 9"/>
                  <a:gd name="T29" fmla="*/ 150 h 6"/>
                  <a:gd name="T30" fmla="*/ 0 w 9"/>
                  <a:gd name="T31" fmla="*/ 150 h 6"/>
                  <a:gd name="T32" fmla="*/ 0 w 9"/>
                  <a:gd name="T33" fmla="*/ 150 h 6"/>
                  <a:gd name="T34" fmla="*/ 0 w 9"/>
                  <a:gd name="T35" fmla="*/ 150 h 6"/>
                  <a:gd name="T36" fmla="*/ 0 w 9"/>
                  <a:gd name="T37" fmla="*/ 150 h 6"/>
                  <a:gd name="T38" fmla="*/ 24 w 9"/>
                  <a:gd name="T39" fmla="*/ 150 h 6"/>
                  <a:gd name="T40" fmla="*/ 48 w 9"/>
                  <a:gd name="T41" fmla="*/ 150 h 6"/>
                  <a:gd name="T42" fmla="*/ 67 w 9"/>
                  <a:gd name="T43" fmla="*/ 125 h 6"/>
                  <a:gd name="T44" fmla="*/ 139 w 9"/>
                  <a:gd name="T45" fmla="*/ 75 h 6"/>
                  <a:gd name="T46" fmla="*/ 158 w 9"/>
                  <a:gd name="T47" fmla="*/ 50 h 6"/>
                  <a:gd name="T48" fmla="*/ 182 w 9"/>
                  <a:gd name="T49" fmla="*/ 50 h 6"/>
                  <a:gd name="T50" fmla="*/ 205 w 9"/>
                  <a:gd name="T51" fmla="*/ 25 h 6"/>
                  <a:gd name="T52" fmla="*/ 205 w 9"/>
                  <a:gd name="T53" fmla="*/ 25 h 6"/>
                  <a:gd name="T54" fmla="*/ 205 w 9"/>
                  <a:gd name="T55" fmla="*/ 25 h 6"/>
                  <a:gd name="T56" fmla="*/ 182 w 9"/>
                  <a:gd name="T57" fmla="*/ 0 h 6"/>
                  <a:gd name="T58" fmla="*/ 182 w 9"/>
                  <a:gd name="T59" fmla="*/ 0 h 6"/>
                  <a:gd name="T60" fmla="*/ 182 w 9"/>
                  <a:gd name="T61" fmla="*/ 0 h 6"/>
                  <a:gd name="T62" fmla="*/ 182 w 9"/>
                  <a:gd name="T63" fmla="*/ 0 h 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"/>
                  <a:gd name="T97" fmla="*/ 0 h 6"/>
                  <a:gd name="T98" fmla="*/ 9 w 9"/>
                  <a:gd name="T99" fmla="*/ 6 h 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" h="6">
                    <a:moveTo>
                      <a:pt x="8" y="0"/>
                    </a:move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69" name="Freeform 43"/>
              <p:cNvSpPr>
                <a:spLocks/>
              </p:cNvSpPr>
              <p:nvPr/>
            </p:nvSpPr>
            <p:spPr bwMode="auto">
              <a:xfrm>
                <a:off x="934" y="3632"/>
                <a:ext cx="44" cy="34"/>
              </a:xfrm>
              <a:custGeom>
                <a:avLst/>
                <a:gdLst>
                  <a:gd name="T0" fmla="*/ 191 w 9"/>
                  <a:gd name="T1" fmla="*/ 73 h 7"/>
                  <a:gd name="T2" fmla="*/ 191 w 9"/>
                  <a:gd name="T3" fmla="*/ 24 h 7"/>
                  <a:gd name="T4" fmla="*/ 117 w 9"/>
                  <a:gd name="T5" fmla="*/ 73 h 7"/>
                  <a:gd name="T6" fmla="*/ 98 w 9"/>
                  <a:gd name="T7" fmla="*/ 92 h 7"/>
                  <a:gd name="T8" fmla="*/ 98 w 9"/>
                  <a:gd name="T9" fmla="*/ 92 h 7"/>
                  <a:gd name="T10" fmla="*/ 49 w 9"/>
                  <a:gd name="T11" fmla="*/ 117 h 7"/>
                  <a:gd name="T12" fmla="*/ 24 w 9"/>
                  <a:gd name="T13" fmla="*/ 141 h 7"/>
                  <a:gd name="T14" fmla="*/ 0 w 9"/>
                  <a:gd name="T15" fmla="*/ 141 h 7"/>
                  <a:gd name="T16" fmla="*/ 49 w 9"/>
                  <a:gd name="T17" fmla="*/ 141 h 7"/>
                  <a:gd name="T18" fmla="*/ 73 w 9"/>
                  <a:gd name="T19" fmla="*/ 117 h 7"/>
                  <a:gd name="T20" fmla="*/ 142 w 9"/>
                  <a:gd name="T21" fmla="*/ 92 h 7"/>
                  <a:gd name="T22" fmla="*/ 191 w 9"/>
                  <a:gd name="T23" fmla="*/ 73 h 7"/>
                  <a:gd name="T24" fmla="*/ 191 w 9"/>
                  <a:gd name="T25" fmla="*/ 73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7"/>
                  <a:gd name="T41" fmla="*/ 9 w 9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7">
                    <a:moveTo>
                      <a:pt x="8" y="3"/>
                    </a:moveTo>
                    <a:cubicBezTo>
                      <a:pt x="8" y="2"/>
                      <a:pt x="9" y="1"/>
                      <a:pt x="8" y="1"/>
                    </a:cubicBezTo>
                    <a:cubicBezTo>
                      <a:pt x="7" y="0"/>
                      <a:pt x="5" y="2"/>
                      <a:pt x="5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0" name="Freeform 44"/>
              <p:cNvSpPr>
                <a:spLocks/>
              </p:cNvSpPr>
              <p:nvPr/>
            </p:nvSpPr>
            <p:spPr bwMode="auto">
              <a:xfrm>
                <a:off x="934" y="3637"/>
                <a:ext cx="39" cy="29"/>
              </a:xfrm>
              <a:custGeom>
                <a:avLst/>
                <a:gdLst>
                  <a:gd name="T0" fmla="*/ 190 w 8"/>
                  <a:gd name="T1" fmla="*/ 48 h 6"/>
                  <a:gd name="T2" fmla="*/ 190 w 8"/>
                  <a:gd name="T3" fmla="*/ 24 h 6"/>
                  <a:gd name="T4" fmla="*/ 190 w 8"/>
                  <a:gd name="T5" fmla="*/ 24 h 6"/>
                  <a:gd name="T6" fmla="*/ 190 w 8"/>
                  <a:gd name="T7" fmla="*/ 0 h 6"/>
                  <a:gd name="T8" fmla="*/ 190 w 8"/>
                  <a:gd name="T9" fmla="*/ 0 h 6"/>
                  <a:gd name="T10" fmla="*/ 190 w 8"/>
                  <a:gd name="T11" fmla="*/ 0 h 6"/>
                  <a:gd name="T12" fmla="*/ 190 w 8"/>
                  <a:gd name="T13" fmla="*/ 0 h 6"/>
                  <a:gd name="T14" fmla="*/ 190 w 8"/>
                  <a:gd name="T15" fmla="*/ 0 h 6"/>
                  <a:gd name="T16" fmla="*/ 190 w 8"/>
                  <a:gd name="T17" fmla="*/ 0 h 6"/>
                  <a:gd name="T18" fmla="*/ 190 w 8"/>
                  <a:gd name="T19" fmla="*/ 0 h 6"/>
                  <a:gd name="T20" fmla="*/ 166 w 8"/>
                  <a:gd name="T21" fmla="*/ 0 h 6"/>
                  <a:gd name="T22" fmla="*/ 166 w 8"/>
                  <a:gd name="T23" fmla="*/ 0 h 6"/>
                  <a:gd name="T24" fmla="*/ 141 w 8"/>
                  <a:gd name="T25" fmla="*/ 0 h 6"/>
                  <a:gd name="T26" fmla="*/ 117 w 8"/>
                  <a:gd name="T27" fmla="*/ 24 h 6"/>
                  <a:gd name="T28" fmla="*/ 117 w 8"/>
                  <a:gd name="T29" fmla="*/ 48 h 6"/>
                  <a:gd name="T30" fmla="*/ 117 w 8"/>
                  <a:gd name="T31" fmla="*/ 48 h 6"/>
                  <a:gd name="T32" fmla="*/ 97 w 8"/>
                  <a:gd name="T33" fmla="*/ 48 h 6"/>
                  <a:gd name="T34" fmla="*/ 97 w 8"/>
                  <a:gd name="T35" fmla="*/ 48 h 6"/>
                  <a:gd name="T36" fmla="*/ 97 w 8"/>
                  <a:gd name="T37" fmla="*/ 48 h 6"/>
                  <a:gd name="T38" fmla="*/ 97 w 8"/>
                  <a:gd name="T39" fmla="*/ 72 h 6"/>
                  <a:gd name="T40" fmla="*/ 97 w 8"/>
                  <a:gd name="T41" fmla="*/ 72 h 6"/>
                  <a:gd name="T42" fmla="*/ 97 w 8"/>
                  <a:gd name="T43" fmla="*/ 72 h 6"/>
                  <a:gd name="T44" fmla="*/ 97 w 8"/>
                  <a:gd name="T45" fmla="*/ 72 h 6"/>
                  <a:gd name="T46" fmla="*/ 49 w 8"/>
                  <a:gd name="T47" fmla="*/ 92 h 6"/>
                  <a:gd name="T48" fmla="*/ 49 w 8"/>
                  <a:gd name="T49" fmla="*/ 92 h 6"/>
                  <a:gd name="T50" fmla="*/ 49 w 8"/>
                  <a:gd name="T51" fmla="*/ 92 h 6"/>
                  <a:gd name="T52" fmla="*/ 49 w 8"/>
                  <a:gd name="T53" fmla="*/ 92 h 6"/>
                  <a:gd name="T54" fmla="*/ 24 w 8"/>
                  <a:gd name="T55" fmla="*/ 92 h 6"/>
                  <a:gd name="T56" fmla="*/ 24 w 8"/>
                  <a:gd name="T57" fmla="*/ 116 h 6"/>
                  <a:gd name="T58" fmla="*/ 24 w 8"/>
                  <a:gd name="T59" fmla="*/ 116 h 6"/>
                  <a:gd name="T60" fmla="*/ 0 w 8"/>
                  <a:gd name="T61" fmla="*/ 116 h 6"/>
                  <a:gd name="T62" fmla="*/ 0 w 8"/>
                  <a:gd name="T63" fmla="*/ 116 h 6"/>
                  <a:gd name="T64" fmla="*/ 0 w 8"/>
                  <a:gd name="T65" fmla="*/ 116 h 6"/>
                  <a:gd name="T66" fmla="*/ 24 w 8"/>
                  <a:gd name="T67" fmla="*/ 140 h 6"/>
                  <a:gd name="T68" fmla="*/ 24 w 8"/>
                  <a:gd name="T69" fmla="*/ 140 h 6"/>
                  <a:gd name="T70" fmla="*/ 24 w 8"/>
                  <a:gd name="T71" fmla="*/ 140 h 6"/>
                  <a:gd name="T72" fmla="*/ 24 w 8"/>
                  <a:gd name="T73" fmla="*/ 140 h 6"/>
                  <a:gd name="T74" fmla="*/ 49 w 8"/>
                  <a:gd name="T75" fmla="*/ 116 h 6"/>
                  <a:gd name="T76" fmla="*/ 49 w 8"/>
                  <a:gd name="T77" fmla="*/ 116 h 6"/>
                  <a:gd name="T78" fmla="*/ 73 w 8"/>
                  <a:gd name="T79" fmla="*/ 116 h 6"/>
                  <a:gd name="T80" fmla="*/ 73 w 8"/>
                  <a:gd name="T81" fmla="*/ 92 h 6"/>
                  <a:gd name="T82" fmla="*/ 73 w 8"/>
                  <a:gd name="T83" fmla="*/ 92 h 6"/>
                  <a:gd name="T84" fmla="*/ 117 w 8"/>
                  <a:gd name="T85" fmla="*/ 92 h 6"/>
                  <a:gd name="T86" fmla="*/ 117 w 8"/>
                  <a:gd name="T87" fmla="*/ 72 h 6"/>
                  <a:gd name="T88" fmla="*/ 141 w 8"/>
                  <a:gd name="T89" fmla="*/ 72 h 6"/>
                  <a:gd name="T90" fmla="*/ 166 w 8"/>
                  <a:gd name="T91" fmla="*/ 72 h 6"/>
                  <a:gd name="T92" fmla="*/ 166 w 8"/>
                  <a:gd name="T93" fmla="*/ 48 h 6"/>
                  <a:gd name="T94" fmla="*/ 166 w 8"/>
                  <a:gd name="T95" fmla="*/ 48 h 6"/>
                  <a:gd name="T96" fmla="*/ 190 w 8"/>
                  <a:gd name="T97" fmla="*/ 48 h 6"/>
                  <a:gd name="T98" fmla="*/ 190 w 8"/>
                  <a:gd name="T99" fmla="*/ 48 h 6"/>
                  <a:gd name="T100" fmla="*/ 190 w 8"/>
                  <a:gd name="T101" fmla="*/ 48 h 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"/>
                  <a:gd name="T154" fmla="*/ 0 h 6"/>
                  <a:gd name="T155" fmla="*/ 8 w 8"/>
                  <a:gd name="T156" fmla="*/ 6 h 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" h="6">
                    <a:moveTo>
                      <a:pt x="8" y="2"/>
                    </a:move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1" name="Freeform 45"/>
              <p:cNvSpPr>
                <a:spLocks/>
              </p:cNvSpPr>
              <p:nvPr/>
            </p:nvSpPr>
            <p:spPr bwMode="auto">
              <a:xfrm>
                <a:off x="909" y="3676"/>
                <a:ext cx="5" cy="5"/>
              </a:xfrm>
              <a:custGeom>
                <a:avLst/>
                <a:gdLst>
                  <a:gd name="T0" fmla="*/ 25 w 1"/>
                  <a:gd name="T1" fmla="*/ 0 h 1"/>
                  <a:gd name="T2" fmla="*/ 0 w 1"/>
                  <a:gd name="T3" fmla="*/ 0 h 1"/>
                  <a:gd name="T4" fmla="*/ 0 w 1"/>
                  <a:gd name="T5" fmla="*/ 25 h 1"/>
                  <a:gd name="T6" fmla="*/ 25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2" name="Freeform 46"/>
              <p:cNvSpPr>
                <a:spLocks/>
              </p:cNvSpPr>
              <p:nvPr/>
            </p:nvSpPr>
            <p:spPr bwMode="auto">
              <a:xfrm>
                <a:off x="909" y="3676"/>
                <a:ext cx="5" cy="5"/>
              </a:xfrm>
              <a:custGeom>
                <a:avLst/>
                <a:gdLst>
                  <a:gd name="T0" fmla="*/ 25 w 1"/>
                  <a:gd name="T1" fmla="*/ 0 h 1"/>
                  <a:gd name="T2" fmla="*/ 25 w 1"/>
                  <a:gd name="T3" fmla="*/ 0 h 1"/>
                  <a:gd name="T4" fmla="*/ 25 w 1"/>
                  <a:gd name="T5" fmla="*/ 0 h 1"/>
                  <a:gd name="T6" fmla="*/ 25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25 h 1"/>
                  <a:gd name="T18" fmla="*/ 0 w 1"/>
                  <a:gd name="T19" fmla="*/ 25 h 1"/>
                  <a:gd name="T20" fmla="*/ 0 w 1"/>
                  <a:gd name="T21" fmla="*/ 25 h 1"/>
                  <a:gd name="T22" fmla="*/ 0 w 1"/>
                  <a:gd name="T23" fmla="*/ 25 h 1"/>
                  <a:gd name="T24" fmla="*/ 0 w 1"/>
                  <a:gd name="T25" fmla="*/ 25 h 1"/>
                  <a:gd name="T26" fmla="*/ 25 w 1"/>
                  <a:gd name="T27" fmla="*/ 25 h 1"/>
                  <a:gd name="T28" fmla="*/ 25 w 1"/>
                  <a:gd name="T29" fmla="*/ 0 h 1"/>
                  <a:gd name="T30" fmla="*/ 25 w 1"/>
                  <a:gd name="T31" fmla="*/ 0 h 1"/>
                  <a:gd name="T32" fmla="*/ 25 w 1"/>
                  <a:gd name="T33" fmla="*/ 0 h 1"/>
                  <a:gd name="T34" fmla="*/ 25 w 1"/>
                  <a:gd name="T35" fmla="*/ 0 h 1"/>
                  <a:gd name="T36" fmla="*/ 25 w 1"/>
                  <a:gd name="T37" fmla="*/ 0 h 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"/>
                  <a:gd name="T58" fmla="*/ 0 h 1"/>
                  <a:gd name="T59" fmla="*/ 1 w 1"/>
                  <a:gd name="T60" fmla="*/ 1 h 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3" name="Freeform 47"/>
              <p:cNvSpPr>
                <a:spLocks/>
              </p:cNvSpPr>
              <p:nvPr/>
            </p:nvSpPr>
            <p:spPr bwMode="auto">
              <a:xfrm>
                <a:off x="870" y="3682"/>
                <a:ext cx="14" cy="14"/>
              </a:xfrm>
              <a:custGeom>
                <a:avLst/>
                <a:gdLst>
                  <a:gd name="T0" fmla="*/ 42 w 3"/>
                  <a:gd name="T1" fmla="*/ 23 h 3"/>
                  <a:gd name="T2" fmla="*/ 65 w 3"/>
                  <a:gd name="T3" fmla="*/ 23 h 3"/>
                  <a:gd name="T4" fmla="*/ 42 w 3"/>
                  <a:gd name="T5" fmla="*/ 23 h 3"/>
                  <a:gd name="T6" fmla="*/ 65 w 3"/>
                  <a:gd name="T7" fmla="*/ 42 h 3"/>
                  <a:gd name="T8" fmla="*/ 42 w 3"/>
                  <a:gd name="T9" fmla="*/ 42 h 3"/>
                  <a:gd name="T10" fmla="*/ 23 w 3"/>
                  <a:gd name="T11" fmla="*/ 65 h 3"/>
                  <a:gd name="T12" fmla="*/ 0 w 3"/>
                  <a:gd name="T13" fmla="*/ 65 h 3"/>
                  <a:gd name="T14" fmla="*/ 23 w 3"/>
                  <a:gd name="T15" fmla="*/ 23 h 3"/>
                  <a:gd name="T16" fmla="*/ 42 w 3"/>
                  <a:gd name="T17" fmla="*/ 2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3"/>
                  <a:gd name="T29" fmla="*/ 3 w 3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3">
                    <a:moveTo>
                      <a:pt x="2" y="1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4" name="Freeform 48"/>
              <p:cNvSpPr>
                <a:spLocks/>
              </p:cNvSpPr>
              <p:nvPr/>
            </p:nvSpPr>
            <p:spPr bwMode="auto">
              <a:xfrm>
                <a:off x="875" y="3684"/>
                <a:ext cx="14" cy="9"/>
              </a:xfrm>
              <a:custGeom>
                <a:avLst/>
                <a:gdLst>
                  <a:gd name="T0" fmla="*/ 42 w 3"/>
                  <a:gd name="T1" fmla="*/ 0 h 2"/>
                  <a:gd name="T2" fmla="*/ 42 w 3"/>
                  <a:gd name="T3" fmla="*/ 0 h 2"/>
                  <a:gd name="T4" fmla="*/ 42 w 3"/>
                  <a:gd name="T5" fmla="*/ 0 h 2"/>
                  <a:gd name="T6" fmla="*/ 42 w 3"/>
                  <a:gd name="T7" fmla="*/ 0 h 2"/>
                  <a:gd name="T8" fmla="*/ 65 w 3"/>
                  <a:gd name="T9" fmla="*/ 0 h 2"/>
                  <a:gd name="T10" fmla="*/ 65 w 3"/>
                  <a:gd name="T11" fmla="*/ 0 h 2"/>
                  <a:gd name="T12" fmla="*/ 65 w 3"/>
                  <a:gd name="T13" fmla="*/ 0 h 2"/>
                  <a:gd name="T14" fmla="*/ 65 w 3"/>
                  <a:gd name="T15" fmla="*/ 0 h 2"/>
                  <a:gd name="T16" fmla="*/ 65 w 3"/>
                  <a:gd name="T17" fmla="*/ 0 h 2"/>
                  <a:gd name="T18" fmla="*/ 65 w 3"/>
                  <a:gd name="T19" fmla="*/ 0 h 2"/>
                  <a:gd name="T20" fmla="*/ 65 w 3"/>
                  <a:gd name="T21" fmla="*/ 0 h 2"/>
                  <a:gd name="T22" fmla="*/ 42 w 3"/>
                  <a:gd name="T23" fmla="*/ 0 h 2"/>
                  <a:gd name="T24" fmla="*/ 42 w 3"/>
                  <a:gd name="T25" fmla="*/ 22 h 2"/>
                  <a:gd name="T26" fmla="*/ 65 w 3"/>
                  <a:gd name="T27" fmla="*/ 22 h 2"/>
                  <a:gd name="T28" fmla="*/ 65 w 3"/>
                  <a:gd name="T29" fmla="*/ 22 h 2"/>
                  <a:gd name="T30" fmla="*/ 65 w 3"/>
                  <a:gd name="T31" fmla="*/ 22 h 2"/>
                  <a:gd name="T32" fmla="*/ 42 w 3"/>
                  <a:gd name="T33" fmla="*/ 22 h 2"/>
                  <a:gd name="T34" fmla="*/ 42 w 3"/>
                  <a:gd name="T35" fmla="*/ 22 h 2"/>
                  <a:gd name="T36" fmla="*/ 42 w 3"/>
                  <a:gd name="T37" fmla="*/ 22 h 2"/>
                  <a:gd name="T38" fmla="*/ 42 w 3"/>
                  <a:gd name="T39" fmla="*/ 22 h 2"/>
                  <a:gd name="T40" fmla="*/ 42 w 3"/>
                  <a:gd name="T41" fmla="*/ 22 h 2"/>
                  <a:gd name="T42" fmla="*/ 23 w 3"/>
                  <a:gd name="T43" fmla="*/ 40 h 2"/>
                  <a:gd name="T44" fmla="*/ 23 w 3"/>
                  <a:gd name="T45" fmla="*/ 40 h 2"/>
                  <a:gd name="T46" fmla="*/ 23 w 3"/>
                  <a:gd name="T47" fmla="*/ 40 h 2"/>
                  <a:gd name="T48" fmla="*/ 0 w 3"/>
                  <a:gd name="T49" fmla="*/ 40 h 2"/>
                  <a:gd name="T50" fmla="*/ 0 w 3"/>
                  <a:gd name="T51" fmla="*/ 40 h 2"/>
                  <a:gd name="T52" fmla="*/ 0 w 3"/>
                  <a:gd name="T53" fmla="*/ 22 h 2"/>
                  <a:gd name="T54" fmla="*/ 23 w 3"/>
                  <a:gd name="T55" fmla="*/ 22 h 2"/>
                  <a:gd name="T56" fmla="*/ 23 w 3"/>
                  <a:gd name="T57" fmla="*/ 22 h 2"/>
                  <a:gd name="T58" fmla="*/ 23 w 3"/>
                  <a:gd name="T59" fmla="*/ 22 h 2"/>
                  <a:gd name="T60" fmla="*/ 23 w 3"/>
                  <a:gd name="T61" fmla="*/ 0 h 2"/>
                  <a:gd name="T62" fmla="*/ 42 w 3"/>
                  <a:gd name="T63" fmla="*/ 0 h 2"/>
                  <a:gd name="T64" fmla="*/ 42 w 3"/>
                  <a:gd name="T65" fmla="*/ 0 h 2"/>
                  <a:gd name="T66" fmla="*/ 42 w 3"/>
                  <a:gd name="T67" fmla="*/ 0 h 2"/>
                  <a:gd name="T68" fmla="*/ 42 w 3"/>
                  <a:gd name="T69" fmla="*/ 0 h 2"/>
                  <a:gd name="T70" fmla="*/ 42 w 3"/>
                  <a:gd name="T71" fmla="*/ 0 h 2"/>
                  <a:gd name="T72" fmla="*/ 42 w 3"/>
                  <a:gd name="T73" fmla="*/ 0 h 2"/>
                  <a:gd name="T74" fmla="*/ 42 w 3"/>
                  <a:gd name="T75" fmla="*/ 0 h 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"/>
                  <a:gd name="T115" fmla="*/ 0 h 2"/>
                  <a:gd name="T116" fmla="*/ 3 w 3"/>
                  <a:gd name="T117" fmla="*/ 2 h 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" h="2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5" name="Freeform 49"/>
              <p:cNvSpPr>
                <a:spLocks/>
              </p:cNvSpPr>
              <p:nvPr/>
            </p:nvSpPr>
            <p:spPr bwMode="auto">
              <a:xfrm>
                <a:off x="833" y="3690"/>
                <a:ext cx="19" cy="10"/>
              </a:xfrm>
              <a:custGeom>
                <a:avLst/>
                <a:gdLst>
                  <a:gd name="T0" fmla="*/ 66 w 4"/>
                  <a:gd name="T1" fmla="*/ 25 h 2"/>
                  <a:gd name="T2" fmla="*/ 66 w 4"/>
                  <a:gd name="T3" fmla="*/ 0 h 2"/>
                  <a:gd name="T4" fmla="*/ 90 w 4"/>
                  <a:gd name="T5" fmla="*/ 0 h 2"/>
                  <a:gd name="T6" fmla="*/ 90 w 4"/>
                  <a:gd name="T7" fmla="*/ 25 h 2"/>
                  <a:gd name="T8" fmla="*/ 24 w 4"/>
                  <a:gd name="T9" fmla="*/ 50 h 2"/>
                  <a:gd name="T10" fmla="*/ 66 w 4"/>
                  <a:gd name="T11" fmla="*/ 25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2"/>
                  <a:gd name="T20" fmla="*/ 4 w 4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2">
                    <a:moveTo>
                      <a:pt x="3" y="1"/>
                    </a:move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0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6" name="Freeform 50"/>
              <p:cNvSpPr>
                <a:spLocks/>
              </p:cNvSpPr>
              <p:nvPr/>
            </p:nvSpPr>
            <p:spPr bwMode="auto">
              <a:xfrm>
                <a:off x="838" y="3690"/>
                <a:ext cx="14" cy="10"/>
              </a:xfrm>
              <a:custGeom>
                <a:avLst/>
                <a:gdLst>
                  <a:gd name="T0" fmla="*/ 42 w 3"/>
                  <a:gd name="T1" fmla="*/ 25 h 2"/>
                  <a:gd name="T2" fmla="*/ 42 w 3"/>
                  <a:gd name="T3" fmla="*/ 25 h 2"/>
                  <a:gd name="T4" fmla="*/ 42 w 3"/>
                  <a:gd name="T5" fmla="*/ 0 h 2"/>
                  <a:gd name="T6" fmla="*/ 42 w 3"/>
                  <a:gd name="T7" fmla="*/ 0 h 2"/>
                  <a:gd name="T8" fmla="*/ 42 w 3"/>
                  <a:gd name="T9" fmla="*/ 0 h 2"/>
                  <a:gd name="T10" fmla="*/ 42 w 3"/>
                  <a:gd name="T11" fmla="*/ 0 h 2"/>
                  <a:gd name="T12" fmla="*/ 42 w 3"/>
                  <a:gd name="T13" fmla="*/ 0 h 2"/>
                  <a:gd name="T14" fmla="*/ 65 w 3"/>
                  <a:gd name="T15" fmla="*/ 0 h 2"/>
                  <a:gd name="T16" fmla="*/ 65 w 3"/>
                  <a:gd name="T17" fmla="*/ 0 h 2"/>
                  <a:gd name="T18" fmla="*/ 65 w 3"/>
                  <a:gd name="T19" fmla="*/ 0 h 2"/>
                  <a:gd name="T20" fmla="*/ 65 w 3"/>
                  <a:gd name="T21" fmla="*/ 25 h 2"/>
                  <a:gd name="T22" fmla="*/ 65 w 3"/>
                  <a:gd name="T23" fmla="*/ 25 h 2"/>
                  <a:gd name="T24" fmla="*/ 65 w 3"/>
                  <a:gd name="T25" fmla="*/ 25 h 2"/>
                  <a:gd name="T26" fmla="*/ 65 w 3"/>
                  <a:gd name="T27" fmla="*/ 25 h 2"/>
                  <a:gd name="T28" fmla="*/ 42 w 3"/>
                  <a:gd name="T29" fmla="*/ 50 h 2"/>
                  <a:gd name="T30" fmla="*/ 23 w 3"/>
                  <a:gd name="T31" fmla="*/ 50 h 2"/>
                  <a:gd name="T32" fmla="*/ 0 w 3"/>
                  <a:gd name="T33" fmla="*/ 50 h 2"/>
                  <a:gd name="T34" fmla="*/ 0 w 3"/>
                  <a:gd name="T35" fmla="*/ 50 h 2"/>
                  <a:gd name="T36" fmla="*/ 0 w 3"/>
                  <a:gd name="T37" fmla="*/ 50 h 2"/>
                  <a:gd name="T38" fmla="*/ 0 w 3"/>
                  <a:gd name="T39" fmla="*/ 50 h 2"/>
                  <a:gd name="T40" fmla="*/ 0 w 3"/>
                  <a:gd name="T41" fmla="*/ 50 h 2"/>
                  <a:gd name="T42" fmla="*/ 0 w 3"/>
                  <a:gd name="T43" fmla="*/ 50 h 2"/>
                  <a:gd name="T44" fmla="*/ 23 w 3"/>
                  <a:gd name="T45" fmla="*/ 50 h 2"/>
                  <a:gd name="T46" fmla="*/ 42 w 3"/>
                  <a:gd name="T47" fmla="*/ 25 h 2"/>
                  <a:gd name="T48" fmla="*/ 42 w 3"/>
                  <a:gd name="T49" fmla="*/ 25 h 2"/>
                  <a:gd name="T50" fmla="*/ 42 w 3"/>
                  <a:gd name="T51" fmla="*/ 25 h 2"/>
                  <a:gd name="T52" fmla="*/ 42 w 3"/>
                  <a:gd name="T53" fmla="*/ 25 h 2"/>
                  <a:gd name="T54" fmla="*/ 42 w 3"/>
                  <a:gd name="T55" fmla="*/ 25 h 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"/>
                  <a:gd name="T85" fmla="*/ 0 h 2"/>
                  <a:gd name="T86" fmla="*/ 3 w 3"/>
                  <a:gd name="T87" fmla="*/ 2 h 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" h="2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7" name="Freeform 51"/>
              <p:cNvSpPr>
                <a:spLocks/>
              </p:cNvSpPr>
              <p:nvPr/>
            </p:nvSpPr>
            <p:spPr bwMode="auto">
              <a:xfrm>
                <a:off x="814" y="3691"/>
                <a:ext cx="10" cy="15"/>
              </a:xfrm>
              <a:custGeom>
                <a:avLst/>
                <a:gdLst>
                  <a:gd name="T0" fmla="*/ 25 w 2"/>
                  <a:gd name="T1" fmla="*/ 25 h 3"/>
                  <a:gd name="T2" fmla="*/ 0 w 2"/>
                  <a:gd name="T3" fmla="*/ 0 h 3"/>
                  <a:gd name="T4" fmla="*/ 0 w 2"/>
                  <a:gd name="T5" fmla="*/ 0 h 3"/>
                  <a:gd name="T6" fmla="*/ 25 w 2"/>
                  <a:gd name="T7" fmla="*/ 50 h 3"/>
                  <a:gd name="T8" fmla="*/ 0 w 2"/>
                  <a:gd name="T9" fmla="*/ 50 h 3"/>
                  <a:gd name="T10" fmla="*/ 0 w 2"/>
                  <a:gd name="T11" fmla="*/ 50 h 3"/>
                  <a:gd name="T12" fmla="*/ 0 w 2"/>
                  <a:gd name="T13" fmla="*/ 75 h 3"/>
                  <a:gd name="T14" fmla="*/ 25 w 2"/>
                  <a:gd name="T15" fmla="*/ 75 h 3"/>
                  <a:gd name="T16" fmla="*/ 25 w 2"/>
                  <a:gd name="T17" fmla="*/ 75 h 3"/>
                  <a:gd name="T18" fmla="*/ 50 w 2"/>
                  <a:gd name="T19" fmla="*/ 75 h 3"/>
                  <a:gd name="T20" fmla="*/ 50 w 2"/>
                  <a:gd name="T21" fmla="*/ 25 h 3"/>
                  <a:gd name="T22" fmla="*/ 50 w 2"/>
                  <a:gd name="T23" fmla="*/ 0 h 3"/>
                  <a:gd name="T24" fmla="*/ 25 w 2"/>
                  <a:gd name="T25" fmla="*/ 0 h 3"/>
                  <a:gd name="T26" fmla="*/ 25 w 2"/>
                  <a:gd name="T27" fmla="*/ 25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"/>
                  <a:gd name="T43" fmla="*/ 0 h 3"/>
                  <a:gd name="T44" fmla="*/ 2 w 2"/>
                  <a:gd name="T45" fmla="*/ 3 h 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" h="3">
                    <a:moveTo>
                      <a:pt x="1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8" name="Freeform 52"/>
              <p:cNvSpPr>
                <a:spLocks/>
              </p:cNvSpPr>
              <p:nvPr/>
            </p:nvSpPr>
            <p:spPr bwMode="auto">
              <a:xfrm>
                <a:off x="814" y="3691"/>
                <a:ext cx="10" cy="15"/>
              </a:xfrm>
              <a:custGeom>
                <a:avLst/>
                <a:gdLst>
                  <a:gd name="T0" fmla="*/ 25 w 2"/>
                  <a:gd name="T1" fmla="*/ 25 h 3"/>
                  <a:gd name="T2" fmla="*/ 25 w 2"/>
                  <a:gd name="T3" fmla="*/ 0 h 3"/>
                  <a:gd name="T4" fmla="*/ 25 w 2"/>
                  <a:gd name="T5" fmla="*/ 0 h 3"/>
                  <a:gd name="T6" fmla="*/ 25 w 2"/>
                  <a:gd name="T7" fmla="*/ 0 h 3"/>
                  <a:gd name="T8" fmla="*/ 0 w 2"/>
                  <a:gd name="T9" fmla="*/ 0 h 3"/>
                  <a:gd name="T10" fmla="*/ 0 w 2"/>
                  <a:gd name="T11" fmla="*/ 0 h 3"/>
                  <a:gd name="T12" fmla="*/ 0 w 2"/>
                  <a:gd name="T13" fmla="*/ 25 h 3"/>
                  <a:gd name="T14" fmla="*/ 25 w 2"/>
                  <a:gd name="T15" fmla="*/ 25 h 3"/>
                  <a:gd name="T16" fmla="*/ 25 w 2"/>
                  <a:gd name="T17" fmla="*/ 25 h 3"/>
                  <a:gd name="T18" fmla="*/ 25 w 2"/>
                  <a:gd name="T19" fmla="*/ 50 h 3"/>
                  <a:gd name="T20" fmla="*/ 0 w 2"/>
                  <a:gd name="T21" fmla="*/ 50 h 3"/>
                  <a:gd name="T22" fmla="*/ 0 w 2"/>
                  <a:gd name="T23" fmla="*/ 50 h 3"/>
                  <a:gd name="T24" fmla="*/ 0 w 2"/>
                  <a:gd name="T25" fmla="*/ 50 h 3"/>
                  <a:gd name="T26" fmla="*/ 0 w 2"/>
                  <a:gd name="T27" fmla="*/ 50 h 3"/>
                  <a:gd name="T28" fmla="*/ 0 w 2"/>
                  <a:gd name="T29" fmla="*/ 50 h 3"/>
                  <a:gd name="T30" fmla="*/ 0 w 2"/>
                  <a:gd name="T31" fmla="*/ 50 h 3"/>
                  <a:gd name="T32" fmla="*/ 0 w 2"/>
                  <a:gd name="T33" fmla="*/ 75 h 3"/>
                  <a:gd name="T34" fmla="*/ 25 w 2"/>
                  <a:gd name="T35" fmla="*/ 75 h 3"/>
                  <a:gd name="T36" fmla="*/ 25 w 2"/>
                  <a:gd name="T37" fmla="*/ 75 h 3"/>
                  <a:gd name="T38" fmla="*/ 25 w 2"/>
                  <a:gd name="T39" fmla="*/ 75 h 3"/>
                  <a:gd name="T40" fmla="*/ 25 w 2"/>
                  <a:gd name="T41" fmla="*/ 75 h 3"/>
                  <a:gd name="T42" fmla="*/ 25 w 2"/>
                  <a:gd name="T43" fmla="*/ 75 h 3"/>
                  <a:gd name="T44" fmla="*/ 50 w 2"/>
                  <a:gd name="T45" fmla="*/ 75 h 3"/>
                  <a:gd name="T46" fmla="*/ 50 w 2"/>
                  <a:gd name="T47" fmla="*/ 50 h 3"/>
                  <a:gd name="T48" fmla="*/ 50 w 2"/>
                  <a:gd name="T49" fmla="*/ 25 h 3"/>
                  <a:gd name="T50" fmla="*/ 50 w 2"/>
                  <a:gd name="T51" fmla="*/ 25 h 3"/>
                  <a:gd name="T52" fmla="*/ 50 w 2"/>
                  <a:gd name="T53" fmla="*/ 25 h 3"/>
                  <a:gd name="T54" fmla="*/ 50 w 2"/>
                  <a:gd name="T55" fmla="*/ 0 h 3"/>
                  <a:gd name="T56" fmla="*/ 50 w 2"/>
                  <a:gd name="T57" fmla="*/ 0 h 3"/>
                  <a:gd name="T58" fmla="*/ 50 w 2"/>
                  <a:gd name="T59" fmla="*/ 0 h 3"/>
                  <a:gd name="T60" fmla="*/ 25 w 2"/>
                  <a:gd name="T61" fmla="*/ 0 h 3"/>
                  <a:gd name="T62" fmla="*/ 25 w 2"/>
                  <a:gd name="T63" fmla="*/ 0 h 3"/>
                  <a:gd name="T64" fmla="*/ 25 w 2"/>
                  <a:gd name="T65" fmla="*/ 25 h 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"/>
                  <a:gd name="T100" fmla="*/ 0 h 3"/>
                  <a:gd name="T101" fmla="*/ 2 w 2"/>
                  <a:gd name="T102" fmla="*/ 3 h 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" h="3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9" name="Freeform 53"/>
              <p:cNvSpPr>
                <a:spLocks/>
              </p:cNvSpPr>
              <p:nvPr/>
            </p:nvSpPr>
            <p:spPr bwMode="auto">
              <a:xfrm>
                <a:off x="795" y="3693"/>
                <a:ext cx="15" cy="15"/>
              </a:xfrm>
              <a:custGeom>
                <a:avLst/>
                <a:gdLst>
                  <a:gd name="T0" fmla="*/ 75 w 3"/>
                  <a:gd name="T1" fmla="*/ 75 h 3"/>
                  <a:gd name="T2" fmla="*/ 75 w 3"/>
                  <a:gd name="T3" fmla="*/ 75 h 3"/>
                  <a:gd name="T4" fmla="*/ 75 w 3"/>
                  <a:gd name="T5" fmla="*/ 75 h 3"/>
                  <a:gd name="T6" fmla="*/ 75 w 3"/>
                  <a:gd name="T7" fmla="*/ 75 h 3"/>
                  <a:gd name="T8" fmla="*/ 75 w 3"/>
                  <a:gd name="T9" fmla="*/ 75 h 3"/>
                  <a:gd name="T10" fmla="*/ 75 w 3"/>
                  <a:gd name="T11" fmla="*/ 75 h 3"/>
                  <a:gd name="T12" fmla="*/ 50 w 3"/>
                  <a:gd name="T13" fmla="*/ 50 h 3"/>
                  <a:gd name="T14" fmla="*/ 25 w 3"/>
                  <a:gd name="T15" fmla="*/ 25 h 3"/>
                  <a:gd name="T16" fmla="*/ 25 w 3"/>
                  <a:gd name="T17" fmla="*/ 25 h 3"/>
                  <a:gd name="T18" fmla="*/ 25 w 3"/>
                  <a:gd name="T19" fmla="*/ 25 h 3"/>
                  <a:gd name="T20" fmla="*/ 25 w 3"/>
                  <a:gd name="T21" fmla="*/ 25 h 3"/>
                  <a:gd name="T22" fmla="*/ 25 w 3"/>
                  <a:gd name="T23" fmla="*/ 25 h 3"/>
                  <a:gd name="T24" fmla="*/ 25 w 3"/>
                  <a:gd name="T25" fmla="*/ 0 h 3"/>
                  <a:gd name="T26" fmla="*/ 0 w 3"/>
                  <a:gd name="T27" fmla="*/ 0 h 3"/>
                  <a:gd name="T28" fmla="*/ 0 w 3"/>
                  <a:gd name="T29" fmla="*/ 0 h 3"/>
                  <a:gd name="T30" fmla="*/ 0 w 3"/>
                  <a:gd name="T31" fmla="*/ 0 h 3"/>
                  <a:gd name="T32" fmla="*/ 0 w 3"/>
                  <a:gd name="T33" fmla="*/ 0 h 3"/>
                  <a:gd name="T34" fmla="*/ 0 w 3"/>
                  <a:gd name="T35" fmla="*/ 0 h 3"/>
                  <a:gd name="T36" fmla="*/ 0 w 3"/>
                  <a:gd name="T37" fmla="*/ 0 h 3"/>
                  <a:gd name="T38" fmla="*/ 0 w 3"/>
                  <a:gd name="T39" fmla="*/ 0 h 3"/>
                  <a:gd name="T40" fmla="*/ 0 w 3"/>
                  <a:gd name="T41" fmla="*/ 25 h 3"/>
                  <a:gd name="T42" fmla="*/ 0 w 3"/>
                  <a:gd name="T43" fmla="*/ 25 h 3"/>
                  <a:gd name="T44" fmla="*/ 0 w 3"/>
                  <a:gd name="T45" fmla="*/ 25 h 3"/>
                  <a:gd name="T46" fmla="*/ 0 w 3"/>
                  <a:gd name="T47" fmla="*/ 25 h 3"/>
                  <a:gd name="T48" fmla="*/ 25 w 3"/>
                  <a:gd name="T49" fmla="*/ 25 h 3"/>
                  <a:gd name="T50" fmla="*/ 25 w 3"/>
                  <a:gd name="T51" fmla="*/ 50 h 3"/>
                  <a:gd name="T52" fmla="*/ 25 w 3"/>
                  <a:gd name="T53" fmla="*/ 50 h 3"/>
                  <a:gd name="T54" fmla="*/ 50 w 3"/>
                  <a:gd name="T55" fmla="*/ 75 h 3"/>
                  <a:gd name="T56" fmla="*/ 50 w 3"/>
                  <a:gd name="T57" fmla="*/ 75 h 3"/>
                  <a:gd name="T58" fmla="*/ 75 w 3"/>
                  <a:gd name="T59" fmla="*/ 75 h 3"/>
                  <a:gd name="T60" fmla="*/ 75 w 3"/>
                  <a:gd name="T61" fmla="*/ 75 h 3"/>
                  <a:gd name="T62" fmla="*/ 75 w 3"/>
                  <a:gd name="T63" fmla="*/ 75 h 3"/>
                  <a:gd name="T64" fmla="*/ 75 w 3"/>
                  <a:gd name="T65" fmla="*/ 75 h 3"/>
                  <a:gd name="T66" fmla="*/ 75 w 3"/>
                  <a:gd name="T67" fmla="*/ 75 h 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"/>
                  <a:gd name="T103" fmla="*/ 0 h 3"/>
                  <a:gd name="T104" fmla="*/ 3 w 3"/>
                  <a:gd name="T105" fmla="*/ 3 h 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80" name="Freeform 54"/>
              <p:cNvSpPr>
                <a:spLocks/>
              </p:cNvSpPr>
              <p:nvPr/>
            </p:nvSpPr>
            <p:spPr bwMode="auto">
              <a:xfrm>
                <a:off x="768" y="3683"/>
                <a:ext cx="19" cy="10"/>
              </a:xfrm>
              <a:custGeom>
                <a:avLst/>
                <a:gdLst>
                  <a:gd name="T0" fmla="*/ 0 w 4"/>
                  <a:gd name="T1" fmla="*/ 25 h 2"/>
                  <a:gd name="T2" fmla="*/ 0 w 4"/>
                  <a:gd name="T3" fmla="*/ 25 h 2"/>
                  <a:gd name="T4" fmla="*/ 24 w 4"/>
                  <a:gd name="T5" fmla="*/ 0 h 2"/>
                  <a:gd name="T6" fmla="*/ 24 w 4"/>
                  <a:gd name="T7" fmla="*/ 0 h 2"/>
                  <a:gd name="T8" fmla="*/ 47 w 4"/>
                  <a:gd name="T9" fmla="*/ 0 h 2"/>
                  <a:gd name="T10" fmla="*/ 66 w 4"/>
                  <a:gd name="T11" fmla="*/ 0 h 2"/>
                  <a:gd name="T12" fmla="*/ 66 w 4"/>
                  <a:gd name="T13" fmla="*/ 0 h 2"/>
                  <a:gd name="T14" fmla="*/ 66 w 4"/>
                  <a:gd name="T15" fmla="*/ 0 h 2"/>
                  <a:gd name="T16" fmla="*/ 66 w 4"/>
                  <a:gd name="T17" fmla="*/ 25 h 2"/>
                  <a:gd name="T18" fmla="*/ 90 w 4"/>
                  <a:gd name="T19" fmla="*/ 25 h 2"/>
                  <a:gd name="T20" fmla="*/ 90 w 4"/>
                  <a:gd name="T21" fmla="*/ 25 h 2"/>
                  <a:gd name="T22" fmla="*/ 90 w 4"/>
                  <a:gd name="T23" fmla="*/ 25 h 2"/>
                  <a:gd name="T24" fmla="*/ 90 w 4"/>
                  <a:gd name="T25" fmla="*/ 25 h 2"/>
                  <a:gd name="T26" fmla="*/ 90 w 4"/>
                  <a:gd name="T27" fmla="*/ 25 h 2"/>
                  <a:gd name="T28" fmla="*/ 90 w 4"/>
                  <a:gd name="T29" fmla="*/ 25 h 2"/>
                  <a:gd name="T30" fmla="*/ 90 w 4"/>
                  <a:gd name="T31" fmla="*/ 25 h 2"/>
                  <a:gd name="T32" fmla="*/ 90 w 4"/>
                  <a:gd name="T33" fmla="*/ 50 h 2"/>
                  <a:gd name="T34" fmla="*/ 90 w 4"/>
                  <a:gd name="T35" fmla="*/ 50 h 2"/>
                  <a:gd name="T36" fmla="*/ 90 w 4"/>
                  <a:gd name="T37" fmla="*/ 50 h 2"/>
                  <a:gd name="T38" fmla="*/ 90 w 4"/>
                  <a:gd name="T39" fmla="*/ 50 h 2"/>
                  <a:gd name="T40" fmla="*/ 66 w 4"/>
                  <a:gd name="T41" fmla="*/ 25 h 2"/>
                  <a:gd name="T42" fmla="*/ 66 w 4"/>
                  <a:gd name="T43" fmla="*/ 25 h 2"/>
                  <a:gd name="T44" fmla="*/ 66 w 4"/>
                  <a:gd name="T45" fmla="*/ 50 h 2"/>
                  <a:gd name="T46" fmla="*/ 66 w 4"/>
                  <a:gd name="T47" fmla="*/ 50 h 2"/>
                  <a:gd name="T48" fmla="*/ 66 w 4"/>
                  <a:gd name="T49" fmla="*/ 50 h 2"/>
                  <a:gd name="T50" fmla="*/ 47 w 4"/>
                  <a:gd name="T51" fmla="*/ 50 h 2"/>
                  <a:gd name="T52" fmla="*/ 47 w 4"/>
                  <a:gd name="T53" fmla="*/ 50 h 2"/>
                  <a:gd name="T54" fmla="*/ 47 w 4"/>
                  <a:gd name="T55" fmla="*/ 50 h 2"/>
                  <a:gd name="T56" fmla="*/ 47 w 4"/>
                  <a:gd name="T57" fmla="*/ 50 h 2"/>
                  <a:gd name="T58" fmla="*/ 47 w 4"/>
                  <a:gd name="T59" fmla="*/ 50 h 2"/>
                  <a:gd name="T60" fmla="*/ 47 w 4"/>
                  <a:gd name="T61" fmla="*/ 50 h 2"/>
                  <a:gd name="T62" fmla="*/ 47 w 4"/>
                  <a:gd name="T63" fmla="*/ 50 h 2"/>
                  <a:gd name="T64" fmla="*/ 24 w 4"/>
                  <a:gd name="T65" fmla="*/ 50 h 2"/>
                  <a:gd name="T66" fmla="*/ 24 w 4"/>
                  <a:gd name="T67" fmla="*/ 50 h 2"/>
                  <a:gd name="T68" fmla="*/ 24 w 4"/>
                  <a:gd name="T69" fmla="*/ 25 h 2"/>
                  <a:gd name="T70" fmla="*/ 24 w 4"/>
                  <a:gd name="T71" fmla="*/ 25 h 2"/>
                  <a:gd name="T72" fmla="*/ 24 w 4"/>
                  <a:gd name="T73" fmla="*/ 25 h 2"/>
                  <a:gd name="T74" fmla="*/ 24 w 4"/>
                  <a:gd name="T75" fmla="*/ 25 h 2"/>
                  <a:gd name="T76" fmla="*/ 24 w 4"/>
                  <a:gd name="T77" fmla="*/ 25 h 2"/>
                  <a:gd name="T78" fmla="*/ 24 w 4"/>
                  <a:gd name="T79" fmla="*/ 25 h 2"/>
                  <a:gd name="T80" fmla="*/ 24 w 4"/>
                  <a:gd name="T81" fmla="*/ 25 h 2"/>
                  <a:gd name="T82" fmla="*/ 24 w 4"/>
                  <a:gd name="T83" fmla="*/ 25 h 2"/>
                  <a:gd name="T84" fmla="*/ 24 w 4"/>
                  <a:gd name="T85" fmla="*/ 25 h 2"/>
                  <a:gd name="T86" fmla="*/ 24 w 4"/>
                  <a:gd name="T87" fmla="*/ 25 h 2"/>
                  <a:gd name="T88" fmla="*/ 24 w 4"/>
                  <a:gd name="T89" fmla="*/ 25 h 2"/>
                  <a:gd name="T90" fmla="*/ 24 w 4"/>
                  <a:gd name="T91" fmla="*/ 25 h 2"/>
                  <a:gd name="T92" fmla="*/ 24 w 4"/>
                  <a:gd name="T93" fmla="*/ 25 h 2"/>
                  <a:gd name="T94" fmla="*/ 0 w 4"/>
                  <a:gd name="T95" fmla="*/ 25 h 2"/>
                  <a:gd name="T96" fmla="*/ 0 w 4"/>
                  <a:gd name="T97" fmla="*/ 25 h 2"/>
                  <a:gd name="T98" fmla="*/ 0 w 4"/>
                  <a:gd name="T99" fmla="*/ 25 h 2"/>
                  <a:gd name="T100" fmla="*/ 0 w 4"/>
                  <a:gd name="T101" fmla="*/ 25 h 2"/>
                  <a:gd name="T102" fmla="*/ 0 w 4"/>
                  <a:gd name="T103" fmla="*/ 25 h 2"/>
                  <a:gd name="T104" fmla="*/ 0 w 4"/>
                  <a:gd name="T105" fmla="*/ 25 h 2"/>
                  <a:gd name="T106" fmla="*/ 0 w 4"/>
                  <a:gd name="T107" fmla="*/ 25 h 2"/>
                  <a:gd name="T108" fmla="*/ 0 w 4"/>
                  <a:gd name="T109" fmla="*/ 25 h 2"/>
                  <a:gd name="T110" fmla="*/ 0 w 4"/>
                  <a:gd name="T111" fmla="*/ 25 h 2"/>
                  <a:gd name="T112" fmla="*/ 0 w 4"/>
                  <a:gd name="T113" fmla="*/ 25 h 2"/>
                  <a:gd name="T114" fmla="*/ 0 w 4"/>
                  <a:gd name="T115" fmla="*/ 25 h 2"/>
                  <a:gd name="T116" fmla="*/ 0 w 4"/>
                  <a:gd name="T117" fmla="*/ 25 h 2"/>
                  <a:gd name="T118" fmla="*/ 0 w 4"/>
                  <a:gd name="T119" fmla="*/ 25 h 2"/>
                  <a:gd name="T120" fmla="*/ 0 w 4"/>
                  <a:gd name="T121" fmla="*/ 25 h 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"/>
                  <a:gd name="T184" fmla="*/ 0 h 2"/>
                  <a:gd name="T185" fmla="*/ 4 w 4"/>
                  <a:gd name="T186" fmla="*/ 2 h 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55"/>
            <p:cNvGrpSpPr>
              <a:grpSpLocks/>
            </p:cNvGrpSpPr>
            <p:nvPr/>
          </p:nvGrpSpPr>
          <p:grpSpPr bwMode="auto">
            <a:xfrm>
              <a:off x="5824538" y="2197100"/>
              <a:ext cx="830262" cy="742950"/>
              <a:chOff x="3562" y="1636"/>
              <a:chExt cx="497" cy="468"/>
            </a:xfrm>
          </p:grpSpPr>
          <p:sp>
            <p:nvSpPr>
              <p:cNvPr id="59464" name="Freeform 56"/>
              <p:cNvSpPr>
                <a:spLocks/>
              </p:cNvSpPr>
              <p:nvPr/>
            </p:nvSpPr>
            <p:spPr bwMode="auto">
              <a:xfrm>
                <a:off x="3806" y="1758"/>
                <a:ext cx="253" cy="346"/>
              </a:xfrm>
              <a:custGeom>
                <a:avLst/>
                <a:gdLst>
                  <a:gd name="T0" fmla="*/ 618 w 52"/>
                  <a:gd name="T1" fmla="*/ 1613 h 71"/>
                  <a:gd name="T2" fmla="*/ 1017 w 52"/>
                  <a:gd name="T3" fmla="*/ 1594 h 71"/>
                  <a:gd name="T4" fmla="*/ 1066 w 52"/>
                  <a:gd name="T5" fmla="*/ 1472 h 71"/>
                  <a:gd name="T6" fmla="*/ 1066 w 52"/>
                  <a:gd name="T7" fmla="*/ 1379 h 71"/>
                  <a:gd name="T8" fmla="*/ 1138 w 52"/>
                  <a:gd name="T9" fmla="*/ 1306 h 71"/>
                  <a:gd name="T10" fmla="*/ 1158 w 52"/>
                  <a:gd name="T11" fmla="*/ 1233 h 71"/>
                  <a:gd name="T12" fmla="*/ 1182 w 52"/>
                  <a:gd name="T13" fmla="*/ 1189 h 71"/>
                  <a:gd name="T14" fmla="*/ 1207 w 52"/>
                  <a:gd name="T15" fmla="*/ 1213 h 71"/>
                  <a:gd name="T16" fmla="*/ 1231 w 52"/>
                  <a:gd name="T17" fmla="*/ 1189 h 71"/>
                  <a:gd name="T18" fmla="*/ 1231 w 52"/>
                  <a:gd name="T19" fmla="*/ 1092 h 71"/>
                  <a:gd name="T20" fmla="*/ 1207 w 52"/>
                  <a:gd name="T21" fmla="*/ 999 h 71"/>
                  <a:gd name="T22" fmla="*/ 1114 w 52"/>
                  <a:gd name="T23" fmla="*/ 663 h 71"/>
                  <a:gd name="T24" fmla="*/ 993 w 52"/>
                  <a:gd name="T25" fmla="*/ 663 h 71"/>
                  <a:gd name="T26" fmla="*/ 851 w 52"/>
                  <a:gd name="T27" fmla="*/ 853 h 71"/>
                  <a:gd name="T28" fmla="*/ 827 w 52"/>
                  <a:gd name="T29" fmla="*/ 833 h 71"/>
                  <a:gd name="T30" fmla="*/ 783 w 52"/>
                  <a:gd name="T31" fmla="*/ 809 h 71"/>
                  <a:gd name="T32" fmla="*/ 783 w 52"/>
                  <a:gd name="T33" fmla="*/ 711 h 71"/>
                  <a:gd name="T34" fmla="*/ 851 w 52"/>
                  <a:gd name="T35" fmla="*/ 663 h 71"/>
                  <a:gd name="T36" fmla="*/ 851 w 52"/>
                  <a:gd name="T37" fmla="*/ 619 h 71"/>
                  <a:gd name="T38" fmla="*/ 900 w 52"/>
                  <a:gd name="T39" fmla="*/ 570 h 71"/>
                  <a:gd name="T40" fmla="*/ 900 w 52"/>
                  <a:gd name="T41" fmla="*/ 404 h 71"/>
                  <a:gd name="T42" fmla="*/ 876 w 52"/>
                  <a:gd name="T43" fmla="*/ 331 h 71"/>
                  <a:gd name="T44" fmla="*/ 827 w 52"/>
                  <a:gd name="T45" fmla="*/ 283 h 71"/>
                  <a:gd name="T46" fmla="*/ 876 w 52"/>
                  <a:gd name="T47" fmla="*/ 239 h 71"/>
                  <a:gd name="T48" fmla="*/ 851 w 52"/>
                  <a:gd name="T49" fmla="*/ 166 h 71"/>
                  <a:gd name="T50" fmla="*/ 710 w 52"/>
                  <a:gd name="T51" fmla="*/ 93 h 71"/>
                  <a:gd name="T52" fmla="*/ 618 w 52"/>
                  <a:gd name="T53" fmla="*/ 49 h 71"/>
                  <a:gd name="T54" fmla="*/ 496 w 52"/>
                  <a:gd name="T55" fmla="*/ 24 h 71"/>
                  <a:gd name="T56" fmla="*/ 428 w 52"/>
                  <a:gd name="T57" fmla="*/ 24 h 71"/>
                  <a:gd name="T58" fmla="*/ 355 w 52"/>
                  <a:gd name="T59" fmla="*/ 73 h 71"/>
                  <a:gd name="T60" fmla="*/ 355 w 52"/>
                  <a:gd name="T61" fmla="*/ 141 h 71"/>
                  <a:gd name="T62" fmla="*/ 380 w 52"/>
                  <a:gd name="T63" fmla="*/ 166 h 71"/>
                  <a:gd name="T64" fmla="*/ 355 w 52"/>
                  <a:gd name="T65" fmla="*/ 190 h 71"/>
                  <a:gd name="T66" fmla="*/ 307 w 52"/>
                  <a:gd name="T67" fmla="*/ 239 h 71"/>
                  <a:gd name="T68" fmla="*/ 282 w 52"/>
                  <a:gd name="T69" fmla="*/ 307 h 71"/>
                  <a:gd name="T70" fmla="*/ 282 w 52"/>
                  <a:gd name="T71" fmla="*/ 404 h 71"/>
                  <a:gd name="T72" fmla="*/ 238 w 52"/>
                  <a:gd name="T73" fmla="*/ 380 h 71"/>
                  <a:gd name="T74" fmla="*/ 238 w 52"/>
                  <a:gd name="T75" fmla="*/ 307 h 71"/>
                  <a:gd name="T76" fmla="*/ 238 w 52"/>
                  <a:gd name="T77" fmla="*/ 263 h 71"/>
                  <a:gd name="T78" fmla="*/ 190 w 52"/>
                  <a:gd name="T79" fmla="*/ 307 h 71"/>
                  <a:gd name="T80" fmla="*/ 190 w 52"/>
                  <a:gd name="T81" fmla="*/ 380 h 71"/>
                  <a:gd name="T82" fmla="*/ 117 w 52"/>
                  <a:gd name="T83" fmla="*/ 404 h 71"/>
                  <a:gd name="T84" fmla="*/ 92 w 52"/>
                  <a:gd name="T85" fmla="*/ 453 h 71"/>
                  <a:gd name="T86" fmla="*/ 73 w 52"/>
                  <a:gd name="T87" fmla="*/ 546 h 71"/>
                  <a:gd name="T88" fmla="*/ 49 w 52"/>
                  <a:gd name="T89" fmla="*/ 663 h 71"/>
                  <a:gd name="T90" fmla="*/ 24 w 52"/>
                  <a:gd name="T91" fmla="*/ 760 h 71"/>
                  <a:gd name="T92" fmla="*/ 49 w 52"/>
                  <a:gd name="T93" fmla="*/ 877 h 71"/>
                  <a:gd name="T94" fmla="*/ 49 w 52"/>
                  <a:gd name="T95" fmla="*/ 975 h 71"/>
                  <a:gd name="T96" fmla="*/ 141 w 52"/>
                  <a:gd name="T97" fmla="*/ 1189 h 71"/>
                  <a:gd name="T98" fmla="*/ 165 w 52"/>
                  <a:gd name="T99" fmla="*/ 1306 h 71"/>
                  <a:gd name="T100" fmla="*/ 165 w 52"/>
                  <a:gd name="T101" fmla="*/ 1330 h 71"/>
                  <a:gd name="T102" fmla="*/ 141 w 52"/>
                  <a:gd name="T103" fmla="*/ 1472 h 71"/>
                  <a:gd name="T104" fmla="*/ 49 w 52"/>
                  <a:gd name="T105" fmla="*/ 1637 h 71"/>
                  <a:gd name="T106" fmla="*/ 0 w 52"/>
                  <a:gd name="T107" fmla="*/ 1686 h 7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"/>
                  <a:gd name="T163" fmla="*/ 0 h 71"/>
                  <a:gd name="T164" fmla="*/ 52 w 52"/>
                  <a:gd name="T165" fmla="*/ 71 h 7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" h="71">
                    <a:moveTo>
                      <a:pt x="0" y="71"/>
                    </a:moveTo>
                    <a:lnTo>
                      <a:pt x="26" y="68"/>
                    </a:lnTo>
                    <a:lnTo>
                      <a:pt x="26" y="69"/>
                    </a:lnTo>
                    <a:lnTo>
                      <a:pt x="43" y="67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5" y="61"/>
                    </a:lnTo>
                    <a:lnTo>
                      <a:pt x="45" y="58"/>
                    </a:lnTo>
                    <a:lnTo>
                      <a:pt x="46" y="56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49" y="51"/>
                    </a:lnTo>
                    <a:lnTo>
                      <a:pt x="50" y="50"/>
                    </a:lnTo>
                    <a:lnTo>
                      <a:pt x="50" y="51"/>
                    </a:lnTo>
                    <a:lnTo>
                      <a:pt x="51" y="51"/>
                    </a:lnTo>
                    <a:lnTo>
                      <a:pt x="52" y="50"/>
                    </a:lnTo>
                    <a:lnTo>
                      <a:pt x="52" y="49"/>
                    </a:lnTo>
                    <a:lnTo>
                      <a:pt x="52" y="46"/>
                    </a:lnTo>
                    <a:lnTo>
                      <a:pt x="52" y="43"/>
                    </a:lnTo>
                    <a:lnTo>
                      <a:pt x="51" y="42"/>
                    </a:lnTo>
                    <a:lnTo>
                      <a:pt x="51" y="37"/>
                    </a:lnTo>
                    <a:lnTo>
                      <a:pt x="47" y="28"/>
                    </a:lnTo>
                    <a:lnTo>
                      <a:pt x="43" y="27"/>
                    </a:lnTo>
                    <a:lnTo>
                      <a:pt x="42" y="28"/>
                    </a:lnTo>
                    <a:lnTo>
                      <a:pt x="40" y="29"/>
                    </a:lnTo>
                    <a:lnTo>
                      <a:pt x="36" y="36"/>
                    </a:lnTo>
                    <a:lnTo>
                      <a:pt x="35" y="36"/>
                    </a:lnTo>
                    <a:lnTo>
                      <a:pt x="35" y="35"/>
                    </a:lnTo>
                    <a:lnTo>
                      <a:pt x="33" y="35"/>
                    </a:lnTo>
                    <a:lnTo>
                      <a:pt x="33" y="34"/>
                    </a:lnTo>
                    <a:lnTo>
                      <a:pt x="32" y="33"/>
                    </a:lnTo>
                    <a:lnTo>
                      <a:pt x="33" y="30"/>
                    </a:lnTo>
                    <a:lnTo>
                      <a:pt x="33" y="29"/>
                    </a:lnTo>
                    <a:lnTo>
                      <a:pt x="36" y="28"/>
                    </a:lnTo>
                    <a:lnTo>
                      <a:pt x="36" y="26"/>
                    </a:lnTo>
                    <a:lnTo>
                      <a:pt x="37" y="24"/>
                    </a:lnTo>
                    <a:lnTo>
                      <a:pt x="38" y="24"/>
                    </a:lnTo>
                    <a:lnTo>
                      <a:pt x="38" y="22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37" y="14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6" y="11"/>
                    </a:lnTo>
                    <a:lnTo>
                      <a:pt x="37" y="10"/>
                    </a:lnTo>
                    <a:lnTo>
                      <a:pt x="36" y="7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4" y="19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2" y="28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2" y="37"/>
                    </a:lnTo>
                    <a:lnTo>
                      <a:pt x="1" y="39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6" y="50"/>
                    </a:lnTo>
                    <a:lnTo>
                      <a:pt x="6" y="54"/>
                    </a:lnTo>
                    <a:lnTo>
                      <a:pt x="7" y="55"/>
                    </a:lnTo>
                    <a:lnTo>
                      <a:pt x="7" y="56"/>
                    </a:lnTo>
                    <a:lnTo>
                      <a:pt x="6" y="59"/>
                    </a:lnTo>
                    <a:lnTo>
                      <a:pt x="6" y="62"/>
                    </a:lnTo>
                    <a:lnTo>
                      <a:pt x="5" y="64"/>
                    </a:lnTo>
                    <a:lnTo>
                      <a:pt x="2" y="69"/>
                    </a:lnTo>
                    <a:lnTo>
                      <a:pt x="1" y="71"/>
                    </a:lnTo>
                    <a:lnTo>
                      <a:pt x="0" y="71"/>
                    </a:lnTo>
                    <a:close/>
                  </a:path>
                </a:pathLst>
              </a:custGeom>
              <a:pattFill prst="pct20">
                <a:fgClr>
                  <a:schemeClr val="tx2"/>
                </a:fgClr>
                <a:bgClr>
                  <a:srgbClr val="AA1202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65" name="Freeform 57"/>
              <p:cNvSpPr>
                <a:spLocks/>
              </p:cNvSpPr>
              <p:nvPr/>
            </p:nvSpPr>
            <p:spPr bwMode="auto">
              <a:xfrm>
                <a:off x="3562" y="1636"/>
                <a:ext cx="405" cy="200"/>
              </a:xfrm>
              <a:custGeom>
                <a:avLst/>
                <a:gdLst>
                  <a:gd name="T0" fmla="*/ 98 w 83"/>
                  <a:gd name="T1" fmla="*/ 380 h 41"/>
                  <a:gd name="T2" fmla="*/ 190 w 83"/>
                  <a:gd name="T3" fmla="*/ 307 h 41"/>
                  <a:gd name="T4" fmla="*/ 478 w 83"/>
                  <a:gd name="T5" fmla="*/ 141 h 41"/>
                  <a:gd name="T6" fmla="*/ 620 w 83"/>
                  <a:gd name="T7" fmla="*/ 24 h 41"/>
                  <a:gd name="T8" fmla="*/ 737 w 83"/>
                  <a:gd name="T9" fmla="*/ 24 h 41"/>
                  <a:gd name="T10" fmla="*/ 668 w 83"/>
                  <a:gd name="T11" fmla="*/ 98 h 41"/>
                  <a:gd name="T12" fmla="*/ 547 w 83"/>
                  <a:gd name="T13" fmla="*/ 215 h 41"/>
                  <a:gd name="T14" fmla="*/ 547 w 83"/>
                  <a:gd name="T15" fmla="*/ 288 h 41"/>
                  <a:gd name="T16" fmla="*/ 668 w 83"/>
                  <a:gd name="T17" fmla="*/ 239 h 41"/>
                  <a:gd name="T18" fmla="*/ 927 w 83"/>
                  <a:gd name="T19" fmla="*/ 356 h 41"/>
                  <a:gd name="T20" fmla="*/ 1025 w 83"/>
                  <a:gd name="T21" fmla="*/ 380 h 41"/>
                  <a:gd name="T22" fmla="*/ 1049 w 83"/>
                  <a:gd name="T23" fmla="*/ 405 h 41"/>
                  <a:gd name="T24" fmla="*/ 1166 w 83"/>
                  <a:gd name="T25" fmla="*/ 307 h 41"/>
                  <a:gd name="T26" fmla="*/ 1522 w 83"/>
                  <a:gd name="T27" fmla="*/ 190 h 41"/>
                  <a:gd name="T28" fmla="*/ 1498 w 83"/>
                  <a:gd name="T29" fmla="*/ 263 h 41"/>
                  <a:gd name="T30" fmla="*/ 1571 w 83"/>
                  <a:gd name="T31" fmla="*/ 332 h 41"/>
                  <a:gd name="T32" fmla="*/ 1713 w 83"/>
                  <a:gd name="T33" fmla="*/ 307 h 41"/>
                  <a:gd name="T34" fmla="*/ 1810 w 83"/>
                  <a:gd name="T35" fmla="*/ 429 h 41"/>
                  <a:gd name="T36" fmla="*/ 1952 w 83"/>
                  <a:gd name="T37" fmla="*/ 454 h 41"/>
                  <a:gd name="T38" fmla="*/ 1952 w 83"/>
                  <a:gd name="T39" fmla="*/ 498 h 41"/>
                  <a:gd name="T40" fmla="*/ 1879 w 83"/>
                  <a:gd name="T41" fmla="*/ 498 h 41"/>
                  <a:gd name="T42" fmla="*/ 1786 w 83"/>
                  <a:gd name="T43" fmla="*/ 498 h 41"/>
                  <a:gd name="T44" fmla="*/ 1644 w 83"/>
                  <a:gd name="T45" fmla="*/ 498 h 41"/>
                  <a:gd name="T46" fmla="*/ 1644 w 83"/>
                  <a:gd name="T47" fmla="*/ 571 h 41"/>
                  <a:gd name="T48" fmla="*/ 1478 w 83"/>
                  <a:gd name="T49" fmla="*/ 498 h 41"/>
                  <a:gd name="T50" fmla="*/ 1357 w 83"/>
                  <a:gd name="T51" fmla="*/ 546 h 41"/>
                  <a:gd name="T52" fmla="*/ 1308 w 83"/>
                  <a:gd name="T53" fmla="*/ 595 h 41"/>
                  <a:gd name="T54" fmla="*/ 1191 w 83"/>
                  <a:gd name="T55" fmla="*/ 595 h 41"/>
                  <a:gd name="T56" fmla="*/ 1093 w 83"/>
                  <a:gd name="T57" fmla="*/ 712 h 41"/>
                  <a:gd name="T58" fmla="*/ 1117 w 83"/>
                  <a:gd name="T59" fmla="*/ 668 h 41"/>
                  <a:gd name="T60" fmla="*/ 1049 w 83"/>
                  <a:gd name="T61" fmla="*/ 668 h 41"/>
                  <a:gd name="T62" fmla="*/ 1000 w 83"/>
                  <a:gd name="T63" fmla="*/ 644 h 41"/>
                  <a:gd name="T64" fmla="*/ 952 w 83"/>
                  <a:gd name="T65" fmla="*/ 761 h 41"/>
                  <a:gd name="T66" fmla="*/ 859 w 83"/>
                  <a:gd name="T67" fmla="*/ 902 h 41"/>
                  <a:gd name="T68" fmla="*/ 810 w 83"/>
                  <a:gd name="T69" fmla="*/ 927 h 41"/>
                  <a:gd name="T70" fmla="*/ 834 w 83"/>
                  <a:gd name="T71" fmla="*/ 859 h 41"/>
                  <a:gd name="T72" fmla="*/ 761 w 83"/>
                  <a:gd name="T73" fmla="*/ 859 h 41"/>
                  <a:gd name="T74" fmla="*/ 712 w 83"/>
                  <a:gd name="T75" fmla="*/ 688 h 41"/>
                  <a:gd name="T76" fmla="*/ 693 w 83"/>
                  <a:gd name="T77" fmla="*/ 668 h 41"/>
                  <a:gd name="T78" fmla="*/ 547 w 83"/>
                  <a:gd name="T79" fmla="*/ 620 h 41"/>
                  <a:gd name="T80" fmla="*/ 522 w 83"/>
                  <a:gd name="T81" fmla="*/ 620 h 41"/>
                  <a:gd name="T82" fmla="*/ 381 w 83"/>
                  <a:gd name="T83" fmla="*/ 571 h 41"/>
                  <a:gd name="T84" fmla="*/ 98 w 83"/>
                  <a:gd name="T85" fmla="*/ 454 h 41"/>
                  <a:gd name="T86" fmla="*/ 0 w 83"/>
                  <a:gd name="T87" fmla="*/ 405 h 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3"/>
                  <a:gd name="T133" fmla="*/ 0 h 41"/>
                  <a:gd name="T134" fmla="*/ 83 w 83"/>
                  <a:gd name="T135" fmla="*/ 41 h 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3" h="41">
                    <a:moveTo>
                      <a:pt x="0" y="17"/>
                    </a:moveTo>
                    <a:lnTo>
                      <a:pt x="3" y="17"/>
                    </a:lnTo>
                    <a:lnTo>
                      <a:pt x="4" y="16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4" y="2"/>
                    </a:lnTo>
                    <a:lnTo>
                      <a:pt x="26" y="1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8" y="10"/>
                    </a:lnTo>
                    <a:lnTo>
                      <a:pt x="33" y="12"/>
                    </a:lnTo>
                    <a:lnTo>
                      <a:pt x="36" y="16"/>
                    </a:lnTo>
                    <a:lnTo>
                      <a:pt x="39" y="15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4" y="17"/>
                    </a:lnTo>
                    <a:lnTo>
                      <a:pt x="45" y="17"/>
                    </a:lnTo>
                    <a:lnTo>
                      <a:pt x="46" y="15"/>
                    </a:lnTo>
                    <a:lnTo>
                      <a:pt x="49" y="13"/>
                    </a:lnTo>
                    <a:lnTo>
                      <a:pt x="59" y="10"/>
                    </a:lnTo>
                    <a:lnTo>
                      <a:pt x="62" y="9"/>
                    </a:lnTo>
                    <a:lnTo>
                      <a:pt x="64" y="8"/>
                    </a:lnTo>
                    <a:lnTo>
                      <a:pt x="64" y="9"/>
                    </a:lnTo>
                    <a:lnTo>
                      <a:pt x="63" y="10"/>
                    </a:lnTo>
                    <a:lnTo>
                      <a:pt x="63" y="11"/>
                    </a:lnTo>
                    <a:lnTo>
                      <a:pt x="65" y="14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69" y="14"/>
                    </a:lnTo>
                    <a:lnTo>
                      <a:pt x="72" y="13"/>
                    </a:lnTo>
                    <a:lnTo>
                      <a:pt x="73" y="14"/>
                    </a:lnTo>
                    <a:lnTo>
                      <a:pt x="75" y="17"/>
                    </a:lnTo>
                    <a:lnTo>
                      <a:pt x="76" y="18"/>
                    </a:lnTo>
                    <a:lnTo>
                      <a:pt x="79" y="19"/>
                    </a:lnTo>
                    <a:lnTo>
                      <a:pt x="81" y="18"/>
                    </a:lnTo>
                    <a:lnTo>
                      <a:pt x="82" y="19"/>
                    </a:lnTo>
                    <a:lnTo>
                      <a:pt x="83" y="19"/>
                    </a:lnTo>
                    <a:lnTo>
                      <a:pt x="83" y="20"/>
                    </a:lnTo>
                    <a:lnTo>
                      <a:pt x="82" y="21"/>
                    </a:lnTo>
                    <a:lnTo>
                      <a:pt x="80" y="21"/>
                    </a:lnTo>
                    <a:lnTo>
                      <a:pt x="79" y="21"/>
                    </a:lnTo>
                    <a:lnTo>
                      <a:pt x="78" y="21"/>
                    </a:lnTo>
                    <a:lnTo>
                      <a:pt x="76" y="21"/>
                    </a:lnTo>
                    <a:lnTo>
                      <a:pt x="75" y="21"/>
                    </a:lnTo>
                    <a:lnTo>
                      <a:pt x="74" y="21"/>
                    </a:lnTo>
                    <a:lnTo>
                      <a:pt x="71" y="22"/>
                    </a:lnTo>
                    <a:lnTo>
                      <a:pt x="69" y="21"/>
                    </a:lnTo>
                    <a:lnTo>
                      <a:pt x="69" y="22"/>
                    </a:lnTo>
                    <a:lnTo>
                      <a:pt x="69" y="23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2"/>
                    </a:lnTo>
                    <a:lnTo>
                      <a:pt x="62" y="21"/>
                    </a:lnTo>
                    <a:lnTo>
                      <a:pt x="61" y="22"/>
                    </a:lnTo>
                    <a:lnTo>
                      <a:pt x="60" y="21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4"/>
                    </a:lnTo>
                    <a:lnTo>
                      <a:pt x="55" y="25"/>
                    </a:lnTo>
                    <a:lnTo>
                      <a:pt x="54" y="25"/>
                    </a:lnTo>
                    <a:lnTo>
                      <a:pt x="52" y="24"/>
                    </a:lnTo>
                    <a:lnTo>
                      <a:pt x="50" y="25"/>
                    </a:lnTo>
                    <a:lnTo>
                      <a:pt x="50" y="26"/>
                    </a:lnTo>
                    <a:lnTo>
                      <a:pt x="50" y="27"/>
                    </a:lnTo>
                    <a:lnTo>
                      <a:pt x="46" y="30"/>
                    </a:lnTo>
                    <a:lnTo>
                      <a:pt x="45" y="30"/>
                    </a:lnTo>
                    <a:lnTo>
                      <a:pt x="47" y="28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4" y="28"/>
                    </a:lnTo>
                    <a:lnTo>
                      <a:pt x="43" y="29"/>
                    </a:lnTo>
                    <a:lnTo>
                      <a:pt x="42" y="28"/>
                    </a:lnTo>
                    <a:lnTo>
                      <a:pt x="42" y="27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40" y="32"/>
                    </a:lnTo>
                    <a:lnTo>
                      <a:pt x="39" y="34"/>
                    </a:lnTo>
                    <a:lnTo>
                      <a:pt x="38" y="36"/>
                    </a:lnTo>
                    <a:lnTo>
                      <a:pt x="36" y="38"/>
                    </a:lnTo>
                    <a:lnTo>
                      <a:pt x="36" y="40"/>
                    </a:lnTo>
                    <a:lnTo>
                      <a:pt x="36" y="41"/>
                    </a:lnTo>
                    <a:lnTo>
                      <a:pt x="34" y="39"/>
                    </a:lnTo>
                    <a:lnTo>
                      <a:pt x="34" y="38"/>
                    </a:lnTo>
                    <a:lnTo>
                      <a:pt x="34" y="37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2" y="36"/>
                    </a:lnTo>
                    <a:lnTo>
                      <a:pt x="33" y="32"/>
                    </a:lnTo>
                    <a:lnTo>
                      <a:pt x="32" y="30"/>
                    </a:lnTo>
                    <a:lnTo>
                      <a:pt x="30" y="29"/>
                    </a:lnTo>
                    <a:lnTo>
                      <a:pt x="28" y="29"/>
                    </a:lnTo>
                    <a:lnTo>
                      <a:pt x="28" y="28"/>
                    </a:lnTo>
                    <a:lnTo>
                      <a:pt x="29" y="28"/>
                    </a:lnTo>
                    <a:lnTo>
                      <a:pt x="28" y="27"/>
                    </a:lnTo>
                    <a:lnTo>
                      <a:pt x="26" y="26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8" y="24"/>
                    </a:lnTo>
                    <a:lnTo>
                      <a:pt x="16" y="24"/>
                    </a:lnTo>
                    <a:lnTo>
                      <a:pt x="5" y="22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0" y="17"/>
                    </a:lnTo>
                    <a:close/>
                  </a:path>
                </a:pathLst>
              </a:custGeom>
              <a:pattFill prst="pct20">
                <a:fgClr>
                  <a:schemeClr val="tx2"/>
                </a:fgClr>
                <a:bgClr>
                  <a:srgbClr val="AA1202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9445" name="Freeform 58"/>
            <p:cNvSpPr>
              <a:spLocks/>
            </p:cNvSpPr>
            <p:nvPr/>
          </p:nvSpPr>
          <p:spPr bwMode="auto">
            <a:xfrm>
              <a:off x="6159500" y="2917825"/>
              <a:ext cx="327025" cy="557213"/>
            </a:xfrm>
            <a:custGeom>
              <a:avLst/>
              <a:gdLst>
                <a:gd name="T0" fmla="*/ 66843900 w 40"/>
                <a:gd name="T1" fmla="*/ 299463286 h 72"/>
                <a:gd name="T2" fmla="*/ 267367426 w 40"/>
                <a:gd name="T3" fmla="*/ 2147483647 h 72"/>
                <a:gd name="T4" fmla="*/ 267367426 w 40"/>
                <a:gd name="T5" fmla="*/ 2147483647 h 72"/>
                <a:gd name="T6" fmla="*/ 267367426 w 40"/>
                <a:gd name="T7" fmla="*/ 2147483647 h 72"/>
                <a:gd name="T8" fmla="*/ 267367426 w 40"/>
                <a:gd name="T9" fmla="*/ 2147483647 h 72"/>
                <a:gd name="T10" fmla="*/ 334203199 w 40"/>
                <a:gd name="T11" fmla="*/ 2147483647 h 72"/>
                <a:gd name="T12" fmla="*/ 401047084 w 40"/>
                <a:gd name="T13" fmla="*/ 2147483647 h 72"/>
                <a:gd name="T14" fmla="*/ 267367426 w 40"/>
                <a:gd name="T15" fmla="*/ 2147483647 h 72"/>
                <a:gd name="T16" fmla="*/ 267367426 w 40"/>
                <a:gd name="T17" fmla="*/ 2147483647 h 72"/>
                <a:gd name="T18" fmla="*/ 133679625 w 40"/>
                <a:gd name="T19" fmla="*/ 2147483647 h 72"/>
                <a:gd name="T20" fmla="*/ 0 w 40"/>
                <a:gd name="T21" fmla="*/ 2147483647 h 72"/>
                <a:gd name="T22" fmla="*/ 0 w 40"/>
                <a:gd name="T23" fmla="*/ 2147483647 h 72"/>
                <a:gd name="T24" fmla="*/ 0 w 40"/>
                <a:gd name="T25" fmla="*/ 2147483647 h 72"/>
                <a:gd name="T26" fmla="*/ 0 w 40"/>
                <a:gd name="T27" fmla="*/ 2147483647 h 72"/>
                <a:gd name="T28" fmla="*/ 0 w 40"/>
                <a:gd name="T29" fmla="*/ 2147483647 h 72"/>
                <a:gd name="T30" fmla="*/ 0 w 40"/>
                <a:gd name="T31" fmla="*/ 2147483647 h 72"/>
                <a:gd name="T32" fmla="*/ 66843900 w 40"/>
                <a:gd name="T33" fmla="*/ 2147483647 h 72"/>
                <a:gd name="T34" fmla="*/ 133679625 w 40"/>
                <a:gd name="T35" fmla="*/ 2147483647 h 72"/>
                <a:gd name="T36" fmla="*/ 133679625 w 40"/>
                <a:gd name="T37" fmla="*/ 2147483647 h 72"/>
                <a:gd name="T38" fmla="*/ 133679625 w 40"/>
                <a:gd name="T39" fmla="*/ 2147483647 h 72"/>
                <a:gd name="T40" fmla="*/ 334203199 w 40"/>
                <a:gd name="T41" fmla="*/ 2147483647 h 72"/>
                <a:gd name="T42" fmla="*/ 534726677 w 40"/>
                <a:gd name="T43" fmla="*/ 2147483647 h 72"/>
                <a:gd name="T44" fmla="*/ 802085991 w 40"/>
                <a:gd name="T45" fmla="*/ 2147483647 h 72"/>
                <a:gd name="T46" fmla="*/ 802085991 w 40"/>
                <a:gd name="T47" fmla="*/ 2147483647 h 72"/>
                <a:gd name="T48" fmla="*/ 868929876 w 40"/>
                <a:gd name="T49" fmla="*/ 2147483647 h 72"/>
                <a:gd name="T50" fmla="*/ 935773760 w 40"/>
                <a:gd name="T51" fmla="*/ 2147483647 h 72"/>
                <a:gd name="T52" fmla="*/ 1069453354 w 40"/>
                <a:gd name="T53" fmla="*/ 2147483647 h 72"/>
                <a:gd name="T54" fmla="*/ 1136297494 w 40"/>
                <a:gd name="T55" fmla="*/ 2147483647 h 72"/>
                <a:gd name="T56" fmla="*/ 1203133203 w 40"/>
                <a:gd name="T57" fmla="*/ 2147483647 h 72"/>
                <a:gd name="T58" fmla="*/ 1269977087 w 40"/>
                <a:gd name="T59" fmla="*/ 2147483647 h 72"/>
                <a:gd name="T60" fmla="*/ 1336820972 w 40"/>
                <a:gd name="T61" fmla="*/ 2147483647 h 72"/>
                <a:gd name="T62" fmla="*/ 1403656681 w 40"/>
                <a:gd name="T63" fmla="*/ 2147483647 h 72"/>
                <a:gd name="T64" fmla="*/ 1470500565 w 40"/>
                <a:gd name="T65" fmla="*/ 2147483647 h 72"/>
                <a:gd name="T66" fmla="*/ 1604180158 w 40"/>
                <a:gd name="T67" fmla="*/ 2147483647 h 72"/>
                <a:gd name="T68" fmla="*/ 1804703636 w 40"/>
                <a:gd name="T69" fmla="*/ 2147483647 h 72"/>
                <a:gd name="T70" fmla="*/ 1871539345 w 40"/>
                <a:gd name="T71" fmla="*/ 2147483647 h 72"/>
                <a:gd name="T72" fmla="*/ 2147483647 w 40"/>
                <a:gd name="T73" fmla="*/ 2147483647 h 72"/>
                <a:gd name="T74" fmla="*/ 2147483647 w 40"/>
                <a:gd name="T75" fmla="*/ 2147483647 h 72"/>
                <a:gd name="T76" fmla="*/ 2147483647 w 40"/>
                <a:gd name="T77" fmla="*/ 2147483647 h 72"/>
                <a:gd name="T78" fmla="*/ 2147483647 w 40"/>
                <a:gd name="T79" fmla="*/ 2147483647 h 72"/>
                <a:gd name="T80" fmla="*/ 2147483647 w 40"/>
                <a:gd name="T81" fmla="*/ 2147483647 h 72"/>
                <a:gd name="T82" fmla="*/ 2147483647 w 40"/>
                <a:gd name="T83" fmla="*/ 2147483647 h 72"/>
                <a:gd name="T84" fmla="*/ 2147483647 w 40"/>
                <a:gd name="T85" fmla="*/ 2147483647 h 72"/>
                <a:gd name="T86" fmla="*/ 2147483647 w 40"/>
                <a:gd name="T87" fmla="*/ 2147483647 h 72"/>
                <a:gd name="T88" fmla="*/ 2147483647 w 40"/>
                <a:gd name="T89" fmla="*/ 2147483647 h 72"/>
                <a:gd name="T90" fmla="*/ 2147483647 w 40"/>
                <a:gd name="T91" fmla="*/ 2147483647 h 72"/>
                <a:gd name="T92" fmla="*/ 2147483647 w 40"/>
                <a:gd name="T93" fmla="*/ 59892648 h 72"/>
                <a:gd name="T94" fmla="*/ 2147483647 w 40"/>
                <a:gd name="T95" fmla="*/ 0 h 72"/>
                <a:gd name="T96" fmla="*/ 601570689 w 40"/>
                <a:gd name="T97" fmla="*/ 179677960 h 72"/>
                <a:gd name="T98" fmla="*/ 534726677 w 40"/>
                <a:gd name="T99" fmla="*/ 239570593 h 72"/>
                <a:gd name="T100" fmla="*/ 401047084 w 40"/>
                <a:gd name="T101" fmla="*/ 299463286 h 72"/>
                <a:gd name="T102" fmla="*/ 334203199 w 40"/>
                <a:gd name="T103" fmla="*/ 359355919 h 72"/>
                <a:gd name="T104" fmla="*/ 200523542 w 40"/>
                <a:gd name="T105" fmla="*/ 359355919 h 72"/>
                <a:gd name="T106" fmla="*/ 66843900 w 40"/>
                <a:gd name="T107" fmla="*/ 299463286 h 72"/>
                <a:gd name="T108" fmla="*/ 66843900 w 40"/>
                <a:gd name="T109" fmla="*/ 299463286 h 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"/>
                <a:gd name="T166" fmla="*/ 0 h 72"/>
                <a:gd name="T167" fmla="*/ 40 w 40"/>
                <a:gd name="T168" fmla="*/ 72 h 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" h="72">
                  <a:moveTo>
                    <a:pt x="1" y="5"/>
                  </a:moveTo>
                  <a:lnTo>
                    <a:pt x="4" y="45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5" y="52"/>
                  </a:lnTo>
                  <a:lnTo>
                    <a:pt x="6" y="56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7" y="69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20" y="65"/>
                  </a:lnTo>
                  <a:lnTo>
                    <a:pt x="21" y="64"/>
                  </a:lnTo>
                  <a:lnTo>
                    <a:pt x="22" y="64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28" y="63"/>
                  </a:lnTo>
                  <a:lnTo>
                    <a:pt x="33" y="56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7" y="53"/>
                  </a:lnTo>
                  <a:lnTo>
                    <a:pt x="38" y="52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46" name="Freeform 59" descr="75%"/>
            <p:cNvSpPr>
              <a:spLocks/>
            </p:cNvSpPr>
            <p:nvPr/>
          </p:nvSpPr>
          <p:spPr bwMode="auto">
            <a:xfrm>
              <a:off x="6721475" y="3730625"/>
              <a:ext cx="560388" cy="409575"/>
            </a:xfrm>
            <a:custGeom>
              <a:avLst/>
              <a:gdLst>
                <a:gd name="T0" fmla="*/ 2147483647 w 69"/>
                <a:gd name="T1" fmla="*/ 2147483647 h 53"/>
                <a:gd name="T2" fmla="*/ 2147483647 w 69"/>
                <a:gd name="T3" fmla="*/ 2147483647 h 53"/>
                <a:gd name="T4" fmla="*/ 2147483647 w 69"/>
                <a:gd name="T5" fmla="*/ 2147483647 h 53"/>
                <a:gd name="T6" fmla="*/ 2147483647 w 69"/>
                <a:gd name="T7" fmla="*/ 2147483647 h 53"/>
                <a:gd name="T8" fmla="*/ 2044749835 w 69"/>
                <a:gd name="T9" fmla="*/ 2147483647 h 53"/>
                <a:gd name="T10" fmla="*/ 1912831309 w 69"/>
                <a:gd name="T11" fmla="*/ 2147483647 h 53"/>
                <a:gd name="T12" fmla="*/ 1648994258 w 69"/>
                <a:gd name="T13" fmla="*/ 2030456852 h 53"/>
                <a:gd name="T14" fmla="*/ 1517075733 w 69"/>
                <a:gd name="T15" fmla="*/ 1911022788 h 53"/>
                <a:gd name="T16" fmla="*/ 1451112409 w 69"/>
                <a:gd name="T17" fmla="*/ 1791581479 h 53"/>
                <a:gd name="T18" fmla="*/ 989393256 w 69"/>
                <a:gd name="T19" fmla="*/ 1492985934 h 53"/>
                <a:gd name="T20" fmla="*/ 857474730 w 69"/>
                <a:gd name="T21" fmla="*/ 1373544625 h 53"/>
                <a:gd name="T22" fmla="*/ 659601003 w 69"/>
                <a:gd name="T23" fmla="*/ 1134669735 h 53"/>
                <a:gd name="T24" fmla="*/ 527682350 w 69"/>
                <a:gd name="T25" fmla="*/ 955507530 h 53"/>
                <a:gd name="T26" fmla="*/ 65963339 w 69"/>
                <a:gd name="T27" fmla="*/ 836073949 h 53"/>
                <a:gd name="T28" fmla="*/ 65963339 w 69"/>
                <a:gd name="T29" fmla="*/ 597191331 h 53"/>
                <a:gd name="T30" fmla="*/ 197881912 w 69"/>
                <a:gd name="T31" fmla="*/ 477757629 h 53"/>
                <a:gd name="T32" fmla="*/ 197881912 w 69"/>
                <a:gd name="T33" fmla="*/ 418036974 h 53"/>
                <a:gd name="T34" fmla="*/ 527682350 w 69"/>
                <a:gd name="T35" fmla="*/ 298595665 h 53"/>
                <a:gd name="T36" fmla="*/ 791519528 w 69"/>
                <a:gd name="T37" fmla="*/ 179154296 h 53"/>
                <a:gd name="T38" fmla="*/ 857474730 w 69"/>
                <a:gd name="T39" fmla="*/ 119441339 h 53"/>
                <a:gd name="T40" fmla="*/ 2044749835 w 69"/>
                <a:gd name="T41" fmla="*/ 59720670 h 53"/>
                <a:gd name="T42" fmla="*/ 2044749835 w 69"/>
                <a:gd name="T43" fmla="*/ 119441339 h 53"/>
                <a:gd name="T44" fmla="*/ 2147483647 w 69"/>
                <a:gd name="T45" fmla="*/ 238874951 h 53"/>
                <a:gd name="T46" fmla="*/ 2147483647 w 69"/>
                <a:gd name="T47" fmla="*/ 238874951 h 53"/>
                <a:gd name="T48" fmla="*/ 2147483647 w 69"/>
                <a:gd name="T49" fmla="*/ 1015228426 h 53"/>
                <a:gd name="T50" fmla="*/ 2147483647 w 69"/>
                <a:gd name="T51" fmla="*/ 1134669735 h 53"/>
                <a:gd name="T52" fmla="*/ 2147483647 w 69"/>
                <a:gd name="T53" fmla="*/ 1433265280 h 53"/>
                <a:gd name="T54" fmla="*/ 2147483647 w 69"/>
                <a:gd name="T55" fmla="*/ 1672140170 h 53"/>
                <a:gd name="T56" fmla="*/ 2147483647 w 69"/>
                <a:gd name="T57" fmla="*/ 1791581479 h 53"/>
                <a:gd name="T58" fmla="*/ 2147483647 w 69"/>
                <a:gd name="T59" fmla="*/ 1851302133 h 53"/>
                <a:gd name="T60" fmla="*/ 2147483647 w 69"/>
                <a:gd name="T61" fmla="*/ 1970735715 h 53"/>
                <a:gd name="T62" fmla="*/ 2147483647 w 69"/>
                <a:gd name="T63" fmla="*/ 2090177507 h 53"/>
                <a:gd name="T64" fmla="*/ 2147483647 w 69"/>
                <a:gd name="T65" fmla="*/ 2147483647 h 53"/>
                <a:gd name="T66" fmla="*/ 2147483647 w 69"/>
                <a:gd name="T67" fmla="*/ 2147483647 h 53"/>
                <a:gd name="T68" fmla="*/ 2147483647 w 69"/>
                <a:gd name="T69" fmla="*/ 2147483647 h 53"/>
                <a:gd name="T70" fmla="*/ 2147483647 w 69"/>
                <a:gd name="T71" fmla="*/ 2147483647 h 53"/>
                <a:gd name="T72" fmla="*/ 2147483647 w 69"/>
                <a:gd name="T73" fmla="*/ 2147483647 h 53"/>
                <a:gd name="T74" fmla="*/ 2147483647 w 69"/>
                <a:gd name="T75" fmla="*/ 2147483647 h 53"/>
                <a:gd name="T76" fmla="*/ 2147483647 w 69"/>
                <a:gd name="T77" fmla="*/ 2147483647 h 53"/>
                <a:gd name="T78" fmla="*/ 2147483647 w 69"/>
                <a:gd name="T79" fmla="*/ 2147483647 h 53"/>
                <a:gd name="T80" fmla="*/ 2147483647 w 69"/>
                <a:gd name="T81" fmla="*/ 2147483647 h 53"/>
                <a:gd name="T82" fmla="*/ 2147483647 w 69"/>
                <a:gd name="T83" fmla="*/ 2147483647 h 53"/>
                <a:gd name="T84" fmla="*/ 2147483647 w 69"/>
                <a:gd name="T85" fmla="*/ 2147483647 h 53"/>
                <a:gd name="T86" fmla="*/ 2147483647 w 69"/>
                <a:gd name="T87" fmla="*/ 2147483647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"/>
                <a:gd name="T133" fmla="*/ 0 h 53"/>
                <a:gd name="T134" fmla="*/ 69 w 69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" h="53">
                  <a:moveTo>
                    <a:pt x="41" y="52"/>
                  </a:moveTo>
                  <a:lnTo>
                    <a:pt x="41" y="53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7" y="48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2" y="41"/>
                  </a:lnTo>
                  <a:lnTo>
                    <a:pt x="31" y="39"/>
                  </a:lnTo>
                  <a:lnTo>
                    <a:pt x="30" y="37"/>
                  </a:lnTo>
                  <a:lnTo>
                    <a:pt x="29" y="37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7" y="5"/>
                  </a:lnTo>
                  <a:lnTo>
                    <a:pt x="8" y="5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51" y="4"/>
                  </a:lnTo>
                  <a:lnTo>
                    <a:pt x="69" y="16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0" y="31"/>
                  </a:lnTo>
                  <a:lnTo>
                    <a:pt x="59" y="32"/>
                  </a:lnTo>
                  <a:lnTo>
                    <a:pt x="59" y="33"/>
                  </a:lnTo>
                  <a:lnTo>
                    <a:pt x="58" y="34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3" y="39"/>
                  </a:lnTo>
                  <a:lnTo>
                    <a:pt x="52" y="40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49" y="43"/>
                  </a:lnTo>
                  <a:lnTo>
                    <a:pt x="47" y="44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5" y="47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2" y="51"/>
                  </a:lnTo>
                  <a:lnTo>
                    <a:pt x="41" y="52"/>
                  </a:lnTo>
                  <a:close/>
                </a:path>
              </a:pathLst>
            </a:custGeom>
            <a:pattFill prst="pct20">
              <a:fgClr>
                <a:schemeClr val="tx2"/>
              </a:fgClr>
              <a:bgClr>
                <a:srgbClr val="AA1202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47" name="Freeform 60"/>
            <p:cNvSpPr>
              <a:spLocks/>
            </p:cNvSpPr>
            <p:nvPr/>
          </p:nvSpPr>
          <p:spPr bwMode="auto">
            <a:xfrm>
              <a:off x="6467475" y="3784600"/>
              <a:ext cx="596900" cy="596900"/>
            </a:xfrm>
            <a:custGeom>
              <a:avLst/>
              <a:gdLst>
                <a:gd name="T0" fmla="*/ 601724264 w 73"/>
                <a:gd name="T1" fmla="*/ 2147483647 h 77"/>
                <a:gd name="T2" fmla="*/ 735446162 w 73"/>
                <a:gd name="T3" fmla="*/ 2147483647 h 77"/>
                <a:gd name="T4" fmla="*/ 869159883 w 73"/>
                <a:gd name="T5" fmla="*/ 2147483647 h 77"/>
                <a:gd name="T6" fmla="*/ 869159883 w 73"/>
                <a:gd name="T7" fmla="*/ 2147483647 h 77"/>
                <a:gd name="T8" fmla="*/ 936020831 w 73"/>
                <a:gd name="T9" fmla="*/ 2147483647 h 77"/>
                <a:gd name="T10" fmla="*/ 869159883 w 73"/>
                <a:gd name="T11" fmla="*/ 2147483647 h 77"/>
                <a:gd name="T12" fmla="*/ 802307111 w 73"/>
                <a:gd name="T13" fmla="*/ 2147483647 h 77"/>
                <a:gd name="T14" fmla="*/ 936020831 w 73"/>
                <a:gd name="T15" fmla="*/ 2147483647 h 77"/>
                <a:gd name="T16" fmla="*/ 1069734552 w 73"/>
                <a:gd name="T17" fmla="*/ 2147483647 h 77"/>
                <a:gd name="T18" fmla="*/ 1136595756 w 73"/>
                <a:gd name="T19" fmla="*/ 2147483647 h 77"/>
                <a:gd name="T20" fmla="*/ 1203456705 w 73"/>
                <a:gd name="T21" fmla="*/ 2147483647 h 77"/>
                <a:gd name="T22" fmla="*/ 2147483647 w 73"/>
                <a:gd name="T23" fmla="*/ 2147483647 h 77"/>
                <a:gd name="T24" fmla="*/ 2147483647 w 73"/>
                <a:gd name="T25" fmla="*/ 2147483647 h 77"/>
                <a:gd name="T26" fmla="*/ 2147483647 w 73"/>
                <a:gd name="T27" fmla="*/ 2147483647 h 77"/>
                <a:gd name="T28" fmla="*/ 2147483647 w 73"/>
                <a:gd name="T29" fmla="*/ 2147483647 h 77"/>
                <a:gd name="T30" fmla="*/ 2147483647 w 73"/>
                <a:gd name="T31" fmla="*/ 2147483647 h 77"/>
                <a:gd name="T32" fmla="*/ 2147483647 w 73"/>
                <a:gd name="T33" fmla="*/ 2147483647 h 77"/>
                <a:gd name="T34" fmla="*/ 2147483647 w 73"/>
                <a:gd name="T35" fmla="*/ 2147483647 h 77"/>
                <a:gd name="T36" fmla="*/ 2147483647 w 73"/>
                <a:gd name="T37" fmla="*/ 2147483647 h 77"/>
                <a:gd name="T38" fmla="*/ 2147483647 w 73"/>
                <a:gd name="T39" fmla="*/ 2147483647 h 77"/>
                <a:gd name="T40" fmla="*/ 2147483647 w 73"/>
                <a:gd name="T41" fmla="*/ 2147483647 h 77"/>
                <a:gd name="T42" fmla="*/ 2147483647 w 73"/>
                <a:gd name="T43" fmla="*/ 2147483647 h 77"/>
                <a:gd name="T44" fmla="*/ 2147483647 w 73"/>
                <a:gd name="T45" fmla="*/ 2147483647 h 77"/>
                <a:gd name="T46" fmla="*/ 2147483647 w 73"/>
                <a:gd name="T47" fmla="*/ 2147483647 h 77"/>
                <a:gd name="T48" fmla="*/ 2147483647 w 73"/>
                <a:gd name="T49" fmla="*/ 2147483647 h 77"/>
                <a:gd name="T50" fmla="*/ 2147483647 w 73"/>
                <a:gd name="T51" fmla="*/ 2147483647 h 77"/>
                <a:gd name="T52" fmla="*/ 2147483647 w 73"/>
                <a:gd name="T53" fmla="*/ 2147483647 h 77"/>
                <a:gd name="T54" fmla="*/ 2147483647 w 73"/>
                <a:gd name="T55" fmla="*/ 1922963460 h 77"/>
                <a:gd name="T56" fmla="*/ 2147483647 w 73"/>
                <a:gd name="T57" fmla="*/ 1802777305 h 77"/>
                <a:gd name="T58" fmla="*/ 2147483647 w 73"/>
                <a:gd name="T59" fmla="*/ 1622505825 h 77"/>
                <a:gd name="T60" fmla="*/ 2147483647 w 73"/>
                <a:gd name="T61" fmla="*/ 1502319670 h 77"/>
                <a:gd name="T62" fmla="*/ 2147483647 w 73"/>
                <a:gd name="T63" fmla="*/ 1382133515 h 77"/>
                <a:gd name="T64" fmla="*/ 2147483647 w 73"/>
                <a:gd name="T65" fmla="*/ 1081668127 h 77"/>
                <a:gd name="T66" fmla="*/ 2147483647 w 73"/>
                <a:gd name="T67" fmla="*/ 961481730 h 77"/>
                <a:gd name="T68" fmla="*/ 2147483647 w 73"/>
                <a:gd name="T69" fmla="*/ 721109420 h 77"/>
                <a:gd name="T70" fmla="*/ 2147483647 w 73"/>
                <a:gd name="T71" fmla="*/ 540837940 h 77"/>
                <a:gd name="T72" fmla="*/ 2139477281 w 73"/>
                <a:gd name="T73" fmla="*/ 420651663 h 77"/>
                <a:gd name="T74" fmla="*/ 2139477281 w 73"/>
                <a:gd name="T75" fmla="*/ 180279293 h 77"/>
                <a:gd name="T76" fmla="*/ 2147483647 w 73"/>
                <a:gd name="T77" fmla="*/ 60093093 h 77"/>
                <a:gd name="T78" fmla="*/ 2147483647 w 73"/>
                <a:gd name="T79" fmla="*/ 0 h 77"/>
                <a:gd name="T80" fmla="*/ 0 w 73"/>
                <a:gd name="T81" fmla="*/ 300465509 h 7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"/>
                <a:gd name="T124" fmla="*/ 0 h 77"/>
                <a:gd name="T125" fmla="*/ 73 w 73"/>
                <a:gd name="T126" fmla="*/ 77 h 7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" h="77">
                  <a:moveTo>
                    <a:pt x="0" y="5"/>
                  </a:moveTo>
                  <a:lnTo>
                    <a:pt x="9" y="41"/>
                  </a:lnTo>
                  <a:lnTo>
                    <a:pt x="10" y="42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7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3" y="55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4" y="63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2"/>
                  </a:lnTo>
                  <a:lnTo>
                    <a:pt x="17" y="74"/>
                  </a:lnTo>
                  <a:lnTo>
                    <a:pt x="17" y="75"/>
                  </a:lnTo>
                  <a:lnTo>
                    <a:pt x="18" y="76"/>
                  </a:lnTo>
                  <a:lnTo>
                    <a:pt x="57" y="74"/>
                  </a:lnTo>
                  <a:lnTo>
                    <a:pt x="58" y="76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1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7" y="65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9" y="56"/>
                  </a:lnTo>
                  <a:lnTo>
                    <a:pt x="69" y="53"/>
                  </a:lnTo>
                  <a:lnTo>
                    <a:pt x="70" y="51"/>
                  </a:lnTo>
                  <a:lnTo>
                    <a:pt x="71" y="48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0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8" y="41"/>
                  </a:lnTo>
                  <a:lnTo>
                    <a:pt x="66" y="38"/>
                  </a:lnTo>
                  <a:lnTo>
                    <a:pt x="64" y="37"/>
                  </a:lnTo>
                  <a:lnTo>
                    <a:pt x="63" y="34"/>
                  </a:lnTo>
                  <a:lnTo>
                    <a:pt x="62" y="32"/>
                  </a:lnTo>
                  <a:lnTo>
                    <a:pt x="61" y="30"/>
                  </a:lnTo>
                  <a:lnTo>
                    <a:pt x="60" y="30"/>
                  </a:lnTo>
                  <a:lnTo>
                    <a:pt x="57" y="29"/>
                  </a:lnTo>
                  <a:lnTo>
                    <a:pt x="56" y="27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3" y="23"/>
                  </a:lnTo>
                  <a:lnTo>
                    <a:pt x="50" y="22"/>
                  </a:lnTo>
                  <a:lnTo>
                    <a:pt x="46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13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48" name="Freeform 61"/>
            <p:cNvSpPr>
              <a:spLocks/>
            </p:cNvSpPr>
            <p:nvPr/>
          </p:nvSpPr>
          <p:spPr bwMode="auto">
            <a:xfrm>
              <a:off x="7029450" y="3041650"/>
              <a:ext cx="506413" cy="223838"/>
            </a:xfrm>
            <a:custGeom>
              <a:avLst/>
              <a:gdLst>
                <a:gd name="T0" fmla="*/ 2147483647 w 62"/>
                <a:gd name="T1" fmla="*/ 119151282 h 29"/>
                <a:gd name="T2" fmla="*/ 133431657 w 62"/>
                <a:gd name="T3" fmla="*/ 1012789980 h 29"/>
                <a:gd name="T4" fmla="*/ 266863313 w 62"/>
                <a:gd name="T5" fmla="*/ 953217973 h 29"/>
                <a:gd name="T6" fmla="*/ 533726626 w 62"/>
                <a:gd name="T7" fmla="*/ 774487236 h 29"/>
                <a:gd name="T8" fmla="*/ 667158379 w 62"/>
                <a:gd name="T9" fmla="*/ 655335984 h 29"/>
                <a:gd name="T10" fmla="*/ 733866023 w 62"/>
                <a:gd name="T11" fmla="*/ 595764218 h 29"/>
                <a:gd name="T12" fmla="*/ 934013460 w 62"/>
                <a:gd name="T13" fmla="*/ 536184733 h 29"/>
                <a:gd name="T14" fmla="*/ 1267592777 w 62"/>
                <a:gd name="T15" fmla="*/ 417033361 h 29"/>
                <a:gd name="T16" fmla="*/ 1401024402 w 62"/>
                <a:gd name="T17" fmla="*/ 476605127 h 29"/>
                <a:gd name="T18" fmla="*/ 1534456027 w 62"/>
                <a:gd name="T19" fmla="*/ 476605127 h 29"/>
                <a:gd name="T20" fmla="*/ 1667887651 w 62"/>
                <a:gd name="T21" fmla="*/ 714915469 h 29"/>
                <a:gd name="T22" fmla="*/ 1801319276 w 62"/>
                <a:gd name="T23" fmla="*/ 714915469 h 29"/>
                <a:gd name="T24" fmla="*/ 1801319276 w 62"/>
                <a:gd name="T25" fmla="*/ 834066721 h 29"/>
                <a:gd name="T26" fmla="*/ 2068182526 w 62"/>
                <a:gd name="T27" fmla="*/ 893638488 h 29"/>
                <a:gd name="T28" fmla="*/ 2147483647 w 62"/>
                <a:gd name="T29" fmla="*/ 1012789980 h 29"/>
                <a:gd name="T30" fmla="*/ 2147483647 w 62"/>
                <a:gd name="T31" fmla="*/ 1131948951 h 29"/>
                <a:gd name="T32" fmla="*/ 2134898338 w 62"/>
                <a:gd name="T33" fmla="*/ 1489402705 h 29"/>
                <a:gd name="T34" fmla="*/ 2147483647 w 62"/>
                <a:gd name="T35" fmla="*/ 1608553957 h 29"/>
                <a:gd name="T36" fmla="*/ 2147483647 w 62"/>
                <a:gd name="T37" fmla="*/ 1668125724 h 29"/>
                <a:gd name="T38" fmla="*/ 2147483647 w 62"/>
                <a:gd name="T39" fmla="*/ 1668125724 h 29"/>
                <a:gd name="T40" fmla="*/ 2147483647 w 62"/>
                <a:gd name="T41" fmla="*/ 1608553957 h 29"/>
                <a:gd name="T42" fmla="*/ 2147483647 w 62"/>
                <a:gd name="T43" fmla="*/ 1727705209 h 29"/>
                <a:gd name="T44" fmla="*/ 2147483647 w 62"/>
                <a:gd name="T45" fmla="*/ 1668125724 h 29"/>
                <a:gd name="T46" fmla="*/ 2147483647 w 62"/>
                <a:gd name="T47" fmla="*/ 1548974472 h 29"/>
                <a:gd name="T48" fmla="*/ 2147483647 w 62"/>
                <a:gd name="T49" fmla="*/ 1489402705 h 29"/>
                <a:gd name="T50" fmla="*/ 2147483647 w 62"/>
                <a:gd name="T51" fmla="*/ 1429823220 h 29"/>
                <a:gd name="T52" fmla="*/ 2147483647 w 62"/>
                <a:gd name="T53" fmla="*/ 1370251454 h 29"/>
                <a:gd name="T54" fmla="*/ 2147483647 w 62"/>
                <a:gd name="T55" fmla="*/ 1131948951 h 29"/>
                <a:gd name="T56" fmla="*/ 2147483647 w 62"/>
                <a:gd name="T57" fmla="*/ 953217973 h 29"/>
                <a:gd name="T58" fmla="*/ 2147483647 w 62"/>
                <a:gd name="T59" fmla="*/ 714915469 h 29"/>
                <a:gd name="T60" fmla="*/ 2147483647 w 62"/>
                <a:gd name="T61" fmla="*/ 595764218 h 29"/>
                <a:gd name="T62" fmla="*/ 2147483647 w 62"/>
                <a:gd name="T63" fmla="*/ 536184733 h 29"/>
                <a:gd name="T64" fmla="*/ 2147483647 w 62"/>
                <a:gd name="T65" fmla="*/ 357453875 h 29"/>
                <a:gd name="T66" fmla="*/ 2147483647 w 62"/>
                <a:gd name="T67" fmla="*/ 238302564 h 29"/>
                <a:gd name="T68" fmla="*/ 2147483647 w 62"/>
                <a:gd name="T69" fmla="*/ 238302564 h 29"/>
                <a:gd name="T70" fmla="*/ 2147483647 w 62"/>
                <a:gd name="T71" fmla="*/ 476605127 h 29"/>
                <a:gd name="T72" fmla="*/ 2147483647 w 62"/>
                <a:gd name="T73" fmla="*/ 595764218 h 29"/>
                <a:gd name="T74" fmla="*/ 2147483647 w 62"/>
                <a:gd name="T75" fmla="*/ 714915469 h 29"/>
                <a:gd name="T76" fmla="*/ 2147483647 w 62"/>
                <a:gd name="T77" fmla="*/ 953217973 h 29"/>
                <a:gd name="T78" fmla="*/ 2147483647 w 62"/>
                <a:gd name="T79" fmla="*/ 1072369466 h 29"/>
                <a:gd name="T80" fmla="*/ 2147483647 w 62"/>
                <a:gd name="T81" fmla="*/ 1131948951 h 29"/>
                <a:gd name="T82" fmla="*/ 2147483647 w 62"/>
                <a:gd name="T83" fmla="*/ 1251100202 h 29"/>
                <a:gd name="T84" fmla="*/ 2147483647 w 62"/>
                <a:gd name="T85" fmla="*/ 1429823220 h 29"/>
                <a:gd name="T86" fmla="*/ 2147483647 w 62"/>
                <a:gd name="T87" fmla="*/ 1489402705 h 29"/>
                <a:gd name="T88" fmla="*/ 2147483647 w 62"/>
                <a:gd name="T89" fmla="*/ 1429823220 h 29"/>
                <a:gd name="T90" fmla="*/ 2147483647 w 62"/>
                <a:gd name="T91" fmla="*/ 1548974472 h 29"/>
                <a:gd name="T92" fmla="*/ 2147483647 w 62"/>
                <a:gd name="T93" fmla="*/ 1668125724 h 29"/>
                <a:gd name="T94" fmla="*/ 2147483647 w 62"/>
                <a:gd name="T95" fmla="*/ 1727705209 h 29"/>
                <a:gd name="T96" fmla="*/ 2147483647 w 62"/>
                <a:gd name="T97" fmla="*/ 1668125724 h 29"/>
                <a:gd name="T98" fmla="*/ 2147483647 w 62"/>
                <a:gd name="T99" fmla="*/ 1548974472 h 29"/>
                <a:gd name="T100" fmla="*/ 2147483647 w 62"/>
                <a:gd name="T101" fmla="*/ 1131948951 h 29"/>
                <a:gd name="T102" fmla="*/ 2147483647 w 62"/>
                <a:gd name="T103" fmla="*/ 1251100202 h 29"/>
                <a:gd name="T104" fmla="*/ 2147483647 w 62"/>
                <a:gd name="T105" fmla="*/ 0 h 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2"/>
                <a:gd name="T160" fmla="*/ 0 h 29"/>
                <a:gd name="T161" fmla="*/ 62 w 62"/>
                <a:gd name="T162" fmla="*/ 29 h 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2" h="29">
                  <a:moveTo>
                    <a:pt x="47" y="0"/>
                  </a:moveTo>
                  <a:lnTo>
                    <a:pt x="36" y="2"/>
                  </a:lnTo>
                  <a:lnTo>
                    <a:pt x="0" y="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3" y="23"/>
                  </a:lnTo>
                  <a:lnTo>
                    <a:pt x="32" y="25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4" y="23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6" y="28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5"/>
                  </a:lnTo>
                  <a:lnTo>
                    <a:pt x="62" y="19"/>
                  </a:lnTo>
                  <a:lnTo>
                    <a:pt x="54" y="2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49" name="Freeform 62"/>
            <p:cNvSpPr>
              <a:spLocks/>
            </p:cNvSpPr>
            <p:nvPr/>
          </p:nvSpPr>
          <p:spPr bwMode="auto">
            <a:xfrm>
              <a:off x="7413625" y="3017838"/>
              <a:ext cx="122238" cy="185737"/>
            </a:xfrm>
            <a:custGeom>
              <a:avLst/>
              <a:gdLst>
                <a:gd name="T0" fmla="*/ 996141911 w 15"/>
                <a:gd name="T1" fmla="*/ 1317641560 h 24"/>
                <a:gd name="T2" fmla="*/ 996141911 w 15"/>
                <a:gd name="T3" fmla="*/ 1197856711 h 24"/>
                <a:gd name="T4" fmla="*/ 929734097 w 15"/>
                <a:gd name="T5" fmla="*/ 1078071862 h 24"/>
                <a:gd name="T6" fmla="*/ 796910320 w 15"/>
                <a:gd name="T7" fmla="*/ 958286772 h 24"/>
                <a:gd name="T8" fmla="*/ 664094692 w 15"/>
                <a:gd name="T9" fmla="*/ 898394347 h 24"/>
                <a:gd name="T10" fmla="*/ 597686878 w 15"/>
                <a:gd name="T11" fmla="*/ 838501923 h 24"/>
                <a:gd name="T12" fmla="*/ 597686878 w 15"/>
                <a:gd name="T13" fmla="*/ 718717074 h 24"/>
                <a:gd name="T14" fmla="*/ 464862974 w 15"/>
                <a:gd name="T15" fmla="*/ 539032062 h 24"/>
                <a:gd name="T16" fmla="*/ 398455160 w 15"/>
                <a:gd name="T17" fmla="*/ 479139516 h 24"/>
                <a:gd name="T18" fmla="*/ 332047346 w 15"/>
                <a:gd name="T19" fmla="*/ 359354667 h 24"/>
                <a:gd name="T20" fmla="*/ 265639469 w 15"/>
                <a:gd name="T21" fmla="*/ 299462243 h 24"/>
                <a:gd name="T22" fmla="*/ 265639469 w 15"/>
                <a:gd name="T23" fmla="*/ 239569758 h 24"/>
                <a:gd name="T24" fmla="*/ 265639469 w 15"/>
                <a:gd name="T25" fmla="*/ 239569758 h 24"/>
                <a:gd name="T26" fmla="*/ 265639469 w 15"/>
                <a:gd name="T27" fmla="*/ 179677334 h 24"/>
                <a:gd name="T28" fmla="*/ 332047346 w 15"/>
                <a:gd name="T29" fmla="*/ 0 h 24"/>
                <a:gd name="T30" fmla="*/ 265639469 w 15"/>
                <a:gd name="T31" fmla="*/ 0 h 24"/>
                <a:gd name="T32" fmla="*/ 132815660 w 15"/>
                <a:gd name="T33" fmla="*/ 0 h 24"/>
                <a:gd name="T34" fmla="*/ 66407830 w 15"/>
                <a:gd name="T35" fmla="*/ 59892440 h 24"/>
                <a:gd name="T36" fmla="*/ 66407830 w 15"/>
                <a:gd name="T37" fmla="*/ 119784879 h 24"/>
                <a:gd name="T38" fmla="*/ 66407830 w 15"/>
                <a:gd name="T39" fmla="*/ 179677334 h 24"/>
                <a:gd name="T40" fmla="*/ 0 w 15"/>
                <a:gd name="T41" fmla="*/ 179677334 h 24"/>
                <a:gd name="T42" fmla="*/ 464862974 w 15"/>
                <a:gd name="T43" fmla="*/ 1437426409 h 24"/>
                <a:gd name="T44" fmla="*/ 996141911 w 15"/>
                <a:gd name="T45" fmla="*/ 1317641560 h 24"/>
                <a:gd name="T46" fmla="*/ 996141911 w 15"/>
                <a:gd name="T47" fmla="*/ 1317641560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"/>
                <a:gd name="T73" fmla="*/ 0 h 24"/>
                <a:gd name="T74" fmla="*/ 15 w 15"/>
                <a:gd name="T75" fmla="*/ 24 h 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" h="24">
                  <a:moveTo>
                    <a:pt x="15" y="22"/>
                  </a:moveTo>
                  <a:lnTo>
                    <a:pt x="15" y="20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7" y="24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50" name="Freeform 63"/>
            <p:cNvSpPr>
              <a:spLocks/>
            </p:cNvSpPr>
            <p:nvPr/>
          </p:nvSpPr>
          <p:spPr bwMode="auto">
            <a:xfrm>
              <a:off x="7445375" y="2801938"/>
              <a:ext cx="153988" cy="325437"/>
            </a:xfrm>
            <a:custGeom>
              <a:avLst/>
              <a:gdLst>
                <a:gd name="T0" fmla="*/ 0 w 19"/>
                <a:gd name="T1" fmla="*/ 1861212754 h 42"/>
                <a:gd name="T2" fmla="*/ 0 w 19"/>
                <a:gd name="T3" fmla="*/ 1921255858 h 42"/>
                <a:gd name="T4" fmla="*/ 131367952 w 19"/>
                <a:gd name="T5" fmla="*/ 2041334803 h 42"/>
                <a:gd name="T6" fmla="*/ 394111993 w 19"/>
                <a:gd name="T7" fmla="*/ 2147483647 h 42"/>
                <a:gd name="T8" fmla="*/ 591168053 w 19"/>
                <a:gd name="T9" fmla="*/ 2147483647 h 42"/>
                <a:gd name="T10" fmla="*/ 656847960 w 19"/>
                <a:gd name="T11" fmla="*/ 2147483647 h 42"/>
                <a:gd name="T12" fmla="*/ 722535973 w 19"/>
                <a:gd name="T13" fmla="*/ 2147483647 h 42"/>
                <a:gd name="T14" fmla="*/ 853903894 w 19"/>
                <a:gd name="T15" fmla="*/ 2147483647 h 42"/>
                <a:gd name="T16" fmla="*/ 919591906 w 19"/>
                <a:gd name="T17" fmla="*/ 2101377908 h 42"/>
                <a:gd name="T18" fmla="*/ 1116648092 w 19"/>
                <a:gd name="T19" fmla="*/ 1801177397 h 42"/>
                <a:gd name="T20" fmla="*/ 1248016013 w 19"/>
                <a:gd name="T21" fmla="*/ 1561020476 h 42"/>
                <a:gd name="T22" fmla="*/ 1182328000 w 19"/>
                <a:gd name="T23" fmla="*/ 1140749737 h 42"/>
                <a:gd name="T24" fmla="*/ 1116648092 w 19"/>
                <a:gd name="T25" fmla="*/ 780506364 h 42"/>
                <a:gd name="T26" fmla="*/ 919591906 w 19"/>
                <a:gd name="T27" fmla="*/ 840549468 h 42"/>
                <a:gd name="T28" fmla="*/ 853903894 w 19"/>
                <a:gd name="T29" fmla="*/ 840549468 h 42"/>
                <a:gd name="T30" fmla="*/ 788223986 w 19"/>
                <a:gd name="T31" fmla="*/ 840549468 h 42"/>
                <a:gd name="T32" fmla="*/ 853903894 w 19"/>
                <a:gd name="T33" fmla="*/ 660427903 h 42"/>
                <a:gd name="T34" fmla="*/ 919591906 w 19"/>
                <a:gd name="T35" fmla="*/ 660427903 h 42"/>
                <a:gd name="T36" fmla="*/ 985271814 w 19"/>
                <a:gd name="T37" fmla="*/ 480313965 h 42"/>
                <a:gd name="T38" fmla="*/ 1050959827 w 19"/>
                <a:gd name="T39" fmla="*/ 360235504 h 42"/>
                <a:gd name="T40" fmla="*/ 262744009 w 19"/>
                <a:gd name="T41" fmla="*/ 0 h 42"/>
                <a:gd name="T42" fmla="*/ 197055996 w 19"/>
                <a:gd name="T43" fmla="*/ 120078491 h 42"/>
                <a:gd name="T44" fmla="*/ 131367952 w 19"/>
                <a:gd name="T45" fmla="*/ 360235504 h 42"/>
                <a:gd name="T46" fmla="*/ 0 w 19"/>
                <a:gd name="T47" fmla="*/ 480313965 h 42"/>
                <a:gd name="T48" fmla="*/ 65688028 w 19"/>
                <a:gd name="T49" fmla="*/ 540357190 h 42"/>
                <a:gd name="T50" fmla="*/ 65688028 w 19"/>
                <a:gd name="T51" fmla="*/ 660427903 h 42"/>
                <a:gd name="T52" fmla="*/ 65688028 w 19"/>
                <a:gd name="T53" fmla="*/ 900584824 h 42"/>
                <a:gd name="T54" fmla="*/ 197055996 w 19"/>
                <a:gd name="T55" fmla="*/ 1020671276 h 42"/>
                <a:gd name="T56" fmla="*/ 328423980 w 19"/>
                <a:gd name="T57" fmla="*/ 1080706632 h 42"/>
                <a:gd name="T58" fmla="*/ 459791901 w 19"/>
                <a:gd name="T59" fmla="*/ 1140749737 h 42"/>
                <a:gd name="T60" fmla="*/ 591168053 w 19"/>
                <a:gd name="T61" fmla="*/ 1260828198 h 42"/>
                <a:gd name="T62" fmla="*/ 262744009 w 19"/>
                <a:gd name="T63" fmla="*/ 1440942015 h 42"/>
                <a:gd name="T64" fmla="*/ 65688028 w 19"/>
                <a:gd name="T65" fmla="*/ 1681098937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"/>
                <a:gd name="T100" fmla="*/ 0 h 42"/>
                <a:gd name="T101" fmla="*/ 19 w 1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" h="42">
                  <a:moveTo>
                    <a:pt x="1" y="28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51" name="Freeform 64"/>
            <p:cNvSpPr>
              <a:spLocks/>
            </p:cNvSpPr>
            <p:nvPr/>
          </p:nvSpPr>
          <p:spPr bwMode="auto">
            <a:xfrm>
              <a:off x="7583488" y="2654300"/>
              <a:ext cx="187325" cy="169863"/>
            </a:xfrm>
            <a:custGeom>
              <a:avLst/>
              <a:gdLst>
                <a:gd name="T0" fmla="*/ 0 w 23"/>
                <a:gd name="T1" fmla="*/ 238456745 h 22"/>
                <a:gd name="T2" fmla="*/ 530675387 w 23"/>
                <a:gd name="T3" fmla="*/ 119228373 h 22"/>
                <a:gd name="T4" fmla="*/ 530675387 w 23"/>
                <a:gd name="T5" fmla="*/ 178842574 h 22"/>
                <a:gd name="T6" fmla="*/ 597004831 w 23"/>
                <a:gd name="T7" fmla="*/ 178842574 h 22"/>
                <a:gd name="T8" fmla="*/ 597004831 w 23"/>
                <a:gd name="T9" fmla="*/ 178842574 h 22"/>
                <a:gd name="T10" fmla="*/ 1326676442 w 23"/>
                <a:gd name="T11" fmla="*/ 0 h 22"/>
                <a:gd name="T12" fmla="*/ 1525680682 w 23"/>
                <a:gd name="T13" fmla="*/ 536527783 h 22"/>
                <a:gd name="T14" fmla="*/ 1525680682 w 23"/>
                <a:gd name="T15" fmla="*/ 596141954 h 22"/>
                <a:gd name="T16" fmla="*/ 1459343221 w 23"/>
                <a:gd name="T17" fmla="*/ 596141954 h 22"/>
                <a:gd name="T18" fmla="*/ 1525680682 w 23"/>
                <a:gd name="T19" fmla="*/ 655763846 h 22"/>
                <a:gd name="T20" fmla="*/ 1525680682 w 23"/>
                <a:gd name="T21" fmla="*/ 655763846 h 22"/>
                <a:gd name="T22" fmla="*/ 1393013903 w 23"/>
                <a:gd name="T23" fmla="*/ 715378018 h 22"/>
                <a:gd name="T24" fmla="*/ 1127680346 w 23"/>
                <a:gd name="T25" fmla="*/ 774992189 h 22"/>
                <a:gd name="T26" fmla="*/ 1061342630 w 23"/>
                <a:gd name="T27" fmla="*/ 774992189 h 22"/>
                <a:gd name="T28" fmla="*/ 1061342630 w 23"/>
                <a:gd name="T29" fmla="*/ 774992189 h 22"/>
                <a:gd name="T30" fmla="*/ 1061342630 w 23"/>
                <a:gd name="T31" fmla="*/ 834606360 h 22"/>
                <a:gd name="T32" fmla="*/ 1061342630 w 23"/>
                <a:gd name="T33" fmla="*/ 834606360 h 22"/>
                <a:gd name="T34" fmla="*/ 862338389 w 23"/>
                <a:gd name="T35" fmla="*/ 894220532 h 22"/>
                <a:gd name="T36" fmla="*/ 663342293 w 23"/>
                <a:gd name="T37" fmla="*/ 953834703 h 22"/>
                <a:gd name="T38" fmla="*/ 663342293 w 23"/>
                <a:gd name="T39" fmla="*/ 953834703 h 22"/>
                <a:gd name="T40" fmla="*/ 530675387 w 23"/>
                <a:gd name="T41" fmla="*/ 1073063287 h 22"/>
                <a:gd name="T42" fmla="*/ 199004304 w 23"/>
                <a:gd name="T43" fmla="*/ 1251905801 h 22"/>
                <a:gd name="T44" fmla="*/ 132666811 w 23"/>
                <a:gd name="T45" fmla="*/ 1311519972 h 22"/>
                <a:gd name="T46" fmla="*/ 0 w 23"/>
                <a:gd name="T47" fmla="*/ 1251905801 h 22"/>
                <a:gd name="T48" fmla="*/ 132666811 w 23"/>
                <a:gd name="T49" fmla="*/ 1132677458 h 22"/>
                <a:gd name="T50" fmla="*/ 132666811 w 23"/>
                <a:gd name="T51" fmla="*/ 1073063287 h 22"/>
                <a:gd name="T52" fmla="*/ 132666811 w 23"/>
                <a:gd name="T53" fmla="*/ 1013449115 h 22"/>
                <a:gd name="T54" fmla="*/ 0 w 23"/>
                <a:gd name="T55" fmla="*/ 238456745 h 22"/>
                <a:gd name="T56" fmla="*/ 0 w 23"/>
                <a:gd name="T57" fmla="*/ 238456745 h 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"/>
                <a:gd name="T88" fmla="*/ 0 h 22"/>
                <a:gd name="T89" fmla="*/ 23 w 23"/>
                <a:gd name="T90" fmla="*/ 22 h 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" h="22">
                  <a:moveTo>
                    <a:pt x="0" y="4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20" y="0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3" y="15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52" name="Freeform 65"/>
            <p:cNvSpPr>
              <a:spLocks/>
            </p:cNvSpPr>
            <p:nvPr/>
          </p:nvSpPr>
          <p:spPr bwMode="auto">
            <a:xfrm>
              <a:off x="7575550" y="2522538"/>
              <a:ext cx="368300" cy="177800"/>
            </a:xfrm>
            <a:custGeom>
              <a:avLst/>
              <a:gdLst>
                <a:gd name="T0" fmla="*/ 669847700 w 45"/>
                <a:gd name="T1" fmla="*/ 418316999 h 23"/>
                <a:gd name="T2" fmla="*/ 1607645835 w 45"/>
                <a:gd name="T3" fmla="*/ 179276514 h 23"/>
                <a:gd name="T4" fmla="*/ 1674627306 w 45"/>
                <a:gd name="T5" fmla="*/ 179276514 h 23"/>
                <a:gd name="T6" fmla="*/ 1674627306 w 45"/>
                <a:gd name="T7" fmla="*/ 119520243 h 23"/>
                <a:gd name="T8" fmla="*/ 1808598432 w 45"/>
                <a:gd name="T9" fmla="*/ 0 h 23"/>
                <a:gd name="T10" fmla="*/ 1942569557 w 45"/>
                <a:gd name="T11" fmla="*/ 0 h 23"/>
                <a:gd name="T12" fmla="*/ 2076540683 w 45"/>
                <a:gd name="T13" fmla="*/ 179276514 h 23"/>
                <a:gd name="T14" fmla="*/ 2143522154 w 45"/>
                <a:gd name="T15" fmla="*/ 298796787 h 23"/>
                <a:gd name="T16" fmla="*/ 2009551028 w 45"/>
                <a:gd name="T17" fmla="*/ 418316999 h 23"/>
                <a:gd name="T18" fmla="*/ 1942569557 w 45"/>
                <a:gd name="T19" fmla="*/ 597593574 h 23"/>
                <a:gd name="T20" fmla="*/ 2147483647 w 45"/>
                <a:gd name="T21" fmla="*/ 597593574 h 23"/>
                <a:gd name="T22" fmla="*/ 2147483647 w 45"/>
                <a:gd name="T23" fmla="*/ 896397970 h 23"/>
                <a:gd name="T24" fmla="*/ 2147483647 w 45"/>
                <a:gd name="T25" fmla="*/ 956154211 h 23"/>
                <a:gd name="T26" fmla="*/ 2147483647 w 45"/>
                <a:gd name="T27" fmla="*/ 836633999 h 23"/>
                <a:gd name="T28" fmla="*/ 2147483647 w 45"/>
                <a:gd name="T29" fmla="*/ 717113786 h 23"/>
                <a:gd name="T30" fmla="*/ 2147483647 w 45"/>
                <a:gd name="T31" fmla="*/ 597593574 h 23"/>
                <a:gd name="T32" fmla="*/ 2147483647 w 45"/>
                <a:gd name="T33" fmla="*/ 657357545 h 23"/>
                <a:gd name="T34" fmla="*/ 2147483647 w 45"/>
                <a:gd name="T35" fmla="*/ 956154211 h 23"/>
                <a:gd name="T36" fmla="*/ 2147483647 w 45"/>
                <a:gd name="T37" fmla="*/ 1015910694 h 23"/>
                <a:gd name="T38" fmla="*/ 2147483647 w 45"/>
                <a:gd name="T39" fmla="*/ 1135430907 h 23"/>
                <a:gd name="T40" fmla="*/ 2147483647 w 45"/>
                <a:gd name="T41" fmla="*/ 1254951119 h 23"/>
                <a:gd name="T42" fmla="*/ 2147483647 w 45"/>
                <a:gd name="T43" fmla="*/ 1195194878 h 23"/>
                <a:gd name="T44" fmla="*/ 2147483647 w 45"/>
                <a:gd name="T45" fmla="*/ 1075674665 h 23"/>
                <a:gd name="T46" fmla="*/ 2147483647 w 45"/>
                <a:gd name="T47" fmla="*/ 1314715091 h 23"/>
                <a:gd name="T48" fmla="*/ 2143522154 w 45"/>
                <a:gd name="T49" fmla="*/ 1314715091 h 23"/>
                <a:gd name="T50" fmla="*/ 2143522154 w 45"/>
                <a:gd name="T51" fmla="*/ 1254951119 h 23"/>
                <a:gd name="T52" fmla="*/ 2009551028 w 45"/>
                <a:gd name="T53" fmla="*/ 1195194878 h 23"/>
                <a:gd name="T54" fmla="*/ 1875579902 w 45"/>
                <a:gd name="T55" fmla="*/ 1135430907 h 23"/>
                <a:gd name="T56" fmla="*/ 1808598432 w 45"/>
                <a:gd name="T57" fmla="*/ 1015910694 h 23"/>
                <a:gd name="T58" fmla="*/ 1406685055 w 45"/>
                <a:gd name="T59" fmla="*/ 1015910694 h 23"/>
                <a:gd name="T60" fmla="*/ 669847700 w 45"/>
                <a:gd name="T61" fmla="*/ 1195194878 h 23"/>
                <a:gd name="T62" fmla="*/ 602866229 w 45"/>
                <a:gd name="T63" fmla="*/ 1135430907 h 23"/>
                <a:gd name="T64" fmla="*/ 0 w 45"/>
                <a:gd name="T65" fmla="*/ 1254951119 h 23"/>
                <a:gd name="T66" fmla="*/ 0 w 45"/>
                <a:gd name="T67" fmla="*/ 537837333 h 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23"/>
                <a:gd name="T104" fmla="*/ 45 w 45"/>
                <a:gd name="T105" fmla="*/ 23 h 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23">
                  <a:moveTo>
                    <a:pt x="0" y="9"/>
                  </a:moveTo>
                  <a:lnTo>
                    <a:pt x="10" y="7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3" y="10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4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5" y="20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1" y="1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53" name="Freeform 66"/>
            <p:cNvSpPr>
              <a:spLocks/>
            </p:cNvSpPr>
            <p:nvPr/>
          </p:nvSpPr>
          <p:spPr bwMode="auto">
            <a:xfrm>
              <a:off x="7747000" y="2638425"/>
              <a:ext cx="96838" cy="101600"/>
            </a:xfrm>
            <a:custGeom>
              <a:avLst/>
              <a:gdLst>
                <a:gd name="T0" fmla="*/ 0 w 12"/>
                <a:gd name="T1" fmla="*/ 122162272 h 13"/>
                <a:gd name="T2" fmla="*/ 195370666 w 12"/>
                <a:gd name="T3" fmla="*/ 671880847 h 13"/>
                <a:gd name="T4" fmla="*/ 195370666 w 12"/>
                <a:gd name="T5" fmla="*/ 732965875 h 13"/>
                <a:gd name="T6" fmla="*/ 130247100 w 12"/>
                <a:gd name="T7" fmla="*/ 732965875 h 13"/>
                <a:gd name="T8" fmla="*/ 195370666 w 12"/>
                <a:gd name="T9" fmla="*/ 794043088 h 13"/>
                <a:gd name="T10" fmla="*/ 195370666 w 12"/>
                <a:gd name="T11" fmla="*/ 794043088 h 13"/>
                <a:gd name="T12" fmla="*/ 195370666 w 12"/>
                <a:gd name="T13" fmla="*/ 794043088 h 13"/>
                <a:gd name="T14" fmla="*/ 390733262 w 12"/>
                <a:gd name="T15" fmla="*/ 732965875 h 13"/>
                <a:gd name="T16" fmla="*/ 455856796 w 12"/>
                <a:gd name="T17" fmla="*/ 671880847 h 13"/>
                <a:gd name="T18" fmla="*/ 455856796 w 12"/>
                <a:gd name="T19" fmla="*/ 610803634 h 13"/>
                <a:gd name="T20" fmla="*/ 455856796 w 12"/>
                <a:gd name="T21" fmla="*/ 549718606 h 13"/>
                <a:gd name="T22" fmla="*/ 455856796 w 12"/>
                <a:gd name="T23" fmla="*/ 427564058 h 13"/>
                <a:gd name="T24" fmla="*/ 520980331 w 12"/>
                <a:gd name="T25" fmla="*/ 366479030 h 13"/>
                <a:gd name="T26" fmla="*/ 520980331 w 12"/>
                <a:gd name="T27" fmla="*/ 427564058 h 13"/>
                <a:gd name="T28" fmla="*/ 520980331 w 12"/>
                <a:gd name="T29" fmla="*/ 488641271 h 13"/>
                <a:gd name="T30" fmla="*/ 520980331 w 12"/>
                <a:gd name="T31" fmla="*/ 610803634 h 13"/>
                <a:gd name="T32" fmla="*/ 586103991 w 12"/>
                <a:gd name="T33" fmla="*/ 610803634 h 13"/>
                <a:gd name="T34" fmla="*/ 586103991 w 12"/>
                <a:gd name="T35" fmla="*/ 610803634 h 13"/>
                <a:gd name="T36" fmla="*/ 586103991 w 12"/>
                <a:gd name="T37" fmla="*/ 549718606 h 13"/>
                <a:gd name="T38" fmla="*/ 651219455 w 12"/>
                <a:gd name="T39" fmla="*/ 549718606 h 13"/>
                <a:gd name="T40" fmla="*/ 716342990 w 12"/>
                <a:gd name="T41" fmla="*/ 488641271 h 13"/>
                <a:gd name="T42" fmla="*/ 781466524 w 12"/>
                <a:gd name="T43" fmla="*/ 488641271 h 13"/>
                <a:gd name="T44" fmla="*/ 781466524 w 12"/>
                <a:gd name="T45" fmla="*/ 488641271 h 13"/>
                <a:gd name="T46" fmla="*/ 716342990 w 12"/>
                <a:gd name="T47" fmla="*/ 427564058 h 13"/>
                <a:gd name="T48" fmla="*/ 716342990 w 12"/>
                <a:gd name="T49" fmla="*/ 366479030 h 13"/>
                <a:gd name="T50" fmla="*/ 716342990 w 12"/>
                <a:gd name="T51" fmla="*/ 366479030 h 13"/>
                <a:gd name="T52" fmla="*/ 651219455 w 12"/>
                <a:gd name="T53" fmla="*/ 366479030 h 13"/>
                <a:gd name="T54" fmla="*/ 586103991 w 12"/>
                <a:gd name="T55" fmla="*/ 305401817 h 13"/>
                <a:gd name="T56" fmla="*/ 586103991 w 12"/>
                <a:gd name="T57" fmla="*/ 305401817 h 13"/>
                <a:gd name="T58" fmla="*/ 455856796 w 12"/>
                <a:gd name="T59" fmla="*/ 244324543 h 13"/>
                <a:gd name="T60" fmla="*/ 390733262 w 12"/>
                <a:gd name="T61" fmla="*/ 122162272 h 13"/>
                <a:gd name="T62" fmla="*/ 390733262 w 12"/>
                <a:gd name="T63" fmla="*/ 122162272 h 13"/>
                <a:gd name="T64" fmla="*/ 325609728 w 12"/>
                <a:gd name="T65" fmla="*/ 0 h 13"/>
                <a:gd name="T66" fmla="*/ 0 w 12"/>
                <a:gd name="T67" fmla="*/ 122162272 h 13"/>
                <a:gd name="T68" fmla="*/ 0 w 12"/>
                <a:gd name="T69" fmla="*/ 122162272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"/>
                <a:gd name="T106" fmla="*/ 0 h 13"/>
                <a:gd name="T107" fmla="*/ 12 w 12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" h="13">
                  <a:moveTo>
                    <a:pt x="0" y="2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454" name="Freeform 67"/>
            <p:cNvSpPr>
              <a:spLocks/>
            </p:cNvSpPr>
            <p:nvPr/>
          </p:nvSpPr>
          <p:spPr bwMode="auto">
            <a:xfrm>
              <a:off x="7640638" y="2212975"/>
              <a:ext cx="171450" cy="363538"/>
            </a:xfrm>
            <a:custGeom>
              <a:avLst/>
              <a:gdLst>
                <a:gd name="T0" fmla="*/ 1399766787 w 21"/>
                <a:gd name="T1" fmla="*/ 2147483647 h 47"/>
                <a:gd name="T2" fmla="*/ 1333113583 w 21"/>
                <a:gd name="T3" fmla="*/ 2147483647 h 47"/>
                <a:gd name="T4" fmla="*/ 1266452214 w 21"/>
                <a:gd name="T5" fmla="*/ 2147483647 h 47"/>
                <a:gd name="T6" fmla="*/ 1199799010 w 21"/>
                <a:gd name="T7" fmla="*/ 2147483647 h 47"/>
                <a:gd name="T8" fmla="*/ 1133145806 w 21"/>
                <a:gd name="T9" fmla="*/ 2147483647 h 47"/>
                <a:gd name="T10" fmla="*/ 1133145806 w 21"/>
                <a:gd name="T11" fmla="*/ 2147483647 h 47"/>
                <a:gd name="T12" fmla="*/ 1133145806 w 21"/>
                <a:gd name="T13" fmla="*/ 2147483647 h 47"/>
                <a:gd name="T14" fmla="*/ 1133145806 w 21"/>
                <a:gd name="T15" fmla="*/ 2147483647 h 47"/>
                <a:gd name="T16" fmla="*/ 1066492346 w 21"/>
                <a:gd name="T17" fmla="*/ 2147483647 h 47"/>
                <a:gd name="T18" fmla="*/ 1066492346 w 21"/>
                <a:gd name="T19" fmla="*/ 2147483647 h 47"/>
                <a:gd name="T20" fmla="*/ 133314605 w 21"/>
                <a:gd name="T21" fmla="*/ 2147483647 h 47"/>
                <a:gd name="T22" fmla="*/ 66653220 w 21"/>
                <a:gd name="T23" fmla="*/ 2147483647 h 47"/>
                <a:gd name="T24" fmla="*/ 0 w 21"/>
                <a:gd name="T25" fmla="*/ 2147483647 h 47"/>
                <a:gd name="T26" fmla="*/ 0 w 21"/>
                <a:gd name="T27" fmla="*/ 2147483647 h 47"/>
                <a:gd name="T28" fmla="*/ 66653220 w 21"/>
                <a:gd name="T29" fmla="*/ 2147483647 h 47"/>
                <a:gd name="T30" fmla="*/ 0 w 21"/>
                <a:gd name="T31" fmla="*/ 2147483647 h 47"/>
                <a:gd name="T32" fmla="*/ 0 w 21"/>
                <a:gd name="T33" fmla="*/ 2034150113 h 47"/>
                <a:gd name="T34" fmla="*/ 0 w 21"/>
                <a:gd name="T35" fmla="*/ 1914491523 h 47"/>
                <a:gd name="T36" fmla="*/ 66653220 w 21"/>
                <a:gd name="T37" fmla="*/ 1675183044 h 47"/>
                <a:gd name="T38" fmla="*/ 66653220 w 21"/>
                <a:gd name="T39" fmla="*/ 1555524936 h 47"/>
                <a:gd name="T40" fmla="*/ 66653220 w 21"/>
                <a:gd name="T41" fmla="*/ 1435866829 h 47"/>
                <a:gd name="T42" fmla="*/ 66653220 w 21"/>
                <a:gd name="T43" fmla="*/ 1316216457 h 47"/>
                <a:gd name="T44" fmla="*/ 66653220 w 21"/>
                <a:gd name="T45" fmla="*/ 1256387404 h 47"/>
                <a:gd name="T46" fmla="*/ 66653220 w 21"/>
                <a:gd name="T47" fmla="*/ 1196558350 h 47"/>
                <a:gd name="T48" fmla="*/ 266621045 w 21"/>
                <a:gd name="T49" fmla="*/ 1076900243 h 47"/>
                <a:gd name="T50" fmla="*/ 333274314 w 21"/>
                <a:gd name="T51" fmla="*/ 837591522 h 47"/>
                <a:gd name="T52" fmla="*/ 266621045 w 21"/>
                <a:gd name="T53" fmla="*/ 717933415 h 47"/>
                <a:gd name="T54" fmla="*/ 266621045 w 21"/>
                <a:gd name="T55" fmla="*/ 598283042 h 47"/>
                <a:gd name="T56" fmla="*/ 266621045 w 21"/>
                <a:gd name="T57" fmla="*/ 598283042 h 47"/>
                <a:gd name="T58" fmla="*/ 266621045 w 21"/>
                <a:gd name="T59" fmla="*/ 538453989 h 47"/>
                <a:gd name="T60" fmla="*/ 199967841 w 21"/>
                <a:gd name="T61" fmla="*/ 418795761 h 47"/>
                <a:gd name="T62" fmla="*/ 266621045 w 21"/>
                <a:gd name="T63" fmla="*/ 239308540 h 47"/>
                <a:gd name="T64" fmla="*/ 199967841 w 21"/>
                <a:gd name="T65" fmla="*/ 179487221 h 47"/>
                <a:gd name="T66" fmla="*/ 199967841 w 21"/>
                <a:gd name="T67" fmla="*/ 119658137 h 47"/>
                <a:gd name="T68" fmla="*/ 266621045 w 21"/>
                <a:gd name="T69" fmla="*/ 119658137 h 47"/>
                <a:gd name="T70" fmla="*/ 333274314 w 21"/>
                <a:gd name="T71" fmla="*/ 59829069 h 47"/>
                <a:gd name="T72" fmla="*/ 399935682 w 21"/>
                <a:gd name="T73" fmla="*/ 59829069 h 47"/>
                <a:gd name="T74" fmla="*/ 399935682 w 21"/>
                <a:gd name="T75" fmla="*/ 59829069 h 47"/>
                <a:gd name="T76" fmla="*/ 466588887 w 21"/>
                <a:gd name="T77" fmla="*/ 0 h 47"/>
                <a:gd name="T78" fmla="*/ 1133145806 w 21"/>
                <a:gd name="T79" fmla="*/ 1735012097 h 47"/>
                <a:gd name="T80" fmla="*/ 1133145806 w 21"/>
                <a:gd name="T81" fmla="*/ 1794841151 h 47"/>
                <a:gd name="T82" fmla="*/ 1133145806 w 21"/>
                <a:gd name="T83" fmla="*/ 1854662469 h 47"/>
                <a:gd name="T84" fmla="*/ 1133145806 w 21"/>
                <a:gd name="T85" fmla="*/ 1854662469 h 47"/>
                <a:gd name="T86" fmla="*/ 1266452214 w 21"/>
                <a:gd name="T87" fmla="*/ 1974320576 h 47"/>
                <a:gd name="T88" fmla="*/ 1333113583 w 21"/>
                <a:gd name="T89" fmla="*/ 1974320576 h 47"/>
                <a:gd name="T90" fmla="*/ 1333113583 w 21"/>
                <a:gd name="T91" fmla="*/ 2034150113 h 47"/>
                <a:gd name="T92" fmla="*/ 1333113583 w 21"/>
                <a:gd name="T93" fmla="*/ 2093979167 h 47"/>
                <a:gd name="T94" fmla="*/ 1399766787 w 21"/>
                <a:gd name="T95" fmla="*/ 2147483647 h 47"/>
                <a:gd name="T96" fmla="*/ 1399766787 w 21"/>
                <a:gd name="T97" fmla="*/ 2147483647 h 47"/>
                <a:gd name="T98" fmla="*/ 1399766787 w 21"/>
                <a:gd name="T99" fmla="*/ 2147483647 h 47"/>
                <a:gd name="T100" fmla="*/ 1399766787 w 21"/>
                <a:gd name="T101" fmla="*/ 2147483647 h 47"/>
                <a:gd name="T102" fmla="*/ 1399766787 w 21"/>
                <a:gd name="T103" fmla="*/ 2147483647 h 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"/>
                <a:gd name="T157" fmla="*/ 0 h 47"/>
                <a:gd name="T158" fmla="*/ 21 w 21"/>
                <a:gd name="T159" fmla="*/ 47 h 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" h="47">
                  <a:moveTo>
                    <a:pt x="21" y="40"/>
                  </a:moveTo>
                  <a:lnTo>
                    <a:pt x="20" y="40"/>
                  </a:lnTo>
                  <a:lnTo>
                    <a:pt x="19" y="40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2" y="47"/>
                  </a:lnTo>
                  <a:lnTo>
                    <a:pt x="1" y="46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68"/>
            <p:cNvGrpSpPr>
              <a:grpSpLocks/>
            </p:cNvGrpSpPr>
            <p:nvPr/>
          </p:nvGrpSpPr>
          <p:grpSpPr bwMode="auto">
            <a:xfrm>
              <a:off x="3159125" y="4589463"/>
              <a:ext cx="1044575" cy="635000"/>
              <a:chOff x="1991" y="3321"/>
              <a:chExt cx="361" cy="231"/>
            </a:xfrm>
          </p:grpSpPr>
          <p:sp>
            <p:nvSpPr>
              <p:cNvPr id="59456" name="Freeform 69"/>
              <p:cNvSpPr>
                <a:spLocks/>
              </p:cNvSpPr>
              <p:nvPr/>
            </p:nvSpPr>
            <p:spPr bwMode="auto">
              <a:xfrm>
                <a:off x="2274" y="3459"/>
                <a:ext cx="78" cy="93"/>
              </a:xfrm>
              <a:custGeom>
                <a:avLst/>
                <a:gdLst>
                  <a:gd name="T0" fmla="*/ 0 w 16"/>
                  <a:gd name="T1" fmla="*/ 166 h 19"/>
                  <a:gd name="T2" fmla="*/ 24 w 16"/>
                  <a:gd name="T3" fmla="*/ 313 h 19"/>
                  <a:gd name="T4" fmla="*/ 24 w 16"/>
                  <a:gd name="T5" fmla="*/ 382 h 19"/>
                  <a:gd name="T6" fmla="*/ 141 w 16"/>
                  <a:gd name="T7" fmla="*/ 455 h 19"/>
                  <a:gd name="T8" fmla="*/ 190 w 16"/>
                  <a:gd name="T9" fmla="*/ 382 h 19"/>
                  <a:gd name="T10" fmla="*/ 380 w 16"/>
                  <a:gd name="T11" fmla="*/ 264 h 19"/>
                  <a:gd name="T12" fmla="*/ 307 w 16"/>
                  <a:gd name="T13" fmla="*/ 117 h 19"/>
                  <a:gd name="T14" fmla="*/ 73 w 16"/>
                  <a:gd name="T15" fmla="*/ 0 h 19"/>
                  <a:gd name="T16" fmla="*/ 73 w 16"/>
                  <a:gd name="T17" fmla="*/ 117 h 19"/>
                  <a:gd name="T18" fmla="*/ 0 w 16"/>
                  <a:gd name="T19" fmla="*/ 166 h 19"/>
                  <a:gd name="T20" fmla="*/ 0 w 16"/>
                  <a:gd name="T21" fmla="*/ 166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19"/>
                  <a:gd name="T35" fmla="*/ 16 w 16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19">
                    <a:moveTo>
                      <a:pt x="0" y="7"/>
                    </a:moveTo>
                    <a:lnTo>
                      <a:pt x="1" y="13"/>
                    </a:lnTo>
                    <a:lnTo>
                      <a:pt x="1" y="16"/>
                    </a:lnTo>
                    <a:lnTo>
                      <a:pt x="6" y="19"/>
                    </a:lnTo>
                    <a:lnTo>
                      <a:pt x="8" y="16"/>
                    </a:lnTo>
                    <a:lnTo>
                      <a:pt x="16" y="11"/>
                    </a:lnTo>
                    <a:lnTo>
                      <a:pt x="1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57" name="Freeform 70"/>
              <p:cNvSpPr>
                <a:spLocks/>
              </p:cNvSpPr>
              <p:nvPr/>
            </p:nvSpPr>
            <p:spPr bwMode="auto">
              <a:xfrm>
                <a:off x="2235" y="3409"/>
                <a:ext cx="44" cy="29"/>
              </a:xfrm>
              <a:custGeom>
                <a:avLst/>
                <a:gdLst>
                  <a:gd name="T0" fmla="*/ 73 w 9"/>
                  <a:gd name="T1" fmla="*/ 140 h 6"/>
                  <a:gd name="T2" fmla="*/ 191 w 9"/>
                  <a:gd name="T3" fmla="*/ 140 h 6"/>
                  <a:gd name="T4" fmla="*/ 215 w 9"/>
                  <a:gd name="T5" fmla="*/ 72 h 6"/>
                  <a:gd name="T6" fmla="*/ 117 w 9"/>
                  <a:gd name="T7" fmla="*/ 48 h 6"/>
                  <a:gd name="T8" fmla="*/ 73 w 9"/>
                  <a:gd name="T9" fmla="*/ 48 h 6"/>
                  <a:gd name="T10" fmla="*/ 49 w 9"/>
                  <a:gd name="T11" fmla="*/ 0 h 6"/>
                  <a:gd name="T12" fmla="*/ 0 w 9"/>
                  <a:gd name="T13" fmla="*/ 48 h 6"/>
                  <a:gd name="T14" fmla="*/ 49 w 9"/>
                  <a:gd name="T15" fmla="*/ 116 h 6"/>
                  <a:gd name="T16" fmla="*/ 73 w 9"/>
                  <a:gd name="T17" fmla="*/ 140 h 6"/>
                  <a:gd name="T18" fmla="*/ 73 w 9"/>
                  <a:gd name="T19" fmla="*/ 14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6"/>
                  <a:gd name="T32" fmla="*/ 9 w 9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6">
                    <a:moveTo>
                      <a:pt x="3" y="6"/>
                    </a:moveTo>
                    <a:lnTo>
                      <a:pt x="8" y="6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58" name="Freeform 71"/>
              <p:cNvSpPr>
                <a:spLocks/>
              </p:cNvSpPr>
              <p:nvPr/>
            </p:nvSpPr>
            <p:spPr bwMode="auto">
              <a:xfrm>
                <a:off x="2225" y="3438"/>
                <a:ext cx="20" cy="10"/>
              </a:xfrm>
              <a:custGeom>
                <a:avLst/>
                <a:gdLst>
                  <a:gd name="T0" fmla="*/ 0 w 4"/>
                  <a:gd name="T1" fmla="*/ 50 h 2"/>
                  <a:gd name="T2" fmla="*/ 100 w 4"/>
                  <a:gd name="T3" fmla="*/ 0 h 2"/>
                  <a:gd name="T4" fmla="*/ 100 w 4"/>
                  <a:gd name="T5" fmla="*/ 50 h 2"/>
                  <a:gd name="T6" fmla="*/ 0 w 4"/>
                  <a:gd name="T7" fmla="*/ 50 h 2"/>
                  <a:gd name="T8" fmla="*/ 0 w 4"/>
                  <a:gd name="T9" fmla="*/ 5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59" name="Freeform 72"/>
              <p:cNvSpPr>
                <a:spLocks/>
              </p:cNvSpPr>
              <p:nvPr/>
            </p:nvSpPr>
            <p:spPr bwMode="auto">
              <a:xfrm>
                <a:off x="2211" y="3419"/>
                <a:ext cx="19" cy="14"/>
              </a:xfrm>
              <a:custGeom>
                <a:avLst/>
                <a:gdLst>
                  <a:gd name="T0" fmla="*/ 47 w 4"/>
                  <a:gd name="T1" fmla="*/ 0 h 3"/>
                  <a:gd name="T2" fmla="*/ 47 w 4"/>
                  <a:gd name="T3" fmla="*/ 0 h 3"/>
                  <a:gd name="T4" fmla="*/ 66 w 4"/>
                  <a:gd name="T5" fmla="*/ 0 h 3"/>
                  <a:gd name="T6" fmla="*/ 66 w 4"/>
                  <a:gd name="T7" fmla="*/ 0 h 3"/>
                  <a:gd name="T8" fmla="*/ 66 w 4"/>
                  <a:gd name="T9" fmla="*/ 0 h 3"/>
                  <a:gd name="T10" fmla="*/ 66 w 4"/>
                  <a:gd name="T11" fmla="*/ 23 h 3"/>
                  <a:gd name="T12" fmla="*/ 66 w 4"/>
                  <a:gd name="T13" fmla="*/ 23 h 3"/>
                  <a:gd name="T14" fmla="*/ 66 w 4"/>
                  <a:gd name="T15" fmla="*/ 23 h 3"/>
                  <a:gd name="T16" fmla="*/ 90 w 4"/>
                  <a:gd name="T17" fmla="*/ 23 h 3"/>
                  <a:gd name="T18" fmla="*/ 66 w 4"/>
                  <a:gd name="T19" fmla="*/ 42 h 3"/>
                  <a:gd name="T20" fmla="*/ 66 w 4"/>
                  <a:gd name="T21" fmla="*/ 42 h 3"/>
                  <a:gd name="T22" fmla="*/ 66 w 4"/>
                  <a:gd name="T23" fmla="*/ 42 h 3"/>
                  <a:gd name="T24" fmla="*/ 66 w 4"/>
                  <a:gd name="T25" fmla="*/ 65 h 3"/>
                  <a:gd name="T26" fmla="*/ 66 w 4"/>
                  <a:gd name="T27" fmla="*/ 65 h 3"/>
                  <a:gd name="T28" fmla="*/ 66 w 4"/>
                  <a:gd name="T29" fmla="*/ 65 h 3"/>
                  <a:gd name="T30" fmla="*/ 47 w 4"/>
                  <a:gd name="T31" fmla="*/ 65 h 3"/>
                  <a:gd name="T32" fmla="*/ 47 w 4"/>
                  <a:gd name="T33" fmla="*/ 65 h 3"/>
                  <a:gd name="T34" fmla="*/ 47 w 4"/>
                  <a:gd name="T35" fmla="*/ 65 h 3"/>
                  <a:gd name="T36" fmla="*/ 24 w 4"/>
                  <a:gd name="T37" fmla="*/ 65 h 3"/>
                  <a:gd name="T38" fmla="*/ 24 w 4"/>
                  <a:gd name="T39" fmla="*/ 65 h 3"/>
                  <a:gd name="T40" fmla="*/ 24 w 4"/>
                  <a:gd name="T41" fmla="*/ 65 h 3"/>
                  <a:gd name="T42" fmla="*/ 24 w 4"/>
                  <a:gd name="T43" fmla="*/ 42 h 3"/>
                  <a:gd name="T44" fmla="*/ 0 w 4"/>
                  <a:gd name="T45" fmla="*/ 42 h 3"/>
                  <a:gd name="T46" fmla="*/ 0 w 4"/>
                  <a:gd name="T47" fmla="*/ 42 h 3"/>
                  <a:gd name="T48" fmla="*/ 0 w 4"/>
                  <a:gd name="T49" fmla="*/ 23 h 3"/>
                  <a:gd name="T50" fmla="*/ 0 w 4"/>
                  <a:gd name="T51" fmla="*/ 23 h 3"/>
                  <a:gd name="T52" fmla="*/ 0 w 4"/>
                  <a:gd name="T53" fmla="*/ 23 h 3"/>
                  <a:gd name="T54" fmla="*/ 24 w 4"/>
                  <a:gd name="T55" fmla="*/ 23 h 3"/>
                  <a:gd name="T56" fmla="*/ 24 w 4"/>
                  <a:gd name="T57" fmla="*/ 0 h 3"/>
                  <a:gd name="T58" fmla="*/ 24 w 4"/>
                  <a:gd name="T59" fmla="*/ 0 h 3"/>
                  <a:gd name="T60" fmla="*/ 24 w 4"/>
                  <a:gd name="T61" fmla="*/ 0 h 3"/>
                  <a:gd name="T62" fmla="*/ 47 w 4"/>
                  <a:gd name="T63" fmla="*/ 0 h 3"/>
                  <a:gd name="T64" fmla="*/ 47 w 4"/>
                  <a:gd name="T65" fmla="*/ 0 h 3"/>
                  <a:gd name="T66" fmla="*/ 47 w 4"/>
                  <a:gd name="T67" fmla="*/ 0 h 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"/>
                  <a:gd name="T103" fmla="*/ 0 h 3"/>
                  <a:gd name="T104" fmla="*/ 4 w 4"/>
                  <a:gd name="T105" fmla="*/ 3 h 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" h="3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60" name="Freeform 73"/>
              <p:cNvSpPr>
                <a:spLocks/>
              </p:cNvSpPr>
              <p:nvPr/>
            </p:nvSpPr>
            <p:spPr bwMode="auto">
              <a:xfrm>
                <a:off x="2186" y="3394"/>
                <a:ext cx="39" cy="15"/>
              </a:xfrm>
              <a:custGeom>
                <a:avLst/>
                <a:gdLst>
                  <a:gd name="T0" fmla="*/ 0 w 8"/>
                  <a:gd name="T1" fmla="*/ 75 h 3"/>
                  <a:gd name="T2" fmla="*/ 166 w 8"/>
                  <a:gd name="T3" fmla="*/ 75 h 3"/>
                  <a:gd name="T4" fmla="*/ 190 w 8"/>
                  <a:gd name="T5" fmla="*/ 0 h 3"/>
                  <a:gd name="T6" fmla="*/ 49 w 8"/>
                  <a:gd name="T7" fmla="*/ 0 h 3"/>
                  <a:gd name="T8" fmla="*/ 0 w 8"/>
                  <a:gd name="T9" fmla="*/ 75 h 3"/>
                  <a:gd name="T10" fmla="*/ 0 w 8"/>
                  <a:gd name="T11" fmla="*/ 75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3"/>
                  <a:gd name="T20" fmla="*/ 8 w 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3">
                    <a:moveTo>
                      <a:pt x="0" y="3"/>
                    </a:moveTo>
                    <a:lnTo>
                      <a:pt x="7" y="3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61" name="Freeform 74"/>
              <p:cNvSpPr>
                <a:spLocks/>
              </p:cNvSpPr>
              <p:nvPr/>
            </p:nvSpPr>
            <p:spPr bwMode="auto">
              <a:xfrm>
                <a:off x="2026" y="3321"/>
                <a:ext cx="38" cy="24"/>
              </a:xfrm>
              <a:custGeom>
                <a:avLst/>
                <a:gdLst>
                  <a:gd name="T0" fmla="*/ 0 w 8"/>
                  <a:gd name="T1" fmla="*/ 91 h 5"/>
                  <a:gd name="T2" fmla="*/ 66 w 8"/>
                  <a:gd name="T3" fmla="*/ 115 h 5"/>
                  <a:gd name="T4" fmla="*/ 133 w 8"/>
                  <a:gd name="T5" fmla="*/ 115 h 5"/>
                  <a:gd name="T6" fmla="*/ 180 w 8"/>
                  <a:gd name="T7" fmla="*/ 48 h 5"/>
                  <a:gd name="T8" fmla="*/ 114 w 8"/>
                  <a:gd name="T9" fmla="*/ 0 h 5"/>
                  <a:gd name="T10" fmla="*/ 24 w 8"/>
                  <a:gd name="T11" fmla="*/ 48 h 5"/>
                  <a:gd name="T12" fmla="*/ 0 w 8"/>
                  <a:gd name="T13" fmla="*/ 91 h 5"/>
                  <a:gd name="T14" fmla="*/ 0 w 8"/>
                  <a:gd name="T15" fmla="*/ 91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5"/>
                  <a:gd name="T26" fmla="*/ 8 w 8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5">
                    <a:moveTo>
                      <a:pt x="0" y="4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62" name="Freeform 75"/>
              <p:cNvSpPr>
                <a:spLocks/>
              </p:cNvSpPr>
              <p:nvPr/>
            </p:nvSpPr>
            <p:spPr bwMode="auto">
              <a:xfrm>
                <a:off x="1991" y="3321"/>
                <a:ext cx="20" cy="24"/>
              </a:xfrm>
              <a:custGeom>
                <a:avLst/>
                <a:gdLst>
                  <a:gd name="T0" fmla="*/ 0 w 4"/>
                  <a:gd name="T1" fmla="*/ 115 h 5"/>
                  <a:gd name="T2" fmla="*/ 100 w 4"/>
                  <a:gd name="T3" fmla="*/ 48 h 5"/>
                  <a:gd name="T4" fmla="*/ 100 w 4"/>
                  <a:gd name="T5" fmla="*/ 0 h 5"/>
                  <a:gd name="T6" fmla="*/ 0 w 4"/>
                  <a:gd name="T7" fmla="*/ 91 h 5"/>
                  <a:gd name="T8" fmla="*/ 0 w 4"/>
                  <a:gd name="T9" fmla="*/ 115 h 5"/>
                  <a:gd name="T10" fmla="*/ 0 w 4"/>
                  <a:gd name="T11" fmla="*/ 11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5"/>
                  <a:gd name="T20" fmla="*/ 4 w 4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5">
                    <a:moveTo>
                      <a:pt x="0" y="5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63" name="Freeform 76"/>
              <p:cNvSpPr>
                <a:spLocks/>
              </p:cNvSpPr>
              <p:nvPr/>
            </p:nvSpPr>
            <p:spPr bwMode="auto">
              <a:xfrm>
                <a:off x="2128" y="3360"/>
                <a:ext cx="39" cy="34"/>
              </a:xfrm>
              <a:custGeom>
                <a:avLst/>
                <a:gdLst>
                  <a:gd name="T0" fmla="*/ 73 w 8"/>
                  <a:gd name="T1" fmla="*/ 165 h 7"/>
                  <a:gd name="T2" fmla="*/ 190 w 8"/>
                  <a:gd name="T3" fmla="*/ 165 h 7"/>
                  <a:gd name="T4" fmla="*/ 190 w 8"/>
                  <a:gd name="T5" fmla="*/ 92 h 7"/>
                  <a:gd name="T6" fmla="*/ 97 w 8"/>
                  <a:gd name="T7" fmla="*/ 0 h 7"/>
                  <a:gd name="T8" fmla="*/ 0 w 8"/>
                  <a:gd name="T9" fmla="*/ 49 h 7"/>
                  <a:gd name="T10" fmla="*/ 73 w 8"/>
                  <a:gd name="T11" fmla="*/ 165 h 7"/>
                  <a:gd name="T12" fmla="*/ 73 w 8"/>
                  <a:gd name="T13" fmla="*/ 165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7"/>
                  <a:gd name="T23" fmla="*/ 8 w 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7">
                    <a:moveTo>
                      <a:pt x="3" y="7"/>
                    </a:moveTo>
                    <a:lnTo>
                      <a:pt x="8" y="7"/>
                    </a:lnTo>
                    <a:lnTo>
                      <a:pt x="8" y="4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l-G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9395" name="Rectangle 77"/>
          <p:cNvSpPr>
            <a:spLocks noGrp="1" noChangeArrowheads="1"/>
          </p:cNvSpPr>
          <p:nvPr>
            <p:ph type="title"/>
          </p:nvPr>
        </p:nvSpPr>
        <p:spPr>
          <a:xfrm>
            <a:off x="0" y="242888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smtClean="0"/>
              <a:t>Obesity Trends* Among U.S. Adults</a:t>
            </a:r>
            <a:br>
              <a:rPr lang="en-US" sz="2400" smtClean="0"/>
            </a:br>
            <a:r>
              <a:rPr lang="en-US" sz="2400" smtClean="0">
                <a:solidFill>
                  <a:srgbClr val="DE3021"/>
                </a:solidFill>
              </a:rPr>
              <a:t>BRFSS, 2010</a:t>
            </a:r>
          </a:p>
        </p:txBody>
      </p:sp>
      <p:sp>
        <p:nvSpPr>
          <p:cNvPr id="59396" name="Text Box 78"/>
          <p:cNvSpPr txBox="1">
            <a:spLocks noChangeArrowheads="1"/>
          </p:cNvSpPr>
          <p:nvPr/>
        </p:nvSpPr>
        <p:spPr bwMode="auto">
          <a:xfrm>
            <a:off x="2119489" y="1200153"/>
            <a:ext cx="55194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smtClean="0">
                <a:solidFill>
                  <a:srgbClr val="000000"/>
                </a:solidFill>
                <a:latin typeface="Verdana" pitchFamily="34" charset="0"/>
              </a:rPr>
              <a:t>(*BMI ≥30, or ~ 30 lbs. overweight for 5’ 4” person)</a:t>
            </a:r>
          </a:p>
        </p:txBody>
      </p:sp>
      <p:sp>
        <p:nvSpPr>
          <p:cNvPr id="59397" name="Text Box 79"/>
          <p:cNvSpPr txBox="1">
            <a:spLocks noChangeArrowheads="1"/>
          </p:cNvSpPr>
          <p:nvPr/>
        </p:nvSpPr>
        <p:spPr bwMode="auto">
          <a:xfrm>
            <a:off x="653346" y="5894388"/>
            <a:ext cx="724041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 smtClean="0">
                <a:solidFill>
                  <a:srgbClr val="000000"/>
                </a:solidFill>
                <a:latin typeface="Arial Narrow" pitchFamily="34" charset="0"/>
              </a:rPr>
              <a:t> No Data          &lt;10%           10%–14%	    15%–19%           20%–24%          25%–29%           ≥30%</a:t>
            </a:r>
            <a:r>
              <a:rPr lang="en-US" sz="140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59398" name="Rectangle 80"/>
          <p:cNvSpPr>
            <a:spLocks noChangeArrowheads="1"/>
          </p:cNvSpPr>
          <p:nvPr/>
        </p:nvSpPr>
        <p:spPr bwMode="auto">
          <a:xfrm>
            <a:off x="488245" y="5956300"/>
            <a:ext cx="208844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399" name="Rectangle 81"/>
          <p:cNvSpPr>
            <a:spLocks noChangeArrowheads="1"/>
          </p:cNvSpPr>
          <p:nvPr/>
        </p:nvSpPr>
        <p:spPr bwMode="auto">
          <a:xfrm>
            <a:off x="1403648" y="5953125"/>
            <a:ext cx="208844" cy="2349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00" name="Rectangle 82"/>
          <p:cNvSpPr>
            <a:spLocks noChangeArrowheads="1"/>
          </p:cNvSpPr>
          <p:nvPr/>
        </p:nvSpPr>
        <p:spPr bwMode="auto">
          <a:xfrm>
            <a:off x="2274924" y="5951538"/>
            <a:ext cx="208844" cy="23495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01" name="Rectangle 83"/>
          <p:cNvSpPr>
            <a:spLocks noChangeArrowheads="1"/>
          </p:cNvSpPr>
          <p:nvPr/>
        </p:nvSpPr>
        <p:spPr bwMode="auto">
          <a:xfrm>
            <a:off x="3355044" y="5961063"/>
            <a:ext cx="208844" cy="234950"/>
          </a:xfrm>
          <a:prstGeom prst="rect">
            <a:avLst/>
          </a:prstGeom>
          <a:solidFill>
            <a:srgbClr val="000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02" name="Rectangle 84"/>
          <p:cNvSpPr>
            <a:spLocks noChangeArrowheads="1"/>
          </p:cNvSpPr>
          <p:nvPr/>
        </p:nvSpPr>
        <p:spPr bwMode="auto">
          <a:xfrm>
            <a:off x="5515284" y="5948363"/>
            <a:ext cx="208844" cy="234950"/>
          </a:xfrm>
          <a:prstGeom prst="rect">
            <a:avLst/>
          </a:prstGeom>
          <a:solidFill>
            <a:srgbClr val="ED42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03" name="Rectangle 85"/>
          <p:cNvSpPr>
            <a:spLocks noChangeArrowheads="1"/>
          </p:cNvSpPr>
          <p:nvPr/>
        </p:nvSpPr>
        <p:spPr bwMode="auto">
          <a:xfrm>
            <a:off x="4435164" y="5945188"/>
            <a:ext cx="208844" cy="234950"/>
          </a:xfrm>
          <a:prstGeom prst="rect">
            <a:avLst/>
          </a:prstGeom>
          <a:solidFill>
            <a:srgbClr val="FFC66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04" name="Rectangle 86"/>
          <p:cNvSpPr>
            <a:spLocks noChangeArrowheads="1"/>
          </p:cNvSpPr>
          <p:nvPr/>
        </p:nvSpPr>
        <p:spPr bwMode="auto">
          <a:xfrm>
            <a:off x="395110" y="5892800"/>
            <a:ext cx="7201225" cy="35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05" name="Rectangle 87" descr="20%"/>
          <p:cNvSpPr>
            <a:spLocks noChangeArrowheads="1"/>
          </p:cNvSpPr>
          <p:nvPr/>
        </p:nvSpPr>
        <p:spPr bwMode="auto">
          <a:xfrm>
            <a:off x="6588224" y="5948363"/>
            <a:ext cx="208844" cy="234950"/>
          </a:xfrm>
          <a:prstGeom prst="rect">
            <a:avLst/>
          </a:prstGeom>
          <a:pattFill prst="pct20">
            <a:fgClr>
              <a:schemeClr val="tx2"/>
            </a:fgClr>
            <a:bgClr>
              <a:srgbClr val="AA120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Click="0"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44624"/>
            <a:ext cx="87137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ΟΞΥΝΤΟΜΟΝΤΟΥΛΙΝΗ</a:t>
            </a:r>
            <a:endParaRPr lang="en-US" sz="30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2054" r="30399" b="18701"/>
          <a:stretch>
            <a:fillRect/>
          </a:stretch>
        </p:blipFill>
        <p:spPr bwMode="auto">
          <a:xfrm>
            <a:off x="5653088" y="694284"/>
            <a:ext cx="3455987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692696"/>
            <a:ext cx="1512888" cy="24495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sp>
        <p:nvSpPr>
          <p:cNvPr id="5" name="Freeform 5"/>
          <p:cNvSpPr>
            <a:spLocks/>
          </p:cNvSpPr>
          <p:nvPr/>
        </p:nvSpPr>
        <p:spPr bwMode="auto">
          <a:xfrm>
            <a:off x="4716463" y="1916659"/>
            <a:ext cx="2016125" cy="431800"/>
          </a:xfrm>
          <a:custGeom>
            <a:avLst/>
            <a:gdLst>
              <a:gd name="T0" fmla="*/ 0 w 1270"/>
              <a:gd name="T1" fmla="*/ 0 h 272"/>
              <a:gd name="T2" fmla="*/ 1223962 w 1270"/>
              <a:gd name="T3" fmla="*/ 287337 h 272"/>
              <a:gd name="T4" fmla="*/ 2016125 w 1270"/>
              <a:gd name="T5" fmla="*/ 431800 h 272"/>
              <a:gd name="T6" fmla="*/ 0 60000 65536"/>
              <a:gd name="T7" fmla="*/ 0 60000 65536"/>
              <a:gd name="T8" fmla="*/ 0 60000 65536"/>
              <a:gd name="T9" fmla="*/ 0 w 1270"/>
              <a:gd name="T10" fmla="*/ 0 h 272"/>
              <a:gd name="T11" fmla="*/ 1270 w 1270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0" h="272">
                <a:moveTo>
                  <a:pt x="0" y="0"/>
                </a:moveTo>
                <a:cubicBezTo>
                  <a:pt x="279" y="68"/>
                  <a:pt x="559" y="136"/>
                  <a:pt x="771" y="181"/>
                </a:cubicBezTo>
                <a:cubicBezTo>
                  <a:pt x="983" y="226"/>
                  <a:pt x="1187" y="257"/>
                  <a:pt x="1270" y="272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6877050" y="1988096"/>
            <a:ext cx="647700" cy="792163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6877050" y="1988096"/>
            <a:ext cx="576263" cy="792163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56100" y="1627734"/>
            <a:ext cx="936625" cy="214312"/>
          </a:xfrm>
          <a:prstGeom prst="rect">
            <a:avLst/>
          </a:prstGeom>
          <a:solidFill>
            <a:srgbClr val="0000FF"/>
          </a:solidFill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Oxyntomodulin</a:t>
            </a:r>
            <a:endParaRPr lang="el-GR" sz="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56325" y="980034"/>
            <a:ext cx="720725" cy="365125"/>
          </a:xfrm>
          <a:prstGeom prst="rect">
            <a:avLst/>
          </a:prstGeom>
          <a:solidFill>
            <a:srgbClr val="FF0000"/>
          </a:solidFill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GLP-1 Receptor</a:t>
            </a:r>
            <a:endParaRPr lang="el-GR" sz="9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6445250" y="1340396"/>
            <a:ext cx="358775" cy="863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3142209"/>
            <a:ext cx="2160587" cy="111918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5" cstate="print"/>
          <a:srcRect l="12776" t="9232" r="7471"/>
          <a:stretch>
            <a:fillRect/>
          </a:stretch>
        </p:blipFill>
        <p:spPr bwMode="auto">
          <a:xfrm>
            <a:off x="7740650" y="3132684"/>
            <a:ext cx="1368425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6" cstate="print"/>
          <a:srcRect l="1625" t="2953" r="3358"/>
          <a:stretch>
            <a:fillRect/>
          </a:stretch>
        </p:blipFill>
        <p:spPr bwMode="auto">
          <a:xfrm>
            <a:off x="6084888" y="4366171"/>
            <a:ext cx="30241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4788025" y="6309320"/>
            <a:ext cx="43924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Gardiner JV et al, J </a:t>
            </a:r>
            <a:r>
              <a:rPr lang="en-US" sz="13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Neuroendocrinol</a:t>
            </a:r>
            <a:r>
              <a:rPr lang="en-US" sz="13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2008;20:834-841</a:t>
            </a:r>
            <a:endParaRPr lang="el-GR" sz="13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Wynne </a:t>
            </a:r>
            <a:r>
              <a:rPr lang="en-US" sz="13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 et al, </a:t>
            </a:r>
            <a:r>
              <a:rPr lang="en-US" sz="13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Int</a:t>
            </a:r>
            <a:r>
              <a:rPr lang="en-US" sz="13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J </a:t>
            </a:r>
            <a:r>
              <a:rPr lang="en-US" sz="13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Obes</a:t>
            </a:r>
            <a:r>
              <a:rPr lang="en-US" sz="13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2006;30:1729-1736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4925" y="764704"/>
            <a:ext cx="4105027" cy="7078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Επίδραση επί νευρώνων του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τοξοειδούς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πυρήνα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4925" y="1556792"/>
            <a:ext cx="410502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15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υγιείς εθελοντές, υποδόρια χορήγηση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οξυντομοντουλίνης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ή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N/S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3/ημ (</a:t>
            </a:r>
            <a:r>
              <a:rPr lang="el-GR" sz="20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προγευματικά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 επί 3ήμερο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4925" y="3068960"/>
            <a:ext cx="5545138" cy="163121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Μέτρηση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πρόσληψης ενέργειας σε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δοκιμαστικό γεύμα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BMR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(έμμεση θερμιδομετρία), μέτρηση κατανάλωσης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ενέργειας σε φυσική δραστηριότητα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Actiheart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®)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79388" y="4581128"/>
            <a:ext cx="54721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Μείωση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πρόσληψης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ενέργειας (17.3%)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καθημερινής καταναλώσεως ενέργειας σε φυσική δραστηριότητα (26.2%)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 ολικής καθημερινής καταναλώσεως ενέργειας (9.4%)</a:t>
            </a:r>
          </a:p>
        </p:txBody>
      </p:sp>
      <p:sp>
        <p:nvSpPr>
          <p:cNvPr id="19" name="18 - Βέλος προς τα κάτω"/>
          <p:cNvSpPr/>
          <p:nvPr/>
        </p:nvSpPr>
        <p:spPr>
          <a:xfrm rot="10800000">
            <a:off x="467544" y="5013176"/>
            <a:ext cx="360040" cy="360040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0" name="19 - Βέλος προς τα κάτω"/>
          <p:cNvSpPr/>
          <p:nvPr/>
        </p:nvSpPr>
        <p:spPr>
          <a:xfrm rot="10800000">
            <a:off x="467544" y="5733256"/>
            <a:ext cx="360040" cy="360040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65175"/>
            <a:ext cx="5976937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0" y="115888"/>
            <a:ext cx="9144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7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ΠΟΙΑ ΕΙΝΑΙ ΤΑ ΑΙΤΙΑ ΤΗΣ ΕΠΙΔΗΜΙΑΣ;</a:t>
            </a:r>
            <a:endParaRPr lang="el-GR" sz="2700">
              <a:solidFill>
                <a:schemeClr val="folHlink"/>
              </a:solidFill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250825" y="4221163"/>
            <a:ext cx="86423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Υπόθεση του </a:t>
            </a:r>
            <a:r>
              <a:rPr lang="el-GR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«οικονόμου γονιδίου» ή του «οικονόμου φαινότυπου»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“thrifty gene”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–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“thrifty phenotype” hypothesis, Neel JV 1962, Barker DJP 1992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Επιβίωση των ατόμων που μπορούν να διατηρήσουν απόθεμα ενέργειας για τις εποχές έλλειψης τροφής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Το περιβάλλον άλλαξε,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τα γονίδιά μας ΟΧΙ</a:t>
            </a:r>
          </a:p>
        </p:txBody>
      </p:sp>
      <p:pic>
        <p:nvPicPr>
          <p:cNvPr id="604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4813" y="692150"/>
            <a:ext cx="1709737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6300788" y="3573463"/>
            <a:ext cx="25923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Venus von Willendorf (2</a:t>
            </a:r>
            <a:r>
              <a:rPr lang="el-GR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.000-2</a:t>
            </a:r>
            <a:r>
              <a:rPr lang="el-GR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.000 </a:t>
            </a:r>
            <a:r>
              <a:rPr lang="el-GR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π.Χ.)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ΑΙΤΙΟΠΑΘΟΓΕΝΕΙΑ ΠΑΧΥΣΑΡΚΙΑΣ</a:t>
            </a:r>
            <a:endParaRPr lang="el-GR" sz="3200">
              <a:solidFill>
                <a:schemeClr val="folHlink"/>
              </a:solidFill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11188" y="965200"/>
            <a:ext cx="8137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ΣΥΝΔΥΑΣΜΟΣ:</a:t>
            </a:r>
          </a:p>
        </p:txBody>
      </p:sp>
      <p:sp>
        <p:nvSpPr>
          <p:cNvPr id="61444" name="Line 7"/>
          <p:cNvSpPr>
            <a:spLocks noChangeShapeType="1"/>
          </p:cNvSpPr>
          <p:nvPr/>
        </p:nvSpPr>
        <p:spPr bwMode="auto">
          <a:xfrm>
            <a:off x="2195513" y="3141663"/>
            <a:ext cx="45370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1445" name="AutoShape 8"/>
          <p:cNvSpPr>
            <a:spLocks noChangeArrowheads="1"/>
          </p:cNvSpPr>
          <p:nvPr/>
        </p:nvSpPr>
        <p:spPr bwMode="auto">
          <a:xfrm>
            <a:off x="4211638" y="3141663"/>
            <a:ext cx="433387" cy="50323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61446" name="Oval 9"/>
          <p:cNvSpPr>
            <a:spLocks noChangeArrowheads="1"/>
          </p:cNvSpPr>
          <p:nvPr/>
        </p:nvSpPr>
        <p:spPr bwMode="auto">
          <a:xfrm>
            <a:off x="2195513" y="1773238"/>
            <a:ext cx="1655762" cy="1295400"/>
          </a:xfrm>
          <a:prstGeom prst="ellipse">
            <a:avLst/>
          </a:prstGeom>
          <a:solidFill>
            <a:srgbClr val="0000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411413" y="206692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Πρόσληψη ενέργειας</a:t>
            </a:r>
          </a:p>
        </p:txBody>
      </p:sp>
      <p:sp>
        <p:nvSpPr>
          <p:cNvPr id="61448" name="Oval 11"/>
          <p:cNvSpPr>
            <a:spLocks noChangeArrowheads="1"/>
          </p:cNvSpPr>
          <p:nvPr/>
        </p:nvSpPr>
        <p:spPr bwMode="auto">
          <a:xfrm>
            <a:off x="5076825" y="1773238"/>
            <a:ext cx="1655763" cy="1295400"/>
          </a:xfrm>
          <a:prstGeom prst="ellipse">
            <a:avLst/>
          </a:prstGeom>
          <a:solidFill>
            <a:srgbClr val="0000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5292725" y="206692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Δαπάνη ενέργειας</a:t>
            </a:r>
          </a:p>
        </p:txBody>
      </p:sp>
      <p:sp>
        <p:nvSpPr>
          <p:cNvPr id="61450" name="AutoShape 13"/>
          <p:cNvSpPr>
            <a:spLocks noChangeArrowheads="1"/>
          </p:cNvSpPr>
          <p:nvPr/>
        </p:nvSpPr>
        <p:spPr bwMode="auto">
          <a:xfrm>
            <a:off x="828675" y="1844675"/>
            <a:ext cx="719138" cy="1368425"/>
          </a:xfrm>
          <a:prstGeom prst="upArrow">
            <a:avLst>
              <a:gd name="adj1" fmla="val 50000"/>
              <a:gd name="adj2" fmla="val 47572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61451" name="AutoShape 14"/>
          <p:cNvSpPr>
            <a:spLocks noChangeArrowheads="1"/>
          </p:cNvSpPr>
          <p:nvPr/>
        </p:nvSpPr>
        <p:spPr bwMode="auto">
          <a:xfrm rot="10800000">
            <a:off x="7308850" y="1844675"/>
            <a:ext cx="719138" cy="1368425"/>
          </a:xfrm>
          <a:prstGeom prst="upArrow">
            <a:avLst>
              <a:gd name="adj1" fmla="val 50000"/>
              <a:gd name="adj2" fmla="val 47572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61452" name="AutoShape 15"/>
          <p:cNvSpPr>
            <a:spLocks noChangeArrowheads="1"/>
          </p:cNvSpPr>
          <p:nvPr/>
        </p:nvSpPr>
        <p:spPr bwMode="auto">
          <a:xfrm>
            <a:off x="1403350" y="4508500"/>
            <a:ext cx="3600450" cy="504825"/>
          </a:xfrm>
          <a:custGeom>
            <a:avLst/>
            <a:gdLst>
              <a:gd name="T0" fmla="*/ 450112261 w 21600"/>
              <a:gd name="T1" fmla="*/ 0 h 21600"/>
              <a:gd name="T2" fmla="*/ 0 w 21600"/>
              <a:gd name="T3" fmla="*/ 5899277 h 21600"/>
              <a:gd name="T4" fmla="*/ 450112261 w 21600"/>
              <a:gd name="T5" fmla="*/ 11798530 h 21600"/>
              <a:gd name="T6" fmla="*/ 600149959 w 21600"/>
              <a:gd name="T7" fmla="*/ 589927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5292725" y="4076700"/>
            <a:ext cx="2808288" cy="1411288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ΘΕΤΙΚΟ ΕΝΕΡΓΕΙΑΚΟ ΙΣΟΖΥΓΙΟ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ΑΙΤΙΟΠΑΘΟΓΕΝΕΙΑ ΠΑΧΥΣΑΡΚΙΑΣ</a:t>
            </a:r>
            <a:endParaRPr lang="el-GR" sz="3200">
              <a:solidFill>
                <a:schemeClr val="folHlink"/>
              </a:solidFill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93700" y="1412875"/>
            <a:ext cx="82819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Ενδείξεις ότι η μέση ημερήσια κατανάλωση ενέργειας είναι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όμοια ή και λιγότερη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απ’ ό,τι στο παρελθόν</a:t>
            </a:r>
          </a:p>
          <a:p>
            <a:pPr>
              <a:spcBef>
                <a:spcPct val="50000"/>
              </a:spcBef>
              <a:defRPr/>
            </a:pPr>
            <a:endParaRPr lang="el-GR" sz="20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«Η παχυσαρκία στον ενήλικο πληθυσμό της Ευρώπης μπορεί να αποδοθεί ως επί το πλείστον σε μια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μείωση της φυσικής δραστηριότητας κατά τον ελεύθερο χρόνο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»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3492500" y="6292850"/>
            <a:ext cx="5903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Martinez-Gonzalez MA</a:t>
            </a:r>
            <a:r>
              <a:rPr lang="el-GR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al, Int J Obes 1999; 23:1192-1201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7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 ΡΟΛΟΣ ΤΗΣ ΦΥΣΙΚΗΣ ΔΡΑΣΤΗΡΙΟΤΗΤΑΣ</a:t>
            </a:r>
            <a:endParaRPr lang="el-GR" sz="2700">
              <a:solidFill>
                <a:schemeClr val="folHlink"/>
              </a:solidFill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 l="2477" t="1289" r="2446" b="1289"/>
          <a:stretch>
            <a:fillRect/>
          </a:stretch>
        </p:blipFill>
        <p:spPr bwMode="auto">
          <a:xfrm>
            <a:off x="4067175" y="1125538"/>
            <a:ext cx="47529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79388" y="1325563"/>
            <a:ext cx="38877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1152 μαύρα και 1135 λευκά κορίτσια, παρακολούθηση μεταξύ των ηλικιών 9-10 ετών και 18-19 ετών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44463" y="2757488"/>
            <a:ext cx="36353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Ταξινόμηση αναλόγως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επιπέδου δραστηριότητας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Καταγραφή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BMI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πάχους δερματικών πτυχών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79388" y="4797425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Στην ηλικία των 18-19 ετών: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Διαφορά  </a:t>
            </a:r>
            <a:r>
              <a:rPr lang="en-US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BMI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μεταξύ δραστήριων και μη δραστήριων μαύρων κοριτσιών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2.98 kg/m</a:t>
            </a:r>
            <a:r>
              <a:rPr lang="en-US" sz="2000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λευκών κοριτσιών </a:t>
            </a:r>
            <a:r>
              <a:rPr lang="el-GR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2.1 </a:t>
            </a: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kg/m</a:t>
            </a:r>
            <a:r>
              <a:rPr lang="en-US" sz="2000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endParaRPr lang="el-GR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219700" y="6292850"/>
            <a:ext cx="5616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Kimm SYS et al, Lancet 2005;366:301-307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ΠΑΘΟΛΟΓΙΚΑ ΑΙΤΙΑ ΠΑΧΥΣΑΡΚΙΑΣ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Ορμονικά: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Υποθυρεοειδισμός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Σύνδρομο πολυκυστικών ωοθηκών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Σύνδρομο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Cushing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Φαρμακευτικά: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Ινσουλίνη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Στεροειδείς ορμόνες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Φαινοθειαζίνες, τρικυκλικά αντικαταθλιπτικά, 	βενζοδιαζεπίνες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Νεότερα αντιψυχωσικά (κλοζαπίνη, ρισπεριδόνη)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Αντιεπιληπτικά (βαλπροϊκό Να, καρβαμαζεπίνη)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Άλλα: Επίκτητες βλάβες του υποθαλάμου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ΓΕΝΕΤΙΚΑ ΣΥΝΔΡΟΜΑ ΠΑΧΥΣΑΡΚΙΑΣ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39750" y="1414463"/>
            <a:ext cx="79200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Συγγενής ανεπάρκεια λεπτίνης</a:t>
            </a:r>
          </a:p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Συγγενής ανεπάρκεια υποδοχέα λεπτίνης</a:t>
            </a:r>
          </a:p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Ανεπάρκεια 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POMC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Ανεπάρκεια 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MC4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υποδοχέα</a:t>
            </a:r>
          </a:p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Σύνδρομο 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Prader-Willi, Angelman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Σύνδρομο 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Bardet-Biedl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Σύνδρομο 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Cohen</a:t>
            </a:r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179388" y="2924175"/>
            <a:ext cx="5113337" cy="7207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ΕΠΙΠΛΟΚΕΣ ΤΗΣ ΠΑΧΥΣΑΡΚΙΑΣ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68313" y="1312863"/>
            <a:ext cx="813593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Μεταβολικό σύνδρομο</a:t>
            </a:r>
          </a:p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Σακχαρώδης Διαβήτης τύπου 2</a:t>
            </a:r>
          </a:p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Καρδιοαγγειακά νοσήματα</a:t>
            </a:r>
          </a:p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Καρκίνος</a:t>
            </a:r>
          </a:p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Αναπνευστικές διαταραχές</a:t>
            </a:r>
          </a:p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Χολολιθίαση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Μυοσκελετικές παθήσεις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107950" y="549275"/>
            <a:ext cx="89646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Reaven GM: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 πρώτος που χρησιμοποίησε τον όρο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 i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σύνδρομο Χ</a:t>
            </a: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(1988)</a:t>
            </a:r>
            <a:endParaRPr lang="en-US" b="1" i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Ινσουλινοαντοχή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Δυσανεξία στη γλυκόζη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τριγλυκερίδια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     HDL-C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Υπέρταση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Zimmet PZ: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Μεταβολικό σύνδρομο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(1991)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Πρώτος ορισμός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WHO 1998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ΣΔ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/IFG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ή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IGT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ή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ινσουλινοαντοχή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+ ≥2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επιπλέον παράγοντες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Παχυσαρκία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(WHR&gt;0.90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 άνδρες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&gt;0.85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 γυναίκες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και/ή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BMI&gt;30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kg/m</a:t>
            </a:r>
            <a:r>
              <a:rPr lang="en-US" b="1" baseline="30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Τριγλυκερίδια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≥150 mg/dl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HDL-C &lt;35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 άνδρες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&lt;39 mg/dl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 γυναίκες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Αρτηριακή πίεση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≥140/90 mmHg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Μικρολευκωματινουρία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(&gt;30 mg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αλβουμίνη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/g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κρεατινίνης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EGIR 1999: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Ορισμός του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 i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Συνδρόμου Ινσουλινοαντοχής</a:t>
            </a:r>
            <a:endParaRPr lang="en-US" b="1" i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179388" y="-26988"/>
            <a:ext cx="8785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ΜΕΤΑΒΟΛΙΚΟ ΣΥΝΔΡΟΜΟ: ΙΣΤΟΡΙΑ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1331913" y="1773238"/>
            <a:ext cx="215900" cy="287337"/>
          </a:xfrm>
          <a:prstGeom prst="up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 rot="10800000">
            <a:off x="3276600" y="1773238"/>
            <a:ext cx="215900" cy="287337"/>
          </a:xfrm>
          <a:prstGeom prst="up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24582" name="AutoShape 6"/>
          <p:cNvSpPr>
            <a:spLocks/>
          </p:cNvSpPr>
          <p:nvPr/>
        </p:nvSpPr>
        <p:spPr bwMode="auto">
          <a:xfrm>
            <a:off x="4284663" y="1054100"/>
            <a:ext cx="287337" cy="1511300"/>
          </a:xfrm>
          <a:prstGeom prst="rightBrace">
            <a:avLst>
              <a:gd name="adj1" fmla="val 43831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4859338" y="1341438"/>
            <a:ext cx="2952750" cy="827087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</a:rPr>
              <a:t>Κοινό στοιχείο:</a:t>
            </a:r>
          </a:p>
          <a:p>
            <a:pPr>
              <a:spcBef>
                <a:spcPct val="50000"/>
              </a:spcBef>
              <a:defRPr/>
            </a:pP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</a:rPr>
              <a:t>ΙΝΣΟΥΛΙΝΟΑΝΤΟΧΗ</a:t>
            </a: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4500563" y="6524625"/>
            <a:ext cx="467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Johnson LW et al, Mayo Clin Proc 2006;81:1615-1620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6584" t="7730" r="3973"/>
          <a:stretch>
            <a:fillRect/>
          </a:stretch>
        </p:blipFill>
        <p:spPr bwMode="auto">
          <a:xfrm>
            <a:off x="4716463" y="1169988"/>
            <a:ext cx="4246562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7597" t="4431" r="3595" b="752"/>
          <a:stretch>
            <a:fillRect/>
          </a:stretch>
        </p:blipFill>
        <p:spPr bwMode="auto">
          <a:xfrm>
            <a:off x="323850" y="1174750"/>
            <a:ext cx="4176713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79388" y="4365625"/>
            <a:ext cx="8856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Προσαρμογή από</a:t>
            </a: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Grundy SM, J Clin Endocrinol Metab 2007;92:399-404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07950" y="4724400"/>
            <a:ext cx="89281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Συνάθροιση παραγόντων που προδιαθέτουν σε υψηλό κίνδυνο για καρδιοαγγειακή νοσηρότητα και θνητότητα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Ινσουλινοαντοχή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κοιλιακή-σπλαγχνική παχυσαρκία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):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Κεντρικός ρόλος στην παθογένεια του μεταβολικού συνδρόμου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4500563" y="6237288"/>
            <a:ext cx="467995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Grundy SM, J Clin Endocrinol Metab 2007;92:399-404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Grundy SM et al, Circulation 2005;112:2735-2752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0" y="4445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ΚΟΙΛΙΑΚΗ ΠΑΧΥΣΑΡΚΙΑ ΚΑΙ ΜΕΤΑΒΟΛΙΚΟ ΣΥΝΔΡΟΜΟ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2 - Θέση υποσέλιδου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l-GR" smtClean="0"/>
              <a:t>ΠΑΝΕΛΛΗΝΙΑ ΕΠΙΔΗΜΙΟΛΟΓΙΚΗ ΜΕΛΕΤΗ</a:t>
            </a:r>
            <a:endParaRPr lang="en-GB" smtClean="0"/>
          </a:p>
        </p:txBody>
      </p:sp>
      <p:graphicFrame>
        <p:nvGraphicFramePr>
          <p:cNvPr id="38914" name="Group 2"/>
          <p:cNvGraphicFramePr>
            <a:graphicFrameLocks noGrp="1"/>
          </p:cNvGraphicFramePr>
          <p:nvPr/>
        </p:nvGraphicFramePr>
        <p:xfrm>
          <a:off x="1143000" y="1498600"/>
          <a:ext cx="6781800" cy="4064001"/>
        </p:xfrm>
        <a:graphic>
          <a:graphicData uri="http://schemas.openxmlformats.org/drawingml/2006/table">
            <a:tbl>
              <a:tblPr/>
              <a:tblGrid>
                <a:gridCol w="1695450"/>
                <a:gridCol w="1695450"/>
                <a:gridCol w="1695450"/>
                <a:gridCol w="169545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Ηλικία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Άνδρες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Γυναίκες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Σύνολο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20-30 ετών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790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731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1.521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-40 ετών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1.399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4.429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5.828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-50 ετών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4.533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3.226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7.759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-60 ετών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1.230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439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1.669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-70 ετών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282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282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564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Σύνολο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8.234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9.107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17.341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31789" name="Rectangle 44"/>
          <p:cNvSpPr>
            <a:spLocks noGrp="1" noChangeArrowheads="1"/>
          </p:cNvSpPr>
          <p:nvPr/>
        </p:nvSpPr>
        <p:spPr bwMode="auto">
          <a:xfrm>
            <a:off x="685800" y="1079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l-GR" sz="2800" b="1">
                <a:solidFill>
                  <a:srgbClr val="000099"/>
                </a:solidFill>
                <a:latin typeface="Tahoma" pitchFamily="34" charset="0"/>
              </a:rPr>
              <a:t>Ανάλυση Δείγματος</a:t>
            </a:r>
            <a:endParaRPr lang="en-GB" sz="2800" b="1">
              <a:solidFill>
                <a:srgbClr val="000099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07950" y="44450"/>
            <a:ext cx="8785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ΟΡΙΣΜΟΙ ΜΕΤΑΒΟΛΙΚΟΥ ΣΥΝΔΡΟΜΟΥ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3744913" cy="7889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NCEP-ATPIII 2001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ή περισσότερα εκ των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l-G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787900" y="5734050"/>
            <a:ext cx="46799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Circulation 2002;106:3143-3421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Grundy SM et al, Circulation 2005;112:2735-2752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Alberti KG et al, Diabet Med 2006;23:469-480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80901" name="Group 5"/>
          <p:cNvGraphicFramePr>
            <a:graphicFrameLocks noGrp="1"/>
          </p:cNvGraphicFramePr>
          <p:nvPr/>
        </p:nvGraphicFramePr>
        <p:xfrm>
          <a:off x="107950" y="1773238"/>
          <a:ext cx="4321175" cy="3182112"/>
        </p:xfrm>
        <a:graphic>
          <a:graphicData uri="http://schemas.openxmlformats.org/drawingml/2006/table">
            <a:tbl>
              <a:tblPr/>
              <a:tblGrid>
                <a:gridCol w="2160588"/>
                <a:gridCol w="2160587"/>
              </a:tblGrid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Παράγων Κινδύνου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Όριο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Κοιλιακή Παχυσαρκία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Άνδρες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Γυναίκες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Περίμετρος μέσης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&gt;102 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&gt;88 cm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Τριγλυκερίδια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*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150 mg/dl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HDL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χοληστερόλη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Άνδρες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Γυναίκες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&lt;40 mg/dl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&lt;50 mg/dl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Αρτηριακή Πίεση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**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130/85 mmHg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Γλυκόζη νηστείας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***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110 mg/dl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250825" y="692150"/>
            <a:ext cx="3744913" cy="7889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NCEP-ATPIII 2005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ή περισσότερα εκ των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l-G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925" name="Text Box 29"/>
          <p:cNvSpPr txBox="1">
            <a:spLocks noChangeArrowheads="1"/>
          </p:cNvSpPr>
          <p:nvPr/>
        </p:nvSpPr>
        <p:spPr bwMode="auto">
          <a:xfrm>
            <a:off x="2268538" y="4605338"/>
            <a:ext cx="2159000" cy="3460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≥</a:t>
            </a:r>
            <a:r>
              <a:rPr 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100 mg/dl</a:t>
            </a:r>
            <a:endParaRPr lang="el-GR" sz="1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graphicFrame>
        <p:nvGraphicFramePr>
          <p:cNvPr id="80955" name="Group 59"/>
          <p:cNvGraphicFramePr>
            <a:graphicFrameLocks noGrp="1"/>
          </p:cNvGraphicFramePr>
          <p:nvPr/>
        </p:nvGraphicFramePr>
        <p:xfrm>
          <a:off x="4643438" y="1773238"/>
          <a:ext cx="4321175" cy="3182112"/>
        </p:xfrm>
        <a:graphic>
          <a:graphicData uri="http://schemas.openxmlformats.org/drawingml/2006/table">
            <a:tbl>
              <a:tblPr/>
              <a:tblGrid>
                <a:gridCol w="2233612"/>
                <a:gridCol w="2087563"/>
              </a:tblGrid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Παράγων Κινδύνου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Όριο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Κοιλιακή Παχυσαρκία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§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Άνδρες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Γυναίκες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Περίμετρος μέσης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&gt;94 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&gt;80 cm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Τριγλυκερίδια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*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150 mg/dl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HDL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χοληστερόλη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Άνδρες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Γυναίκες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&lt;40 mg/dl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&lt;50 mg/dl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Αρτηριακή Πίεση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**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130/85 mmHg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Γλυκόζη νηστείας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***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100 mg/dl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643438" y="620713"/>
            <a:ext cx="4321175" cy="10636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IDF 2005</a:t>
            </a:r>
          </a:p>
          <a:p>
            <a:pPr>
              <a:spcBef>
                <a:spcPct val="50000"/>
              </a:spcBef>
              <a:defRPr/>
            </a:pP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Κοιλιακή Παχυσαρκία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+ 2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ή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περισσότεροι παράγοντες κινδύνου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l-G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950" name="Text Box 54"/>
          <p:cNvSpPr txBox="1">
            <a:spLocks noChangeArrowheads="1"/>
          </p:cNvSpPr>
          <p:nvPr/>
        </p:nvSpPr>
        <p:spPr bwMode="auto">
          <a:xfrm>
            <a:off x="179388" y="5013325"/>
            <a:ext cx="87852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l-GR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Ή συγκεκριμένη θεραπεία</a:t>
            </a: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για αυτή τη διαταραχή των λιπιδίων</a:t>
            </a: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1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**</a:t>
            </a:r>
            <a:r>
              <a:rPr lang="el-GR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Ή θεραπεία για προηγουμένως διαγνωσθείσα υπέρταση</a:t>
            </a: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1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***</a:t>
            </a:r>
            <a:r>
              <a:rPr lang="el-GR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Ή διαγνωσθείς διαβήτης τύπου 2</a:t>
            </a: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1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§</a:t>
            </a:r>
            <a:r>
              <a:rPr lang="el-G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Οι τιμές είναι για άτομα Ευρωπαϊκής καταγωγής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0951" name="Oval 55"/>
          <p:cNvSpPr>
            <a:spLocks noChangeArrowheads="1"/>
          </p:cNvSpPr>
          <p:nvPr/>
        </p:nvSpPr>
        <p:spPr bwMode="auto">
          <a:xfrm>
            <a:off x="4427538" y="909638"/>
            <a:ext cx="2881312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80952" name="Oval 56"/>
          <p:cNvSpPr>
            <a:spLocks noChangeArrowheads="1"/>
          </p:cNvSpPr>
          <p:nvPr/>
        </p:nvSpPr>
        <p:spPr bwMode="auto">
          <a:xfrm>
            <a:off x="6732588" y="2349500"/>
            <a:ext cx="1079500" cy="7191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4" grpId="0" animBg="1"/>
      <p:bldP spid="80925" grpId="0" animBg="1"/>
      <p:bldP spid="80951" grpId="0" animBg="1"/>
      <p:bldP spid="8095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60350"/>
            <a:ext cx="4562475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07950" y="44450"/>
            <a:ext cx="8785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ΔΙΑΒΗΤΗΣ ΤΥΠΟΥ 2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323850" y="836613"/>
            <a:ext cx="85693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Η </a:t>
            </a:r>
            <a:r>
              <a:rPr lang="el-GR" sz="22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συντριπτική πλειοψηφία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των περιπτώσεων ΣΔ τύπου 2 μπορεί να αποδοθεί στην </a:t>
            </a:r>
            <a:r>
              <a:rPr lang="el-GR" sz="22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παχυσαρκία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Κεντρικό ρόλο στη συσχέτιση αυτή παίζει η </a:t>
            </a:r>
            <a:r>
              <a:rPr lang="el-GR" sz="22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κοιλιακή παχυσαρκία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   ινσουλιναντοχή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Nurses Health Study (~85.000 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γυναίκες)</a:t>
            </a: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 </a:t>
            </a:r>
            <a:r>
              <a:rPr lang="el-GR" sz="22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μείζων προγνωστικός παράγων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ΣΔ τύπου 2 ήταν η περίσσεια σωματικού βάρους</a:t>
            </a:r>
            <a:endParaRPr lang="en-US" sz="22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Η </a:t>
            </a:r>
            <a:r>
              <a:rPr lang="el-GR" sz="22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αύξηση της συχνότητας του ΣΔ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τύπου 2 ακολουθεί την αύξηση της παχυσαρκίας και αναμένεται να είναι </a:t>
            </a:r>
            <a:r>
              <a:rPr lang="el-GR" sz="22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50-100%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τις επόμενες 2 δεκαετίες</a:t>
            </a:r>
            <a:endParaRPr lang="en-US" sz="22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Μικρή απώλεια βάρους (10%)                    κατά 50% της πιθανότητας εμφανίσεως ΣΔ τύπου 2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076825" y="6045200"/>
            <a:ext cx="467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 FB et al, N Eng J Med 2001;345:790-797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Wilding J, Curr Drug Targets 2004;5:325-332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637" name="AutoShape 7"/>
          <p:cNvSpPr>
            <a:spLocks noChangeArrowheads="1"/>
          </p:cNvSpPr>
          <p:nvPr/>
        </p:nvSpPr>
        <p:spPr bwMode="auto">
          <a:xfrm>
            <a:off x="2197100" y="2133600"/>
            <a:ext cx="719138" cy="287338"/>
          </a:xfrm>
          <a:prstGeom prst="right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69638" name="AutoShape 8"/>
          <p:cNvSpPr>
            <a:spLocks noChangeArrowheads="1"/>
          </p:cNvSpPr>
          <p:nvPr/>
        </p:nvSpPr>
        <p:spPr bwMode="auto">
          <a:xfrm>
            <a:off x="4716463" y="4941888"/>
            <a:ext cx="719137" cy="287337"/>
          </a:xfrm>
          <a:prstGeom prst="right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69639" name="AutoShape 9"/>
          <p:cNvSpPr>
            <a:spLocks noChangeArrowheads="1"/>
          </p:cNvSpPr>
          <p:nvPr/>
        </p:nvSpPr>
        <p:spPr bwMode="auto">
          <a:xfrm rot="5400000">
            <a:off x="5548313" y="4900612"/>
            <a:ext cx="503238" cy="296863"/>
          </a:xfrm>
          <a:prstGeom prst="rightArrow">
            <a:avLst>
              <a:gd name="adj1" fmla="val 50000"/>
              <a:gd name="adj2" fmla="val 4238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752475"/>
            <a:ext cx="5616575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07950" y="185738"/>
            <a:ext cx="8785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ΔΙΑΒΗΤΗΣ ΤΥΠΟΥ 2</a:t>
            </a:r>
          </a:p>
        </p:txBody>
      </p:sp>
      <p:pic>
        <p:nvPicPr>
          <p:cNvPr id="706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3573463"/>
            <a:ext cx="345598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5329238" y="6437313"/>
            <a:ext cx="4067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Haffner SM, Obesity 2006;14:S121-S127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066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563938"/>
            <a:ext cx="25923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84250"/>
            <a:ext cx="3887787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125538"/>
            <a:ext cx="16478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933825"/>
            <a:ext cx="40100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937000"/>
            <a:ext cx="1697037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4508500"/>
            <a:ext cx="25241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025" y="1125538"/>
            <a:ext cx="190817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07950" y="185738"/>
            <a:ext cx="8785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ΠΑΡΑΔΕΙΓΜΑ ΤΩΝ ΙΝΔΙΑΝΩΝ </a:t>
            </a: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PIMA</a:t>
            </a:r>
            <a:endParaRPr lang="el-GR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 cstate="print"/>
          <a:srcRect b="46878"/>
          <a:stretch>
            <a:fillRect/>
          </a:stretch>
        </p:blipFill>
        <p:spPr bwMode="auto">
          <a:xfrm>
            <a:off x="4500563" y="765175"/>
            <a:ext cx="446405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0" y="14287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ΚΑΡΔΙΟΑΓΓΕΙΑΚΗ ΝΟΣΟΣ</a:t>
            </a:r>
          </a:p>
        </p:txBody>
      </p:sp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3" cstate="print"/>
          <a:srcRect l="2994" t="4707" r="2994"/>
          <a:stretch>
            <a:fillRect/>
          </a:stretch>
        </p:blipFill>
        <p:spPr bwMode="auto">
          <a:xfrm>
            <a:off x="4572000" y="3600450"/>
            <a:ext cx="43211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4716463" y="3284538"/>
            <a:ext cx="3959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Adapted from NHANES III</a:t>
            </a:r>
            <a:endParaRPr lang="el-GR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79388" y="1235075"/>
            <a:ext cx="424815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Η παχυσαρκία αυξάνει τον κίνδυνο για ΣΔ, Υπέρταση, Δυσλιπιδαιμία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 ΣΔ πλέον θεωρείται ισοδύναμο στεφανιαίας νόσου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Κοιλιακή παχυσαρκία: Σχετικός κίνδυνος για έμφραγμα </a:t>
            </a: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= </a:t>
            </a:r>
            <a:r>
              <a:rPr lang="el-GR" sz="22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1.62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ανεξαρτήτως άλλων παραγόντων κινδύνου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(μελέτη </a:t>
            </a: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INTERHEART)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179388" y="6308725"/>
            <a:ext cx="4067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Haffner SM, Obesity 2006;14:S121-S127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0" y="14287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ΚΑΡΚΙΝΟΣ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50825" y="1303338"/>
            <a:ext cx="85693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Σημαντική θετική συσχέτιση του υψηλού 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BMI </a:t>
            </a:r>
            <a:r>
              <a:rPr lang="el-GR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τόσο με την επίπτωση όσο και με την πιθανότητα θανάτου από καρκίνο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Συσχέτιση με πολλούς τύπους καρκίνου τόσο σε άνδρες όσο και σε γυναίκες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Πιθανοί μηχανισμοί: ινσουλινοαντοχή, αυξημένες συγκεντρώσεις φλεγμονωδών παραγόντων, </a:t>
            </a:r>
            <a:r>
              <a:rPr lang="el-GR" sz="22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αδιποκίνες</a:t>
            </a:r>
            <a:r>
              <a:rPr lang="el-GR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l-GR" sz="22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λεπτίνη</a:t>
            </a:r>
            <a:r>
              <a:rPr lang="el-GR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l-GR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αδιπονεκτίνη</a:t>
            </a:r>
            <a:r>
              <a:rPr lang="el-GR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), διατροφικοί παράγοντες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4500563" y="6381750"/>
            <a:ext cx="4392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Hursting SD et al, Cancer Res 2007;67:2391-2393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0" y="14287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ΚΑΡΚΙΝΟΣ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79388" y="692150"/>
            <a:ext cx="8640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Προοπτική μελέτη 16 ετών σε &gt;900.000 άνδρες και γυναίκες</a:t>
            </a:r>
          </a:p>
        </p:txBody>
      </p:sp>
      <p:pic>
        <p:nvPicPr>
          <p:cNvPr id="74756" name="Picture 7"/>
          <p:cNvPicPr>
            <a:picLocks noChangeAspect="1" noChangeArrowheads="1"/>
          </p:cNvPicPr>
          <p:nvPr/>
        </p:nvPicPr>
        <p:blipFill>
          <a:blip r:embed="rId2" cstate="print"/>
          <a:srcRect l="1634" t="621" r="1617" b="3030"/>
          <a:stretch>
            <a:fillRect/>
          </a:stretch>
        </p:blipFill>
        <p:spPr bwMode="auto">
          <a:xfrm>
            <a:off x="900113" y="1268413"/>
            <a:ext cx="7345362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4787900" y="6437313"/>
            <a:ext cx="4392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Calle EE et al, N Engl J Med 2003;348:1625-1638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0" y="14287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ΚΑΡΚΙΝΟΣ</a:t>
            </a:r>
          </a:p>
        </p:txBody>
      </p:sp>
      <p:pic>
        <p:nvPicPr>
          <p:cNvPr id="7577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765175"/>
            <a:ext cx="7632700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787900" y="6508750"/>
            <a:ext cx="4392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Calle EE et al, N Engl J Med 2003;348:1625-1638</a:t>
            </a:r>
            <a:endParaRPr lang="el-GR" sz="1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150" y="1630363"/>
            <a:ext cx="42799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0" y="142875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ΑΝΑΠΝΕΥΣΤΙΚΕΣ ΔΙΑΤΑΡΑΧΕΣ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07950" y="1341438"/>
            <a:ext cx="46085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Αποφρακτική υπνική άπνοια</a:t>
            </a:r>
          </a:p>
          <a:p>
            <a:pPr>
              <a:spcBef>
                <a:spcPct val="50000"/>
              </a:spcBef>
              <a:defRPr/>
            </a:pP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 Μηχανική αιτιολογία (πίεση από το λίπος)</a:t>
            </a:r>
          </a:p>
          <a:p>
            <a:pPr>
              <a:spcBef>
                <a:spcPct val="50000"/>
              </a:spcBef>
              <a:defRPr/>
            </a:pP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 Ροχαλητό</a:t>
            </a:r>
          </a:p>
          <a:p>
            <a:pPr>
              <a:spcBef>
                <a:spcPct val="50000"/>
              </a:spcBef>
              <a:defRPr/>
            </a:pP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 Επεισόδια άπνοιας κατά τη διάρκεια του ύπνου              υποξία + υπερκαπνία           	αφύπνιση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07950" y="3933825"/>
            <a:ext cx="878522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Σύνδρομο 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Pickwick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</a:t>
            </a:r>
            <a:r>
              <a:rPr lang="en-US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Υπνηλία κατά τη διάρκεια της ημέρας</a:t>
            </a:r>
          </a:p>
          <a:p>
            <a:pPr>
              <a:spcBef>
                <a:spcPct val="50000"/>
              </a:spcBef>
              <a:defRPr/>
            </a:pP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</a:t>
            </a: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Επέλευση ύπνου και αφύπνιση</a:t>
            </a:r>
          </a:p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Αυξημένος καρδιοαγγειακός κίνδυνος</a:t>
            </a:r>
          </a:p>
        </p:txBody>
      </p:sp>
      <p:sp>
        <p:nvSpPr>
          <p:cNvPr id="76806" name="AutoShape 9"/>
          <p:cNvSpPr>
            <a:spLocks noChangeArrowheads="1"/>
          </p:cNvSpPr>
          <p:nvPr/>
        </p:nvSpPr>
        <p:spPr bwMode="auto">
          <a:xfrm>
            <a:off x="1476375" y="3213100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76807" name="AutoShape 10"/>
          <p:cNvSpPr>
            <a:spLocks noChangeArrowheads="1"/>
          </p:cNvSpPr>
          <p:nvPr/>
        </p:nvSpPr>
        <p:spPr bwMode="auto">
          <a:xfrm>
            <a:off x="395288" y="3500438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2 - Θέση υποσέλιδου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l-GR" smtClean="0"/>
              <a:t>ΠΑΝΕΛΛΗΝΙΑ ΕΠΙΔΗΜΙΟΛΟΓΙΚΗ ΜΕΛΕΤΗ</a:t>
            </a:r>
            <a:endParaRPr lang="en-GB" smtClean="0"/>
          </a:p>
        </p:txBody>
      </p:sp>
      <p:pic>
        <p:nvPicPr>
          <p:cNvPr id="32771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8" y="1752600"/>
            <a:ext cx="8501062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685800" y="107950"/>
            <a:ext cx="77739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l-GR" sz="2800" b="1">
                <a:solidFill>
                  <a:srgbClr val="000099"/>
                </a:solidFill>
                <a:latin typeface="Tahoma" pitchFamily="34" charset="0"/>
              </a:rPr>
              <a:t>% Ποσοστά ΔΜΣ</a:t>
            </a:r>
            <a:endParaRPr lang="el-GR" b="1">
              <a:solidFill>
                <a:srgbClr val="000099"/>
              </a:solidFill>
              <a:latin typeface="Tahoma" pitchFamily="34" charset="0"/>
            </a:endParaRPr>
          </a:p>
          <a:p>
            <a:pPr algn="ctr"/>
            <a:r>
              <a:rPr lang="el-GR" sz="2800" b="1">
                <a:solidFill>
                  <a:srgbClr val="000099"/>
                </a:solidFill>
                <a:latin typeface="Tahoma" pitchFamily="34" charset="0"/>
              </a:rPr>
              <a:t>Άνδρες &amp; Γυναίκες ηλικίας 20-70 ετών</a:t>
            </a:r>
            <a:endParaRPr lang="en-GB" sz="2800" b="1">
              <a:solidFill>
                <a:srgbClr val="000099"/>
              </a:solidFill>
              <a:latin typeface="Tahoma" pitchFamily="34" charset="0"/>
            </a:endParaRPr>
          </a:p>
        </p:txBody>
      </p:sp>
      <p:grpSp>
        <p:nvGrpSpPr>
          <p:cNvPr id="32773" name="Group 4"/>
          <p:cNvGrpSpPr>
            <a:grpSpLocks/>
          </p:cNvGrpSpPr>
          <p:nvPr/>
        </p:nvGrpSpPr>
        <p:grpSpPr bwMode="auto">
          <a:xfrm>
            <a:off x="1524000" y="2011363"/>
            <a:ext cx="1844675" cy="274637"/>
            <a:chOff x="653" y="595"/>
            <a:chExt cx="1162" cy="173"/>
          </a:xfrm>
        </p:grpSpPr>
        <p:grpSp>
          <p:nvGrpSpPr>
            <p:cNvPr id="32779" name="Group 5"/>
            <p:cNvGrpSpPr>
              <a:grpSpLocks/>
            </p:cNvGrpSpPr>
            <p:nvPr/>
          </p:nvGrpSpPr>
          <p:grpSpPr bwMode="auto">
            <a:xfrm>
              <a:off x="653" y="595"/>
              <a:ext cx="547" cy="173"/>
              <a:chOff x="192" y="595"/>
              <a:chExt cx="547" cy="173"/>
            </a:xfrm>
          </p:grpSpPr>
          <p:sp>
            <p:nvSpPr>
              <p:cNvPr id="32783" name="Rectangle 6"/>
              <p:cNvSpPr>
                <a:spLocks noChangeArrowheads="1"/>
              </p:cNvSpPr>
              <p:nvPr/>
            </p:nvSpPr>
            <p:spPr bwMode="auto">
              <a:xfrm>
                <a:off x="192" y="624"/>
                <a:ext cx="96" cy="96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32784" name="Text Box 7"/>
              <p:cNvSpPr txBox="1">
                <a:spLocks noChangeArrowheads="1"/>
              </p:cNvSpPr>
              <p:nvPr/>
            </p:nvSpPr>
            <p:spPr bwMode="auto">
              <a:xfrm>
                <a:off x="288" y="595"/>
                <a:ext cx="45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sz="1200" b="1"/>
                  <a:t>Άνδρες</a:t>
                </a:r>
                <a:endParaRPr lang="en-GB" sz="1200" b="1"/>
              </a:p>
            </p:txBody>
          </p:sp>
        </p:grpSp>
        <p:grpSp>
          <p:nvGrpSpPr>
            <p:cNvPr id="32780" name="Group 8"/>
            <p:cNvGrpSpPr>
              <a:grpSpLocks/>
            </p:cNvGrpSpPr>
            <p:nvPr/>
          </p:nvGrpSpPr>
          <p:grpSpPr bwMode="auto">
            <a:xfrm>
              <a:off x="1200" y="595"/>
              <a:ext cx="615" cy="173"/>
              <a:chOff x="1200" y="595"/>
              <a:chExt cx="615" cy="173"/>
            </a:xfrm>
          </p:grpSpPr>
          <p:sp>
            <p:nvSpPr>
              <p:cNvPr id="32781" name="Rectangle 9"/>
              <p:cNvSpPr>
                <a:spLocks noChangeArrowheads="1"/>
              </p:cNvSpPr>
              <p:nvPr/>
            </p:nvSpPr>
            <p:spPr bwMode="auto">
              <a:xfrm>
                <a:off x="1200" y="624"/>
                <a:ext cx="96" cy="9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32782" name="Text Box 10"/>
              <p:cNvSpPr txBox="1">
                <a:spLocks noChangeArrowheads="1"/>
              </p:cNvSpPr>
              <p:nvPr/>
            </p:nvSpPr>
            <p:spPr bwMode="auto">
              <a:xfrm>
                <a:off x="1296" y="595"/>
                <a:ext cx="51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sz="1200" b="1"/>
                  <a:t>Γυναίκες</a:t>
                </a:r>
                <a:endParaRPr lang="en-GB" sz="1200" b="1"/>
              </a:p>
            </p:txBody>
          </p:sp>
        </p:grpSp>
      </p:grpSp>
      <p:sp>
        <p:nvSpPr>
          <p:cNvPr id="32774" name="Text Box 11"/>
          <p:cNvSpPr txBox="1">
            <a:spLocks noChangeArrowheads="1"/>
          </p:cNvSpPr>
          <p:nvPr/>
        </p:nvSpPr>
        <p:spPr bwMode="auto">
          <a:xfrm>
            <a:off x="603250" y="176688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/>
              <a:t>%</a:t>
            </a:r>
            <a:endParaRPr lang="en-GB" b="1"/>
          </a:p>
        </p:txBody>
      </p:sp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1524000" y="5486400"/>
            <a:ext cx="1131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/>
              <a:t>Αδύνατος</a:t>
            </a:r>
            <a:endParaRPr lang="en-GB" sz="1600" b="1"/>
          </a:p>
        </p:txBody>
      </p:sp>
      <p:sp>
        <p:nvSpPr>
          <p:cNvPr id="32776" name="Text Box 13"/>
          <p:cNvSpPr txBox="1">
            <a:spLocks noChangeArrowheads="1"/>
          </p:cNvSpPr>
          <p:nvPr/>
        </p:nvSpPr>
        <p:spPr bwMode="auto">
          <a:xfrm>
            <a:off x="3048000" y="5486400"/>
            <a:ext cx="153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/>
              <a:t>Φυσιολογικός</a:t>
            </a:r>
            <a:endParaRPr lang="en-GB" sz="1600" b="1"/>
          </a:p>
        </p:txBody>
      </p:sp>
      <p:sp>
        <p:nvSpPr>
          <p:cNvPr id="32777" name="Text Box 14"/>
          <p:cNvSpPr txBox="1">
            <a:spLocks noChangeArrowheads="1"/>
          </p:cNvSpPr>
          <p:nvPr/>
        </p:nvSpPr>
        <p:spPr bwMode="auto">
          <a:xfrm>
            <a:off x="4951413" y="5486400"/>
            <a:ext cx="1296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/>
              <a:t>Υπέρβαρος</a:t>
            </a:r>
            <a:endParaRPr lang="en-GB" sz="1600" b="1"/>
          </a:p>
        </p:txBody>
      </p:sp>
      <p:sp>
        <p:nvSpPr>
          <p:cNvPr id="32778" name="Text Box 15"/>
          <p:cNvSpPr txBox="1">
            <a:spLocks noChangeArrowheads="1"/>
          </p:cNvSpPr>
          <p:nvPr/>
        </p:nvSpPr>
        <p:spPr bwMode="auto">
          <a:xfrm>
            <a:off x="6651625" y="5486400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/>
              <a:t>Παχύσαρκος</a:t>
            </a:r>
            <a:endParaRPr lang="en-GB" sz="1600" b="1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14287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ΧΟΛΟΛΙΘΙΑΣΗ ΚΑΙ ΜΥΟΣΚΕΛΕΤΙΚΕΣ ΠΑΘΗΣΕΙΣ</a:t>
            </a:r>
          </a:p>
        </p:txBody>
      </p:sp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390650"/>
            <a:ext cx="36004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07950" y="1258888"/>
            <a:ext cx="5040313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Προοδευτική αύξηση επιπτώσεως χολολιθιάσεως παράλληλα με την αύξηση του ΒΜΙ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Αυξημένος κορεσμός της χολής σε χοληστερόλη («λιθογόνος χολή»)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Οστεοαρθρίτις λόγω μηχανικής επιβαρύνσεως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Αρθρώσεις που στηρίζουν το σώμα (γόνατα, ΟΜΣΣ)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50825" y="-27384"/>
            <a:ext cx="86423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ΘΕΡΑΠΕΥΤΙΚΗ </a:t>
            </a: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ΑΝΤΙΜΕΤΩΠΙΣΗ ΤΗΣ ΠΑΧΥΣΑΡΚΙΑΣ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323528" y="980728"/>
            <a:ext cx="8497887" cy="57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Διαιτητικές παρεμβάσεις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 </a:t>
            </a:r>
            <a:r>
              <a:rPr lang="el-GR" sz="21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Υποθερμιδικές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πτωχές σε λίπος δίαιτες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Δίαιτες </a:t>
            </a:r>
            <a:r>
              <a:rPr lang="el-GR" sz="2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πτωχές σε υδατάνθρακες</a:t>
            </a:r>
            <a:endParaRPr lang="el-GR" sz="21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Παρεμβάσεις ασκήσεως και συνδυασμού διαίτης-ασκήσεως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Φαρμακευτικές παρεμβάσεις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Ορλιστάτη</a:t>
            </a:r>
            <a:endParaRPr lang="el-GR" sz="21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Νεότερα φάρμακα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 </a:t>
            </a:r>
            <a:r>
              <a:rPr lang="el-GR" sz="21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Χειρουργικές παρεμβάσεις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 </a:t>
            </a:r>
            <a:r>
              <a:rPr lang="el-GR" sz="2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Γαστρικός δακτύλιος</a:t>
            </a:r>
            <a:endParaRPr lang="en-US" sz="21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 </a:t>
            </a:r>
            <a:r>
              <a:rPr lang="el-GR" sz="2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Γαστρική παράκαμψη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- </a:t>
            </a:r>
            <a:r>
              <a:rPr lang="el-GR" sz="2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Επιμήκης γαστρεκτομή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 </a:t>
            </a:r>
            <a:r>
              <a:rPr lang="el-GR" sz="21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Ενδοσκοπικές παρεμβάσεις</a:t>
            </a:r>
            <a:r>
              <a:rPr lang="el-GR" sz="2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n-US" sz="21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Endobarrier</a:t>
            </a:r>
            <a:r>
              <a:rPr lang="en-US" sz="2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®</a:t>
            </a:r>
            <a:endParaRPr lang="el-GR" sz="21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89281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1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ΥΠΟΘΕΡΜΙΔΙΚΕΣ, ΠΤΩΧΕΣ ΣΕ ΛΙΠΟΣ ΔΙΑΙΤΕΣ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323850" y="981075"/>
            <a:ext cx="8424863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Διαιτητική παρέμβαση εκλογής παγκοσμίως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30%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λίπος (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&lt;10%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κορεσμένο), </a:t>
            </a:r>
            <a:r>
              <a:rPr lang="el-GR" sz="22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30-40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%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πρωτεΐνες, </a:t>
            </a:r>
            <a:r>
              <a:rPr lang="el-GR" sz="22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30-40%</a:t>
            </a:r>
            <a:r>
              <a:rPr lang="el-G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υδατάνθρακες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Συχνή παρακολούθηση από εκπαιδευμένο 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Διαιτολόγο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Στόχος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έλλειμμα 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500 – 1000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kcal/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ημ</a:t>
            </a:r>
            <a:endParaRPr lang="el-GR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Απώλεια βάρους: ~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0.5 </a:t>
            </a:r>
            <a:r>
              <a:rPr lang="en-US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/εβδομάδα, 10% του αρχικού βάρους εντός 6 μηνών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Επιθυμητή η        του προσλαμβανόμενου λίπους         μείωση της ολικής ενεργειακής προσλήψεως</a:t>
            </a:r>
          </a:p>
        </p:txBody>
      </p:sp>
      <p:sp>
        <p:nvSpPr>
          <p:cNvPr id="79876" name="AutoShape 4"/>
          <p:cNvSpPr>
            <a:spLocks noChangeArrowheads="1"/>
          </p:cNvSpPr>
          <p:nvPr/>
        </p:nvSpPr>
        <p:spPr bwMode="auto">
          <a:xfrm rot="10800000">
            <a:off x="2484438" y="4149725"/>
            <a:ext cx="358775" cy="360363"/>
          </a:xfrm>
          <a:prstGeom prst="upArrow">
            <a:avLst>
              <a:gd name="adj1" fmla="val 50000"/>
              <a:gd name="adj2" fmla="val 4187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auto">
          <a:xfrm rot="5400000">
            <a:off x="7343776" y="4184650"/>
            <a:ext cx="360362" cy="433387"/>
          </a:xfrm>
          <a:prstGeom prst="upArrow">
            <a:avLst>
              <a:gd name="adj1" fmla="val 50000"/>
              <a:gd name="adj2" fmla="val 41719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4068763" y="5726113"/>
            <a:ext cx="50403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National Institutes of Health, Obes Res 1998;6:51S-209S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Klein S, Surg Clin North Am 2001;81:1025-1038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Jakicic JM et al, Med Sci Sports Exerc 2001;33:2145-2156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89281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1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ΔΙΑΙΤΕΣ</a:t>
            </a:r>
            <a:r>
              <a:rPr lang="en-US" sz="31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31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ΠΤΩΧΕΣ ΣΕ ΥΔΑΤΑΝΘΡΑΚΕΣ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395288" y="1125538"/>
            <a:ext cx="8424862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Εξαλείφουν το μεγαλύτερο μέρος των υδατανθράκων, αντικατάσταση με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πρωτεΐνες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(κυρίως) και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λίπος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Αμφιλεγόμενος ο τρόπος απώλειας βάρους: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 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</a:t>
            </a:r>
            <a:r>
              <a:rPr lang="el-GR" sz="21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μεταγευματικής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1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θερμογενέσεως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κορεσμού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 </a:t>
            </a:r>
            <a:r>
              <a:rPr lang="el-GR" sz="21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Κέτωση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</a:t>
            </a:r>
            <a:r>
              <a:rPr lang="el-GR" sz="21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ανορεξιογόνος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αποβολή </a:t>
            </a:r>
            <a:r>
              <a:rPr lang="el-GR" sz="21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ύδατος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(διάσπαση γλυκογόνου)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Μικρή </a:t>
            </a:r>
            <a:r>
              <a:rPr lang="el-GR" sz="21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ποικιλία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τροφών          περιορισμός προσλήψεως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Ενδείξεις για μεγαλύτερη απώλεια τους πρώτους 3-6 μήνες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Έλλειψη δεδομένων για μακροχρόνια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αποτελεσματικότητα, ασφάλεια</a:t>
            </a:r>
          </a:p>
        </p:txBody>
      </p:sp>
      <p:sp>
        <p:nvSpPr>
          <p:cNvPr id="81924" name="AutoShape 4"/>
          <p:cNvSpPr>
            <a:spLocks noChangeArrowheads="1"/>
          </p:cNvSpPr>
          <p:nvPr/>
        </p:nvSpPr>
        <p:spPr bwMode="auto">
          <a:xfrm rot="5400000">
            <a:off x="4860132" y="4364831"/>
            <a:ext cx="215900" cy="360363"/>
          </a:xfrm>
          <a:prstGeom prst="up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925" name="AutoShape 5"/>
          <p:cNvSpPr>
            <a:spLocks noChangeArrowheads="1"/>
          </p:cNvSpPr>
          <p:nvPr/>
        </p:nvSpPr>
        <p:spPr bwMode="auto">
          <a:xfrm>
            <a:off x="1692275" y="2420938"/>
            <a:ext cx="215900" cy="360362"/>
          </a:xfrm>
          <a:prstGeom prst="up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926" name="AutoShape 6"/>
          <p:cNvSpPr>
            <a:spLocks noChangeArrowheads="1"/>
          </p:cNvSpPr>
          <p:nvPr/>
        </p:nvSpPr>
        <p:spPr bwMode="auto">
          <a:xfrm>
            <a:off x="1692275" y="2924175"/>
            <a:ext cx="215900" cy="360363"/>
          </a:xfrm>
          <a:prstGeom prst="up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927" name="AutoShape 7"/>
          <p:cNvSpPr>
            <a:spLocks noChangeArrowheads="1"/>
          </p:cNvSpPr>
          <p:nvPr/>
        </p:nvSpPr>
        <p:spPr bwMode="auto">
          <a:xfrm>
            <a:off x="1692275" y="3860800"/>
            <a:ext cx="215900" cy="360363"/>
          </a:xfrm>
          <a:prstGeom prst="up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5148263" y="6364288"/>
            <a:ext cx="3960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Astrup A et al, Lancet 2004;364:897-899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3025" y="115888"/>
            <a:ext cx="9036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ΠΑΡΕΜΒΑΣΕΙΣ ΠΟΥ ΠΕΡΙΛΑΜΒΑΝΟΥΝ ΑΣΚΗΣΗ ΚΑΙ ΣΥΝΔΥΑΣΜΟ ΔΙΑΙΤΑΣ ΚΑΙ ΑΣΚΗΣΕΩΣ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79388" y="1425575"/>
            <a:ext cx="8640762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Υπόβαθρο:       των ενεργειακών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δαπανών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διάσωση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άλιπου ιστού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άμβλυνση της       του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βασικού μεταβολισμού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Εν γένει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επικουρική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στη δίαιτα για απώλεια βάρους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 αριθμός ασθενών που χρειάζεται να υποβληθεί σε παρέμβαση (</a:t>
            </a:r>
            <a:r>
              <a:rPr lang="en-US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number needed to treat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για την απώλεια 10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lb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(~4.5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kg)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σε έναν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ασθενή υπολογίζεται σε: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17 με μεμονωμένη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άσκηση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9 με μεμονωμένη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δίαιτα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7 με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συνδυασμό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δίαιτας και ασκήσεως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endParaRPr lang="el-GR" sz="2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82948" name="AutoShape 4"/>
          <p:cNvSpPr>
            <a:spLocks noChangeArrowheads="1"/>
          </p:cNvSpPr>
          <p:nvPr/>
        </p:nvSpPr>
        <p:spPr bwMode="auto">
          <a:xfrm rot="10800000">
            <a:off x="3203575" y="1857375"/>
            <a:ext cx="288925" cy="360363"/>
          </a:xfrm>
          <a:prstGeom prst="up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2124075" y="1425575"/>
            <a:ext cx="288925" cy="360363"/>
          </a:xfrm>
          <a:prstGeom prst="up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4140200" y="6437313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Orzano AJ et al, J Am Board Fam Pract 2004;17:359-369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0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ΦΑΡΜΑΚΕΥΤΙΚΗ ΑΝΤΙΜΕΤΩΠΙΣΗ ΤΗΣ ΠΑΧΥΣΑΡΚΙΑΣ: ΠΑΡΕΛΘΟΝ</a:t>
            </a:r>
            <a:endParaRPr lang="el-GR" sz="3000">
              <a:solidFill>
                <a:schemeClr val="folHlink"/>
              </a:solidFill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79388" y="915988"/>
            <a:ext cx="882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Πρώτο σκεύασμα: θυρεοειδική ορμόνη (1893) για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προαγωγή θερμογενέσεως – Δε χρησιμοποιείται λόγω τοξικότητας</a:t>
            </a:r>
          </a:p>
        </p:txBody>
      </p:sp>
      <p:graphicFrame>
        <p:nvGraphicFramePr>
          <p:cNvPr id="100356" name="Group 4"/>
          <p:cNvGraphicFramePr>
            <a:graphicFrameLocks noGrp="1"/>
          </p:cNvGraphicFramePr>
          <p:nvPr/>
        </p:nvGraphicFramePr>
        <p:xfrm>
          <a:off x="179388" y="1628775"/>
          <a:ext cx="8785225" cy="4645978"/>
        </p:xfrm>
        <a:graphic>
          <a:graphicData uri="http://schemas.openxmlformats.org/drawingml/2006/table">
            <a:tbl>
              <a:tblPr/>
              <a:tblGrid>
                <a:gridCol w="2195512"/>
                <a:gridCol w="1836738"/>
                <a:gridCol w="2232025"/>
                <a:gridCol w="2520950"/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Φάρμακο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Πρώτη Εφαρμογή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Μηχανισμός δράσεως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Λόγος αποσύρσεως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Δινιτροφαινόλη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Θερμογένεση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Βαριά τοξικότητα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Αμφεταμίνες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πείνας, θερμογένεση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Εξάρτηση, κατάχρηση, καρδιοαγγειακά συμβάματα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Ανάλογα αμφεταμινών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1939, 1959, 1973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πείνας, θερμογένεση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Υπέρταση, καρδιοπάθειες, εγκεφαλικά επεισόδια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Aminorex</a:t>
                      </a:r>
                      <a:endParaRPr kumimoji="0" lang="el-G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Πνευμονική υπέρταση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Εφεδρίνη-καφεΐνη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Δεκαετία 1970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πείνας, θερμογένεση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Κυκλοφορεί ακόμη σε ορισμένες χώρες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Μαζινδόλη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Δεκαετία 1970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Εξάρτηση, κατάχρηση, καρδιοαγγειακά συμβάματα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Φαινφλουραμίνη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Βαλβιδοπάθειες, πνευμονική υπέρταση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Δεξφαινφλουραμίνη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Βαλβιδοπάθειες, πνευμονική υπέρταση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408" name="Text Box 56"/>
          <p:cNvSpPr txBox="1">
            <a:spLocks noChangeArrowheads="1"/>
          </p:cNvSpPr>
          <p:nvPr/>
        </p:nvSpPr>
        <p:spPr bwMode="auto">
          <a:xfrm>
            <a:off x="4498975" y="6437313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Ioannides-Demos LL et al, Drugs 2005;65:1391-1418</a:t>
            </a:r>
            <a:endParaRPr lang="el-GR" sz="1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0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ΦΑΡΜΑΚΕΥΤΙΚΗ ΑΝΤΙΜΕΤΩΠΙΣΗ ΤΗΣ ΠΑΧΥΣΑΡΚΙΑΣ: ΠΑΡΟΝ</a:t>
            </a:r>
            <a:endParaRPr lang="en-US" sz="300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107950" y="1424965"/>
            <a:ext cx="90360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Ορλιστάτη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(</a:t>
            </a:r>
            <a:r>
              <a:rPr lang="en-US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Xenical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®)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Πάντα ταυτόχρονα με </a:t>
            </a:r>
            <a:r>
              <a:rPr lang="el-GR" sz="22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υποθερμιδική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δίαιτα</a:t>
            </a:r>
            <a:endParaRPr lang="el-GR" sz="2200" b="1" u="sng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u="sng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ΕΝΔΕΙΞΗ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Ασθενείς στους οποίους η προσπάθεια απώλειας βάρους με παρεμβάσεις στον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τρόπο ζωής έχει αποτύχει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και οι οποίοι έχουν Δείκτη Μάζας Σώματος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(BMI) </a:t>
            </a:r>
            <a:r>
              <a:rPr lang="en-US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≥30 kg/m</a:t>
            </a:r>
            <a:r>
              <a:rPr lang="en-US" sz="22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χωρίς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απαραιτήτως συνοδούς 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της παχυσαρκίας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παράγοντες καρδιοαγγειακού κινδύνου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(π.χ. ΣΔ 2, υπέρταση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δυσλιπιδαιμία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), ή ασθενείς με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BMI </a:t>
            </a:r>
            <a:r>
              <a:rPr lang="en-US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≥27 kg/m</a:t>
            </a:r>
            <a:r>
              <a:rPr lang="en-US" sz="22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 έναν ή περισσότερους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τέτοιους παράγοντες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l-G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*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ΒΜΙ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= Βάρος (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kg) / [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Ύψος (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m)]</a:t>
            </a:r>
            <a:r>
              <a:rPr lang="en-US" sz="22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0" y="-254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ΦΑΡΜΑΚΕΥΤΙΚΗ ΑΝΤΙΜΕΤΩΠΙΣΗ ΤΗΣ ΠΑΧΥΣΑΡΚΙΑΣ: ΟΡΛΙΣΤΑΤΗ </a:t>
            </a:r>
            <a:r>
              <a:rPr lang="en-US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(Xenical</a:t>
            </a:r>
            <a:r>
              <a:rPr lang="en-US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®)</a:t>
            </a:r>
            <a:endParaRPr lang="en-US" sz="300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 l="17723" t="26212" r="18979" b="9897"/>
          <a:stretch>
            <a:fillRect/>
          </a:stretch>
        </p:blipFill>
        <p:spPr bwMode="auto">
          <a:xfrm>
            <a:off x="2771775" y="3573463"/>
            <a:ext cx="360045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250825" y="1157288"/>
            <a:ext cx="864235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Αναστολέας παγκρεατικών και εντερικών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λιπασών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Αποκλεισμός της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υδρολύσεως των τριγλυκεριδίων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Αποτροπή απορροφήσεως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~1/3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του προσλαμβανόμενου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λίπους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Δισκία των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120 mg,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λήψη τρις/ημ, ταυτόχρονα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 τα γεύματα</a:t>
            </a: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4859338" y="6437313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Halford JC, Curr Drug Targets 2004;5:637-646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0" y="287338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ΑΠΟΤΕΛΕΣΜΑΤΙΚΟΤΗΤΑ ΤΗΣ ΟΡΛΙΣΤΑΤΗΣ</a:t>
            </a:r>
            <a:endParaRPr lang="en-US" sz="300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395288" y="1138238"/>
            <a:ext cx="8353425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Μεγάλος αριθμός τυχαιοποιημένων ελεγχόμενων μελετών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Μετά από 1 έτος, σε συνδυασμό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 υποθερμιδική δίαιτα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Απώλεια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5.6-10.3 </a:t>
            </a:r>
            <a:r>
              <a:rPr lang="en-US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έναντι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4.1-6.6 </a:t>
            </a:r>
            <a:r>
              <a:rPr lang="en-US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για το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placebo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Απώλεια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≥5%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του αρχικού βάρους για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35-68.5%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των ασθενών έναντι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21-49.2%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Μέγιστη απώλεια βάρους σε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6 μήνες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Υπεροχή έναντι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placebo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μετά από 2 έτη χορηγήσεως,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μικρότερη επαναπρόσληψη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βάρους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Βελτίωση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γλυκαιμικού ελέγχου, λιπιδίων, αρτηριακής πιέσεως</a:t>
            </a:r>
            <a:endParaRPr lang="el-GR" sz="2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4859338" y="6437313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Halford JC, Curr Drug Targets 2004;5:637-646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179388" y="44450"/>
            <a:ext cx="87137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ΑΠΟΤΕΛΕΣΜΑΤΙΚΟΤΗΤΑ ΤΗΣ ΟΡΛΙΣΤΑΤΗΣ: ΜΕΛΕΤΗ </a:t>
            </a:r>
            <a:r>
              <a:rPr lang="en-US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XENDOS</a:t>
            </a:r>
            <a:endParaRPr lang="en-US" sz="300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644900"/>
            <a:ext cx="43561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3644900"/>
            <a:ext cx="43561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250825" y="1025525"/>
            <a:ext cx="8642350" cy="257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19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Διπλή-τυφλή προοπτική τυχαιοποιημένη μελέτη με ορλιστάτη 120 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mg 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ή 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placebo 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τρις/</a:t>
            </a:r>
            <a:r>
              <a:rPr lang="el-GR" sz="19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ημ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+ μεταβολή τρόπου ζωής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19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3305 ασθενείς με </a:t>
            </a:r>
            <a:r>
              <a:rPr lang="en-US" sz="19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BMI ≥30 kg/m</a:t>
            </a:r>
            <a:r>
              <a:rPr lang="en-US" sz="19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φυσιολογική (79%) ή διαταραγμένη (21%) ανοχή στη γλυκόζη 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(</a:t>
            </a:r>
            <a:r>
              <a:rPr lang="en-US" sz="19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IGT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9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Μέση απώλεια βάρους </a:t>
            </a:r>
            <a:r>
              <a:rPr lang="el-GR" sz="19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5.8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έναντι </a:t>
            </a:r>
            <a:r>
              <a:rPr lang="el-GR" sz="19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3.0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19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</a:t>
            </a:r>
            <a:endParaRPr lang="en-US" sz="19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9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Μείωση κινδύνου για εμφάνιση ΣΔ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τύπου 2 </a:t>
            </a:r>
            <a:r>
              <a:rPr lang="el-GR" sz="1900" b="1" u="sng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κατά 37.3%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(ιδιαίτερα στους ασθενείς με 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IGT</a:t>
            </a:r>
            <a:r>
              <a:rPr lang="el-GR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– μείωση κατά 45.0%</a:t>
            </a:r>
            <a:r>
              <a:rPr lang="en-US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4643438" y="6508750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Torgerson JS et al, Diabetes Care 2004;27:155-161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8459788" y="4437063"/>
            <a:ext cx="503237" cy="360362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8534400" y="5229225"/>
            <a:ext cx="430213" cy="4318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7" grpId="0" animBg="1"/>
      <p:bldP spid="1484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2 - Θέση υποσέλιδου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l-GR" smtClean="0"/>
              <a:t>ΠΑΝΕΛΛΗΝΙΑ ΕΠΙΔΗΜΙΟΛΟΓΙΚΗ ΜΕΛΕΤΗ</a:t>
            </a:r>
            <a:endParaRPr lang="en-GB" smtClean="0"/>
          </a:p>
        </p:txBody>
      </p:sp>
      <p:pic>
        <p:nvPicPr>
          <p:cNvPr id="33795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6213" y="1219200"/>
            <a:ext cx="6269037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209800" y="5638800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2</a:t>
            </a:r>
            <a:r>
              <a:rPr lang="el-GR" sz="1600" b="1"/>
              <a:t>0</a:t>
            </a:r>
            <a:r>
              <a:rPr lang="en-US" sz="1600" b="1"/>
              <a:t>-30</a:t>
            </a:r>
            <a:endParaRPr lang="en-GB" sz="1600" b="1"/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3352800" y="5654675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3</a:t>
            </a:r>
            <a:r>
              <a:rPr lang="el-GR" sz="1600" b="1"/>
              <a:t>1</a:t>
            </a:r>
            <a:r>
              <a:rPr lang="en-US" sz="1600" b="1"/>
              <a:t>-40</a:t>
            </a:r>
            <a:endParaRPr lang="en-GB" sz="1600" b="1"/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4419600" y="5654675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4</a:t>
            </a:r>
            <a:r>
              <a:rPr lang="el-GR" sz="1600" b="1"/>
              <a:t>1</a:t>
            </a:r>
            <a:r>
              <a:rPr lang="en-US" sz="1600" b="1"/>
              <a:t>-50</a:t>
            </a:r>
            <a:endParaRPr lang="en-GB" sz="1600" b="1"/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5545138" y="5654675"/>
            <a:ext cx="703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5</a:t>
            </a:r>
            <a:r>
              <a:rPr lang="el-GR" sz="1600" b="1"/>
              <a:t>1</a:t>
            </a:r>
            <a:r>
              <a:rPr lang="en-US" sz="1600" b="1"/>
              <a:t>-60</a:t>
            </a:r>
            <a:endParaRPr lang="en-GB" sz="1600" b="1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6629400" y="5654675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6</a:t>
            </a:r>
            <a:r>
              <a:rPr lang="el-GR" sz="1600" b="1"/>
              <a:t>1</a:t>
            </a:r>
            <a:r>
              <a:rPr lang="en-US" sz="1600" b="1"/>
              <a:t>-70</a:t>
            </a:r>
            <a:endParaRPr lang="en-GB" sz="1600" b="1"/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1524000" y="12954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/>
              <a:t>%</a:t>
            </a:r>
            <a:endParaRPr lang="en-GB" sz="2000" b="1"/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685800" y="107950"/>
            <a:ext cx="77739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l-GR" sz="2800" b="1">
                <a:solidFill>
                  <a:srgbClr val="000099"/>
                </a:solidFill>
                <a:latin typeface="Tahoma" pitchFamily="34" charset="0"/>
              </a:rPr>
              <a:t>% Ποσοστά ΔΜΣ κατά Ηλικιακή Ομάδα</a:t>
            </a:r>
          </a:p>
          <a:p>
            <a:pPr algn="ctr"/>
            <a:r>
              <a:rPr lang="el-GR" sz="2800" b="1">
                <a:solidFill>
                  <a:srgbClr val="000099"/>
                </a:solidFill>
                <a:latin typeface="Tahoma" pitchFamily="34" charset="0"/>
              </a:rPr>
              <a:t>Άνδρες ηλικίας 20-70 ετών</a:t>
            </a:r>
            <a:endParaRPr lang="en-GB" sz="2800" b="1">
              <a:solidFill>
                <a:srgbClr val="000099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85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ΑΝΕΠΙΘΥΜΗΤΕΣ ΕΝΕΡΓΕΙΕΣ ΤΗΣ ΟΡΛΙΣΤΑΤΗΣ</a:t>
            </a:r>
            <a:endParaRPr lang="en-US" sz="30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250825" y="1184275"/>
            <a:ext cx="85693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Ήπια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στεατόρροια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Αυξημένα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αέρια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 απώλεια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λιπαρών κοπράνων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Αυξημένη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συχνότητα κενώσεων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Έπειξη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προς αφόδευση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Ανησυχίες για        απορρόφησης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λιποδιαλυτών βιταμινών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l-GR" sz="2200" b="1" i="1" u="sng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δεν έχουν επιβεβαιωθεί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      απώλεια λιπαρών κοπράνων μπορεί         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αποφυγή λιπαρών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τροφών          ενίσχυση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αποτελεσματικότητας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4498975" y="6437313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Ioannides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-Demos LL et al, Drugs 2005;65:1391-1418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91141" name="AutoShape 5"/>
          <p:cNvSpPr>
            <a:spLocks noChangeArrowheads="1"/>
          </p:cNvSpPr>
          <p:nvPr/>
        </p:nvSpPr>
        <p:spPr bwMode="auto">
          <a:xfrm>
            <a:off x="2627313" y="3213100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142" name="AutoShape 6"/>
          <p:cNvSpPr>
            <a:spLocks noChangeArrowheads="1"/>
          </p:cNvSpPr>
          <p:nvPr/>
        </p:nvSpPr>
        <p:spPr bwMode="auto">
          <a:xfrm rot="10800000">
            <a:off x="611188" y="4005263"/>
            <a:ext cx="288925" cy="360362"/>
          </a:xfrm>
          <a:prstGeom prst="down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rot="-5400000">
            <a:off x="6227762" y="4076701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144" name="AutoShape 8"/>
          <p:cNvSpPr>
            <a:spLocks noChangeArrowheads="1"/>
          </p:cNvSpPr>
          <p:nvPr/>
        </p:nvSpPr>
        <p:spPr bwMode="auto">
          <a:xfrm rot="-5400000">
            <a:off x="2914650" y="4364038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85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ΝΕΟΤΕΡΑ ΦΑΡΜΑΚΑ</a:t>
            </a:r>
            <a:endParaRPr lang="en-US" sz="30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539552" y="980728"/>
            <a:ext cx="7632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GLP-1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αγωνιστές (εξενατίδη, λιραγλουτίδη)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Τοπιραμάτη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και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φεντερμίνη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(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Qsymia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®)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Λορκασερίνη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(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Belviq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®)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●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Βουπροπιόνη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και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ναλτρεξόνη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Contrave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®)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859613" cy="54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9388" y="-27384"/>
            <a:ext cx="87852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GLP-1 </a:t>
            </a:r>
            <a:r>
              <a:rPr lang="el-GR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ΑΓΩΝΙΣΤΕΣ ΕΝΑΝΤΙ ΑΛΛΩΝ ΘΕΡΑΠΕΙΩΝ ΣΤΟ ΣΔ2</a:t>
            </a:r>
            <a:endParaRPr lang="en-US" sz="30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27984" y="6508576"/>
            <a:ext cx="4968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Monami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M et 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al, 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Exp Diabetes Res 2012;2012:672658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5940152" y="1052736"/>
            <a:ext cx="720080" cy="13681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3059832" y="1052736"/>
            <a:ext cx="720080" cy="13681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5508104" y="2780928"/>
            <a:ext cx="1584176" cy="374441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2759" t="6195" r="3091"/>
          <a:stretch>
            <a:fillRect/>
          </a:stretch>
        </p:blipFill>
        <p:spPr bwMode="auto">
          <a:xfrm>
            <a:off x="0" y="1314450"/>
            <a:ext cx="914400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9388" y="190500"/>
            <a:ext cx="87137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ΛΙΡΑΓΛΟΥΤΙΔΗ ΚΑΙ ΑΠΩΛΕΙΑ ΒΑΡΟΥΣ</a:t>
            </a:r>
            <a:endParaRPr lang="en-US" sz="30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624" t="5170" r="970" b="3078"/>
          <a:stretch>
            <a:fillRect/>
          </a:stretch>
        </p:blipFill>
        <p:spPr bwMode="auto">
          <a:xfrm>
            <a:off x="0" y="1287463"/>
            <a:ext cx="9145588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44753" y="6381750"/>
            <a:ext cx="460776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Astrup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A et al, </a:t>
            </a: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Int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J </a:t>
            </a: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Obes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(</a:t>
            </a: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Lond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) 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2012;36:843-854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44624"/>
            <a:ext cx="87137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cap="all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ΣΥΝΔΥΑΣΜΟΣ </a:t>
            </a:r>
            <a:r>
              <a:rPr lang="el-GR" sz="3000" b="1" cap="all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ΤοπιραμΑτηΣ</a:t>
            </a:r>
            <a:r>
              <a:rPr lang="el-GR" sz="3000" b="1" cap="all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και </a:t>
            </a:r>
            <a:r>
              <a:rPr lang="el-GR" sz="3000" b="1" cap="all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φεντερμΙνηΣ</a:t>
            </a:r>
            <a:r>
              <a:rPr lang="el-GR" sz="3000" b="1" cap="all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 </a:t>
            </a:r>
            <a:r>
              <a:rPr lang="en-US" sz="3000" b="1" cap="all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Qsymia</a:t>
            </a:r>
            <a:r>
              <a:rPr lang="en-US" sz="3000" b="1" cap="all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®</a:t>
            </a:r>
            <a:r>
              <a:rPr lang="el-GR" sz="3000" b="1" cap="all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(</a:t>
            </a:r>
            <a:r>
              <a:rPr lang="el-GR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τ. </a:t>
            </a:r>
            <a:r>
              <a:rPr lang="en-US" sz="30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Qnexa</a:t>
            </a:r>
            <a:r>
              <a:rPr lang="en-US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)</a:t>
            </a:r>
            <a:endParaRPr lang="en-US" sz="3000" cap="all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179512" y="1052736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Αντιεπιληπτικός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παράγων σε συνδυασμό με παράγοντα που οδηγεί σε απελευθέρωση </a:t>
            </a:r>
            <a:r>
              <a:rPr lang="el-G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μονοαμινών</a:t>
            </a:r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Κεντρική </a:t>
            </a:r>
            <a:r>
              <a:rPr lang="el-G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ανορεξιογόνος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επίδραση (θερμογένεση;)</a:t>
            </a:r>
            <a:endParaRPr lang="en-U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544" t="28793" r="1958" b="33069"/>
          <a:stretch>
            <a:fillRect/>
          </a:stretch>
        </p:blipFill>
        <p:spPr bwMode="auto">
          <a:xfrm>
            <a:off x="0" y="2204864"/>
            <a:ext cx="91440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7308304" y="3424486"/>
            <a:ext cx="1728192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79512" y="524139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Ιούλιος 2012: Έγκριση κυκλοφορίας από το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FDA</a:t>
            </a:r>
            <a:endParaRPr lang="el-GR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Κυκλοφορία στις ΗΠΑ (9/2012) με σημαντικούς περιορισμούς</a:t>
            </a:r>
            <a:endParaRPr lang="en-U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572000" y="6309320"/>
            <a:ext cx="4608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Heal DJ et 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al, </a:t>
            </a: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Neuropharmacology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2012;</a:t>
            </a:r>
            <a:r>
              <a:rPr lang="el-GR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63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r>
              <a:rPr lang="el-GR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132-146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66690"/>
            <a:ext cx="87137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cap="all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ΛΟΡΚΑΣΕΡΙΝΗ (</a:t>
            </a:r>
            <a:r>
              <a:rPr lang="en-US" sz="3000" b="1" cap="all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</a:t>
            </a:r>
            <a:r>
              <a:rPr lang="en-US" sz="30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elviq</a:t>
            </a:r>
            <a:r>
              <a:rPr lang="en-US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®)</a:t>
            </a:r>
            <a:endParaRPr lang="en-US" sz="3000" cap="all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572000" y="6309320"/>
            <a:ext cx="4608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Heal DJ et 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al, </a:t>
            </a: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Neuropharmacology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2012;</a:t>
            </a:r>
            <a:r>
              <a:rPr lang="el-GR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63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r>
              <a:rPr lang="el-GR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132-146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64704"/>
            <a:ext cx="4336777" cy="385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79512" y="1052736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Εκλεκτικός </a:t>
            </a:r>
            <a:r>
              <a:rPr lang="el-G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σεροτονινεργικός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αγωνιστής (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5-HT</a:t>
            </a:r>
            <a:r>
              <a:rPr lang="en-US" sz="24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2C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</a:t>
            </a:r>
            <a:endParaRPr lang="el-GR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Κεντρική </a:t>
            </a:r>
            <a:r>
              <a:rPr lang="el-G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ανορεξιογόνος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επίδραση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Μέτρια </a:t>
            </a:r>
            <a:r>
              <a:rPr lang="el-G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αποτελεσματικότης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στην απώλεια βάρους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Ιούλιος 2012: Έγκριση κυκλοφορίας από το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FDA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6516216" y="1628800"/>
            <a:ext cx="2448272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478960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Κυκλοφορία το Σεπτέμβριο του 2012, επίσης με σημαντικούς περιορισμούς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0" y="174625"/>
            <a:ext cx="9036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1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ΝΕΕΣ ΧΡΗΣΕΙΣ ΠΑΛΑΙΩΝ ΦΑΡΜΑΚΩΝ: Ο ΣΥΝΔΥΑΣΜΟΣ ΒΟΥΠΡΟΠΙΟΝΗΣ - ΝΑΛΤΡΕΞΟΝΗΣ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 cstate="print"/>
          <a:srcRect l="19582" t="1654" b="12909"/>
          <a:stretch>
            <a:fillRect/>
          </a:stretch>
        </p:blipFill>
        <p:spPr bwMode="auto">
          <a:xfrm>
            <a:off x="4211638" y="836613"/>
            <a:ext cx="48133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0" y="1169988"/>
            <a:ext cx="428466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19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Βουπροπιόνη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Χρήση στη διακοπή του </a:t>
            </a:r>
            <a:r>
              <a:rPr lang="el-GR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καπνίσματος</a:t>
            </a:r>
            <a:endParaRPr lang="en-US" sz="19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19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Ναλτρεξόνη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Χρήση στην απεξάρτηση από τα </a:t>
            </a:r>
            <a:r>
              <a:rPr lang="el-GR" sz="19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οπιοειδή</a:t>
            </a:r>
            <a:endParaRPr lang="el-GR" sz="19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Αμφότερες:</a:t>
            </a:r>
            <a:r>
              <a:rPr lang="el-GR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 </a:t>
            </a:r>
            <a:r>
              <a:rPr lang="el-GR" sz="19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ανορεξιογόνος</a:t>
            </a:r>
            <a:r>
              <a:rPr lang="el-GR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 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επίδραση, πιθανή επίδραση στους μηχανισμούς «</a:t>
            </a:r>
            <a:r>
              <a:rPr lang="el-GR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ανταμοιβής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»</a:t>
            </a:r>
            <a:endParaRPr lang="el-GR" sz="19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0" y="4121150"/>
            <a:ext cx="8964613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Μελέτη σε 1742 υπέρβαρα και παχύσαρκα άτομα που έλαβαν εικονικό φάρμακο </a:t>
            </a:r>
            <a:r>
              <a:rPr lang="en-US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(placebo) 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ή συνδυασμό </a:t>
            </a:r>
            <a:r>
              <a:rPr lang="el-GR" sz="19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βουπροπιόνης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– </a:t>
            </a:r>
            <a:r>
              <a:rPr lang="el-GR" sz="19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ναλτρεξόνης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σε διαφορετικές δόσεις</a:t>
            </a:r>
            <a:endParaRPr lang="en-US" sz="19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Σημαντική </a:t>
            </a:r>
            <a:r>
              <a:rPr lang="el-GR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απώλεια βάρους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έναντι του εικονικού φαρμάκου</a:t>
            </a:r>
          </a:p>
          <a:p>
            <a:pPr>
              <a:spcBef>
                <a:spcPct val="50000"/>
              </a:spcBef>
              <a:defRPr/>
            </a:pPr>
            <a:r>
              <a:rPr lang="el-GR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Συνηθέστερη ανεπιθύμητη ενέργεια: </a:t>
            </a:r>
            <a:r>
              <a:rPr lang="el-GR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ναυτία</a:t>
            </a:r>
            <a:r>
              <a:rPr lang="el-GR" sz="1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 (~30%)</a:t>
            </a:r>
            <a:endParaRPr lang="el-GR" sz="19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5219700" y="6437313"/>
            <a:ext cx="3924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Greenway FL et al, Lancet 2010;376:595-605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242645"/>
            <a:ext cx="9036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ΣΥΝΔΥΑΣΜΟΣ </a:t>
            </a:r>
            <a:r>
              <a:rPr lang="el-GR" sz="28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ΒΟΥΠΡΟΠΙΟΝΗΣ </a:t>
            </a:r>
            <a:r>
              <a:rPr lang="el-GR" sz="28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– ΝΑΛΤΡΕΞΟΝΗΣ</a:t>
            </a:r>
            <a:r>
              <a:rPr lang="en-US" sz="28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(</a:t>
            </a:r>
            <a:r>
              <a:rPr lang="en-US" sz="28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Misymba</a:t>
            </a:r>
            <a:r>
              <a:rPr lang="en-US" sz="28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®, </a:t>
            </a:r>
            <a:r>
              <a:rPr lang="en-US" sz="28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Contrave</a:t>
            </a:r>
            <a:r>
              <a:rPr lang="en-US" sz="28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®)</a:t>
            </a:r>
            <a:endParaRPr lang="el-GR" sz="28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609595"/>
            <a:ext cx="428466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Βουπροπιόνη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Ντοπαμινεργική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και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νοραδρενεργική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επίδραση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Συνδυασμένη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ανορεξιογόνος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επίδραση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Θετική γνωμοδότηση για κυκλοφορία στην Ευρώπη (12/2014)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802" t="1600" r="2311"/>
          <a:stretch>
            <a:fillRect/>
          </a:stretch>
        </p:blipFill>
        <p:spPr bwMode="auto">
          <a:xfrm>
            <a:off x="4067944" y="1592758"/>
            <a:ext cx="4907676" cy="363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076825" y="6508750"/>
            <a:ext cx="395967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Billes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SK et al,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Pharmacol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Res 2014;84:1-11</a:t>
            </a:r>
            <a:endParaRPr lang="el-GR" sz="14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242645"/>
            <a:ext cx="9036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ΣΥΝΔΥΑΣΜΟΣ </a:t>
            </a:r>
            <a:r>
              <a:rPr lang="el-GR" sz="28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ΒΟΥΠΡΟΠΙΟΝΗΣ </a:t>
            </a:r>
            <a:r>
              <a:rPr lang="el-GR" sz="28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– ΝΑΛΤΡΕΞΟΝΗΣ: ΑΠΟΤΕΛΕΣΜΑΤΙΚΟΤΗΣ</a:t>
            </a:r>
            <a:endParaRPr lang="el-GR" sz="28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8800"/>
            <a:ext cx="9143999" cy="289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5148064" y="2780928"/>
            <a:ext cx="720080" cy="14401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6588224" y="2780928"/>
            <a:ext cx="720080" cy="14401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76825" y="6508750"/>
            <a:ext cx="395967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Billes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SK et al, </a:t>
            </a:r>
            <a:r>
              <a:rPr lang="en-US" sz="1400" b="1" dirty="0" err="1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Pharmacol</a:t>
            </a:r>
            <a:r>
              <a:rPr lang="en-US" sz="14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Res 2014;84:1-11</a:t>
            </a:r>
            <a:endParaRPr lang="el-GR" sz="1400" b="1" dirty="0" smtClean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85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ΠΙΘΑΝΕΣ ΜΕΛΛΟΝΤΙΚΕΣ ΠΡΟΟΠΤΙΚΕΣ</a:t>
            </a:r>
            <a:endParaRPr lang="en-US" sz="30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755576" y="148478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Τεσοφενσίνη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(αναστολέας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επαναπρόσληψης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νοραδρεναλίνης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σεροτονίνης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ντοπαμίνης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755576" y="292494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Νεότεροι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GLP-1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αγωνιστές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755576" y="414908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Ανάλογα 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ανορεξιογόνων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γαστρεντερικών ορμονών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(</a:t>
            </a:r>
            <a:r>
              <a:rPr lang="el-G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οξυντομοντουλίνη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PYY</a:t>
            </a:r>
            <a:r>
              <a:rPr lang="en-US" sz="24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3-36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2 - Θέση υποσέλιδου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l-GR" smtClean="0"/>
              <a:t>ΠΑΝΕΛΛΗΝΙΑ ΕΠΙΔΗΜΙΟΛΟΓΙΚΗ ΜΕΛΕΤΗ</a:t>
            </a:r>
            <a:endParaRPr lang="en-GB" smtClean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19200"/>
            <a:ext cx="6269038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2209800" y="5667375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2</a:t>
            </a:r>
            <a:r>
              <a:rPr lang="el-GR" sz="1600" b="1"/>
              <a:t>0</a:t>
            </a:r>
            <a:r>
              <a:rPr lang="en-US" sz="1600" b="1"/>
              <a:t>-30</a:t>
            </a:r>
            <a:endParaRPr lang="en-GB" sz="1600" b="1"/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3352800" y="5683250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3</a:t>
            </a:r>
            <a:r>
              <a:rPr lang="el-GR" sz="1600" b="1"/>
              <a:t>1</a:t>
            </a:r>
            <a:r>
              <a:rPr lang="en-US" sz="1600" b="1"/>
              <a:t>-40</a:t>
            </a:r>
            <a:endParaRPr lang="en-GB" sz="1600" b="1"/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4478338" y="5683250"/>
            <a:ext cx="703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4</a:t>
            </a:r>
            <a:r>
              <a:rPr lang="el-GR" sz="1600" b="1"/>
              <a:t>1</a:t>
            </a:r>
            <a:r>
              <a:rPr lang="en-US" sz="1600" b="1"/>
              <a:t>-50</a:t>
            </a:r>
            <a:endParaRPr lang="en-GB" sz="1600" b="1"/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5545138" y="5683250"/>
            <a:ext cx="703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5</a:t>
            </a:r>
            <a:r>
              <a:rPr lang="el-GR" sz="1600" b="1"/>
              <a:t>1</a:t>
            </a:r>
            <a:r>
              <a:rPr lang="en-US" sz="1600" b="1"/>
              <a:t>-60</a:t>
            </a:r>
            <a:endParaRPr lang="en-GB" sz="1600" b="1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6629400" y="5683250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6</a:t>
            </a:r>
            <a:r>
              <a:rPr lang="el-GR" sz="1600" b="1"/>
              <a:t>1</a:t>
            </a:r>
            <a:r>
              <a:rPr lang="en-US" sz="1600" b="1"/>
              <a:t>-70</a:t>
            </a:r>
            <a:endParaRPr lang="en-GB" sz="1600" b="1"/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1524000" y="1279525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/>
              <a:t>%</a:t>
            </a:r>
            <a:endParaRPr lang="en-GB" sz="2000" b="1"/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685800" y="107950"/>
            <a:ext cx="77739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l-GR" sz="2800" b="1">
                <a:solidFill>
                  <a:srgbClr val="000099"/>
                </a:solidFill>
                <a:latin typeface="Tahoma" pitchFamily="34" charset="0"/>
              </a:rPr>
              <a:t>% Ποσοστά ΔΜΣ κατά Ηλικιακή Ομάδα</a:t>
            </a:r>
          </a:p>
          <a:p>
            <a:pPr algn="ctr"/>
            <a:r>
              <a:rPr lang="el-GR" sz="2800" b="1">
                <a:solidFill>
                  <a:srgbClr val="000099"/>
                </a:solidFill>
                <a:latin typeface="Tahoma" pitchFamily="34" charset="0"/>
              </a:rPr>
              <a:t>Γυναίκες ηλικίας 20-70 ετών</a:t>
            </a:r>
            <a:endParaRPr lang="en-GB" sz="2800" b="1">
              <a:solidFill>
                <a:srgbClr val="000099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8886720" cy="584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9388" y="44624"/>
            <a:ext cx="87137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ΦΑΡΜΑΚΑ ΕΝ ΕΞΕΛΙΞΕΙ</a:t>
            </a:r>
            <a:endParaRPr lang="en-US" sz="3000" dirty="0">
              <a:solidFill>
                <a:srgbClr val="AFE1FF"/>
              </a:solidFill>
              <a:cs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44753" y="6505401"/>
            <a:ext cx="460776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Rodgers RJ 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al, </a:t>
            </a: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Model </a:t>
            </a: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Mech</a:t>
            </a:r>
            <a:r>
              <a:rPr lang="en-US" sz="1400" b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2012;5:621-626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2" cstate="print"/>
          <a:srcRect l="1292" t="5595" r="7062" b="1984"/>
          <a:stretch>
            <a:fillRect/>
          </a:stretch>
        </p:blipFill>
        <p:spPr bwMode="auto">
          <a:xfrm>
            <a:off x="323850" y="2863850"/>
            <a:ext cx="403225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179388" y="1136650"/>
            <a:ext cx="87852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Τυχαιοποίηση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612 ασθενών με ΣΔ 2 σε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placebo,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ορλιστάτη ή </a:t>
            </a:r>
            <a:r>
              <a:rPr lang="el-G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σετιλιστάτη</a:t>
            </a:r>
            <a:endParaRPr lang="el-GR" sz="2000" b="1" u="sng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Υποθερμιδική δίαιτα (-500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kcal)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Παρακολούθηση για 12 εβδομάδες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97284" name="Picture 6"/>
          <p:cNvPicPr>
            <a:picLocks noChangeAspect="1" noChangeArrowheads="1"/>
          </p:cNvPicPr>
          <p:nvPr/>
        </p:nvPicPr>
        <p:blipFill>
          <a:blip r:embed="rId3" cstate="print"/>
          <a:srcRect l="3648" t="3304" r="1804" b="4799"/>
          <a:stretch>
            <a:fillRect/>
          </a:stretch>
        </p:blipFill>
        <p:spPr bwMode="auto">
          <a:xfrm>
            <a:off x="4643438" y="2863850"/>
            <a:ext cx="432117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3851920" y="6381750"/>
            <a:ext cx="52555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Kopelman P</a:t>
            </a:r>
            <a:r>
              <a:rPr lang="el-GR" sz="1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al, </a:t>
            </a:r>
            <a:r>
              <a:rPr lang="en-GB" sz="1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Obesity (Silver Spring) </a:t>
            </a:r>
            <a:r>
              <a:rPr lang="en-GB" sz="1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2010;18:108-115</a:t>
            </a:r>
            <a:r>
              <a:rPr lang="el-GR" sz="1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14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0" y="85725"/>
            <a:ext cx="9036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ΣΕΤΙΛΙΣΤΑΤΗ: ΕΝΑΣ ΝΕΟΣ ΑΝΑΣΤΟΛΕΑΣ ΓΑΣΤΡΕΝΤΕΡΙΚΩΝ ΛΙΠΑΣΩΝ</a:t>
            </a:r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179388" y="5695950"/>
            <a:ext cx="878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Σαφώς λιγότερες ανεπιθύμητες ενέργειες από την ορλιστάτη</a:t>
            </a: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ΤΑΥΤΟΠΟΙΗΣΗ ΤΗΣ ΑΚΥΛΤΡΑΝΣΦΕΡΑΣΗΣ ΠΟΥ ΟΚΤΑΝΟΫΛΙΩΝΕΙ ΤΗΝ ΓΚΡΕΛΙΝΗ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34925" y="1341438"/>
            <a:ext cx="87122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Απαραίτητη για τις ενδοκρινικές επιδράσεις της γκρελίνης είναι η προσθήκη ενός λιπαρού οξέος, του οκτανοϊκού, στη σερίνη της θέσως 3 του μορίου της             «ενεργός γκρελίνη»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Υπόθεση: Εάν ανασταλεί η διαδικασία «ενεργοποιήσεως» της γκρελίνης                  της όρεξης, απώλεια βάρους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2266950" y="2060575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3189" name="AutoShape 5"/>
          <p:cNvSpPr>
            <a:spLocks noChangeArrowheads="1"/>
          </p:cNvSpPr>
          <p:nvPr/>
        </p:nvSpPr>
        <p:spPr bwMode="auto">
          <a:xfrm>
            <a:off x="1403350" y="2779713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3190" name="AutoShape 6"/>
          <p:cNvSpPr>
            <a:spLocks noChangeArrowheads="1"/>
          </p:cNvSpPr>
          <p:nvPr/>
        </p:nvSpPr>
        <p:spPr bwMode="auto">
          <a:xfrm rot="5400000">
            <a:off x="2159794" y="2817019"/>
            <a:ext cx="360363" cy="288925"/>
          </a:xfrm>
          <a:prstGeom prst="right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2" cstate="print"/>
          <a:srcRect r="7167"/>
          <a:stretch>
            <a:fillRect/>
          </a:stretch>
        </p:blipFill>
        <p:spPr bwMode="auto">
          <a:xfrm>
            <a:off x="6980238" y="3141663"/>
            <a:ext cx="16605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675" y="3141663"/>
            <a:ext cx="2508250" cy="2101850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</p:pic>
      <p:sp>
        <p:nvSpPr>
          <p:cNvPr id="130057" name="Freeform 9"/>
          <p:cNvSpPr>
            <a:spLocks/>
          </p:cNvSpPr>
          <p:nvPr/>
        </p:nvSpPr>
        <p:spPr bwMode="auto">
          <a:xfrm>
            <a:off x="5867400" y="3417888"/>
            <a:ext cx="1296988" cy="515937"/>
          </a:xfrm>
          <a:custGeom>
            <a:avLst/>
            <a:gdLst>
              <a:gd name="T0" fmla="*/ 1296988 w 771"/>
              <a:gd name="T1" fmla="*/ 432721 h 279"/>
              <a:gd name="T2" fmla="*/ 686344 w 771"/>
              <a:gd name="T3" fmla="*/ 12945 h 279"/>
              <a:gd name="T4" fmla="*/ 0 w 771"/>
              <a:gd name="T5" fmla="*/ 515937 h 279"/>
              <a:gd name="T6" fmla="*/ 0 60000 65536"/>
              <a:gd name="T7" fmla="*/ 0 60000 65536"/>
              <a:gd name="T8" fmla="*/ 0 60000 65536"/>
              <a:gd name="T9" fmla="*/ 0 w 771"/>
              <a:gd name="T10" fmla="*/ 0 h 279"/>
              <a:gd name="T11" fmla="*/ 771 w 771"/>
              <a:gd name="T12" fmla="*/ 279 h 2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1" h="279">
                <a:moveTo>
                  <a:pt x="771" y="234"/>
                </a:moveTo>
                <a:cubicBezTo>
                  <a:pt x="653" y="117"/>
                  <a:pt x="536" y="0"/>
                  <a:pt x="408" y="7"/>
                </a:cubicBezTo>
                <a:cubicBezTo>
                  <a:pt x="280" y="14"/>
                  <a:pt x="68" y="234"/>
                  <a:pt x="0" y="27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4572000" y="3213100"/>
            <a:ext cx="863600" cy="290513"/>
          </a:xfrm>
          <a:prstGeom prst="rect">
            <a:avLst/>
          </a:prstGeom>
          <a:solidFill>
            <a:srgbClr val="FF0000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Ghrelin</a:t>
            </a:r>
            <a:endParaRPr lang="el-GR" sz="1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4572000" y="4075113"/>
            <a:ext cx="863600" cy="473075"/>
          </a:xfrm>
          <a:prstGeom prst="rect">
            <a:avLst/>
          </a:prstGeom>
          <a:solidFill>
            <a:srgbClr val="FF0000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“Active” Ghrelin</a:t>
            </a:r>
            <a:endParaRPr lang="el-GR" sz="1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0060" name="AutoShape 12"/>
          <p:cNvSpPr>
            <a:spLocks noChangeArrowheads="1"/>
          </p:cNvSpPr>
          <p:nvPr/>
        </p:nvSpPr>
        <p:spPr bwMode="auto">
          <a:xfrm rot="5400000">
            <a:off x="4717257" y="3645694"/>
            <a:ext cx="431800" cy="287337"/>
          </a:xfrm>
          <a:custGeom>
            <a:avLst/>
            <a:gdLst>
              <a:gd name="T0" fmla="*/ 6474002 w 21600"/>
              <a:gd name="T1" fmla="*/ 0 h 21600"/>
              <a:gd name="T2" fmla="*/ 0 w 21600"/>
              <a:gd name="T3" fmla="*/ 1911177 h 21600"/>
              <a:gd name="T4" fmla="*/ 6474002 w 21600"/>
              <a:gd name="T5" fmla="*/ 3822341 h 21600"/>
              <a:gd name="T6" fmla="*/ 8632001 w 21600"/>
              <a:gd name="T7" fmla="*/ 191117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30061" name="Text Box 13"/>
          <p:cNvSpPr txBox="1">
            <a:spLocks noChangeArrowheads="1"/>
          </p:cNvSpPr>
          <p:nvPr/>
        </p:nvSpPr>
        <p:spPr bwMode="auto">
          <a:xfrm>
            <a:off x="34925" y="3213100"/>
            <a:ext cx="4464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GOAT: Ghrelin </a:t>
            </a: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-Acyltransferase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Εντόπιση κυριότερα στο στόμαχο και στο έντερο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Ταυτόχρονη ανακάλυψη από 2 ερευνητικές ομάδες</a:t>
            </a:r>
          </a:p>
        </p:txBody>
      </p:sp>
      <p:sp>
        <p:nvSpPr>
          <p:cNvPr id="130062" name="Text Box 14"/>
          <p:cNvSpPr txBox="1">
            <a:spLocks noChangeArrowheads="1"/>
          </p:cNvSpPr>
          <p:nvPr/>
        </p:nvSpPr>
        <p:spPr bwMode="auto">
          <a:xfrm>
            <a:off x="34925" y="5553075"/>
            <a:ext cx="878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Eli Lilly: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Αναζήτηση μορίων που αναστέλλουν τη δράση του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GOAT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130063" name="Text Box 15"/>
          <p:cNvSpPr txBox="1">
            <a:spLocks noChangeArrowheads="1"/>
          </p:cNvSpPr>
          <p:nvPr/>
        </p:nvSpPr>
        <p:spPr bwMode="auto">
          <a:xfrm>
            <a:off x="5797550" y="6308725"/>
            <a:ext cx="331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Yang J et al, Cell 2008;132:387-396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7" grpId="0" animBg="1"/>
      <p:bldP spid="130058" grpId="0" animBg="1"/>
      <p:bldP spid="130059" grpId="0" animBg="1"/>
      <p:bldP spid="130060" grpId="0" animBg="1"/>
      <p:bldP spid="130061" grpId="0"/>
      <p:bldP spid="13006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ΠΕΠΤΙΔΙΟ ΥΥ</a:t>
            </a:r>
            <a:r>
              <a:rPr lang="el-GR" sz="3000" b="1" baseline="-25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3-36</a:t>
            </a: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</a:t>
            </a: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ΥΥ</a:t>
            </a:r>
            <a:r>
              <a:rPr lang="el-GR" sz="3000" b="1" baseline="-25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3-36</a:t>
            </a:r>
            <a:r>
              <a:rPr lang="en-US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r>
              <a:rPr lang="el-G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                    ΘΕΡΑΠΕΥΤΙΚΕΣ ΠΡΟΟΠΤΙΚΕΣ</a:t>
            </a:r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107950" y="1327150"/>
            <a:ext cx="8785225" cy="16160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133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παχύσαρκοι ασθενείς (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BMI: 30-43 kg/m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endParaRPr lang="el-GR" sz="20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Τυχαιοποίηση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σε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placebo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200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ή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600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ενδορρινικού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PYY</a:t>
            </a:r>
            <a:r>
              <a:rPr lang="en-US" sz="2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3-36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Χορήγηση 3/ημ (</a:t>
            </a:r>
            <a:r>
              <a:rPr lang="el-G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προγευματικά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 για 12 εβδομάδες με </a:t>
            </a:r>
            <a:r>
              <a:rPr lang="el-G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υποθερμιδική</a:t>
            </a:r>
            <a:r>
              <a:rPr 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δίαιτα και άσκηση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857500"/>
            <a:ext cx="4392612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107950" y="3140075"/>
            <a:ext cx="4500563" cy="28352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88% των ασθενών της ομάδας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placebo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ολοκλήρωσε τη μελέτη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Μόνο 70% της ομάδας των 200 μ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26% της ομάδας των 600 μ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συμπλήρωσαν 12 εβδ. αγωγής</a:t>
            </a: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Σημαντικότερη ανεπιθύμητη ενέργεια: δοσοεξαρτώμενη εμφάνιση ναυτίας</a:t>
            </a: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3995738" y="6308725"/>
            <a:ext cx="5148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Gantz I et al, J Clin Endocrinol Metab 2007;92:1754-1757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44450"/>
            <a:ext cx="9036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1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ΑΠΟΤΕΛΕΣΜΑΤΙΚΟΤΗΤΑ ΚΑΙ ΑΣΦΑΛΕΙΑ ΤΗΣ ΤΕΣΟΦΕΝΣΙΝΗΣ ΓΙΑ ΑΠΩΛΕΙΑ ΒΑΡΟΥΣ ΣΕ ΠΑΧΥΣΑΡΚΑ ΑΤΟΜΑ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87852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Η τεσοφενσίνη (ΤΕ) είναι αναστολέας της προσυναπτικής επαναπροσλήψεως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σεροτονίνης, νοραδρεναλίνης και ντοπαμίνης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που δοκιμάζεται ως θεραπεία για τις νόσους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Parkinson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Alzheimer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έχει βρεθεί ότι προκαλεί </a:t>
            </a:r>
            <a:r>
              <a:rPr lang="el-GR" sz="20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δοσοεξαρτώμενη απώλεια βάρους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Τυχαιοποιημένη, διπλή-τυφλή, ελεγχόμενη με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placebo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πολυκεντρική μελέτη φάσης ΙΙ διάρκειας 24 εβδομάδων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Παχύσαρκοι ασθενείς (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n=203, BMI 30-40,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ηλικία 18-65 ετών) υπεβλήθησαν σε αρχική περίοδο δίαιτας και ασκήσεως και στη συνέχεια σε 24 εβδομάδες δίαιτας και λήψεως ΤΕ 0.25, 0.5 ή 1.0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mg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ή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placebo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άπαξ ημερησίως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161 (79%) ασθενείς ολοκλήρωσαν τη μελέτη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Δεν υπήρξε σημαντική διαφορά μεταξύ του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placebo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των ομάδων ΤΕ (πλην της δόσεως του 1.0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mg)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στην απόσυρση λόγω ανεπιθύμητων ενεργειών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5219700" y="6437313"/>
            <a:ext cx="4176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Astrup A et al, Lancet 2008;372:1906-1913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0" y="44450"/>
            <a:ext cx="9036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1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ΑΠΟΤΕΛΕΣΜΑΤΙΚΟΤΗΤΑ ΚΑΙ ΑΣΦΑΛΕΙΑ ΤΗΣ ΤΕΣΟΦΕΝΣΙΝΗΣ ΓΙΑ ΑΠΩΛΕΙΑ ΒΑΡΟΥΣ ΣΕ ΠΑΧΥΣΑΡΚΑ ΑΤΟΜΑ</a:t>
            </a: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0" y="946150"/>
            <a:ext cx="4284663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Η </a:t>
            </a:r>
            <a:r>
              <a:rPr lang="el-GR" sz="19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αφαιρούμενη από το </a:t>
            </a:r>
            <a:r>
              <a:rPr lang="en-US" sz="19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placebo </a:t>
            </a:r>
            <a:r>
              <a:rPr lang="el-GR" sz="19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απώλεια βάρους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ήταν </a:t>
            </a:r>
            <a:r>
              <a:rPr lang="el-GR" sz="19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μεγαλύτερη από διπλάσια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l-GR" sz="19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4.5%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l-GR" sz="19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9.2%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και </a:t>
            </a:r>
            <a:r>
              <a:rPr lang="el-GR" sz="19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10.6%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για τις τρεις δοσολογίες) εκείνης που προκύπτει με τη λήψη των υπαρχόντων εγκεκριμένων φαρμάκων</a:t>
            </a:r>
            <a:endParaRPr lang="en-US" sz="19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9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Οι </a:t>
            </a:r>
            <a:r>
              <a:rPr lang="el-GR" sz="1900" b="1" u="sng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ανεπιθύμητες 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ενέργειες ήταν ήπιες και παροδικές: ξηροστομία, ναυτία, δυσκοιλιότης, αϋπνία, μη σημαντικές διαφορές στην </a:t>
            </a:r>
            <a:r>
              <a:rPr lang="el-GR" sz="19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για τα 0.25 και 0.5 </a:t>
            </a:r>
            <a:r>
              <a:rPr lang="en-US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mg, 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αύξηση </a:t>
            </a:r>
            <a:r>
              <a:rPr lang="el-GR" sz="19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καρδιακής συχνότητας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l-GR" sz="19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7.4 σφύξεις/λεπτό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μετά 24 εβδομάδες με 0.5 </a:t>
            </a:r>
            <a:r>
              <a:rPr lang="en-US" sz="19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mg)</a:t>
            </a:r>
            <a:endParaRPr lang="el-GR" sz="19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5288" y="908050"/>
            <a:ext cx="4903787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0" y="5516563"/>
            <a:ext cx="874871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19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●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</a:rPr>
              <a:t> Η λήψη 0.5 </a:t>
            </a:r>
            <a:r>
              <a:rPr lang="en-US" sz="1900" b="1">
                <a:effectLst>
                  <a:outerShdw blurRad="38100" dist="38100" dir="2700000" algn="tl">
                    <a:srgbClr val="000000"/>
                  </a:outerShdw>
                </a:effectLst>
              </a:rPr>
              <a:t>mg </a:t>
            </a:r>
            <a:r>
              <a:rPr lang="el-GR" sz="1900" b="1">
                <a:effectLst>
                  <a:outerShdw blurRad="38100" dist="38100" dir="2700000" algn="tl">
                    <a:srgbClr val="000000"/>
                  </a:outerShdw>
                </a:effectLst>
              </a:rPr>
              <a:t>τεσοφενσίνης μπορεί να είναι διπλάσια αποτελεσματική και να έχει παρόμοιους ή λιγότερους κινδύνους από τα υπάρχοντα φάρμακα. Δικαιολογείται η διενέργεια μελετών φάσης ΙΙΙ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l-GR"/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5219700" y="6437313"/>
            <a:ext cx="4176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Astrup A et al, Lancet 2008;372:1906-1913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50825" y="44450"/>
            <a:ext cx="8642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ΧΕΙΡΟΥΡΓΙΚΗ ΑΝΤΙΜΕΤΩΠΙΣΗ ΤΗΣ ΠΑΧΥΣΑΡΚΙΑΣ: ΕΝΔΕΙΞΕΙΣ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250825" y="1125538"/>
            <a:ext cx="864235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ΒΜΙ </a:t>
            </a:r>
            <a:r>
              <a:rPr lang="el-GR" sz="20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≥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40 </a:t>
            </a:r>
            <a:r>
              <a:rPr lang="en-US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kg/m</a:t>
            </a:r>
            <a:r>
              <a:rPr lang="en-US" sz="20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ή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ΒΜΙ </a:t>
            </a:r>
            <a:r>
              <a:rPr lang="el-GR" sz="20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≥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35 </a:t>
            </a:r>
            <a:r>
              <a:rPr lang="en-US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kg/m</a:t>
            </a:r>
            <a:r>
              <a:rPr lang="en-US" sz="20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με σημαντικές </a:t>
            </a:r>
            <a:r>
              <a:rPr lang="el-GR" sz="20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συννοσηρότητες</a:t>
            </a:r>
            <a:endParaRPr lang="el-GR" sz="2000" b="1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Ηλικία μεταξύ 16 και 65 ετών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Αποδεκτός χειρουργικός κίνδυνος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Αποδεδειγμένη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αποτυχία συντηρητικών προσεγγίσεων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μακροχρόνιας απώλειας βάρους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Ψυχολογικά ισορροπημένος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ασθενής με ρεαλιστικές προσδοκίες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Επαρκώς ενημερωμένος ασθενής με σαφές κίνητρο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Ασθενής έτοιμος να αποδεχθεί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μακροχρόνιες ριζικές αλλαγές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στον τρόπο ζωής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Υποστηρικτικό οικογενειακό/κοινωνικό περιβάλλον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Μη κατάχρηση οινοπνεύματος ή άλλων ουσιών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Απουσία ενεργού ψυχώσεως και μη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θεραπευόμενης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σοβαρής καταθλίψεως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219200"/>
            <a:ext cx="5184775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250825" y="44450"/>
            <a:ext cx="8642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ΑΠΟΤΕΛΕΣΜΑΤΙΚΟΤΗΤΑ ΤΗΣ ΧΕΙΡΟΥΡΓΙΚΗΣ: Η ΜΕΛΕΤΗ 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SOS</a:t>
            </a:r>
            <a:endParaRPr lang="el-GR" sz="32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323850" y="5229225"/>
            <a:ext cx="8280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2010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χειρουργηθέντες,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2037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συντηρητική αντιμετώπιση (ομάδα ελέγχου)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Μείωση του συνολικού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κινδύνου για θάνατο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κατά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30%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περίπου</a:t>
            </a: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Βελτίωση όλων των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συνοδών παθήσεων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188" y="1196975"/>
            <a:ext cx="50847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250825" y="185738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Ο ΓΑΣΤΡΙΚΟΣ ΔΑΚΤΥΛΙΟΣ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250825" y="185738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Ο ΓΑΣΤΡΙΚΟΣ ΔΑΚΤΥΛΙΟΣ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864235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Επέμβαση αμιγώς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περιοριστικού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τύπου</a:t>
            </a:r>
            <a:endParaRPr lang="el-GR" sz="2000" b="1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Αποτελεσματικότης: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20%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απώλεια την πρώτη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2ετία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14%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στη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10ετία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Συνηθέστερες επιπλοκές: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Κοινές μετεγχειρητικές επιπλοκές (πνευμονική εμβολή, 	λοιμώξεις)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Επιπλοκές που αφορούν το δακτύλιο: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Οξεία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απόφραξη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του γαστρικού στομίου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Διάβρωση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του στομάχου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Μετακίνηση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του δακτυλίου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Δυσλειτουργίες, επιμολύνσεις της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δεξαμενής ή των 	σωληνώσεων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Διάταση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οισοφάγου, οισοφαγίτις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 δακτύλιος </a:t>
            </a:r>
            <a:r>
              <a:rPr lang="el-GR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ΔΕΝ είναι προσωρινή λύση</a:t>
            </a:r>
            <a:r>
              <a:rPr lang="el-GR" sz="20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endParaRPr lang="el-GR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88566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ΔΙΑΓΝΩΣΤΙΚΗ ΠΡΟΣΕΓΓΙΣΗ ΠΑΧΥΣΑΡΚΙΑΣ: ΔΕΙΚΤΗΣ ΜΑΖΑΣ ΣΩΜΑΤΟΣ (</a:t>
            </a: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BMI)</a:t>
            </a:r>
            <a:endParaRPr lang="el-GR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207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BMI = 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Βάρος (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Kg)/[</a:t>
            </a:r>
            <a:r>
              <a:rPr lang="el-G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Ύψος 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(m)]</a:t>
            </a:r>
            <a:r>
              <a:rPr lang="en-US" sz="20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l-GR" sz="2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2775" name="Group 7"/>
          <p:cNvGraphicFramePr>
            <a:graphicFrameLocks noGrp="1"/>
          </p:cNvGraphicFramePr>
          <p:nvPr/>
        </p:nvGraphicFramePr>
        <p:xfrm>
          <a:off x="533400" y="1916113"/>
          <a:ext cx="8077200" cy="3154680"/>
        </p:xfrm>
        <a:graphic>
          <a:graphicData uri="http://schemas.openxmlformats.org/drawingml/2006/table">
            <a:tbl>
              <a:tblPr/>
              <a:tblGrid>
                <a:gridCol w="2438400"/>
                <a:gridCol w="1371600"/>
                <a:gridCol w="2133600"/>
                <a:gridCol w="21336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ΤΑΞΙΝΟΜΗΣΗ</a:t>
                      </a:r>
                      <a:endParaRPr kumimoji="0" lang="en-GB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BMI</a:t>
                      </a: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kg/m</a:t>
                      </a:r>
                      <a:r>
                        <a:rPr kumimoji="0" lang="en-US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  <a:endParaRPr kumimoji="0" lang="en-GB" sz="15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ΚΙΝΔΥΝΟΣ ΣΥΝ-ΝΟΣΗΡΟΤΗΤΑΣ *</a:t>
                      </a:r>
                      <a:endParaRPr kumimoji="0" lang="en-GB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Περίμετρος Μέσης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≤</a:t>
                      </a: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102 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cm</a:t>
                      </a: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(άνδρες)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≤</a:t>
                      </a: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88 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cm </a:t>
                      </a: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(γυναίκες)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&gt;102 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cm</a:t>
                      </a: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(άνδρες)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&gt;88 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cm </a:t>
                      </a: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(γυναίκες)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Ισχνός (αδύνατος)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&lt;18.5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Φυσιολογικού βάρους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18.5 – 24.9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Υπέρβαρος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25.0 – 29.9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Αυξημένος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Υψηλός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Ήπια Παχύσαρκος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30.0 – 34.9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Υψηλός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Πολύ υψηλός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Μέτρια Παχύσαρκος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35.0 – 39.9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Πολύ υψηλός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Πολύ υψηλός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Σοβαρά Παχύσαρκος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&gt;40.0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Πάρα πολύ υψηλός</a:t>
                      </a:r>
                      <a:endParaRPr kumimoji="0" lang="en-GB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Πάρα πολύ υψηλός</a:t>
                      </a:r>
                      <a:endParaRPr kumimoji="0" lang="en-GB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824" name="Text Box 56"/>
          <p:cNvSpPr txBox="1">
            <a:spLocks noChangeArrowheads="1"/>
          </p:cNvSpPr>
          <p:nvPr/>
        </p:nvSpPr>
        <p:spPr bwMode="auto">
          <a:xfrm>
            <a:off x="457200" y="5138738"/>
            <a:ext cx="83820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10000"/>
              </a:spcBef>
              <a:defRPr/>
            </a:pPr>
            <a:r>
              <a:rPr lang="el-GR" sz="11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Κίνδυνος συν-νοσηρότητας για Σακχαρώδη Διαβήτη Τύπου 2, Υπέρταση και Καρδιαγγειακή Νόσο, σε σχέση με φυσιολογικό βάρος και φυσιολογική περίμετρο μέσης</a:t>
            </a:r>
            <a:endParaRPr lang="en-GB" sz="11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2825" name="Text Box 57"/>
          <p:cNvSpPr txBox="1">
            <a:spLocks noChangeArrowheads="1"/>
          </p:cNvSpPr>
          <p:nvPr/>
        </p:nvSpPr>
        <p:spPr bwMode="auto">
          <a:xfrm>
            <a:off x="-36513" y="6481763"/>
            <a:ext cx="9144001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00" b="1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NIH/NHLBI The Practical Guide, Identification, Evaluation and Treatment of Overweight and Obesity in Adults, October 2000</a:t>
            </a:r>
            <a:endParaRPr lang="en-GB" sz="1100" b="1" i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0" y="1628775"/>
            <a:ext cx="44862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250825" y="185738"/>
            <a:ext cx="8642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ΓΑΣΤΡΙΚΗ ΠΑΡΑΚΑΜΨΗ 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(BYPASS) </a:t>
            </a: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ΚΑΤΑ 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ROUX-EN-Y</a:t>
            </a:r>
            <a:endParaRPr lang="el-GR" sz="32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250825" y="185738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ΓΑΣΤΡΙΚΗ ΠΑΡΑΚΑΜΨΗ</a:t>
            </a: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864235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Η πιο αποτελεσματική: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32%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απώλεια στη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2ετία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25%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στη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10ετία</a:t>
            </a: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Αρχικά θεωρείτο επέμβαση αμιγώς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δυσαπορροφητικού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τύπου</a:t>
            </a:r>
            <a:endParaRPr lang="el-GR" sz="2000" b="1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Αποδεδειγμένη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ανορεξιογόνος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επίδραση: αύξηση ορμονών που επάγουν τον κορεσμό (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PYY, GLP-1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Ιδιαίτερα ευμενής επίδραση στο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διαβήτη τύπου 2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(βελτίωση του ελέγχου έως και «ίαση» του διαβήτη)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Περισσότερες ανατομικές μεταβολές, περισσότερες επιπλοκές: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Κοινές μετεγχειρητικές επιπλοκές (πνευμονική εμβολή, 	λοιμώξεις)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Διαφυγή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από τις αναστομώσεις (ράμματα)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Αιμορραγίες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Μεταβολικές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επιπλοκές: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δυσαπορρόφηση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σιδήρου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	ασβεστίου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βιταμινών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ανάγκη για υποκατάσταση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ΕΠΙΔΡΑΣΗ ΤΗΣ ΓΑΣΤΡΙΚΗΣ ΠΑΡΑΚΑΜΨΕΩΣ ΕΠΙ ΤΗΣ ΦΥΣΙΟΛΟΓΙΑΣ ΠΕΙΝΑΣ ΚΑΙ ΚΟΡΕΣΜΟΥ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107950" y="1412875"/>
            <a:ext cx="9036050" cy="16033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Ασθενείς που υπεβλήθησαν σε γαστρική παράκαμψη τύπου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Roux-en-Y (RYGB)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ή τοποθέτηση γαστρικού δακτυλίου (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Gastric Banding, GB)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ομάδα ελέγχου από παχύσαρκους και νορμοβαρείς εθελοντές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Προσδιορισμός της ανταποκρίσεως γκρελίνης, ινσουλίνης, παγκρεατικού πολυπεπτιδίου,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σε δοκιμαστικό γεύμα</a:t>
            </a: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3068638"/>
            <a:ext cx="4392613" cy="333851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3349625"/>
            <a:ext cx="622300" cy="1587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3500438"/>
            <a:ext cx="454025" cy="1587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6613" y="3644900"/>
            <a:ext cx="579437" cy="1682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054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3789363"/>
            <a:ext cx="665162" cy="1905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107950" y="3141663"/>
            <a:ext cx="3959225" cy="31146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Έντονη </a:t>
            </a:r>
            <a:r>
              <a:rPr lang="el-G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μεταγευματική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απόκριση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 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</a:t>
            </a:r>
            <a:r>
              <a:rPr lang="el-GR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στην ομάδα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RYGB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Ενωρίτερη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και μεγαλύτερη αύξηση των συγκεντρώσεων της ινσουλίνης             βελτίωση γλυκαιμικού ελέγχου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Καμία μεταβολή της </a:t>
            </a:r>
            <a:r>
              <a:rPr lang="el-G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γκρελίνης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και του παγκρεατικού πολυπεπτιδίου</a:t>
            </a:r>
          </a:p>
        </p:txBody>
      </p:sp>
      <p:sp>
        <p:nvSpPr>
          <p:cNvPr id="105482" name="AutoShape 10"/>
          <p:cNvSpPr>
            <a:spLocks noChangeArrowheads="1"/>
          </p:cNvSpPr>
          <p:nvPr/>
        </p:nvSpPr>
        <p:spPr bwMode="auto">
          <a:xfrm>
            <a:off x="1474788" y="4724400"/>
            <a:ext cx="649287" cy="288925"/>
          </a:xfrm>
          <a:prstGeom prst="rightArrow">
            <a:avLst>
              <a:gd name="adj1" fmla="val 50000"/>
              <a:gd name="adj2" fmla="val 56181"/>
            </a:avLst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5003800" y="6508750"/>
            <a:ext cx="4608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Le Roux CW et al, Ann Surg 2006;243:108-114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 l="16959" t="9912" r="10620" b="20171"/>
          <a:stretch>
            <a:fillRect/>
          </a:stretch>
        </p:blipFill>
        <p:spPr bwMode="auto">
          <a:xfrm>
            <a:off x="1908175" y="1450975"/>
            <a:ext cx="5256213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250825" y="115888"/>
            <a:ext cx="86423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ΕΠΙΜΗΚΗΣ ΓΑΣΤΡΕΚΤΟΜΗ</a:t>
            </a:r>
            <a:r>
              <a:rPr lang="en-US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</a:t>
            </a:r>
            <a:r>
              <a:rPr lang="en-US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SLEEVE GASTRECTOMY)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ΕΠΙΜΗΚΗΣ ΓΑΣΤΡΕΚΤΟΜΗ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86423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Αναφερόμενη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αποτελεσματικότης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συγκρίσιμη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 της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παρακάμψεως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ελλιπή μακροχρόνια δεδομένα</a:t>
            </a: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Επέμβαση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περιοριστικού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τύπου, δεδομένα υποστηρίζουν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ανορεξιογόνο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επίδραση (αφαίρεση του τμήματος του στομάχου που παράγει την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ορεξιογόνο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ορμόνη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γκρελίνη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Λιγότερες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επιπλοκές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από τη γαστρική παράκαμψη: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Κοινές μετεγχειρητικές επιπλοκές (πνευμονική εμβολή, 	λοιμώξεις)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Διαφυγή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από τις αναστομώσεις (ράμματα)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Αιμορραγίες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Μεταβολικές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επιπλοκές είναι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ασυνήθεις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Νέα επέμβαση,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λίγα δεδομένα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για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μακροχρόνια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αποτελεσματικότητα και ασφάλεια</a:t>
            </a:r>
            <a:endParaRPr lang="el-GR" sz="2000" b="1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/>
          <p:cNvPicPr>
            <a:picLocks noChangeAspect="1" noChangeArrowheads="1"/>
          </p:cNvPicPr>
          <p:nvPr/>
        </p:nvPicPr>
        <p:blipFill>
          <a:blip r:embed="rId2" cstate="print"/>
          <a:srcRect l="13164" r="16798"/>
          <a:stretch>
            <a:fillRect/>
          </a:stretch>
        </p:blipFill>
        <p:spPr bwMode="auto">
          <a:xfrm>
            <a:off x="1835150" y="549275"/>
            <a:ext cx="5470525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8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ΥΠΟΘΕΣΗ ΤΩΝ «ΑΝΤΙ-ΙΝΚΡΕΤΙΝΩΝ»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995738" y="6508750"/>
            <a:ext cx="5616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Rubino F, Curr Opin Clin Nutr Metab Care 2006;9:497-507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-214313" y="79375"/>
            <a:ext cx="9501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600" b="1" dirty="0" smtClean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ΕΝΔΟΣΚΟΠΙΚΗ ΣΤΟΧΕΥΣΗ </a:t>
            </a:r>
            <a:r>
              <a:rPr lang="el-GR" sz="26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ΤΩΝ «ΑΝΤΙ-ΙΝΚΡΕΤΙΝΩΝ»;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640" t="2751" r="2627" b="4063"/>
          <a:stretch>
            <a:fillRect/>
          </a:stretch>
        </p:blipFill>
        <p:spPr bwMode="auto">
          <a:xfrm>
            <a:off x="107504" y="1340768"/>
            <a:ext cx="432859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718" t="543" r="1703"/>
          <a:stretch>
            <a:fillRect/>
          </a:stretch>
        </p:blipFill>
        <p:spPr bwMode="auto">
          <a:xfrm>
            <a:off x="4572000" y="1196752"/>
            <a:ext cx="4512285" cy="38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23528" y="55172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Η ΣΥΣΚΕΥΗ </a:t>
            </a:r>
            <a:r>
              <a:rPr lang="en-US" sz="2400" b="1" dirty="0" smtClean="0">
                <a:solidFill>
                  <a:srgbClr val="CCEC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ENDOBARRIER®</a:t>
            </a:r>
            <a:endParaRPr lang="el-GR" sz="2400" b="1" dirty="0">
              <a:solidFill>
                <a:srgbClr val="CCEC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ew_EB_BarChart_wb"/>
          <p:cNvPicPr>
            <a:picLocks noChangeAspect="1" noChangeArrowheads="1"/>
          </p:cNvPicPr>
          <p:nvPr/>
        </p:nvPicPr>
        <p:blipFill>
          <a:blip r:embed="rId2" cstate="print"/>
          <a:srcRect b="5128"/>
          <a:stretch>
            <a:fillRect/>
          </a:stretch>
        </p:blipFill>
        <p:spPr bwMode="auto">
          <a:xfrm>
            <a:off x="4355976" y="2994645"/>
            <a:ext cx="4536503" cy="3102368"/>
          </a:xfrm>
          <a:prstGeom prst="rect">
            <a:avLst/>
          </a:prstGeom>
          <a:noFill/>
        </p:spPr>
      </p:pic>
      <p:pic>
        <p:nvPicPr>
          <p:cNvPr id="10244" name="Picture 4" descr="SignWeightLoss-wb"/>
          <p:cNvPicPr>
            <a:picLocks noChangeAspect="1" noChangeArrowheads="1"/>
          </p:cNvPicPr>
          <p:nvPr/>
        </p:nvPicPr>
        <p:blipFill>
          <a:blip r:embed="rId3" cstate="print"/>
          <a:srcRect l="2280" r="1527"/>
          <a:stretch>
            <a:fillRect/>
          </a:stretch>
        </p:blipFill>
        <p:spPr bwMode="auto">
          <a:xfrm>
            <a:off x="4355976" y="116632"/>
            <a:ext cx="4536504" cy="2800136"/>
          </a:xfrm>
          <a:prstGeom prst="rect">
            <a:avLst/>
          </a:prstGeom>
          <a:noFill/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79512" y="188640"/>
            <a:ext cx="3959225" cy="249299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39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ασθενείς με νοσογόνο παχυσαρκία (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BMI: 43.7±5.9)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19.9±1.8%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μείωση σωματικού βάρους εντός ενός έτους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79512" y="3312274"/>
            <a:ext cx="3959225" cy="2123658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22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ασθενείς με ΣΔ2 και νοσογόνο παχυσαρκία (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BMI: 4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4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.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8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±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7.4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2.1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±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0.3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%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μείωση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HbA1c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εντός ενός έτους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95936" y="6189489"/>
            <a:ext cx="525658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Escalona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A 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et al, 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Ann </a:t>
            </a: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Surg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2012;255:1080-1085</a:t>
            </a: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de </a:t>
            </a: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Moura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EG 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et al, 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Diabetes </a:t>
            </a: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Technol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Ther</a:t>
            </a:r>
            <a:r>
              <a:rPr lang="en-US" sz="1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 2012;14:183-189</a:t>
            </a: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http://healthhabits.files.wordpress.com/2009/09/obesity-time-bomb-the-evolution-of.jpg"/>
          <p:cNvPicPr>
            <a:picLocks noChangeAspect="1" noChangeArrowheads="1"/>
          </p:cNvPicPr>
          <p:nvPr/>
        </p:nvPicPr>
        <p:blipFill>
          <a:blip r:embed="rId2" cstate="print"/>
          <a:srcRect l="460" r="73444"/>
          <a:stretch>
            <a:fillRect/>
          </a:stretch>
        </p:blipFill>
        <p:spPr bwMode="auto">
          <a:xfrm>
            <a:off x="2684722" y="908720"/>
            <a:ext cx="3759486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plate">
  <a:themeElements>
    <a:clrScheme name="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7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1675</TotalTime>
  <Words>5652</Words>
  <Application>Microsoft Office PowerPoint</Application>
  <PresentationFormat>Προβολή στην οθόνη (4:3)</PresentationFormat>
  <Paragraphs>875</Paragraphs>
  <Slides>98</Slides>
  <Notes>6</Notes>
  <HiddenSlides>0</HiddenSlides>
  <MMClips>0</MMClips>
  <ScaleCrop>false</ScaleCrop>
  <HeadingPairs>
    <vt:vector size="6" baseType="variant">
      <vt:variant>
        <vt:lpstr>Θέμα</vt:lpstr>
      </vt:variant>
      <vt:variant>
        <vt:i4>10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98</vt:i4>
      </vt:variant>
    </vt:vector>
  </HeadingPairs>
  <TitlesOfParts>
    <vt:vector size="109" baseType="lpstr">
      <vt:lpstr>Ripple</vt:lpstr>
      <vt:lpstr>Blank Presentation</vt:lpstr>
      <vt:lpstr>1_Default Design</vt:lpstr>
      <vt:lpstr>2_Default Design</vt:lpstr>
      <vt:lpstr>3_Default Design</vt:lpstr>
      <vt:lpstr>template</vt:lpstr>
      <vt:lpstr>27_Blank Presentation</vt:lpstr>
      <vt:lpstr>1_Ripple</vt:lpstr>
      <vt:lpstr>2_Ripple</vt:lpstr>
      <vt:lpstr>3_Ripple</vt:lpstr>
      <vt:lpstr>Microsoft Graph Chart</vt:lpstr>
      <vt:lpstr>Διαφάνεια 1</vt:lpstr>
      <vt:lpstr>Διαφάνεια 2</vt:lpstr>
      <vt:lpstr>Obesity Trends* Among U.S. Adults BRFSS, 1994</vt:lpstr>
      <vt:lpstr>Obesity Trends* Among U.S. Adults BRFSS, 2010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Disease Risk Associated with Excess Body Mass Index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</vt:vector>
  </TitlesOfParts>
  <Company>Laiko Hospital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Alexander Kokkinos</dc:creator>
  <cp:lastModifiedBy>Diabitologiko</cp:lastModifiedBy>
  <cp:revision>149</cp:revision>
  <dcterms:created xsi:type="dcterms:W3CDTF">2007-06-02T15:42:29Z</dcterms:created>
  <dcterms:modified xsi:type="dcterms:W3CDTF">2015-05-12T09:22:16Z</dcterms:modified>
</cp:coreProperties>
</file>