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85" r:id="rId22"/>
    <p:sldId id="277" r:id="rId23"/>
    <p:sldId id="278" r:id="rId24"/>
    <p:sldId id="279" r:id="rId25"/>
    <p:sldId id="280" r:id="rId26"/>
    <p:sldId id="281" r:id="rId27"/>
    <p:sldId id="282" r:id="rId28"/>
    <p:sldId id="283" r:id="rId29"/>
    <p:sldId id="284" r:id="rId30"/>
    <p:sldId id="286" r:id="rId3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ink/ink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8-19T09:17:46.9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1017 27,'0'0,"0"0,-22 0,-2 0,24 0,0 0,-23 0,-1 0,1 0,23 0,-24 0,24 0,-24 0,2 0,22 0,-23 0,-1 0,0 0,24 0,-23 0,23 0,-24 0,24 0,-22 0,-2 0,24 0,-23 0,23 0,-24 0,1 0,-1-23,24 23,-22 0,-2 0,24 0,-23 0,23 0,-24 0,1 0,23 0,-24 0,1 0,0 0,23 0,-23 0,23 0,-24 0,24 23,0-23,-23 0,-1 0,24 23,-23-23,23 47,0-47,-23 22,0-22,23 0,0 24,-24-24,24 0,0 23,-23-23,23 0,0 24,-24-24,0 23,24-23,0 24,0-2,-23 1,23-23,0 0,-22 24,22-24,-24 47,24-47,-24 23,24-23,0 0,-23 23,23-23,0 23,0 0,0-23,0 24,0-24,0 23,0 0,0-23,0 24,0-24,0 22,0-22,0 24,0-1,0 24,0-47,0 23,0 0,0 0,0-23,0 23,0-23,0 24,0-24,0 23,0 1,0-24,0 23,0-23,0 22,0 2,0-24,0 23,0-23,0 24,0-1,23 0,-23-23,0 23,0-23,0 0,24 23,-24 1,0-24,24 0,-24 23,0-23,0 23,22-23,-22 24,0-24,23 23,-23-23,24 0,-24 23,24-23,-24 0,0 23,23-23,-23 23,0-23,24 0,-1 0,-23 0,23 0,-23 0,23 0,-23 0,24 0,-1 0,1 0,-24 0,46 0,-46 0,23 0,-23 0,24 0,-1 0,-23 0,24 0,-24 0,47 0,-47 0,22 0,-22 0,24 0,-24 0,23 0,1 0,-1 0,1 0,-24 0,22 0,-22 0,24 0,-24 0,0-23,23 23,1 0,-24 0,0-23,24 23,-24 0,0 0,23 0,-1-23,-22 0,24 23,0 0,-1 0,-23-24,47 24,-47-23,24 23,-24-23,22 23,2-24,-24 24,23 0,-23-23,24 0,-24 23,23-23,-23 23,0 0,0-23,24 23,-24 0,0-24,22 1,-22 23,0-24,24 24,-24 0,0-22,23 22,-23-23,0 23,0-24,0 24,0-23,0 23,0-24,0 1,0 23,0-23,0 23,0-23,0 0,0 23,0-24,0 24,0-23,0 23,0-23,0-1,0 24,0 0,0-22,0 22,0-24,0 1,0 23,0-23,0 23,0 0,0-24,0 24,0-23,0 0,0 23,0-23,0 23,0-23,0-1,-23 24,23-23,0 23,0-24,0 24,0-23,0 1,0 22,0 0,-24-24,24 24,0 0,0-23,-22 23,22-24,0 24,0-23,0 23,0-24,0 24,0-22,0 22,0-23,0 23,-24 0,1-24,23 24,0 0,-24 0,24-23,0 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E5827-854B-428F-8922-4B75BCF26768}" type="datetimeFigureOut">
              <a:rPr lang="el-GR" smtClean="0"/>
              <a:pPr/>
              <a:t>27/8/2023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B495D4-C5E6-4185-B04A-6025CEA5BE5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D90275B-F3D7-4865-8680-5FC5B32D70FB}" type="slidenum">
              <a:rPr lang="el-GR" smtClean="0"/>
              <a:pPr/>
              <a:t>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04CCF25-CD0F-4D1E-8306-74AB54E06082}" type="slidenum">
              <a:rPr lang="el-GR" smtClean="0"/>
              <a:pPr/>
              <a:t>29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D7408323-7795-4FC6-9478-E42412255564}" type="datetimeFigureOut">
              <a:rPr lang="el-GR" smtClean="0"/>
              <a:pPr/>
              <a:t>27/8/2023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7408323-7795-4FC6-9478-E42412255564}" type="datetimeFigureOut">
              <a:rPr lang="el-GR" smtClean="0"/>
              <a:pPr/>
              <a:t>27/8/2023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7408323-7795-4FC6-9478-E42412255564}" type="datetimeFigureOut">
              <a:rPr lang="el-GR" smtClean="0"/>
              <a:pPr/>
              <a:t>27/8/2023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7408323-7795-4FC6-9478-E42412255564}" type="datetimeFigureOut">
              <a:rPr lang="el-GR" smtClean="0"/>
              <a:pPr/>
              <a:t>27/8/2023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08323-7795-4FC6-9478-E42412255564}" type="datetimeFigureOut">
              <a:rPr lang="el-GR" smtClean="0"/>
              <a:pPr/>
              <a:t>27/8/2023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D7408323-7795-4FC6-9478-E42412255564}" type="datetimeFigureOut">
              <a:rPr lang="el-GR" smtClean="0"/>
              <a:pPr/>
              <a:t>27/8/2023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7408323-7795-4FC6-9478-E42412255564}" type="datetimeFigureOut">
              <a:rPr lang="el-GR" smtClean="0"/>
              <a:pPr/>
              <a:t>27/8/2023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D7408323-7795-4FC6-9478-E42412255564}" type="datetimeFigureOut">
              <a:rPr lang="el-GR" smtClean="0"/>
              <a:pPr/>
              <a:t>27/8/2023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8323-7795-4FC6-9478-E42412255564}" type="datetimeFigureOut">
              <a:rPr lang="el-GR" smtClean="0"/>
              <a:pPr/>
              <a:t>27/8/2023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08323-7795-4FC6-9478-E42412255564}" type="datetimeFigureOut">
              <a:rPr lang="el-GR" smtClean="0"/>
              <a:pPr/>
              <a:t>27/8/2023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08323-7795-4FC6-9478-E42412255564}" type="datetimeFigureOut">
              <a:rPr lang="el-GR" smtClean="0"/>
              <a:pPr/>
              <a:t>27/8/2023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5C24E8E-7128-4569-829A-F62EE8B425C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8323-7795-4FC6-9478-E42412255564}" type="datetimeFigureOut">
              <a:rPr lang="el-GR" smtClean="0"/>
              <a:pPr/>
              <a:t>27/8/2023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24E8E-7128-4569-829A-F62EE8B425C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gif"/><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7.emf"/><Relationship Id="rId5" Type="http://schemas.openxmlformats.org/officeDocument/2006/relationships/customXml" Target="../ink/ink9.xml"/><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0.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57313"/>
          </a:xfrm>
        </p:spPr>
        <p:txBody>
          <a:bodyPr rtlCol="0">
            <a:normAutofit fontScale="90000"/>
          </a:bodyPr>
          <a:lstStyle/>
          <a:p>
            <a:pPr eaLnBrk="1" fontAlgn="auto" hangingPunct="1">
              <a:spcAft>
                <a:spcPts val="0"/>
              </a:spcAft>
              <a:defRPr/>
            </a:pPr>
            <a:r>
              <a:rPr lang="el-GR" sz="2400" dirty="0" smtClean="0"/>
              <a:t>Ποια η εικονιζόμενη μοριακή τεχνική ανάλυσης </a:t>
            </a:r>
            <a:r>
              <a:rPr lang="en-US" sz="2400" dirty="0" smtClean="0"/>
              <a:t>DNA </a:t>
            </a:r>
            <a:r>
              <a:rPr lang="el-GR" sz="2400" dirty="0" smtClean="0"/>
              <a:t>με υβριδισμό η οποία αναδεικνύει αναδιάταξη του γονιδίου της β αλύσου του υποδοχέα των Τ-κυττάρων στο σημειωμένο δείγμα εκχυλίσματος λεμφικού ιστού</a:t>
            </a:r>
            <a:r>
              <a:rPr lang="en-US" sz="2400" dirty="0" smtClean="0"/>
              <a:t>,</a:t>
            </a:r>
            <a:r>
              <a:rPr lang="el-GR" sz="2400" dirty="0" smtClean="0"/>
              <a:t> ταυτοποιώντας τη </a:t>
            </a:r>
            <a:r>
              <a:rPr lang="en-US" sz="2400" dirty="0" smtClean="0"/>
              <a:t>(</a:t>
            </a:r>
            <a:r>
              <a:rPr lang="el-GR" sz="2400" dirty="0" smtClean="0"/>
              <a:t>μον</a:t>
            </a:r>
            <a:r>
              <a:rPr lang="en-US" sz="2400" dirty="0" smtClean="0"/>
              <a:t>o)</a:t>
            </a:r>
            <a:r>
              <a:rPr lang="el-GR" sz="2400" dirty="0" smtClean="0"/>
              <a:t>κλωνικότητά του</a:t>
            </a:r>
            <a:r>
              <a:rPr lang="en-US" sz="2400" dirty="0" smtClean="0"/>
              <a:t>;</a:t>
            </a:r>
            <a:endParaRPr lang="el-GR" sz="2400" dirty="0"/>
          </a:p>
        </p:txBody>
      </p:sp>
      <p:pic>
        <p:nvPicPr>
          <p:cNvPr id="2051" name="Picture 2" descr="http://www.archivesofpathology.org/na101/home/literatum/publisher/pinnacle/journals/content/arpa/1999/15432165-123.12/0003-9985%281999%29123%3C1189%3Aootrom%3E2.0.co%3B2/production/images/large/i1543-2165-123-12-1189-f05.jpeg"/>
          <p:cNvPicPr>
            <a:picLocks noChangeAspect="1" noChangeArrowheads="1"/>
          </p:cNvPicPr>
          <p:nvPr/>
        </p:nvPicPr>
        <p:blipFill>
          <a:blip r:embed="rId2" cstate="print"/>
          <a:srcRect/>
          <a:stretch>
            <a:fillRect/>
          </a:stretch>
        </p:blipFill>
        <p:spPr bwMode="auto">
          <a:xfrm>
            <a:off x="428625" y="1428750"/>
            <a:ext cx="6191250" cy="5248275"/>
          </a:xfrm>
          <a:prstGeom prst="rect">
            <a:avLst/>
          </a:prstGeom>
          <a:noFill/>
          <a:ln w="9525">
            <a:noFill/>
            <a:miter lim="800000"/>
            <a:headEnd/>
            <a:tailEnd/>
          </a:ln>
        </p:spPr>
      </p:pic>
      <p:sp>
        <p:nvSpPr>
          <p:cNvPr id="4" name="Title 1"/>
          <p:cNvSpPr txBox="1">
            <a:spLocks/>
          </p:cNvSpPr>
          <p:nvPr/>
        </p:nvSpPr>
        <p:spPr>
          <a:xfrm>
            <a:off x="6572250" y="2857500"/>
            <a:ext cx="2571750" cy="3571875"/>
          </a:xfrm>
          <a:prstGeom prst="rect">
            <a:avLst/>
          </a:prstGeom>
        </p:spPr>
        <p:txBody>
          <a:bodyPr anchor="ctr">
            <a:normAutofit fontScale="70000" lnSpcReduction="20000"/>
          </a:bodyPr>
          <a:lstStyle/>
          <a:p>
            <a:pPr algn="ctr" fontAlgn="auto">
              <a:spcAft>
                <a:spcPts val="0"/>
              </a:spcAft>
              <a:defRPr/>
            </a:pPr>
            <a:r>
              <a:rPr lang="el-GR" sz="3600" dirty="0">
                <a:latin typeface="+mj-lt"/>
                <a:ea typeface="+mj-ea"/>
                <a:cs typeface="+mj-cs"/>
              </a:rPr>
              <a:t>Στύπωμα κατά </a:t>
            </a:r>
            <a:r>
              <a:rPr lang="en-US" sz="3600" dirty="0">
                <a:latin typeface="+mj-lt"/>
                <a:ea typeface="+mj-ea"/>
                <a:cs typeface="+mj-cs"/>
              </a:rPr>
              <a:t>Southern</a:t>
            </a:r>
            <a:r>
              <a:rPr lang="el-GR" sz="3600" dirty="0">
                <a:latin typeface="+mj-lt"/>
                <a:ea typeface="+mj-ea"/>
                <a:cs typeface="+mj-cs"/>
              </a:rPr>
              <a:t>.</a:t>
            </a:r>
          </a:p>
          <a:p>
            <a:pPr algn="ctr" fontAlgn="auto">
              <a:spcAft>
                <a:spcPts val="0"/>
              </a:spcAft>
              <a:defRPr/>
            </a:pPr>
            <a:endParaRPr lang="el-GR" sz="3600" dirty="0">
              <a:latin typeface="+mj-lt"/>
              <a:ea typeface="+mj-ea"/>
              <a:cs typeface="+mj-cs"/>
            </a:endParaRPr>
          </a:p>
          <a:p>
            <a:pPr algn="ctr" fontAlgn="auto">
              <a:spcAft>
                <a:spcPts val="0"/>
              </a:spcAft>
              <a:defRPr/>
            </a:pPr>
            <a:r>
              <a:rPr lang="el-GR" sz="3100" dirty="0">
                <a:latin typeface="+mj-lt"/>
                <a:ea typeface="+mj-ea"/>
                <a:cs typeface="+mj-cs"/>
              </a:rPr>
              <a:t>Ανιχνεύει </a:t>
            </a:r>
            <a:r>
              <a:rPr lang="en-US" sz="3100" dirty="0">
                <a:latin typeface="+mj-lt"/>
                <a:ea typeface="+mj-ea"/>
                <a:cs typeface="+mj-cs"/>
              </a:rPr>
              <a:t>DNA </a:t>
            </a:r>
            <a:r>
              <a:rPr lang="el-GR" sz="3100" dirty="0">
                <a:latin typeface="+mj-lt"/>
                <a:ea typeface="+mj-ea"/>
                <a:cs typeface="+mj-cs"/>
              </a:rPr>
              <a:t>μετά από διάσπαση με περιοριστικές ενδονουκλεάσες, </a:t>
            </a:r>
            <a:r>
              <a:rPr lang="el-GR" sz="3100" dirty="0" err="1">
                <a:latin typeface="+mj-lt"/>
                <a:ea typeface="+mj-ea"/>
                <a:cs typeface="+mj-cs"/>
              </a:rPr>
              <a:t>ηλεκτροφόρηση</a:t>
            </a:r>
            <a:r>
              <a:rPr lang="el-GR" sz="3100" dirty="0">
                <a:latin typeface="+mj-lt"/>
                <a:ea typeface="+mj-ea"/>
                <a:cs typeface="+mj-cs"/>
              </a:rPr>
              <a:t>  και υβριδισμό με συμπληρωματικούς ανιχνευτές</a:t>
            </a:r>
          </a:p>
          <a:p>
            <a:pPr algn="ctr" fontAlgn="auto">
              <a:spcAft>
                <a:spcPts val="0"/>
              </a:spcAft>
              <a:defRPr/>
            </a:pPr>
            <a:endParaRPr lang="el-GR" sz="310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14488"/>
          </a:xfrm>
        </p:spPr>
        <p:txBody>
          <a:bodyPr>
            <a:normAutofit fontScale="90000"/>
          </a:bodyPr>
          <a:lstStyle/>
          <a:p>
            <a:r>
              <a:rPr lang="el-GR" sz="2400" dirty="0" smtClean="0"/>
              <a:t>Νεκροτομικό παρασκεύασμα επινεφριδίων αφυδατωμένου ατόμου με σημαντική υπέρχρωση του δέρματος που είχε λιποθυμήσει  λόγω υπότασης.  Προ της μοιραίας κατάληξης, είχαν παρατηρηθεί   χαμηλά επίπεδα σακχάρου ορού και ταχυκαρδία. Ποια η αιτία θανάτου και ποιο το παθολογοανατομικό της υπόστρωμα</a:t>
            </a:r>
            <a:r>
              <a:rPr lang="en-US" sz="2400" dirty="0" smtClean="0"/>
              <a:t>;  E</a:t>
            </a:r>
            <a:r>
              <a:rPr lang="el-GR" sz="2400" dirty="0" smtClean="0"/>
              <a:t>ξηγήστε την παθογένεση των παραπάνω συμπτωμάτων.</a:t>
            </a:r>
            <a:endParaRPr lang="el-GR" sz="2400" dirty="0"/>
          </a:p>
        </p:txBody>
      </p:sp>
      <p:pic>
        <p:nvPicPr>
          <p:cNvPr id="18435" name="Picture 3" descr="C:\Users\αγαπουλακι\Desktop\hqdefault.jpg"/>
          <p:cNvPicPr>
            <a:picLocks noChangeAspect="1" noChangeArrowheads="1"/>
          </p:cNvPicPr>
          <p:nvPr/>
        </p:nvPicPr>
        <p:blipFill>
          <a:blip r:embed="rId3" cstate="print"/>
          <a:srcRect/>
          <a:stretch>
            <a:fillRect/>
          </a:stretch>
        </p:blipFill>
        <p:spPr bwMode="auto">
          <a:xfrm>
            <a:off x="285720" y="3357562"/>
            <a:ext cx="3629025" cy="3057525"/>
          </a:xfrm>
          <a:prstGeom prst="rect">
            <a:avLst/>
          </a:prstGeom>
          <a:noFill/>
        </p:spPr>
      </p:pic>
      <p:pic>
        <p:nvPicPr>
          <p:cNvPr id="18436" name="Picture 4" descr="C:\Users\αγαπουλακι\Desktop\195A.gif"/>
          <p:cNvPicPr>
            <a:picLocks noChangeAspect="1" noChangeArrowheads="1"/>
          </p:cNvPicPr>
          <p:nvPr/>
        </p:nvPicPr>
        <p:blipFill>
          <a:blip r:embed="rId4" cstate="print"/>
          <a:srcRect/>
          <a:stretch>
            <a:fillRect/>
          </a:stretch>
        </p:blipFill>
        <p:spPr bwMode="auto">
          <a:xfrm rot="5400000">
            <a:off x="3482571" y="2232414"/>
            <a:ext cx="3571900" cy="2678925"/>
          </a:xfrm>
          <a:prstGeom prst="rect">
            <a:avLst/>
          </a:prstGeom>
          <a:noFill/>
        </p:spPr>
      </p:pic>
      <p:pic>
        <p:nvPicPr>
          <p:cNvPr id="18437" name="Picture 5" descr="C:\Users\αγαπουλακι\Desktop\ENDO003.jpg"/>
          <p:cNvPicPr>
            <a:picLocks noChangeAspect="1" noChangeArrowheads="1"/>
          </p:cNvPicPr>
          <p:nvPr/>
        </p:nvPicPr>
        <p:blipFill>
          <a:blip r:embed="rId5" cstate="print"/>
          <a:srcRect/>
          <a:stretch>
            <a:fillRect/>
          </a:stretch>
        </p:blipFill>
        <p:spPr bwMode="auto">
          <a:xfrm>
            <a:off x="285720" y="1785926"/>
            <a:ext cx="3622052" cy="1500198"/>
          </a:xfrm>
          <a:prstGeom prst="rect">
            <a:avLst/>
          </a:prstGeom>
          <a:noFill/>
        </p:spPr>
      </p:pic>
      <p:sp>
        <p:nvSpPr>
          <p:cNvPr id="7" name="Title 1"/>
          <p:cNvSpPr txBox="1">
            <a:spLocks/>
          </p:cNvSpPr>
          <p:nvPr/>
        </p:nvSpPr>
        <p:spPr>
          <a:xfrm>
            <a:off x="1928795" y="2857496"/>
            <a:ext cx="785818" cy="428628"/>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κ.φ.</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 Placeholder 3"/>
          <p:cNvSpPr txBox="1">
            <a:spLocks/>
          </p:cNvSpPr>
          <p:nvPr/>
        </p:nvSpPr>
        <p:spPr>
          <a:xfrm>
            <a:off x="3929058" y="5429264"/>
            <a:ext cx="5214942" cy="142873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20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Αδισονική κρίση  στ</a:t>
            </a:r>
            <a:r>
              <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o</a:t>
            </a:r>
            <a:r>
              <a:rPr kumimoji="0" lang="el-GR"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20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πλαίσι</a:t>
            </a:r>
            <a:r>
              <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o</a:t>
            </a:r>
            <a:r>
              <a:rPr kumimoji="0" lang="el-GR"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πρωτοπαθούς  χρόνιας ανεπάρκειας του φλοιού των επινεφριδίων.</a:t>
            </a:r>
            <a:endParaRPr kumimoji="0" lang="el-GR"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18442" name="Picture 10" descr="C:\Users\αγαπουλακι\Desktop\a65366b6-fdda-43a0-baf4-dbba00311ab8.jpeg"/>
          <p:cNvPicPr>
            <a:picLocks noChangeAspect="1" noChangeArrowheads="1"/>
          </p:cNvPicPr>
          <p:nvPr/>
        </p:nvPicPr>
        <p:blipFill>
          <a:blip r:embed="rId6" cstate="print"/>
          <a:srcRect/>
          <a:stretch>
            <a:fillRect/>
          </a:stretch>
        </p:blipFill>
        <p:spPr bwMode="auto">
          <a:xfrm rot="5400000">
            <a:off x="6255895" y="2173734"/>
            <a:ext cx="3571901" cy="2796288"/>
          </a:xfrm>
          <a:prstGeom prst="rect">
            <a:avLst/>
          </a:prstGeom>
          <a:noFill/>
        </p:spPr>
      </p:pic>
      <p:sp>
        <p:nvSpPr>
          <p:cNvPr id="10" name="Title 1"/>
          <p:cNvSpPr txBox="1">
            <a:spLocks/>
          </p:cNvSpPr>
          <p:nvPr/>
        </p:nvSpPr>
        <p:spPr>
          <a:xfrm>
            <a:off x="7286644" y="3429000"/>
            <a:ext cx="785817" cy="357190"/>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κ.φ.</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0108"/>
          </a:xfrm>
        </p:spPr>
        <p:txBody>
          <a:bodyPr>
            <a:normAutofit fontScale="90000"/>
          </a:bodyPr>
          <a:lstStyle/>
          <a:p>
            <a:r>
              <a:rPr lang="el-GR" sz="2000" dirty="0" smtClean="0"/>
              <a:t>Απεικονιστικά σαφώς αφοριζόμενος, προβάλλων όγκος υπερώας μ.δ. 2 εκ.,  σε γυναίκα 54 ετών, βραδείας ανάπτυξης, ανώδυνος, με άθικτο τον υπερκείμενό του βλεννογόνο, αντιμετωπίζεται με ευρεία χειρουργική εκτομή και υποτροπιάζει μετά από πολλά έτη.Περιγραφή. Διάγνωση</a:t>
            </a:r>
            <a:r>
              <a:rPr lang="en-US" sz="2000" dirty="0" smtClean="0"/>
              <a:t>;</a:t>
            </a:r>
            <a:endParaRPr lang="el-GR" sz="2000" dirty="0"/>
          </a:p>
        </p:txBody>
      </p:sp>
      <p:pic>
        <p:nvPicPr>
          <p:cNvPr id="37890" name="Picture 2" descr="C:\Users\αγαπουλακι\Desktop\1.jpg"/>
          <p:cNvPicPr>
            <a:picLocks noChangeAspect="1" noChangeArrowheads="1"/>
          </p:cNvPicPr>
          <p:nvPr/>
        </p:nvPicPr>
        <p:blipFill>
          <a:blip r:embed="rId2" cstate="print"/>
          <a:srcRect/>
          <a:stretch>
            <a:fillRect/>
          </a:stretch>
        </p:blipFill>
        <p:spPr bwMode="auto">
          <a:xfrm>
            <a:off x="0" y="1500174"/>
            <a:ext cx="5500094" cy="4143404"/>
          </a:xfrm>
          <a:prstGeom prst="rect">
            <a:avLst/>
          </a:prstGeom>
          <a:noFill/>
        </p:spPr>
      </p:pic>
      <p:pic>
        <p:nvPicPr>
          <p:cNvPr id="37891" name="Picture 3" descr="C:\Users\αγαπουλακι\Desktop\2.jpg"/>
          <p:cNvPicPr>
            <a:picLocks noChangeAspect="1" noChangeArrowheads="1"/>
          </p:cNvPicPr>
          <p:nvPr/>
        </p:nvPicPr>
        <p:blipFill>
          <a:blip r:embed="rId3" cstate="print"/>
          <a:srcRect/>
          <a:stretch>
            <a:fillRect/>
          </a:stretch>
        </p:blipFill>
        <p:spPr bwMode="auto">
          <a:xfrm rot="5400000">
            <a:off x="4987357" y="2084949"/>
            <a:ext cx="4741418" cy="3571868"/>
          </a:xfrm>
          <a:prstGeom prst="rect">
            <a:avLst/>
          </a:prstGeom>
          <a:noFill/>
        </p:spPr>
      </p:pic>
      <p:pic>
        <p:nvPicPr>
          <p:cNvPr id="37892" name="Picture 4" descr="C:\Users\αγαπουλακι\Desktop\3-polymorphous-low-grade-adenocarcinoma.jpg"/>
          <p:cNvPicPr>
            <a:picLocks noChangeAspect="1" noChangeArrowheads="1"/>
          </p:cNvPicPr>
          <p:nvPr/>
        </p:nvPicPr>
        <p:blipFill>
          <a:blip r:embed="rId4" cstate="print"/>
          <a:srcRect/>
          <a:stretch>
            <a:fillRect/>
          </a:stretch>
        </p:blipFill>
        <p:spPr bwMode="auto">
          <a:xfrm rot="16200000">
            <a:off x="-996661" y="1782425"/>
            <a:ext cx="6239327" cy="4674696"/>
          </a:xfrm>
          <a:prstGeom prst="rect">
            <a:avLst/>
          </a:prstGeom>
          <a:noFill/>
        </p:spPr>
      </p:pic>
      <p:pic>
        <p:nvPicPr>
          <p:cNvPr id="37893" name="Picture 5" descr="C:\Users\αγαπουλακι\Desktop\3.jpg"/>
          <p:cNvPicPr>
            <a:picLocks noChangeAspect="1" noChangeArrowheads="1"/>
          </p:cNvPicPr>
          <p:nvPr/>
        </p:nvPicPr>
        <p:blipFill>
          <a:blip r:embed="rId5" cstate="print"/>
          <a:srcRect/>
          <a:stretch>
            <a:fillRect/>
          </a:stretch>
        </p:blipFill>
        <p:spPr bwMode="auto">
          <a:xfrm rot="5400000">
            <a:off x="4008581" y="1722581"/>
            <a:ext cx="5857892" cy="4412946"/>
          </a:xfrm>
          <a:prstGeom prst="rect">
            <a:avLst/>
          </a:prstGeom>
          <a:noFill/>
        </p:spPr>
      </p:pic>
      <p:sp>
        <p:nvSpPr>
          <p:cNvPr id="7" name="Title 1"/>
          <p:cNvSpPr txBox="1">
            <a:spLocks/>
          </p:cNvSpPr>
          <p:nvPr/>
        </p:nvSpPr>
        <p:spPr>
          <a:xfrm>
            <a:off x="0" y="0"/>
            <a:ext cx="9144000" cy="1000108"/>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Πολύμορφο</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χαμηλής κακοήθειας</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αδενοκαρκίνωμα ελασσόνων σιελ</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o</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γόνων αδένων</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890"/>
                                        </p:tgtEl>
                                      </p:cBhvr>
                                    </p:animEffect>
                                    <p:set>
                                      <p:cBhvr>
                                        <p:cTn id="7" dur="1" fill="hold">
                                          <p:stCondLst>
                                            <p:cond delay="499"/>
                                          </p:stCondLst>
                                        </p:cTn>
                                        <p:tgtEl>
                                          <p:spTgt spid="3789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7891"/>
                                        </p:tgtEl>
                                      </p:cBhvr>
                                    </p:animEffect>
                                    <p:set>
                                      <p:cBhvr>
                                        <p:cTn id="10" dur="1" fill="hold">
                                          <p:stCondLst>
                                            <p:cond delay="499"/>
                                          </p:stCondLst>
                                        </p:cTn>
                                        <p:tgtEl>
                                          <p:spTgt spid="378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fade">
                                      <p:cBhvr>
                                        <p:cTn id="15" dur="500"/>
                                        <p:tgtEl>
                                          <p:spTgt spid="37892"/>
                                        </p:tgtEl>
                                      </p:cBhvr>
                                    </p:animEffect>
                                  </p:childTnLst>
                                </p:cTn>
                              </p:par>
                              <p:par>
                                <p:cTn id="16" presetID="10" presetClass="entr" presetSubtype="0" fill="hold" nodeType="withEffect">
                                  <p:stCondLst>
                                    <p:cond delay="0"/>
                                  </p:stCondLst>
                                  <p:childTnLst>
                                    <p:set>
                                      <p:cBhvr>
                                        <p:cTn id="17" dur="1" fill="hold">
                                          <p:stCondLst>
                                            <p:cond delay="0"/>
                                          </p:stCondLst>
                                        </p:cTn>
                                        <p:tgtEl>
                                          <p:spTgt spid="37893"/>
                                        </p:tgtEl>
                                        <p:attrNameLst>
                                          <p:attrName>style.visibility</p:attrName>
                                        </p:attrNameLst>
                                      </p:cBhvr>
                                      <p:to>
                                        <p:strVal val="visible"/>
                                      </p:to>
                                    </p:set>
                                    <p:animEffect transition="in" filter="fade">
                                      <p:cBhvr>
                                        <p:cTn id="18" dur="500"/>
                                        <p:tgtEl>
                                          <p:spTgt spid="3789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14810" cy="1142984"/>
          </a:xfrm>
        </p:spPr>
        <p:txBody>
          <a:bodyPr>
            <a:normAutofit fontScale="90000"/>
          </a:bodyPr>
          <a:lstStyle/>
          <a:p>
            <a:r>
              <a:rPr lang="el-GR" sz="1800" dirty="0" smtClean="0"/>
              <a:t>Βιοψίες γαστρικού βλεννογόνου από περιοχή γαστρεντεροαναστόμωσης σε άτομο υποβληθέν σε μερική γαστρεκτομή.</a:t>
            </a:r>
            <a:r>
              <a:rPr lang="en-US" sz="1800" dirty="0" smtClean="0"/>
              <a:t> </a:t>
            </a:r>
            <a:r>
              <a:rPr lang="el-GR" sz="1800" dirty="0" smtClean="0"/>
              <a:t>Ιστολογική περιγραφή. Διάγνωση</a:t>
            </a:r>
            <a:r>
              <a:rPr lang="en-US" sz="1800" dirty="0" smtClean="0"/>
              <a:t>; </a:t>
            </a:r>
            <a:r>
              <a:rPr lang="el-GR" sz="1800" dirty="0" smtClean="0"/>
              <a:t>Παθογένεση</a:t>
            </a:r>
            <a:r>
              <a:rPr lang="en-US" sz="1800" dirty="0" smtClean="0"/>
              <a:t>;</a:t>
            </a:r>
            <a:r>
              <a:rPr lang="el-GR" sz="1800" dirty="0" smtClean="0"/>
              <a:t>  Όψιμη επιπλοκή</a:t>
            </a:r>
            <a:r>
              <a:rPr lang="en-US" sz="1800" dirty="0" smtClean="0"/>
              <a:t>;</a:t>
            </a:r>
            <a:endParaRPr lang="el-GR" sz="1800" dirty="0"/>
          </a:p>
        </p:txBody>
      </p:sp>
      <p:pic>
        <p:nvPicPr>
          <p:cNvPr id="35842" name="Picture 2" descr="C:\Users\αγαπουλακι\Desktop\i1543-2165-132-10-1586-f06.jpeg"/>
          <p:cNvPicPr>
            <a:picLocks noChangeAspect="1" noChangeArrowheads="1"/>
          </p:cNvPicPr>
          <p:nvPr/>
        </p:nvPicPr>
        <p:blipFill>
          <a:blip r:embed="rId2" cstate="print"/>
          <a:srcRect/>
          <a:stretch>
            <a:fillRect/>
          </a:stretch>
        </p:blipFill>
        <p:spPr bwMode="auto">
          <a:xfrm>
            <a:off x="0" y="1285860"/>
            <a:ext cx="4002898" cy="5572140"/>
          </a:xfrm>
          <a:prstGeom prst="rect">
            <a:avLst/>
          </a:prstGeom>
          <a:noFill/>
        </p:spPr>
      </p:pic>
      <p:pic>
        <p:nvPicPr>
          <p:cNvPr id="35844" name="Picture 4" descr="http://img.medscapestatic.com/pi/meds/ckb/08/12908tn.jpg"/>
          <p:cNvPicPr>
            <a:picLocks noChangeAspect="1" noChangeArrowheads="1"/>
          </p:cNvPicPr>
          <p:nvPr/>
        </p:nvPicPr>
        <p:blipFill>
          <a:blip r:embed="rId3" cstate="print"/>
          <a:srcRect/>
          <a:stretch>
            <a:fillRect/>
          </a:stretch>
        </p:blipFill>
        <p:spPr bwMode="auto">
          <a:xfrm>
            <a:off x="4500562" y="0"/>
            <a:ext cx="4296040" cy="4126461"/>
          </a:xfrm>
          <a:prstGeom prst="rect">
            <a:avLst/>
          </a:prstGeom>
          <a:noFill/>
        </p:spPr>
      </p:pic>
      <p:pic>
        <p:nvPicPr>
          <p:cNvPr id="35846" name="Picture 6" descr="http://img.medscapestatic.com/pi/meds/ckb/09/12909.jpg"/>
          <p:cNvPicPr>
            <a:picLocks noChangeAspect="1" noChangeArrowheads="1"/>
          </p:cNvPicPr>
          <p:nvPr/>
        </p:nvPicPr>
        <p:blipFill>
          <a:blip r:embed="rId4" cstate="print"/>
          <a:srcRect/>
          <a:stretch>
            <a:fillRect/>
          </a:stretch>
        </p:blipFill>
        <p:spPr bwMode="auto">
          <a:xfrm>
            <a:off x="4500562" y="3554149"/>
            <a:ext cx="4409419" cy="3303851"/>
          </a:xfrm>
          <a:prstGeom prst="rect">
            <a:avLst/>
          </a:prstGeom>
          <a:noFill/>
        </p:spPr>
      </p:pic>
      <p:sp>
        <p:nvSpPr>
          <p:cNvPr id="6" name="Title 1"/>
          <p:cNvSpPr txBox="1">
            <a:spLocks/>
          </p:cNvSpPr>
          <p:nvPr/>
        </p:nvSpPr>
        <p:spPr>
          <a:xfrm>
            <a:off x="1" y="0"/>
            <a:ext cx="4500562" cy="1928802"/>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Γαστρίτιδα τύπου </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C/R.</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Χρόνια χημική αντιδραστική γαστροπάθεια.</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Ανάρροια χολής και παγκρεατικού υγρού.</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Κίνδυνος ανάπτυξης καρκινώματος στο γαστρικό κολόβωμα,15-20 έτη μετά τη γαστρεκτομή.</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071570"/>
          </a:xfrm>
        </p:spPr>
        <p:txBody>
          <a:bodyPr>
            <a:noAutofit/>
          </a:bodyPr>
          <a:lstStyle/>
          <a:p>
            <a:r>
              <a:rPr lang="el-GR" sz="2000" dirty="0" smtClean="0"/>
              <a:t>Εικόνες από νεκροτομικό παρασκεύασμα ήπατος  άρρενος εμβρύου εγκύου, στην πρώτη της κύηση, με ενδομήτριο θάνατο στις 34 εβδομάδες. Η έγκυος ανέπτυξε  εμέτους, χολοστατικό  ίκτερο, διάχυτη ενδαγγειακή πήξη και υπερουριχαιμία. Ποια η αιτία της κεραυνοβόλου ηπατικής ανεπάρκειας της εγκύου</a:t>
            </a:r>
            <a:r>
              <a:rPr lang="en-US" sz="2000" dirty="0" smtClean="0"/>
              <a:t>;</a:t>
            </a:r>
            <a:endParaRPr lang="el-GR" sz="2000" dirty="0"/>
          </a:p>
        </p:txBody>
      </p:sp>
      <p:pic>
        <p:nvPicPr>
          <p:cNvPr id="44034" name="Picture 2" descr="C:\Users\αγαπουλακι\Desktop\cc_300310_im1.jpg"/>
          <p:cNvPicPr>
            <a:picLocks noChangeAspect="1" noChangeArrowheads="1"/>
          </p:cNvPicPr>
          <p:nvPr/>
        </p:nvPicPr>
        <p:blipFill>
          <a:blip r:embed="rId2" cstate="print"/>
          <a:srcRect/>
          <a:stretch>
            <a:fillRect/>
          </a:stretch>
        </p:blipFill>
        <p:spPr bwMode="auto">
          <a:xfrm rot="5400000">
            <a:off x="-668654" y="2216592"/>
            <a:ext cx="5337804" cy="4000496"/>
          </a:xfrm>
          <a:prstGeom prst="rect">
            <a:avLst/>
          </a:prstGeom>
          <a:noFill/>
        </p:spPr>
      </p:pic>
      <p:pic>
        <p:nvPicPr>
          <p:cNvPr id="44035" name="Picture 3" descr="C:\Users\αγαπουλακι\Desktop\gr5.jpg"/>
          <p:cNvPicPr>
            <a:picLocks noChangeAspect="1" noChangeArrowheads="1"/>
          </p:cNvPicPr>
          <p:nvPr/>
        </p:nvPicPr>
        <p:blipFill>
          <a:blip r:embed="rId3" cstate="print"/>
          <a:srcRect/>
          <a:stretch>
            <a:fillRect/>
          </a:stretch>
        </p:blipFill>
        <p:spPr bwMode="auto">
          <a:xfrm rot="5400000">
            <a:off x="4513372" y="2227375"/>
            <a:ext cx="5286388" cy="3974868"/>
          </a:xfrm>
          <a:prstGeom prst="rect">
            <a:avLst/>
          </a:prstGeom>
          <a:noFill/>
        </p:spPr>
      </p:pic>
      <p:sp>
        <p:nvSpPr>
          <p:cNvPr id="5" name="Title 1"/>
          <p:cNvSpPr txBox="1">
            <a:spLocks/>
          </p:cNvSpPr>
          <p:nvPr/>
        </p:nvSpPr>
        <p:spPr>
          <a:xfrm>
            <a:off x="0" y="273050"/>
            <a:ext cx="9143999" cy="11620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Οξύ λιπώδες ήπαρ της κύησης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l-GR" sz="1800" dirty="0" smtClean="0"/>
              <a:t>Άρρην 50 ετών εμφανίζει παραρρινοκολπίτιδα, ρινικά </a:t>
            </a:r>
            <a:r>
              <a:rPr lang="el-GR" sz="1800" smtClean="0"/>
              <a:t>έλκη (εξ ου η </a:t>
            </a:r>
            <a:r>
              <a:rPr lang="el-GR" sz="1800" dirty="0" smtClean="0"/>
              <a:t>εικονιζόμενη βιοψία, αριστερά), παραμόρφωση ρινικού διαφράγματος , ωτίτιδα, απώλεια ακοής και  υπογλωττιδική στένωση. Στα ούρα ανευρίσκονται ερυθροκύτταρα, κύλινδροι ερυθροκυττάρων, λεύκωμα και σύντομα εγκαθίσταται νεφρική ανεπάρκεια. Γίνεται νεφρική βιοψία</a:t>
            </a:r>
            <a:r>
              <a:rPr lang="en-US" sz="1800" dirty="0" smtClean="0"/>
              <a:t> </a:t>
            </a:r>
            <a:r>
              <a:rPr lang="el-GR" sz="1800" dirty="0" smtClean="0"/>
              <a:t> (δεξιά εικόνα).</a:t>
            </a:r>
            <a:br>
              <a:rPr lang="el-GR" sz="1800" dirty="0" smtClean="0"/>
            </a:br>
            <a:r>
              <a:rPr lang="el-GR" sz="1800" dirty="0" smtClean="0"/>
              <a:t>Περί τίνος πρόκειται και ποιος ο ενδεικνυόμενος εργαστηριακός έλεγχος</a:t>
            </a:r>
            <a:r>
              <a:rPr lang="en-US" sz="1800" dirty="0" smtClean="0"/>
              <a:t>;</a:t>
            </a:r>
            <a:endParaRPr lang="el-GR" sz="1800" dirty="0"/>
          </a:p>
        </p:txBody>
      </p:sp>
      <p:pic>
        <p:nvPicPr>
          <p:cNvPr id="1026" name="Picture 2" descr="http://pathhsw5m54.ucsf.edu/case29/images29/wg11.jpg"/>
          <p:cNvPicPr>
            <a:picLocks noChangeAspect="1" noChangeArrowheads="1"/>
          </p:cNvPicPr>
          <p:nvPr/>
        </p:nvPicPr>
        <p:blipFill>
          <a:blip r:embed="rId2" cstate="print"/>
          <a:srcRect/>
          <a:stretch>
            <a:fillRect/>
          </a:stretch>
        </p:blipFill>
        <p:spPr bwMode="auto">
          <a:xfrm rot="16200000">
            <a:off x="-1090646" y="2162162"/>
            <a:ext cx="4762500" cy="3152775"/>
          </a:xfrm>
          <a:prstGeom prst="rect">
            <a:avLst/>
          </a:prstGeom>
          <a:noFill/>
        </p:spPr>
      </p:pic>
      <p:pic>
        <p:nvPicPr>
          <p:cNvPr id="1028" name="Picture 4" descr="http://pathhsw5m54.ucsf.edu/case29/images29/wg4.jpg"/>
          <p:cNvPicPr>
            <a:picLocks noChangeAspect="1" noChangeArrowheads="1"/>
          </p:cNvPicPr>
          <p:nvPr/>
        </p:nvPicPr>
        <p:blipFill>
          <a:blip r:embed="rId3" cstate="print"/>
          <a:srcRect/>
          <a:stretch>
            <a:fillRect/>
          </a:stretch>
        </p:blipFill>
        <p:spPr bwMode="auto">
          <a:xfrm rot="5400000">
            <a:off x="2057388" y="2157398"/>
            <a:ext cx="4762500" cy="3162301"/>
          </a:xfrm>
          <a:prstGeom prst="rect">
            <a:avLst/>
          </a:prstGeom>
          <a:noFill/>
        </p:spPr>
      </p:pic>
      <p:pic>
        <p:nvPicPr>
          <p:cNvPr id="1030" name="Picture 6" descr="http://pathhsw5m54.ucsf.edu/case29/images29/wg12.jpg"/>
          <p:cNvPicPr>
            <a:picLocks noChangeAspect="1" noChangeArrowheads="1"/>
          </p:cNvPicPr>
          <p:nvPr/>
        </p:nvPicPr>
        <p:blipFill>
          <a:blip r:embed="rId4" cstate="print"/>
          <a:srcRect/>
          <a:stretch>
            <a:fillRect/>
          </a:stretch>
        </p:blipFill>
        <p:spPr bwMode="auto">
          <a:xfrm rot="5400000">
            <a:off x="5362586" y="2138348"/>
            <a:ext cx="4762500" cy="3200401"/>
          </a:xfrm>
          <a:prstGeom prst="rect">
            <a:avLst/>
          </a:prstGeom>
          <a:noFill/>
        </p:spPr>
      </p:pic>
      <p:sp>
        <p:nvSpPr>
          <p:cNvPr id="6" name="Title 1"/>
          <p:cNvSpPr txBox="1">
            <a:spLocks/>
          </p:cNvSpPr>
          <p:nvPr/>
        </p:nvSpPr>
        <p:spPr>
          <a:xfrm>
            <a:off x="457200" y="6143644"/>
            <a:ext cx="8186766" cy="714356"/>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Κοκκιωμάτωση</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noProof="0" dirty="0" smtClean="0">
                <a:ln>
                  <a:noFill/>
                </a:ln>
                <a:solidFill>
                  <a:schemeClr val="tx1"/>
                </a:solidFill>
                <a:effectLst/>
                <a:uLnTx/>
                <a:uFillTx/>
                <a:latin typeface="+mj-lt"/>
                <a:ea typeface="+mj-ea"/>
                <a:cs typeface="+mj-cs"/>
              </a:rPr>
              <a:t>με πολυαγγειίτιδα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noProof="0" dirty="0" smtClean="0">
                <a:ln>
                  <a:noFill/>
                </a:ln>
                <a:solidFill>
                  <a:schemeClr val="tx1"/>
                </a:solidFill>
                <a:effectLst/>
                <a:uLnTx/>
                <a:uFillTx/>
                <a:latin typeface="+mj-lt"/>
                <a:ea typeface="+mj-ea"/>
                <a:cs typeface="+mj-cs"/>
              </a:rPr>
              <a:t>(κοκκιωμάτωση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του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Wegener</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c-ANCA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Βιοψία όρχεως σε κρύψορχι άρρενα . Μετά την ιστολογική διάγνωση, συνιστάται τακτικός κλινικός και υπερηχογραφικός έλεγχος και μέτρηση στον ορό των </a:t>
            </a:r>
            <a:r>
              <a:rPr lang="en-US" sz="2400" dirty="0" err="1" smtClean="0"/>
              <a:t>hCG</a:t>
            </a:r>
            <a:r>
              <a:rPr lang="en-US" sz="2400" dirty="0" smtClean="0"/>
              <a:t>, AFP &amp; HPL.</a:t>
            </a:r>
            <a:endParaRPr lang="el-GR" sz="2400" dirty="0"/>
          </a:p>
        </p:txBody>
      </p:sp>
      <p:pic>
        <p:nvPicPr>
          <p:cNvPr id="1026" name="Picture 2" descr="http://cursoenarm.net/UPTODATE/contents/images/f8/61/9176.myextj?title=ITGCNU+pathology"/>
          <p:cNvPicPr>
            <a:picLocks noChangeAspect="1" noChangeArrowheads="1"/>
          </p:cNvPicPr>
          <p:nvPr/>
        </p:nvPicPr>
        <p:blipFill>
          <a:blip r:embed="rId2" cstate="print"/>
          <a:srcRect/>
          <a:stretch>
            <a:fillRect/>
          </a:stretch>
        </p:blipFill>
        <p:spPr bwMode="auto">
          <a:xfrm rot="16200000">
            <a:off x="-157191" y="2014525"/>
            <a:ext cx="4191000" cy="3162301"/>
          </a:xfrm>
          <a:prstGeom prst="rect">
            <a:avLst/>
          </a:prstGeom>
          <a:noFill/>
        </p:spPr>
      </p:pic>
      <p:pic>
        <p:nvPicPr>
          <p:cNvPr id="1028" name="Picture 4" descr="https://www.researchgate.net/publication/278649573/figure/fig58/AS:268058006650886@1440921417926/Figure-3-33-Intratubular-germ-cell-neoplasia-unclassified-The-neoplastic-germ-cells.png"/>
          <p:cNvPicPr>
            <a:picLocks noChangeAspect="1" noChangeArrowheads="1"/>
          </p:cNvPicPr>
          <p:nvPr/>
        </p:nvPicPr>
        <p:blipFill>
          <a:blip r:embed="rId3" cstate="print"/>
          <a:srcRect/>
          <a:stretch>
            <a:fillRect/>
          </a:stretch>
        </p:blipFill>
        <p:spPr bwMode="auto">
          <a:xfrm>
            <a:off x="4000496" y="1500174"/>
            <a:ext cx="5091116" cy="5091117"/>
          </a:xfrm>
          <a:prstGeom prst="rect">
            <a:avLst/>
          </a:prstGeom>
          <a:noFill/>
        </p:spPr>
      </p:pic>
      <p:sp>
        <p:nvSpPr>
          <p:cNvPr id="5" name="Title 1"/>
          <p:cNvSpPr txBox="1">
            <a:spLocks/>
          </p:cNvSpPr>
          <p:nvPr/>
        </p:nvSpPr>
        <p:spPr>
          <a:xfrm>
            <a:off x="0" y="5715016"/>
            <a:ext cx="3929058" cy="1142984"/>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In</a:t>
            </a:r>
            <a:r>
              <a:rPr kumimoji="0" lang="en-US" sz="4400" b="0" i="0" u="none" strike="noStrike" kern="1200" cap="none" spc="0" normalizeH="0" noProof="0" dirty="0" smtClean="0">
                <a:ln>
                  <a:noFill/>
                </a:ln>
                <a:solidFill>
                  <a:schemeClr val="tx1"/>
                </a:solidFill>
                <a:effectLst/>
                <a:uLnTx/>
                <a:uFillTx/>
                <a:latin typeface="+mj-lt"/>
                <a:ea typeface="+mj-ea"/>
                <a:cs typeface="+mj-cs"/>
              </a:rPr>
              <a:t> situ </a:t>
            </a:r>
            <a:r>
              <a:rPr kumimoji="0" lang="el-GR" sz="4400" b="0" i="0" u="none" strike="noStrike" kern="1200" cap="none" spc="0" normalizeH="0" noProof="0" dirty="0" smtClean="0">
                <a:ln>
                  <a:noFill/>
                </a:ln>
                <a:solidFill>
                  <a:schemeClr val="tx1"/>
                </a:solidFill>
                <a:effectLst/>
                <a:uLnTx/>
                <a:uFillTx/>
                <a:latin typeface="+mj-lt"/>
                <a:ea typeface="+mj-ea"/>
                <a:cs typeface="+mj-cs"/>
              </a:rPr>
              <a:t>νεοπλασία γεννητικών κυττάρων</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3929058" y="1714488"/>
            <a:ext cx="3071834" cy="500066"/>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 κ.φ.</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18"/>
            <a:ext cx="9144000" cy="928694"/>
          </a:xfrm>
        </p:spPr>
        <p:txBody>
          <a:bodyPr>
            <a:normAutofit fontScale="90000"/>
          </a:bodyPr>
          <a:lstStyle/>
          <a:p>
            <a:pPr algn="r"/>
            <a:r>
              <a:rPr lang="en-US" sz="2000" dirty="0" smtClean="0"/>
              <a:t>N</a:t>
            </a:r>
            <a:r>
              <a:rPr lang="el-GR" sz="2000" dirty="0" smtClean="0"/>
              <a:t>έα κοπέλλα με παθολογική δοκιμασία κατά Παπανικολάου υφίσταται κολποσκόπηση όπου διαπιστώνεται εικόνα μωσαϊκού και</a:t>
            </a:r>
            <a:r>
              <a:rPr lang="en-US" sz="2000" dirty="0" smtClean="0"/>
              <a:t> </a:t>
            </a:r>
            <a:r>
              <a:rPr lang="el-GR" sz="2000" dirty="0" smtClean="0"/>
              <a:t>στίξης - ανώμαλη αγγείωση. Λαμβάνονται βιοψίες και, μετά την ιστολογική απάντηση, γίνεται αφαίρεση της ζώνης μετάπλασης με αγκύλη και με τη βοήθεια ηλεκτρικού ρεύματος  και κωνοειδής εκτομή. Ιστολογική περιγραφή. Διάγνωση</a:t>
            </a:r>
            <a:r>
              <a:rPr lang="en-US" sz="2000" dirty="0" smtClean="0"/>
              <a:t>;     </a:t>
            </a:r>
            <a:r>
              <a:rPr lang="el-GR" sz="2000" dirty="0" smtClean="0"/>
              <a:t>Σταδιοποίηση</a:t>
            </a:r>
            <a:r>
              <a:rPr lang="en-US" sz="2000" dirty="0" smtClean="0"/>
              <a:t>;</a:t>
            </a:r>
            <a:r>
              <a:rPr lang="el-GR" sz="2000" dirty="0" smtClean="0"/>
              <a:t/>
            </a:r>
            <a:br>
              <a:rPr lang="el-GR" sz="2000" dirty="0" smtClean="0"/>
            </a:br>
            <a:r>
              <a:rPr lang="el-GR" sz="2400" dirty="0" smtClean="0"/>
              <a:t/>
            </a:r>
            <a:br>
              <a:rPr lang="el-GR" sz="2400" dirty="0" smtClean="0"/>
            </a:br>
            <a:endParaRPr lang="el-GR" sz="2800" dirty="0"/>
          </a:p>
        </p:txBody>
      </p:sp>
      <p:pic>
        <p:nvPicPr>
          <p:cNvPr id="51202" name="Picture 2" descr="C:\Users\αγαπουλακι\Desktop\00006994.jpg"/>
          <p:cNvPicPr>
            <a:picLocks noChangeAspect="1" noChangeArrowheads="1"/>
          </p:cNvPicPr>
          <p:nvPr/>
        </p:nvPicPr>
        <p:blipFill>
          <a:blip r:embed="rId2" cstate="print"/>
          <a:srcRect/>
          <a:stretch>
            <a:fillRect/>
          </a:stretch>
        </p:blipFill>
        <p:spPr bwMode="auto">
          <a:xfrm>
            <a:off x="0" y="1212276"/>
            <a:ext cx="4357686" cy="5645724"/>
          </a:xfrm>
          <a:prstGeom prst="rect">
            <a:avLst/>
          </a:prstGeom>
          <a:noFill/>
        </p:spPr>
      </p:pic>
      <p:pic>
        <p:nvPicPr>
          <p:cNvPr id="51203" name="Picture 3" descr="C:\Users\αγαπουλακι\Desktop\Slide015_1.jpg"/>
          <p:cNvPicPr>
            <a:picLocks noChangeAspect="1" noChangeArrowheads="1"/>
          </p:cNvPicPr>
          <p:nvPr/>
        </p:nvPicPr>
        <p:blipFill>
          <a:blip r:embed="rId3" cstate="print"/>
          <a:srcRect/>
          <a:stretch>
            <a:fillRect/>
          </a:stretch>
        </p:blipFill>
        <p:spPr bwMode="auto">
          <a:xfrm>
            <a:off x="4429124" y="1428736"/>
            <a:ext cx="4598860" cy="2786082"/>
          </a:xfrm>
          <a:prstGeom prst="rect">
            <a:avLst/>
          </a:prstGeom>
          <a:noFill/>
        </p:spPr>
      </p:pic>
      <p:pic>
        <p:nvPicPr>
          <p:cNvPr id="51204" name="Picture 4" descr="C:\Users\αγαπουλακι\Desktop\cx_microinv_scc_S10-5249_7.jpg"/>
          <p:cNvPicPr>
            <a:picLocks noChangeAspect="1" noChangeArrowheads="1"/>
          </p:cNvPicPr>
          <p:nvPr/>
        </p:nvPicPr>
        <p:blipFill>
          <a:blip r:embed="rId4" cstate="print"/>
          <a:srcRect/>
          <a:stretch>
            <a:fillRect/>
          </a:stretch>
        </p:blipFill>
        <p:spPr bwMode="auto">
          <a:xfrm>
            <a:off x="4429124" y="4316049"/>
            <a:ext cx="3429025" cy="2541951"/>
          </a:xfrm>
          <a:prstGeom prst="rect">
            <a:avLst/>
          </a:prstGeom>
          <a:noFill/>
        </p:spPr>
      </p:pic>
      <p:sp>
        <p:nvSpPr>
          <p:cNvPr id="6" name="Title 1"/>
          <p:cNvSpPr txBox="1">
            <a:spLocks/>
          </p:cNvSpPr>
          <p:nvPr/>
        </p:nvSpPr>
        <p:spPr>
          <a:xfrm>
            <a:off x="7500958" y="4000504"/>
            <a:ext cx="1928826" cy="28574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Μικροδι</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ηθητικό ακανθο</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κυτταρικό καρκίνωμα</a:t>
            </a: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τραχήλου</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pT</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I</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a1</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57686" cy="1500174"/>
          </a:xfrm>
        </p:spPr>
        <p:txBody>
          <a:bodyPr>
            <a:normAutofit fontScale="90000"/>
          </a:bodyPr>
          <a:lstStyle/>
          <a:p>
            <a:r>
              <a:rPr lang="el-GR" sz="1800" dirty="0" smtClean="0"/>
              <a:t>Περιγράψτε και τυποποιήστε την εικονιζόμενη, μαστογραφικώς ανιχνευθείσα αλλοίωση μαστού σε γυναίκα με ιστορικό αφαίρεσης καρκίνου στον άλλο μαστό.</a:t>
            </a:r>
            <a:br>
              <a:rPr lang="el-GR" sz="1800" dirty="0" smtClean="0"/>
            </a:br>
            <a:r>
              <a:rPr lang="el-GR" sz="1800" dirty="0" smtClean="0"/>
              <a:t>Ποια η χαρακτηριστικά αρνητική ανοσοχρώση</a:t>
            </a:r>
            <a:r>
              <a:rPr lang="en-US" sz="1800" dirty="0" smtClean="0"/>
              <a:t>;</a:t>
            </a:r>
            <a:endParaRPr lang="el-GR" sz="1800" dirty="0"/>
          </a:p>
        </p:txBody>
      </p:sp>
      <p:pic>
        <p:nvPicPr>
          <p:cNvPr id="61442" name="Picture 2" descr="C:\Users\αγαπουλακι\Desktop\invasivelobularcarcinomamam.jpg"/>
          <p:cNvPicPr>
            <a:picLocks noChangeAspect="1" noChangeArrowheads="1"/>
          </p:cNvPicPr>
          <p:nvPr/>
        </p:nvPicPr>
        <p:blipFill>
          <a:blip r:embed="rId2" cstate="print"/>
          <a:srcRect/>
          <a:stretch>
            <a:fillRect/>
          </a:stretch>
        </p:blipFill>
        <p:spPr bwMode="auto">
          <a:xfrm>
            <a:off x="0" y="1571611"/>
            <a:ext cx="4444712" cy="4578447"/>
          </a:xfrm>
          <a:prstGeom prst="rect">
            <a:avLst/>
          </a:prstGeom>
          <a:noFill/>
        </p:spPr>
      </p:pic>
      <p:pic>
        <p:nvPicPr>
          <p:cNvPr id="61443" name="Picture 3" descr="C:\Users\αγαπουλακι\Desktop\getpic-img (1).jpg"/>
          <p:cNvPicPr>
            <a:picLocks noChangeAspect="1" noChangeArrowheads="1"/>
          </p:cNvPicPr>
          <p:nvPr/>
        </p:nvPicPr>
        <p:blipFill>
          <a:blip r:embed="rId3" cstate="print"/>
          <a:srcRect/>
          <a:stretch>
            <a:fillRect/>
          </a:stretch>
        </p:blipFill>
        <p:spPr bwMode="auto">
          <a:xfrm>
            <a:off x="4429124" y="0"/>
            <a:ext cx="4823578" cy="3500438"/>
          </a:xfrm>
          <a:prstGeom prst="rect">
            <a:avLst/>
          </a:prstGeom>
          <a:noFill/>
        </p:spPr>
      </p:pic>
      <p:pic>
        <p:nvPicPr>
          <p:cNvPr id="61444" name="Picture 4" descr="C:\Users\αγαπουλακι\Desktop\invasivelobularcarcinomaclassical2.jpg"/>
          <p:cNvPicPr>
            <a:picLocks noChangeAspect="1" noChangeArrowheads="1"/>
          </p:cNvPicPr>
          <p:nvPr/>
        </p:nvPicPr>
        <p:blipFill>
          <a:blip r:embed="rId4" cstate="print"/>
          <a:srcRect/>
          <a:stretch>
            <a:fillRect/>
          </a:stretch>
        </p:blipFill>
        <p:spPr bwMode="auto">
          <a:xfrm>
            <a:off x="4429124" y="3429000"/>
            <a:ext cx="4714876" cy="3639103"/>
          </a:xfrm>
          <a:prstGeom prst="rect">
            <a:avLst/>
          </a:prstGeom>
          <a:noFill/>
        </p:spPr>
      </p:pic>
      <p:pic>
        <p:nvPicPr>
          <p:cNvPr id="61445" name="Picture 5" descr="C:\Users\αγαπουλακι\Desktop\getpic-img.jpg"/>
          <p:cNvPicPr>
            <a:picLocks noChangeAspect="1" noChangeArrowheads="1"/>
          </p:cNvPicPr>
          <p:nvPr/>
        </p:nvPicPr>
        <p:blipFill>
          <a:blip r:embed="rId5" cstate="print"/>
          <a:srcRect/>
          <a:stretch>
            <a:fillRect/>
          </a:stretch>
        </p:blipFill>
        <p:spPr bwMode="auto">
          <a:xfrm>
            <a:off x="4429124" y="0"/>
            <a:ext cx="4714876" cy="3435378"/>
          </a:xfrm>
          <a:prstGeom prst="rect">
            <a:avLst/>
          </a:prstGeom>
          <a:noFill/>
        </p:spPr>
      </p:pic>
      <p:pic>
        <p:nvPicPr>
          <p:cNvPr id="61446" name="Picture 6" descr="C:\Users\αγαπουλακι\Desktop\case369image7Ecadherin_20x.jpg"/>
          <p:cNvPicPr>
            <a:picLocks noChangeAspect="1" noChangeArrowheads="1"/>
          </p:cNvPicPr>
          <p:nvPr/>
        </p:nvPicPr>
        <p:blipFill>
          <a:blip r:embed="rId6" cstate="print"/>
          <a:srcRect/>
          <a:stretch>
            <a:fillRect/>
          </a:stretch>
        </p:blipFill>
        <p:spPr bwMode="auto">
          <a:xfrm>
            <a:off x="4429124" y="3357562"/>
            <a:ext cx="4714876" cy="3535118"/>
          </a:xfrm>
          <a:prstGeom prst="rect">
            <a:avLst/>
          </a:prstGeom>
          <a:noFill/>
        </p:spPr>
      </p:pic>
      <p:sp>
        <p:nvSpPr>
          <p:cNvPr id="8" name="Title 1"/>
          <p:cNvSpPr txBox="1">
            <a:spLocks/>
          </p:cNvSpPr>
          <p:nvPr/>
        </p:nvSpPr>
        <p:spPr>
          <a:xfrm>
            <a:off x="0" y="6143644"/>
            <a:ext cx="4429124" cy="7143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Λοβιακό διηθητικό καρκίνωμα.</a:t>
            </a:r>
            <a:br>
              <a:rPr kumimoji="0" lang="el-GR" sz="2400" b="0" i="0" u="none" strike="noStrike" kern="1200" cap="none" spc="0" normalizeH="0" baseline="0" noProof="0" dirty="0" smtClean="0">
                <a:ln>
                  <a:noFill/>
                </a:ln>
                <a:solidFill>
                  <a:schemeClr val="tx1"/>
                </a:solidFill>
                <a:effectLst/>
                <a:uLnTx/>
                <a:uFillTx/>
                <a:latin typeface="+mj-lt"/>
                <a:ea typeface="+mj-ea"/>
                <a:cs typeface="+mj-cs"/>
              </a:rPr>
            </a:br>
            <a:r>
              <a:rPr kumimoji="0" lang="el-GR" sz="2400" b="0" i="0" u="none" strike="noStrike" kern="1200" cap="none" spc="0" normalizeH="0" baseline="0" noProof="0" dirty="0" smtClean="0">
                <a:ln>
                  <a:noFill/>
                </a:ln>
                <a:solidFill>
                  <a:schemeClr val="tx1"/>
                </a:solidFill>
                <a:effectLst/>
                <a:uLnTx/>
                <a:uFillTx/>
                <a:latin typeface="+mj-lt"/>
                <a:ea typeface="+mj-ea"/>
                <a:cs typeface="+mj-cs"/>
              </a:rPr>
              <a:t>Ε-</a:t>
            </a:r>
            <a:r>
              <a:rPr kumimoji="0" lang="en-US" sz="2400" b="0" i="0" u="none" strike="noStrike" kern="1200" cap="none" spc="0" normalizeH="0" baseline="0" noProof="0" dirty="0" err="1" smtClean="0">
                <a:ln>
                  <a:noFill/>
                </a:ln>
                <a:solidFill>
                  <a:schemeClr val="tx1"/>
                </a:solidFill>
                <a:effectLst/>
                <a:uLnTx/>
                <a:uFillTx/>
                <a:latin typeface="+mj-lt"/>
                <a:ea typeface="+mj-ea"/>
                <a:cs typeface="+mj-cs"/>
              </a:rPr>
              <a:t>Cadherin</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500"/>
                                        <p:tgtEl>
                                          <p:spTgt spid="61445"/>
                                        </p:tgtEl>
                                      </p:cBhvr>
                                    </p:animEffect>
                                  </p:childTnLst>
                                </p:cTn>
                              </p:par>
                              <p:par>
                                <p:cTn id="8" presetID="10" presetClass="entr" presetSubtype="0" fill="hold" nodeType="withEffect">
                                  <p:stCondLst>
                                    <p:cond delay="0"/>
                                  </p:stCondLst>
                                  <p:childTnLst>
                                    <p:set>
                                      <p:cBhvr>
                                        <p:cTn id="9" dur="1" fill="hold">
                                          <p:stCondLst>
                                            <p:cond delay="0"/>
                                          </p:stCondLst>
                                        </p:cTn>
                                        <p:tgtEl>
                                          <p:spTgt spid="61446"/>
                                        </p:tgtEl>
                                        <p:attrNameLst>
                                          <p:attrName>style.visibility</p:attrName>
                                        </p:attrNameLst>
                                      </p:cBhvr>
                                      <p:to>
                                        <p:strVal val="visible"/>
                                      </p:to>
                                    </p:set>
                                    <p:animEffect transition="in" filter="fade">
                                      <p:cBhvr>
                                        <p:cTn id="10" dur="500"/>
                                        <p:tgtEl>
                                          <p:spTgt spid="614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l-GR" sz="2000" dirty="0" smtClean="0"/>
              <a:t>Βιοψία δέρματος από ξηρό-αποφολιδωτικό, κηλιδώδες, έντονα κνησμώδες εξάνθημα βρέφους κατανεμόμενο στο πρόσωπο, το λαιμό, τους αγκώνες, τις ράχες των χεριών και τις ιγνυακές κοιλότητες</a:t>
            </a:r>
            <a:r>
              <a:rPr lang="en-US" sz="2000" dirty="0" smtClean="0"/>
              <a:t>.</a:t>
            </a:r>
            <a:r>
              <a:rPr lang="el-GR" sz="2000" dirty="0" smtClean="0"/>
              <a:t> Ανάλογο οικογενειακό ιστορικό.</a:t>
            </a:r>
            <a:br>
              <a:rPr lang="el-GR" sz="2000" dirty="0" smtClean="0"/>
            </a:br>
            <a:r>
              <a:rPr lang="el-GR" sz="2000" dirty="0" smtClean="0"/>
              <a:t>Περιγραφή.</a:t>
            </a:r>
            <a:r>
              <a:rPr lang="en-US" sz="2000" dirty="0" smtClean="0"/>
              <a:t> </a:t>
            </a:r>
            <a:r>
              <a:rPr lang="el-GR" sz="2000" dirty="0" smtClean="0"/>
              <a:t>Διάγνωση</a:t>
            </a:r>
            <a:r>
              <a:rPr lang="en-US" sz="2000" dirty="0" smtClean="0"/>
              <a:t>; </a:t>
            </a:r>
            <a:r>
              <a:rPr lang="el-GR" sz="2000" dirty="0" smtClean="0"/>
              <a:t>Παθογένεια.Πρόγνωση.</a:t>
            </a:r>
            <a:endParaRPr lang="el-GR" sz="2000" dirty="0"/>
          </a:p>
        </p:txBody>
      </p:sp>
      <p:pic>
        <p:nvPicPr>
          <p:cNvPr id="50178" name="Picture 2" descr="C:\Users\αγαπουλακι\Desktop\atopic-dermatitis.jpg"/>
          <p:cNvPicPr>
            <a:picLocks noChangeAspect="1" noChangeArrowheads="1"/>
          </p:cNvPicPr>
          <p:nvPr/>
        </p:nvPicPr>
        <p:blipFill>
          <a:blip r:embed="rId2" cstate="print"/>
          <a:srcRect/>
          <a:stretch>
            <a:fillRect/>
          </a:stretch>
        </p:blipFill>
        <p:spPr bwMode="auto">
          <a:xfrm>
            <a:off x="1" y="4857760"/>
            <a:ext cx="2223521" cy="2000239"/>
          </a:xfrm>
          <a:prstGeom prst="rect">
            <a:avLst/>
          </a:prstGeom>
          <a:noFill/>
        </p:spPr>
      </p:pic>
      <p:pic>
        <p:nvPicPr>
          <p:cNvPr id="50179" name="Picture 3" descr="C:\Users\αγαπουλακι\Desktop\Atopic_dermatitis_2.jpg"/>
          <p:cNvPicPr>
            <a:picLocks noChangeAspect="1" noChangeArrowheads="1"/>
          </p:cNvPicPr>
          <p:nvPr/>
        </p:nvPicPr>
        <p:blipFill>
          <a:blip r:embed="rId3" cstate="print"/>
          <a:srcRect/>
          <a:stretch>
            <a:fillRect/>
          </a:stretch>
        </p:blipFill>
        <p:spPr bwMode="auto">
          <a:xfrm>
            <a:off x="1" y="1428737"/>
            <a:ext cx="4571999" cy="3431318"/>
          </a:xfrm>
          <a:prstGeom prst="rect">
            <a:avLst/>
          </a:prstGeom>
          <a:noFill/>
        </p:spPr>
      </p:pic>
      <p:pic>
        <p:nvPicPr>
          <p:cNvPr id="50180" name="Picture 4" descr="C:\Users\αγαπουλακι\Desktop\Atopic_dermatitis_3.jpg"/>
          <p:cNvPicPr>
            <a:picLocks noChangeAspect="1" noChangeArrowheads="1"/>
          </p:cNvPicPr>
          <p:nvPr/>
        </p:nvPicPr>
        <p:blipFill>
          <a:blip r:embed="rId4" cstate="print"/>
          <a:srcRect/>
          <a:stretch>
            <a:fillRect/>
          </a:stretch>
        </p:blipFill>
        <p:spPr bwMode="auto">
          <a:xfrm>
            <a:off x="4595814" y="1428736"/>
            <a:ext cx="4548186" cy="3411140"/>
          </a:xfrm>
          <a:prstGeom prst="rect">
            <a:avLst/>
          </a:prstGeom>
          <a:noFill/>
        </p:spPr>
      </p:pic>
      <p:pic>
        <p:nvPicPr>
          <p:cNvPr id="50182" name="Picture 6" descr="C:\Users\αγαπουλακι\Desktop\eczema-figure-4.jpg"/>
          <p:cNvPicPr>
            <a:picLocks noChangeAspect="1" noChangeArrowheads="1"/>
          </p:cNvPicPr>
          <p:nvPr/>
        </p:nvPicPr>
        <p:blipFill>
          <a:blip r:embed="rId5" cstate="print"/>
          <a:srcRect/>
          <a:stretch>
            <a:fillRect/>
          </a:stretch>
        </p:blipFill>
        <p:spPr bwMode="auto">
          <a:xfrm>
            <a:off x="2214546" y="4857760"/>
            <a:ext cx="3947188" cy="2324104"/>
          </a:xfrm>
          <a:prstGeom prst="rect">
            <a:avLst/>
          </a:prstGeom>
          <a:noFill/>
        </p:spPr>
      </p:pic>
      <p:sp>
        <p:nvSpPr>
          <p:cNvPr id="9" name="Title 1"/>
          <p:cNvSpPr txBox="1">
            <a:spLocks/>
          </p:cNvSpPr>
          <p:nvPr/>
        </p:nvSpPr>
        <p:spPr>
          <a:xfrm>
            <a:off x="6143636" y="4786322"/>
            <a:ext cx="3000364" cy="2071678"/>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Ατοπική δερματίτιδα</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br>
              <a:rPr kumimoji="0" lang="el-GR"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Σπογγίωση.Περιαγγειακές λεμφοκυτταρικές διηθήσεις  και οίδημα στο χόριο.</a:t>
            </a:r>
            <a:br>
              <a:rPr kumimoji="0" lang="el-GR"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Ρόλος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TH2.</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Στα ¾  των πασχόντων υποχωρεί αυτόματα μέχρι την εφηβική ηλικία.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l-GR" sz="2800" dirty="0" smtClean="0"/>
              <a:t>Βραδείας ανάπτυξης, ανώδυνο οζίο δακτύλου γυναίκας 38 ετών. Πρόκειται για το συχνότερο νεόπλασμα του αρθρικού υμένα. Περιγραφή.Διάγνωση</a:t>
            </a:r>
            <a:r>
              <a:rPr lang="en-US" sz="2800" dirty="0" smtClean="0"/>
              <a:t>;</a:t>
            </a:r>
            <a:endParaRPr lang="el-GR" sz="2800" dirty="0"/>
          </a:p>
        </p:txBody>
      </p:sp>
      <p:pic>
        <p:nvPicPr>
          <p:cNvPr id="67586" name="Picture 2" descr="C:\Users\αγαπουλακι\Desktop\giantcelltumortendonsheathclinical.jpg"/>
          <p:cNvPicPr>
            <a:picLocks noChangeAspect="1" noChangeArrowheads="1"/>
          </p:cNvPicPr>
          <p:nvPr/>
        </p:nvPicPr>
        <p:blipFill>
          <a:blip r:embed="rId2" cstate="print"/>
          <a:srcRect/>
          <a:stretch>
            <a:fillRect/>
          </a:stretch>
        </p:blipFill>
        <p:spPr bwMode="auto">
          <a:xfrm>
            <a:off x="214282" y="928670"/>
            <a:ext cx="2143139" cy="2171384"/>
          </a:xfrm>
          <a:prstGeom prst="rect">
            <a:avLst/>
          </a:prstGeom>
          <a:noFill/>
        </p:spPr>
      </p:pic>
      <p:pic>
        <p:nvPicPr>
          <p:cNvPr id="67587" name="Picture 3" descr="C:\Users\αγαπουλακι\Desktop\giantcelltumortendonsheathgross.jpg"/>
          <p:cNvPicPr>
            <a:picLocks noChangeAspect="1" noChangeArrowheads="1"/>
          </p:cNvPicPr>
          <p:nvPr/>
        </p:nvPicPr>
        <p:blipFill>
          <a:blip r:embed="rId3" cstate="print"/>
          <a:srcRect/>
          <a:stretch>
            <a:fillRect/>
          </a:stretch>
        </p:blipFill>
        <p:spPr bwMode="auto">
          <a:xfrm rot="5400000">
            <a:off x="-140554" y="3569521"/>
            <a:ext cx="2852811" cy="2143140"/>
          </a:xfrm>
          <a:prstGeom prst="rect">
            <a:avLst/>
          </a:prstGeom>
          <a:noFill/>
        </p:spPr>
      </p:pic>
      <p:pic>
        <p:nvPicPr>
          <p:cNvPr id="67588" name="Picture 4" descr="C:\Users\αγαπουλακι\Desktop\giantcelltumortendonsheathmicro.jpg"/>
          <p:cNvPicPr>
            <a:picLocks noChangeAspect="1" noChangeArrowheads="1"/>
          </p:cNvPicPr>
          <p:nvPr/>
        </p:nvPicPr>
        <p:blipFill>
          <a:blip r:embed="rId4" cstate="print"/>
          <a:srcRect/>
          <a:stretch>
            <a:fillRect/>
          </a:stretch>
        </p:blipFill>
        <p:spPr bwMode="auto">
          <a:xfrm rot="5400000">
            <a:off x="6107929" y="1893073"/>
            <a:ext cx="5500701" cy="4429156"/>
          </a:xfrm>
          <a:prstGeom prst="rect">
            <a:avLst/>
          </a:prstGeom>
          <a:noFill/>
        </p:spPr>
      </p:pic>
      <p:pic>
        <p:nvPicPr>
          <p:cNvPr id="67590" name="Picture 6" descr="http://www.bosnianpathology.org/images/teaching/Giant_cell_tumors_of_the_tendon_sheath/figure_3b_20x.jpg"/>
          <p:cNvPicPr>
            <a:picLocks noChangeAspect="1" noChangeArrowheads="1"/>
          </p:cNvPicPr>
          <p:nvPr/>
        </p:nvPicPr>
        <p:blipFill>
          <a:blip r:embed="rId5" cstate="print"/>
          <a:srcRect/>
          <a:stretch>
            <a:fillRect/>
          </a:stretch>
        </p:blipFill>
        <p:spPr bwMode="auto">
          <a:xfrm rot="5400000">
            <a:off x="1815432" y="2054871"/>
            <a:ext cx="5487995" cy="4118264"/>
          </a:xfrm>
          <a:prstGeom prst="rect">
            <a:avLst/>
          </a:prstGeom>
          <a:noFill/>
        </p:spPr>
      </p:pic>
      <p:sp>
        <p:nvSpPr>
          <p:cNvPr id="7" name="Title 4"/>
          <p:cNvSpPr txBox="1">
            <a:spLocks/>
          </p:cNvSpPr>
          <p:nvPr/>
        </p:nvSpPr>
        <p:spPr>
          <a:xfrm>
            <a:off x="1" y="6072206"/>
            <a:ext cx="2571736" cy="785794"/>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Γιγαντοκυτταρικός όγκος τενοντίου ελύτρου</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2"/>
            <a:ext cx="8229600" cy="1143000"/>
          </a:xfrm>
        </p:spPr>
        <p:txBody>
          <a:bodyPr>
            <a:noAutofit/>
          </a:bodyPr>
          <a:lstStyle/>
          <a:p>
            <a:r>
              <a:rPr lang="el-GR" sz="2800" dirty="0" smtClean="0"/>
              <a:t>Ποια η εικονιζόμενη υπερμικροσκοπική αλλοίωση σε μια ίνα </a:t>
            </a:r>
            <a:r>
              <a:rPr lang="en-US" sz="2800" dirty="0" smtClean="0"/>
              <a:t>Purkinje </a:t>
            </a:r>
            <a:r>
              <a:rPr lang="el-GR" sz="2800" dirty="0" smtClean="0"/>
              <a:t> από το φλοιό της παρεγκεφαλίδας ατόμου με νόσο </a:t>
            </a:r>
            <a:r>
              <a:rPr lang="en-US" sz="2800" dirty="0" smtClean="0"/>
              <a:t>Alzheimer</a:t>
            </a:r>
            <a:r>
              <a:rPr lang="en-US" sz="3200" dirty="0" smtClean="0"/>
              <a:t>;</a:t>
            </a:r>
            <a:r>
              <a:rPr lang="el-GR" sz="3200" dirty="0" smtClean="0"/>
              <a:t> </a:t>
            </a:r>
            <a:endParaRPr lang="el-GR" sz="3200" dirty="0"/>
          </a:p>
        </p:txBody>
      </p:sp>
      <p:pic>
        <p:nvPicPr>
          <p:cNvPr id="32770" name="Picture 2" descr="C:\Users\αγαπουλακι\Desktop\image9_w.jpg"/>
          <p:cNvPicPr>
            <a:picLocks noChangeAspect="1" noChangeArrowheads="1"/>
          </p:cNvPicPr>
          <p:nvPr/>
        </p:nvPicPr>
        <p:blipFill>
          <a:blip r:embed="rId4" cstate="print"/>
          <a:srcRect/>
          <a:stretch>
            <a:fillRect/>
          </a:stretch>
        </p:blipFill>
        <p:spPr bwMode="auto">
          <a:xfrm rot="10800000">
            <a:off x="0" y="1357298"/>
            <a:ext cx="8429716" cy="3571900"/>
          </a:xfrm>
          <a:prstGeom prst="rect">
            <a:avLst/>
          </a:prstGeom>
          <a:noFill/>
        </p:spPr>
      </p:pic>
      <p:sp>
        <p:nvSpPr>
          <p:cNvPr id="4" name="Text Placeholder 3"/>
          <p:cNvSpPr txBox="1">
            <a:spLocks/>
          </p:cNvSpPr>
          <p:nvPr/>
        </p:nvSpPr>
        <p:spPr>
          <a:xfrm>
            <a:off x="4786314" y="4929199"/>
            <a:ext cx="3857620" cy="64294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Φυσιολογικός μάρτυρας </a:t>
            </a:r>
            <a:endParaRPr kumimoji="0" lang="el-GR"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Placeholder 3"/>
          <p:cNvSpPr txBox="1">
            <a:spLocks/>
          </p:cNvSpPr>
          <p:nvPr/>
        </p:nvSpPr>
        <p:spPr>
          <a:xfrm>
            <a:off x="0" y="4929199"/>
            <a:ext cx="4286248" cy="35719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Παθολογικό δείγμα</a:t>
            </a:r>
            <a:endParaRPr kumimoji="0" lang="el-GR"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Title 1"/>
          <p:cNvSpPr txBox="1">
            <a:spLocks/>
          </p:cNvSpPr>
          <p:nvPr/>
        </p:nvSpPr>
        <p:spPr>
          <a:xfrm>
            <a:off x="0" y="5286388"/>
            <a:ext cx="3643338" cy="135732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1" i="0" u="none" strike="noStrike" kern="1200" cap="none" spc="0" normalizeH="0" baseline="0" noProof="0" dirty="0" smtClean="0">
                <a:ln>
                  <a:noFill/>
                </a:ln>
                <a:solidFill>
                  <a:schemeClr val="tx1"/>
                </a:solidFill>
                <a:effectLst/>
                <a:uLnTx/>
                <a:uFillTx/>
                <a:latin typeface="+mj-lt"/>
                <a:ea typeface="+mj-ea"/>
                <a:cs typeface="+mj-cs"/>
              </a:rPr>
              <a:t>Κατακερματισμός</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1600" b="1" i="0" u="none" strike="noStrike" kern="1200" cap="none" spc="0" normalizeH="0" baseline="0" noProof="0" dirty="0" smtClean="0">
                <a:ln>
                  <a:noFill/>
                </a:ln>
                <a:solidFill>
                  <a:schemeClr val="tx1"/>
                </a:solidFill>
                <a:effectLst/>
                <a:uLnTx/>
                <a:uFillTx/>
                <a:latin typeface="+mj-lt"/>
                <a:ea typeface="+mj-ea"/>
                <a:cs typeface="+mj-cs"/>
              </a:rPr>
              <a:t>και</a:t>
            </a:r>
            <a:r>
              <a:rPr kumimoji="0" lang="el-GR" sz="1600" b="1" i="0" u="none" strike="noStrike" kern="1200" cap="none" spc="0" normalizeH="0" noProof="0" dirty="0" smtClean="0">
                <a:ln>
                  <a:noFill/>
                </a:ln>
                <a:solidFill>
                  <a:schemeClr val="tx1"/>
                </a:solidFill>
                <a:effectLst/>
                <a:uLnTx/>
                <a:uFillTx/>
                <a:latin typeface="+mj-lt"/>
                <a:ea typeface="+mj-ea"/>
                <a:cs typeface="+mj-cs"/>
              </a:rPr>
              <a:t> ατροφία</a:t>
            </a:r>
            <a:r>
              <a:rPr kumimoji="0" lang="el-GR" sz="1600" b="1" i="0" u="none" strike="noStrike" kern="1200" cap="none" spc="0" normalizeH="0" baseline="0" noProof="0" dirty="0" smtClean="0">
                <a:ln>
                  <a:noFill/>
                </a:ln>
                <a:solidFill>
                  <a:schemeClr val="tx1"/>
                </a:solidFill>
                <a:effectLst/>
                <a:uLnTx/>
                <a:uFillTx/>
                <a:latin typeface="+mj-lt"/>
                <a:ea typeface="+mj-ea"/>
                <a:cs typeface="+mj-cs"/>
              </a:rPr>
              <a:t> των </a:t>
            </a:r>
            <a:r>
              <a:rPr lang="el-GR" sz="1600" b="1" dirty="0" smtClean="0">
                <a:latin typeface="+mj-lt"/>
                <a:ea typeface="+mj-ea"/>
                <a:cs typeface="+mj-cs"/>
              </a:rPr>
              <a:t> σάκων-ασκών</a:t>
            </a:r>
            <a:r>
              <a:rPr kumimoji="0" lang="el-GR" sz="1600" b="1" i="0" u="none" strike="noStrike" kern="1200" cap="none" spc="0" normalizeH="0" baseline="0" noProof="0" dirty="0" smtClean="0">
                <a:ln>
                  <a:noFill/>
                </a:ln>
                <a:solidFill>
                  <a:schemeClr val="tx1"/>
                </a:solidFill>
                <a:effectLst/>
                <a:uLnTx/>
                <a:uFillTx/>
                <a:latin typeface="+mj-lt"/>
                <a:ea typeface="+mj-ea"/>
                <a:cs typeface="+mj-cs"/>
              </a:rPr>
              <a:t> τ</a:t>
            </a:r>
            <a:r>
              <a:rPr lang="el-GR" sz="1600" b="1" dirty="0" smtClean="0">
                <a:latin typeface="+mj-lt"/>
                <a:ea typeface="+mj-ea"/>
                <a:cs typeface="+mj-cs"/>
              </a:rPr>
              <a:t>ου συμπλέγματος</a:t>
            </a:r>
            <a:r>
              <a:rPr kumimoji="0" lang="el-GR"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Golgi</a:t>
            </a:r>
            <a:r>
              <a:rPr kumimoji="0" lang="el-GR" sz="2000" b="1"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smtClean="0">
                <a:latin typeface="+mj-lt"/>
                <a:ea typeface="+mj-ea"/>
                <a:cs typeface="+mj-cs"/>
              </a:rPr>
              <a:t>Ποια η λειτουργία του εν λόγω συμπλέγματος</a:t>
            </a:r>
            <a:r>
              <a:rPr lang="en-US" sz="2000" dirty="0" smtClean="0">
                <a:latin typeface="+mj-lt"/>
                <a:ea typeface="+mj-ea"/>
                <a:cs typeface="+mj-cs"/>
              </a:rPr>
              <a:t>;</a:t>
            </a:r>
            <a:endParaRPr kumimoji="0" lang="el-GR" sz="2000" i="0" u="none" strike="noStrike" kern="1200" cap="none" spc="0" normalizeH="0" baseline="0" noProof="0" dirty="0">
              <a:ln>
                <a:noFill/>
              </a:ln>
              <a:solidFill>
                <a:schemeClr val="tx1"/>
              </a:solidFill>
              <a:effectLst/>
              <a:uLnTx/>
              <a:uFillTx/>
              <a:latin typeface="+mj-lt"/>
              <a:ea typeface="+mj-ea"/>
              <a:cs typeface="+mj-cs"/>
            </a:endParaRPr>
          </a:p>
        </p:txBody>
      </p:sp>
      <p:pic>
        <p:nvPicPr>
          <p:cNvPr id="34819" name="Picture 3" descr="http://media.gettyimages.com/photos/transmission-electron-micrograph-showing-golgi-apparatus-of-algae-picture-id128619942?k=6&amp;m=128619942&amp;s=170667a&amp;w=0&amp;h=t5X9hoSkwfXP9x7TR8ZljGrXDQmZOCylY_uUYEmOR_U="/>
          <p:cNvPicPr>
            <a:picLocks noChangeAspect="1" noChangeArrowheads="1"/>
          </p:cNvPicPr>
          <p:nvPr/>
        </p:nvPicPr>
        <p:blipFill>
          <a:blip r:embed="rId5" cstate="print"/>
          <a:srcRect/>
          <a:stretch>
            <a:fillRect/>
          </a:stretch>
        </p:blipFill>
        <p:spPr bwMode="auto">
          <a:xfrm rot="16200000">
            <a:off x="4863203" y="994659"/>
            <a:ext cx="3561003" cy="4286282"/>
          </a:xfrm>
          <a:prstGeom prst="rect">
            <a:avLst/>
          </a:prstGeom>
          <a:noFill/>
        </p:spPr>
      </p:pic>
      <p:sp>
        <p:nvSpPr>
          <p:cNvPr id="10" name="9 - Ορθογώνιο"/>
          <p:cNvSpPr/>
          <p:nvPr/>
        </p:nvSpPr>
        <p:spPr>
          <a:xfrm>
            <a:off x="3643306" y="5357826"/>
            <a:ext cx="5214974" cy="1384995"/>
          </a:xfrm>
          <a:prstGeom prst="rect">
            <a:avLst/>
          </a:prstGeom>
        </p:spPr>
        <p:txBody>
          <a:bodyPr wrap="square">
            <a:spAutoFit/>
          </a:bodyPr>
          <a:lstStyle/>
          <a:p>
            <a:r>
              <a:rPr lang="el-GR" sz="1400" b="1" dirty="0" smtClean="0"/>
              <a:t>Το σύμπλεγμα </a:t>
            </a:r>
            <a:r>
              <a:rPr lang="en-US" sz="1400" b="1" dirty="0" smtClean="0"/>
              <a:t>Golgi</a:t>
            </a:r>
            <a:r>
              <a:rPr lang="el-GR" sz="1400" b="1" dirty="0" smtClean="0"/>
              <a:t> είναι ένα  ενδομεμβρανικό  σύστημα του κυττάρου. Συμμετέχει στη λειτουργική ολοκλήρωση  μακρομορίων, κυρίως  πρωτεϊνών. Οι σημαντικότερες τροποποιήσεις είναι η γλυκοζυλίωση  πρωτεϊνών και λιπιδίων για τη  δημιουργία γλυκοπρωτεϊνών και γλυκοσφιγγολιπιδίων. Επίσης  είναι κέντρο επιλογής πρωτεϊνών για τον τόπο προορισμού τους.</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1026"/>
                                        </p:tgtEl>
                                        <p:attrNameLst>
                                          <p:attrName>style.visibility</p:attrName>
                                        </p:attrNameLst>
                                      </p:cBhvr>
                                      <p:to>
                                        <p:strVal val="visible"/>
                                      </p:to>
                                    </p:set>
                                    <p:animEffect transition="in" filter="fade">
                                      <p:cBhvr>
                                        <p:cTn id="7" dur="500"/>
                                        <p:tgtEl>
                                          <p:inkTgt spid="_x0000_s1026"/>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1028"/>
                                        </p:tgtEl>
                                        <p:attrNameLst>
                                          <p:attrName>style.visibility</p:attrName>
                                        </p:attrNameLst>
                                      </p:cBhvr>
                                      <p:to>
                                        <p:strVal val="visible"/>
                                      </p:to>
                                    </p:set>
                                    <p:animEffect transition="in" filter="fade">
                                      <p:cBhvr>
                                        <p:cTn id="10" dur="500"/>
                                        <p:tgtEl>
                                          <p:inkTgt spid="_x0000_s1028"/>
                                        </p:tgtEl>
                                      </p:cBhvr>
                                    </p:animEffect>
                                  </p:childTnLst>
                                </p:cTn>
                              </p:par>
                              <p:par>
                                <p:cTn id="11" presetID="10" presetClass="entr" presetSubtype="0" fill="hold" nodeType="withEffect">
                                  <p:stCondLst>
                                    <p:cond delay="0"/>
                                  </p:stCondLst>
                                  <p:childTnLst>
                                    <p:set>
                                      <p:cBhvr>
                                        <p:cTn id="12" dur="1" fill="hold">
                                          <p:stCondLst>
                                            <p:cond delay="0"/>
                                          </p:stCondLst>
                                        </p:cTn>
                                        <p:tgtEl>
                                          <p:inkTgt spid="_x0000_s1027"/>
                                        </p:tgtEl>
                                        <p:attrNameLst>
                                          <p:attrName>style.visibility</p:attrName>
                                        </p:attrNameLst>
                                      </p:cBhvr>
                                      <p:to>
                                        <p:strVal val="visible"/>
                                      </p:to>
                                    </p:set>
                                    <p:animEffect transition="in" filter="fade">
                                      <p:cBhvr>
                                        <p:cTn id="13" dur="500"/>
                                        <p:tgtEl>
                                          <p:inkTgt spid="_x0000_s10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inkTgt spid="_x0000_s1027"/>
                                        </p:tgtEl>
                                      </p:cBhvr>
                                    </p:animEffect>
                                    <p:set>
                                      <p:cBhvr>
                                        <p:cTn id="18" dur="1" fill="hold">
                                          <p:stCondLst>
                                            <p:cond delay="499"/>
                                          </p:stCondLst>
                                        </p:cTn>
                                        <p:tgtEl>
                                          <p:inkTgt spid="_x0000_s10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19"/>
                                        </p:tgtEl>
                                        <p:attrNameLst>
                                          <p:attrName>style.visibility</p:attrName>
                                        </p:attrNameLst>
                                      </p:cBhvr>
                                      <p:to>
                                        <p:strVal val="visible"/>
                                      </p:to>
                                    </p:set>
                                    <p:animEffect transition="in" filter="fade">
                                      <p:cBhvr>
                                        <p:cTn id="23" dur="500"/>
                                        <p:tgtEl>
                                          <p:spTgt spid="348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80"/>
            <a:ext cx="9144000" cy="714380"/>
          </a:xfrm>
        </p:spPr>
        <p:txBody>
          <a:bodyPr>
            <a:normAutofit fontScale="90000"/>
          </a:bodyPr>
          <a:lstStyle/>
          <a:p>
            <a:r>
              <a:rPr lang="el-GR" sz="2000" dirty="0" smtClean="0"/>
              <a:t>Τουρίστας επιστρέφοντας από το Μεξικό όπου είχε μεταβεί προ μηνός, εμφανίζει  υψηλό διαλείποντα πυρετό, διάρροια, ανορεξία, απώλεια βάρους και εκσεσημασμένη διόγκωση σπληνός. Συνυπάρχει διόγκωση λεμφαδένων. Διαπιστώνεται επίσης αναιμία, πτώση του αριθμού των λευκών αιμοσφαιρίων και των αιμοπεταλίων .</a:t>
            </a:r>
            <a:r>
              <a:rPr lang="el-GR" sz="1800" dirty="0" smtClean="0"/>
              <a:t> </a:t>
            </a:r>
            <a:r>
              <a:rPr lang="el-GR" sz="2000" dirty="0" smtClean="0"/>
              <a:t>Με την πάροδο των ημερών, η όψη του αρρώστου παίρνει ένα γαιώδες χρώμα. Μετά από οστεομυελικό επίχρισμα &amp; βιοψία, χορηγείται αμφοτερικίνη Β. Διάγνωση</a:t>
            </a:r>
            <a:r>
              <a:rPr lang="en-US" sz="2000" dirty="0" smtClean="0"/>
              <a:t>;  </a:t>
            </a:r>
            <a:r>
              <a:rPr lang="el-GR" sz="2000" dirty="0" smtClean="0"/>
              <a:t>Μορφές της νόσου.</a:t>
            </a:r>
            <a:br>
              <a:rPr lang="el-GR" sz="2000" dirty="0" smtClean="0"/>
            </a:br>
            <a:endParaRPr lang="el-GR" sz="2000" dirty="0"/>
          </a:p>
        </p:txBody>
      </p:sp>
      <p:pic>
        <p:nvPicPr>
          <p:cNvPr id="53250" name="Picture 2" descr="C:\Users\αγαπουλακι\Desktop\800px-Leishmania_2009-04-14_smear.JPG"/>
          <p:cNvPicPr>
            <a:picLocks noChangeAspect="1" noChangeArrowheads="1"/>
          </p:cNvPicPr>
          <p:nvPr/>
        </p:nvPicPr>
        <p:blipFill>
          <a:blip r:embed="rId2" cstate="print"/>
          <a:srcRect/>
          <a:stretch>
            <a:fillRect/>
          </a:stretch>
        </p:blipFill>
        <p:spPr bwMode="auto">
          <a:xfrm rot="5400000">
            <a:off x="-584385" y="2298872"/>
            <a:ext cx="4669231" cy="3500462"/>
          </a:xfrm>
          <a:prstGeom prst="rect">
            <a:avLst/>
          </a:prstGeom>
          <a:noFill/>
        </p:spPr>
      </p:pic>
      <p:pic>
        <p:nvPicPr>
          <p:cNvPr id="53251" name="Picture 3" descr="C:\Users\αγαπουλακι\Desktop\case200787image2.jpg"/>
          <p:cNvPicPr>
            <a:picLocks noChangeAspect="1" noChangeArrowheads="1"/>
          </p:cNvPicPr>
          <p:nvPr/>
        </p:nvPicPr>
        <p:blipFill>
          <a:blip r:embed="rId3" cstate="print"/>
          <a:srcRect/>
          <a:stretch>
            <a:fillRect/>
          </a:stretch>
        </p:blipFill>
        <p:spPr bwMode="auto">
          <a:xfrm>
            <a:off x="3571868" y="1714488"/>
            <a:ext cx="5572132" cy="4177967"/>
          </a:xfrm>
          <a:prstGeom prst="rect">
            <a:avLst/>
          </a:prstGeom>
          <a:noFill/>
        </p:spPr>
      </p:pic>
      <p:sp>
        <p:nvSpPr>
          <p:cNvPr id="5" name="Title 4"/>
          <p:cNvSpPr txBox="1">
            <a:spLocks/>
          </p:cNvSpPr>
          <p:nvPr/>
        </p:nvSpPr>
        <p:spPr>
          <a:xfrm>
            <a:off x="3500430" y="5857892"/>
            <a:ext cx="5643570" cy="10001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Σπλαγχνική λεϊσμανίαση.</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r>
              <a:rPr kumimoji="0" lang="el-GR" sz="1400" b="0" i="0" u="none" strike="noStrike" kern="1200" cap="none" spc="0" normalizeH="0" baseline="0" noProof="0" dirty="0" smtClean="0">
                <a:ln>
                  <a:noFill/>
                </a:ln>
                <a:solidFill>
                  <a:schemeClr val="tx1"/>
                </a:solidFill>
                <a:effectLst/>
                <a:uLnTx/>
                <a:uFillTx/>
                <a:latin typeface="+mj-lt"/>
                <a:ea typeface="+mj-ea"/>
                <a:cs typeface="+mj-cs"/>
              </a:rPr>
              <a:t>Άλλες μορφές</a:t>
            </a:r>
            <a:r>
              <a:rPr kumimoji="0" lang="en-US" sz="1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Δερματική του Παλαιού Κόσμου.</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r>
              <a:rPr kumimoji="0" lang="el-GR" sz="1400" b="0" i="0" u="none" strike="noStrike" kern="1200" cap="none" spc="0" normalizeH="0" baseline="0" noProof="0" dirty="0" smtClean="0">
                <a:ln>
                  <a:noFill/>
                </a:ln>
                <a:solidFill>
                  <a:schemeClr val="tx1"/>
                </a:solidFill>
                <a:effectLst/>
                <a:uLnTx/>
                <a:uFillTx/>
                <a:latin typeface="+mj-lt"/>
                <a:ea typeface="+mj-ea"/>
                <a:cs typeface="+mj-cs"/>
              </a:rPr>
              <a:t>Δερματική και Βλεννοδερματική του Νέου Κόσμου.</a:t>
            </a:r>
            <a:endParaRPr kumimoji="0" lang="el-GR" sz="1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285752"/>
          </a:xfrm>
        </p:spPr>
        <p:txBody>
          <a:bodyPr>
            <a:noAutofit/>
          </a:bodyPr>
          <a:lstStyle/>
          <a:p>
            <a:r>
              <a:rPr lang="el-GR" sz="1600" dirty="0" smtClean="0"/>
              <a:t>Έγκυος πρόσφυγας προσέρχεται στο νοσοκομείο με </a:t>
            </a:r>
            <a:r>
              <a:rPr lang="el-GR" sz="1600" b="1" dirty="0" smtClean="0"/>
              <a:t>κυκλική</a:t>
            </a:r>
            <a:r>
              <a:rPr lang="el-GR" sz="1600" dirty="0" smtClean="0"/>
              <a:t> παροξυσμική εμφάνιση αιφνίδιας ψυχρότητας, ακολουθούμενης από ρίγος, πυρετό και εφίδρωση και αποβάλλει. Ιδού η ιστολογική εικόνα του πλακούντα. Περιγραφή. Διάγνωση</a:t>
            </a:r>
            <a:r>
              <a:rPr lang="en-US" sz="1600" dirty="0" smtClean="0"/>
              <a:t>;</a:t>
            </a:r>
            <a:endParaRPr lang="el-GR" sz="1600" dirty="0"/>
          </a:p>
        </p:txBody>
      </p:sp>
      <p:pic>
        <p:nvPicPr>
          <p:cNvPr id="52226" name="Picture 2" descr="C:\Users\αγαπουλακι\Desktop\800px-Maternal_malaria_placenta_-_cropped_-_very_high_mag.jpg"/>
          <p:cNvPicPr>
            <a:picLocks noChangeAspect="1" noChangeArrowheads="1"/>
          </p:cNvPicPr>
          <p:nvPr/>
        </p:nvPicPr>
        <p:blipFill>
          <a:blip r:embed="rId2" cstate="print"/>
          <a:srcRect/>
          <a:stretch>
            <a:fillRect/>
          </a:stretch>
        </p:blipFill>
        <p:spPr bwMode="auto">
          <a:xfrm rot="5400000">
            <a:off x="-751045" y="1608277"/>
            <a:ext cx="6000770" cy="4498680"/>
          </a:xfrm>
          <a:prstGeom prst="rect">
            <a:avLst/>
          </a:prstGeom>
          <a:noFill/>
        </p:spPr>
      </p:pic>
      <p:pic>
        <p:nvPicPr>
          <p:cNvPr id="52227" name="Picture 3" descr="C:\Users\αγαπουλακι\Desktop\histopathology-of-plasmodium-falciparum-malaria-placenta-725x491.jpg"/>
          <p:cNvPicPr>
            <a:picLocks noChangeAspect="1" noChangeArrowheads="1"/>
          </p:cNvPicPr>
          <p:nvPr/>
        </p:nvPicPr>
        <p:blipFill>
          <a:blip r:embed="rId3" cstate="print"/>
          <a:srcRect/>
          <a:stretch>
            <a:fillRect/>
          </a:stretch>
        </p:blipFill>
        <p:spPr bwMode="auto">
          <a:xfrm rot="5400000">
            <a:off x="4052294" y="1766293"/>
            <a:ext cx="6072204" cy="4111209"/>
          </a:xfrm>
          <a:prstGeom prst="rect">
            <a:avLst/>
          </a:prstGeom>
          <a:noFill/>
        </p:spPr>
      </p:pic>
      <p:sp>
        <p:nvSpPr>
          <p:cNvPr id="7" name="Right Arrow 6"/>
          <p:cNvSpPr/>
          <p:nvPr/>
        </p:nvSpPr>
        <p:spPr>
          <a:xfrm>
            <a:off x="6429388" y="4786322"/>
            <a:ext cx="85725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itle 4"/>
          <p:cNvSpPr txBox="1">
            <a:spLocks/>
          </p:cNvSpPr>
          <p:nvPr/>
        </p:nvSpPr>
        <p:spPr>
          <a:xfrm rot="10800000" flipV="1">
            <a:off x="0" y="0"/>
            <a:ext cx="9144000" cy="9286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000" b="0" i="0" u="none" strike="noStrike" kern="1200" cap="none" spc="0" normalizeH="0" baseline="0" noProof="0" dirty="0" smtClean="0">
                <a:ln>
                  <a:noFill/>
                </a:ln>
                <a:solidFill>
                  <a:schemeClr val="tx1"/>
                </a:solidFill>
                <a:effectLst/>
                <a:uLnTx/>
                <a:uFillTx/>
                <a:latin typeface="+mj-lt"/>
                <a:ea typeface="+mj-ea"/>
                <a:cs typeface="+mj-cs"/>
              </a:rPr>
              <a:t>Ελονοσία </a:t>
            </a:r>
            <a:endParaRPr kumimoji="0" lang="el-GR"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514"/>
            <a:ext cx="9144000" cy="796908"/>
          </a:xfrm>
        </p:spPr>
        <p:txBody>
          <a:bodyPr>
            <a:normAutofit fontScale="90000"/>
          </a:bodyPr>
          <a:lstStyle/>
          <a:p>
            <a:r>
              <a:rPr lang="el-GR" sz="2200" dirty="0" smtClean="0"/>
              <a:t>Αντιστοιχίστε τον κάθε καρυότυπο με το αντίστοιχο γι’ αυτόν ζεύγος εικόνων και ονομάστε τα δύο εικονιζόμενα σύνδρομα.</a:t>
            </a:r>
            <a:r>
              <a:rPr lang="en-US" sz="2200" dirty="0" smtClean="0"/>
              <a:t/>
            </a:r>
            <a:br>
              <a:rPr lang="en-US" sz="2200" dirty="0" smtClean="0"/>
            </a:br>
            <a:r>
              <a:rPr lang="en-US" sz="2200" dirty="0" smtClean="0"/>
              <a:t> </a:t>
            </a:r>
            <a:br>
              <a:rPr lang="en-US" sz="2200" dirty="0" smtClean="0"/>
            </a:br>
            <a:endParaRPr lang="el-GR" sz="2800" dirty="0"/>
          </a:p>
        </p:txBody>
      </p:sp>
      <p:pic>
        <p:nvPicPr>
          <p:cNvPr id="78850" name="Picture 2" descr="C:\Users\αγαπουλακι\Desktop\article.310610.large.jpg"/>
          <p:cNvPicPr>
            <a:picLocks noChangeAspect="1" noChangeArrowheads="1"/>
          </p:cNvPicPr>
          <p:nvPr/>
        </p:nvPicPr>
        <p:blipFill>
          <a:blip r:embed="rId2" cstate="print"/>
          <a:srcRect/>
          <a:stretch>
            <a:fillRect/>
          </a:stretch>
        </p:blipFill>
        <p:spPr bwMode="auto">
          <a:xfrm>
            <a:off x="6500826" y="4143380"/>
            <a:ext cx="2428892" cy="2331736"/>
          </a:xfrm>
          <a:prstGeom prst="rect">
            <a:avLst/>
          </a:prstGeom>
          <a:noFill/>
        </p:spPr>
      </p:pic>
      <p:pic>
        <p:nvPicPr>
          <p:cNvPr id="78851" name="Picture 3" descr="C:\Users\αγαπουλακι\Desktop\Trisomy-13-1.jpg"/>
          <p:cNvPicPr>
            <a:picLocks noChangeAspect="1" noChangeArrowheads="1"/>
          </p:cNvPicPr>
          <p:nvPr/>
        </p:nvPicPr>
        <p:blipFill>
          <a:blip r:embed="rId3" cstate="print"/>
          <a:srcRect/>
          <a:stretch>
            <a:fillRect/>
          </a:stretch>
        </p:blipFill>
        <p:spPr bwMode="auto">
          <a:xfrm>
            <a:off x="189290" y="1928802"/>
            <a:ext cx="2452434" cy="1357322"/>
          </a:xfrm>
          <a:prstGeom prst="rect">
            <a:avLst/>
          </a:prstGeom>
          <a:noFill/>
        </p:spPr>
      </p:pic>
      <p:pic>
        <p:nvPicPr>
          <p:cNvPr id="78852" name="Picture 4" descr="C:\Users\αγαπουλακι\Desktop\Patau-Syndrome-Picture.jpg"/>
          <p:cNvPicPr>
            <a:picLocks noChangeAspect="1" noChangeArrowheads="1"/>
          </p:cNvPicPr>
          <p:nvPr/>
        </p:nvPicPr>
        <p:blipFill>
          <a:blip r:embed="rId4" cstate="print"/>
          <a:srcRect/>
          <a:stretch>
            <a:fillRect/>
          </a:stretch>
        </p:blipFill>
        <p:spPr bwMode="auto">
          <a:xfrm>
            <a:off x="214282" y="4071942"/>
            <a:ext cx="2500330" cy="2500330"/>
          </a:xfrm>
          <a:prstGeom prst="rect">
            <a:avLst/>
          </a:prstGeom>
          <a:noFill/>
        </p:spPr>
      </p:pic>
      <p:pic>
        <p:nvPicPr>
          <p:cNvPr id="78853" name="Picture 5" descr="C:\Users\αγαπουλακι\Desktop\ZWK99033k.jpeg"/>
          <p:cNvPicPr>
            <a:picLocks noChangeAspect="1" noChangeArrowheads="1"/>
          </p:cNvPicPr>
          <p:nvPr/>
        </p:nvPicPr>
        <p:blipFill>
          <a:blip r:embed="rId5" cstate="print"/>
          <a:srcRect/>
          <a:stretch>
            <a:fillRect/>
          </a:stretch>
        </p:blipFill>
        <p:spPr bwMode="auto">
          <a:xfrm>
            <a:off x="2928926" y="1785926"/>
            <a:ext cx="3214710" cy="2225569"/>
          </a:xfrm>
          <a:prstGeom prst="rect">
            <a:avLst/>
          </a:prstGeom>
          <a:noFill/>
        </p:spPr>
      </p:pic>
      <p:pic>
        <p:nvPicPr>
          <p:cNvPr id="78854" name="Picture 6" descr="C:\Users\αγαπουλακι\Desktop\Karyotype-of-trisomy-21-Down-syndrome.gif"/>
          <p:cNvPicPr>
            <a:picLocks noChangeAspect="1" noChangeArrowheads="1"/>
          </p:cNvPicPr>
          <p:nvPr/>
        </p:nvPicPr>
        <p:blipFill>
          <a:blip r:embed="rId6" cstate="print"/>
          <a:srcRect/>
          <a:stretch>
            <a:fillRect/>
          </a:stretch>
        </p:blipFill>
        <p:spPr bwMode="auto">
          <a:xfrm>
            <a:off x="3143240" y="4214817"/>
            <a:ext cx="3000396" cy="2198367"/>
          </a:xfrm>
          <a:prstGeom prst="rect">
            <a:avLst/>
          </a:prstGeom>
          <a:noFill/>
        </p:spPr>
      </p:pic>
      <p:sp>
        <p:nvSpPr>
          <p:cNvPr id="9" name="Text Placeholder 2"/>
          <p:cNvSpPr txBox="1">
            <a:spLocks/>
          </p:cNvSpPr>
          <p:nvPr/>
        </p:nvSpPr>
        <p:spPr>
          <a:xfrm rot="10800000" flipV="1">
            <a:off x="3143240" y="4857760"/>
            <a:ext cx="3143272" cy="1143008"/>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Τρισωμία 21 – Σύνδρομο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Down</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 Placeholder 2"/>
          <p:cNvSpPr txBox="1">
            <a:spLocks/>
          </p:cNvSpPr>
          <p:nvPr/>
        </p:nvSpPr>
        <p:spPr>
          <a:xfrm>
            <a:off x="3071802" y="2500306"/>
            <a:ext cx="3643338" cy="928694"/>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Τρισωμία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13</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 Σύνδρομο </a:t>
            </a:r>
            <a:r>
              <a:rPr lang="en-US" sz="3200" dirty="0" smtClean="0"/>
              <a:t>P</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atau</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ectangle 10"/>
          <p:cNvSpPr/>
          <p:nvPr/>
        </p:nvSpPr>
        <p:spPr>
          <a:xfrm>
            <a:off x="0" y="785794"/>
            <a:ext cx="9144000" cy="954107"/>
          </a:xfrm>
          <a:prstGeom prst="rect">
            <a:avLst/>
          </a:prstGeom>
        </p:spPr>
        <p:txBody>
          <a:bodyPr wrap="square">
            <a:spAutoFit/>
          </a:bodyPr>
          <a:lstStyle/>
          <a:p>
            <a:pPr algn="ctr"/>
            <a:r>
              <a:rPr lang="en-US" sz="1400" dirty="0" smtClean="0"/>
              <a:t>O </a:t>
            </a:r>
            <a:r>
              <a:rPr lang="el-GR" sz="1400" dirty="0" smtClean="0"/>
              <a:t>συγκεκριμένος καρυότυπος με ποιο από τα δύο σύνδρομα σχετίζεται και πώς</a:t>
            </a:r>
            <a:r>
              <a:rPr lang="en-US" sz="1400" dirty="0" smtClean="0"/>
              <a:t>;</a:t>
            </a:r>
            <a:endParaRPr lang="el-GR" sz="1400" dirty="0" smtClean="0"/>
          </a:p>
          <a:p>
            <a:pPr algn="ctr"/>
            <a:endParaRPr lang="el-GR" sz="1400" dirty="0" smtClean="0"/>
          </a:p>
          <a:p>
            <a:pPr algn="ctr"/>
            <a:r>
              <a:rPr lang="el-GR" sz="1400" dirty="0" smtClean="0"/>
              <a:t>Σχολιάστε τον καρυότυπο του γονέα  του εν λόγω ατόμου και εξηγήστε γιατί ο γονέας είναι υγιής.</a:t>
            </a:r>
            <a:r>
              <a:rPr lang="en-US" sz="1400" dirty="0" smtClean="0"/>
              <a:t/>
            </a:r>
            <a:br>
              <a:rPr lang="en-US" sz="1400" dirty="0" smtClean="0"/>
            </a:br>
            <a:endParaRPr lang="el-GR" sz="1400" dirty="0"/>
          </a:p>
        </p:txBody>
      </p:sp>
      <p:pic>
        <p:nvPicPr>
          <p:cNvPr id="59393" name="Picture 1" descr="C:\Users\αγαπουλακι\Desktop\F7.large.jpg"/>
          <p:cNvPicPr>
            <a:picLocks noChangeAspect="1" noChangeArrowheads="1"/>
          </p:cNvPicPr>
          <p:nvPr/>
        </p:nvPicPr>
        <p:blipFill>
          <a:blip r:embed="rId7" cstate="print"/>
          <a:srcRect/>
          <a:stretch>
            <a:fillRect/>
          </a:stretch>
        </p:blipFill>
        <p:spPr bwMode="auto">
          <a:xfrm>
            <a:off x="3071802" y="1643050"/>
            <a:ext cx="3031722" cy="2214578"/>
          </a:xfrm>
          <a:prstGeom prst="rect">
            <a:avLst/>
          </a:prstGeom>
          <a:noFill/>
        </p:spPr>
      </p:pic>
      <p:pic>
        <p:nvPicPr>
          <p:cNvPr id="59394" name="Picture 2" descr="C:\Users\αγαπουλακι\Desktop\trans-versus-free-karyotype-e1490905591443.png"/>
          <p:cNvPicPr>
            <a:picLocks noChangeAspect="1" noChangeArrowheads="1"/>
          </p:cNvPicPr>
          <p:nvPr/>
        </p:nvPicPr>
        <p:blipFill>
          <a:blip r:embed="rId8" cstate="print"/>
          <a:srcRect/>
          <a:stretch>
            <a:fillRect/>
          </a:stretch>
        </p:blipFill>
        <p:spPr bwMode="auto">
          <a:xfrm>
            <a:off x="3071802" y="4143379"/>
            <a:ext cx="3123230" cy="2485749"/>
          </a:xfrm>
          <a:prstGeom prst="rect">
            <a:avLst/>
          </a:prstGeom>
          <a:noFill/>
        </p:spPr>
      </p:pic>
      <p:sp>
        <p:nvSpPr>
          <p:cNvPr id="14" name="Text Placeholder 2"/>
          <p:cNvSpPr txBox="1">
            <a:spLocks/>
          </p:cNvSpPr>
          <p:nvPr/>
        </p:nvSpPr>
        <p:spPr>
          <a:xfrm>
            <a:off x="3643306" y="6500834"/>
            <a:ext cx="2714644" cy="35716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Καρυότυπος πατέρα</a:t>
            </a:r>
            <a:endParaRPr kumimoji="0" lang="el-GR"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ectangle 14"/>
          <p:cNvSpPr/>
          <p:nvPr/>
        </p:nvSpPr>
        <p:spPr>
          <a:xfrm>
            <a:off x="0" y="0"/>
            <a:ext cx="9144000" cy="1384995"/>
          </a:xfrm>
          <a:prstGeom prst="rect">
            <a:avLst/>
          </a:prstGeom>
        </p:spPr>
        <p:txBody>
          <a:bodyPr wrap="square">
            <a:spAutoFit/>
          </a:bodyPr>
          <a:lstStyle/>
          <a:p>
            <a:pPr algn="just"/>
            <a:r>
              <a:rPr lang="el-GR" sz="1400" dirty="0" smtClean="0"/>
              <a:t>Το σύνδρομο Down γενικά δεν έχει κληρονομική επιβάρυνση. Μόνο το </a:t>
            </a:r>
            <a:r>
              <a:rPr lang="el-GR" sz="1400" b="1" dirty="0" smtClean="0"/>
              <a:t>Μεταθετικό Σύνδρομο Down</a:t>
            </a:r>
            <a:r>
              <a:rPr lang="el-GR" sz="1400" dirty="0" smtClean="0"/>
              <a:t>, που αποτελεί περίπου το 3-4% του συνόλου μπορεί να κληρονομηθεί από έναν γονέα στο παιδί σε ποσοστό 3-12%. Ο γονέας που φέρει την αρχική μετάθεση έχει 46 χρωμοσώματα και φυσιολογικό γενετικό υλικό (αφού απλά ένα τμήμα χρωμοσώματος άλλαξε θέση) και θεωρείται υγιής φορέας της μετάθεσης, αφού πρόκειται για </a:t>
            </a:r>
            <a:r>
              <a:rPr lang="el-GR" sz="1400" b="1" dirty="0" smtClean="0"/>
              <a:t>ισόρροπη μετάθεση</a:t>
            </a:r>
            <a:r>
              <a:rPr lang="el-GR" sz="1400" dirty="0" smtClean="0"/>
              <a:t>. Το παιδί όμως παίρνοντας εκτός του φυσιολογικού ζεύγους χρωμοσωμάτων 21 και το επιπλέον τμήμα του πλεονάζοντος χρωμοσώματος 21, που είναι προσκολλημένο αλλού (συνήθως στο χρωμόσωμα 14), καταλήγει να εμφανίσει το σύνδρομο Down.</a:t>
            </a:r>
            <a:endParaRPr lang="el-GR" sz="1400" dirty="0"/>
          </a:p>
        </p:txBody>
      </p:sp>
      <p:pic>
        <p:nvPicPr>
          <p:cNvPr id="91137" name="Picture 1" descr="C:\Users\KAV-AGRO\Desktop\Mother-holding-baby-girl-with-Down-Syndrome.jpg"/>
          <p:cNvPicPr>
            <a:picLocks noChangeAspect="1" noChangeArrowheads="1"/>
          </p:cNvPicPr>
          <p:nvPr/>
        </p:nvPicPr>
        <p:blipFill>
          <a:blip r:embed="rId9" cstate="print"/>
          <a:srcRect/>
          <a:stretch>
            <a:fillRect/>
          </a:stretch>
        </p:blipFill>
        <p:spPr bwMode="auto">
          <a:xfrm>
            <a:off x="6516216" y="1556792"/>
            <a:ext cx="2389980" cy="2448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path" presetSubtype="0" accel="50000" decel="50000" fill="hold" grpId="1" nodeType="clickEffect">
                                  <p:stCondLst>
                                    <p:cond delay="0"/>
                                  </p:stCondLst>
                                  <p:childTnLst>
                                    <p:animMotion origin="layout" path="M 5.55556E-7 4.07407E-6 L -0.37361 0.10972 " pathEditMode="relative" rAng="0" ptsTypes="AA">
                                      <p:cBhvr>
                                        <p:cTn id="11" dur="2000" fill="hold"/>
                                        <p:tgtEl>
                                          <p:spTgt spid="10"/>
                                        </p:tgtEl>
                                        <p:attrNameLst>
                                          <p:attrName>ppt_x</p:attrName>
                                          <p:attrName>ppt_y</p:attrName>
                                        </p:attrNameLst>
                                      </p:cBhvr>
                                      <p:rCtr x="-18700" y="550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1" nodeType="clickEffect">
                                  <p:stCondLst>
                                    <p:cond delay="0"/>
                                  </p:stCondLst>
                                  <p:childTnLst>
                                    <p:animMotion origin="layout" path="M -0.00782 3.33333E-6 L 0.3073 -0.12361 " pathEditMode="relative" rAng="0" ptsTypes="AA">
                                      <p:cBhvr>
                                        <p:cTn id="20" dur="2000" fill="hold"/>
                                        <p:tgtEl>
                                          <p:spTgt spid="9"/>
                                        </p:tgtEl>
                                        <p:attrNameLst>
                                          <p:attrName>ppt_x</p:attrName>
                                          <p:attrName>ppt_y</p:attrName>
                                        </p:attrNameLst>
                                      </p:cBhvr>
                                      <p:rCtr x="15700" y="-6200"/>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8853"/>
                                        </p:tgtEl>
                                      </p:cBhvr>
                                    </p:animEffect>
                                    <p:set>
                                      <p:cBhvr>
                                        <p:cTn id="25" dur="1" fill="hold">
                                          <p:stCondLst>
                                            <p:cond delay="499"/>
                                          </p:stCondLst>
                                        </p:cTn>
                                        <p:tgtEl>
                                          <p:spTgt spid="7885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8854"/>
                                        </p:tgtEl>
                                      </p:cBhvr>
                                    </p:animEffect>
                                    <p:set>
                                      <p:cBhvr>
                                        <p:cTn id="28" dur="1" fill="hold">
                                          <p:stCondLst>
                                            <p:cond delay="499"/>
                                          </p:stCondLst>
                                        </p:cTn>
                                        <p:tgtEl>
                                          <p:spTgt spid="7885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5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9393"/>
                                        </p:tgtEl>
                                        <p:attrNameLst>
                                          <p:attrName>style.visibility</p:attrName>
                                        </p:attrNameLst>
                                      </p:cBhvr>
                                      <p:to>
                                        <p:strVal val="visible"/>
                                      </p:to>
                                    </p:set>
                                    <p:animEffect transition="in" filter="fade">
                                      <p:cBhvr>
                                        <p:cTn id="41" dur="500"/>
                                        <p:tgtEl>
                                          <p:spTgt spid="5939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9394"/>
                                        </p:tgtEl>
                                        <p:attrNameLst>
                                          <p:attrName>style.visibility</p:attrName>
                                        </p:attrNameLst>
                                      </p:cBhvr>
                                      <p:to>
                                        <p:strVal val="visible"/>
                                      </p:to>
                                    </p:set>
                                    <p:animEffect transition="in" filter="fade">
                                      <p:cBhvr>
                                        <p:cTn id="46" dur="500"/>
                                        <p:tgtEl>
                                          <p:spTgt spid="5939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1">
                                            <p:txEl>
                                              <p:pRg st="0" end="0"/>
                                            </p:txEl>
                                          </p:spTgt>
                                        </p:tgtEl>
                                      </p:cBhvr>
                                    </p:animEffect>
                                    <p:set>
                                      <p:cBhvr>
                                        <p:cTn id="59" dur="1" fill="hold">
                                          <p:stCondLst>
                                            <p:cond delay="499"/>
                                          </p:stCondLst>
                                        </p:cTn>
                                        <p:tgtEl>
                                          <p:spTgt spid="11">
                                            <p:txEl>
                                              <p:pRg st="0" end="0"/>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1">
                                            <p:txEl>
                                              <p:pRg st="2" end="2"/>
                                            </p:txEl>
                                          </p:spTgt>
                                        </p:tgtEl>
                                      </p:cBhvr>
                                    </p:animEffect>
                                    <p:set>
                                      <p:cBhvr>
                                        <p:cTn id="62" dur="1" fill="hold">
                                          <p:stCondLst>
                                            <p:cond delay="499"/>
                                          </p:stCondLst>
                                        </p:cTn>
                                        <p:tgtEl>
                                          <p:spTgt spid="11">
                                            <p:txEl>
                                              <p:pRg st="2" end="2"/>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fade">
                                      <p:cBhvr>
                                        <p:cTn id="6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0" grpId="1"/>
      <p:bldP spid="11" grpId="0" build="allAtOnce"/>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643338" cy="3154362"/>
          </a:xfrm>
        </p:spPr>
        <p:txBody>
          <a:bodyPr>
            <a:normAutofit/>
          </a:bodyPr>
          <a:lstStyle/>
          <a:p>
            <a:r>
              <a:rPr lang="el-GR" sz="3600" dirty="0" smtClean="0"/>
              <a:t>Τα εικονιζόμενα άτομα σε τι είδος χρωμοσωμικής ανωμαλίας εντάσσονται</a:t>
            </a:r>
            <a:r>
              <a:rPr lang="en-US" sz="3600" dirty="0" smtClean="0"/>
              <a:t>; </a:t>
            </a:r>
            <a:endParaRPr lang="el-GR" sz="3600" dirty="0"/>
          </a:p>
        </p:txBody>
      </p:sp>
      <p:pic>
        <p:nvPicPr>
          <p:cNvPr id="3" name="Picture 4" descr="Picture"/>
          <p:cNvPicPr>
            <a:picLocks noChangeAspect="1" noChangeArrowheads="1"/>
          </p:cNvPicPr>
          <p:nvPr/>
        </p:nvPicPr>
        <p:blipFill>
          <a:blip r:embed="rId2" cstate="print"/>
          <a:srcRect/>
          <a:stretch>
            <a:fillRect/>
          </a:stretch>
        </p:blipFill>
        <p:spPr bwMode="auto">
          <a:xfrm>
            <a:off x="214282" y="214290"/>
            <a:ext cx="2500330" cy="3254528"/>
          </a:xfrm>
          <a:prstGeom prst="rect">
            <a:avLst/>
          </a:prstGeom>
          <a:noFill/>
        </p:spPr>
      </p:pic>
      <p:pic>
        <p:nvPicPr>
          <p:cNvPr id="77826" name="Picture 2" descr="C:\Users\αγαπουλακι\Desktop\A-12-year-old-girl-with-severe-pterygium-colli-associated-with-Turner-syndrome.png"/>
          <p:cNvPicPr>
            <a:picLocks noChangeAspect="1" noChangeArrowheads="1"/>
          </p:cNvPicPr>
          <p:nvPr/>
        </p:nvPicPr>
        <p:blipFill>
          <a:blip r:embed="rId3" cstate="print"/>
          <a:srcRect/>
          <a:stretch>
            <a:fillRect/>
          </a:stretch>
        </p:blipFill>
        <p:spPr bwMode="auto">
          <a:xfrm>
            <a:off x="2928926" y="214290"/>
            <a:ext cx="2143140" cy="3245846"/>
          </a:xfrm>
          <a:prstGeom prst="rect">
            <a:avLst/>
          </a:prstGeom>
          <a:noFill/>
        </p:spPr>
      </p:pic>
      <p:sp>
        <p:nvSpPr>
          <p:cNvPr id="5" name="Title 1"/>
          <p:cNvSpPr txBox="1">
            <a:spLocks/>
          </p:cNvSpPr>
          <p:nvPr/>
        </p:nvSpPr>
        <p:spPr>
          <a:xfrm>
            <a:off x="5286380" y="273050"/>
            <a:ext cx="3643338" cy="3155950"/>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ριθμητικές ανωμαλίες  των γεννητικών χρωμοσωμάτων. </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Αντιστοιχίστε στο καθένα τον καρυότυπό του και ονομάστε τα δύο εικονιζόμενα σύνδρομα.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7"/>
          <p:cNvPicPr>
            <a:picLocks noChangeAspect="1" noChangeArrowheads="1"/>
          </p:cNvPicPr>
          <p:nvPr/>
        </p:nvPicPr>
        <p:blipFill>
          <a:blip r:embed="rId4" cstate="print"/>
          <a:srcRect/>
          <a:stretch>
            <a:fillRect/>
          </a:stretch>
        </p:blipFill>
        <p:spPr bwMode="auto">
          <a:xfrm>
            <a:off x="5059358" y="3714752"/>
            <a:ext cx="4084642" cy="2857520"/>
          </a:xfrm>
          <a:prstGeom prst="rect">
            <a:avLst/>
          </a:prstGeom>
          <a:noFill/>
          <a:ln w="9525">
            <a:noFill/>
            <a:miter lim="800000"/>
            <a:headEnd/>
            <a:tailEnd/>
          </a:ln>
          <a:effectLst/>
        </p:spPr>
      </p:pic>
      <p:pic>
        <p:nvPicPr>
          <p:cNvPr id="77827" name="Picture 3" descr="C:\Users\αγαπουλακι\Desktop\turner-syndrome.jpg"/>
          <p:cNvPicPr>
            <a:picLocks noChangeAspect="1" noChangeArrowheads="1"/>
          </p:cNvPicPr>
          <p:nvPr/>
        </p:nvPicPr>
        <p:blipFill>
          <a:blip r:embed="rId5" cstate="print"/>
          <a:srcRect/>
          <a:stretch>
            <a:fillRect/>
          </a:stretch>
        </p:blipFill>
        <p:spPr bwMode="auto">
          <a:xfrm>
            <a:off x="0" y="3857628"/>
            <a:ext cx="4344425" cy="2571768"/>
          </a:xfrm>
          <a:prstGeom prst="rect">
            <a:avLst/>
          </a:prstGeom>
          <a:noFill/>
        </p:spPr>
      </p:pic>
      <p:sp>
        <p:nvSpPr>
          <p:cNvPr id="8" name="Title 1"/>
          <p:cNvSpPr txBox="1">
            <a:spLocks/>
          </p:cNvSpPr>
          <p:nvPr/>
        </p:nvSpPr>
        <p:spPr>
          <a:xfrm>
            <a:off x="457200" y="1785926"/>
            <a:ext cx="2043097" cy="85725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1" i="0" u="none" strike="noStrike" kern="1200" cap="none" spc="0" normalizeH="0" baseline="0" noProof="0" dirty="0" smtClean="0">
                <a:ln>
                  <a:noFill/>
                </a:ln>
                <a:solidFill>
                  <a:schemeClr val="tx1"/>
                </a:solidFill>
                <a:effectLst/>
                <a:uLnTx/>
                <a:uFillTx/>
                <a:latin typeface="+mj-lt"/>
                <a:ea typeface="+mj-ea"/>
                <a:cs typeface="+mj-cs"/>
              </a:rPr>
              <a:t>Πρόσθετο χρωμόσωμα Χ σε άρρενα άτομα, καρυότυπος 47, ΧΧΥ. Σύνδρομο </a:t>
            </a:r>
            <a:r>
              <a:rPr kumimoji="0" lang="en-US" sz="1600" b="1" i="0" u="none" strike="noStrike" kern="1200" cap="none" spc="0" normalizeH="0" baseline="0" noProof="0" dirty="0" err="1" smtClean="0">
                <a:ln>
                  <a:noFill/>
                </a:ln>
                <a:solidFill>
                  <a:schemeClr val="tx1"/>
                </a:solidFill>
                <a:effectLst/>
                <a:uLnTx/>
                <a:uFillTx/>
                <a:latin typeface="+mj-lt"/>
                <a:ea typeface="+mj-ea"/>
                <a:cs typeface="+mj-cs"/>
              </a:rPr>
              <a:t>Klinefelter</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a:t>
            </a:r>
            <a:endParaRPr kumimoji="0" lang="el-GR" sz="16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600" b="1" dirty="0" smtClean="0">
                <a:latin typeface="+mj-lt"/>
                <a:ea typeface="+mj-ea"/>
                <a:cs typeface="+mj-cs"/>
              </a:rPr>
              <a:t>Στειρότητα.</a:t>
            </a:r>
            <a:endParaRPr kumimoji="0" lang="el-GR" sz="1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2928926" y="1785926"/>
            <a:ext cx="2143140" cy="1143008"/>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M</a:t>
            </a:r>
            <a:r>
              <a:rPr kumimoji="0" lang="el-GR" sz="2000" b="1" i="0" u="none" strike="noStrike" kern="1200" cap="none" spc="0" normalizeH="0" baseline="0" noProof="0" dirty="0" smtClean="0">
                <a:ln>
                  <a:noFill/>
                </a:ln>
                <a:solidFill>
                  <a:schemeClr val="tx1"/>
                </a:solidFill>
                <a:effectLst/>
                <a:uLnTx/>
                <a:uFillTx/>
                <a:latin typeface="+mj-lt"/>
                <a:ea typeface="+mj-ea"/>
                <a:cs typeface="+mj-cs"/>
              </a:rPr>
              <a:t>ονοσωμία Χ καρυότυπος 45, Χ. Σύνδρομο Τ</a:t>
            </a:r>
            <a:r>
              <a:rPr kumimoji="0" lang="en-US" sz="2000" b="1" i="0" u="none" strike="noStrike" kern="1200" cap="none" spc="0" normalizeH="0" baseline="0" noProof="0" dirty="0" err="1" smtClean="0">
                <a:ln>
                  <a:noFill/>
                </a:ln>
                <a:solidFill>
                  <a:schemeClr val="tx1"/>
                </a:solidFill>
                <a:effectLst/>
                <a:uLnTx/>
                <a:uFillTx/>
                <a:latin typeface="+mj-lt"/>
                <a:ea typeface="+mj-ea"/>
                <a:cs typeface="+mj-cs"/>
              </a:rPr>
              <a:t>urner</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smtClean="0">
                <a:latin typeface="+mj-lt"/>
                <a:ea typeface="+mj-ea"/>
                <a:cs typeface="+mj-cs"/>
              </a:rPr>
              <a:t>Πτερύγια του λαιμού.</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827"/>
                                        </p:tgtEl>
                                        <p:attrNameLst>
                                          <p:attrName>style.visibility</p:attrName>
                                        </p:attrNameLst>
                                      </p:cBhvr>
                                      <p:to>
                                        <p:strVal val="visible"/>
                                      </p:to>
                                    </p:set>
                                    <p:animEffect transition="in" filter="fade">
                                      <p:cBhvr>
                                        <p:cTn id="17" dur="500"/>
                                        <p:tgtEl>
                                          <p:spTgt spid="7782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path" presetSubtype="0" accel="50000" decel="50000" fill="hold" grpId="1" nodeType="clickEffect">
                                  <p:stCondLst>
                                    <p:cond delay="0"/>
                                  </p:stCondLst>
                                  <p:childTnLst>
                                    <p:animMotion origin="layout" path="M -1.94444E-6 3.33333E-6 L 0.62188 0.52361 " pathEditMode="relative" rAng="0" ptsTypes="AA">
                                      <p:cBhvr>
                                        <p:cTn id="29" dur="2000" fill="hold"/>
                                        <p:tgtEl>
                                          <p:spTgt spid="8"/>
                                        </p:tgtEl>
                                        <p:attrNameLst>
                                          <p:attrName>ppt_x</p:attrName>
                                          <p:attrName>ppt_y</p:attrName>
                                        </p:attrNameLst>
                                      </p:cBhvr>
                                      <p:rCtr x="31100" y="2620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5.55112E-17 5.55112E-17 L -0.12656 0.50278 " pathEditMode="relative" rAng="0" ptsTypes="AA">
                                      <p:cBhvr>
                                        <p:cTn id="38" dur="500" fill="hold"/>
                                        <p:tgtEl>
                                          <p:spTgt spid="9"/>
                                        </p:tgtEl>
                                        <p:attrNameLst>
                                          <p:attrName>ppt_x</p:attrName>
                                          <p:attrName>ppt_y</p:attrName>
                                        </p:attrNameLst>
                                      </p:cBhvr>
                                      <p:rCtr x="-6300" y="25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8" grpId="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85728"/>
            <a:ext cx="8229600" cy="1143000"/>
          </a:xfrm>
        </p:spPr>
        <p:txBody>
          <a:bodyPr>
            <a:normAutofit fontScale="90000"/>
          </a:bodyPr>
          <a:lstStyle/>
          <a:p>
            <a:r>
              <a:rPr lang="el-GR" sz="2000" dirty="0" smtClean="0"/>
              <a:t>Θήλυ βρέφος με πνευματική υστέρηση και </a:t>
            </a:r>
            <a:r>
              <a:rPr lang="el-GR" sz="2000" dirty="0" smtClean="0">
                <a:effectLst>
                  <a:outerShdw blurRad="38100" dist="38100" dir="2700000" algn="tl">
                    <a:srgbClr val="000000">
                      <a:alpha val="43137"/>
                    </a:srgbClr>
                  </a:outerShdw>
                </a:effectLst>
              </a:rPr>
              <a:t>καθυστερημένη ανάπτυξη</a:t>
            </a:r>
            <a:r>
              <a:rPr lang="el-GR" sz="2000" dirty="0" smtClean="0"/>
              <a:t>, επιρρεπές σε λοιμώξεις,  καταλήγει λίγο πριν συμπληρώσει τον πρώτο χρόνο της ζωής του  λόγω καρδιακής ανεπάρκειας </a:t>
            </a:r>
            <a:r>
              <a:rPr lang="el-GR" sz="2000" dirty="0" err="1" smtClean="0"/>
              <a:t>σχετιζομένης</a:t>
            </a:r>
            <a:r>
              <a:rPr lang="el-GR" sz="2000" dirty="0" smtClean="0"/>
              <a:t> με ατελές κοιλιακό διάφραγμα . Υψηλός μυϊκός τόνος ,σπασμοί, </a:t>
            </a:r>
            <a:r>
              <a:rPr lang="el-GR" sz="2000" dirty="0" err="1" smtClean="0"/>
              <a:t>κήλες</a:t>
            </a:r>
            <a:r>
              <a:rPr lang="el-GR" sz="2000" dirty="0" smtClean="0"/>
              <a:t>, πολυχρωμία στο δέρμα,  προβλήματα στη σίτιση και στην αναπνοή .</a:t>
            </a:r>
            <a:endParaRPr lang="el-GR" sz="2000" dirty="0"/>
          </a:p>
        </p:txBody>
      </p:sp>
      <p:pic>
        <p:nvPicPr>
          <p:cNvPr id="1026" name="Picture 2" descr="C:\Users\KAV-AGRO\Desktop\Overlapping_fingers.jpg"/>
          <p:cNvPicPr>
            <a:picLocks noChangeAspect="1" noChangeArrowheads="1"/>
          </p:cNvPicPr>
          <p:nvPr/>
        </p:nvPicPr>
        <p:blipFill>
          <a:blip r:embed="rId2" cstate="print"/>
          <a:srcRect/>
          <a:stretch>
            <a:fillRect/>
          </a:stretch>
        </p:blipFill>
        <p:spPr bwMode="auto">
          <a:xfrm>
            <a:off x="428595" y="1428736"/>
            <a:ext cx="3166713" cy="2720409"/>
          </a:xfrm>
          <a:prstGeom prst="rect">
            <a:avLst/>
          </a:prstGeom>
          <a:noFill/>
        </p:spPr>
      </p:pic>
      <p:sp>
        <p:nvSpPr>
          <p:cNvPr id="4" name="3 - Ορθογώνιο"/>
          <p:cNvSpPr/>
          <p:nvPr/>
        </p:nvSpPr>
        <p:spPr>
          <a:xfrm>
            <a:off x="3571868" y="1714488"/>
            <a:ext cx="2500330" cy="2308324"/>
          </a:xfrm>
          <a:prstGeom prst="rect">
            <a:avLst/>
          </a:prstGeom>
        </p:spPr>
        <p:txBody>
          <a:bodyPr wrap="square">
            <a:spAutoFit/>
          </a:bodyPr>
          <a:lstStyle/>
          <a:p>
            <a:r>
              <a:rPr lang="el-GR" dirty="0" smtClean="0"/>
              <a:t> Νεογνό.  Χέρι  σε γροθιά και επικαλυπτόμενα τα δάχτυλα:  ο δείκτης  επικαλύπτει το τρίτο δάχτυλο και το πέμπτο δάχτυλο επικαλύπτει τέταρτο δάχτυλο.</a:t>
            </a:r>
            <a:endParaRPr lang="el-GR" dirty="0"/>
          </a:p>
        </p:txBody>
      </p:sp>
      <p:pic>
        <p:nvPicPr>
          <p:cNvPr id="1028" name="Picture 4" descr="external image Simon_5.png"/>
          <p:cNvPicPr>
            <a:picLocks noChangeAspect="1" noChangeArrowheads="1"/>
          </p:cNvPicPr>
          <p:nvPr/>
        </p:nvPicPr>
        <p:blipFill>
          <a:blip r:embed="rId3" cstate="print"/>
          <a:srcRect/>
          <a:stretch>
            <a:fillRect/>
          </a:stretch>
        </p:blipFill>
        <p:spPr bwMode="auto">
          <a:xfrm>
            <a:off x="428596" y="4143380"/>
            <a:ext cx="3173497" cy="2714620"/>
          </a:xfrm>
          <a:prstGeom prst="rect">
            <a:avLst/>
          </a:prstGeom>
          <a:noFill/>
        </p:spPr>
      </p:pic>
      <p:sp>
        <p:nvSpPr>
          <p:cNvPr id="6" name="5 - Ορθογώνιο"/>
          <p:cNvSpPr/>
          <p:nvPr/>
        </p:nvSpPr>
        <p:spPr>
          <a:xfrm>
            <a:off x="3571868" y="4214818"/>
            <a:ext cx="3571900" cy="2585323"/>
          </a:xfrm>
          <a:prstGeom prst="rect">
            <a:avLst/>
          </a:prstGeom>
        </p:spPr>
        <p:txBody>
          <a:bodyPr wrap="square">
            <a:spAutoFit/>
          </a:bodyPr>
          <a:lstStyle/>
          <a:p>
            <a:r>
              <a:rPr lang="el-GR" b="1" spc="600" dirty="0" smtClean="0"/>
              <a:t>Μικροκεφαλία</a:t>
            </a:r>
            <a:r>
              <a:rPr lang="el-GR" dirty="0" smtClean="0"/>
              <a:t>, μάτια που απέχουν αρκετά μεταξύ τους, άνω βλεφαρικές πτυχές, μικρή κάτω γνάθος. Αυτιά χαμηλά στην κεφαλή και δύσμορφα.</a:t>
            </a:r>
            <a:endParaRPr lang="en-US" dirty="0" smtClean="0"/>
          </a:p>
          <a:p>
            <a:endParaRPr lang="el-GR" dirty="0" smtClean="0"/>
          </a:p>
          <a:p>
            <a:r>
              <a:rPr lang="el-GR" b="1" dirty="0" smtClean="0"/>
              <a:t>Ποιο σύνδρομο υποπτεύεστε και πώς θα τεκμηριωθεί η διάγνωσή του</a:t>
            </a:r>
            <a:r>
              <a:rPr lang="en-US" b="1" dirty="0" smtClean="0"/>
              <a:t>;</a:t>
            </a:r>
            <a:endParaRPr lang="el-GR" b="1" dirty="0"/>
          </a:p>
        </p:txBody>
      </p:sp>
      <p:pic>
        <p:nvPicPr>
          <p:cNvPr id="1029" name="Picture 5" descr="C:\Users\KAV-AGRO\Desktop\karyotype.jpg"/>
          <p:cNvPicPr>
            <a:picLocks noChangeAspect="1" noChangeArrowheads="1"/>
          </p:cNvPicPr>
          <p:nvPr/>
        </p:nvPicPr>
        <p:blipFill>
          <a:blip r:embed="rId4" cstate="print"/>
          <a:srcRect/>
          <a:stretch>
            <a:fillRect/>
          </a:stretch>
        </p:blipFill>
        <p:spPr bwMode="auto">
          <a:xfrm>
            <a:off x="5951664" y="1857364"/>
            <a:ext cx="3192336" cy="2214578"/>
          </a:xfrm>
          <a:prstGeom prst="rect">
            <a:avLst/>
          </a:prstGeom>
          <a:noFill/>
        </p:spPr>
      </p:pic>
      <p:sp>
        <p:nvSpPr>
          <p:cNvPr id="9" name="1 - Τίτλος"/>
          <p:cNvSpPr txBox="1">
            <a:spLocks/>
          </p:cNvSpPr>
          <p:nvPr/>
        </p:nvSpPr>
        <p:spPr>
          <a:xfrm>
            <a:off x="6572264" y="4286256"/>
            <a:ext cx="2357454" cy="214314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Τρισωμία</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18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(Σύνδρομο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Edwards)</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mc:AlternateContent xmlns:mc="http://schemas.openxmlformats.org/markup-compatibility/2006">
        <mc:Choice xmlns="" xmlns:p14="http://schemas.microsoft.com/office/powerpoint/2010/main" Requires="p14">
          <p:contentPart p14:bwMode="auto" r:id="rId5">
            <p14:nvContentPartPr>
              <p14:cNvPr id="2050" name="Ink 2"/>
              <p14:cNvContentPartPr>
                <a14:cpLocks xmlns:a14="http://schemas.microsoft.com/office/drawing/2010/main" noRot="1" noChangeAspect="1" noEditPoints="1" noChangeArrowheads="1" noChangeShapeType="1"/>
              </p14:cNvContentPartPr>
              <p14:nvPr/>
            </p14:nvContentPartPr>
            <p14:xfrm>
              <a:off x="8709025" y="3213100"/>
              <a:ext cx="434975" cy="442913"/>
            </p14:xfrm>
          </p:contentPart>
        </mc:Choice>
        <mc:Fallback>
          <p:pic>
            <p:nvPicPr>
              <p:cNvPr id="2050" name="Ink 2"/>
              <p:cNvPicPr>
                <a:picLocks noRot="1" noChangeAspect="1" noEditPoints="1" noChangeArrowheads="1" noChangeShapeType="1"/>
              </p:cNvPicPr>
              <p:nvPr/>
            </p:nvPicPr>
            <p:blipFill>
              <a:blip r:embed="rId6" cstate="print"/>
              <a:stretch>
                <a:fillRect/>
              </a:stretch>
            </p:blipFill>
            <p:spPr>
              <a:xfrm>
                <a:off x="8698013" y="3202133"/>
                <a:ext cx="456999" cy="46484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200" dirty="0" smtClean="0"/>
              <a:t>Ποιά </a:t>
            </a:r>
            <a:r>
              <a:rPr lang="el-GR" sz="3200" dirty="0" err="1" smtClean="0"/>
              <a:t>χρωμοσωμική</a:t>
            </a:r>
            <a:r>
              <a:rPr lang="el-GR" sz="3200" dirty="0" smtClean="0"/>
              <a:t> </a:t>
            </a:r>
            <a:r>
              <a:rPr lang="el-GR" sz="3200" dirty="0" err="1" smtClean="0"/>
              <a:t>αναμωλία</a:t>
            </a:r>
            <a:r>
              <a:rPr lang="el-GR" sz="3200" dirty="0" smtClean="0"/>
              <a:t> </a:t>
            </a:r>
            <a:br>
              <a:rPr lang="el-GR" sz="3200" dirty="0" smtClean="0"/>
            </a:br>
            <a:r>
              <a:rPr lang="el-GR" sz="3200" dirty="0" smtClean="0"/>
              <a:t>υποπτεύεσθε στο εικονιζόμενο βρέφος </a:t>
            </a:r>
            <a:br>
              <a:rPr lang="el-GR" sz="3200" dirty="0" smtClean="0"/>
            </a:br>
            <a:r>
              <a:rPr lang="el-GR" sz="3200" dirty="0" smtClean="0"/>
              <a:t>και βάσει ποιών χαρακτηριστικών του</a:t>
            </a:r>
            <a:r>
              <a:rPr lang="en-US" sz="3200" dirty="0" smtClean="0"/>
              <a:t>;</a:t>
            </a:r>
            <a:r>
              <a:rPr lang="el-GR" sz="3200" dirty="0" smtClean="0"/>
              <a:t> </a:t>
            </a:r>
            <a:endParaRPr lang="el-GR" sz="3200" dirty="0"/>
          </a:p>
        </p:txBody>
      </p:sp>
      <p:pic>
        <p:nvPicPr>
          <p:cNvPr id="3" name="Picture 10" descr="http://media2.onsugar.com/files/2012/02/09/2/192/1922664/0871e0622d2bab90_thumb.xxxlarge/i/Raising-Child-Down-Syndrome.jpg"/>
          <p:cNvPicPr>
            <a:picLocks noChangeAspect="1" noChangeArrowheads="1"/>
          </p:cNvPicPr>
          <p:nvPr/>
        </p:nvPicPr>
        <p:blipFill>
          <a:blip r:embed="rId2" cstate="print"/>
          <a:srcRect/>
          <a:stretch>
            <a:fillRect/>
          </a:stretch>
        </p:blipFill>
        <p:spPr bwMode="auto">
          <a:xfrm>
            <a:off x="251520" y="1772816"/>
            <a:ext cx="4608512" cy="4608514"/>
          </a:xfrm>
          <a:prstGeom prst="rect">
            <a:avLst/>
          </a:prstGeom>
          <a:noFill/>
        </p:spPr>
      </p:pic>
      <p:sp>
        <p:nvSpPr>
          <p:cNvPr id="4" name="5 - Θέση περιεχομένου"/>
          <p:cNvSpPr txBox="1">
            <a:spLocks/>
          </p:cNvSpPr>
          <p:nvPr/>
        </p:nvSpPr>
        <p:spPr>
          <a:xfrm>
            <a:off x="4860032" y="1772816"/>
            <a:ext cx="4283968" cy="4353347"/>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1" i="0" u="none" strike="noStrike" kern="1200" cap="none" spc="0" normalizeH="0" baseline="0" noProof="0" dirty="0" err="1" smtClean="0">
                <a:ln>
                  <a:noFill/>
                </a:ln>
                <a:solidFill>
                  <a:schemeClr val="tx1"/>
                </a:solidFill>
                <a:effectLst/>
                <a:uLnTx/>
                <a:uFillTx/>
                <a:latin typeface="+mn-lt"/>
                <a:ea typeface="+mn-ea"/>
                <a:cs typeface="+mn-cs"/>
              </a:rPr>
              <a:t>Τρισωμία</a:t>
            </a:r>
            <a:r>
              <a:rPr kumimoji="0" lang="el-GR" sz="3200" b="1" i="0" u="none" strike="noStrike" kern="1200" cap="none" spc="0" normalizeH="0" baseline="0" noProof="0" dirty="0" smtClean="0">
                <a:ln>
                  <a:noFill/>
                </a:ln>
                <a:solidFill>
                  <a:schemeClr val="tx1"/>
                </a:solidFill>
                <a:effectLst/>
                <a:uLnTx/>
                <a:uFillTx/>
                <a:latin typeface="+mn-lt"/>
                <a:ea typeface="+mn-ea"/>
                <a:cs typeface="+mn-cs"/>
              </a:rPr>
              <a:t> 21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Δρεπανόμορφη</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δερματική πτυχή που καλύπτει την έσω γωνία του οφθαλμού.</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Μικρά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ώτα</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Βραχύς λαιμός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71480"/>
          </a:xfrm>
        </p:spPr>
        <p:txBody>
          <a:bodyPr>
            <a:normAutofit fontScale="90000"/>
          </a:bodyPr>
          <a:lstStyle/>
          <a:p>
            <a:r>
              <a:rPr lang="el-GR" sz="2400" dirty="0" smtClean="0"/>
              <a:t>Περί ποίου κληρονομικού νοσήματος πρόκειται</a:t>
            </a:r>
            <a:r>
              <a:rPr lang="en-US" sz="2400" dirty="0" smtClean="0"/>
              <a:t>; M</a:t>
            </a:r>
            <a:r>
              <a:rPr lang="el-GR" sz="2400" dirty="0" smtClean="0"/>
              <a:t>ε ποιο πρότυπο μεταβιβάζεται</a:t>
            </a:r>
            <a:r>
              <a:rPr lang="en-US" sz="2400" dirty="0" smtClean="0"/>
              <a:t>; </a:t>
            </a:r>
            <a:r>
              <a:rPr lang="el-GR" sz="2400" dirty="0" smtClean="0"/>
              <a:t>Ποιο το υπεύθυνο γονίδιο</a:t>
            </a:r>
            <a:r>
              <a:rPr lang="en-US" sz="2400" dirty="0" smtClean="0"/>
              <a:t>;</a:t>
            </a:r>
            <a:r>
              <a:rPr lang="el-GR" sz="2400" dirty="0" smtClean="0"/>
              <a:t> </a:t>
            </a:r>
            <a:endParaRPr lang="el-GR" sz="2400" dirty="0"/>
          </a:p>
        </p:txBody>
      </p:sp>
      <p:pic>
        <p:nvPicPr>
          <p:cNvPr id="1026" name="Picture 2" descr="C:\Users\KAV-AGRO\Desktop\-Marfan (6) Σημείο αντίχειρα.jpg"/>
          <p:cNvPicPr>
            <a:picLocks noChangeAspect="1" noChangeArrowheads="1"/>
          </p:cNvPicPr>
          <p:nvPr/>
        </p:nvPicPr>
        <p:blipFill>
          <a:blip r:embed="rId2" cstate="print"/>
          <a:srcRect/>
          <a:stretch>
            <a:fillRect/>
          </a:stretch>
        </p:blipFill>
        <p:spPr bwMode="auto">
          <a:xfrm>
            <a:off x="0" y="1240502"/>
            <a:ext cx="2792382" cy="3383872"/>
          </a:xfrm>
          <a:prstGeom prst="rect">
            <a:avLst/>
          </a:prstGeom>
          <a:noFill/>
        </p:spPr>
      </p:pic>
      <p:sp>
        <p:nvSpPr>
          <p:cNvPr id="4" name="3 - Ορθογώνιο"/>
          <p:cNvSpPr/>
          <p:nvPr/>
        </p:nvSpPr>
        <p:spPr>
          <a:xfrm>
            <a:off x="0" y="4714884"/>
            <a:ext cx="2928926" cy="1754326"/>
          </a:xfrm>
          <a:prstGeom prst="rect">
            <a:avLst/>
          </a:prstGeom>
        </p:spPr>
        <p:txBody>
          <a:bodyPr wrap="square">
            <a:spAutoFit/>
          </a:bodyPr>
          <a:lstStyle/>
          <a:p>
            <a:r>
              <a:rPr lang="en-US" dirty="0" smtClean="0"/>
              <a:t>O</a:t>
            </a:r>
            <a:r>
              <a:rPr lang="el-GR" dirty="0" smtClean="0"/>
              <a:t> αντίχειρας, </a:t>
            </a:r>
            <a:r>
              <a:rPr lang="el-GR" dirty="0" err="1" smtClean="0"/>
              <a:t>εγκλειόμενος</a:t>
            </a:r>
            <a:r>
              <a:rPr lang="el-GR" dirty="0" smtClean="0"/>
              <a:t> πλήρως μέσα στη γροθιά και επικαλυπτόμενος από τα άλλα δάκτυλα, προβάλλει πέραν του ωλένιου χείλους των χεριών</a:t>
            </a:r>
            <a:r>
              <a:rPr lang="en-US" dirty="0" smtClean="0"/>
              <a:t>.</a:t>
            </a:r>
            <a:endParaRPr lang="el-GR" dirty="0"/>
          </a:p>
        </p:txBody>
      </p:sp>
      <p:pic>
        <p:nvPicPr>
          <p:cNvPr id="1027" name="Picture 3" descr="C:\Users\KAV-AGRO\Desktop\4afa489f6868d376eee2cd4e8e7f3c.jpg"/>
          <p:cNvPicPr>
            <a:picLocks noChangeAspect="1" noChangeArrowheads="1"/>
          </p:cNvPicPr>
          <p:nvPr/>
        </p:nvPicPr>
        <p:blipFill>
          <a:blip r:embed="rId3" cstate="print"/>
          <a:srcRect/>
          <a:stretch>
            <a:fillRect/>
          </a:stretch>
        </p:blipFill>
        <p:spPr bwMode="auto">
          <a:xfrm>
            <a:off x="2786050" y="2682559"/>
            <a:ext cx="3071834" cy="3704841"/>
          </a:xfrm>
          <a:prstGeom prst="rect">
            <a:avLst/>
          </a:prstGeom>
          <a:noFill/>
        </p:spPr>
      </p:pic>
      <p:sp>
        <p:nvSpPr>
          <p:cNvPr id="6" name="5 - Ορθογώνιο"/>
          <p:cNvSpPr/>
          <p:nvPr/>
        </p:nvSpPr>
        <p:spPr>
          <a:xfrm>
            <a:off x="4714876" y="5357826"/>
            <a:ext cx="857256" cy="369332"/>
          </a:xfrm>
          <a:prstGeom prst="rect">
            <a:avLst/>
          </a:prstGeom>
        </p:spPr>
        <p:txBody>
          <a:bodyPr wrap="square">
            <a:spAutoFit/>
          </a:bodyPr>
          <a:lstStyle/>
          <a:p>
            <a:r>
              <a:rPr lang="en-US" b="1" dirty="0" smtClean="0"/>
              <a:t> </a:t>
            </a:r>
            <a:r>
              <a:rPr lang="en-US" dirty="0" smtClean="0"/>
              <a:t>MRI</a:t>
            </a:r>
            <a:endParaRPr lang="el-GR" dirty="0"/>
          </a:p>
        </p:txBody>
      </p:sp>
      <p:pic>
        <p:nvPicPr>
          <p:cNvPr id="1028" name="Picture 4" descr="C:\Users\KAV-AGRO\Desktop\018f.jpg"/>
          <p:cNvPicPr>
            <a:picLocks noChangeAspect="1" noChangeArrowheads="1"/>
          </p:cNvPicPr>
          <p:nvPr/>
        </p:nvPicPr>
        <p:blipFill>
          <a:blip r:embed="rId4" cstate="print"/>
          <a:srcRect/>
          <a:stretch>
            <a:fillRect/>
          </a:stretch>
        </p:blipFill>
        <p:spPr bwMode="auto">
          <a:xfrm>
            <a:off x="6500826" y="4714884"/>
            <a:ext cx="2338221" cy="1643074"/>
          </a:xfrm>
          <a:prstGeom prst="rect">
            <a:avLst/>
          </a:prstGeom>
          <a:noFill/>
        </p:spPr>
      </p:pic>
      <p:sp>
        <p:nvSpPr>
          <p:cNvPr id="8" name="7 - Ορθογώνιο"/>
          <p:cNvSpPr/>
          <p:nvPr/>
        </p:nvSpPr>
        <p:spPr>
          <a:xfrm>
            <a:off x="6500826" y="6429396"/>
            <a:ext cx="2500330" cy="369332"/>
          </a:xfrm>
          <a:prstGeom prst="rect">
            <a:avLst/>
          </a:prstGeom>
        </p:spPr>
        <p:txBody>
          <a:bodyPr wrap="square">
            <a:spAutoFit/>
          </a:bodyPr>
          <a:lstStyle/>
          <a:p>
            <a:r>
              <a:rPr lang="el-GR" b="1" dirty="0" err="1" smtClean="0"/>
              <a:t>Εξάρθρημα</a:t>
            </a:r>
            <a:r>
              <a:rPr lang="el-GR" b="1" dirty="0" smtClean="0"/>
              <a:t> του φακού</a:t>
            </a:r>
            <a:endParaRPr lang="el-GR" dirty="0"/>
          </a:p>
        </p:txBody>
      </p:sp>
      <p:sp>
        <p:nvSpPr>
          <p:cNvPr id="9" name="8 - Ορθογώνιο"/>
          <p:cNvSpPr/>
          <p:nvPr/>
        </p:nvSpPr>
        <p:spPr>
          <a:xfrm>
            <a:off x="2571736" y="6429396"/>
            <a:ext cx="3357586" cy="369332"/>
          </a:xfrm>
          <a:prstGeom prst="rect">
            <a:avLst/>
          </a:prstGeom>
        </p:spPr>
        <p:txBody>
          <a:bodyPr wrap="square">
            <a:spAutoFit/>
          </a:bodyPr>
          <a:lstStyle/>
          <a:p>
            <a:r>
              <a:rPr lang="en-US" b="1" dirty="0" smtClean="0"/>
              <a:t> </a:t>
            </a:r>
            <a:r>
              <a:rPr lang="el-GR" b="1" dirty="0" smtClean="0"/>
              <a:t>Ανεύρυσμα θωρακικής αορτής</a:t>
            </a:r>
            <a:endParaRPr lang="el-GR" dirty="0"/>
          </a:p>
        </p:txBody>
      </p:sp>
      <p:pic>
        <p:nvPicPr>
          <p:cNvPr id="1029" name="Picture 5" descr="C:\Users\KAV-AGRO\Desktop\4871f7f0cda2048aca9b2594d758c167.jpg"/>
          <p:cNvPicPr>
            <a:picLocks noChangeAspect="1" noChangeArrowheads="1"/>
          </p:cNvPicPr>
          <p:nvPr/>
        </p:nvPicPr>
        <p:blipFill>
          <a:blip r:embed="rId5" cstate="print"/>
          <a:srcRect/>
          <a:stretch>
            <a:fillRect/>
          </a:stretch>
        </p:blipFill>
        <p:spPr bwMode="auto">
          <a:xfrm>
            <a:off x="5895540" y="1142985"/>
            <a:ext cx="3248460" cy="3000395"/>
          </a:xfrm>
          <a:prstGeom prst="rect">
            <a:avLst/>
          </a:prstGeom>
          <a:noFill/>
        </p:spPr>
      </p:pic>
      <p:sp>
        <p:nvSpPr>
          <p:cNvPr id="11" name="10 - Ορθογώνιο"/>
          <p:cNvSpPr/>
          <p:nvPr/>
        </p:nvSpPr>
        <p:spPr>
          <a:xfrm>
            <a:off x="5857884" y="4071942"/>
            <a:ext cx="3295672" cy="338554"/>
          </a:xfrm>
          <a:prstGeom prst="rect">
            <a:avLst/>
          </a:prstGeom>
        </p:spPr>
        <p:txBody>
          <a:bodyPr wrap="square">
            <a:spAutoFit/>
          </a:bodyPr>
          <a:lstStyle/>
          <a:p>
            <a:r>
              <a:rPr lang="el-GR" sz="1600" b="1" dirty="0" smtClean="0"/>
              <a:t>Γιγαντισμός, επιμήκυνση των άκρων</a:t>
            </a:r>
            <a:endParaRPr lang="el-GR" sz="1600" dirty="0"/>
          </a:p>
        </p:txBody>
      </p:sp>
      <p:sp>
        <p:nvSpPr>
          <p:cNvPr id="12" name="1 - Τίτλος"/>
          <p:cNvSpPr txBox="1">
            <a:spLocks/>
          </p:cNvSpPr>
          <p:nvPr/>
        </p:nvSpPr>
        <p:spPr>
          <a:xfrm>
            <a:off x="2714612" y="785794"/>
            <a:ext cx="3143272" cy="164307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Σύνδρομο του </a:t>
            </a:r>
            <a:r>
              <a:rPr kumimoji="0" lang="en-US" sz="1600" b="1" i="0" u="none" strike="noStrike" kern="1200" cap="none" spc="30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Marfan</a:t>
            </a:r>
            <a:r>
              <a:rPr kumimoji="0" lang="en-US"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r>
            <a:br>
              <a:rPr kumimoji="0" lang="en-US"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A</a:t>
            </a:r>
            <a:r>
              <a:rPr kumimoji="0" lang="el-GR" sz="1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υτοσωμική</a:t>
            </a:r>
            <a: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επικρατούσα κληρονομική μεταβίβαση</a:t>
            </a:r>
            <a:b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Μεταλλαγές του γονιδίου για τη </a:t>
            </a:r>
            <a:r>
              <a:rPr kumimoji="0" lang="el-GR" sz="1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φιμπριλίνη</a:t>
            </a:r>
            <a: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-1 στο μακρό σκέλος του χρωμοσώματος 15.</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600" b="1" dirty="0" smtClean="0">
                <a:effectLst>
                  <a:outerShdw blurRad="38100" dist="38100" dir="2700000" algn="tl">
                    <a:srgbClr val="000000">
                      <a:alpha val="43137"/>
                    </a:srgbClr>
                  </a:outerShdw>
                </a:effectLst>
                <a:latin typeface="+mj-lt"/>
                <a:ea typeface="+mj-ea"/>
                <a:cs typeface="+mj-cs"/>
              </a:rPr>
              <a:t>Η </a:t>
            </a:r>
            <a:r>
              <a:rPr lang="el-GR" sz="1600" b="1" dirty="0" err="1" smtClean="0">
                <a:effectLst>
                  <a:outerShdw blurRad="38100" dist="38100" dir="2700000" algn="tl">
                    <a:srgbClr val="000000">
                      <a:alpha val="43137"/>
                    </a:srgbClr>
                  </a:outerShdw>
                </a:effectLst>
                <a:latin typeface="+mj-lt"/>
                <a:ea typeface="+mj-ea"/>
                <a:cs typeface="+mj-cs"/>
              </a:rPr>
              <a:t>φιμπριλίνη</a:t>
            </a:r>
            <a:r>
              <a:rPr lang="el-GR" sz="1600" b="1" dirty="0" smtClean="0">
                <a:effectLst>
                  <a:outerShdw blurRad="38100" dist="38100" dir="2700000" algn="tl">
                    <a:srgbClr val="000000">
                      <a:alpha val="43137"/>
                    </a:srgbClr>
                  </a:outerShdw>
                </a:effectLst>
                <a:latin typeface="+mj-lt"/>
                <a:ea typeface="+mj-ea"/>
                <a:cs typeface="+mj-cs"/>
              </a:rPr>
              <a:t> είναι συστατικό των </a:t>
            </a:r>
            <a:r>
              <a:rPr lang="el-GR" sz="1600" b="1" dirty="0" err="1" smtClean="0">
                <a:effectLst>
                  <a:outerShdw blurRad="38100" dist="38100" dir="2700000" algn="tl">
                    <a:srgbClr val="000000">
                      <a:alpha val="43137"/>
                    </a:srgbClr>
                  </a:outerShdw>
                </a:effectLst>
                <a:latin typeface="+mj-lt"/>
                <a:ea typeface="+mj-ea"/>
                <a:cs typeface="+mj-cs"/>
              </a:rPr>
              <a:t>μικροϊνιδίων</a:t>
            </a:r>
            <a:r>
              <a:rPr lang="el-GR" sz="1600" b="1" dirty="0" smtClean="0">
                <a:effectLst>
                  <a:outerShdw blurRad="38100" dist="38100" dir="2700000" algn="tl">
                    <a:srgbClr val="000000">
                      <a:alpha val="43137"/>
                    </a:srgbClr>
                  </a:outerShdw>
                </a:effectLst>
                <a:latin typeface="+mj-lt"/>
                <a:ea typeface="+mj-ea"/>
                <a:cs typeface="+mj-cs"/>
              </a:rPr>
              <a:t> των ελαστικών ινών.  </a:t>
            </a:r>
            <a:endParaRPr kumimoji="0" lang="el-GR"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dissolv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dissolve">
                                      <p:cBhvr>
                                        <p:cTn id="32" dur="500"/>
                                        <p:tgtEl>
                                          <p:spTgt spid="10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dissolv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αγαπουλακι\Desktop\hydrops.jpg"/>
          <p:cNvPicPr>
            <a:picLocks noChangeAspect="1" noChangeArrowheads="1"/>
          </p:cNvPicPr>
          <p:nvPr/>
        </p:nvPicPr>
        <p:blipFill>
          <a:blip r:embed="rId2" cstate="print"/>
          <a:srcRect/>
          <a:stretch>
            <a:fillRect/>
          </a:stretch>
        </p:blipFill>
        <p:spPr bwMode="auto">
          <a:xfrm>
            <a:off x="6929455" y="1971844"/>
            <a:ext cx="2214546" cy="3762769"/>
          </a:xfrm>
          <a:prstGeom prst="rect">
            <a:avLst/>
          </a:prstGeom>
          <a:noFill/>
        </p:spPr>
      </p:pic>
      <p:sp>
        <p:nvSpPr>
          <p:cNvPr id="3" name="Text Placeholder 3"/>
          <p:cNvSpPr txBox="1">
            <a:spLocks/>
          </p:cNvSpPr>
          <p:nvPr/>
        </p:nvSpPr>
        <p:spPr>
          <a:xfrm>
            <a:off x="0" y="0"/>
            <a:ext cx="3428991" cy="2285993"/>
          </a:xfrm>
          <a:prstGeom prst="rect">
            <a:avLst/>
          </a:prstGeom>
        </p:spPr>
        <p:txBody>
          <a:bodyPr/>
          <a:lstStyle/>
          <a:p>
            <a:pPr marL="342900" lvl="0" indent="-342900">
              <a:spcBef>
                <a:spcPct val="20000"/>
              </a:spcBef>
              <a:buFont typeface="Arial" pitchFamily="34" charset="0"/>
              <a:buChar char="•"/>
              <a:defRPr/>
            </a:pPr>
            <a:r>
              <a:rPr kumimoji="0" lang="el-GR" sz="1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Εμβρυϊκή ερυθροβλάστωση</a:t>
            </a:r>
            <a:r>
              <a:rPr lang="en-US" sz="1400" dirty="0" smtClean="0">
                <a:effectLst>
                  <a:outerShdw blurRad="38100" dist="38100" dir="2700000" algn="tl">
                    <a:srgbClr val="000000">
                      <a:alpha val="43137"/>
                    </a:srgbClr>
                  </a:outerShdw>
                </a:effectLst>
              </a:rPr>
              <a:t>=</a:t>
            </a:r>
            <a:r>
              <a:rPr kumimoji="0" lang="el-GR" sz="1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Αιμολυτική αναιμία εμβρύου.</a:t>
            </a:r>
            <a:r>
              <a:rPr lang="el-GR" sz="1400" dirty="0" smtClean="0"/>
              <a:t> </a:t>
            </a:r>
            <a:r>
              <a:rPr lang="el-GR" sz="1400" dirty="0" smtClean="0">
                <a:effectLst>
                  <a:outerShdw blurRad="38100" dist="38100" dir="2700000" algn="tl">
                    <a:srgbClr val="000000">
                      <a:alpha val="43137"/>
                    </a:srgbClr>
                  </a:outerShdw>
                </a:effectLst>
              </a:rPr>
              <a:t>Ένα θετικό αποτέλεσμα της έμμεσης Coombs στην κύηση, συνεπάγεται ότι η </a:t>
            </a:r>
            <a:r>
              <a:rPr lang="en-US" sz="1400" dirty="0" err="1" smtClean="0">
                <a:effectLst>
                  <a:outerShdw blurRad="38100" dist="38100" dir="2700000" algn="tl">
                    <a:srgbClr val="000000">
                      <a:alpha val="43137"/>
                    </a:srgbClr>
                  </a:outerShdw>
                </a:effectLst>
              </a:rPr>
              <a:t>Rh</a:t>
            </a:r>
            <a:r>
              <a:rPr lang="en-US"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εγκυμονούσα έχει ευαισθητοποιηθεί στον παράγοντα Rh</a:t>
            </a:r>
            <a:r>
              <a:rPr lang="en-US" sz="1400" dirty="0" smtClean="0">
                <a:effectLst>
                  <a:outerShdw blurRad="38100" dist="38100" dir="2700000" algn="tl">
                    <a:srgbClr val="000000">
                      <a:alpha val="43137"/>
                    </a:srgbClr>
                  </a:outerShdw>
                </a:effectLst>
              </a:rPr>
              <a:t>(+)</a:t>
            </a:r>
            <a:r>
              <a:rPr lang="el-GR" sz="1400" dirty="0" smtClean="0">
                <a:effectLst>
                  <a:outerShdw blurRad="38100" dist="38100" dir="2700000" algn="tl">
                    <a:srgbClr val="000000">
                      <a:alpha val="43137"/>
                    </a:srgbClr>
                  </a:outerShdw>
                </a:effectLst>
              </a:rPr>
              <a:t> από προηγούμενη κύηση, αποβολή (όπως εν προκειμένω) ή μετάγγιση.</a:t>
            </a:r>
          </a:p>
          <a:p>
            <a:pPr marL="342900" lvl="0" indent="-342900">
              <a:spcBef>
                <a:spcPct val="20000"/>
              </a:spcBef>
              <a:buFont typeface="Arial" pitchFamily="34" charset="0"/>
              <a:buChar char="•"/>
              <a:defRPr/>
            </a:pPr>
            <a:endParaRPr kumimoji="0" lang="el-GR" sz="1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Ύδρωπας</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l-GR" sz="1400" dirty="0" smtClean="0">
                <a:effectLst>
                  <a:outerShdw blurRad="38100" dist="38100" dir="2700000" algn="tl">
                    <a:srgbClr val="000000">
                      <a:alpha val="43137"/>
                    </a:srgbClr>
                  </a:outerShdw>
                </a:effectLst>
              </a:rPr>
              <a:t>Αντίδραση τύπου ΙΙ (μεσολαβούμενη από αντισώματα)</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lang="el-GR" sz="1400" dirty="0" smtClean="0">
              <a:effectLst>
                <a:outerShdw blurRad="38100" dist="38100" dir="2700000" algn="tl">
                  <a:srgbClr val="000000">
                    <a:alpha val="43137"/>
                  </a:srgbClr>
                </a:outerShdw>
              </a:effectLst>
            </a:endParaRPr>
          </a:p>
          <a:p>
            <a:pPr marL="342900" lvl="0" indent="-342900">
              <a:spcBef>
                <a:spcPct val="20000"/>
              </a:spcBef>
              <a:buFont typeface="Arial" pitchFamily="34" charset="0"/>
              <a:buChar char="•"/>
              <a:defRPr/>
            </a:pPr>
            <a:r>
              <a:rPr lang="el-GR" sz="1400" dirty="0" smtClean="0">
                <a:effectLst>
                  <a:outerShdw blurRad="38100" dist="38100" dir="2700000" algn="tl">
                    <a:srgbClr val="000000">
                      <a:alpha val="43137"/>
                    </a:srgbClr>
                  </a:outerShdw>
                </a:effectLst>
              </a:rPr>
              <a:t>Χορήγηση υπεράνοσης αντί-RhD σφαιρίνης σε όλες τις RhD αρνητικές εγκύους. Ενδομήτριες διαπλακ</a:t>
            </a:r>
            <a:r>
              <a:rPr lang="en-US" sz="1400" dirty="0" smtClean="0">
                <a:effectLst>
                  <a:outerShdw blurRad="38100" dist="38100" dir="2700000" algn="tl">
                    <a:srgbClr val="000000">
                      <a:alpha val="43137"/>
                    </a:srgbClr>
                  </a:outerShdw>
                </a:effectLst>
              </a:rPr>
              <a:t>o</a:t>
            </a:r>
            <a:r>
              <a:rPr lang="el-GR" sz="1400" dirty="0" smtClean="0">
                <a:effectLst>
                  <a:outerShdw blurRad="38100" dist="38100" dir="2700000" algn="tl">
                    <a:srgbClr val="000000">
                      <a:alpha val="43137"/>
                    </a:srgbClr>
                  </a:outerShdw>
                </a:effectLst>
              </a:rPr>
              <a:t>υντιακές εμβρυο-μητρικές αιμορραγίες  δημιουργούν μητρικά αντισώματα</a:t>
            </a:r>
            <a:r>
              <a:rPr lang="en-US"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άσχετα εάν είχε χορηγηθεί αντί-RhD σφαιρίνη παλαιότερα ( π.χ. μετά τον πρώτο τοκετό.)</a:t>
            </a:r>
          </a:p>
          <a:p>
            <a:pPr marL="342900" lvl="0" indent="-342900">
              <a:spcBef>
                <a:spcPct val="20000"/>
              </a:spcBef>
              <a:buFont typeface="Arial" pitchFamily="34" charset="0"/>
              <a:buChar char="•"/>
              <a:defRPr/>
            </a:pPr>
            <a:endParaRPr lang="el-GR" sz="1400" dirty="0" smtClean="0">
              <a:effectLst>
                <a:outerShdw blurRad="38100" dist="38100" dir="2700000" algn="tl">
                  <a:srgbClr val="000000">
                    <a:alpha val="43137"/>
                  </a:srgbClr>
                </a:outerShdw>
              </a:effectLst>
            </a:endParaRPr>
          </a:p>
          <a:p>
            <a:pPr marL="342900" lvl="0" indent="-342900">
              <a:spcBef>
                <a:spcPct val="20000"/>
              </a:spcBef>
              <a:buFont typeface="Arial" pitchFamily="34" charset="0"/>
              <a:buChar char="•"/>
              <a:defRPr/>
            </a:pPr>
            <a:r>
              <a:rPr lang="el-GR" sz="1400" dirty="0" smtClean="0">
                <a:effectLst>
                  <a:outerShdw blurRad="38100" dist="38100" dir="2700000" algn="tl">
                    <a:srgbClr val="000000">
                      <a:alpha val="43137"/>
                    </a:srgbClr>
                  </a:outerShdw>
                </a:effectLst>
              </a:rPr>
              <a:t>Εξέταση  για το </a:t>
            </a:r>
            <a:r>
              <a:rPr lang="en-US" sz="1400" dirty="0" err="1" smtClean="0">
                <a:effectLst>
                  <a:outerShdw blurRad="38100" dist="38100" dir="2700000" algn="tl">
                    <a:srgbClr val="000000">
                      <a:alpha val="43137"/>
                    </a:srgbClr>
                  </a:outerShdw>
                </a:effectLst>
              </a:rPr>
              <a:t>RhD</a:t>
            </a:r>
            <a:r>
              <a:rPr lang="en-US"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του ελεύθερου εμβρυϊκού DNA που απομονώνεται από το περιφερικό αίμα της εγκύου από τη 10</a:t>
            </a:r>
            <a:r>
              <a:rPr lang="el-GR" sz="1400" baseline="30000" dirty="0" smtClean="0">
                <a:effectLst>
                  <a:outerShdw blurRad="38100" dist="38100" dir="2700000" algn="tl">
                    <a:srgbClr val="000000">
                      <a:alpha val="43137"/>
                    </a:srgbClr>
                  </a:outerShdw>
                </a:effectLst>
              </a:rPr>
              <a:t>η</a:t>
            </a:r>
            <a:r>
              <a:rPr lang="el-GR" sz="1400" dirty="0" smtClean="0">
                <a:effectLst>
                  <a:outerShdw blurRad="38100" dist="38100" dir="2700000" algn="tl">
                    <a:srgbClr val="000000">
                      <a:alpha val="43137"/>
                    </a:srgbClr>
                  </a:outerShdw>
                </a:effectLst>
              </a:rPr>
              <a:t> εβδομάδα της κύησης.</a:t>
            </a:r>
            <a:endParaRPr kumimoji="0" lang="el-GR" sz="1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4" name="Text Placeholder 3"/>
          <p:cNvSpPr txBox="1">
            <a:spLocks/>
          </p:cNvSpPr>
          <p:nvPr/>
        </p:nvSpPr>
        <p:spPr>
          <a:xfrm>
            <a:off x="3000364" y="0"/>
            <a:ext cx="4000528" cy="6858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Έγκυος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με ιστορικό αποβολής,  εμφανίζει θετική την έμμεση αντίδραση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Coombs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Ενδομήτριος θάνατος του εικονιζόμενου εμβρύου.</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Ποιά η πιθανότερη αιτία του ενδομήτριου θανάτου του εμβρύου</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και ποιο το κύριο </a:t>
            </a:r>
            <a:r>
              <a:rPr kumimoji="0" lang="el-GR" sz="1600" b="0" i="0" u="none" strike="noStrike" kern="1200" cap="none" spc="0" normalizeH="0" noProof="0" dirty="0" smtClean="0">
                <a:ln>
                  <a:noFill/>
                </a:ln>
                <a:solidFill>
                  <a:schemeClr val="tx1"/>
                </a:solidFill>
                <a:effectLst/>
                <a:uLnTx/>
                <a:uFillTx/>
                <a:latin typeface="+mn-lt"/>
                <a:ea typeface="+mn-ea"/>
                <a:cs typeface="+mn-cs"/>
              </a:rPr>
              <a:t> μακροσκοπ</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ικό εύρημα στο</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εικονιζόμενο έμβρυο</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Περί ποιού τύπου αντίδρασης υπερευαισθησίας πρόκειται</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και ποιος ο συγκεκριμένος  μηχανισμός</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Πώς όφειλε να έχει αντιμετωπισθεί ο κίνδυνος ευαισθητοποίησης της εγκύου</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lang="el-GR" sz="1600" dirty="0" smtClean="0"/>
              <a:t>Ποιά </a:t>
            </a:r>
            <a:r>
              <a:rPr lang="el-GR" sz="1600" b="1" dirty="0" smtClean="0"/>
              <a:t>μη </a:t>
            </a:r>
            <a:r>
              <a:rPr lang="el-GR" sz="1600" dirty="0" smtClean="0"/>
              <a:t>επεμβατική προγεννητική διάγνωση του συστήματος RhD του εμβρύου θα έπρεπε να έχει γίνει</a:t>
            </a:r>
            <a:r>
              <a:rPr lang="en-US" sz="1600" dirty="0" smtClean="0"/>
              <a:t>;</a:t>
            </a:r>
            <a:endParaRPr kumimoji="0" lang="en-US" sz="16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071678"/>
          </a:xfrm>
        </p:spPr>
        <p:txBody>
          <a:bodyPr>
            <a:normAutofit fontScale="90000"/>
          </a:bodyPr>
          <a:lstStyle/>
          <a:p>
            <a:r>
              <a:rPr lang="en-US" sz="2000" dirty="0" smtClean="0"/>
              <a:t>N</a:t>
            </a:r>
            <a:r>
              <a:rPr lang="el-GR" sz="2000" dirty="0" err="1" smtClean="0"/>
              <a:t>εαρό</a:t>
            </a:r>
            <a:r>
              <a:rPr lang="el-GR" sz="2000" dirty="0" smtClean="0"/>
              <a:t> άτομο , μετά από επαφή με ναφθαλίνη, εμφανίζει ελαφρό πυρέτιο, κοιλιακά άλγη, ωχρότητα, καταβολή και λήθαργο. Μέσα στις πρώτες 24 ώρες παρατηρείται μακροσκοπική </a:t>
            </a:r>
            <a:r>
              <a:rPr lang="el-GR" sz="2000" dirty="0" err="1" smtClean="0"/>
              <a:t>αιμοσφαιρινουρία</a:t>
            </a:r>
            <a:r>
              <a:rPr lang="el-GR" sz="2000" dirty="0" smtClean="0"/>
              <a:t> και ίκτερος. Από τα εργαστηριακά ευρήματα:  </a:t>
            </a:r>
            <a:r>
              <a:rPr lang="el-GR" sz="2000" dirty="0" err="1" smtClean="0"/>
              <a:t>υπερχολερυθριναιμία</a:t>
            </a:r>
            <a:r>
              <a:rPr lang="el-GR" sz="2000" dirty="0" smtClean="0"/>
              <a:t> (εμμέσου τύπου),  χαμηλή συγκέντρωση </a:t>
            </a:r>
            <a:r>
              <a:rPr lang="el-GR" sz="2000" dirty="0" err="1" smtClean="0"/>
              <a:t>απτοσφαιρίνης</a:t>
            </a:r>
            <a:r>
              <a:rPr lang="el-GR" sz="2000" dirty="0" smtClean="0"/>
              <a:t> στον ορό,  αναιμία,  </a:t>
            </a:r>
            <a:r>
              <a:rPr lang="el-GR" sz="2000" dirty="0" err="1" smtClean="0"/>
              <a:t>δικτυοερυθροκυττάρωση</a:t>
            </a:r>
            <a:r>
              <a:rPr lang="el-GR" sz="2000" dirty="0" smtClean="0"/>
              <a:t> και </a:t>
            </a:r>
            <a:r>
              <a:rPr lang="el-GR" sz="2000" dirty="0" err="1" smtClean="0"/>
              <a:t>αιμοσφαιρινουρία</a:t>
            </a:r>
            <a:r>
              <a:rPr lang="el-GR" sz="2000" dirty="0" smtClean="0"/>
              <a:t>. Η μορφολογία των </a:t>
            </a:r>
            <a:r>
              <a:rPr lang="el-GR" sz="2000" dirty="0" err="1" smtClean="0"/>
              <a:t>ερυθροκυττάρων</a:t>
            </a:r>
            <a:r>
              <a:rPr lang="el-GR" sz="2000" dirty="0" smtClean="0"/>
              <a:t> του περιφερικού αίματος εικονίζεται παρακάτω. Περί τίνος πρόκειται</a:t>
            </a:r>
            <a:r>
              <a:rPr lang="en-US" sz="2000" dirty="0" smtClean="0"/>
              <a:t>;  </a:t>
            </a:r>
            <a:r>
              <a:rPr lang="el-GR" sz="2000" dirty="0" smtClean="0"/>
              <a:t/>
            </a:r>
            <a:br>
              <a:rPr lang="el-GR" sz="2000" dirty="0" smtClean="0"/>
            </a:br>
            <a:r>
              <a:rPr lang="el-GR" sz="2000" dirty="0" smtClean="0"/>
              <a:t>Ποιο το </a:t>
            </a:r>
            <a:r>
              <a:rPr lang="en-US" sz="2000" dirty="0" smtClean="0"/>
              <a:t> </a:t>
            </a:r>
            <a:r>
              <a:rPr lang="el-GR" sz="2000" dirty="0" smtClean="0"/>
              <a:t>εικονιζόμενο χαρακτηριστικό εύρημα των </a:t>
            </a:r>
            <a:r>
              <a:rPr lang="el-GR" sz="2000" dirty="0" err="1" smtClean="0"/>
              <a:t>ερυθροκυττάρων</a:t>
            </a:r>
            <a:r>
              <a:rPr lang="en-US" sz="2000" dirty="0" smtClean="0"/>
              <a:t>; </a:t>
            </a:r>
            <a:endParaRPr lang="el-GR" sz="2000" dirty="0"/>
          </a:p>
        </p:txBody>
      </p:sp>
      <p:pic>
        <p:nvPicPr>
          <p:cNvPr id="1026" name="Picture 2" descr="C:\Users\user\Desktop\heinzbody.jpg"/>
          <p:cNvPicPr>
            <a:picLocks noChangeAspect="1" noChangeArrowheads="1"/>
          </p:cNvPicPr>
          <p:nvPr/>
        </p:nvPicPr>
        <p:blipFill>
          <a:blip r:embed="rId2" cstate="print"/>
          <a:srcRect/>
          <a:stretch>
            <a:fillRect/>
          </a:stretch>
        </p:blipFill>
        <p:spPr bwMode="auto">
          <a:xfrm>
            <a:off x="5357818" y="4857760"/>
            <a:ext cx="2928958" cy="1834430"/>
          </a:xfrm>
          <a:prstGeom prst="rect">
            <a:avLst/>
          </a:prstGeom>
          <a:noFill/>
        </p:spPr>
      </p:pic>
      <p:pic>
        <p:nvPicPr>
          <p:cNvPr id="1027" name="Picture 3" descr="C:\Users\user\Desktop\88f55368601d81ecebebbcf8dc787c8f.jpg"/>
          <p:cNvPicPr>
            <a:picLocks noChangeAspect="1" noChangeArrowheads="1"/>
          </p:cNvPicPr>
          <p:nvPr/>
        </p:nvPicPr>
        <p:blipFill>
          <a:blip r:embed="rId3" cstate="print"/>
          <a:srcRect/>
          <a:stretch>
            <a:fillRect/>
          </a:stretch>
        </p:blipFill>
        <p:spPr bwMode="auto">
          <a:xfrm>
            <a:off x="5000628" y="2071678"/>
            <a:ext cx="3500462" cy="2628417"/>
          </a:xfrm>
          <a:prstGeom prst="rect">
            <a:avLst/>
          </a:prstGeom>
          <a:noFill/>
        </p:spPr>
      </p:pic>
      <p:pic>
        <p:nvPicPr>
          <p:cNvPr id="1028" name="Picture 4" descr="C:\Users\user\Desktop\0f3a777741c75e650e235f3edffbb4d2.jpg"/>
          <p:cNvPicPr>
            <a:picLocks noChangeAspect="1" noChangeArrowheads="1"/>
          </p:cNvPicPr>
          <p:nvPr/>
        </p:nvPicPr>
        <p:blipFill>
          <a:blip r:embed="rId4" cstate="print"/>
          <a:srcRect/>
          <a:stretch>
            <a:fillRect/>
          </a:stretch>
        </p:blipFill>
        <p:spPr bwMode="auto">
          <a:xfrm rot="5400000">
            <a:off x="-398598" y="2684559"/>
            <a:ext cx="4654784" cy="3429024"/>
          </a:xfrm>
          <a:prstGeom prst="rect">
            <a:avLst/>
          </a:prstGeom>
          <a:noFill/>
        </p:spPr>
      </p:pic>
      <p:sp>
        <p:nvSpPr>
          <p:cNvPr id="6" name="1 - Τίτλος"/>
          <p:cNvSpPr txBox="1">
            <a:spLocks/>
          </p:cNvSpPr>
          <p:nvPr/>
        </p:nvSpPr>
        <p:spPr>
          <a:xfrm>
            <a:off x="428596" y="285728"/>
            <a:ext cx="8258204" cy="1500198"/>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Αιμολυτική αναιμία λόγω έλλειψης της </a:t>
            </a: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αφυδρογονάσης</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της φωσφορικής-6-γλυκόζης (</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G-6-PD).</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l-GR" sz="2200" b="0" i="0" u="none" strike="noStrike" kern="1200" cap="none" spc="0" normalizeH="0" baseline="0" noProof="0" dirty="0" smtClean="0">
                <a:ln>
                  <a:noFill/>
                </a:ln>
                <a:solidFill>
                  <a:schemeClr val="tx1"/>
                </a:solidFill>
                <a:effectLst/>
                <a:uLnTx/>
                <a:uFillTx/>
                <a:latin typeface="+mj-lt"/>
                <a:ea typeface="+mj-ea"/>
                <a:cs typeface="+mj-cs"/>
              </a:rPr>
              <a:t>Σωμάτια του </a:t>
            </a:r>
            <a:r>
              <a:rPr kumimoji="0" lang="en-US" sz="2200" b="0" i="0" u="none" strike="noStrike" kern="1200" cap="none" spc="0" normalizeH="0" baseline="0" noProof="0" dirty="0" smtClean="0">
                <a:ln>
                  <a:noFill/>
                </a:ln>
                <a:solidFill>
                  <a:schemeClr val="tx1"/>
                </a:solidFill>
                <a:effectLst/>
                <a:uLnTx/>
                <a:uFillTx/>
                <a:latin typeface="+mj-lt"/>
                <a:ea typeface="+mj-ea"/>
                <a:cs typeface="+mj-cs"/>
              </a:rPr>
              <a:t>Heinz (</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έκκεντρα εντοπιζόμενα, μετουσιωμένα παράγωγα της αιμοσφαιρίνης) </a:t>
            </a:r>
            <a:r>
              <a:rPr kumimoji="0" lang="en-US" sz="2200" b="0" i="0" u="none" strike="noStrike" kern="1200" cap="none" spc="0" normalizeH="0" baseline="0" noProof="0" dirty="0" smtClean="0">
                <a:ln>
                  <a:noFill/>
                </a:ln>
                <a:solidFill>
                  <a:schemeClr val="tx1"/>
                </a:solidFill>
                <a:effectLst/>
                <a:uLnTx/>
                <a:uFillTx/>
                <a:latin typeface="+mj-lt"/>
                <a:ea typeface="+mj-ea"/>
                <a:cs typeface="+mj-cs"/>
              </a:rPr>
              <a:t/>
            </a:r>
            <a:br>
              <a:rPr kumimoji="0" lang="en-US" sz="2200" b="0" i="0" u="none" strike="noStrike" kern="1200" cap="none" spc="0" normalizeH="0" baseline="0" noProof="0" dirty="0" smtClean="0">
                <a:ln>
                  <a:noFill/>
                </a:ln>
                <a:solidFill>
                  <a:schemeClr val="tx1"/>
                </a:solidFill>
                <a:effectLst/>
                <a:uLnTx/>
                <a:uFillTx/>
                <a:latin typeface="+mj-lt"/>
                <a:ea typeface="+mj-ea"/>
                <a:cs typeface="+mj-cs"/>
              </a:rPr>
            </a:br>
            <a:endParaRPr kumimoji="0" lang="el-GR" sz="2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00174"/>
          </a:xfrm>
        </p:spPr>
        <p:txBody>
          <a:bodyPr>
            <a:normAutofit/>
          </a:bodyPr>
          <a:lstStyle/>
          <a:p>
            <a:r>
              <a:rPr lang="el-GR" sz="1800" dirty="0" smtClean="0"/>
              <a:t>Παρατηρήστε την </a:t>
            </a:r>
            <a:r>
              <a:rPr lang="el-GR" sz="1800" dirty="0" err="1" smtClean="0"/>
              <a:t>οστεομυελική</a:t>
            </a:r>
            <a:r>
              <a:rPr lang="el-GR" sz="1800" dirty="0" smtClean="0"/>
              <a:t> βιοψία αγοριού που διερευνάται για γενικευμένο κνησμό, ταχυκαρδία, υπόταση, </a:t>
            </a:r>
            <a:r>
              <a:rPr lang="el-GR" sz="1800" dirty="0" err="1" smtClean="0"/>
              <a:t>ασθματοειδή</a:t>
            </a:r>
            <a:r>
              <a:rPr lang="el-GR" sz="1800" dirty="0" smtClean="0"/>
              <a:t> ενοχλήματα, υποτροπιάζουσες εξάψεις του προσώπου και διάρροια. Ανίχνευση μεταλλαγής </a:t>
            </a:r>
            <a:r>
              <a:rPr lang="en-US" sz="1800" dirty="0" smtClean="0"/>
              <a:t>KIT D816V</a:t>
            </a:r>
            <a:r>
              <a:rPr lang="el-GR" sz="1800" dirty="0" smtClean="0"/>
              <a:t> στα εικονιζόμενα κύτταρα </a:t>
            </a:r>
            <a:r>
              <a:rPr lang="en-US" sz="1800" dirty="0" smtClean="0"/>
              <a:t>, </a:t>
            </a:r>
            <a:r>
              <a:rPr lang="el-GR" sz="1800" dirty="0" smtClean="0"/>
              <a:t>ο </a:t>
            </a:r>
            <a:r>
              <a:rPr lang="el-GR" sz="1800" dirty="0" err="1" smtClean="0"/>
              <a:t>ανοσοφαινότυπος</a:t>
            </a:r>
            <a:r>
              <a:rPr lang="el-GR" sz="1800" dirty="0" smtClean="0"/>
              <a:t> των οποίων έχει ως εξής</a:t>
            </a:r>
            <a:r>
              <a:rPr lang="en-US" sz="1800" dirty="0" smtClean="0"/>
              <a:t>:  </a:t>
            </a:r>
            <a:r>
              <a:rPr lang="el-GR" sz="1800" dirty="0" smtClean="0"/>
              <a:t>θετικές οι χρώσεις για </a:t>
            </a:r>
            <a:r>
              <a:rPr lang="el-GR" sz="1800" dirty="0" err="1" smtClean="0"/>
              <a:t>τρυπτάση</a:t>
            </a:r>
            <a:r>
              <a:rPr lang="el-GR" sz="1800" dirty="0" smtClean="0"/>
              <a:t>, </a:t>
            </a:r>
            <a:r>
              <a:rPr lang="en-US" sz="1800" dirty="0" smtClean="0"/>
              <a:t>CD117, CD2 &amp; CD25, </a:t>
            </a:r>
            <a:br>
              <a:rPr lang="en-US" sz="1800" dirty="0" smtClean="0"/>
            </a:br>
            <a:r>
              <a:rPr lang="el-GR" sz="1800" dirty="0" smtClean="0"/>
              <a:t>αρνητικές οι χρώσεις για </a:t>
            </a:r>
            <a:r>
              <a:rPr lang="el-GR" sz="1800" dirty="0" err="1" smtClean="0"/>
              <a:t>μυελοϋπεροξειδάση</a:t>
            </a:r>
            <a:r>
              <a:rPr lang="el-GR" sz="1800" dirty="0" smtClean="0"/>
              <a:t>, </a:t>
            </a:r>
            <a:r>
              <a:rPr lang="en-US" sz="1800" dirty="0" smtClean="0"/>
              <a:t>CD15 &amp; CD20. </a:t>
            </a:r>
            <a:r>
              <a:rPr lang="el-GR" sz="1800" dirty="0" smtClean="0"/>
              <a:t> Διάγνωση</a:t>
            </a:r>
            <a:r>
              <a:rPr lang="en-US" sz="1800" dirty="0" smtClean="0"/>
              <a:t>;</a:t>
            </a:r>
            <a:endParaRPr lang="el-GR" sz="1800" dirty="0"/>
          </a:p>
        </p:txBody>
      </p:sp>
      <p:pic>
        <p:nvPicPr>
          <p:cNvPr id="1026" name="Picture 2" descr="C:\Users\user\Desktop\jcdr-7-2276-g003.jpg"/>
          <p:cNvPicPr>
            <a:picLocks noChangeAspect="1" noChangeArrowheads="1"/>
          </p:cNvPicPr>
          <p:nvPr/>
        </p:nvPicPr>
        <p:blipFill>
          <a:blip r:embed="rId4" cstate="print"/>
          <a:srcRect/>
          <a:stretch>
            <a:fillRect/>
          </a:stretch>
        </p:blipFill>
        <p:spPr bwMode="auto">
          <a:xfrm rot="5400000">
            <a:off x="4485070" y="2158608"/>
            <a:ext cx="5174520" cy="3857652"/>
          </a:xfrm>
          <a:prstGeom prst="rect">
            <a:avLst/>
          </a:prstGeom>
          <a:noFill/>
        </p:spPr>
      </p:pic>
      <p:sp>
        <p:nvSpPr>
          <p:cNvPr id="4" name="1 - Τίτλος"/>
          <p:cNvSpPr txBox="1">
            <a:spLocks/>
          </p:cNvSpPr>
          <p:nvPr/>
        </p:nvSpPr>
        <p:spPr>
          <a:xfrm>
            <a:off x="0" y="142852"/>
            <a:ext cx="9144000" cy="164307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Συστηματική μορφή νόσου από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σιτευτικά</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κύτταρα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μαστοκυττάρωση</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1000100" y="6572272"/>
            <a:ext cx="2786082" cy="285728"/>
          </a:xfrm>
          <a:prstGeom prst="rect">
            <a:avLst/>
          </a:prstGeom>
        </p:spPr>
        <p:txBody>
          <a:bodyPr vert="horz" lIns="91440" tIns="45720" rIns="91440" bIns="45720" rtlCol="0" anchor="ctr">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Χρώση </a:t>
            </a:r>
            <a:r>
              <a:rPr lang="en-US" sz="4400" dirty="0" err="1" smtClean="0">
                <a:latin typeface="+mj-lt"/>
                <a:ea typeface="+mj-ea"/>
                <a:cs typeface="+mj-cs"/>
              </a:rPr>
              <a:t>Toluidin</a:t>
            </a:r>
            <a:r>
              <a:rPr lang="en-US" sz="4400" dirty="0" smtClean="0">
                <a:latin typeface="+mj-lt"/>
                <a:ea typeface="+mj-ea"/>
                <a:cs typeface="+mj-cs"/>
              </a:rPr>
              <a:t> blue</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C:\Users\user\Desktop\19_27.jpg"/>
          <p:cNvPicPr>
            <a:picLocks noChangeAspect="1" noChangeArrowheads="1"/>
          </p:cNvPicPr>
          <p:nvPr/>
        </p:nvPicPr>
        <p:blipFill>
          <a:blip r:embed="rId5" cstate="print"/>
          <a:srcRect/>
          <a:stretch>
            <a:fillRect/>
          </a:stretch>
        </p:blipFill>
        <p:spPr bwMode="auto">
          <a:xfrm rot="16200000">
            <a:off x="1130105" y="3941937"/>
            <a:ext cx="2516527" cy="2776537"/>
          </a:xfrm>
          <a:prstGeom prst="rect">
            <a:avLst/>
          </a:prstGeom>
          <a:noFill/>
        </p:spPr>
      </p:pic>
      <p:pic>
        <p:nvPicPr>
          <p:cNvPr id="5" name="Picture 3" descr="C:\Users\user\Desktop\images.jpg"/>
          <p:cNvPicPr>
            <a:picLocks noChangeAspect="1" noChangeArrowheads="1"/>
          </p:cNvPicPr>
          <p:nvPr/>
        </p:nvPicPr>
        <p:blipFill>
          <a:blip r:embed="rId6" cstate="print"/>
          <a:srcRect/>
          <a:stretch>
            <a:fillRect/>
          </a:stretch>
        </p:blipFill>
        <p:spPr bwMode="auto">
          <a:xfrm rot="5400000">
            <a:off x="-242300" y="2028194"/>
            <a:ext cx="2286016" cy="1515728"/>
          </a:xfrm>
          <a:prstGeom prst="rect">
            <a:avLst/>
          </a:prstGeom>
          <a:noFill/>
        </p:spPr>
      </p:pic>
      <p:pic>
        <p:nvPicPr>
          <p:cNvPr id="6" name="Picture 4" descr="C:\Users\user\Desktop\images (1).jpg"/>
          <p:cNvPicPr>
            <a:picLocks noChangeAspect="1" noChangeArrowheads="1"/>
          </p:cNvPicPr>
          <p:nvPr/>
        </p:nvPicPr>
        <p:blipFill>
          <a:blip r:embed="rId7" cstate="print"/>
          <a:srcRect/>
          <a:stretch>
            <a:fillRect/>
          </a:stretch>
        </p:blipFill>
        <p:spPr bwMode="auto">
          <a:xfrm>
            <a:off x="1785918" y="1714487"/>
            <a:ext cx="3214710" cy="20801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1071546"/>
          </a:xfrm>
        </p:spPr>
        <p:txBody>
          <a:bodyPr>
            <a:normAutofit fontScale="90000"/>
          </a:bodyPr>
          <a:lstStyle/>
          <a:p>
            <a:r>
              <a:rPr lang="el-GR" sz="1600" dirty="0" smtClean="0"/>
              <a:t>Εγχειρητικό παρασκεύασμα  από άρρενα  έφηβο  ο οποίος είχε προσέλθει με ανορεξία και διάχυτο κοιλιακό άλγος  στο κατώτερο επιγάστριο και περιομφαλικά, με επικέντρωση σε 5 ώρες  στο δεξιό λαγόνιο βόθρο. </a:t>
            </a:r>
            <a:br>
              <a:rPr lang="el-GR" sz="1600" dirty="0" smtClean="0"/>
            </a:br>
            <a:r>
              <a:rPr lang="el-GR" sz="1600" dirty="0" smtClean="0"/>
              <a:t>Παθολογοανατομική περιγραφή. Διάγνωση.</a:t>
            </a:r>
            <a:endParaRPr lang="el-GR" sz="1600" dirty="0"/>
          </a:p>
        </p:txBody>
      </p:sp>
      <p:pic>
        <p:nvPicPr>
          <p:cNvPr id="69634" name="Picture 2"/>
          <p:cNvPicPr>
            <a:picLocks noChangeAspect="1" noChangeArrowheads="1"/>
          </p:cNvPicPr>
          <p:nvPr/>
        </p:nvPicPr>
        <p:blipFill>
          <a:blip r:embed="rId2" cstate="print"/>
          <a:srcRect/>
          <a:stretch>
            <a:fillRect/>
          </a:stretch>
        </p:blipFill>
        <p:spPr bwMode="auto">
          <a:xfrm>
            <a:off x="642910" y="1142984"/>
            <a:ext cx="3429024" cy="2846259"/>
          </a:xfrm>
          <a:prstGeom prst="rect">
            <a:avLst/>
          </a:prstGeom>
          <a:noFill/>
          <a:ln w="9525">
            <a:noFill/>
            <a:miter lim="800000"/>
            <a:headEnd/>
            <a:tailEnd/>
          </a:ln>
          <a:effectLst/>
        </p:spPr>
      </p:pic>
      <p:pic>
        <p:nvPicPr>
          <p:cNvPr id="69635" name="Picture 3"/>
          <p:cNvPicPr>
            <a:picLocks noChangeAspect="1" noChangeArrowheads="1"/>
          </p:cNvPicPr>
          <p:nvPr/>
        </p:nvPicPr>
        <p:blipFill>
          <a:blip r:embed="rId3" cstate="print"/>
          <a:srcRect/>
          <a:stretch>
            <a:fillRect/>
          </a:stretch>
        </p:blipFill>
        <p:spPr bwMode="auto">
          <a:xfrm rot="5400000">
            <a:off x="3439115" y="1153115"/>
            <a:ext cx="6858000" cy="4551770"/>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cstate="print"/>
          <a:srcRect/>
          <a:stretch>
            <a:fillRect/>
          </a:stretch>
        </p:blipFill>
        <p:spPr bwMode="auto">
          <a:xfrm>
            <a:off x="0" y="3873500"/>
            <a:ext cx="4572000" cy="2984500"/>
          </a:xfrm>
          <a:prstGeom prst="rect">
            <a:avLst/>
          </a:prstGeom>
          <a:noFill/>
          <a:ln w="9525">
            <a:noFill/>
            <a:miter lim="800000"/>
            <a:headEnd/>
            <a:tailEnd/>
          </a:ln>
          <a:effectLst/>
        </p:spPr>
      </p:pic>
      <p:sp>
        <p:nvSpPr>
          <p:cNvPr id="6" name="Title 1"/>
          <p:cNvSpPr txBox="1">
            <a:spLocks/>
          </p:cNvSpPr>
          <p:nvPr/>
        </p:nvSpPr>
        <p:spPr>
          <a:xfrm>
            <a:off x="0" y="0"/>
            <a:ext cx="4643438" cy="1142984"/>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Οξεία σκωληκοειδίτιδα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55776" y="0"/>
            <a:ext cx="6588224" cy="1412776"/>
          </a:xfrm>
        </p:spPr>
        <p:txBody>
          <a:bodyPr>
            <a:normAutofit/>
          </a:bodyPr>
          <a:lstStyle/>
          <a:p>
            <a:r>
              <a:rPr lang="el-GR" sz="2800" dirty="0" err="1" smtClean="0"/>
              <a:t>Ταυτοποιήστε</a:t>
            </a:r>
            <a:r>
              <a:rPr lang="el-GR" sz="2800" dirty="0" smtClean="0"/>
              <a:t> την εικονιζόμενη αλλοίωση </a:t>
            </a:r>
            <a:r>
              <a:rPr lang="el-GR" sz="2800" dirty="0" err="1" smtClean="0"/>
              <a:t>σπληνός</a:t>
            </a:r>
            <a:r>
              <a:rPr lang="el-GR" sz="2800" dirty="0" smtClean="0"/>
              <a:t> και αναφέρατε πιθανά αίτιά της.</a:t>
            </a:r>
            <a:endParaRPr lang="el-GR" sz="2800" dirty="0"/>
          </a:p>
        </p:txBody>
      </p:sp>
      <p:pic>
        <p:nvPicPr>
          <p:cNvPr id="2050" name="Picture 2" descr="C:\Users\Νεφέλη\Desktop\splenic_infarct_05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627911" y="1985057"/>
            <a:ext cx="5847092" cy="223224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2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9792" y="1640747"/>
            <a:ext cx="6111715" cy="43839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25-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1086343"/>
            <a:ext cx="7883680" cy="56550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11759" y="548680"/>
            <a:ext cx="6732241"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15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1"/>
                                        </p:tgtEl>
                                      </p:cBhvr>
                                    </p:animEffect>
                                    <p:set>
                                      <p:cBhvr>
                                        <p:cTn id="10" dur="1" fill="hold">
                                          <p:stCondLst>
                                            <p:cond delay="499"/>
                                          </p:stCondLst>
                                        </p:cTn>
                                        <p:tgtEl>
                                          <p:spTgt spid="20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Effect transition="in" filter="fade">
                                      <p:cBhvr>
                                        <p:cTn id="25"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857232"/>
          </a:xfrm>
        </p:spPr>
        <p:txBody>
          <a:bodyPr>
            <a:normAutofit/>
          </a:bodyPr>
          <a:lstStyle/>
          <a:p>
            <a:r>
              <a:rPr lang="en-US" sz="1600" dirty="0" smtClean="0"/>
              <a:t>A</a:t>
            </a:r>
            <a:r>
              <a:rPr lang="el-GR" sz="1600" dirty="0" smtClean="0"/>
              <a:t>ναγνωρίστε στοιχεία διαφοροποίησης του νεοπλασματικού ιστού και </a:t>
            </a:r>
            <a:r>
              <a:rPr lang="el-GR" sz="1600" dirty="0" smtClean="0">
                <a:effectLst>
                  <a:outerShdw blurRad="38100" dist="38100" dir="2700000" algn="tl">
                    <a:srgbClr val="000000">
                      <a:alpha val="43137"/>
                    </a:srgbClr>
                  </a:outerShdw>
                </a:effectLst>
              </a:rPr>
              <a:t>ονομάστε</a:t>
            </a:r>
            <a:r>
              <a:rPr lang="el-GR" sz="1600" dirty="0" smtClean="0"/>
              <a:t> τα εικονιζόμενα </a:t>
            </a:r>
            <a:r>
              <a:rPr lang="el-GR" sz="1600" dirty="0" smtClean="0">
                <a:effectLst>
                  <a:outerShdw blurRad="38100" dist="38100" dir="2700000" algn="tl">
                    <a:srgbClr val="000000">
                      <a:alpha val="43137"/>
                    </a:srgbClr>
                  </a:outerShdw>
                </a:effectLst>
              </a:rPr>
              <a:t>κακοήθη νεοπλάσματα</a:t>
            </a:r>
            <a:r>
              <a:rPr lang="el-GR" sz="1600" dirty="0" smtClean="0"/>
              <a:t>.</a:t>
            </a:r>
            <a:endParaRPr lang="el-GR" sz="1600" dirty="0"/>
          </a:p>
        </p:txBody>
      </p:sp>
      <p:pic>
        <p:nvPicPr>
          <p:cNvPr id="3" name="Picture 2" descr="F:\ΠΑΡΟΥΣΙΑΣΕΙΣ ΑΝΤΡΕΑ-ΕΞΕΤΑΣEΙΣ\ΠΡΟΠΤΥΧΙΑΚΑ\EΞΕΤΑΣΕΙΣ ΠΡΟΠΤΥΧΙΑΚΩΝ\ΕΙΚΟΝΕΣ ΕΞΕΤ. ΠΑΘ. ΑΝΑΤ Ι 28.1.13\ΕΙΚΟΝΕΣ ΕΝΑΛΛΑΚΤΙΚΩΝ ΕΡΩΤΗΣΕΩΝ 28.1.2013\ΕΝΑΛΛΑΚΤΙΚΕΣ 02 ΛΙΠΟΣΑΡΚΩΜΑ ΜΕΤΑΣΤΑΤΙΚΟ ΣΤΟΝ ΠΝΕΥΜΟΝΑ.jpg"/>
          <p:cNvPicPr>
            <a:picLocks noChangeAspect="1" noChangeArrowheads="1"/>
          </p:cNvPicPr>
          <p:nvPr/>
        </p:nvPicPr>
        <p:blipFill>
          <a:blip r:embed="rId2" cstate="print"/>
          <a:srcRect/>
          <a:stretch>
            <a:fillRect/>
          </a:stretch>
        </p:blipFill>
        <p:spPr bwMode="auto">
          <a:xfrm>
            <a:off x="0" y="857232"/>
            <a:ext cx="4214811" cy="2768060"/>
          </a:xfrm>
          <a:prstGeom prst="rect">
            <a:avLst/>
          </a:prstGeom>
          <a:noFill/>
        </p:spPr>
      </p:pic>
      <p:pic>
        <p:nvPicPr>
          <p:cNvPr id="4" name="Picture 3" descr="F:\ΠΡΟΠΤΥΧΙΑΚΑ\EΞΕΤΑΣΕΙΣ ΠΡΟΠΤΥΧΙΑΚΩΝ\22.1.16 Εξετάσεις Παθ. Ανατ. Ι\22.1.16 EIKONEΣ ΝΕΟΠΛΑΣΙΑΣ\3Γ.jpg"/>
          <p:cNvPicPr>
            <a:picLocks noChangeAspect="1" noChangeArrowheads="1"/>
          </p:cNvPicPr>
          <p:nvPr/>
        </p:nvPicPr>
        <p:blipFill>
          <a:blip r:embed="rId3" cstate="print"/>
          <a:srcRect/>
          <a:stretch>
            <a:fillRect/>
          </a:stretch>
        </p:blipFill>
        <p:spPr bwMode="auto">
          <a:xfrm rot="5400000">
            <a:off x="3522369" y="1192505"/>
            <a:ext cx="6858000" cy="4472989"/>
          </a:xfrm>
          <a:prstGeom prst="rect">
            <a:avLst/>
          </a:prstGeom>
          <a:noFill/>
        </p:spPr>
      </p:pic>
      <p:pic>
        <p:nvPicPr>
          <p:cNvPr id="72707" name="Picture 3" descr="C:\Users\αγαπουλακι\Desktop\Pigment-Synthesizing-Melanoma-Histopathology-1024x768.jpg"/>
          <p:cNvPicPr>
            <a:picLocks noChangeAspect="1" noChangeArrowheads="1"/>
          </p:cNvPicPr>
          <p:nvPr/>
        </p:nvPicPr>
        <p:blipFill>
          <a:blip r:embed="rId4" cstate="print"/>
          <a:srcRect/>
          <a:stretch>
            <a:fillRect/>
          </a:stretch>
        </p:blipFill>
        <p:spPr bwMode="auto">
          <a:xfrm>
            <a:off x="0" y="3695840"/>
            <a:ext cx="4214810" cy="3162160"/>
          </a:xfrm>
          <a:prstGeom prst="rect">
            <a:avLst/>
          </a:prstGeom>
          <a:noFill/>
        </p:spPr>
      </p:pic>
      <p:sp>
        <p:nvSpPr>
          <p:cNvPr id="7" name="Title 1"/>
          <p:cNvSpPr txBox="1">
            <a:spLocks/>
          </p:cNvSpPr>
          <p:nvPr/>
        </p:nvSpPr>
        <p:spPr>
          <a:xfrm>
            <a:off x="214282" y="2143116"/>
            <a:ext cx="3643338" cy="928694"/>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600" normalizeH="0" baseline="0" noProof="0" dirty="0" smtClean="0">
                <a:ln>
                  <a:noFill/>
                </a:ln>
                <a:solidFill>
                  <a:srgbClr val="FFFF00"/>
                </a:solidFill>
                <a:effectLst/>
                <a:uLnTx/>
                <a:uFillTx/>
                <a:latin typeface="+mj-lt"/>
                <a:ea typeface="+mj-ea"/>
                <a:cs typeface="+mj-cs"/>
              </a:rPr>
              <a:t>Λιποσάρκωμα</a:t>
            </a:r>
            <a:r>
              <a:rPr kumimoji="0" lang="el-GR" sz="4400" b="1" i="0" u="none" strike="noStrike" kern="1200" cap="none" spc="600" normalizeH="0" baseline="0" noProof="0" dirty="0" smtClean="0">
                <a:ln>
                  <a:noFill/>
                </a:ln>
                <a:solidFill>
                  <a:srgbClr val="FF0000"/>
                </a:solidFill>
                <a:effectLst/>
                <a:uLnTx/>
                <a:uFillTx/>
                <a:latin typeface="+mj-lt"/>
                <a:ea typeface="+mj-ea"/>
                <a:cs typeface="+mj-cs"/>
              </a:rPr>
              <a:t> </a:t>
            </a:r>
            <a:endParaRPr kumimoji="0" lang="el-GR" sz="4400" b="1" i="0" u="none" strike="noStrike" kern="1200" cap="none" spc="600" normalizeH="0" baseline="0" noProof="0" dirty="0">
              <a:ln>
                <a:noFill/>
              </a:ln>
              <a:solidFill>
                <a:srgbClr val="FF0000"/>
              </a:solidFill>
              <a:effectLst/>
              <a:uLnTx/>
              <a:uFillTx/>
              <a:latin typeface="+mj-lt"/>
              <a:ea typeface="+mj-ea"/>
              <a:cs typeface="+mj-cs"/>
            </a:endParaRPr>
          </a:p>
        </p:txBody>
      </p:sp>
      <p:sp>
        <p:nvSpPr>
          <p:cNvPr id="8" name="Title 1"/>
          <p:cNvSpPr txBox="1">
            <a:spLocks/>
          </p:cNvSpPr>
          <p:nvPr/>
        </p:nvSpPr>
        <p:spPr>
          <a:xfrm>
            <a:off x="4786314" y="2438392"/>
            <a:ext cx="4357686" cy="7858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600" dirty="0" smtClean="0">
                <a:solidFill>
                  <a:srgbClr val="FFFF00"/>
                </a:solidFill>
                <a:latin typeface="+mj-lt"/>
                <a:ea typeface="+mj-ea"/>
                <a:cs typeface="+mj-cs"/>
              </a:rPr>
              <a:t>Ακανθοκυτταρικό</a:t>
            </a:r>
            <a:r>
              <a:rPr lang="el-GR" sz="3200" b="1" spc="300" dirty="0" smtClean="0">
                <a:solidFill>
                  <a:srgbClr val="FF0000"/>
                </a:solidFill>
                <a:latin typeface="+mj-lt"/>
                <a:ea typeface="+mj-ea"/>
                <a:cs typeface="+mj-cs"/>
              </a:rPr>
              <a:t> </a:t>
            </a:r>
            <a:r>
              <a:rPr lang="el-GR" sz="3200" b="1" spc="600" dirty="0" smtClean="0">
                <a:solidFill>
                  <a:srgbClr val="FFFF00"/>
                </a:solidFill>
                <a:latin typeface="+mj-lt"/>
                <a:ea typeface="+mj-ea"/>
                <a:cs typeface="+mj-cs"/>
              </a:rPr>
              <a:t>καρκίνωμα</a:t>
            </a:r>
            <a:r>
              <a:rPr kumimoji="0" lang="el-GR" sz="3200" b="1" i="0" u="none" strike="noStrike" kern="1200" cap="none" spc="6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600" normalizeH="0" baseline="0" noProof="0" dirty="0">
              <a:ln>
                <a:noFill/>
              </a:ln>
              <a:solidFill>
                <a:srgbClr val="FF0000"/>
              </a:solidFill>
              <a:effectLst/>
              <a:uLnTx/>
              <a:uFillTx/>
              <a:latin typeface="+mj-lt"/>
              <a:ea typeface="+mj-ea"/>
              <a:cs typeface="+mj-cs"/>
            </a:endParaRPr>
          </a:p>
        </p:txBody>
      </p:sp>
      <p:sp>
        <p:nvSpPr>
          <p:cNvPr id="9" name="Title 1"/>
          <p:cNvSpPr txBox="1">
            <a:spLocks/>
          </p:cNvSpPr>
          <p:nvPr/>
        </p:nvSpPr>
        <p:spPr>
          <a:xfrm>
            <a:off x="652434" y="4500570"/>
            <a:ext cx="2965479" cy="10001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600" dirty="0" smtClean="0">
                <a:solidFill>
                  <a:srgbClr val="FFFF00"/>
                </a:solidFill>
                <a:latin typeface="+mj-lt"/>
                <a:ea typeface="+mj-ea"/>
                <a:cs typeface="+mj-cs"/>
              </a:rPr>
              <a:t>Μελάνωμα</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1800" dirty="0" smtClean="0"/>
              <a:t>Αγόρι με </a:t>
            </a:r>
            <a:r>
              <a:rPr lang="el-GR" sz="1800" dirty="0" smtClean="0">
                <a:effectLst>
                  <a:outerShdw blurRad="38100" dist="38100" dir="2700000" algn="tl">
                    <a:srgbClr val="000000">
                      <a:alpha val="43137"/>
                    </a:srgbClr>
                  </a:outerShdw>
                </a:effectLst>
              </a:rPr>
              <a:t>Ι</a:t>
            </a:r>
            <a:r>
              <a:rPr lang="en-US" sz="1800" dirty="0" smtClean="0">
                <a:effectLst>
                  <a:outerShdw blurRad="38100" dist="38100" dir="2700000" algn="tl">
                    <a:srgbClr val="000000">
                      <a:alpha val="43137"/>
                    </a:srgbClr>
                  </a:outerShdw>
                </a:effectLst>
              </a:rPr>
              <a:t>Q 50</a:t>
            </a:r>
            <a:r>
              <a:rPr lang="el-GR" sz="1800" dirty="0" smtClean="0"/>
              <a:t>, γλωσσική καθυστέρηση,</a:t>
            </a:r>
            <a:r>
              <a:rPr lang="en-US" sz="1800" dirty="0" smtClean="0"/>
              <a:t> </a:t>
            </a:r>
            <a:r>
              <a:rPr lang="el-GR" sz="1800" dirty="0" smtClean="0"/>
              <a:t/>
            </a:r>
            <a:br>
              <a:rPr lang="el-GR" sz="1800" dirty="0" smtClean="0"/>
            </a:br>
            <a:r>
              <a:rPr lang="el-GR" sz="1800" dirty="0" smtClean="0"/>
              <a:t>φτερούγισμα του χεριού, περίεργες χειρονομίες, δάγκωμα χεριών και </a:t>
            </a:r>
            <a:br>
              <a:rPr lang="el-GR" sz="1800" dirty="0" smtClean="0"/>
            </a:br>
            <a:r>
              <a:rPr lang="el-GR" sz="1800" dirty="0" smtClean="0"/>
              <a:t>φτωχές αισθητηριακές δεξιότητες. Υψηλή αψίδα ουρανίσκου, </a:t>
            </a:r>
            <a:r>
              <a:rPr lang="en-US" sz="1800" dirty="0" smtClean="0"/>
              <a:t/>
            </a:r>
            <a:br>
              <a:rPr lang="en-US" sz="1800" dirty="0" smtClean="0"/>
            </a:br>
            <a:r>
              <a:rPr lang="el-GR" sz="1800" dirty="0" smtClean="0">
                <a:effectLst>
                  <a:outerShdw blurRad="38100" dist="38100" dir="2700000" algn="tl">
                    <a:srgbClr val="000000">
                      <a:alpha val="43137"/>
                    </a:srgbClr>
                  </a:outerShdw>
                </a:effectLst>
              </a:rPr>
              <a:t>εντυπωσιακά μεγεθυσμένοι  όρχεις</a:t>
            </a:r>
            <a:r>
              <a:rPr lang="el-GR" sz="1800" dirty="0" smtClean="0"/>
              <a:t>, πλατυποδία. Ποια  εξέταση χρειάζεστε</a:t>
            </a:r>
            <a:r>
              <a:rPr lang="en-US" sz="1800" dirty="0" smtClean="0"/>
              <a:t>;</a:t>
            </a:r>
            <a:r>
              <a:rPr lang="el-GR" sz="1800" dirty="0" smtClean="0"/>
              <a:t/>
            </a:r>
            <a:br>
              <a:rPr lang="el-GR" sz="1800" dirty="0" smtClean="0"/>
            </a:br>
            <a:endParaRPr lang="el-GR" sz="1800" dirty="0"/>
          </a:p>
        </p:txBody>
      </p:sp>
      <p:pic>
        <p:nvPicPr>
          <p:cNvPr id="14338" name="Picture 2" descr="Child with fragile X syndrome (source) "/>
          <p:cNvPicPr>
            <a:picLocks noChangeAspect="1" noChangeArrowheads="1"/>
          </p:cNvPicPr>
          <p:nvPr/>
        </p:nvPicPr>
        <p:blipFill>
          <a:blip r:embed="rId2" cstate="print"/>
          <a:srcRect/>
          <a:stretch>
            <a:fillRect/>
          </a:stretch>
        </p:blipFill>
        <p:spPr bwMode="auto">
          <a:xfrm>
            <a:off x="428596" y="1571612"/>
            <a:ext cx="3286125" cy="4781551"/>
          </a:xfrm>
          <a:prstGeom prst="rect">
            <a:avLst/>
          </a:prstGeom>
          <a:noFill/>
        </p:spPr>
      </p:pic>
      <p:sp>
        <p:nvSpPr>
          <p:cNvPr id="4" name="3 - Ορθογώνιο"/>
          <p:cNvSpPr/>
          <p:nvPr/>
        </p:nvSpPr>
        <p:spPr>
          <a:xfrm>
            <a:off x="3571868" y="1142984"/>
            <a:ext cx="5572132" cy="923330"/>
          </a:xfrm>
          <a:prstGeom prst="rect">
            <a:avLst/>
          </a:prstGeom>
        </p:spPr>
        <p:txBody>
          <a:bodyPr wrap="square">
            <a:spAutoFit/>
          </a:bodyPr>
          <a:lstStyle/>
          <a:p>
            <a:r>
              <a:rPr lang="el-GR" dirty="0" smtClean="0">
                <a:effectLst>
                  <a:outerShdw blurRad="38100" dist="38100" dir="2700000" algn="tl">
                    <a:srgbClr val="000000">
                      <a:alpha val="43137"/>
                    </a:srgbClr>
                  </a:outerShdw>
                </a:effectLst>
              </a:rPr>
              <a:t>Επίμηκες πρόσωπο, με προέχοντα</a:t>
            </a:r>
            <a:r>
              <a:rPr lang="en-US"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μέτωπο,μεγάλα</a:t>
            </a:r>
            <a:r>
              <a:rPr lang="el-GR" dirty="0" smtClean="0">
                <a:effectLst>
                  <a:outerShdw blurRad="38100" dist="38100" dir="2700000" algn="tl">
                    <a:srgbClr val="000000">
                      <a:alpha val="43137"/>
                    </a:srgbClr>
                  </a:outerShdw>
                </a:effectLst>
              </a:rPr>
              <a:t> αυτιά και πώγωνα. </a:t>
            </a:r>
            <a:r>
              <a:rPr lang="el-GR" dirty="0" smtClean="0"/>
              <a:t>Οκνηρό/τεμπέλικο βλέμμα</a:t>
            </a:r>
            <a:r>
              <a:rPr lang="en-US" dirty="0" smtClean="0"/>
              <a:t>,</a:t>
            </a:r>
            <a:r>
              <a:rPr lang="el-GR" dirty="0" smtClean="0"/>
              <a:t> κακή </a:t>
            </a:r>
            <a:r>
              <a:rPr lang="el-GR" dirty="0" err="1" smtClean="0"/>
              <a:t>βλεμματική</a:t>
            </a:r>
            <a:r>
              <a:rPr lang="el-GR" dirty="0" smtClean="0"/>
              <a:t> επαφή.</a:t>
            </a:r>
            <a:endParaRPr lang="el-GR" dirty="0"/>
          </a:p>
        </p:txBody>
      </p:sp>
      <p:pic>
        <p:nvPicPr>
          <p:cNvPr id="14339" name="Picture 3" descr="C:\Users\KAV-AGRO\Desktop\Figure-1-Representative-of-Giemsa-banding-fragile-X-site-Xq273-of-case-1-Black (1).png"/>
          <p:cNvPicPr>
            <a:picLocks noChangeAspect="1" noChangeArrowheads="1"/>
          </p:cNvPicPr>
          <p:nvPr/>
        </p:nvPicPr>
        <p:blipFill>
          <a:blip r:embed="rId3" cstate="print"/>
          <a:srcRect/>
          <a:stretch>
            <a:fillRect/>
          </a:stretch>
        </p:blipFill>
        <p:spPr bwMode="auto">
          <a:xfrm>
            <a:off x="3786182" y="2143116"/>
            <a:ext cx="4989387" cy="2143140"/>
          </a:xfrm>
          <a:prstGeom prst="rect">
            <a:avLst/>
          </a:prstGeom>
          <a:noFill/>
        </p:spPr>
      </p:pic>
      <p:sp>
        <p:nvSpPr>
          <p:cNvPr id="6" name="1 - Τίτλος"/>
          <p:cNvSpPr txBox="1">
            <a:spLocks/>
          </p:cNvSpPr>
          <p:nvPr/>
        </p:nvSpPr>
        <p:spPr>
          <a:xfrm>
            <a:off x="4000496" y="5072074"/>
            <a:ext cx="4786346" cy="1000132"/>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200" b="0" i="0" u="none" strike="noStrike" kern="1200" cap="none" spc="0" normalizeH="0" baseline="0" noProof="0" dirty="0" smtClean="0">
                <a:ln>
                  <a:noFill/>
                </a:ln>
                <a:solidFill>
                  <a:schemeClr val="tx1"/>
                </a:solidFill>
                <a:effectLst/>
                <a:uLnTx/>
                <a:uFillTx/>
                <a:latin typeface="+mj-lt"/>
                <a:ea typeface="+mj-ea"/>
                <a:cs typeface="+mj-cs"/>
              </a:rPr>
              <a:t>Σύνδρομο εύθραυστου χρωμοσώματος Χ.</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1200" dirty="0" smtClean="0">
                <a:latin typeface="+mj-lt"/>
                <a:ea typeface="+mj-ea"/>
                <a:cs typeface="+mj-cs"/>
              </a:rPr>
              <a:t>Πού οφείλεται</a:t>
            </a:r>
            <a:r>
              <a:rPr lang="en-US" sz="112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80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8000" b="0" i="0" u="none" strike="noStrike" kern="1200" cap="none" spc="0" normalizeH="0" baseline="0" noProof="0" dirty="0" smtClean="0">
                <a:ln>
                  <a:noFill/>
                </a:ln>
                <a:solidFill>
                  <a:schemeClr val="tx1"/>
                </a:solidFill>
                <a:effectLst/>
                <a:uLnTx/>
                <a:uFillTx/>
                <a:latin typeface="+mj-lt"/>
                <a:ea typeface="+mj-ea"/>
                <a:cs typeface="+mj-cs"/>
              </a:rPr>
              <a:t>Ποιο</a:t>
            </a:r>
            <a:r>
              <a:rPr kumimoji="0" lang="el-GR" sz="8000" b="0" i="0" u="none" strike="noStrike" kern="1200" cap="none" spc="0" normalizeH="0" noProof="0" dirty="0" smtClean="0">
                <a:ln>
                  <a:noFill/>
                </a:ln>
                <a:solidFill>
                  <a:schemeClr val="tx1"/>
                </a:solidFill>
                <a:effectLst/>
                <a:uLnTx/>
                <a:uFillTx/>
                <a:latin typeface="+mj-lt"/>
                <a:ea typeface="+mj-ea"/>
                <a:cs typeface="+mj-cs"/>
              </a:rPr>
              <a:t> το επεκτεινόμενο </a:t>
            </a:r>
            <a:r>
              <a:rPr kumimoji="0" lang="el-GR" sz="8000" b="0" i="0" u="none" strike="noStrike" kern="1200" cap="none" spc="0" normalizeH="0" noProof="0" dirty="0" err="1" smtClean="0">
                <a:ln>
                  <a:noFill/>
                </a:ln>
                <a:solidFill>
                  <a:schemeClr val="tx1"/>
                </a:solidFill>
                <a:effectLst/>
                <a:uLnTx/>
                <a:uFillTx/>
                <a:latin typeface="+mj-lt"/>
                <a:ea typeface="+mj-ea"/>
                <a:cs typeface="+mj-cs"/>
              </a:rPr>
              <a:t>τρινουκλεοτίδιο</a:t>
            </a:r>
            <a:r>
              <a:rPr kumimoji="0" lang="el-GR" sz="8000" b="0" i="0" u="none" strike="noStrike" kern="1200" cap="none" spc="0" normalizeH="0" noProof="0" dirty="0" smtClean="0">
                <a:ln>
                  <a:noFill/>
                </a:ln>
                <a:solidFill>
                  <a:schemeClr val="tx1"/>
                </a:solidFill>
                <a:effectLst/>
                <a:uLnTx/>
                <a:uFillTx/>
                <a:latin typeface="+mj-lt"/>
                <a:ea typeface="+mj-ea"/>
                <a:cs typeface="+mj-cs"/>
              </a:rPr>
              <a:t> και  πόσες οι πιθανές επαναλήψεις του</a:t>
            </a:r>
            <a:r>
              <a:rPr kumimoji="0" lang="en-US" sz="8000" b="0" i="0" u="none" strike="noStrike" kern="1200" cap="none" spc="0" normalizeH="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400" baseline="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noProof="0" dirty="0" smtClean="0">
                <a:ln>
                  <a:noFill/>
                </a:ln>
                <a:solidFill>
                  <a:schemeClr val="tx1"/>
                </a:solidFill>
                <a:effectLst/>
                <a:uLnTx/>
                <a:uFillTx/>
                <a:latin typeface="+mj-lt"/>
                <a:ea typeface="+mj-ea"/>
                <a:cs typeface="+mj-cs"/>
              </a:rPr>
              <a:t>CGC , 52-200 </a:t>
            </a:r>
            <a:r>
              <a:rPr kumimoji="0" lang="el-GR" sz="7200" b="0" i="0" u="none" strike="noStrike" kern="1200" cap="none" spc="0" normalizeH="0" noProof="0" dirty="0" smtClean="0">
                <a:ln>
                  <a:noFill/>
                </a:ln>
                <a:solidFill>
                  <a:schemeClr val="tx1"/>
                </a:solidFill>
                <a:effectLst/>
                <a:uLnTx/>
                <a:uFillTx/>
                <a:latin typeface="+mj-lt"/>
                <a:ea typeface="+mj-ea"/>
                <a:cs typeface="+mj-cs"/>
              </a:rPr>
              <a:t>αντίγραφα(προ-</a:t>
            </a:r>
            <a:r>
              <a:rPr kumimoji="0" lang="el-GR" sz="7200" b="0" i="0" u="none" strike="noStrike" kern="1200" cap="none" spc="0" normalizeH="0" noProof="0" dirty="0" err="1" smtClean="0">
                <a:ln>
                  <a:noFill/>
                </a:ln>
                <a:solidFill>
                  <a:schemeClr val="tx1"/>
                </a:solidFill>
                <a:effectLst/>
                <a:uLnTx/>
                <a:uFillTx/>
                <a:latin typeface="+mj-lt"/>
                <a:ea typeface="+mj-ea"/>
                <a:cs typeface="+mj-cs"/>
              </a:rPr>
              <a:t>μεταλλαγ</a:t>
            </a:r>
            <a:r>
              <a:rPr kumimoji="0" lang="el-GR" sz="7200" b="0" i="0" u="none" strike="noStrike" kern="1200" cap="none" spc="0" normalizeH="0" noProof="0" dirty="0" smtClean="0">
                <a:ln>
                  <a:noFill/>
                </a:ln>
                <a:solidFill>
                  <a:schemeClr val="tx1"/>
                </a:solidFill>
                <a:effectLst/>
                <a:uLnTx/>
                <a:uFillTx/>
                <a:latin typeface="+mj-lt"/>
                <a:ea typeface="+mj-ea"/>
                <a:cs typeface="+mj-cs"/>
              </a:rPr>
              <a:t>ή)</a:t>
            </a:r>
            <a:r>
              <a:rPr kumimoji="0" lang="en-US" sz="7200" b="0" i="0" u="none" strike="noStrike" kern="1200" cap="none" spc="0" normalizeH="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7200" b="0" i="0" u="none" strike="noStrike" kern="1200" cap="none" spc="0" normalizeH="0" noProof="0" dirty="0" smtClean="0">
                <a:ln>
                  <a:noFill/>
                </a:ln>
                <a:solidFill>
                  <a:schemeClr val="tx1"/>
                </a:solidFill>
                <a:effectLst/>
                <a:uLnTx/>
                <a:uFillTx/>
                <a:latin typeface="+mj-lt"/>
                <a:ea typeface="+mj-ea"/>
                <a:cs typeface="+mj-cs"/>
              </a:rPr>
              <a:t>200-1000 (πλήρης μεταλλαγή)</a:t>
            </a:r>
            <a:endParaRPr kumimoji="0" lang="el-GR" sz="7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dissolve">
                                      <p:cBhvr>
                                        <p:cTn id="17" dur="500"/>
                                        <p:tgtEl>
                                          <p:spTgt spid="1433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dissolv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dissolv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dissolve">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dissolve">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454" y="0"/>
            <a:ext cx="2214546" cy="5572140"/>
          </a:xfrm>
        </p:spPr>
        <p:txBody>
          <a:bodyPr>
            <a:normAutofit fontScale="90000"/>
          </a:bodyPr>
          <a:lstStyle/>
          <a:p>
            <a:r>
              <a:rPr lang="el-GR" dirty="0" smtClean="0"/>
              <a:t> </a:t>
            </a:r>
            <a:r>
              <a:rPr lang="el-GR" sz="2000" dirty="0" smtClean="0"/>
              <a:t>Κορίτσι με </a:t>
            </a:r>
            <a:r>
              <a:rPr lang="el-GR" sz="2000" dirty="0" smtClean="0">
                <a:effectLst>
                  <a:outerShdw blurRad="38100" dist="38100" dir="2700000" algn="tl">
                    <a:srgbClr val="000000">
                      <a:alpha val="43137"/>
                    </a:srgbClr>
                  </a:outerShdw>
                </a:effectLst>
              </a:rPr>
              <a:t>αμυχές δέρματος χειρών.</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 </a:t>
            </a:r>
            <a:r>
              <a:rPr lang="el-GR" sz="2000" dirty="0" smtClean="0"/>
              <a:t>Επώδυνη, σύστοιχη με την πρωταρχική δερματική βλάβη μασχαλιαία </a:t>
            </a:r>
            <a:r>
              <a:rPr lang="el-GR" sz="2000" b="1" dirty="0" smtClean="0"/>
              <a:t>λεμφαδενοπάθεια</a:t>
            </a:r>
            <a:r>
              <a:rPr lang="el-GR" sz="2000" dirty="0" smtClean="0"/>
              <a:t>, πυρετός έως 39-39,5 βαθμούς C, αδιαθεσία, ανορεξία, κεφαλαλγία, εξάνθημα. </a:t>
            </a:r>
            <a:br>
              <a:rPr lang="el-GR" sz="2000" dirty="0" smtClean="0"/>
            </a:br>
            <a:r>
              <a:rPr lang="el-GR" sz="2000" dirty="0" smtClean="0"/>
              <a:t>Στο σημείο της δερματικής βλάβης παρατηρείται βλατίδα η οποία αργότερα μετατρέπεται σε εφελκίδα. </a:t>
            </a:r>
            <a:endParaRPr lang="el-GR" sz="2000" dirty="0"/>
          </a:p>
        </p:txBody>
      </p:sp>
      <p:pic>
        <p:nvPicPr>
          <p:cNvPr id="125954" name="Picture 2" descr="http://www.archivesofpathology.org/na101/home/literatum/publisher/pinnacle/journals/content/arpa/2003/15432165-127.6/1543-2165%282003%29127%3C706%3Arpcrco%3E2.0.co%3B2/production/images/large/i1543-2165-127-6-706-f01.jpeg"/>
          <p:cNvPicPr>
            <a:picLocks noChangeAspect="1" noChangeArrowheads="1"/>
          </p:cNvPicPr>
          <p:nvPr/>
        </p:nvPicPr>
        <p:blipFill>
          <a:blip r:embed="rId2" cstate="print"/>
          <a:srcRect/>
          <a:stretch>
            <a:fillRect/>
          </a:stretch>
        </p:blipFill>
        <p:spPr bwMode="auto">
          <a:xfrm>
            <a:off x="-500098" y="2714620"/>
            <a:ext cx="7019650" cy="4657744"/>
          </a:xfrm>
          <a:prstGeom prst="rect">
            <a:avLst/>
          </a:prstGeom>
          <a:noFill/>
        </p:spPr>
      </p:pic>
      <p:pic>
        <p:nvPicPr>
          <p:cNvPr id="125956" name="Picture 4" descr="http://pathologyoutlines.com/wick/cat%20scratch%20disease%20lymph%20node%20biopsy%202.jpg"/>
          <p:cNvPicPr>
            <a:picLocks noChangeAspect="1" noChangeArrowheads="1"/>
          </p:cNvPicPr>
          <p:nvPr/>
        </p:nvPicPr>
        <p:blipFill>
          <a:blip r:embed="rId3" cstate="print"/>
          <a:srcRect/>
          <a:stretch>
            <a:fillRect/>
          </a:stretch>
        </p:blipFill>
        <p:spPr bwMode="auto">
          <a:xfrm>
            <a:off x="0" y="0"/>
            <a:ext cx="6929486" cy="5655521"/>
          </a:xfrm>
          <a:prstGeom prst="rect">
            <a:avLst/>
          </a:prstGeom>
          <a:noFill/>
        </p:spPr>
      </p:pic>
      <p:sp>
        <p:nvSpPr>
          <p:cNvPr id="6" name="Rectangle 5"/>
          <p:cNvSpPr/>
          <p:nvPr/>
        </p:nvSpPr>
        <p:spPr>
          <a:xfrm>
            <a:off x="6572264" y="5643578"/>
            <a:ext cx="2571736" cy="1200329"/>
          </a:xfrm>
          <a:prstGeom prst="rect">
            <a:avLst/>
          </a:prstGeom>
        </p:spPr>
        <p:txBody>
          <a:bodyPr wrap="square">
            <a:spAutoFit/>
          </a:bodyPr>
          <a:lstStyle/>
          <a:p>
            <a:pPr algn="ctr"/>
            <a:r>
              <a:rPr lang="el-GR" b="1" dirty="0" smtClean="0"/>
              <a:t>Νόσος εξ ονύχων/αμυχών γαλής</a:t>
            </a:r>
            <a:r>
              <a:rPr lang="en-US" dirty="0" smtClean="0"/>
              <a:t>:</a:t>
            </a:r>
            <a:r>
              <a:rPr lang="el-GR" dirty="0" smtClean="0"/>
              <a:t>   </a:t>
            </a:r>
            <a:r>
              <a:rPr lang="en-US" dirty="0" smtClean="0"/>
              <a:t>G</a:t>
            </a:r>
            <a:r>
              <a:rPr lang="el-GR" dirty="0" smtClean="0"/>
              <a:t>ram(-) πλειόμορφα βακτηρίδια</a:t>
            </a:r>
            <a:endParaRPr lang="el-GR" dirty="0"/>
          </a:p>
        </p:txBody>
      </p:sp>
      <p:pic>
        <p:nvPicPr>
          <p:cNvPr id="72706" name="Picture 2" descr="http://img.medscapestatic.com/pi/meds/ckb/71/36971.jpg"/>
          <p:cNvPicPr>
            <a:picLocks noChangeAspect="1" noChangeArrowheads="1"/>
          </p:cNvPicPr>
          <p:nvPr/>
        </p:nvPicPr>
        <p:blipFill>
          <a:blip r:embed="rId4" cstate="print"/>
          <a:srcRect/>
          <a:stretch>
            <a:fillRect/>
          </a:stretch>
        </p:blipFill>
        <p:spPr bwMode="auto">
          <a:xfrm>
            <a:off x="0" y="2643182"/>
            <a:ext cx="6572264" cy="4261978"/>
          </a:xfrm>
          <a:prstGeom prst="rect">
            <a:avLst/>
          </a:prstGeom>
          <a:noFill/>
        </p:spPr>
      </p:pic>
      <p:sp>
        <p:nvSpPr>
          <p:cNvPr id="9" name="Title 1"/>
          <p:cNvSpPr txBox="1">
            <a:spLocks/>
          </p:cNvSpPr>
          <p:nvPr/>
        </p:nvSpPr>
        <p:spPr>
          <a:xfrm>
            <a:off x="457200" y="2428868"/>
            <a:ext cx="3008313" cy="18573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Χρώση αργύρου</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blinds(horizontal)">
                                      <p:cBhvr>
                                        <p:cTn id="7" dur="500"/>
                                        <p:tgtEl>
                                          <p:spTgt spid="1259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fade">
                                      <p:cBhvr>
                                        <p:cTn id="12" dur="500"/>
                                        <p:tgtEl>
                                          <p:spTgt spid="7270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546"/>
          </a:xfrm>
        </p:spPr>
        <p:txBody>
          <a:bodyPr>
            <a:normAutofit fontScale="90000"/>
          </a:bodyPr>
          <a:lstStyle/>
          <a:p>
            <a:r>
              <a:rPr lang="el-GR" sz="2000" dirty="0" smtClean="0"/>
              <a:t>Σε αδύνατη γυναίκα 25 ετών με πολυκυστικούς νεφρούς, διαπιστώνεται τυχαία κατά την ακρόαση της καρδιάς </a:t>
            </a:r>
            <a:r>
              <a:rPr lang="el-GR" sz="2000" i="1" dirty="0" smtClean="0"/>
              <a:t>συστολικό φύσημα</a:t>
            </a:r>
            <a:r>
              <a:rPr lang="el-GR" sz="2000" dirty="0" smtClean="0"/>
              <a:t> που ακούγεται μετά από κάποια  κλικ προς το τέλος της συστολής. Βάσει και του εικονιζόμενου παρασκευάσματος, περί τίνος πρόκειται και ποια η κλινική σημασία του εν λόγω ευρήματος</a:t>
            </a:r>
            <a:r>
              <a:rPr lang="en-US" sz="2000" dirty="0" smtClean="0"/>
              <a:t>;  </a:t>
            </a:r>
            <a:endParaRPr lang="el-GR" sz="2000" dirty="0"/>
          </a:p>
        </p:txBody>
      </p:sp>
      <p:pic>
        <p:nvPicPr>
          <p:cNvPr id="17410" name="Picture 2" descr="http://myheart.net/wp-content/uploads/2015/09/mitral-valve-in-normal-heart.gif"/>
          <p:cNvPicPr>
            <a:picLocks noChangeAspect="1" noChangeArrowheads="1"/>
          </p:cNvPicPr>
          <p:nvPr/>
        </p:nvPicPr>
        <p:blipFill>
          <a:blip r:embed="rId2" cstate="print"/>
          <a:srcRect/>
          <a:stretch>
            <a:fillRect/>
          </a:stretch>
        </p:blipFill>
        <p:spPr bwMode="auto">
          <a:xfrm>
            <a:off x="0" y="1285860"/>
            <a:ext cx="4572000" cy="3429001"/>
          </a:xfrm>
          <a:prstGeom prst="rect">
            <a:avLst/>
          </a:prstGeom>
          <a:noFill/>
        </p:spPr>
      </p:pic>
      <p:pic>
        <p:nvPicPr>
          <p:cNvPr id="17411" name="Picture 3" descr="C:\Users\αγαπουλακι\Desktop\800px-Mitralinsuff_TEE.jpg"/>
          <p:cNvPicPr>
            <a:picLocks noChangeAspect="1" noChangeArrowheads="1"/>
          </p:cNvPicPr>
          <p:nvPr/>
        </p:nvPicPr>
        <p:blipFill>
          <a:blip r:embed="rId3" cstate="print"/>
          <a:srcRect/>
          <a:stretch>
            <a:fillRect/>
          </a:stretch>
        </p:blipFill>
        <p:spPr bwMode="auto">
          <a:xfrm>
            <a:off x="0" y="4786322"/>
            <a:ext cx="6042025" cy="1844675"/>
          </a:xfrm>
          <a:prstGeom prst="rect">
            <a:avLst/>
          </a:prstGeom>
          <a:noFill/>
        </p:spPr>
      </p:pic>
      <p:sp>
        <p:nvSpPr>
          <p:cNvPr id="5" name="Title 1"/>
          <p:cNvSpPr txBox="1">
            <a:spLocks/>
          </p:cNvSpPr>
          <p:nvPr/>
        </p:nvSpPr>
        <p:spPr>
          <a:xfrm>
            <a:off x="0" y="6572272"/>
            <a:ext cx="6072198" cy="285728"/>
          </a:xfrm>
          <a:prstGeom prst="rect">
            <a:avLst/>
          </a:prstGeom>
        </p:spPr>
        <p:txBody>
          <a:bodyPr vert="horz" lIns="91440" tIns="45720" rIns="91440" bIns="45720" rtlCol="0" anchor="ctr">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600" normalizeH="0" baseline="0" noProof="0" dirty="0" smtClean="0">
                <a:ln>
                  <a:noFill/>
                </a:ln>
                <a:solidFill>
                  <a:schemeClr val="tx1"/>
                </a:solidFill>
                <a:effectLst/>
                <a:uLnTx/>
                <a:uFillTx/>
                <a:latin typeface="+mj-lt"/>
                <a:ea typeface="+mj-ea"/>
                <a:cs typeface="+mj-cs"/>
              </a:rPr>
              <a:t>Διαοισοφαγικό υπερηχογράφημα καρδιάς </a:t>
            </a:r>
            <a:endParaRPr kumimoji="0" lang="el-GR" sz="4400" b="0" i="0" u="none" strike="noStrike" kern="1200" cap="none" spc="600" normalizeH="0" baseline="0" noProof="0" dirty="0">
              <a:ln>
                <a:noFill/>
              </a:ln>
              <a:solidFill>
                <a:schemeClr val="tx1"/>
              </a:solidFill>
              <a:effectLst/>
              <a:uLnTx/>
              <a:uFillTx/>
              <a:latin typeface="+mj-lt"/>
              <a:ea typeface="+mj-ea"/>
              <a:cs typeface="+mj-cs"/>
            </a:endParaRPr>
          </a:p>
        </p:txBody>
      </p:sp>
      <p:sp>
        <p:nvSpPr>
          <p:cNvPr id="6" name="Down Arrow 5"/>
          <p:cNvSpPr/>
          <p:nvPr/>
        </p:nvSpPr>
        <p:spPr>
          <a:xfrm>
            <a:off x="3929058" y="4929198"/>
            <a:ext cx="28575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Down Arrow 6"/>
          <p:cNvSpPr/>
          <p:nvPr/>
        </p:nvSpPr>
        <p:spPr>
          <a:xfrm rot="18898044">
            <a:off x="4916954" y="5177421"/>
            <a:ext cx="300605" cy="493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412" name="Picture 4" descr="C:\Users\αγαπουλακι\Desktop\31343050149596.png"/>
          <p:cNvPicPr>
            <a:picLocks noChangeAspect="1" noChangeArrowheads="1"/>
          </p:cNvPicPr>
          <p:nvPr/>
        </p:nvPicPr>
        <p:blipFill>
          <a:blip r:embed="rId4" cstate="print"/>
          <a:srcRect/>
          <a:stretch>
            <a:fillRect/>
          </a:stretch>
        </p:blipFill>
        <p:spPr bwMode="auto">
          <a:xfrm>
            <a:off x="6143636" y="1643050"/>
            <a:ext cx="3000364" cy="4300117"/>
          </a:xfrm>
          <a:prstGeom prst="rect">
            <a:avLst/>
          </a:prstGeom>
          <a:noFill/>
        </p:spPr>
      </p:pic>
      <p:sp>
        <p:nvSpPr>
          <p:cNvPr id="9" name="Rectangle 8"/>
          <p:cNvSpPr/>
          <p:nvPr/>
        </p:nvSpPr>
        <p:spPr>
          <a:xfrm>
            <a:off x="4572000" y="1071546"/>
            <a:ext cx="1571636" cy="3600986"/>
          </a:xfrm>
          <a:prstGeom prst="rect">
            <a:avLst/>
          </a:prstGeom>
        </p:spPr>
        <p:txBody>
          <a:bodyPr wrap="square">
            <a:spAutoFit/>
          </a:bodyPr>
          <a:lstStyle/>
          <a:p>
            <a:pPr algn="ctr"/>
            <a:r>
              <a:rPr lang="en-US" sz="1200" dirty="0" smtClean="0"/>
              <a:t> </a:t>
            </a:r>
            <a:r>
              <a:rPr lang="el-GR" sz="1600" b="1" dirty="0" smtClean="0"/>
              <a:t>ΠΡΟΠΤΩΣΗ ΤΗΣ ΜΙΤΡΟΕΙΔΟΥΣ ΒΑΛΒΙΔΑΣ.</a:t>
            </a:r>
          </a:p>
          <a:p>
            <a:r>
              <a:rPr lang="el-GR" sz="1200" dirty="0" smtClean="0"/>
              <a:t>Οι ασθενείς με πρόπτωση της μιτροειδούς  λαμβάνουν αντιβίωση σε κάθε περίπτωση μικροβιακής λοίμωξης. Επίσης, όταν υποβάλλονται σε οποιαδήποτε επέμβαση, (αφαίρεση δοντιού, ορθοσκόπηση, κυστεοσκόπηση κ.λπ.).</a:t>
            </a:r>
            <a:br>
              <a:rPr lang="el-GR" sz="1200" dirty="0" smtClean="0"/>
            </a:br>
            <a:endParaRPr lang="el-G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00496" cy="1285860"/>
          </a:xfrm>
        </p:spPr>
        <p:txBody>
          <a:bodyPr>
            <a:noAutofit/>
          </a:bodyPr>
          <a:lstStyle/>
          <a:p>
            <a:r>
              <a:rPr lang="el-GR" sz="1600" dirty="0" smtClean="0"/>
              <a:t>Επαναλαμβανόμενα επεισόδια συριγμού, δύσπνοιας, αίσθησης βάρους στο στήθος και βήχα, ιδιαίτερα τη νύκτα ή νωρίς το πρωί. Περιγραφή εικονιζόμενου ιστοπαθολογικού υποστρώματος. Διάγνωση</a:t>
            </a:r>
            <a:r>
              <a:rPr lang="en-US" sz="1600" dirty="0" smtClean="0"/>
              <a:t>;</a:t>
            </a:r>
            <a:endParaRPr lang="el-GR" sz="1600" dirty="0"/>
          </a:p>
        </p:txBody>
      </p:sp>
      <p:pic>
        <p:nvPicPr>
          <p:cNvPr id="70658" name="Picture 2" descr="G:\ΠΡΟΠΤΥΧΙΑΚΑ\EΞΕΤΑΣΕΙΣ ΠΡΟΠΤΥΧΙΑΚΩΝ\ΣΚΕΤΕΣ ΕΙΚΟΝΕΣ\22.1.16 Εξετάσεις Παθ. Ανατ. Ι\22.1.16 ΑΣΘΜΑ ΕΙΚΟΝΕΣ\01 Asthma_.jpg"/>
          <p:cNvPicPr>
            <a:picLocks noChangeAspect="1" noChangeArrowheads="1"/>
          </p:cNvPicPr>
          <p:nvPr/>
        </p:nvPicPr>
        <p:blipFill>
          <a:blip r:embed="rId2" cstate="print"/>
          <a:srcRect/>
          <a:stretch>
            <a:fillRect/>
          </a:stretch>
        </p:blipFill>
        <p:spPr bwMode="auto">
          <a:xfrm rot="5400000">
            <a:off x="-917765" y="2203624"/>
            <a:ext cx="5572140" cy="3736612"/>
          </a:xfrm>
          <a:prstGeom prst="rect">
            <a:avLst/>
          </a:prstGeom>
          <a:noFill/>
        </p:spPr>
      </p:pic>
      <p:pic>
        <p:nvPicPr>
          <p:cNvPr id="70659" name="Picture 3"/>
          <p:cNvPicPr>
            <a:picLocks noChangeAspect="1" noChangeArrowheads="1"/>
          </p:cNvPicPr>
          <p:nvPr/>
        </p:nvPicPr>
        <p:blipFill>
          <a:blip r:embed="rId3" cstate="print"/>
          <a:srcRect/>
          <a:stretch>
            <a:fillRect/>
          </a:stretch>
        </p:blipFill>
        <p:spPr bwMode="auto">
          <a:xfrm>
            <a:off x="4000496" y="0"/>
            <a:ext cx="5159374" cy="3429000"/>
          </a:xfrm>
          <a:prstGeom prst="rect">
            <a:avLst/>
          </a:prstGeom>
          <a:noFill/>
          <a:ln w="9525">
            <a:noFill/>
            <a:miter lim="800000"/>
            <a:headEnd/>
            <a:tailEnd/>
          </a:ln>
          <a:effectLst/>
        </p:spPr>
      </p:pic>
      <p:pic>
        <p:nvPicPr>
          <p:cNvPr id="70660" name="Picture 4"/>
          <p:cNvPicPr>
            <a:picLocks noChangeAspect="1" noChangeArrowheads="1"/>
          </p:cNvPicPr>
          <p:nvPr/>
        </p:nvPicPr>
        <p:blipFill>
          <a:blip r:embed="rId4" cstate="print"/>
          <a:srcRect/>
          <a:stretch>
            <a:fillRect/>
          </a:stretch>
        </p:blipFill>
        <p:spPr bwMode="auto">
          <a:xfrm>
            <a:off x="4000495" y="3500438"/>
            <a:ext cx="5112421" cy="3357562"/>
          </a:xfrm>
          <a:prstGeom prst="rect">
            <a:avLst/>
          </a:prstGeom>
          <a:noFill/>
          <a:ln w="9525">
            <a:noFill/>
            <a:miter lim="800000"/>
            <a:headEnd/>
            <a:tailEnd/>
          </a:ln>
          <a:effectLst/>
        </p:spPr>
      </p:pic>
      <p:sp>
        <p:nvSpPr>
          <p:cNvPr id="6" name="Title 1"/>
          <p:cNvSpPr txBox="1">
            <a:spLocks/>
          </p:cNvSpPr>
          <p:nvPr/>
        </p:nvSpPr>
        <p:spPr>
          <a:xfrm>
            <a:off x="500034" y="0"/>
            <a:ext cx="2965479" cy="135729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B</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ρογχικό</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άσθμα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571636"/>
          </a:xfrm>
        </p:spPr>
        <p:txBody>
          <a:bodyPr>
            <a:noAutofit/>
          </a:bodyPr>
          <a:lstStyle/>
          <a:p>
            <a:r>
              <a:rPr lang="el-GR" sz="1800" dirty="0" smtClean="0"/>
              <a:t> Υπερήλικας ασθενής υπό αγωγή με μονοκλωνικά αντισώματα έναντι του παράγοντα νέκρωσης των όγκων (</a:t>
            </a:r>
            <a:r>
              <a:rPr lang="en-US" sz="1800" dirty="0" smtClean="0"/>
              <a:t>TNF)</a:t>
            </a:r>
            <a:r>
              <a:rPr lang="el-GR" sz="1800" dirty="0" smtClean="0"/>
              <a:t>, εμφανίζει πυρετό, κεφαλαλγία και, παράλληλα, αλλαγές στη συμπεριφορά, επιληπτικές κρίσεις, εστιακά </a:t>
            </a:r>
            <a:r>
              <a:rPr lang="el-GR" sz="1800" smtClean="0"/>
              <a:t>νευρολογικά σημεία </a:t>
            </a:r>
            <a:r>
              <a:rPr lang="el-GR" sz="1800" dirty="0" smtClean="0"/>
              <a:t>και γνωστική εξασθένιση. Ασύμμετρη προσβολή μεταιχμιακού συστήματος  (έσω κροταφικού και μετωπιαίου λοβού).Στο ΕΝΥ </a:t>
            </a:r>
            <a:r>
              <a:rPr lang="en-US" sz="1800" dirty="0" smtClean="0"/>
              <a:t>: </a:t>
            </a:r>
            <a:r>
              <a:rPr lang="el-GR" sz="1800" dirty="0" smtClean="0"/>
              <a:t>λεμφοκυττάρωση , ελαφρά αύξηση λευκώματος.Άμεση ενδοφλέβια χορήγηση </a:t>
            </a:r>
            <a:r>
              <a:rPr lang="en-US" sz="1800" dirty="0" smtClean="0"/>
              <a:t>acyclovir </a:t>
            </a:r>
            <a:r>
              <a:rPr lang="el-GR" sz="1800" dirty="0" smtClean="0"/>
              <a:t>.</a:t>
            </a:r>
            <a:br>
              <a:rPr lang="el-GR" sz="1800" dirty="0" smtClean="0"/>
            </a:br>
            <a:r>
              <a:rPr lang="el-GR" sz="1800" dirty="0" smtClean="0"/>
              <a:t/>
            </a:r>
            <a:br>
              <a:rPr lang="el-GR" sz="1800" dirty="0" smtClean="0"/>
            </a:br>
            <a:endParaRPr lang="el-GR" sz="1800" dirty="0"/>
          </a:p>
        </p:txBody>
      </p:sp>
      <p:pic>
        <p:nvPicPr>
          <p:cNvPr id="18434" name="Picture 2" descr="http://kobiljak.msu.edu/WebGraphics/Pathgraph/31966.jpg"/>
          <p:cNvPicPr>
            <a:picLocks noChangeAspect="1" noChangeArrowheads="1"/>
          </p:cNvPicPr>
          <p:nvPr/>
        </p:nvPicPr>
        <p:blipFill>
          <a:blip r:embed="rId2" cstate="print"/>
          <a:srcRect/>
          <a:stretch>
            <a:fillRect/>
          </a:stretch>
        </p:blipFill>
        <p:spPr bwMode="auto">
          <a:xfrm>
            <a:off x="4381469" y="3786190"/>
            <a:ext cx="4762531" cy="3571900"/>
          </a:xfrm>
          <a:prstGeom prst="rect">
            <a:avLst/>
          </a:prstGeom>
          <a:noFill/>
        </p:spPr>
      </p:pic>
      <p:pic>
        <p:nvPicPr>
          <p:cNvPr id="18436" name="Picture 4" descr="http://neuropathology-web.org/chapter5/images5/5-hsvl.jpg"/>
          <p:cNvPicPr>
            <a:picLocks noChangeAspect="1" noChangeArrowheads="1"/>
          </p:cNvPicPr>
          <p:nvPr/>
        </p:nvPicPr>
        <p:blipFill>
          <a:blip r:embed="rId3" cstate="print"/>
          <a:srcRect/>
          <a:stretch>
            <a:fillRect/>
          </a:stretch>
        </p:blipFill>
        <p:spPr bwMode="auto">
          <a:xfrm>
            <a:off x="4143372" y="1357298"/>
            <a:ext cx="5000628" cy="2960373"/>
          </a:xfrm>
          <a:prstGeom prst="rect">
            <a:avLst/>
          </a:prstGeom>
          <a:noFill/>
        </p:spPr>
      </p:pic>
      <p:sp>
        <p:nvSpPr>
          <p:cNvPr id="5" name="Title 1"/>
          <p:cNvSpPr txBox="1">
            <a:spLocks/>
          </p:cNvSpPr>
          <p:nvPr/>
        </p:nvSpPr>
        <p:spPr>
          <a:xfrm>
            <a:off x="0" y="5857892"/>
            <a:ext cx="4357686" cy="1000108"/>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Αιμορραγική νέκρωση στ</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o</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πλαίσι</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o</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εγκεφαλίτιδας από ιό του απλού έρπητα.</a:t>
            </a:r>
          </a:p>
        </p:txBody>
      </p:sp>
      <p:pic>
        <p:nvPicPr>
          <p:cNvPr id="18438" name="Picture 6" descr="http://neuropathology-web.org/chapter5/images5/5-21l.jpg"/>
          <p:cNvPicPr>
            <a:picLocks noChangeAspect="1" noChangeArrowheads="1"/>
          </p:cNvPicPr>
          <p:nvPr/>
        </p:nvPicPr>
        <p:blipFill>
          <a:blip r:embed="rId4" cstate="print"/>
          <a:srcRect/>
          <a:stretch>
            <a:fillRect/>
          </a:stretch>
        </p:blipFill>
        <p:spPr bwMode="auto">
          <a:xfrm>
            <a:off x="44998" y="2143116"/>
            <a:ext cx="3978182"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1609</Words>
  <Application>Microsoft Office PowerPoint</Application>
  <PresentationFormat>Προβολή στην οθόνη (4:3)</PresentationFormat>
  <Paragraphs>126</Paragraphs>
  <Slides>30</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30</vt:i4>
      </vt:variant>
    </vt:vector>
  </HeadingPairs>
  <TitlesOfParts>
    <vt:vector size="31" baseType="lpstr">
      <vt:lpstr>Office Theme</vt:lpstr>
      <vt:lpstr>Ποια η εικονιζόμενη μοριακή τεχνική ανάλυσης DNA με υβριδισμό η οποία αναδεικνύει αναδιάταξη του γονιδίου της β αλύσου του υποδοχέα των Τ-κυττάρων στο σημειωμένο δείγμα εκχυλίσματος λεμφικού ιστού, ταυτοποιώντας τη (μονo)κλωνικότητά του;</vt:lpstr>
      <vt:lpstr>Ποια η εικονιζόμενη υπερμικροσκοπική αλλοίωση σε μια ίνα Purkinje  από το φλοιό της παρεγκεφαλίδας ατόμου με νόσο Alzheimer; </vt:lpstr>
      <vt:lpstr>Εγχειρητικό παρασκεύασμα  από άρρενα  έφηβο  ο οποίος είχε προσέλθει με ανορεξία και διάχυτο κοιλιακό άλγος  στο κατώτερο επιγάστριο και περιομφαλικά, με επικέντρωση σε 5 ώρες  στο δεξιό λαγόνιο βόθρο.  Παθολογοανατομική περιγραφή. Διάγνωση.</vt:lpstr>
      <vt:lpstr>Aναγνωρίστε στοιχεία διαφοροποίησης του νεοπλασματικού ιστού και ονομάστε τα εικονιζόμενα κακοήθη νεοπλάσματα.</vt:lpstr>
      <vt:lpstr>Αγόρι με ΙQ 50, γλωσσική καθυστέρηση,  φτερούγισμα του χεριού, περίεργες χειρονομίες, δάγκωμα χεριών και  φτωχές αισθητηριακές δεξιότητες. Υψηλή αψίδα ουρανίσκου,  εντυπωσιακά μεγεθυσμένοι  όρχεις, πλατυποδία. Ποια  εξέταση χρειάζεστε; </vt:lpstr>
      <vt:lpstr> Κορίτσι με αμυχές δέρματος χειρών.   Επώδυνη, σύστοιχη με την πρωταρχική δερματική βλάβη μασχαλιαία λεμφαδενοπάθεια, πυρετός έως 39-39,5 βαθμούς C, αδιαθεσία, ανορεξία, κεφαλαλγία, εξάνθημα.  Στο σημείο της δερματικής βλάβης παρατηρείται βλατίδα η οποία αργότερα μετατρέπεται σε εφελκίδα. </vt:lpstr>
      <vt:lpstr>Σε αδύνατη γυναίκα 25 ετών με πολυκυστικούς νεφρούς, διαπιστώνεται τυχαία κατά την ακρόαση της καρδιάς συστολικό φύσημα που ακούγεται μετά από κάποια  κλικ προς το τέλος της συστολής. Βάσει και του εικονιζόμενου παρασκευάσματος, περί τίνος πρόκειται και ποια η κλινική σημασία του εν λόγω ευρήματος;  </vt:lpstr>
      <vt:lpstr>Επαναλαμβανόμενα επεισόδια συριγμού, δύσπνοιας, αίσθησης βάρους στο στήθος και βήχα, ιδιαίτερα τη νύκτα ή νωρίς το πρωί. Περιγραφή εικονιζόμενου ιστοπαθολογικού υποστρώματος. Διάγνωση;</vt:lpstr>
      <vt:lpstr> Υπερήλικας ασθενής υπό αγωγή με μονοκλωνικά αντισώματα έναντι του παράγοντα νέκρωσης των όγκων (TNF), εμφανίζει πυρετό, κεφαλαλγία και, παράλληλα, αλλαγές στη συμπεριφορά, επιληπτικές κρίσεις, εστιακά νευρολογικά σημεία και γνωστική εξασθένιση. Ασύμμετρη προσβολή μεταιχμιακού συστήματος  (έσω κροταφικού και μετωπιαίου λοβού).Στο ΕΝΥ : λεμφοκυττάρωση , ελαφρά αύξηση λευκώματος.Άμεση ενδοφλέβια χορήγηση acyclovir .  </vt:lpstr>
      <vt:lpstr>Νεκροτομικό παρασκεύασμα επινεφριδίων αφυδατωμένου ατόμου με σημαντική υπέρχρωση του δέρματος που είχε λιποθυμήσει  λόγω υπότασης.  Προ της μοιραίας κατάληξης, είχαν παρατηρηθεί   χαμηλά επίπεδα σακχάρου ορού και ταχυκαρδία. Ποια η αιτία θανάτου και ποιο το παθολογοανατομικό της υπόστρωμα;  Eξηγήστε την παθογένεση των παραπάνω συμπτωμάτων.</vt:lpstr>
      <vt:lpstr>Απεικονιστικά σαφώς αφοριζόμενος, προβάλλων όγκος υπερώας μ.δ. 2 εκ.,  σε γυναίκα 54 ετών, βραδείας ανάπτυξης, ανώδυνος, με άθικτο τον υπερκείμενό του βλεννογόνο, αντιμετωπίζεται με ευρεία χειρουργική εκτομή και υποτροπιάζει μετά από πολλά έτη.Περιγραφή. Διάγνωση;</vt:lpstr>
      <vt:lpstr>Βιοψίες γαστρικού βλεννογόνου από περιοχή γαστρεντεροαναστόμωσης σε άτομο υποβληθέν σε μερική γαστρεκτομή. Ιστολογική περιγραφή. Διάγνωση; Παθογένεση;  Όψιμη επιπλοκή;</vt:lpstr>
      <vt:lpstr>Εικόνες από νεκροτομικό παρασκεύασμα ήπατος  άρρενος εμβρύου εγκύου, στην πρώτη της κύηση, με ενδομήτριο θάνατο στις 34 εβδομάδες. Η έγκυος ανέπτυξε  εμέτους, χολοστατικό  ίκτερο, διάχυτη ενδαγγειακή πήξη και υπερουριχαιμία. Ποια η αιτία της κεραυνοβόλου ηπατικής ανεπάρκειας της εγκύου;</vt:lpstr>
      <vt:lpstr>Άρρην 50 ετών εμφανίζει παραρρινοκολπίτιδα, ρινικά έλκη (εξ ου η εικονιζόμενη βιοψία, αριστερά), παραμόρφωση ρινικού διαφράγματος , ωτίτιδα, απώλεια ακοής και  υπογλωττιδική στένωση. Στα ούρα ανευρίσκονται ερυθροκύτταρα, κύλινδροι ερυθροκυττάρων, λεύκωμα και σύντομα εγκαθίσταται νεφρική ανεπάρκεια. Γίνεται νεφρική βιοψία  (δεξιά εικόνα). Περί τίνος πρόκειται και ποιος ο ενδεικνυόμενος εργαστηριακός έλεγχος;</vt:lpstr>
      <vt:lpstr>Βιοψία όρχεως σε κρύψορχι άρρενα . Μετά την ιστολογική διάγνωση, συνιστάται τακτικός κλινικός και υπερηχογραφικός έλεγχος και μέτρηση στον ορό των hCG, AFP &amp; HPL.</vt:lpstr>
      <vt:lpstr>Nέα κοπέλλα με παθολογική δοκιμασία κατά Παπανικολάου υφίσταται κολποσκόπηση όπου διαπιστώνεται εικόνα μωσαϊκού και στίξης - ανώμαλη αγγείωση. Λαμβάνονται βιοψίες και, μετά την ιστολογική απάντηση, γίνεται αφαίρεση της ζώνης μετάπλασης με αγκύλη και με τη βοήθεια ηλεκτρικού ρεύματος  και κωνοειδής εκτομή. Ιστολογική περιγραφή. Διάγνωση;     Σταδιοποίηση;  </vt:lpstr>
      <vt:lpstr>Περιγράψτε και τυποποιήστε την εικονιζόμενη, μαστογραφικώς ανιχνευθείσα αλλοίωση μαστού σε γυναίκα με ιστορικό αφαίρεσης καρκίνου στον άλλο μαστό. Ποια η χαρακτηριστικά αρνητική ανοσοχρώση;</vt:lpstr>
      <vt:lpstr>Βιοψία δέρματος από ξηρό-αποφολιδωτικό, κηλιδώδες, έντονα κνησμώδες εξάνθημα βρέφους κατανεμόμενο στο πρόσωπο, το λαιμό, τους αγκώνες, τις ράχες των χεριών και τις ιγνυακές κοιλότητες. Ανάλογο οικογενειακό ιστορικό. Περιγραφή. Διάγνωση; Παθογένεια.Πρόγνωση.</vt:lpstr>
      <vt:lpstr>Βραδείας ανάπτυξης, ανώδυνο οζίο δακτύλου γυναίκας 38 ετών. Πρόκειται για το συχνότερο νεόπλασμα του αρθρικού υμένα. Περιγραφή.Διάγνωση;</vt:lpstr>
      <vt:lpstr>Τουρίστας επιστρέφοντας από το Μεξικό όπου είχε μεταβεί προ μηνός, εμφανίζει  υψηλό διαλείποντα πυρετό, διάρροια, ανορεξία, απώλεια βάρους και εκσεσημασμένη διόγκωση σπληνός. Συνυπάρχει διόγκωση λεμφαδένων. Διαπιστώνεται επίσης αναιμία, πτώση του αριθμού των λευκών αιμοσφαιρίων και των αιμοπεταλίων . Με την πάροδο των ημερών, η όψη του αρρώστου παίρνει ένα γαιώδες χρώμα. Μετά από οστεομυελικό επίχρισμα &amp; βιοψία, χορηγείται αμφοτερικίνη Β. Διάγνωση;  Μορφές της νόσου. </vt:lpstr>
      <vt:lpstr>Έγκυος πρόσφυγας προσέρχεται στο νοσοκομείο με κυκλική παροξυσμική εμφάνιση αιφνίδιας ψυχρότητας, ακολουθούμενης από ρίγος, πυρετό και εφίδρωση και αποβάλλει. Ιδού η ιστολογική εικόνα του πλακούντα. Περιγραφή. Διάγνωση;</vt:lpstr>
      <vt:lpstr>Αντιστοιχίστε τον κάθε καρυότυπο με το αντίστοιχο γι’ αυτόν ζεύγος εικόνων και ονομάστε τα δύο εικονιζόμενα σύνδρομα.   </vt:lpstr>
      <vt:lpstr>Τα εικονιζόμενα άτομα σε τι είδος χρωμοσωμικής ανωμαλίας εντάσσονται; </vt:lpstr>
      <vt:lpstr>Θήλυ βρέφος με πνευματική υστέρηση και καθυστερημένη ανάπτυξη, επιρρεπές σε λοιμώξεις,  καταλήγει λίγο πριν συμπληρώσει τον πρώτο χρόνο της ζωής του  λόγω καρδιακής ανεπάρκειας σχετιζομένης με ατελές κοιλιακό διάφραγμα . Υψηλός μυϊκός τόνος ,σπασμοί, κήλες, πολυχρωμία στο δέρμα,  προβλήματα στη σίτιση και στην αναπνοή .</vt:lpstr>
      <vt:lpstr>Ποιά χρωμοσωμική αναμωλία  υποπτεύεσθε στο εικονιζόμενο βρέφος  και βάσει ποιών χαρακτηριστικών του; </vt:lpstr>
      <vt:lpstr>Περί ποίου κληρονομικού νοσήματος πρόκειται; Mε ποιο πρότυπο μεταβιβάζεται; Ποιο το υπεύθυνο γονίδιο; </vt:lpstr>
      <vt:lpstr>Διαφάνεια 27</vt:lpstr>
      <vt:lpstr>Nεαρό άτομο , μετά από επαφή με ναφθαλίνη, εμφανίζει ελαφρό πυρέτιο, κοιλιακά άλγη, ωχρότητα, καταβολή και λήθαργο. Μέσα στις πρώτες 24 ώρες παρατηρείται μακροσκοπική αιμοσφαιρινουρία και ίκτερος. Από τα εργαστηριακά ευρήματα:  υπερχολερυθριναιμία (εμμέσου τύπου),  χαμηλή συγκέντρωση απτοσφαιρίνης στον ορό,  αναιμία,  δικτυοερυθροκυττάρωση και αιμοσφαιρινουρία. Η μορφολογία των ερυθροκυττάρων του περιφερικού αίματος εικονίζεται παρακάτω. Περί τίνος πρόκειται;   Ποιο το  εικονιζόμενο χαρακτηριστικό εύρημα των ερυθροκυττάρων; </vt:lpstr>
      <vt:lpstr>Παρατηρήστε την οστεομυελική βιοψία αγοριού που διερευνάται για γενικευμένο κνησμό, ταχυκαρδία, υπόταση, ασθματοειδή ενοχλήματα, υποτροπιάζουσες εξάψεις του προσώπου και διάρροια. Ανίχνευση μεταλλαγής KIT D816V στα εικονιζόμενα κύτταρα , ο ανοσοφαινότυπος των οποίων έχει ως εξής:  θετικές οι χρώσεις για τρυπτάση, CD117, CD2 &amp; CD25,  αρνητικές οι χρώσεις για μυελοϋπεροξειδάση, CD15 &amp; CD20.  Διάγνωση;</vt:lpstr>
      <vt:lpstr>Ταυτοποιήστε την εικονιζόμενη αλλοίωση σπληνός και αναφέρατε πιθανά αίτιά της.</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User</cp:lastModifiedBy>
  <cp:revision>6</cp:revision>
  <dcterms:created xsi:type="dcterms:W3CDTF">2016-10-03T15:35:06Z</dcterms:created>
  <dcterms:modified xsi:type="dcterms:W3CDTF">2023-08-27T06:24:04Z</dcterms:modified>
</cp:coreProperties>
</file>