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E2AF-A599-4614-8B0C-64362EB52107}" type="datetimeFigureOut">
              <a:rPr lang="el-GR" smtClean="0"/>
              <a:pPr/>
              <a:t>18/11/2019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E7F-A527-4EE1-A02E-34847F6098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E2AF-A599-4614-8B0C-64362EB52107}" type="datetimeFigureOut">
              <a:rPr lang="el-GR" smtClean="0"/>
              <a:pPr/>
              <a:t>18/11/2019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E7F-A527-4EE1-A02E-34847F6098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E2AF-A599-4614-8B0C-64362EB52107}" type="datetimeFigureOut">
              <a:rPr lang="el-GR" smtClean="0"/>
              <a:pPr/>
              <a:t>18/11/2019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E7F-A527-4EE1-A02E-34847F6098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E2AF-A599-4614-8B0C-64362EB52107}" type="datetimeFigureOut">
              <a:rPr lang="el-GR" smtClean="0"/>
              <a:pPr/>
              <a:t>18/11/2019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E7F-A527-4EE1-A02E-34847F6098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E2AF-A599-4614-8B0C-64362EB52107}" type="datetimeFigureOut">
              <a:rPr lang="el-GR" smtClean="0"/>
              <a:pPr/>
              <a:t>18/11/2019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E7F-A527-4EE1-A02E-34847F6098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E2AF-A599-4614-8B0C-64362EB52107}" type="datetimeFigureOut">
              <a:rPr lang="el-GR" smtClean="0"/>
              <a:pPr/>
              <a:t>18/11/2019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E7F-A527-4EE1-A02E-34847F6098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E2AF-A599-4614-8B0C-64362EB52107}" type="datetimeFigureOut">
              <a:rPr lang="el-GR" smtClean="0"/>
              <a:pPr/>
              <a:t>18/11/2019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E7F-A527-4EE1-A02E-34847F6098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E2AF-A599-4614-8B0C-64362EB52107}" type="datetimeFigureOut">
              <a:rPr lang="el-GR" smtClean="0"/>
              <a:pPr/>
              <a:t>18/11/2019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E7F-A527-4EE1-A02E-34847F6098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E2AF-A599-4614-8B0C-64362EB52107}" type="datetimeFigureOut">
              <a:rPr lang="el-GR" smtClean="0"/>
              <a:pPr/>
              <a:t>18/11/2019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E7F-A527-4EE1-A02E-34847F6098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E2AF-A599-4614-8B0C-64362EB52107}" type="datetimeFigureOut">
              <a:rPr lang="el-GR" smtClean="0"/>
              <a:pPr/>
              <a:t>18/11/2019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E7F-A527-4EE1-A02E-34847F6098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E2AF-A599-4614-8B0C-64362EB52107}" type="datetimeFigureOut">
              <a:rPr lang="el-GR" smtClean="0"/>
              <a:pPr/>
              <a:t>18/11/2019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2EE7F-A527-4EE1-A02E-34847F6098C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CE2AF-A599-4614-8B0C-64362EB52107}" type="datetimeFigureOut">
              <a:rPr lang="el-GR" smtClean="0"/>
              <a:pPr/>
              <a:t>18/11/2019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2EE7F-A527-4EE1-A02E-34847F6098C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class.uoa.gr/modules/exercise/exercise_submit.php?course=NURS169&amp;exerciseId=2337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lass.uoa.gr/modules/exercise/?course=NURS16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862" y="274638"/>
            <a:ext cx="697693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l-GR" b="1" dirty="0" smtClean="0">
                <a:hlinkClick r:id="rId2"/>
              </a:rPr>
              <a:t>ΟΔΗΓΟΣ </a:t>
            </a:r>
            <a:r>
              <a:rPr lang="el-GR" b="1" dirty="0" smtClean="0">
                <a:hlinkClick r:id="rId2"/>
              </a:rPr>
              <a:t>ΑΣΚΗΣΗΣ ΚΟΙΝΟΤΙΚΗΣ ΝΟΣΗΛΕΥΤΙΚΗΣ Ι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l-GR" b="1" dirty="0" smtClean="0"/>
              <a:t>ΕΘΝΙΚΟ </a:t>
            </a:r>
            <a:r>
              <a:rPr lang="el-GR" b="1" dirty="0"/>
              <a:t>ΚΑΙ ΚΑΠΟΔΙΣΤΡΙΑΚΟ</a:t>
            </a:r>
            <a:endParaRPr lang="el-GR" dirty="0"/>
          </a:p>
          <a:p>
            <a:pPr algn="ctr">
              <a:buNone/>
            </a:pPr>
            <a:r>
              <a:rPr lang="el-GR" b="1" dirty="0"/>
              <a:t>ΠΑΝΕΠΙΣΤΗΜΙΟ ΑΘΗΝΩΝ</a:t>
            </a:r>
            <a:endParaRPr lang="el-GR" dirty="0"/>
          </a:p>
          <a:p>
            <a:pPr algn="ctr">
              <a:buNone/>
            </a:pPr>
            <a:r>
              <a:rPr lang="el-GR" b="1" dirty="0"/>
              <a:t>ΤΜΗΜΑ </a:t>
            </a:r>
            <a:r>
              <a:rPr lang="el-GR" b="1" dirty="0" smtClean="0"/>
              <a:t>ΝΟΣΗΛΕΥΤΙΚΗΣ</a:t>
            </a:r>
            <a:endParaRPr lang="en-US" b="1" dirty="0" smtClean="0"/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b="1" dirty="0" smtClean="0"/>
              <a:t>ΠΡΟΠΤΥΧΙΑΚΟ </a:t>
            </a:r>
            <a:r>
              <a:rPr lang="el-GR" b="1" dirty="0"/>
              <a:t>ΠΡΟΓΡΑΜΜΑ </a:t>
            </a:r>
            <a:r>
              <a:rPr lang="el-GR" b="1" dirty="0" smtClean="0"/>
              <a:t>ΣΠΟΥΔΩΝ</a:t>
            </a:r>
            <a:endParaRPr lang="en-US" b="1" dirty="0" smtClean="0"/>
          </a:p>
          <a:p>
            <a:pPr algn="ctr">
              <a:buNone/>
            </a:pPr>
            <a:r>
              <a:rPr lang="el-GR" b="1" dirty="0" smtClean="0"/>
              <a:t>ΜΑΘΗΜΑ</a:t>
            </a:r>
            <a:r>
              <a:rPr lang="el-GR" b="1" dirty="0"/>
              <a:t>: ΚΟΙΝΟΤΙΚΗ ΝΟΣΗΛΕΥΤΙΚΗ Ι</a:t>
            </a:r>
            <a:endParaRPr lang="el-GR" dirty="0"/>
          </a:p>
          <a:p>
            <a:pPr algn="ctr">
              <a:buNone/>
            </a:pPr>
            <a:r>
              <a:rPr lang="el-GR" b="1" dirty="0" smtClean="0"/>
              <a:t>ΕΡΓΑΣΤΗΡΙΟ </a:t>
            </a:r>
            <a:r>
              <a:rPr lang="el-GR" b="1" dirty="0"/>
              <a:t>ΚΟΙΝΟΤΙΚΗΣ ΝΟΣΗΛΕΥΤΙΚΗΣ </a:t>
            </a:r>
            <a:r>
              <a:rPr lang="el-GR" b="1" dirty="0" smtClean="0"/>
              <a:t>Ι</a:t>
            </a:r>
            <a:endParaRPr lang="en-US" b="1" dirty="0" smtClean="0"/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b="1" dirty="0"/>
              <a:t>ΥΠΕΥΘΥΝΟΣ : Καθηγήτρια  </a:t>
            </a:r>
            <a:r>
              <a:rPr lang="el-GR" b="1" dirty="0" smtClean="0"/>
              <a:t>Α.ΚΑΛΟΚΑΙΡΙΝΟΥ</a:t>
            </a:r>
            <a:endParaRPr lang="en-US" b="1" dirty="0" smtClean="0"/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b="1" dirty="0"/>
              <a:t>3</a:t>
            </a:r>
            <a:r>
              <a:rPr lang="el-GR" b="1" baseline="30000" dirty="0"/>
              <a:t>ο</a:t>
            </a:r>
            <a:r>
              <a:rPr lang="el-GR" b="1" dirty="0"/>
              <a:t> ΕΞΑΜΗΝΟ</a:t>
            </a:r>
            <a:endParaRPr lang="el-GR" dirty="0"/>
          </a:p>
          <a:p>
            <a:pPr algn="ctr">
              <a:buNone/>
            </a:pPr>
            <a:r>
              <a:rPr lang="el-GR" b="1" dirty="0" smtClean="0"/>
              <a:t>ΑΚΑΔΗΜΑΙΚΟ </a:t>
            </a:r>
            <a:r>
              <a:rPr lang="el-GR" b="1" dirty="0"/>
              <a:t>ΕΤΟΣ : 2019-2020</a:t>
            </a:r>
            <a:endParaRPr lang="el-GR" dirty="0"/>
          </a:p>
          <a:p>
            <a:pPr algn="ctr">
              <a:buNone/>
            </a:pPr>
            <a:r>
              <a:rPr lang="el-GR" b="1" dirty="0"/>
              <a:t>ΟΜΟΜΑΤΕΠΩΝΥΜΟ ΦΟΙΤΗΤΗ:</a:t>
            </a:r>
            <a:endParaRPr lang="el-GR" dirty="0"/>
          </a:p>
          <a:p>
            <a:pPr algn="ctr">
              <a:buNone/>
            </a:pPr>
            <a:r>
              <a:rPr lang="el-GR" b="1" dirty="0"/>
              <a:t>ΑΡΙΘΜΟΣ ΜΗΤΡΩΟΥ:</a:t>
            </a:r>
            <a:endParaRPr lang="el-GR" dirty="0"/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530350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ΣΥΣΤΗΜΑ ΠΑΡΑΘΕΣΗΣ ΒΙΒΛΙΟΓΡΑΦΙΚΩΝ ΑΝΑΦΟΡΩΝ ΚΑΤΑ </a:t>
            </a:r>
            <a:r>
              <a:rPr lang="el-GR" sz="3200" i="1" dirty="0" smtClean="0"/>
              <a:t>HARVARD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u="sng" dirty="0"/>
              <a:t>1</a:t>
            </a:r>
            <a:r>
              <a:rPr lang="el-GR" u="sng" dirty="0" smtClean="0"/>
              <a:t>. </a:t>
            </a:r>
            <a:r>
              <a:rPr lang="el-GR" u="sng" dirty="0"/>
              <a:t>Άρθρα</a:t>
            </a:r>
            <a:endParaRPr lang="el-GR" dirty="0"/>
          </a:p>
          <a:p>
            <a:r>
              <a:rPr lang="el-GR" dirty="0"/>
              <a:t>Καραγιάννης, Κ. (1994). Η παιδαγωγική του σύγχρονου κόσμου. </a:t>
            </a:r>
            <a:r>
              <a:rPr lang="el-GR" i="1" dirty="0"/>
              <a:t>Επιθεώρηση Αγωγής, 48</a:t>
            </a:r>
            <a:r>
              <a:rPr lang="el-GR" dirty="0"/>
              <a:t>, 75-102.</a:t>
            </a:r>
          </a:p>
          <a:p>
            <a:r>
              <a:rPr lang="en-US" dirty="0" err="1"/>
              <a:t>Murzynski</a:t>
            </a:r>
            <a:r>
              <a:rPr lang="en-US" dirty="0"/>
              <a:t>, J., &amp; </a:t>
            </a:r>
            <a:r>
              <a:rPr lang="en-US" dirty="0" err="1"/>
              <a:t>Degelman</a:t>
            </a:r>
            <a:r>
              <a:rPr lang="en-US" dirty="0"/>
              <a:t>, D. (1996). Body language of women and judgments of vulnerability to sexual assault. </a:t>
            </a:r>
            <a:r>
              <a:rPr lang="en-US" i="1" dirty="0"/>
              <a:t>Journal of Applied Social Psychology, 26,</a:t>
            </a:r>
            <a:r>
              <a:rPr lang="en-US" dirty="0"/>
              <a:t> 1617-1626.</a:t>
            </a:r>
          </a:p>
          <a:p>
            <a:r>
              <a:rPr lang="en-US" dirty="0" err="1"/>
              <a:t>Tinic</a:t>
            </a:r>
            <a:r>
              <a:rPr lang="en-US" dirty="0"/>
              <a:t>, S. (1997). United Colors and United Meanings: Benetton and the </a:t>
            </a:r>
            <a:r>
              <a:rPr lang="en-US" dirty="0" err="1"/>
              <a:t>Commodification</a:t>
            </a:r>
            <a:r>
              <a:rPr lang="en-US" dirty="0"/>
              <a:t> of Social Issues. </a:t>
            </a:r>
            <a:r>
              <a:rPr lang="en-US" i="1" dirty="0" smtClean="0"/>
              <a:t>Journal</a:t>
            </a:r>
            <a:r>
              <a:rPr lang="el-GR" i="1" dirty="0" smtClean="0"/>
              <a:t> </a:t>
            </a:r>
            <a:r>
              <a:rPr lang="en-US" i="1" dirty="0" smtClean="0"/>
              <a:t>of</a:t>
            </a:r>
            <a:r>
              <a:rPr lang="el-GR" i="1" dirty="0" smtClean="0"/>
              <a:t> </a:t>
            </a:r>
            <a:r>
              <a:rPr lang="en-US" i="1" dirty="0" smtClean="0"/>
              <a:t>Communication</a:t>
            </a:r>
            <a:r>
              <a:rPr lang="en-US" i="1" dirty="0"/>
              <a:t>, 47</a:t>
            </a:r>
            <a:r>
              <a:rPr lang="en-US" dirty="0"/>
              <a:t>, 3-45.</a:t>
            </a:r>
          </a:p>
          <a:p>
            <a:endParaRPr lang="en-US" dirty="0"/>
          </a:p>
          <a:p>
            <a:r>
              <a:rPr lang="en-US" u="sng" dirty="0"/>
              <a:t>2. </a:t>
            </a:r>
            <a:r>
              <a:rPr lang="el-GR" u="sng" dirty="0"/>
              <a:t>Βιβλία</a:t>
            </a:r>
            <a:endParaRPr lang="el-GR" dirty="0"/>
          </a:p>
          <a:p>
            <a:r>
              <a:rPr lang="el-GR" dirty="0" err="1"/>
              <a:t>Πιαζέ</a:t>
            </a:r>
            <a:r>
              <a:rPr lang="el-GR" dirty="0"/>
              <a:t>, Ζ. (1988). </a:t>
            </a:r>
            <a:r>
              <a:rPr lang="el-GR" i="1" dirty="0"/>
              <a:t>Η ψυχολογία της νοημοσύνης</a:t>
            </a:r>
            <a:r>
              <a:rPr lang="el-GR" dirty="0"/>
              <a:t>. Αθήνα: Καστανιώτης.</a:t>
            </a:r>
          </a:p>
          <a:p>
            <a:r>
              <a:rPr lang="en-US" dirty="0" err="1"/>
              <a:t>Vazey</a:t>
            </a:r>
            <a:r>
              <a:rPr lang="en-US" dirty="0"/>
              <a:t>, J. (1967). </a:t>
            </a:r>
            <a:r>
              <a:rPr lang="en-US" i="1" dirty="0"/>
              <a:t>Education in the modern world. </a:t>
            </a:r>
            <a:r>
              <a:rPr lang="en-US" dirty="0"/>
              <a:t>New York: McGraw-Hill.</a:t>
            </a:r>
          </a:p>
          <a:p>
            <a:endParaRPr lang="el-GR" dirty="0" smtClean="0"/>
          </a:p>
          <a:p>
            <a:r>
              <a:rPr lang="en-US" u="sng" dirty="0" smtClean="0"/>
              <a:t>3</a:t>
            </a:r>
            <a:r>
              <a:rPr lang="en-US" u="sng" dirty="0"/>
              <a:t>. </a:t>
            </a:r>
            <a:r>
              <a:rPr lang="el-GR" u="sng" dirty="0" smtClean="0"/>
              <a:t>Πηγές από δικτυακό χώρο</a:t>
            </a:r>
            <a:r>
              <a:rPr lang="el-GR" u="sng" dirty="0"/>
              <a:t>.</a:t>
            </a:r>
            <a:endParaRPr lang="el-GR" dirty="0"/>
          </a:p>
          <a:p>
            <a:r>
              <a:rPr lang="en-US" dirty="0" err="1"/>
              <a:t>Degelman</a:t>
            </a:r>
            <a:r>
              <a:rPr lang="en-US" dirty="0"/>
              <a:t>, D., &amp; Harris, M.L. (2000). </a:t>
            </a:r>
            <a:r>
              <a:rPr lang="en-US" i="1" dirty="0"/>
              <a:t>APA style essentials.</a:t>
            </a:r>
            <a:r>
              <a:rPr lang="en-US" dirty="0"/>
              <a:t> </a:t>
            </a:r>
            <a:r>
              <a:rPr lang="el-GR" dirty="0"/>
              <a:t>Διαθέσιμο στην ιστοσελίδα του </a:t>
            </a:r>
            <a:r>
              <a:rPr lang="en-US" dirty="0"/>
              <a:t>Vanguard University, Department of Psychology: http://www.vanguard.edu/psychology/index.cfm?doc_id=796&amp;nbsp (18/5/2000).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Α΄ </a:t>
            </a:r>
            <a:r>
              <a:rPr lang="el-GR" sz="3600" dirty="0" smtClean="0"/>
              <a:t>ΜΕΡΟΣ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>Κέντρο  Υγείας  που επισκεφτήκατε</a:t>
            </a:r>
            <a:r>
              <a:rPr lang="el-GR" sz="2800" dirty="0" smtClean="0"/>
              <a:t>:…………………..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l-GR" sz="1800" dirty="0"/>
              <a:t>Αναφέρατε 5 παραδείγματα παροχής πρωτοβάθμιας φροντίδας υγείας στους κατοίκους της περιοχής από  το  συγκεκριμένο  ΚΥ που επισκεφτήκατε</a:t>
            </a:r>
            <a:r>
              <a:rPr lang="el-GR" sz="1800" dirty="0" smtClean="0"/>
              <a:t>.</a:t>
            </a:r>
          </a:p>
          <a:p>
            <a:pPr lvl="0"/>
            <a:endParaRPr lang="el-GR" sz="1800" dirty="0"/>
          </a:p>
          <a:p>
            <a:pPr lvl="0"/>
            <a:r>
              <a:rPr lang="el-GR" sz="1800" dirty="0"/>
              <a:t>Αναφέρατε τις υπηρεσίες κοινωνικής φροντίδας που διαθέτει το ΚΥ που  επισκεφτήκατε</a:t>
            </a:r>
            <a:r>
              <a:rPr lang="el-GR" sz="1800" dirty="0" smtClean="0"/>
              <a:t>.</a:t>
            </a:r>
          </a:p>
          <a:p>
            <a:pPr lvl="0"/>
            <a:endParaRPr lang="el-GR" sz="1800" dirty="0"/>
          </a:p>
          <a:p>
            <a:pPr lvl="0"/>
            <a:r>
              <a:rPr lang="el-GR" sz="1800" dirty="0"/>
              <a:t>Αναφέρατε τους τρόπους με τους οποίους το ΚΥ παρέχει αγωγή και </a:t>
            </a:r>
            <a:r>
              <a:rPr lang="el-GR" sz="1800" dirty="0">
                <a:hlinkClick r:id="rId2"/>
              </a:rPr>
              <a:t>προαγωγή υγείας</a:t>
            </a:r>
            <a:r>
              <a:rPr lang="el-GR" sz="1800" dirty="0"/>
              <a:t> στους κατοίκους της περιοχής</a:t>
            </a:r>
            <a:r>
              <a:rPr lang="el-GR" sz="1800" dirty="0" smtClean="0"/>
              <a:t>.</a:t>
            </a:r>
          </a:p>
          <a:p>
            <a:pPr lvl="0"/>
            <a:endParaRPr lang="el-GR" sz="1800" dirty="0"/>
          </a:p>
          <a:p>
            <a:pPr lvl="0"/>
            <a:r>
              <a:rPr lang="el-GR" sz="1800" dirty="0"/>
              <a:t>Αναφέρατε τη συμβολή του ΚΥ στην </a:t>
            </a:r>
            <a:r>
              <a:rPr lang="el-GR" sz="1800" dirty="0">
                <a:hlinkClick r:id="rId2"/>
              </a:rPr>
              <a:t>πρόληψη</a:t>
            </a:r>
            <a:r>
              <a:rPr lang="el-GR" sz="1800" dirty="0" smtClean="0"/>
              <a:t>.</a:t>
            </a:r>
          </a:p>
          <a:p>
            <a:pPr lvl="0"/>
            <a:endParaRPr lang="el-GR" sz="1800" dirty="0"/>
          </a:p>
          <a:p>
            <a:pPr lvl="0"/>
            <a:r>
              <a:rPr lang="el-GR" sz="1800" dirty="0"/>
              <a:t>Αναφέρατε τους τρόπους με τους οποίους το κέντρο υγείας συμβάλλει σε εκπαιδευτικές διαδικασίες του προσωπικού και γενικότερα των επαγγελματιών υγείας</a:t>
            </a:r>
            <a:r>
              <a:rPr lang="el-GR" sz="1800" dirty="0" smtClean="0"/>
              <a:t>.</a:t>
            </a:r>
          </a:p>
          <a:p>
            <a:pPr lvl="0"/>
            <a:endParaRPr lang="el-GR" sz="1800" dirty="0"/>
          </a:p>
          <a:p>
            <a:pPr lvl="0"/>
            <a:r>
              <a:rPr lang="el-GR" sz="1800" dirty="0"/>
              <a:t>Αναφέρατε τις  ιατρικές ειδικότητες που λειτουργούν στο ΚΥ που επισκεφτήκατε</a:t>
            </a:r>
            <a:r>
              <a:rPr lang="el-GR" sz="1800" dirty="0" smtClean="0"/>
              <a:t>.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Α΄ ΜΕΡΟΣ</a:t>
            </a:r>
            <a:br>
              <a:rPr lang="el-GR" sz="2800" dirty="0" smtClean="0"/>
            </a:br>
            <a:r>
              <a:rPr lang="el-GR" sz="2800" dirty="0" smtClean="0"/>
              <a:t>Κέντρο  Υγείας  που επισκεφτήκατε:…………………..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l-GR" sz="2300" dirty="0" smtClean="0"/>
              <a:t>Αναφέρατε τη σύνθεση του νοσηλευτικού προσωπικού του ΚΥ.</a:t>
            </a:r>
          </a:p>
          <a:p>
            <a:pPr lvl="0"/>
            <a:endParaRPr lang="el-GR" sz="2300" dirty="0" smtClean="0"/>
          </a:p>
          <a:p>
            <a:pPr lvl="0"/>
            <a:r>
              <a:rPr lang="el-GR" sz="2300" dirty="0" smtClean="0"/>
              <a:t>Επείγον περιστατικό μεταφέρεται στο ΚΥ στις 12 το βράδυ. Περιγράψτε συνοπτικά τον τρόπο αντιμετώπισης του: α) </a:t>
            </a:r>
            <a:r>
              <a:rPr lang="el-GR" sz="2300" u="sng" dirty="0" smtClean="0"/>
              <a:t>μη σοβαρό </a:t>
            </a:r>
            <a:r>
              <a:rPr lang="el-GR" sz="2300" dirty="0" smtClean="0"/>
              <a:t>περιστατικό αντιμετωπίζεται και φεύγει και β)</a:t>
            </a:r>
            <a:r>
              <a:rPr lang="el-GR" sz="2300" u="sng" dirty="0" smtClean="0"/>
              <a:t> σοβαρό</a:t>
            </a:r>
            <a:r>
              <a:rPr lang="el-GR" sz="2300" dirty="0" smtClean="0"/>
              <a:t> περιστατικό (παροχή πρώτων βοηθειών και διακομιδή του πως ,με τι, που…).</a:t>
            </a:r>
          </a:p>
          <a:p>
            <a:pPr lvl="0"/>
            <a:endParaRPr lang="el-GR" sz="2300" dirty="0" smtClean="0"/>
          </a:p>
          <a:p>
            <a:pPr lvl="0"/>
            <a:r>
              <a:rPr lang="el-GR" sz="2300" dirty="0" smtClean="0"/>
              <a:t>Πιστεύετε ότι το κέντρο υγείας εξασφαλίζει </a:t>
            </a:r>
            <a:r>
              <a:rPr lang="el-GR" sz="2300" u="sng" dirty="0" smtClean="0"/>
              <a:t>ισότιμη</a:t>
            </a:r>
            <a:r>
              <a:rPr lang="el-GR" sz="2300" dirty="0" smtClean="0"/>
              <a:t> παροχή πρωτοβάθμιας περίθαλψης στους κατοίκους της περιοχής; Αν ναι, με ποιο τρόπο το πετυχαίνει ;</a:t>
            </a:r>
          </a:p>
          <a:p>
            <a:pPr lvl="0"/>
            <a:endParaRPr lang="el-GR" sz="2300" dirty="0" smtClean="0"/>
          </a:p>
          <a:p>
            <a:pPr lvl="0"/>
            <a:r>
              <a:rPr lang="el-GR" sz="2300" dirty="0" smtClean="0"/>
              <a:t>Περιγράψτε τη διαδικασία παροχής  φροντίδας ( από τη στιγμή της εισόδου του ασθενούς μέχρι την έξοδό του) σε:</a:t>
            </a:r>
          </a:p>
          <a:p>
            <a:pPr lvl="1"/>
            <a:r>
              <a:rPr lang="el-GR" sz="2300" dirty="0" smtClean="0"/>
              <a:t>Διαβητικό ασθενή με έλκος κάτω άκρου</a:t>
            </a:r>
          </a:p>
          <a:p>
            <a:pPr lvl="1"/>
            <a:r>
              <a:rPr lang="el-GR" sz="2300" dirty="0" smtClean="0"/>
              <a:t>Πρόσφατα διαγνωσμένου καρδιοπαθή</a:t>
            </a:r>
          </a:p>
          <a:p>
            <a:pPr lvl="1"/>
            <a:r>
              <a:rPr lang="el-GR" sz="2300" dirty="0" smtClean="0"/>
              <a:t>Παιδί με εξάνθημα που προσέρχεται πρωινή ώρα στο ΚΥ.</a:t>
            </a:r>
          </a:p>
          <a:p>
            <a:pPr lvl="1"/>
            <a:r>
              <a:rPr lang="el-GR" sz="2300" dirty="0" smtClean="0"/>
              <a:t>Παιδί που προσέρχεται για τον προγραμματισμένο εμβολιασμό.</a:t>
            </a:r>
          </a:p>
          <a:p>
            <a:pPr lvl="1"/>
            <a:r>
              <a:rPr lang="el-GR" sz="2300" dirty="0" smtClean="0"/>
              <a:t>Ηλικιωμένη παχύσαρκη γυναίκα με αναπνευστικό πρόβλημα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ΜΕΡΟΣ Β</a:t>
            </a:r>
            <a:r>
              <a:rPr lang="el-GR" dirty="0" smtClean="0"/>
              <a:t>΄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2400" b="1" dirty="0"/>
              <a:t>ΑΝΑΠΤΥΞΤΕ ΤΟ </a:t>
            </a:r>
            <a:r>
              <a:rPr lang="el-GR" sz="2400" b="1" u="sng" dirty="0"/>
              <a:t>ΠΕΡΙΓΡΑΜΜΑ</a:t>
            </a:r>
            <a:r>
              <a:rPr lang="el-GR" sz="2400" b="1" dirty="0"/>
              <a:t> ΕΡΓΑΣΙΑΣ ΑΓΩΓΗΣ ΥΓΕΙΑΣ  ΣΕ  </a:t>
            </a:r>
            <a:r>
              <a:rPr lang="el-GR" sz="2400" b="1" u="sng" dirty="0"/>
              <a:t>ΔΥΟ</a:t>
            </a:r>
            <a:r>
              <a:rPr lang="el-GR" sz="2400" b="1" dirty="0"/>
              <a:t> ΑΠΟ ΤΑ ΠΑΡΑΚΑΤΩ ΘΕΜΑΤΑ:</a:t>
            </a:r>
          </a:p>
          <a:p>
            <a:endParaRPr lang="el-GR" sz="2600" dirty="0" smtClean="0"/>
          </a:p>
          <a:p>
            <a:pPr>
              <a:buFont typeface="Wingdings" pitchFamily="2" charset="2"/>
              <a:buChar char="q"/>
            </a:pPr>
            <a:r>
              <a:rPr lang="el-GR" sz="2600" dirty="0" smtClean="0"/>
              <a:t>ΠΡΟΛΗΨΗ </a:t>
            </a:r>
            <a:r>
              <a:rPr lang="el-GR" sz="2600" dirty="0"/>
              <a:t>ΠΑΙΔΙΚΩΝ ΑΤΥΧΗΜΑΤΩΝ</a:t>
            </a:r>
          </a:p>
          <a:p>
            <a:pPr>
              <a:buFont typeface="Wingdings" pitchFamily="2" charset="2"/>
              <a:buChar char="q"/>
            </a:pPr>
            <a:r>
              <a:rPr lang="el-GR" sz="2600" dirty="0" smtClean="0"/>
              <a:t>ΔΙΑΤΡΟΦΗ </a:t>
            </a:r>
            <a:r>
              <a:rPr lang="el-GR" sz="2600" dirty="0"/>
              <a:t>ΚΑΙ ΥΓΕΙΑ</a:t>
            </a:r>
          </a:p>
          <a:p>
            <a:pPr>
              <a:buFont typeface="Wingdings" pitchFamily="2" charset="2"/>
              <a:buChar char="q"/>
            </a:pPr>
            <a:r>
              <a:rPr lang="el-GR" sz="2600" dirty="0" smtClean="0"/>
              <a:t>ΟΙ </a:t>
            </a:r>
            <a:r>
              <a:rPr lang="el-GR" sz="2600" dirty="0"/>
              <a:t>ΗΛΙΚΙΩΜΕΝΟΙ ΚΑΙ H ΦΡΟΝΤΙΔΑ </a:t>
            </a:r>
            <a:r>
              <a:rPr lang="el-GR" sz="2600" dirty="0" smtClean="0"/>
              <a:t>ΤΟΥΣ</a:t>
            </a:r>
            <a:r>
              <a:rPr lang="el-GR" sz="2600" dirty="0"/>
              <a:t> </a:t>
            </a:r>
            <a:r>
              <a:rPr lang="el-GR" sz="2600" dirty="0" smtClean="0"/>
              <a:t>ΣΤΗΝ ΚΟΙΝΟΤΗΤΑ</a:t>
            </a:r>
            <a:endParaRPr lang="el-GR" sz="2600" dirty="0"/>
          </a:p>
          <a:p>
            <a:pPr>
              <a:buFont typeface="Wingdings" pitchFamily="2" charset="2"/>
              <a:buChar char="q"/>
            </a:pPr>
            <a:r>
              <a:rPr lang="el-GR" sz="2600" dirty="0" smtClean="0"/>
              <a:t>ΠΡΟΛΗΨΗ </a:t>
            </a:r>
            <a:r>
              <a:rPr lang="el-GR" sz="2600" dirty="0"/>
              <a:t>ΤΡΟΧΑΙΩΝ ΑΤΥΧΗΜΑΤΩΝ</a:t>
            </a:r>
          </a:p>
          <a:p>
            <a:pPr>
              <a:buFont typeface="Wingdings" pitchFamily="2" charset="2"/>
              <a:buChar char="q"/>
            </a:pPr>
            <a:r>
              <a:rPr lang="el-GR" sz="2600" dirty="0" smtClean="0"/>
              <a:t>ΣΤΟΜΑΤΙΚΗ </a:t>
            </a:r>
            <a:r>
              <a:rPr lang="el-GR" sz="2600" dirty="0"/>
              <a:t>ΥΓΙΕΙΝΗ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ΟΔΗΓΙΕΣ ΣΥΓΓΡΑΦΗΣ </a:t>
            </a:r>
            <a:r>
              <a:rPr lang="el-GR" b="1" dirty="0" smtClean="0"/>
              <a:t>ΕΡΓΑΣΙΩΝ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1600" dirty="0"/>
              <a:t>Να γραφεί το κυρίως κείμενο με την ακόλουθη σειρά:</a:t>
            </a:r>
          </a:p>
          <a:p>
            <a:r>
              <a:rPr lang="el-GR" sz="1600" b="1" dirty="0"/>
              <a:t>Α</a:t>
            </a:r>
            <a:r>
              <a:rPr lang="el-GR" sz="1600" dirty="0"/>
              <a:t>. 1. Εξώφυλλο</a:t>
            </a:r>
          </a:p>
          <a:p>
            <a:pPr>
              <a:buNone/>
            </a:pPr>
            <a:r>
              <a:rPr lang="el-GR" sz="1600" dirty="0"/>
              <a:t>                        α). Ατομικά στοιχεία φοιτητή (</a:t>
            </a:r>
            <a:r>
              <a:rPr lang="el-GR" sz="1600" dirty="0" err="1"/>
              <a:t>Ονομ</a:t>
            </a:r>
            <a:r>
              <a:rPr lang="el-GR" sz="1600" dirty="0"/>
              <a:t>/</a:t>
            </a:r>
            <a:r>
              <a:rPr lang="el-GR" sz="1600" dirty="0" err="1"/>
              <a:t>νο</a:t>
            </a:r>
            <a:r>
              <a:rPr lang="el-GR" sz="1600" dirty="0"/>
              <a:t> και αρ. μητρώου, </a:t>
            </a:r>
            <a:r>
              <a:rPr lang="el-GR" sz="1600" dirty="0" smtClean="0"/>
              <a:t>εξάμηνο</a:t>
            </a:r>
            <a:r>
              <a:rPr lang="el-GR" sz="1600" dirty="0"/>
              <a:t> φοίτησης)</a:t>
            </a:r>
          </a:p>
          <a:p>
            <a:r>
              <a:rPr lang="el-GR" sz="1600" dirty="0"/>
              <a:t> </a:t>
            </a:r>
            <a:r>
              <a:rPr lang="el-GR" sz="1600" b="1" dirty="0" smtClean="0"/>
              <a:t>Β.</a:t>
            </a:r>
            <a:r>
              <a:rPr lang="el-GR" sz="1600" dirty="0" smtClean="0"/>
              <a:t>1.Απαντάει </a:t>
            </a:r>
            <a:r>
              <a:rPr lang="el-GR" sz="1600" dirty="0"/>
              <a:t>ο φοιτητής στις 10 (δέκα) ερωτήσεις του πρώτου μέρους της εργασίας.</a:t>
            </a:r>
          </a:p>
          <a:p>
            <a:pPr>
              <a:buNone/>
            </a:pPr>
            <a:r>
              <a:rPr lang="el-GR" sz="1600" dirty="0"/>
              <a:t>    </a:t>
            </a:r>
          </a:p>
          <a:p>
            <a:r>
              <a:rPr lang="el-GR" sz="1600" b="1" dirty="0"/>
              <a:t>Γ</a:t>
            </a:r>
            <a:r>
              <a:rPr lang="el-GR" sz="1600" b="1" dirty="0" smtClean="0"/>
              <a:t>.  </a:t>
            </a:r>
            <a:r>
              <a:rPr lang="el-GR" sz="1600" dirty="0" smtClean="0"/>
              <a:t>1.Τίτλος </a:t>
            </a:r>
            <a:r>
              <a:rPr lang="el-GR" sz="1600" dirty="0"/>
              <a:t>εργασίας</a:t>
            </a:r>
          </a:p>
          <a:p>
            <a:pPr>
              <a:buNone/>
            </a:pPr>
            <a:r>
              <a:rPr lang="el-GR" sz="1600" dirty="0" smtClean="0"/>
              <a:t>	2.Περιεχόμενα </a:t>
            </a:r>
            <a:r>
              <a:rPr lang="el-GR" sz="1600" dirty="0"/>
              <a:t>(τίτλοι θεματικών ενοτήτων και σελίδες)</a:t>
            </a:r>
          </a:p>
          <a:p>
            <a:pPr>
              <a:buNone/>
            </a:pPr>
            <a:r>
              <a:rPr lang="el-GR" sz="1600" dirty="0" smtClean="0"/>
              <a:t>	3.Υπότιτλος</a:t>
            </a:r>
            <a:r>
              <a:rPr lang="el-GR" sz="1600" dirty="0"/>
              <a:t>  (πληθυσμός στόχος, χώρος διεξαγωγής Α.Υ., τρόπος και υλικό)</a:t>
            </a:r>
          </a:p>
          <a:p>
            <a:pPr>
              <a:buNone/>
            </a:pPr>
            <a:r>
              <a:rPr lang="el-GR" sz="1600" dirty="0" smtClean="0"/>
              <a:t>	4</a:t>
            </a:r>
            <a:r>
              <a:rPr lang="el-GR" sz="1600" dirty="0"/>
              <a:t>. Κυρίως θέμα       Ενότητες: α) Εισαγωγή (αξία διερεύνησης του θέματος)</a:t>
            </a:r>
          </a:p>
          <a:p>
            <a:pPr>
              <a:buNone/>
            </a:pPr>
            <a:r>
              <a:rPr lang="el-GR" sz="1600" dirty="0" smtClean="0"/>
              <a:t>	</a:t>
            </a:r>
            <a:r>
              <a:rPr lang="el-GR" sz="1600" dirty="0"/>
              <a:t>                                                      β)Εννοιολογικοί προσδιορισμοί (ορισμοί)</a:t>
            </a:r>
          </a:p>
          <a:p>
            <a:pPr lvl="6">
              <a:buNone/>
            </a:pPr>
            <a:r>
              <a:rPr lang="el-GR" sz="1600" dirty="0"/>
              <a:t> </a:t>
            </a:r>
            <a:r>
              <a:rPr lang="el-GR" sz="1600" dirty="0" smtClean="0"/>
              <a:t> γ</a:t>
            </a:r>
            <a:r>
              <a:rPr lang="el-GR" sz="1600" dirty="0"/>
              <a:t>) Ανάπτυξη θεματικών ενοτήτων</a:t>
            </a:r>
          </a:p>
          <a:p>
            <a:pPr>
              <a:buNone/>
            </a:pPr>
            <a:r>
              <a:rPr lang="el-GR" sz="1600" dirty="0" smtClean="0"/>
              <a:t>				  δ</a:t>
            </a:r>
            <a:r>
              <a:rPr lang="el-GR" sz="1600" dirty="0"/>
              <a:t>) Συμπεράσματα</a:t>
            </a:r>
          </a:p>
          <a:p>
            <a:pPr>
              <a:buNone/>
            </a:pPr>
            <a:r>
              <a:rPr lang="el-GR" sz="1600" dirty="0" smtClean="0"/>
              <a:t>				  ε</a:t>
            </a:r>
            <a:r>
              <a:rPr lang="el-GR" sz="1600" dirty="0"/>
              <a:t>) Προτάσεις</a:t>
            </a:r>
          </a:p>
          <a:p>
            <a:r>
              <a:rPr lang="el-GR" sz="1600" dirty="0" smtClean="0"/>
              <a:t>5</a:t>
            </a:r>
            <a:r>
              <a:rPr lang="el-GR" sz="1600" dirty="0"/>
              <a:t>. </a:t>
            </a:r>
            <a:r>
              <a:rPr lang="el-GR" sz="1600" dirty="0" smtClean="0"/>
              <a:t>Βιβλιογραφία</a:t>
            </a:r>
            <a:endParaRPr lang="el-GR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ΟΔΗΓΙΕΣ ΣΥΓΓΡΑΦΗΣ </a:t>
            </a:r>
            <a:r>
              <a:rPr lang="el-GR" b="1" dirty="0" smtClean="0"/>
              <a:t>ΕΡΓΑΣΙΩΝ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000" b="1" dirty="0" smtClean="0"/>
              <a:t>Δ</a:t>
            </a:r>
            <a:r>
              <a:rPr lang="el-GR" sz="2000" dirty="0"/>
              <a:t>. Γραμματοσειρά </a:t>
            </a:r>
            <a:r>
              <a:rPr lang="el-GR" sz="2000" dirty="0" err="1"/>
              <a:t>Times</a:t>
            </a:r>
            <a:r>
              <a:rPr lang="el-GR" sz="2000" dirty="0"/>
              <a:t> </a:t>
            </a:r>
            <a:r>
              <a:rPr lang="el-GR" sz="2000" dirty="0" err="1"/>
              <a:t>New</a:t>
            </a:r>
            <a:r>
              <a:rPr lang="el-GR" sz="2000" dirty="0"/>
              <a:t> </a:t>
            </a:r>
            <a:r>
              <a:rPr lang="el-GR" sz="2000" dirty="0" err="1"/>
              <a:t>Roman</a:t>
            </a:r>
            <a:r>
              <a:rPr lang="el-GR" sz="2000" dirty="0"/>
              <a:t> -14 ή </a:t>
            </a:r>
            <a:r>
              <a:rPr lang="el-GR" sz="2000" dirty="0" err="1"/>
              <a:t>Arial</a:t>
            </a:r>
            <a:r>
              <a:rPr lang="el-GR" sz="2000" dirty="0"/>
              <a:t> 12 και διάστιχο 1,5.</a:t>
            </a:r>
          </a:p>
          <a:p>
            <a:r>
              <a:rPr lang="el-GR" sz="2000" dirty="0"/>
              <a:t> </a:t>
            </a:r>
          </a:p>
          <a:p>
            <a:r>
              <a:rPr lang="el-GR" sz="2000" b="1" dirty="0"/>
              <a:t>Ε.</a:t>
            </a:r>
            <a:r>
              <a:rPr lang="el-GR" sz="2000" dirty="0"/>
              <a:t> Σύνολο σελίδων όχι λιγότερο από 15 και όχι περισσότερο από 20 σελίδες.</a:t>
            </a:r>
          </a:p>
          <a:p>
            <a:r>
              <a:rPr lang="el-GR" sz="2000" dirty="0"/>
              <a:t> </a:t>
            </a:r>
          </a:p>
          <a:p>
            <a:r>
              <a:rPr lang="el-GR" sz="2000" b="1" dirty="0"/>
              <a:t>ΣΤ. </a:t>
            </a:r>
            <a:r>
              <a:rPr lang="el-GR" sz="2000" dirty="0"/>
              <a:t>Να υπάρχει βιβλιογραφική αναφορά των πηγών σύμφωνα με το σύστημα  </a:t>
            </a:r>
            <a:r>
              <a:rPr lang="el-GR" sz="2000" dirty="0" err="1"/>
              <a:t>Harvard</a:t>
            </a:r>
            <a:r>
              <a:rPr lang="el-GR" sz="2000" dirty="0"/>
              <a:t>.</a:t>
            </a:r>
          </a:p>
          <a:p>
            <a:r>
              <a:rPr lang="el-GR" sz="2000" dirty="0"/>
              <a:t> </a:t>
            </a:r>
          </a:p>
          <a:p>
            <a:r>
              <a:rPr lang="el-GR" sz="2000" b="1" dirty="0"/>
              <a:t>Ζ</a:t>
            </a:r>
            <a:r>
              <a:rPr lang="el-GR" sz="2000" dirty="0"/>
              <a:t>. Παράδοση εργασιών θα γίνεται  ενυπόγραφα, στη Γραμματεία του Τομέα Δημόσιας Υγείας κ. Μαργαρίτη (γραφείο </a:t>
            </a:r>
            <a:r>
              <a:rPr lang="el-GR" sz="2000" dirty="0" smtClean="0"/>
              <a:t>1-02)</a:t>
            </a:r>
            <a:endParaRPr lang="el-G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ΜΕΘΟΔΟΣ ΑΞΙΟΛΟΓΗΣΗΣ </a:t>
            </a:r>
            <a:r>
              <a:rPr lang="el-GR" b="1" dirty="0" smtClean="0"/>
              <a:t>ΕΡΓΑΣΙΑΣ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sz="2800" dirty="0"/>
              <a:t>Κυρίως θέμα  (Ακρίβεια, Συνοχή, Σύγχρονη βιβλιογραφία, Επιστημονική πληρότητα ) (6 μονάδες</a:t>
            </a:r>
            <a:r>
              <a:rPr lang="el-GR" sz="2800" dirty="0" smtClean="0"/>
              <a:t>)</a:t>
            </a:r>
          </a:p>
          <a:p>
            <a:pPr lvl="0"/>
            <a:endParaRPr lang="el-GR" sz="2800" dirty="0"/>
          </a:p>
          <a:p>
            <a:pPr lvl="0"/>
            <a:r>
              <a:rPr lang="el-GR" sz="2800" dirty="0"/>
              <a:t>Δομή περιεχομένου (2 μονάδες</a:t>
            </a:r>
            <a:r>
              <a:rPr lang="el-GR" sz="2800" dirty="0" smtClean="0"/>
              <a:t>)</a:t>
            </a:r>
          </a:p>
          <a:p>
            <a:pPr lvl="0"/>
            <a:endParaRPr lang="el-GR" sz="2800" dirty="0"/>
          </a:p>
          <a:p>
            <a:r>
              <a:rPr lang="el-GR" sz="2800" dirty="0"/>
              <a:t>Σύνολο παρουσίασης της εργασίας (2 μονάδες</a:t>
            </a:r>
            <a:r>
              <a:rPr lang="el-GR" sz="2800" dirty="0" smtClean="0"/>
              <a:t>)</a:t>
            </a:r>
            <a:endParaRPr lang="el-G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ΣΥΣΤΗΜΑ ΠΑΡΑΘΕΣΗΣ ΒΙΒΛΙΟΓΡΑΦΙΚΩΝ ΑΝΑΦΟΡΩΝ ΚΑΤΑ </a:t>
            </a:r>
            <a:r>
              <a:rPr lang="el-GR" sz="3200" i="1" dirty="0" smtClean="0"/>
              <a:t>HARVARD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b="1" dirty="0" smtClean="0"/>
              <a:t>Μέσα </a:t>
            </a:r>
            <a:r>
              <a:rPr lang="el-GR" b="1" dirty="0"/>
              <a:t>στο κείμενο</a:t>
            </a:r>
            <a:endParaRPr lang="el-GR" dirty="0"/>
          </a:p>
          <a:p>
            <a:r>
              <a:rPr lang="el-GR" dirty="0"/>
              <a:t>Παραπομπές σε δημοσιευμένες πηγές είναι καλύτερα να γίνονται με το σύστημα </a:t>
            </a:r>
            <a:r>
              <a:rPr lang="el-GR" dirty="0" err="1"/>
              <a:t>Harvard</a:t>
            </a:r>
            <a:r>
              <a:rPr lang="el-GR" dirty="0"/>
              <a:t>, δηλαδή με το επώνυμο του συγγραφέα, τη χρονολογία έκδοσης ή δημοσίευσης όταν πρόκειται για επιστημονικά άρθρα. </a:t>
            </a:r>
            <a:r>
              <a:rPr lang="el-GR" dirty="0" err="1"/>
              <a:t>π.χ</a:t>
            </a:r>
            <a:r>
              <a:rPr lang="el-GR" dirty="0"/>
              <a:t> . Η θέση της Νοσηλευτικής στην κοινότητα είναι προσδιοριστική….(Καλοκαιρινού 2005) ή (Καλοκαιρινού, 2005).</a:t>
            </a:r>
          </a:p>
          <a:p>
            <a:r>
              <a:rPr lang="el-GR" dirty="0" smtClean="0"/>
              <a:t>Όταν </a:t>
            </a:r>
            <a:r>
              <a:rPr lang="el-GR" dirty="0"/>
              <a:t>πρόκειται για δύο συγγραφείς. π.χ. (Καλοκαιρινού και </a:t>
            </a:r>
            <a:r>
              <a:rPr lang="el-GR" dirty="0" err="1"/>
              <a:t>Σουρτζή</a:t>
            </a:r>
            <a:r>
              <a:rPr lang="el-GR" dirty="0"/>
              <a:t>, 2005) ή (Καλοκαιρινού και </a:t>
            </a:r>
            <a:r>
              <a:rPr lang="el-GR" dirty="0" err="1"/>
              <a:t>Σουρτζή</a:t>
            </a:r>
            <a:r>
              <a:rPr lang="el-GR" dirty="0"/>
              <a:t> 2005). Αντί για το “και” μπορεί να χρησιμοποιηθεί το σύμβολο “&amp;”.</a:t>
            </a:r>
          </a:p>
          <a:p>
            <a:r>
              <a:rPr lang="el-GR" dirty="0" smtClean="0"/>
              <a:t>Όταν </a:t>
            </a:r>
            <a:r>
              <a:rPr lang="el-GR" dirty="0"/>
              <a:t>πρόκειται για πολλούς συγγραφείς που αφορούν στο ίδιο σύγγραμμα. π.χ. (Καλοκαιρινού </a:t>
            </a:r>
            <a:r>
              <a:rPr lang="el-GR" dirty="0" err="1"/>
              <a:t>κ.συν</a:t>
            </a:r>
            <a:r>
              <a:rPr lang="el-GR" dirty="0"/>
              <a:t>., 2008). («</a:t>
            </a:r>
            <a:r>
              <a:rPr lang="el-GR" dirty="0" err="1"/>
              <a:t>κ.συν</a:t>
            </a:r>
            <a:r>
              <a:rPr lang="el-GR" dirty="0"/>
              <a:t>»= και συνεργάτες) [στα αγγλικά «</a:t>
            </a:r>
            <a:r>
              <a:rPr lang="el-GR" dirty="0" err="1"/>
              <a:t>et</a:t>
            </a:r>
            <a:r>
              <a:rPr lang="el-GR" dirty="0"/>
              <a:t> </a:t>
            </a:r>
            <a:r>
              <a:rPr lang="el-GR" dirty="0" err="1"/>
              <a:t>al</a:t>
            </a:r>
            <a:r>
              <a:rPr lang="el-GR" dirty="0"/>
              <a:t>.»].</a:t>
            </a:r>
          </a:p>
          <a:p>
            <a:r>
              <a:rPr lang="el-GR" dirty="0" smtClean="0"/>
              <a:t>Όταν </a:t>
            </a:r>
            <a:r>
              <a:rPr lang="el-GR" dirty="0"/>
              <a:t>σε κάποιο σημείο του κειμένου αντιστοιχούν πολλές παραπομπές, τις αναφέρουμε με την χρονολογική τους σειρά. π.χ. (Καλοκαιρινού 2005, </a:t>
            </a:r>
            <a:r>
              <a:rPr lang="el-GR" dirty="0" err="1"/>
              <a:t>Σουρτζή</a:t>
            </a:r>
            <a:r>
              <a:rPr lang="el-GR" dirty="0"/>
              <a:t> 2008) ή (Καλοκαιρινού, 2005;  </a:t>
            </a:r>
            <a:r>
              <a:rPr lang="el-GR" dirty="0" err="1"/>
              <a:t>Σουρτζή</a:t>
            </a:r>
            <a:r>
              <a:rPr lang="el-GR" dirty="0"/>
              <a:t>, 2008).</a:t>
            </a:r>
          </a:p>
          <a:p>
            <a:r>
              <a:rPr lang="el-GR" dirty="0" smtClean="0"/>
              <a:t>Όταν </a:t>
            </a:r>
            <a:r>
              <a:rPr lang="el-GR" dirty="0"/>
              <a:t>ο ίδιος συγγραφέας έχει γράψει παραπάνω από ένα άρθρο την ίδια χρονιά, προσθέτετε μετά τη χρονολογία έκδοσης α, β, γ, κλπ π.χ.(Καλοκαιρινού 2005α, Καλοκαιρινού 2005β). 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ΣΥΣΤΗΜΑ ΠΑΡΑΘΕΣΗΣ ΒΙΒΛΙΟΓΡΑΦΙΚΩΝ ΑΝΑΦΟΡΩΝ ΚΑΤΑ </a:t>
            </a:r>
            <a:r>
              <a:rPr lang="el-GR" sz="3200" i="1" dirty="0" smtClean="0"/>
              <a:t>HARVARD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b="1" dirty="0" smtClean="0"/>
              <a:t>Στο </a:t>
            </a:r>
            <a:r>
              <a:rPr lang="el-GR" sz="2000" b="1" dirty="0"/>
              <a:t>τμήμα της βιβλιογραφίας στο τέλος του </a:t>
            </a:r>
            <a:r>
              <a:rPr lang="el-GR" sz="2000" b="1" dirty="0" smtClean="0"/>
              <a:t>κειμένου</a:t>
            </a:r>
          </a:p>
          <a:p>
            <a:endParaRPr lang="el-GR" sz="2000" b="1" dirty="0" smtClean="0"/>
          </a:p>
          <a:p>
            <a:r>
              <a:rPr lang="el-GR" sz="2000" dirty="0"/>
              <a:t> για </a:t>
            </a:r>
            <a:r>
              <a:rPr lang="el-GR" sz="2000" b="1" dirty="0"/>
              <a:t>Βιβλία:</a:t>
            </a:r>
            <a:r>
              <a:rPr lang="el-GR" sz="2000" dirty="0"/>
              <a:t> Επώνυμο συγγραφέα, Αρχικά του μικρού ονόματος του. (Χρόνος έκδοσης). </a:t>
            </a:r>
            <a:r>
              <a:rPr lang="el-GR" sz="2000" i="1" dirty="0"/>
              <a:t>Τίτλος βιβλίου</a:t>
            </a:r>
            <a:r>
              <a:rPr lang="el-GR" sz="2000" dirty="0"/>
              <a:t>. Τόπος έκδοσης: Εκδοτικός οίκος</a:t>
            </a:r>
            <a:r>
              <a:rPr lang="el-GR" sz="2000" dirty="0" smtClean="0"/>
              <a:t>.</a:t>
            </a:r>
          </a:p>
          <a:p>
            <a:endParaRPr lang="el-GR" sz="2000" dirty="0"/>
          </a:p>
          <a:p>
            <a:r>
              <a:rPr lang="el-GR" sz="2000" dirty="0" smtClean="0"/>
              <a:t>για</a:t>
            </a:r>
            <a:r>
              <a:rPr lang="el-GR" sz="2000" dirty="0"/>
              <a:t> </a:t>
            </a:r>
            <a:r>
              <a:rPr lang="el-GR" sz="2000" b="1" dirty="0"/>
              <a:t>Άρθρα:</a:t>
            </a:r>
            <a:r>
              <a:rPr lang="el-GR" sz="2000" dirty="0"/>
              <a:t> Επώνυμο συγγραφέα, Αρχικά του μικρού ονόματος του. (Χρόνος έκδοσης). Τίτλος άρθρου. </a:t>
            </a:r>
            <a:r>
              <a:rPr lang="el-GR" sz="2000" i="1" dirty="0"/>
              <a:t>Τίτλος περιοδικού</a:t>
            </a:r>
            <a:r>
              <a:rPr lang="el-GR" sz="2000" dirty="0"/>
              <a:t>, </a:t>
            </a:r>
            <a:r>
              <a:rPr lang="el-GR" sz="2000" i="1" dirty="0"/>
              <a:t>Τόμος</a:t>
            </a:r>
            <a:r>
              <a:rPr lang="el-GR" sz="2000" dirty="0"/>
              <a:t>, Σελίδα(-ες</a:t>
            </a:r>
            <a:r>
              <a:rPr lang="el-GR" sz="2000" dirty="0" smtClean="0"/>
              <a:t>).</a:t>
            </a:r>
          </a:p>
          <a:p>
            <a:endParaRPr lang="el-GR" sz="2000" dirty="0"/>
          </a:p>
          <a:p>
            <a:r>
              <a:rPr lang="el-GR" sz="2000" dirty="0" smtClean="0"/>
              <a:t>για</a:t>
            </a:r>
            <a:r>
              <a:rPr lang="el-GR" sz="2000" dirty="0"/>
              <a:t> </a:t>
            </a:r>
            <a:r>
              <a:rPr lang="el-GR" sz="2000" b="1" dirty="0"/>
              <a:t>Πηγές από δικτυακό τόπο: </a:t>
            </a:r>
            <a:r>
              <a:rPr lang="el-GR" sz="2000" dirty="0"/>
              <a:t>Επώνυμο του συγγραφέα, Αρχικά του μικρού ονόματος. (Ημερομηνία συγγραφής της εργασίας, εφόσον αναφέρεται). </a:t>
            </a:r>
            <a:r>
              <a:rPr lang="el-GR" sz="2000" i="1" dirty="0"/>
              <a:t>Τίτλος της εργασίας</a:t>
            </a:r>
            <a:r>
              <a:rPr lang="el-GR" sz="2000" dirty="0"/>
              <a:t>. [πρωτόκολλο και διεύθυνση] [διαδρομή] (ημερομηνία επίσκεψης-πρόσβασης στην συγκεκριμένη ιστοσελίδα ή δικτυακό τόπο).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306</Words>
  <Application>Microsoft Office PowerPoint</Application>
  <PresentationFormat>Προβολή στην οθόνη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Office Theme</vt:lpstr>
      <vt:lpstr> ΟΔΗΓΟΣ ΑΣΚΗΣΗΣ ΚΟΙΝΟΤΙΚΗΣ ΝΟΣΗΛΕΥΤΙΚΗΣ Ι </vt:lpstr>
      <vt:lpstr>Α΄ ΜΕΡΟΣ Κέντρο  Υγείας  που επισκεφτήκατε:…………………..</vt:lpstr>
      <vt:lpstr>Α΄ ΜΕΡΟΣ Κέντρο  Υγείας  που επισκεφτήκατε:…………………..</vt:lpstr>
      <vt:lpstr>ΜΕΡΟΣ Β΄</vt:lpstr>
      <vt:lpstr>ΟΔΗΓΙΕΣ ΣΥΓΓΡΑΦΗΣ ΕΡΓΑΣΙΩΝ</vt:lpstr>
      <vt:lpstr>ΟΔΗΓΙΕΣ ΣΥΓΓΡΑΦΗΣ ΕΡΓΑΣΙΩΝ</vt:lpstr>
      <vt:lpstr>ΜΕΘΟΔΟΣ ΑΞΙΟΛΟΓΗΣΗΣ ΕΡΓΑΣΙΑΣ</vt:lpstr>
      <vt:lpstr>ΣΥΣΤΗΜΑ ΠΑΡΑΘΕΣΗΣ ΒΙΒΛΙΟΓΡΑΦΙΚΩΝ ΑΝΑΦΟΡΩΝ ΚΑΤΑ HARVARD</vt:lpstr>
      <vt:lpstr>ΣΥΣΤΗΜΑ ΠΑΡΑΘΕΣΗΣ ΒΙΒΛΙΟΓΡΑΦΙΚΩΝ ΑΝΑΦΟΡΩΝ ΚΑΤΑ HARVARD</vt:lpstr>
      <vt:lpstr>ΣΥΣΤΗΜΑ ΠΑΡΑΘΕΣΗΣ ΒΙΒΛΙΟΓΡΑΦΙΚΩΝ ΑΝΑΦΟΡΩΝ ΚΑΤΑ HARVARD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liverpool</dc:creator>
  <cp:lastModifiedBy>ΟΙΚΟΓΕΝΕΙΑ</cp:lastModifiedBy>
  <cp:revision>7</cp:revision>
  <dcterms:created xsi:type="dcterms:W3CDTF">2019-11-18T11:10:09Z</dcterms:created>
  <dcterms:modified xsi:type="dcterms:W3CDTF">2019-11-18T20:32:02Z</dcterms:modified>
</cp:coreProperties>
</file>