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Lst>
  <p:sldSz cx="12192000" cy="6858000"/>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17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05C0600E-6EDF-4A7C-AE5A-750AC1A7C3AE}" type="datetimeFigureOut">
              <a:rPr lang="el-GR" smtClean="0"/>
              <a:t>13/12/2022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55809D0-DF35-4ABA-A8DB-C6B1A96210E1}" type="slidenum">
              <a:rPr lang="el-GR" smtClean="0"/>
              <a:t>‹#›</a:t>
            </a:fld>
            <a:endParaRPr lang="el-GR"/>
          </a:p>
        </p:txBody>
      </p:sp>
    </p:spTree>
    <p:extLst>
      <p:ext uri="{BB962C8B-B14F-4D97-AF65-F5344CB8AC3E}">
        <p14:creationId xmlns:p14="http://schemas.microsoft.com/office/powerpoint/2010/main" val="4009190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C0600E-6EDF-4A7C-AE5A-750AC1A7C3AE}" type="datetimeFigureOut">
              <a:rPr lang="el-GR" smtClean="0"/>
              <a:t>13/12/2022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55809D0-DF35-4ABA-A8DB-C6B1A96210E1}" type="slidenum">
              <a:rPr lang="el-GR" smtClean="0"/>
              <a:t>‹#›</a:t>
            </a:fld>
            <a:endParaRPr lang="el-GR"/>
          </a:p>
        </p:txBody>
      </p:sp>
    </p:spTree>
    <p:extLst>
      <p:ext uri="{BB962C8B-B14F-4D97-AF65-F5344CB8AC3E}">
        <p14:creationId xmlns:p14="http://schemas.microsoft.com/office/powerpoint/2010/main" val="352700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C0600E-6EDF-4A7C-AE5A-750AC1A7C3AE}" type="datetimeFigureOut">
              <a:rPr lang="el-GR" smtClean="0"/>
              <a:t>13/12/2022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55809D0-DF35-4ABA-A8DB-C6B1A96210E1}" type="slidenum">
              <a:rPr lang="el-GR" smtClean="0"/>
              <a:t>‹#›</a:t>
            </a:fld>
            <a:endParaRPr lang="el-GR"/>
          </a:p>
        </p:txBody>
      </p:sp>
    </p:spTree>
    <p:extLst>
      <p:ext uri="{BB962C8B-B14F-4D97-AF65-F5344CB8AC3E}">
        <p14:creationId xmlns:p14="http://schemas.microsoft.com/office/powerpoint/2010/main" val="194413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C0600E-6EDF-4A7C-AE5A-750AC1A7C3AE}" type="datetimeFigureOut">
              <a:rPr lang="el-GR" smtClean="0"/>
              <a:t>13/12/2022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55809D0-DF35-4ABA-A8DB-C6B1A96210E1}" type="slidenum">
              <a:rPr lang="el-GR" smtClean="0"/>
              <a:t>‹#›</a:t>
            </a:fld>
            <a:endParaRPr lang="el-GR"/>
          </a:p>
        </p:txBody>
      </p:sp>
    </p:spTree>
    <p:extLst>
      <p:ext uri="{BB962C8B-B14F-4D97-AF65-F5344CB8AC3E}">
        <p14:creationId xmlns:p14="http://schemas.microsoft.com/office/powerpoint/2010/main" val="3793266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05C0600E-6EDF-4A7C-AE5A-750AC1A7C3AE}" type="datetimeFigureOut">
              <a:rPr lang="el-GR" smtClean="0"/>
              <a:t>13/12/2022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55809D0-DF35-4ABA-A8DB-C6B1A96210E1}" type="slidenum">
              <a:rPr lang="el-GR" smtClean="0"/>
              <a:t>‹#›</a:t>
            </a:fld>
            <a:endParaRPr lang="el-GR"/>
          </a:p>
        </p:txBody>
      </p:sp>
    </p:spTree>
    <p:extLst>
      <p:ext uri="{BB962C8B-B14F-4D97-AF65-F5344CB8AC3E}">
        <p14:creationId xmlns:p14="http://schemas.microsoft.com/office/powerpoint/2010/main" val="174835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5C0600E-6EDF-4A7C-AE5A-750AC1A7C3AE}" type="datetimeFigureOut">
              <a:rPr lang="el-GR" smtClean="0"/>
              <a:t>13/12/2022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55809D0-DF35-4ABA-A8DB-C6B1A96210E1}" type="slidenum">
              <a:rPr lang="el-GR" smtClean="0"/>
              <a:t>‹#›</a:t>
            </a:fld>
            <a:endParaRPr lang="el-GR"/>
          </a:p>
        </p:txBody>
      </p:sp>
    </p:spTree>
    <p:extLst>
      <p:ext uri="{BB962C8B-B14F-4D97-AF65-F5344CB8AC3E}">
        <p14:creationId xmlns:p14="http://schemas.microsoft.com/office/powerpoint/2010/main" val="340845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5C0600E-6EDF-4A7C-AE5A-750AC1A7C3AE}" type="datetimeFigureOut">
              <a:rPr lang="el-GR" smtClean="0"/>
              <a:t>13/12/2022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55809D0-DF35-4ABA-A8DB-C6B1A96210E1}" type="slidenum">
              <a:rPr lang="el-GR" smtClean="0"/>
              <a:t>‹#›</a:t>
            </a:fld>
            <a:endParaRPr lang="el-GR"/>
          </a:p>
        </p:txBody>
      </p:sp>
    </p:spTree>
    <p:extLst>
      <p:ext uri="{BB962C8B-B14F-4D97-AF65-F5344CB8AC3E}">
        <p14:creationId xmlns:p14="http://schemas.microsoft.com/office/powerpoint/2010/main" val="306813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5C0600E-6EDF-4A7C-AE5A-750AC1A7C3AE}" type="datetimeFigureOut">
              <a:rPr lang="el-GR" smtClean="0"/>
              <a:t>13/12/2022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55809D0-DF35-4ABA-A8DB-C6B1A96210E1}" type="slidenum">
              <a:rPr lang="el-GR" smtClean="0"/>
              <a:t>‹#›</a:t>
            </a:fld>
            <a:endParaRPr lang="el-GR"/>
          </a:p>
        </p:txBody>
      </p:sp>
    </p:spTree>
    <p:extLst>
      <p:ext uri="{BB962C8B-B14F-4D97-AF65-F5344CB8AC3E}">
        <p14:creationId xmlns:p14="http://schemas.microsoft.com/office/powerpoint/2010/main" val="401928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5C0600E-6EDF-4A7C-AE5A-750AC1A7C3AE}" type="datetimeFigureOut">
              <a:rPr lang="el-GR" smtClean="0"/>
              <a:t>13/12/2022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55809D0-DF35-4ABA-A8DB-C6B1A96210E1}" type="slidenum">
              <a:rPr lang="el-GR" smtClean="0"/>
              <a:t>‹#›</a:t>
            </a:fld>
            <a:endParaRPr lang="el-GR"/>
          </a:p>
        </p:txBody>
      </p:sp>
    </p:spTree>
    <p:extLst>
      <p:ext uri="{BB962C8B-B14F-4D97-AF65-F5344CB8AC3E}">
        <p14:creationId xmlns:p14="http://schemas.microsoft.com/office/powerpoint/2010/main" val="1064915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05C0600E-6EDF-4A7C-AE5A-750AC1A7C3AE}" type="datetimeFigureOut">
              <a:rPr lang="el-GR" smtClean="0"/>
              <a:t>13/12/2022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55809D0-DF35-4ABA-A8DB-C6B1A96210E1}" type="slidenum">
              <a:rPr lang="el-GR" smtClean="0"/>
              <a:t>‹#›</a:t>
            </a:fld>
            <a:endParaRPr lang="el-GR"/>
          </a:p>
        </p:txBody>
      </p:sp>
    </p:spTree>
    <p:extLst>
      <p:ext uri="{BB962C8B-B14F-4D97-AF65-F5344CB8AC3E}">
        <p14:creationId xmlns:p14="http://schemas.microsoft.com/office/powerpoint/2010/main" val="34292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05C0600E-6EDF-4A7C-AE5A-750AC1A7C3AE}" type="datetimeFigureOut">
              <a:rPr lang="el-GR" smtClean="0"/>
              <a:t>13/12/2022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55809D0-DF35-4ABA-A8DB-C6B1A96210E1}" type="slidenum">
              <a:rPr lang="el-GR" smtClean="0"/>
              <a:t>‹#›</a:t>
            </a:fld>
            <a:endParaRPr lang="el-GR"/>
          </a:p>
        </p:txBody>
      </p:sp>
    </p:spTree>
    <p:extLst>
      <p:ext uri="{BB962C8B-B14F-4D97-AF65-F5344CB8AC3E}">
        <p14:creationId xmlns:p14="http://schemas.microsoft.com/office/powerpoint/2010/main" val="57004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0600E-6EDF-4A7C-AE5A-750AC1A7C3AE}" type="datetimeFigureOut">
              <a:rPr lang="el-GR" smtClean="0"/>
              <a:t>13/12/2022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809D0-DF35-4ABA-A8DB-C6B1A96210E1}" type="slidenum">
              <a:rPr lang="el-GR" smtClean="0"/>
              <a:t>‹#›</a:t>
            </a:fld>
            <a:endParaRPr lang="el-GR"/>
          </a:p>
        </p:txBody>
      </p:sp>
    </p:spTree>
    <p:extLst>
      <p:ext uri="{BB962C8B-B14F-4D97-AF65-F5344CB8AC3E}">
        <p14:creationId xmlns:p14="http://schemas.microsoft.com/office/powerpoint/2010/main" val="4007764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b="1" dirty="0" smtClean="0"/>
              <a:t>ΔΙΑΛΕΚΤΟΣ- ΓΛΩΣΣΑ -ΕΘΝΙΚΗ ΓΛΩΣΣΑ -ΠΡΟΤΥΠΗ ΓΛΩΣΣΑ</a:t>
            </a:r>
            <a:r>
              <a:rPr lang="el-GR" dirty="0" smtClean="0"/>
              <a:t/>
            </a:r>
            <a:br>
              <a:rPr lang="el-GR" dirty="0" smtClean="0"/>
            </a:br>
            <a:r>
              <a:rPr lang="el-GR" dirty="0" smtClean="0"/>
              <a:t>Γιάννα </a:t>
            </a:r>
            <a:r>
              <a:rPr lang="el-GR" dirty="0" err="1" smtClean="0"/>
              <a:t>Γιαννουλοπούλου</a:t>
            </a:r>
            <a:endParaRPr lang="el-GR" dirty="0"/>
          </a:p>
        </p:txBody>
      </p:sp>
      <p:sp>
        <p:nvSpPr>
          <p:cNvPr id="3" name="Υπότιτλος 2"/>
          <p:cNvSpPr>
            <a:spLocks noGrp="1"/>
          </p:cNvSpPr>
          <p:nvPr>
            <p:ph type="subTitle" idx="1"/>
          </p:nvPr>
        </p:nvSpPr>
        <p:spPr/>
        <p:txBody>
          <a:bodyPr>
            <a:normAutofit lnSpcReduction="10000"/>
          </a:bodyPr>
          <a:lstStyle/>
          <a:p>
            <a:pPr algn="just"/>
            <a:r>
              <a:rPr lang="el-GR" b="1" dirty="0" smtClean="0"/>
              <a:t>Διάλεκτος</a:t>
            </a:r>
            <a:r>
              <a:rPr lang="el-GR" dirty="0" smtClean="0"/>
              <a:t>: αναφέρεται συνήθως σε παραλλαγές μιας γλώσσας που χρησιμοποιείται από ομιλητές μιας συγκεκριμένης γεωγραφικής περιοχής. Π.χ. αρχαίες ελληνικές διάλεκτοι (ιωνική, αρκαδική, αττική, κυπριακή, αιολική κ.λπ.) / νέες ελληνικές διάλεκτοι (κρητική, κυπριακή κ.λπ.)</a:t>
            </a:r>
            <a:endParaRPr lang="el-GR" dirty="0"/>
          </a:p>
        </p:txBody>
      </p:sp>
    </p:spTree>
    <p:extLst>
      <p:ext uri="{BB962C8B-B14F-4D97-AF65-F5344CB8AC3E}">
        <p14:creationId xmlns:p14="http://schemas.microsoft.com/office/powerpoint/2010/main" val="2818401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t>Η ΔΙΑΛΕΚΤΟΣ ΜΕΡΟΣ ΜΟΝΟ ΤΗΣ ΓΛΩΣΣΙΚΗΣ ΠΟΙΚΙΛΙΑΣ</a:t>
            </a:r>
            <a:endParaRPr lang="el-GR" b="1" dirty="0"/>
          </a:p>
        </p:txBody>
      </p:sp>
      <p:sp>
        <p:nvSpPr>
          <p:cNvPr id="3" name="Θέση περιεχομένου 2"/>
          <p:cNvSpPr>
            <a:spLocks noGrp="1"/>
          </p:cNvSpPr>
          <p:nvPr>
            <p:ph idx="1"/>
          </p:nvPr>
        </p:nvSpPr>
        <p:spPr/>
        <p:txBody>
          <a:bodyPr/>
          <a:lstStyle/>
          <a:p>
            <a:r>
              <a:rPr lang="en-US" dirty="0" err="1" smtClean="0"/>
              <a:t>Berruto</a:t>
            </a:r>
            <a:r>
              <a:rPr lang="en-US" dirty="0" smtClean="0"/>
              <a:t> 2003</a:t>
            </a:r>
            <a:endParaRPr lang="el-GR" dirty="0"/>
          </a:p>
        </p:txBody>
      </p:sp>
      <p:sp>
        <p:nvSpPr>
          <p:cNvPr id="4" name="Οβάλ 3"/>
          <p:cNvSpPr/>
          <p:nvPr/>
        </p:nvSpPr>
        <p:spPr>
          <a:xfrm>
            <a:off x="5320937" y="3222171"/>
            <a:ext cx="2107474" cy="9666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DIAMESIA</a:t>
            </a:r>
            <a:endParaRPr lang="el-GR" dirty="0"/>
          </a:p>
        </p:txBody>
      </p:sp>
      <p:sp>
        <p:nvSpPr>
          <p:cNvPr id="5" name="Οβάλ 4"/>
          <p:cNvSpPr/>
          <p:nvPr/>
        </p:nvSpPr>
        <p:spPr>
          <a:xfrm>
            <a:off x="4493623" y="2738846"/>
            <a:ext cx="3640183" cy="28999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DIAMESIA</a:t>
            </a:r>
          </a:p>
          <a:p>
            <a:pPr algn="ctr"/>
            <a:r>
              <a:rPr lang="en-US" dirty="0" smtClean="0"/>
              <a:t>DIAFASIA</a:t>
            </a:r>
          </a:p>
          <a:p>
            <a:pPr algn="ctr"/>
            <a:r>
              <a:rPr lang="en-US" dirty="0" smtClean="0"/>
              <a:t>DIASTRATIA</a:t>
            </a:r>
          </a:p>
          <a:p>
            <a:pPr algn="ctr"/>
            <a:r>
              <a:rPr lang="en-US" dirty="0" smtClean="0"/>
              <a:t>DIATOPIA</a:t>
            </a:r>
            <a:endParaRPr lang="el-GR" dirty="0"/>
          </a:p>
        </p:txBody>
      </p:sp>
    </p:spTree>
    <p:extLst>
      <p:ext uri="{BB962C8B-B14F-4D97-AF65-F5344CB8AC3E}">
        <p14:creationId xmlns:p14="http://schemas.microsoft.com/office/powerpoint/2010/main" val="1377763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t>ΔΥΟ ΒΑΣΙΚΟΙ ΤΡΟΠΟΙ ΓΙΑ ΝΑ ΜΕΛΕΤΗΣΟΥΜΕ ΤΙΣ ΓΛΩΣΣΕΣ (ΚΑΙ ΤΗ ΓΛΩΣΣΑ)</a:t>
            </a:r>
            <a:endParaRPr lang="el-GR" b="1" dirty="0"/>
          </a:p>
        </p:txBody>
      </p:sp>
      <p:sp>
        <p:nvSpPr>
          <p:cNvPr id="3" name="Θέση περιεχομένου 2"/>
          <p:cNvSpPr>
            <a:spLocks noGrp="1"/>
          </p:cNvSpPr>
          <p:nvPr>
            <p:ph idx="1"/>
          </p:nvPr>
        </p:nvSpPr>
        <p:spPr/>
        <p:txBody>
          <a:bodyPr/>
          <a:lstStyle/>
          <a:p>
            <a:r>
              <a:rPr lang="el-GR" dirty="0" smtClean="0"/>
              <a:t>Η γλώσσα </a:t>
            </a:r>
            <a:r>
              <a:rPr lang="el-GR" b="1" dirty="0" smtClean="0"/>
              <a:t>ως σύστημα </a:t>
            </a:r>
            <a:r>
              <a:rPr lang="el-GR" dirty="0" smtClean="0"/>
              <a:t>με επιμέρους τομείς (φωνητική/φωνολογία, μορφολογία, σύνταξη, σημασιολογία).</a:t>
            </a:r>
          </a:p>
          <a:p>
            <a:r>
              <a:rPr lang="el-GR" dirty="0" smtClean="0"/>
              <a:t>Η γλώσσα </a:t>
            </a:r>
            <a:r>
              <a:rPr lang="el-GR" b="1" dirty="0" smtClean="0"/>
              <a:t>ως χρήση </a:t>
            </a:r>
            <a:r>
              <a:rPr lang="el-GR" dirty="0" smtClean="0"/>
              <a:t>εντός συγκεκριμένων γεωγραφικών, ιστορικών, κοινωνικών, πολιτικών πλαισίων και κατ’ επέκταση ως στοιχείο της αντίστοιχης ταυτότητας.</a:t>
            </a:r>
          </a:p>
          <a:p>
            <a:r>
              <a:rPr lang="el-GR" dirty="0" smtClean="0"/>
              <a:t>Οι δύο βασικοί τρόποι πρέπει να διακρίνονται και στη συνέχεια να συνεξετάζονται.</a:t>
            </a:r>
          </a:p>
          <a:p>
            <a:r>
              <a:rPr lang="el-GR" dirty="0" smtClean="0"/>
              <a:t>Ας προσθέσουμε στους παραπάνω τρόπους και τη βασική διάκριση </a:t>
            </a:r>
            <a:r>
              <a:rPr lang="el-GR" b="1" dirty="0" smtClean="0"/>
              <a:t>διαχρονικής</a:t>
            </a:r>
            <a:r>
              <a:rPr lang="el-GR" dirty="0" smtClean="0"/>
              <a:t> και </a:t>
            </a:r>
            <a:r>
              <a:rPr lang="el-GR" b="1" dirty="0" smtClean="0"/>
              <a:t>συγχρονικής</a:t>
            </a:r>
            <a:r>
              <a:rPr lang="el-GR" dirty="0" smtClean="0"/>
              <a:t> εξέτασης.</a:t>
            </a:r>
            <a:endParaRPr lang="el-GR" dirty="0"/>
          </a:p>
        </p:txBody>
      </p:sp>
    </p:spTree>
    <p:extLst>
      <p:ext uri="{BB962C8B-B14F-4D97-AF65-F5344CB8AC3E}">
        <p14:creationId xmlns:p14="http://schemas.microsoft.com/office/powerpoint/2010/main" val="36175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t>ΓΛΩΣΣΑ ΚΑΙ ΕΘΝΙΚΟ ΚΡΑΤΟΣ</a:t>
            </a:r>
            <a:endParaRPr lang="el-GR" b="1" dirty="0"/>
          </a:p>
        </p:txBody>
      </p:sp>
      <p:sp>
        <p:nvSpPr>
          <p:cNvPr id="3" name="Θέση περιεχομένου 2"/>
          <p:cNvSpPr>
            <a:spLocks noGrp="1"/>
          </p:cNvSpPr>
          <p:nvPr>
            <p:ph idx="1"/>
          </p:nvPr>
        </p:nvSpPr>
        <p:spPr/>
        <p:txBody>
          <a:bodyPr/>
          <a:lstStyle/>
          <a:p>
            <a:r>
              <a:rPr lang="el-GR" sz="2400" dirty="0" smtClean="0"/>
              <a:t>Αρχαία Ελλάδα, 1</a:t>
            </a:r>
            <a:r>
              <a:rPr lang="el-GR" sz="2400" baseline="30000" dirty="0" smtClean="0"/>
              <a:t>η</a:t>
            </a:r>
            <a:r>
              <a:rPr lang="el-GR" sz="2400" dirty="0" smtClean="0"/>
              <a:t> χιλιετία π.Χ. Ηρόδοτος: </a:t>
            </a:r>
            <a:r>
              <a:rPr lang="el-GR" sz="2400" i="1" dirty="0" smtClean="0"/>
              <a:t>ομόγλωσσο</a:t>
            </a:r>
          </a:p>
          <a:p>
            <a:r>
              <a:rPr lang="el-GR" sz="2400" i="1" dirty="0" smtClean="0"/>
              <a:t>Κοινή </a:t>
            </a:r>
            <a:r>
              <a:rPr lang="el-GR" sz="2400" dirty="0" smtClean="0"/>
              <a:t>των μετακλασικών χρόνων στην Αρχαία Ελλάδα, όταν οι ιστορικές συγκυρίες οδήγησαν στην δημιουργία της </a:t>
            </a:r>
            <a:r>
              <a:rPr lang="el-GR" sz="2400" dirty="0" err="1" smtClean="0"/>
              <a:t>αττικο</a:t>
            </a:r>
            <a:r>
              <a:rPr lang="el-GR" sz="2400" dirty="0" smtClean="0"/>
              <a:t>-ιωνικής κοινής (4</a:t>
            </a:r>
            <a:r>
              <a:rPr lang="el-GR" sz="2400" baseline="30000" dirty="0" smtClean="0"/>
              <a:t>ος</a:t>
            </a:r>
            <a:r>
              <a:rPr lang="el-GR" sz="2400" dirty="0" smtClean="0"/>
              <a:t> αι. π. Χ.) και κατόπιν στην ελληνιστική κοινή του κράτους του Μ. Αλεξάνδρου.</a:t>
            </a:r>
          </a:p>
          <a:p>
            <a:r>
              <a:rPr lang="el-GR" sz="2400" dirty="0" smtClean="0"/>
              <a:t>Ωστόσο,</a:t>
            </a:r>
            <a:r>
              <a:rPr lang="el-GR" sz="2400" i="1" dirty="0" smtClean="0"/>
              <a:t> </a:t>
            </a:r>
            <a:r>
              <a:rPr lang="el-GR" sz="2400" dirty="0" smtClean="0"/>
              <a:t>η ανάπτυξη των εθνικών κρατών μετά τη βιομηχανική επανάσταση ώθησε στο να θεωρούνται </a:t>
            </a:r>
            <a:r>
              <a:rPr lang="el-GR" sz="2400" b="1" dirty="0" smtClean="0"/>
              <a:t>ως γλώσσες  οι πρότυπες επίσημες γλώσσες των εθνικών κρατών. </a:t>
            </a:r>
            <a:r>
              <a:rPr lang="el-GR" sz="2400" dirty="0" smtClean="0"/>
              <a:t>Αυτές διέθεταν </a:t>
            </a:r>
            <a:r>
              <a:rPr lang="el-GR" sz="2400" b="1" dirty="0" smtClean="0"/>
              <a:t>κύρος</a:t>
            </a:r>
            <a:r>
              <a:rPr lang="el-GR" sz="2400" dirty="0" smtClean="0"/>
              <a:t>, ενώ οι διάλεκτοι συνδέθηκαν με ομιλητές αγροτικών περιοχών ή ελλιπούς μόρφωσης.</a:t>
            </a:r>
            <a:endParaRPr lang="en-US" sz="2400" dirty="0" smtClean="0"/>
          </a:p>
          <a:p>
            <a:r>
              <a:rPr lang="en-US" dirty="0" err="1" smtClean="0"/>
              <a:t>Weinreich</a:t>
            </a:r>
            <a:r>
              <a:rPr lang="en-US" dirty="0" smtClean="0"/>
              <a:t>: </a:t>
            </a:r>
            <a:r>
              <a:rPr lang="el-GR" dirty="0" smtClean="0"/>
              <a:t>γλώσσα είναι μια διάλεκτος που έχει στρατό και στόλο.</a:t>
            </a:r>
            <a:endParaRPr lang="el-GR" dirty="0"/>
          </a:p>
        </p:txBody>
      </p:sp>
    </p:spTree>
    <p:extLst>
      <p:ext uri="{BB962C8B-B14F-4D97-AF65-F5344CB8AC3E}">
        <p14:creationId xmlns:p14="http://schemas.microsoft.com/office/powerpoint/2010/main" val="2493308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t>ΚΡΙΤΗΡΙΑ ΔΙΑΚΡΙΣΗΣ ΓΛΩΣΣΑΣ ΚΑΙ ΔΙΑΛΕΚΤΟΥ Ι</a:t>
            </a:r>
            <a:endParaRPr lang="el-GR" b="1" dirty="0"/>
          </a:p>
        </p:txBody>
      </p:sp>
      <p:sp>
        <p:nvSpPr>
          <p:cNvPr id="3" name="Θέση περιεχομένου 2"/>
          <p:cNvSpPr>
            <a:spLocks noGrp="1"/>
          </p:cNvSpPr>
          <p:nvPr>
            <p:ph idx="1"/>
          </p:nvPr>
        </p:nvSpPr>
        <p:spPr/>
        <p:txBody>
          <a:bodyPr/>
          <a:lstStyle/>
          <a:p>
            <a:r>
              <a:rPr lang="el-GR" dirty="0" smtClean="0"/>
              <a:t>Α) διαφορές συστήματος σε όλους τους τομείς, </a:t>
            </a:r>
          </a:p>
          <a:p>
            <a:r>
              <a:rPr lang="el-GR" dirty="0" smtClean="0"/>
              <a:t>π.χ. Σύνταξη: νότια ιδιώματα </a:t>
            </a:r>
            <a:r>
              <a:rPr lang="el-GR" i="1" dirty="0" smtClean="0"/>
              <a:t>μου δίνεις / </a:t>
            </a:r>
            <a:r>
              <a:rPr lang="el-GR" dirty="0" smtClean="0"/>
              <a:t>βόρεια ιδιώματα </a:t>
            </a:r>
            <a:r>
              <a:rPr lang="el-GR" i="1" dirty="0" smtClean="0"/>
              <a:t>με δίνεις</a:t>
            </a:r>
            <a:endParaRPr lang="el-GR" dirty="0" smtClean="0"/>
          </a:p>
          <a:p>
            <a:r>
              <a:rPr lang="el-GR" dirty="0" smtClean="0"/>
              <a:t>Μορφολογία: νότια ιδιώματα και πρότυπη </a:t>
            </a:r>
            <a:r>
              <a:rPr lang="el-GR" i="1" dirty="0" smtClean="0"/>
              <a:t>καθόντουσαν / κάθονταν</a:t>
            </a:r>
            <a:r>
              <a:rPr lang="el-GR" dirty="0" smtClean="0"/>
              <a:t> </a:t>
            </a:r>
          </a:p>
          <a:p>
            <a:pPr marL="0" indent="0">
              <a:buNone/>
            </a:pPr>
            <a:r>
              <a:rPr lang="el-GR" dirty="0" smtClean="0"/>
              <a:t>  πελοποννησιακά (αχαϊκά - </a:t>
            </a:r>
            <a:r>
              <a:rPr lang="el-GR" dirty="0" err="1" smtClean="0"/>
              <a:t>ηλειακά</a:t>
            </a:r>
            <a:r>
              <a:rPr lang="el-GR" dirty="0" smtClean="0"/>
              <a:t>) ιδιώματα </a:t>
            </a:r>
            <a:r>
              <a:rPr lang="el-GR" i="1" dirty="0" err="1" smtClean="0"/>
              <a:t>καθόσαντε</a:t>
            </a:r>
            <a:r>
              <a:rPr lang="el-GR" i="1" dirty="0" smtClean="0"/>
              <a:t> </a:t>
            </a:r>
          </a:p>
          <a:p>
            <a:r>
              <a:rPr lang="el-GR" dirty="0" smtClean="0"/>
              <a:t>Φωνολογία: κοινή </a:t>
            </a:r>
            <a:r>
              <a:rPr lang="el-GR" i="1" dirty="0" smtClean="0"/>
              <a:t>λύνω [</a:t>
            </a:r>
            <a:r>
              <a:rPr lang="en-US" i="1" dirty="0" err="1" smtClean="0"/>
              <a:t>lino</a:t>
            </a:r>
            <a:r>
              <a:rPr lang="en-US" i="1" dirty="0" smtClean="0"/>
              <a:t>], </a:t>
            </a:r>
            <a:r>
              <a:rPr lang="el-GR" dirty="0" smtClean="0"/>
              <a:t>ορισμένα ιδιώματα βόρεια και νότια </a:t>
            </a:r>
            <a:r>
              <a:rPr lang="en-US" i="1" dirty="0" smtClean="0"/>
              <a:t>[</a:t>
            </a:r>
            <a:r>
              <a:rPr lang="en-US" i="1" dirty="0" err="1" smtClean="0"/>
              <a:t>ʎino</a:t>
            </a:r>
            <a:r>
              <a:rPr lang="en-US" i="1" dirty="0" smtClean="0"/>
              <a:t>], </a:t>
            </a:r>
            <a:endParaRPr lang="el-GR" i="1" dirty="0" smtClean="0"/>
          </a:p>
          <a:p>
            <a:r>
              <a:rPr lang="el-GR" dirty="0" smtClean="0"/>
              <a:t>Λεξιλόγιο: κοινή </a:t>
            </a:r>
            <a:r>
              <a:rPr lang="el-GR" i="1" dirty="0" smtClean="0"/>
              <a:t>σκορδαλιά / </a:t>
            </a:r>
            <a:r>
              <a:rPr lang="el-GR" dirty="0" err="1" smtClean="0"/>
              <a:t>νοτιοπελοποννησιακά</a:t>
            </a:r>
            <a:r>
              <a:rPr lang="el-GR" dirty="0" smtClean="0"/>
              <a:t> ιδιώματα </a:t>
            </a:r>
            <a:r>
              <a:rPr lang="el-GR" i="1" dirty="0" smtClean="0"/>
              <a:t>αλιάδα</a:t>
            </a:r>
          </a:p>
          <a:p>
            <a:r>
              <a:rPr lang="el-GR" dirty="0" smtClean="0"/>
              <a:t>Γενικά, ωστόσο, οι διάλεκτοι ανήκουν στην ίδια γλώσσα, όταν ικανοποιείται </a:t>
            </a:r>
            <a:r>
              <a:rPr lang="el-GR" b="1" dirty="0" smtClean="0"/>
              <a:t>το κριτήριο της αμοιβαίας κατανόησης</a:t>
            </a:r>
            <a:r>
              <a:rPr lang="el-GR" dirty="0" smtClean="0"/>
              <a:t>.</a:t>
            </a:r>
          </a:p>
          <a:p>
            <a:endParaRPr lang="el-GR" dirty="0"/>
          </a:p>
          <a:p>
            <a:endParaRPr lang="el-GR" dirty="0" smtClean="0"/>
          </a:p>
          <a:p>
            <a:endParaRPr lang="el-GR" dirty="0"/>
          </a:p>
        </p:txBody>
      </p:sp>
    </p:spTree>
    <p:extLst>
      <p:ext uri="{BB962C8B-B14F-4D97-AF65-F5344CB8AC3E}">
        <p14:creationId xmlns:p14="http://schemas.microsoft.com/office/powerpoint/2010/main" val="206908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t>ΚΡΙΤΗΡΙΑ ΔΙΑΚΡΙΣΗΣ ΓΛΩΣΣΑΣ ΚΑΙ ΔΙΑΛΕΚΤΟΥ ΙΙ</a:t>
            </a:r>
            <a:endParaRPr lang="el-GR" b="1" dirty="0"/>
          </a:p>
        </p:txBody>
      </p:sp>
      <p:sp>
        <p:nvSpPr>
          <p:cNvPr id="3" name="Θέση περιεχομένου 2"/>
          <p:cNvSpPr>
            <a:spLocks noGrp="1"/>
          </p:cNvSpPr>
          <p:nvPr>
            <p:ph idx="1"/>
          </p:nvPr>
        </p:nvSpPr>
        <p:spPr/>
        <p:txBody>
          <a:bodyPr/>
          <a:lstStyle/>
          <a:p>
            <a:r>
              <a:rPr lang="el-GR" dirty="0" smtClean="0"/>
              <a:t>Πολλές φορές, όμως, ορίζονται ως «γλώσσες» ποικιλίες που υπό άλλες συνθήκες θα θεωρούνταν διαφορετικές διάλεκτοι, π.χ. οι σκανδιναβικές γλώσσες (σουηδική, νορβηγική, δανική) θεωρούνται διακριτές, παρόλο που υπάρχει αμοιβαία κατανόηση μεταξύ των ομιλητών τους, και υπό άλλες συνθήκες θα θεωρούνταν διάλεκτοι της ίδιας γλώσσας.</a:t>
            </a:r>
          </a:p>
          <a:p>
            <a:r>
              <a:rPr lang="el-GR" u="sng" dirty="0" smtClean="0"/>
              <a:t>Προς συζήτηση</a:t>
            </a:r>
            <a:r>
              <a:rPr lang="el-GR" dirty="0" smtClean="0"/>
              <a:t>: 1. τα </a:t>
            </a:r>
            <a:r>
              <a:rPr lang="el-GR" dirty="0" err="1" smtClean="0"/>
              <a:t>κατωιταλιώτικα</a:t>
            </a:r>
            <a:r>
              <a:rPr lang="el-GR" dirty="0" smtClean="0"/>
              <a:t> ελληνικά και η ποντιακή διάλεκτος είναι διάλεκτοι της ίδιας γλώσσας; Η έννοια της ιστορικής διαλέκτου.</a:t>
            </a:r>
          </a:p>
          <a:p>
            <a:r>
              <a:rPr lang="el-GR" dirty="0" smtClean="0"/>
              <a:t>2. και τι συμβαίνει με την ισπανική και την ιταλική;</a:t>
            </a:r>
          </a:p>
          <a:p>
            <a:endParaRPr lang="el-GR" dirty="0"/>
          </a:p>
        </p:txBody>
      </p:sp>
    </p:spTree>
    <p:extLst>
      <p:ext uri="{BB962C8B-B14F-4D97-AF65-F5344CB8AC3E}">
        <p14:creationId xmlns:p14="http://schemas.microsoft.com/office/powerpoint/2010/main" val="302920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t>ΜΙΑ ΓΛΩΣΣΑ ΣΤΗΡΙΖΕΤΑΙ ΠΑΝΤΟΤΕ ΣΕ ΜΙΑ ΔΙΑΛΕΚΤΟ</a:t>
            </a:r>
            <a:endParaRPr lang="el-GR" b="1" dirty="0"/>
          </a:p>
        </p:txBody>
      </p:sp>
      <p:sp>
        <p:nvSpPr>
          <p:cNvPr id="3" name="Θέση περιεχομένου 2"/>
          <p:cNvSpPr>
            <a:spLocks noGrp="1"/>
          </p:cNvSpPr>
          <p:nvPr>
            <p:ph idx="1"/>
          </p:nvPr>
        </p:nvSpPr>
        <p:spPr/>
        <p:txBody>
          <a:bodyPr>
            <a:normAutofit fontScale="92500" lnSpcReduction="20000"/>
          </a:bodyPr>
          <a:lstStyle/>
          <a:p>
            <a:r>
              <a:rPr lang="el-GR" dirty="0" smtClean="0"/>
              <a:t>Κοινή πρότυπη ελληνική: </a:t>
            </a:r>
            <a:r>
              <a:rPr lang="el-GR" u="sng" dirty="0" smtClean="0"/>
              <a:t>στηρίζεται</a:t>
            </a:r>
            <a:r>
              <a:rPr lang="el-GR" dirty="0" smtClean="0"/>
              <a:t> στα πελοποννησιακά ιδιώματα και την ποικιλία της Κωνσταντινούπολης (στηρίζεται, δεν ταυτίζεται).</a:t>
            </a:r>
          </a:p>
          <a:p>
            <a:r>
              <a:rPr lang="el-GR" dirty="0" smtClean="0"/>
              <a:t>Κοινή ιταλική (</a:t>
            </a:r>
            <a:r>
              <a:rPr lang="en-US" dirty="0" err="1" smtClean="0"/>
              <a:t>italiano</a:t>
            </a:r>
            <a:r>
              <a:rPr lang="en-US" dirty="0" smtClean="0"/>
              <a:t> standard): </a:t>
            </a:r>
            <a:r>
              <a:rPr lang="el-GR" dirty="0" smtClean="0"/>
              <a:t>στηρίζεται στην </a:t>
            </a:r>
            <a:r>
              <a:rPr lang="el-GR" dirty="0" err="1" smtClean="0"/>
              <a:t>τοσκανική</a:t>
            </a:r>
            <a:r>
              <a:rPr lang="el-GR" dirty="0" smtClean="0"/>
              <a:t> ποικιλία της Φλωρεντίας.</a:t>
            </a:r>
          </a:p>
          <a:p>
            <a:r>
              <a:rPr lang="el-GR" dirty="0" smtClean="0"/>
              <a:t>Κοινή γαλλική: στηρίζεται στη διάλεκτο του Παρισιού (</a:t>
            </a:r>
            <a:r>
              <a:rPr lang="en-US" dirty="0" err="1" smtClean="0"/>
              <a:t>dialecte</a:t>
            </a:r>
            <a:r>
              <a:rPr lang="en-US" dirty="0" smtClean="0"/>
              <a:t> de l’ </a:t>
            </a:r>
            <a:r>
              <a:rPr lang="en-US" dirty="0" err="1" smtClean="0"/>
              <a:t>île</a:t>
            </a:r>
            <a:r>
              <a:rPr lang="en-US" dirty="0" smtClean="0"/>
              <a:t> de France)</a:t>
            </a:r>
            <a:r>
              <a:rPr lang="el-GR" dirty="0" smtClean="0"/>
              <a:t>.</a:t>
            </a:r>
            <a:endParaRPr lang="en-US" dirty="0" smtClean="0"/>
          </a:p>
          <a:p>
            <a:r>
              <a:rPr lang="el-GR" dirty="0" smtClean="0"/>
              <a:t>Κοινή γερμανική: στηρίζεται στις νότιες διαλέκτους. Ονομάζεται </a:t>
            </a:r>
            <a:r>
              <a:rPr lang="en-US" dirty="0" err="1" smtClean="0"/>
              <a:t>Hochdeutsch</a:t>
            </a:r>
            <a:r>
              <a:rPr lang="en-US" dirty="0" smtClean="0"/>
              <a:t> </a:t>
            </a:r>
            <a:r>
              <a:rPr lang="el-GR" dirty="0" smtClean="0"/>
              <a:t>«ψηλά» γερμανικά, επειδή οι νότιες διάλεκτοι μιλιούνταν στις Άλπεις.</a:t>
            </a:r>
          </a:p>
          <a:p>
            <a:r>
              <a:rPr lang="el-GR" dirty="0" smtClean="0"/>
              <a:t>Κοινή ισπανική: στηρίζεται στην </a:t>
            </a:r>
            <a:r>
              <a:rPr lang="el-GR" dirty="0" err="1" smtClean="0"/>
              <a:t>καστιλιάνικη</a:t>
            </a:r>
            <a:r>
              <a:rPr lang="el-GR" dirty="0" smtClean="0"/>
              <a:t>. Πρβ. Καταλανική, </a:t>
            </a:r>
            <a:r>
              <a:rPr lang="el-GR" dirty="0" err="1" smtClean="0"/>
              <a:t>γαλιεγική</a:t>
            </a:r>
            <a:r>
              <a:rPr lang="el-GR" dirty="0" smtClean="0"/>
              <a:t> και την μη-λατινογενή βασκική.</a:t>
            </a:r>
            <a:endParaRPr lang="en-US" dirty="0" smtClean="0"/>
          </a:p>
          <a:p>
            <a:r>
              <a:rPr lang="el-GR" dirty="0" smtClean="0"/>
              <a:t>Κοινή ρωσική: στηρίζεται στην </a:t>
            </a:r>
            <a:r>
              <a:rPr lang="el-GR" dirty="0" err="1" smtClean="0"/>
              <a:t>ανατολικοσλαβική</a:t>
            </a:r>
            <a:r>
              <a:rPr lang="el-GR" dirty="0" smtClean="0"/>
              <a:t> ποικιλία της Ρωσίας του Κιέβου.</a:t>
            </a:r>
            <a:endParaRPr lang="el-GR" dirty="0"/>
          </a:p>
        </p:txBody>
      </p:sp>
    </p:spTree>
    <p:extLst>
      <p:ext uri="{BB962C8B-B14F-4D97-AF65-F5344CB8AC3E}">
        <p14:creationId xmlns:p14="http://schemas.microsoft.com/office/powerpoint/2010/main" val="2655147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t>ΠΡΟΫΠΟΘΕΣΕΙΣ ΑΝΑΔΕΙΞΗΣ ΜΙΑΣ ΔΙΑΛΕΚΤΟΥ ΣΕ ΠΡΟΤΥΠΗ ΓΛΩΣΣΑ</a:t>
            </a:r>
            <a:endParaRPr lang="el-GR" b="1" dirty="0"/>
          </a:p>
        </p:txBody>
      </p:sp>
      <p:sp>
        <p:nvSpPr>
          <p:cNvPr id="3" name="Θέση περιεχομένου 2"/>
          <p:cNvSpPr>
            <a:spLocks noGrp="1"/>
          </p:cNvSpPr>
          <p:nvPr>
            <p:ph idx="1"/>
          </p:nvPr>
        </p:nvSpPr>
        <p:spPr/>
        <p:txBody>
          <a:bodyPr/>
          <a:lstStyle/>
          <a:p>
            <a:r>
              <a:rPr lang="el-GR" dirty="0" smtClean="0"/>
              <a:t>Ιστορικές: συγκεκριμένα γεγονότα σε κάθε περίσταση αναδεικνύουν μια περιοχή σε κεντρική για τη διαμόρφωση μιας διαλεκτικής ποικιλίας σε «πρωταγωνιστική»</a:t>
            </a:r>
          </a:p>
          <a:p>
            <a:r>
              <a:rPr lang="el-GR" dirty="0" smtClean="0"/>
              <a:t>Κύρος: αυτό προέρχεται συνήθως από τη χρήση της ποικιλίας σε πεδία υψηλής χρήσης (π.χ. η </a:t>
            </a:r>
            <a:r>
              <a:rPr lang="el-GR" dirty="0" err="1" smtClean="0"/>
              <a:t>τοσκανική</a:t>
            </a:r>
            <a:r>
              <a:rPr lang="el-GR" dirty="0" smtClean="0"/>
              <a:t> της Ιταλίας στη λογοτεχνία)</a:t>
            </a:r>
          </a:p>
          <a:p>
            <a:r>
              <a:rPr lang="el-GR" dirty="0" smtClean="0"/>
              <a:t>Δημιουργία εγχειριδίων Γραμματικής και Λεξικών, Ίδρυση Ακαδημιών που τυποποιούν τη γλώσσα</a:t>
            </a:r>
          </a:p>
          <a:p>
            <a:r>
              <a:rPr lang="el-GR" dirty="0" smtClean="0"/>
              <a:t>Διδασκαλία στο σχολείο και χρήση της ποικιλίας σε όλες τις επίσημες περιστάσεις (διοίκηση, επιστήμη, θεσμοί δικαιοσύνης)</a:t>
            </a:r>
            <a:endParaRPr lang="el-GR" dirty="0"/>
          </a:p>
        </p:txBody>
      </p:sp>
    </p:spTree>
    <p:extLst>
      <p:ext uri="{BB962C8B-B14F-4D97-AF65-F5344CB8AC3E}">
        <p14:creationId xmlns:p14="http://schemas.microsoft.com/office/powerpoint/2010/main" val="326477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Επομένως, ας προβληματιστούμε για το:</a:t>
            </a:r>
            <a:endParaRPr lang="el-GR" dirty="0"/>
          </a:p>
        </p:txBody>
      </p:sp>
      <p:sp>
        <p:nvSpPr>
          <p:cNvPr id="3" name="Θέση περιεχομένου 2"/>
          <p:cNvSpPr>
            <a:spLocks noGrp="1"/>
          </p:cNvSpPr>
          <p:nvPr>
            <p:ph idx="1"/>
          </p:nvPr>
        </p:nvSpPr>
        <p:spPr/>
        <p:txBody>
          <a:bodyPr/>
          <a:lstStyle/>
          <a:p>
            <a:r>
              <a:rPr lang="el-GR" dirty="0" smtClean="0"/>
              <a:t>Πώς σκεφτόμαστε στη σύγχρονη εποχή τη μητρική γλώσσα, την εθνική γλώσσα, τις διαλέκτους, τις ξένες γλώσσες; </a:t>
            </a:r>
          </a:p>
          <a:p>
            <a:r>
              <a:rPr lang="el-GR" dirty="0" smtClean="0"/>
              <a:t>Και μάλιστα σε μια εποχή που υποστηρίζει –τουλάχιστον θεωρητικά- την πολυμορφία και την πολυγλωσσία, ενώ άτυπα, αλλά πολύ πραγματικά, επιβάλλει μια παγκοσμίως ηγεμονική γλώσσα, την </a:t>
            </a:r>
            <a:r>
              <a:rPr lang="el-GR" dirty="0" err="1" smtClean="0"/>
              <a:t>αμερικανοαγγλική</a:t>
            </a:r>
            <a:r>
              <a:rPr lang="el-GR" dirty="0" smtClean="0"/>
              <a:t>;</a:t>
            </a:r>
            <a:endParaRPr lang="el-GR" dirty="0"/>
          </a:p>
        </p:txBody>
      </p:sp>
    </p:spTree>
    <p:extLst>
      <p:ext uri="{BB962C8B-B14F-4D97-AF65-F5344CB8AC3E}">
        <p14:creationId xmlns:p14="http://schemas.microsoft.com/office/powerpoint/2010/main" val="286058318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690</Words>
  <Application>Microsoft Office PowerPoint</Application>
  <PresentationFormat>Προσαρμογή</PresentationFormat>
  <Paragraphs>47</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ΔΙΑΛΕΚΤΟΣ- ΓΛΩΣΣΑ -ΕΘΝΙΚΗ ΓΛΩΣΣΑ -ΠΡΟΤΥΠΗ ΓΛΩΣΣΑ Γιάννα Γιαννουλοπούλου</vt:lpstr>
      <vt:lpstr>Η ΔΙΑΛΕΚΤΟΣ ΜΕΡΟΣ ΜΟΝΟ ΤΗΣ ΓΛΩΣΣΙΚΗΣ ΠΟΙΚΙΛΙΑΣ</vt:lpstr>
      <vt:lpstr>ΔΥΟ ΒΑΣΙΚΟΙ ΤΡΟΠΟΙ ΓΙΑ ΝΑ ΜΕΛΕΤΗΣΟΥΜΕ ΤΙΣ ΓΛΩΣΣΕΣ (ΚΑΙ ΤΗ ΓΛΩΣΣΑ)</vt:lpstr>
      <vt:lpstr>ΓΛΩΣΣΑ ΚΑΙ ΕΘΝΙΚΟ ΚΡΑΤΟΣ</vt:lpstr>
      <vt:lpstr>ΚΡΙΤΗΡΙΑ ΔΙΑΚΡΙΣΗΣ ΓΛΩΣΣΑΣ ΚΑΙ ΔΙΑΛΕΚΤΟΥ Ι</vt:lpstr>
      <vt:lpstr>ΚΡΙΤΗΡΙΑ ΔΙΑΚΡΙΣΗΣ ΓΛΩΣΣΑΣ ΚΑΙ ΔΙΑΛΕΚΤΟΥ ΙΙ</vt:lpstr>
      <vt:lpstr>ΜΙΑ ΓΛΩΣΣΑ ΣΤΗΡΙΖΕΤΑΙ ΠΑΝΤΟΤΕ ΣΕ ΜΙΑ ΔΙΑΛΕΚΤΟ</vt:lpstr>
      <vt:lpstr>ΠΡΟΫΠΟΘΕΣΕΙΣ ΑΝΑΔΕΙΞΗΣ ΜΙΑΣ ΔΙΑΛΕΚΤΟΥ ΣΕ ΠΡΟΤΥΠΗ ΓΛΩΣΣΑ</vt:lpstr>
      <vt:lpstr>Επομένως, ας προβληματιστούμε για το: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ΔΙΑΛΕΚΤΟΣ- ΓΛΩΣΣΑ -ΕΘΝΙΚΗ ΓΛΩΣΣΑ -ΠΡΟΤΥΠΗ ΓΛΩΣΣΑ Γιάννα Γιαννουλοπούλου</dc:title>
  <dc:creator>user</dc:creator>
  <cp:lastModifiedBy>user22</cp:lastModifiedBy>
  <cp:revision>16</cp:revision>
  <cp:lastPrinted>2022-12-13T09:16:17Z</cp:lastPrinted>
  <dcterms:created xsi:type="dcterms:W3CDTF">2021-12-16T09:06:21Z</dcterms:created>
  <dcterms:modified xsi:type="dcterms:W3CDTF">2022-12-13T09:18:20Z</dcterms:modified>
</cp:coreProperties>
</file>