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ink/ink8.xml" ContentType="application/inkml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ink/ink6.xml" ContentType="application/inkml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ink/ink2.xml" ContentType="application/inkml+xml"/>
  <Override PartName="/ppt/ink/ink12.xml" ContentType="application/inkml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0.xml" ContentType="application/inkml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ink/ink9.xml" ContentType="application/inkml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ink/ink7.xml" ContentType="application/inkml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ink/ink5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ink/ink1.xml" ContentType="application/inkml+xml"/>
  <Override PartName="/ppt/ink/ink13.xml" ContentType="application/inkml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1.xml" ContentType="application/inkml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1" r:id="rId2"/>
    <p:sldId id="273" r:id="rId3"/>
    <p:sldId id="274" r:id="rId4"/>
    <p:sldId id="275" r:id="rId5"/>
    <p:sldId id="276" r:id="rId6"/>
    <p:sldId id="296" r:id="rId7"/>
    <p:sldId id="277" r:id="rId8"/>
    <p:sldId id="297" r:id="rId9"/>
    <p:sldId id="298" r:id="rId10"/>
    <p:sldId id="278" r:id="rId11"/>
    <p:sldId id="279" r:id="rId12"/>
    <p:sldId id="280" r:id="rId13"/>
    <p:sldId id="281" r:id="rId14"/>
    <p:sldId id="299" r:id="rId15"/>
    <p:sldId id="282" r:id="rId16"/>
    <p:sldId id="283" r:id="rId17"/>
    <p:sldId id="284" r:id="rId18"/>
    <p:sldId id="302" r:id="rId19"/>
    <p:sldId id="285" r:id="rId20"/>
    <p:sldId id="286" r:id="rId21"/>
    <p:sldId id="300" r:id="rId22"/>
    <p:sldId id="301" r:id="rId23"/>
    <p:sldId id="287" r:id="rId24"/>
    <p:sldId id="288" r:id="rId25"/>
    <p:sldId id="289" r:id="rId26"/>
    <p:sldId id="307" r:id="rId27"/>
    <p:sldId id="309" r:id="rId28"/>
    <p:sldId id="308" r:id="rId29"/>
    <p:sldId id="310" r:id="rId30"/>
    <p:sldId id="304" r:id="rId31"/>
    <p:sldId id="303" r:id="rId32"/>
    <p:sldId id="290" r:id="rId33"/>
    <p:sldId id="291" r:id="rId34"/>
    <p:sldId id="292" r:id="rId35"/>
    <p:sldId id="313" r:id="rId36"/>
    <p:sldId id="311" r:id="rId37"/>
    <p:sldId id="312" r:id="rId38"/>
    <p:sldId id="293" r:id="rId39"/>
    <p:sldId id="294" r:id="rId40"/>
    <p:sldId id="305" r:id="rId4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74928" autoAdjust="0"/>
  </p:normalViewPr>
  <p:slideViewPr>
    <p:cSldViewPr>
      <p:cViewPr>
        <p:scale>
          <a:sx n="60" d="100"/>
          <a:sy n="60" d="100"/>
        </p:scale>
        <p:origin x="-1500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49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4-29T05:41:43.9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0 135,'42'-21,"-21"21,21 0,1 0,-1 0,0 0,-20 0,-1 0,21 0,0 0,1 0,63 0,-64 0,43 0,-64 0,42 0,22 0,-22 0,-41 0,20 0,-21 0,0 0,0 0,43 0,-43 0,0 0,0 0,64 0,-64 0,0 0,22 0,-22 0,21 0,-21 0,22 0,-1 0,0 0,-20 0,-1 0,21 0,-21 0,43 0,-22 0,-21 0,43 0,-43 0,0 0,0 0,22 0,-22 0,21 0,43 0,-43 0,-21 0,0 0,22-22,-1 22,-21-21,0 21,43 0,-22 0,1 0,20 0,-42-21,43 21,-43 0,21 0,1 0,20 0,-21 0,1 0,-22 0,0 0,0 0,0 0,43 0,-43 0,0 0,0 0,22 0,-1 0,-21 0,43 0,-43 0,21 0,-21 0,64-42,-64 42,0 0,22 0,-22 0,0 0,0 0,0 0,22 0,-22 0,21 0,1 0,-22 21,-21 0,-43 0,43 0,-21-21,-63 22,41-22,22 21,-21-21,21 0,-1 21,1-21,0 0,-21 21,-22-21,43 21,0-21,-43 22,43-22,-21 0,0 0,20 21,1-21,0 0,-21 21,21-21,-1 0,-20 21,0 0,21-21,-1 0,-20 0,0 0,-1 0,22 0,-63 0,41 0,1 0,-22 0,43 0,-21 0,0 0,-1 0,1 0,-22 0,43 0,-21 0,21 0,0 0,-1 0,1 0,0 0,-21 0,21 0,-22 0,22 0,-42 0,41 0,-20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4-29T05:51:03.29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212 0,'42'0,"43"0,-22 0,43 0,-85 42,1-42,20 0,21 0,-41 0,62 21,-41-21,-22 0,0 0,42 0,-41 0,-1 0,0 0,0 0,0 0,0 0,22 0,-1 0,-21 0,22 0,-1 0,-21 0,0 0,0 0,43-21,-43 21,21 0,-20 0,20 0,-21 0,21 0,-20 0,-1 0,0 0,0 0,0 0,43 0,-43 0,21 0,64 21,-85-21,0 0,43 0,-43 0,21 0,-20 0,41 0,-42 0,0 0,-21 21,-21-21,0 22,-64-1,85 0,-21-21,-21 0,0 0,20 21,1-21,-42 21,42-21,21 22,-64-22,43 21,0-21,0 0,-43 0,43 0,-43 42,43-42,0 0,-42 21,20-21,-41 42,62-42,1 0,0 0,-21 0,21 0,-1 0,1 0,0 0,0 0,0 0,0 0,-1 0,-62 0,41 0,22 0,0 0,-21 0,21 0,-22 0,1 0,21 0,-22 0,-41 0,41 0,1 0,21 0,-21 0,20 0,1 0,0 0,0 0,0 0,21-21,-43 21,1 0,-21 0,-1 0,22 0,-22-21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4-29T05:51:18.923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64,'43'0,"41"0,-20 0,20 0,-20 0,-1 0,-41 0,-1 0,42 0,1 0,-1 0,22 0,-43 0,1 0,-1 0,-21 0,21 0,-20 0,-1 0,0 0,0 0,21 0,1 0,-22 0,0-22,21 22,1 0,-1 0,43 0,-64 0,0 0,0 0,43 0,-1 0,22 0,-22 0,-20 0,-1 0,0 0,1 0,-1 0,-21 0,0 0,22 0,-22 0,0 0,0 0,22 0,-1 0,-21 0,0 0,22 0,-22-21,0 21,0 0,0 0,64 0,-64 0,43 0,-43 0,0 0,0 0,0 0,43 0,-43 0,42 0,-41 0,20 0,-21 0,43 0,-1 0,22 0,-22 0,22 0,-43 0,1 0,-22 0,0 0,0 0,0 0,22 0,-22 0,0 0,0 0,0 0,0 0,22 0,-22 0,21 0,-21 0,1 0,-1 0,0 0,0 0,0 0,22 0,-22 0,0 0,0 0,0 0,22 0,-22 0,0 0,0 0,0 0,22 0,-22 0,0 0,21 0,-21 0,1 0,-1 0,0 0,21 0,-21 0,1 0,-1 0,0 0,21 0,-21 0,1 0,-1 0,42 0,-42 0,1 0,-1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4-29T05:51:26.18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3,'-21'0,"42"0,21 0,1 0,-22 0,21 0,0 0,1 0,-1 0,-21 0,22 0,20 21,-21 0,1-21,-22 0,0 21,0-21,64 22,-43-22,1 0,-22 0,0 0,21 0,-21 0,43 0,-43 0,0 0,0 0,1 0,-1 0,21 0,-21 0,43 21,-43 0,21-21,-21 0,43 0,-43 0,0 0,0 0,22 0,-22 0,0 0,0 0,0 0,1 0,-1 0,0 0,21 0,-21 0,22 0,-22 0,0 0,0 0,22 0,-22 0,0 0,0 21,0-21,22 0,-22 0,0 0,0 0,21 0,1 0,-22 0,106 0,-85-21,1 21,-1 0,-21 0,-21-21,42 21,-20 0,-22-21,21 21,0-22,0 22,-84 0,41 0,-20 0,21 0,-64 0,64 0,-42 0,20 0,22 0,0 0,0 0,-43 0,22-21,21 21,-43 0,43-21,0 21,-21-21,-1 21,1 0,21 0,0 0,-22 0,22 0,-21 0,21 0,-1 0,1 0,0 0,-42 0,41 0,-41 0,21 0,20 0,1 0,0 0,0 0,0 0,0 0,-22 0,22 0,-21 0,21 0,-1 0,1 0,-21 0,21 0,-22 0,22 0,-21 0,21 0,0 0,-1 0,1 0,0 0,0 0,0 0,0 0,-1 0,-20 0,21 0,0 0,0 0,-1 0,-20 0,21 0,0 0,0 0,-22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4-29T05:53:04.949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0 131,'42'0,"-20"0,-1 0,0 0,0 0,0 0,22 0,-22 0,0 0,42 0,-41 0,-1 0,0 0,21 0,-21 0,1 0,20 0,-21 0,0 0,22 0,-22 0,21 0,-21 0,22 0,-22 0,0 0,0 0,0 0,0 0,22 0,-22 0,0 0,0 0,0 0,1 0,20 0,-21 0,0 0,0 0,43-21,-22 21,-21 0,22 0,-22 0,21 0,1-22,-1 22,-21 0,43 0,-43 0,21-42,-21 42,22 0,-22 0,21 0,-21 0,0 0,1 0,-1 0,21 0,0-42,-20 42,20 0,-21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4-29T05:41:51.9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1524 22,'-43'0,"1"0,21 0,-43 0,43 0,-21 0,21 0,-43 0,22 0,0 0,-22 0,43 0,0 0,-43 0,43 0,0 0,-21 0,-1 0,22 0,0 0,0 0,-43 0,1 0,-22 0,43 0,-1 0,1 0,21 0,0 0,-22 0,-41 0,41 0,-20 0,21 0,20 0,-41-22,42 22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4-12T12:59:22.0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42 260,'22'0,"-1"0,-21 21,63 0,-42-21,22 0,-22 0,0 0,0 0,22 21,20-21,-21 0,1 0,-1 0,22 0,-43 0,0 0,0 0,21 0,-20 0,-1 0,0 0,0 0,21 0,-20 0,-1 0,0 0,0 0,0 0,0 0,1 0,-1 0,21 0,0 0,-20 0,-1 21,21-21,43 0,-43 0,22 0,-22 0,43 22,-43-22,-21 0,21 0,-20 0,-1 0,0 0,0 0,0 0,0 0,22 0,-22 0,21 0,-21 0,1 21,-1-21,63 0,-41 0,41 0,22 0,0 0,-64 21,43-21,-43 21,-20-21,41 0,-42 0,22 0,-1 0,-42-21,21 0,-21 0,0-1,0-41,0 42,0-22,0 22,0 0,-21 0,0 21,-22 0,1 0,21 0,0 0,0 0,-1 0,-20 0,0-21,21 21,-1 0,-20 0,21 0,0 0,0 0,-22-21,22 21,0 0,0-22,0-20,-1 42,1 0,0 0,-21 0,21 0,-22 0,1 0,0 0,20 0,1 0,0 0,0 0,-43-21,43 21,0 0,0 0,-21 0,-22 0,22 0,-22 0,43 0,-42 0,41 0,-41 0,21 0,-1 0,-20 0,42 0,-43 0,22 0,21 0,-22 0,22 0,0 0,-21 0,-22 0,43 0,0 0,-43 0,22 0,21 0,-43 0,22 0,0 0,-64 0,63 0,22 0,-21 0,21 0,0 0,-1 0,-20 0,21 0,0 0,-22 0,1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4-29T05:46:40.42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0,'22'0,"20"0,-21 0,21 0,1 0,-22 0,0 0,0 0,0 0,43 0,-43 0,21 0,-20 0,-1 0,0 0,0 0,21 0,-20 0,-1 0,0 0,0 0,21 0,1 0,-22 0,0 0,0 0,0 0,1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4-29T05:50:04.2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22 66,'0'21,"42"-21,0 0,-21 0,1 0,-1 0,21 0,-21 0,22 0,-22 0,42-21,-42 21,1 0,-1 0,0 0,0 0,21 0,-20 0,20 0,-21 0,0 0,0 0,1 0,20 0,-21 0,0 0,0 0,22 0,-22 0,21 0,22 0,-22 0,-21 0,0 0,22 0,-22 0,0 0,0 0,43 0,-43 0,42 0,-20 0,-1 0,-21 0,43 0,-22 0,-21 0,0 0,22 0,-1 0,22 0,-43 0,0 0,0 0,0 0,22 0,-1 21,-42 0,21-21,21 0,-20 43,20-22,-42 0,21 0,-21 0,0 43,0-43,0 21,0-20,-21-22,-43 0,1 0,21 0,20 0,-20 0,-21 0,41 0,-20 0,21 0,-21 21,20-21,1 0,-21 21,21-21,0 0,-1 0,1 0,-42 0,42 0,-43 0,43 0,-64 21,64-21,-21 21,21-21,-1 0,1 0,0 0,0 0,-43 21,43-21,-21 0,21 0,0 0,-22 0,22 0,-21 0,-1 0,1 43,21-43,0 21,0-21,-1 0,1 21,-42-21,42 0,-1 21,1-21,0 0,0 0,0 0,0 0,-1 0,1 0,0 0,-42 0,41 0,-20 0,21 0,0 0,0 0,-1 0,22-21,0 0,0 0,0-1,0 1,0 0,0 0,0 0,0 0,43 21,20 0,-42 0,1 0,41 0,-21 0,-20 0,-1 0,0 0,21 0,1 0,-22 0,0 0,0 0,21 0,-20 0,20 0,-21 0,21-21,-20 21,-1 0,0 0,0 0,43-22,-43 22,21 0,-21-21,43 21,-1 0,-63-21,21 21,1-21,-1 21,21 0,-21-21,0 21,22-22,-22 22,21 0,1-21,-22 21,0-21,21 0,-21 0,22 21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4-29T05:50:14.5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0 222,'42'0,"1"0,-1 0,-21 0,0 0,43 0,-43 0,0 0,22 0,-1 0,-21 0,0 0,22 0,-22 0,0-22,21 22,-21 0,43-42,-43 42,0 0,22 0,-22 0,21 0,0 0,1 0,-1 0,-21 0,0 0,1 0,20 0,-21 0,43 0,-43 0,0 0,0 0,21 0,-20 0,-1 0,0 0,42 0,-41 0,20 0,21 0,-41 0,20 0,-21 0,0 0,0 0,1 0,-1 0,42 0,-42 0,43 0,-43 0,0 0,22 0,-22 0,21 0,-21 0,0 0,1 0,-1 0,0 0,0 0,0 0,0 0,22 0,-22 0,0 21,0-21,0 0,1 21,20 1,-21-22,0 0,22 0,20 0,-42 21,0 0,1-21,20 0,0 0,-21 0,1 0,-1 0,21 0,-21 0,0 21,1-21,20 0,0 0,-21 0,1 0,20 0,-21 0,0 0,0 0,22 0,-22 0,0 0,0 0,22 0,-22 0,0 0,0 0,0 0,22 0,-22 0,0 0,0 0,0 0,0-21,1 21,20 0,-21 0,0-21,22 21,-22 0,21 0,-21 0,43 0,-43 0,-21-21,42 21,1-22,20 22,1-42,-22 42,-21 0,43-21,-43 0,0 21,0 0,21 0,-20 0,20-22,0 1,-21 21,1 0,-1 0,0 0,21 0,-63 0,-42-21,-1 21,1 0,20 0,-20 0,-1 0,1 0,20 0,22 0,-63 0,20 0,43 0,-43 0,22 0,-21 0,20 0,22 0,-21 0,21 0,-1 0,-20 0,21 0,0 0,0 0,-1 0,-41 0,42 0,-22 0,22 0,-21 0,0 0,20 0,-41 0,-1 0,22 0,21 0,0 0,0 0,-1 0,-41 0,21 0,20 0,1 0,-42 0,42 0,-1 0,1 0,0 0,-21 0,21 0,-43 0,22 0,-1 0,1 21,0-21,21 21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04-29T05:50:24.7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43,'0'21,"64"0,-43-21,21 0,-21 0,1 0,-1 0,-21 21,21-21,0 0,0 0,0 0,1 0,41 0,1 0,-43 0,0 21,0-21,21 0,1 0,-22 0,21 0,-21 0,22 0,-22 0,21 0,-21 0,1 0,20 0,0 0,-21 0,1 0,-1 0,0 0,21 0,-21 0,22 0,-1 0,0 0,-20 0,-1 0,0 0,0 0,0 0,22 0,-1 0,21 0,-41 0,41 0,-42 0,0 0,1 0,-1 0,21 0,-21 0,0 0,1 0,20 0,0 0,-21 0,1 0,-1 0,0 0,0 0,0 0,0 0,22 0,-22 0,0 0,0 0,43 0,-43-21,0 21,0-21,22 0,-22 21,0 0,21-42,-21 42,1 0,-1 0,0-22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EC10C-89F8-4C7E-B34E-871C5C2DB5F1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22895-DBCF-4C89-A902-C4970F4763A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30307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b="1" spc="600" dirty="0"/>
              <a:t>Μεταστατικό</a:t>
            </a:r>
            <a:r>
              <a:rPr lang="el-GR" dirty="0"/>
              <a:t>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ακανθοκυτταρικό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καρκίνωμα</a:t>
            </a:r>
            <a:r>
              <a:rPr lang="el-GR" dirty="0"/>
              <a:t>. 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Από τον </a:t>
            </a:r>
            <a:r>
              <a:rPr lang="el-GR" u="sng" dirty="0"/>
              <a:t>πνεύμονα</a:t>
            </a:r>
            <a:r>
              <a:rPr lang="el-GR" i="1" dirty="0"/>
              <a:t>. Άλλες</a:t>
            </a:r>
            <a:r>
              <a:rPr lang="el-GR" i="1" baseline="0" dirty="0"/>
              <a:t> </a:t>
            </a:r>
            <a:r>
              <a:rPr lang="el-GR" baseline="0" dirty="0"/>
              <a:t>θέσεις πρωτοπαθών κακοήθων νεοπλασμάτων, όχι </a:t>
            </a:r>
            <a:r>
              <a:rPr lang="el-GR" baseline="0" dirty="0" err="1"/>
              <a:t>ακανθοκυτταρικών</a:t>
            </a:r>
            <a:r>
              <a:rPr lang="el-GR" baseline="0" dirty="0"/>
              <a:t> καρκινωμάτων,  εκτός</a:t>
            </a:r>
            <a:r>
              <a:rPr lang="el-GR" dirty="0"/>
              <a:t> από τον πνεύμονα</a:t>
            </a:r>
            <a:r>
              <a:rPr lang="en-US" dirty="0"/>
              <a:t>, </a:t>
            </a:r>
            <a:r>
              <a:rPr lang="el-GR" dirty="0"/>
              <a:t>δυνητικώς</a:t>
            </a:r>
            <a:r>
              <a:rPr lang="el-GR" baseline="0" dirty="0"/>
              <a:t> </a:t>
            </a:r>
            <a:r>
              <a:rPr lang="el-GR" baseline="0" dirty="0" err="1"/>
              <a:t>μεθισταμένων</a:t>
            </a:r>
            <a:r>
              <a:rPr lang="el-GR" baseline="0" dirty="0"/>
              <a:t> στον εγκέφαλο</a:t>
            </a:r>
            <a:r>
              <a:rPr lang="en-US" dirty="0"/>
              <a:t>:</a:t>
            </a:r>
            <a:r>
              <a:rPr lang="el-GR" dirty="0"/>
              <a:t> </a:t>
            </a:r>
            <a:r>
              <a:rPr lang="el-GR" i="1" dirty="0"/>
              <a:t>ο μαστός  και το μελάνωμα</a:t>
            </a:r>
            <a:r>
              <a:rPr lang="el-GR" dirty="0"/>
              <a:t>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Ο </a:t>
            </a:r>
            <a:r>
              <a:rPr lang="el-GR" b="1" dirty="0" err="1"/>
              <a:t>εγκολεασμός</a:t>
            </a:r>
            <a:r>
              <a:rPr lang="el-GR" dirty="0"/>
              <a:t> του εγκεφάλου αποτελεί μια δυνητικά θανατηφόρα επιπλοκή της </a:t>
            </a:r>
            <a:r>
              <a:rPr lang="el-GR" dirty="0" err="1"/>
              <a:t>ενδοκράνιας</a:t>
            </a:r>
            <a:r>
              <a:rPr lang="el-GR" dirty="0"/>
              <a:t> υπέρτασης. Εμφανίζεται όταν ένα </a:t>
            </a:r>
            <a:r>
              <a:rPr lang="el-GR" b="1" dirty="0"/>
              <a:t>τμήμα του εγκεφάλου συμπιέζεται κατά μήκος δομών και  </a:t>
            </a:r>
            <a:r>
              <a:rPr lang="el-GR" b="1" spc="600" dirty="0"/>
              <a:t>μετατοπίζεται</a:t>
            </a:r>
            <a:r>
              <a:rPr lang="el-GR" b="1" dirty="0"/>
              <a:t> εκτός της φυσιολογικής του θέσης</a:t>
            </a:r>
            <a:r>
              <a:rPr lang="el-GR" dirty="0"/>
              <a:t>, οδηγώντας ενδεχομένως σε μη αναστρέψιμη εγκεφαλική βλάβη ή/και εγκεφαλικό θάνατο. Ο εν λόγω ασθενής εμφανίζει </a:t>
            </a:r>
            <a:r>
              <a:rPr lang="el-GR" b="1" dirty="0" err="1"/>
              <a:t>διασκηνιδιακό</a:t>
            </a:r>
            <a:r>
              <a:rPr lang="el-GR" b="1" dirty="0"/>
              <a:t> </a:t>
            </a:r>
            <a:r>
              <a:rPr lang="el-GR" b="1" dirty="0" err="1"/>
              <a:t>εγκολεασμό</a:t>
            </a:r>
            <a:r>
              <a:rPr lang="el-GR" dirty="0"/>
              <a:t>, με αποτέλεσμα να πιέζεται το </a:t>
            </a:r>
            <a:r>
              <a:rPr lang="el-GR" b="1" dirty="0"/>
              <a:t>κοινό κινητικό </a:t>
            </a:r>
            <a:r>
              <a:rPr lang="el-GR" b="1" dirty="0" smtClean="0"/>
              <a:t>νεύρο (3</a:t>
            </a:r>
            <a:r>
              <a:rPr lang="el-GR" b="1" baseline="30000" dirty="0" smtClean="0"/>
              <a:t>η</a:t>
            </a:r>
            <a:r>
              <a:rPr lang="el-GR" b="1" dirty="0" smtClean="0"/>
              <a:t> εγκεφαλική συζυγία)  </a:t>
            </a:r>
            <a:r>
              <a:rPr lang="el-GR" dirty="0"/>
              <a:t>οι </a:t>
            </a:r>
            <a:r>
              <a:rPr lang="el-GR" dirty="0" err="1"/>
              <a:t>μεταγαγγλιακές</a:t>
            </a:r>
            <a:r>
              <a:rPr lang="el-GR" baseline="0" dirty="0"/>
              <a:t> ίνες του οποίου</a:t>
            </a:r>
            <a:r>
              <a:rPr lang="el-GR" dirty="0"/>
              <a:t> (βραχέα ακτινοειδή νεύρα) είναι υπεύθυνες για τη μύση της κόρης και το </a:t>
            </a:r>
            <a:r>
              <a:rPr lang="el-GR" dirty="0" err="1"/>
              <a:t>απαγωγό</a:t>
            </a:r>
            <a:r>
              <a:rPr lang="el-GR" dirty="0"/>
              <a:t> μέρος του </a:t>
            </a:r>
            <a:r>
              <a:rPr lang="el-GR" dirty="0" err="1"/>
              <a:t>φωτοκινητικού</a:t>
            </a:r>
            <a:r>
              <a:rPr lang="el-GR" dirty="0"/>
              <a:t> αντανακλαστικού</a:t>
            </a:r>
            <a:r>
              <a:rPr lang="en-US" dirty="0"/>
              <a:t>∙ </a:t>
            </a:r>
            <a:r>
              <a:rPr lang="el-GR" dirty="0"/>
              <a:t>συνεπώς, η δεξιά κόρη είναι σε μυδρίαση και </a:t>
            </a:r>
            <a:r>
              <a:rPr lang="el-GR" i="1" dirty="0"/>
              <a:t>μη</a:t>
            </a:r>
            <a:r>
              <a:rPr lang="el-GR" dirty="0"/>
              <a:t> αντιδρώσα στο φως.</a:t>
            </a:r>
          </a:p>
          <a:p>
            <a:pPr marL="228600" indent="-228600">
              <a:buAutoNum type="arabicPeriod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9821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7168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674B2D-7666-4C03-9E7E-9A8BE0CFF84A}" type="slidenum">
              <a:rPr lang="el-GR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757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AEBDD-584C-4FB0-878F-3F447B7D358D}" type="slidenum">
              <a:rPr lang="el-GR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Αριστερά, το </a:t>
            </a:r>
            <a:r>
              <a:rPr lang="el-GR" dirty="0" err="1"/>
              <a:t>φυσιολογικό∙</a:t>
            </a:r>
            <a:r>
              <a:rPr lang="el-GR" dirty="0"/>
              <a:t> δεξιά, του ασθενούς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61721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b="1" spc="600" dirty="0"/>
              <a:t>Ισχαιμικό</a:t>
            </a:r>
            <a:r>
              <a:rPr lang="el-GR" dirty="0"/>
              <a:t> εγκεφαλικό επεισόδιο.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Λόγω της μαρμαρυγής των κόλπων, σχηματίστηκε </a:t>
            </a:r>
            <a:r>
              <a:rPr lang="el-GR" b="1" dirty="0"/>
              <a:t>θρόμβος</a:t>
            </a:r>
            <a:r>
              <a:rPr lang="el-GR" dirty="0"/>
              <a:t> στον αριστερό κόλπο, μέρος του οποίου αποκολλήθηκε και εμβόλισε την </a:t>
            </a:r>
            <a:r>
              <a:rPr lang="el-GR" b="1" u="sng" dirty="0"/>
              <a:t>αριστερή</a:t>
            </a:r>
            <a:r>
              <a:rPr lang="el-GR" b="1" dirty="0"/>
              <a:t> </a:t>
            </a:r>
            <a:r>
              <a:rPr lang="el-GR" b="1" spc="600" dirty="0"/>
              <a:t>πρόσθια</a:t>
            </a:r>
            <a:r>
              <a:rPr lang="el-GR" b="1" dirty="0"/>
              <a:t> εγκεφαλική αρτηρία.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Ρευστοποιός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νέκρωση</a:t>
            </a:r>
            <a:r>
              <a:rPr lang="el-GR" dirty="0"/>
              <a:t>, γι’ αυτό και, σε δεύτερο χρόνο, σε </a:t>
            </a:r>
            <a:r>
              <a:rPr lang="el-GR" dirty="0" err="1"/>
              <a:t>επαναπεικόνιση</a:t>
            </a:r>
            <a:r>
              <a:rPr lang="el-GR" dirty="0"/>
              <a:t>, η περιοχή θα έχει αντικατασταθεί από μια περιοχή πυκνότητας ΕΝΥ, περιβαλλόμενη από </a:t>
            </a:r>
            <a:r>
              <a:rPr lang="el-GR" dirty="0" err="1"/>
              <a:t>γλοίωση</a:t>
            </a:r>
            <a:r>
              <a:rPr lang="el-GR" dirty="0"/>
              <a:t>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38471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42344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Αριστερά το φυσιολογικό, δεξιά του ασθενούς. </a:t>
            </a:r>
            <a:r>
              <a:rPr lang="el-GR" b="1" dirty="0" err="1"/>
              <a:t>Ιστοχημικές</a:t>
            </a:r>
            <a:r>
              <a:rPr lang="el-GR" b="1" dirty="0"/>
              <a:t> χρώσεις αργύρου</a:t>
            </a:r>
            <a:r>
              <a:rPr lang="el-GR" dirty="0"/>
              <a:t>.</a:t>
            </a:r>
            <a:r>
              <a:rPr lang="en-US" dirty="0"/>
              <a:t> </a:t>
            </a:r>
            <a:r>
              <a:rPr lang="el-GR" b="1" dirty="0" err="1"/>
              <a:t>Ανοσοχρώση</a:t>
            </a:r>
            <a:r>
              <a:rPr lang="el-GR" b="1" dirty="0"/>
              <a:t> έναντι β </a:t>
            </a:r>
            <a:r>
              <a:rPr lang="el-GR" b="1" dirty="0" err="1"/>
              <a:t>αμυλοειδούς</a:t>
            </a:r>
            <a:r>
              <a:rPr lang="en-US" b="1" dirty="0"/>
              <a:t> (</a:t>
            </a:r>
            <a:r>
              <a:rPr lang="el-GR" b="1" dirty="0" err="1"/>
              <a:t>Αβ</a:t>
            </a:r>
            <a:r>
              <a:rPr lang="el-GR" b="1" dirty="0"/>
              <a:t>) </a:t>
            </a:r>
            <a:r>
              <a:rPr lang="el-GR" dirty="0"/>
              <a:t>σε </a:t>
            </a:r>
            <a:r>
              <a:rPr lang="el-GR" spc="300" dirty="0"/>
              <a:t>διάχυτη</a:t>
            </a:r>
            <a:r>
              <a:rPr lang="el-GR" dirty="0"/>
              <a:t> πλάκα (</a:t>
            </a:r>
            <a:r>
              <a:rPr lang="el-GR" dirty="0" err="1"/>
              <a:t>Αβ</a:t>
            </a:r>
            <a:r>
              <a:rPr lang="en-US" dirty="0"/>
              <a:t>P)</a:t>
            </a:r>
            <a:r>
              <a:rPr lang="el-GR" dirty="0"/>
              <a:t>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376969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b="1" dirty="0"/>
              <a:t>Νόσος  </a:t>
            </a:r>
            <a:r>
              <a:rPr lang="en-US" b="1" dirty="0"/>
              <a:t>Alzheimer</a:t>
            </a:r>
            <a:endParaRPr lang="el-GR" b="1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 err="1"/>
              <a:t>Όχι∙</a:t>
            </a:r>
            <a:r>
              <a:rPr lang="el-GR" dirty="0"/>
              <a:t> μόνο φάρμακα που αμβλύνουν σε μικρό βαθμό τη νοητική έκπτωση και παρατείνουν το διάστημα που κάποιος παραμένει αυτοεξυπηρετούμενος, όπως οι αναστολείς </a:t>
            </a:r>
            <a:r>
              <a:rPr lang="el-GR" dirty="0" err="1"/>
              <a:t>χολινεστεράσης</a:t>
            </a:r>
            <a:r>
              <a:rPr lang="el-GR" dirty="0"/>
              <a:t>. Η πορεία της νόσου όμως δεν αμβλύνεται. Επίσης, η θεραπεία τυχόν συνυπάρχουσας κατάθλιψης βοηθάει στη βελτίωση της συμπτωμάτων.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l-GR" dirty="0"/>
              <a:t>Γονίδιο </a:t>
            </a:r>
            <a:r>
              <a:rPr lang="en-US" dirty="0"/>
              <a:t>APP</a:t>
            </a:r>
            <a:r>
              <a:rPr lang="el-GR" dirty="0"/>
              <a:t> στο χρωμόσωμα 21, σύνδρομο </a:t>
            </a:r>
            <a:r>
              <a:rPr lang="en-US" dirty="0"/>
              <a:t>Down, presenilin 1 (PSEN1)</a:t>
            </a:r>
            <a:r>
              <a:rPr lang="el-GR" dirty="0"/>
              <a:t> χρωμόσωμα 14</a:t>
            </a:r>
            <a:r>
              <a:rPr lang="en-US" dirty="0"/>
              <a:t> , presenilin 2</a:t>
            </a:r>
            <a:r>
              <a:rPr lang="el-GR" dirty="0"/>
              <a:t> (</a:t>
            </a:r>
            <a:r>
              <a:rPr lang="en-US" dirty="0"/>
              <a:t>PSEN2)</a:t>
            </a:r>
            <a:r>
              <a:rPr lang="el-GR" dirty="0"/>
              <a:t> χρωμόσωμα 1. Όλα αυτά συμβάλλουν σε λιγότερο από το 1% των περιπτώσεων της νόσου.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88616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48358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98113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Αρ. </a:t>
            </a:r>
            <a:r>
              <a:rPr lang="el-GR" dirty="0" err="1"/>
              <a:t>κ.φ</a:t>
            </a:r>
            <a:r>
              <a:rPr lang="el-GR" dirty="0"/>
              <a:t>., δεξιά παθολογικές</a:t>
            </a:r>
            <a:r>
              <a:rPr lang="el-GR" baseline="0" dirty="0"/>
              <a:t> </a:t>
            </a:r>
            <a:r>
              <a:rPr lang="el-GR" baseline="0" dirty="0" err="1"/>
              <a:t>εικ</a:t>
            </a:r>
            <a:r>
              <a:rPr lang="el-GR" baseline="0" dirty="0"/>
              <a:t>. Απεικονιστικά, </a:t>
            </a:r>
            <a:r>
              <a:rPr lang="el-GR" i="1" baseline="0" dirty="0"/>
              <a:t>ασαφώς</a:t>
            </a:r>
            <a:r>
              <a:rPr lang="el-GR" baseline="0" dirty="0"/>
              <a:t> </a:t>
            </a:r>
            <a:r>
              <a:rPr lang="el-GR" baseline="0" dirty="0" err="1"/>
              <a:t>αφοριζόμενη</a:t>
            </a:r>
            <a:r>
              <a:rPr lang="el-GR" baseline="0" dirty="0"/>
              <a:t> αλλοίωση με </a:t>
            </a:r>
            <a:r>
              <a:rPr lang="el-GR" b="1" baseline="0" dirty="0"/>
              <a:t>πέριξ αυτής </a:t>
            </a:r>
            <a:r>
              <a:rPr lang="el-GR" b="1" baseline="0" dirty="0" err="1"/>
              <a:t>αγγειογενές</a:t>
            </a:r>
            <a:r>
              <a:rPr lang="el-GR" b="1" baseline="0" dirty="0"/>
              <a:t> οίδημα</a:t>
            </a:r>
            <a:r>
              <a:rPr lang="el-GR" baseline="0" dirty="0"/>
              <a:t>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3510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b="1" dirty="0" err="1"/>
              <a:t>Γλοιοβλάστωμα</a:t>
            </a:r>
            <a:r>
              <a:rPr lang="el-GR" b="1" dirty="0"/>
              <a:t> με </a:t>
            </a:r>
            <a:r>
              <a:rPr lang="en-US" b="1" dirty="0"/>
              <a:t>IDH</a:t>
            </a:r>
            <a:r>
              <a:rPr lang="en-US" b="1" baseline="0" dirty="0"/>
              <a:t> </a:t>
            </a:r>
            <a:r>
              <a:rPr lang="el-GR" b="1" dirty="0"/>
              <a:t>φυσικού τύπου </a:t>
            </a:r>
            <a:r>
              <a:rPr lang="en-US" b="0" baseline="0" dirty="0"/>
              <a:t>(</a:t>
            </a:r>
            <a:r>
              <a:rPr lang="el-GR" b="0" baseline="0" dirty="0"/>
              <a:t>π</a:t>
            </a:r>
            <a:r>
              <a:rPr lang="el-GR" b="0" dirty="0"/>
              <a:t>ολύμορφο </a:t>
            </a:r>
            <a:r>
              <a:rPr lang="el-GR" b="0" dirty="0" err="1"/>
              <a:t>γλοιοβλάστωμα</a:t>
            </a:r>
            <a:r>
              <a:rPr lang="el-GR" b="0" baseline="0" dirty="0"/>
              <a:t> η</a:t>
            </a:r>
            <a:r>
              <a:rPr lang="en-US" b="0" dirty="0"/>
              <a:t> </a:t>
            </a:r>
            <a:r>
              <a:rPr lang="el-GR" b="0" dirty="0"/>
              <a:t>παλαιότερη</a:t>
            </a:r>
            <a:r>
              <a:rPr lang="el-GR" b="0" baseline="0" dirty="0"/>
              <a:t> ονομασία)</a:t>
            </a:r>
            <a:r>
              <a:rPr lang="el-GR" b="1" baseline="0" dirty="0"/>
              <a:t> , βαθμού κατά </a:t>
            </a:r>
            <a:r>
              <a:rPr lang="el-GR" b="1" baseline="0" dirty="0" smtClean="0"/>
              <a:t>Π.Ο.Υ. 4 .</a:t>
            </a:r>
            <a:endParaRPr lang="el-GR" b="1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Παρά την χειρουργική </a:t>
            </a:r>
            <a:r>
              <a:rPr lang="el-GR" dirty="0" err="1"/>
              <a:t>εκτομή</a:t>
            </a:r>
            <a:r>
              <a:rPr lang="el-GR" dirty="0"/>
              <a:t> (κάτι που σπάνια είναι εφικτό), την ακτινοθεραπεία και την χημειοθεραπεία με </a:t>
            </a:r>
            <a:r>
              <a:rPr lang="el-GR" dirty="0" err="1"/>
              <a:t>τεμοζολαμίδη</a:t>
            </a:r>
            <a:r>
              <a:rPr lang="el-GR" dirty="0"/>
              <a:t>, λιγότεροι από το 1/5 των ασθενών ζουν πάνω από 2 έτη.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Δεξαμεθαζόνη, που είναι συνθετικό ανάλογο της κορτιζόνης, με τη μεγαλύτερη αντιφλεγμονώδη δράση, </a:t>
            </a:r>
            <a:r>
              <a:rPr lang="el-GR" i="1" dirty="0"/>
              <a:t>χωρίς</a:t>
            </a:r>
            <a:r>
              <a:rPr lang="el-GR" dirty="0"/>
              <a:t> </a:t>
            </a:r>
            <a:r>
              <a:rPr lang="el-GR" dirty="0" smtClean="0"/>
              <a:t> </a:t>
            </a:r>
            <a:r>
              <a:rPr lang="el-GR" i="1" dirty="0" err="1" smtClean="0"/>
              <a:t>αλατοκορτικοειδή</a:t>
            </a:r>
            <a:r>
              <a:rPr lang="el-GR" i="1" dirty="0" smtClean="0"/>
              <a:t>  δράση  ( </a:t>
            </a:r>
            <a:r>
              <a:rPr lang="el-GR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τα </a:t>
            </a:r>
            <a:r>
              <a:rPr lang="el-GR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αλατοκορτικοειδή</a:t>
            </a:r>
            <a:r>
              <a:rPr lang="el-GR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όπως η </a:t>
            </a:r>
            <a:r>
              <a:rPr lang="el-GR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αλδοστερόνη</a:t>
            </a:r>
            <a:r>
              <a:rPr lang="el-GR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ελέγχουν τα επίπεδα των ηλεκτρολυτών  και του νερού, κυρίως προκαλώντας την κατακράτηση νατρίου στους νεφρούς ). </a:t>
            </a:r>
            <a:endParaRPr lang="el-GR" i="1" dirty="0"/>
          </a:p>
          <a:p>
            <a:endParaRPr lang="el-G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31903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Αριστερά το φυσιολογικό, δεξιά της ασθενούς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448624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Αρ. </a:t>
            </a:r>
            <a:r>
              <a:rPr lang="el-GR" dirty="0" err="1"/>
              <a:t>κ.φ</a:t>
            </a:r>
            <a:r>
              <a:rPr lang="el-GR" dirty="0"/>
              <a:t>., δεξιά παθολογικές</a:t>
            </a:r>
            <a:r>
              <a:rPr lang="el-GR" baseline="0" dirty="0"/>
              <a:t> εικόνες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22895-DBCF-4C89-A902-C4970F4763A6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b="1" dirty="0" err="1"/>
              <a:t>Υπαραχνοειδής</a:t>
            </a:r>
            <a:r>
              <a:rPr lang="el-GR" b="1" dirty="0"/>
              <a:t> χώρος.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b="1" dirty="0" err="1"/>
              <a:t>Ραγέν</a:t>
            </a:r>
            <a:r>
              <a:rPr lang="el-GR" b="1" baseline="0" dirty="0"/>
              <a:t> α</a:t>
            </a:r>
            <a:r>
              <a:rPr lang="el-GR" b="1" dirty="0"/>
              <a:t>νεύρυσμα του κύκλου του </a:t>
            </a:r>
            <a:r>
              <a:rPr lang="en-US" b="1" dirty="0"/>
              <a:t>Willis</a:t>
            </a:r>
            <a:r>
              <a:rPr lang="el-GR" b="1" dirty="0"/>
              <a:t>.</a:t>
            </a:r>
            <a:endParaRPr lang="en-US" b="1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N</a:t>
            </a:r>
            <a:r>
              <a:rPr lang="el-GR" dirty="0"/>
              <a:t>όσος </a:t>
            </a:r>
            <a:r>
              <a:rPr lang="el-GR" dirty="0" err="1"/>
              <a:t>πολυκυστικών</a:t>
            </a:r>
            <a:r>
              <a:rPr lang="el-GR" dirty="0"/>
              <a:t> νεφρών των ενηλίκων, σύνδρομα </a:t>
            </a:r>
            <a:r>
              <a:rPr lang="en-US" dirty="0"/>
              <a:t>Ehlers-Danlos</a:t>
            </a:r>
            <a:r>
              <a:rPr lang="el-GR" dirty="0"/>
              <a:t>, </a:t>
            </a:r>
            <a:r>
              <a:rPr lang="en-US" dirty="0"/>
              <a:t>Marfan, </a:t>
            </a:r>
            <a:r>
              <a:rPr lang="el-GR" dirty="0" err="1"/>
              <a:t>νευροϊνωμάτωση</a:t>
            </a:r>
            <a:r>
              <a:rPr lang="el-GR" dirty="0"/>
              <a:t> τύπου 1, </a:t>
            </a:r>
            <a:r>
              <a:rPr lang="el-GR" dirty="0" err="1"/>
              <a:t>ισθμική</a:t>
            </a:r>
            <a:r>
              <a:rPr lang="el-GR" dirty="0"/>
              <a:t> στένωση αορτής και </a:t>
            </a:r>
            <a:r>
              <a:rPr lang="el-GR" dirty="0" err="1"/>
              <a:t>ινομυϊκή</a:t>
            </a:r>
            <a:r>
              <a:rPr lang="el-GR" dirty="0"/>
              <a:t> δυσπλασία.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07698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Τα </a:t>
            </a:r>
            <a:r>
              <a:rPr lang="el-GR" b="1" dirty="0"/>
              <a:t>ανευρύσματα στον κύκλο του </a:t>
            </a:r>
            <a:r>
              <a:rPr lang="en-US" b="1" dirty="0"/>
              <a:t>Willis</a:t>
            </a:r>
            <a:r>
              <a:rPr lang="el-GR" b="1" dirty="0"/>
              <a:t> </a:t>
            </a:r>
            <a:r>
              <a:rPr lang="el-GR" dirty="0"/>
              <a:t>είναι η </a:t>
            </a:r>
            <a:r>
              <a:rPr lang="el-GR" b="1" dirty="0"/>
              <a:t>πιο συχνή </a:t>
            </a:r>
            <a:r>
              <a:rPr lang="el-GR" dirty="0"/>
              <a:t>αιτία </a:t>
            </a:r>
            <a:r>
              <a:rPr lang="el-GR" b="1" dirty="0"/>
              <a:t>αυτόματης ΥΠΑΡΑΧΝΟΕΙΔΟΥΣ αιμορραγίας </a:t>
            </a:r>
            <a:r>
              <a:rPr lang="el-GR" dirty="0"/>
              <a:t>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58038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Οι απεικονίσεις είναι μαγνητικές τομογραφίες με Τ1 ακολουθία, όπου η πλούσια σε λίπος (</a:t>
            </a:r>
            <a:r>
              <a:rPr lang="el-GR" dirty="0" err="1"/>
              <a:t>μυελίνη</a:t>
            </a:r>
            <a:r>
              <a:rPr lang="el-GR" dirty="0"/>
              <a:t>) λευκή ουσία φαίνεται άσπρη, ενώ το </a:t>
            </a:r>
            <a:r>
              <a:rPr lang="el-GR" dirty="0" err="1"/>
              <a:t>ιστικό</a:t>
            </a:r>
            <a:r>
              <a:rPr lang="el-GR" dirty="0"/>
              <a:t> οίδημα γύρω από τον όγκο, </a:t>
            </a:r>
            <a:r>
              <a:rPr lang="el-GR" dirty="0" smtClean="0"/>
              <a:t>πιο</a:t>
            </a:r>
            <a:r>
              <a:rPr lang="el-GR" baseline="0" dirty="0" smtClean="0"/>
              <a:t> σκούρο</a:t>
            </a:r>
            <a:r>
              <a:rPr lang="en-US" dirty="0" smtClean="0"/>
              <a:t>.</a:t>
            </a:r>
            <a:endParaRPr lang="en-US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874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66C45-F9B8-46FB-A87F-923D0124B28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D001-F20E-4B80-936F-5F38F7C8CBD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8A359-1304-4B9E-97BB-65C6E1DA2938}" type="datetimeFigureOut">
              <a:rPr lang="el-GR" smtClean="0"/>
              <a:pPr/>
              <a:t>9/4/2024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337B5-12DD-4008-93D5-1B3C4C0CF3C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customXml" Target="../ink/ink1.xml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openxmlformats.org/officeDocument/2006/relationships/customXml" Target="../ink/ink6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customXml" Target="../ink/ink5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customXml" Target="../ink/ink12.xml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73.png"/><Relationship Id="rId2" Type="http://schemas.openxmlformats.org/officeDocument/2006/relationships/image" Target="../media/image68.jpe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customXml" Target="../ink/ink10.xml"/><Relationship Id="rId1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E20CA7-343E-B714-4391-945FE43F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7424"/>
            <a:ext cx="9144000" cy="1656184"/>
          </a:xfrm>
        </p:spPr>
        <p:txBody>
          <a:bodyPr>
            <a:normAutofit/>
          </a:bodyPr>
          <a:lstStyle/>
          <a:p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Κλινικο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παθολογοανατομική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συζήτηση περιστατικών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νόσων του κεντρικού νευρικού συστήματος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7E65A-9B58-D7B9-21DC-CE301B1DC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95118"/>
            <a:ext cx="9144000" cy="2650306"/>
          </a:xfrm>
        </p:spPr>
        <p:txBody>
          <a:bodyPr>
            <a:normAutofit/>
          </a:bodyPr>
          <a:lstStyle/>
          <a:p>
            <a:endParaRPr lang="el-GR" dirty="0"/>
          </a:p>
          <a:p>
            <a:endParaRPr lang="el-GR" dirty="0"/>
          </a:p>
          <a:p>
            <a:pPr algn="ctr"/>
            <a:r>
              <a:rPr lang="el-GR" sz="2500" dirty="0"/>
              <a:t>Ανδρέας Χ. </a:t>
            </a:r>
            <a:r>
              <a:rPr lang="el-GR" sz="2500" dirty="0" err="1"/>
              <a:t>Λάζαρης</a:t>
            </a:r>
            <a:r>
              <a:rPr lang="el-GR" sz="2500" dirty="0"/>
              <a:t> - Ιατρός </a:t>
            </a:r>
            <a:r>
              <a:rPr lang="el-GR" sz="2500" dirty="0" err="1"/>
              <a:t>Ιστοπαθολόγος</a:t>
            </a:r>
            <a:endParaRPr lang="el-GR" sz="2500" dirty="0"/>
          </a:p>
          <a:p>
            <a:pPr algn="ctr"/>
            <a:r>
              <a:rPr lang="el-GR" sz="2500" dirty="0"/>
              <a:t>Χαράλαμπος Χ. Μυλωνάς - Ιατρός</a:t>
            </a:r>
            <a:r>
              <a:rPr lang="en-US" sz="2500" dirty="0"/>
              <a:t> </a:t>
            </a:r>
            <a:r>
              <a:rPr lang="el-GR" sz="2500" dirty="0"/>
              <a:t>Παθολόγος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5DC8C6-AC6C-F7A8-9F01-E38E504032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764" y="908720"/>
            <a:ext cx="3096344" cy="479522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25C5AC81-F2F9-6D95-BBEA-05BB7541FCCB}"/>
              </a:ext>
            </a:extLst>
          </p:cNvPr>
          <p:cNvSpPr txBox="1">
            <a:spLocks/>
          </p:cNvSpPr>
          <p:nvPr/>
        </p:nvSpPr>
        <p:spPr>
          <a:xfrm>
            <a:off x="3258108" y="1124744"/>
            <a:ext cx="5885892" cy="661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l-GR" dirty="0"/>
          </a:p>
          <a:p>
            <a:r>
              <a:rPr lang="el-GR" sz="2800" dirty="0"/>
              <a:t>5 κλινικά περιστατικά για </a:t>
            </a:r>
            <a:r>
              <a:rPr lang="el-GR" sz="2800" b="1" dirty="0"/>
              <a:t>συζήτηση</a:t>
            </a:r>
          </a:p>
          <a:p>
            <a:endParaRPr lang="el-GR" sz="2800" dirty="0"/>
          </a:p>
          <a:p>
            <a:pPr algn="just"/>
            <a:r>
              <a:rPr lang="el-GR" sz="2800" dirty="0"/>
              <a:t>Σκοπός όχι η πλήρης κάλυψη της ύλης, αλλά η κατανόηση ορισμένων </a:t>
            </a:r>
            <a:r>
              <a:rPr lang="el-GR" sz="2800" dirty="0" err="1"/>
              <a:t>παθολογοανατομικών</a:t>
            </a:r>
            <a:r>
              <a:rPr lang="el-GR" sz="2800" dirty="0"/>
              <a:t> ευρημάτων και η διασύνδεσή τους με την κλινική πράξη.</a:t>
            </a:r>
          </a:p>
        </p:txBody>
      </p:sp>
    </p:spTree>
    <p:extLst>
      <p:ext uri="{BB962C8B-B14F-4D97-AF65-F5344CB8AC3E}">
        <p14:creationId xmlns="" xmlns:p14="http://schemas.microsoft.com/office/powerpoint/2010/main" val="3148677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99405F-1CA3-7173-54F2-183C169CCE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30" y="980728"/>
            <a:ext cx="8634531" cy="5688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2FBC235-286E-27F9-E32E-5CF54FF54151}"/>
              </a:ext>
            </a:extLst>
          </p:cNvPr>
          <p:cNvSpPr txBox="1"/>
          <p:nvPr/>
        </p:nvSpPr>
        <p:spPr>
          <a:xfrm>
            <a:off x="323529" y="260648"/>
            <a:ext cx="85689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b="1" dirty="0"/>
              <a:t>      ΠΡΩΤΟΠΑΘΕΙΣ ΟΓΚΟΙ ΚΕΝΤΡΙΚΟΥ ΝΕΥΡΙΚΟΥ ΣΥΣΤΗΜΑΤΟΣ</a:t>
            </a:r>
          </a:p>
        </p:txBody>
      </p:sp>
    </p:spTree>
    <p:extLst>
      <p:ext uri="{BB962C8B-B14F-4D97-AF65-F5344CB8AC3E}">
        <p14:creationId xmlns="" xmlns:p14="http://schemas.microsoft.com/office/powerpoint/2010/main" val="471217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0" y="836712"/>
            <a:ext cx="882047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>
                <a:cs typeface="Arial" panose="020B0604020202020204" pitchFamily="34" charset="0"/>
              </a:rPr>
              <a:t>Ιστορικό: </a:t>
            </a:r>
            <a:endParaRPr lang="en-US" sz="2400" b="1" u="sng" dirty="0">
              <a:cs typeface="Arial" panose="020B0604020202020204" pitchFamily="34" charset="0"/>
            </a:endParaRPr>
          </a:p>
          <a:p>
            <a:r>
              <a:rPr lang="el-GR" sz="2400" dirty="0">
                <a:cs typeface="Arial" panose="020B0604020202020204" pitchFamily="34" charset="0"/>
              </a:rPr>
              <a:t>Γυναίκα 30 ετών διακομίζεται λόγω </a:t>
            </a:r>
            <a:r>
              <a:rPr lang="el-GR" sz="2400" b="1" spc="600" dirty="0">
                <a:cs typeface="Arial" panose="020B0604020202020204" pitchFamily="34" charset="0"/>
              </a:rPr>
              <a:t>αιφνίδιας</a:t>
            </a:r>
            <a:r>
              <a:rPr lang="el-GR" sz="2400" b="1" dirty="0">
                <a:cs typeface="Arial" panose="020B0604020202020204" pitchFamily="34" charset="0"/>
              </a:rPr>
              <a:t> έναρξης έντονης ινιακής κεφαλαλγίας</a:t>
            </a:r>
            <a:r>
              <a:rPr lang="el-GR" sz="2400" dirty="0">
                <a:cs typeface="Arial" panose="020B0604020202020204" pitchFamily="34" charset="0"/>
              </a:rPr>
              <a:t>, με συνοδό, ένα επεισόδιο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εμέτου</a:t>
            </a:r>
            <a:r>
              <a:rPr lang="el-GR" sz="2400" dirty="0">
                <a:cs typeface="Arial" panose="020B0604020202020204" pitchFamily="34" charset="0"/>
              </a:rPr>
              <a:t>.  </a:t>
            </a:r>
          </a:p>
          <a:p>
            <a:endParaRPr lang="el-GR" sz="2400" dirty="0">
              <a:cs typeface="Arial" panose="020B0604020202020204" pitchFamily="34" charset="0"/>
            </a:endParaRPr>
          </a:p>
          <a:p>
            <a:r>
              <a:rPr lang="el-GR" sz="2400" b="1" u="sng" dirty="0">
                <a:cs typeface="Arial" panose="020B0604020202020204" pitchFamily="34" charset="0"/>
              </a:rPr>
              <a:t>Κλινική εξέταση:</a:t>
            </a:r>
            <a:endParaRPr lang="en-US" sz="2400" b="1" u="sng" dirty="0">
              <a:cs typeface="Arial" panose="020B0604020202020204" pitchFamily="34" charset="0"/>
            </a:endParaRPr>
          </a:p>
          <a:p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Βυθιότητα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με  </a:t>
            </a:r>
            <a:r>
              <a:rPr lang="el-GR" sz="24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αυχενική δυσκαμψία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  <a:p>
            <a:endParaRPr lang="el-GR" sz="2400" dirty="0">
              <a:cs typeface="Arial" panose="020B0604020202020204" pitchFamily="34" charset="0"/>
            </a:endParaRPr>
          </a:p>
          <a:p>
            <a:r>
              <a:rPr lang="el-GR" sz="2400" b="1" u="sng" dirty="0">
                <a:cs typeface="Arial" panose="020B0604020202020204" pitchFamily="34" charset="0"/>
              </a:rPr>
              <a:t>Εργαστηριακός έλεγχος </a:t>
            </a:r>
          </a:p>
          <a:p>
            <a:r>
              <a:rPr lang="el-GR" sz="2400" b="1" u="sng" dirty="0">
                <a:cs typeface="Arial" panose="020B0604020202020204" pitchFamily="34" charset="0"/>
              </a:rPr>
              <a:t>αίματος:</a:t>
            </a:r>
          </a:p>
          <a:p>
            <a:r>
              <a:rPr lang="el-GR" sz="2400" dirty="0">
                <a:cs typeface="Arial" panose="020B0604020202020204" pitchFamily="34" charset="0"/>
              </a:rPr>
              <a:t>Χωρίς ευρήματα από τον </a:t>
            </a:r>
          </a:p>
          <a:p>
            <a:r>
              <a:rPr lang="el-GR" sz="2400" dirty="0">
                <a:cs typeface="Arial" panose="020B0604020202020204" pitchFamily="34" charset="0"/>
              </a:rPr>
              <a:t>αιματολογικό </a:t>
            </a:r>
          </a:p>
          <a:p>
            <a:r>
              <a:rPr lang="el-GR" sz="2400" dirty="0">
                <a:cs typeface="Arial" panose="020B0604020202020204" pitchFamily="34" charset="0"/>
              </a:rPr>
              <a:t>και βιοχημικό έλεγχο.</a:t>
            </a:r>
          </a:p>
          <a:p>
            <a:endParaRPr lang="el-GR" sz="2200" dirty="0">
              <a:cs typeface="Arial" panose="020B0604020202020204" pitchFamily="34" charset="0"/>
            </a:endParaRPr>
          </a:p>
          <a:p>
            <a:endParaRPr lang="el-GR" sz="2400" dirty="0"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l-GR" dirty="0"/>
              <a:t>Περιστατικό 2ο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E034628-36D0-E406-110E-866E19C85F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988839"/>
            <a:ext cx="3024336" cy="3850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579AD2-F041-516D-6A9C-AF8FC7AA2CE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5865" y="3561570"/>
            <a:ext cx="2390271" cy="30217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8FB98D-C607-9619-D5EE-08FE7016AC4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548680"/>
            <a:ext cx="2996296" cy="3168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EF0C453-563F-E2B4-6FD1-A1CBEF7F78A2}"/>
              </a:ext>
            </a:extLst>
          </p:cNvPr>
          <p:cNvSpPr txBox="1"/>
          <p:nvPr/>
        </p:nvSpPr>
        <p:spPr>
          <a:xfrm>
            <a:off x="1115616" y="4462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ΑΓΓΕΙΟΓΡΑΦΙΑ ΚΑΙ ΝΕΚΡΟΤΟΜΙΚΟ ΠΑΡΑΣΚΕΥΑΣΜΑ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B0380B-EC9D-1CD9-5262-EE7EAE5DD7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48680"/>
            <a:ext cx="2442542" cy="3161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C595470-F5FA-5984-CE2D-579CDE33B7E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789040"/>
            <a:ext cx="2264958" cy="2880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5A8E8B3-7506-D0A9-4289-EC66C954773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824300"/>
            <a:ext cx="2232248" cy="2929406"/>
          </a:xfrm>
          <a:prstGeom prst="rect">
            <a:avLst/>
          </a:prstGeom>
        </p:spPr>
      </p:pic>
      <p:pic>
        <p:nvPicPr>
          <p:cNvPr id="2050" name="Picture 2" descr="C:\Users\User\Desktop\Screenshot_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201315" y="935588"/>
            <a:ext cx="3168352" cy="2394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5C1F01-74BE-9924-8BBF-9BD82C8B27AF}"/>
              </a:ext>
            </a:extLst>
          </p:cNvPr>
          <p:cNvSpPr txBox="1"/>
          <p:nvPr/>
        </p:nvSpPr>
        <p:spPr>
          <a:xfrm>
            <a:off x="1043608" y="1048955"/>
            <a:ext cx="76328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500" dirty="0">
                <a:cs typeface="Arial" panose="020B0604020202020204" pitchFamily="34" charset="0"/>
              </a:rPr>
              <a:t>Σε ποια ανατομική περιοχή εντοπίζεται η αιμορραγία της ασθενούς;</a:t>
            </a:r>
            <a:endParaRPr lang="en-US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cs typeface="Arial" panose="020B0604020202020204" pitchFamily="34" charset="0"/>
              </a:rPr>
              <a:t> Ποιο είναι το αίτιο;</a:t>
            </a: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cs typeface="Arial" panose="020B0604020202020204" pitchFamily="34" charset="0"/>
              </a:rPr>
              <a:t>Γνωρίζετε σύνδρομα που αυξάνουν τη συχνότητα της νόσου;</a:t>
            </a:r>
          </a:p>
          <a:p>
            <a:pPr marL="342900" indent="-342900">
              <a:buAutoNum type="arabicPeriod"/>
            </a:pPr>
            <a:endParaRPr lang="el-GR" sz="2500" dirty="0"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493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creenshot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2310" y="2780928"/>
            <a:ext cx="3532001" cy="2016224"/>
          </a:xfrm>
          <a:prstGeom prst="rect">
            <a:avLst/>
          </a:prstGeom>
          <a:noFill/>
        </p:spPr>
      </p:pic>
      <p:pic>
        <p:nvPicPr>
          <p:cNvPr id="1029" name="Picture 5" descr="C:\Users\User\Desktop\Screenshot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834" y="383976"/>
            <a:ext cx="5233203" cy="6090048"/>
          </a:xfrm>
          <a:prstGeom prst="rect">
            <a:avLst/>
          </a:prstGeom>
          <a:noFill/>
        </p:spPr>
      </p:pic>
      <p:pic>
        <p:nvPicPr>
          <p:cNvPr id="1030" name="Picture 6" descr="C:\Users\User\Desktop\Screenshot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7422" y="4854502"/>
            <a:ext cx="3537744" cy="1872208"/>
          </a:xfrm>
          <a:prstGeom prst="rect">
            <a:avLst/>
          </a:prstGeom>
          <a:noFill/>
        </p:spPr>
      </p:pic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534B1B7C-8FE4-1F07-FBE6-D56CC385DA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21" y="458012"/>
            <a:ext cx="3503706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B76114-932D-40E7-B034-04A71BC532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809" y="106303"/>
            <a:ext cx="5712403" cy="2886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F690BC6-D639-BC28-0297-C26104CACD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3394635"/>
            <a:ext cx="5244859" cy="3463365"/>
          </a:xfrm>
          <a:prstGeom prst="rect">
            <a:avLst/>
          </a:prstGeom>
        </p:spPr>
      </p:pic>
      <mc:AlternateContent xmlns:mc="http://schemas.openxmlformats.org/markup-compatibility/2006">
        <mc:Choice xmlns="" xmlns:p14="http://schemas.microsoft.com/office/powerpoint/2010/main" Requires="p14">
          <p:contentPart p14:bwMode="auto" r:id="rId5">
            <p14:nvContentPartPr>
              <p14:cNvPr id="23553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51438" y="5478463"/>
              <a:ext cx="1333500" cy="107950"/>
            </p14:xfrm>
          </p:contentPart>
        </mc:Choice>
        <mc:Fallback>
          <p:pic>
            <p:nvPicPr>
              <p:cNvPr id="23553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135602" y="5421579"/>
                <a:ext cx="1364813" cy="2217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7">
            <p14:nvContentPartPr>
              <p14:cNvPr id="2355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03825" y="5592763"/>
              <a:ext cx="549275" cy="7937"/>
            </p14:xfrm>
          </p:contentPart>
        </mc:Choice>
        <mc:Fallback>
          <p:pic>
            <p:nvPicPr>
              <p:cNvPr id="2355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187977" y="5562395"/>
                <a:ext cx="580611" cy="6867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7D0C090F-7711-3A2F-7336-ADBDD97B03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0" y="2869459"/>
            <a:ext cx="2710281" cy="2385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F561E54-A6C7-B3E1-8754-9F6D37E09B64}"/>
              </a:ext>
            </a:extLst>
          </p:cNvPr>
          <p:cNvSpPr txBox="1"/>
          <p:nvPr/>
        </p:nvSpPr>
        <p:spPr>
          <a:xfrm>
            <a:off x="5753101" y="0"/>
            <a:ext cx="33908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44χρονη γυναίκα που χτύπησε το κεφάλι της σε ένα δέντρο ενώ έκανε σκι, ήταν πνευματικά διαυγής για 30 λεπτά, πριν καταρρεύσει.</a:t>
            </a: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ΕΠΙ</a:t>
            </a:r>
            <a:r>
              <a:rPr lang="el-GR" dirty="0">
                <a:solidFill>
                  <a:srgbClr val="FF0000"/>
                </a:solidFill>
              </a:rPr>
              <a:t>ΣΚΛΗΡΙΔΙΑ ΑΙΜΟΡΡΑΓΙΑ</a:t>
            </a:r>
          </a:p>
          <a:p>
            <a:pPr algn="ctr"/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Γυναίκα 80 ετών με προοδευτική μείωση της μνήμης της τα τελευταία 10 χρόνια,  έπεσε πρόσφατα από το κρεβάτι σε οίκο ευγηρίας με συνεχή απώλεια της συνείδησής της .</a:t>
            </a:r>
          </a:p>
          <a:p>
            <a:pPr algn="ctr"/>
            <a:r>
              <a:rPr lang="el-GR" b="1" dirty="0">
                <a:solidFill>
                  <a:schemeClr val="accent5">
                    <a:lumMod val="50000"/>
                  </a:schemeClr>
                </a:solidFill>
              </a:rPr>
              <a:t>ΥΠΟ</a:t>
            </a:r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ΣΚΛΗΡΙΔΙΟ ΑΙΜΑΤΩΜΑ </a:t>
            </a:r>
          </a:p>
          <a:p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41FA8C9-5819-5703-C7A1-B34D4E558FF7}"/>
              </a:ext>
            </a:extLst>
          </p:cNvPr>
          <p:cNvSpPr txBox="1"/>
          <p:nvPr/>
        </p:nvSpPr>
        <p:spPr>
          <a:xfrm rot="10800000" flipV="1">
            <a:off x="-1" y="5219162"/>
            <a:ext cx="413995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100" dirty="0">
                <a:solidFill>
                  <a:srgbClr val="FF0000"/>
                </a:solidFill>
              </a:rPr>
              <a:t>Οι ασθενείς με </a:t>
            </a:r>
            <a:r>
              <a:rPr lang="el-GR" sz="1100" dirty="0" err="1">
                <a:solidFill>
                  <a:srgbClr val="FF0000"/>
                </a:solidFill>
              </a:rPr>
              <a:t>επισκληρίδιο</a:t>
            </a:r>
            <a:r>
              <a:rPr lang="el-GR" sz="1100" dirty="0">
                <a:solidFill>
                  <a:srgbClr val="FF0000"/>
                </a:solidFill>
              </a:rPr>
              <a:t> αιμάτωμα μπορεί αρχικά να διατηρούν το επίπεδο της συνείδησής τους με ελάχιστα συμπτώματα και μετά  μπορεί να εμφανίσουν υπνηλία λόγω αυξανόμενης </a:t>
            </a:r>
            <a:r>
              <a:rPr lang="el-GR" sz="1100" dirty="0" err="1">
                <a:solidFill>
                  <a:srgbClr val="FF0000"/>
                </a:solidFill>
              </a:rPr>
              <a:t>ενδοκρανιακής</a:t>
            </a:r>
            <a:r>
              <a:rPr lang="el-GR" sz="1100" dirty="0">
                <a:solidFill>
                  <a:srgbClr val="FF0000"/>
                </a:solidFill>
              </a:rPr>
              <a:t> πίεσης ή μπορεί να προχωρήσουν σε κώμα αμέσως μετά τον τραυματισμό τους με βάση το μέγεθος του αιματώματος, το οποίο αυξάνει γρήγορα αλλά και σταθεροποιείται εξίσου γρήγορα</a:t>
            </a:r>
            <a:r>
              <a:rPr lang="el-GR" sz="1100" dirty="0"/>
              <a:t>. </a:t>
            </a:r>
            <a:r>
              <a:rPr lang="el-GR" sz="1100" dirty="0">
                <a:solidFill>
                  <a:schemeClr val="accent5">
                    <a:lumMod val="50000"/>
                  </a:schemeClr>
                </a:solidFill>
              </a:rPr>
              <a:t>Ένα </a:t>
            </a:r>
            <a:r>
              <a:rPr lang="el-GR" sz="1100" dirty="0" err="1">
                <a:solidFill>
                  <a:schemeClr val="accent5">
                    <a:lumMod val="50000"/>
                  </a:schemeClr>
                </a:solidFill>
              </a:rPr>
              <a:t>υποσκληρίδιο</a:t>
            </a:r>
            <a:r>
              <a:rPr lang="el-GR" sz="1100" dirty="0">
                <a:solidFill>
                  <a:schemeClr val="accent5">
                    <a:lumMod val="50000"/>
                  </a:schemeClr>
                </a:solidFill>
              </a:rPr>
              <a:t> αιμάτωμα εμφανίζεται όταν η αιμορραγία υπάρχει επί τα εντός της </a:t>
            </a:r>
            <a:r>
              <a:rPr lang="el-GR" sz="1100" dirty="0" err="1">
                <a:solidFill>
                  <a:schemeClr val="accent5">
                    <a:lumMod val="50000"/>
                  </a:schemeClr>
                </a:solidFill>
              </a:rPr>
              <a:t>σκληράς</a:t>
            </a:r>
            <a:r>
              <a:rPr lang="el-GR" sz="1100" dirty="0">
                <a:solidFill>
                  <a:schemeClr val="accent5">
                    <a:lumMod val="50000"/>
                  </a:schemeClr>
                </a:solidFill>
              </a:rPr>
              <a:t> μήνιγγας, αλλά ακόμα έξω από τον εγκέφαλο και είναι συγκριτικά λιγότερο μαζικό.</a:t>
            </a:r>
          </a:p>
        </p:txBody>
      </p:sp>
      <p:pic>
        <p:nvPicPr>
          <p:cNvPr id="10" name="Γραφή 9">
            <a:extLst>
              <a:ext uri="{FF2B5EF4-FFF2-40B4-BE49-F238E27FC236}">
                <a16:creationId xmlns:p14="http://schemas.microsoft.com/office/powerpoint/2010/main" xmlns="" xmlns:a16="http://schemas.microsoft.com/office/drawing/2014/main" xmlns:mc="http://schemas.openxmlformats.org/markup-compatibility/2006" id="{DC4F08E2-C1AB-5C80-4BD6-E4DD3BA78B3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9552" y="4437112"/>
            <a:ext cx="689189" cy="216024"/>
          </a:xfrm>
          <a:prstGeom prst="rect">
            <a:avLst/>
          </a:prstGeom>
        </p:spPr>
      </p:pic>
      <p:pic>
        <p:nvPicPr>
          <p:cNvPr id="11" name="Γραφή 10">
            <a:extLst>
              <a:ext uri="{FF2B5EF4-FFF2-40B4-BE49-F238E27FC236}">
                <a16:creationId xmlns:p14="http://schemas.microsoft.com/office/powerpoint/2010/main" xmlns="" xmlns:a16="http://schemas.microsoft.com/office/drawing/2014/main" xmlns:mc="http://schemas.openxmlformats.org/markup-compatibility/2006" id="{4BE3471F-27E3-D6F8-8C24-5D804346B2A4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43808" y="3645024"/>
            <a:ext cx="323640" cy="152640"/>
          </a:xfrm>
          <a:prstGeom prst="rect">
            <a:avLst/>
          </a:prstGeom>
        </p:spPr>
      </p:pic>
      <p:pic>
        <p:nvPicPr>
          <p:cNvPr id="12" name="Γραφή 10">
            <a:extLst>
              <a:ext uri="{FF2B5EF4-FFF2-40B4-BE49-F238E27FC236}">
                <a16:creationId xmlns:p14="http://schemas.microsoft.com/office/powerpoint/2010/main" xmlns="" xmlns:a16="http://schemas.microsoft.com/office/drawing/2014/main" xmlns:mc="http://schemas.openxmlformats.org/markup-compatibility/2006" id="{4BE3471F-27E3-D6F8-8C24-5D804346B2A4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43808" y="3501008"/>
            <a:ext cx="323640" cy="152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12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0" y="1124744"/>
            <a:ext cx="914400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Ιστορικό: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Άνδρας 67 ετών προσέρχεται λόγω </a:t>
            </a:r>
            <a:r>
              <a:rPr lang="el-GR" sz="2300" b="1" dirty="0">
                <a:solidFill>
                  <a:prstClr val="black"/>
                </a:solidFill>
                <a:cs typeface="Arial" panose="020B0604020202020204" pitchFamily="34" charset="0"/>
              </a:rPr>
              <a:t>εστιακών επιληπτικών σπασμών 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αριστερού</a:t>
            </a:r>
            <a:r>
              <a:rPr lang="el-GR" sz="2300" dirty="0">
                <a:solidFill>
                  <a:prstClr val="black"/>
                </a:solidFill>
                <a:cs typeface="Arial" panose="020B0604020202020204" pitchFamily="34" charset="0"/>
              </a:rPr>
              <a:t> προσώπου και άνω άκρου, 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από ωρών</a:t>
            </a:r>
            <a:r>
              <a:rPr kumimoji="0" lang="el-GR" sz="23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Αναφέρει επίσης </a:t>
            </a:r>
            <a:r>
              <a:rPr kumimoji="0" lang="el-GR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κεφαλαλγία</a:t>
            </a:r>
            <a:r>
              <a:rPr kumimoji="0" lang="el-GR" sz="23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</a:t>
            </a:r>
            <a:r>
              <a:rPr kumimoji="0" lang="el-GR" sz="2300" b="1" i="0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από μηνός</a:t>
            </a:r>
            <a:r>
              <a:rPr kumimoji="0" lang="el-GR" sz="23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με συνοδό </a:t>
            </a:r>
            <a:r>
              <a:rPr kumimoji="0" lang="el-GR" sz="23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ναυτία</a:t>
            </a:r>
            <a:r>
              <a:rPr kumimoji="0" lang="el-GR" sz="23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Κλινική εξέταση</a:t>
            </a:r>
            <a:r>
              <a:rPr lang="el-GR" sz="2300" b="1" u="sng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cs typeface="Arial" panose="020B0604020202020204" pitchFamily="34" charset="0"/>
              </a:rPr>
              <a:t>Πέρα από τους εστιακούς σπασμούς, παρατηρείται </a:t>
            </a:r>
            <a:r>
              <a:rPr lang="el-GR" sz="2300" b="1" dirty="0" err="1">
                <a:solidFill>
                  <a:prstClr val="black"/>
                </a:solidFill>
                <a:cs typeface="Arial" panose="020B0604020202020204" pitchFamily="34" charset="0"/>
              </a:rPr>
              <a:t>ανισοκορία</a:t>
            </a:r>
            <a:r>
              <a:rPr lang="el-GR" sz="2300" dirty="0">
                <a:solidFill>
                  <a:prstClr val="black"/>
                </a:solidFill>
                <a:cs typeface="Arial" panose="020B0604020202020204" pitchFamily="34" charset="0"/>
              </a:rPr>
              <a:t> υπέρ της 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δεξιάς</a:t>
            </a:r>
            <a:r>
              <a:rPr lang="el-GR" sz="2300" dirty="0">
                <a:solidFill>
                  <a:prstClr val="black"/>
                </a:solidFill>
                <a:cs typeface="Arial" panose="020B0604020202020204" pitchFamily="34" charset="0"/>
              </a:rPr>
              <a:t> κόρης</a:t>
            </a:r>
            <a:r>
              <a:rPr lang="en-US" sz="23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l-GR" sz="2300" dirty="0">
                <a:solidFill>
                  <a:prstClr val="black"/>
                </a:solidFill>
                <a:cs typeface="Arial" panose="020B0604020202020204" pitchFamily="34" charset="0"/>
              </a:rPr>
              <a:t>η οποία </a:t>
            </a:r>
            <a:r>
              <a:rPr lang="el-GR" sz="2300" i="1" dirty="0">
                <a:solidFill>
                  <a:prstClr val="black"/>
                </a:solidFill>
                <a:cs typeface="Arial" panose="020B0604020202020204" pitchFamily="34" charset="0"/>
              </a:rPr>
              <a:t>δεν</a:t>
            </a:r>
            <a:r>
              <a:rPr lang="el-GR" sz="2300" dirty="0">
                <a:solidFill>
                  <a:prstClr val="black"/>
                </a:solidFill>
                <a:cs typeface="Arial" panose="020B0604020202020204" pitchFamily="34" charset="0"/>
              </a:rPr>
              <a:t> αντιδρά στο φως.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3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Εργαστηριακός έλεγχος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b="1" u="sng" dirty="0">
                <a:solidFill>
                  <a:prstClr val="black"/>
                </a:solidFill>
                <a:cs typeface="Arial" panose="020B0604020202020204" pitchFamily="34" charset="0"/>
              </a:rPr>
              <a:t>αίματος</a:t>
            </a:r>
            <a:r>
              <a:rPr lang="en-US" sz="2300" b="1" u="sng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endParaRPr kumimoji="0" lang="el-GR" sz="2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cs typeface="Arial" panose="020B0604020202020204" pitchFamily="34" charset="0"/>
              </a:rPr>
              <a:t>Χωρίς ευρήματα από τον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cs typeface="Arial" panose="020B0604020202020204" pitchFamily="34" charset="0"/>
              </a:rPr>
              <a:t>αιματολογικό και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cs typeface="Arial" panose="020B0604020202020204" pitchFamily="34" charset="0"/>
              </a:rPr>
              <a:t>βιοχημικό έλεγχο</a:t>
            </a:r>
            <a:endParaRPr kumimoji="0" lang="el-GR" sz="23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3ο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639BF7-52DE-C574-CAB2-36E59D616F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097" y="4005064"/>
            <a:ext cx="5404200" cy="2736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0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D66E343-DC81-CD33-3290-310BF824C2E7}"/>
              </a:ext>
            </a:extLst>
          </p:cNvPr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ΑΠΕΙΚΟΝΙΣΗ</a:t>
            </a:r>
            <a:r>
              <a:rPr lang="en-US" sz="2400" b="1" dirty="0"/>
              <a:t>, </a:t>
            </a:r>
            <a:r>
              <a:rPr lang="el-GR" sz="2400" b="1" dirty="0"/>
              <a:t>ΚΥΤΤΑΡΟΛΟΓΙΚΟ </a:t>
            </a:r>
            <a:r>
              <a:rPr lang="en-US" sz="2400" b="1" dirty="0"/>
              <a:t>E</a:t>
            </a:r>
            <a:r>
              <a:rPr lang="el-GR" sz="2400" b="1" dirty="0"/>
              <a:t>ΠΙΧΡΙΣΜΑ ΚΑΙ ΣΤΕΡΕΟΤΑΚΤΙΚΗ ΒΙΟΨΙΑ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71F6A3-00FA-D13F-12F5-9077DDD407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548680"/>
            <a:ext cx="2914650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9762F05-4B35-FD94-A2F8-09665077AE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233" y="695672"/>
            <a:ext cx="3006090" cy="3048000"/>
          </a:xfrm>
          <a:prstGeom prst="rect">
            <a:avLst/>
          </a:prstGeom>
        </p:spPr>
      </p:pic>
      <p:pic>
        <p:nvPicPr>
          <p:cNvPr id="3074" name="Picture 2" descr="C:\Users\User\Desktop\Smear-of-a-brain-metastasis-originating-in-an-epidermoid-squamocelullar-carcinoma-of-th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776991" y="1079995"/>
            <a:ext cx="2520278" cy="1889696"/>
          </a:xfrm>
          <a:prstGeom prst="rect">
            <a:avLst/>
          </a:prstGeom>
          <a:noFill/>
        </p:spPr>
      </p:pic>
      <p:pic>
        <p:nvPicPr>
          <p:cNvPr id="9" name="Picture 3" descr="C:\Users\User\Desktop\synpic534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645024"/>
            <a:ext cx="4608512" cy="3112980"/>
          </a:xfrm>
          <a:prstGeom prst="rect">
            <a:avLst/>
          </a:prstGeom>
          <a:noFill/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D13B0D4E-DE74-D124-39AD-4756CD34F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30" y="3861048"/>
            <a:ext cx="3781896" cy="2520280"/>
          </a:xfrm>
          <a:prstGeom prst="rect">
            <a:avLst/>
          </a:prstGeom>
        </p:spPr>
      </p:pic>
      <p:sp>
        <p:nvSpPr>
          <p:cNvPr id="7" name="Θέση κειμένου 2">
            <a:extLst>
              <a:ext uri="{FF2B5EF4-FFF2-40B4-BE49-F238E27FC236}">
                <a16:creationId xmlns="" xmlns:a16="http://schemas.microsoft.com/office/drawing/2014/main" id="{19A421EA-502B-FF25-4E59-EAED156A5106}"/>
              </a:ext>
            </a:extLst>
          </p:cNvPr>
          <p:cNvSpPr txBox="1">
            <a:spLocks/>
          </p:cNvSpPr>
          <p:nvPr/>
        </p:nvSpPr>
        <p:spPr>
          <a:xfrm>
            <a:off x="395536" y="6309320"/>
            <a:ext cx="3557690" cy="5486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dirty="0"/>
              <a:t>   </a:t>
            </a:r>
            <a:r>
              <a:rPr lang="el-GR" sz="2000" dirty="0"/>
              <a:t>ΛΕΥΚΗ &amp; ΦΑΙΑ ΟΥΣΙΑ</a:t>
            </a:r>
          </a:p>
        </p:txBody>
      </p:sp>
    </p:spTree>
    <p:extLst>
      <p:ext uri="{BB962C8B-B14F-4D97-AF65-F5344CB8AC3E}">
        <p14:creationId xmlns="" xmlns:p14="http://schemas.microsoft.com/office/powerpoint/2010/main" val="158588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synpic53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57321" y="1346467"/>
            <a:ext cx="6288326" cy="4734739"/>
          </a:xfrm>
          <a:prstGeom prst="rect">
            <a:avLst/>
          </a:prstGeom>
          <a:noFill/>
        </p:spPr>
      </p:pic>
      <p:pic>
        <p:nvPicPr>
          <p:cNvPr id="4" name="Picture 14">
            <a:extLst>
              <a:ext uri="{FF2B5EF4-FFF2-40B4-BE49-F238E27FC236}">
                <a16:creationId xmlns="" xmlns:a16="http://schemas.microsoft.com/office/drawing/2014/main" id="{900056F7-E9AD-E6AF-11C6-091208F1C2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08457" y="1400863"/>
            <a:ext cx="6264696" cy="4649578"/>
          </a:xfrm>
          <a:prstGeom prst="rect">
            <a:avLst/>
          </a:prstGeom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7146"/>
            <a:ext cx="9144000" cy="14176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AKAN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ΘΩΔΗΣ 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ΔΙΑΦΟΠΟΠΟΙΗΣΗ 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ΚΑΚΟΗΘΩΝ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ΚΥΤΤΑΡΩΝ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8CC69B-3713-4DB7-948E-94F7F8B5BC73}"/>
              </a:ext>
            </a:extLst>
          </p:cNvPr>
          <p:cNvSpPr txBox="1"/>
          <p:nvPr/>
        </p:nvSpPr>
        <p:spPr>
          <a:xfrm>
            <a:off x="683568" y="1124744"/>
            <a:ext cx="77768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800" dirty="0"/>
              <a:t>Ποια η διάγνωση;</a:t>
            </a:r>
          </a:p>
          <a:p>
            <a:pPr marL="457200" indent="-457200">
              <a:buAutoNum type="arabicPeriod"/>
            </a:pPr>
            <a:endParaRPr lang="en-US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r>
              <a:rPr lang="el-GR" sz="2800" dirty="0"/>
              <a:t>Από πού είναι πιθανότερο να προέρχεται;</a:t>
            </a:r>
            <a:endParaRPr lang="en-US" sz="2800" dirty="0"/>
          </a:p>
          <a:p>
            <a:pPr marL="457200" indent="-457200">
              <a:buAutoNum type="arabicPeriod"/>
            </a:pPr>
            <a:endParaRPr lang="en-US" sz="2800" dirty="0"/>
          </a:p>
          <a:p>
            <a:pPr marL="457200" indent="-457200">
              <a:buAutoNum type="arabicPeriod"/>
            </a:pPr>
            <a:endParaRPr lang="en-US" sz="2800" dirty="0"/>
          </a:p>
          <a:p>
            <a:pPr marL="457200" indent="-457200">
              <a:buAutoNum type="arabicPeriod"/>
            </a:pPr>
            <a:endParaRPr lang="en-US" sz="2800" dirty="0"/>
          </a:p>
          <a:p>
            <a:r>
              <a:rPr lang="en-US" sz="2800" dirty="0"/>
              <a:t>3. </a:t>
            </a:r>
            <a:r>
              <a:rPr lang="el-GR" sz="2800" dirty="0"/>
              <a:t>Γιατί ο ασθενής εμφανίζει </a:t>
            </a:r>
            <a:r>
              <a:rPr lang="el-GR" sz="2800" dirty="0" err="1"/>
              <a:t>ανισοκορία</a:t>
            </a:r>
            <a:r>
              <a:rPr lang="el-GR" sz="2800" dirty="0"/>
              <a:t>;</a:t>
            </a:r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</p:txBody>
      </p:sp>
    </p:spTree>
    <p:extLst>
      <p:ext uri="{BB962C8B-B14F-4D97-AF65-F5344CB8AC3E}">
        <p14:creationId xmlns="" xmlns:p14="http://schemas.microsoft.com/office/powerpoint/2010/main" val="3625634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2ED355-7714-C143-3027-70AB0CA6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6672" y="-27384"/>
            <a:ext cx="8229600" cy="694533"/>
          </a:xfrm>
        </p:spPr>
        <p:txBody>
          <a:bodyPr>
            <a:normAutofit/>
          </a:bodyPr>
          <a:lstStyle/>
          <a:p>
            <a:r>
              <a:rPr lang="el-G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Βασικές </a:t>
            </a:r>
            <a:r>
              <a:rPr lang="el-GR" sz="3500" dirty="0"/>
              <a:t>γνώσεις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4E4AC4-0E14-2C9F-A5CA-4E272DDC0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329" y="2636912"/>
            <a:ext cx="3600398" cy="432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600" b="1" u="sng" dirty="0"/>
              <a:t>Κλινική εξέταση</a:t>
            </a:r>
            <a:r>
              <a:rPr lang="el-GR" sz="2600" dirty="0"/>
              <a:t>: </a:t>
            </a:r>
            <a:r>
              <a:rPr lang="el-GR" sz="2400" dirty="0"/>
              <a:t>Επισκόπηση, ψηλάφηση, επίκρουση, ακρόαση </a:t>
            </a:r>
            <a:r>
              <a:rPr lang="el-GR" sz="2400" b="1" dirty="0"/>
              <a:t>όλων</a:t>
            </a:r>
            <a:r>
              <a:rPr lang="el-GR" sz="2400" dirty="0"/>
              <a:t>  των συστημάτων του ασθενούς.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/>
              <a:t>Υποκατηγορίες κλινικής εξέτασης νευρικού συστήματος: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ΚΙΝΗΤΙΚΟΤΗΤΑ, ΑΙΣΘΗΤΙΚΟΤΗΤΑ, ΑΝΤΑΝΑΚΛΑΣΤΙΚΑ, ΑΝΩΤΕΡΕΣ ΝΟΗΤΙΚΕΣ ΛΕΙΤΟΥΡΓΙΕΣ, ΕΓΚΕΦΑΛΙΚΕΣ ΣΥΖΥΓΙΕΣ, ΑΥΧΕΝΑΣ.</a:t>
            </a:r>
          </a:p>
          <a:p>
            <a:pPr marL="0" indent="0">
              <a:buNone/>
            </a:pPr>
            <a:endParaRPr lang="el-GR" sz="2400" dirty="0"/>
          </a:p>
          <a:p>
            <a:endParaRPr lang="el-GR" sz="2600" dirty="0"/>
          </a:p>
        </p:txBody>
      </p:sp>
      <p:pic>
        <p:nvPicPr>
          <p:cNvPr id="1026" name="Picture 2" descr="The Importance of Knowing a Patient's Health History (And How to Simplify  the Process) - Today's RDH">
            <a:extLst>
              <a:ext uri="{FF2B5EF4-FFF2-40B4-BE49-F238E27FC236}">
                <a16:creationId xmlns="" xmlns:a16="http://schemas.microsoft.com/office/drawing/2014/main" id="{6A828281-A090-9103-316D-F008BA5F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528392" cy="2352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37041C-BD3C-261B-40EF-722C24CCCB3B}"/>
              </a:ext>
            </a:extLst>
          </p:cNvPr>
          <p:cNvSpPr txBox="1"/>
          <p:nvPr/>
        </p:nvSpPr>
        <p:spPr>
          <a:xfrm>
            <a:off x="0" y="883173"/>
            <a:ext cx="52200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u="sng" dirty="0"/>
              <a:t>Ιστορικό</a:t>
            </a:r>
            <a:r>
              <a:rPr lang="el-GR" sz="2400" dirty="0"/>
              <a:t>: Πληροφορίες που μπορεί να αποκομίσει ο ιατρός από τον ασθενή και τους οικείους του σχετικά με το πρόβλημα του ασθενούς.</a:t>
            </a:r>
          </a:p>
          <a:p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9AC6D3A-F07E-834F-E3FF-10AAAE87265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1" y="3284984"/>
            <a:ext cx="5332817" cy="3384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9168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4F98DD-CC7C-D48A-796F-5981F822E8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63660"/>
            <a:ext cx="2830710" cy="6433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030969E-EF2F-B55E-1FAD-EFB4118381AE}"/>
              </a:ext>
            </a:extLst>
          </p:cNvPr>
          <p:cNvSpPr txBox="1"/>
          <p:nvPr/>
        </p:nvSpPr>
        <p:spPr>
          <a:xfrm>
            <a:off x="5580112" y="5589240"/>
            <a:ext cx="30243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0" i="0" dirty="0">
                <a:effectLst/>
                <a:latin typeface="Proxima Nova"/>
              </a:rPr>
              <a:t>Cohen-</a:t>
            </a:r>
            <a:r>
              <a:rPr lang="en-US" sz="1000" b="0" i="0" dirty="0" err="1">
                <a:effectLst/>
                <a:latin typeface="Proxima Nova"/>
              </a:rPr>
              <a:t>Neamie</a:t>
            </a:r>
            <a:r>
              <a:rPr lang="en-US" sz="1000" b="0" i="0" dirty="0">
                <a:effectLst/>
                <a:latin typeface="Proxima Nova"/>
              </a:rPr>
              <a:t> Z J, </a:t>
            </a:r>
            <a:r>
              <a:rPr lang="en-US" sz="1000" b="0" i="0" dirty="0" err="1">
                <a:effectLst/>
                <a:latin typeface="Proxima Nova"/>
              </a:rPr>
              <a:t>Ganti</a:t>
            </a:r>
            <a:r>
              <a:rPr lang="en-US" sz="1000" b="0" i="0" dirty="0">
                <a:effectLst/>
                <a:latin typeface="Proxima Nova"/>
              </a:rPr>
              <a:t> L, Stead T S, et al. (August 04, 2021) Acute Headache Due to Intracerebral Hemorrhage Secondary to Brain Metastases. </a:t>
            </a:r>
            <a:r>
              <a:rPr lang="en-US" sz="1000" b="0" i="0" dirty="0" err="1">
                <a:effectLst/>
                <a:latin typeface="Proxima Nova"/>
              </a:rPr>
              <a:t>Cureus</a:t>
            </a:r>
            <a:r>
              <a:rPr lang="en-US" sz="1000" b="0" i="0" dirty="0">
                <a:effectLst/>
                <a:latin typeface="Proxima Nova"/>
              </a:rPr>
              <a:t> 13(8): e16889. doi:10.7759/cureus.16889</a:t>
            </a:r>
            <a:endParaRPr lang="el-GR" sz="1000" dirty="0"/>
          </a:p>
        </p:txBody>
      </p:sp>
    </p:spTree>
    <p:extLst>
      <p:ext uri="{BB962C8B-B14F-4D97-AF65-F5344CB8AC3E}">
        <p14:creationId xmlns="" xmlns:p14="http://schemas.microsoft.com/office/powerpoint/2010/main" val="3714250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0" y="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b="1" spc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Εγκολεασμός</a:t>
            </a:r>
            <a:r>
              <a:rPr lang="en-US" sz="2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b="1" dirty="0"/>
              <a:t> </a:t>
            </a:r>
            <a:r>
              <a:rPr lang="el-GR" sz="2000" dirty="0"/>
              <a:t>πρόκειται για ένα επικίνδυνο αποτέλεσμα της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μεγάλης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ενδοκρανιακής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πίεσης</a:t>
            </a:r>
            <a:r>
              <a:rPr lang="el-GR" sz="2000" dirty="0"/>
              <a:t> π.χ. μετά από μια </a:t>
            </a:r>
            <a:r>
              <a:rPr lang="el-GR" sz="2000" dirty="0" err="1"/>
              <a:t>κρανιοεγκεφαλική</a:t>
            </a:r>
            <a:r>
              <a:rPr lang="el-GR" sz="2000" dirty="0"/>
              <a:t> κάκωση : ο εγκέφαλος, ο οποίος, λόγω μεγάλης περιεκτικότητας σε νερό, είναι μαλακός και </a:t>
            </a:r>
            <a:r>
              <a:rPr lang="el-GR" sz="2000" dirty="0" err="1"/>
              <a:t>ευπίεστος</a:t>
            </a:r>
            <a:r>
              <a:rPr lang="el-GR" sz="2000" dirty="0"/>
              <a:t>, πιέζεται πάνω σε ένα ακίνητο τμήμα του κρανίου και αυτό έχει ως αποτέλεσμα να απειλείται με νέκρωση. Ο </a:t>
            </a:r>
            <a:r>
              <a:rPr lang="el-GR" sz="2000" dirty="0" err="1"/>
              <a:t>εγκολεασμός</a:t>
            </a:r>
            <a:r>
              <a:rPr lang="el-GR" sz="2000" dirty="0"/>
              <a:t> μπορεί να είναι </a:t>
            </a:r>
            <a:r>
              <a:rPr lang="el-GR" sz="2000" b="1" dirty="0"/>
              <a:t>χρόνιο φαινόμενο </a:t>
            </a:r>
            <a:r>
              <a:rPr lang="el-GR" sz="2000" dirty="0"/>
              <a:t>(όπως συμβαίνει με τους 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εγκεφαλικούς</a:t>
            </a:r>
            <a:r>
              <a:rPr lang="el-GR" sz="2000" dirty="0"/>
              <a:t> </a:t>
            </a:r>
            <a:r>
              <a:rPr lang="el-GR" sz="2000" b="1" spc="300" dirty="0"/>
              <a:t>όγκους, </a:t>
            </a:r>
            <a:r>
              <a:rPr lang="el-GR" sz="2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πρωτοπαθείς ή μεταστατικούς</a:t>
            </a:r>
            <a:r>
              <a:rPr lang="el-GR" sz="2000" dirty="0"/>
              <a:t> ) αλλά και αιφνίδιας έναρξης. Ο </a:t>
            </a:r>
            <a:r>
              <a:rPr lang="el-GR" sz="2000" dirty="0" err="1"/>
              <a:t>εγκολεασμός</a:t>
            </a:r>
            <a:r>
              <a:rPr lang="el-GR" sz="2000" dirty="0"/>
              <a:t> είναι ένδειξη για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νευροχειρουργική επέμβαση, συνήθως επείγουσα.</a:t>
            </a:r>
          </a:p>
        </p:txBody>
      </p:sp>
      <p:pic>
        <p:nvPicPr>
          <p:cNvPr id="5122" name="Picture 2" descr="C:\Users\User\Desktop\img3.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92896"/>
            <a:ext cx="3888432" cy="4203555"/>
          </a:xfrm>
          <a:prstGeom prst="rect">
            <a:avLst/>
          </a:prstGeom>
          <a:noFill/>
        </p:spPr>
      </p:pic>
      <p:sp>
        <p:nvSpPr>
          <p:cNvPr id="13" name="12 - Ορθογώνιο"/>
          <p:cNvSpPr/>
          <p:nvPr/>
        </p:nvSpPr>
        <p:spPr>
          <a:xfrm>
            <a:off x="4355976" y="4303456"/>
            <a:ext cx="47880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/>
              <a:t>1</a:t>
            </a:r>
            <a:r>
              <a:rPr lang="el-GR" sz="2400" dirty="0"/>
              <a:t>-Πλάγιος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διασκηνιδιακός</a:t>
            </a:r>
            <a:r>
              <a:rPr lang="el-GR" sz="2400" dirty="0"/>
              <a:t>, </a:t>
            </a:r>
          </a:p>
          <a:p>
            <a:pPr algn="ctr"/>
            <a:r>
              <a:rPr lang="el-GR" sz="2400" b="1" dirty="0"/>
              <a:t>2</a:t>
            </a:r>
            <a:r>
              <a:rPr lang="el-GR" sz="2400" dirty="0"/>
              <a:t>-Κεντρικός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διασκηνιδιακός</a:t>
            </a:r>
            <a:r>
              <a:rPr lang="el-GR" sz="2400" dirty="0"/>
              <a:t>, </a:t>
            </a:r>
          </a:p>
          <a:p>
            <a:pPr algn="ctr"/>
            <a:r>
              <a:rPr lang="el-GR" sz="2400" b="1" dirty="0"/>
              <a:t>3</a:t>
            </a:r>
            <a:r>
              <a:rPr lang="el-GR" sz="2400" dirty="0"/>
              <a:t>-Υποδρεπανικός, </a:t>
            </a:r>
          </a:p>
          <a:p>
            <a:pPr algn="ctr"/>
            <a:r>
              <a:rPr lang="el-GR" sz="2400" b="1" dirty="0"/>
              <a:t>4</a:t>
            </a:r>
            <a:r>
              <a:rPr lang="el-GR" sz="2400" dirty="0"/>
              <a:t>-Εγκεφαλοκήλη, </a:t>
            </a:r>
          </a:p>
          <a:p>
            <a:pPr algn="ctr"/>
            <a:r>
              <a:rPr lang="el-GR" sz="2400" b="1" dirty="0"/>
              <a:t>5</a:t>
            </a:r>
            <a:r>
              <a:rPr lang="el-GR" sz="2400" dirty="0"/>
              <a:t>-Ανάστροφος </a:t>
            </a:r>
            <a:r>
              <a:rPr lang="el-GR" sz="2400" dirty="0" err="1"/>
              <a:t>διασκηνιδιακός</a:t>
            </a:r>
            <a:r>
              <a:rPr lang="el-GR" sz="2400" dirty="0"/>
              <a:t> της παρεγκεφαλίδας, </a:t>
            </a:r>
          </a:p>
          <a:p>
            <a:pPr algn="ctr"/>
            <a:r>
              <a:rPr lang="el-GR" sz="2400" b="1" dirty="0"/>
              <a:t>6</a:t>
            </a:r>
            <a:r>
              <a:rPr lang="el-GR" sz="2400" dirty="0"/>
              <a:t>-Αμυγδαλικός</a:t>
            </a:r>
          </a:p>
        </p:txBody>
      </p:sp>
      <p:sp>
        <p:nvSpPr>
          <p:cNvPr id="14" name="13 - Ορθογώνιο"/>
          <p:cNvSpPr/>
          <p:nvPr/>
        </p:nvSpPr>
        <p:spPr>
          <a:xfrm>
            <a:off x="4355976" y="2276872"/>
            <a:ext cx="47880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/>
              <a:t>Υπάρχουν δύο </a:t>
            </a:r>
            <a:r>
              <a:rPr lang="el-GR" b="1" dirty="0"/>
              <a:t>ειδικές </a:t>
            </a:r>
            <a:r>
              <a:rPr lang="el-GR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αναδιπλώσεις</a:t>
            </a:r>
            <a:r>
              <a:rPr lang="el-GR" dirty="0"/>
              <a:t>, το </a:t>
            </a:r>
            <a:r>
              <a:rPr lang="el-GR" i="1" dirty="0"/>
              <a:t>δρέπανο</a:t>
            </a:r>
            <a:r>
              <a:rPr lang="el-GR" dirty="0"/>
              <a:t> και το 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σκηνίδιο</a:t>
            </a:r>
            <a:r>
              <a:rPr lang="el-GR" dirty="0"/>
              <a:t>. Το </a:t>
            </a:r>
            <a:r>
              <a:rPr lang="el-GR" i="1" dirty="0"/>
              <a:t>δρέπανο </a:t>
            </a:r>
            <a:r>
              <a:rPr lang="el-GR" dirty="0"/>
              <a:t>χωρίζει το </a:t>
            </a:r>
            <a:r>
              <a:rPr lang="el-GR" i="1" dirty="0"/>
              <a:t>δεξί</a:t>
            </a:r>
            <a:r>
              <a:rPr lang="el-GR" dirty="0"/>
              <a:t> και το </a:t>
            </a:r>
            <a:r>
              <a:rPr lang="el-GR" i="1" dirty="0"/>
              <a:t>αριστερό ημισφαίριο </a:t>
            </a:r>
            <a:r>
              <a:rPr lang="el-GR" dirty="0"/>
              <a:t>του εγκεφάλου και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 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σκηνίδιο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προέκταση της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σκληράς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μήνιγγας που διαχωρίζει τους ινιακούς λοβούς των  εγκεφαλικών ημισφαιρίων από την παρεγκεφαλίδα.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8913"/>
            <a:ext cx="4038600" cy="3671887"/>
          </a:xfrm>
        </p:spPr>
        <p:txBody>
          <a:bodyPr/>
          <a:lstStyle/>
          <a:p>
            <a:pPr eaLnBrk="1" hangingPunct="1"/>
            <a:r>
              <a:rPr lang="el-GR" sz="2800" b="1" dirty="0"/>
              <a:t>Όγκος </a:t>
            </a:r>
          </a:p>
          <a:p>
            <a:pPr eaLnBrk="1" hangingPunct="1"/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Οίδημα</a:t>
            </a:r>
            <a:r>
              <a:rPr lang="el-GR" sz="2800" dirty="0"/>
              <a:t> εγκεφάλου </a:t>
            </a:r>
          </a:p>
          <a:p>
            <a:pPr eaLnBrk="1" hangingPunct="1"/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Διασκηνιδιακός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εγκολεασμός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5" name="Picture 6" descr="minDsc32903+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2276871"/>
            <a:ext cx="4111270" cy="4484085"/>
          </a:xfrm>
          <a:noFill/>
        </p:spPr>
      </p:pic>
      <p:pic>
        <p:nvPicPr>
          <p:cNvPr id="33796" name="Picture 8" descr="DSC05602+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99992" y="980727"/>
            <a:ext cx="4464496" cy="5297925"/>
          </a:xfr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261864" y="620688"/>
            <a:ext cx="8424936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Ιστορικό: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Άνδρας 66 ετών προσέρχεται λόγω  </a:t>
            </a:r>
            <a:r>
              <a:rPr lang="el-GR" sz="2300" b="1" spc="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αιφνίδιας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παράλυσης του </a:t>
            </a:r>
            <a:r>
              <a:rPr lang="el-GR" sz="23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δεξιού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κάτω 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άκρου.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Από το ατομικό αναμνηστικό αναφέρει </a:t>
            </a:r>
            <a:r>
              <a:rPr lang="el-GR" sz="2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κολπική μαρμαρυγή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άνευ αγωγής.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Κλινική εξέταση: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Διεγερτικότητα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παράλυση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του δεξιού κάτω άκρου,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με παρουσία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σημείου Β</a:t>
            </a:r>
            <a:r>
              <a:rPr lang="en-US" sz="23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abinski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l-GR" sz="23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Εργαστηριακός έλεγχος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αίματος</a:t>
            </a:r>
            <a:r>
              <a:rPr kumimoji="0" lang="el-GR" sz="23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Χωρίς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ευρήματα από τον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αιματολογικό και τον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βιοχημικό έλεγχο</a:t>
            </a:r>
            <a:endParaRPr kumimoji="0" lang="el-GR" sz="23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l-GR" dirty="0"/>
              <a:t>Περιστατικό 4ο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CD4312-2FA9-49B6-FECB-A4B1359EFC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8332" y="3140968"/>
            <a:ext cx="5216726" cy="33123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2288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FF5980-0426-FBA9-B376-763BCE568CD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96752"/>
            <a:ext cx="4271259" cy="4752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83A1AD0-971E-87D1-867B-F77BFCB805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96752"/>
            <a:ext cx="4342742" cy="4752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FBA6D78-2C07-4CAC-02AF-724262F85CF3}"/>
              </a:ext>
            </a:extLst>
          </p:cNvPr>
          <p:cNvSpPr txBox="1"/>
          <p:nvPr/>
        </p:nvSpPr>
        <p:spPr>
          <a:xfrm>
            <a:off x="1547664" y="44705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/>
              <a:t>ΑΠΕΙΚΟΝΙΣΗ ΜΕ ΑΞΟΝΙΚΗ ΤΟΜΟΓΡΑΦΙΑ</a:t>
            </a:r>
          </a:p>
        </p:txBody>
      </p:sp>
    </p:spTree>
    <p:extLst>
      <p:ext uri="{BB962C8B-B14F-4D97-AF65-F5344CB8AC3E}">
        <p14:creationId xmlns="" xmlns:p14="http://schemas.microsoft.com/office/powerpoint/2010/main" val="781861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1423EF7-EBB7-D124-3ECD-58D2C7A8EE3E}"/>
              </a:ext>
            </a:extLst>
          </p:cNvPr>
          <p:cNvSpPr txBox="1"/>
          <p:nvPr/>
        </p:nvSpPr>
        <p:spPr>
          <a:xfrm>
            <a:off x="863080" y="1196752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/>
              <a:t>Ποια είναι η διάγνωσή σας;</a:t>
            </a:r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r>
              <a:rPr lang="el-GR" sz="2400" dirty="0"/>
              <a:t>Για ποιο λόγο συνέβη;</a:t>
            </a:r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r>
              <a:rPr lang="el-GR" sz="2400" dirty="0"/>
              <a:t>Τί είδους νέκρωση παρατηρείται στην περιοχή;</a:t>
            </a:r>
          </a:p>
          <a:p>
            <a:pPr marL="457200" indent="-457200">
              <a:buAutoNum type="arabicPeriod"/>
            </a:pPr>
            <a:endParaRPr lang="el-GR" sz="2400" dirty="0"/>
          </a:p>
          <a:p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</p:txBody>
      </p:sp>
    </p:spTree>
    <p:extLst>
      <p:ext uri="{BB962C8B-B14F-4D97-AF65-F5344CB8AC3E}">
        <p14:creationId xmlns="" xmlns:p14="http://schemas.microsoft.com/office/powerpoint/2010/main" val="1171409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altLang="en-US" sz="4000" dirty="0"/>
              <a:t>Εγκέφαλος, </a:t>
            </a:r>
            <a:r>
              <a:rPr lang="el-G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οξέα</a:t>
            </a:r>
            <a:r>
              <a:rPr lang="el-GR" altLang="en-US" sz="4000" dirty="0"/>
              <a:t> εγκεφαλικά </a:t>
            </a:r>
            <a:r>
              <a:rPr lang="el-GR" altLang="en-US" sz="4000" dirty="0" err="1"/>
              <a:t>έμφρακτα</a:t>
            </a:r>
            <a:r>
              <a:rPr lang="el-GR" altLang="en-US" sz="4000" dirty="0"/>
              <a:t/>
            </a:r>
            <a:br>
              <a:rPr lang="el-GR" altLang="en-US" sz="4000" dirty="0"/>
            </a:br>
            <a:r>
              <a:rPr lang="el-GR" altLang="en-US" sz="2000" dirty="0"/>
              <a:t>Μακροσκοπική εικόνα, στεφανιαία διατομή.</a:t>
            </a:r>
          </a:p>
        </p:txBody>
      </p:sp>
      <p:sp>
        <p:nvSpPr>
          <p:cNvPr id="13824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5354638"/>
            <a:ext cx="8229600" cy="124271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el-GR" altLang="en-US" sz="2400" dirty="0"/>
              <a:t>Στην αρ. </a:t>
            </a:r>
            <a:r>
              <a:rPr lang="el-GR" altLang="en-US" sz="2400" dirty="0" err="1"/>
              <a:t>εικ</a:t>
            </a:r>
            <a:r>
              <a:rPr lang="el-GR" altLang="en-US" sz="2400" dirty="0"/>
              <a:t>., </a:t>
            </a:r>
            <a:r>
              <a:rPr lang="el-G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οξύ </a:t>
            </a:r>
            <a:r>
              <a:rPr lang="el-G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έμφρακτο</a:t>
            </a:r>
            <a:r>
              <a:rPr lang="el-G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altLang="en-US" sz="2400" dirty="0"/>
              <a:t>στην κατανομή της δεξιάς μέσης εγκεφαλικής </a:t>
            </a:r>
            <a:r>
              <a:rPr lang="el-GR" altLang="en-US" sz="2400" dirty="0" err="1"/>
              <a:t>αρτηρίας∙</a:t>
            </a:r>
            <a:r>
              <a:rPr lang="el-GR" altLang="en-US" sz="2400" dirty="0"/>
              <a:t> οίδημα και πρώιμη αποσύνθεση της περιοχής του </a:t>
            </a:r>
            <a:r>
              <a:rPr lang="el-GR" altLang="en-US" sz="2400" dirty="0" err="1"/>
              <a:t>εμφράκτου</a:t>
            </a:r>
            <a:r>
              <a:rPr lang="el-GR" altLang="en-US" sz="2400" dirty="0"/>
              <a:t>.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l-GR" altLang="en-US" sz="2400" dirty="0"/>
              <a:t> Στη </a:t>
            </a:r>
            <a:r>
              <a:rPr lang="el-GR" altLang="en-US" sz="2400" dirty="0" err="1"/>
              <a:t>δεκ</a:t>
            </a:r>
            <a:r>
              <a:rPr lang="el-GR" altLang="en-US" sz="2400" dirty="0"/>
              <a:t>. </a:t>
            </a:r>
            <a:r>
              <a:rPr lang="el-GR" altLang="en-US" sz="2400" dirty="0" err="1"/>
              <a:t>εικ</a:t>
            </a:r>
            <a:r>
              <a:rPr lang="el-GR" altLang="en-US" sz="2400" dirty="0"/>
              <a:t>., η σαφώς περιγεγραμμένη </a:t>
            </a:r>
            <a:r>
              <a:rPr lang="el-G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περιοχή αιμορραγίας του οξέος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l-G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εγκεφαλικού </a:t>
            </a:r>
            <a:r>
              <a:rPr lang="el-G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εμφράκτου</a:t>
            </a:r>
            <a:r>
              <a:rPr lang="el-G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altLang="en-US" sz="2400" dirty="0"/>
              <a:t>αντιπροσωπεύει την εστία </a:t>
            </a:r>
            <a:r>
              <a:rPr lang="el-GR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ρευστοποιού</a:t>
            </a:r>
            <a:r>
              <a:rPr lang="el-GR" altLang="en-US" sz="2400" b="1" dirty="0"/>
              <a:t> νέκρωσης.</a:t>
            </a:r>
          </a:p>
          <a:p>
            <a:pPr marL="0" indent="0" algn="ctr">
              <a:buFontTx/>
              <a:buNone/>
            </a:pPr>
            <a:endParaRPr lang="en-US" altLang="zh-CN" sz="2000" dirty="0">
              <a:ea typeface="SimSun" pitchFamily="2" charset="-122"/>
            </a:endParaRPr>
          </a:p>
        </p:txBody>
      </p:sp>
      <p:pic>
        <p:nvPicPr>
          <p:cNvPr id="138244" name="Picture 3" descr="flh1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556792"/>
            <a:ext cx="491876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" name="Picture 1" descr="C:\Users\User\Desktop\2-3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3"/>
            <a:ext cx="3816424" cy="3488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l-GR" altLang="en-US" sz="2800" dirty="0"/>
              <a:t> Ποιός είναι ο μηχανισμός του σχηματισμού ενός </a:t>
            </a:r>
            <a:r>
              <a:rPr lang="el-GR" altLang="en-US" sz="2800" i="1" dirty="0"/>
              <a:t>αιμορραγικού</a:t>
            </a:r>
            <a:r>
              <a:rPr lang="el-GR" altLang="en-US" sz="2800" dirty="0"/>
              <a:t> </a:t>
            </a:r>
            <a:r>
              <a:rPr lang="el-GR" altLang="en-US" sz="2800" dirty="0" err="1"/>
              <a:t>εμφράκτου</a:t>
            </a:r>
            <a:r>
              <a:rPr lang="el-GR" altLang="en-US" sz="2800" dirty="0"/>
              <a:t> στον εγκέφαλο;</a:t>
            </a:r>
          </a:p>
          <a:p>
            <a:pPr marL="0" indent="0">
              <a:buFontTx/>
              <a:buNone/>
            </a:pPr>
            <a:endParaRPr lang="el-GR" altLang="en-US" sz="2800" dirty="0"/>
          </a:p>
          <a:p>
            <a:pPr marL="0" indent="0" algn="just">
              <a:buFontTx/>
              <a:buNone/>
            </a:pPr>
            <a:r>
              <a:rPr lang="el-GR" altLang="en-US" sz="2800" dirty="0"/>
              <a:t>	Τα εγκεφαλικά </a:t>
            </a:r>
            <a:r>
              <a:rPr lang="el-GR" altLang="en-US" sz="2800" dirty="0" err="1"/>
              <a:t>έμφρακτα</a:t>
            </a:r>
            <a:r>
              <a:rPr lang="el-GR" altLang="en-US" sz="2800" dirty="0"/>
              <a:t> μπορεί να είναι ωχρά </a:t>
            </a:r>
            <a:r>
              <a:rPr lang="el-GR" alt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ή</a:t>
            </a:r>
            <a:r>
              <a:rPr lang="el-GR" altLang="en-US" sz="2800" dirty="0"/>
              <a:t> αιμορραγικά. </a:t>
            </a:r>
          </a:p>
          <a:p>
            <a:pPr marL="0" indent="0" algn="just">
              <a:buFontTx/>
              <a:buNone/>
            </a:pPr>
            <a:endParaRPr lang="el-GR" altLang="en-US" sz="2800" dirty="0"/>
          </a:p>
          <a:p>
            <a:pPr marL="0" indent="0" algn="just">
              <a:buFontTx/>
              <a:buNone/>
            </a:pPr>
            <a:r>
              <a:rPr lang="el-GR" altLang="en-US" sz="2800" dirty="0"/>
              <a:t>Τα </a:t>
            </a:r>
            <a:r>
              <a:rPr lang="el-GR" altLang="en-US" sz="2800" i="1" dirty="0"/>
              <a:t>αιμορραγικά</a:t>
            </a:r>
            <a:r>
              <a:rPr lang="el-GR" altLang="en-US" sz="2800" dirty="0"/>
              <a:t> </a:t>
            </a:r>
            <a:r>
              <a:rPr lang="el-GR" altLang="en-US" sz="2800" dirty="0" err="1"/>
              <a:t>έμφρακτα</a:t>
            </a:r>
            <a:r>
              <a:rPr lang="el-GR" altLang="en-US" sz="2800" dirty="0"/>
              <a:t> οφείλονται σε αρτηριακή απόφραξη, η οποία ακολουθείται </a:t>
            </a:r>
            <a:r>
              <a:rPr lang="el-GR" altLang="en-US" sz="2800" b="1" dirty="0"/>
              <a:t>από </a:t>
            </a:r>
            <a:r>
              <a:rPr lang="el-GR" altLang="en-US" sz="2800" b="1" spc="300" dirty="0" err="1"/>
              <a:t>επαναιμάτωση</a:t>
            </a:r>
            <a:r>
              <a:rPr lang="el-GR" altLang="en-US" sz="2800" dirty="0"/>
              <a:t>. Παραδείγματα </a:t>
            </a:r>
            <a:r>
              <a:rPr lang="el-GR" altLang="en-US" sz="2800" b="1" dirty="0" err="1"/>
              <a:t>επαναιμάτωσης</a:t>
            </a:r>
            <a:r>
              <a:rPr lang="el-GR" altLang="en-US" sz="2800" dirty="0"/>
              <a:t> είναι η εξ εμβόλου απόφραξη που ακολουθείται από κατακερματισμό αυτού ή ο αποφρακτικός </a:t>
            </a:r>
            <a:r>
              <a:rPr lang="el-GR" altLang="en-US" sz="2800" dirty="0" err="1"/>
              <a:t>αγγειόσπασμος</a:t>
            </a:r>
            <a:r>
              <a:rPr lang="el-GR" altLang="en-US" sz="2800" dirty="0"/>
              <a:t>, ο οποίος στη συνέχεια υποχωρεί.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9036050" cy="1143000"/>
          </a:xfrm>
        </p:spPr>
        <p:txBody>
          <a:bodyPr>
            <a:normAutofit fontScale="90000"/>
          </a:bodyPr>
          <a:lstStyle/>
          <a:p>
            <a:r>
              <a:rPr lang="el-GR" altLang="en-US" sz="4000" dirty="0"/>
              <a:t>Εγκέφαλος, </a:t>
            </a:r>
            <a:br>
              <a:rPr lang="el-GR" altLang="en-US" sz="4000" dirty="0"/>
            </a:br>
            <a:r>
              <a:rPr lang="el-GR" altLang="en-US" sz="4000" b="1" i="1" spc="3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χρόνια</a:t>
            </a:r>
            <a:r>
              <a:rPr lang="el-GR" altLang="en-US" sz="4000" dirty="0"/>
              <a:t> εγκεφαλικά </a:t>
            </a:r>
            <a:r>
              <a:rPr lang="el-GR" altLang="en-US" sz="4000" dirty="0" err="1"/>
              <a:t>έμφρακτα</a:t>
            </a:r>
            <a:r>
              <a:rPr lang="el-GR" altLang="en-US" sz="4000" dirty="0"/>
              <a:t/>
            </a:r>
            <a:br>
              <a:rPr lang="el-GR" altLang="en-US" sz="4000" dirty="0"/>
            </a:br>
            <a:r>
              <a:rPr lang="el-GR" altLang="en-US" sz="2000" dirty="0"/>
              <a:t>Μακροσκοπική εικόνα, στεφανιαία διατομή.</a:t>
            </a:r>
          </a:p>
        </p:txBody>
      </p:sp>
      <p:sp>
        <p:nvSpPr>
          <p:cNvPr id="14029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0" y="5354638"/>
            <a:ext cx="9144000" cy="1503362"/>
          </a:xfrm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el-GR" altLang="en-US" sz="2400" dirty="0"/>
              <a:t>Οι περιοχές  </a:t>
            </a:r>
            <a:r>
              <a:rPr lang="el-GR" altLang="en-US" sz="2400" b="1" spc="600" dirty="0"/>
              <a:t>κυστικών</a:t>
            </a:r>
            <a:r>
              <a:rPr lang="el-GR" altLang="en-US" sz="2400" b="1" dirty="0"/>
              <a:t> κοιλοτήτων</a:t>
            </a:r>
            <a:r>
              <a:rPr lang="el-GR" altLang="en-US" sz="2400" dirty="0"/>
              <a:t>, που αντιπροσωπεύουν  </a:t>
            </a:r>
            <a:r>
              <a:rPr lang="el-GR" altLang="en-US" sz="2400" b="1" i="1" dirty="0"/>
              <a:t>παλαιά</a:t>
            </a:r>
            <a:r>
              <a:rPr lang="el-GR" altLang="en-US" sz="2400" i="1" dirty="0"/>
              <a:t> </a:t>
            </a:r>
            <a:r>
              <a:rPr lang="el-GR" altLang="en-US" sz="2400" b="1" i="1" dirty="0" err="1"/>
              <a:t>έμφρακτα</a:t>
            </a:r>
            <a:r>
              <a:rPr lang="el-GR" altLang="en-US" sz="2400" dirty="0"/>
              <a:t>, απεικονίζουν την </a:t>
            </a:r>
            <a:r>
              <a:rPr lang="el-GR" altLang="en-US" sz="2400" b="1" dirty="0"/>
              <a:t>κατάληξη</a:t>
            </a:r>
            <a:r>
              <a:rPr lang="el-GR" altLang="en-US" sz="2400" dirty="0"/>
              <a:t> της </a:t>
            </a:r>
            <a:r>
              <a:rPr lang="el-GR" altLang="en-US" sz="2400" dirty="0" err="1"/>
              <a:t>ρευστοποιού</a:t>
            </a:r>
            <a:r>
              <a:rPr lang="el-GR" altLang="en-US" sz="2400" dirty="0"/>
              <a:t> νέκρωσης, </a:t>
            </a:r>
            <a:r>
              <a:rPr lang="el-GR" altLang="en-US" sz="2400" i="1" dirty="0"/>
              <a:t>μετά</a:t>
            </a:r>
            <a:r>
              <a:rPr lang="el-GR" altLang="en-US" sz="2400" dirty="0"/>
              <a:t> τη δράση των </a:t>
            </a:r>
            <a:r>
              <a:rPr lang="el-GR" altLang="en-US" sz="2400" dirty="0" err="1"/>
              <a:t>μακροφάγων</a:t>
            </a:r>
            <a:r>
              <a:rPr lang="el-GR" altLang="en-US" sz="2400" dirty="0"/>
              <a:t>, </a:t>
            </a:r>
            <a:endParaRPr lang="el-GR" altLang="en-US" sz="2400" dirty="0" smtClean="0"/>
          </a:p>
          <a:p>
            <a:pPr marL="0" indent="0" algn="ctr">
              <a:buFontTx/>
              <a:buNone/>
            </a:pPr>
            <a:r>
              <a:rPr lang="el-GR" altLang="en-US" sz="2400" dirty="0" smtClean="0"/>
              <a:t>η </a:t>
            </a:r>
            <a:r>
              <a:rPr lang="el-GR" altLang="en-US" sz="2400" dirty="0"/>
              <a:t>οποία ξεκινά στο </a:t>
            </a:r>
            <a:r>
              <a:rPr lang="el-GR" altLang="en-US" sz="2400" dirty="0" err="1"/>
              <a:t>υποξύ</a:t>
            </a:r>
            <a:r>
              <a:rPr lang="el-GR" altLang="en-US" sz="2400" dirty="0"/>
              <a:t> στάδιο του </a:t>
            </a:r>
            <a:r>
              <a:rPr lang="el-GR" altLang="en-US" sz="2400" dirty="0" err="1"/>
              <a:t>εμφράκτου</a:t>
            </a:r>
            <a:r>
              <a:rPr lang="el-GR" altLang="en-US" sz="2400" dirty="0"/>
              <a:t> .</a:t>
            </a:r>
          </a:p>
          <a:p>
            <a:pPr marL="0" indent="0" algn="ctr">
              <a:buFontTx/>
              <a:buNone/>
            </a:pPr>
            <a:endParaRPr lang="en-US" altLang="zh-CN" sz="2000" dirty="0">
              <a:ea typeface="SimSun" pitchFamily="2" charset="-122"/>
            </a:endParaRPr>
          </a:p>
        </p:txBody>
      </p:sp>
      <p:pic>
        <p:nvPicPr>
          <p:cNvPr id="140292" name="Picture 4" descr="Nueva imagen de mapa de bits (1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360161" cy="305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Screensho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4049194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el-GR" sz="18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ΕΞΕΛΙΣΣΟΜΕΝΟ  ΙΣΤΟΛΟΓΙΚΟ  ΥΠΟΒΑΘΡΟ ΕΓΚΕΦΑΛΙΚΟΥ ΕΜΦΡΑΚΤΟΥ  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0" y="3140968"/>
            <a:ext cx="457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000" dirty="0"/>
              <a:t>Η μικροσκοπική εμφάνιση αυτού του οξέος εγκεφαλικού εμφράγματος αποκαλύπτει έντονο οίδημα (τις ωχρές περιοχές). Αυτό είναι </a:t>
            </a:r>
            <a:r>
              <a:rPr lang="el-GR" sz="1000" dirty="0" err="1"/>
              <a:t>αγγειογενές</a:t>
            </a:r>
            <a:r>
              <a:rPr lang="el-GR" sz="1000" dirty="0"/>
              <a:t> οίδημα από απώλεια του </a:t>
            </a:r>
            <a:r>
              <a:rPr lang="el-GR" sz="1000" dirty="0" err="1"/>
              <a:t>αιματοεγκεφαλικού</a:t>
            </a:r>
            <a:r>
              <a:rPr lang="el-GR" sz="1000" dirty="0"/>
              <a:t> φραγμού με τον ισχαιμικό τραυματισμό.</a:t>
            </a:r>
          </a:p>
        </p:txBody>
      </p:sp>
      <p:pic>
        <p:nvPicPr>
          <p:cNvPr id="2049" name="Picture 1" descr="C:\Users\User\Desktop\CNS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3957943" cy="2592288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4788024" y="3140968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000" dirty="0"/>
              <a:t>Οι νευρώνες είναι τα </a:t>
            </a:r>
            <a:r>
              <a:rPr lang="el-GR" sz="1000" dirty="0" smtClean="0"/>
              <a:t> πιο </a:t>
            </a:r>
            <a:r>
              <a:rPr lang="el-GR" sz="1000" dirty="0"/>
              <a:t>ευαίσθητα κύτταρα σε </a:t>
            </a:r>
            <a:r>
              <a:rPr lang="el-GR" sz="1000" dirty="0" err="1"/>
              <a:t>ανοξικές</a:t>
            </a:r>
            <a:r>
              <a:rPr lang="el-GR" sz="1000" dirty="0"/>
              <a:t> βλάβες. </a:t>
            </a:r>
            <a:endParaRPr lang="en-US" sz="1000" dirty="0"/>
          </a:p>
          <a:p>
            <a:pPr algn="just"/>
            <a:r>
              <a:rPr lang="el-GR" sz="1000" dirty="0"/>
              <a:t>Εδώ φαίνονται κόκκινοι νευρώνες που πεθαίνουν ως αποτέλεσμα της </a:t>
            </a:r>
            <a:r>
              <a:rPr lang="el-GR" sz="1000" dirty="0" err="1"/>
              <a:t>υποξίας</a:t>
            </a:r>
            <a:r>
              <a:rPr lang="el-GR" sz="1000" dirty="0"/>
              <a:t>.</a:t>
            </a:r>
          </a:p>
        </p:txBody>
      </p:sp>
      <p:pic>
        <p:nvPicPr>
          <p:cNvPr id="2050" name="Picture 2" descr="C:\Users\User\Desktop\CNS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39" y="548680"/>
            <a:ext cx="3957941" cy="2592288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0" y="6309320"/>
            <a:ext cx="47880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000" dirty="0"/>
              <a:t>Αυτό το </a:t>
            </a:r>
            <a:r>
              <a:rPr lang="el-GR" sz="1000" dirty="0" err="1"/>
              <a:t>υποξύ</a:t>
            </a:r>
            <a:r>
              <a:rPr lang="el-GR" sz="1000" dirty="0"/>
              <a:t> εγκεφαλικό έμφραγμα καταδεικνύει την παρουσία πολλών αφρωδών </a:t>
            </a:r>
            <a:r>
              <a:rPr lang="el-GR" sz="1000" dirty="0" err="1"/>
              <a:t>μακροφάγων</a:t>
            </a:r>
            <a:r>
              <a:rPr lang="el-GR" sz="1000" dirty="0"/>
              <a:t> στα δεξιά, τα οποία καθαρίζουν τα </a:t>
            </a:r>
            <a:r>
              <a:rPr lang="el-GR" sz="1000" dirty="0" err="1"/>
              <a:t>λιπιδικά</a:t>
            </a:r>
            <a:r>
              <a:rPr lang="el-GR" sz="1000" dirty="0"/>
              <a:t> υπολείμματα από τη</a:t>
            </a:r>
            <a:r>
              <a:rPr lang="en-US" sz="1000" dirty="0"/>
              <a:t> </a:t>
            </a:r>
            <a:r>
              <a:rPr lang="el-GR" sz="1000" dirty="0" err="1"/>
              <a:t>ρευστοποιό</a:t>
            </a:r>
            <a:r>
              <a:rPr lang="el-GR" sz="1000" dirty="0"/>
              <a:t> νέκρωση.</a:t>
            </a:r>
          </a:p>
        </p:txBody>
      </p:sp>
      <p:pic>
        <p:nvPicPr>
          <p:cNvPr id="2051" name="Picture 3" descr="C:\Users\User\Desktop\CNS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3717032"/>
            <a:ext cx="3926367" cy="2571608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5004048" y="6309320"/>
            <a:ext cx="4139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000" dirty="0"/>
              <a:t>Η λύση της  </a:t>
            </a:r>
            <a:r>
              <a:rPr lang="el-GR" sz="1000" dirty="0" err="1"/>
              <a:t>ρευστοποιού</a:t>
            </a:r>
            <a:r>
              <a:rPr lang="el-GR" sz="1000" dirty="0"/>
              <a:t> νέκρωσης από μια εισροή μονοκυττάρων του αίματος που γίνονται </a:t>
            </a:r>
            <a:r>
              <a:rPr lang="el-GR" sz="1000" dirty="0" err="1"/>
              <a:t>ιστικά</a:t>
            </a:r>
            <a:r>
              <a:rPr lang="el-GR" sz="1000" dirty="0"/>
              <a:t> </a:t>
            </a:r>
            <a:r>
              <a:rPr lang="el-GR" sz="1000" dirty="0" err="1"/>
              <a:t>μακροφάγα</a:t>
            </a:r>
            <a:r>
              <a:rPr lang="el-GR" sz="1000" dirty="0"/>
              <a:t>,  σε ένα εγκεφαλικό </a:t>
            </a:r>
            <a:r>
              <a:rPr lang="el-GR" sz="1000" dirty="0" err="1"/>
              <a:t>έμφρακτο</a:t>
            </a:r>
            <a:r>
              <a:rPr lang="el-GR" sz="1000" dirty="0"/>
              <a:t>, μετά από </a:t>
            </a:r>
            <a:r>
              <a:rPr lang="el-GR" sz="1000" dirty="0" smtClean="0"/>
              <a:t>εβδομάδες, οδηγεί </a:t>
            </a:r>
            <a:r>
              <a:rPr lang="el-GR" sz="1000" dirty="0"/>
              <a:t>στο σχηματισμό ενός </a:t>
            </a:r>
            <a:r>
              <a:rPr lang="el-GR" sz="1000" b="1" dirty="0"/>
              <a:t>κυστικού</a:t>
            </a:r>
            <a:r>
              <a:rPr lang="el-GR" sz="1000" dirty="0"/>
              <a:t> χώρου.</a:t>
            </a:r>
          </a:p>
        </p:txBody>
      </p:sp>
      <p:pic>
        <p:nvPicPr>
          <p:cNvPr id="2052" name="Picture 4" descr="C:\Users\User\Desktop\CNS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744408"/>
            <a:ext cx="3888432" cy="2546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B71886-7BDB-0DBD-4B4A-56F6117A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8680" y="-27384"/>
            <a:ext cx="8229600" cy="1143000"/>
          </a:xfrm>
        </p:spPr>
        <p:txBody>
          <a:bodyPr/>
          <a:lstStyle/>
          <a:p>
            <a:r>
              <a:rPr kumimoji="0" lang="el-G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Βασικές</a:t>
            </a:r>
            <a:r>
              <a:rPr kumimoji="0" lang="el-G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γνώσεις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AF7E6D-3FEF-2BC0-3E03-4C2E9D012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2420888"/>
            <a:ext cx="3960440" cy="3816424"/>
          </a:xfrm>
        </p:spPr>
        <p:txBody>
          <a:bodyPr>
            <a:normAutofit/>
          </a:bodyPr>
          <a:lstStyle/>
          <a:p>
            <a:endParaRPr lang="en-US" sz="2600" b="1" u="sng" dirty="0"/>
          </a:p>
          <a:p>
            <a:endParaRPr lang="en-US" sz="2600" b="1" u="sng" dirty="0"/>
          </a:p>
          <a:p>
            <a:pPr marL="0" indent="0">
              <a:buNone/>
            </a:pPr>
            <a:r>
              <a:rPr lang="el-GR" sz="2600" b="1" u="sng" dirty="0"/>
              <a:t>Απεικονίσεις</a:t>
            </a:r>
            <a:r>
              <a:rPr lang="el-GR" sz="2600" dirty="0"/>
              <a:t>: ακτινογραφίες, υπέρηχοι, αξονικές/μαγνητικές τομογραφίες, εξετάσεις πυρηνικής ιατρικής, αγγειογραφίες.</a:t>
            </a:r>
          </a:p>
          <a:p>
            <a:endParaRPr lang="el-GR" dirty="0"/>
          </a:p>
        </p:txBody>
      </p:sp>
      <p:pic>
        <p:nvPicPr>
          <p:cNvPr id="2050" name="Picture 2" descr="Medical: Sterile Urine Sample And Blood Test Stock Photo, Picture And  Royalty Free Image. Image 31383237.">
            <a:extLst>
              <a:ext uri="{FF2B5EF4-FFF2-40B4-BE49-F238E27FC236}">
                <a16:creationId xmlns="" xmlns:a16="http://schemas.microsoft.com/office/drawing/2014/main" id="{82D14AF5-3948-2F31-2293-AF9783959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400" y="692696"/>
            <a:ext cx="2829000" cy="1884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C5ACFF9-1A03-DAC7-A2A7-877CAE07182E}"/>
              </a:ext>
            </a:extLst>
          </p:cNvPr>
          <p:cNvSpPr txBox="1"/>
          <p:nvPr/>
        </p:nvSpPr>
        <p:spPr>
          <a:xfrm>
            <a:off x="35496" y="1052736"/>
            <a:ext cx="51125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u="sng" dirty="0"/>
              <a:t>Εργαστηριακά</a:t>
            </a:r>
            <a:r>
              <a:rPr lang="el-GR" sz="2600" dirty="0"/>
              <a:t>: αιματολογικός, βιοχημικός, ανοσολογικός και μικροβιολογικός έλεγχος.</a:t>
            </a:r>
          </a:p>
          <a:p>
            <a:endParaRPr lang="el-GR" sz="2600" dirty="0"/>
          </a:p>
          <a:p>
            <a:endParaRPr lang="en-US" sz="2600" b="1" u="sng" dirty="0"/>
          </a:p>
          <a:p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35C9F4A-141E-17BB-3E1C-D6FCF49930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852936"/>
            <a:ext cx="5406866" cy="3024336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3635896" y="5949280"/>
            <a:ext cx="5508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/>
              <a:t>Η εικόνα της αξονικής δείχνει αριστερά ένα ισχαιμικό και δεξιά ένα αιμορραγικό </a:t>
            </a:r>
            <a:r>
              <a:rPr lang="el-GR" b="1" dirty="0" smtClean="0"/>
              <a:t>εγκεφαλικό επεισόδιο</a:t>
            </a:r>
            <a:r>
              <a:rPr lang="en-US" b="1" dirty="0" smtClean="0"/>
              <a:t>.</a:t>
            </a:r>
            <a:endParaRPr lang="el-GR" b="1" dirty="0"/>
          </a:p>
        </p:txBody>
      </p:sp>
    </p:spTree>
    <p:extLst>
      <p:ext uri="{BB962C8B-B14F-4D97-AF65-F5344CB8AC3E}">
        <p14:creationId xmlns="" xmlns:p14="http://schemas.microsoft.com/office/powerpoint/2010/main" val="36122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creenshot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9"/>
            <a:ext cx="4853954" cy="3960440"/>
          </a:xfrm>
          <a:prstGeom prst="rect">
            <a:avLst/>
          </a:prstGeom>
          <a:noFill/>
        </p:spPr>
      </p:pic>
      <p:pic>
        <p:nvPicPr>
          <p:cNvPr id="1027" name="Picture 3" descr="C:\Users\User\Desktop\Screenshot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548680"/>
            <a:ext cx="3655415" cy="2088232"/>
          </a:xfrm>
          <a:prstGeom prst="rect">
            <a:avLst/>
          </a:prstGeom>
          <a:noFill/>
        </p:spPr>
      </p:pic>
      <p:pic>
        <p:nvPicPr>
          <p:cNvPr id="1028" name="Picture 4" descr="C:\Users\User\Desktop\Screenshot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3" y="3717032"/>
            <a:ext cx="3937679" cy="2376264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="" xmlns:p14="http://schemas.microsoft.com/office/powerpoint/2010/main" Requires="p14">
          <p:contentPart p14:bwMode="auto" r:id="rId5">
            <p14:nvContentPartPr>
              <p14:cNvPr id="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68375" y="677863"/>
              <a:ext cx="960438" cy="146050"/>
            </p14:xfrm>
          </p:contentPart>
        </mc:Choice>
        <mc:Fallback>
          <p:pic>
            <p:nvPicPr>
              <p:cNvPr id="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52559" y="618223"/>
                <a:ext cx="991710" cy="2653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7">
            <p14:nvContentPartPr>
              <p14:cNvPr id="3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8025" y="1470025"/>
              <a:ext cx="282575" cy="1588"/>
            </p14:xfrm>
          </p:contentPart>
        </mc:Choice>
        <mc:Fallback>
          <p:pic>
            <p:nvPicPr>
              <p:cNvPr id="3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98666" y="1428737"/>
                <a:ext cx="301293" cy="8416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Users\Νεφέλη\Desktop\slide_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404813"/>
            <a:ext cx="8161337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περιεχομένου 5"/>
          <p:cNvSpPr txBox="1">
            <a:spLocks/>
          </p:cNvSpPr>
          <p:nvPr/>
        </p:nvSpPr>
        <p:spPr>
          <a:xfrm>
            <a:off x="0" y="0"/>
            <a:ext cx="4859338" cy="70294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eaLnBrk="0" hangingPunct="0">
              <a:lnSpc>
                <a:spcPct val="70000"/>
              </a:lnSpc>
              <a:spcBef>
                <a:spcPct val="20000"/>
              </a:spcBef>
            </a:pPr>
            <a:r>
              <a:rPr lang="el-GR" sz="2400" b="1" spc="600" dirty="0"/>
              <a:t>Μ</a:t>
            </a:r>
            <a:r>
              <a:rPr lang="en-US" sz="2400" b="1" spc="600" dirty="0"/>
              <a:t>έ</a:t>
            </a:r>
            <a:r>
              <a:rPr lang="el-GR" sz="2400" b="1" spc="600" dirty="0"/>
              <a:t>ση </a:t>
            </a:r>
            <a:r>
              <a:rPr lang="el-GR" sz="2400" b="1" dirty="0"/>
              <a:t>εγκεφαλική αρτηρία (ΜΕΑ)</a:t>
            </a:r>
          </a:p>
          <a:p>
            <a:pPr algn="ctr" eaLnBrk="0" hangingPunct="0">
              <a:lnSpc>
                <a:spcPct val="70000"/>
              </a:lnSpc>
              <a:spcBef>
                <a:spcPct val="20000"/>
              </a:spcBef>
            </a:pPr>
            <a:endParaRPr lang="el-GR" sz="1300" b="1" dirty="0"/>
          </a:p>
          <a:p>
            <a:pPr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l-GR" sz="1400" dirty="0"/>
              <a:t>Τα </a:t>
            </a:r>
            <a:r>
              <a:rPr lang="el-GR" sz="1400" b="1" dirty="0"/>
              <a:t>περισσότερα</a:t>
            </a:r>
            <a:r>
              <a:rPr lang="el-GR" sz="1400" dirty="0"/>
              <a:t> όμως αγγειακά εγκεφαλικά επεισόδια αφορούν τη ΜΕΑ.</a:t>
            </a:r>
          </a:p>
          <a:p>
            <a:pPr algn="just" eaLnBrk="0" hangingPunct="0">
              <a:lnSpc>
                <a:spcPct val="70000"/>
              </a:lnSpc>
              <a:spcBef>
                <a:spcPct val="20000"/>
              </a:spcBef>
            </a:pPr>
            <a:endParaRPr lang="el-GR" sz="1400" dirty="0"/>
          </a:p>
          <a:p>
            <a:pPr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l-GR" sz="1400" dirty="0"/>
              <a:t>Η απόφραξη του </a:t>
            </a:r>
            <a:r>
              <a:rPr lang="el-GR" sz="1400" b="1" spc="300" dirty="0"/>
              <a:t>κύριου</a:t>
            </a:r>
            <a:r>
              <a:rPr lang="el-GR" sz="1400" b="1" dirty="0"/>
              <a:t> στελέχους </a:t>
            </a:r>
            <a:r>
              <a:rPr lang="el-GR" sz="1400" dirty="0"/>
              <a:t>της ΜΕΑ επηρεάζει την πλάγια επιφάνεια των πρωτογενών αισθητικών και κινητικών φλοιών∙ επίσης, τμήματα της έσω κάψας, των κατώτερων βρεγματικών και πλαγίων κροταφικών λοβών, οδηγώντας σε:</a:t>
            </a:r>
          </a:p>
          <a:p>
            <a:pPr marL="742950" lvl="1" indent="-285750"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l-GR" sz="1400" b="1" dirty="0" err="1"/>
              <a:t>αντίπλευρη</a:t>
            </a:r>
            <a:r>
              <a:rPr lang="el-GR" sz="1400" b="1" dirty="0"/>
              <a:t> ημιπληγία:</a:t>
            </a:r>
            <a:r>
              <a:rPr lang="el-GR" sz="1400" dirty="0"/>
              <a:t> πλήρη αισθητική απώλεια, </a:t>
            </a:r>
            <a:r>
              <a:rPr lang="el-GR" sz="1400" u="sng" dirty="0"/>
              <a:t>αδυναμία ή παράλυση</a:t>
            </a:r>
            <a:r>
              <a:rPr lang="el-GR" sz="1400" dirty="0"/>
              <a:t> </a:t>
            </a:r>
            <a:r>
              <a:rPr lang="el-GR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προσώπου, </a:t>
            </a:r>
            <a:r>
              <a:rPr lang="el-GR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άνω και κάτω </a:t>
            </a:r>
            <a:r>
              <a:rPr lang="el-GR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άκρου της </a:t>
            </a:r>
            <a:r>
              <a:rPr lang="el-GR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αντίθετης</a:t>
            </a:r>
            <a:r>
              <a:rPr lang="el-GR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πλευράς του σώματος.</a:t>
            </a:r>
          </a:p>
          <a:p>
            <a:pPr marL="742950" lvl="1" indent="-285750"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l-GR" sz="1400" b="1" dirty="0"/>
              <a:t>απόκλιση του οφθαλμού</a:t>
            </a:r>
            <a:r>
              <a:rPr lang="el-GR" sz="1400" dirty="0"/>
              <a:t> προς την πλευρά του </a:t>
            </a:r>
            <a:r>
              <a:rPr lang="el-GR" sz="1400" dirty="0" err="1"/>
              <a:t>εμφράκτου</a:t>
            </a:r>
            <a:r>
              <a:rPr lang="el-GR" sz="1400" dirty="0"/>
              <a:t> της ΜΕΑ.</a:t>
            </a:r>
          </a:p>
          <a:p>
            <a:pPr marL="742950" lvl="1" indent="-285750"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l-GR" sz="1400" b="1" dirty="0" err="1"/>
              <a:t>αντίπλευρη</a:t>
            </a:r>
            <a:r>
              <a:rPr lang="el-GR" sz="1400" dirty="0"/>
              <a:t> ομώνυμη </a:t>
            </a:r>
            <a:r>
              <a:rPr lang="el-GR" sz="1400" b="1" dirty="0" err="1"/>
              <a:t>ημιανοψία</a:t>
            </a:r>
            <a:r>
              <a:rPr lang="el-GR" sz="1400" dirty="0"/>
              <a:t>: απώλεια της όρασης στο αντίθετο οπτικό πεδίο</a:t>
            </a:r>
          </a:p>
          <a:p>
            <a:pPr marL="742950" lvl="1" indent="-285750"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l-GR" sz="1400" b="1" dirty="0" err="1"/>
              <a:t>αντίπλευρη</a:t>
            </a:r>
            <a:r>
              <a:rPr lang="el-GR" sz="1400" b="1" dirty="0"/>
              <a:t> </a:t>
            </a:r>
            <a:r>
              <a:rPr lang="el-GR" sz="1400" b="1" dirty="0" err="1"/>
              <a:t>ημιαναισθησία</a:t>
            </a:r>
            <a:endParaRPr lang="el-GR" sz="1400" b="1" dirty="0"/>
          </a:p>
          <a:p>
            <a:pPr marL="742950" lvl="1" indent="-285750"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l-GR" sz="1400" b="1" dirty="0"/>
              <a:t>ολική αφασία </a:t>
            </a:r>
            <a:r>
              <a:rPr lang="el-GR" sz="1400" dirty="0"/>
              <a:t>(ταυτόχρονα εκφραστική και αντιληπτική)</a:t>
            </a:r>
          </a:p>
          <a:p>
            <a:pPr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l-GR" sz="1400" dirty="0"/>
          </a:p>
          <a:p>
            <a:pPr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l-GR" sz="1400" b="1" dirty="0"/>
              <a:t>Ισχαιμία ανώτερου (πρόσθιου) κλάδου:</a:t>
            </a:r>
          </a:p>
          <a:p>
            <a:pPr marL="742950" lvl="1" indent="-285750"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l-GR" sz="1400" dirty="0"/>
              <a:t>ημιπληγία άνω άκρου και προσώπου, λιγότερη επίδραση στο </a:t>
            </a:r>
            <a:r>
              <a:rPr lang="el-GR" sz="1400" dirty="0" err="1"/>
              <a:t>αντίπλευρο</a:t>
            </a:r>
            <a:r>
              <a:rPr lang="el-GR" sz="1400" dirty="0"/>
              <a:t> κάτω άκρο</a:t>
            </a:r>
          </a:p>
          <a:p>
            <a:pPr marL="742950" lvl="1" indent="-285750"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l-GR" sz="1400" dirty="0"/>
              <a:t>δυσκολίες στην επικοινωνία, περιοριζόμενες σε  </a:t>
            </a:r>
            <a:r>
              <a:rPr lang="el-GR" sz="1400" b="1" dirty="0"/>
              <a:t>κινητική αφασία  (του </a:t>
            </a:r>
            <a:r>
              <a:rPr lang="en-US" sz="1400" b="1" dirty="0" err="1"/>
              <a:t>Broca</a:t>
            </a:r>
            <a:r>
              <a:rPr lang="en-US" sz="1400" b="1" dirty="0"/>
              <a:t>)</a:t>
            </a:r>
            <a:r>
              <a:rPr lang="el-GR" sz="1400" b="1" dirty="0"/>
              <a:t> </a:t>
            </a:r>
            <a:r>
              <a:rPr lang="el-GR" sz="1400" dirty="0"/>
              <a:t>ήτοι έντονα ελλείμματα κατά την παραγωγή λόγου. Η ομιλία είναι κοπιώδης και αργή, χωρίς επιτονισμό και παρατηρείται δισταγμός και αβεβαιότητα κατά την προσπάθεια παραγωγής λέξεων. Χρησιμοποιούν μικρό μήκος φράσεων με αποτέλεσμα ο λόγος να είναι τηλεγραφικός. </a:t>
            </a:r>
            <a:endParaRPr lang="el-GR" sz="1400" b="1" dirty="0"/>
          </a:p>
          <a:p>
            <a:pPr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l-GR" sz="1400" dirty="0"/>
          </a:p>
          <a:p>
            <a:pPr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l-GR" sz="1400" b="1" dirty="0"/>
              <a:t>Ισχαιμία κατώτερου (οπίσθιου) κλάδου:</a:t>
            </a:r>
          </a:p>
          <a:p>
            <a:pPr marL="742950" lvl="1" indent="-285750"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l-GR" sz="1400" b="1" dirty="0"/>
              <a:t>αισθητική αφασία του </a:t>
            </a:r>
            <a:r>
              <a:rPr lang="en-US" sz="1400" b="1" dirty="0" err="1"/>
              <a:t>Wernicke</a:t>
            </a:r>
            <a:r>
              <a:rPr lang="el-GR" sz="1400" b="1" dirty="0"/>
              <a:t> </a:t>
            </a:r>
            <a:r>
              <a:rPr lang="el-GR" sz="1400" dirty="0"/>
              <a:t>(στο επικρατούν ημισφαίριο)</a:t>
            </a:r>
            <a:r>
              <a:rPr lang="en-US" sz="1400" dirty="0"/>
              <a:t>:</a:t>
            </a:r>
            <a:r>
              <a:rPr lang="el-GR" sz="1400" dirty="0"/>
              <a:t> ελλιπή ικανότητα του ασθενούς να καταλαβαίνει τη σημασία των λέξεων που παράγει. Παρατηρείται ταχεία εκφορά της γλώσσας με παραφασίες (η χρησιμοποίηση αντί της σωστής</a:t>
            </a:r>
            <a:r>
              <a:rPr lang="en-US" sz="1400" dirty="0"/>
              <a:t>,</a:t>
            </a:r>
            <a:r>
              <a:rPr lang="el-GR" sz="1400" dirty="0"/>
              <a:t> μιας άλλης λέξης), νεολογισμούς (η χρήση λέξεων που δεν υπάρχουν καν).</a:t>
            </a:r>
          </a:p>
          <a:p>
            <a:pPr marL="742950" lvl="1" indent="-285750"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l-GR" sz="1400" dirty="0"/>
              <a:t>ανώτερη </a:t>
            </a:r>
            <a:r>
              <a:rPr lang="el-GR" sz="1400" b="1" dirty="0" err="1"/>
              <a:t>τεταρτοανοψία</a:t>
            </a:r>
            <a:r>
              <a:rPr lang="el-GR" sz="1400" dirty="0"/>
              <a:t> ή </a:t>
            </a:r>
            <a:r>
              <a:rPr lang="el-GR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ομώνυμη </a:t>
            </a:r>
            <a:r>
              <a:rPr lang="el-GR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ημιανοψία</a:t>
            </a:r>
            <a:endParaRPr lang="el-GR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42950" lvl="1" indent="-285750"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l-GR" sz="1400" dirty="0"/>
              <a:t>Σε εντόπιση στο δεξιό ημισφαίριο: αριστερή οπτική «αμέλεια-</a:t>
            </a:r>
            <a:r>
              <a:rPr lang="el-GR" sz="1400" dirty="0" err="1"/>
              <a:t>άγνοι</a:t>
            </a:r>
            <a:r>
              <a:rPr lang="el-GR" sz="1400" dirty="0"/>
              <a:t>α»</a:t>
            </a:r>
            <a:r>
              <a:rPr lang="en-US" sz="1400" dirty="0"/>
              <a:t>.</a:t>
            </a:r>
            <a:r>
              <a:rPr lang="el-GR" sz="1400" dirty="0"/>
              <a:t> </a:t>
            </a:r>
          </a:p>
          <a:p>
            <a:pPr marL="742950" lvl="1" indent="-285750" algn="just" eaLnBrk="0" hangingPunct="0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l-GR" sz="1400" dirty="0"/>
              <a:t>Σε </a:t>
            </a:r>
            <a:r>
              <a:rPr lang="el-GR" sz="1400" dirty="0" err="1"/>
              <a:t>εντ</a:t>
            </a:r>
            <a:r>
              <a:rPr lang="en-US" sz="1400" dirty="0"/>
              <a:t>ό</a:t>
            </a:r>
            <a:r>
              <a:rPr lang="el-GR" sz="1400" dirty="0" err="1"/>
              <a:t>πιση</a:t>
            </a:r>
            <a:r>
              <a:rPr lang="el-GR" sz="1400" dirty="0"/>
              <a:t> στον </a:t>
            </a:r>
            <a:r>
              <a:rPr lang="el-GR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κροταφικό λοβό</a:t>
            </a:r>
            <a:r>
              <a:rPr lang="el-GR" sz="1400" dirty="0"/>
              <a:t>: </a:t>
            </a:r>
            <a:r>
              <a:rPr lang="el-GR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διεγερτική και </a:t>
            </a:r>
            <a:r>
              <a:rPr lang="el-GR" sz="1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συγχυτική</a:t>
            </a:r>
            <a:r>
              <a:rPr lang="el-GR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κατάσταση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l-GR" sz="1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3">
            <p14:nvContentPartPr>
              <p14:cNvPr id="6246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68863" y="1828800"/>
              <a:ext cx="717550" cy="190500"/>
            </p14:xfrm>
          </p:contentPart>
        </mc:Choice>
        <mc:Fallback>
          <p:pic>
            <p:nvPicPr>
              <p:cNvPr id="6246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853037" y="1773290"/>
                <a:ext cx="748842" cy="3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5">
            <p14:nvContentPartPr>
              <p14:cNvPr id="6246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6300" y="3162300"/>
              <a:ext cx="1562100" cy="84138"/>
            </p14:xfrm>
          </p:contentPart>
        </mc:Choice>
        <mc:Fallback>
          <p:pic>
            <p:nvPicPr>
              <p:cNvPr id="6246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60463" y="3111412"/>
                <a:ext cx="1593414" cy="185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7">
            <p14:nvContentPartPr>
              <p14:cNvPr id="6246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44875" y="2713038"/>
              <a:ext cx="852488" cy="46037"/>
            </p14:xfrm>
          </p:contentPart>
        </mc:Choice>
        <mc:Fallback>
          <p:pic>
            <p:nvPicPr>
              <p:cNvPr id="6246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429062" y="2670393"/>
                <a:ext cx="883755" cy="1313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9">
            <p14:nvContentPartPr>
              <p14:cNvPr id="6246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32525" y="2598738"/>
              <a:ext cx="785813" cy="122237"/>
            </p14:xfrm>
          </p:contentPart>
        </mc:Choice>
        <mc:Fallback>
          <p:pic>
            <p:nvPicPr>
              <p:cNvPr id="6246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216672" y="2538476"/>
                <a:ext cx="817159" cy="242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11">
            <p14:nvContentPartPr>
              <p14:cNvPr id="6247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4238" y="4899025"/>
              <a:ext cx="1630362" cy="15875"/>
            </p14:xfrm>
          </p:contentPart>
        </mc:Choice>
        <mc:Fallback>
          <p:pic>
            <p:nvPicPr>
              <p:cNvPr id="6247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868406" y="4856692"/>
                <a:ext cx="1661667" cy="100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13">
            <p14:nvContentPartPr>
              <p14:cNvPr id="6247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60425" y="2879725"/>
              <a:ext cx="884238" cy="53975"/>
            </p14:xfrm>
          </p:contentPart>
        </mc:Choice>
        <mc:Fallback>
          <p:pic>
            <p:nvPicPr>
              <p:cNvPr id="6247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844447" y="2819601"/>
                <a:ext cx="915831" cy="1742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15">
            <p14:nvContentPartPr>
              <p14:cNvPr id="62472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70025" y="998538"/>
              <a:ext cx="701675" cy="46037"/>
            </p14:xfrm>
          </p:contentPart>
        </mc:Choice>
        <mc:Fallback>
          <p:pic>
            <p:nvPicPr>
              <p:cNvPr id="62472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463541" y="992661"/>
                <a:ext cx="713922" cy="5713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261D24-424A-86A6-C246-C23E550DE5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6408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932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0" y="1124744"/>
            <a:ext cx="914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Ιστορικό: 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dirty="0">
                <a:solidFill>
                  <a:prstClr val="black"/>
                </a:solidFill>
                <a:cs typeface="Arial" panose="020B0604020202020204" pitchFamily="34" charset="0"/>
              </a:rPr>
              <a:t>Άνδρας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75 </a:t>
            </a:r>
            <a:r>
              <a:rPr lang="el-GR" sz="2400" dirty="0">
                <a:solidFill>
                  <a:prstClr val="black"/>
                </a:solidFill>
                <a:cs typeface="Arial" panose="020B0604020202020204" pitchFamily="34" charset="0"/>
              </a:rPr>
              <a:t>ετών προσέρχεται συνοδευόμενος από τους οικείους του, λόγω </a:t>
            </a:r>
            <a:r>
              <a:rPr lang="el-GR" sz="2400" b="1" dirty="0">
                <a:solidFill>
                  <a:prstClr val="black"/>
                </a:solidFill>
                <a:cs typeface="Arial" panose="020B0604020202020204" pitchFamily="34" charset="0"/>
              </a:rPr>
              <a:t>αδυναμίας αυτοεξυπηρέτησης</a:t>
            </a:r>
            <a:r>
              <a:rPr lang="el-GR" sz="2400" dirty="0">
                <a:solidFill>
                  <a:prstClr val="black"/>
                </a:solidFill>
                <a:cs typeface="Arial" panose="020B0604020202020204" pitchFamily="34" charset="0"/>
              </a:rPr>
              <a:t>. Από </a:t>
            </a:r>
            <a:r>
              <a:rPr lang="el-GR" sz="2400" b="1" dirty="0">
                <a:solidFill>
                  <a:prstClr val="black"/>
                </a:solidFill>
                <a:cs typeface="Arial" panose="020B0604020202020204" pitchFamily="34" charset="0"/>
              </a:rPr>
              <a:t>3ετίας</a:t>
            </a:r>
            <a:r>
              <a:rPr lang="el-GR" sz="2400" dirty="0">
                <a:solidFill>
                  <a:prstClr val="black"/>
                </a:solidFill>
                <a:cs typeface="Arial" panose="020B0604020202020204" pitchFamily="34" charset="0"/>
              </a:rPr>
              <a:t>, αναφέρουν </a:t>
            </a:r>
            <a:r>
              <a:rPr lang="el-G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σταδιακή μείωση της λειτουργικότητάς του, με διαταραχές μνήμης και προσανατολισμού, καθώς και διαταραχές διάθεσης. </a:t>
            </a:r>
            <a:endParaRPr kumimoji="0" lang="el-GR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Κλινική εξέταση: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Απάθεια, αποπροσανατολισμός σε χώρο/χρόνο/πρόσωπα</a:t>
            </a:r>
            <a:r>
              <a:rPr lang="el-GR" sz="2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l-GR" sz="2400" i="1" u="sng" dirty="0">
                <a:solidFill>
                  <a:prstClr val="black"/>
                </a:solidFill>
                <a:cs typeface="Arial" panose="020B0604020202020204" pitchFamily="34" charset="0"/>
              </a:rPr>
              <a:t>χωρίς</a:t>
            </a:r>
            <a:r>
              <a:rPr lang="el-GR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l-GR" sz="2400" i="1" dirty="0">
                <a:solidFill>
                  <a:prstClr val="black"/>
                </a:solidFill>
                <a:cs typeface="Arial" panose="020B0604020202020204" pitchFamily="34" charset="0"/>
              </a:rPr>
              <a:t>εστιακά νευρολογικά ελλείμματα</a:t>
            </a:r>
            <a:r>
              <a:rPr lang="el-GR" sz="2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l-G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σοβαρή διαταραχή </a:t>
            </a:r>
            <a:r>
              <a:rPr lang="el-G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πρόσφατης</a:t>
            </a:r>
            <a:r>
              <a:rPr lang="el-G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μνήμης.</a:t>
            </a:r>
            <a:endParaRPr kumimoji="0" lang="el-GR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Εργαστηριακός έλεγχος: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200" i="1" dirty="0">
                <a:solidFill>
                  <a:prstClr val="black"/>
                </a:solidFill>
                <a:cs typeface="Arial" panose="020B0604020202020204" pitchFamily="34" charset="0"/>
              </a:rPr>
              <a:t>Χωρίς</a:t>
            </a:r>
            <a:r>
              <a:rPr lang="el-GR" sz="2200" dirty="0">
                <a:solidFill>
                  <a:prstClr val="black"/>
                </a:solidFill>
                <a:cs typeface="Arial" panose="020B0604020202020204" pitchFamily="34" charset="0"/>
              </a:rPr>
              <a:t> ευρήματα από τον αιματολογικό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και βιοχημικό </a:t>
            </a: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έλεγχο.</a:t>
            </a:r>
            <a:endParaRPr kumimoji="0" lang="el-G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61" y="188640"/>
            <a:ext cx="8229600" cy="1143000"/>
          </a:xfrm>
        </p:spPr>
        <p:txBody>
          <a:bodyPr/>
          <a:lstStyle/>
          <a:p>
            <a:r>
              <a:rPr lang="el-GR" dirty="0"/>
              <a:t>Περιστατικό 5ο</a:t>
            </a:r>
          </a:p>
        </p:txBody>
      </p:sp>
    </p:spTree>
    <p:extLst>
      <p:ext uri="{BB962C8B-B14F-4D97-AF65-F5344CB8AC3E}">
        <p14:creationId xmlns="" xmlns:p14="http://schemas.microsoft.com/office/powerpoint/2010/main" val="39641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34ECB12-750F-2A6D-08FB-C32F2103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936104"/>
          </a:xfrm>
        </p:spPr>
        <p:txBody>
          <a:bodyPr>
            <a:normAutofit/>
          </a:bodyPr>
          <a:lstStyle/>
          <a:p>
            <a:r>
              <a:rPr lang="el-GR" sz="3600" dirty="0"/>
              <a:t>Αξονική και ιστολογικό υπόβαθρο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F11D72-A5E8-050E-F4CF-0D224D18A7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548680"/>
            <a:ext cx="2845343" cy="3295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84DD385-9EFE-6A9E-779A-6E38626B9D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76671"/>
            <a:ext cx="2664296" cy="3375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EE57FFF-EB15-F50F-D85F-2B268F4ECA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169410" y="4407654"/>
            <a:ext cx="2749396" cy="180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09761E8-3357-B730-7468-CF78C21C0AD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005064"/>
            <a:ext cx="3333468" cy="2664296"/>
          </a:xfrm>
          <a:prstGeom prst="rect">
            <a:avLst/>
          </a:prstGeom>
        </p:spPr>
      </p:pic>
      <p:pic>
        <p:nvPicPr>
          <p:cNvPr id="63490" name="Picture 2" descr="C:\Users\User\Desktop\9-diffuseplaqu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5" y="4221088"/>
            <a:ext cx="2510901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3836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User\Desktop\9-ADplaqu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905457" cy="295141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0" y="3068960"/>
            <a:ext cx="4427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000" dirty="0"/>
              <a:t>Γ</a:t>
            </a:r>
            <a:r>
              <a:rPr lang="el-GR" sz="1000" b="1" dirty="0"/>
              <a:t>εροντικές πλάκες </a:t>
            </a:r>
            <a:r>
              <a:rPr lang="el-GR" sz="1000" dirty="0"/>
              <a:t>(</a:t>
            </a:r>
            <a:r>
              <a:rPr lang="el-GR" sz="1000" b="1" dirty="0"/>
              <a:t>SP</a:t>
            </a:r>
            <a:r>
              <a:rPr lang="el-GR" sz="1000" dirty="0"/>
              <a:t>) οι οποίες περιέχουν </a:t>
            </a:r>
            <a:r>
              <a:rPr lang="el-GR" sz="1000" b="1" dirty="0" err="1"/>
              <a:t>Αβ</a:t>
            </a:r>
            <a:r>
              <a:rPr lang="el-GR" sz="1000" dirty="0"/>
              <a:t> και </a:t>
            </a:r>
            <a:r>
              <a:rPr lang="el-GR" sz="1000" i="1" dirty="0"/>
              <a:t>οι</a:t>
            </a:r>
            <a:r>
              <a:rPr lang="el-GR" sz="1000" dirty="0"/>
              <a:t> </a:t>
            </a:r>
            <a:r>
              <a:rPr lang="el-GR" sz="1000" i="1" dirty="0" err="1"/>
              <a:t>νευροϊνιδιακοί</a:t>
            </a:r>
            <a:r>
              <a:rPr lang="el-GR" sz="1000" i="1" dirty="0"/>
              <a:t> κόμβοι </a:t>
            </a:r>
            <a:r>
              <a:rPr lang="el-GR" sz="1000" dirty="0"/>
              <a:t>(</a:t>
            </a:r>
            <a:r>
              <a:rPr lang="el-GR" sz="1000" i="1" dirty="0"/>
              <a:t>NFT</a:t>
            </a:r>
            <a:r>
              <a:rPr lang="el-GR" sz="1000" dirty="0"/>
              <a:t>), οι οποίοι περιέχουν </a:t>
            </a:r>
            <a:r>
              <a:rPr lang="el-GR" sz="1000" i="1" dirty="0" err="1"/>
              <a:t>υπερφωσφορυλιωμένη</a:t>
            </a:r>
            <a:r>
              <a:rPr lang="el-GR" sz="1000" i="1" dirty="0"/>
              <a:t> </a:t>
            </a:r>
            <a:r>
              <a:rPr lang="en-US" sz="1000" i="1" dirty="0"/>
              <a:t> </a:t>
            </a:r>
            <a:r>
              <a:rPr lang="el-GR" sz="1000" i="1" dirty="0" err="1"/>
              <a:t>πρωτεϊνη</a:t>
            </a:r>
            <a:r>
              <a:rPr lang="en-US" sz="1000" i="1" dirty="0"/>
              <a:t> T</a:t>
            </a:r>
            <a:r>
              <a:rPr lang="el-GR" sz="1000" i="1" dirty="0"/>
              <a:t> </a:t>
            </a:r>
            <a:r>
              <a:rPr lang="en-US" sz="1000" i="1" dirty="0"/>
              <a:t>(tau)</a:t>
            </a:r>
            <a:r>
              <a:rPr lang="el-GR" sz="1000" dirty="0"/>
              <a:t>. </a:t>
            </a:r>
          </a:p>
        </p:txBody>
      </p:sp>
      <p:pic>
        <p:nvPicPr>
          <p:cNvPr id="62467" name="Picture 3" descr="C:\Users\User\Desktop\9-ADb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8640"/>
            <a:ext cx="3888432" cy="292928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4860032" y="3068960"/>
            <a:ext cx="38884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100" dirty="0" err="1"/>
              <a:t>Ανοσοχρώση</a:t>
            </a:r>
            <a:r>
              <a:rPr lang="el-GR" sz="1100" dirty="0"/>
              <a:t> για β </a:t>
            </a:r>
            <a:r>
              <a:rPr lang="el-GR" sz="1100" dirty="0" err="1"/>
              <a:t>αμυλοειδές</a:t>
            </a:r>
            <a:r>
              <a:rPr lang="el-GR" sz="1100" dirty="0"/>
              <a:t> . </a:t>
            </a:r>
          </a:p>
          <a:p>
            <a:pPr algn="just"/>
            <a:r>
              <a:rPr lang="el-GR" sz="1100" dirty="0" err="1"/>
              <a:t>Αμυλοειδές</a:t>
            </a:r>
            <a:r>
              <a:rPr lang="el-GR" sz="1100" dirty="0"/>
              <a:t> σε πλάκες και αγγεία στον εγκεφαλικό φλοιό.</a:t>
            </a:r>
          </a:p>
        </p:txBody>
      </p:sp>
      <p:pic>
        <p:nvPicPr>
          <p:cNvPr id="62468" name="Picture 4" descr="C:\Users\User\Desktop\9-plaqueandtang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3888432" cy="2955208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 rot="10800000" flipV="1">
            <a:off x="251520" y="6468217"/>
            <a:ext cx="6451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/>
              <a:t>    </a:t>
            </a:r>
            <a:r>
              <a:rPr lang="el-GR" sz="1600" i="1" dirty="0" err="1"/>
              <a:t>Νευροϊνιδιακός</a:t>
            </a:r>
            <a:r>
              <a:rPr lang="el-GR" sz="1600" i="1" dirty="0"/>
              <a:t> κόμβος </a:t>
            </a:r>
            <a:r>
              <a:rPr lang="el-GR" sz="1600" dirty="0"/>
              <a:t>και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νευριτική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600" dirty="0"/>
              <a:t>πλάκα.</a:t>
            </a:r>
          </a:p>
        </p:txBody>
      </p:sp>
      <p:pic>
        <p:nvPicPr>
          <p:cNvPr id="62469" name="Picture 5" descr="C:\Users\User\Desktop\9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3744416" cy="2813661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5004048" y="6381328"/>
            <a:ext cx="4139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1" dirty="0" err="1"/>
              <a:t>Νευροϊνιδιακοί</a:t>
            </a:r>
            <a:r>
              <a:rPr lang="el-GR" i="1" dirty="0"/>
              <a:t> κόμβοι  (πλέγματα).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576064"/>
          </a:xfrm>
        </p:spPr>
        <p:txBody>
          <a:bodyPr>
            <a:normAutofit/>
          </a:bodyPr>
          <a:lstStyle/>
          <a:p>
            <a:r>
              <a:rPr lang="el-GR" sz="2400" b="1" dirty="0"/>
              <a:t>ΙΣΤΟΠΑΘΟΛΟΓΙΚΑ ΕΥΡΗΜΑΤΑ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0" y="260648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/>
              <a:t>Υπάρχουν δύο κύριες, αν και </a:t>
            </a:r>
            <a:r>
              <a:rPr lang="el-GR" i="1" dirty="0"/>
              <a:t>μη</a:t>
            </a:r>
            <a:r>
              <a:rPr lang="el-GR" dirty="0"/>
              <a:t> </a:t>
            </a:r>
            <a:r>
              <a:rPr lang="el-GR" dirty="0" err="1"/>
              <a:t>παθογνωμονικές</a:t>
            </a:r>
            <a:r>
              <a:rPr lang="el-GR" dirty="0"/>
              <a:t> βλάβες στην εν λόγω νόσο</a:t>
            </a:r>
            <a:r>
              <a:rPr lang="en-US" dirty="0"/>
              <a:t>:</a:t>
            </a:r>
          </a:p>
          <a:p>
            <a:pPr algn="just"/>
            <a:r>
              <a:rPr lang="el-GR" dirty="0"/>
              <a:t> οι </a:t>
            </a:r>
            <a:r>
              <a:rPr lang="el-GR" b="1" dirty="0"/>
              <a:t>γεροντικές πλάκες </a:t>
            </a:r>
            <a:r>
              <a:rPr lang="el-GR" dirty="0"/>
              <a:t>(</a:t>
            </a:r>
            <a:r>
              <a:rPr lang="el-GR" b="1" dirty="0"/>
              <a:t>SP</a:t>
            </a:r>
            <a:r>
              <a:rPr lang="el-GR" dirty="0"/>
              <a:t>) οι οποίες περιέχουν </a:t>
            </a:r>
            <a:r>
              <a:rPr lang="el-GR" b="1" dirty="0" err="1"/>
              <a:t>Αβ</a:t>
            </a:r>
            <a:r>
              <a:rPr lang="el-GR" dirty="0"/>
              <a:t> και οι </a:t>
            </a:r>
            <a:r>
              <a:rPr lang="el-GR" i="1" dirty="0" err="1"/>
              <a:t>νευροϊνιδιακοί</a:t>
            </a:r>
            <a:r>
              <a:rPr lang="el-GR" i="1" dirty="0"/>
              <a:t> κόμβοι </a:t>
            </a:r>
            <a:r>
              <a:rPr lang="el-GR" dirty="0"/>
              <a:t>(</a:t>
            </a:r>
            <a:r>
              <a:rPr lang="el-GR" i="1" dirty="0"/>
              <a:t>NFT</a:t>
            </a:r>
            <a:r>
              <a:rPr lang="el-GR" dirty="0"/>
              <a:t>), οι οποίοι περιέχουν </a:t>
            </a:r>
            <a:r>
              <a:rPr lang="el-GR" i="1" dirty="0" err="1"/>
              <a:t>υπερφωσφορυλιωμένη</a:t>
            </a:r>
            <a:r>
              <a:rPr lang="el-GR" i="1" dirty="0"/>
              <a:t> </a:t>
            </a:r>
            <a:r>
              <a:rPr lang="en-US" i="1" dirty="0"/>
              <a:t> </a:t>
            </a:r>
            <a:r>
              <a:rPr lang="el-GR" i="1" dirty="0" err="1"/>
              <a:t>πρωτεϊνη</a:t>
            </a:r>
            <a:r>
              <a:rPr lang="el-GR" i="1" dirty="0"/>
              <a:t> </a:t>
            </a:r>
            <a:r>
              <a:rPr lang="en-US" i="1" dirty="0"/>
              <a:t>T.</a:t>
            </a:r>
            <a:r>
              <a:rPr lang="el-GR" dirty="0"/>
              <a:t> </a:t>
            </a:r>
          </a:p>
          <a:p>
            <a:pPr algn="just"/>
            <a:r>
              <a:rPr lang="el-GR" dirty="0"/>
              <a:t>Υπάρχουν 2 είδη </a:t>
            </a:r>
            <a:r>
              <a:rPr lang="el-GR" b="1" dirty="0"/>
              <a:t>SP</a:t>
            </a:r>
            <a:r>
              <a:rPr lang="el-GR" dirty="0"/>
              <a:t>: οι </a:t>
            </a:r>
            <a:r>
              <a:rPr lang="el-GR" b="1" dirty="0"/>
              <a:t>διάχυτες πλάκες </a:t>
            </a:r>
            <a:r>
              <a:rPr lang="el-GR" b="1" dirty="0" err="1"/>
              <a:t>Αβ</a:t>
            </a:r>
            <a:r>
              <a:rPr lang="el-GR" b="1" dirty="0"/>
              <a:t> </a:t>
            </a:r>
            <a:r>
              <a:rPr lang="el-GR" dirty="0"/>
              <a:t>(</a:t>
            </a:r>
            <a:r>
              <a:rPr lang="el-GR" b="1" dirty="0" err="1"/>
              <a:t>AβP</a:t>
            </a:r>
            <a:r>
              <a:rPr lang="el-GR" dirty="0"/>
              <a:t>) και οι </a:t>
            </a:r>
            <a:r>
              <a:rPr lang="el-GR" b="1" dirty="0" err="1"/>
              <a:t>νευριτικές</a:t>
            </a:r>
            <a:r>
              <a:rPr lang="el-GR" b="1" dirty="0"/>
              <a:t> πλάκες </a:t>
            </a:r>
            <a:r>
              <a:rPr lang="el-GR" dirty="0"/>
              <a:t>(</a:t>
            </a:r>
            <a:r>
              <a:rPr lang="el-GR" b="1" dirty="0"/>
              <a:t>NP</a:t>
            </a:r>
            <a:r>
              <a:rPr lang="el-GR" dirty="0"/>
              <a:t>). Οι </a:t>
            </a:r>
            <a:r>
              <a:rPr lang="el-GR" b="1" dirty="0" err="1"/>
              <a:t>AβP</a:t>
            </a:r>
            <a:r>
              <a:rPr lang="el-GR" dirty="0"/>
              <a:t> είναι σφαιρικές </a:t>
            </a:r>
            <a:r>
              <a:rPr lang="el-GR" dirty="0" err="1"/>
              <a:t>εξωκυτταρικές</a:t>
            </a:r>
            <a:r>
              <a:rPr lang="el-GR" dirty="0"/>
              <a:t> εναποθέσεις </a:t>
            </a:r>
            <a:r>
              <a:rPr lang="el-GR" dirty="0" err="1"/>
              <a:t>Αβ</a:t>
            </a:r>
            <a:r>
              <a:rPr lang="el-GR" dirty="0"/>
              <a:t>. Οι </a:t>
            </a:r>
            <a:r>
              <a:rPr lang="el-GR" b="1" dirty="0"/>
              <a:t>NP</a:t>
            </a:r>
            <a:r>
              <a:rPr lang="el-GR" dirty="0"/>
              <a:t> είναι </a:t>
            </a:r>
            <a:r>
              <a:rPr lang="el-GR" dirty="0" err="1"/>
              <a:t>AβP</a:t>
            </a:r>
            <a:r>
              <a:rPr lang="el-GR" dirty="0"/>
              <a:t> που περιέχουν εκφυλισμένες νευρωνικές αποφυάδες με </a:t>
            </a:r>
            <a:r>
              <a:rPr lang="el-GR" dirty="0" err="1"/>
              <a:t>ζευγοποιημένα</a:t>
            </a:r>
            <a:r>
              <a:rPr lang="el-GR" dirty="0"/>
              <a:t> ελικοειδή νημάτια </a:t>
            </a:r>
            <a:r>
              <a:rPr lang="en-US" dirty="0"/>
              <a:t>T</a:t>
            </a:r>
            <a:r>
              <a:rPr lang="el-GR" dirty="0"/>
              <a:t>. Το </a:t>
            </a:r>
            <a:r>
              <a:rPr lang="el-GR" dirty="0" err="1"/>
              <a:t>Αβ</a:t>
            </a:r>
            <a:r>
              <a:rPr lang="el-GR" dirty="0"/>
              <a:t> στις </a:t>
            </a:r>
            <a:r>
              <a:rPr lang="el-GR" b="1" dirty="0"/>
              <a:t>NP</a:t>
            </a:r>
            <a:r>
              <a:rPr lang="el-GR" dirty="0"/>
              <a:t> σχηματίζει συχνά έναν κεντρικό πυρήνα ή μικρά κομμάτια, έχει ινώδη λεπτή δομή, είναι θετικό στο ερυθρό του Κονγκό και εμφανίζει </a:t>
            </a:r>
            <a:r>
              <a:rPr lang="el-GR" dirty="0" err="1"/>
              <a:t>διπλοδιαθλαστικότητα</a:t>
            </a:r>
            <a:r>
              <a:rPr lang="el-GR" dirty="0"/>
              <a:t>, παρόμοια με άλλα </a:t>
            </a:r>
            <a:r>
              <a:rPr lang="el-GR" dirty="0" err="1"/>
              <a:t>αμυλοειδή</a:t>
            </a:r>
            <a:r>
              <a:rPr lang="el-GR" dirty="0"/>
              <a:t>. Οι </a:t>
            </a:r>
            <a:r>
              <a:rPr lang="el-GR" b="1" dirty="0"/>
              <a:t>NP</a:t>
            </a:r>
            <a:r>
              <a:rPr lang="el-GR" dirty="0"/>
              <a:t> περιέχουν επίσης αντιδραστικά </a:t>
            </a:r>
            <a:r>
              <a:rPr lang="el-GR" dirty="0" err="1"/>
              <a:t>αστροκύτταρα</a:t>
            </a:r>
            <a:r>
              <a:rPr lang="el-GR" dirty="0"/>
              <a:t> και </a:t>
            </a:r>
            <a:r>
              <a:rPr lang="el-GR" dirty="0" err="1"/>
              <a:t>μικρογλοία</a:t>
            </a:r>
            <a:r>
              <a:rPr lang="el-GR" dirty="0"/>
              <a:t>, υποδεικνύοντας μια φλεγμονώδη αντίδραση. Οι </a:t>
            </a:r>
            <a:r>
              <a:rPr lang="el-GR" b="1" dirty="0"/>
              <a:t>διάχυτες πλάκες </a:t>
            </a:r>
            <a:r>
              <a:rPr lang="el-GR" dirty="0"/>
              <a:t>δεν διαταράσσουν το </a:t>
            </a:r>
            <a:r>
              <a:rPr lang="el-GR" dirty="0" err="1"/>
              <a:t>νευροπίλημα∙</a:t>
            </a:r>
            <a:r>
              <a:rPr lang="el-GR" dirty="0"/>
              <a:t> εμφανίζονται, μερικές φορές, σε μεγάλους αριθμούς, σε ηλικιωμένα άτομα </a:t>
            </a:r>
            <a:r>
              <a:rPr lang="el-GR" i="1" dirty="0"/>
              <a:t>χωρίς</a:t>
            </a:r>
            <a:r>
              <a:rPr lang="el-GR" dirty="0"/>
              <a:t> άνοια και </a:t>
            </a:r>
            <a:r>
              <a:rPr lang="el-GR" i="1" dirty="0"/>
              <a:t>δεν</a:t>
            </a:r>
            <a:r>
              <a:rPr lang="el-GR" dirty="0"/>
              <a:t> σχετίζονται με άνοια. Η εναπόθεση </a:t>
            </a:r>
            <a:r>
              <a:rPr lang="el-GR" dirty="0" err="1"/>
              <a:t>Αβ</a:t>
            </a:r>
            <a:r>
              <a:rPr lang="el-GR" dirty="0"/>
              <a:t> στην εν λόγω νόσο εμφανίζεται πρώτα στον </a:t>
            </a:r>
            <a:r>
              <a:rPr lang="el-GR" dirty="0" err="1"/>
              <a:t>νεοφλοιό</a:t>
            </a:r>
            <a:r>
              <a:rPr lang="el-GR" dirty="0"/>
              <a:t> και, καθώς η νόσος εξελίσσεται, εξαπλώνεται στον </a:t>
            </a:r>
            <a:r>
              <a:rPr lang="el-GR" dirty="0" err="1"/>
              <a:t>αλλοφλοιό</a:t>
            </a:r>
            <a:r>
              <a:rPr lang="el-GR" dirty="0"/>
              <a:t>, στους εν τω </a:t>
            </a:r>
            <a:r>
              <a:rPr lang="el-GR" dirty="0" err="1"/>
              <a:t>βάθει</a:t>
            </a:r>
            <a:r>
              <a:rPr lang="el-GR" dirty="0"/>
              <a:t> πυρήνες και, σε σοβαρές περιπτώσεις, μπορεί να επεκταθεί στο εγκεφαλικό στέλεχος και την παρεγκεφαλίδα.</a:t>
            </a:r>
          </a:p>
          <a:p>
            <a:pPr algn="just"/>
            <a:r>
              <a:rPr lang="el-GR" dirty="0"/>
              <a:t>Οι </a:t>
            </a:r>
            <a:r>
              <a:rPr lang="el-GR" i="1" dirty="0"/>
              <a:t>NFT</a:t>
            </a:r>
            <a:r>
              <a:rPr lang="el-GR" dirty="0"/>
              <a:t> είναι </a:t>
            </a:r>
            <a:r>
              <a:rPr lang="el-GR" i="1" dirty="0"/>
              <a:t>εναποθέσεις νηματίων </a:t>
            </a:r>
            <a:r>
              <a:rPr lang="en-US" i="1" dirty="0"/>
              <a:t>T</a:t>
            </a:r>
            <a:r>
              <a:rPr lang="el-GR" i="1" dirty="0"/>
              <a:t> στο νευρωνικό σώμα</a:t>
            </a:r>
            <a:r>
              <a:rPr lang="el-GR" dirty="0"/>
              <a:t>. Παρόμοιες εναποθέσεις υπάρχουν στις </a:t>
            </a:r>
            <a:r>
              <a:rPr lang="el-GR" dirty="0" err="1"/>
              <a:t>δυστροφικές</a:t>
            </a:r>
            <a:r>
              <a:rPr lang="el-GR" dirty="0"/>
              <a:t> διεργασίες των </a:t>
            </a:r>
            <a:r>
              <a:rPr lang="el-GR" b="1" dirty="0"/>
              <a:t>NP</a:t>
            </a:r>
            <a:r>
              <a:rPr lang="el-GR" dirty="0"/>
              <a:t> και στους </a:t>
            </a:r>
            <a:r>
              <a:rPr lang="el-GR" dirty="0" err="1"/>
              <a:t>δενδρίτες</a:t>
            </a:r>
            <a:r>
              <a:rPr lang="el-GR" dirty="0"/>
              <a:t>. </a:t>
            </a:r>
            <a:endParaRPr lang="en-US" dirty="0"/>
          </a:p>
          <a:p>
            <a:pPr algn="just"/>
            <a:r>
              <a:rPr lang="el-GR" dirty="0"/>
              <a:t>Η επικρατούσα άποψη είναι ότι η </a:t>
            </a:r>
            <a:r>
              <a:rPr lang="el-GR" b="1" spc="300" dirty="0"/>
              <a:t>πρωτογενής βλάβη </a:t>
            </a:r>
            <a:r>
              <a:rPr lang="el-GR" dirty="0"/>
              <a:t>στην</a:t>
            </a:r>
            <a:r>
              <a:rPr lang="en-US" dirty="0"/>
              <a:t> </a:t>
            </a:r>
            <a:r>
              <a:rPr lang="el-GR" dirty="0"/>
              <a:t>εν λόγω νόσο είναι η εναπόθεση </a:t>
            </a:r>
            <a:r>
              <a:rPr lang="el-GR" b="1" spc="600" dirty="0" err="1"/>
              <a:t>Αβ</a:t>
            </a:r>
            <a:r>
              <a:rPr lang="el-GR" dirty="0"/>
              <a:t> και οι </a:t>
            </a:r>
            <a:r>
              <a:rPr lang="el-GR" i="1" spc="300" dirty="0"/>
              <a:t>NFT</a:t>
            </a:r>
            <a:r>
              <a:rPr lang="el-GR" dirty="0"/>
              <a:t> είναι </a:t>
            </a:r>
            <a:r>
              <a:rPr lang="el-GR" i="1" dirty="0"/>
              <a:t>δευτερογενείς</a:t>
            </a:r>
            <a:r>
              <a:rPr lang="el-GR" dirty="0"/>
              <a:t>. Ωστόσο, οι </a:t>
            </a:r>
            <a:r>
              <a:rPr lang="el-GR" i="1" dirty="0"/>
              <a:t>NFT</a:t>
            </a:r>
            <a:r>
              <a:rPr lang="el-GR" dirty="0"/>
              <a:t> αναπτύσσονται ανεξάρτητα από το </a:t>
            </a:r>
            <a:r>
              <a:rPr lang="el-GR" dirty="0" err="1"/>
              <a:t>Aβ</a:t>
            </a:r>
            <a:r>
              <a:rPr lang="el-GR" dirty="0"/>
              <a:t> και η </a:t>
            </a:r>
            <a:r>
              <a:rPr lang="el-GR" b="1" i="1" spc="300" dirty="0"/>
              <a:t>γνωστική έκπτωση </a:t>
            </a:r>
            <a:r>
              <a:rPr lang="el-GR" dirty="0"/>
              <a:t>συσχετίζεται καλύτερα με το </a:t>
            </a:r>
            <a:r>
              <a:rPr lang="el-GR" i="1" spc="300" dirty="0"/>
              <a:t>φορτίο NFT</a:t>
            </a:r>
            <a:r>
              <a:rPr lang="el-GR" i="1" dirty="0"/>
              <a:t> </a:t>
            </a:r>
            <a:r>
              <a:rPr lang="el-GR" dirty="0"/>
              <a:t>παρά με τον αριθμό των </a:t>
            </a:r>
            <a:r>
              <a:rPr lang="el-GR" b="1" dirty="0"/>
              <a:t>SP</a:t>
            </a:r>
            <a:r>
              <a:rPr lang="el-GR" dirty="0"/>
              <a:t>. Από την άλλη πλευρά, οι </a:t>
            </a:r>
            <a:r>
              <a:rPr lang="el-GR" spc="300" dirty="0"/>
              <a:t>γενετικοί και περιβαλλοντικοί κίνδυνοι </a:t>
            </a:r>
            <a:r>
              <a:rPr lang="el-GR" dirty="0"/>
              <a:t>για την εν λόγω νόσο έχουν ισχυρότερη σχέση με το </a:t>
            </a:r>
            <a:r>
              <a:rPr lang="el-GR" b="1" spc="300" dirty="0" err="1"/>
              <a:t>αμυλοειδές</a:t>
            </a:r>
            <a:r>
              <a:rPr lang="el-GR" spc="300" dirty="0"/>
              <a:t>. Μεταλλάξεις στο γονίδιο της πρόδρομης </a:t>
            </a:r>
            <a:r>
              <a:rPr lang="el-GR" spc="300" dirty="0" err="1"/>
              <a:t>πρωτεϊνης</a:t>
            </a:r>
            <a:r>
              <a:rPr lang="el-GR" spc="300" dirty="0"/>
              <a:t> του </a:t>
            </a:r>
            <a:r>
              <a:rPr lang="el-GR" spc="300" dirty="0" err="1"/>
              <a:t>Αβ</a:t>
            </a:r>
            <a:r>
              <a:rPr lang="el-GR" spc="300" dirty="0"/>
              <a:t> ήτοι της APP οδηγούν σε πρώιμη εμφάνιση της νόσου κι έχουν ως αποτέλεσμα μια πιο επιθετική νόσο και ταχεία πορεία της.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el-GR" sz="3200" b="1" dirty="0"/>
              <a:t>ΜΑΚΡΟΣΚΟΠΙΚΑ ΕΥΡΗΜΑΤΑ</a:t>
            </a:r>
            <a:r>
              <a:rPr lang="en-US" sz="3200" b="1" dirty="0"/>
              <a:t> </a:t>
            </a:r>
            <a:endParaRPr lang="el-GR" sz="3200" b="1" dirty="0"/>
          </a:p>
        </p:txBody>
      </p:sp>
      <p:pic>
        <p:nvPicPr>
          <p:cNvPr id="62466" name="Picture 2" descr="C:\Users\User\Desktop\9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5"/>
            <a:ext cx="4962315" cy="3361141"/>
          </a:xfrm>
          <a:prstGeom prst="rect">
            <a:avLst/>
          </a:prstGeom>
          <a:noFill/>
        </p:spPr>
      </p:pic>
      <p:pic>
        <p:nvPicPr>
          <p:cNvPr id="62467" name="Picture 3" descr="C:\Users\User\Desktop\9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92696"/>
            <a:ext cx="3627818" cy="3398057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400506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/>
              <a:t>Προχωρημένη νόσος με </a:t>
            </a:r>
            <a:r>
              <a:rPr lang="el-GR" b="1" spc="600" dirty="0"/>
              <a:t>ατροφία του φλοιού </a:t>
            </a:r>
            <a:r>
              <a:rPr lang="el-GR" dirty="0"/>
              <a:t>και </a:t>
            </a:r>
            <a:r>
              <a:rPr lang="el-GR" b="1" dirty="0"/>
              <a:t>αντισταθμιστικό υδροκέφαλο </a:t>
            </a:r>
            <a:r>
              <a:rPr lang="el-GR" b="1" dirty="0" err="1"/>
              <a:t>ex</a:t>
            </a:r>
            <a:r>
              <a:rPr lang="el-GR" b="1" dirty="0"/>
              <a:t> </a:t>
            </a:r>
            <a:r>
              <a:rPr lang="el-GR" b="1" dirty="0" err="1"/>
              <a:t>vacuo</a:t>
            </a:r>
            <a:r>
              <a:rPr lang="el-GR" b="1" dirty="0"/>
              <a:t> (εκ κενού).</a:t>
            </a:r>
            <a:r>
              <a:rPr lang="el-GR" dirty="0"/>
              <a:t> Ο </a:t>
            </a:r>
            <a:r>
              <a:rPr lang="el-GR" b="1" dirty="0"/>
              <a:t>υδροκέφαλος </a:t>
            </a:r>
            <a:r>
              <a:rPr lang="el-GR" b="1" u="sng" spc="600" dirty="0"/>
              <a:t>εν γένει</a:t>
            </a:r>
            <a:r>
              <a:rPr lang="el-GR" dirty="0"/>
              <a:t> είναι ιατρική κατάσταση κατά την οποία συσσωρεύεται εγκεφαλονωτιαίο υγρό (ΕΝΥ) στον </a:t>
            </a:r>
            <a:r>
              <a:rPr lang="el-GR" dirty="0" err="1"/>
              <a:t>εγκέφαλο∙</a:t>
            </a:r>
            <a:r>
              <a:rPr lang="el-GR" dirty="0"/>
              <a:t> αυτό συνήθως προκαλεί αυξημένη πίεση μέσα στο κρανίο. </a:t>
            </a:r>
          </a:p>
          <a:p>
            <a:pPr algn="just"/>
            <a:r>
              <a:rPr lang="el-GR" dirty="0"/>
              <a:t>Ο </a:t>
            </a:r>
            <a:r>
              <a:rPr lang="el-GR" b="1" dirty="0"/>
              <a:t>υδροκέφαλος </a:t>
            </a:r>
            <a:r>
              <a:rPr lang="el-GR" b="1" i="1" dirty="0" err="1"/>
              <a:t>ex</a:t>
            </a:r>
            <a:r>
              <a:rPr lang="el-GR" b="1" i="1" dirty="0"/>
              <a:t> </a:t>
            </a:r>
            <a:r>
              <a:rPr lang="el-GR" b="1" i="1" dirty="0" err="1"/>
              <a:t>vacuo</a:t>
            </a:r>
            <a:r>
              <a:rPr lang="el-GR" b="1" i="1" dirty="0"/>
              <a:t> (εκ κενού)</a:t>
            </a:r>
            <a:r>
              <a:rPr lang="el-GR" dirty="0"/>
              <a:t> αναφέρεται σε διεύρυνση εγκεφαλικών κοιλιών και </a:t>
            </a:r>
            <a:r>
              <a:rPr lang="el-GR" dirty="0" err="1"/>
              <a:t>υπαραχνοειδών</a:t>
            </a:r>
            <a:r>
              <a:rPr lang="el-GR" dirty="0"/>
              <a:t> χώρων και συνήθως οφείλεται σε </a:t>
            </a:r>
            <a:r>
              <a:rPr lang="el-GR" b="1" dirty="0"/>
              <a:t>ατροφία</a:t>
            </a:r>
            <a:r>
              <a:rPr lang="el-GR" dirty="0"/>
              <a:t> του εγκεφάλου, όπως, εν προκειμένω, συμβαίνει σε άνοιες, αλλά και σε </a:t>
            </a:r>
            <a:r>
              <a:rPr lang="el-GR" dirty="0" err="1"/>
              <a:t>μετατραυματικά</a:t>
            </a:r>
            <a:r>
              <a:rPr lang="el-GR" dirty="0"/>
              <a:t> εγκεφαλικά τραύματα και ακόμη και σε ορισμένες ψυχιατρικές διαταραχές, όπως η σχιζοφρένεια. Σε αντίθεση με </a:t>
            </a:r>
            <a:r>
              <a:rPr lang="el-GR" i="1" dirty="0"/>
              <a:t>άλλους</a:t>
            </a:r>
            <a:r>
              <a:rPr lang="el-GR" dirty="0"/>
              <a:t> </a:t>
            </a:r>
            <a:r>
              <a:rPr lang="el-GR" i="1" dirty="0"/>
              <a:t>υδροκέφαλους</a:t>
            </a:r>
            <a:r>
              <a:rPr lang="el-GR" dirty="0"/>
              <a:t>, πρόκειται για μια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αντισταθμιστική</a:t>
            </a:r>
            <a:r>
              <a:rPr lang="el-GR" dirty="0"/>
              <a:t> διεύρυνση των χώρων του ΕΝΥ ως απόκριση στην απώλεια εγκεφαλικού </a:t>
            </a:r>
            <a:r>
              <a:rPr lang="el-GR" dirty="0" err="1"/>
              <a:t>παρεγχύματος∙</a:t>
            </a:r>
            <a:r>
              <a:rPr lang="el-GR" dirty="0"/>
              <a:t> δεν είναι το αποτέλεσμα της </a:t>
            </a:r>
            <a:r>
              <a:rPr lang="el-GR" i="1" dirty="0"/>
              <a:t>αυξημένης πίεσης </a:t>
            </a:r>
            <a:r>
              <a:rPr lang="el-GR" dirty="0"/>
              <a:t>ΕΝΥ.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CDE204-745D-A656-7550-6DC17624ABEE}"/>
              </a:ext>
            </a:extLst>
          </p:cNvPr>
          <p:cNvSpPr txBox="1"/>
          <p:nvPr/>
        </p:nvSpPr>
        <p:spPr>
          <a:xfrm>
            <a:off x="755576" y="908720"/>
            <a:ext cx="777686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>
                <a:cs typeface="Arial" panose="020B0604020202020204" pitchFamily="34" charset="0"/>
              </a:rPr>
              <a:t>Ποια η νόσος του ασθενούς;</a:t>
            </a:r>
          </a:p>
          <a:p>
            <a:pPr marL="457200" indent="-457200">
              <a:buAutoNum type="arabicPeriod"/>
            </a:pPr>
            <a:endParaRPr lang="el-GR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l-GR" sz="2400" dirty="0">
                <a:cs typeface="Arial" panose="020B0604020202020204" pitchFamily="34" charset="0"/>
              </a:rPr>
              <a:t>Υπάρχει θεραπεία;</a:t>
            </a:r>
          </a:p>
          <a:p>
            <a:pPr marL="457200" indent="-457200">
              <a:buAutoNum type="arabicPeriod"/>
            </a:pPr>
            <a:endParaRPr lang="el-GR" sz="2400" dirty="0">
              <a:cs typeface="Arial" panose="020B0604020202020204" pitchFamily="34" charset="0"/>
            </a:endParaRPr>
          </a:p>
          <a:p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cs typeface="Arial" panose="020B0604020202020204" pitchFamily="34" charset="0"/>
            </a:endParaRPr>
          </a:p>
          <a:p>
            <a:r>
              <a:rPr lang="el-GR" sz="2400" dirty="0">
                <a:cs typeface="Arial" panose="020B0604020202020204" pitchFamily="34" charset="0"/>
              </a:rPr>
              <a:t>3. Εάν η ίδια νόσος εμφανιζόταν στην ηλικία των 40 ετών, ποιες μεταλλάξεις θα υποψιαζόσασταν;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148735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E1FCBE-8F98-E353-8D1F-4687639029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8250" y="188640"/>
            <a:ext cx="6667500" cy="6410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346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351AD1-C0D4-A18F-8437-885A6DDE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el-GR" dirty="0"/>
              <a:t>Περιστατικό 1ο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A6F5A0-72B0-6145-6701-DABEC2152B92}"/>
              </a:ext>
            </a:extLst>
          </p:cNvPr>
          <p:cNvSpPr txBox="1"/>
          <p:nvPr/>
        </p:nvSpPr>
        <p:spPr>
          <a:xfrm>
            <a:off x="128712" y="116632"/>
            <a:ext cx="78996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400" b="1" u="sng" dirty="0">
              <a:cs typeface="Arial" panose="020B0604020202020204" pitchFamily="34" charset="0"/>
            </a:endParaRPr>
          </a:p>
          <a:p>
            <a:r>
              <a:rPr lang="el-GR" sz="2400" b="1" u="sng" dirty="0">
                <a:cs typeface="Arial" panose="020B0604020202020204" pitchFamily="34" charset="0"/>
              </a:rPr>
              <a:t>Ιστορικό:</a:t>
            </a:r>
            <a:r>
              <a:rPr lang="el-GR" sz="2400" dirty="0">
                <a:cs typeface="Arial" panose="020B0604020202020204" pitchFamily="34" charset="0"/>
              </a:rPr>
              <a:t> </a:t>
            </a:r>
            <a:endParaRPr lang="en-US" sz="2400" dirty="0">
              <a:cs typeface="Arial" panose="020B0604020202020204" pitchFamily="34" charset="0"/>
            </a:endParaRPr>
          </a:p>
          <a:p>
            <a:r>
              <a:rPr lang="el-GR" sz="2400" dirty="0">
                <a:cs typeface="Arial" panose="020B0604020202020204" pitchFamily="34" charset="0"/>
              </a:rPr>
              <a:t>Γυναίκα 56 ετών διακομίζεται λόγω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εστιακού νευρολογικού ελλείματος</a:t>
            </a:r>
            <a:r>
              <a:rPr lang="el-GR" sz="2400" dirty="0">
                <a:cs typeface="Arial" panose="020B0604020202020204" pitchFamily="34" charset="0"/>
              </a:rPr>
              <a:t> υπό μορφή </a:t>
            </a:r>
            <a:r>
              <a:rPr lang="el-GR" sz="2400" b="1" dirty="0">
                <a:cs typeface="Arial" panose="020B0604020202020204" pitchFamily="34" charset="0"/>
              </a:rPr>
              <a:t>δεξιάς </a:t>
            </a:r>
            <a:r>
              <a:rPr lang="el-GR" sz="2400" b="1" dirty="0" err="1">
                <a:cs typeface="Arial" panose="020B0604020202020204" pitchFamily="34" charset="0"/>
              </a:rPr>
              <a:t>ημιπάρεσης</a:t>
            </a:r>
            <a:r>
              <a:rPr lang="el-GR" sz="2400" dirty="0">
                <a:cs typeface="Arial" panose="020B0604020202020204" pitchFamily="34" charset="0"/>
              </a:rPr>
              <a:t>, </a:t>
            </a:r>
          </a:p>
          <a:p>
            <a:r>
              <a:rPr lang="el-GR" sz="2400" i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σταδιακά</a:t>
            </a:r>
            <a:r>
              <a:rPr lang="el-GR" sz="2400" dirty="0">
                <a:cs typeface="Arial" panose="020B0604020202020204" pitchFamily="34" charset="0"/>
              </a:rPr>
              <a:t> επιδεινούμενης. Αναφέρει επίσης </a:t>
            </a: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κεφαλαλγία </a:t>
            </a:r>
            <a:r>
              <a:rPr lang="el-GR" sz="2400" dirty="0">
                <a:cs typeface="Arial" panose="020B0604020202020204" pitchFamily="34" charset="0"/>
              </a:rPr>
              <a:t>από μηνός, με </a:t>
            </a:r>
            <a:r>
              <a:rPr lang="el-GR" sz="2400" dirty="0" err="1">
                <a:cs typeface="Arial" panose="020B0604020202020204" pitchFamily="34" charset="0"/>
              </a:rPr>
              <a:t>συνοδά</a:t>
            </a:r>
            <a:r>
              <a:rPr lang="el-GR" sz="2400" dirty="0">
                <a:cs typeface="Arial" panose="020B0604020202020204" pitchFamily="34" charset="0"/>
              </a:rPr>
              <a:t> </a:t>
            </a:r>
          </a:p>
          <a:p>
            <a:r>
              <a:rPr lang="el-GR" sz="2400" dirty="0">
                <a:cs typeface="Arial" panose="020B0604020202020204" pitchFamily="34" charset="0"/>
              </a:rPr>
              <a:t>επεισόδια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εμέτων </a:t>
            </a:r>
            <a:r>
              <a:rPr lang="el-GR" sz="2400" dirty="0">
                <a:cs typeface="Arial" panose="020B0604020202020204" pitchFamily="34" charset="0"/>
              </a:rPr>
              <a:t>(λόγω αυξημένης </a:t>
            </a:r>
          </a:p>
          <a:p>
            <a:r>
              <a:rPr lang="el-GR" sz="2400" dirty="0" err="1">
                <a:cs typeface="Arial" panose="020B0604020202020204" pitchFamily="34" charset="0"/>
              </a:rPr>
              <a:t>ενδοκράνιας</a:t>
            </a:r>
            <a:r>
              <a:rPr lang="el-GR" sz="2400" dirty="0">
                <a:cs typeface="Arial" panose="020B0604020202020204" pitchFamily="34" charset="0"/>
              </a:rPr>
              <a:t> πίεσης).</a:t>
            </a:r>
          </a:p>
          <a:p>
            <a:endParaRPr lang="el-GR" sz="2400" b="1" u="sng" dirty="0">
              <a:cs typeface="Arial" panose="020B0604020202020204" pitchFamily="34" charset="0"/>
            </a:endParaRPr>
          </a:p>
          <a:p>
            <a:r>
              <a:rPr lang="el-GR" sz="2400" b="1" u="sng" dirty="0">
                <a:cs typeface="Arial" panose="020B0604020202020204" pitchFamily="34" charset="0"/>
              </a:rPr>
              <a:t>Κλινική εξέταση: </a:t>
            </a: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Δεξιά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ημι</a:t>
            </a:r>
            <a:r>
              <a:rPr lang="el-G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πάρεση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με αυξημένα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τα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τενόντια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αντανακλαστικά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και παρουσία σημείου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Babinski.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endParaRPr lang="el-GR" sz="2400" b="1" u="sng" dirty="0">
              <a:cs typeface="Arial" panose="020B0604020202020204" pitchFamily="34" charset="0"/>
            </a:endParaRPr>
          </a:p>
          <a:p>
            <a:r>
              <a:rPr lang="el-GR" sz="2400" b="1" u="sng" dirty="0">
                <a:cs typeface="Arial" panose="020B0604020202020204" pitchFamily="34" charset="0"/>
              </a:rPr>
              <a:t>Εργαστηριακός έλεγχος</a:t>
            </a:r>
            <a:r>
              <a:rPr lang="el-GR" sz="2400" dirty="0">
                <a:cs typeface="Arial" panose="020B0604020202020204" pitchFamily="34" charset="0"/>
              </a:rPr>
              <a:t>: </a:t>
            </a:r>
          </a:p>
          <a:p>
            <a:r>
              <a:rPr lang="el-GR" sz="2400" i="1" dirty="0">
                <a:cs typeface="Arial" panose="020B0604020202020204" pitchFamily="34" charset="0"/>
              </a:rPr>
              <a:t>Χωρίς</a:t>
            </a:r>
            <a:r>
              <a:rPr lang="el-GR" sz="2400" dirty="0">
                <a:cs typeface="Arial" panose="020B0604020202020204" pitchFamily="34" charset="0"/>
              </a:rPr>
              <a:t> ευρήματα από τον </a:t>
            </a:r>
            <a:endParaRPr lang="en-US" sz="2400" dirty="0">
              <a:cs typeface="Arial" panose="020B0604020202020204" pitchFamily="34" charset="0"/>
            </a:endParaRPr>
          </a:p>
          <a:p>
            <a:r>
              <a:rPr lang="el-GR" sz="2400" dirty="0">
                <a:cs typeface="Arial" panose="020B0604020202020204" pitchFamily="34" charset="0"/>
              </a:rPr>
              <a:t>αιματολογικό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l-GR" sz="2400" dirty="0">
                <a:cs typeface="Arial" panose="020B0604020202020204" pitchFamily="34" charset="0"/>
              </a:rPr>
              <a:t>και βιοχημικό</a:t>
            </a:r>
            <a:endParaRPr lang="en-US" sz="2400" dirty="0">
              <a:cs typeface="Arial" panose="020B0604020202020204" pitchFamily="34" charset="0"/>
            </a:endParaRPr>
          </a:p>
          <a:p>
            <a:r>
              <a:rPr lang="el-GR" sz="2400" dirty="0">
                <a:cs typeface="Arial" panose="020B0604020202020204" pitchFamily="34" charset="0"/>
              </a:rPr>
              <a:t>έλεγχο.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6166A0-4AB9-0E94-DE00-0D42A8B8A5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140968"/>
            <a:ext cx="3384376" cy="3587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4B086AD-B5CC-52D6-43C3-AFD8457919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1" y="1259631"/>
            <a:ext cx="2715097" cy="17313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1969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374357"/>
          </a:xfrm>
        </p:spPr>
        <p:txBody>
          <a:bodyPr>
            <a:noAutofit/>
          </a:bodyPr>
          <a:lstStyle/>
          <a:p>
            <a:pPr algn="just"/>
            <a:r>
              <a:rPr lang="el-GR" sz="2400" b="1" i="1" u="sng" dirty="0"/>
              <a:t>Α</a:t>
            </a:r>
            <a:r>
              <a:rPr lang="el-GR" sz="2400" b="1" u="sng" dirty="0"/>
              <a:t>ρχεία </a:t>
            </a:r>
            <a:r>
              <a:rPr lang="el-GR" sz="2400" b="1" u="sng" spc="300" dirty="0"/>
              <a:t>βίντεο</a:t>
            </a:r>
            <a:r>
              <a:rPr lang="el-GR" sz="2400" b="1" dirty="0"/>
              <a:t> από το κανάλι του </a:t>
            </a:r>
            <a:r>
              <a:rPr lang="en-US" sz="2400" b="1" dirty="0"/>
              <a:t>YouTube </a:t>
            </a:r>
            <a:r>
              <a:rPr lang="el-GR" sz="2400" b="1" dirty="0"/>
              <a:t>«Ανδρέας Χ. </a:t>
            </a:r>
            <a:r>
              <a:rPr lang="el-GR" sz="2400" b="1" dirty="0" err="1"/>
              <a:t>Λάζαρης</a:t>
            </a:r>
            <a:r>
              <a:rPr lang="el-GR" sz="2400" b="1" dirty="0"/>
              <a:t> </a:t>
            </a:r>
            <a:r>
              <a:rPr lang="en-US" sz="2400" b="1" dirty="0"/>
              <a:t>:</a:t>
            </a:r>
            <a:r>
              <a:rPr lang="el-GR" sz="2400" b="1" dirty="0"/>
              <a:t> ΙΣΤΟΠΑΘΟΛΟΓΙΑ» /</a:t>
            </a:r>
            <a:r>
              <a:rPr lang="en-US" sz="2400" dirty="0"/>
              <a:t> </a:t>
            </a:r>
            <a:r>
              <a:rPr lang="en-US" sz="2400" b="1" dirty="0"/>
              <a:t>@</a:t>
            </a:r>
            <a:r>
              <a:rPr lang="en-US" sz="2400" b="1" dirty="0" err="1"/>
              <a:t>ACLazaris</a:t>
            </a:r>
            <a:r>
              <a:rPr lang="en-US" sz="2400" b="1" dirty="0"/>
              <a:t>-HISTOPATHOLOGY</a:t>
            </a:r>
            <a:r>
              <a:rPr lang="el-GR" sz="2400" b="1" dirty="0"/>
              <a:t>  -  </a:t>
            </a:r>
            <a:r>
              <a:rPr lang="el-GR" sz="2800" b="1" dirty="0"/>
              <a:t>7</a:t>
            </a:r>
            <a:r>
              <a:rPr lang="el-GR" sz="2400" b="1" baseline="30000" dirty="0"/>
              <a:t>η</a:t>
            </a:r>
            <a:r>
              <a:rPr lang="el-GR" sz="2400" b="1" dirty="0"/>
              <a:t> λίστα</a:t>
            </a:r>
            <a:r>
              <a:rPr lang="en-US" sz="2400" b="1" dirty="0"/>
              <a:t>:</a:t>
            </a:r>
            <a:endParaRPr lang="el-GR" sz="2400" b="1" dirty="0"/>
          </a:p>
          <a:p>
            <a:pPr marL="0" indent="0" algn="just">
              <a:buNone/>
            </a:pPr>
            <a:r>
              <a:rPr lang="el-GR" sz="2400" b="1" dirty="0"/>
              <a:t>        - </a:t>
            </a:r>
            <a:r>
              <a:rPr lang="el-GR" sz="2400" b="1" dirty="0">
                <a:solidFill>
                  <a:srgbClr val="FF0000"/>
                </a:solidFill>
              </a:rPr>
              <a:t>ΔΙΑΔΡΑΣΤΙΚΟ ΜΑΘΗΜΑ ΝΟΣΩΝ ΤΟΥ ΝΕΥΡΙΚΟΥ ΣΥΣΤΗΜΑΤΟΣ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l-GR" sz="2400" b="1" dirty="0">
                <a:solidFill>
                  <a:srgbClr val="FF0000"/>
                </a:solidFill>
              </a:rPr>
              <a:t> </a:t>
            </a:r>
            <a:endParaRPr lang="el-GR" sz="2400" dirty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el-GR" sz="2400" dirty="0"/>
              <a:t>        - Τέσσερα αρχεία βίντεο σειράς «</a:t>
            </a:r>
            <a:r>
              <a:rPr lang="el-GR" sz="2400" i="1" dirty="0"/>
              <a:t>ΞΕΚΙΝΑΜΕ ΑΠΟ ΤΗΝ ΕΙΚΟΝΑ</a:t>
            </a:r>
            <a:r>
              <a:rPr lang="el-GR" sz="2400" dirty="0"/>
              <a:t>» με τίτλους</a:t>
            </a:r>
            <a:r>
              <a:rPr lang="en-US" sz="2400" dirty="0"/>
              <a:t>:</a:t>
            </a:r>
            <a:r>
              <a:rPr lang="el-GR" sz="2400" dirty="0"/>
              <a:t> «</a:t>
            </a:r>
            <a:r>
              <a:rPr lang="el-G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ΚΕΝΤΡΙΚΟ ΝΕΥΡΙΚΟ ΣΥΣΤΗΜΑ ΜΕΡΗ Α’ &amp; Β</a:t>
            </a:r>
            <a:r>
              <a:rPr lang="el-GR" sz="2400" i="1" dirty="0"/>
              <a:t>’</a:t>
            </a:r>
            <a:r>
              <a:rPr lang="el-GR" sz="2400" dirty="0"/>
              <a:t>», «</a:t>
            </a:r>
            <a:r>
              <a:rPr lang="el-G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ΟΦΘΑΛΜΟΣ</a:t>
            </a:r>
            <a:r>
              <a:rPr lang="el-GR" sz="2400" dirty="0"/>
              <a:t>» &amp; «</a:t>
            </a:r>
            <a:r>
              <a:rPr lang="el-G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ΠΕΡΙΦΕΡΙΚΑ ΝΕΥΡΑ – ΣΚΕΛΕΤΙΚΟΙ ΜΥΕΣ</a:t>
            </a:r>
            <a:r>
              <a:rPr lang="el-GR" sz="2400" dirty="0"/>
              <a:t>».</a:t>
            </a:r>
          </a:p>
          <a:p>
            <a:pPr algn="just">
              <a:buNone/>
            </a:pPr>
            <a:endParaRPr lang="el-GR" sz="1800" dirty="0"/>
          </a:p>
          <a:p>
            <a:pPr>
              <a:buNone/>
            </a:pPr>
            <a:endParaRPr lang="el-GR" sz="105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sz="1050" dirty="0">
                <a:solidFill>
                  <a:srgbClr val="FF0000"/>
                </a:solidFill>
              </a:rPr>
              <a:t>       </a:t>
            </a:r>
          </a:p>
          <a:p>
            <a:pPr>
              <a:buNone/>
            </a:pPr>
            <a:r>
              <a:rPr lang="el-GR" sz="1050" dirty="0">
                <a:solidFill>
                  <a:srgbClr val="FF0000"/>
                </a:solidFill>
              </a:rPr>
              <a:t>    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>
            <a:noAutofit/>
          </a:bodyPr>
          <a:lstStyle/>
          <a:p>
            <a:r>
              <a:rPr lang="el-GR" sz="28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Περαιτέρω</a:t>
            </a:r>
            <a:r>
              <a:rPr lang="el-GR" sz="2800" spc="600" dirty="0"/>
              <a:t> μελέτη για τις </a:t>
            </a:r>
            <a:r>
              <a:rPr lang="el-GR" sz="2800" b="1" spc="600" dirty="0"/>
              <a:t>εξετάσεις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0B2F6D3-C9E2-106F-1031-78883BA807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789040"/>
            <a:ext cx="7769800" cy="2799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7105DF1-19E6-E92F-BDBE-65DDB43E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el-GR" sz="1800" b="1" dirty="0"/>
              <a:t>ΑΠΕΙΚΟΝΙΣΗ ΑΛΛΟΙΩΣΗΣ ΣΕ ΜΑΓΝΗΤΙΚΗ ΤΟΜΟΓΡΑΦΙΑ ΚΑΙ ΤΟ  </a:t>
            </a:r>
            <a:r>
              <a:rPr lang="el-GR" sz="1800" b="1" spc="300" dirty="0"/>
              <a:t>ΙΣΤΟΛΟΓΙΚΟ ΥΠΟΒΑΘΡΟ </a:t>
            </a:r>
            <a:r>
              <a:rPr lang="el-GR" sz="1800" b="1" dirty="0"/>
              <a:t>ΤΗΣ</a:t>
            </a:r>
            <a:br>
              <a:rPr lang="el-GR" sz="1800" b="1" dirty="0"/>
            </a:br>
            <a:r>
              <a:rPr lang="el-GR" sz="1800" b="1" dirty="0"/>
              <a:t> </a:t>
            </a:r>
            <a:r>
              <a:rPr lang="el-GR" sz="1600" b="1" dirty="0"/>
              <a:t>ΜΕΤΑ ΑΠΟ ΔΙΑΓΝΩΣΤΙΚΗ </a:t>
            </a:r>
            <a:r>
              <a:rPr lang="el-GR" sz="1600" b="1" u="sng" dirty="0" smtClean="0"/>
              <a:t>ΒΙΟΨΙΑ ΑΡΙΣΤ.</a:t>
            </a:r>
            <a:r>
              <a:rPr lang="el-GR" sz="1600" b="1" dirty="0" smtClean="0"/>
              <a:t>  </a:t>
            </a:r>
            <a:endParaRPr lang="el-GR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38EC39-C230-61F3-CD48-23E9992C7C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3" y="260648"/>
            <a:ext cx="2818193" cy="338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522BDF-DAFA-14FA-3099-27A7CEB4CE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2656"/>
            <a:ext cx="2736304" cy="3355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CB35F98-D1CE-CB36-5B5F-EA6A447CCFC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752776"/>
            <a:ext cx="3960440" cy="2977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0B186B-CD50-8B14-98D5-51D69123253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4126035" y="4090991"/>
            <a:ext cx="2980165" cy="2232248"/>
          </a:xfrm>
          <a:prstGeom prst="rect">
            <a:avLst/>
          </a:prstGeom>
        </p:spPr>
      </p:pic>
      <p:pic>
        <p:nvPicPr>
          <p:cNvPr id="3074" name="Picture 2" descr="C:\Users\User\Desktop\CNStumorgliomasglioblastomasIDHwildtypeMorris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378005" y="4143273"/>
            <a:ext cx="2952330" cy="2099845"/>
          </a:xfrm>
          <a:prstGeom prst="rect">
            <a:avLst/>
          </a:prstGeom>
          <a:noFill/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A09D8140-88B1-208E-B67A-1F39CA9959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6" y="558014"/>
            <a:ext cx="2737824" cy="3087010"/>
          </a:xfrm>
          <a:prstGeom prst="rect">
            <a:avLst/>
          </a:prstGeom>
        </p:spPr>
      </p:pic>
      <p:pic>
        <p:nvPicPr>
          <p:cNvPr id="1026" name="Picture 2" descr="C:\Users\User\Desktop\CNStumorgliomasglioblastomasIDHwildtype_Ramlal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3645024"/>
            <a:ext cx="4516836" cy="3212976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 rot="10800000" flipV="1">
            <a:off x="5148064" y="3752166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Αρνητική </a:t>
            </a:r>
            <a:r>
              <a:rPr lang="el-GR" dirty="0" err="1" smtClean="0"/>
              <a:t>ανοσοχρώση</a:t>
            </a:r>
            <a:r>
              <a:rPr lang="el-GR" dirty="0" smtClean="0"/>
              <a:t> μεταλλαγμένης πρωτεΐνης IDH1 R132H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0372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CNStumorgliomasglioblastomasIDHwildtypeRamlal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080520" cy="2901838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51520" y="3105835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Κυτταροβριθές</a:t>
            </a:r>
            <a:r>
              <a:rPr lang="el-GR" sz="1600" dirty="0"/>
              <a:t>  </a:t>
            </a:r>
            <a:r>
              <a:rPr lang="el-GR" sz="1600" b="1" dirty="0"/>
              <a:t>νεόπλασμα</a:t>
            </a:r>
            <a:r>
              <a:rPr lang="el-GR" sz="1600" dirty="0"/>
              <a:t> με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πυρηνική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ατυπία</a:t>
            </a:r>
            <a:r>
              <a:rPr lang="el-GR" sz="1600" dirty="0"/>
              <a:t> και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έντονη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μιτωτική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δραστηριότητα</a:t>
            </a:r>
            <a:r>
              <a:rPr lang="el-GR" sz="1600" dirty="0"/>
              <a:t>.</a:t>
            </a:r>
          </a:p>
        </p:txBody>
      </p:sp>
      <p:pic>
        <p:nvPicPr>
          <p:cNvPr id="2051" name="Picture 3" descr="C:\Users\User\Desktop\CNStumorgliomasglioblastomasIDHwildtypeRamlal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051082" cy="2880320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4572000" y="306896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Άτυπα</a:t>
            </a:r>
            <a:r>
              <a:rPr lang="el-GR" sz="1200" dirty="0"/>
              <a:t>  </a:t>
            </a:r>
            <a:r>
              <a:rPr lang="el-GR" sz="1200" dirty="0" err="1"/>
              <a:t>αστροκυτταρικά</a:t>
            </a:r>
            <a:r>
              <a:rPr lang="el-GR" sz="1200" dirty="0"/>
              <a:t> κακοήθη στοιχεία που περιβάλλουν εγκλωβισμένους νευρώνες (</a:t>
            </a:r>
            <a:r>
              <a:rPr lang="el-GR" sz="1200" dirty="0" err="1"/>
              <a:t>περινευρωνικοί</a:t>
            </a:r>
            <a:r>
              <a:rPr lang="el-GR" sz="1200" dirty="0"/>
              <a:t> δορυφόροι)  ως επί </a:t>
            </a:r>
            <a:r>
              <a:rPr lang="el-GR" sz="1200" b="1" dirty="0"/>
              <a:t>διήθησης</a:t>
            </a:r>
            <a:r>
              <a:rPr lang="el-GR" sz="1200" dirty="0"/>
              <a:t>.</a:t>
            </a:r>
          </a:p>
        </p:txBody>
      </p:sp>
      <p:pic>
        <p:nvPicPr>
          <p:cNvPr id="2052" name="Picture 4" descr="C:\Users\User\Desktop\CNStumorgliomasglioblastomasIDHwildtypeRamlal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4032448" cy="2867519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0" y="6525344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/>
              <a:t> </a:t>
            </a:r>
            <a:r>
              <a:rPr lang="el-GR" sz="1600" dirty="0" err="1"/>
              <a:t>Σπειραματοειδής</a:t>
            </a:r>
            <a:r>
              <a:rPr lang="el-GR" sz="1600" dirty="0"/>
              <a:t>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μικροαγγειακός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πολλαπλασιασμός</a:t>
            </a:r>
          </a:p>
        </p:txBody>
      </p:sp>
      <p:pic>
        <p:nvPicPr>
          <p:cNvPr id="2053" name="Picture 5" descr="C:\Users\User\Desktop\CNStumorgliomasglioblastomasIDHwildtypeRamlal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17032"/>
            <a:ext cx="4032448" cy="2868078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4644008" y="6597352"/>
            <a:ext cx="44999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Νεοπλασματικά</a:t>
            </a:r>
            <a:r>
              <a:rPr lang="el-GR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κύτταρα περιβάλλουν </a:t>
            </a:r>
            <a:r>
              <a:rPr lang="el-GR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ψευδοπασσαλοειδώς</a:t>
            </a:r>
            <a:r>
              <a:rPr lang="el-GR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περιοχές κεντρικής </a:t>
            </a:r>
            <a:r>
              <a:rPr lang="el-GR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νέκρωσης</a:t>
            </a:r>
            <a:r>
              <a:rPr lang="el-GR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575B59-3AB0-9030-FC46-C120DD314445}"/>
              </a:ext>
            </a:extLst>
          </p:cNvPr>
          <p:cNvSpPr txBox="1"/>
          <p:nvPr/>
        </p:nvSpPr>
        <p:spPr>
          <a:xfrm>
            <a:off x="683568" y="1124744"/>
            <a:ext cx="813690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>
                <a:cs typeface="Arial" panose="020B0604020202020204" pitchFamily="34" charset="0"/>
              </a:rPr>
              <a:t>Ποια η νόσος της ασθενούς;</a:t>
            </a:r>
          </a:p>
          <a:p>
            <a:pPr marL="457200" indent="-457200">
              <a:buAutoNum type="arabicPeriod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l-GR" sz="2400" dirty="0">
                <a:cs typeface="Arial" panose="020B0604020202020204" pitchFamily="34" charset="0"/>
              </a:rPr>
              <a:t>Ποια η πρόγνωση;</a:t>
            </a: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l-GR" sz="2400" dirty="0">
                <a:cs typeface="Arial" panose="020B0604020202020204" pitchFamily="34" charset="0"/>
              </a:rPr>
              <a:t>Ποιο φάρμακο πρέπει να χορηγήσουμε σε μεγάλες δόσεις στην ασθενή μας για να μειώσουμε το </a:t>
            </a:r>
            <a:r>
              <a:rPr lang="el-GR" sz="2400" dirty="0" err="1">
                <a:cs typeface="Arial" panose="020B0604020202020204" pitchFamily="34" charset="0"/>
              </a:rPr>
              <a:t>περιοχικό</a:t>
            </a:r>
            <a:r>
              <a:rPr lang="el-GR" sz="2400" dirty="0">
                <a:cs typeface="Arial" panose="020B0604020202020204" pitchFamily="34" charset="0"/>
              </a:rPr>
              <a:t> οίδημα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γύρω</a:t>
            </a:r>
            <a:r>
              <a:rPr lang="el-GR" sz="2400" dirty="0">
                <a:cs typeface="Arial" panose="020B0604020202020204" pitchFamily="34" charset="0"/>
              </a:rPr>
              <a:t> από τον όγκο και να βελτιωθεί η κεφαλαλγία και η ναυτία της ασθενούς; </a:t>
            </a: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72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l-GR" sz="3600" b="1" dirty="0" err="1"/>
              <a:t>Γλοιοβλάστωμα</a:t>
            </a:r>
            <a:r>
              <a:rPr lang="el-GR" sz="3600" b="1" dirty="0"/>
              <a:t>  </a:t>
            </a: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IDH</a:t>
            </a: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φυσικού τύπου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55272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l-GR" sz="24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Επιθετικό, διηθητικό</a:t>
            </a:r>
            <a:r>
              <a:rPr lang="el-GR" sz="2400" spc="600" dirty="0"/>
              <a:t>, </a:t>
            </a:r>
            <a:r>
              <a:rPr lang="el-GR" sz="2400" b="1" spc="600" dirty="0" err="1"/>
              <a:t>αστροκυτταρικό</a:t>
            </a:r>
            <a:r>
              <a:rPr lang="el-GR" sz="2400" b="1" spc="600" dirty="0"/>
              <a:t> γλοίωμα </a:t>
            </a:r>
            <a:r>
              <a:rPr lang="el-GR" sz="2400" spc="600" dirty="0"/>
              <a:t>με </a:t>
            </a:r>
            <a:r>
              <a:rPr lang="el-GR" sz="24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πυρηνική </a:t>
            </a:r>
            <a:r>
              <a:rPr lang="el-GR" sz="2400" spc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ατυπία</a:t>
            </a:r>
            <a:r>
              <a:rPr lang="el-GR" sz="24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/>
              <a:t>που </a:t>
            </a:r>
            <a:r>
              <a:rPr lang="el-GR" sz="2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στερείται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μεταλλάξεων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στα γονίδια IDH1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ανοσοχρώση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συχνότερα μεταλλαγμένης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πρωτεϊνης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R132H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(-)] , IDH2 και της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ιστόνης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H3 [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διαφοροδιαγνωστικής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αξίας από διάχυτα γλοιώματα της μέσης γραμμής και των ημισφαιρίων, αντίστοιχες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ανοσοχρώσεις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μεταλλαγμένων πρωτεϊνών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K27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G34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(-) στον εν λόγω όγκο]</a:t>
            </a:r>
            <a:r>
              <a:rPr lang="el-GR" sz="2400" dirty="0"/>
              <a:t> και </a:t>
            </a:r>
            <a:r>
              <a:rPr lang="el-GR" sz="2400" b="1" dirty="0"/>
              <a:t>ιστολογικά</a:t>
            </a:r>
            <a:r>
              <a:rPr lang="el-GR" sz="2400" dirty="0"/>
              <a:t> χαρακτηρίζεται από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έντονη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μιτωτική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δραστηριότητα και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μικροαγγειακό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πολλαπλασιασμό ή νέκρωση </a:t>
            </a:r>
            <a:r>
              <a:rPr lang="el-GR" sz="2400" b="1" i="1" u="sng" dirty="0"/>
              <a:t>ή</a:t>
            </a:r>
            <a:r>
              <a:rPr lang="el-GR" sz="2400" dirty="0"/>
              <a:t> </a:t>
            </a:r>
            <a:r>
              <a:rPr lang="el-GR" sz="2400" b="1" dirty="0"/>
              <a:t>μοριακά</a:t>
            </a:r>
            <a:r>
              <a:rPr lang="el-GR" sz="2400" dirty="0"/>
              <a:t> χαρακτηρίζεται από την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παρουσία της μετάλλαξης του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προαγωγέα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TERT, την ενίσχυση του γονιδίου EGFR ή αλλαγές του αριθμού αντιγράφων με τη μορφή της συνδυασμένης προσθήκης στο χρωμόσωμα 7 και της απώλειας στο χρωμόσωμα 10. </a:t>
            </a:r>
            <a:r>
              <a:rPr lang="el-GR" sz="2400" dirty="0"/>
              <a:t>Ποικίλοι οι μορφολογικοί </a:t>
            </a:r>
            <a:r>
              <a:rPr lang="el-GR" sz="2400" dirty="0" err="1"/>
              <a:t>υποτύποι</a:t>
            </a:r>
            <a:r>
              <a:rPr lang="el-GR" sz="2400" dirty="0"/>
              <a:t> αλλά παρόμοιας πρόγνωσης.</a:t>
            </a:r>
          </a:p>
          <a:p>
            <a:pPr algn="just"/>
            <a:endParaRPr lang="el-GR" sz="2400" dirty="0"/>
          </a:p>
          <a:p>
            <a:pPr algn="just"/>
            <a:r>
              <a:rPr lang="el-GR" sz="2400" dirty="0"/>
              <a:t>Παρατηρείται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μεγαλύτερη επιβίωση</a:t>
            </a:r>
            <a:r>
              <a:rPr lang="el-GR" sz="2400" dirty="0"/>
              <a:t> σε ασθενείς που διαγιγνώσκονται σε μικρότερη ηλικία (&lt; 50 ετών), έχουν υψηλή λειτουργικότητα και επιτυγχάνεται ολική </a:t>
            </a:r>
            <a:r>
              <a:rPr lang="el-GR" sz="2400" dirty="0" err="1"/>
              <a:t>εκτομή</a:t>
            </a:r>
            <a:r>
              <a:rPr lang="el-GR" sz="2400" dirty="0"/>
              <a:t> του όγκου τους (συχνά δύσκολη). </a:t>
            </a:r>
          </a:p>
          <a:p>
            <a:pPr algn="just"/>
            <a:r>
              <a:rPr lang="el-GR" sz="2400" dirty="0"/>
              <a:t>Η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μεθυλίωση του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προαγωγέα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MGMT </a:t>
            </a:r>
            <a:r>
              <a:rPr lang="el-GR" sz="2400" dirty="0"/>
              <a:t>είναι ένας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θετικός προβλεπτικός παράγοντας</a:t>
            </a:r>
            <a:r>
              <a:rPr lang="el-GR" sz="2400" dirty="0"/>
              <a:t> της απόκρισης στην </a:t>
            </a:r>
            <a:r>
              <a:rPr lang="el-GR" sz="2400" dirty="0" err="1"/>
              <a:t>αλκυλιωτική</a:t>
            </a:r>
            <a:r>
              <a:rPr lang="el-GR" sz="2400" dirty="0"/>
              <a:t> και </a:t>
            </a:r>
            <a:r>
              <a:rPr lang="el-GR" sz="2400" dirty="0" err="1"/>
              <a:t>μεθυλιωτική</a:t>
            </a:r>
            <a:r>
              <a:rPr lang="el-GR" sz="2400" dirty="0"/>
              <a:t> χημειοθεραπεία και μπορεί να είναι ένας ανεξάρτητος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προγνωστικός παράγοντας για μεγαλύτερη συνολική επιβίωση</a:t>
            </a:r>
            <a:r>
              <a:rPr lang="el-GR" sz="2400" dirty="0"/>
              <a:t>. </a:t>
            </a:r>
          </a:p>
          <a:p>
            <a:pPr algn="just"/>
            <a:r>
              <a:rPr lang="el-GR" sz="2400" dirty="0"/>
              <a:t>Οι πυκνές συναθροίσεις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κυτταροτοξικών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 κυττάρων </a:t>
            </a:r>
            <a:r>
              <a:rPr lang="el-GR" sz="2400" dirty="0"/>
              <a:t>μπορεί να σχετίζονται με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μεγαλύτερη επιβίωση</a:t>
            </a:r>
            <a:r>
              <a:rPr lang="el-GR" sz="2400" dirty="0"/>
              <a:t>. </a:t>
            </a:r>
          </a:p>
          <a:p>
            <a:pPr algn="just"/>
            <a:r>
              <a:rPr lang="el-GR" sz="2400" dirty="0"/>
              <a:t>Οι όγκοι με σύντηξη FGFR3::TACC3 μπορεί να σχετίζονται με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καλύτερη εξέλιξη και να αποτελούν στόχο θεραπείας. </a:t>
            </a:r>
          </a:p>
          <a:p>
            <a:pPr algn="just"/>
            <a:r>
              <a:rPr lang="el-GR" sz="2400" b="1" dirty="0"/>
              <a:t>Μικρότεροι οι χρόνοι επιβίωσης </a:t>
            </a:r>
            <a:r>
              <a:rPr lang="en-US" sz="2400" b="1" dirty="0"/>
              <a:t>(15-18 </a:t>
            </a:r>
            <a:r>
              <a:rPr lang="el-GR" sz="2400" b="1" dirty="0"/>
              <a:t>μήνες) </a:t>
            </a:r>
            <a:r>
              <a:rPr lang="el-GR" sz="2400" dirty="0"/>
              <a:t>απ’ ότι οι ασθενείς με </a:t>
            </a:r>
            <a:r>
              <a:rPr lang="el-GR" sz="2400" i="1" dirty="0"/>
              <a:t>IDH-</a:t>
            </a:r>
            <a:r>
              <a:rPr lang="el-GR" sz="2400" i="1" u="sng" dirty="0"/>
              <a:t>μεταλλαγμένα</a:t>
            </a:r>
            <a:r>
              <a:rPr lang="el-GR" sz="2400" dirty="0"/>
              <a:t> </a:t>
            </a:r>
            <a:r>
              <a:rPr lang="el-GR" sz="2400" i="1" spc="300" dirty="0" err="1"/>
              <a:t>αστροκυτώματα</a:t>
            </a:r>
            <a:r>
              <a:rPr lang="el-GR" sz="2400" i="1" dirty="0"/>
              <a:t> βαθμού 4</a:t>
            </a:r>
            <a:r>
              <a:rPr lang="el-GR" sz="2400" dirty="0"/>
              <a:t>, με παρόμοια ιστολογικά ευρήματα (~</a:t>
            </a:r>
            <a:r>
              <a:rPr lang="el-GR" sz="2400" i="1" dirty="0"/>
              <a:t>30 μήνες</a:t>
            </a:r>
            <a:r>
              <a:rPr lang="el-GR" sz="2400" dirty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el-GR" sz="2000" dirty="0"/>
              <a:t>Ποιος  ο παρακάτω εικονιζόμενος </a:t>
            </a:r>
            <a:r>
              <a:rPr lang="el-GR" sz="2000" b="1" dirty="0"/>
              <a:t>ιστολογικός </a:t>
            </a:r>
            <a:r>
              <a:rPr lang="el-GR" sz="2000" b="1" dirty="0" err="1"/>
              <a:t>υποτύπος</a:t>
            </a:r>
            <a:r>
              <a:rPr lang="el-GR" sz="2000" b="1" dirty="0"/>
              <a:t>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γλοιοβλαστώματος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 IDH</a:t>
            </a:r>
            <a:r>
              <a:rPr lang="el-GR" sz="2000" dirty="0"/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φυσικού τύπου  </a:t>
            </a:r>
            <a:r>
              <a:rPr lang="el-GR" sz="2000" dirty="0"/>
              <a:t>ο οποίος είναι σημαντικός να διαγνωστεί λόγω </a:t>
            </a:r>
            <a:r>
              <a:rPr lang="el-GR" sz="2000" b="1" dirty="0"/>
              <a:t>του </a:t>
            </a:r>
            <a:r>
              <a:rPr lang="el-GR" sz="2000" b="1" u="sng" dirty="0"/>
              <a:t>αυξημένου κινδύνου </a:t>
            </a:r>
            <a:r>
              <a:rPr lang="el-GR" sz="2000" b="1" u="sng" dirty="0" err="1"/>
              <a:t>διαποράς</a:t>
            </a:r>
            <a:r>
              <a:rPr lang="el-GR" sz="2000" b="1" u="sng" dirty="0"/>
              <a:t> του στο εγκεφαλονωτιαίο υγρό (ΕΝΥ</a:t>
            </a:r>
            <a:r>
              <a:rPr lang="el-GR" sz="2000" b="1" dirty="0"/>
              <a:t>);</a:t>
            </a:r>
          </a:p>
        </p:txBody>
      </p:sp>
      <p:pic>
        <p:nvPicPr>
          <p:cNvPr id="1026" name="Picture 2" descr="C:\Users\User\Desktop\CNStumorgliomasglioblastomasIDHwildtypeRamlal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67797" y="1726812"/>
            <a:ext cx="5871081" cy="4176464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4427984" y="980729"/>
            <a:ext cx="471601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400" dirty="0"/>
              <a:t>Τα </a:t>
            </a:r>
            <a:r>
              <a:rPr lang="el-GR" sz="1400" dirty="0" err="1"/>
              <a:t>γλοιοβλαστώματα</a:t>
            </a:r>
            <a:r>
              <a:rPr lang="el-GR" sz="1400" dirty="0"/>
              <a:t> με </a:t>
            </a:r>
            <a:r>
              <a:rPr lang="el-GR" sz="1400" b="1" spc="600" dirty="0"/>
              <a:t>αρχέγονο νευρωνικό συστατικό</a:t>
            </a:r>
            <a:r>
              <a:rPr lang="el-GR" sz="1400" dirty="0"/>
              <a:t> έχουν αυξημένο κίνδυνο </a:t>
            </a:r>
            <a:r>
              <a:rPr lang="el-GR" sz="1400" b="1" dirty="0"/>
              <a:t>εξάπλωσης στο ΕΝΥ </a:t>
            </a:r>
            <a:r>
              <a:rPr lang="el-GR" sz="1400" dirty="0"/>
              <a:t>και πιθανότητα για 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απομακρυσμένη μετάσταση,</a:t>
            </a:r>
            <a:r>
              <a:rPr lang="el-GR" sz="1400" dirty="0"/>
              <a:t> όπως φαίνεται από σπάνιες αναφορές τέτοιων περιπτώσεων. Ως εκ τούτου, αυτό το συγκεκριμένο μορφολογικό εύρημα μπορεί να είναι σημαντικό να τεθεί στην προσοχή της 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κλινικής ομάδας</a:t>
            </a:r>
            <a:r>
              <a:rPr lang="el-GR" sz="1400" dirty="0"/>
              <a:t>. Ένα αρχέγονο νευρωνικό </a:t>
            </a:r>
            <a:r>
              <a:rPr lang="el-GR" sz="1400" b="1" dirty="0"/>
              <a:t>συστατικό</a:t>
            </a:r>
            <a:r>
              <a:rPr lang="el-GR" sz="1400" dirty="0"/>
              <a:t> σε ένα </a:t>
            </a:r>
            <a:r>
              <a:rPr lang="el-GR" sz="1400" dirty="0" err="1"/>
              <a:t>γλοιοβλάστωμα</a:t>
            </a:r>
            <a:r>
              <a:rPr lang="el-GR" sz="1400" dirty="0"/>
              <a:t> μπορεί να διαγνωστεί με τον εντοπισμό μιας 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μορφολογικά διακριτής </a:t>
            </a:r>
            <a:r>
              <a:rPr lang="el-G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περιοχής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 υψηλή </a:t>
            </a:r>
            <a:r>
              <a:rPr lang="el-G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κυτταροβρίθεια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υψηλή </a:t>
            </a:r>
            <a:r>
              <a:rPr lang="el-G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μιτωτική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δραστηριότητα, απώλεια έκφρασης νευρογλοιακών δεικτών (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GFAP)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και έκφραση νευρωνικών δεικτών όπως η </a:t>
            </a:r>
            <a:r>
              <a:rPr lang="el-G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συναπτοφυσίνη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7" name="Picture 3" descr="C:\Users\User\Desktop\CNStumorgliomasglioblastomasIDHwildtypeRamlal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5467" y="3894241"/>
            <a:ext cx="4049022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</TotalTime>
  <Words>2602</Words>
  <Application>Microsoft Office PowerPoint</Application>
  <PresentationFormat>Προβολή στην οθόνη (4:3)</PresentationFormat>
  <Paragraphs>294</Paragraphs>
  <Slides>40</Slides>
  <Notes>18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1" baseType="lpstr">
      <vt:lpstr>Θέμα του Office</vt:lpstr>
      <vt:lpstr>Κλινικο-παθολογοανατομική συζήτηση περιστατικών   νόσων του κεντρικού νευρικού συστήματος</vt:lpstr>
      <vt:lpstr>Βασικές γνώσεις</vt:lpstr>
      <vt:lpstr>Βασικές γνώσεις</vt:lpstr>
      <vt:lpstr>Περιστατικό 1ο</vt:lpstr>
      <vt:lpstr>ΑΠΕΙΚΟΝΙΣΗ ΑΛΛΟΙΩΣΗΣ ΣΕ ΜΑΓΝΗΤΙΚΗ ΤΟΜΟΓΡΑΦΙΑ ΚΑΙ ΤΟ  ΙΣΤΟΛΟΓΙΚΟ ΥΠΟΒΑΘΡΟ ΤΗΣ  ΜΕΤΑ ΑΠΟ ΔΙΑΓΝΩΣΤΙΚΗ ΒΙΟΨΙΑ ΑΡΙΣΤ.  </vt:lpstr>
      <vt:lpstr>Διαφάνεια 6</vt:lpstr>
      <vt:lpstr>Διαφάνεια 7</vt:lpstr>
      <vt:lpstr>Γλοιοβλάστωμα  με IDH φυσικού τύπου</vt:lpstr>
      <vt:lpstr>Ποιος  ο παρακάτω εικονιζόμενος ιστολογικός υποτύπος γλοιοβλαστώματος με IDH φυσικού τύπου  ο οποίος είναι σημαντικός να διαγνωστεί λόγω του αυξημένου κινδύνου διαποράς του στο εγκεφαλονωτιαίο υγρό (ΕΝΥ);</vt:lpstr>
      <vt:lpstr>Διαφάνεια 10</vt:lpstr>
      <vt:lpstr>Περιστατικό 2ο</vt:lpstr>
      <vt:lpstr>Διαφάνεια 12</vt:lpstr>
      <vt:lpstr>Διαφάνεια 13</vt:lpstr>
      <vt:lpstr>Διαφάνεια 14</vt:lpstr>
      <vt:lpstr>Διαφάνεια 15</vt:lpstr>
      <vt:lpstr>Περιστατικό 3ο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Περιστατικό 4ο</vt:lpstr>
      <vt:lpstr>Διαφάνεια 24</vt:lpstr>
      <vt:lpstr>Διαφάνεια 25</vt:lpstr>
      <vt:lpstr>Εγκέφαλος, οξέα εγκεφαλικά έμφρακτα Μακροσκοπική εικόνα, στεφανιαία διατομή.</vt:lpstr>
      <vt:lpstr>Διαφάνεια 27</vt:lpstr>
      <vt:lpstr>Εγκέφαλος,  χρόνια εγκεφαλικά έμφρακτα Μακροσκοπική εικόνα, στεφανιαία διατομή.</vt:lpstr>
      <vt:lpstr>ΕΞΕΛΙΣΣΟΜΕΝΟ  ΙΣΤΟΛΟΓΙΚΟ  ΥΠΟΒΑΘΡΟ ΕΓΚΕΦΑΛΙΚΟΥ ΕΜΦΡΑΚΤΟΥ  </vt:lpstr>
      <vt:lpstr>Διαφάνεια 30</vt:lpstr>
      <vt:lpstr>Διαφάνεια 31</vt:lpstr>
      <vt:lpstr>Διαφάνεια 32</vt:lpstr>
      <vt:lpstr>Περιστατικό 5ο</vt:lpstr>
      <vt:lpstr>Αξονική και ιστολογικό υπόβαθρο</vt:lpstr>
      <vt:lpstr>Διαφάνεια 35</vt:lpstr>
      <vt:lpstr>ΙΣΤΟΠΑΘΟΛΟΓΙΚΑ ΕΥΡΗΜΑΤΑ</vt:lpstr>
      <vt:lpstr>ΜΑΚΡΟΣΚΟΠΙΚΑ ΕΥΡΗΜΑΤΑ </vt:lpstr>
      <vt:lpstr>Διαφάνεια 38</vt:lpstr>
      <vt:lpstr>Διαφάνεια 39</vt:lpstr>
      <vt:lpstr>Περαιτέρω μελέτη για τις εξετάσεις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65</cp:revision>
  <dcterms:created xsi:type="dcterms:W3CDTF">2023-04-09T05:27:43Z</dcterms:created>
  <dcterms:modified xsi:type="dcterms:W3CDTF">2024-04-09T08:48:16Z</dcterms:modified>
</cp:coreProperties>
</file>