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77"/>
  </p:notesMasterIdLst>
  <p:sldIdLst>
    <p:sldId id="256" r:id="rId2"/>
    <p:sldId id="257" r:id="rId3"/>
    <p:sldId id="258" r:id="rId4"/>
    <p:sldId id="315" r:id="rId5"/>
    <p:sldId id="259" r:id="rId6"/>
    <p:sldId id="260" r:id="rId7"/>
    <p:sldId id="316" r:id="rId8"/>
    <p:sldId id="325" r:id="rId9"/>
    <p:sldId id="261" r:id="rId10"/>
    <p:sldId id="262" r:id="rId11"/>
    <p:sldId id="318" r:id="rId12"/>
    <p:sldId id="263" r:id="rId13"/>
    <p:sldId id="264" r:id="rId14"/>
    <p:sldId id="317" r:id="rId15"/>
    <p:sldId id="265" r:id="rId16"/>
    <p:sldId id="266" r:id="rId17"/>
    <p:sldId id="330" r:id="rId18"/>
    <p:sldId id="328" r:id="rId19"/>
    <p:sldId id="329" r:id="rId20"/>
    <p:sldId id="331" r:id="rId21"/>
    <p:sldId id="337" r:id="rId22"/>
    <p:sldId id="338" r:id="rId23"/>
    <p:sldId id="268" r:id="rId24"/>
    <p:sldId id="324" r:id="rId25"/>
    <p:sldId id="269" r:id="rId26"/>
    <p:sldId id="277" r:id="rId27"/>
    <p:sldId id="332" r:id="rId28"/>
    <p:sldId id="272" r:id="rId29"/>
    <p:sldId id="273" r:id="rId30"/>
    <p:sldId id="274" r:id="rId31"/>
    <p:sldId id="275" r:id="rId32"/>
    <p:sldId id="339" r:id="rId33"/>
    <p:sldId id="276" r:id="rId34"/>
    <p:sldId id="278" r:id="rId35"/>
    <p:sldId id="280" r:id="rId36"/>
    <p:sldId id="319" r:id="rId37"/>
    <p:sldId id="279" r:id="rId38"/>
    <p:sldId id="320" r:id="rId39"/>
    <p:sldId id="281" r:id="rId40"/>
    <p:sldId id="321" r:id="rId41"/>
    <p:sldId id="282" r:id="rId42"/>
    <p:sldId id="322" r:id="rId43"/>
    <p:sldId id="323" r:id="rId44"/>
    <p:sldId id="326" r:id="rId45"/>
    <p:sldId id="283" r:id="rId46"/>
    <p:sldId id="284" r:id="rId47"/>
    <p:sldId id="287" r:id="rId48"/>
    <p:sldId id="286" r:id="rId49"/>
    <p:sldId id="285" r:id="rId50"/>
    <p:sldId id="288" r:id="rId51"/>
    <p:sldId id="290" r:id="rId52"/>
    <p:sldId id="333" r:id="rId53"/>
    <p:sldId id="291" r:id="rId54"/>
    <p:sldId id="292" r:id="rId55"/>
    <p:sldId id="293" r:id="rId56"/>
    <p:sldId id="294" r:id="rId57"/>
    <p:sldId id="295" r:id="rId58"/>
    <p:sldId id="296" r:id="rId59"/>
    <p:sldId id="334" r:id="rId60"/>
    <p:sldId id="336" r:id="rId61"/>
    <p:sldId id="299" r:id="rId62"/>
    <p:sldId id="335" r:id="rId63"/>
    <p:sldId id="300" r:id="rId64"/>
    <p:sldId id="301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310" r:id="rId73"/>
    <p:sldId id="314" r:id="rId74"/>
    <p:sldId id="312" r:id="rId75"/>
    <p:sldId id="313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89221" autoAdjust="0"/>
  </p:normalViewPr>
  <p:slideViewPr>
    <p:cSldViewPr>
      <p:cViewPr>
        <p:scale>
          <a:sx n="90" d="100"/>
          <a:sy n="90" d="100"/>
        </p:scale>
        <p:origin x="-510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13A9E-EE57-4760-A6BB-00399F004EA7}" type="datetimeFigureOut">
              <a:rPr lang="en-US" smtClean="0"/>
              <a:pPr/>
              <a:t>4/4/2012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D00CA-A917-4DF5-AEBC-1F5F3EACC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More than 95% in association with Barrett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Older men (male=3-7female)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Barrett in 6-12%</a:t>
            </a:r>
            <a:r>
              <a:rPr lang="en-US" baseline="0" dirty="0" smtClean="0"/>
              <a:t> of patients with GERD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30-125 fold increased risk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In more recent prospective studies 1-5% or 0,5-1% per year develop </a:t>
            </a:r>
            <a:r>
              <a:rPr lang="en-US" baseline="0" dirty="0" err="1" smtClean="0"/>
              <a:t>adenocarcinoma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01FA-15D7-482E-BD17-675AD823AC1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Second most common type of cancer worldwide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Asia,</a:t>
            </a:r>
            <a:r>
              <a:rPr lang="en-US" baseline="0" dirty="0" smtClean="0"/>
              <a:t> central </a:t>
            </a:r>
            <a:r>
              <a:rPr lang="en-US" baseline="0" dirty="0" err="1" smtClean="0"/>
              <a:t>europe</a:t>
            </a:r>
            <a:r>
              <a:rPr lang="en-US" baseline="0" dirty="0" smtClean="0"/>
              <a:t>, south </a:t>
            </a:r>
            <a:r>
              <a:rPr lang="en-US" baseline="0" dirty="0" err="1" smtClean="0"/>
              <a:t>america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Chronic gastritis, atrophy, </a:t>
            </a:r>
            <a:r>
              <a:rPr lang="en-US" baseline="0" dirty="0" err="1" smtClean="0"/>
              <a:t>hypochlorhydria</a:t>
            </a:r>
            <a:r>
              <a:rPr lang="en-US" baseline="0" dirty="0" smtClean="0"/>
              <a:t>, intestinal </a:t>
            </a:r>
            <a:r>
              <a:rPr lang="en-US" baseline="0" dirty="0" err="1" smtClean="0"/>
              <a:t>metaplasia</a:t>
            </a:r>
            <a:r>
              <a:rPr lang="en-US" baseline="0" dirty="0" smtClean="0"/>
              <a:t>, dysplasia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78A17-0C34-4709-A3C5-CF57B70A5F47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78A17-0C34-4709-A3C5-CF57B70A5F47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78A17-0C34-4709-A3C5-CF57B70A5F47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78A17-0C34-4709-A3C5-CF57B70A5F47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78A17-0C34-4709-A3C5-CF57B70A5F47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78A17-0C34-4709-A3C5-CF57B70A5F47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78A17-0C34-4709-A3C5-CF57B70A5F47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78A17-0C34-4709-A3C5-CF57B70A5F47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78A17-0C34-4709-A3C5-CF57B70A5F47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78A17-0C34-4709-A3C5-CF57B70A5F47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The most common malignant tumor of the esophagus worldwide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Men=3-4 women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Geographic variation: china, </a:t>
            </a:r>
            <a:r>
              <a:rPr lang="en-US" dirty="0" err="1" smtClean="0"/>
              <a:t>iran</a:t>
            </a:r>
            <a:r>
              <a:rPr lang="en-US" dirty="0" smtClean="0"/>
              <a:t>, south </a:t>
            </a:r>
            <a:r>
              <a:rPr lang="en-US" dirty="0" err="1" smtClean="0"/>
              <a:t>america</a:t>
            </a:r>
            <a:r>
              <a:rPr lang="en-US" dirty="0" smtClean="0"/>
              <a:t> ,south </a:t>
            </a:r>
            <a:r>
              <a:rPr lang="en-US" dirty="0" err="1" smtClean="0"/>
              <a:t>africa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Dysphagia,weight</a:t>
            </a:r>
            <a:r>
              <a:rPr lang="en-US" dirty="0" smtClean="0"/>
              <a:t> loss. </a:t>
            </a:r>
            <a:r>
              <a:rPr lang="en-US" dirty="0" err="1" smtClean="0"/>
              <a:t>Hypercalcemia</a:t>
            </a:r>
            <a:r>
              <a:rPr lang="en-US" dirty="0" smtClean="0"/>
              <a:t> due to parathyroid</a:t>
            </a:r>
            <a:r>
              <a:rPr lang="en-US" baseline="0" dirty="0" smtClean="0"/>
              <a:t> hormone related protein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Risk factors: food or water rich in nitrates and nitrosamines, tobacco smoke, alcohol, </a:t>
            </a:r>
            <a:r>
              <a:rPr lang="en-US" baseline="0" dirty="0" err="1" smtClean="0"/>
              <a:t>achalasia</a:t>
            </a:r>
            <a:r>
              <a:rPr lang="en-US" baseline="0" dirty="0" smtClean="0"/>
              <a:t>, HPV?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Middle third (50-60%), distal third (30%), proximal third (10-20%)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00CA-A917-4DF5-AEBC-1F5F3EACC67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0263C95-CD03-4CBF-BD4E-00CA3A414A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0263C95-CD03-4CBF-BD4E-00CA3A414A0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2.jpeg"/><Relationship Id="rId4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0"/>
            <a:ext cx="7851648" cy="762000"/>
          </a:xfrm>
        </p:spPr>
        <p:txBody>
          <a:bodyPr>
            <a:normAutofit/>
          </a:bodyPr>
          <a:lstStyle/>
          <a:p>
            <a:r>
              <a:rPr lang="el-GR" sz="2000" dirty="0" smtClean="0">
                <a:effectLst/>
                <a:latin typeface="Arial" pitchFamily="34" charset="0"/>
                <a:cs typeface="Arial" pitchFamily="34" charset="0"/>
              </a:rPr>
              <a:t>Κλινικό φροντιστήριο Παθολογικής </a:t>
            </a:r>
            <a:r>
              <a:rPr lang="el-GR" sz="2000" dirty="0" smtClean="0">
                <a:effectLst/>
                <a:latin typeface="Arial" pitchFamily="34" charset="0"/>
                <a:cs typeface="Arial" pitchFamily="34" charset="0"/>
              </a:rPr>
              <a:t>Ανατομικής</a:t>
            </a:r>
            <a:r>
              <a:rPr lang="el-GR" sz="200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l-GR" sz="200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el-GR" sz="2000" dirty="0" smtClean="0">
                <a:effectLst/>
                <a:latin typeface="Arial" pitchFamily="34" charset="0"/>
                <a:cs typeface="Arial" pitchFamily="34" charset="0"/>
              </a:rPr>
              <a:t>Γαστρεντερικός σωλήνας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1400" i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Περικλής Γ. Φούκας</a:t>
            </a:r>
          </a:p>
          <a:p>
            <a:r>
              <a:rPr lang="el-GR" sz="1400" i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Π.Γ.Ν. «ΑΤΤΙΚΟΝ»</a:t>
            </a:r>
            <a:endParaRPr lang="en-US" sz="1400" i="1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i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GI topograph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2590800"/>
            <a:ext cx="2586736" cy="337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 descr="Barrett's esophagus AND adenocarcinoma ENDOS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1143000"/>
            <a:ext cx="4813300" cy="49657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 descr="Barrett's esophagus AND adenocarcinoma HISTOLOG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199" y="1346269"/>
            <a:ext cx="6016187" cy="4216331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 descr="Esophageal C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3100" y="1400175"/>
            <a:ext cx="5257800" cy="40576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 descr="Esophageal adenocarcino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2753" y="1066800"/>
            <a:ext cx="6866313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Esophageal adenocarcinom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199848"/>
            <a:ext cx="6642983" cy="436275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 descr="Gastroesophageal reflux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143000"/>
            <a:ext cx="3761198" cy="2848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Barret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1219200"/>
            <a:ext cx="4343400" cy="2676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487672" y="609600"/>
            <a:ext cx="2246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Οισοφάγος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Barrett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Reflux esophagiti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4356100"/>
            <a:ext cx="3962400" cy="21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Barrett's esophagus histolog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181600" y="4343400"/>
            <a:ext cx="3124200" cy="200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 descr="Barrett [normal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676400"/>
            <a:ext cx="2247900" cy="3759200"/>
          </a:xfrm>
          <a:prstGeom prst="rect">
            <a:avLst/>
          </a:prstGeom>
        </p:spPr>
      </p:pic>
      <p:pic>
        <p:nvPicPr>
          <p:cNvPr id="5" name="Picture 4" descr="Barret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1676400"/>
            <a:ext cx="1892300" cy="37719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267200" y="3429000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1066800"/>
            <a:ext cx="224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Οισοφάγος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Barrett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ibrary.med.utah.edu/WebPath/jpeg4/GI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14600"/>
            <a:ext cx="3683614" cy="241919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1" y="2483426"/>
            <a:ext cx="3200400" cy="254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43200" y="1752600"/>
            <a:ext cx="3570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Δυσπλασία σε έδαφος οισοφάγου </a:t>
            </a:r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Barrett</a:t>
            </a:r>
            <a:endParaRPr lang="en-US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762000"/>
            <a:ext cx="6929214" cy="396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://www.robbinspathology.com/common/showimage.cfm?type=f&amp;ThisFigFile=S01871-017-f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010149"/>
            <a:ext cx="7239000" cy="17716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0" y="4800600"/>
            <a:ext cx="91440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713" y="914400"/>
            <a:ext cx="6872287" cy="52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639388" y="6324600"/>
            <a:ext cx="3123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Wild CP.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NatRevCancer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2003;3:676-685</a:t>
            </a: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l-GR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η</a:t>
            </a:r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Περίπτωση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133600"/>
          </a:xfrm>
        </p:spPr>
        <p:txBody>
          <a:bodyPr>
            <a:norm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♂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 62 ετών με από διμήνου επιδεινούμενη δυσκαταποσία</a:t>
            </a:r>
          </a:p>
          <a:p>
            <a:r>
              <a:rPr lang="el-GR" sz="1400" dirty="0" smtClean="0">
                <a:latin typeface="Arial" pitchFamily="34" charset="0"/>
                <a:cs typeface="Arial" pitchFamily="34" charset="0"/>
              </a:rPr>
              <a:t>Ιστορικό αλκοολισμού. Καπνιστής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057400"/>
            <a:ext cx="9144000" cy="7620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618" y="1295400"/>
            <a:ext cx="8895536" cy="389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280380" y="5486400"/>
            <a:ext cx="3482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Liu W. Am J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Gastroenterol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2009;104:816-824</a:t>
            </a: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l-GR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Αδενοκαρκίνωμα οισοφάγου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://www.expertconsultbook.com/expertconsult/b/bbmapAsset?appID=NGE&amp;isbn=978-1-4160-4059-0&amp;eid=4-u1.0-B978-1-4160-4059-0..50023-0..gr17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4438021" cy="4038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10200" y="2286000"/>
            <a:ext cx="3581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♂ &gt; ♀ ηλικιωμένοι</a:t>
            </a:r>
          </a:p>
          <a:p>
            <a:pPr>
              <a:buFont typeface="Arial" pitchFamily="34" charset="0"/>
              <a:buChar char="•"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κατώτερο τριτημόριο</a:t>
            </a:r>
          </a:p>
          <a:p>
            <a:pPr>
              <a:buFont typeface="Arial" pitchFamily="34" charset="0"/>
              <a:buChar char="•"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οισοφάγος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Barrett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ετής επιβίωση &lt; 25%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l-GR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Αδενοκαρκίνωμα οισοφάγου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://www.expertconsultbook.com/expertconsult/b/bbmapAsset?appID=NGE&amp;isbn=978-1-4160-4059-0&amp;eid=4-u1.0-B978-1-4160-4059-0..50023-0..gr17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4438021" cy="4038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10200" y="2286000"/>
            <a:ext cx="3581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♂ &gt; ♀ ηλικιωμένοι</a:t>
            </a:r>
          </a:p>
          <a:p>
            <a:pPr>
              <a:buFont typeface="Arial" pitchFamily="34" charset="0"/>
              <a:buChar char="•"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οισοφάγος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Barrett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5750004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καλής διαφοροποίησης (&gt;95% της έκτασης με αδενική μορφολογία)</a:t>
            </a:r>
          </a:p>
          <a:p>
            <a:pPr>
              <a:buFont typeface="Arial" pitchFamily="34" charset="0"/>
              <a:buChar char="•"/>
            </a:pPr>
            <a:r>
              <a:rPr lang="el-GR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μέτριας διαφοροποίησης (50-95%)</a:t>
            </a:r>
          </a:p>
          <a:p>
            <a:pPr>
              <a:buFont typeface="Arial" pitchFamily="34" charset="0"/>
              <a:buChar char="•"/>
            </a:pPr>
            <a:r>
              <a:rPr lang="el-GR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χαμηλής διαφοροποίησης (&lt;50%)</a:t>
            </a:r>
            <a:endParaRPr lang="en-US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5486400"/>
            <a:ext cx="2925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ΔΙΑΦΟΡΟΠΟΙΗΣΗ (</a:t>
            </a:r>
            <a:r>
              <a:rPr lang="en-US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GRADE)</a:t>
            </a:r>
            <a:endParaRPr lang="en-US" sz="1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l-GR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η</a:t>
            </a:r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Περίπτωση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133600"/>
          </a:xfrm>
        </p:spPr>
        <p:txBody>
          <a:bodyPr>
            <a:norm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♀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48 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ετών με ακαθόριστα κοιλιακά ενοχλήματα δυσπεπτικού χαρακτήρα </a:t>
            </a:r>
          </a:p>
          <a:p>
            <a:r>
              <a:rPr lang="el-GR" sz="1400" dirty="0" smtClean="0">
                <a:latin typeface="Arial" pitchFamily="34" charset="0"/>
                <a:cs typeface="Arial" pitchFamily="34" charset="0"/>
              </a:rPr>
              <a:t>Όχι ιστορικό αιματέμεσης αλλά αναφέρονται επεισόδια ναυτίας και εμέτου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057400"/>
            <a:ext cx="9144000" cy="7620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3" descr="Gastritis Endos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1752600"/>
            <a:ext cx="37338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Chronic gastrit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1790700"/>
            <a:ext cx="45720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3962400" y="4908699"/>
            <a:ext cx="1219200" cy="152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 descr="Gastric Ulcer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8361" y="1905000"/>
            <a:ext cx="5120639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3352800" cy="547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914400"/>
            <a:ext cx="3381375" cy="273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765734"/>
            <a:ext cx="3362325" cy="271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l-GR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η</a:t>
            </a:r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Περίπτωση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133600"/>
          </a:xfrm>
        </p:spPr>
        <p:txBody>
          <a:bodyPr>
            <a:norm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♀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 55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ετών με ιστορικό επιγαστρικού άλγους ανακουφιζόμενου με λήψη τροφής</a:t>
            </a:r>
          </a:p>
          <a:p>
            <a:r>
              <a:rPr lang="el-GR" sz="1400" dirty="0" smtClean="0">
                <a:latin typeface="Arial" pitchFamily="34" charset="0"/>
                <a:cs typeface="Arial" pitchFamily="34" charset="0"/>
              </a:rPr>
              <a:t>Επεισόδιο αιματέμεσης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057400"/>
            <a:ext cx="9144000" cy="7620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Gastric Ulcer endoscopy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1524000"/>
            <a:ext cx="4038600" cy="420828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sophageal Ca Endoscopy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3136" y="1111115"/>
            <a:ext cx="5269263" cy="422288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2895600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Μέσο τριτημόριο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05000" y="3124200"/>
            <a:ext cx="2590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 descr="Gastric Ulcer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676400"/>
            <a:ext cx="5469775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 descr="Gastric Ulcer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1335" y="1524000"/>
            <a:ext cx="5685303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 descr="ulcer 6051-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454025" y="1597025"/>
            <a:ext cx="5461000" cy="4095750"/>
          </a:xfrm>
          <a:prstGeom prst="rect">
            <a:avLst/>
          </a:prstGeom>
        </p:spPr>
      </p:pic>
      <p:pic>
        <p:nvPicPr>
          <p:cNvPr id="4" name="Picture 3" descr="ulcer 6051-10 x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368800" y="1727200"/>
            <a:ext cx="5283200" cy="3962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2895600"/>
            <a:ext cx="7620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676400" y="1143000"/>
            <a:ext cx="3276600" cy="1752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76400" y="4038600"/>
            <a:ext cx="3276600" cy="2286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 descr="Gastric Ulcer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057400"/>
            <a:ext cx="4060931" cy="2667000"/>
          </a:xfrm>
          <a:prstGeom prst="rect">
            <a:avLst/>
          </a:prstGeom>
        </p:spPr>
      </p:pic>
      <p:pic>
        <p:nvPicPr>
          <p:cNvPr id="5" name="Picture 4" descr="Gastric Ulcer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8811" y="2057400"/>
            <a:ext cx="4036589" cy="263499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l-GR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η</a:t>
            </a:r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Περίπτωση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133600"/>
          </a:xfrm>
        </p:spPr>
        <p:txBody>
          <a:bodyPr>
            <a:norm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♂</a:t>
            </a:r>
            <a:r>
              <a:rPr lang="el-G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60 ετών παραπονείται για ανορεξία, ακαθόριστο κοιλιακό άλγος και εμέτους</a:t>
            </a:r>
          </a:p>
          <a:p>
            <a:r>
              <a:rPr lang="el-GR" sz="1400" dirty="0" smtClean="0">
                <a:latin typeface="Arial" pitchFamily="34" charset="0"/>
                <a:cs typeface="Arial" pitchFamily="34" charset="0"/>
              </a:rPr>
              <a:t>Απώλεια 15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Kgr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τους τελευταίους 2 μήνες</a:t>
            </a:r>
          </a:p>
          <a:p>
            <a:r>
              <a:rPr lang="el-GR" sz="1400" dirty="0" smtClean="0">
                <a:latin typeface="Arial" pitchFamily="34" charset="0"/>
                <a:cs typeface="Arial" pitchFamily="34" charset="0"/>
              </a:rPr>
              <a:t>Κατά τη φυσική εξέταση εκτιμήθηκε παρουσία διογκωμένου αριστερού υπερκλείδιου λεμφαδένα (</a:t>
            </a:r>
            <a:r>
              <a:rPr lang="en-US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Virchow’s node </a:t>
            </a:r>
            <a:r>
              <a:rPr lang="el-GR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ή </a:t>
            </a:r>
            <a:r>
              <a:rPr lang="en-US" sz="1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Troisier</a:t>
            </a:r>
            <a:r>
              <a:rPr lang="en-US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sign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)</a:t>
            </a:r>
            <a:endParaRPr lang="el-GR" sz="14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057400"/>
            <a:ext cx="9144000" cy="7620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 descr="Gastric Cancer Endos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9500" y="1079500"/>
            <a:ext cx="4445000" cy="4699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 descr="Gastric adenocarcinoma diffuse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327150"/>
            <a:ext cx="6400800" cy="420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4" name="Picture 3" descr="Gastric cancer LINITIS PLAST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1981200"/>
            <a:ext cx="5136204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Picture 3" descr="Gastric adenocarcinoma diffu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2286000"/>
            <a:ext cx="3569662" cy="2330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Gastric adenocarcinoma diffuse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2976" y="2286000"/>
            <a:ext cx="3532824" cy="2320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l-GR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η</a:t>
            </a:r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Περίπτωση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133600"/>
          </a:xfrm>
        </p:spPr>
        <p:txBody>
          <a:bodyPr>
            <a:norm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♂</a:t>
            </a:r>
            <a:r>
              <a:rPr lang="el-G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63 ετών εισήχθη επειγόντως λόγω έντονου κοιλιακού άλγους και συνοδού διάτασης της κοιλιάς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057400"/>
            <a:ext cx="9144000" cy="7620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 descr="Esophageal squamous cell carcinom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676400"/>
            <a:ext cx="5064582" cy="35369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962400" y="4977245"/>
            <a:ext cx="1295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" name="Picture 3" descr="Anatomy of abdominal orga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1219199"/>
            <a:ext cx="3810000" cy="441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" name="Picture 3" descr="Small intestine Carcinoid tum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327150"/>
            <a:ext cx="6400800" cy="42037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4" name="Picture 3" descr="Carcinoid tum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204383"/>
            <a:ext cx="7010400" cy="460405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4" name="Picture 3" descr="Carcinoid tumor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524000"/>
            <a:ext cx="5685302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077415"/>
            <a:ext cx="8991600" cy="532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l-GR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η</a:t>
            </a:r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Περίπτωση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133600"/>
          </a:xfrm>
        </p:spPr>
        <p:txBody>
          <a:bodyPr>
            <a:norm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♀</a:t>
            </a:r>
            <a:r>
              <a:rPr lang="el-G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31 ετών με ιστορικό διαλείπουσας αιματηρής διάρροιας από 10ετίας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057400"/>
            <a:ext cx="9144000" cy="7620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4" name="Picture 3" descr="UC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9228" y="2261234"/>
            <a:ext cx="3937572" cy="2920366"/>
          </a:xfrm>
          <a:prstGeom prst="rect">
            <a:avLst/>
          </a:prstGeom>
        </p:spPr>
      </p:pic>
      <p:pic>
        <p:nvPicPr>
          <p:cNvPr id="6" name="Picture 5" descr="Colon histolog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" y="2243678"/>
            <a:ext cx="3784183" cy="28617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28800" y="4953000"/>
            <a:ext cx="990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72200" y="5029200"/>
            <a:ext cx="1066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 descr="UC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524000"/>
            <a:ext cx="6400800" cy="42037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4" name="Picture 3" descr="UC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049533" y="1371600"/>
            <a:ext cx="6961596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4" name="Picture 3" descr="UC mac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5200" y="1441450"/>
            <a:ext cx="4673600" cy="3975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ophageal C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1447800"/>
            <a:ext cx="6400799" cy="4191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4" name="Picture 3" descr="Distribution of IB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1219200"/>
            <a:ext cx="4359701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Επιπλοκές των ΙΦΝΕ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000" dirty="0" smtClean="0">
                <a:latin typeface="Arial" pitchFamily="34" charset="0"/>
                <a:cs typeface="Arial" pitchFamily="34" charset="0"/>
              </a:rPr>
              <a:t>Αιμορραγίες, στενώσεις, διατρήσεις, συρίγγια</a:t>
            </a:r>
          </a:p>
          <a:p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Τοξικό μεγάκολο</a:t>
            </a:r>
          </a:p>
          <a:p>
            <a:endParaRPr lang="el-GR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2000" dirty="0" smtClean="0">
                <a:latin typeface="Arial" pitchFamily="34" charset="0"/>
                <a:cs typeface="Arial" pitchFamily="34" charset="0"/>
              </a:rPr>
              <a:t>καρκινογένεση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F81FF-33A8-4633-9681-922EE775F046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" name="Picture 6" descr="Toxic megacol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2743200"/>
            <a:ext cx="3962400" cy="2820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791040"/>
            <a:ext cx="3429000" cy="257577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894903"/>
            <a:ext cx="3476625" cy="258706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733800"/>
            <a:ext cx="3835313" cy="26289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7" name="Picture 7" descr="LARGE BOWEL H&amp;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914400"/>
            <a:ext cx="3352800" cy="251569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l-GR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η</a:t>
            </a:r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Περίπτωση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133600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♂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 27 ετών με υποτροπιάζοντα επεισόδια κοιλιακού άλγους, διάρροιας και χαμηλού πυρετού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057400"/>
            <a:ext cx="9144000" cy="7620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4" name="Picture 3" descr="Crohn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4742" y="1803400"/>
            <a:ext cx="5086152" cy="360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4" name="Picture 3" descr="Crohn mac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399" y="1828800"/>
            <a:ext cx="5001397" cy="321829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4" name="Picture 3" descr="Crohn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2759" y="1828800"/>
            <a:ext cx="4016841" cy="2638044"/>
          </a:xfrm>
          <a:prstGeom prst="rect">
            <a:avLst/>
          </a:prstGeom>
        </p:spPr>
      </p:pic>
      <p:pic>
        <p:nvPicPr>
          <p:cNvPr id="5" name="Picture 4" descr="Crohn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599" y="1828800"/>
            <a:ext cx="4002555" cy="2596896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688"/>
            <a:ext cx="8229600" cy="667512"/>
          </a:xfrm>
        </p:spPr>
        <p:txBody>
          <a:bodyPr>
            <a:normAutofit/>
          </a:bodyPr>
          <a:lstStyle/>
          <a:p>
            <a:pPr algn="ctr"/>
            <a:r>
              <a:rPr lang="el-GR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Εξωεντερικές εκδηλώσεις ιδιοπαθών φλεγμονωδών νόσων (ΙΦΝΕ)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Δερματοπάθειες</a:t>
            </a:r>
          </a:p>
          <a:p>
            <a:r>
              <a:rPr lang="el-GR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Φλεγμονώδεις παθήσεις των οφθαλμών</a:t>
            </a:r>
          </a:p>
          <a:p>
            <a:r>
              <a:rPr lang="el-GR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Φλεγμονώδεις παθήσεις των αρθρώσεων</a:t>
            </a:r>
          </a:p>
          <a:p>
            <a:r>
              <a:rPr lang="el-GR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Αγγειίτιδες</a:t>
            </a:r>
          </a:p>
          <a:p>
            <a:r>
              <a:rPr lang="el-GR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Σπειραματονεφρίτιδες</a:t>
            </a:r>
          </a:p>
          <a:p>
            <a:r>
              <a:rPr lang="el-GR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Πρωτοπαθής σκληρυντική χολαγγειίτιδα</a:t>
            </a:r>
          </a:p>
          <a:p>
            <a:r>
              <a:rPr lang="el-GR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Βρογχοπνευμονικές λειτουργικές διαταραχές</a:t>
            </a:r>
          </a:p>
          <a:p>
            <a:endParaRPr lang="el-GR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F81FF-33A8-4633-9681-922EE775F046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l-GR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η</a:t>
            </a:r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Περίπτωση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133600"/>
          </a:xfrm>
        </p:spPr>
        <p:txBody>
          <a:bodyPr>
            <a:norm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♀</a:t>
            </a:r>
            <a:r>
              <a:rPr lang="el-G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40 ετών μετά από μεταμόσχευση καρδιάς για μυοκαρδιοπάθεια ανέπτυξε απόρριψη του μοσχεύματος σε βιοψία του μυοκαρδίου</a:t>
            </a:r>
          </a:p>
          <a:p>
            <a:r>
              <a:rPr lang="el-GR" sz="1400" dirty="0" smtClean="0">
                <a:latin typeface="Arial" pitchFamily="34" charset="0"/>
                <a:cs typeface="Arial" pitchFamily="34" charset="0"/>
              </a:rPr>
              <a:t>Άυξηση της φαρμακευτικής  ανοσοκαταστολής και ανάπτυξη σηψαιμίας</a:t>
            </a:r>
          </a:p>
          <a:p>
            <a:r>
              <a:rPr lang="el-GR" sz="1400" dirty="0" smtClean="0">
                <a:latin typeface="Arial" pitchFamily="34" charset="0"/>
                <a:cs typeface="Arial" pitchFamily="34" charset="0"/>
              </a:rPr>
              <a:t>Αντιμικροβιακή αγωγή.  Διαρροική συνδρομή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057400"/>
            <a:ext cx="9144000" cy="7620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F81FF-33A8-4633-9681-922EE775F046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18092" y="6260068"/>
            <a:ext cx="542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Ψευδομεμβρανώδης κολίτιδα (</a:t>
            </a:r>
            <a:r>
              <a:rPr lang="en-US" dirty="0" smtClean="0"/>
              <a:t>Clostridium </a:t>
            </a:r>
            <a:r>
              <a:rPr lang="en-US" dirty="0" err="1" smtClean="0"/>
              <a:t>difficile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19200"/>
            <a:ext cx="6934200" cy="4954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 descr="Esophageal squamous cell carcinom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1" y="903967"/>
            <a:ext cx="7789666" cy="5115833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/>
          </a:bodyPr>
          <a:lstStyle/>
          <a:p>
            <a:pPr algn="ctr"/>
            <a:r>
              <a:rPr lang="el-GR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Φλεγμονές λοιμώδους αιτιολογίας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F81FF-33A8-4633-9681-922EE775F046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9" name="Content Placeholder 8" descr="Pseudomembranous colitis Low Mag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524000"/>
            <a:ext cx="6265435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752600" y="5955268"/>
            <a:ext cx="5291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Ψευδομεμβρανώδης κολίτιδα (</a:t>
            </a:r>
            <a:r>
              <a:rPr lang="en-US" dirty="0" smtClean="0"/>
              <a:t>Clostridium </a:t>
            </a:r>
            <a:r>
              <a:rPr lang="en-US" dirty="0" err="1" smtClean="0"/>
              <a:t>difficile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4" name="Picture 3" descr="Pseudomembranous enterocolit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3389" y="1676400"/>
            <a:ext cx="5453249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Clostridium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Difficile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5052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Gram +, 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αναερόβιο</a:t>
            </a:r>
          </a:p>
          <a:p>
            <a:r>
              <a:rPr lang="el-GR" sz="1600" dirty="0" smtClean="0">
                <a:latin typeface="Arial" pitchFamily="34" charset="0"/>
                <a:cs typeface="Arial" pitchFamily="34" charset="0"/>
              </a:rPr>
              <a:t>Φυσιολογική χλωρίδα στο 2-5% του γενικού πληθυσμού</a:t>
            </a:r>
          </a:p>
          <a:p>
            <a:r>
              <a:rPr lang="el-GR" sz="1600" dirty="0" smtClean="0">
                <a:latin typeface="Arial" pitchFamily="34" charset="0"/>
                <a:cs typeface="Arial" pitchFamily="34" charset="0"/>
              </a:rPr>
              <a:t>Το συχνότερο αίτιο διάρροιας στους ενδονοσοκομειακούς ασθενείς</a:t>
            </a:r>
          </a:p>
          <a:p>
            <a:r>
              <a:rPr lang="el-GR" sz="1600" dirty="0" smtClean="0">
                <a:latin typeface="Arial" pitchFamily="34" charset="0"/>
                <a:cs typeface="Arial" pitchFamily="34" charset="0"/>
              </a:rPr>
              <a:t>Αντιβιοτικά (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clindamycin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ampicillin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cephalosporins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χημειοθεραπευτικά</a:t>
            </a:r>
          </a:p>
          <a:p>
            <a:r>
              <a:rPr lang="el-GR" sz="1600" dirty="0" smtClean="0">
                <a:latin typeface="Arial" pitchFamily="34" charset="0"/>
                <a:cs typeface="Arial" pitchFamily="34" charset="0"/>
              </a:rPr>
              <a:t>Εξωτοξίνες Α και Β</a:t>
            </a:r>
          </a:p>
          <a:p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F81FF-33A8-4633-9681-922EE775F046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l-GR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η</a:t>
            </a:r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Περίπτωση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133600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♂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45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 ετών με αναιμία και θετική αιμοσφαιρίνη κοπράνων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057400"/>
            <a:ext cx="9144000" cy="7620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4" name="Picture 3" descr="Adenomatous polyps Endos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4100" y="1085850"/>
            <a:ext cx="4495800" cy="4686300"/>
          </a:xfrm>
          <a:prstGeom prst="rect">
            <a:avLst/>
          </a:prstGeom>
        </p:spPr>
      </p:pic>
      <p:pic>
        <p:nvPicPr>
          <p:cNvPr id="5" name="Picture 4" descr="Adenomatous polyps Endos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4100" y="1085850"/>
            <a:ext cx="4495800" cy="46863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5" name="Picture 4" descr="Adenoma villo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600" y="1276350"/>
            <a:ext cx="3098800" cy="430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4" name="Picture 3" descr="Adenomatous polyps Macroscopy 3 villo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327150"/>
            <a:ext cx="6400800" cy="420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4" name="Picture 3" descr="Adenomatous polyps Microscopy 3 villo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327150"/>
            <a:ext cx="6400800" cy="42037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/>
          </a:bodyPr>
          <a:lstStyle/>
          <a:p>
            <a:pPr algn="ctr"/>
            <a:r>
              <a:rPr lang="el-GR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Πολύποδες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F81FF-33A8-4633-9681-922EE775F046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8" name="Content Placeholder 7" descr="Adenomas diagrammati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43605" y="1600200"/>
            <a:ext cx="4256789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Hyperplastic poly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828800"/>
            <a:ext cx="1932709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Pedunculated adenom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886200"/>
            <a:ext cx="195942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denoma villou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86600" y="3810000"/>
            <a:ext cx="1397000" cy="1940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F81FF-33A8-4633-9681-922EE775F046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7" name="Picture 6" descr="Abberant crypt fo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762000"/>
            <a:ext cx="2018444" cy="292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olon histolog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762000"/>
            <a:ext cx="2368550" cy="179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ight Arrow 8"/>
          <p:cNvSpPr/>
          <p:nvPr/>
        </p:nvSpPr>
        <p:spPr>
          <a:xfrm>
            <a:off x="2895600" y="1524000"/>
            <a:ext cx="381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638800" y="1524000"/>
            <a:ext cx="381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edunculated adenom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0043" y="762000"/>
            <a:ext cx="2204357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5" descr="Colon carcinogenesis model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1981200" y="4114800"/>
            <a:ext cx="5410200" cy="2322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 descr="Esophageal squamous cell carcinom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066800"/>
            <a:ext cx="7664335" cy="5018314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Σύνδρομο οικογενούς πολυποδίασης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 descr="Adenomatous polyps Macrosco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3399" y="2438400"/>
            <a:ext cx="336477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F81FF-33A8-4633-9681-922EE775F046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7" name="Picture 6" descr="FAP mac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3250" y="2362200"/>
            <a:ext cx="2901950" cy="2435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l-GR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η</a:t>
            </a:r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Περίπτωση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133600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♀ 62 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ετών διερευνάται για αναιμία [αιμοσφαιρίνη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 11.7, αιματοκρίτης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: 34.3]</a:t>
            </a:r>
          </a:p>
          <a:p>
            <a:r>
              <a:rPr lang="el-GR" sz="1400" dirty="0" smtClean="0">
                <a:latin typeface="Arial" pitchFamily="34" charset="0"/>
                <a:cs typeface="Arial" pitchFamily="34" charset="0"/>
              </a:rPr>
              <a:t>θετική αιμοσφαιρίνη κοπράνων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057400"/>
            <a:ext cx="9144000" cy="7620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4" name="Picture 3" descr="Colon Adenocarcinoma Endos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1447800"/>
            <a:ext cx="4267199" cy="4267199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F81FF-33A8-4633-9681-922EE775F046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8" name="Content Placeholder 7" descr="Adenocarcinom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" y="1524000"/>
            <a:ext cx="3467827" cy="2270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denocarcinoma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524000"/>
            <a:ext cx="3501958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4" name="Picture 3" descr="Adenocarcinoma macro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066800"/>
            <a:ext cx="2901950" cy="4789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denocarcinom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3276600"/>
            <a:ext cx="3505200" cy="256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/>
          </a:bodyPr>
          <a:lstStyle/>
          <a:p>
            <a:pPr algn="ctr"/>
            <a:r>
              <a:rPr lang="el-GR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Ορθοκολικά καρκινώματα [Σταδιοποίηση]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Πρωτοπαθής όγκος</a:t>
            </a:r>
          </a:p>
          <a:p>
            <a:endParaRPr lang="el-GR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l-GR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Επιχώριοι λεμφαδένες</a:t>
            </a:r>
          </a:p>
          <a:p>
            <a:endParaRPr lang="el-GR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l-GR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Απομακρυσμένες μεταστάσεις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F81FF-33A8-4633-9681-922EE775F046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6" name="Picture 5" descr="Adenocarcinoma pathologic stag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1828800"/>
            <a:ext cx="2057400" cy="157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Lymph node metastas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2400" y="3682093"/>
            <a:ext cx="2057400" cy="1347107"/>
          </a:xfrm>
          <a:prstGeom prst="rect">
            <a:avLst/>
          </a:prstGeom>
        </p:spPr>
      </p:pic>
      <p:pic>
        <p:nvPicPr>
          <p:cNvPr id="8" name="Picture 7" descr="Colon cancer and metastas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5181600"/>
            <a:ext cx="1830294" cy="142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ΚΑΡΚΙΝΩΜΑ ΕΚ ΠΛΑΚΩΔΟΥΣ ΕΠΙΘΗΛΙΟΥ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133600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Arial" pitchFamily="34" charset="0"/>
                <a:cs typeface="Arial" pitchFamily="34" charset="0"/>
              </a:rPr>
              <a:t>Ο συχνότερος κακοήθης όγκος του οισοφάγου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M/F ~ 3-4</a:t>
            </a:r>
          </a:p>
          <a:p>
            <a:pPr>
              <a:buFont typeface="Arial" pitchFamily="34" charset="0"/>
              <a:buChar char="•"/>
            </a:pPr>
            <a:r>
              <a:rPr lang="el-GR" sz="1400" dirty="0" smtClean="0">
                <a:latin typeface="Arial" pitchFamily="34" charset="0"/>
                <a:cs typeface="Arial" pitchFamily="34" charset="0"/>
              </a:rPr>
              <a:t>Γεωγραφική κατανομή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Κίνα, Ιράν, Νότιος Αμερική, Νότιος Αφρική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l-GR" sz="1400" dirty="0" smtClean="0">
                <a:latin typeface="Arial" pitchFamily="34" charset="0"/>
                <a:cs typeface="Arial" pitchFamily="34" charset="0"/>
              </a:rPr>
              <a:t>Δυσφαγία, απώλεια βάρους, υπερασβεστιαιμία (</a:t>
            </a:r>
            <a:r>
              <a:rPr lang="en-US" sz="1400" dirty="0" smtClean="0"/>
              <a:t>parathyroid hormone related protein production</a:t>
            </a:r>
            <a:r>
              <a:rPr lang="el-GR" sz="1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l-GR" sz="1400" dirty="0" smtClean="0">
                <a:latin typeface="Arial" pitchFamily="34" charset="0"/>
                <a:cs typeface="Arial" pitchFamily="34" charset="0"/>
              </a:rPr>
              <a:t>Παράγοντες κινδύνου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τροφές ή/και νερό πλούσια σε νιτρικά και νιτροσαμίνες, κάπνισμα, κατανάλωση οινοπνευματωδών, αχαλασία οισοφάγου,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HPV 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λοίμωξη?</a:t>
            </a:r>
          </a:p>
          <a:p>
            <a:pPr>
              <a:buFont typeface="Arial" pitchFamily="34" charset="0"/>
              <a:buChar char="•"/>
            </a:pPr>
            <a:r>
              <a:rPr lang="el-GR" sz="1400" dirty="0" smtClean="0">
                <a:latin typeface="Arial" pitchFamily="34" charset="0"/>
                <a:cs typeface="Arial" pitchFamily="34" charset="0"/>
              </a:rPr>
              <a:t>Μέσο (50-60%), κάτω (30%), άνω (10-20%) τριτημόριο.</a:t>
            </a:r>
            <a:endParaRPr lang="en-US" sz="1400" dirty="0" smtClean="0"/>
          </a:p>
          <a:p>
            <a:endParaRPr lang="en-US" sz="1400" dirty="0" smtClean="0"/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057400"/>
            <a:ext cx="9144000" cy="7620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l-GR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η</a:t>
            </a:r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Περίπτωση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133600"/>
          </a:xfrm>
        </p:spPr>
        <p:txBody>
          <a:bodyPr>
            <a:norm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♂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 55 ετών με ιστορικό χρόνιας οισοφαγίτιδας εξ αναγωγής, παρουσίασε δυσκαταποσία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057400"/>
            <a:ext cx="9144000" cy="7620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4/4/2012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3C95-CD03-4CBF-BD4E-00CA3A414A0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500</TotalTime>
  <Words>837</Words>
  <Application>Microsoft Office PowerPoint</Application>
  <PresentationFormat>On-screen Show (4:3)</PresentationFormat>
  <Paragraphs>343</Paragraphs>
  <Slides>75</Slides>
  <Notes>75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Flow</vt:lpstr>
      <vt:lpstr>Κλινικό φροντιστήριο Παθολογικής Ανατομικής Γαστρεντερικός σωλήνας</vt:lpstr>
      <vt:lpstr>1η Περίπτωση</vt:lpstr>
      <vt:lpstr>Slide 3</vt:lpstr>
      <vt:lpstr>Slide 4</vt:lpstr>
      <vt:lpstr>Slide 5</vt:lpstr>
      <vt:lpstr>Slide 6</vt:lpstr>
      <vt:lpstr>Slide 7</vt:lpstr>
      <vt:lpstr>ΚΑΡΚΙΝΩΜΑ ΕΚ ΠΛΑΚΩΔΟΥΣ ΕΠΙΘΗΛΙΟΥ</vt:lpstr>
      <vt:lpstr>2η Περίπτωση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Αδενοκαρκίνωμα οισοφάγου</vt:lpstr>
      <vt:lpstr>Αδενοκαρκίνωμα οισοφάγου</vt:lpstr>
      <vt:lpstr>3η Περίπτωση</vt:lpstr>
      <vt:lpstr>Slide 24</vt:lpstr>
      <vt:lpstr>Slide 25</vt:lpstr>
      <vt:lpstr>Slide 26</vt:lpstr>
      <vt:lpstr>Slide 27</vt:lpstr>
      <vt:lpstr>4η Περίπτωση</vt:lpstr>
      <vt:lpstr>Slide 29</vt:lpstr>
      <vt:lpstr>Slide 30</vt:lpstr>
      <vt:lpstr>Slide 31</vt:lpstr>
      <vt:lpstr>Slide 32</vt:lpstr>
      <vt:lpstr>Slide 33</vt:lpstr>
      <vt:lpstr>5η Περίπτωση</vt:lpstr>
      <vt:lpstr>Slide 35</vt:lpstr>
      <vt:lpstr>Slide 36</vt:lpstr>
      <vt:lpstr>Slide 37</vt:lpstr>
      <vt:lpstr>Slide 38</vt:lpstr>
      <vt:lpstr>6η Περίπτωση</vt:lpstr>
      <vt:lpstr>Slide 40</vt:lpstr>
      <vt:lpstr>Slide 41</vt:lpstr>
      <vt:lpstr>Slide 42</vt:lpstr>
      <vt:lpstr>Slide 43</vt:lpstr>
      <vt:lpstr>Slide 44</vt:lpstr>
      <vt:lpstr>7η Περίπτωση</vt:lpstr>
      <vt:lpstr>Slide 46</vt:lpstr>
      <vt:lpstr>Slide 47</vt:lpstr>
      <vt:lpstr>Slide 48</vt:lpstr>
      <vt:lpstr>Slide 49</vt:lpstr>
      <vt:lpstr>Slide 50</vt:lpstr>
      <vt:lpstr>Επιπλοκές των ΙΦΝΕ</vt:lpstr>
      <vt:lpstr>Slide 52</vt:lpstr>
      <vt:lpstr>8η Περίπτωση</vt:lpstr>
      <vt:lpstr>Slide 54</vt:lpstr>
      <vt:lpstr>Slide 55</vt:lpstr>
      <vt:lpstr>Slide 56</vt:lpstr>
      <vt:lpstr>Εξωεντερικές εκδηλώσεις ιδιοπαθών φλεγμονωδών νόσων (ΙΦΝΕ)</vt:lpstr>
      <vt:lpstr>9η Περίπτωση</vt:lpstr>
      <vt:lpstr>Slide 59</vt:lpstr>
      <vt:lpstr>Φλεγμονές λοιμώδους αιτιολογίας</vt:lpstr>
      <vt:lpstr>Slide 61</vt:lpstr>
      <vt:lpstr>Clostridium Difficile</vt:lpstr>
      <vt:lpstr>10η Περίπτωση</vt:lpstr>
      <vt:lpstr>Slide 64</vt:lpstr>
      <vt:lpstr>Slide 65</vt:lpstr>
      <vt:lpstr>Slide 66</vt:lpstr>
      <vt:lpstr>Slide 67</vt:lpstr>
      <vt:lpstr>Πολύποδες</vt:lpstr>
      <vt:lpstr>Slide 69</vt:lpstr>
      <vt:lpstr>Σύνδρομο οικογενούς πολυποδίασης</vt:lpstr>
      <vt:lpstr>11η Περίπτωση</vt:lpstr>
      <vt:lpstr>Slide 72</vt:lpstr>
      <vt:lpstr>Slide 73</vt:lpstr>
      <vt:lpstr>Slide 74</vt:lpstr>
      <vt:lpstr>Ορθοκολικά καρκινώματα [Σταδιοποίηση]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Κλινικό φροντιστήριο Παθολογικής Ανατομίας Γαστρεντερικός σωλήνας</dc:title>
  <dc:creator> </dc:creator>
  <cp:lastModifiedBy> </cp:lastModifiedBy>
  <cp:revision>66</cp:revision>
  <dcterms:created xsi:type="dcterms:W3CDTF">2007-05-06T14:50:14Z</dcterms:created>
  <dcterms:modified xsi:type="dcterms:W3CDTF">2012-04-04T07:35:12Z</dcterms:modified>
</cp:coreProperties>
</file>