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9" r:id="rId3"/>
    <p:sldId id="257" r:id="rId4"/>
    <p:sldId id="261" r:id="rId5"/>
    <p:sldId id="258" r:id="rId6"/>
    <p:sldId id="260" r:id="rId7"/>
    <p:sldId id="274" r:id="rId8"/>
    <p:sldId id="262" r:id="rId9"/>
    <p:sldId id="275" r:id="rId10"/>
    <p:sldId id="266" r:id="rId11"/>
    <p:sldId id="269" r:id="rId12"/>
    <p:sldId id="271" r:id="rId13"/>
    <p:sldId id="272" r:id="rId14"/>
    <p:sldId id="263" r:id="rId15"/>
    <p:sldId id="264" r:id="rId16"/>
    <p:sldId id="265" r:id="rId17"/>
    <p:sldId id="268" r:id="rId18"/>
    <p:sldId id="273" r:id="rId19"/>
    <p:sldId id="267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673"/>
    <a:srgbClr val="65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08"/>
    <p:restoredTop sz="94659"/>
  </p:normalViewPr>
  <p:slideViewPr>
    <p:cSldViewPr snapToGrid="0">
      <p:cViewPr varScale="1">
        <p:scale>
          <a:sx n="109" d="100"/>
          <a:sy n="10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5T14:54:2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0:40:47.89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8 16383,'57'-4'0,"-4"1"0,-6 3 0,3 0 0,-1 0 0,-2 0 0,-9 0 0,-7 0 0,-3 0 0,-7 0 0,-5 0 0,4 0 0,-11 0 0,6 0 0,-7 0 0,10 0 0,-7 0 0,7 0 0,-10 0 0,6 4 0,-4-2 0,4 2 0,0-4 0,-4 0 0,5 0 0,-7 0 0,10 5 0,-7-4 0,7 4 0,-10-5 0,1 0 0,5 0 0,-4 0 0,4 0 0,-6 0 0,4 0 0,-2 0 0,2 0 0,1 0 0,-4 0 0,3 0 0,0 0 0,-3 0 0,5 0 0,-5 0 0,2 3 0,-1-2 0,-2 2 0,2-3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0:40:49.68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16383,'65'0'0,"-29"0"0,28 0 0,-27 0 0,46 0 0,-18 0 0,18 0 0,-34 0 0,8 0 0,-17 0 0,7 0 0,0 0 0,-14 0 0,22 0 0,-23 0 0,25 0 0,-24 0 0,12 0 0,-15 0 0,1 0 0,4 0 0,-12 0 0,6 0 0,-8 0 0,0 0 0,-5 0 0,4 0 0,-10 0 0,9 0 0,-9 3 0,4-2 0,0 3 0,-4-4 0,4 0 0,-5 0 0,-1 4 0,1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06T10:40:53.522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 16383,'44'0'0,"-1"0"0,-13 0 0,6 0 0,-6 0 0,1 0 0,5 0 0,-13 0 0,0 0 0,-3 0 0,-5 0 0,1 0 0,3 0 0,4 0 0,0 0 0,6 0 0,-8 0 0,0 0 0,0 0 0,-5 0 0,4 0 0,-5 0 0,6 0 0,-5 0 0,4 0 0,-5 0 0,1 0 0,-2 0 0,0 0 0,-4 0 0,4 0 0,-5 0 0,5 0 0,-4 4 0,4-3 0,0 2 0,-4-3 0,9 0 0,-9 0 0,4 4 0,-5-3 0,-1 3 0,5-4 0,-4 0 0,3 0 0,0 0 0,-3 0 0,6 0 0,-7 0 0,2 0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3948-5814-004F-9FD1-E1845C16A140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5D3FD-8475-9C43-9568-44786DB14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0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5D3FD-8475-9C43-9568-44786DB146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8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5D3FD-8475-9C43-9568-44786DB146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8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9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3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09D5-746D-454A-9680-8650B15967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2214-92B4-384E-B03E-C60EE3E68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customXml" Target="../ink/ink3.xm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arl.europa.eu/election-results-2019/en/tools/widget-country/austria/2019-202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election-results-2019/en/tools/widget-country/austria/2019-2024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-politico-eu.ezpaarse.univ-paris1.fr/news/168504" TargetMode="External"/><Relationship Id="rId7" Type="http://schemas.openxmlformats.org/officeDocument/2006/relationships/hyperlink" Target="https://www.euractiv.fr/section/economie/news/reforme-des-regles-budgetaires-europeennes-lautriche-fait-blocage/" TargetMode="External"/><Relationship Id="rId2" Type="http://schemas.openxmlformats.org/officeDocument/2006/relationships/hyperlink" Target="https://pro-politico-eu.ezpaarse.univ-paris1.fr/news/1704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activ.fr/section/elargissement/news/lautriche-appelle-de-ses-voeux-a-une-integration-rapide-des-balkans-occidentaux-dans-lue/" TargetMode="External"/><Relationship Id="rId5" Type="http://schemas.openxmlformats.org/officeDocument/2006/relationships/hyperlink" Target="https://pro-politico-eu.ezpaarse.univ-paris1.fr/news/168339" TargetMode="External"/><Relationship Id="rId4" Type="http://schemas.openxmlformats.org/officeDocument/2006/relationships/hyperlink" Target="https://journals.openedition.org/trajectoires/251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omy-finance.ec.europa.eu/economic-surveillance-eu-economies/austria/economic-forecast-austria_en" TargetMode="External"/><Relationship Id="rId2" Type="http://schemas.openxmlformats.org/officeDocument/2006/relationships/hyperlink" Target="https://www.cvce.eu/search?q=aust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esor.economie.gouv.fr/Pays/AT/l-autriche-petit-pays-certes-mais-au-carrefour-de-l-europe" TargetMode="External"/><Relationship Id="rId5" Type="http://schemas.openxmlformats.org/officeDocument/2006/relationships/hyperlink" Target="https://www.touteleurope.eu/pays/autriche/" TargetMode="External"/><Relationship Id="rId4" Type="http://schemas.openxmlformats.org/officeDocument/2006/relationships/hyperlink" Target="https://www.europarl.europa.eu/election-results-2019/en/tools/widget-country/austria/2019-202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084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BCDF756-C8C5-E52D-507B-A3DFF2658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0"/>
            <a:ext cx="5410200" cy="35994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F0067C7-ABE9-7D9D-36A9-DFDE0898C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30"/>
          <a:stretch/>
        </p:blipFill>
        <p:spPr>
          <a:xfrm>
            <a:off x="6781800" y="3428999"/>
            <a:ext cx="5410200" cy="34290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9FD7FC4-8957-3E81-B73F-F7FC729AF013}"/>
              </a:ext>
            </a:extLst>
          </p:cNvPr>
          <p:cNvSpPr txBox="1"/>
          <p:nvPr/>
        </p:nvSpPr>
        <p:spPr>
          <a:xfrm>
            <a:off x="297268" y="2921168"/>
            <a:ext cx="6096000" cy="1015663"/>
          </a:xfrm>
          <a:prstGeom prst="rect">
            <a:avLst/>
          </a:prstGeom>
          <a:solidFill>
            <a:srgbClr val="6535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>
                    <a:lumMod val="75000"/>
                  </a:schemeClr>
                </a:solidFill>
              </a:rPr>
              <a:t>Austria</a:t>
            </a:r>
            <a:r>
              <a:rPr lang="en-US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D31BCF0-4889-AF04-AA4E-46CA3B44DFB2}"/>
              </a:ext>
            </a:extLst>
          </p:cNvPr>
          <p:cNvSpPr txBox="1"/>
          <p:nvPr/>
        </p:nvSpPr>
        <p:spPr>
          <a:xfrm>
            <a:off x="0" y="6401817"/>
            <a:ext cx="578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Juliette Leblond</a:t>
            </a:r>
          </a:p>
        </p:txBody>
      </p:sp>
    </p:spTree>
    <p:extLst>
      <p:ext uri="{BB962C8B-B14F-4D97-AF65-F5344CB8AC3E}">
        <p14:creationId xmlns:p14="http://schemas.microsoft.com/office/powerpoint/2010/main" val="131676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143024E-39B5-0545-67A3-AFBDB1C7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" y="201104"/>
            <a:ext cx="12030456" cy="803238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Domestic politics factor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8AC2AD6-5E8A-C9B6-8400-10BCC3A74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1490263"/>
            <a:ext cx="5078350" cy="28528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8F03CD4-1DC2-FFB6-5A25-6E89749E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198" y="1490263"/>
            <a:ext cx="1910714" cy="284696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B48A090-2D41-92C3-D86F-621DB3EB8642}"/>
              </a:ext>
            </a:extLst>
          </p:cNvPr>
          <p:cNvSpPr txBox="1"/>
          <p:nvPr/>
        </p:nvSpPr>
        <p:spPr>
          <a:xfrm>
            <a:off x="307848" y="4716087"/>
            <a:ext cx="6989064" cy="1785104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From the left to the right : </a:t>
            </a:r>
          </a:p>
          <a:p>
            <a:r>
              <a:rPr lang="en-US" sz="2200" u="sng" dirty="0">
                <a:solidFill>
                  <a:schemeClr val="tx2">
                    <a:lumMod val="50000"/>
                  </a:schemeClr>
                </a:solidFill>
              </a:rPr>
              <a:t>Chancellor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Karl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Nehammer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(since 2021) ÖVP . In coalition with the Green.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Political priority : ecology and immigration. </a:t>
            </a:r>
          </a:p>
          <a:p>
            <a:r>
              <a:rPr lang="en-US" sz="2200" u="sng" dirty="0">
                <a:solidFill>
                  <a:schemeClr val="tx2">
                    <a:lumMod val="50000"/>
                  </a:schemeClr>
                </a:solidFill>
              </a:rPr>
              <a:t>President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Alexander Van der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Bellen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(since 2017)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D6E226F9-C6C2-0FB0-C43A-7D6DA2833ED4}"/>
              </a:ext>
            </a:extLst>
          </p:cNvPr>
          <p:cNvSpPr txBox="1"/>
          <p:nvPr/>
        </p:nvSpPr>
        <p:spPr>
          <a:xfrm>
            <a:off x="7729728" y="1453655"/>
            <a:ext cx="4154424" cy="5047536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Austria is a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</a:rPr>
              <a:t>semi-presidential 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Republic meaning the executive power is shared between the president and the chancellor. The president has powers of dissolutions. </a:t>
            </a:r>
          </a:p>
          <a:p>
            <a:endParaRPr lang="en-US" sz="23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It is a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</a:rPr>
              <a:t>federal state 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(9 Länder) and the Parliament is </a:t>
            </a:r>
            <a:r>
              <a:rPr lang="en-US" sz="2300" b="1" dirty="0">
                <a:solidFill>
                  <a:schemeClr val="tx2">
                    <a:lumMod val="50000"/>
                  </a:schemeClr>
                </a:solidFill>
              </a:rPr>
              <a:t>bicameral</a:t>
            </a:r>
            <a:r>
              <a:rPr lang="en-US" sz="2300" dirty="0">
                <a:solidFill>
                  <a:schemeClr val="tx2">
                    <a:lumMod val="50000"/>
                  </a:schemeClr>
                </a:solidFill>
              </a:rPr>
              <a:t> : </a:t>
            </a:r>
          </a:p>
          <a:p>
            <a:pPr marL="285750" indent="-285750">
              <a:buFontTx/>
              <a:buChar char="-"/>
            </a:pPr>
            <a:r>
              <a:rPr lang="en-US" sz="23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Nationalrat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: </a:t>
            </a:r>
            <a:r>
              <a:rPr lang="fr-FR" sz="2300" dirty="0" err="1">
                <a:solidFill>
                  <a:schemeClr val="tx2">
                    <a:lumMod val="50000"/>
                  </a:schemeClr>
                </a:solidFill>
                <a:effectLst/>
              </a:rPr>
              <a:t>elected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by the people</a:t>
            </a:r>
          </a:p>
          <a:p>
            <a:pPr marL="285750" indent="-285750">
              <a:buFontTx/>
              <a:buChar char="-"/>
            </a:pPr>
            <a:r>
              <a:rPr lang="en-US" sz="23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Bundesrat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: </a:t>
            </a:r>
            <a:r>
              <a:rPr lang="fr-FR" sz="2300" dirty="0" err="1">
                <a:solidFill>
                  <a:schemeClr val="tx2">
                    <a:lumMod val="50000"/>
                  </a:schemeClr>
                </a:solidFill>
                <a:effectLst/>
              </a:rPr>
              <a:t>elected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by the </a:t>
            </a:r>
            <a:r>
              <a:rPr lang="fr-FR" sz="2300" dirty="0" err="1">
                <a:solidFill>
                  <a:schemeClr val="tx2">
                    <a:lumMod val="50000"/>
                  </a:schemeClr>
                </a:solidFill>
                <a:effectLst/>
              </a:rPr>
              <a:t>Landtagen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fr-FR" sz="2300" dirty="0" err="1">
                <a:solidFill>
                  <a:schemeClr val="tx2">
                    <a:lumMod val="50000"/>
                  </a:schemeClr>
                </a:solidFill>
                <a:effectLst/>
              </a:rPr>
              <a:t>regional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fr-FR" sz="2300" dirty="0" err="1">
                <a:solidFill>
                  <a:schemeClr val="tx2">
                    <a:lumMod val="50000"/>
                  </a:schemeClr>
                </a:solidFill>
                <a:effectLst/>
              </a:rPr>
              <a:t>Parliament</a:t>
            </a:r>
            <a:r>
              <a:rPr lang="fr-FR" sz="23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8993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CD9270A-A383-1EDB-70D6-F03DDE8B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" y="201103"/>
            <a:ext cx="12030456" cy="743825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Domestic politics factor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918F910-2BD8-CC79-B177-B5F1BFE2E3E3}"/>
              </a:ext>
            </a:extLst>
          </p:cNvPr>
          <p:cNvSpPr txBox="1"/>
          <p:nvPr/>
        </p:nvSpPr>
        <p:spPr>
          <a:xfrm>
            <a:off x="127634" y="1298448"/>
            <a:ext cx="12030456" cy="1015663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Vote rule :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proportional law.</a:t>
            </a:r>
          </a:p>
          <a:p>
            <a:pPr marL="457200" indent="-457200">
              <a:buFont typeface="Symbol" pitchFamily="2" charset="2"/>
              <a:buChar char="Þ"/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It means that there are coalition government of 2 parties.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906DCBC-B3FB-6A60-C37B-8396568DB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" y="2402303"/>
            <a:ext cx="7589902" cy="42385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xmlns="" id="{21940E98-A5CD-EF34-F4C6-089EAC126175}"/>
                  </a:ext>
                </a:extLst>
              </p14:cNvPr>
              <p14:cNvContentPartPr/>
              <p14:nvPr/>
            </p14:nvContentPartPr>
            <p14:xfrm>
              <a:off x="6673337" y="3315206"/>
              <a:ext cx="320760" cy="104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21940E98-A5CD-EF34-F4C6-089EAC1261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7697" y="3243566"/>
                <a:ext cx="3924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xmlns="" id="{BCD496FB-6266-11F9-F613-6808B483FEEA}"/>
                  </a:ext>
                </a:extLst>
              </p14:cNvPr>
              <p14:cNvContentPartPr/>
              <p14:nvPr/>
            </p14:nvContentPartPr>
            <p14:xfrm>
              <a:off x="6675857" y="2955206"/>
              <a:ext cx="457920" cy="648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BCD496FB-6266-11F9-F613-6808B483FE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0217" y="2883566"/>
                <a:ext cx="529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xmlns="" id="{ECEB99BC-4637-6500-B917-DFE5657A93D2}"/>
                  </a:ext>
                </a:extLst>
              </p14:cNvPr>
              <p14:cNvContentPartPr/>
              <p14:nvPr/>
            </p14:nvContentPartPr>
            <p14:xfrm>
              <a:off x="6671177" y="5108726"/>
              <a:ext cx="332280" cy="648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ECEB99BC-4637-6500-B917-DFE5657A93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35537" y="5037086"/>
                <a:ext cx="403920" cy="1501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E85A916-6294-64F0-31AE-0CC201D5FC3D}"/>
              </a:ext>
            </a:extLst>
          </p:cNvPr>
          <p:cNvSpPr txBox="1"/>
          <p:nvPr/>
        </p:nvSpPr>
        <p:spPr>
          <a:xfrm>
            <a:off x="7909112" y="2490235"/>
            <a:ext cx="3755572" cy="4062651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 Most of the time coalition formed by Socio-democrats (SPÖ- and Conservatives (ÖVP) and they alternate.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 Rise of far-right FPÖ party since the 2000s. 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Grünen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in the coalition since 2020 because of the mitigate results of SPÖ and their wish to stay in the opposition. </a:t>
            </a:r>
          </a:p>
          <a:p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0862B98-EBFE-3D2B-BE9A-E4680B73638C}"/>
              </a:ext>
            </a:extLst>
          </p:cNvPr>
          <p:cNvSpPr txBox="1"/>
          <p:nvPr/>
        </p:nvSpPr>
        <p:spPr>
          <a:xfrm>
            <a:off x="0" y="6636677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Data : https://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fr.wikipedia.org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/wiki/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Gouvernement_fédéral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_(</a:t>
            </a:r>
            <a:r>
              <a:rPr lang="en-US" sz="1100" dirty="0" err="1">
                <a:solidFill>
                  <a:schemeClr val="tx2">
                    <a:lumMod val="50000"/>
                  </a:schemeClr>
                </a:solidFill>
              </a:rPr>
              <a:t>Autriche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</a:rPr>
              <a:t>)#:~:text=Le%20gouvernement%20de%20Karl%20Nehammer,depuis%20le%206%20décembre%202021%20.</a:t>
            </a:r>
          </a:p>
        </p:txBody>
      </p:sp>
    </p:spTree>
    <p:extLst>
      <p:ext uri="{BB962C8B-B14F-4D97-AF65-F5344CB8AC3E}">
        <p14:creationId xmlns:p14="http://schemas.microsoft.com/office/powerpoint/2010/main" val="225171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2A29483B-D872-76AE-6133-CD164C0C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" y="111163"/>
            <a:ext cx="12030456" cy="848208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Domestic politics factor 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DCA8C4-E982-95DB-C7BB-26D1FEDC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0" y="1446984"/>
            <a:ext cx="3220027" cy="377621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15DB637-6F3A-9C4C-9349-89C9E066082D}"/>
              </a:ext>
            </a:extLst>
          </p:cNvPr>
          <p:cNvSpPr txBox="1"/>
          <p:nvPr/>
        </p:nvSpPr>
        <p:spPr>
          <a:xfrm>
            <a:off x="426026" y="5526144"/>
            <a:ext cx="3074554" cy="369332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Jörg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Haider (1950-2008)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CCE11BF-57D4-0B32-14B2-85C97A929476}"/>
              </a:ext>
            </a:extLst>
          </p:cNvPr>
          <p:cNvSpPr txBox="1"/>
          <p:nvPr/>
        </p:nvSpPr>
        <p:spPr>
          <a:xfrm>
            <a:off x="4521929" y="1716440"/>
            <a:ext cx="6878053" cy="4154984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200" b="1" dirty="0" err="1">
                <a:solidFill>
                  <a:schemeClr val="tx2">
                    <a:lumMod val="50000"/>
                  </a:schemeClr>
                </a:solidFill>
              </a:rPr>
              <a:t>Jörg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Haider Affair: how domestic politics impact the EU : </a:t>
            </a:r>
          </a:p>
          <a:p>
            <a:pPr algn="just"/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Coalition government in 2000 of ÖVP and FPÖ.</a:t>
            </a:r>
          </a:p>
          <a:p>
            <a:pPr marL="285750" indent="-285750" algn="just">
              <a:buFontTx/>
              <a:buChar char="-"/>
            </a:pPr>
            <a:r>
              <a:rPr lang="en-US" sz="2200" dirty="0" err="1">
                <a:solidFill>
                  <a:schemeClr val="tx2">
                    <a:lumMod val="50000"/>
                  </a:schemeClr>
                </a:solidFill>
              </a:rPr>
              <a:t>Jörg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Haider had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xenophobe and negationist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ideas. </a:t>
            </a:r>
          </a:p>
          <a:p>
            <a:pPr marL="285750" indent="-285750" algn="just">
              <a:buFontTx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14 EU member states decided to take political measures against Austria. </a:t>
            </a:r>
          </a:p>
          <a:p>
            <a:pPr marL="285750" indent="-285750" algn="just">
              <a:buFontTx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The EU Commission said that they were worried about Austria. </a:t>
            </a:r>
          </a:p>
          <a:p>
            <a:pPr marL="342900" indent="-342900" algn="just">
              <a:buFont typeface="Symbol" pitchFamily="2" charset="2"/>
              <a:buChar char="Þ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First far-right party in Europe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342900" indent="-342900" algn="just">
              <a:buFont typeface="Symbol" pitchFamily="2" charset="2"/>
              <a:buChar char="Þ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Political message of the EU toward the Balkan countries that are in the process of Enlargement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589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83B93867-A952-CA70-71A1-94A55867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4" y="201103"/>
            <a:ext cx="12030456" cy="743825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Domestic politics factor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219FAFB-43F9-989A-A51A-4E1AA6FC1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21"/>
          <a:stretch/>
        </p:blipFill>
        <p:spPr>
          <a:xfrm>
            <a:off x="127634" y="1092152"/>
            <a:ext cx="4373814" cy="55647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D737982-ED2D-3590-665B-4E69056A2709}"/>
              </a:ext>
            </a:extLst>
          </p:cNvPr>
          <p:cNvSpPr txBox="1"/>
          <p:nvPr/>
        </p:nvSpPr>
        <p:spPr>
          <a:xfrm>
            <a:off x="4637899" y="1178474"/>
            <a:ext cx="7426467" cy="5447645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Sebastian Kurz : how did the youngest EU leader  put immigration in the Austrian and EU political agenda?</a:t>
            </a:r>
          </a:p>
          <a:p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Minister of Foreign Affairs from 2013 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he called for anti-immigration laws in the EU. He wanted to close the Balkans Road and and it pushed A. Merkel to make a controversial pact with Turkey. </a:t>
            </a:r>
          </a:p>
          <a:p>
            <a:pPr marL="285750" indent="-285750" algn="just">
              <a:buFontTx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Elected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leader of ÖVP in 2017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Called for election in 2017, unhappy with the coalition. Create a new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coalition with FPÖ. 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EU presidency of the Council of the EU in 2018 with 3 priorities : </a:t>
            </a:r>
          </a:p>
          <a:p>
            <a:pPr marL="742950" lvl="1" indent="-285750" algn="just">
              <a:buFontTx/>
              <a:buChar char="-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Implementation of the defense and security policy </a:t>
            </a:r>
          </a:p>
          <a:p>
            <a:pPr marL="742950" lvl="1" indent="-285750" algn="just">
              <a:buFontTx/>
              <a:buChar char="-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Migration policy</a:t>
            </a:r>
          </a:p>
          <a:p>
            <a:pPr marL="742950" lvl="1" indent="-285750" algn="just">
              <a:buFontTx/>
              <a:buChar char="-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Development of the economical competitivity of the EU. 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Corruption scandal in 2021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and he resigned from politics. </a:t>
            </a:r>
          </a:p>
        </p:txBody>
      </p:sp>
    </p:spTree>
    <p:extLst>
      <p:ext uri="{BB962C8B-B14F-4D97-AF65-F5344CB8AC3E}">
        <p14:creationId xmlns:p14="http://schemas.microsoft.com/office/powerpoint/2010/main" val="152230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5AB006-27B0-41B4-1400-48778E9E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118533"/>
            <a:ext cx="11667067" cy="965200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Euroscepticism : an ambivalence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BAF41B-D4F8-7E5F-A9CF-1D5EC1CC2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1" b="47837"/>
          <a:stretch/>
        </p:blipFill>
        <p:spPr>
          <a:xfrm>
            <a:off x="262466" y="1172730"/>
            <a:ext cx="6777204" cy="568527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C496145-F3F5-2D6D-59C0-C708B198D206}"/>
              </a:ext>
            </a:extLst>
          </p:cNvPr>
          <p:cNvSpPr txBox="1"/>
          <p:nvPr/>
        </p:nvSpPr>
        <p:spPr>
          <a:xfrm>
            <a:off x="7406640" y="1378951"/>
            <a:ext cx="4096512" cy="2954655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</a:t>
            </a:r>
          </a:p>
          <a:p>
            <a:pPr algn="just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Vote in favor in general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pro-European parties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, expect 3 seats for the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FPÖ which is Eurosceptic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44413C6-5C3D-DE6E-2439-383BE6300B83}"/>
              </a:ext>
            </a:extLst>
          </p:cNvPr>
          <p:cNvSpPr txBox="1"/>
          <p:nvPr/>
        </p:nvSpPr>
        <p:spPr>
          <a:xfrm>
            <a:off x="7406640" y="4940440"/>
            <a:ext cx="4096512" cy="1077218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Data from the EU Parliament :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https://www.europarl.europa.eu/election-results-2019/en/tools/widget-country/austria/2019-2024/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537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039618E-EE3B-BCAD-A84A-E90637B9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" y="113791"/>
            <a:ext cx="11707368" cy="1134491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Euroscepticism : an ambivalence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79DEA1E-9DE0-E8AF-3272-15AC58AFE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6" b="12499"/>
          <a:stretch/>
        </p:blipFill>
        <p:spPr>
          <a:xfrm>
            <a:off x="242316" y="1385825"/>
            <a:ext cx="5495295" cy="53583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88B310C-C881-8698-9876-9C4FAB9A5944}"/>
              </a:ext>
            </a:extLst>
          </p:cNvPr>
          <p:cNvSpPr txBox="1"/>
          <p:nvPr/>
        </p:nvSpPr>
        <p:spPr>
          <a:xfrm>
            <a:off x="6096000" y="1536174"/>
            <a:ext cx="5585460" cy="4247317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- A participation on the average compared to the average of the global EU members participation. </a:t>
            </a:r>
          </a:p>
          <a:p>
            <a:pPr algn="just"/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- 2019 election shows an  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</a:rPr>
              <a:t>increase of participation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reaching almost 60%. It is one of the countries with the most participation in the election</a:t>
            </a:r>
            <a:r>
              <a:rPr lang="en-US" sz="3000" dirty="0">
                <a:solidFill>
                  <a:srgbClr val="908673"/>
                </a:solidFill>
              </a:rPr>
              <a:t>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E68FB80-05B3-408F-BA9C-9A6FE731B434}"/>
              </a:ext>
            </a:extLst>
          </p:cNvPr>
          <p:cNvSpPr txBox="1"/>
          <p:nvPr/>
        </p:nvSpPr>
        <p:spPr>
          <a:xfrm>
            <a:off x="6096000" y="5781349"/>
            <a:ext cx="5585460" cy="830997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Data from the EU Parliament : 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https://www.europarl.europa.eu/election-results-2019/en/tools/widget-country/austria/2019-2024/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590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7C461E-B83F-85FD-2F28-0469F290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" y="196405"/>
            <a:ext cx="11689842" cy="969263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The Ukraine-Russian War: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0E6C947-1ECD-66BA-7C90-6C354B99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4" y="1339787"/>
            <a:ext cx="5321808" cy="53218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D19B093-573B-CF6B-C6A6-A6B78E01038D}"/>
              </a:ext>
            </a:extLst>
          </p:cNvPr>
          <p:cNvSpPr txBox="1"/>
          <p:nvPr/>
        </p:nvSpPr>
        <p:spPr>
          <a:xfrm>
            <a:off x="5756527" y="1426847"/>
            <a:ext cx="6347079" cy="400110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 high dependance towards Russian Gas despite the War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42B681E-0FDD-FF1B-08A6-92CAFE379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4" y="1914016"/>
            <a:ext cx="3672967" cy="36729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B5E07C9F-89BF-BDF7-8C0A-86073D2A6D29}"/>
              </a:ext>
            </a:extLst>
          </p:cNvPr>
          <p:cNvSpPr txBox="1"/>
          <p:nvPr/>
        </p:nvSpPr>
        <p:spPr>
          <a:xfrm>
            <a:off x="5844921" y="5761102"/>
            <a:ext cx="6170295" cy="707886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Martin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Selmayr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, former head of European Commission Representation in Austria.</a:t>
            </a:r>
          </a:p>
        </p:txBody>
      </p:sp>
    </p:spTree>
    <p:extLst>
      <p:ext uri="{BB962C8B-B14F-4D97-AF65-F5344CB8AC3E}">
        <p14:creationId xmlns:p14="http://schemas.microsoft.com/office/powerpoint/2010/main" val="291766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99D72670-4ADD-4A8F-F054-1AEEAE06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74" y="196405"/>
            <a:ext cx="11689842" cy="969263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The Ukraine-Russian War: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0CF2808-ECA2-A628-EBB6-16E7572B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32" y="1317208"/>
            <a:ext cx="5764463" cy="28822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6F02B0F-11DC-4CD7-46E2-CE4FE41F9854}"/>
              </a:ext>
            </a:extLst>
          </p:cNvPr>
          <p:cNvSpPr txBox="1"/>
          <p:nvPr/>
        </p:nvSpPr>
        <p:spPr>
          <a:xfrm>
            <a:off x="6624247" y="1552563"/>
            <a:ext cx="5390969" cy="4985980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Some FPÖ members have pro-Russia speeches/actions :</a:t>
            </a:r>
          </a:p>
          <a:p>
            <a:pPr algn="just"/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Ibizagate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in 2017 : hidden camera showing the vice-chancellor (FPÖ) proposing some government procurement to an actress pretending to be the daughter of a Russian oligarch. </a:t>
            </a:r>
          </a:p>
          <a:p>
            <a:pPr algn="just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Karine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Kneissl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Former Minister of Foreign Affairs from 2017-2019 qualifying the behavior of Austria towards Russia of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“Schizophrenia”.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She also decided in September to go to Russia on holidays. She also recently announced her wish to move to Russia.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FD9D5C7-3C5A-E79E-E7C2-C1A441716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338"/>
          <a:stretch/>
        </p:blipFill>
        <p:spPr>
          <a:xfrm>
            <a:off x="405832" y="3854299"/>
            <a:ext cx="5776183" cy="28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B4D0A084-3E8E-B4B5-BFB4-F921CEF2605D}"/>
              </a:ext>
            </a:extLst>
          </p:cNvPr>
          <p:cNvSpPr txBox="1">
            <a:spLocks/>
          </p:cNvSpPr>
          <p:nvPr/>
        </p:nvSpPr>
        <p:spPr>
          <a:xfrm>
            <a:off x="325374" y="196405"/>
            <a:ext cx="11689842" cy="969263"/>
          </a:xfrm>
          <a:prstGeom prst="rect">
            <a:avLst/>
          </a:prstGeom>
          <a:solidFill>
            <a:srgbClr val="653515"/>
          </a:solidFill>
          <a:ln>
            <a:solidFill>
              <a:srgbClr val="65351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908673"/>
                </a:solidFill>
                <a:latin typeface="+mn-lt"/>
              </a:rPr>
              <a:t>The Ukraine-Russian War:</a:t>
            </a:r>
            <a:endParaRPr lang="en-US" b="1" dirty="0">
              <a:solidFill>
                <a:srgbClr val="908673"/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EDB1122-A6E1-079B-5C99-F4169556B9CB}"/>
              </a:ext>
            </a:extLst>
          </p:cNvPr>
          <p:cNvSpPr txBox="1"/>
          <p:nvPr/>
        </p:nvSpPr>
        <p:spPr>
          <a:xfrm>
            <a:off x="510363" y="1701209"/>
            <a:ext cx="6677246" cy="2015936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Karl </a:t>
            </a:r>
            <a:r>
              <a:rPr lang="en-US" sz="2500" dirty="0" err="1">
                <a:solidFill>
                  <a:schemeClr val="tx2">
                    <a:lumMod val="50000"/>
                  </a:schemeClr>
                </a:solidFill>
              </a:rPr>
              <a:t>Nehammer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 met in person V. Putin in April 2022. He is the first European leader to meet in person after the Russian invasion of Ukraine. National Newspapers highlight  the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difficulties of the Austrian neutral position in this conflict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0D6B699-42BF-E8C9-DB9D-7A39C6EA7F62}"/>
              </a:ext>
            </a:extLst>
          </p:cNvPr>
          <p:cNvSpPr txBox="1"/>
          <p:nvPr/>
        </p:nvSpPr>
        <p:spPr>
          <a:xfrm>
            <a:off x="510363" y="3956462"/>
            <a:ext cx="6677246" cy="2400657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u="sng" dirty="0">
                <a:solidFill>
                  <a:schemeClr val="tx2">
                    <a:lumMod val="50000"/>
                  </a:schemeClr>
                </a:solidFill>
              </a:rPr>
              <a:t>Austria support to Ukraine : </a:t>
            </a:r>
          </a:p>
          <a:p>
            <a:pPr marL="285750" indent="-285750">
              <a:buFontTx/>
              <a:buChar char="-"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Substantial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humanitarian aid.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Donations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 to the association Neighbors in Need. </a:t>
            </a:r>
          </a:p>
          <a:p>
            <a:pPr marL="285750" indent="-285750">
              <a:buFontTx/>
              <a:buChar char="-"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Welcoming of </a:t>
            </a: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refugees 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(around 70 000 people). </a:t>
            </a:r>
          </a:p>
          <a:p>
            <a:pPr marL="285750" indent="-285750">
              <a:buFontTx/>
              <a:buChar char="-"/>
            </a:pPr>
            <a:r>
              <a:rPr lang="en-US" sz="2500" b="1" dirty="0">
                <a:solidFill>
                  <a:schemeClr val="tx2">
                    <a:lumMod val="50000"/>
                  </a:schemeClr>
                </a:solidFill>
              </a:rPr>
              <a:t>Approvement and application of EU sanctions</a:t>
            </a: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35B3274-F55B-7508-CE07-5FAD5AEC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176" y="1846711"/>
            <a:ext cx="4219501" cy="42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0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A1C075-6F4F-DEB6-A878-8FCFBDBB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241807"/>
            <a:ext cx="11798808" cy="1231393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The Israel-Hamas crisis : how Austria tries the shape the EU position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657F153-AB20-7CBE-E501-19DE1823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993913"/>
            <a:ext cx="6489700" cy="43307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BFEE2A3-3596-BB72-B52C-8E54D4368A84}"/>
              </a:ext>
            </a:extLst>
          </p:cNvPr>
          <p:cNvSpPr txBox="1"/>
          <p:nvPr/>
        </p:nvSpPr>
        <p:spPr>
          <a:xfrm>
            <a:off x="7350369" y="1773994"/>
            <a:ext cx="4297680" cy="4770537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Pressure of Austria that leads to 2 major decisions: </a:t>
            </a:r>
            <a:endParaRPr lang="fr-FR" sz="22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EU recognition of the Hamas as a terrorist organization. </a:t>
            </a:r>
            <a:endParaRPr lang="fr-FR" sz="2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close look at the 691M° EU fundings towards Palestine announced by the European Commissioner of Enlargement (Olivier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Varheyli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lvl="0" algn="just"/>
            <a:endParaRPr lang="fr-FR" sz="2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Austria also blocked also decision: </a:t>
            </a:r>
            <a:endParaRPr lang="fr-FR" sz="22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of humanitarian break and help to Gaza. </a:t>
            </a:r>
            <a:endParaRPr lang="fr-FR" sz="22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8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10CE9F1-E684-669D-A569-E8642018554E}"/>
              </a:ext>
            </a:extLst>
          </p:cNvPr>
          <p:cNvSpPr txBox="1"/>
          <p:nvPr/>
        </p:nvSpPr>
        <p:spPr>
          <a:xfrm>
            <a:off x="3670300" y="6056699"/>
            <a:ext cx="596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Richard </a:t>
            </a:r>
            <a:r>
              <a:rPr lang="en-US" sz="2300" dirty="0" err="1"/>
              <a:t>Coudenhove-Kalergi</a:t>
            </a:r>
            <a:r>
              <a:rPr lang="en-US" sz="2300" dirty="0"/>
              <a:t> (1894-1972)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F2521CA-73D8-E0B3-5259-5641BAC29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53" y="1486356"/>
            <a:ext cx="5744293" cy="441868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09AB429-7B02-FFA3-B116-41D8C02B87FD}"/>
              </a:ext>
            </a:extLst>
          </p:cNvPr>
          <p:cNvSpPr txBox="1"/>
          <p:nvPr/>
        </p:nvSpPr>
        <p:spPr>
          <a:xfrm>
            <a:off x="158749" y="80224"/>
            <a:ext cx="11874501" cy="861774"/>
          </a:xfrm>
          <a:prstGeom prst="rect">
            <a:avLst/>
          </a:prstGeom>
          <a:solidFill>
            <a:srgbClr val="653515"/>
          </a:solidFill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2">
                    <a:lumMod val="75000"/>
                  </a:schemeClr>
                </a:solidFill>
              </a:rPr>
              <a:t>  Austria and the “EU’s grandfather” </a:t>
            </a:r>
          </a:p>
        </p:txBody>
      </p:sp>
    </p:spTree>
    <p:extLst>
      <p:ext uri="{BB962C8B-B14F-4D97-AF65-F5344CB8AC3E}">
        <p14:creationId xmlns:p14="http://schemas.microsoft.com/office/powerpoint/2010/main" val="36383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E870D5-C505-ABBF-D4E0-15B4CA92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5" y="76126"/>
            <a:ext cx="11724250" cy="868010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Bibliography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D807B3A-E9A9-6013-3B79-5BA47A30C4FF}"/>
              </a:ext>
            </a:extLst>
          </p:cNvPr>
          <p:cNvSpPr txBox="1"/>
          <p:nvPr/>
        </p:nvSpPr>
        <p:spPr>
          <a:xfrm>
            <a:off x="0" y="716465"/>
            <a:ext cx="1172425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Borrell Joseph, « EU fails to agree on call for ‘humanitarian pause’ to allow aid into Gaza », 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Politico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10/2023, </a:t>
            </a:r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https://pro-politico-eu.ezpaarse.univ-paris1.fr/news/170498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Brozozowski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Alexandra and 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Pugnet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Aurélie, » L’Autriche en faveur d’une intégration « progressive » des Balkans occidentaux à l’UE », </a:t>
            </a:r>
            <a:r>
              <a:rPr lang="fr-FR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Euractiv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29/09/2023.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Camus Nicolas « Austrian ex-minister who danced with Putin moves to Russia », 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Politico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12/9/2023, </a:t>
            </a:r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https://pro-politico-eu.ezpaarse.univ-paris1.fr/news/168504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Gallouët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Laure, “Non à la fin de la neutralité ?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Enjeux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politique de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sécurité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autrichienne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depuis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US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années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1990”.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Trajectoire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Revue de la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jeune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recherhce</a:t>
            </a:r>
            <a:r>
              <a:rPr lang="en-US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Franco-Allemande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2018, n°11 : </a:t>
            </a:r>
            <a:r>
              <a:rPr lang="en-US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https://journals.openedition.org/trajectoires/2517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1800" b="1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Hülsemann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Laura, « 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EU’s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 in 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Austria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Martin 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Selmayr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hot water over 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Russian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money’ comment », </a:t>
            </a:r>
            <a:r>
              <a:rPr lang="fr-FR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Politico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7/9/2023 : </a:t>
            </a:r>
            <a:r>
              <a:rPr lang="fr-FR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https://pro-politico-eu.ezpaarse.univ-paris1.fr/news/168339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Kurmayer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Nikola, « Loi européenne sur l’efficacité énergétique : l’Autriche pourrait écoper d’une amende pour non-transposition », </a:t>
            </a:r>
            <a:r>
              <a:rPr lang="fr-FR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Euractiv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7/4/2023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Kurmayer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Nikolaus, «  L’Autriche appelle de ses vœux à une intégration rapide des Balkans occidentaux dans l’UE », </a:t>
            </a:r>
            <a:r>
              <a:rPr lang="fr-FR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Euractiv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4/11/2022, </a:t>
            </a:r>
            <a:r>
              <a:rPr lang="fr-FR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https://www.euractiv.fr/section/elargissement/news/lautriche-appelle-de-ses-voeux-a-une-integration-rapide-des-balkans-occidentaux-dans-lue/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Noyan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Olivier, « Réforme des règles budgétaires européennes : l’Autriche fait blocage », </a:t>
            </a:r>
            <a:r>
              <a:rPr lang="fr-FR" sz="1800" b="1" i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Euractiv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17/10/2023, </a:t>
            </a:r>
            <a:r>
              <a:rPr lang="fr-FR" sz="18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https://www.euractiv.fr/section/economie/news/reforme-des-regles-budgetaires-europeennes-lautriche-fait-blocage/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fr-FR" sz="1800" b="1" dirty="0" err="1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Tupier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Vincent, « Réforme du marché européen de l’électricité : la France obtient gain de cause sur le nucléaire », </a:t>
            </a:r>
            <a:r>
              <a:rPr lang="fr-FR" sz="1800" b="1" i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 l’Europe,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18/10/2023. </a:t>
            </a:r>
          </a:p>
          <a:p>
            <a:pPr marL="285750" indent="-285750" algn="just">
              <a:buFontTx/>
              <a:buChar char="-"/>
            </a:pPr>
            <a:endParaRPr lang="fr-FR" b="1" i="0" dirty="0">
              <a:solidFill>
                <a:srgbClr val="333333"/>
              </a:solidFill>
              <a:effectLst/>
              <a:latin typeface="Fjalla One" panose="02000506040000020004" pitchFamily="2" charset="0"/>
            </a:endParaRPr>
          </a:p>
          <a:p>
            <a:pPr marL="285750" indent="-285750" algn="just">
              <a:buFontTx/>
              <a:buChar char="-"/>
            </a:pPr>
            <a:endParaRPr lang="fr-FR" b="1" i="0" dirty="0">
              <a:solidFill>
                <a:srgbClr val="333333"/>
              </a:solidFill>
              <a:effectLst/>
              <a:latin typeface="Fjalla One" panose="02000506040000020004" pitchFamily="2" charset="0"/>
            </a:endParaRPr>
          </a:p>
          <a:p>
            <a:pPr marL="285750" indent="-285750" algn="just">
              <a:buFontTx/>
              <a:buChar char="-"/>
            </a:pPr>
            <a:endParaRPr lang="fr-FR" b="1" i="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285750" indent="-285750" algn="just">
              <a:buFontTx/>
              <a:buChar char="-"/>
            </a:pPr>
            <a:endParaRPr lang="fr-FR" b="1" i="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285750" indent="-285750">
              <a:buFontTx/>
              <a:buChar char="-"/>
            </a:pP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29B0A420-5E1A-B436-D370-6F1D4B781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75" y="76126"/>
            <a:ext cx="11724250" cy="868010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Bibliography : websites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C5D7D116-0DA6-EB84-8C57-45AAFE62BDD2}"/>
              </a:ext>
            </a:extLst>
          </p:cNvPr>
          <p:cNvSpPr txBox="1"/>
          <p:nvPr/>
        </p:nvSpPr>
        <p:spPr>
          <a:xfrm>
            <a:off x="368968" y="1588168"/>
            <a:ext cx="112294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CVCE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: 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https://www.cvce.eu/search?q=austria</a:t>
            </a:r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EU Commission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https://economy-finance.ec.europa.eu/economic-surveillance-eu-economies/austria/economic-forecast-austria_en</a:t>
            </a:r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EU Parliament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https://www.europarl.europa.eu/election-results-2019/en/tools/widget-country/austria/2019-2024/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</a:rPr>
              <a:t>Toute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</a:rPr>
              <a:t>l’Europe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(French Government about the EU countries) 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https://www.touteleurope.eu/pays/autriche/</a:t>
            </a:r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Direction du </a:t>
            </a:r>
            <a:r>
              <a:rPr lang="en-US" sz="2200" b="1" i="1" dirty="0" err="1">
                <a:solidFill>
                  <a:schemeClr val="tx2">
                    <a:lumMod val="50000"/>
                  </a:schemeClr>
                </a:solidFill>
              </a:rPr>
              <a:t>Trésor</a:t>
            </a:r>
            <a:r>
              <a:rPr lang="en-US" sz="2200" b="1" i="1" dirty="0">
                <a:solidFill>
                  <a:schemeClr val="tx2">
                    <a:lumMod val="50000"/>
                  </a:schemeClr>
                </a:solidFill>
              </a:rPr>
              <a:t> (French ministry of economy) 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https://www.tresor.economie.gouv.fr/Pays/AT/l-autriche-petit-pays-certes-mais-au-carrefour-de-l-europe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endParaRPr lang="en-US" sz="2200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4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4869578-67F2-41AA-6809-DB0299BB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3276600" cy="2423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xmlns="" id="{0735501B-8635-72C3-C93A-0903A899D7E3}"/>
                  </a:ext>
                </a:extLst>
              </p14:cNvPr>
              <p14:cNvContentPartPr/>
              <p14:nvPr/>
            </p14:nvContentPartPr>
            <p14:xfrm>
              <a:off x="6163200" y="3400040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0735501B-8635-72C3-C93A-0903A899D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560" y="338240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BFA8D7F-1689-562B-DDC7-B691F1AA1AD1}"/>
              </a:ext>
            </a:extLst>
          </p:cNvPr>
          <p:cNvSpPr txBox="1"/>
          <p:nvPr/>
        </p:nvSpPr>
        <p:spPr>
          <a:xfrm>
            <a:off x="326169" y="420484"/>
            <a:ext cx="8132031" cy="6017032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Capital City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: Vienna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Relief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: 84 000 km2 of hills and mountains.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Inhabitants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: around 9 millions in January 2023.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National Day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: 26</a:t>
            </a:r>
            <a:r>
              <a:rPr lang="en-US" sz="3000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of October.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Language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: German.</a:t>
            </a:r>
          </a:p>
          <a:p>
            <a:pPr marL="285750" indent="-285750">
              <a:buFontTx/>
              <a:buChar char="-"/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It welcomes a lot of </a:t>
            </a:r>
            <a:r>
              <a:rPr lang="en-US" sz="3000" u="sng" dirty="0">
                <a:solidFill>
                  <a:schemeClr val="tx2">
                    <a:lumMod val="50000"/>
                  </a:schemeClr>
                </a:solidFill>
              </a:rPr>
              <a:t>international/ regional  institutions: </a:t>
            </a:r>
          </a:p>
          <a:p>
            <a:pPr marL="742950" lvl="1" indent="-285750">
              <a:buFontTx/>
              <a:buChar char="-"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OPEC since 1965.</a:t>
            </a:r>
          </a:p>
          <a:p>
            <a:pPr marL="742950" lvl="1" indent="-285750">
              <a:buFontTx/>
              <a:buChar char="-"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The Secretariat of Energy Community since 2000.</a:t>
            </a:r>
          </a:p>
          <a:p>
            <a:pPr marL="742950" lvl="1" indent="-285750">
              <a:buFontTx/>
              <a:buChar char="-"/>
            </a:pPr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The international Center for Migration Policy development. 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66C7BD0D-5CFD-AF59-E06A-B91A84D33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2423626"/>
            <a:ext cx="3276600" cy="226241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1040BE9B-9EEB-E88B-69AC-31296B5E01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4686040"/>
            <a:ext cx="3276600" cy="21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2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457D6E5-D16E-CE39-1425-B39D2742CC98}"/>
              </a:ext>
            </a:extLst>
          </p:cNvPr>
          <p:cNvSpPr txBox="1"/>
          <p:nvPr/>
        </p:nvSpPr>
        <p:spPr>
          <a:xfrm>
            <a:off x="355600" y="203200"/>
            <a:ext cx="11480800" cy="784830"/>
          </a:xfrm>
          <a:prstGeom prst="rect">
            <a:avLst/>
          </a:prstGeom>
          <a:solidFill>
            <a:srgbClr val="653515"/>
          </a:solidFill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908673"/>
                </a:solidFill>
              </a:rPr>
              <a:t>General information about Austria in the EU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DB04764-853F-123A-C0F8-7F09EC1E3351}"/>
              </a:ext>
            </a:extLst>
          </p:cNvPr>
          <p:cNvSpPr txBox="1"/>
          <p:nvPr/>
        </p:nvSpPr>
        <p:spPr>
          <a:xfrm>
            <a:off x="323797" y="1128722"/>
            <a:ext cx="7423204" cy="5431743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Joined the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EU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on the 1</a:t>
            </a:r>
            <a:r>
              <a:rPr lang="en-US" sz="2600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of January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1995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Joined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Schengen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 in April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1995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Adopted Euro in March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1999 in circulation in 2002.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Represents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2%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of the EU’s population.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u="sng" dirty="0">
                <a:solidFill>
                  <a:schemeClr val="tx2">
                    <a:lumMod val="50000"/>
                  </a:schemeClr>
                </a:solidFill>
              </a:rPr>
              <a:t>Number of seats in the EU Parliament :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19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u="sng" dirty="0">
                <a:solidFill>
                  <a:schemeClr val="tx2">
                    <a:lumMod val="50000"/>
                  </a:schemeClr>
                </a:solidFill>
              </a:rPr>
              <a:t>Commissioner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Johannes Hann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,  Budget and administration since 2019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Austria had the presidency of the Council of the EU  in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</a:rPr>
              <a:t>1998, 2006 and 2018.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BB0BF22-695A-7A08-A4EE-A0A3CDB4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1125550"/>
            <a:ext cx="3784600" cy="25343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48A3874-0282-AE12-73C0-1DA2057B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0" y="3930977"/>
            <a:ext cx="3816403" cy="25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1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9D2E81F-4161-6BE9-2ECF-5B86E62D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96055"/>
            <a:ext cx="11709400" cy="997745"/>
          </a:xfrm>
          <a:solidFill>
            <a:srgbClr val="653515"/>
          </a:solidFill>
          <a:ln>
            <a:solidFill>
              <a:srgbClr val="65351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908673"/>
                </a:solidFill>
                <a:latin typeface="+mn-lt"/>
              </a:rPr>
              <a:t>Structure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F3A44C9-3939-C7B5-F0FF-50051C1B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48" y="1251745"/>
            <a:ext cx="7648059" cy="5410200"/>
          </a:xfrm>
          <a:ln>
            <a:solidFill>
              <a:srgbClr val="653515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Implication of historical and geographical factors </a:t>
            </a:r>
          </a:p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The economic factor :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Austria as a medium size country with a high performance economy.</a:t>
            </a:r>
          </a:p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Domestics politics: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the impact of partisan system on the European level. </a:t>
            </a:r>
          </a:p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Euroscepticism :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an ambivalence </a:t>
            </a:r>
          </a:p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Ukraine-Russian War :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a country challenging with its neutral position. </a:t>
            </a:r>
          </a:p>
          <a:p>
            <a:pPr algn="just"/>
            <a:r>
              <a:rPr lang="en-US" sz="2900" b="1" dirty="0">
                <a:solidFill>
                  <a:schemeClr val="tx2">
                    <a:lumMod val="50000"/>
                  </a:schemeClr>
                </a:solidFill>
              </a:rPr>
              <a:t>Austria and the Israel-Hamas crisis : 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how a medium-size country tries to shape the EU position.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4D82D3F-8C70-18D1-0883-8C5A5D89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424" y="2284017"/>
            <a:ext cx="3885276" cy="33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806E48F-522B-50B9-4EEB-DBB76E4A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715" y="1062942"/>
            <a:ext cx="3620911" cy="2388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2B0944-509A-EF1D-C822-6E8E5C0F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68" y="1047187"/>
            <a:ext cx="4203199" cy="23818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92563F3-F828-D711-B0CD-FA59F4117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74" y="1047187"/>
            <a:ext cx="3554552" cy="24045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9698B470-D6EC-F39C-D43B-E170A9149141}"/>
              </a:ext>
            </a:extLst>
          </p:cNvPr>
          <p:cNvSpPr txBox="1"/>
          <p:nvPr/>
        </p:nvSpPr>
        <p:spPr>
          <a:xfrm>
            <a:off x="243068" y="152801"/>
            <a:ext cx="11493660" cy="754053"/>
          </a:xfrm>
          <a:prstGeom prst="rect">
            <a:avLst/>
          </a:prstGeom>
          <a:solidFill>
            <a:srgbClr val="653515"/>
          </a:solidFill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rgbClr val="908673"/>
                </a:solidFill>
              </a:rPr>
              <a:t>Implication of historical and geographical factors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396D7EF-9AD5-BF18-D5BE-7A56661B9637}"/>
              </a:ext>
            </a:extLst>
          </p:cNvPr>
          <p:cNvSpPr txBox="1"/>
          <p:nvPr/>
        </p:nvSpPr>
        <p:spPr>
          <a:xfrm>
            <a:off x="463781" y="3741175"/>
            <a:ext cx="3436888" cy="2308324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Treaty of Saint-Germain-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Laye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1919: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Dissolution of the Austro-Hungarian Empire, creation of the 1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Austrian Republic.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1B26A34-C067-739C-4113-03AF0BC67590}"/>
              </a:ext>
            </a:extLst>
          </p:cNvPr>
          <p:cNvSpPr txBox="1"/>
          <p:nvPr/>
        </p:nvSpPr>
        <p:spPr>
          <a:xfrm>
            <a:off x="4579715" y="3741175"/>
            <a:ext cx="3436888" cy="2585323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endParaRPr lang="en-US" b="1" u="sng" dirty="0"/>
          </a:p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Austria State Treaty 1955 :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It recovers its sovereignty. Neutrality imposed by the USRR written in the constitution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Austria cannot join NATO . 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Austria cannot take part in conflicts except if attacked. </a:t>
            </a:r>
          </a:p>
          <a:p>
            <a:pPr marL="285750" indent="-285750">
              <a:buFont typeface="Symbol" pitchFamily="2" charset="2"/>
              <a:buChar char="Þ"/>
            </a:pP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E3125F32-1E16-56DD-5F69-E30557B1E22E}"/>
              </a:ext>
            </a:extLst>
          </p:cNvPr>
          <p:cNvSpPr txBox="1"/>
          <p:nvPr/>
        </p:nvSpPr>
        <p:spPr>
          <a:xfrm>
            <a:off x="8451738" y="3748157"/>
            <a:ext cx="3436888" cy="2308324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Austria is bordered by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Germany, Czech Republic, Slovenia, Switzerland, Italy, Hungary, Slovakia and Liechtenstein.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=&gt;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6 EU members. </a:t>
            </a:r>
          </a:p>
          <a:p>
            <a:pPr marL="285750" indent="-285750" algn="just">
              <a:buFont typeface="Symbol" pitchFamily="2" charset="2"/>
              <a:buChar char="Þ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8 Schengen members.</a:t>
            </a:r>
          </a:p>
          <a:p>
            <a:pPr marL="285750" indent="-285750">
              <a:buFont typeface="Symbol" pitchFamily="2" charset="2"/>
              <a:buChar char="Þ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5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ECB449E-B239-71AA-554A-23B72ECEE1BA}"/>
              </a:ext>
            </a:extLst>
          </p:cNvPr>
          <p:cNvSpPr txBox="1"/>
          <p:nvPr/>
        </p:nvSpPr>
        <p:spPr>
          <a:xfrm>
            <a:off x="129540" y="146305"/>
            <a:ext cx="11932920" cy="1169551"/>
          </a:xfrm>
          <a:prstGeom prst="rect">
            <a:avLst/>
          </a:prstGeom>
          <a:solidFill>
            <a:srgbClr val="653515"/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08673"/>
                </a:solidFill>
              </a:rPr>
              <a:t>The economic factor : Austria as a medium-size country with a high performance </a:t>
            </a:r>
            <a:r>
              <a:rPr lang="en-US" sz="3500" b="1" dirty="0" err="1">
                <a:solidFill>
                  <a:srgbClr val="908673"/>
                </a:solidFill>
              </a:rPr>
              <a:t>econmy</a:t>
            </a:r>
            <a:r>
              <a:rPr lang="en-US" sz="3500" b="1" dirty="0">
                <a:solidFill>
                  <a:srgbClr val="908673"/>
                </a:solidFill>
              </a:rPr>
              <a:t>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78561DA-3D2A-E069-4A79-746CE49A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22"/>
          <a:stretch/>
        </p:blipFill>
        <p:spPr>
          <a:xfrm>
            <a:off x="129540" y="1482523"/>
            <a:ext cx="6645846" cy="5229172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4F7C185-60A8-4F1A-7629-2812E550F102}"/>
              </a:ext>
            </a:extLst>
          </p:cNvPr>
          <p:cNvSpPr txBox="1"/>
          <p:nvPr/>
        </p:nvSpPr>
        <p:spPr>
          <a:xfrm>
            <a:off x="6937567" y="1731076"/>
            <a:ext cx="5124893" cy="4732065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In 2022, the EU captured 68,5% of Austria’s exportations and provided 65% of its imports. </a:t>
            </a:r>
          </a:p>
          <a:p>
            <a:pPr algn="just"/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Her major partners are :</a:t>
            </a:r>
          </a:p>
          <a:p>
            <a:pPr marL="285750" indent="-285750" algn="just">
              <a:buFontTx/>
              <a:buChar char="-"/>
            </a:pPr>
            <a:r>
              <a:rPr lang="en-US" sz="2150" b="1" dirty="0">
                <a:solidFill>
                  <a:schemeClr val="tx2">
                    <a:lumMod val="50000"/>
                  </a:schemeClr>
                </a:solidFill>
              </a:rPr>
              <a:t>Germany</a:t>
            </a:r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 (captures 30% of exports, provides 41% of its imports). </a:t>
            </a:r>
          </a:p>
          <a:p>
            <a:pPr marL="285750" indent="-285750" algn="just">
              <a:buFontTx/>
              <a:buChar char="-"/>
            </a:pPr>
            <a:r>
              <a:rPr lang="en-US" sz="2150" b="1" dirty="0">
                <a:solidFill>
                  <a:schemeClr val="tx2">
                    <a:lumMod val="50000"/>
                  </a:schemeClr>
                </a:solidFill>
              </a:rPr>
              <a:t>Italy</a:t>
            </a:r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 (6% of both its exports and imports). </a:t>
            </a:r>
          </a:p>
          <a:p>
            <a:pPr marL="285750" indent="-285750" algn="just">
              <a:buFontTx/>
              <a:buChar char="-"/>
            </a:pPr>
            <a:r>
              <a:rPr lang="en-US" sz="2150" b="1" dirty="0">
                <a:solidFill>
                  <a:schemeClr val="tx2">
                    <a:lumMod val="50000"/>
                  </a:schemeClr>
                </a:solidFill>
              </a:rPr>
              <a:t>Czech Republic </a:t>
            </a:r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(provides 4% of its imports). </a:t>
            </a:r>
          </a:p>
          <a:p>
            <a:pPr marL="285750" indent="-285750" algn="just">
              <a:buFontTx/>
              <a:buChar char="-"/>
            </a:pPr>
            <a:r>
              <a:rPr lang="en-US" sz="2150" b="1" dirty="0">
                <a:solidFill>
                  <a:schemeClr val="tx2">
                    <a:lumMod val="50000"/>
                  </a:schemeClr>
                </a:solidFill>
              </a:rPr>
              <a:t>Switzerland</a:t>
            </a:r>
            <a:r>
              <a:rPr lang="en-US" sz="2150" dirty="0">
                <a:solidFill>
                  <a:schemeClr val="tx2">
                    <a:lumMod val="50000"/>
                  </a:schemeClr>
                </a:solidFill>
              </a:rPr>
              <a:t> (around 7% of imports and exports)</a:t>
            </a:r>
          </a:p>
          <a:p>
            <a:pPr marL="285750" indent="-285750" algn="just">
              <a:buFontTx/>
              <a:buChar char="-"/>
            </a:pPr>
            <a:endParaRPr lang="en-US" sz="215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Symbol" pitchFamily="2" charset="2"/>
              <a:buChar char="Þ"/>
            </a:pPr>
            <a:r>
              <a:rPr lang="en-US" sz="2150" b="1" dirty="0">
                <a:solidFill>
                  <a:schemeClr val="tx2">
                    <a:lumMod val="50000"/>
                  </a:schemeClr>
                </a:solidFill>
              </a:rPr>
              <a:t>Austria benefits from Schengen and the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EU for the domestic economy. </a:t>
            </a:r>
          </a:p>
        </p:txBody>
      </p:sp>
    </p:spTree>
    <p:extLst>
      <p:ext uri="{BB962C8B-B14F-4D97-AF65-F5344CB8AC3E}">
        <p14:creationId xmlns:p14="http://schemas.microsoft.com/office/powerpoint/2010/main" val="166468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1AB234B-4B4E-A1B7-AD0C-2C91F7E2AD41}"/>
              </a:ext>
            </a:extLst>
          </p:cNvPr>
          <p:cNvSpPr txBox="1"/>
          <p:nvPr/>
        </p:nvSpPr>
        <p:spPr>
          <a:xfrm>
            <a:off x="129540" y="146305"/>
            <a:ext cx="11932920" cy="1169551"/>
          </a:xfrm>
          <a:prstGeom prst="rect">
            <a:avLst/>
          </a:prstGeom>
          <a:solidFill>
            <a:srgbClr val="653515"/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08673"/>
                </a:solidFill>
              </a:rPr>
              <a:t>The economic factor : Austria as a medium-size country with a high performance economy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9533B80-D4C0-35AF-5194-29E744014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8" b="8741"/>
          <a:stretch/>
        </p:blipFill>
        <p:spPr>
          <a:xfrm>
            <a:off x="157891" y="3451550"/>
            <a:ext cx="4827181" cy="16880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DD764F34-A02D-95CA-BAE2-0D031AA166EC}"/>
              </a:ext>
            </a:extLst>
          </p:cNvPr>
          <p:cNvSpPr txBox="1"/>
          <p:nvPr/>
        </p:nvSpPr>
        <p:spPr>
          <a:xfrm>
            <a:off x="101187" y="1275651"/>
            <a:ext cx="12202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Data perspective made by the European Commission</a:t>
            </a:r>
            <a:r>
              <a:rPr lang="en-US" sz="1500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https://economy-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finance.ec.europa.eu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/economic-surveillance-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eu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-economies/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austria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/economic-forecast-</a:t>
            </a:r>
            <a:r>
              <a:rPr lang="en-US" sz="1000" dirty="0" err="1">
                <a:solidFill>
                  <a:schemeClr val="tx2">
                    <a:lumMod val="50000"/>
                  </a:schemeClr>
                </a:solidFill>
              </a:rPr>
              <a:t>austria_en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A318291-ADBD-9B72-EBCE-466554B699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338" t="-926" r="39915" b="21356"/>
          <a:stretch/>
        </p:blipFill>
        <p:spPr>
          <a:xfrm>
            <a:off x="-218964" y="5063479"/>
            <a:ext cx="5204036" cy="18197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F00F967-8CB7-A078-5209-68B9DDB312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894"/>
          <a:stretch/>
        </p:blipFill>
        <p:spPr>
          <a:xfrm>
            <a:off x="129539" y="1641677"/>
            <a:ext cx="4855533" cy="18205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72CCDBC-70A1-6D76-545C-48BB3BAC8FE9}"/>
              </a:ext>
            </a:extLst>
          </p:cNvPr>
          <p:cNvSpPr txBox="1"/>
          <p:nvPr/>
        </p:nvSpPr>
        <p:spPr>
          <a:xfrm>
            <a:off x="5565341" y="1760469"/>
            <a:ext cx="5954233" cy="1107996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GPD per capita in PPS in 2022 : 125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Above the EU average. Austria is the 5</a:t>
            </a:r>
            <a:r>
              <a:rPr lang="en-US" sz="2200" baseline="30000" dirty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country of the EU with the biggest GPD per capita.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716A200-7895-2CD9-8E3A-6C51ECA1FD34}"/>
              </a:ext>
            </a:extLst>
          </p:cNvPr>
          <p:cNvSpPr txBox="1"/>
          <p:nvPr/>
        </p:nvSpPr>
        <p:spPr>
          <a:xfrm>
            <a:off x="5580490" y="3044279"/>
            <a:ext cx="5984529" cy="769441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Unemployment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of 5% in 2022 so lower compared to the EU average.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12E2382-7A12-9F46-88EF-CDDAF02C7C87}"/>
              </a:ext>
            </a:extLst>
          </p:cNvPr>
          <p:cNvSpPr txBox="1"/>
          <p:nvPr/>
        </p:nvSpPr>
        <p:spPr>
          <a:xfrm>
            <a:off x="5580490" y="3976904"/>
            <a:ext cx="5984529" cy="769441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National debt in 2022 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78.4% : Austria is a good student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B9D36BF-E8A3-4BFC-7B5B-FBEDBB47C80B}"/>
              </a:ext>
            </a:extLst>
          </p:cNvPr>
          <p:cNvSpPr txBox="1"/>
          <p:nvPr/>
        </p:nvSpPr>
        <p:spPr>
          <a:xfrm>
            <a:off x="5580491" y="4901822"/>
            <a:ext cx="5984528" cy="1809873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However, due to the Ukraine-Russia War and imports of gas,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Austria’s deficit commercial balance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grew up but it is still manageable.</a:t>
            </a:r>
          </a:p>
          <a:p>
            <a:pPr marL="285750" indent="-285750">
              <a:buFont typeface="Symbol" pitchFamily="2" charset="2"/>
              <a:buChar char="Þ"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 Austria’s </a:t>
            </a:r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financial credits are exposed to the Balkan countries. </a:t>
            </a:r>
          </a:p>
        </p:txBody>
      </p:sp>
    </p:spTree>
    <p:extLst>
      <p:ext uri="{BB962C8B-B14F-4D97-AF65-F5344CB8AC3E}">
        <p14:creationId xmlns:p14="http://schemas.microsoft.com/office/powerpoint/2010/main" val="290082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8673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11097D3-2EFA-5825-31A8-225FCFA13C0C}"/>
              </a:ext>
            </a:extLst>
          </p:cNvPr>
          <p:cNvSpPr txBox="1"/>
          <p:nvPr/>
        </p:nvSpPr>
        <p:spPr>
          <a:xfrm>
            <a:off x="129540" y="146305"/>
            <a:ext cx="11932920" cy="1169551"/>
          </a:xfrm>
          <a:prstGeom prst="rect">
            <a:avLst/>
          </a:prstGeom>
          <a:solidFill>
            <a:srgbClr val="653515"/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908673"/>
                </a:solidFill>
              </a:rPr>
              <a:t>The economic factor : Austria as a medium-size country with a high performance economy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CFA99C7-9E76-9852-6761-B1F4E61B2D43}"/>
              </a:ext>
            </a:extLst>
          </p:cNvPr>
          <p:cNvSpPr txBox="1"/>
          <p:nvPr/>
        </p:nvSpPr>
        <p:spPr>
          <a:xfrm>
            <a:off x="289061" y="2390454"/>
            <a:ext cx="4808220" cy="3416320"/>
          </a:xfrm>
          <a:prstGeom prst="rect">
            <a:avLst/>
          </a:prstGeom>
          <a:noFill/>
          <a:ln>
            <a:solidFill>
              <a:srgbClr val="6535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</a:rPr>
              <a:t>Austria is part of the “4 Frugal states” since 2020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endParaRPr lang="en-US" sz="2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For example they strongly opposed to the post-covid Resilience Plan. There was a huge propaganda around it and it has an impact on the population as shows this survey of the European Council of Foreign relations. </a:t>
            </a:r>
          </a:p>
          <a:p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E245206-01B8-2FE9-F8FB-97B3E474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1" y="1469616"/>
            <a:ext cx="6416538" cy="52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4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1394</Words>
  <Application>Microsoft Office PowerPoint</Application>
  <PresentationFormat>Widescreen</PresentationFormat>
  <Paragraphs>159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Fjalla One</vt:lpstr>
      <vt:lpstr>Symbol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Structure : </vt:lpstr>
      <vt:lpstr>PowerPoint Presentation</vt:lpstr>
      <vt:lpstr>PowerPoint Presentation</vt:lpstr>
      <vt:lpstr>PowerPoint Presentation</vt:lpstr>
      <vt:lpstr>PowerPoint Presentation</vt:lpstr>
      <vt:lpstr>Domestic politics factor :</vt:lpstr>
      <vt:lpstr>Domestic politics factor : </vt:lpstr>
      <vt:lpstr>Domestic politics factor :</vt:lpstr>
      <vt:lpstr>Domestic politics factor : </vt:lpstr>
      <vt:lpstr>Euroscepticism : an ambivalence : </vt:lpstr>
      <vt:lpstr>Euroscepticism : an ambivalence : </vt:lpstr>
      <vt:lpstr>The Ukraine-Russian War:</vt:lpstr>
      <vt:lpstr>The Ukraine-Russian War:</vt:lpstr>
      <vt:lpstr>PowerPoint Presentation</vt:lpstr>
      <vt:lpstr>The Israel-Hamas crisis : how Austria tries the shape the EU position : </vt:lpstr>
      <vt:lpstr>Bibliography : </vt:lpstr>
      <vt:lpstr>Bibliography : websites 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</dc:title>
  <dc:creator>Juliette Leblond</dc:creator>
  <cp:lastModifiedBy>Susa</cp:lastModifiedBy>
  <cp:revision>76</cp:revision>
  <dcterms:created xsi:type="dcterms:W3CDTF">2023-12-04T16:16:50Z</dcterms:created>
  <dcterms:modified xsi:type="dcterms:W3CDTF">2023-12-12T19:23:50Z</dcterms:modified>
</cp:coreProperties>
</file>