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69BC6B-E1E4-4F82-A0C1-0DB32A4C1C0F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0DA53FB-9A59-4DC3-940F-1D4ED2E3C176}">
      <dgm:prSet/>
      <dgm:spPr/>
      <dgm:t>
        <a:bodyPr/>
        <a:lstStyle/>
        <a:p>
          <a:r>
            <a:rPr lang="el-GR" dirty="0"/>
            <a:t>Φλεγμονώδης διήθηση σε τοίχωμα δερματικών ή υποδόριων αγγείων</a:t>
          </a:r>
          <a:r>
            <a:rPr lang="en-US" dirty="0"/>
            <a:t> </a:t>
          </a:r>
          <a:r>
            <a:rPr lang="el-GR" dirty="0"/>
            <a:t>συνήθως από ουδετερόφιλα και λεμφοκύτταρα </a:t>
          </a:r>
          <a:r>
            <a:rPr lang="el-GR" dirty="0" smtClean="0"/>
            <a:t>κυρίως  </a:t>
          </a:r>
          <a:endParaRPr lang="en-US" dirty="0"/>
        </a:p>
      </dgm:t>
    </dgm:pt>
    <dgm:pt modelId="{25E344C8-9589-4B6B-89F2-CF5EFEF2AF51}" type="parTrans" cxnId="{28833CC9-4368-4609-9D71-CF9938728F38}">
      <dgm:prSet/>
      <dgm:spPr/>
      <dgm:t>
        <a:bodyPr/>
        <a:lstStyle/>
        <a:p>
          <a:endParaRPr lang="en-US"/>
        </a:p>
      </dgm:t>
    </dgm:pt>
    <dgm:pt modelId="{DD5CCB8A-DE04-4618-B2A8-B9906A061AFE}" type="sibTrans" cxnId="{28833CC9-4368-4609-9D71-CF9938728F38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C201DAE7-AAD2-4AE6-BC54-5BE3F6DE0303}">
      <dgm:prSet/>
      <dgm:spPr/>
      <dgm:t>
        <a:bodyPr/>
        <a:lstStyle/>
        <a:p>
          <a:r>
            <a:rPr lang="el-GR" dirty="0"/>
            <a:t>Αυλός με </a:t>
          </a:r>
          <a:r>
            <a:rPr lang="el-GR"/>
            <a:t>ερυθρά αιμοσφαίρια</a:t>
          </a:r>
          <a:endParaRPr lang="en-US" dirty="0"/>
        </a:p>
      </dgm:t>
    </dgm:pt>
    <dgm:pt modelId="{59D8F6E7-44FB-4B0E-96D2-289E38B0171D}" type="parTrans" cxnId="{3BB3A50C-868A-4247-B2A8-4850E435E68F}">
      <dgm:prSet/>
      <dgm:spPr/>
      <dgm:t>
        <a:bodyPr/>
        <a:lstStyle/>
        <a:p>
          <a:endParaRPr lang="en-US"/>
        </a:p>
      </dgm:t>
    </dgm:pt>
    <dgm:pt modelId="{A1D9DAC5-40EA-47E6-B16D-B6038E1BB090}" type="sibTrans" cxnId="{3BB3A50C-868A-4247-B2A8-4850E435E68F}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32EE8D35-C1BC-4B54-99DB-6C9B56F4D760}">
      <dgm:prSet/>
      <dgm:spPr/>
      <dgm:t>
        <a:bodyPr/>
        <a:lstStyle/>
        <a:p>
          <a:r>
            <a:rPr lang="el-GR" dirty="0" err="1" smtClean="0"/>
            <a:t>Ινωδοειδής</a:t>
          </a:r>
          <a:r>
            <a:rPr lang="el-GR" dirty="0" smtClean="0"/>
            <a:t> </a:t>
          </a:r>
          <a:r>
            <a:rPr lang="el-GR" dirty="0"/>
            <a:t>νέκρωση των τοιχωμάτων των αγγείων</a:t>
          </a:r>
          <a:endParaRPr lang="en-US" dirty="0"/>
        </a:p>
      </dgm:t>
    </dgm:pt>
    <dgm:pt modelId="{F758F689-F23C-43E9-AB5D-F64F4CE8C762}" type="parTrans" cxnId="{5DD4B564-BE8B-424B-B7D3-9B10EBC27E81}">
      <dgm:prSet/>
      <dgm:spPr/>
      <dgm:t>
        <a:bodyPr/>
        <a:lstStyle/>
        <a:p>
          <a:endParaRPr lang="en-US"/>
        </a:p>
      </dgm:t>
    </dgm:pt>
    <dgm:pt modelId="{D8965EC7-93ED-4F9B-8A06-580EA8484213}" type="sibTrans" cxnId="{5DD4B564-BE8B-424B-B7D3-9B10EBC27E81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D70F32C0-BF28-468D-BFCA-146C86E37E38}">
      <dgm:prSet/>
      <dgm:spPr/>
      <dgm:t>
        <a:bodyPr/>
        <a:lstStyle/>
        <a:p>
          <a:r>
            <a:rPr lang="el-GR" dirty="0"/>
            <a:t>Μερική ή πλήρης απόφραξη του αυλού ,</a:t>
          </a:r>
        </a:p>
        <a:p>
          <a:r>
            <a:rPr lang="el-GR" dirty="0"/>
            <a:t>Πάχυνση τοιχώματος με  δημιουργία </a:t>
          </a:r>
          <a:r>
            <a:rPr lang="el-GR" dirty="0" err="1"/>
            <a:t>εμφράκτου</a:t>
          </a:r>
          <a:r>
            <a:rPr lang="el-GR" dirty="0"/>
            <a:t> </a:t>
          </a:r>
          <a:endParaRPr lang="en-US" dirty="0"/>
        </a:p>
      </dgm:t>
    </dgm:pt>
    <dgm:pt modelId="{ED373340-4C58-4127-B51B-6F0E069A6C5E}" type="parTrans" cxnId="{A4ACA38B-DC48-4AB2-A86F-053EF0E10F73}">
      <dgm:prSet/>
      <dgm:spPr/>
      <dgm:t>
        <a:bodyPr/>
        <a:lstStyle/>
        <a:p>
          <a:endParaRPr lang="en-US"/>
        </a:p>
      </dgm:t>
    </dgm:pt>
    <dgm:pt modelId="{82EA066C-A492-4FFA-ABBC-DE72475B63B1}" type="sibTrans" cxnId="{A4ACA38B-DC48-4AB2-A86F-053EF0E10F73}">
      <dgm:prSet phldrT="04"/>
      <dgm:spPr/>
      <dgm:t>
        <a:bodyPr/>
        <a:lstStyle/>
        <a:p>
          <a:r>
            <a:rPr lang="en-US"/>
            <a:t>04</a:t>
          </a:r>
        </a:p>
      </dgm:t>
    </dgm:pt>
    <dgm:pt modelId="{AFC179D5-8688-4E1C-9E20-29BCD4246BD4}" type="pres">
      <dgm:prSet presAssocID="{4569BC6B-E1E4-4F82-A0C1-0DB32A4C1C0F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65FA5ED-639A-4C31-B36A-44D830F8A3E3}" type="pres">
      <dgm:prSet presAssocID="{80DA53FB-9A59-4DC3-940F-1D4ED2E3C176}" presName="compositeNode" presStyleCnt="0">
        <dgm:presLayoutVars>
          <dgm:bulletEnabled val="1"/>
        </dgm:presLayoutVars>
      </dgm:prSet>
      <dgm:spPr/>
    </dgm:pt>
    <dgm:pt modelId="{94FD24BA-2323-47EA-8473-CFF1216131F5}" type="pres">
      <dgm:prSet presAssocID="{80DA53FB-9A59-4DC3-940F-1D4ED2E3C176}" presName="bgRect" presStyleLbl="alignNode1" presStyleIdx="0" presStyleCnt="4"/>
      <dgm:spPr/>
      <dgm:t>
        <a:bodyPr/>
        <a:lstStyle/>
        <a:p>
          <a:endParaRPr lang="el-GR"/>
        </a:p>
      </dgm:t>
    </dgm:pt>
    <dgm:pt modelId="{9A5BDF18-BF5E-4E69-BCF9-B51853B0ABF3}" type="pres">
      <dgm:prSet presAssocID="{DD5CCB8A-DE04-4618-B2A8-B9906A061AFE}" presName="sibTransNodeRect" presStyleLbl="align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6BBF8C0-4771-4B1E-95D7-FB5145E3A3D7}" type="pres">
      <dgm:prSet presAssocID="{80DA53FB-9A59-4DC3-940F-1D4ED2E3C176}" presName="nodeRect" presStyleLbl="align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156660F-A62E-42F0-9CE3-105A07C7161B}" type="pres">
      <dgm:prSet presAssocID="{DD5CCB8A-DE04-4618-B2A8-B9906A061AFE}" presName="sibTrans" presStyleCnt="0"/>
      <dgm:spPr/>
    </dgm:pt>
    <dgm:pt modelId="{DA4EB37A-0C89-4C88-AB0B-04C459921F7A}" type="pres">
      <dgm:prSet presAssocID="{C201DAE7-AAD2-4AE6-BC54-5BE3F6DE0303}" presName="compositeNode" presStyleCnt="0">
        <dgm:presLayoutVars>
          <dgm:bulletEnabled val="1"/>
        </dgm:presLayoutVars>
      </dgm:prSet>
      <dgm:spPr/>
    </dgm:pt>
    <dgm:pt modelId="{55F3862F-EDBF-4643-AA27-79F117C85824}" type="pres">
      <dgm:prSet presAssocID="{C201DAE7-AAD2-4AE6-BC54-5BE3F6DE0303}" presName="bgRect" presStyleLbl="alignNode1" presStyleIdx="1" presStyleCnt="4"/>
      <dgm:spPr/>
      <dgm:t>
        <a:bodyPr/>
        <a:lstStyle/>
        <a:p>
          <a:endParaRPr lang="el-GR"/>
        </a:p>
      </dgm:t>
    </dgm:pt>
    <dgm:pt modelId="{9AB90193-CBBF-488A-B0F2-9F1E3D1B4AD2}" type="pres">
      <dgm:prSet presAssocID="{A1D9DAC5-40EA-47E6-B16D-B6038E1BB090}" presName="sibTransNodeRect" presStyleLbl="align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0799E4C-73E0-4E22-92C6-F6A1C2FE731B}" type="pres">
      <dgm:prSet presAssocID="{C201DAE7-AAD2-4AE6-BC54-5BE3F6DE0303}" presName="nodeRect" presStyleLbl="align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ADC505B-6BE9-4276-A683-460C542A0191}" type="pres">
      <dgm:prSet presAssocID="{A1D9DAC5-40EA-47E6-B16D-B6038E1BB090}" presName="sibTrans" presStyleCnt="0"/>
      <dgm:spPr/>
    </dgm:pt>
    <dgm:pt modelId="{E01C194C-AB15-44FB-ADCD-7D1B9148CE84}" type="pres">
      <dgm:prSet presAssocID="{32EE8D35-C1BC-4B54-99DB-6C9B56F4D760}" presName="compositeNode" presStyleCnt="0">
        <dgm:presLayoutVars>
          <dgm:bulletEnabled val="1"/>
        </dgm:presLayoutVars>
      </dgm:prSet>
      <dgm:spPr/>
    </dgm:pt>
    <dgm:pt modelId="{A007EA13-B359-44D6-BB77-0C34E8E74BE9}" type="pres">
      <dgm:prSet presAssocID="{32EE8D35-C1BC-4B54-99DB-6C9B56F4D760}" presName="bgRect" presStyleLbl="alignNode1" presStyleIdx="2" presStyleCnt="4"/>
      <dgm:spPr/>
      <dgm:t>
        <a:bodyPr/>
        <a:lstStyle/>
        <a:p>
          <a:endParaRPr lang="el-GR"/>
        </a:p>
      </dgm:t>
    </dgm:pt>
    <dgm:pt modelId="{9B3B0875-3AB8-45E9-97DA-7B933E769353}" type="pres">
      <dgm:prSet presAssocID="{D8965EC7-93ED-4F9B-8A06-580EA8484213}" presName="sibTransNodeRect" presStyleLbl="align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A4C143C-44B5-448B-AB25-8A89E1066179}" type="pres">
      <dgm:prSet presAssocID="{32EE8D35-C1BC-4B54-99DB-6C9B56F4D760}" presName="nodeRect" presStyleLbl="align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F7D9082-C122-48CD-965E-A7A95D41BFCD}" type="pres">
      <dgm:prSet presAssocID="{D8965EC7-93ED-4F9B-8A06-580EA8484213}" presName="sibTrans" presStyleCnt="0"/>
      <dgm:spPr/>
    </dgm:pt>
    <dgm:pt modelId="{3303FB33-7162-4C24-8E24-F2CFB3BCBF0B}" type="pres">
      <dgm:prSet presAssocID="{D70F32C0-BF28-468D-BFCA-146C86E37E38}" presName="compositeNode" presStyleCnt="0">
        <dgm:presLayoutVars>
          <dgm:bulletEnabled val="1"/>
        </dgm:presLayoutVars>
      </dgm:prSet>
      <dgm:spPr/>
    </dgm:pt>
    <dgm:pt modelId="{C8B7031B-F3F4-4270-BE13-413FB2FF2E9D}" type="pres">
      <dgm:prSet presAssocID="{D70F32C0-BF28-468D-BFCA-146C86E37E38}" presName="bgRect" presStyleLbl="alignNode1" presStyleIdx="3" presStyleCnt="4"/>
      <dgm:spPr/>
      <dgm:t>
        <a:bodyPr/>
        <a:lstStyle/>
        <a:p>
          <a:endParaRPr lang="el-GR"/>
        </a:p>
      </dgm:t>
    </dgm:pt>
    <dgm:pt modelId="{0D7A74DE-4CE9-4A3A-9F8B-4BAE5FF2E2D1}" type="pres">
      <dgm:prSet presAssocID="{82EA066C-A492-4FFA-ABBC-DE72475B63B1}" presName="sibTransNodeRect" presStyleLbl="align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FEA5B83-2952-48D2-8BB0-0B3409973C7B}" type="pres">
      <dgm:prSet presAssocID="{D70F32C0-BF28-468D-BFCA-146C86E37E38}" presName="nodeRect" presStyleLbl="align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C4888C7-C342-4BA6-8B10-C7237D9BCC22}" type="presOf" srcId="{D70F32C0-BF28-468D-BFCA-146C86E37E38}" destId="{C8B7031B-F3F4-4270-BE13-413FB2FF2E9D}" srcOrd="0" destOrd="0" presId="urn:microsoft.com/office/officeart/2016/7/layout/LinearBlockProcessNumbered"/>
    <dgm:cxn modelId="{C264E1E8-15C5-46E7-83A6-FB48AB4A5083}" type="presOf" srcId="{A1D9DAC5-40EA-47E6-B16D-B6038E1BB090}" destId="{9AB90193-CBBF-488A-B0F2-9F1E3D1B4AD2}" srcOrd="0" destOrd="0" presId="urn:microsoft.com/office/officeart/2016/7/layout/LinearBlockProcessNumbered"/>
    <dgm:cxn modelId="{3BB3A50C-868A-4247-B2A8-4850E435E68F}" srcId="{4569BC6B-E1E4-4F82-A0C1-0DB32A4C1C0F}" destId="{C201DAE7-AAD2-4AE6-BC54-5BE3F6DE0303}" srcOrd="1" destOrd="0" parTransId="{59D8F6E7-44FB-4B0E-96D2-289E38B0171D}" sibTransId="{A1D9DAC5-40EA-47E6-B16D-B6038E1BB090}"/>
    <dgm:cxn modelId="{61FBDFC7-D9F5-47F1-8132-B5610FD06C90}" type="presOf" srcId="{D70F32C0-BF28-468D-BFCA-146C86E37E38}" destId="{0FEA5B83-2952-48D2-8BB0-0B3409973C7B}" srcOrd="1" destOrd="0" presId="urn:microsoft.com/office/officeart/2016/7/layout/LinearBlockProcessNumbered"/>
    <dgm:cxn modelId="{3206D4E0-DD0F-4E05-978C-A1B12C6430D8}" type="presOf" srcId="{D8965EC7-93ED-4F9B-8A06-580EA8484213}" destId="{9B3B0875-3AB8-45E9-97DA-7B933E769353}" srcOrd="0" destOrd="0" presId="urn:microsoft.com/office/officeart/2016/7/layout/LinearBlockProcessNumbered"/>
    <dgm:cxn modelId="{A5BCA323-4F52-4B84-B279-7D1F33483452}" type="presOf" srcId="{80DA53FB-9A59-4DC3-940F-1D4ED2E3C176}" destId="{94FD24BA-2323-47EA-8473-CFF1216131F5}" srcOrd="0" destOrd="0" presId="urn:microsoft.com/office/officeart/2016/7/layout/LinearBlockProcessNumbered"/>
    <dgm:cxn modelId="{A0A72385-FC46-4B1C-AFB1-04E2731F1968}" type="presOf" srcId="{82EA066C-A492-4FFA-ABBC-DE72475B63B1}" destId="{0D7A74DE-4CE9-4A3A-9F8B-4BAE5FF2E2D1}" srcOrd="0" destOrd="0" presId="urn:microsoft.com/office/officeart/2016/7/layout/LinearBlockProcessNumbered"/>
    <dgm:cxn modelId="{6E490AD4-7B96-4719-93B1-40480B37246E}" type="presOf" srcId="{DD5CCB8A-DE04-4618-B2A8-B9906A061AFE}" destId="{9A5BDF18-BF5E-4E69-BCF9-B51853B0ABF3}" srcOrd="0" destOrd="0" presId="urn:microsoft.com/office/officeart/2016/7/layout/LinearBlockProcessNumbered"/>
    <dgm:cxn modelId="{E94BA8ED-71D9-46C0-967E-8AB109C1F04A}" type="presOf" srcId="{32EE8D35-C1BC-4B54-99DB-6C9B56F4D760}" destId="{A007EA13-B359-44D6-BB77-0C34E8E74BE9}" srcOrd="0" destOrd="0" presId="urn:microsoft.com/office/officeart/2016/7/layout/LinearBlockProcessNumbered"/>
    <dgm:cxn modelId="{BB62E4A5-2F54-4D73-B715-64CCF7BA10C6}" type="presOf" srcId="{C201DAE7-AAD2-4AE6-BC54-5BE3F6DE0303}" destId="{60799E4C-73E0-4E22-92C6-F6A1C2FE731B}" srcOrd="1" destOrd="0" presId="urn:microsoft.com/office/officeart/2016/7/layout/LinearBlockProcessNumbered"/>
    <dgm:cxn modelId="{A4ACA38B-DC48-4AB2-A86F-053EF0E10F73}" srcId="{4569BC6B-E1E4-4F82-A0C1-0DB32A4C1C0F}" destId="{D70F32C0-BF28-468D-BFCA-146C86E37E38}" srcOrd="3" destOrd="0" parTransId="{ED373340-4C58-4127-B51B-6F0E069A6C5E}" sibTransId="{82EA066C-A492-4FFA-ABBC-DE72475B63B1}"/>
    <dgm:cxn modelId="{28833CC9-4368-4609-9D71-CF9938728F38}" srcId="{4569BC6B-E1E4-4F82-A0C1-0DB32A4C1C0F}" destId="{80DA53FB-9A59-4DC3-940F-1D4ED2E3C176}" srcOrd="0" destOrd="0" parTransId="{25E344C8-9589-4B6B-89F2-CF5EFEF2AF51}" sibTransId="{DD5CCB8A-DE04-4618-B2A8-B9906A061AFE}"/>
    <dgm:cxn modelId="{01F8F9EB-BCD6-4D37-8C58-CDA546866603}" type="presOf" srcId="{C201DAE7-AAD2-4AE6-BC54-5BE3F6DE0303}" destId="{55F3862F-EDBF-4643-AA27-79F117C85824}" srcOrd="0" destOrd="0" presId="urn:microsoft.com/office/officeart/2016/7/layout/LinearBlockProcessNumbered"/>
    <dgm:cxn modelId="{1BEC82A0-38CC-4DD8-8E63-142F6AF625A8}" type="presOf" srcId="{4569BC6B-E1E4-4F82-A0C1-0DB32A4C1C0F}" destId="{AFC179D5-8688-4E1C-9E20-29BCD4246BD4}" srcOrd="0" destOrd="0" presId="urn:microsoft.com/office/officeart/2016/7/layout/LinearBlockProcessNumbered"/>
    <dgm:cxn modelId="{199F5C73-0796-4944-9F68-1A8920E2B2BD}" type="presOf" srcId="{80DA53FB-9A59-4DC3-940F-1D4ED2E3C176}" destId="{36BBF8C0-4771-4B1E-95D7-FB5145E3A3D7}" srcOrd="1" destOrd="0" presId="urn:microsoft.com/office/officeart/2016/7/layout/LinearBlockProcessNumbered"/>
    <dgm:cxn modelId="{DC953A13-F716-453D-BC5F-B67A8C21455B}" type="presOf" srcId="{32EE8D35-C1BC-4B54-99DB-6C9B56F4D760}" destId="{3A4C143C-44B5-448B-AB25-8A89E1066179}" srcOrd="1" destOrd="0" presId="urn:microsoft.com/office/officeart/2016/7/layout/LinearBlockProcessNumbered"/>
    <dgm:cxn modelId="{5DD4B564-BE8B-424B-B7D3-9B10EBC27E81}" srcId="{4569BC6B-E1E4-4F82-A0C1-0DB32A4C1C0F}" destId="{32EE8D35-C1BC-4B54-99DB-6C9B56F4D760}" srcOrd="2" destOrd="0" parTransId="{F758F689-F23C-43E9-AB5D-F64F4CE8C762}" sibTransId="{D8965EC7-93ED-4F9B-8A06-580EA8484213}"/>
    <dgm:cxn modelId="{2D246909-E6EF-400F-B593-94BFBE7E72AA}" type="presParOf" srcId="{AFC179D5-8688-4E1C-9E20-29BCD4246BD4}" destId="{965FA5ED-639A-4C31-B36A-44D830F8A3E3}" srcOrd="0" destOrd="0" presId="urn:microsoft.com/office/officeart/2016/7/layout/LinearBlockProcessNumbered"/>
    <dgm:cxn modelId="{D02FA23B-B0C0-4230-90D7-1EC08409A63C}" type="presParOf" srcId="{965FA5ED-639A-4C31-B36A-44D830F8A3E3}" destId="{94FD24BA-2323-47EA-8473-CFF1216131F5}" srcOrd="0" destOrd="0" presId="urn:microsoft.com/office/officeart/2016/7/layout/LinearBlockProcessNumbered"/>
    <dgm:cxn modelId="{D2AA2D5D-B54F-486E-8EEE-ACDC984C0D57}" type="presParOf" srcId="{965FA5ED-639A-4C31-B36A-44D830F8A3E3}" destId="{9A5BDF18-BF5E-4E69-BCF9-B51853B0ABF3}" srcOrd="1" destOrd="0" presId="urn:microsoft.com/office/officeart/2016/7/layout/LinearBlockProcessNumbered"/>
    <dgm:cxn modelId="{1409A7D8-0D83-44C9-BCA9-94131742DF2B}" type="presParOf" srcId="{965FA5ED-639A-4C31-B36A-44D830F8A3E3}" destId="{36BBF8C0-4771-4B1E-95D7-FB5145E3A3D7}" srcOrd="2" destOrd="0" presId="urn:microsoft.com/office/officeart/2016/7/layout/LinearBlockProcessNumbered"/>
    <dgm:cxn modelId="{F205F712-5C4B-4DF4-B058-2AF36AB71FDA}" type="presParOf" srcId="{AFC179D5-8688-4E1C-9E20-29BCD4246BD4}" destId="{C156660F-A62E-42F0-9CE3-105A07C7161B}" srcOrd="1" destOrd="0" presId="urn:microsoft.com/office/officeart/2016/7/layout/LinearBlockProcessNumbered"/>
    <dgm:cxn modelId="{2BDB3D48-E4F7-4B89-88F7-E9F63778CF42}" type="presParOf" srcId="{AFC179D5-8688-4E1C-9E20-29BCD4246BD4}" destId="{DA4EB37A-0C89-4C88-AB0B-04C459921F7A}" srcOrd="2" destOrd="0" presId="urn:microsoft.com/office/officeart/2016/7/layout/LinearBlockProcessNumbered"/>
    <dgm:cxn modelId="{FD401523-CEEE-423C-B740-5F21C8827734}" type="presParOf" srcId="{DA4EB37A-0C89-4C88-AB0B-04C459921F7A}" destId="{55F3862F-EDBF-4643-AA27-79F117C85824}" srcOrd="0" destOrd="0" presId="urn:microsoft.com/office/officeart/2016/7/layout/LinearBlockProcessNumbered"/>
    <dgm:cxn modelId="{F6F051A1-52E4-4C57-BB1F-A2F6050DF500}" type="presParOf" srcId="{DA4EB37A-0C89-4C88-AB0B-04C459921F7A}" destId="{9AB90193-CBBF-488A-B0F2-9F1E3D1B4AD2}" srcOrd="1" destOrd="0" presId="urn:microsoft.com/office/officeart/2016/7/layout/LinearBlockProcessNumbered"/>
    <dgm:cxn modelId="{27D71E68-7D10-4E89-B1E2-F8E88FB83DB6}" type="presParOf" srcId="{DA4EB37A-0C89-4C88-AB0B-04C459921F7A}" destId="{60799E4C-73E0-4E22-92C6-F6A1C2FE731B}" srcOrd="2" destOrd="0" presId="urn:microsoft.com/office/officeart/2016/7/layout/LinearBlockProcessNumbered"/>
    <dgm:cxn modelId="{AECC3267-536E-452A-8313-6E6130C2EB68}" type="presParOf" srcId="{AFC179D5-8688-4E1C-9E20-29BCD4246BD4}" destId="{CADC505B-6BE9-4276-A683-460C542A0191}" srcOrd="3" destOrd="0" presId="urn:microsoft.com/office/officeart/2016/7/layout/LinearBlockProcessNumbered"/>
    <dgm:cxn modelId="{456E0428-6C2F-492A-BB38-6306CAE53D22}" type="presParOf" srcId="{AFC179D5-8688-4E1C-9E20-29BCD4246BD4}" destId="{E01C194C-AB15-44FB-ADCD-7D1B9148CE84}" srcOrd="4" destOrd="0" presId="urn:microsoft.com/office/officeart/2016/7/layout/LinearBlockProcessNumbered"/>
    <dgm:cxn modelId="{C4D177CD-43B2-4E80-9506-35C383101456}" type="presParOf" srcId="{E01C194C-AB15-44FB-ADCD-7D1B9148CE84}" destId="{A007EA13-B359-44D6-BB77-0C34E8E74BE9}" srcOrd="0" destOrd="0" presId="urn:microsoft.com/office/officeart/2016/7/layout/LinearBlockProcessNumbered"/>
    <dgm:cxn modelId="{4551CC85-747D-44B6-B556-D2D869B2708A}" type="presParOf" srcId="{E01C194C-AB15-44FB-ADCD-7D1B9148CE84}" destId="{9B3B0875-3AB8-45E9-97DA-7B933E769353}" srcOrd="1" destOrd="0" presId="urn:microsoft.com/office/officeart/2016/7/layout/LinearBlockProcessNumbered"/>
    <dgm:cxn modelId="{3EFA37F5-81B3-4F7E-BE7C-FFFDB4A670FB}" type="presParOf" srcId="{E01C194C-AB15-44FB-ADCD-7D1B9148CE84}" destId="{3A4C143C-44B5-448B-AB25-8A89E1066179}" srcOrd="2" destOrd="0" presId="urn:microsoft.com/office/officeart/2016/7/layout/LinearBlockProcessNumbered"/>
    <dgm:cxn modelId="{824B4901-AC15-40A1-8555-AF9E83E17C8F}" type="presParOf" srcId="{AFC179D5-8688-4E1C-9E20-29BCD4246BD4}" destId="{BF7D9082-C122-48CD-965E-A7A95D41BFCD}" srcOrd="5" destOrd="0" presId="urn:microsoft.com/office/officeart/2016/7/layout/LinearBlockProcessNumbered"/>
    <dgm:cxn modelId="{1B360FB5-5923-4DC1-9640-C8D819644C15}" type="presParOf" srcId="{AFC179D5-8688-4E1C-9E20-29BCD4246BD4}" destId="{3303FB33-7162-4C24-8E24-F2CFB3BCBF0B}" srcOrd="6" destOrd="0" presId="urn:microsoft.com/office/officeart/2016/7/layout/LinearBlockProcessNumbered"/>
    <dgm:cxn modelId="{38F25C22-310B-4D33-9FF8-90DE11DD8E90}" type="presParOf" srcId="{3303FB33-7162-4C24-8E24-F2CFB3BCBF0B}" destId="{C8B7031B-F3F4-4270-BE13-413FB2FF2E9D}" srcOrd="0" destOrd="0" presId="urn:microsoft.com/office/officeart/2016/7/layout/LinearBlockProcessNumbered"/>
    <dgm:cxn modelId="{61B5F492-972E-4A8F-974A-CA941D512141}" type="presParOf" srcId="{3303FB33-7162-4C24-8E24-F2CFB3BCBF0B}" destId="{0D7A74DE-4CE9-4A3A-9F8B-4BAE5FF2E2D1}" srcOrd="1" destOrd="0" presId="urn:microsoft.com/office/officeart/2016/7/layout/LinearBlockProcessNumbered"/>
    <dgm:cxn modelId="{5AEBB94A-1867-4935-8C9A-615EC2ABCC29}" type="presParOf" srcId="{3303FB33-7162-4C24-8E24-F2CFB3BCBF0B}" destId="{0FEA5B83-2952-48D2-8BB0-0B3409973C7B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FD24BA-2323-47EA-8473-CFF1216131F5}">
      <dsp:nvSpPr>
        <dsp:cNvPr id="0" name=""/>
        <dsp:cNvSpPr/>
      </dsp:nvSpPr>
      <dsp:spPr>
        <a:xfrm>
          <a:off x="205" y="690763"/>
          <a:ext cx="2479997" cy="297599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/>
            <a:t>Φλεγμονώδης διήθηση σε τοίχωμα δερματικών ή υποδόριων αγγείων</a:t>
          </a:r>
          <a:r>
            <a:rPr lang="en-US" sz="1600" kern="1200" dirty="0"/>
            <a:t> </a:t>
          </a:r>
          <a:r>
            <a:rPr lang="el-GR" sz="1600" kern="1200" dirty="0"/>
            <a:t>συνήθως από ουδετερόφιλα και λεμφοκύτταρα </a:t>
          </a:r>
          <a:r>
            <a:rPr lang="el-GR" sz="1600" kern="1200" dirty="0" smtClean="0"/>
            <a:t>κυρίως  </a:t>
          </a:r>
          <a:endParaRPr lang="en-US" sz="1600" kern="1200" dirty="0"/>
        </a:p>
      </dsp:txBody>
      <dsp:txXfrm>
        <a:off x="205" y="1881162"/>
        <a:ext cx="2479997" cy="1785598"/>
      </dsp:txXfrm>
    </dsp:sp>
    <dsp:sp modelId="{9A5BDF18-BF5E-4E69-BCF9-B51853B0ABF3}">
      <dsp:nvSpPr>
        <dsp:cNvPr id="0" name=""/>
        <dsp:cNvSpPr/>
      </dsp:nvSpPr>
      <dsp:spPr>
        <a:xfrm>
          <a:off x="205" y="690763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/>
            <a:t>01</a:t>
          </a:r>
        </a:p>
      </dsp:txBody>
      <dsp:txXfrm>
        <a:off x="205" y="690763"/>
        <a:ext cx="2479997" cy="1190398"/>
      </dsp:txXfrm>
    </dsp:sp>
    <dsp:sp modelId="{55F3862F-EDBF-4643-AA27-79F117C85824}">
      <dsp:nvSpPr>
        <dsp:cNvPr id="0" name=""/>
        <dsp:cNvSpPr/>
      </dsp:nvSpPr>
      <dsp:spPr>
        <a:xfrm>
          <a:off x="2678602" y="690763"/>
          <a:ext cx="2479997" cy="297599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/>
            <a:t>Αυλός με </a:t>
          </a:r>
          <a:r>
            <a:rPr lang="el-GR" sz="1600" kern="1200"/>
            <a:t>ερυθρά αιμοσφαίρια</a:t>
          </a:r>
          <a:endParaRPr lang="en-US" sz="1600" kern="1200" dirty="0"/>
        </a:p>
      </dsp:txBody>
      <dsp:txXfrm>
        <a:off x="2678602" y="1881162"/>
        <a:ext cx="2479997" cy="1785598"/>
      </dsp:txXfrm>
    </dsp:sp>
    <dsp:sp modelId="{9AB90193-CBBF-488A-B0F2-9F1E3D1B4AD2}">
      <dsp:nvSpPr>
        <dsp:cNvPr id="0" name=""/>
        <dsp:cNvSpPr/>
      </dsp:nvSpPr>
      <dsp:spPr>
        <a:xfrm>
          <a:off x="2678602" y="690763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/>
            <a:t>02</a:t>
          </a:r>
        </a:p>
      </dsp:txBody>
      <dsp:txXfrm>
        <a:off x="2678602" y="690763"/>
        <a:ext cx="2479997" cy="1190398"/>
      </dsp:txXfrm>
    </dsp:sp>
    <dsp:sp modelId="{A007EA13-B359-44D6-BB77-0C34E8E74BE9}">
      <dsp:nvSpPr>
        <dsp:cNvPr id="0" name=""/>
        <dsp:cNvSpPr/>
      </dsp:nvSpPr>
      <dsp:spPr>
        <a:xfrm>
          <a:off x="5356999" y="690763"/>
          <a:ext cx="2479997" cy="297599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err="1" smtClean="0"/>
            <a:t>Ινωδοειδής</a:t>
          </a:r>
          <a:r>
            <a:rPr lang="el-GR" sz="1600" kern="1200" dirty="0" smtClean="0"/>
            <a:t> </a:t>
          </a:r>
          <a:r>
            <a:rPr lang="el-GR" sz="1600" kern="1200" dirty="0"/>
            <a:t>νέκρωση των τοιχωμάτων των αγγείων</a:t>
          </a:r>
          <a:endParaRPr lang="en-US" sz="1600" kern="1200" dirty="0"/>
        </a:p>
      </dsp:txBody>
      <dsp:txXfrm>
        <a:off x="5356999" y="1881162"/>
        <a:ext cx="2479997" cy="1785598"/>
      </dsp:txXfrm>
    </dsp:sp>
    <dsp:sp modelId="{9B3B0875-3AB8-45E9-97DA-7B933E769353}">
      <dsp:nvSpPr>
        <dsp:cNvPr id="0" name=""/>
        <dsp:cNvSpPr/>
      </dsp:nvSpPr>
      <dsp:spPr>
        <a:xfrm>
          <a:off x="5356999" y="690763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/>
            <a:t>03</a:t>
          </a:r>
        </a:p>
      </dsp:txBody>
      <dsp:txXfrm>
        <a:off x="5356999" y="690763"/>
        <a:ext cx="2479997" cy="1190398"/>
      </dsp:txXfrm>
    </dsp:sp>
    <dsp:sp modelId="{C8B7031B-F3F4-4270-BE13-413FB2FF2E9D}">
      <dsp:nvSpPr>
        <dsp:cNvPr id="0" name=""/>
        <dsp:cNvSpPr/>
      </dsp:nvSpPr>
      <dsp:spPr>
        <a:xfrm>
          <a:off x="8035397" y="690763"/>
          <a:ext cx="2479997" cy="297599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/>
            <a:t>Μερική ή πλήρης απόφραξη του αυλού 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/>
            <a:t>Πάχυνση τοιχώματος με  δημιουργία </a:t>
          </a:r>
          <a:r>
            <a:rPr lang="el-GR" sz="1600" kern="1200" dirty="0" err="1"/>
            <a:t>εμφράκτου</a:t>
          </a:r>
          <a:r>
            <a:rPr lang="el-GR" sz="1600" kern="1200" dirty="0"/>
            <a:t> </a:t>
          </a:r>
          <a:endParaRPr lang="en-US" sz="1600" kern="1200" dirty="0"/>
        </a:p>
      </dsp:txBody>
      <dsp:txXfrm>
        <a:off x="8035397" y="1881162"/>
        <a:ext cx="2479997" cy="1785598"/>
      </dsp:txXfrm>
    </dsp:sp>
    <dsp:sp modelId="{0D7A74DE-4CE9-4A3A-9F8B-4BAE5FF2E2D1}">
      <dsp:nvSpPr>
        <dsp:cNvPr id="0" name=""/>
        <dsp:cNvSpPr/>
      </dsp:nvSpPr>
      <dsp:spPr>
        <a:xfrm>
          <a:off x="8035397" y="690763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/>
            <a:t>04</a:t>
          </a:r>
        </a:p>
      </dsp:txBody>
      <dsp:txXfrm>
        <a:off x="8035397" y="690763"/>
        <a:ext cx="2479997" cy="1190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6FB0CF3-A796-480D-B74D-F4293ECB8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9DE7D493-28B7-422C-9686-7160FEA36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6D21AA2F-4DAB-45AB-BB77-69B1AA43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A79F-F90D-467B-AF2A-FF904A1AE30C}" type="datetimeFigureOut">
              <a:rPr lang="el-GR" smtClean="0"/>
              <a:pPr/>
              <a:t>13/3/2022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40C220F3-0338-4C65-922D-9B82F0967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072C6BE-2C27-4ECC-8F7D-802284CF2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AC7D-8661-48E8-9E61-C92715A866A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4996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C5D45FA-D651-40C8-85E1-DC34AE71E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58FB48C2-7C47-4B1E-A2A5-59CD9634D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9EA0728B-CB3D-4ED2-8333-108A937E6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A79F-F90D-467B-AF2A-FF904A1AE30C}" type="datetimeFigureOut">
              <a:rPr lang="el-GR" smtClean="0"/>
              <a:pPr/>
              <a:t>13/3/2022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FB0C8AEC-12BF-44E8-AF64-38E8CFF51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C2EC81C-A937-4CE6-96B6-6C9B7B7E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AC7D-8661-48E8-9E61-C92715A866A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35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75419421-22F0-44F2-BA2D-70D5D557C6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48FA229D-442A-4152-A6F4-0098C0011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7227323C-56DD-47C9-A42A-B441667A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A79F-F90D-467B-AF2A-FF904A1AE30C}" type="datetimeFigureOut">
              <a:rPr lang="el-GR" smtClean="0"/>
              <a:pPr/>
              <a:t>13/3/2022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0C3A43C8-821A-46DC-AB76-C3E425FFF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11D83108-0FC6-430E-B38C-4379DE1D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AC7D-8661-48E8-9E61-C92715A866A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65694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362E2CD-CDAE-4AA8-A275-C22E2E753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EB815329-4CDF-40FA-9C7D-BC80CAC15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B2B79C16-658A-4FAF-A2B8-98B6349D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A79F-F90D-467B-AF2A-FF904A1AE30C}" type="datetimeFigureOut">
              <a:rPr lang="el-GR" smtClean="0"/>
              <a:pPr/>
              <a:t>13/3/2022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4A39A19A-70A9-476B-8D07-234816D5E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7721291A-C986-4761-AE7C-D633E2D3E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AC7D-8661-48E8-9E61-C92715A866A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20128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DDD8C50-720E-40BF-A693-3672E57A3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2CD4B244-A94C-4CA2-BEC6-E93B96803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EA52FF67-5982-419F-B5D7-F3A3717B0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A79F-F90D-467B-AF2A-FF904A1AE30C}" type="datetimeFigureOut">
              <a:rPr lang="el-GR" smtClean="0"/>
              <a:pPr/>
              <a:t>13/3/2022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31A01F7C-DDF1-456A-ACD3-59314DA9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55FF977-79F0-49CD-BA6D-F94D8D1E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AC7D-8661-48E8-9E61-C92715A866A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73851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D43406B-B3DA-456A-BA22-F44FFD2F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7A68C6F4-A408-4E81-9E15-841BABCF72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AB17B264-A990-40D4-B3EC-9B7EDFF8B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A6F1FF3A-5CF3-4E06-8427-C922D09E0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A79F-F90D-467B-AF2A-FF904A1AE30C}" type="datetimeFigureOut">
              <a:rPr lang="el-GR" smtClean="0"/>
              <a:pPr/>
              <a:t>13/3/2022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A01A525B-6812-4704-A868-3E4CB436F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D4DB122A-65C9-433B-992E-35D670B00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AC7D-8661-48E8-9E61-C92715A866A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78891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B1C1936-F82B-4B6B-9C68-39DB73B7B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E830EFE0-9856-4CB2-8740-B92833211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9834B65E-3F29-4A5A-A78C-132CBE76B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AD493464-A32C-4351-ABC2-87DF986FD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50C4B915-809A-45FB-AA3E-6BBE3E9A68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B19B8A27-130F-4CEB-ADC1-5B998B56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A79F-F90D-467B-AF2A-FF904A1AE30C}" type="datetimeFigureOut">
              <a:rPr lang="el-GR" smtClean="0"/>
              <a:pPr/>
              <a:t>13/3/2022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="" xmlns:a16="http://schemas.microsoft.com/office/drawing/2014/main" id="{E621D9E4-72BC-4532-88F3-C5A2DB78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70D073F6-E4A7-48FE-9598-F5879BA4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AC7D-8661-48E8-9E61-C92715A866A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28092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08F8BC2-A0BC-42BD-8FD8-37A561AC1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BF9B0909-E403-43E7-9D11-6B509F40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A79F-F90D-467B-AF2A-FF904A1AE30C}" type="datetimeFigureOut">
              <a:rPr lang="el-GR" smtClean="0"/>
              <a:pPr/>
              <a:t>13/3/2022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B6644A45-6DC6-4E89-A913-93BB2662A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CE199228-19A8-4DFB-BA70-A7233F50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AC7D-8661-48E8-9E61-C92715A866A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92359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26A88474-0632-483A-B47F-595DB118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A79F-F90D-467B-AF2A-FF904A1AE30C}" type="datetimeFigureOut">
              <a:rPr lang="el-GR" smtClean="0"/>
              <a:pPr/>
              <a:t>13/3/2022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="" xmlns:a16="http://schemas.microsoft.com/office/drawing/2014/main" id="{C912EF25-7045-4748-AD8A-CC7A08B7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023A6FA8-4564-434F-B00C-E1BE252C1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AC7D-8661-48E8-9E61-C92715A866A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37290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159A0DD-792A-4029-AE14-3DBC2E34F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E9349CD-30E7-4E99-A769-DF4C9C633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DD76CAF1-BD9C-452C-8DBD-6C88203E9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5B82E510-855C-49F7-991D-E373F3D4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A79F-F90D-467B-AF2A-FF904A1AE30C}" type="datetimeFigureOut">
              <a:rPr lang="el-GR" smtClean="0"/>
              <a:pPr/>
              <a:t>13/3/2022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83B3411C-6CF2-4749-9CC7-6B97E7200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5C1492B8-9F6D-4751-870E-E2F1A133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AC7D-8661-48E8-9E61-C92715A866A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97279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E7505E7-C7A7-444A-87FA-61D0FB48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E1F5D8B4-6BB6-4334-9672-4F7D0D9C4B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3C471936-7E70-4BF5-B9AB-72009A307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E9AE241D-B4D3-4151-B1A3-C28A3BEFC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A79F-F90D-467B-AF2A-FF904A1AE30C}" type="datetimeFigureOut">
              <a:rPr lang="el-GR" smtClean="0"/>
              <a:pPr/>
              <a:t>13/3/2022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F2772878-F87F-441F-BF68-36E2528A5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1148EB61-482C-4E2A-BC30-2C1826F9D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AC7D-8661-48E8-9E61-C92715A866A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0957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0750419B-7506-43D1-9E4A-588FFFD92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5332CC7E-35E9-42CC-81E3-18C446DF9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8FB34346-AB53-4804-89AF-243B5291E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A79F-F90D-467B-AF2A-FF904A1AE30C}" type="datetimeFigureOut">
              <a:rPr lang="el-GR" smtClean="0"/>
              <a:pPr/>
              <a:t>13/3/2022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5D7E72BF-DFF9-4A33-8E5C-3B9783C60E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DB55E34-9C48-488F-A49F-282CA73F7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1AC7D-8661-48E8-9E61-C92715A866A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4395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8537B233-9CDD-4A90-AABB-A8963DEE4F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2F491BF-F5E1-4503-8D16-24D457C4F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818457"/>
            <a:ext cx="3322317" cy="2975876"/>
          </a:xfrm>
        </p:spPr>
        <p:txBody>
          <a:bodyPr anchor="b">
            <a:normAutofit/>
          </a:bodyPr>
          <a:lstStyle/>
          <a:p>
            <a:pPr algn="l"/>
            <a:r>
              <a:rPr lang="el-GR" sz="3400" dirty="0"/>
              <a:t>ΟΖΩΔΗΣ </a:t>
            </a:r>
            <a:r>
              <a:rPr lang="el-GR" sz="3400" dirty="0" smtClean="0"/>
              <a:t>ΠΟΛΥΑΡΤΗΡΙΤΙΔΑ (ΟΠ)  </a:t>
            </a:r>
            <a:r>
              <a:rPr lang="en-US" sz="3400" dirty="0"/>
              <a:t/>
            </a:r>
            <a:br>
              <a:rPr lang="en-US" sz="3400" dirty="0"/>
            </a:br>
            <a:endParaRPr lang="el-GR" sz="34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040575EE-C594-4566-BC00-663004E52A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763566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Εικόνα 4" descr="Εικόνα που περιέχει ροζ, ύφασμα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4A07BB8B-A1AE-4780-9E49-CCBAD35776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844" y="1240700"/>
            <a:ext cx="5628122" cy="45069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D3A8D95-11C1-4D1D-94FE-169925851E3E}"/>
              </a:ext>
            </a:extLst>
          </p:cNvPr>
          <p:cNvSpPr txBox="1"/>
          <p:nvPr/>
        </p:nvSpPr>
        <p:spPr>
          <a:xfrm>
            <a:off x="1078302" y="4537494"/>
            <a:ext cx="3630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ΑΓΓΕΛΗ </a:t>
            </a:r>
            <a:r>
              <a:rPr lang="el-GR" dirty="0" smtClean="0"/>
              <a:t>  ΒΑΣΙΛΙΚΗ</a:t>
            </a:r>
            <a:endParaRPr lang="el-GR" dirty="0"/>
          </a:p>
          <a:p>
            <a:r>
              <a:rPr lang="el-GR" dirty="0"/>
              <a:t>ΑΝΤΩΝΑΚΗΣ </a:t>
            </a:r>
            <a:r>
              <a:rPr lang="el-GR" dirty="0" smtClean="0"/>
              <a:t>  ΝΙΚΟΛΑΟΣ - ΑΓΓΕΛΟΣ 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967652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87F4F1C-8D3D-4EC1-B72D-A0470A5A08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D1E3DD61-64DB-46AD-B249-E273CD86B0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D7053D3-590A-4E94-B092-C96EAF744C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="" xmlns:a16="http://schemas.microsoft.com/office/drawing/2014/main" id="{2EB67199-6FF0-4DED-89D1-BAEA95F9F59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="" xmlns:a16="http://schemas.microsoft.com/office/drawing/2014/main" id="{D1A0BEEB-C008-4150-A935-C6AAF537DA1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05148B0F-801C-45A1-80C1-EEC25A22A7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="" xmlns:a16="http://schemas.microsoft.com/office/drawing/2014/main" id="{E7715ED9-C8CE-4651-82AA-1C4B5F14A03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="" xmlns:a16="http://schemas.microsoft.com/office/drawing/2014/main" id="{B911230A-EF3B-4760-9087-E4FBE05BDC50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 cstate="print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3C84AEF-CA55-4AE6-8335-E4F8B0EA3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0676"/>
            <a:ext cx="7021513" cy="23083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ΤΕΛΟΣ </a:t>
            </a:r>
          </a:p>
        </p:txBody>
      </p:sp>
    </p:spTree>
    <p:extLst>
      <p:ext uri="{BB962C8B-B14F-4D97-AF65-F5344CB8AC3E}">
        <p14:creationId xmlns="" xmlns:p14="http://schemas.microsoft.com/office/powerpoint/2010/main" val="88366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3896A03-3945-419A-B66B-4EE266EDD1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" y="0"/>
            <a:ext cx="4654286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3F653B3-7BBF-4D79-A133-064499AD5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559" y="637762"/>
            <a:ext cx="2899568" cy="5576770"/>
          </a:xfrm>
        </p:spPr>
        <p:txBody>
          <a:bodyPr anchor="ctr">
            <a:normAutofit/>
          </a:bodyPr>
          <a:lstStyle/>
          <a:p>
            <a:pPr algn="l"/>
            <a:r>
              <a:rPr lang="el-GR" sz="3000" dirty="0">
                <a:solidFill>
                  <a:schemeClr val="bg1"/>
                </a:solidFill>
              </a:rPr>
              <a:t>ΟΖΩΔΗΣ ΠΟΛΥΑΡΤΗΡΙΤΙΔΑ </a:t>
            </a:r>
            <a:br>
              <a:rPr lang="el-GR" sz="3000" dirty="0">
                <a:solidFill>
                  <a:schemeClr val="bg1"/>
                </a:solidFill>
              </a:rPr>
            </a:br>
            <a:endParaRPr lang="el-GR" sz="30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34F5AD2-EDBD-4BBD-A55C-EAFFD0C709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EA63D8BB-F50B-48DE-BEDA-6BF944549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4775" y="637762"/>
            <a:ext cx="5600580" cy="5576770"/>
          </a:xfrm>
        </p:spPr>
        <p:txBody>
          <a:bodyPr anchor="ctr">
            <a:normAutofit/>
          </a:bodyPr>
          <a:lstStyle/>
          <a:p>
            <a:pPr algn="l"/>
            <a:r>
              <a:rPr lang="el-GR" sz="1800" dirty="0"/>
              <a:t>Η </a:t>
            </a:r>
            <a:r>
              <a:rPr lang="el-GR" sz="1800" dirty="0" smtClean="0"/>
              <a:t>κλασική οζώδης </a:t>
            </a:r>
            <a:r>
              <a:rPr lang="el-GR" sz="1800" dirty="0" err="1"/>
              <a:t>πολυαρτηρίτιδα</a:t>
            </a:r>
            <a:r>
              <a:rPr lang="el-GR" sz="1800" dirty="0"/>
              <a:t> </a:t>
            </a:r>
            <a:r>
              <a:rPr lang="el-GR" sz="1800" dirty="0" smtClean="0"/>
              <a:t>( ΟΠ ή </a:t>
            </a:r>
            <a:r>
              <a:rPr lang="el-GR" sz="1800" dirty="0"/>
              <a:t>νόσος </a:t>
            </a:r>
            <a:r>
              <a:rPr lang="el-GR" sz="1800" dirty="0" err="1" smtClean="0"/>
              <a:t>Kussmaul</a:t>
            </a:r>
            <a:r>
              <a:rPr lang="el-GR" sz="1800" dirty="0" smtClean="0"/>
              <a:t>-</a:t>
            </a:r>
            <a:r>
              <a:rPr lang="el-GR" sz="1800" dirty="0" err="1" smtClean="0"/>
              <a:t>Maier</a:t>
            </a:r>
            <a:r>
              <a:rPr lang="el-GR" sz="1800" dirty="0"/>
              <a:t>)</a:t>
            </a:r>
            <a:r>
              <a:rPr lang="el-GR" sz="1800" dirty="0" smtClean="0"/>
              <a:t> </a:t>
            </a:r>
            <a:r>
              <a:rPr lang="el-GR" sz="1800" dirty="0"/>
              <a:t>είναι μια σοβαρή </a:t>
            </a:r>
            <a:r>
              <a:rPr lang="el-GR" sz="1800" b="1" dirty="0"/>
              <a:t>αγγειακή νόσος</a:t>
            </a:r>
            <a:r>
              <a:rPr lang="el-GR" sz="1800" dirty="0"/>
              <a:t> που συνήθως προσβάλλει </a:t>
            </a:r>
            <a:r>
              <a:rPr lang="el-GR" sz="1800" dirty="0" smtClean="0"/>
              <a:t> </a:t>
            </a:r>
            <a:r>
              <a:rPr lang="el-GR" sz="1800" dirty="0"/>
              <a:t>μεσαίου μεγέθους αρτηρίες σε όλο το σώμα. Εμπίπτει στην κατηγορία της πρωτοπαθούς συστηματικής αγγειίτιδας </a:t>
            </a:r>
            <a:r>
              <a:rPr lang="el-GR" sz="1800" dirty="0" smtClean="0"/>
              <a:t>και, </a:t>
            </a:r>
            <a:r>
              <a:rPr lang="el-GR" sz="1800" dirty="0"/>
              <a:t>πιο </a:t>
            </a:r>
            <a:r>
              <a:rPr lang="el-GR" sz="1800" dirty="0" smtClean="0"/>
              <a:t>συγκεκριμένα, στη </a:t>
            </a:r>
            <a:r>
              <a:rPr lang="el-GR" sz="1800" dirty="0"/>
              <a:t>νεκρωτική φλεγμονή των </a:t>
            </a:r>
            <a:r>
              <a:rPr lang="el-GR" sz="1800" dirty="0" err="1"/>
              <a:t>αρτηριδίων</a:t>
            </a:r>
            <a:r>
              <a:rPr lang="el-GR" sz="1800" dirty="0"/>
              <a:t>, των τριχοειδών αγγείων ή των </a:t>
            </a:r>
            <a:r>
              <a:rPr lang="el-GR" sz="1800" dirty="0" err="1"/>
              <a:t>φλεβιδίων</a:t>
            </a:r>
            <a:r>
              <a:rPr lang="el-GR" sz="1800" dirty="0"/>
              <a:t>.</a:t>
            </a:r>
          </a:p>
          <a:p>
            <a:pPr algn="l"/>
            <a:r>
              <a:rPr lang="el-GR" sz="1800" b="1" dirty="0"/>
              <a:t>Λόγω της φλεγμονώδους φύσης της νόσου, </a:t>
            </a:r>
            <a:r>
              <a:rPr lang="el-GR" sz="1800" b="1" dirty="0" smtClean="0"/>
              <a:t>το τοίχωμα των αρτηριών διογκώνεται </a:t>
            </a:r>
            <a:r>
              <a:rPr lang="el-GR" sz="1800" b="1" dirty="0"/>
              <a:t>και η ροή του αίματος μειώνεται</a:t>
            </a:r>
            <a:r>
              <a:rPr lang="el-GR" sz="1800" dirty="0"/>
              <a:t>. Η φλεγμονή, η οποία επηρεάζει ολόκληρο το αρτηριακό τοίχωμα, συνήθως εκδηλώνεται εκεί </a:t>
            </a:r>
            <a:r>
              <a:rPr lang="el-GR" sz="1800" dirty="0" smtClean="0"/>
              <a:t>όπου οι αρτηρίες </a:t>
            </a:r>
            <a:r>
              <a:rPr lang="el-GR" sz="1800" dirty="0"/>
              <a:t>διακλαδίζονται. Οι αρτηρίες και </a:t>
            </a:r>
            <a:r>
              <a:rPr lang="el-GR" sz="1800" b="1" dirty="0"/>
              <a:t>τελικά οι προσβεβλημένοι ιστοί των αγγείων γίνονται </a:t>
            </a:r>
            <a:r>
              <a:rPr lang="el-GR" sz="1800" b="1" dirty="0" smtClean="0"/>
              <a:t>νεκρωτικοί (</a:t>
            </a:r>
            <a:r>
              <a:rPr lang="el-GR" sz="1800" b="1" dirty="0" err="1" smtClean="0"/>
              <a:t>ινωδοειδής</a:t>
            </a:r>
            <a:r>
              <a:rPr lang="el-GR" sz="1800" b="1" dirty="0" smtClean="0"/>
              <a:t> </a:t>
            </a:r>
            <a:r>
              <a:rPr lang="el-GR" sz="1800" b="1" dirty="0"/>
              <a:t>νέκρωση). </a:t>
            </a:r>
          </a:p>
          <a:p>
            <a:pPr algn="l"/>
            <a:r>
              <a:rPr lang="el-GR" sz="1800" dirty="0"/>
              <a:t>Η περιοχή που προσβάλλεται </a:t>
            </a:r>
            <a:r>
              <a:rPr lang="el-GR" sz="1800" dirty="0" smtClean="0"/>
              <a:t>,αντικαθίσταται </a:t>
            </a:r>
            <a:r>
              <a:rPr lang="el-GR" sz="1800" dirty="0"/>
              <a:t>από ουλώδη ιστό με πάχυνση του έσω χιτώνα </a:t>
            </a:r>
            <a:r>
              <a:rPr lang="el-GR" sz="1800" dirty="0" smtClean="0"/>
              <a:t> </a:t>
            </a:r>
            <a:r>
              <a:rPr lang="el-GR" sz="1800" dirty="0"/>
              <a:t>και </a:t>
            </a:r>
            <a:r>
              <a:rPr lang="el-GR" sz="1800" dirty="0" err="1"/>
              <a:t>περιαρτηριακή</a:t>
            </a:r>
            <a:r>
              <a:rPr lang="el-GR" sz="1800" dirty="0"/>
              <a:t> </a:t>
            </a:r>
            <a:r>
              <a:rPr lang="el-GR" sz="1800" dirty="0" err="1" smtClean="0"/>
              <a:t>ίνωση</a:t>
            </a:r>
            <a:r>
              <a:rPr lang="el-GR" sz="1800" dirty="0" err="1"/>
              <a:t>∙</a:t>
            </a:r>
            <a:r>
              <a:rPr lang="el-GR" sz="1800" dirty="0" smtClean="0"/>
              <a:t> </a:t>
            </a:r>
            <a:r>
              <a:rPr lang="el-GR" sz="1800" dirty="0"/>
              <a:t>στο στάδιο αυτό  </a:t>
            </a:r>
            <a:r>
              <a:rPr lang="el-GR" sz="1800" b="1" dirty="0"/>
              <a:t>μπορεί να σχηματιστούν θρόμβοι αίματος </a:t>
            </a:r>
            <a:r>
              <a:rPr lang="el-GR" sz="1800" dirty="0"/>
              <a:t>και ενδεχομένως να βλάψουν διάφορα όργανα και ιστούς του σώματος όπως το </a:t>
            </a:r>
            <a:r>
              <a:rPr lang="el-GR" sz="1800" dirty="0" smtClean="0"/>
              <a:t>ήπαρ, τους νεφρούς, </a:t>
            </a:r>
            <a:r>
              <a:rPr lang="el-GR" sz="1800" dirty="0"/>
              <a:t>την καρδιά, τον γαστρεντερικό σωλήνα, τους όρχεις και τους μύες.</a:t>
            </a:r>
          </a:p>
        </p:txBody>
      </p:sp>
      <p:pic>
        <p:nvPicPr>
          <p:cNvPr id="11" name="Εικόνα 10" descr="Εικόνα που περιέχει ροζ, ύφασμα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489F1465-B5A2-45B5-90DF-455CD08AE3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559" y="4061698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3191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8">
            <a:extLst>
              <a:ext uri="{FF2B5EF4-FFF2-40B4-BE49-F238E27FC236}">
                <a16:creationId xmlns="" xmlns:a16="http://schemas.microsoft.com/office/drawing/2014/main" id="{117AB3D3-3C9C-4DED-809A-78734805B8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E382031-2EE0-4FB8-8D4C-8B38A1B7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l-GR" sz="4800" b="1"/>
              <a:t>ΚΛΙΝΙΚΟ ΙΣΤΟΡΙΚΟ</a:t>
            </a:r>
          </a:p>
        </p:txBody>
      </p:sp>
      <p:sp>
        <p:nvSpPr>
          <p:cNvPr id="27" name="Rectangle 20">
            <a:extLst>
              <a:ext uri="{FF2B5EF4-FFF2-40B4-BE49-F238E27FC236}">
                <a16:creationId xmlns="" xmlns:a16="http://schemas.microsoft.com/office/drawing/2014/main" id="{3A9A4357-BD1D-4622-A4FE-766E6AB8DE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2">
            <a:extLst>
              <a:ext uri="{FF2B5EF4-FFF2-40B4-BE49-F238E27FC236}">
                <a16:creationId xmlns="" xmlns:a16="http://schemas.microsoft.com/office/drawing/2014/main" id="{E659831F-0D9A-4C63-9EBB-8435B85A44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EC4777FB-C1D8-4EAA-9B58-0638C94B4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55" y="2203079"/>
            <a:ext cx="6885348" cy="4035880"/>
          </a:xfrm>
        </p:spPr>
        <p:txBody>
          <a:bodyPr anchor="ctr">
            <a:normAutofit/>
          </a:bodyPr>
          <a:lstStyle/>
          <a:p>
            <a:r>
              <a:rPr lang="el-GR" sz="2400" b="1" dirty="0"/>
              <a:t>Άνδρας</a:t>
            </a:r>
            <a:r>
              <a:rPr lang="el-GR" sz="2400" dirty="0"/>
              <a:t> </a:t>
            </a:r>
            <a:r>
              <a:rPr lang="el-GR" sz="2400" b="1" dirty="0"/>
              <a:t>57 ετών  </a:t>
            </a:r>
            <a:r>
              <a:rPr lang="el-GR" sz="2400" dirty="0"/>
              <a:t>που πάσχει από </a:t>
            </a:r>
            <a:r>
              <a:rPr lang="el-GR" sz="2400" b="1" dirty="0"/>
              <a:t>η</a:t>
            </a:r>
            <a:r>
              <a:rPr lang="el-GR" sz="2400" b="1" dirty="0" smtClean="0"/>
              <a:t>πατίτιδα </a:t>
            </a:r>
            <a:r>
              <a:rPr lang="el-GR" sz="2400" b="1" dirty="0"/>
              <a:t>Β</a:t>
            </a:r>
            <a:r>
              <a:rPr lang="el-GR" sz="2400" dirty="0"/>
              <a:t> φτάνει στα επείγοντα με ιστορικό έντονου </a:t>
            </a:r>
            <a:r>
              <a:rPr lang="el-GR" sz="2400" b="1" dirty="0"/>
              <a:t>πόνου στην περιοχή της </a:t>
            </a:r>
            <a:r>
              <a:rPr lang="el-GR" sz="2400" b="1" dirty="0" smtClean="0"/>
              <a:t>επιδιδυμίδας, πυρετού</a:t>
            </a:r>
            <a:r>
              <a:rPr lang="el-GR" sz="2400" dirty="0" smtClean="0"/>
              <a:t> </a:t>
            </a:r>
            <a:r>
              <a:rPr lang="el-GR" sz="2400" dirty="0"/>
              <a:t>και </a:t>
            </a:r>
            <a:r>
              <a:rPr lang="el-GR" sz="2400" b="1" dirty="0"/>
              <a:t>κακουχίας </a:t>
            </a:r>
            <a:r>
              <a:rPr lang="el-GR" sz="2400" dirty="0"/>
              <a:t>. Ο ασθενής αναφέρει πως </a:t>
            </a:r>
            <a:r>
              <a:rPr lang="el-GR" sz="2400" b="1" dirty="0"/>
              <a:t>έχει χάσει αρκετό βάρος </a:t>
            </a:r>
            <a:r>
              <a:rPr lang="el-GR" sz="2400" dirty="0"/>
              <a:t>το τελευταίο </a:t>
            </a:r>
            <a:r>
              <a:rPr lang="el-GR" sz="2400" dirty="0" smtClean="0"/>
              <a:t>καιρό, ενώ </a:t>
            </a:r>
            <a:r>
              <a:rPr lang="el-GR" sz="2400" dirty="0"/>
              <a:t>επίσης  έχει έντονους </a:t>
            </a:r>
            <a:r>
              <a:rPr lang="el-GR" sz="2400" b="1" dirty="0" err="1"/>
              <a:t>μυοσκελετικούς</a:t>
            </a:r>
            <a:r>
              <a:rPr lang="el-GR" sz="2400" b="1" dirty="0"/>
              <a:t> πόνους </a:t>
            </a:r>
            <a:r>
              <a:rPr lang="el-GR" sz="2400" b="1" dirty="0" smtClean="0"/>
              <a:t> και </a:t>
            </a:r>
            <a:r>
              <a:rPr lang="el-GR" sz="2400" b="1" dirty="0"/>
              <a:t>αρθραλγίες στα κάτω  </a:t>
            </a:r>
            <a:r>
              <a:rPr lang="el-GR" sz="2400" b="1" dirty="0" smtClean="0"/>
              <a:t>άκρα</a:t>
            </a:r>
            <a:r>
              <a:rPr lang="el-GR" sz="2400" dirty="0" smtClean="0"/>
              <a:t>. Τέλος, </a:t>
            </a:r>
            <a:r>
              <a:rPr lang="el-GR" sz="2400" dirty="0"/>
              <a:t>χαρακτηριστικά είναι τα </a:t>
            </a:r>
            <a:r>
              <a:rPr lang="el-GR" sz="2400" b="1" dirty="0"/>
              <a:t>εξανθήματα </a:t>
            </a:r>
            <a:r>
              <a:rPr lang="el-GR" sz="2400" dirty="0"/>
              <a:t>που φέρει στα πόδια </a:t>
            </a:r>
            <a:r>
              <a:rPr lang="el-GR" sz="2000" dirty="0"/>
              <a:t>.</a:t>
            </a:r>
          </a:p>
        </p:txBody>
      </p:sp>
      <p:pic>
        <p:nvPicPr>
          <p:cNvPr id="5" name="Εικόνα 4" descr="Εικόνα που περιέχει ροζ, λαχανικό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F8834562-30BB-460C-9767-DEC5656C0B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7566" b="2"/>
          <a:stretch/>
        </p:blipFill>
        <p:spPr>
          <a:xfrm>
            <a:off x="7038109" y="2484255"/>
            <a:ext cx="4023700" cy="3714244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E6995CE5-F890-4ABA-82A2-26507CE8D2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4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F8820D1-7FA6-40BA-994F-8298B6C8E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el-GR" dirty="0"/>
              <a:t>ΠΩΣ ΔΙΑΧΕΙΡΙΖΟΜΑΣΤΕ </a:t>
            </a:r>
            <a:r>
              <a:rPr lang="el-GR" dirty="0" smtClean="0"/>
              <a:t>ΕΝΑ </a:t>
            </a:r>
            <a:r>
              <a:rPr lang="el-GR" dirty="0"/>
              <a:t>ΤΕΤΟΙΟ </a:t>
            </a:r>
            <a:r>
              <a:rPr lang="el-GR" dirty="0" smtClean="0"/>
              <a:t>ΠΕΡΙΣΤΑΤΙΚΟ </a:t>
            </a:r>
            <a:r>
              <a:rPr lang="el-GR" dirty="0"/>
              <a:t>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674D0B19-A7DB-4994-9A0E-E90758FF5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53" y="1534510"/>
            <a:ext cx="10515600" cy="5323490"/>
          </a:xfrm>
        </p:spPr>
        <p:txBody>
          <a:bodyPr>
            <a:normAutofit fontScale="62500" lnSpcReduction="20000"/>
          </a:bodyPr>
          <a:lstStyle/>
          <a:p>
            <a:r>
              <a:rPr lang="el-GR" b="1" dirty="0"/>
              <a:t>Λήψη ιατρικού ιστορικού</a:t>
            </a:r>
            <a:r>
              <a:rPr lang="el-GR" dirty="0"/>
              <a:t> για να </a:t>
            </a:r>
            <a:r>
              <a:rPr lang="el-GR" dirty="0" smtClean="0"/>
              <a:t>αναζητήσουμε την </a:t>
            </a:r>
            <a:r>
              <a:rPr lang="el-GR" dirty="0"/>
              <a:t>παρουσία συμπτωμάτων </a:t>
            </a:r>
            <a:r>
              <a:rPr lang="el-GR" dirty="0" smtClean="0"/>
              <a:t>–σημείων ΟΠ(</a:t>
            </a:r>
            <a:r>
              <a:rPr lang="el-GR" u="sng" dirty="0" smtClean="0"/>
              <a:t>παράγοντες </a:t>
            </a:r>
            <a:r>
              <a:rPr lang="el-GR" u="sng" dirty="0"/>
              <a:t>κινδύνου :</a:t>
            </a:r>
            <a:r>
              <a:rPr lang="el-GR" u="sng" dirty="0" smtClean="0"/>
              <a:t>Ηπατίτιδα </a:t>
            </a:r>
            <a:r>
              <a:rPr lang="el-GR" u="sng" dirty="0"/>
              <a:t>Β , άρρεν φύλο , η</a:t>
            </a:r>
            <a:r>
              <a:rPr lang="el-GR" u="sng" dirty="0" smtClean="0"/>
              <a:t>λικία </a:t>
            </a:r>
            <a:r>
              <a:rPr lang="el-GR" u="sng" dirty="0"/>
              <a:t>: 40 -60</a:t>
            </a:r>
            <a:r>
              <a:rPr lang="el-GR" dirty="0" smtClean="0"/>
              <a:t>)</a:t>
            </a:r>
          </a:p>
          <a:p>
            <a:endParaRPr lang="el-GR" dirty="0"/>
          </a:p>
          <a:p>
            <a:r>
              <a:rPr lang="el-GR" b="1" dirty="0"/>
              <a:t>Φυσική εξέταση </a:t>
            </a:r>
            <a:r>
              <a:rPr lang="el-GR" dirty="0"/>
              <a:t>για τον εντοπισμό </a:t>
            </a:r>
            <a:r>
              <a:rPr lang="el-GR" dirty="0" smtClean="0"/>
              <a:t>πιθανών </a:t>
            </a:r>
            <a:r>
              <a:rPr lang="el-GR" dirty="0"/>
              <a:t>εμπλεκόμενων οργάνων και για τον αποκλεισμό άλλων παθήσεων που μπορεί να έχουν παρόμοια εμφάνιση- </a:t>
            </a:r>
            <a:r>
              <a:rPr lang="el-GR" u="sng" dirty="0" smtClean="0"/>
              <a:t>δυνατότητα ψηλάφησης </a:t>
            </a:r>
            <a:r>
              <a:rPr lang="el-GR" u="sng" dirty="0"/>
              <a:t>στην περιοχή </a:t>
            </a:r>
            <a:r>
              <a:rPr lang="el-GR" u="sng" dirty="0" smtClean="0"/>
              <a:t>των όρχεων </a:t>
            </a:r>
            <a:r>
              <a:rPr lang="el-GR" u="sng" dirty="0"/>
              <a:t>και </a:t>
            </a:r>
            <a:r>
              <a:rPr lang="el-GR" u="sng" dirty="0" smtClean="0"/>
              <a:t>της επιδιδυμίδας </a:t>
            </a:r>
            <a:r>
              <a:rPr lang="el-GR" u="sng" dirty="0"/>
              <a:t>για την διαπίστωσης τοπικής οζώδους εικόνας </a:t>
            </a:r>
            <a:r>
              <a:rPr lang="el-GR" dirty="0"/>
              <a:t>.Μέτρηση πίεσης : </a:t>
            </a:r>
            <a:r>
              <a:rPr lang="en-US" dirty="0"/>
              <a:t>(</a:t>
            </a:r>
            <a:r>
              <a:rPr lang="el-GR" dirty="0"/>
              <a:t>Δ.Π &gt;90</a:t>
            </a:r>
            <a:r>
              <a:rPr lang="en-US" dirty="0"/>
              <a:t>mmHg)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r>
              <a:rPr lang="el-GR" b="1" dirty="0"/>
              <a:t>Εξέταση αίματος και ανάλυση ούρων </a:t>
            </a:r>
            <a:r>
              <a:rPr lang="el-GR" b="1" dirty="0" smtClean="0"/>
              <a:t> ( χρήσιμη στο παρουσιαζόμενο περιστατικό νεφρικού παρεγχύματος)  </a:t>
            </a:r>
            <a:r>
              <a:rPr lang="el-GR" dirty="0" smtClean="0"/>
              <a:t>για </a:t>
            </a:r>
            <a:r>
              <a:rPr lang="el-GR" dirty="0"/>
              <a:t>αναζήτηση χαρακτηριστικών που μπορεί να υποδηλώνουν φλεγμονή </a:t>
            </a:r>
            <a:r>
              <a:rPr lang="el-GR" dirty="0" smtClean="0"/>
              <a:t> </a:t>
            </a:r>
            <a:r>
              <a:rPr lang="el-GR" dirty="0"/>
              <a:t>των εμπλεκόμενων οργάνων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/>
              <a:t>Απεικονιστικές εξετάσεις όπως </a:t>
            </a:r>
            <a:r>
              <a:rPr lang="el-GR" b="1" dirty="0"/>
              <a:t>ακτίνες Χ, αξονική τομογραφία (CT) ή μαγνητική τομογραφία (MR) </a:t>
            </a:r>
            <a:r>
              <a:rPr lang="el-GR" dirty="0"/>
              <a:t>μπορεί να δείξουν ανωμαλίες στις πληγείσες περιοχές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/>
              <a:t>Μόλις </a:t>
            </a:r>
            <a:r>
              <a:rPr lang="el-GR" dirty="0" smtClean="0"/>
              <a:t>υποψιαστούμε  τη </a:t>
            </a:r>
            <a:r>
              <a:rPr lang="el-GR" dirty="0"/>
              <a:t>διάγνωση της ΟΠ, η τεκμηρίωσή της συνήθως γίνεται με τη διενέργεια </a:t>
            </a:r>
            <a:r>
              <a:rPr lang="el-GR" b="1" dirty="0" err="1"/>
              <a:t>αρτηριογραφήματος</a:t>
            </a:r>
            <a:r>
              <a:rPr lang="el-GR" b="1" dirty="0"/>
              <a:t> ή βιοψίας</a:t>
            </a:r>
            <a:r>
              <a:rPr lang="el-GR" dirty="0"/>
              <a:t>. Η </a:t>
            </a:r>
            <a:r>
              <a:rPr lang="el-GR" dirty="0" err="1"/>
              <a:t>αρτηριογραφία</a:t>
            </a:r>
            <a:r>
              <a:rPr lang="el-GR" dirty="0"/>
              <a:t> μπορεί να δείξει ανεύρυσμα ή στένωση των αιμοφόρων αγγείων που υποδηλώνουν αγγειίτιδα. Ανάλογα με το σημείο εμπλοκής, μπορεί να πραγματοποιηθεί βιοψία μιας προσβεβλημένης περιοχής για να επιβεβαιωθεί η παρουσία αγγειίτιδας στον ιστό. Οι βιοψίες και τα </a:t>
            </a:r>
            <a:r>
              <a:rPr lang="el-GR" dirty="0" err="1"/>
              <a:t>αρτηριογραφήματα</a:t>
            </a:r>
            <a:r>
              <a:rPr lang="el-GR" dirty="0"/>
              <a:t> συνιστώνται μόνο για περιοχές οργάνων στις οποίες υπάρχουν μη φυσιολογικά ευρήματα από </a:t>
            </a:r>
            <a:r>
              <a:rPr lang="el-GR" dirty="0" smtClean="0"/>
              <a:t>προηγηθείσα εξέταση.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16513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8">
            <a:extLst>
              <a:ext uri="{FF2B5EF4-FFF2-40B4-BE49-F238E27FC236}">
                <a16:creationId xmlns="" xmlns:a16="http://schemas.microsoft.com/office/drawing/2014/main" id="{53B021B3-DE93-4AB7-8A18-CF5F1CED88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166A7C6-2624-4B77-B793-8D9B2FECA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l-GR" b="1" dirty="0"/>
              <a:t>ΒΑΣΙΚΑ </a:t>
            </a:r>
            <a:r>
              <a:rPr lang="el-GR" b="1" dirty="0" smtClean="0"/>
              <a:t> ΠΑΘΟΛΟΓΟΑΝΑΤΟΜΙΚΑ  ΣΤΟΙΧΕΙΑ</a:t>
            </a:r>
            <a:endParaRPr lang="el-GR" b="1" dirty="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52D502E5-F6B4-4D58-B4AE-FC466FF15E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9DECDBF4-02B6-4BB4-B65B-B8107AD6A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="" xmlns:a16="http://schemas.microsoft.com/office/drawing/2014/main" id="{9C17FA29-7780-4DEA-9AA6-E4EFBA9253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06946959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2222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>
            <a:extLst>
              <a:ext uri="{FF2B5EF4-FFF2-40B4-BE49-F238E27FC236}">
                <a16:creationId xmlns="" xmlns:a16="http://schemas.microsoft.com/office/drawing/2014/main" id="{823AC064-BC96-4F32-8AE1-B2FD387548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08612A6-8014-4B47-8183-4E44D3DBE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l-GR" sz="5400" dirty="0">
                <a:solidFill>
                  <a:srgbClr val="FFFFFF"/>
                </a:solidFill>
              </a:rPr>
              <a:t>ΜΕΛΕΤΗ ΠΛΑΚΙΔΙΩΝ </a:t>
            </a:r>
            <a:endParaRPr lang="en-US" sz="54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7E7C77BC-7138-40B1-A15B-20F57A4946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Εικόνα 6" descr="Εικόνα που περιέχει ροζ, ύφασμα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8DA97778-8E60-4810-8C92-9850C83860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88" y="2426818"/>
            <a:ext cx="4992074" cy="399763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DB146403-F3D6-484B-B2ED-97F9565D03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Θέση περιεχομένου 4" descr="Εικόνα που περιέχει κείμενο, χαλί, ύφασμα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523F5BD5-3F8C-479D-B3F8-DD28C48B52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441" y="2426818"/>
            <a:ext cx="5289181" cy="39976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2317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6FC8077-5804-4E46-8BEB-F22694D0F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9188" y="746234"/>
            <a:ext cx="5181600" cy="5430729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  <a:p>
            <a:pPr marL="0" indent="0">
              <a:buNone/>
            </a:pPr>
            <a:r>
              <a:rPr lang="el-GR" sz="6400" dirty="0" smtClean="0"/>
              <a:t>Ανάγκη </a:t>
            </a:r>
            <a:r>
              <a:rPr lang="el-GR" sz="6400" dirty="0"/>
              <a:t>διάκρισης από : </a:t>
            </a:r>
            <a:endParaRPr lang="el-GR" sz="6400" dirty="0" smtClean="0"/>
          </a:p>
          <a:p>
            <a:pPr marL="0" indent="0">
              <a:buNone/>
            </a:pPr>
            <a:endParaRPr lang="el-GR" sz="6400" dirty="0"/>
          </a:p>
          <a:p>
            <a:pPr marL="0" indent="0">
              <a:buNone/>
            </a:pPr>
            <a:r>
              <a:rPr lang="el-GR" dirty="0"/>
              <a:t>  </a:t>
            </a:r>
            <a:r>
              <a:rPr lang="el-GR" sz="4800" dirty="0"/>
              <a:t>.     </a:t>
            </a:r>
            <a:r>
              <a:rPr lang="el-GR" sz="4800" dirty="0" err="1" smtClean="0"/>
              <a:t>Αγγειΐτιδα</a:t>
            </a:r>
            <a:r>
              <a:rPr lang="el-GR" sz="4800" dirty="0" smtClean="0"/>
              <a:t> </a:t>
            </a:r>
            <a:r>
              <a:rPr lang="el-GR" sz="4800" dirty="0"/>
              <a:t>από υπερευαισθησία</a:t>
            </a:r>
          </a:p>
          <a:p>
            <a:r>
              <a:rPr lang="el-GR" sz="4800" dirty="0" err="1"/>
              <a:t>Αγγειΐτιδα</a:t>
            </a:r>
            <a:r>
              <a:rPr lang="el-GR" sz="4800" dirty="0"/>
              <a:t> και θρομβοφλεβίτιδα</a:t>
            </a:r>
          </a:p>
          <a:p>
            <a:r>
              <a:rPr lang="el-GR" sz="4800" dirty="0" err="1"/>
              <a:t>Αμυλοείδωση</a:t>
            </a:r>
            <a:endParaRPr lang="el-GR" sz="4800" dirty="0"/>
          </a:p>
          <a:p>
            <a:r>
              <a:rPr lang="el-GR" sz="4800" dirty="0"/>
              <a:t>Ανωμαλίες στεφανιαίων αρτηριών</a:t>
            </a:r>
          </a:p>
          <a:p>
            <a:r>
              <a:rPr lang="el-GR" sz="4800" dirty="0"/>
              <a:t>Αρτηρίτιδα συνδεόμενη με </a:t>
            </a:r>
            <a:r>
              <a:rPr lang="el-GR" sz="4800" dirty="0" err="1"/>
              <a:t>οικογενή</a:t>
            </a:r>
            <a:r>
              <a:rPr lang="el-GR" sz="4800" dirty="0"/>
              <a:t> μεσογειακό πυρετό</a:t>
            </a:r>
          </a:p>
          <a:p>
            <a:r>
              <a:rPr lang="el-GR" sz="4800" dirty="0"/>
              <a:t>Γαγγραινώδες </a:t>
            </a:r>
            <a:r>
              <a:rPr lang="el-GR" sz="4800" dirty="0" err="1"/>
              <a:t>πυόδερμα</a:t>
            </a:r>
            <a:endParaRPr lang="el-GR" sz="4800" dirty="0"/>
          </a:p>
          <a:p>
            <a:r>
              <a:rPr lang="el-GR" sz="4800" dirty="0" err="1"/>
              <a:t>Δερματομυοσίτιδα</a:t>
            </a:r>
            <a:endParaRPr lang="el-GR" sz="4800" dirty="0"/>
          </a:p>
          <a:p>
            <a:r>
              <a:rPr lang="el-GR" sz="4800" dirty="0" err="1"/>
              <a:t>Θρομβασθένεια</a:t>
            </a:r>
            <a:endParaRPr lang="el-GR" sz="4800" dirty="0"/>
          </a:p>
          <a:p>
            <a:r>
              <a:rPr lang="el-GR" sz="4800" dirty="0" err="1"/>
              <a:t>Θρομβοεμβολισμός</a:t>
            </a:r>
            <a:endParaRPr lang="el-GR" sz="4800" dirty="0"/>
          </a:p>
          <a:p>
            <a:r>
              <a:rPr lang="el-GR" sz="4800" dirty="0"/>
              <a:t>Ιδιοπαθής μικτή </a:t>
            </a:r>
            <a:r>
              <a:rPr lang="el-GR" sz="4800" dirty="0" err="1"/>
              <a:t>κρυοσφαιριναιμία</a:t>
            </a:r>
            <a:endParaRPr lang="el-GR" sz="4800" dirty="0"/>
          </a:p>
          <a:p>
            <a:r>
              <a:rPr lang="el-GR" sz="4800" dirty="0"/>
              <a:t>Κατάχρηση αμφεταμίνης</a:t>
            </a:r>
          </a:p>
          <a:p>
            <a:r>
              <a:rPr lang="el-GR" sz="4800" dirty="0"/>
              <a:t>Κοκκιωμάτωση </a:t>
            </a:r>
            <a:r>
              <a:rPr lang="en-US" sz="4800" dirty="0"/>
              <a:t>Wegener</a:t>
            </a:r>
          </a:p>
          <a:p>
            <a:r>
              <a:rPr lang="el-GR" sz="4800" dirty="0"/>
              <a:t>Λευχαιμία εκ τριχωτών κυττάρων</a:t>
            </a:r>
          </a:p>
          <a:p>
            <a:r>
              <a:rPr lang="el-GR" sz="4800" dirty="0"/>
              <a:t>Λοιμώξεις (</a:t>
            </a:r>
            <a:r>
              <a:rPr lang="el-GR" sz="4800" dirty="0" err="1"/>
              <a:t>βακτηριδιακή–μυκητιασική</a:t>
            </a:r>
            <a:r>
              <a:rPr lang="el-GR" sz="4800" dirty="0"/>
              <a:t> ενδοκαρδίτιδα, λοιμώξεις από </a:t>
            </a:r>
            <a:r>
              <a:rPr lang="el-GR" sz="4800" dirty="0" err="1"/>
              <a:t>κυτταρομεγαλοϊό</a:t>
            </a:r>
            <a:r>
              <a:rPr lang="el-GR" sz="4800" dirty="0"/>
              <a:t>, ιό ηπατίτιδας Β ή </a:t>
            </a:r>
            <a:r>
              <a:rPr lang="en-US" sz="4800" dirty="0"/>
              <a:t>C)</a:t>
            </a:r>
          </a:p>
          <a:p>
            <a:r>
              <a:rPr lang="el-GR" sz="4800" dirty="0" smtClean="0"/>
              <a:t>«Μεταστατική» </a:t>
            </a:r>
            <a:r>
              <a:rPr lang="el-GR" sz="4800" dirty="0"/>
              <a:t>νόσος </a:t>
            </a:r>
            <a:r>
              <a:rPr lang="en-US" sz="4800" dirty="0" err="1"/>
              <a:t>Crohn</a:t>
            </a:r>
            <a:endParaRPr lang="en-US" sz="4800" dirty="0"/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6953C13E-C4D2-4C33-934D-C29CDE8EA1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l-GR" sz="5600" dirty="0"/>
              <a:t>Νεανική ιδιοπαθής αρθρίτιδα</a:t>
            </a:r>
          </a:p>
          <a:p>
            <a:r>
              <a:rPr lang="el-GR" sz="5600" dirty="0"/>
              <a:t>Νεογνική οζώδης </a:t>
            </a:r>
            <a:r>
              <a:rPr lang="el-GR" sz="5600" dirty="0" err="1"/>
              <a:t>πολυαρτηρίτιδα</a:t>
            </a:r>
            <a:endParaRPr lang="el-GR" sz="5600" dirty="0"/>
          </a:p>
          <a:p>
            <a:r>
              <a:rPr lang="el-GR" sz="5600" dirty="0"/>
              <a:t>Νόσος </a:t>
            </a:r>
            <a:r>
              <a:rPr lang="en-US" sz="5600" dirty="0"/>
              <a:t>Kawasaki</a:t>
            </a:r>
          </a:p>
          <a:p>
            <a:r>
              <a:rPr lang="el-GR" sz="5600" dirty="0"/>
              <a:t>Σύνδρομο </a:t>
            </a:r>
            <a:r>
              <a:rPr lang="el-GR" sz="5600" dirty="0" err="1"/>
              <a:t>Αδαμαντιάδη</a:t>
            </a:r>
            <a:r>
              <a:rPr lang="el-GR" sz="5600" dirty="0"/>
              <a:t>-</a:t>
            </a:r>
            <a:r>
              <a:rPr lang="en-US" sz="5600" dirty="0" err="1"/>
              <a:t>Behcet</a:t>
            </a:r>
            <a:endParaRPr lang="en-US" sz="5600" dirty="0"/>
          </a:p>
          <a:p>
            <a:r>
              <a:rPr lang="el-GR" sz="5600" dirty="0"/>
              <a:t>Νόσος </a:t>
            </a:r>
            <a:r>
              <a:rPr lang="el-GR" sz="5600" dirty="0" err="1"/>
              <a:t>αντι</a:t>
            </a:r>
            <a:r>
              <a:rPr lang="el-GR" sz="5600" dirty="0"/>
              <a:t>-</a:t>
            </a:r>
            <a:r>
              <a:rPr lang="en-US" sz="5600" dirty="0"/>
              <a:t>GMB </a:t>
            </a:r>
            <a:r>
              <a:rPr lang="el-GR" sz="5600" dirty="0"/>
              <a:t>αντισώματος</a:t>
            </a:r>
          </a:p>
          <a:p>
            <a:r>
              <a:rPr lang="el-GR" sz="5600" dirty="0"/>
              <a:t>Πολλαπλά έμβολα από χοληστερόλη</a:t>
            </a:r>
          </a:p>
          <a:p>
            <a:r>
              <a:rPr lang="el-GR" sz="5600" dirty="0"/>
              <a:t>Πορφύρα </a:t>
            </a:r>
            <a:r>
              <a:rPr lang="en-US" sz="5600" dirty="0" err="1"/>
              <a:t>Henoch-Schonlein</a:t>
            </a:r>
            <a:endParaRPr lang="en-US" sz="5600" dirty="0"/>
          </a:p>
          <a:p>
            <a:r>
              <a:rPr lang="el-GR" sz="5600" dirty="0"/>
              <a:t>Ρευματοειδής αρθρίτιδα</a:t>
            </a:r>
          </a:p>
          <a:p>
            <a:r>
              <a:rPr lang="el-GR" sz="5600" dirty="0" err="1"/>
              <a:t>Σαρκοείδωση</a:t>
            </a:r>
            <a:endParaRPr lang="el-GR" sz="5600" dirty="0"/>
          </a:p>
          <a:p>
            <a:r>
              <a:rPr lang="el-GR" sz="5600" dirty="0"/>
              <a:t>Σηψαιμία</a:t>
            </a:r>
          </a:p>
          <a:p>
            <a:r>
              <a:rPr lang="el-GR" sz="5600" dirty="0"/>
              <a:t>Σύνδρομο </a:t>
            </a:r>
            <a:r>
              <a:rPr lang="en-US" sz="5600" dirty="0"/>
              <a:t>Cogan</a:t>
            </a:r>
          </a:p>
          <a:p>
            <a:r>
              <a:rPr lang="el-GR" sz="5600" dirty="0"/>
              <a:t>Συστηματικός </a:t>
            </a:r>
            <a:r>
              <a:rPr lang="el-GR" sz="5600" dirty="0" err="1"/>
              <a:t>ερυθηματώδης</a:t>
            </a:r>
            <a:r>
              <a:rPr lang="el-GR" sz="5600" dirty="0"/>
              <a:t> λύκος</a:t>
            </a:r>
          </a:p>
          <a:p>
            <a:r>
              <a:rPr lang="el-GR" sz="5600" dirty="0" err="1"/>
              <a:t>Φαρμακογενής</a:t>
            </a:r>
            <a:r>
              <a:rPr lang="el-GR" sz="5600" dirty="0"/>
              <a:t> </a:t>
            </a:r>
            <a:r>
              <a:rPr lang="el-GR" sz="5600" dirty="0" err="1"/>
              <a:t>αγγειΐτιδα</a:t>
            </a:r>
            <a:endParaRPr lang="el-GR" sz="5600" dirty="0"/>
          </a:p>
          <a:p>
            <a:r>
              <a:rPr lang="el-GR" sz="5600" dirty="0"/>
              <a:t>Μικροσκοπική </a:t>
            </a:r>
            <a:r>
              <a:rPr lang="el-GR" sz="5600" dirty="0" err="1"/>
              <a:t>πολυαγγειΐτιδα</a:t>
            </a:r>
            <a:endParaRPr lang="el-GR" sz="5600" dirty="0"/>
          </a:p>
          <a:p>
            <a:r>
              <a:rPr lang="el-GR" sz="5600" dirty="0"/>
              <a:t>Μικτή νόσος συνδετικού ιστού</a:t>
            </a:r>
          </a:p>
          <a:p>
            <a:r>
              <a:rPr lang="el-GR" sz="5600" dirty="0"/>
              <a:t>Μύξωμα αριστερού </a:t>
            </a:r>
            <a:r>
              <a:rPr lang="el-GR" sz="5600" dirty="0" smtClean="0"/>
              <a:t>κόλπου καρδιάς</a:t>
            </a:r>
            <a:endParaRPr lang="el-GR" sz="5600" dirty="0"/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6256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01FFAF3-D04D-4ACA-996D-979DF1863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pPr algn="ctr"/>
            <a:r>
              <a:rPr lang="el-GR" b="1" dirty="0"/>
              <a:t>ΔΙΑΦΟΡΙΚΗ ΔΙΑΝΓΩΣΗ 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7CB4857B-ED7C-444D-9F04-2F885114A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D18046FB-44EA-4FD8-A585-EA09A319B2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479F5F2B-8B58-4140-AE6A-51F6C67B18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6F52FD64-1335-4AD8-A562-E40570463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398" y="1687483"/>
            <a:ext cx="9367204" cy="4804757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l-GR" sz="1600" b="1" dirty="0"/>
              <a:t>Ψηλαφητή πορφύρα, νεκρωτικές δερματικές αλλοιώσεις, κοιλιακός πόνος, αρθρίτιδα/αρθραλγίες, </a:t>
            </a:r>
            <a:r>
              <a:rPr lang="el-GR" sz="1600" b="1" dirty="0" err="1"/>
              <a:t>μυοσίτιδα</a:t>
            </a:r>
            <a:r>
              <a:rPr lang="el-GR" sz="1600" b="1" dirty="0"/>
              <a:t>/μυαλγίες, </a:t>
            </a:r>
            <a:r>
              <a:rPr lang="el-GR" sz="1600" b="1" dirty="0" err="1"/>
              <a:t>νεφραγγειακή</a:t>
            </a:r>
            <a:r>
              <a:rPr lang="el-GR" sz="1600" b="1" dirty="0"/>
              <a:t> υπέρταση, νευρολογικές διαταραχές, πνευμονική προσβολή και στεφανιαία αρτηρίτιδα μπορεί να παρατηρηθούν στην έναρξη ή την διάρκεια της διαδρομής της νόσου, </a:t>
            </a:r>
            <a:r>
              <a:rPr lang="el-GR" sz="1600" b="1" dirty="0" err="1"/>
              <a:t>γι΄</a:t>
            </a:r>
            <a:r>
              <a:rPr lang="el-GR" sz="1600" b="1" dirty="0"/>
              <a:t> αυτό και η </a:t>
            </a:r>
            <a:r>
              <a:rPr lang="el-GR" sz="1600" b="1" dirty="0" smtClean="0"/>
              <a:t>ΟΠ  </a:t>
            </a:r>
            <a:r>
              <a:rPr lang="el-GR" sz="1600" b="1" dirty="0"/>
              <a:t>πρέπει να μπαίνει στη ΔΔ σε κάθε ασθενή με αδιάγνωστες συστηματικές φλεγμονώδεις καταστάσεις .</a:t>
            </a:r>
          </a:p>
          <a:p>
            <a:r>
              <a:rPr lang="el-GR" sz="1600" dirty="0"/>
              <a:t>Το κυριότερο νόσημα που </a:t>
            </a:r>
            <a:r>
              <a:rPr lang="el-GR" sz="1600" b="1" dirty="0"/>
              <a:t>πρέπει να διαχωρίζεται από την </a:t>
            </a:r>
            <a:r>
              <a:rPr lang="el-GR" sz="1600" b="1" dirty="0" smtClean="0"/>
              <a:t>ΟΠ </a:t>
            </a:r>
            <a:r>
              <a:rPr lang="el-GR" sz="1600" b="1" dirty="0"/>
              <a:t>είναι η μικροσκοπική </a:t>
            </a:r>
            <a:r>
              <a:rPr lang="el-GR" sz="1600" b="1" dirty="0" err="1" smtClean="0"/>
              <a:t>πολυαγγειίτιδα</a:t>
            </a:r>
            <a:r>
              <a:rPr lang="el-GR" sz="1600" dirty="0" smtClean="0"/>
              <a:t>. </a:t>
            </a:r>
            <a:r>
              <a:rPr lang="el-GR" sz="1600" dirty="0"/>
              <a:t>Η διάκριση μεταξύ των δύο αυτών νοσημάτων μπορεί να γίνει από την παρουσία </a:t>
            </a:r>
            <a:r>
              <a:rPr lang="el-GR" sz="1600" dirty="0" err="1" smtClean="0"/>
              <a:t>σπειραματοπάθειας</a:t>
            </a:r>
            <a:r>
              <a:rPr lang="el-GR" sz="1600" dirty="0" smtClean="0"/>
              <a:t> </a:t>
            </a:r>
            <a:r>
              <a:rPr lang="el-GR" sz="1600" dirty="0"/>
              <a:t>και της πνευμονικής </a:t>
            </a:r>
            <a:r>
              <a:rPr lang="el-GR" sz="1600" dirty="0" smtClean="0"/>
              <a:t>προσβολής στη μικροσκοπική </a:t>
            </a:r>
            <a:r>
              <a:rPr lang="el-GR" sz="1600" dirty="0" err="1" smtClean="0"/>
              <a:t>πολυαγγειίτιδα</a:t>
            </a:r>
            <a:r>
              <a:rPr lang="el-GR" sz="1600" dirty="0" smtClean="0"/>
              <a:t>.</a:t>
            </a:r>
            <a:endParaRPr lang="el-GR" sz="1600" dirty="0"/>
          </a:p>
          <a:p>
            <a:r>
              <a:rPr lang="el-GR" sz="1600" dirty="0"/>
              <a:t>Άλλες </a:t>
            </a:r>
            <a:r>
              <a:rPr lang="el-GR" sz="1600" dirty="0" err="1"/>
              <a:t>αγγειΐτιδες</a:t>
            </a:r>
            <a:r>
              <a:rPr lang="el-GR" sz="1600" dirty="0"/>
              <a:t> που μπαίνουν στη ΔΔ είναι </a:t>
            </a:r>
            <a:r>
              <a:rPr lang="el-GR" sz="1600" b="1" dirty="0"/>
              <a:t>η κροταφική αρτηρίτιδα, η κοκκιωμάτωση </a:t>
            </a:r>
            <a:r>
              <a:rPr lang="el-GR" sz="1600" b="1" dirty="0" err="1"/>
              <a:t>Wegener</a:t>
            </a:r>
            <a:r>
              <a:rPr lang="el-GR" sz="1600" b="1" dirty="0"/>
              <a:t>, η πορφύρα </a:t>
            </a:r>
            <a:r>
              <a:rPr lang="el-GR" sz="1600" b="1" dirty="0" err="1"/>
              <a:t>Henoch</a:t>
            </a:r>
            <a:r>
              <a:rPr lang="el-GR" sz="1600" b="1" dirty="0"/>
              <a:t>-</a:t>
            </a:r>
            <a:r>
              <a:rPr lang="el-GR" sz="1600" b="1" dirty="0" err="1"/>
              <a:t>Schonlein</a:t>
            </a:r>
            <a:r>
              <a:rPr lang="el-GR" sz="1600" b="1" dirty="0"/>
              <a:t>, το σύνδρομο </a:t>
            </a:r>
            <a:r>
              <a:rPr lang="el-GR" sz="1600" b="1" dirty="0" err="1"/>
              <a:t>Churg</a:t>
            </a:r>
            <a:r>
              <a:rPr lang="el-GR" sz="1600" b="1" dirty="0"/>
              <a:t>-</a:t>
            </a:r>
            <a:r>
              <a:rPr lang="el-GR" sz="1600" b="1" dirty="0" err="1"/>
              <a:t>Strauss</a:t>
            </a:r>
            <a:r>
              <a:rPr lang="el-GR" sz="1600" b="1" dirty="0"/>
              <a:t>, η </a:t>
            </a:r>
            <a:r>
              <a:rPr lang="el-GR" sz="1600" b="1" dirty="0" err="1"/>
              <a:t>φαρμακογενής</a:t>
            </a:r>
            <a:r>
              <a:rPr lang="el-GR" sz="1600" b="1" dirty="0"/>
              <a:t> και η </a:t>
            </a:r>
            <a:r>
              <a:rPr lang="el-GR" sz="1600" b="1" dirty="0" err="1"/>
              <a:t>κρυοσφαιριναιμική</a:t>
            </a:r>
            <a:r>
              <a:rPr lang="el-GR" sz="1600" b="1" dirty="0"/>
              <a:t> </a:t>
            </a:r>
            <a:r>
              <a:rPr lang="el-GR" sz="1600" b="1" dirty="0" err="1"/>
              <a:t>αγγειΐτιδα</a:t>
            </a:r>
            <a:r>
              <a:rPr lang="el-GR" sz="1600" b="1" dirty="0"/>
              <a:t>, </a:t>
            </a:r>
            <a:r>
              <a:rPr lang="el-GR" sz="1600" b="1" dirty="0" smtClean="0"/>
              <a:t>κ.ά.</a:t>
            </a:r>
            <a:endParaRPr lang="el-GR" sz="1600" b="1" dirty="0"/>
          </a:p>
          <a:p>
            <a:r>
              <a:rPr lang="el-GR" sz="1600" b="1" dirty="0"/>
              <a:t>Στα παιδιά, τα κυριότερα νοσήματα που πρέπει να αποκλείονται είναι το γαγγραινώδες </a:t>
            </a:r>
            <a:r>
              <a:rPr lang="el-GR" sz="1600" b="1" dirty="0" err="1"/>
              <a:t>πυόδερμα</a:t>
            </a:r>
            <a:r>
              <a:rPr lang="el-GR" sz="1600" b="1" dirty="0"/>
              <a:t>, το οζώδες και το πολύμορφο ερύθημα, ο οξύς ρευματικός πυρετός, η νόσος </a:t>
            </a:r>
            <a:r>
              <a:rPr lang="el-GR" sz="1600" b="1" dirty="0" err="1"/>
              <a:t>Kawasaki</a:t>
            </a:r>
            <a:r>
              <a:rPr lang="el-GR" sz="1600" b="1" dirty="0"/>
              <a:t>, η νεανική </a:t>
            </a:r>
            <a:r>
              <a:rPr lang="el-GR" sz="1600" b="1" dirty="0" err="1"/>
              <a:t>ίδιοπαθής</a:t>
            </a:r>
            <a:r>
              <a:rPr lang="el-GR" sz="1600" b="1" dirty="0"/>
              <a:t> αρθρίτιδα, η </a:t>
            </a:r>
            <a:r>
              <a:rPr lang="el-GR" sz="1600" b="1" dirty="0" err="1"/>
              <a:t>δερματομυοσίτιδα</a:t>
            </a:r>
            <a:r>
              <a:rPr lang="el-GR" sz="1600" b="1" dirty="0"/>
              <a:t> κ.ά. </a:t>
            </a:r>
          </a:p>
          <a:p>
            <a:r>
              <a:rPr lang="el-GR" sz="1600" b="1" dirty="0"/>
              <a:t>Αλλοιώσεις τύπου οζώδους </a:t>
            </a:r>
            <a:r>
              <a:rPr lang="el-GR" sz="1600" b="1" dirty="0" err="1"/>
              <a:t>πολυαρτηρίτιδας</a:t>
            </a:r>
            <a:r>
              <a:rPr lang="el-GR" sz="1600" b="1" dirty="0"/>
              <a:t> μπορεί να παρουσιάζονται σαν νέκρωση της γλώσσας ή αναπτύσσονται σε ασθενείς με σύνδρομο </a:t>
            </a:r>
            <a:r>
              <a:rPr lang="el-GR" sz="1600" b="1" dirty="0" err="1" smtClean="0"/>
              <a:t>Αδαμαντιάδη</a:t>
            </a:r>
            <a:r>
              <a:rPr lang="el-GR" sz="1600" b="1" dirty="0" smtClean="0"/>
              <a:t>-</a:t>
            </a:r>
            <a:r>
              <a:rPr lang="el-GR" sz="1600" b="1" dirty="0" err="1" smtClean="0"/>
              <a:t>Behcet</a:t>
            </a:r>
            <a:r>
              <a:rPr lang="el-GR" sz="1600" b="1" dirty="0" smtClean="0"/>
              <a:t>. </a:t>
            </a:r>
            <a:endParaRPr lang="el-GR" sz="1600" b="1" dirty="0"/>
          </a:p>
          <a:p>
            <a:r>
              <a:rPr lang="el-GR" sz="1600" dirty="0"/>
              <a:t>Σε ασθενείς που παρουσιάζονται με οζίδια, </a:t>
            </a:r>
            <a:r>
              <a:rPr lang="el-GR" sz="1600" b="1" dirty="0"/>
              <a:t>πρέπει να αποκλείονται </a:t>
            </a:r>
            <a:r>
              <a:rPr lang="el-GR" sz="1600" b="1" dirty="0" err="1"/>
              <a:t>βακτηριδιακές</a:t>
            </a:r>
            <a:r>
              <a:rPr lang="el-GR" sz="1600" b="1" dirty="0"/>
              <a:t>, ιογενείς και παρασιτικές λοιμώξεις.</a:t>
            </a:r>
          </a:p>
          <a:p>
            <a:r>
              <a:rPr lang="el-GR" sz="1600" b="1" dirty="0"/>
              <a:t>Το γαγγραινώδες </a:t>
            </a:r>
            <a:r>
              <a:rPr lang="el-GR" sz="1600" b="1" dirty="0" err="1"/>
              <a:t>πυόδερμα</a:t>
            </a:r>
            <a:r>
              <a:rPr lang="el-GR" sz="1600" b="1" dirty="0"/>
              <a:t> και η μεταστατική νόσος </a:t>
            </a:r>
            <a:r>
              <a:rPr lang="el-GR" sz="1600" b="1" dirty="0" err="1"/>
              <a:t>Crohn</a:t>
            </a:r>
            <a:r>
              <a:rPr lang="el-GR" sz="1600" b="1" dirty="0"/>
              <a:t> μπορεί να υποδύονται την </a:t>
            </a:r>
            <a:r>
              <a:rPr lang="el-GR" sz="1600" b="1" dirty="0" err="1"/>
              <a:t>ελκωτική</a:t>
            </a:r>
            <a:r>
              <a:rPr lang="el-GR" sz="1600" b="1" dirty="0"/>
              <a:t> φάση </a:t>
            </a:r>
            <a:r>
              <a:rPr lang="el-GR" sz="1600" b="1" dirty="0" smtClean="0"/>
              <a:t>της ΟΠ.</a:t>
            </a:r>
            <a:endParaRPr lang="el-GR" sz="1600" b="1" dirty="0"/>
          </a:p>
          <a:p>
            <a:endParaRPr lang="el-GR" sz="1300" dirty="0"/>
          </a:p>
        </p:txBody>
      </p:sp>
    </p:spTree>
    <p:extLst>
      <p:ext uri="{BB962C8B-B14F-4D97-AF65-F5344CB8AC3E}">
        <p14:creationId xmlns="" xmlns:p14="http://schemas.microsoft.com/office/powerpoint/2010/main" val="273720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42A4FC2C-047E-45A5-965D-8E1E3BF09B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="" xmlns:a16="http://schemas.microsoft.com/office/drawing/2014/main" id="{6498F90E-833C-41B9-AD16-81B322132D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6633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805</Words>
  <Application>Microsoft Office PowerPoint</Application>
  <PresentationFormat>Προσαρμογή</PresentationFormat>
  <Paragraphs>73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ΟΖΩΔΗΣ ΠΟΛΥΑΡΤΗΡΙΤΙΔΑ (ΟΠ)   </vt:lpstr>
      <vt:lpstr>ΟΖΩΔΗΣ ΠΟΛΥΑΡΤΗΡΙΤΙΔΑ  </vt:lpstr>
      <vt:lpstr>ΚΛΙΝΙΚΟ ΙΣΤΟΡΙΚΟ</vt:lpstr>
      <vt:lpstr>ΠΩΣ ΔΙΑΧΕΙΡΙΖΟΜΑΣΤΕ ΕΝΑ ΤΕΤΟΙΟ ΠΕΡΙΣΤΑΤΙΚΟ ;</vt:lpstr>
      <vt:lpstr>ΒΑΣΙΚΑ  ΠΑΘΟΛΟΓΟΑΝΑΤΟΜΙΚΑ  ΣΤΟΙΧΕΙΑ</vt:lpstr>
      <vt:lpstr>ΜΕΛΕΤΗ ΠΛΑΚΙΔΙΩΝ </vt:lpstr>
      <vt:lpstr>Διαφάνεια 7</vt:lpstr>
      <vt:lpstr>ΔΙΑΦΟΡΙΚΗ ΔΙΑΝΓΩΣΗ </vt:lpstr>
      <vt:lpstr>Διαφάνεια 9</vt:lpstr>
      <vt:lpstr>ΤΕΛΟΣ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ΟΖΩΔΗΣ ΠΟΛΥΑΡΤΗΡΙΤΙΔΑ</dc:title>
  <dc:creator>MHNAS ANTONAKIS</dc:creator>
  <cp:lastModifiedBy>User</cp:lastModifiedBy>
  <cp:revision>20</cp:revision>
  <dcterms:created xsi:type="dcterms:W3CDTF">2022-03-09T20:46:27Z</dcterms:created>
  <dcterms:modified xsi:type="dcterms:W3CDTF">2022-03-13T11:42:42Z</dcterms:modified>
</cp:coreProperties>
</file>