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24" r:id="rId1"/>
  </p:sldMasterIdLst>
  <p:sldIdLst>
    <p:sldId id="256" r:id="rId2"/>
    <p:sldId id="270" r:id="rId3"/>
    <p:sldId id="263" r:id="rId4"/>
    <p:sldId id="289" r:id="rId5"/>
    <p:sldId id="272" r:id="rId6"/>
    <p:sldId id="275" r:id="rId7"/>
    <p:sldId id="259" r:id="rId8"/>
    <p:sldId id="261" r:id="rId9"/>
    <p:sldId id="260" r:id="rId10"/>
    <p:sldId id="265" r:id="rId11"/>
    <p:sldId id="266" r:id="rId12"/>
    <p:sldId id="274" r:id="rId13"/>
    <p:sldId id="262" r:id="rId14"/>
    <p:sldId id="276" r:id="rId15"/>
    <p:sldId id="279" r:id="rId16"/>
    <p:sldId id="277" r:id="rId17"/>
    <p:sldId id="281" r:id="rId18"/>
    <p:sldId id="278" r:id="rId19"/>
    <p:sldId id="282" r:id="rId20"/>
    <p:sldId id="267" r:id="rId21"/>
    <p:sldId id="269" r:id="rId22"/>
    <p:sldId id="264" r:id="rId23"/>
    <p:sldId id="286" r:id="rId24"/>
    <p:sldId id="280" r:id="rId25"/>
    <p:sldId id="283" r:id="rId26"/>
    <p:sldId id="284" r:id="rId27"/>
    <p:sldId id="285" r:id="rId28"/>
    <p:sldId id="268" r:id="rId29"/>
    <p:sldId id="273" r:id="rId30"/>
    <p:sldId id="287" r:id="rId3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7" autoAdjust="0"/>
    <p:restoredTop sz="94682"/>
  </p:normalViewPr>
  <p:slideViewPr>
    <p:cSldViewPr>
      <p:cViewPr varScale="1">
        <p:scale>
          <a:sx n="111" d="100"/>
          <a:sy n="111" d="100"/>
        </p:scale>
        <p:origin x="1640"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7" name="6 - Ισοσκελές τρίγωνο"/>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Τίτλος"/>
          <p:cNvSpPr>
            <a:spLocks noGrp="1"/>
          </p:cNvSpPr>
          <p:nvPr>
            <p:ph type="ctrTitle"/>
          </p:nvPr>
        </p:nvSpPr>
        <p:spPr>
          <a:xfrm>
            <a:off x="540544" y="776288"/>
            <a:ext cx="8062912" cy="1470025"/>
          </a:xfrm>
        </p:spPr>
        <p:txBody>
          <a:bodyPr anchor="b">
            <a:normAutofit/>
          </a:bodyPr>
          <a:lstStyle>
            <a:lvl1pPr algn="r">
              <a:defRPr sz="4400"/>
            </a:lvl1pPr>
          </a:lstStyle>
          <a:p>
            <a:r>
              <a:rPr kumimoji="0" lang="el-GR"/>
              <a:t>Kλικ για επεξεργασία του τίτλου</a:t>
            </a:r>
            <a:endParaRPr kumimoji="0" lang="en-US"/>
          </a:p>
        </p:txBody>
      </p:sp>
      <p:sp>
        <p:nvSpPr>
          <p:cNvPr id="9" name="8 - Υπότιτλος"/>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a:xfrm>
            <a:off x="1371600" y="6012656"/>
            <a:ext cx="5791200" cy="365125"/>
          </a:xfrm>
        </p:spPr>
        <p:txBody>
          <a:bodyPr tIns="0" bIns="0" anchor="t"/>
          <a:lstStyle>
            <a:lvl1pPr algn="r">
              <a:defRPr sz="1000"/>
            </a:lvl1pPr>
          </a:lstStyle>
          <a:p>
            <a:fld id="{C6C0680C-A2FF-4457-8993-E2CB00AEC6C8}" type="datetimeFigureOut">
              <a:rPr lang="el-GR" smtClean="0"/>
              <a:pPr/>
              <a:t>12/1/24</a:t>
            </a:fld>
            <a:endParaRPr lang="el-GR"/>
          </a:p>
        </p:txBody>
      </p:sp>
      <p:sp>
        <p:nvSpPr>
          <p:cNvPr id="17" name="16 - Θέση υποσέλιδου"/>
          <p:cNvSpPr>
            <a:spLocks noGrp="1"/>
          </p:cNvSpPr>
          <p:nvPr>
            <p:ph type="ftr" sz="quarter" idx="11"/>
          </p:nvPr>
        </p:nvSpPr>
        <p:spPr>
          <a:xfrm>
            <a:off x="1371600" y="5650704"/>
            <a:ext cx="5791200" cy="365125"/>
          </a:xfrm>
        </p:spPr>
        <p:txBody>
          <a:bodyPr tIns="0" bIns="0" anchor="b"/>
          <a:lstStyle>
            <a:lvl1pPr algn="r">
              <a:defRPr sz="1100"/>
            </a:lvl1pPr>
          </a:lstStyle>
          <a:p>
            <a:endParaRPr lang="el-GR"/>
          </a:p>
        </p:txBody>
      </p:sp>
      <p:sp>
        <p:nvSpPr>
          <p:cNvPr id="29" name="28 - Θέση αριθμού διαφάνειας"/>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91242489-B915-4D35-BE1C-77CA36D04C77}"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C6C0680C-A2FF-4457-8993-E2CB00AEC6C8}" type="datetimeFigureOut">
              <a:rPr lang="el-GR" smtClean="0"/>
              <a:pPr/>
              <a:t>12/1/24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1242489-B915-4D35-BE1C-77CA36D04C77}"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781800" y="381000"/>
            <a:ext cx="1905000" cy="5486400"/>
          </a:xfrm>
        </p:spPr>
        <p:txBody>
          <a:bodyPr vert="eaVert"/>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381000"/>
            <a:ext cx="6248400" cy="5486400"/>
          </a:xfrm>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C6C0680C-A2FF-4457-8993-E2CB00AEC6C8}" type="datetimeFigureOut">
              <a:rPr lang="el-GR" smtClean="0"/>
              <a:pPr/>
              <a:t>12/1/24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1242489-B915-4D35-BE1C-77CA36D04C77}"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67494"/>
            <a:ext cx="8229600" cy="1399032"/>
          </a:xfrm>
        </p:spPr>
        <p:txBody>
          <a:bodyPr/>
          <a:lstStyle/>
          <a:p>
            <a:r>
              <a:rPr kumimoji="0" lang="el-GR"/>
              <a:t>Kλικ για επεξεργασία του τίτλου</a:t>
            </a:r>
            <a:endParaRPr kumimoji="0" lang="en-US"/>
          </a:p>
        </p:txBody>
      </p:sp>
      <p:sp>
        <p:nvSpPr>
          <p:cNvPr id="3" name="2 - Θέση περιεχομένου"/>
          <p:cNvSpPr>
            <a:spLocks noGrp="1"/>
          </p:cNvSpPr>
          <p:nvPr>
            <p:ph idx="1"/>
          </p:nvPr>
        </p:nvSpPr>
        <p:spPr>
          <a:xfrm>
            <a:off x="457200" y="1882808"/>
            <a:ext cx="8229600" cy="4572000"/>
          </a:xfrm>
        </p:spPr>
        <p:txBody>
          <a:body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a:xfrm>
            <a:off x="4791456" y="6480048"/>
            <a:ext cx="2133600" cy="301752"/>
          </a:xfrm>
        </p:spPr>
        <p:txBody>
          <a:bodyPr/>
          <a:lstStyle/>
          <a:p>
            <a:fld id="{C6C0680C-A2FF-4457-8993-E2CB00AEC6C8}" type="datetimeFigureOut">
              <a:rPr lang="el-GR" smtClean="0"/>
              <a:pPr/>
              <a:t>12/1/24</a:t>
            </a:fld>
            <a:endParaRPr lang="el-GR"/>
          </a:p>
        </p:txBody>
      </p:sp>
      <p:sp>
        <p:nvSpPr>
          <p:cNvPr id="5" name="4 - Θέση υποσέλιδου"/>
          <p:cNvSpPr>
            <a:spLocks noGrp="1"/>
          </p:cNvSpPr>
          <p:nvPr>
            <p:ph type="ftr" sz="quarter" idx="11"/>
          </p:nvPr>
        </p:nvSpPr>
        <p:spPr>
          <a:xfrm>
            <a:off x="457200" y="6480969"/>
            <a:ext cx="4260056" cy="300831"/>
          </a:xfrm>
        </p:spPr>
        <p:txBody>
          <a:bodyPr/>
          <a:lstStyle/>
          <a:p>
            <a:endParaRPr lang="el-GR"/>
          </a:p>
        </p:txBody>
      </p:sp>
      <p:sp>
        <p:nvSpPr>
          <p:cNvPr id="6" name="5 - Θέση αριθμού διαφάνειας"/>
          <p:cNvSpPr>
            <a:spLocks noGrp="1"/>
          </p:cNvSpPr>
          <p:nvPr>
            <p:ph type="sldNum" sz="quarter" idx="12"/>
          </p:nvPr>
        </p:nvSpPr>
        <p:spPr/>
        <p:txBody>
          <a:bodyPr/>
          <a:lstStyle/>
          <a:p>
            <a:fld id="{91242489-B915-4D35-BE1C-77CA36D04C77}"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2">
        <a:schemeClr val="bg1"/>
      </p:bgRef>
    </p:bg>
    <p:spTree>
      <p:nvGrpSpPr>
        <p:cNvPr id="1" name=""/>
        <p:cNvGrpSpPr/>
        <p:nvPr/>
      </p:nvGrpSpPr>
      <p:grpSpPr>
        <a:xfrm>
          <a:off x="0" y="0"/>
          <a:ext cx="0" cy="0"/>
          <a:chOff x="0" y="0"/>
          <a:chExt cx="0" cy="0"/>
        </a:xfrm>
      </p:grpSpPr>
      <p:sp>
        <p:nvSpPr>
          <p:cNvPr id="9" name="8 - Ορθογώνιο τρίγωνο"/>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7 - Ισοσκελές τρίγωνο"/>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3 - Θέση ημερομηνίας"/>
          <p:cNvSpPr>
            <a:spLocks noGrp="1"/>
          </p:cNvSpPr>
          <p:nvPr>
            <p:ph type="dt" sz="half" idx="10"/>
          </p:nvPr>
        </p:nvSpPr>
        <p:spPr>
          <a:xfrm>
            <a:off x="6955632" y="6477000"/>
            <a:ext cx="2133600" cy="304800"/>
          </a:xfrm>
        </p:spPr>
        <p:txBody>
          <a:bodyPr/>
          <a:lstStyle/>
          <a:p>
            <a:fld id="{C6C0680C-A2FF-4457-8993-E2CB00AEC6C8}" type="datetimeFigureOut">
              <a:rPr lang="el-GR" smtClean="0"/>
              <a:pPr/>
              <a:t>12/1/24</a:t>
            </a:fld>
            <a:endParaRPr lang="el-GR"/>
          </a:p>
        </p:txBody>
      </p:sp>
      <p:sp>
        <p:nvSpPr>
          <p:cNvPr id="5" name="4 - Θέση υποσέλιδου"/>
          <p:cNvSpPr>
            <a:spLocks noGrp="1"/>
          </p:cNvSpPr>
          <p:nvPr>
            <p:ph type="ftr" sz="quarter" idx="11"/>
          </p:nvPr>
        </p:nvSpPr>
        <p:spPr>
          <a:xfrm>
            <a:off x="2619376" y="6480969"/>
            <a:ext cx="4260056" cy="300831"/>
          </a:xfrm>
        </p:spPr>
        <p:txBody>
          <a:bodyPr/>
          <a:lstStyle/>
          <a:p>
            <a:endParaRPr lang="el-GR"/>
          </a:p>
        </p:txBody>
      </p:sp>
      <p:sp>
        <p:nvSpPr>
          <p:cNvPr id="6" name="5 - Θέση αριθμού διαφάνειας"/>
          <p:cNvSpPr>
            <a:spLocks noGrp="1"/>
          </p:cNvSpPr>
          <p:nvPr>
            <p:ph type="sldNum" sz="quarter" idx="12"/>
          </p:nvPr>
        </p:nvSpPr>
        <p:spPr>
          <a:xfrm>
            <a:off x="8451056" y="809624"/>
            <a:ext cx="502920" cy="300831"/>
          </a:xfrm>
        </p:spPr>
        <p:txBody>
          <a:bodyPr/>
          <a:lstStyle/>
          <a:p>
            <a:fld id="{91242489-B915-4D35-BE1C-77CA36D04C77}" type="slidenum">
              <a:rPr lang="el-GR" smtClean="0"/>
              <a:pPr/>
              <a:t>‹#›</a:t>
            </a:fld>
            <a:endParaRPr lang="el-GR"/>
          </a:p>
        </p:txBody>
      </p:sp>
      <p:cxnSp>
        <p:nvCxnSpPr>
          <p:cNvPr id="11" name="10 - Ευθεία γραμμή σύνδεσης"/>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9 - Ευθεία γραμμή σύνδεσης"/>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1 - Τίτλος"/>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l-GR"/>
              <a:t>Kλικ για επεξεργασία του τίτλου</a:t>
            </a:r>
            <a:endParaRPr kumimoji="0" lang="en-US"/>
          </a:p>
        </p:txBody>
      </p:sp>
      <p:sp>
        <p:nvSpPr>
          <p:cNvPr id="3" name="2 - Θέση κειμένου"/>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a:t>Kλικ για επεξεργασία των στυλ του υποδείγματος</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marL="0" algn="l">
              <a:defRPr/>
            </a:lvl1pPr>
          </a:lstStyle>
          <a:p>
            <a:r>
              <a:rPr kumimoji="0" lang="el-GR"/>
              <a:t>Kλικ για επεξεργασία του τίτλου</a:t>
            </a:r>
            <a:endParaRPr kumimoji="0" lang="en-US"/>
          </a:p>
        </p:txBody>
      </p:sp>
      <p:sp>
        <p:nvSpPr>
          <p:cNvPr id="3" name="2 - Θέση περιεχομένου"/>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περιεχομένου"/>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5" name="4 - Θέση ημερομηνίας"/>
          <p:cNvSpPr>
            <a:spLocks noGrp="1"/>
          </p:cNvSpPr>
          <p:nvPr>
            <p:ph type="dt" sz="half" idx="10"/>
          </p:nvPr>
        </p:nvSpPr>
        <p:spPr>
          <a:xfrm>
            <a:off x="4791456" y="6480969"/>
            <a:ext cx="2133600" cy="301752"/>
          </a:xfrm>
        </p:spPr>
        <p:txBody>
          <a:bodyPr/>
          <a:lstStyle/>
          <a:p>
            <a:fld id="{C6C0680C-A2FF-4457-8993-E2CB00AEC6C8}" type="datetimeFigureOut">
              <a:rPr lang="el-GR" smtClean="0"/>
              <a:pPr/>
              <a:t>12/1/24</a:t>
            </a:fld>
            <a:endParaRPr lang="el-GR"/>
          </a:p>
        </p:txBody>
      </p:sp>
      <p:sp>
        <p:nvSpPr>
          <p:cNvPr id="6" name="5 - Θέση υποσέλιδου"/>
          <p:cNvSpPr>
            <a:spLocks noGrp="1"/>
          </p:cNvSpPr>
          <p:nvPr>
            <p:ph type="ftr" sz="quarter" idx="11"/>
          </p:nvPr>
        </p:nvSpPr>
        <p:spPr>
          <a:xfrm>
            <a:off x="457200" y="6480969"/>
            <a:ext cx="4260056" cy="301752"/>
          </a:xfrm>
        </p:spPr>
        <p:txBody>
          <a:bodyPr/>
          <a:lstStyle/>
          <a:p>
            <a:endParaRPr lang="el-GR"/>
          </a:p>
        </p:txBody>
      </p:sp>
      <p:sp>
        <p:nvSpPr>
          <p:cNvPr id="7" name="6 - Θέση αριθμού διαφάνειας"/>
          <p:cNvSpPr>
            <a:spLocks noGrp="1"/>
          </p:cNvSpPr>
          <p:nvPr>
            <p:ph type="sldNum" sz="quarter" idx="12"/>
          </p:nvPr>
        </p:nvSpPr>
        <p:spPr>
          <a:xfrm>
            <a:off x="7589520" y="6480969"/>
            <a:ext cx="502920" cy="301752"/>
          </a:xfrm>
        </p:spPr>
        <p:txBody>
          <a:bodyPr/>
          <a:lstStyle/>
          <a:p>
            <a:fld id="{91242489-B915-4D35-BE1C-77CA36D04C77}"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bg>
      <p:bgRef idx="1002">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l-GR"/>
              <a:t>Kλικ για επεξεργασία του τίτλου</a:t>
            </a:r>
            <a:endParaRPr kumimoji="0" lang="en-US"/>
          </a:p>
        </p:txBody>
      </p:sp>
      <p:sp>
        <p:nvSpPr>
          <p:cNvPr id="3" name="2 - Θέση κειμένου"/>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Kλικ για επεξεργασία των στυλ του υποδείγματος</a:t>
            </a:r>
          </a:p>
        </p:txBody>
      </p:sp>
      <p:sp>
        <p:nvSpPr>
          <p:cNvPr id="4" name="3 - Θέση κειμένου"/>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Kλικ για επεξεργασία των στυλ του υποδείγματος</a:t>
            </a:r>
          </a:p>
        </p:txBody>
      </p:sp>
      <p:sp>
        <p:nvSpPr>
          <p:cNvPr id="5" name="4 - Θέση περιεχομένου"/>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6" name="5 - Θέση περιεχομένου"/>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7" name="6 - Θέση ημερομηνίας"/>
          <p:cNvSpPr>
            <a:spLocks noGrp="1"/>
          </p:cNvSpPr>
          <p:nvPr>
            <p:ph type="dt" sz="half" idx="10"/>
          </p:nvPr>
        </p:nvSpPr>
        <p:spPr>
          <a:xfrm>
            <a:off x="4791456" y="6480969"/>
            <a:ext cx="2130552" cy="301752"/>
          </a:xfrm>
        </p:spPr>
        <p:txBody>
          <a:bodyPr/>
          <a:lstStyle/>
          <a:p>
            <a:fld id="{C6C0680C-A2FF-4457-8993-E2CB00AEC6C8}" type="datetimeFigureOut">
              <a:rPr lang="el-GR" smtClean="0"/>
              <a:pPr/>
              <a:t>12/1/24</a:t>
            </a:fld>
            <a:endParaRPr lang="el-GR"/>
          </a:p>
        </p:txBody>
      </p:sp>
      <p:sp>
        <p:nvSpPr>
          <p:cNvPr id="8" name="7 - Θέση υποσέλιδου"/>
          <p:cNvSpPr>
            <a:spLocks noGrp="1"/>
          </p:cNvSpPr>
          <p:nvPr>
            <p:ph type="ftr" sz="quarter" idx="11"/>
          </p:nvPr>
        </p:nvSpPr>
        <p:spPr>
          <a:xfrm>
            <a:off x="457200" y="6480969"/>
            <a:ext cx="4261104" cy="301752"/>
          </a:xfrm>
        </p:spPr>
        <p:txBody>
          <a:bodyPr/>
          <a:lstStyle/>
          <a:p>
            <a:endParaRPr lang="el-GR"/>
          </a:p>
        </p:txBody>
      </p:sp>
      <p:sp>
        <p:nvSpPr>
          <p:cNvPr id="9" name="8 - Θέση αριθμού διαφάνειας"/>
          <p:cNvSpPr>
            <a:spLocks noGrp="1"/>
          </p:cNvSpPr>
          <p:nvPr>
            <p:ph type="sldNum" sz="quarter" idx="12"/>
          </p:nvPr>
        </p:nvSpPr>
        <p:spPr>
          <a:xfrm>
            <a:off x="7589520" y="6483096"/>
            <a:ext cx="502920" cy="301752"/>
          </a:xfrm>
        </p:spPr>
        <p:txBody>
          <a:bodyPr/>
          <a:lstStyle>
            <a:lvl1pPr algn="ctr">
              <a:defRPr/>
            </a:lvl1pPr>
          </a:lstStyle>
          <a:p>
            <a:fld id="{91242489-B915-4D35-BE1C-77CA36D04C77}"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b="0"/>
            </a:lvl1pPr>
          </a:lstStyle>
          <a:p>
            <a:r>
              <a:rPr kumimoji="0" lang="el-GR"/>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C6C0680C-A2FF-4457-8993-E2CB00AEC6C8}" type="datetimeFigureOut">
              <a:rPr lang="el-GR" smtClean="0"/>
              <a:pPr/>
              <a:t>12/1/24</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91242489-B915-4D35-BE1C-77CA36D04C77}"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a:xfrm>
            <a:off x="4791456" y="6480969"/>
            <a:ext cx="2133600" cy="301752"/>
          </a:xfrm>
        </p:spPr>
        <p:txBody>
          <a:bodyPr/>
          <a:lstStyle/>
          <a:p>
            <a:fld id="{C6C0680C-A2FF-4457-8993-E2CB00AEC6C8}" type="datetimeFigureOut">
              <a:rPr lang="el-GR" smtClean="0"/>
              <a:pPr/>
              <a:t>12/1/24</a:t>
            </a:fld>
            <a:endParaRPr lang="el-GR"/>
          </a:p>
        </p:txBody>
      </p:sp>
      <p:sp>
        <p:nvSpPr>
          <p:cNvPr id="3" name="2 - Θέση υποσέλιδου"/>
          <p:cNvSpPr>
            <a:spLocks noGrp="1"/>
          </p:cNvSpPr>
          <p:nvPr>
            <p:ph type="ftr" sz="quarter" idx="11"/>
          </p:nvPr>
        </p:nvSpPr>
        <p:spPr>
          <a:xfrm>
            <a:off x="457200" y="6481890"/>
            <a:ext cx="4260056" cy="300831"/>
          </a:xfrm>
        </p:spPr>
        <p:txBody>
          <a:bodyPr/>
          <a:lstStyle/>
          <a:p>
            <a:endParaRPr lang="el-GR"/>
          </a:p>
        </p:txBody>
      </p:sp>
      <p:sp>
        <p:nvSpPr>
          <p:cNvPr id="4" name="3 - Θέση αριθμού διαφάνειας"/>
          <p:cNvSpPr>
            <a:spLocks noGrp="1"/>
          </p:cNvSpPr>
          <p:nvPr>
            <p:ph type="sldNum" sz="quarter" idx="12"/>
          </p:nvPr>
        </p:nvSpPr>
        <p:spPr>
          <a:xfrm>
            <a:off x="7589520" y="6480969"/>
            <a:ext cx="502920" cy="301752"/>
          </a:xfrm>
        </p:spPr>
        <p:txBody>
          <a:bodyPr/>
          <a:lstStyle/>
          <a:p>
            <a:fld id="{91242489-B915-4D35-BE1C-77CA36D04C77}"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bg>
      <p:bgRef idx="1002">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l-GR"/>
              <a:t>Kλικ για επεξεργασία του τίτλου</a:t>
            </a:r>
            <a:endParaRPr kumimoji="0" lang="en-US"/>
          </a:p>
        </p:txBody>
      </p:sp>
      <p:sp>
        <p:nvSpPr>
          <p:cNvPr id="3" name="2 - Θέση κειμένου"/>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a:t>Kλικ για επεξεργασία των στυλ του υποδείγματος</a:t>
            </a:r>
          </a:p>
        </p:txBody>
      </p:sp>
      <p:sp>
        <p:nvSpPr>
          <p:cNvPr id="4" name="3 - Θέση περιεχομένου"/>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5" name="4 - Θέση ημερομηνίας"/>
          <p:cNvSpPr>
            <a:spLocks noGrp="1"/>
          </p:cNvSpPr>
          <p:nvPr>
            <p:ph type="dt" sz="half" idx="10"/>
          </p:nvPr>
        </p:nvSpPr>
        <p:spPr>
          <a:xfrm>
            <a:off x="6278976" y="6556248"/>
            <a:ext cx="2133600" cy="301752"/>
          </a:xfrm>
        </p:spPr>
        <p:txBody>
          <a:bodyPr/>
          <a:lstStyle>
            <a:lvl1pPr>
              <a:defRPr sz="900"/>
            </a:lvl1pPr>
          </a:lstStyle>
          <a:p>
            <a:fld id="{C6C0680C-A2FF-4457-8993-E2CB00AEC6C8}" type="datetimeFigureOut">
              <a:rPr lang="el-GR" smtClean="0"/>
              <a:pPr/>
              <a:t>12/1/24</a:t>
            </a:fld>
            <a:endParaRPr lang="el-GR"/>
          </a:p>
        </p:txBody>
      </p:sp>
      <p:sp>
        <p:nvSpPr>
          <p:cNvPr id="6" name="5 - Θέση υποσέλιδου"/>
          <p:cNvSpPr>
            <a:spLocks noGrp="1"/>
          </p:cNvSpPr>
          <p:nvPr>
            <p:ph type="ftr" sz="quarter" idx="11"/>
          </p:nvPr>
        </p:nvSpPr>
        <p:spPr>
          <a:xfrm>
            <a:off x="1135856" y="6556248"/>
            <a:ext cx="5143120" cy="301752"/>
          </a:xfrm>
        </p:spPr>
        <p:txBody>
          <a:bodyPr/>
          <a:lstStyle>
            <a:lvl1pPr>
              <a:defRPr sz="900"/>
            </a:lvl1pPr>
          </a:lstStyle>
          <a:p>
            <a:endParaRPr lang="el-GR"/>
          </a:p>
        </p:txBody>
      </p:sp>
      <p:sp>
        <p:nvSpPr>
          <p:cNvPr id="7" name="6 - Θέση αριθμού διαφάνειας"/>
          <p:cNvSpPr>
            <a:spLocks noGrp="1"/>
          </p:cNvSpPr>
          <p:nvPr>
            <p:ph type="sldNum" sz="quarter" idx="12"/>
          </p:nvPr>
        </p:nvSpPr>
        <p:spPr>
          <a:xfrm>
            <a:off x="8410576" y="6556248"/>
            <a:ext cx="502920" cy="301752"/>
          </a:xfrm>
        </p:spPr>
        <p:txBody>
          <a:bodyPr/>
          <a:lstStyle>
            <a:lvl1pPr>
              <a:defRPr sz="900"/>
            </a:lvl1pPr>
          </a:lstStyle>
          <a:p>
            <a:fld id="{91242489-B915-4D35-BE1C-77CA36D04C77}"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bg>
      <p:bgRef idx="1002">
        <a:schemeClr val="bg1"/>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l-GR"/>
              <a:t>Kλικ για επεξεργασία του τίτλου</a:t>
            </a:r>
            <a:endParaRPr kumimoji="0" lang="en-US"/>
          </a:p>
        </p:txBody>
      </p:sp>
      <p:sp>
        <p:nvSpPr>
          <p:cNvPr id="3" name="2 - Θέση εικόνας"/>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l-GR"/>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l-GR"/>
              <a:t>Kλικ για επεξεργασία των στυλ του υποδείγματος</a:t>
            </a:r>
          </a:p>
        </p:txBody>
      </p:sp>
      <p:sp>
        <p:nvSpPr>
          <p:cNvPr id="5" name="4 - Θέση ημερομηνίας"/>
          <p:cNvSpPr>
            <a:spLocks noGrp="1"/>
          </p:cNvSpPr>
          <p:nvPr>
            <p:ph type="dt" sz="half" idx="10"/>
          </p:nvPr>
        </p:nvSpPr>
        <p:spPr>
          <a:xfrm>
            <a:off x="6108192" y="6556248"/>
            <a:ext cx="2103120" cy="301752"/>
          </a:xfrm>
        </p:spPr>
        <p:txBody>
          <a:bodyPr/>
          <a:lstStyle>
            <a:lvl1pPr>
              <a:defRPr sz="900"/>
            </a:lvl1pPr>
          </a:lstStyle>
          <a:p>
            <a:fld id="{C6C0680C-A2FF-4457-8993-E2CB00AEC6C8}" type="datetimeFigureOut">
              <a:rPr lang="el-GR" smtClean="0"/>
              <a:pPr/>
              <a:t>12/1/24</a:t>
            </a:fld>
            <a:endParaRPr lang="el-GR"/>
          </a:p>
        </p:txBody>
      </p:sp>
      <p:sp>
        <p:nvSpPr>
          <p:cNvPr id="6" name="5 - Θέση υποσέλιδου"/>
          <p:cNvSpPr>
            <a:spLocks noGrp="1"/>
          </p:cNvSpPr>
          <p:nvPr>
            <p:ph type="ftr" sz="quarter" idx="11"/>
          </p:nvPr>
        </p:nvSpPr>
        <p:spPr>
          <a:xfrm>
            <a:off x="1170432" y="6557169"/>
            <a:ext cx="4948072" cy="301752"/>
          </a:xfrm>
        </p:spPr>
        <p:txBody>
          <a:bodyPr/>
          <a:lstStyle>
            <a:lvl1pPr>
              <a:defRPr sz="900"/>
            </a:lvl1pPr>
          </a:lstStyle>
          <a:p>
            <a:endParaRPr lang="el-GR"/>
          </a:p>
        </p:txBody>
      </p:sp>
      <p:sp>
        <p:nvSpPr>
          <p:cNvPr id="7" name="6 - Θέση αριθμού διαφάνειας"/>
          <p:cNvSpPr>
            <a:spLocks noGrp="1"/>
          </p:cNvSpPr>
          <p:nvPr>
            <p:ph type="sldNum" sz="quarter" idx="12"/>
          </p:nvPr>
        </p:nvSpPr>
        <p:spPr>
          <a:xfrm>
            <a:off x="8217192" y="6556248"/>
            <a:ext cx="365760" cy="301752"/>
          </a:xfrm>
        </p:spPr>
        <p:txBody>
          <a:bodyPr/>
          <a:lstStyle>
            <a:lvl1pPr algn="ctr">
              <a:defRPr sz="900"/>
            </a:lvl1pPr>
          </a:lstStyle>
          <a:p>
            <a:fld id="{91242489-B915-4D35-BE1C-77CA36D04C77}"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10 - Ορθογώνιο τρίγωνο"/>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7 - Ευθεία γραμμή σύνδεσης"/>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8 - Ευθεία γραμμή σύνδεσης"/>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21 - Θέση τίτλου"/>
          <p:cNvSpPr>
            <a:spLocks noGrp="1"/>
          </p:cNvSpPr>
          <p:nvPr>
            <p:ph type="title"/>
          </p:nvPr>
        </p:nvSpPr>
        <p:spPr>
          <a:xfrm>
            <a:off x="457200" y="267494"/>
            <a:ext cx="8229600" cy="1399032"/>
          </a:xfrm>
          <a:prstGeom prst="rect">
            <a:avLst/>
          </a:prstGeom>
        </p:spPr>
        <p:txBody>
          <a:bodyPr vert="horz" anchor="ctr">
            <a:normAutofit/>
          </a:bodyPr>
          <a:lstStyle/>
          <a:p>
            <a:r>
              <a:rPr kumimoji="0" lang="el-GR"/>
              <a:t>Kλικ για επεξεργασία του τίτλου</a:t>
            </a:r>
            <a:endParaRPr kumimoji="0" lang="en-US"/>
          </a:p>
        </p:txBody>
      </p:sp>
      <p:sp>
        <p:nvSpPr>
          <p:cNvPr id="13" name="12 - Θέση κειμένου"/>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l-GR"/>
              <a:t>Kλικ για επεξεργασία των στυλ του υποδείγματος</a:t>
            </a:r>
          </a:p>
          <a:p>
            <a:pPr lvl="1" eaLnBrk="1" latinLnBrk="0" hangingPunct="1"/>
            <a:r>
              <a:rPr kumimoji="0" lang="el-GR"/>
              <a:t>Δεύτερου επιπέδου</a:t>
            </a:r>
          </a:p>
          <a:p>
            <a:pPr lvl="2" eaLnBrk="1" latinLnBrk="0" hangingPunct="1"/>
            <a:r>
              <a:rPr kumimoji="0" lang="el-GR"/>
              <a:t>Τρίτου επιπέδου</a:t>
            </a:r>
          </a:p>
          <a:p>
            <a:pPr lvl="3" eaLnBrk="1" latinLnBrk="0" hangingPunct="1"/>
            <a:r>
              <a:rPr kumimoji="0" lang="el-GR"/>
              <a:t>Τέταρτου επιπέδου</a:t>
            </a:r>
          </a:p>
          <a:p>
            <a:pPr lvl="4" eaLnBrk="1" latinLnBrk="0" hangingPunct="1"/>
            <a:r>
              <a:rPr kumimoji="0" lang="el-GR"/>
              <a:t>Πέμπτου επιπέδου</a:t>
            </a:r>
            <a:endParaRPr kumimoji="0" lang="en-US"/>
          </a:p>
        </p:txBody>
      </p:sp>
      <p:sp>
        <p:nvSpPr>
          <p:cNvPr id="14" name="13 - Θέση ημερομηνίας"/>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C6C0680C-A2FF-4457-8993-E2CB00AEC6C8}" type="datetimeFigureOut">
              <a:rPr lang="el-GR" smtClean="0"/>
              <a:pPr/>
              <a:t>12/1/24</a:t>
            </a:fld>
            <a:endParaRPr lang="el-GR"/>
          </a:p>
        </p:txBody>
      </p:sp>
      <p:sp>
        <p:nvSpPr>
          <p:cNvPr id="3" name="2 - Θέση υποσέλιδου"/>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l-GR"/>
          </a:p>
        </p:txBody>
      </p:sp>
      <p:sp>
        <p:nvSpPr>
          <p:cNvPr id="23" name="22 - Θέση αριθμού διαφάνειας"/>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91242489-B915-4D35-BE1C-77CA36D04C77}"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540544" y="776288"/>
            <a:ext cx="8063904" cy="1860624"/>
          </a:xfrm>
        </p:spPr>
        <p:txBody>
          <a:bodyPr>
            <a:normAutofit fontScale="90000"/>
          </a:bodyPr>
          <a:lstStyle/>
          <a:p>
            <a:pPr algn="ctr"/>
            <a:r>
              <a:rPr lang="el-GR" sz="3600" dirty="0"/>
              <a:t>Το αναλυτικό πρόγραμμα του </a:t>
            </a:r>
            <a:r>
              <a:rPr lang="el-GR" sz="3600" dirty="0" err="1"/>
              <a:t>ΜτΘ</a:t>
            </a:r>
            <a:r>
              <a:rPr lang="el-GR" sz="3600" dirty="0"/>
              <a:t> </a:t>
            </a:r>
            <a:br>
              <a:rPr lang="el-GR" sz="4000" dirty="0"/>
            </a:br>
            <a:r>
              <a:rPr lang="el-GR" sz="4000" dirty="0"/>
              <a:t>επί υπουργίας  </a:t>
            </a:r>
            <a:r>
              <a:rPr lang="el-GR" sz="4000" dirty="0" err="1"/>
              <a:t>Γαβρόγλου</a:t>
            </a:r>
            <a:r>
              <a:rPr lang="el-GR" sz="4000" dirty="0"/>
              <a:t> </a:t>
            </a:r>
            <a:br>
              <a:rPr lang="el-GR" sz="4000" dirty="0"/>
            </a:br>
            <a:r>
              <a:rPr lang="el-GR" sz="4000" dirty="0"/>
              <a:t>2017-2018</a:t>
            </a:r>
          </a:p>
        </p:txBody>
      </p:sp>
      <p:sp>
        <p:nvSpPr>
          <p:cNvPr id="3" name="2 - Υπότιτλος"/>
          <p:cNvSpPr>
            <a:spLocks noGrp="1"/>
          </p:cNvSpPr>
          <p:nvPr>
            <p:ph type="subTitle" idx="1"/>
          </p:nvPr>
        </p:nvSpPr>
        <p:spPr>
          <a:xfrm>
            <a:off x="785786" y="3071810"/>
            <a:ext cx="7406640" cy="2643206"/>
          </a:xfrm>
        </p:spPr>
        <p:txBody>
          <a:bodyPr>
            <a:normAutofit lnSpcReduction="10000"/>
          </a:bodyPr>
          <a:lstStyle/>
          <a:p>
            <a:pPr algn="ctr"/>
            <a:r>
              <a:rPr lang="el-GR" dirty="0"/>
              <a:t>Γ΄ Ομάδα</a:t>
            </a:r>
          </a:p>
          <a:p>
            <a:pPr algn="ctr"/>
            <a:endParaRPr lang="el-GR" dirty="0"/>
          </a:p>
          <a:p>
            <a:pPr algn="ctr"/>
            <a:r>
              <a:rPr lang="el-GR" dirty="0"/>
              <a:t>Αγγελάτου Βασιλική</a:t>
            </a:r>
          </a:p>
          <a:p>
            <a:pPr algn="ctr"/>
            <a:r>
              <a:rPr lang="el-GR" dirty="0"/>
              <a:t>Αλφιέρη Θεοδώρα</a:t>
            </a:r>
          </a:p>
          <a:p>
            <a:pPr algn="ctr"/>
            <a:r>
              <a:rPr lang="el-GR" dirty="0"/>
              <a:t>Σουρίλας Κωνσταντίνος</a:t>
            </a:r>
          </a:p>
          <a:p>
            <a:pPr algn="ctr"/>
            <a:r>
              <a:rPr lang="el-GR" dirty="0"/>
              <a:t>Συρανίδου Αναστασία</a:t>
            </a:r>
          </a:p>
          <a:p>
            <a:endParaRPr lang="el-G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714356"/>
            <a:ext cx="8229600" cy="5740452"/>
          </a:xfrm>
        </p:spPr>
        <p:txBody>
          <a:bodyPr>
            <a:normAutofit fontScale="92500" lnSpcReduction="20000"/>
          </a:bodyPr>
          <a:lstStyle/>
          <a:p>
            <a:pPr marL="64008" indent="0">
              <a:buNone/>
            </a:pPr>
            <a:r>
              <a:rPr lang="el-GR" b="1" dirty="0">
                <a:solidFill>
                  <a:schemeClr val="accent1"/>
                </a:solidFill>
              </a:rPr>
              <a:t>- Στην εισηγητική έκθεση του ΑΠ αμφισβητείται η ελευθερία της θρησκευτικής συνείδησης των παιδιών, καθώς η συμμετοχή τους στο μάθημα κρίνεται ως αναγκαία, ανεξάρτητα από τη θρησκευτική ταυτότητά τους</a:t>
            </a:r>
          </a:p>
          <a:p>
            <a:pPr marL="64008" indent="0">
              <a:buNone/>
            </a:pPr>
            <a:endParaRPr lang="el-GR" b="1" dirty="0"/>
          </a:p>
          <a:p>
            <a:r>
              <a:rPr lang="el-GR" dirty="0"/>
              <a:t>«Θωρείται πλέον ως κοινά αποδεκτό αίτημα το </a:t>
            </a:r>
            <a:r>
              <a:rPr lang="el-GR" b="1" dirty="0"/>
              <a:t>δικαίωμα </a:t>
            </a:r>
            <a:r>
              <a:rPr lang="el-GR" dirty="0"/>
              <a:t>όλων των παιδιών για θρησκευτική εκπαίδευση, γεγονός που λειτουργεί ως βασικός μοχλός για την αρτιότερη οργάνωσή της. Κατόπιν τούτου, επιδιώκεται ένα σχολικό </a:t>
            </a:r>
            <a:r>
              <a:rPr lang="el-GR" dirty="0" err="1"/>
              <a:t>ΜτΘ</a:t>
            </a:r>
            <a:r>
              <a:rPr lang="el-GR" dirty="0"/>
              <a:t>, στο οποίο </a:t>
            </a:r>
            <a:r>
              <a:rPr lang="el-GR" u="sng" dirty="0"/>
              <a:t>η συμμετοχή όλων των παιδιών χωρίς καμιά διάκριση και ανεξάρτητα από τη θρησκευτική ή μη δέσμευσή </a:t>
            </a:r>
            <a:r>
              <a:rPr lang="el-GR" b="1" u="sng" dirty="0"/>
              <a:t>τους θεωρείται αυτονόητη όσο και αναγκαία</a:t>
            </a:r>
            <a:r>
              <a:rPr lang="el-GR" dirty="0"/>
              <a:t>.»</a:t>
            </a:r>
          </a:p>
          <a:p>
            <a:endParaRPr lang="el-GR" b="1" dirty="0"/>
          </a:p>
          <a:p>
            <a:endParaRPr 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500042"/>
            <a:ext cx="8229600" cy="6357958"/>
          </a:xfrm>
        </p:spPr>
        <p:txBody>
          <a:bodyPr>
            <a:normAutofit fontScale="62500" lnSpcReduction="20000"/>
          </a:bodyPr>
          <a:lstStyle/>
          <a:p>
            <a:pPr marL="64008" indent="0">
              <a:buNone/>
            </a:pPr>
            <a:r>
              <a:rPr lang="el-GR" b="1" dirty="0">
                <a:solidFill>
                  <a:schemeClr val="accent1"/>
                </a:solidFill>
              </a:rPr>
              <a:t>- Το ΑΠ αντιφάσκει στην πράξη </a:t>
            </a:r>
          </a:p>
          <a:p>
            <a:r>
              <a:rPr lang="el-GR" dirty="0"/>
              <a:t>«θεωρείται ότι προσφέρει σπουδαίες ευκαιρίες, ώστε να εξεταστούν </a:t>
            </a:r>
            <a:r>
              <a:rPr lang="el-GR" b="1" dirty="0"/>
              <a:t>ζητήματα αποκλεισμού και προκατάληψης </a:t>
            </a:r>
            <a:r>
              <a:rPr lang="el-GR" dirty="0"/>
              <a:t>απέναντι στη θρησκευτική διαφορετικότητα και ταυτόχρονα να προταθούν και να αξιοποιηθούν οι βασικές προϋποθέσεις και δυνατότητες για την </a:t>
            </a:r>
            <a:r>
              <a:rPr lang="el-GR" b="1" dirty="0"/>
              <a:t>ειρηνική συνύπαρξη των πολιτών σε συνθήκες ευημερίας και κοινωνικής δικαιοσύνης.»</a:t>
            </a:r>
          </a:p>
          <a:p>
            <a:endParaRPr lang="el-GR" dirty="0"/>
          </a:p>
          <a:p>
            <a:r>
              <a:rPr lang="el-GR" dirty="0"/>
              <a:t>«Η προσέγγιση αυτή αν και υπερβαίνει παρωχημένες πρακτικές ομολογιακής μονοφωνίας δεν προσδίδει στο </a:t>
            </a:r>
            <a:r>
              <a:rPr lang="el-GR" dirty="0" err="1"/>
              <a:t>ΜτΘ</a:t>
            </a:r>
            <a:r>
              <a:rPr lang="el-GR" dirty="0"/>
              <a:t> φαινομενολογικό γνωσιολογικό προσανατολισμό ούτε το μετατρέπει σε τυπική θρησκειολογική ενημέρωση, η οποία δεν ανταποκρίνεται στα παιδαγωγικά χαρακτηριστικά, στα βαθύτερα ερωτήματα και στα πραγματικά ενδιαφέροντα των μαθητών . </a:t>
            </a:r>
            <a:r>
              <a:rPr lang="el-GR" b="1" dirty="0"/>
              <a:t>Απεναντίας, προωθεί την ενεργητική εμπλοκή των μαθητών ως φορέων της δικής τους παράδοσης και ενθαρρύνει τη θέαση του οικουμενικού μέσα από τις προσωπικές εμπειρίες και στάσεις. Ακόμη, στοχεύει στην εξασφάλιση θρησκευτικής εκπαίδευσης σε όλους τους μαθητές χωρίς εξαιρέσεις</a:t>
            </a:r>
            <a:r>
              <a:rPr lang="el-GR" dirty="0"/>
              <a:t>.»</a:t>
            </a:r>
          </a:p>
          <a:p>
            <a:endParaRPr lang="el-GR" dirty="0"/>
          </a:p>
          <a:p>
            <a:pPr marL="64008" indent="0">
              <a:buNone/>
            </a:pPr>
            <a:r>
              <a:rPr lang="el-GR" dirty="0"/>
              <a:t>Το σκεπτικό του ΑΠ έρχεται σε πλήρη αντίθεση με την πραγματικότητα στα Ελληνικά σχολεία. Το </a:t>
            </a:r>
            <a:r>
              <a:rPr lang="el-GR" dirty="0" err="1"/>
              <a:t>ΜτΘ</a:t>
            </a:r>
            <a:r>
              <a:rPr lang="el-GR" dirty="0"/>
              <a:t> είναι καθαρά ομολογιακό και περιθωριοποιεί κάποιους μαθητές.</a:t>
            </a:r>
          </a:p>
          <a:p>
            <a:endParaRPr lang="el-G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1399032"/>
          </a:xfrm>
        </p:spPr>
        <p:txBody>
          <a:bodyPr>
            <a:normAutofit fontScale="90000"/>
          </a:bodyPr>
          <a:lstStyle/>
          <a:p>
            <a:pPr algn="ctr"/>
            <a:r>
              <a:rPr lang="el-GR" sz="2700" dirty="0"/>
              <a:t>Πραγματοποιούνται τελικά οι στόχοι των αναλυτικών προγραμμάτων; </a:t>
            </a:r>
            <a:br>
              <a:rPr lang="el-GR" dirty="0"/>
            </a:br>
            <a:endParaRPr lang="el-GR" dirty="0"/>
          </a:p>
        </p:txBody>
      </p:sp>
      <p:sp>
        <p:nvSpPr>
          <p:cNvPr id="3" name="2 - Θέση περιεχομένου"/>
          <p:cNvSpPr>
            <a:spLocks noGrp="1"/>
          </p:cNvSpPr>
          <p:nvPr>
            <p:ph idx="1"/>
          </p:nvPr>
        </p:nvSpPr>
        <p:spPr>
          <a:xfrm>
            <a:off x="467544" y="836712"/>
            <a:ext cx="8229600" cy="6021288"/>
          </a:xfrm>
        </p:spPr>
        <p:txBody>
          <a:bodyPr>
            <a:normAutofit fontScale="32500" lnSpcReduction="20000"/>
          </a:bodyPr>
          <a:lstStyle/>
          <a:p>
            <a:r>
              <a:rPr lang="el-GR" sz="4900" dirty="0"/>
              <a:t>Αξιολογώντας, όλα όσα μελετήσαμε στα δυο αναλυτικά προγράμματα, πρωτοβάθμιας και δευτεροβάθμιας εκπαίδευσης, γίνεται αντιληπτό πως οι στόχοι που θέτονται δεν πραγματοποιούνται τελικά στο χώρο του σχολείου. </a:t>
            </a:r>
          </a:p>
          <a:p>
            <a:r>
              <a:rPr lang="el-GR" sz="4900" dirty="0"/>
              <a:t>    Το μάθημα και στις δύο βαθμίδες εκπαίδευσης, τείνει να έχει μορφή κατήχησης.</a:t>
            </a:r>
          </a:p>
          <a:p>
            <a:r>
              <a:rPr lang="el-GR" sz="4900" dirty="0"/>
              <a:t>     Αυτό έχει ως αποτέλεσμα τα παιδιά να ακούνε και να μαθαίνουν για την κυρίαρχη θρησκεία της χώρας μας. Έτσι η επαφή τους με άλλα θρησκεύματα είναι ελλιπής. </a:t>
            </a:r>
          </a:p>
          <a:p>
            <a:r>
              <a:rPr lang="el-GR" sz="4900" dirty="0"/>
              <a:t>      Παράλληλα, παρατηρείται πως ακόμα και τα εκπαιδευτικά συγγράμματα έχουν πληθώρα πληροφοριών και εικόνων που σχετίζονται με το Ελληνορθόδοξο δόγμα. Με αυτόν</a:t>
            </a:r>
            <a:r>
              <a:rPr lang="en-US" sz="4900" dirty="0"/>
              <a:t> </a:t>
            </a:r>
            <a:r>
              <a:rPr lang="el-GR" sz="4900" dirty="0"/>
              <a:t>τον τρόπο δεν  δίνεται η</a:t>
            </a:r>
            <a:r>
              <a:rPr lang="en-US" sz="4900" dirty="0"/>
              <a:t> </a:t>
            </a:r>
            <a:r>
              <a:rPr lang="el-GR" sz="4900" dirty="0"/>
              <a:t>ευκαιρία στους μαθητές να ερευνήσουν πιο ουσιαστικά άλλες θρησκείες. Συνεπώς ο αποκλεισμός εντείνεται συνεχώς.</a:t>
            </a:r>
          </a:p>
          <a:p>
            <a:r>
              <a:rPr lang="el-GR" sz="4900" dirty="0"/>
              <a:t>          Οι απόψεις καθώς και οι στόχοι που θέτονται στα αναλυτικά προγράμματα είναι αντιφατικοί μεταξύ τους.                                                       </a:t>
            </a:r>
          </a:p>
          <a:p>
            <a:r>
              <a:rPr lang="el-GR" sz="4900" dirty="0"/>
              <a:t>      Δυστυχώς, τα παιδιά αδυνατούν να εξοικειωθούν σε νέες μεθόδους όπως ο διάλογος. Αντίθετα, δεν τους δίνεται η δυνατότητα να αναγνωρίσουν την σημασία του σεβασμού για τις διαφορετικές θρησκευτικές πεποιθήσεις και απόψεις κάθε ανθρώπου.</a:t>
            </a:r>
          </a:p>
          <a:p>
            <a:r>
              <a:rPr lang="el-GR" sz="4900" dirty="0"/>
              <a:t>      Τέλος τα κοινωνικά προβλήματα ολοένα και αυξάνονται σε αντίθεση με τις προβαλλόμενες θέσεις  των  παραπάνω αναλυτικών προγραμμάτων.</a:t>
            </a:r>
          </a:p>
          <a:p>
            <a:pPr>
              <a:buNone/>
            </a:pPr>
            <a:endParaRPr lang="el-G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D_DHMOTIKOU (1).png"/>
          <p:cNvPicPr>
            <a:picLocks noChangeAspect="1" noChangeArrowheads="1"/>
          </p:cNvPicPr>
          <p:nvPr/>
        </p:nvPicPr>
        <p:blipFill>
          <a:blip r:embed="rId2" cstate="print"/>
          <a:srcRect/>
          <a:stretch>
            <a:fillRect/>
          </a:stretch>
        </p:blipFill>
        <p:spPr bwMode="auto">
          <a:xfrm>
            <a:off x="2195736" y="908720"/>
            <a:ext cx="4929222" cy="5715040"/>
          </a:xfrm>
          <a:prstGeom prst="rect">
            <a:avLst/>
          </a:prstGeom>
          <a:noFill/>
        </p:spPr>
      </p:pic>
      <p:sp>
        <p:nvSpPr>
          <p:cNvPr id="3" name="2 - Τίτλος"/>
          <p:cNvSpPr>
            <a:spLocks noGrp="1"/>
          </p:cNvSpPr>
          <p:nvPr>
            <p:ph type="title"/>
          </p:nvPr>
        </p:nvSpPr>
        <p:spPr>
          <a:xfrm>
            <a:off x="457200" y="0"/>
            <a:ext cx="8229600" cy="857232"/>
          </a:xfrm>
        </p:spPr>
        <p:txBody>
          <a:bodyPr>
            <a:normAutofit/>
          </a:bodyPr>
          <a:lstStyle/>
          <a:p>
            <a:pPr algn="ctr"/>
            <a:r>
              <a:rPr lang="el-GR" sz="4400" dirty="0"/>
              <a:t>Βιβλίο Δ’ Δημοτικού</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67494"/>
            <a:ext cx="8229600" cy="946928"/>
          </a:xfrm>
        </p:spPr>
        <p:txBody>
          <a:bodyPr/>
          <a:lstStyle/>
          <a:p>
            <a:pPr algn="ctr"/>
            <a:r>
              <a:rPr lang="el-GR" dirty="0"/>
              <a:t>Λίγα λόγια για το βιβλίο </a:t>
            </a:r>
          </a:p>
        </p:txBody>
      </p:sp>
      <p:sp>
        <p:nvSpPr>
          <p:cNvPr id="3" name="2 - Ορθογώνιο"/>
          <p:cNvSpPr/>
          <p:nvPr/>
        </p:nvSpPr>
        <p:spPr>
          <a:xfrm>
            <a:off x="428596" y="1285860"/>
            <a:ext cx="8501090" cy="2031325"/>
          </a:xfrm>
          <a:prstGeom prst="rect">
            <a:avLst/>
          </a:prstGeom>
        </p:spPr>
        <p:txBody>
          <a:bodyPr wrap="square">
            <a:spAutoFit/>
          </a:bodyPr>
          <a:lstStyle/>
          <a:p>
            <a:r>
              <a:rPr lang="el-GR" dirty="0"/>
              <a:t>Το βιβλίο της Δ' Δημοτικού περιλαμβάνει εικόνες ,πρόσωπα και ιστορίες με επίκεντρο την Ορθόδοξη παράδοση. Σύμφωνα και με το αναλυτικό πρόγραμμα στόχος του είναι η γνωριμία και η εξοικείωση με τον κόσμο της θρησκείας και κυρίως του χριστιανισμού, περιλαμβάνοντας βέβαια ορισμένες αποσπασματικές αναφορές στον Ιουδαϊσμό και τον Ισλαμισμό. Δεν συγχέονται τα χαρακτηριστικά των διαφόρων θρησκειών.  </a:t>
            </a:r>
          </a:p>
          <a:p>
            <a:endParaRPr lang="el-GR" dirty="0"/>
          </a:p>
        </p:txBody>
      </p:sp>
      <p:sp>
        <p:nvSpPr>
          <p:cNvPr id="6" name="5 - Ορθογώνιο"/>
          <p:cNvSpPr/>
          <p:nvPr/>
        </p:nvSpPr>
        <p:spPr>
          <a:xfrm>
            <a:off x="428596" y="4000504"/>
            <a:ext cx="8215370" cy="2308324"/>
          </a:xfrm>
          <a:prstGeom prst="rect">
            <a:avLst/>
          </a:prstGeom>
        </p:spPr>
        <p:txBody>
          <a:bodyPr wrap="square">
            <a:spAutoFit/>
          </a:bodyPr>
          <a:lstStyle/>
          <a:p>
            <a:pPr algn="ctr">
              <a:buNone/>
            </a:pPr>
            <a:r>
              <a:rPr lang="el-GR" dirty="0"/>
              <a:t>Περιέχει 7 θεματικές ενότητες :</a:t>
            </a:r>
          </a:p>
          <a:p>
            <a:r>
              <a:rPr lang="el-GR" dirty="0"/>
              <a:t>1)</a:t>
            </a:r>
            <a:r>
              <a:rPr lang="en-US" dirty="0"/>
              <a:t> </a:t>
            </a:r>
            <a:r>
              <a:rPr lang="el-GR" dirty="0"/>
              <a:t>Η προσευχή στο σχολείο</a:t>
            </a:r>
          </a:p>
          <a:p>
            <a:r>
              <a:rPr lang="el-GR" dirty="0"/>
              <a:t>2) Παναγία, η μητέρα του Χριστού</a:t>
            </a:r>
          </a:p>
          <a:p>
            <a:r>
              <a:rPr lang="el-GR" dirty="0"/>
              <a:t>3) Σπουδαία </a:t>
            </a:r>
            <a:r>
              <a:rPr lang="en-US" dirty="0"/>
              <a:t>“</a:t>
            </a:r>
            <a:r>
              <a:rPr lang="el-GR" dirty="0"/>
              <a:t>παιδιά</a:t>
            </a:r>
            <a:r>
              <a:rPr lang="en-US" dirty="0"/>
              <a:t>”</a:t>
            </a:r>
            <a:endParaRPr lang="el-GR" dirty="0"/>
          </a:p>
          <a:p>
            <a:r>
              <a:rPr lang="el-GR" dirty="0"/>
              <a:t>4) Όλοι ίσοι, όλοι διαφορετικοί</a:t>
            </a:r>
          </a:p>
          <a:p>
            <a:r>
              <a:rPr lang="el-GR" dirty="0"/>
              <a:t>5) Ιεροί τόποι και ιερές πορείες </a:t>
            </a:r>
          </a:p>
          <a:p>
            <a:r>
              <a:rPr lang="el-GR" dirty="0"/>
              <a:t>6) Χριστιανοί Άγιοι και ιερά πρόσωπα άλλων θρησκειών </a:t>
            </a:r>
          </a:p>
          <a:p>
            <a:r>
              <a:rPr lang="el-GR" dirty="0"/>
              <a:t>7) Ιερά Βιβλία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67494"/>
            <a:ext cx="8229600" cy="589738"/>
          </a:xfrm>
        </p:spPr>
        <p:txBody>
          <a:bodyPr>
            <a:normAutofit fontScale="90000"/>
          </a:bodyPr>
          <a:lstStyle/>
          <a:p>
            <a:pPr algn="ctr"/>
            <a:r>
              <a:rPr lang="el-GR" dirty="0"/>
              <a:t>Περιεχόμενα βιβλίου </a:t>
            </a:r>
          </a:p>
        </p:txBody>
      </p:sp>
      <p:pic>
        <p:nvPicPr>
          <p:cNvPr id="1026" name="Picture 2" descr="C:\Users\user\Pictures\Screenshots\Δ ΔΗΜΟΤΙΚΟΥ\Στιγμιότυπο οθόνης (1).png"/>
          <p:cNvPicPr>
            <a:picLocks noChangeAspect="1" noChangeArrowheads="1"/>
          </p:cNvPicPr>
          <p:nvPr/>
        </p:nvPicPr>
        <p:blipFill>
          <a:blip r:embed="rId2" cstate="print"/>
          <a:srcRect/>
          <a:stretch>
            <a:fillRect/>
          </a:stretch>
        </p:blipFill>
        <p:spPr bwMode="auto">
          <a:xfrm>
            <a:off x="1428728" y="1000108"/>
            <a:ext cx="6127750" cy="5572164"/>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67494"/>
            <a:ext cx="8229600" cy="804052"/>
          </a:xfrm>
        </p:spPr>
        <p:txBody>
          <a:bodyPr/>
          <a:lstStyle/>
          <a:p>
            <a:pPr algn="ctr"/>
            <a:r>
              <a:rPr lang="el-GR" dirty="0"/>
              <a:t>ΘΕΜΑΤΙΚΕΣ ΕΝΟΤΗΤΕΣ</a:t>
            </a:r>
          </a:p>
        </p:txBody>
      </p:sp>
      <p:sp>
        <p:nvSpPr>
          <p:cNvPr id="3" name="2 - Ορθογώνιο"/>
          <p:cNvSpPr/>
          <p:nvPr/>
        </p:nvSpPr>
        <p:spPr>
          <a:xfrm>
            <a:off x="285720" y="928670"/>
            <a:ext cx="8643998" cy="5909310"/>
          </a:xfrm>
          <a:prstGeom prst="rect">
            <a:avLst/>
          </a:prstGeom>
        </p:spPr>
        <p:txBody>
          <a:bodyPr wrap="square">
            <a:spAutoFit/>
          </a:bodyPr>
          <a:lstStyle/>
          <a:p>
            <a:endParaRPr lang="el-GR" dirty="0"/>
          </a:p>
          <a:p>
            <a:r>
              <a:rPr lang="el-GR" dirty="0"/>
              <a:t>Υπάρχουν οι εξής θεματικές ενότητες: </a:t>
            </a:r>
          </a:p>
          <a:p>
            <a:r>
              <a:rPr lang="el-GR" dirty="0"/>
              <a:t>Στην 1η θεματική ενότητα "Η προσευχή στο σχολείο" αναφέρονται λόγοι που προσεύχονται οι μαθητές και παρατίθενται παραβολές σχετικά με την προσευχή.</a:t>
            </a:r>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r>
              <a:rPr lang="el-GR" dirty="0"/>
              <a:t>Στην 2η θεματική ενότητα "Παναγιά , η μητέρα του Χριστού" </a:t>
            </a:r>
            <a:r>
              <a:rPr lang="el-GR" sz="1600" dirty="0"/>
              <a:t>αναπαριστάται</a:t>
            </a:r>
            <a:r>
              <a:rPr lang="el-GR" dirty="0"/>
              <a:t> η Παναγία ως μητέρα, υπάρχουν διάφορες εικόνες και ποιήματα σχετικά με αυτό και γίνονται αναφορές σε γιορτές της Παναγίας στα ονόματα και τα προσωνύμια της.</a:t>
            </a:r>
          </a:p>
          <a:p>
            <a:r>
              <a:rPr lang="el-GR" dirty="0"/>
              <a:t> </a:t>
            </a:r>
          </a:p>
        </p:txBody>
      </p:sp>
      <p:pic>
        <p:nvPicPr>
          <p:cNvPr id="3074" name="Picture 2" descr="C:\Users\user\Pictures\Screenshots\Δ ΔΗΜΟΤΙΚΟΥ\Στιγμιότυπο οθόνης (3).png"/>
          <p:cNvPicPr>
            <a:picLocks noChangeAspect="1" noChangeArrowheads="1"/>
          </p:cNvPicPr>
          <p:nvPr/>
        </p:nvPicPr>
        <p:blipFill>
          <a:blip r:embed="rId2" cstate="print"/>
          <a:srcRect/>
          <a:stretch>
            <a:fillRect/>
          </a:stretch>
        </p:blipFill>
        <p:spPr bwMode="auto">
          <a:xfrm>
            <a:off x="357158" y="2428868"/>
            <a:ext cx="2714644" cy="2786082"/>
          </a:xfrm>
          <a:prstGeom prst="rect">
            <a:avLst/>
          </a:prstGeom>
          <a:noFill/>
        </p:spPr>
      </p:pic>
      <p:pic>
        <p:nvPicPr>
          <p:cNvPr id="3076" name="Picture 4" descr="C:\Users\user\Pictures\Screenshots\Δ ΔΗΜΟΤΙΚΟΥ\Στιγμιότυπο οθόνης (5).png"/>
          <p:cNvPicPr>
            <a:picLocks noChangeAspect="1" noChangeArrowheads="1"/>
          </p:cNvPicPr>
          <p:nvPr/>
        </p:nvPicPr>
        <p:blipFill>
          <a:blip r:embed="rId3" cstate="print"/>
          <a:srcRect/>
          <a:stretch>
            <a:fillRect/>
          </a:stretch>
        </p:blipFill>
        <p:spPr bwMode="auto">
          <a:xfrm>
            <a:off x="6072198" y="2428868"/>
            <a:ext cx="2786082" cy="2786082"/>
          </a:xfrm>
          <a:prstGeom prst="rect">
            <a:avLst/>
          </a:prstGeom>
          <a:noFill/>
        </p:spPr>
      </p:pic>
      <p:pic>
        <p:nvPicPr>
          <p:cNvPr id="3077" name="Picture 5" descr="C:\Users\user\Pictures\Screenshots\Δ ΔΗΜΟΤΙΚΟΥ\Στιγμιότυπο οθόνης (4).png"/>
          <p:cNvPicPr>
            <a:picLocks noChangeAspect="1" noChangeArrowheads="1"/>
          </p:cNvPicPr>
          <p:nvPr/>
        </p:nvPicPr>
        <p:blipFill>
          <a:blip r:embed="rId4" cstate="print"/>
          <a:srcRect/>
          <a:stretch>
            <a:fillRect/>
          </a:stretch>
        </p:blipFill>
        <p:spPr bwMode="auto">
          <a:xfrm>
            <a:off x="3143240" y="2428868"/>
            <a:ext cx="2857520" cy="2786082"/>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67494"/>
            <a:ext cx="8229600" cy="804052"/>
          </a:xfrm>
        </p:spPr>
        <p:txBody>
          <a:bodyPr/>
          <a:lstStyle/>
          <a:p>
            <a:pPr algn="ctr"/>
            <a:r>
              <a:rPr lang="el-GR" dirty="0"/>
              <a:t>ΘΕΜΑΤΙΚΕΣ ΕΝΟΤΗΤΕΣ</a:t>
            </a:r>
          </a:p>
        </p:txBody>
      </p:sp>
      <p:sp>
        <p:nvSpPr>
          <p:cNvPr id="3" name="2 - Ορθογώνιο"/>
          <p:cNvSpPr/>
          <p:nvPr/>
        </p:nvSpPr>
        <p:spPr>
          <a:xfrm>
            <a:off x="142844" y="1000108"/>
            <a:ext cx="8643998" cy="5632311"/>
          </a:xfrm>
          <a:prstGeom prst="rect">
            <a:avLst/>
          </a:prstGeom>
        </p:spPr>
        <p:txBody>
          <a:bodyPr wrap="square">
            <a:spAutoFit/>
          </a:bodyPr>
          <a:lstStyle/>
          <a:p>
            <a:r>
              <a:rPr lang="el-GR" dirty="0"/>
              <a:t>Η 3η θεματική ενότητα με τίτλο "Σπουδαία ``παιδιά``" αναφέρεται σε σημαντικά πρόσωπα της βίβλου στα οποία φανερώνεται ο σημαντικός ρόλος του Θεού στην ζωή τους καθώς και στην καθημερινή ζωή των ανθρώπων που αντιμετωπίζουν προβλήματα οικογενειακά, προβλήματα με αναπηρίες ,παιδιά και γονείς μετανάστες. </a:t>
            </a:r>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r>
              <a:rPr lang="el-GR" dirty="0"/>
              <a:t>Στην 4η θεματική ενότητα "Όλοι ίσοι , όλοι διαφορετικοί" γίνεται λόγος στα ξεχωριστά χαρίσματα και τις ικανότητες των μαθητών καθώς και στην αποδοχή τους. Επίσης, παρουσιάζονται αναφορές σε γιορτές και στο νόημα του Βαπτίσματος και του Χρίσματος τόσο για τους χριστιανούς όσο και για άλλες θρησκευτικές κοινότητες. </a:t>
            </a:r>
          </a:p>
        </p:txBody>
      </p:sp>
      <p:pic>
        <p:nvPicPr>
          <p:cNvPr id="5" name="Picture 3" descr="C:\Users\user\Pictures\Screenshots\Δ ΔΗΜΟΤΙΚΟΥ\Στιγμιότυπο οθόνης (6).png"/>
          <p:cNvPicPr>
            <a:picLocks noChangeAspect="1" noChangeArrowheads="1"/>
          </p:cNvPicPr>
          <p:nvPr/>
        </p:nvPicPr>
        <p:blipFill>
          <a:blip r:embed="rId2" cstate="print"/>
          <a:srcRect/>
          <a:stretch>
            <a:fillRect/>
          </a:stretch>
        </p:blipFill>
        <p:spPr bwMode="auto">
          <a:xfrm>
            <a:off x="214282" y="2500306"/>
            <a:ext cx="2786082" cy="2571768"/>
          </a:xfrm>
          <a:prstGeom prst="rect">
            <a:avLst/>
          </a:prstGeom>
          <a:noFill/>
        </p:spPr>
      </p:pic>
      <p:pic>
        <p:nvPicPr>
          <p:cNvPr id="4098" name="Picture 2" descr="C:\Users\user\Pictures\Screenshots\Δ ΔΗΜΟΤΙΚΟΥ\Στιγμιότυπο οθόνης (7).png"/>
          <p:cNvPicPr>
            <a:picLocks noChangeAspect="1" noChangeArrowheads="1"/>
          </p:cNvPicPr>
          <p:nvPr/>
        </p:nvPicPr>
        <p:blipFill>
          <a:blip r:embed="rId3" cstate="print"/>
          <a:srcRect/>
          <a:stretch>
            <a:fillRect/>
          </a:stretch>
        </p:blipFill>
        <p:spPr bwMode="auto">
          <a:xfrm>
            <a:off x="3071802" y="2500306"/>
            <a:ext cx="2928958" cy="2571768"/>
          </a:xfrm>
          <a:prstGeom prst="rect">
            <a:avLst/>
          </a:prstGeom>
          <a:noFill/>
        </p:spPr>
      </p:pic>
      <p:pic>
        <p:nvPicPr>
          <p:cNvPr id="4099" name="Picture 3" descr="C:\Users\user\Pictures\Screenshots\Δ ΔΗΜΟΤΙΚΟΥ\Στιγμιότυπο οθόνης (8).png"/>
          <p:cNvPicPr>
            <a:picLocks noChangeAspect="1" noChangeArrowheads="1"/>
          </p:cNvPicPr>
          <p:nvPr/>
        </p:nvPicPr>
        <p:blipFill>
          <a:blip r:embed="rId4" cstate="print"/>
          <a:srcRect/>
          <a:stretch>
            <a:fillRect/>
          </a:stretch>
        </p:blipFill>
        <p:spPr bwMode="auto">
          <a:xfrm>
            <a:off x="6072198" y="2500306"/>
            <a:ext cx="2863871" cy="2571768"/>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142900"/>
            <a:ext cx="8229600" cy="1399032"/>
          </a:xfrm>
        </p:spPr>
        <p:txBody>
          <a:bodyPr/>
          <a:lstStyle/>
          <a:p>
            <a:pPr algn="ctr"/>
            <a:r>
              <a:rPr lang="el-GR" dirty="0"/>
              <a:t>ΘΕΜΑΤΙΚΕΣ ΕΝΟΤΗΤΕΣ</a:t>
            </a:r>
          </a:p>
        </p:txBody>
      </p:sp>
      <p:sp>
        <p:nvSpPr>
          <p:cNvPr id="3" name="2 - Ορθογώνιο"/>
          <p:cNvSpPr/>
          <p:nvPr/>
        </p:nvSpPr>
        <p:spPr>
          <a:xfrm>
            <a:off x="357158" y="928670"/>
            <a:ext cx="8358246" cy="6186309"/>
          </a:xfrm>
          <a:prstGeom prst="rect">
            <a:avLst/>
          </a:prstGeom>
        </p:spPr>
        <p:txBody>
          <a:bodyPr wrap="square">
            <a:spAutoFit/>
          </a:bodyPr>
          <a:lstStyle/>
          <a:p>
            <a:r>
              <a:rPr lang="el-GR" dirty="0"/>
              <a:t>Στην 5η θεματική ενότητα "Ιεροί τόποι και ιερές πορείες" γίνεται αναφορά στην έννοια των «ταξιδιών της ζωής» και της αναζήτησης ενός σκοπού και περιέχει διάφορες περιλήψεις βιβλίων και ποιημάτων καθώς και παραβολές.</a:t>
            </a:r>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r>
              <a:rPr lang="el-GR" dirty="0"/>
              <a:t>Στην 6η θεματική ενότητα με όνομα "Χριστιανοί Άγιοι και Ιερά πρόσωπα άλλων θρησκειών" , γίνεται αναφορά στα ιερά πρόσωπα του χριστιανισμού και άλλων θρησκειών ,αλλά και στην απεριόριστη αγάπη και προσφορά προς τον πλησίον με παραδείγματα μέσα από παραβολές και αποσπάσματα από βιβλία. Επίσης αναφέρεται στην χριστιανική εκκλησία και τους Αγίους και σε Ιερά πρόσωπα στις θρησκείες του κόσμου γενικότερα.</a:t>
            </a:r>
          </a:p>
          <a:p>
            <a:endParaRPr lang="el-GR" dirty="0"/>
          </a:p>
        </p:txBody>
      </p:sp>
      <p:pic>
        <p:nvPicPr>
          <p:cNvPr id="5122" name="Picture 2" descr="C:\Users\user\Pictures\Screenshots\Δ ΔΗΜΟΤΙΚΟΥ\Στιγμιότυπο οθόνης (14).png"/>
          <p:cNvPicPr>
            <a:picLocks noChangeAspect="1" noChangeArrowheads="1"/>
          </p:cNvPicPr>
          <p:nvPr/>
        </p:nvPicPr>
        <p:blipFill>
          <a:blip r:embed="rId2" cstate="print"/>
          <a:srcRect/>
          <a:stretch>
            <a:fillRect/>
          </a:stretch>
        </p:blipFill>
        <p:spPr bwMode="auto">
          <a:xfrm>
            <a:off x="357158" y="2214554"/>
            <a:ext cx="2714644" cy="2428892"/>
          </a:xfrm>
          <a:prstGeom prst="rect">
            <a:avLst/>
          </a:prstGeom>
          <a:noFill/>
        </p:spPr>
      </p:pic>
      <p:pic>
        <p:nvPicPr>
          <p:cNvPr id="5123" name="Picture 3" descr="C:\Users\user\Pictures\Screenshots\Δ ΔΗΜΟΤΙΚΟΥ\Στιγμιότυπο οθόνης (15).png"/>
          <p:cNvPicPr>
            <a:picLocks noChangeAspect="1" noChangeArrowheads="1"/>
          </p:cNvPicPr>
          <p:nvPr/>
        </p:nvPicPr>
        <p:blipFill>
          <a:blip r:embed="rId3" cstate="print"/>
          <a:srcRect/>
          <a:stretch>
            <a:fillRect/>
          </a:stretch>
        </p:blipFill>
        <p:spPr bwMode="auto">
          <a:xfrm>
            <a:off x="3143240" y="2214554"/>
            <a:ext cx="2714644" cy="2428892"/>
          </a:xfrm>
          <a:prstGeom prst="rect">
            <a:avLst/>
          </a:prstGeom>
          <a:noFill/>
        </p:spPr>
      </p:pic>
      <p:pic>
        <p:nvPicPr>
          <p:cNvPr id="5124" name="Picture 4" descr="C:\Users\user\Pictures\Screenshots\Δ ΔΗΜΟΤΙΚΟΥ\Στιγμιότυπο οθόνης (17).png"/>
          <p:cNvPicPr>
            <a:picLocks noChangeAspect="1" noChangeArrowheads="1"/>
          </p:cNvPicPr>
          <p:nvPr/>
        </p:nvPicPr>
        <p:blipFill>
          <a:blip r:embed="rId4" cstate="print"/>
          <a:srcRect/>
          <a:stretch>
            <a:fillRect/>
          </a:stretch>
        </p:blipFill>
        <p:spPr bwMode="auto">
          <a:xfrm>
            <a:off x="5929322" y="2214554"/>
            <a:ext cx="2786082" cy="2428892"/>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285776"/>
            <a:ext cx="8229600" cy="1399032"/>
          </a:xfrm>
        </p:spPr>
        <p:txBody>
          <a:bodyPr/>
          <a:lstStyle/>
          <a:p>
            <a:pPr algn="ctr"/>
            <a:r>
              <a:rPr lang="el-GR" dirty="0"/>
              <a:t>ΘΕΜΑΤΙΚΕΣ ΕΝΟΤΗΤΕΣ</a:t>
            </a:r>
          </a:p>
        </p:txBody>
      </p:sp>
      <p:sp>
        <p:nvSpPr>
          <p:cNvPr id="3" name="2 - Ορθογώνιο"/>
          <p:cNvSpPr/>
          <p:nvPr/>
        </p:nvSpPr>
        <p:spPr>
          <a:xfrm>
            <a:off x="285720" y="2928934"/>
            <a:ext cx="8358246" cy="1477328"/>
          </a:xfrm>
          <a:prstGeom prst="rect">
            <a:avLst/>
          </a:prstGeom>
        </p:spPr>
        <p:txBody>
          <a:bodyPr wrap="square">
            <a:spAutoFit/>
          </a:bodyPr>
          <a:lstStyle/>
          <a:p>
            <a:endParaRPr lang="el-GR" dirty="0"/>
          </a:p>
          <a:p>
            <a:r>
              <a:rPr lang="el-GR" dirty="0"/>
              <a:t>Η 7η και τελευταία ενότητα του βιβλίου αναφέρεται στη σχέση του Θεού και του ανθρώπου μέσω αποσπασμάτων της Αγίας γραφή, ενώ ταυτόχρονα αναφέρεται και σε άλλες θρησκείες του κόσμου.</a:t>
            </a:r>
          </a:p>
          <a:p>
            <a:endParaRPr lang="el-GR" dirty="0"/>
          </a:p>
        </p:txBody>
      </p:sp>
      <p:pic>
        <p:nvPicPr>
          <p:cNvPr id="6146" name="Picture 2" descr="C:\Users\user\Pictures\Screenshots\Δ ΔΗΜΟΤΙΚΟΥ\Στιγμιότυπο οθόνης (21).png"/>
          <p:cNvPicPr>
            <a:picLocks noChangeAspect="1" noChangeArrowheads="1"/>
          </p:cNvPicPr>
          <p:nvPr/>
        </p:nvPicPr>
        <p:blipFill>
          <a:blip r:embed="rId2" cstate="print"/>
          <a:srcRect/>
          <a:stretch>
            <a:fillRect/>
          </a:stretch>
        </p:blipFill>
        <p:spPr bwMode="auto">
          <a:xfrm>
            <a:off x="428596" y="785794"/>
            <a:ext cx="2643206" cy="2443193"/>
          </a:xfrm>
          <a:prstGeom prst="rect">
            <a:avLst/>
          </a:prstGeom>
          <a:noFill/>
        </p:spPr>
      </p:pic>
      <p:pic>
        <p:nvPicPr>
          <p:cNvPr id="6147" name="Picture 3" descr="C:\Users\user\Pictures\Screenshots\Δ ΔΗΜΟΤΙΚΟΥ\Στιγμιότυπο οθόνης (24).png"/>
          <p:cNvPicPr>
            <a:picLocks noChangeAspect="1" noChangeArrowheads="1"/>
          </p:cNvPicPr>
          <p:nvPr/>
        </p:nvPicPr>
        <p:blipFill>
          <a:blip r:embed="rId3" cstate="print"/>
          <a:srcRect/>
          <a:stretch>
            <a:fillRect/>
          </a:stretch>
        </p:blipFill>
        <p:spPr bwMode="auto">
          <a:xfrm>
            <a:off x="3143240" y="785794"/>
            <a:ext cx="2714644" cy="2449303"/>
          </a:xfrm>
          <a:prstGeom prst="rect">
            <a:avLst/>
          </a:prstGeom>
          <a:noFill/>
        </p:spPr>
      </p:pic>
      <p:pic>
        <p:nvPicPr>
          <p:cNvPr id="6148" name="Picture 4" descr="C:\Users\user\Pictures\Screenshots\Δ ΔΗΜΟΤΙΚΟΥ\Στιγμιότυπο οθόνης (26).png"/>
          <p:cNvPicPr>
            <a:picLocks noChangeAspect="1" noChangeArrowheads="1"/>
          </p:cNvPicPr>
          <p:nvPr/>
        </p:nvPicPr>
        <p:blipFill>
          <a:blip r:embed="rId4" cstate="print"/>
          <a:srcRect/>
          <a:stretch>
            <a:fillRect/>
          </a:stretch>
        </p:blipFill>
        <p:spPr bwMode="auto">
          <a:xfrm>
            <a:off x="5929322" y="785794"/>
            <a:ext cx="2714644" cy="2428892"/>
          </a:xfrm>
          <a:prstGeom prst="rect">
            <a:avLst/>
          </a:prstGeom>
          <a:noFill/>
        </p:spPr>
      </p:pic>
      <p:pic>
        <p:nvPicPr>
          <p:cNvPr id="6150" name="Picture 6" descr="C:\Users\user\Pictures\Screenshots\Δ ΔΗΜΟΤΙΚΟΥ\Στιγμιότυπο οθόνης (28).png"/>
          <p:cNvPicPr>
            <a:picLocks noChangeAspect="1" noChangeArrowheads="1"/>
          </p:cNvPicPr>
          <p:nvPr/>
        </p:nvPicPr>
        <p:blipFill>
          <a:blip r:embed="rId5" cstate="print"/>
          <a:srcRect/>
          <a:stretch>
            <a:fillRect/>
          </a:stretch>
        </p:blipFill>
        <p:spPr bwMode="auto">
          <a:xfrm>
            <a:off x="428596" y="4214818"/>
            <a:ext cx="2714644" cy="2413009"/>
          </a:xfrm>
          <a:prstGeom prst="rect">
            <a:avLst/>
          </a:prstGeom>
          <a:noFill/>
        </p:spPr>
      </p:pic>
      <p:pic>
        <p:nvPicPr>
          <p:cNvPr id="6151" name="Picture 7" descr="C:\Users\user\Pictures\Screenshots\Δ ΔΗΜΟΤΙΚΟΥ\Στιγμιότυπο οθόνης (29).png"/>
          <p:cNvPicPr>
            <a:picLocks noChangeAspect="1" noChangeArrowheads="1"/>
          </p:cNvPicPr>
          <p:nvPr/>
        </p:nvPicPr>
        <p:blipFill>
          <a:blip r:embed="rId6" cstate="print"/>
          <a:srcRect/>
          <a:stretch>
            <a:fillRect/>
          </a:stretch>
        </p:blipFill>
        <p:spPr bwMode="auto">
          <a:xfrm>
            <a:off x="3214678" y="4214818"/>
            <a:ext cx="2643206" cy="2428892"/>
          </a:xfrm>
          <a:prstGeom prst="rect">
            <a:avLst/>
          </a:prstGeom>
          <a:noFill/>
        </p:spPr>
      </p:pic>
      <p:pic>
        <p:nvPicPr>
          <p:cNvPr id="6152" name="Picture 8" descr="C:\Users\user\Pictures\Screenshots\Δ ΔΗΜΟΤΙΚΟΥ\Στιγμιότυπο οθόνης (32).png"/>
          <p:cNvPicPr>
            <a:picLocks noChangeAspect="1" noChangeArrowheads="1"/>
          </p:cNvPicPr>
          <p:nvPr/>
        </p:nvPicPr>
        <p:blipFill>
          <a:blip r:embed="rId7" cstate="print"/>
          <a:srcRect/>
          <a:stretch>
            <a:fillRect/>
          </a:stretch>
        </p:blipFill>
        <p:spPr bwMode="auto">
          <a:xfrm>
            <a:off x="5929322" y="4214818"/>
            <a:ext cx="2714644" cy="2433715"/>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243408"/>
            <a:ext cx="8229600" cy="1556792"/>
          </a:xfrm>
        </p:spPr>
        <p:txBody>
          <a:bodyPr>
            <a:normAutofit/>
          </a:bodyPr>
          <a:lstStyle/>
          <a:p>
            <a:pPr algn="ctr"/>
            <a:r>
              <a:rPr lang="el-GR" sz="3200" dirty="0"/>
              <a:t>Στόχοι αναλυτικού προγράμματος Δημοτικού - Γυμνασίου</a:t>
            </a:r>
          </a:p>
        </p:txBody>
      </p:sp>
      <p:sp>
        <p:nvSpPr>
          <p:cNvPr id="3" name="2 - Θέση περιεχομένου"/>
          <p:cNvSpPr>
            <a:spLocks noGrp="1"/>
          </p:cNvSpPr>
          <p:nvPr>
            <p:ph idx="1"/>
          </p:nvPr>
        </p:nvSpPr>
        <p:spPr>
          <a:xfrm>
            <a:off x="467544" y="1124744"/>
            <a:ext cx="8229600" cy="5733256"/>
          </a:xfrm>
        </p:spPr>
        <p:txBody>
          <a:bodyPr>
            <a:normAutofit fontScale="25000" lnSpcReduction="20000"/>
          </a:bodyPr>
          <a:lstStyle/>
          <a:p>
            <a:pPr>
              <a:buNone/>
            </a:pPr>
            <a:r>
              <a:rPr lang="el-GR" sz="6400" dirty="0"/>
              <a:t>Σύμφωνα με το αναλυτικό πρόγραμμα στόχος του </a:t>
            </a:r>
            <a:r>
              <a:rPr lang="el-GR" sz="6400" dirty="0" err="1"/>
              <a:t>ΜτΘ</a:t>
            </a:r>
            <a:r>
              <a:rPr lang="el-GR" sz="6400" dirty="0"/>
              <a:t> της περιόδου </a:t>
            </a:r>
            <a:r>
              <a:rPr lang="el-GR" sz="6400" dirty="0" err="1"/>
              <a:t>Γαβρόγλου</a:t>
            </a:r>
            <a:r>
              <a:rPr lang="el-GR" sz="6400" dirty="0"/>
              <a:t> είναι:</a:t>
            </a:r>
            <a:endParaRPr lang="en-US" sz="6400" dirty="0"/>
          </a:p>
          <a:p>
            <a:r>
              <a:rPr lang="el-GR" sz="5600" dirty="0"/>
              <a:t>&lt;&lt;να αναδειχθούν οι θρησκευτικές αξίες σε πεδία διαλόγου&gt;&gt; </a:t>
            </a:r>
          </a:p>
          <a:p>
            <a:r>
              <a:rPr lang="el-GR" sz="5600" dirty="0"/>
              <a:t>&lt;&lt; συνάντησης και ειρηνικής συνύπαρξης των ανθρώπων, ανεξάρτητα από τις θρησκευτικές και πολιτικές πεποιθήσεις ή και τις διαφορές τους&gt;&gt; </a:t>
            </a:r>
          </a:p>
          <a:p>
            <a:r>
              <a:rPr lang="el-GR" sz="5600" dirty="0"/>
              <a:t>&lt;&lt;οι θρησκείες συμβάλλουν στην αντιμετώπιση των συγκρούσεων και στη συνοχή της σύγχρονης πολυπολιτισμικής κοινωνίας&gt;&gt; </a:t>
            </a:r>
          </a:p>
          <a:p>
            <a:r>
              <a:rPr lang="el-GR" sz="5600" dirty="0"/>
              <a:t>&lt;&lt; θεραπευτικός και συμφιλιωτικός ρόλος των θρησκειών &gt;&gt; </a:t>
            </a:r>
          </a:p>
          <a:p>
            <a:r>
              <a:rPr lang="el-GR" sz="5600" dirty="0"/>
              <a:t>&lt;&lt; </a:t>
            </a:r>
            <a:r>
              <a:rPr lang="el-GR" sz="5600" dirty="0" err="1"/>
              <a:t>ΜτΘ</a:t>
            </a:r>
            <a:r>
              <a:rPr lang="el-GR" sz="5600" dirty="0"/>
              <a:t> που εξετάζει θέματα όπως η δικαιοσύνη, η ειρήνη, η </a:t>
            </a:r>
            <a:r>
              <a:rPr lang="el-GR" sz="5600" dirty="0" err="1"/>
              <a:t>καταλλαγή</a:t>
            </a:r>
            <a:r>
              <a:rPr lang="el-GR" sz="5600" dirty="0"/>
              <a:t>, η κοινωνική συνοχή, η ανεξιθρησκία, η ευθύνη για τον κόσμο&gt;&gt;</a:t>
            </a:r>
          </a:p>
          <a:p>
            <a:r>
              <a:rPr lang="el-GR" sz="5600" dirty="0"/>
              <a:t>&lt;&lt; αναζήτηση προσωπικού νοήματος, συνάντησης και σχέσης με τον Θεό και τον άλλο&gt;&gt;</a:t>
            </a:r>
          </a:p>
          <a:p>
            <a:r>
              <a:rPr lang="el-GR" sz="5600" dirty="0"/>
              <a:t>&lt;&lt;αναζήτηση για δημιουργικότητα, ηθική συμπεριφορά,  ευθύνη για τα κοινωνικά προβλήματα-δηλαδή κρίσιμα ζητήματα για την κοινή ζωή των ανθρώπων στην Ευρώπη τουλάχιστον- θεωρείται ότι προσφέρει σπουδαίες ευκαιρίες, ώστε να εξεταστούν ζητήματα αποκλεισμού και προκατάληψης απέναντι στη θρησκευτική διαφορετικότητα και ταυτόχρονα να προταθούν και να αξιοποιηθούν οι βασικές προϋποθέσεις.&gt;&gt; </a:t>
            </a:r>
          </a:p>
          <a:p>
            <a:r>
              <a:rPr lang="el-GR" sz="5600" dirty="0"/>
              <a:t>&lt;&lt;δυνατότητες για την ειρηνική συνύπαρξη των πολιτών σε συνθήκες ευημερίας και κοινωνικής δικαιοσύνης&gt;&gt; </a:t>
            </a:r>
          </a:p>
          <a:p>
            <a:r>
              <a:rPr lang="el-GR" sz="5600" dirty="0"/>
              <a:t>&lt;&lt;να προσφέρει γνώση και κατανόηση για τα θρησκευτικά «πιστεύω» και τις θρησκευτικές εμπειρίες&gt;&gt;</a:t>
            </a:r>
          </a:p>
          <a:p>
            <a:r>
              <a:rPr lang="el-GR" sz="5600" dirty="0"/>
              <a:t>&lt;&lt;να προσανατολίσει το ενδιαφέρον των μαθητών στην ποικιλία των θρησκευτικών προσεγγίσεων και ηθικών αντιλήψεων που ανιχνεύονται στις θρησκευτικές εμπειρίες&gt;&gt;</a:t>
            </a:r>
          </a:p>
          <a:p>
            <a:r>
              <a:rPr lang="el-GR" sz="5600" dirty="0"/>
              <a:t>&lt;&lt;να ενθαρρύνει τους μαθητές, ώστε να ευαισθητοποιηθούν προς τη θρησκεία και προς τις θρησκευτικές διαστάσεις της ζωής&gt;&gt; </a:t>
            </a:r>
          </a:p>
          <a:p>
            <a:r>
              <a:rPr lang="el-GR" sz="5600" dirty="0"/>
              <a:t>&lt;&lt;την ενεργητική εμπλοκή των μαθητών ως φορέων της δικής τους παράδοσης και ενθαρρύνει τη θέαση του οικουμενικού μέσα από τις προσωπικές εμπειρίες και στάσεις&gt;&gt; </a:t>
            </a:r>
          </a:p>
          <a:p>
            <a:r>
              <a:rPr lang="el-GR" sz="5600" dirty="0"/>
              <a:t>&lt;&lt;στοχεύει στην εξασφάλιση θρησκευτικής εκπαίδευσης σε όλους τους μαθητές χωρίς εξαιρέσεις&gt;&gt;</a:t>
            </a:r>
          </a:p>
          <a:p>
            <a:pPr>
              <a:buNone/>
            </a:pPr>
            <a:endParaRPr lang="en-US" sz="5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0"/>
            <a:ext cx="8229600" cy="1399032"/>
          </a:xfrm>
        </p:spPr>
        <p:txBody>
          <a:bodyPr/>
          <a:lstStyle/>
          <a:p>
            <a:pPr algn="ctr"/>
            <a:r>
              <a:rPr lang="el-GR" dirty="0"/>
              <a:t>Ερμηνεία εξωφύλλου </a:t>
            </a:r>
          </a:p>
        </p:txBody>
      </p:sp>
      <p:sp>
        <p:nvSpPr>
          <p:cNvPr id="3" name="2 - Θέση περιεχομένου"/>
          <p:cNvSpPr>
            <a:spLocks noGrp="1"/>
          </p:cNvSpPr>
          <p:nvPr>
            <p:ph idx="1"/>
          </p:nvPr>
        </p:nvSpPr>
        <p:spPr>
          <a:xfrm>
            <a:off x="500034" y="1071546"/>
            <a:ext cx="8015286" cy="4733718"/>
          </a:xfrm>
        </p:spPr>
        <p:txBody>
          <a:bodyPr>
            <a:normAutofit fontScale="32500" lnSpcReduction="20000"/>
          </a:bodyPr>
          <a:lstStyle/>
          <a:p>
            <a:pPr>
              <a:buNone/>
            </a:pPr>
            <a:endParaRPr lang="el-GR" sz="5000" dirty="0"/>
          </a:p>
          <a:p>
            <a:r>
              <a:rPr lang="el-GR" sz="5000" dirty="0"/>
              <a:t>Το εξώφυλλο του βιβλίου των Θρησκευτικών της Δ' Δημοτικού απεικονίζει μια παραδοσιακή εικόνα του Αρχαγγέλου πιθανότατα, χερουβείμ. </a:t>
            </a:r>
          </a:p>
          <a:p>
            <a:endParaRPr lang="el-GR" sz="5000" dirty="0"/>
          </a:p>
          <a:p>
            <a:r>
              <a:rPr lang="el-GR" sz="5000" dirty="0"/>
              <a:t>Η εικόνα είναι ζωγραφισμένη σε ένα φόντο με έντονα χρώματα. Στο βάθος βλέπουμε ένα γαλάζιο φόντο , του ουρανού και το υπόλοιπο απεικονίζει την φύση. Πιο ειδικά, τον αέρα, τον ήλιο, την θάλασσα.. Η εικόνα είναι γεμάτη φως και αισιοδοξία.</a:t>
            </a:r>
          </a:p>
          <a:p>
            <a:endParaRPr lang="el-GR" sz="5000" dirty="0"/>
          </a:p>
          <a:p>
            <a:r>
              <a:rPr lang="el-GR" sz="5000" dirty="0"/>
              <a:t>Η εικόνα ίσως να είναι δύσκολο να ερμηνευθεί από ένα παιδί της ηλικίας αυτής, όπου διδάσκεται το συγκεκριμένο βιβλίο. </a:t>
            </a:r>
          </a:p>
          <a:p>
            <a:endParaRPr lang="el-GR" sz="5000" dirty="0"/>
          </a:p>
          <a:p>
            <a:r>
              <a:rPr lang="el-GR" sz="5000" dirty="0"/>
              <a:t>Είναι μια εικόνα που μπορεί να συζητηθεί και να αναλυθεί με την βοήθεια του εκπαιδευτικού, ώστε να εμπνεύσει και να καθοδηγήσει τα παιδιά στην κατανόηση της Ορθόδοξης πίστης.</a:t>
            </a:r>
          </a:p>
          <a:p>
            <a:endParaRPr lang="el-GR" sz="5000" dirty="0"/>
          </a:p>
          <a:p>
            <a:r>
              <a:rPr lang="el-GR" sz="5000" dirty="0"/>
              <a:t>Φυσικά, η τελική ερμηνεία της εικόνας είναι υποκειμενική. Κάθε άτομο μπορεί να βρει διαφορετικό νόημα στην εικόνα ανάλογα με τις εμπειρίες του και τα θρησκευτικά του πιστεύω. Ωστόσο η εικόνα παραπέμπει στο Χριστιανισμό.</a:t>
            </a:r>
          </a:p>
          <a:p>
            <a:endParaRPr lang="el-G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Κριτικές παρατηρήσεις</a:t>
            </a:r>
          </a:p>
        </p:txBody>
      </p:sp>
      <p:sp>
        <p:nvSpPr>
          <p:cNvPr id="3" name="2 - Θέση περιεχομένου"/>
          <p:cNvSpPr>
            <a:spLocks noGrp="1"/>
          </p:cNvSpPr>
          <p:nvPr>
            <p:ph idx="1"/>
          </p:nvPr>
        </p:nvSpPr>
        <p:spPr>
          <a:xfrm>
            <a:off x="457200" y="1882808"/>
            <a:ext cx="8229600" cy="4975192"/>
          </a:xfrm>
        </p:spPr>
        <p:txBody>
          <a:bodyPr>
            <a:normAutofit fontScale="77500" lnSpcReduction="20000"/>
          </a:bodyPr>
          <a:lstStyle/>
          <a:p>
            <a:r>
              <a:rPr lang="el-GR" dirty="0"/>
              <a:t>Παρατηρήσαμε ότι το βιβλίο, αναφέρεται κατά κύριο λόγο στον Χριστιανισμό, ως κύριο θέμα του βιβλίου με ελάχιστες πληροφορίες για τον Ιουδαϊσμό και τον Ισλαμισμό, αποκλείοντας τις υπόλοιπες θρησκείες μη δίνοντας έστω κάποιες στοιχειώδεις πληροφορίες για αυτές. Αυτό γίνεται εμφανές και από το εξώφυλλο του βιβλίου, όπου η εικόνα απεικονίζει ένα πολύ χαρακτηριστικό σύμβολο της Ορθόδοξης χριστιανικής πίστης. Ακόμη, διακρίνουμε μια πληθώρα εικόνων σε όλο το εύρος του βιβλίου , οι οποίες με την σειρά τους διαδραματίζουν πολύ σημαντικό ρόλο σε αυτό ως προς την παραστατικότητα του, κάνοντας το πιο ευανάγνωστο για τα παιδιά της συγκεκριμένης ηλικίας αλλά και ταυτόχρονα λειτουργεί ως μέσο επηρεασμού για κατήχηση τους στην επικρατούσα θρησκεία.</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user\Desktop\463070.jpg"/>
          <p:cNvPicPr>
            <a:picLocks noChangeAspect="1" noChangeArrowheads="1"/>
          </p:cNvPicPr>
          <p:nvPr/>
        </p:nvPicPr>
        <p:blipFill>
          <a:blip r:embed="rId2" cstate="print"/>
          <a:srcRect/>
          <a:stretch>
            <a:fillRect/>
          </a:stretch>
        </p:blipFill>
        <p:spPr bwMode="auto">
          <a:xfrm>
            <a:off x="2071670" y="285728"/>
            <a:ext cx="5143536" cy="6286544"/>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142900"/>
            <a:ext cx="8229600" cy="1399032"/>
          </a:xfrm>
        </p:spPr>
        <p:txBody>
          <a:bodyPr/>
          <a:lstStyle/>
          <a:p>
            <a:r>
              <a:rPr lang="el-GR" dirty="0"/>
              <a:t>Λίγα λόγια για το βιβλίο </a:t>
            </a:r>
          </a:p>
        </p:txBody>
      </p:sp>
      <p:sp>
        <p:nvSpPr>
          <p:cNvPr id="3" name="2 - Θέση περιεχομένου"/>
          <p:cNvSpPr>
            <a:spLocks noGrp="1"/>
          </p:cNvSpPr>
          <p:nvPr>
            <p:ph idx="1"/>
          </p:nvPr>
        </p:nvSpPr>
        <p:spPr>
          <a:xfrm>
            <a:off x="428596" y="4189382"/>
            <a:ext cx="8229600" cy="2668618"/>
          </a:xfrm>
        </p:spPr>
        <p:txBody>
          <a:bodyPr>
            <a:normAutofit fontScale="62500" lnSpcReduction="20000"/>
          </a:bodyPr>
          <a:lstStyle/>
          <a:p>
            <a:pPr algn="ctr">
              <a:buNone/>
            </a:pPr>
            <a:r>
              <a:rPr lang="el-GR" dirty="0"/>
              <a:t>Περιέχει 5 θεματικές ενότητες :</a:t>
            </a:r>
          </a:p>
          <a:p>
            <a:r>
              <a:rPr lang="el-GR" dirty="0"/>
              <a:t>1) Θεός (Αποκάλυψη, Δημιουργία, Βίωμα, Λύτρωση</a:t>
            </a:r>
            <a:r>
              <a:rPr lang="en-US" dirty="0"/>
              <a:t>, </a:t>
            </a:r>
            <a:r>
              <a:rPr lang="el-GR" dirty="0"/>
              <a:t>Αθεΐα)</a:t>
            </a:r>
          </a:p>
          <a:p>
            <a:r>
              <a:rPr lang="el-GR" dirty="0"/>
              <a:t>2) Θρησκεία (Ιερότητα, Ανταμοιβή, Παράδοση, Μύηση, Ιεροσύνη – Ιερατείο)</a:t>
            </a:r>
          </a:p>
          <a:p>
            <a:r>
              <a:rPr lang="el-GR" dirty="0"/>
              <a:t>3) Κοινωνία (Πολίτης, Στερεότυπα, Πολυπολιτισμικότητα, Διάλογος, Εκκοσμίκευση)</a:t>
            </a:r>
          </a:p>
          <a:p>
            <a:r>
              <a:rPr lang="el-GR" dirty="0"/>
              <a:t>4) Πολιτισμός (Γλώσσα, Μύθος, Έκφραση, Ιστορία, Οικουμενικότητα)</a:t>
            </a:r>
          </a:p>
          <a:p>
            <a:r>
              <a:rPr lang="el-GR" dirty="0"/>
              <a:t>5) Ηθική (Βιοηθική, Έρωτας, Ζωή, Συγχώρηση, Ετερότητα)</a:t>
            </a:r>
          </a:p>
          <a:p>
            <a:endParaRPr lang="el-GR" dirty="0"/>
          </a:p>
        </p:txBody>
      </p:sp>
      <p:sp>
        <p:nvSpPr>
          <p:cNvPr id="4" name="2 - Θέση περιεχομένου"/>
          <p:cNvSpPr txBox="1">
            <a:spLocks/>
          </p:cNvSpPr>
          <p:nvPr/>
        </p:nvSpPr>
        <p:spPr>
          <a:xfrm>
            <a:off x="357158" y="1285860"/>
            <a:ext cx="8229600" cy="2668618"/>
          </a:xfrm>
          <a:prstGeom prst="rect">
            <a:avLst/>
          </a:prstGeom>
        </p:spPr>
        <p:txBody>
          <a:bodyPr vert="horz" anchor="t">
            <a:normAutofit/>
          </a:bodyPr>
          <a:lstStyle/>
          <a:p>
            <a:pPr marL="448056"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lang="el-GR" sz="2000" dirty="0"/>
              <a:t>Το βιβλίο της Β’ Λυκείου, περιλαμβάνει πληροφορίες για τον Θεό, την θρησκεία, την κοινωνία, τον πολιτισμό και την ηθική. Αναφέρεται στην σχέση ανθρώπου με τον Θεό, τον κόσμο και τον συνάνθρωπο σε σχέση με τον Χριστιανισμό. Τέλος, αναφέρεται ενδεικτικά και αποσπασματικά και σε άλλες θρησκείες.  </a:t>
            </a:r>
            <a:endParaRPr kumimoji="0" lang="el-GR"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a:t>Περιεχόμενα βιβλίου</a:t>
            </a:r>
          </a:p>
        </p:txBody>
      </p:sp>
      <p:pic>
        <p:nvPicPr>
          <p:cNvPr id="2050" name="Picture 2" descr="C:\Users\user\Pictures\Screenshots\Β ΛΥΚΕΙΟΥ\Στιγμιότυπο οθόνης (34).png"/>
          <p:cNvPicPr>
            <a:picLocks noGrp="1" noChangeAspect="1" noChangeArrowheads="1"/>
          </p:cNvPicPr>
          <p:nvPr>
            <p:ph idx="1"/>
          </p:nvPr>
        </p:nvPicPr>
        <p:blipFill>
          <a:blip r:embed="rId2" cstate="print"/>
          <a:srcRect/>
          <a:stretch>
            <a:fillRect/>
          </a:stretch>
        </p:blipFill>
        <p:spPr bwMode="auto">
          <a:xfrm>
            <a:off x="1714480" y="1500174"/>
            <a:ext cx="5286412" cy="5072098"/>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285728"/>
            <a:ext cx="8534400" cy="758952"/>
          </a:xfrm>
        </p:spPr>
        <p:txBody>
          <a:bodyPr>
            <a:noAutofit/>
          </a:bodyPr>
          <a:lstStyle/>
          <a:p>
            <a:r>
              <a:rPr lang="el-GR" sz="2800" dirty="0">
                <a:solidFill>
                  <a:schemeClr val="tx1"/>
                </a:solidFill>
              </a:rPr>
              <a:t>ΠΕΡΙΕΧΟΜΕΝΑ ΒΙΒΛΙΟΥ ΘΡΗΣΚΕΥΤΙΚΩΝ Β’ ΛΥΚΕΙΟΥ</a:t>
            </a:r>
            <a:endParaRPr lang="el-GR" sz="2800" dirty="0"/>
          </a:p>
        </p:txBody>
      </p:sp>
      <p:sp>
        <p:nvSpPr>
          <p:cNvPr id="3" name="2 - Θέση περιεχομένου"/>
          <p:cNvSpPr>
            <a:spLocks noGrp="1"/>
          </p:cNvSpPr>
          <p:nvPr>
            <p:ph idx="1"/>
          </p:nvPr>
        </p:nvSpPr>
        <p:spPr>
          <a:xfrm>
            <a:off x="457200" y="1142984"/>
            <a:ext cx="8229600" cy="5311824"/>
          </a:xfrm>
        </p:spPr>
        <p:txBody>
          <a:bodyPr>
            <a:normAutofit fontScale="70000" lnSpcReduction="20000"/>
          </a:bodyPr>
          <a:lstStyle/>
          <a:p>
            <a:r>
              <a:rPr lang="el-GR" dirty="0"/>
              <a:t>Η 1η θεματική ενότητα αναφέρεται στην αποκάλυψη του Θεού και πιο συγκεκριμένα στην συμβολή του στην δημιουργία του κόσμου. Επιπλέον, υπογραμμίζει την σχέση Θεού – ανθρώπου καθώς και αναφέρεται στην λύτρωση, την αθεΐα και στον σεβασμό που πρέπει να </a:t>
            </a:r>
            <a:r>
              <a:rPr lang="el-GR" dirty="0" err="1"/>
              <a:t>απολαμβάνειο</a:t>
            </a:r>
            <a:r>
              <a:rPr lang="el-GR" dirty="0"/>
              <a:t> κάθε άνθρωπος ως προς τις προσωπικές του πεποιθήσεις. </a:t>
            </a:r>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r>
              <a:rPr lang="el-GR" dirty="0"/>
              <a:t>Στην 2</a:t>
            </a:r>
            <a:r>
              <a:rPr lang="el-GR" baseline="30000" dirty="0"/>
              <a:t>η</a:t>
            </a:r>
            <a:r>
              <a:rPr lang="el-GR" dirty="0"/>
              <a:t> θεματική ενότητα, γίνεται λόγος για την θρησκεία, τα θρησκευτικά δόγματα, θέματα που αφορούν την ιεροσύνη, τους ιερείς και το λειτούργημα τους μέσω διαφόρων αντιλήψεων και παραδόσεων.</a:t>
            </a:r>
          </a:p>
          <a:p>
            <a:endParaRPr lang="el-GR" dirty="0"/>
          </a:p>
          <a:p>
            <a:endParaRPr lang="el-GR" dirty="0"/>
          </a:p>
        </p:txBody>
      </p:sp>
      <p:sp>
        <p:nvSpPr>
          <p:cNvPr id="4" name="1 - Τίτλος"/>
          <p:cNvSpPr txBox="1">
            <a:spLocks/>
          </p:cNvSpPr>
          <p:nvPr/>
        </p:nvSpPr>
        <p:spPr>
          <a:xfrm>
            <a:off x="285720" y="214290"/>
            <a:ext cx="8534400" cy="758952"/>
          </a:xfrm>
          <a:prstGeom prst="rect">
            <a:avLst/>
          </a:prstGeom>
        </p:spPr>
        <p:txBody>
          <a:bodyPr vert="horz"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300" b="0" i="0" u="none" strike="noStrike" kern="1200" cap="none" spc="0" normalizeH="0" baseline="0" noProof="0" dirty="0">
              <a:ln>
                <a:noFill/>
              </a:ln>
              <a:solidFill>
                <a:schemeClr val="accent3">
                  <a:shade val="75000"/>
                </a:schemeClr>
              </a:solidFill>
              <a:effectLst/>
              <a:uLnTx/>
              <a:uFillTx/>
              <a:latin typeface="+mj-lt"/>
              <a:ea typeface="+mj-ea"/>
              <a:cs typeface="+mj-cs"/>
            </a:endParaRPr>
          </a:p>
        </p:txBody>
      </p:sp>
      <p:pic>
        <p:nvPicPr>
          <p:cNvPr id="7170" name="Picture 2" descr="C:\Users\user\Pictures\Screenshots\Β ΛΥΚΕΙΟΥ\Στιγμιότυπο οθόνης (40).png"/>
          <p:cNvPicPr>
            <a:picLocks noChangeAspect="1" noChangeArrowheads="1"/>
          </p:cNvPicPr>
          <p:nvPr/>
        </p:nvPicPr>
        <p:blipFill>
          <a:blip r:embed="rId2" cstate="print"/>
          <a:srcRect/>
          <a:stretch>
            <a:fillRect/>
          </a:stretch>
        </p:blipFill>
        <p:spPr bwMode="auto">
          <a:xfrm>
            <a:off x="571473" y="2786058"/>
            <a:ext cx="2500330" cy="2428892"/>
          </a:xfrm>
          <a:prstGeom prst="rect">
            <a:avLst/>
          </a:prstGeom>
          <a:noFill/>
        </p:spPr>
      </p:pic>
      <p:pic>
        <p:nvPicPr>
          <p:cNvPr id="7171" name="Picture 3" descr="C:\Users\user\Pictures\Screenshots\Β ΛΥΚΕΙΟΥ\Στιγμιότυπο οθόνης (37).png"/>
          <p:cNvPicPr>
            <a:picLocks noChangeAspect="1" noChangeArrowheads="1"/>
          </p:cNvPicPr>
          <p:nvPr/>
        </p:nvPicPr>
        <p:blipFill>
          <a:blip r:embed="rId3" cstate="print"/>
          <a:srcRect/>
          <a:stretch>
            <a:fillRect/>
          </a:stretch>
        </p:blipFill>
        <p:spPr bwMode="auto">
          <a:xfrm>
            <a:off x="3143240" y="2786059"/>
            <a:ext cx="2500330" cy="2428892"/>
          </a:xfrm>
          <a:prstGeom prst="rect">
            <a:avLst/>
          </a:prstGeom>
          <a:noFill/>
        </p:spPr>
      </p:pic>
      <p:pic>
        <p:nvPicPr>
          <p:cNvPr id="7172" name="Picture 4" descr="C:\Users\user\Pictures\Screenshots\Β ΛΥΚΕΙΟΥ\Στιγμιότυπο οθόνης (36).png"/>
          <p:cNvPicPr>
            <a:picLocks noChangeAspect="1" noChangeArrowheads="1"/>
          </p:cNvPicPr>
          <p:nvPr/>
        </p:nvPicPr>
        <p:blipFill>
          <a:blip r:embed="rId4" cstate="print"/>
          <a:srcRect/>
          <a:stretch>
            <a:fillRect/>
          </a:stretch>
        </p:blipFill>
        <p:spPr bwMode="auto">
          <a:xfrm>
            <a:off x="5715008" y="2786058"/>
            <a:ext cx="2786082" cy="2428893"/>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285728"/>
            <a:ext cx="8534400" cy="758952"/>
          </a:xfrm>
        </p:spPr>
        <p:txBody>
          <a:bodyPr>
            <a:noAutofit/>
          </a:bodyPr>
          <a:lstStyle/>
          <a:p>
            <a:r>
              <a:rPr lang="el-GR" sz="2800" dirty="0">
                <a:solidFill>
                  <a:schemeClr val="tx1"/>
                </a:solidFill>
              </a:rPr>
              <a:t>ΠΕΡΙΕΧΟΜΕΝΑ ΒΙΒΛΙΟΥ ΘΡΗΣΚΕΥΤΙΚΩΝ Β’ ΛΥΚΕΙΟΥ</a:t>
            </a:r>
            <a:endParaRPr lang="el-GR" sz="2800" dirty="0"/>
          </a:p>
        </p:txBody>
      </p:sp>
      <p:sp>
        <p:nvSpPr>
          <p:cNvPr id="3" name="2 - Θέση περιεχομένου"/>
          <p:cNvSpPr>
            <a:spLocks noGrp="1"/>
          </p:cNvSpPr>
          <p:nvPr>
            <p:ph idx="1"/>
          </p:nvPr>
        </p:nvSpPr>
        <p:spPr>
          <a:xfrm>
            <a:off x="428596" y="1214422"/>
            <a:ext cx="8229600" cy="5429288"/>
          </a:xfrm>
        </p:spPr>
        <p:txBody>
          <a:bodyPr>
            <a:normAutofit fontScale="62500" lnSpcReduction="20000"/>
          </a:bodyPr>
          <a:lstStyle/>
          <a:p>
            <a:r>
              <a:rPr lang="el-GR" dirty="0"/>
              <a:t>Στην 3</a:t>
            </a:r>
            <a:r>
              <a:rPr lang="el-GR" baseline="30000" dirty="0"/>
              <a:t>η</a:t>
            </a:r>
            <a:r>
              <a:rPr lang="el-GR" dirty="0"/>
              <a:t> θεματική ενότητα, αναφέρονται οι σχέσεις ατόμου -κοινωνίας, καθώς γίνονται αναφορές στην πολυπολιτισμικότητα, σε προκαταλήψεις των ανθρώπων και στην διαφορετικότητα, στο εύρος των θρησκευτικών πεποιθήσεων του κάθε ανθρώπου.</a:t>
            </a:r>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r>
              <a:rPr lang="el-GR" dirty="0"/>
              <a:t>Στην 4</a:t>
            </a:r>
            <a:r>
              <a:rPr lang="el-GR" baseline="30000" dirty="0"/>
              <a:t>η</a:t>
            </a:r>
            <a:r>
              <a:rPr lang="el-GR" dirty="0"/>
              <a:t> θεματική ενότητα, επίκεντρο είναι ο πολιτισμός. Πιο συγκεκριμένα, έχουμε αναφορές σε θρησκευτικές ιστορίες &lt;&lt;παραβολές&gt;&gt; ,οι οποίες βοηθούν το παιδί και γενικότερα, τον άνθρωπο να έρθει σε επαφή με την θρησκεία και να αντιληφθεί με μεγαλύτερη ευκολία τις παραδόσεις και τον σεβασμό που αναδύονται μέσα από αυτή.</a:t>
            </a:r>
          </a:p>
          <a:p>
            <a:endParaRPr lang="el-GR" dirty="0"/>
          </a:p>
        </p:txBody>
      </p:sp>
      <p:sp>
        <p:nvSpPr>
          <p:cNvPr id="4" name="1 - Τίτλος"/>
          <p:cNvSpPr txBox="1">
            <a:spLocks/>
          </p:cNvSpPr>
          <p:nvPr/>
        </p:nvSpPr>
        <p:spPr>
          <a:xfrm>
            <a:off x="285720" y="214290"/>
            <a:ext cx="8534400" cy="758952"/>
          </a:xfrm>
          <a:prstGeom prst="rect">
            <a:avLst/>
          </a:prstGeom>
        </p:spPr>
        <p:txBody>
          <a:bodyPr vert="horz"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300" b="0" i="0" u="none" strike="noStrike" kern="1200" cap="none" spc="0" normalizeH="0" baseline="0" noProof="0" dirty="0">
              <a:ln>
                <a:noFill/>
              </a:ln>
              <a:solidFill>
                <a:schemeClr val="accent3">
                  <a:shade val="75000"/>
                </a:schemeClr>
              </a:solidFill>
              <a:effectLst/>
              <a:uLnTx/>
              <a:uFillTx/>
              <a:latin typeface="+mj-lt"/>
              <a:ea typeface="+mj-ea"/>
              <a:cs typeface="+mj-cs"/>
            </a:endParaRPr>
          </a:p>
        </p:txBody>
      </p:sp>
      <p:pic>
        <p:nvPicPr>
          <p:cNvPr id="8194" name="Picture 2" descr="C:\Users\user\Pictures\Screenshots\Β ΛΥΚΕΙΟΥ\Στιγμιότυπο οθόνης (42).png"/>
          <p:cNvPicPr>
            <a:picLocks noChangeAspect="1" noChangeArrowheads="1"/>
          </p:cNvPicPr>
          <p:nvPr/>
        </p:nvPicPr>
        <p:blipFill>
          <a:blip r:embed="rId2" cstate="print"/>
          <a:srcRect/>
          <a:stretch>
            <a:fillRect/>
          </a:stretch>
        </p:blipFill>
        <p:spPr bwMode="auto">
          <a:xfrm>
            <a:off x="500034" y="2285992"/>
            <a:ext cx="2571768" cy="2428892"/>
          </a:xfrm>
          <a:prstGeom prst="rect">
            <a:avLst/>
          </a:prstGeom>
          <a:noFill/>
        </p:spPr>
      </p:pic>
      <p:pic>
        <p:nvPicPr>
          <p:cNvPr id="8195" name="Picture 3" descr="C:\Users\user\Pictures\Screenshots\Β ΛΥΚΕΙΟΥ\Στιγμιότυπο οθόνης (43).png"/>
          <p:cNvPicPr>
            <a:picLocks noChangeAspect="1" noChangeArrowheads="1"/>
          </p:cNvPicPr>
          <p:nvPr/>
        </p:nvPicPr>
        <p:blipFill>
          <a:blip r:embed="rId3" cstate="print"/>
          <a:srcRect/>
          <a:stretch>
            <a:fillRect/>
          </a:stretch>
        </p:blipFill>
        <p:spPr bwMode="auto">
          <a:xfrm>
            <a:off x="3143240" y="2285992"/>
            <a:ext cx="2643206" cy="2428892"/>
          </a:xfrm>
          <a:prstGeom prst="rect">
            <a:avLst/>
          </a:prstGeom>
          <a:noFill/>
        </p:spPr>
      </p:pic>
      <p:pic>
        <p:nvPicPr>
          <p:cNvPr id="8196" name="Picture 4" descr="C:\Users\user\Pictures\Screenshots\Β ΛΥΚΕΙΟΥ\Στιγμιότυπο οθόνης (44).png"/>
          <p:cNvPicPr>
            <a:picLocks noChangeAspect="1" noChangeArrowheads="1"/>
          </p:cNvPicPr>
          <p:nvPr/>
        </p:nvPicPr>
        <p:blipFill>
          <a:blip r:embed="rId4" cstate="print"/>
          <a:srcRect/>
          <a:stretch>
            <a:fillRect/>
          </a:stretch>
        </p:blipFill>
        <p:spPr bwMode="auto">
          <a:xfrm>
            <a:off x="5857884" y="2285992"/>
            <a:ext cx="2857520" cy="2428892"/>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0"/>
            <a:ext cx="8534400" cy="1044680"/>
          </a:xfrm>
        </p:spPr>
        <p:txBody>
          <a:bodyPr>
            <a:noAutofit/>
          </a:bodyPr>
          <a:lstStyle/>
          <a:p>
            <a:r>
              <a:rPr lang="el-GR" sz="2800" dirty="0">
                <a:solidFill>
                  <a:schemeClr val="tx1"/>
                </a:solidFill>
              </a:rPr>
              <a:t>ΠΕΡΙΕΧΟΜΕΝΑ ΒΙΒΛΙΟΥ ΘΡΗΣΚΕΥΤΙΚΩΝ Β’ ΛΥΚΕΙΟΥ</a:t>
            </a:r>
            <a:endParaRPr lang="el-GR" sz="2800" dirty="0"/>
          </a:p>
        </p:txBody>
      </p:sp>
      <p:sp>
        <p:nvSpPr>
          <p:cNvPr id="3" name="2 - Θέση περιεχομένου"/>
          <p:cNvSpPr>
            <a:spLocks noGrp="1"/>
          </p:cNvSpPr>
          <p:nvPr>
            <p:ph idx="1"/>
          </p:nvPr>
        </p:nvSpPr>
        <p:spPr>
          <a:xfrm>
            <a:off x="285720" y="3143248"/>
            <a:ext cx="8229600" cy="5286412"/>
          </a:xfrm>
        </p:spPr>
        <p:txBody>
          <a:bodyPr>
            <a:normAutofit/>
          </a:bodyPr>
          <a:lstStyle/>
          <a:p>
            <a:r>
              <a:rPr lang="el-GR" sz="2000" dirty="0"/>
              <a:t>Στην 5</a:t>
            </a:r>
            <a:r>
              <a:rPr lang="el-GR" sz="2000" baseline="30000" dirty="0"/>
              <a:t>η</a:t>
            </a:r>
            <a:r>
              <a:rPr lang="el-GR" sz="2000" dirty="0"/>
              <a:t> και τελευταία ενότητα, αναφέρονται ζητήματα που αφορούν τη ζωή και την προσωπική ελευθερία του ανθρώπου αλλά και τα &lt;&lt;απαγορευτικά&gt;&gt; που η εκκλησία ονομάζει Πάθη και ο κάθε άνθρωπος πρέπει να καταπολεμά.</a:t>
            </a:r>
          </a:p>
        </p:txBody>
      </p:sp>
      <p:sp>
        <p:nvSpPr>
          <p:cNvPr id="4" name="1 - Τίτλος"/>
          <p:cNvSpPr txBox="1">
            <a:spLocks/>
          </p:cNvSpPr>
          <p:nvPr/>
        </p:nvSpPr>
        <p:spPr>
          <a:xfrm>
            <a:off x="285720" y="214290"/>
            <a:ext cx="8534400" cy="758952"/>
          </a:xfrm>
          <a:prstGeom prst="rect">
            <a:avLst/>
          </a:prstGeom>
        </p:spPr>
        <p:txBody>
          <a:bodyPr vert="horz"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300" b="0" i="0" u="none" strike="noStrike" kern="1200" cap="none" spc="0" normalizeH="0" baseline="0" noProof="0" dirty="0">
              <a:ln>
                <a:noFill/>
              </a:ln>
              <a:solidFill>
                <a:schemeClr val="accent3">
                  <a:shade val="75000"/>
                </a:schemeClr>
              </a:solidFill>
              <a:effectLst/>
              <a:uLnTx/>
              <a:uFillTx/>
              <a:latin typeface="+mj-lt"/>
              <a:ea typeface="+mj-ea"/>
              <a:cs typeface="+mj-cs"/>
            </a:endParaRPr>
          </a:p>
        </p:txBody>
      </p:sp>
      <p:pic>
        <p:nvPicPr>
          <p:cNvPr id="9218" name="Picture 2" descr="C:\Users\user\Pictures\Screenshots\Β ΛΥΚΕΙΟΥ\Στιγμιότυπο οθόνης (53).png"/>
          <p:cNvPicPr>
            <a:picLocks noChangeAspect="1" noChangeArrowheads="1"/>
          </p:cNvPicPr>
          <p:nvPr/>
        </p:nvPicPr>
        <p:blipFill>
          <a:blip r:embed="rId2" cstate="print"/>
          <a:srcRect/>
          <a:stretch>
            <a:fillRect/>
          </a:stretch>
        </p:blipFill>
        <p:spPr bwMode="auto">
          <a:xfrm>
            <a:off x="3214678" y="928670"/>
            <a:ext cx="2571768" cy="2286016"/>
          </a:xfrm>
          <a:prstGeom prst="rect">
            <a:avLst/>
          </a:prstGeom>
          <a:noFill/>
        </p:spPr>
      </p:pic>
      <p:pic>
        <p:nvPicPr>
          <p:cNvPr id="9219" name="Picture 3" descr="C:\Users\user\Pictures\Screenshots\Β ΛΥΚΕΙΟΥ\Στιγμιότυπο οθόνης (54).png"/>
          <p:cNvPicPr>
            <a:picLocks noChangeAspect="1" noChangeArrowheads="1"/>
          </p:cNvPicPr>
          <p:nvPr/>
        </p:nvPicPr>
        <p:blipFill>
          <a:blip r:embed="rId3" cstate="print"/>
          <a:srcRect/>
          <a:stretch>
            <a:fillRect/>
          </a:stretch>
        </p:blipFill>
        <p:spPr bwMode="auto">
          <a:xfrm>
            <a:off x="857224" y="928670"/>
            <a:ext cx="2286016" cy="2286016"/>
          </a:xfrm>
          <a:prstGeom prst="rect">
            <a:avLst/>
          </a:prstGeom>
          <a:noFill/>
        </p:spPr>
      </p:pic>
      <p:pic>
        <p:nvPicPr>
          <p:cNvPr id="9220" name="Picture 4" descr="C:\Users\user\Pictures\Screenshots\Β ΛΥΚΕΙΟΥ\Στιγμιότυπο οθόνης (56).png"/>
          <p:cNvPicPr>
            <a:picLocks noChangeAspect="1" noChangeArrowheads="1"/>
          </p:cNvPicPr>
          <p:nvPr/>
        </p:nvPicPr>
        <p:blipFill>
          <a:blip r:embed="rId4" cstate="print"/>
          <a:srcRect/>
          <a:stretch>
            <a:fillRect/>
          </a:stretch>
        </p:blipFill>
        <p:spPr bwMode="auto">
          <a:xfrm>
            <a:off x="5857884" y="928670"/>
            <a:ext cx="2357454" cy="2286016"/>
          </a:xfrm>
          <a:prstGeom prst="rect">
            <a:avLst/>
          </a:prstGeom>
          <a:noFill/>
        </p:spPr>
      </p:pic>
      <p:pic>
        <p:nvPicPr>
          <p:cNvPr id="9221" name="Picture 5" descr="C:\Users\user\Pictures\Screenshots\Β ΛΥΚΕΙΟΥ\Στιγμιότυπο οθόνης (57).png"/>
          <p:cNvPicPr>
            <a:picLocks noChangeAspect="1" noChangeArrowheads="1"/>
          </p:cNvPicPr>
          <p:nvPr/>
        </p:nvPicPr>
        <p:blipFill>
          <a:blip r:embed="rId5" cstate="print"/>
          <a:srcRect/>
          <a:stretch>
            <a:fillRect/>
          </a:stretch>
        </p:blipFill>
        <p:spPr bwMode="auto">
          <a:xfrm>
            <a:off x="857224" y="4429132"/>
            <a:ext cx="2357454" cy="2289140"/>
          </a:xfrm>
          <a:prstGeom prst="rect">
            <a:avLst/>
          </a:prstGeom>
          <a:noFill/>
        </p:spPr>
      </p:pic>
      <p:pic>
        <p:nvPicPr>
          <p:cNvPr id="9222" name="Picture 6" descr="C:\Users\user\Pictures\Screenshots\Β ΛΥΚΕΙΟΥ\Στιγμιότυπο οθόνης (59).png"/>
          <p:cNvPicPr>
            <a:picLocks noChangeAspect="1" noChangeArrowheads="1"/>
          </p:cNvPicPr>
          <p:nvPr/>
        </p:nvPicPr>
        <p:blipFill>
          <a:blip r:embed="rId6" cstate="print"/>
          <a:srcRect/>
          <a:stretch>
            <a:fillRect/>
          </a:stretch>
        </p:blipFill>
        <p:spPr bwMode="auto">
          <a:xfrm>
            <a:off x="3357554" y="4429132"/>
            <a:ext cx="2357454" cy="2286016"/>
          </a:xfrm>
          <a:prstGeom prst="rect">
            <a:avLst/>
          </a:prstGeom>
          <a:noFill/>
        </p:spPr>
      </p:pic>
      <p:pic>
        <p:nvPicPr>
          <p:cNvPr id="9223" name="Picture 7" descr="C:\Users\user\Pictures\Screenshots\Β ΛΥΚΕΙΟΥ\Στιγμιότυπο οθόνης (60).png"/>
          <p:cNvPicPr>
            <a:picLocks noChangeAspect="1" noChangeArrowheads="1"/>
          </p:cNvPicPr>
          <p:nvPr/>
        </p:nvPicPr>
        <p:blipFill>
          <a:blip r:embed="rId7" cstate="print"/>
          <a:srcRect/>
          <a:stretch>
            <a:fillRect/>
          </a:stretch>
        </p:blipFill>
        <p:spPr bwMode="auto">
          <a:xfrm>
            <a:off x="5857884" y="4429132"/>
            <a:ext cx="2357454" cy="2286016"/>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285728"/>
            <a:ext cx="8229600" cy="1399032"/>
          </a:xfrm>
        </p:spPr>
        <p:txBody>
          <a:bodyPr/>
          <a:lstStyle/>
          <a:p>
            <a:pPr algn="ctr"/>
            <a:r>
              <a:rPr lang="el-GR" dirty="0"/>
              <a:t>Ερμηνεία εξωφύλλου</a:t>
            </a:r>
          </a:p>
        </p:txBody>
      </p:sp>
      <p:sp>
        <p:nvSpPr>
          <p:cNvPr id="3" name="2 - Θέση περιεχομένου"/>
          <p:cNvSpPr>
            <a:spLocks noGrp="1"/>
          </p:cNvSpPr>
          <p:nvPr>
            <p:ph idx="1"/>
          </p:nvPr>
        </p:nvSpPr>
        <p:spPr>
          <a:xfrm>
            <a:off x="357158" y="1571612"/>
            <a:ext cx="8229600" cy="5000660"/>
          </a:xfrm>
        </p:spPr>
        <p:txBody>
          <a:bodyPr>
            <a:normAutofit fontScale="62500" lnSpcReduction="20000"/>
          </a:bodyPr>
          <a:lstStyle/>
          <a:p>
            <a:r>
              <a:rPr lang="el-GR" dirty="0"/>
              <a:t>Το εξώφυλλο του βιβλίου των Θρησκευτικών της Β' Λυκείου είναι μια ζωγραφική της εικαστικού και αγιογράφου Ολυμπιάδος </a:t>
            </a:r>
            <a:r>
              <a:rPr lang="el-GR" dirty="0" err="1"/>
              <a:t>Κελαϊδή</a:t>
            </a:r>
            <a:r>
              <a:rPr lang="en-US" dirty="0"/>
              <a:t> </a:t>
            </a:r>
            <a:r>
              <a:rPr lang="el-GR" dirty="0"/>
              <a:t>με τίτλο "Η Κιβωτός του Νώε". Η εικόνα απεικονίζει ένα χρωματιστό καραβάκι που επιπλέει σε μια θάλασσα. Το καραβάκι είναι περιτριγυρισμένο από ένα ουράνιο τόξο, το οποίο φαίνεται να συμβολίζει την ελπίδα και την ενότητα.</a:t>
            </a:r>
          </a:p>
          <a:p>
            <a:pPr>
              <a:buNone/>
            </a:pPr>
            <a:r>
              <a:rPr lang="el-GR" dirty="0"/>
              <a:t> </a:t>
            </a:r>
          </a:p>
          <a:p>
            <a:r>
              <a:rPr lang="el-GR" dirty="0"/>
              <a:t>Αυτή ή εικόνα επίσης, μπορεί να ερμηνευθεί με διάφορους τρόπους. Ένας τρόπος είναι να την δει κανείς ως μια συμβολική απεικόνιση της ανθρώπινης κατάστασης. Το καραβάκι μπορεί να συμβολίζει την ανθρώπινη ψυχή, η οποία ταξιδεύει μέσα σε έναν κόσμο που είναι συχνά δύσκολος και γεμάτος προκλήσεις και το ουράνιο τόξο μπορεί να συμβολίζει την ελπίδα για ένα καλύτερο μέλλον, μια εποχή ειρήνης και ενότητας.</a:t>
            </a:r>
          </a:p>
          <a:p>
            <a:pPr>
              <a:buNone/>
            </a:pPr>
            <a:r>
              <a:rPr lang="el-GR" dirty="0"/>
              <a:t>  </a:t>
            </a:r>
          </a:p>
          <a:p>
            <a:r>
              <a:rPr lang="el-GR" dirty="0"/>
              <a:t> Το εξώφυλλο του βιβλίου των Θρησκευτικών είναι πάντως μια εικόνα που προσελκύει την προσοχή μας, και εμμέσως παραπέμπει στο Χριστιανισμό, όπως άλλωστε αναφέρει και ο τίτλος του έργου.</a:t>
            </a:r>
          </a:p>
          <a:p>
            <a:pPr lvl="0">
              <a:buNone/>
            </a:pPr>
            <a:endParaRPr lang="el-G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Προσωπικές παρατηρήσεις</a:t>
            </a:r>
          </a:p>
        </p:txBody>
      </p:sp>
      <p:sp>
        <p:nvSpPr>
          <p:cNvPr id="3" name="2 - Θέση περιεχομένου"/>
          <p:cNvSpPr>
            <a:spLocks noGrp="1"/>
          </p:cNvSpPr>
          <p:nvPr>
            <p:ph idx="1"/>
          </p:nvPr>
        </p:nvSpPr>
        <p:spPr/>
        <p:txBody>
          <a:bodyPr>
            <a:normAutofit fontScale="92500"/>
          </a:bodyPr>
          <a:lstStyle/>
          <a:p>
            <a:r>
              <a:rPr lang="el-GR" dirty="0"/>
              <a:t>Παρατηρήσαμε ότι στο βιβλίο των Θρησκευτικών της Β’ Λυκείου, περιέχει ένα ευρύτερο φάσμα πληροφοριών σχετικά με τις Θρησκείες του κόσμου και την σχέση Θεού – ανθρώπου. Ο βαθμός στον οποίο το βιβλίο αυτό μπορεί να συμβάλει σε μια σφαιρική προσέγγιση των </a:t>
            </a:r>
            <a:r>
              <a:rPr lang="el-GR"/>
              <a:t>θρησκειών μπορεί </a:t>
            </a:r>
            <a:r>
              <a:rPr lang="el-GR" dirty="0"/>
              <a:t>να διαφέρει αναλόγως με την κρίση του εκπαιδευτικού και με τον τρόπο που θα επιλέξει να διδάξει το μάθημα.</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71400"/>
            <a:ext cx="8229600" cy="1399032"/>
          </a:xfrm>
        </p:spPr>
        <p:txBody>
          <a:bodyPr>
            <a:normAutofit/>
          </a:bodyPr>
          <a:lstStyle/>
          <a:p>
            <a:pPr algn="ctr"/>
            <a:r>
              <a:rPr lang="el-GR" sz="2800" dirty="0"/>
              <a:t>Στόχοι αναλυτικού προγράμματος Δημοτικού - Γυμνασίου</a:t>
            </a:r>
          </a:p>
        </p:txBody>
      </p:sp>
      <p:sp>
        <p:nvSpPr>
          <p:cNvPr id="3" name="2 - Θέση περιεχομένου"/>
          <p:cNvSpPr>
            <a:spLocks noGrp="1"/>
          </p:cNvSpPr>
          <p:nvPr>
            <p:ph idx="1"/>
          </p:nvPr>
        </p:nvSpPr>
        <p:spPr>
          <a:xfrm>
            <a:off x="539552" y="1052736"/>
            <a:ext cx="8229600" cy="6120680"/>
          </a:xfrm>
        </p:spPr>
        <p:txBody>
          <a:bodyPr>
            <a:normAutofit fontScale="85000" lnSpcReduction="20000"/>
          </a:bodyPr>
          <a:lstStyle/>
          <a:p>
            <a:r>
              <a:rPr lang="el-GR" sz="1500" dirty="0"/>
              <a:t>&lt;&lt;συμβάλλει στη διαμόρφωση πολιτών με θρησκευτική αυτοσυνειδησία και δεκτικότητα στον διάλογο με το διαφορετικό&gt;&gt; </a:t>
            </a:r>
          </a:p>
          <a:p>
            <a:r>
              <a:rPr lang="el-GR" sz="1500" dirty="0"/>
              <a:t>&lt;&lt;στοχεύει στην κριτική ανάπτυξη της θρησκευτικής συνείδησης των μαθητών με τις γνώσεις, τις αξίες και τις στάσεις ζωής που παρέχει για τις θρησκείες και από τις θρησκείες, εφαρμόζοντας μια διερευνητική, ερμηνευτική και διαλογική μαθησιακή προσέγγιση&gt;&gt; </a:t>
            </a:r>
          </a:p>
          <a:p>
            <a:r>
              <a:rPr lang="el-GR" sz="1500" dirty="0"/>
              <a:t>&lt;&lt;Να οικοδομήσει ένα στιβαρό μορφωτικό πλαίσιο/ πεδίο γνώσης και κατανόησης του Χριστιανισμού και της  Ορθοδοξίας, ως πνευματικής και πολιτισμικής παράδοσης της Ελλάδας και της Ευρώπης αλλά και ως ζωντανής πηγής έμπνευσης, πίστης, ηθικής και </a:t>
            </a:r>
            <a:r>
              <a:rPr lang="el-GR" sz="1500" dirty="0" err="1"/>
              <a:t>νοηματοδότησης</a:t>
            </a:r>
            <a:r>
              <a:rPr lang="el-GR" sz="1500" dirty="0"/>
              <a:t>, για τον κόσμο και τον άνθρωπο, τη ζωή και την ιστορία.&gt;&gt;</a:t>
            </a:r>
          </a:p>
          <a:p>
            <a:r>
              <a:rPr lang="el-GR" sz="1500" dirty="0"/>
              <a:t>&lt;&lt; Να παρέχει στους μαθητές, ανεξάρτητα από την προσωπική τους θρησκευτική τοποθέτηση, ικανοποιητική κατάρτιση για τη φύση και τον ρόλο του θρησκευτικού φαινομένου, στο σύνολό του και στις επιμέρους εκφάνσεις του, δηλαδή τις μεγάλες και ζωντανές θρησκείες του κόσμου, εφόσον θεωρούνται πηγές πίστης, πολιτισμού και ηθικού τρόπου ζωής.&gt;&gt;</a:t>
            </a:r>
          </a:p>
          <a:p>
            <a:r>
              <a:rPr lang="el-GR" sz="1500" dirty="0"/>
              <a:t>&lt;&lt;Να δημιουργήσει τις προϋποθέσεις και να προσφέρει τις ευκαιρίες, ώστε οι μαθητές να αναπτύξουν ικανότητες και επάρκειες -αλλά και διαθέσεις και στάσεις- που χαρακτηρίζουν τον θρησκευτικά εγγράμματο άνθρωπο, καλλιεργώντας παράλληλα την ηθική και κοινωνική του ευαισθησία.&gt;&gt; </a:t>
            </a:r>
          </a:p>
          <a:p>
            <a:r>
              <a:rPr lang="el-GR" sz="1500" dirty="0"/>
              <a:t>&lt;&lt; Να συντελέσει στη γνωριμία, στην κριτική κατανόηση, στον σεβασμό και στον διάλογο μεταξύ ανθρώπων με διαφορετικές απόψεις, αντιλήψεις ή δεσμεύσεις πάνω σε ζητήματα πίστης και ηθικού προσανατολισμού.&gt;&gt;</a:t>
            </a:r>
          </a:p>
          <a:p>
            <a:r>
              <a:rPr lang="el-GR" sz="1500" dirty="0"/>
              <a:t>&lt;&lt;Να συνεισφέρει δημιουργικά στον ελεύθερο και υπεύθυνο αυτοπροσδιορισμό της προσωπικής ταυτότητας των μαθητών, καθώς και στην ολόπλευρη (θρησκευτική, γνωστική, πνευματική, κοινωνική, ηθική, ψυχολογική, αισθητική και δημιουργική) ανάπτυξη τους, μέσα από την αναζήτηση του νοήματος και την υπαρξιακή αναμέτρηση με την πολυπλοκότητα του μυστηρίου της ζωής.&gt;&gt; </a:t>
            </a:r>
          </a:p>
          <a:p>
            <a:r>
              <a:rPr lang="el-GR" sz="1500" dirty="0"/>
              <a:t>&lt;&lt;στην κριτική κατανόηση των δογματικών, λατρευτικών, υπαρξιακών και πολιτισμικών εκφράσεων της Ορθόδοξης Εκκλησίας, των άλλων μεγάλων χριστιανικών ομολογιών, καθώς και άλλων θρησκευμάτων&gt;&gt;</a:t>
            </a:r>
          </a:p>
          <a:p>
            <a:r>
              <a:rPr lang="el-GR" sz="1500" dirty="0"/>
              <a:t>&lt;&lt;στην ανάδειξη των οικουμενικών αξιών τόσο του Χριστιανισμού όσο και των άλλων θρησκειών του κόσμου&gt;&gt;</a:t>
            </a:r>
          </a:p>
          <a:p>
            <a:r>
              <a:rPr lang="el-GR" sz="1500" dirty="0"/>
              <a:t>&lt;&lt;στη διερεύνηση πτυχών και όψεων της τοπικής θρησκευτικής ιστορίας και παράδοσης, με στόχο τη γνώση, τη διαφύλαξη και την ανανέωση της τοπικής πολιτισμικής κληρονομιάς&gt;&gt;</a:t>
            </a:r>
          </a:p>
          <a:p>
            <a:pPr>
              <a:buNone/>
            </a:pPr>
            <a:endParaRPr lang="el-GR" sz="3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500034" y="2500306"/>
            <a:ext cx="8229600" cy="4572000"/>
          </a:xfrm>
        </p:spPr>
        <p:txBody>
          <a:bodyPr>
            <a:normAutofit/>
          </a:bodyPr>
          <a:lstStyle/>
          <a:p>
            <a:pPr algn="ctr">
              <a:buNone/>
            </a:pPr>
            <a:r>
              <a:rPr lang="el-GR" sz="4400" dirty="0"/>
              <a:t>ΣΑΣ ΕΥΧΑΡΙΣΤΟΥΜΕ ΠΟΛΎ!!!</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71400"/>
            <a:ext cx="8229600" cy="1399032"/>
          </a:xfrm>
        </p:spPr>
        <p:txBody>
          <a:bodyPr>
            <a:normAutofit/>
          </a:bodyPr>
          <a:lstStyle/>
          <a:p>
            <a:pPr algn="ctr"/>
            <a:r>
              <a:rPr lang="el-GR" sz="2800" dirty="0"/>
              <a:t>Στόχοι αναλυτικού προγράμματος Δημοτικού - Γυμνασίου</a:t>
            </a:r>
          </a:p>
        </p:txBody>
      </p:sp>
      <p:sp>
        <p:nvSpPr>
          <p:cNvPr id="3" name="2 - Θέση περιεχομένου"/>
          <p:cNvSpPr>
            <a:spLocks noGrp="1"/>
          </p:cNvSpPr>
          <p:nvPr>
            <p:ph idx="1"/>
          </p:nvPr>
        </p:nvSpPr>
        <p:spPr>
          <a:xfrm>
            <a:off x="539552" y="980728"/>
            <a:ext cx="8229600" cy="5877272"/>
          </a:xfrm>
        </p:spPr>
        <p:txBody>
          <a:bodyPr>
            <a:normAutofit lnSpcReduction="10000"/>
          </a:bodyPr>
          <a:lstStyle/>
          <a:p>
            <a:r>
              <a:rPr lang="el-GR" sz="1400" dirty="0"/>
              <a:t>&lt;&lt;στην προσέγγιση της θρησκευτικής πίστης γενικότερα και του Χριστιανισμού ιδιαίτερα με πολλαπλά κριτήρια (πολιτισμικά, ηθικά, κοινωνικά, ιστορικά, προσωπικά, θεολογικά)&gt;&gt;</a:t>
            </a:r>
          </a:p>
          <a:p>
            <a:r>
              <a:rPr lang="el-GR" sz="1400" dirty="0"/>
              <a:t>&lt;&lt;στην αποκωδικοποίηση του θρησκευτικού υποβάθρου των πολιτισμικών παραδόσεων και την αναγνώριση των θρησκευτικών διαστάσεων του σύγχρονου πολιτισμού&gt;&gt;</a:t>
            </a:r>
          </a:p>
          <a:p>
            <a:r>
              <a:rPr lang="el-GR" sz="1400" dirty="0"/>
              <a:t>&lt;&lt;στην κατανόηση των αξιών αλλά και των αρνητικών ή επικίνδυνων εκφράσεων που κάποιες θρησκείες εμπεριέχουν, διατηρούν ή υποβάλλουν&gt;&gt;</a:t>
            </a:r>
          </a:p>
          <a:p>
            <a:r>
              <a:rPr lang="el-GR" sz="1400" dirty="0"/>
              <a:t>&lt;&lt;στην κατανόηση της εποχής και των αναγκών της και τη μεθερμηνεία του θεολογικού λόγου στις σύγχρονες πολυπολιτισμικές κοινωνίες&gt;&gt;</a:t>
            </a:r>
          </a:p>
          <a:p>
            <a:r>
              <a:rPr lang="el-GR" sz="1400" dirty="0"/>
              <a:t>&lt;&lt;στον προβληματισμό και την έμπρακτη ευαισθητοποίηση απέναντι στα κοινωνικά προβλήματα της εποχής&gt;&gt;</a:t>
            </a:r>
          </a:p>
          <a:p>
            <a:r>
              <a:rPr lang="el-GR" sz="1400" dirty="0"/>
              <a:t>&lt;&lt;τα υπαρξιακά ερωτήματα και τα ηθικά διλήμματα του</a:t>
            </a:r>
          </a:p>
          <a:p>
            <a:r>
              <a:rPr lang="el-GR" sz="1400" dirty="0"/>
              <a:t>ανθρώπου&gt;&gt;</a:t>
            </a:r>
          </a:p>
          <a:p>
            <a:r>
              <a:rPr lang="el-GR" sz="1400" dirty="0"/>
              <a:t>&lt;&lt; τον σεβασμό του δικαιώματος κάθε ανθρώπου στη θρησκευτική ελευθερία, στην αναζήτηση και στον θρησκευτικό αυτοπροσδιορισμό&gt;&gt;</a:t>
            </a:r>
          </a:p>
          <a:p>
            <a:r>
              <a:rPr lang="el-GR" sz="1400" dirty="0"/>
              <a:t>&lt;&lt;την αναγνώριση και τον σεβασμό στην ιδιαίτερη θρησκευτική και πολιτιστική προέλευση και συνάφεια κάθε μαθητή&gt;&gt;</a:t>
            </a:r>
          </a:p>
          <a:p>
            <a:r>
              <a:rPr lang="el-GR" sz="1400" dirty="0"/>
              <a:t>&lt;&lt;την ανάπτυξη οικολογικής συνείδησης και</a:t>
            </a:r>
            <a:r>
              <a:rPr lang="en-US" sz="1400" dirty="0"/>
              <a:t> </a:t>
            </a:r>
            <a:r>
              <a:rPr lang="el-GR" sz="1400" dirty="0"/>
              <a:t>τη διαφύλαξη του φυσικού περιβάλλοντος&gt;&gt;</a:t>
            </a:r>
          </a:p>
          <a:p>
            <a:r>
              <a:rPr lang="el-GR" sz="1400" dirty="0"/>
              <a:t>&lt;&lt;την ανθρωπιστική προσέγγιση της θρησκευτικής μάθησης, με την παράλληλη αξιοποίηση των δυνατοτήτων που προσφέρει η σύγχρονη τεχνολογία&gt;&gt;</a:t>
            </a:r>
          </a:p>
          <a:p>
            <a:r>
              <a:rPr lang="el-GR" sz="1400" dirty="0"/>
              <a:t>&lt;&lt; την ανάδειξη του ολιστικού και μεταμορφωτικού για τον άνθρωπο χαρακτήρα της θρησκευτικής εκπαίδευσης&gt;&gt;</a:t>
            </a:r>
          </a:p>
          <a:p>
            <a:r>
              <a:rPr lang="el-GR" sz="1400" dirty="0"/>
              <a:t>&lt;&lt;τη θεμελίωση της θρησκευτικής εκπαίδευσης σε στέρεες παιδαγωγικές θεωρήσεις και στη συνεχή ενημέρωση για τις σύγχρονες φιλοσοφικές αντιλήψεις περί γνώσης και τον διάλογο μαζί τους&gt;&gt;</a:t>
            </a:r>
          </a:p>
          <a:p>
            <a:r>
              <a:rPr lang="el-GR" sz="1400" dirty="0"/>
              <a:t>&lt;&lt;τη συνεισφορά του </a:t>
            </a:r>
            <a:r>
              <a:rPr lang="el-GR" sz="1400" dirty="0" err="1"/>
              <a:t>ΜτΘ</a:t>
            </a:r>
            <a:r>
              <a:rPr lang="el-GR" sz="1400" dirty="0"/>
              <a:t> στη διαμόρφωση μαθητών που αναπτύσσουν θετική γνώμη και στάση προς τη μάθηση, εμπιστοσύνη στον εαυτό τους και ευθύνη για τον κόσμο&gt;&gt;</a:t>
            </a:r>
          </a:p>
          <a:p>
            <a:endParaRPr lang="el-GR"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71400"/>
            <a:ext cx="8229600" cy="1399032"/>
          </a:xfrm>
        </p:spPr>
        <p:txBody>
          <a:bodyPr>
            <a:normAutofit/>
          </a:bodyPr>
          <a:lstStyle/>
          <a:p>
            <a:pPr algn="ctr"/>
            <a:r>
              <a:rPr lang="el-GR" sz="3200" dirty="0"/>
              <a:t>Στόχοι και σκοποί αναλυτικού προγράμματος Λυκείου </a:t>
            </a:r>
          </a:p>
        </p:txBody>
      </p:sp>
      <p:sp>
        <p:nvSpPr>
          <p:cNvPr id="3" name="2 - Θέση περιεχομένου"/>
          <p:cNvSpPr>
            <a:spLocks noGrp="1"/>
          </p:cNvSpPr>
          <p:nvPr>
            <p:ph idx="1"/>
          </p:nvPr>
        </p:nvSpPr>
        <p:spPr>
          <a:xfrm>
            <a:off x="323528" y="1124744"/>
            <a:ext cx="8568952" cy="5733256"/>
          </a:xfrm>
        </p:spPr>
        <p:txBody>
          <a:bodyPr>
            <a:normAutofit fontScale="92500" lnSpcReduction="10000"/>
          </a:bodyPr>
          <a:lstStyle/>
          <a:p>
            <a:r>
              <a:rPr lang="el-GR" sz="1700" dirty="0"/>
              <a:t>&lt;&lt;Η ανάπτυξη της προσωπικής ταυτότητας, στην οποία συντελούν η θρησκευτικότητα και η κριτική κατανόησή της είτε κάποιος ακολουθεί μία θρησκεία είτε όχι&gt;&gt;</a:t>
            </a:r>
          </a:p>
          <a:p>
            <a:r>
              <a:rPr lang="el-GR" sz="1700" dirty="0"/>
              <a:t>&lt;&lt;Η αντίληψη της </a:t>
            </a:r>
            <a:r>
              <a:rPr lang="el-GR" sz="1700" dirty="0" err="1"/>
              <a:t>αυτο</a:t>
            </a:r>
            <a:r>
              <a:rPr lang="el-GR" sz="1700" dirty="0"/>
              <a:t>-εικόνας και των ρόλων του εαυτού σε σχέση με τους άλλους είναι σημαντική στην εφηβεία και καθορίζει την ενήλικη ζωή&gt;&gt;</a:t>
            </a:r>
          </a:p>
          <a:p>
            <a:r>
              <a:rPr lang="el-GR" sz="1700" dirty="0"/>
              <a:t>&lt;&lt;Η προσωπική ταυτότητα και η αφύπνιση της προσωπικότητας εξαρτάται από τη «θρησκευτική συνείδησή» του, την οποία καλλιεργεί ελεύθερα στο σχολείο κυρίως με τη θρησκευτική εκπαίδευση&gt;&gt;</a:t>
            </a:r>
          </a:p>
          <a:p>
            <a:r>
              <a:rPr lang="el-GR" sz="1700" dirty="0"/>
              <a:t>&lt;&lt; η ηθική ανάπτυξη και η συμπεριφορά του εφήβου/ της έφηβης&gt;&gt;</a:t>
            </a:r>
          </a:p>
          <a:p>
            <a:r>
              <a:rPr lang="el-GR" sz="1700" dirty="0"/>
              <a:t>&lt;&lt;γνωριμία με το θρησκευτικό φαινόμενο στην πολυμορφία και πολυπλοκότητά του και συζητά κατά βάση τα ηθικά και υπαρξιακά ερωτήματα των εφήβων μαθητών&gt;&gt;</a:t>
            </a:r>
          </a:p>
          <a:p>
            <a:r>
              <a:rPr lang="el-GR" sz="1700" dirty="0"/>
              <a:t>&lt;&lt;Η καλλιέργεια ανθρωπιστικής και ελληνικής παιδείας&gt;&gt;</a:t>
            </a:r>
          </a:p>
          <a:p>
            <a:r>
              <a:rPr lang="el-GR" sz="1700" dirty="0"/>
              <a:t>&lt;&lt;κριτική θρησκευτικότητα με την έννοια της καλλιέργειας της ολιστικής νοημοσύνης στην εκπαιδευτική διαδικασία, στην οποία συμμετέχουν νους και καρδιά και η οποία διαμορφώνει ανθρώπους με «ζωηρή επιθυμία» για δικαιοσύνη και δημοκρατία&gt;&gt;</a:t>
            </a:r>
          </a:p>
          <a:p>
            <a:r>
              <a:rPr lang="el-GR" sz="1700" dirty="0"/>
              <a:t>&lt;&lt; Η γνωριμία και επικοινωνία με τον «άλλον»&gt;&gt;</a:t>
            </a:r>
          </a:p>
          <a:p>
            <a:r>
              <a:rPr lang="el-GR" sz="1700" dirty="0"/>
              <a:t>&lt;&lt;αξίες της αποδοχής, του σεβασμού και του διαλόγου με τον άλλον, της δυναμικής ανεκτικότητας προς το διαφορετικό και στο δικαίωμα στην ετερότητα&gt;&gt;</a:t>
            </a:r>
          </a:p>
          <a:p>
            <a:r>
              <a:rPr lang="el-GR" sz="1700" dirty="0"/>
              <a:t>&lt;&lt;Η κοινωνικοποίηση, όχι ως παθητική υιοθέτηση του κοινωνικού συστήματος, αλλά ως μία διαδικασία εξατομίκευσης, η οποία θεμελιώνεται στη σχέση ανάμεσα στην ανάπτυξη της προσωπικότητας και στην κοινωνική ένταξη&gt;&gt;</a:t>
            </a:r>
          </a:p>
          <a:p>
            <a:pPr>
              <a:buNone/>
            </a:pPr>
            <a:endParaRPr lang="el-GR" sz="2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a:t>Εγκύκλιος Γαβρόγλου για το </a:t>
            </a:r>
            <a:r>
              <a:rPr lang="el-GR" dirty="0" err="1"/>
              <a:t>ΜτΘ</a:t>
            </a:r>
            <a:endParaRPr lang="el-GR" dirty="0"/>
          </a:p>
        </p:txBody>
      </p:sp>
      <p:sp>
        <p:nvSpPr>
          <p:cNvPr id="3" name="2 - Θέση περιεχομένου"/>
          <p:cNvSpPr>
            <a:spLocks noGrp="1"/>
          </p:cNvSpPr>
          <p:nvPr>
            <p:ph idx="1"/>
          </p:nvPr>
        </p:nvSpPr>
        <p:spPr/>
        <p:txBody>
          <a:bodyPr>
            <a:normAutofit fontScale="85000" lnSpcReduction="10000"/>
          </a:bodyPr>
          <a:lstStyle/>
          <a:p>
            <a:pPr marL="64008" indent="0">
              <a:buNone/>
            </a:pPr>
            <a:r>
              <a:rPr lang="el-GR" dirty="0"/>
              <a:t>Ενημέρωση για τη διδασκαλία του μαθήματος των Θρησκευτικών Σύμφωνα με τα ισχύοντα Ωρολόγια Προγράμματα, το μάθημα των Θρησκευτικών είναι υποχρεωτικό μάθημα τόσο στην Π/</a:t>
            </a:r>
            <a:r>
              <a:rPr lang="el-GR" dirty="0" err="1"/>
              <a:t>θμια</a:t>
            </a:r>
            <a:r>
              <a:rPr lang="el-GR" dirty="0"/>
              <a:t> όσο και στη Δ/</a:t>
            </a:r>
            <a:r>
              <a:rPr lang="el-GR" dirty="0" err="1"/>
              <a:t>θμια</a:t>
            </a:r>
            <a:r>
              <a:rPr lang="el-GR" dirty="0"/>
              <a:t> </a:t>
            </a:r>
            <a:r>
              <a:rPr lang="el-GR" dirty="0" err="1"/>
              <a:t>Εκπ</a:t>
            </a:r>
            <a:r>
              <a:rPr lang="el-GR" dirty="0"/>
              <a:t>/ση. Ως εκ τούτου, οι μαθητές/</a:t>
            </a:r>
            <a:r>
              <a:rPr lang="el-GR" dirty="0" err="1"/>
              <a:t>τριες</a:t>
            </a:r>
            <a:r>
              <a:rPr lang="el-GR" dirty="0"/>
              <a:t> παρακολουθούν και αξιολογούνται στο μάθημα των Θρησκευτικών σύμφωνα με </a:t>
            </a:r>
            <a:r>
              <a:rPr lang="el-GR" dirty="0" err="1"/>
              <a:t>ό,τι</a:t>
            </a:r>
            <a:r>
              <a:rPr lang="el-GR" dirty="0"/>
              <a:t> προβλέπεται στα Προεδρικά Διατάγματα για την αξιολόγηση των μαθητών. Δυνατότητα απαλλαγής των μαθητών από το μάθημα τον Θρησκευτικών παρέχεται σύμφωνα με την με αρ. πρωτ.12773/Δ2/23-01-2015 εγκύκλιο του ΥΠΠΕΘ.</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sz="4000" b="1" u="sng" kern="100" dirty="0">
                <a:effectLst/>
                <a:latin typeface="Calibri" panose="020F0502020204030204" pitchFamily="34" charset="0"/>
                <a:ea typeface="Calibri" panose="020F0502020204030204" pitchFamily="34" charset="0"/>
                <a:cs typeface="Times New Roman" panose="02020603050405020304" pitchFamily="18" charset="0"/>
              </a:rPr>
              <a:t>ΤΙ ΙΣΧΥΕΙ ΤΕΛΙΚΑ</a:t>
            </a:r>
            <a:endParaRPr lang="el-GR" dirty="0"/>
          </a:p>
        </p:txBody>
      </p:sp>
      <p:sp>
        <p:nvSpPr>
          <p:cNvPr id="3" name="2 - Θέση περιεχομένου"/>
          <p:cNvSpPr>
            <a:spLocks noGrp="1"/>
          </p:cNvSpPr>
          <p:nvPr>
            <p:ph idx="1"/>
          </p:nvPr>
        </p:nvSpPr>
        <p:spPr>
          <a:xfrm>
            <a:off x="285720" y="1714488"/>
            <a:ext cx="8503920" cy="4786346"/>
          </a:xfrm>
        </p:spPr>
        <p:txBody>
          <a:bodyPr>
            <a:normAutofit fontScale="25000" lnSpcReduction="20000"/>
          </a:bodyPr>
          <a:lstStyle/>
          <a:p>
            <a:pPr marL="64008" indent="0">
              <a:buNone/>
            </a:pPr>
            <a:r>
              <a:rPr lang="el-GR" sz="6200" b="1" dirty="0">
                <a:solidFill>
                  <a:schemeClr val="accent1"/>
                </a:solidFill>
              </a:rPr>
              <a:t>- Το </a:t>
            </a:r>
            <a:r>
              <a:rPr lang="el-GR" sz="6200" b="1" dirty="0" err="1">
                <a:solidFill>
                  <a:schemeClr val="accent1"/>
                </a:solidFill>
              </a:rPr>
              <a:t>ΜτΘ</a:t>
            </a:r>
            <a:r>
              <a:rPr lang="el-GR" sz="6200" b="1" dirty="0">
                <a:solidFill>
                  <a:schemeClr val="accent1"/>
                </a:solidFill>
              </a:rPr>
              <a:t> στο ελληνικό σχολείο είναι αδιαμφισβήτητα ομολογιακό, καθώς εστιάζει στην Ορθόδοξη Χριστιανική πίστη και το ΑΠ ταυτίζει την ελληνική κοινωνία με την Ορθόδοξη παράδοση.</a:t>
            </a:r>
          </a:p>
          <a:p>
            <a:pPr marL="64008" indent="0">
              <a:buNone/>
            </a:pPr>
            <a:endParaRPr lang="el-GR" sz="6200" b="1" dirty="0">
              <a:solidFill>
                <a:schemeClr val="accent1"/>
              </a:solidFill>
            </a:endParaRPr>
          </a:p>
          <a:p>
            <a:pPr marL="64008" indent="0">
              <a:buNone/>
            </a:pPr>
            <a:r>
              <a:rPr lang="el-GR" sz="6200" u="sng" dirty="0"/>
              <a:t>Αποσπάσματα από ΑΠ Δημοτικού- Γυμνασίου:</a:t>
            </a:r>
          </a:p>
          <a:p>
            <a:r>
              <a:rPr lang="el-GR" sz="6200" dirty="0"/>
              <a:t>«Δίνοντας τις συντεταγμένες αυτού του μαθήματος, διαμορφώνουμε ένα ΠΣ το οποίο ξεκινά από και έχει επίκεντρο τη θρησκευτική παράδοση του τόπου, την παράδοση της </a:t>
            </a:r>
            <a:r>
              <a:rPr lang="el-GR" sz="6200" b="1" dirty="0"/>
              <a:t>Ορθόδοξης</a:t>
            </a:r>
            <a:r>
              <a:rPr lang="el-GR" sz="6200" dirty="0"/>
              <a:t> Χριστιανικής Εκκλησίας.»</a:t>
            </a:r>
          </a:p>
          <a:p>
            <a:pPr marL="64008" indent="0">
              <a:buNone/>
            </a:pPr>
            <a:r>
              <a:rPr lang="el-GR" sz="6200" dirty="0"/>
              <a:t>Στο απόσπασμα αυτό τοποθετείται ο Χριστιανισμός ως κεντρικός άξονας. </a:t>
            </a:r>
          </a:p>
          <a:p>
            <a:pPr marL="64008" indent="0">
              <a:buNone/>
            </a:pPr>
            <a:endParaRPr lang="el-GR" sz="6200" dirty="0"/>
          </a:p>
          <a:p>
            <a:r>
              <a:rPr lang="el-GR" sz="6200" dirty="0"/>
              <a:t>«Φυσικά δεν είναι δυνατόν στο Ελληνικό σχολείο να μην είναι κεντρικός ο λόγος της </a:t>
            </a:r>
            <a:r>
              <a:rPr lang="el-GR" sz="6200" b="1" dirty="0"/>
              <a:t>Ορθόδοξης</a:t>
            </a:r>
            <a:r>
              <a:rPr lang="el-GR" sz="6200" dirty="0"/>
              <a:t> θεολογίας και παράδοσης.»</a:t>
            </a:r>
          </a:p>
          <a:p>
            <a:pPr marL="64008" indent="0">
              <a:buNone/>
            </a:pPr>
            <a:r>
              <a:rPr lang="el-GR" sz="6200" dirty="0"/>
              <a:t>Εδώ ταυτίζεται η Ελληνική κοινότητα με την Ορθοδοξία.</a:t>
            </a:r>
          </a:p>
          <a:p>
            <a:pPr marL="64008" indent="0">
              <a:buNone/>
            </a:pPr>
            <a:endParaRPr lang="el-GR" sz="6200" dirty="0"/>
          </a:p>
          <a:p>
            <a:r>
              <a:rPr lang="el-GR" sz="6200" dirty="0"/>
              <a:t>«Έχει ως επίκεντρο την </a:t>
            </a:r>
            <a:r>
              <a:rPr lang="el-GR" sz="6200" b="1" dirty="0"/>
              <a:t>Ορθόδοξη</a:t>
            </a:r>
            <a:r>
              <a:rPr lang="el-GR" sz="6200" dirty="0"/>
              <a:t> παράδοση αλλά διαφοροποιείται από την κατήχηση, διασώζει εύλογες και αναγκαίες </a:t>
            </a:r>
            <a:r>
              <a:rPr lang="el-GR" sz="6200" b="1" dirty="0"/>
              <a:t>ισορροπίες ανάμεσα στο οικείο και στο έτερο χωρίς να μετατρέπει το μάθημα σε Θρησκειολογία</a:t>
            </a:r>
            <a:r>
              <a:rPr lang="el-GR" sz="6200" dirty="0"/>
              <a:t>.»</a:t>
            </a:r>
          </a:p>
          <a:p>
            <a:pPr marL="64008" indent="0">
              <a:buNone/>
            </a:pPr>
            <a:r>
              <a:rPr lang="el-GR" sz="6200" dirty="0"/>
              <a:t>Το </a:t>
            </a:r>
            <a:r>
              <a:rPr lang="el-GR" sz="6200" dirty="0" err="1"/>
              <a:t>ΜτΘ</a:t>
            </a:r>
            <a:r>
              <a:rPr lang="el-GR" sz="6200" dirty="0"/>
              <a:t> έχει κατηχητικό χαρακτήρα καθώς ναι μεν παρουσιάζονται διάφορες θρησκείες αλλά επικαλούνται ως «έτερο», κάτι δηλαδή εκτός της Ελληνικής παράδοσης.</a:t>
            </a:r>
          </a:p>
          <a:p>
            <a:endParaRPr lang="el-GR" sz="6200" dirty="0"/>
          </a:p>
          <a:p>
            <a:pPr marL="64008" indent="0">
              <a:buNone/>
            </a:pPr>
            <a:endParaRPr lang="el-GR" sz="6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sz="4000" b="1" u="sng" kern="100" dirty="0">
                <a:ln w="6350">
                  <a:solidFill>
                    <a:srgbClr val="FF388C">
                      <a:shade val="43000"/>
                    </a:srgbClr>
                  </a:solidFill>
                </a:ln>
                <a:solidFill>
                  <a:srgbClr val="FF388C">
                    <a:tint val="83000"/>
                    <a:satMod val="150000"/>
                  </a:srgbClr>
                </a:solidFill>
                <a:effectLst/>
                <a:latin typeface="Calibri" panose="020F0502020204030204" pitchFamily="34" charset="0"/>
                <a:ea typeface="Calibri" panose="020F0502020204030204" pitchFamily="34" charset="0"/>
                <a:cs typeface="Times New Roman" panose="02020603050405020304" pitchFamily="18" charset="0"/>
              </a:rPr>
              <a:t>ΤΙ ΙΣΧΥΕΙ ΤΕΛΙΚΑ</a:t>
            </a:r>
            <a:endParaRPr lang="el-GR" dirty="0"/>
          </a:p>
        </p:txBody>
      </p:sp>
      <p:sp>
        <p:nvSpPr>
          <p:cNvPr id="3" name="2 - Θέση περιεχομένου"/>
          <p:cNvSpPr>
            <a:spLocks noGrp="1"/>
          </p:cNvSpPr>
          <p:nvPr>
            <p:ph idx="1"/>
          </p:nvPr>
        </p:nvSpPr>
        <p:spPr/>
        <p:txBody>
          <a:bodyPr>
            <a:normAutofit fontScale="55000" lnSpcReduction="20000"/>
          </a:bodyPr>
          <a:lstStyle/>
          <a:p>
            <a:r>
              <a:rPr lang="el-GR" sz="2800" dirty="0"/>
              <a:t>« Έτσι, δίνεται έμφαση στη ζωή, στην ιστορία, στην τέχνη και στον πολιτισμό που σάρκωσαν ο Χριστιανισμός, ιδιαίτερα η </a:t>
            </a:r>
            <a:r>
              <a:rPr lang="el-GR" sz="2800" b="1" dirty="0"/>
              <a:t>Ορθοδοξία</a:t>
            </a:r>
            <a:r>
              <a:rPr lang="el-GR" sz="2800" dirty="0"/>
              <a:t>.»</a:t>
            </a:r>
          </a:p>
          <a:p>
            <a:pPr marL="64008" indent="0">
              <a:buNone/>
            </a:pPr>
            <a:r>
              <a:rPr lang="el-GR" sz="2800" dirty="0"/>
              <a:t>Στο συγκεκριμένο απόσπασμα γίνεται χρήση μιας θεολογικής έννοιας</a:t>
            </a:r>
            <a:r>
              <a:rPr lang="en-US" sz="2800" dirty="0"/>
              <a:t> “</a:t>
            </a:r>
            <a:r>
              <a:rPr lang="el-GR" sz="2800" dirty="0"/>
              <a:t>σάρκωση</a:t>
            </a:r>
            <a:r>
              <a:rPr lang="en-US" sz="2800" dirty="0"/>
              <a:t>”</a:t>
            </a:r>
            <a:r>
              <a:rPr lang="el-GR" sz="2800" dirty="0"/>
              <a:t>.</a:t>
            </a:r>
          </a:p>
          <a:p>
            <a:pPr marL="64008" indent="0">
              <a:buNone/>
            </a:pPr>
            <a:endParaRPr lang="el-GR" sz="2800" dirty="0"/>
          </a:p>
          <a:p>
            <a:r>
              <a:rPr lang="el-GR" sz="2800" dirty="0"/>
              <a:t>«Το θεματικό αυτό πεδίο προσεγγίζεται μέσα από ένα δημιουργικό εργαστήρι συμμετοχικής και αναπαραστατικής προσέγγισης του πολιτισμού που συνέθεσαν στην ιστορία, η </a:t>
            </a:r>
            <a:r>
              <a:rPr lang="el-GR" sz="2800" b="1" dirty="0"/>
              <a:t>Ορθοδοξία</a:t>
            </a:r>
            <a:r>
              <a:rPr lang="el-GR" sz="2800" dirty="0"/>
              <a:t>, ο Χριστιανισμός της Δύσης και οι μεγάλες θρησκευτικές παραδόσεις μέσα από την πίστη, τη λατρεία και τη ζωή τους»</a:t>
            </a:r>
          </a:p>
          <a:p>
            <a:pPr marL="64008" indent="0">
              <a:buNone/>
            </a:pPr>
            <a:r>
              <a:rPr lang="el-GR" sz="2800" dirty="0"/>
              <a:t>Παραπάνω βλέπουμε την μεγάλη αξία που δίνεται στην Ορθόδοξη πίστη.</a:t>
            </a:r>
          </a:p>
          <a:p>
            <a:pPr marL="64008" indent="0">
              <a:buNone/>
            </a:pPr>
            <a:endParaRPr lang="el-GR" sz="2800" dirty="0"/>
          </a:p>
          <a:p>
            <a:pPr marL="64008" indent="0">
              <a:buNone/>
            </a:pPr>
            <a:endParaRPr lang="el-GR" sz="2800" dirty="0"/>
          </a:p>
          <a:p>
            <a:pPr>
              <a:lnSpc>
                <a:spcPct val="107000"/>
              </a:lnSpc>
              <a:spcAft>
                <a:spcPts val="800"/>
              </a:spcAft>
            </a:pPr>
            <a:r>
              <a:rPr lang="el-GR" sz="2500" kern="100" dirty="0">
                <a:latin typeface="+mj-lt"/>
                <a:ea typeface="Calibri" panose="020F0502020204030204" pitchFamily="34" charset="0"/>
                <a:cs typeface="Times New Roman" panose="02020603050405020304" pitchFamily="18" charset="0"/>
              </a:rPr>
              <a:t>«Η σχολική θρησκευτική εκπαίδευση χρειάζεται να καλύπτει έναν ευρύτατο χώρο ενδιαφερόντων και ερωτημάτων των σημερινών μαθητών, τα οποία </a:t>
            </a:r>
            <a:r>
              <a:rPr lang="el-GR" sz="2500" b="1" dirty="0">
                <a:latin typeface="+mj-lt"/>
                <a:cs typeface="Calibri" panose="020F0502020204030204" pitchFamily="34" charset="0"/>
              </a:rPr>
              <a:t>ξεκινούν από την τοπική θρησκευτική παράδοση αλλά και ταυτόχρονα την υπερβαίνουν, χωρίς αυτό να σημαίνει την υποτίμηση ή τον εξοστρακισμό της.»</a:t>
            </a:r>
          </a:p>
          <a:p>
            <a:pPr marL="64008" indent="0">
              <a:lnSpc>
                <a:spcPct val="107000"/>
              </a:lnSpc>
              <a:spcAft>
                <a:spcPts val="800"/>
              </a:spcAft>
              <a:buNone/>
            </a:pPr>
            <a:r>
              <a:rPr lang="el-GR" sz="2500" dirty="0">
                <a:latin typeface="+mj-lt"/>
                <a:cs typeface="Calibri" panose="020F0502020204030204" pitchFamily="34" charset="0"/>
              </a:rPr>
              <a:t>Τονίζεται </a:t>
            </a:r>
            <a:r>
              <a:rPr lang="el-GR" sz="2500" dirty="0" err="1">
                <a:latin typeface="+mj-lt"/>
                <a:cs typeface="Calibri" panose="020F0502020204030204" pitchFamily="34" charset="0"/>
              </a:rPr>
              <a:t>γι΄ακόμη</a:t>
            </a:r>
            <a:r>
              <a:rPr lang="el-GR" sz="2500" dirty="0">
                <a:latin typeface="+mj-lt"/>
                <a:cs typeface="Calibri" panose="020F0502020204030204" pitchFamily="34" charset="0"/>
              </a:rPr>
              <a:t> μια φορά η αξία του Χριστιανισμού και η ανάγκη να μην υποτιμηθεί.</a:t>
            </a:r>
          </a:p>
          <a:p>
            <a:endParaRPr lang="el-GR" dirty="0">
              <a:latin typeface="+mj-lt"/>
            </a:endParaRPr>
          </a:p>
          <a:p>
            <a:endParaRPr lang="el-G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sz="4000" b="1" u="sng" kern="100" dirty="0">
                <a:ln w="6350">
                  <a:solidFill>
                    <a:srgbClr val="FF388C">
                      <a:shade val="43000"/>
                    </a:srgbClr>
                  </a:solidFill>
                </a:ln>
                <a:solidFill>
                  <a:srgbClr val="FF388C">
                    <a:tint val="83000"/>
                    <a:satMod val="150000"/>
                  </a:srgbClr>
                </a:solidFill>
                <a:effectLst/>
                <a:latin typeface="Calibri" panose="020F0502020204030204" pitchFamily="34" charset="0"/>
                <a:ea typeface="Calibri" panose="020F0502020204030204" pitchFamily="34" charset="0"/>
                <a:cs typeface="Times New Roman" panose="02020603050405020304" pitchFamily="18" charset="0"/>
              </a:rPr>
              <a:t>ΤΙ ΙΣΧΥΕΙ ΤΕΛΙΚΑ</a:t>
            </a:r>
            <a:endParaRPr lang="el-GR" dirty="0"/>
          </a:p>
        </p:txBody>
      </p:sp>
      <p:sp>
        <p:nvSpPr>
          <p:cNvPr id="3" name="2 - Θέση περιεχομένου"/>
          <p:cNvSpPr>
            <a:spLocks noGrp="1"/>
          </p:cNvSpPr>
          <p:nvPr>
            <p:ph idx="1"/>
          </p:nvPr>
        </p:nvSpPr>
        <p:spPr/>
        <p:txBody>
          <a:bodyPr>
            <a:normAutofit fontScale="77500" lnSpcReduction="20000"/>
          </a:bodyPr>
          <a:lstStyle/>
          <a:p>
            <a:pPr marL="64008" indent="0">
              <a:buNone/>
            </a:pPr>
            <a:r>
              <a:rPr lang="el-GR" u="sng" dirty="0"/>
              <a:t>Απόσπασμα από ΑΠ Λυκείου:</a:t>
            </a:r>
            <a:endParaRPr lang="el-GR" dirty="0"/>
          </a:p>
          <a:p>
            <a:r>
              <a:rPr lang="el-GR" dirty="0"/>
              <a:t>«Καλλιέργεια ανθρωπιστικής και ελληνικής παιδείας. Η ανθρωπιστική παιδεία στην εκπαίδευση είναι ανάγκη να θεμελιώνεται σε μιαν ερμηνευτική αναζήτηση νοήματος του βίου. Να δίνει ιδιαίτερη έμφαση στην ανάλυση της φύσης του νοήματος αυτού και στα μορφωτικά αγαθά που χρειάζεται να διερευνήσει και να ανακαλύψει ο μαθητής/η μαθήτρια ως απαραίτητη υποδομή για την ίδια του/της τη ζωή. Στο σημείο αυτό τέμνεται η σχέση της ελληνικής κοινωνίας με τη διαχρονική παράδοση και τον πολιτισμό της </a:t>
            </a:r>
            <a:r>
              <a:rPr lang="el-GR" b="1" dirty="0"/>
              <a:t>Ορθοδοξίας</a:t>
            </a:r>
            <a:r>
              <a:rPr lang="el-GR" dirty="0"/>
              <a:t>.»</a:t>
            </a:r>
          </a:p>
          <a:p>
            <a:pPr marL="64008" indent="0">
              <a:buNone/>
            </a:pPr>
            <a:r>
              <a:rPr lang="el-GR" dirty="0"/>
              <a:t>Ταύτιση ελληνικής κοινωνίας και Χριστιανισμού βλέπουμε επίσης και στο ΑΠ του Λυκείου. </a:t>
            </a:r>
          </a:p>
          <a:p>
            <a:endParaRPr lang="el-GR"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Ζωντάνια">
  <a:themeElements>
    <a:clrScheme name="Ζωντάνια">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Ζωντάνια">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Ζωντάνια">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3530</TotalTime>
  <Words>3464</Words>
  <Application>Microsoft Macintosh PowerPoint</Application>
  <PresentationFormat>Προβολή στην οθόνη (4:3)</PresentationFormat>
  <Paragraphs>218</Paragraphs>
  <Slides>30</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30</vt:i4>
      </vt:variant>
    </vt:vector>
  </HeadingPairs>
  <TitlesOfParts>
    <vt:vector size="35" baseType="lpstr">
      <vt:lpstr>Calibri</vt:lpstr>
      <vt:lpstr>Century Gothic</vt:lpstr>
      <vt:lpstr>Verdana</vt:lpstr>
      <vt:lpstr>Wingdings 2</vt:lpstr>
      <vt:lpstr>Ζωντάνια</vt:lpstr>
      <vt:lpstr>Το αναλυτικό πρόγραμμα του ΜτΘ  επί υπουργίας  Γαβρόγλου  2017-2018</vt:lpstr>
      <vt:lpstr>Στόχοι αναλυτικού προγράμματος Δημοτικού - Γυμνασίου</vt:lpstr>
      <vt:lpstr>Στόχοι αναλυτικού προγράμματος Δημοτικού - Γυμνασίου</vt:lpstr>
      <vt:lpstr>Στόχοι αναλυτικού προγράμματος Δημοτικού - Γυμνασίου</vt:lpstr>
      <vt:lpstr>Στόχοι και σκοποί αναλυτικού προγράμματος Λυκείου </vt:lpstr>
      <vt:lpstr>Εγκύκλιος Γαβρόγλου για το ΜτΘ</vt:lpstr>
      <vt:lpstr>ΤΙ ΙΣΧΥΕΙ ΤΕΛΙΚΑ</vt:lpstr>
      <vt:lpstr>ΤΙ ΙΣΧΥΕΙ ΤΕΛΙΚΑ</vt:lpstr>
      <vt:lpstr>ΤΙ ΙΣΧΥΕΙ ΤΕΛΙΚΑ</vt:lpstr>
      <vt:lpstr>Παρουσίαση του PowerPoint</vt:lpstr>
      <vt:lpstr>Παρουσίαση του PowerPoint</vt:lpstr>
      <vt:lpstr>Πραγματοποιούνται τελικά οι στόχοι των αναλυτικών προγραμμάτων;  </vt:lpstr>
      <vt:lpstr>Βιβλίο Δ’ Δημοτικού</vt:lpstr>
      <vt:lpstr>Λίγα λόγια για το βιβλίο </vt:lpstr>
      <vt:lpstr>Περιεχόμενα βιβλίου </vt:lpstr>
      <vt:lpstr>ΘΕΜΑΤΙΚΕΣ ΕΝΟΤΗΤΕΣ</vt:lpstr>
      <vt:lpstr>ΘΕΜΑΤΙΚΕΣ ΕΝΟΤΗΤΕΣ</vt:lpstr>
      <vt:lpstr>ΘΕΜΑΤΙΚΕΣ ΕΝΟΤΗΤΕΣ</vt:lpstr>
      <vt:lpstr>ΘΕΜΑΤΙΚΕΣ ΕΝΟΤΗΤΕΣ</vt:lpstr>
      <vt:lpstr>Ερμηνεία εξωφύλλου </vt:lpstr>
      <vt:lpstr>Κριτικές παρατηρήσεις</vt:lpstr>
      <vt:lpstr>Παρουσίαση του PowerPoint</vt:lpstr>
      <vt:lpstr>Λίγα λόγια για το βιβλίο </vt:lpstr>
      <vt:lpstr>Περιεχόμενα βιβλίου</vt:lpstr>
      <vt:lpstr>ΠΕΡΙΕΧΟΜΕΝΑ ΒΙΒΛΙΟΥ ΘΡΗΣΚΕΥΤΙΚΩΝ Β’ ΛΥΚΕΙΟΥ</vt:lpstr>
      <vt:lpstr>ΠΕΡΙΕΧΟΜΕΝΑ ΒΙΒΛΙΟΥ ΘΡΗΣΚΕΥΤΙΚΩΝ Β’ ΛΥΚΕΙΟΥ</vt:lpstr>
      <vt:lpstr>ΠΕΡΙΕΧΟΜΕΝΑ ΒΙΒΛΙΟΥ ΘΡΗΣΚΕΥΤΙΚΩΝ Β’ ΛΥΚΕΙΟΥ</vt:lpstr>
      <vt:lpstr>Ερμηνεία εξωφύλλου</vt:lpstr>
      <vt:lpstr>Προσωπικές παρατηρήσεις</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Το αναλυτικό πρόγραμμα και οι αποφάσεις Γαβρόγλου 2017-2018</dc:title>
  <dc:creator>user</dc:creator>
  <cp:lastModifiedBy>Evie Zambeta</cp:lastModifiedBy>
  <cp:revision>167</cp:revision>
  <dcterms:created xsi:type="dcterms:W3CDTF">2023-10-25T10:29:13Z</dcterms:created>
  <dcterms:modified xsi:type="dcterms:W3CDTF">2024-01-12T17:41:28Z</dcterms:modified>
</cp:coreProperties>
</file>