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70" r:id="rId12"/>
    <p:sldId id="267" r:id="rId13"/>
    <p:sldId id="268" r:id="rId14"/>
    <p:sldId id="271" r:id="rId15"/>
    <p:sldId id="273" r:id="rId16"/>
    <p:sldId id="281" r:id="rId17"/>
    <p:sldId id="274" r:id="rId18"/>
    <p:sldId id="276" r:id="rId19"/>
    <p:sldId id="269" r:id="rId20"/>
    <p:sldId id="277" r:id="rId21"/>
    <p:sldId id="278" r:id="rId22"/>
    <p:sldId id="280" r:id="rId23"/>
    <p:sldId id="279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4878"/>
    <p:restoredTop sz="95735"/>
  </p:normalViewPr>
  <p:slideViewPr>
    <p:cSldViewPr snapToGrid="0" snapToObjects="1">
      <p:cViewPr varScale="1">
        <p:scale>
          <a:sx n="72" d="100"/>
          <a:sy n="72" d="100"/>
        </p:scale>
        <p:origin x="60" y="7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20:10:40.2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1 377 24575,'12'0'0,"4"0"0,7 0 0,9 0 0,-12 0 0,11 0 0,-10 0 0,7 0 0,0 0 0,-2 0 0,0 0 0,-2 0 0,0 0 0,0 0 0,1 0 0,1 0 0,1 0 0,-2 0 0,-1 0 0,0 0 0,-3 0 0,2 0 0,1 0 0,0 0 0,1 0 0,-2 0 0,-1 0 0,-2 0 0,1 0 0,-2 0 0,1 0 0,0 0 0,-1 0 0,1 0 0,0 2 0,2 0 0,2 0 0,3 0 0,0-1 0,-1-1 0,2 0 0,0 0 0,0 0 0,0 2 0,0 0 0,-3 0 0,0 2 0,-1 0 0,1 1 0,0-1 0,-1-1 0,-1-1 0,-1 0 0,1 0 0,1-1 0,0 1 0,2 0 0,1 0 0,2 0 0,1-2 0,2 0 0,2 0 0,1 2 0,-1 0 0,-1 1 0,-1-1 0,-1-2 0,1 0 0,0 0 0,0 0 0,0 0 0,-1 0 0,1 0 0,1 0 0,1 0 0,2 1 0,-1 2 0,-1-1 0,-2 0 0,0-1 0,-2-1 0,-2 0 0,-1 0 0,-2 0 0,5 0 0,2 0 0,3 1 0,2 2 0,-1-1 0,-2 0 0,-2-2 0,0 0 0,3 0 0,0 0 0,2 0 0,0 0 0,0 0 0,1 0 0,0 0 0,0 0 0,0 0 0,-1 0 0,0 0 0,0 0 0,0 0 0,-1 0 0,-2 0 0,-1 0 0,-4 0 0,0 0 0,-2 0 0,-2 0 0,-3 0 0,-3-1 0,-3-4 0,1-5 0,0-3 0,0-3 0,-1 1 0,-1 1 0,-4 0 0,-5-3 0,-4-5 0,-1-2 0,-1-3 0,0 3 0,0 0 0,0 0 0,0 2 0,0 2 0,0 3 0,0 5 0,0 0 0,0 2 0,0 2 0,0 0 0,0 2 0,0-1 0,0 0 0,0-1 0,0 1 0,0-2 0,-1 2 0,-1-2 0,-3 5 0,-2-2 0,-4 2 0,1 0 0,-2 0 0,-3 2 0,-2 0 0,-2 2 0,0 0 0,2 0 0,4 0 0,1 0 0,-1 0 0,1 0 0,-2 0 0,1 0 0,-1 0 0,0 0 0,-1 0 0,5 0 0,-8 0 0,12 0 0,-8 0 0,4 0 0,2 0 0,-4 0 0,5 0 0,-3 0 0,1 0 0,-1 0 0,1 0 0,1 0 0,0 0 0,2 0 0,1-2 0,-2 0 0,1 0 0,-1 0 0,1 2 0,0 0 0,-3 0 0,3 0 0,-3 0 0,3 0 0,-2 0 0,1 0 0,2 0 0,2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30T13:55:55.92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295 396 24575,'-12'0'0,"-7"0"0,-6 0 0,-6 0 0,4 0 0,4 0 0,6-2 0,3-2 0,5 1 0,1-2 0,3 2 0,-1-2 0,-1 0 0,-2-1 0,-1-1 0,0 0 0,-1-1 0,0-3 0,0 0 0,0-1 0,2 0 0,3 1 0,3 1 0,3-1 0,0 1 0,0-1 0,0 0 0,0-3 0,0-1 0,0-3 0,0-1 0,0 1 0,0 1 0,1 2 0,1 2 0,2 3 0,3 1 0,0 2 0,0 1 0,1 1 0,-1 2 0,1-1 0,0 1 0,2-2 0,1 1 0,2 1 0,2-1 0,1 0 0,0-1 0,-1 1 0,-1 0 0,-1 0 0,0 1 0,-1-1 0,0 0 0,0 1 0,-1 1 0,1 1 0,0 1 0,2 0 0,1 0 0,0 0 0,-1 0 0,0 0 0,0 0 0,-1 0 0,0 0 0,0 1 0,-1 1 0,2 1 0,-2 0 0,0 1 0,0 0 0,-2 0 0,1 0 0,-1 0 0,0 1 0,-1 0 0,0 0 0,0 1 0,-4-2 0,4 5 0,-8-5 0,3 6 0,-4-3 0,0 3 0,0 1 0,0 1 0,0 0 0,0 0 0,0-1 0,0 0 0,-1-1 0,-1 1 0,0-2 0,-3 2 0,3-4 0,-3 0 0,3-4 0,-3 1 0,1-1 0,-2 1 0,4-1 0,-2-1 0,0 1 0,1-1 0,-1-1 0,0 0 0,0 1 0,1-1 0,-2 0 0,2 0 0,0 0 0,1 0 0,-1 1 0,0 1 0,0-1 0,-1 1 0,2-1 0,-1 2 0,1 0 0,0 1 0,0-1 0,0 1 0,-1 1 0,0-2 0,-1 2 0,1-1 0,0 0 0,-1 1 0,1-3 0,-2 1 0,0-1 0,0 0 0,0-1 0,1 2 0,-1-1 0,2-1 0,-2 0 0,2-1 0,-1 0 0,-3 1 0,3-1 0,-2-1 0,2 0 0,-1 1 0,2 1 0,-1-1 0,1 0 0,-2 0 0,-1 0 0,0 1 0,1-1 0,2-1 0,0 0 0,0 0 0,1 2 0,0-1 0,1 1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20:15:26.794"/>
    </inkml:context>
    <inkml:brush xml:id="br0">
      <inkml:brushProperty name="width" value="0.025" units="cm"/>
      <inkml:brushProperty name="height" value="0.025" units="cm"/>
    </inkml:brush>
  </inkml:definitions>
  <inkml:trace contextRef="#ctx0" brushRef="#br0">1 0 24575,'0'24'0,"0"69"0,0-32 0,0 11 0,0 13-1405,0-8 1,0 13 0,0 9-1,0 5 1,0 0 0,0-4-1,0-8 1107,0 4 0,0-7 0,0-2 0,0 5 0,0 13 298,0-23 0,0 7 0,0 5 0,0 4 0,0 4 0,0 2 0,0 1 0,0 1 0,0-1 0,0-2 0,0-2-196,0-3 0,0-1 0,0-2 0,0 1 0,0-1 0,0 2 1,0 0-1,0 2 0,0 3 0,0 2 0,0 3 196,0-18 0,0 0 0,0 3 0,0 0 0,0 3 0,0 0 0,0 2 0,0 1 0,0 0 0,0 2 0,0 0 0,0 1 0,0 0 0,0 1 0,0 1 0,0-1 0,0 1-42,0-10 0,0 1 0,0 1 0,0 0 0,0 1 1,0 0-1,0 2 0,0-1 0,0 1 0,0 1 0,0 0 1,0 0-1,0 0 0,0 1 0,0 0 0,0 0 0,0 0 1,0 0-1,0 1 0,0-1 0,0 0 42,0-4 0,0 0 0,0 0 0,0 1 0,0 0 0,0 1 0,0-1 0,0 1 0,0 0 0,0 0 0,0 0 0,0 0 0,0 1 0,0-1 0,0 0 0,0 1 0,0-1 0,0 0 0,0 0 0,0 0 0,0 0 0,0-1 0,0 0-89,0 0 1,0-1 0,0 0 0,0 1 0,0-1-1,0 0 1,0 1 0,0-1 0,0 0 0,0 1-1,0-1 1,0 0 0,0 0 0,0 0 0,0-1 0,0 1-1,0-1 1,0 1 0,0-1 0,0 0 0,0-1-1,0 1 1,0-1 88,0 6 0,0-1 0,0 1 0,-1-1 0,1 0 0,0 1 0,0-1 0,0 0 0,0-1 0,0 1 0,0-1 0,0 0 0,0 0 0,0-1 0,0 1 0,0-2 0,0 1 0,0-1 0,0 0 0,0-1 0,1 0 0,-1 8 0,0 0 0,0 0 0,0-1 0,0 1 0,0-1 0,0-1 0,0 0 0,0 0 0,0-1 0,1 0 0,-1-1 0,0-1 0,1 0 0,-1-1 0,1-1 0,0-1 0,0-1 0,0 6 0,0-1 0,1-1 0,-1 0 0,1-2 0,-1 0 0,1 0 0,-1-2 0,1 0 0,0-2 0,1 0 0,-1-1 0,0-1 0,1-1 0,0-2 40,0 16 0,1-2 0,-1 0 1,1-2-1,0-1 0,1-1 0,-1-2 1,1-2-1,0-2 0,0-1 1,1-3-41,1 9 0,0-2 0,1-2 0,0-3 0,0-2 0,1-3 0,0-2 0,1-4 363,2 14 0,2-3 0,0-6 1,-1-3-1,0-4-363,4 20 0,0-7 0,-2-8 1574,1 7 0,-2-13-1574,-1 6 4706,-9-39-4706,-4-20 1242,0-9 0,0-7 0,0-4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20:16:12.218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 1 8027,'0'0'0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20:11:06.24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86 24575,'0'9'0,"0"6"0,1 6 0,4 5 0,2 0 0,2-2 0,1-1 0,-1-3 0,1-1 0,1-1 0,-1-2 0,1-2 0,4 0 0,-5-7 0,3 2 0,-3-4 0,1 3 0,2-1 0,-1-1 0,0 0 0,6-1 0,-8-1 0,10 1 0,-13-3 0,8 2 0,-4-1 0,2-1 0,2 0 0,-2-2 0,3 0 0,-5 0 0,2 0 0,-3 0 0,-1 0 0,6 0 0,-6 0 0,5 0 0,-2 0 0,1 0 0,-1 0 0,0 0 0,2 0 0,0 0 0,-3 0 0,2 0 0,-4 0 0,2 0 0,0 0 0,0 0 0,-1 0 0,2 0 0,-4 0 0,3 0 0,-3 0 0,4 0 0,-3 0 0,3 0 0,-3 0 0,2 0 0,0 0 0,1 0 0,1 0 0,2 0 0,2-1 0,-1-1 0,1-1 0,0-1 0,0-1 0,1-1 0,2 0 0,-1-1 0,0 1 0,-2 0 0,-2-1 0,-2-2 0,-3-1 0,-2-3 0,-3-3 0,-2-3 0,-1-4 0,-2-3 0,0-2 0,0 1 0,0 5 0,0 4 0,0 5 0,-4-1 0,1 5 0,-6-3 0,1 6 0,-2-2 0,0 4 0,0 1 0,-2-2 0,4 4 0,-3-5 0,0 4 0,3 0 0,-5-1 0,5 1 0,-3 0 0,0-1 0,-1 0 0,-2 1 0,-4 0 0,6 1 0,-8-2 0,14 2 0,-10-2 0,6 3 0,-2-1 0,0-1 0,0 0 0,1 0 0,-3-2 0,6 3 0,-4-3 0,1 4 0,3 0 0,-3 0 0,5 0 0,-3 0 0,1 0 0,0 0 0,1 0 0,-1 0 0,2 0 0,-2 0 0,3 0 0,-2 0 0,0 0 0,-1 0 0,-1 0 0,0 0 0,0 0 0,0 0 0,1 0 0,-3 0 0,3 0 0,-4 0 0,2 0 0,1 0 0,-3 0 0,4 0 0,-3 0 0,-2 0 0,0 0 0,-4 0 0,7 0 0,-4-2 0,3 0 0,3-1 0,-5 2 0,5 1 0,-2 0 0,0 0 0,1 0 0,-3-3 0,5 2 0,-6-3 0,3 4 0,1 0 0,-4 0 0,6 0 0,-2 0 0,1 0 0,0 0 0,-2 0 0,3 0 0,-4 0 0,5 0 0,-2 0 0,1 0 0,1 0 0,0 0 0,1 1 0,2 2 0,0 1 0,2 7 0,0-5 0,1 8 0,0-5 0,0 4 0,0 0 0,0-1 0,0-1 0,0-3 0,0 0 0,0-2 0,0 1 0,0-1 0,0-1 0,0 2 0,4-5 0,-3 1 0,3-4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20:11:11.2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1 203 24575,'13'9'0,"1"2"0,1 4 0,2 2 0,-2-2 0,-1-1 0,0 0 0,0 1 0,-1 1 0,0-3 0,-3-1 0,2-4 0,0 0 0,-1 2 0,-1-2 0,0 1 0,0-2 0,-1-2 0,0 0 0,-2-3 0,2 4 0,-2-5 0,2 3 0,-2-1 0,0-2 0,4 2 0,-4-3 0,4 0 0,1 2 0,0 0 0,3 0 0,0 0 0,1-2 0,1 0 0,2 1 0,0 1 0,2 0 0,1 0 0,-1-1 0,3-1 0,-1 0 0,1 0 0,0 0 0,0 0 0,1 0 0,-1 0 0,-2 0 0,-3-1 0,-1-3 0,-1 0 0,-1-2 0,-1 2 0,-2 0 0,-2-2 0,-2 0 0,-2-5 0,1-3 0,-2-6 0,-1-6 0,0-7 0,-3-3 0,-1-1 0,-1-1 0,-1 5 0,-3 1 0,-3 3 0,-4 7 0,-4 4 0,2 5 0,0 4 0,3 0 0,1 2 0,-2 1 0,5 2 0,-2 1 0,4 0 0,-1 1 0,-2 0 0,0 1 0,-1-1 0,-2 0 0,1 0 0,-2 1 0,-2 1 0,4 0 0,-2 0 0,5 0 0,-3 0 0,-1 0 0,0 0 0,-1 0 0,0 0 0,2 0 0,-1 0 0,1 0 0,0 0 0,0 0 0,0 0 0,-2 0 0,0 0 0,-2 0 0,3 0 0,-1 0 0,0 0 0,-1 0 0,4 0 0,-4 0 0,5 0 0,-5 0 0,3 0 0,-3 0 0,4 0 0,-4 0 0,2 0 0,0 0 0,0 0 0,-3 0 0,5 1 0,-4 1 0,1 0 0,2 0 0,-5-1 0,6-1 0,-1 0 0,1 0 0,0 0 0,-2 4 0,3-3 0,-3 4 0,3-1 0,-1 0 0,0 1 0,1 0 0,1 2 0,0 0 0,3 1 0,-2 2 0,4-4 0,-6 5 0,4-6 0,-3 4 0,3-4 0,-1 2 0,1 2 0,0 1 0,1 3 0,-2-1 0,-3 0 0,2-3 0,-2 0 0,3-3 0,0 1 0,0 2 0,1 0 0,-1 2 0,-1-1 0,1 1 0,-2-1 0,0-1 0,-2 0 0,0 0 0,0-1 0,3 0 0,1-1 0,2 1 0,-1 1 0,1-3 0,0 4 0,-2 0 0,3-2 0,-4 4 0,3-6 0,-1 2 0,-1-2 0,2-4 0,8-7 0,-4 2 0,6-2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07T20:11:30.0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7 539 24575,'-3'2'0,"1"-4"0,0-6 0,2-15 0,0 6 0,0-14 0,0 12 0,0-5 0,0 3 0,0 3 0,0 1 0,0 2 0,0-4 0,0 7 0,0-5 0,0 7 0,0-3 0,0-1 0,0 1 0,0 0 0,0-2 0,0 6 0,0-3 0,0 6 0,0-1 0,0 1 0,0-1 0,0-1 0,0 0 0,2 1 0,0 0 0,0 1 0,0 0 0,-1-1 0,2-1 0,-2 2 0,2-1 0,-1 4 0,0 1 0,0-1 0,2 1 0,-1 1 0,2 0 0,1 1 0,3 0 0,0 0 0,3 0 0,1 0 0,0 0 0,1 0 0,-1 0 0,3 3 0,-6-2 0,4 3 0,-3-4 0,-3 0 0,3 0 0,-4 0 0,1 0 0,1 0 0,-2 0 0,1-2 0,0-1 0,0-1 0,0 0 0,1 2 0,-1 1 0,0 1 0,0 0 0,0 0 0,-1 0 0,1 0 0,2 0 0,-4 0 0,3 0 0,-2 0 0,2 0 0,1 0 0,1 0 0,1 0 0,0 0 0,1-1 0,1-2 0,2 1 0,1 0 0,2 2 0,1 0 0,2 0 0,2 0 0,-1 0 0,0 0 0,1 0 0,-2 0 0,-2 0 0,-1 0 0,0 0 0,1 0 0,-1 0 0,2 0 0,-2 0 0,1 0 0,-1 0 0,-3 0 0,1 0 0,0 0 0,-1 0 0,1 0 0,0 0 0,0 0 0,-1-1 0,1-2 0,-2 1 0,0-1 0,-3 0 0,1 1 0,1 0 0,1 0 0,1 0 0,1 0 0,0-1 0,0 0 0,2 1 0,0 0 0,3 2 0,2-1 0,0-2 0,3 1 0,2-2 0,3 2 0,3-2 0,0-2 0,-1 1 0,-3-1 0,-3 2 0,-3 1 0,-5 1 0,-1 2 0,0 0 0,0 0 0,1 0 0,-1 0 0,-3 0 0,1 0 0,0 0 0,-1 0 0,-2 0 0,0 0 0,-2 0 0,2 0 0,0 0 0,2 0 0,0 0 0,-2 0 0,1 0 0,-1 0 0,5 0 0,0 0 0,1 0 0,1 0 0,-1 0 0,2 0 0,0 1 0,0 1 0,0 0 0,0 1 0,-2-1 0,1 0 0,0 1 0,-2-2 0,0 0 0,-2-1 0,0 0 0,1 0 0,-5 0 0,3 0 0,-6 0 0,4 0 0,-2 0 0,1 0 0,0 0 0,0 0 0,0 0 0,0 0 0,0 0 0,-1 0 0,2 0 0,1 0 0,-2 0 0,2 0 0,-1 0 0,1 0 0,2 0 0,-1 0 0,1 0 0,0 0 0,0 0 0,-1 0 0,1 0 0,-2 0 0,-2 0 0,-2 0 0,-2 0 0,0 0 0,0 0 0,-2 1 0,1 3 0,0 2 0,1 1 0,0 1 0,1-2 0,-4-2 0,3-1 0,-4-1 0,2 0 0,-1 2 0,0-1 0,1 0 0,-3 0 0,3-1 0,-3 0 0,3 2 0,-3-2 0,1 0 0,0 0 0,0-2 0,0 0 0,-2 0 0,2 0 0,-2 0 0,1 0 0,0 0 0,0 0 0,0 0 0,1 0 0,-1 0 0,0 0 0,0 2 0,2 0 0,0 0 0,2-1 0,-1-1 0,-2 0 0,1 0 0,-3 0 0,1 0 0,2 0 0,-1 0 0,1 0 0,0 0 0,-1 0 0,-1 0 0,1 0 0,-1 0 0,-1 0 0,3 0 0,-2 0 0,1 0 0,-2 0 0,-1 0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30T13:53:54.3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1436 2832 24575,'-24'0'0,"-10"0"0,-9 0 0,-10 0 0,-7 0 0,20 0 0,-12-1 0,17-1 0,-14-1 0,-3-2 0,-2-1 0,1-1 0,1 0 0,5 1 0,6-2 0,7-1 0,5-2 0,2-2 0,2-2 0,0-3 0,0-1 0,2-1 0,-1-4 0,-2-5 0,-3-5 0,-3-7 0,0-3 0,0-2 0,5-2 0,4 3 0,2 0 0,-1-5 0,-2-5 0,-3-11 0,-5-6 0,1-1 0,-1 0 0,3 7 0,5 4 0,3-1 0,5-1 0,1-3 0,1 0 0,5 2 0,0 3 0,4 4 0,4 3 0,0-2 0,1-1 0,0-2 0,0-2 0,0-4 0,0-1 0,3-3 0,4-3 0,7-3 0,7 1 0,5 2 0,3 7 0,-2 5 0,-4 6 0,-5 6 0,-3 6 0,-3 8 0,0 6 0,0 5 0,-1 6 0,0 5 0,-1 2 0,2 3 0,0 0 0,2 4 0,1 0 0,5 3 0,2 0 0,5-2 0,2-1 0,1-3 0,6-2 0,4-2 0,4-2 0,7 0 0,5-1 0,7 0 0,1-2 0,-8 2 0,-9 4 0,-13 3 0,-6 4 0,-6 2 0,0-1 0,-2 2 0,-1 0 0,0 0 0,-2 0 0,0 0 0,2 0 0,0 0 0,1 0 0,-1 0 0,-1 0 0,-2 0 0,1 0 0,0 0 0,2 0 0,-1 0 0,-3 0 0,-1 0 0,-3 0 0,0 0 0,1 0 0,2 1 0,1 1 0,2 1 0,2 2 0,2 3 0,1-1 0,1 2 0,1 1 0,-2-2 0,-1 1 0,1-1 0,-2 0 0,0 2 0,-2 3 0,0 1 0,-2 4 0,0 2 0,0 2 0,1-1 0,0 1 0,0 0 0,-1 0 0,-1 3 0,0 0 0,-2 0 0,-1 0 0,-1-3 0,-1 0 0,-1-2 0,0 0 0,-1 0 0,-1-1 0,2 1 0,-2-2 0,2 1 0,-1 0 0,1 2 0,1 2 0,0 2 0,2 2 0,0 0 0,0-2 0,-2 2 0,0-1 0,-1 4 0,0 3 0,0 5 0,0 5 0,0 5 0,0 4 0,1 3 0,0 5 0,0 2 0,-2 3 0,-1 1 0,-3-3 0,-1 0 0,-2-3 0,-1-2 0,-3 2 0,-3-4 0,-1-2 0,-1-4 0,3-3 0,0-3 0,0 0 0,-1-1 0,-2-1 0,-2 0 0,-1 0 0,-4 0 0,0-1 0,0 0 0,-2-3 0,-1-1 0,0-3 0,0-3 0,0-4 0,2-3 0,0-3 0,1-1 0,1 0 0,0 1 0,-2-3 0,0 2 0,0 1 0,-1 1 0,3 0 0,-1-1 0,1-1 0,1-1 0,1 1 0,0-1 0,1 0 0,0 0 0,1-2 0,0-2 0,2-1 0,1-3 0,1 0 0,0-1 0,0-1 0,-2 0 0,3-5 0,-2 1 0,2-4 0,-1 2 0,1 0 0,-1 0 0,-1-1 0,2 0 0,-3-2 0,2 0 0,-2 1 0,0 0 0,0 1 0,0-1 0,2-1 0,-2 0 0,1 0 0,0 0 0,0 0 0,3 0 0,-2 0 0,4 0 0,-2 0 0,1 0 0,1 0 0,8 0 0,-4 0 0,6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30T13:54:05.37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403 10 24575,'-10'0'0,"-2"0"0,0 0 0,1-1 0,1 0 0,2-1 0,1 1 0,1 1 0,-2 0 0,3 0 0,-2-1 0,0 0 0,1 0 0,-2-1 0,4 2 0,-2 0 0,-1 0 0,2 0 0,-1 0 0,3 0 0,-2 0 0,0 0 0,0 0 0,0 0 0,-1 0 0,0 0 0,0 0 0,1 0 0,-5 0 0,5 0 0,-4 0 0,2 0 0,-2 0 0,3 1 0,-3 0 0,2 1 0,-3 0 0,0 2 0,-1-1 0,1 1 0,-1 0 0,2-1 0,0 0 0,0 0 0,1 1 0,1-1 0,0 1 0,2-1 0,-1 1 0,1 1 0,-3 1 0,3-1 0,-3 1 0,4-3 0,0 3 0,1-2 0,2 2 0,1-1 0,0 0 0,0 3 0,0-2 0,0 2 0,0-2 0,1 3 0,0-1 0,2 0 0,0 0 0,0-1 0,1 0 0,-1 1 0,0 0 0,0-1 0,0 0 0,2-1 0,-3-1 0,0 0 0,-2-2 0,0 1 0,1-2 0,0 2 0,1-3 0,3 3 0,0 0 0,0 1 0,0 0 0,-1 0 0,0 0 0,0 0 0,0 0 0,-1-1 0,1-1 0,0 1 0,-1 0 0,1 0 0,1 1 0,-1-2 0,2 1 0,-2-1 0,1 1 0,1 1 0,-2-1 0,2 1 0,-3-1 0,1-1 0,0 1 0,-1-2 0,1 0 0,1-1 0,1 0 0,0 1 0,1-1 0,0 0 0,1-1 0,1 0 0,-1 1 0,1 0 0,0 1 0,1-1 0,2-1 0,-4 0 0,2 0 0,-4 0 0,2 0 0,1 0 0,-2 0 0,1 0 0,-1 0 0,1 0 0,-1 0 0,-1 1 0,-1 0 0,1 0 0,0 0 0,0 0 0,1-1 0,-1 0 0,-1 0 0,1 0 0,-2 1 0,1 0 0,-1 0 0,1 0 0,0-1 0,-1 0 0,1 0 0,1 0 0,-1 0 0,2 0 0,-2 0 0,1 0 0,-1 0 0,2-2 0,-3 2 0,2-4 0,-2 3 0,1-1 0,1-2 0,0 1 0,-1-1 0,0 0 0,0-1 0,-1 1 0,1-3 0,-1 0 0,1-3 0,-1-1 0,0-2 0,-1 1 0,-2-1 0,0 6 0,-1-2 0,0 5 0,0-1 0,0 0 0,0 0 0,0 0 0,0 0 0,0-1 0,0 1 0,0-2 0,0-1 0,0 2 0,0-1 0,0 3 0,0 0 0,0 0 0,0 1 0,0-1 0,-2 1 0,1 0 0,0 0 0,-1 1 0,1 0 0,-2-1 0,1 1 0,-1 1 0,1-1 0,0 0 0,0 0 0,-1 0 0,1 0 0,0-1 0,-1 1 0,1-1 0,-1-1 0,0 1 0,-1-2 0,1 3 0,-1-2 0,0 1 0,1 0 0,0 1 0,0 0 0,1 0 0,-1 1 0,0-1 0,1 2 0,-1-1 0,0 0 0,2-1 0,-2-1 0,3 2 0,-2-2 0,0 1 0,-2-2 0,2 2 0,-2-1 0,2 1 0,1 0 0,-1 0 0,0 0 0,0 1 0,0 0 0,1-2 0,-1 2 0,0 0 0,0-1 0,-1 1 0,1-2 0,0 0 0,0 0 0,1 0 0,1-1 0,0 0 0,0 0 0,0 0 0,0 4 0,0 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30T13:54:09.34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24575,'11'0'0,"2"0"0,2 0 0,5 0 0,-9 0 0,6 0 0,-7 0 0,4 0 0,3 0 0,-2 0 0,0 0 0,-1 0 0,-2 0 0,0 0 0,0 0 0,0 0 0,0 0 0,-1 0 0,0 0 0,-2 0 0,0 0 0,0 0 0,-1 0 0,1 0 0,-2 0 0,0 0 0,1 0 0,1 0 0,0 0 0,1 0 0,0 0 0,2 0 0,-4 0 0,1 0 0,-2 0 0,-1 0 0,1 0 0,-2 0 0,1 0 0,0 0 0,0 0 0,0 0 0,-1 0 0,0 0 0,0 0 0,0 0 0,0 0 0,0 0 0,1 0 0,0 0 0,3 2 0,-4-1 0,2 1 0,-4-2 0,0 0 0,1 1 0,-2 0 0,2 1 0,-2 1 0,-1 0 0,0-1 0,0-1 0,-1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30T13:54:29.53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17 24575,'7'0'0,"2"0"0,-4 0 0,2 0 0,-2 0 0,0 0 0,3 0 0,-3-1 0,6-4 0,-7 4 0,7-4 0,-7 5 0,4 0 0,-3-1 0,1 0 0,1-1 0,-1 1 0,1 1 0,0 0 0,0 0 0,0 0 0,0 0 0,-1 0 0,2 0 0,-3 0 0,2 0 0,-1 0 0,3 0 0,-2 0 0,2 0 0,-4 0 0,3 0 0,-1 0 0,2 0 0,0 0 0,1 0 0,1 0 0,-1 0 0,0 0 0,-1 0 0,0 0 0,-1 0 0,1 0 0,0 0 0,1 0 0,-1 0 0,2 0 0,-1 0 0,1 0 0,-1 0 0,1 0 0,-2 0 0,1 0 0,-2 0 0,1 0 0,-1 0 0,0 0 0,-1 0 0,-1 0 0,1 0 0,0 0 0,-1 0 0,0 0 0,-1 0 0,-1 0 0,1 0 0,-1 0 0,-1 0 0,0 0 0,-1 0 0,2 0 0,-1 0 0,-1 0 0,-1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2-30T13:55:42.84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549 454 24575,'-12'0'0,"0"0"0,1 0 0,-1 0 0,1 0 0,-1 0 0,0 0 0,-4 0 0,-2 0 0,-1 0 0,1 0 0,2 0 0,-1 0 0,-2 0 0,0 0 0,-1 0 0,-2 0 0,0 0 0,-1-2 0,0 0 0,-2-1 0,0-1 0,0-1 0,1-1 0,4-2 0,3 0 0,3 0 0,2 0 0,1 0 0,1-1 0,1-1 0,2 0 0,1-2 0,1 0 0,3 0 0,0 2 0,1 1 0,1 0 0,1-1 0,2-2 0,2 0 0,1 0 0,1 2 0,-2 1 0,2-1 0,1 0 0,0-1 0,1-1 0,-1-1 0,-1 2 0,0 0 0,-2 0 0,0 2 0,2 0 0,-1 0 0,2 1 0,1 0 0,1 1 0,0 0 0,2-1 0,1 0 0,2-1 0,1 0 0,0 0 0,2-1 0,2 1 0,2 1 0,2 2 0,-1 1 0,1 2 0,-1 1 0,0 1 0,-1 1 0,-1 0 0,0 0 0,-1 0 0,1 0 0,1 0 0,-1 0 0,0 0 0,-2 0 0,0 2 0,-1 2 0,2 2 0,0 2 0,1 3 0,-1 1 0,0 1 0,-1 4 0,-1 3 0,-1 3 0,-2 3 0,-1 0 0,-2 0 0,-3-2 0,-3-4 0,-2-3 0,-1-2 0,-1-3 0,-1 0 0,-1-2 0,0 1 0,0-1 0,0 1 0,-1-2 0,-3 1 0,1-4 0,-3 2 0,1-4 0,-2 1 0,-1-1 0,-2 0 0,-1-1 0,1 0 0,0-2 0,0 1 0,1-2 0,0 0 0,1 1 0,-1 0 0,2 1 0,2-1 0,0-1 0,0 1 0,0 1 0,-2 1 0,3 0 0,-4 0 0,3-1 0,-1 1 0,0 0 0,0 0 0,-1 0 0,0 1 0,0-1 0,0 0 0,1 0 0,0 1 0,-2 1 0,3-2 0,-2 1 0,3-4 0,-1 1 0,2 0 0,-1 0 0,2 0 0,-1 0 0,2-1 0,0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398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133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83905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6686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6000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9616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623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1578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61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01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828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71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112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sk-SK"/>
              <a:t>Kliknutím na ikonu pridáte obrázok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1564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10-Jan-24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9545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customXml" Target="../ink/ink2.xml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customXml" Target="../ink/ink7.xml"/><Relationship Id="rId13" Type="http://schemas.openxmlformats.org/officeDocument/2006/relationships/image" Target="../media/image250.png"/><Relationship Id="rId18" Type="http://schemas.openxmlformats.org/officeDocument/2006/relationships/customXml" Target="../ink/ink12.xml"/><Relationship Id="rId3" Type="http://schemas.openxmlformats.org/officeDocument/2006/relationships/image" Target="../media/image25.png"/><Relationship Id="rId7" Type="http://schemas.openxmlformats.org/officeDocument/2006/relationships/image" Target="../media/image220.png"/><Relationship Id="rId12" Type="http://schemas.openxmlformats.org/officeDocument/2006/relationships/customXml" Target="../ink/ink9.xml"/><Relationship Id="rId17" Type="http://schemas.openxmlformats.org/officeDocument/2006/relationships/image" Target="../media/image27.png"/><Relationship Id="rId2" Type="http://schemas.openxmlformats.org/officeDocument/2006/relationships/image" Target="../media/image24.png"/><Relationship Id="rId16" Type="http://schemas.openxmlformats.org/officeDocument/2006/relationships/customXml" Target="../ink/ink1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6.xml"/><Relationship Id="rId11" Type="http://schemas.openxmlformats.org/officeDocument/2006/relationships/image" Target="../media/image240.png"/><Relationship Id="rId5" Type="http://schemas.openxmlformats.org/officeDocument/2006/relationships/image" Target="../media/image210.png"/><Relationship Id="rId15" Type="http://schemas.openxmlformats.org/officeDocument/2006/relationships/image" Target="../media/image26.png"/><Relationship Id="rId10" Type="http://schemas.openxmlformats.org/officeDocument/2006/relationships/customXml" Target="../ink/ink8.xml"/><Relationship Id="rId19" Type="http://schemas.openxmlformats.org/officeDocument/2006/relationships/image" Target="../media/image28.png"/><Relationship Id="rId4" Type="http://schemas.openxmlformats.org/officeDocument/2006/relationships/customXml" Target="../ink/ink5.xml"/><Relationship Id="rId9" Type="http://schemas.openxmlformats.org/officeDocument/2006/relationships/image" Target="../media/image230.png"/><Relationship Id="rId14" Type="http://schemas.openxmlformats.org/officeDocument/2006/relationships/customXml" Target="../ink/ink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Obrázok 3" descr="Obrázok, na ktorom je exteriér, nebo, oblak, špirála&#10;&#10;Automaticky generovaný popis">
            <a:extLst>
              <a:ext uri="{FF2B5EF4-FFF2-40B4-BE49-F238E27FC236}">
                <a16:creationId xmlns:a16="http://schemas.microsoft.com/office/drawing/2014/main" id="{1D190A92-90D1-BD4D-91EB-39C7F3BBF8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39D31CE-7C67-F24A-8B06-BC99BA35E8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3732453"/>
          </a:xfrm>
        </p:spPr>
        <p:txBody>
          <a:bodyPr>
            <a:normAutofit/>
          </a:bodyPr>
          <a:lstStyle/>
          <a:p>
            <a:r>
              <a:rPr lang="sk-GR"/>
              <a:t>Euroscepticism in Czech Republic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D7EACB0-F250-1A44-B5D4-6B764742D7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>
            <a:normAutofit/>
          </a:bodyPr>
          <a:lstStyle/>
          <a:p>
            <a:r>
              <a:rPr lang="sk-GR"/>
              <a:t>Marek Tomašovič</a:t>
            </a:r>
          </a:p>
        </p:txBody>
      </p:sp>
    </p:spTree>
    <p:extLst>
      <p:ext uri="{BB962C8B-B14F-4D97-AF65-F5344CB8AC3E}">
        <p14:creationId xmlns:p14="http://schemas.microsoft.com/office/powerpoint/2010/main" val="32845580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51F2AB-3861-48C5-9859-786EBCA8C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F11FBB6F-8451-472C-98A6-5FE42988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CC4D77B-1D3E-9742-BA90-D02E9CD9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447188"/>
            <a:ext cx="3675318" cy="5468700"/>
          </a:xfrm>
        </p:spPr>
        <p:txBody>
          <a:bodyPr anchor="ctr">
            <a:normAutofit/>
          </a:bodyPr>
          <a:lstStyle/>
          <a:p>
            <a:r>
              <a:rPr lang="sk-GR"/>
              <a:t>Svobodní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95AAA3D-A2CC-EB40-80FD-3FB8CCE26B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143" y="447188"/>
            <a:ext cx="6585235" cy="3632200"/>
          </a:xfrm>
        </p:spPr>
        <p:txBody>
          <a:bodyPr>
            <a:normAutofit/>
          </a:bodyPr>
          <a:lstStyle/>
          <a:p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Right-libertarian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Eurosceptic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political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party in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Czech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Republic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founded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in 2009 by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Petr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Mach.</a:t>
            </a:r>
          </a:p>
          <a:p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Its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platform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called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for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a referendum on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introducing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euro in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Czech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Republic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and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rejecting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Treaty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of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Lisbon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party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against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EU‘s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environmental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policies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sk-GR" dirty="0">
                <a:solidFill>
                  <a:schemeClr val="bg1">
                    <a:lumMod val="85000"/>
                    <a:lumOff val="15000"/>
                  </a:schemeClr>
                </a:solidFill>
              </a:rPr>
              <a:t>Supports leaving EU – Hard Euroscepticism.</a:t>
            </a:r>
          </a:p>
        </p:txBody>
      </p:sp>
      <p:pic>
        <p:nvPicPr>
          <p:cNvPr id="4" name="Obrázok 3" descr="Obrázok, na ktorom je písmo, grafika, logo, symbol&#10;&#10;Automaticky generovaný popis">
            <a:extLst>
              <a:ext uri="{FF2B5EF4-FFF2-40B4-BE49-F238E27FC236}">
                <a16:creationId xmlns:a16="http://schemas.microsoft.com/office/drawing/2014/main" id="{5C4F3721-CDE2-364B-A867-EA8B669FCF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9143" y="4292648"/>
            <a:ext cx="3010673" cy="168597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163220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 descr="Obrázok, na ktorom je vnútri, sieň, stena, hľadisko&#10;&#10;Automaticky generovaný popis">
            <a:extLst>
              <a:ext uri="{FF2B5EF4-FFF2-40B4-BE49-F238E27FC236}">
                <a16:creationId xmlns:a16="http://schemas.microsoft.com/office/drawing/2014/main" id="{7F002E3C-75DD-BF43-85DD-745C94D2BD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91" t="22813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302F79A0-4A5A-4CEF-9755-85972E31C8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5406897" y="336390"/>
            <a:ext cx="6332416" cy="5838454"/>
          </a:xfrm>
          <a:custGeom>
            <a:avLst/>
            <a:gdLst/>
            <a:ahLst/>
            <a:cxnLst/>
            <a:rect l="l" t="t" r="r" b="b"/>
            <a:pathLst>
              <a:path w="6332416" h="5838454">
                <a:moveTo>
                  <a:pt x="63624" y="0"/>
                </a:moveTo>
                <a:lnTo>
                  <a:pt x="82337" y="0"/>
                </a:lnTo>
                <a:lnTo>
                  <a:pt x="6250080" y="0"/>
                </a:lnTo>
                <a:lnTo>
                  <a:pt x="6268793" y="0"/>
                </a:lnTo>
                <a:lnTo>
                  <a:pt x="6283763" y="5614"/>
                </a:lnTo>
                <a:lnTo>
                  <a:pt x="6294991" y="11228"/>
                </a:lnTo>
                <a:lnTo>
                  <a:pt x="6309961" y="16842"/>
                </a:lnTo>
                <a:lnTo>
                  <a:pt x="6317446" y="28069"/>
                </a:lnTo>
                <a:lnTo>
                  <a:pt x="6324931" y="36490"/>
                </a:lnTo>
                <a:lnTo>
                  <a:pt x="6332416" y="47718"/>
                </a:lnTo>
                <a:lnTo>
                  <a:pt x="6332416" y="61752"/>
                </a:lnTo>
                <a:lnTo>
                  <a:pt x="6332416" y="2646984"/>
                </a:lnTo>
                <a:lnTo>
                  <a:pt x="6332416" y="2661018"/>
                </a:lnTo>
                <a:lnTo>
                  <a:pt x="6332416" y="2913585"/>
                </a:lnTo>
                <a:lnTo>
                  <a:pt x="6332416" y="2927620"/>
                </a:lnTo>
                <a:lnTo>
                  <a:pt x="6332416" y="5512851"/>
                </a:lnTo>
                <a:lnTo>
                  <a:pt x="6332416" y="5526886"/>
                </a:lnTo>
                <a:lnTo>
                  <a:pt x="6324931" y="5538114"/>
                </a:lnTo>
                <a:lnTo>
                  <a:pt x="6317446" y="5546534"/>
                </a:lnTo>
                <a:lnTo>
                  <a:pt x="6309961" y="5557762"/>
                </a:lnTo>
                <a:lnTo>
                  <a:pt x="6294991" y="5563376"/>
                </a:lnTo>
                <a:lnTo>
                  <a:pt x="6283763" y="5568990"/>
                </a:lnTo>
                <a:lnTo>
                  <a:pt x="6268793" y="5574604"/>
                </a:lnTo>
                <a:lnTo>
                  <a:pt x="6250080" y="5574604"/>
                </a:lnTo>
                <a:lnTo>
                  <a:pt x="1657955" y="5574604"/>
                </a:lnTo>
                <a:lnTo>
                  <a:pt x="1328610" y="5821613"/>
                </a:lnTo>
                <a:lnTo>
                  <a:pt x="1317382" y="5827227"/>
                </a:lnTo>
                <a:lnTo>
                  <a:pt x="1302412" y="5832840"/>
                </a:lnTo>
                <a:lnTo>
                  <a:pt x="1287442" y="5838454"/>
                </a:lnTo>
                <a:lnTo>
                  <a:pt x="1272472" y="5838454"/>
                </a:lnTo>
                <a:lnTo>
                  <a:pt x="1257501" y="5838454"/>
                </a:lnTo>
                <a:lnTo>
                  <a:pt x="1242531" y="5832840"/>
                </a:lnTo>
                <a:lnTo>
                  <a:pt x="1227561" y="5827227"/>
                </a:lnTo>
                <a:lnTo>
                  <a:pt x="1216333" y="5821613"/>
                </a:lnTo>
                <a:lnTo>
                  <a:pt x="886988" y="5574604"/>
                </a:lnTo>
                <a:lnTo>
                  <a:pt x="82337" y="5574604"/>
                </a:lnTo>
                <a:lnTo>
                  <a:pt x="63624" y="5574604"/>
                </a:lnTo>
                <a:lnTo>
                  <a:pt x="48654" y="5568990"/>
                </a:lnTo>
                <a:lnTo>
                  <a:pt x="37426" y="5563376"/>
                </a:lnTo>
                <a:lnTo>
                  <a:pt x="22456" y="5557762"/>
                </a:lnTo>
                <a:lnTo>
                  <a:pt x="14971" y="5546534"/>
                </a:lnTo>
                <a:lnTo>
                  <a:pt x="7485" y="5538114"/>
                </a:lnTo>
                <a:lnTo>
                  <a:pt x="0" y="5526886"/>
                </a:lnTo>
                <a:lnTo>
                  <a:pt x="0" y="5512851"/>
                </a:lnTo>
                <a:lnTo>
                  <a:pt x="0" y="2927620"/>
                </a:lnTo>
                <a:lnTo>
                  <a:pt x="0" y="2913585"/>
                </a:lnTo>
                <a:lnTo>
                  <a:pt x="0" y="2661018"/>
                </a:lnTo>
                <a:lnTo>
                  <a:pt x="0" y="2646984"/>
                </a:lnTo>
                <a:lnTo>
                  <a:pt x="0" y="61752"/>
                </a:lnTo>
                <a:lnTo>
                  <a:pt x="0" y="47718"/>
                </a:lnTo>
                <a:lnTo>
                  <a:pt x="7485" y="36490"/>
                </a:lnTo>
                <a:lnTo>
                  <a:pt x="14971" y="28069"/>
                </a:lnTo>
                <a:lnTo>
                  <a:pt x="22456" y="16842"/>
                </a:lnTo>
                <a:lnTo>
                  <a:pt x="37426" y="11228"/>
                </a:lnTo>
                <a:lnTo>
                  <a:pt x="48654" y="5614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5B70978-34D1-8A48-8ABB-AFD03D48A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3468" y="651932"/>
            <a:ext cx="5706532" cy="1354667"/>
          </a:xfrm>
        </p:spPr>
        <p:txBody>
          <a:bodyPr>
            <a:normAutofit/>
          </a:bodyPr>
          <a:lstStyle/>
          <a:p>
            <a:r>
              <a:rPr lang="sk-GR" dirty="0"/>
              <a:t>Seats in the parliament and EP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F9468E-EF4D-6D45-9BD1-7FCBE23778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467" y="2116667"/>
            <a:ext cx="5706533" cy="3496733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tx1"/>
              </a:buClr>
              <a:buFont typeface="Wingdings" pitchFamily="2" charset="2"/>
              <a:buChar char="q"/>
            </a:pPr>
            <a:r>
              <a:rPr lang="sk-GR" dirty="0"/>
              <a:t>Senate – 81 seats / Chamber of Deputies – 200 seats/ EP - 21 seats</a:t>
            </a:r>
          </a:p>
          <a:p>
            <a:pPr>
              <a:buClr>
                <a:schemeClr val="tx1"/>
              </a:buClr>
            </a:pPr>
            <a:r>
              <a:rPr lang="sk-GR" dirty="0"/>
              <a:t>ODS (soft </a:t>
            </a:r>
            <a:r>
              <a:rPr lang="sk-SK" dirty="0" err="1"/>
              <a:t>Euroscepticism</a:t>
            </a:r>
            <a:r>
              <a:rPr lang="sk-GR" dirty="0"/>
              <a:t>) – 34 in the CHoD, 5 in S. 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GR" dirty="0"/>
              <a:t>4 seats in EP</a:t>
            </a:r>
          </a:p>
          <a:p>
            <a:pPr>
              <a:buClr>
                <a:schemeClr val="tx1"/>
              </a:buClr>
            </a:pPr>
            <a:r>
              <a:rPr lang="sk-GR" dirty="0"/>
              <a:t>SPD (hard Euroscepticism) – 20 in CHoD, 0 in S.</a:t>
            </a:r>
          </a:p>
          <a:p>
            <a:pPr>
              <a:buClr>
                <a:schemeClr val="tx1"/>
              </a:buClr>
              <a:buFont typeface="Wingdings" pitchFamily="2" charset="2"/>
              <a:buChar char="§"/>
            </a:pPr>
            <a:r>
              <a:rPr lang="sk-GR" dirty="0"/>
              <a:t>2 seats in EP</a:t>
            </a:r>
          </a:p>
          <a:p>
            <a:pPr>
              <a:buClr>
                <a:schemeClr val="tx1"/>
              </a:buClr>
            </a:pPr>
            <a:r>
              <a:rPr lang="sk-GR" dirty="0"/>
              <a:t>KSČM (soft) – only some seats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GR" dirty="0"/>
              <a:t>regional council.</a:t>
            </a:r>
          </a:p>
          <a:p>
            <a:pPr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sk-GR" dirty="0"/>
              <a:t>1 seat in EP</a:t>
            </a:r>
          </a:p>
          <a:p>
            <a:pPr>
              <a:buClr>
                <a:schemeClr val="tx1"/>
              </a:buClr>
            </a:pPr>
            <a:r>
              <a:rPr lang="sk-GR" dirty="0"/>
              <a:t>Svobodní (hard) –1 seat in S.</a:t>
            </a:r>
          </a:p>
          <a:p>
            <a:endParaRPr lang="sk-GR" dirty="0"/>
          </a:p>
        </p:txBody>
      </p:sp>
    </p:spTree>
    <p:extLst>
      <p:ext uri="{BB962C8B-B14F-4D97-AF65-F5344CB8AC3E}">
        <p14:creationId xmlns:p14="http://schemas.microsoft.com/office/powerpoint/2010/main" val="40182165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D76A72-5D7E-4F4A-9C37-01ED5BC83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123530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k-SK" err="1"/>
              <a:t>Key</a:t>
            </a:r>
            <a:r>
              <a:rPr lang="sk-SK"/>
              <a:t> </a:t>
            </a:r>
            <a:r>
              <a:rPr lang="sk-SK" err="1"/>
              <a:t>figures</a:t>
            </a:r>
            <a:r>
              <a:rPr lang="sk-SK"/>
              <a:t> </a:t>
            </a:r>
            <a:r>
              <a:rPr lang="sk-SK" err="1"/>
              <a:t>that</a:t>
            </a:r>
            <a:r>
              <a:rPr lang="sk-SK"/>
              <a:t> </a:t>
            </a:r>
            <a:r>
              <a:rPr lang="sk-SK" err="1"/>
              <a:t>influenced</a:t>
            </a:r>
            <a:r>
              <a:rPr lang="sk-SK"/>
              <a:t> </a:t>
            </a:r>
            <a:r>
              <a:rPr lang="sk-SK" err="1"/>
              <a:t>opinions</a:t>
            </a:r>
            <a:r>
              <a:rPr lang="sk-SK"/>
              <a:t> </a:t>
            </a:r>
            <a:r>
              <a:rPr lang="sk-SK" err="1"/>
              <a:t>towards</a:t>
            </a:r>
            <a:r>
              <a:rPr lang="sk-SK"/>
              <a:t> EU: Klaus and Zeman</a:t>
            </a:r>
            <a:endParaRPr lang="sk-GR"/>
          </a:p>
        </p:txBody>
      </p:sp>
      <p:pic>
        <p:nvPicPr>
          <p:cNvPr id="10" name="Obrázok 9" descr="Obrázok, na ktorom je osoba, ľudská tvár, ošatenie, kravata&#10;&#10;Automaticky generovaný popis">
            <a:extLst>
              <a:ext uri="{FF2B5EF4-FFF2-40B4-BE49-F238E27FC236}">
                <a16:creationId xmlns:a16="http://schemas.microsoft.com/office/drawing/2014/main" id="{1BEE3274-A5DB-E643-83D9-7EDBCC5AA8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3" b="15612"/>
          <a:stretch/>
        </p:blipFill>
        <p:spPr>
          <a:xfrm>
            <a:off x="960438" y="2413000"/>
            <a:ext cx="2913062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9FFB89-7B5A-6D4F-910C-88EED5E8E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9265" y="2587600"/>
            <a:ext cx="7606703" cy="3983887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endParaRPr lang="sk-SK" sz="4500" dirty="0"/>
          </a:p>
          <a:p>
            <a:pPr>
              <a:lnSpc>
                <a:spcPct val="90000"/>
              </a:lnSpc>
            </a:pPr>
            <a:r>
              <a:rPr lang="sk-SK" sz="7200" dirty="0" err="1"/>
              <a:t>The</a:t>
            </a:r>
            <a:r>
              <a:rPr lang="sk-SK" sz="7200" dirty="0"/>
              <a:t> </a:t>
            </a:r>
            <a:r>
              <a:rPr lang="sk-SK" sz="7200" dirty="0" err="1"/>
              <a:t>first</a:t>
            </a:r>
            <a:r>
              <a:rPr lang="sk-SK" sz="7200" dirty="0"/>
              <a:t> prime minister of </a:t>
            </a:r>
            <a:r>
              <a:rPr lang="sk-SK" sz="7200" dirty="0" err="1"/>
              <a:t>the</a:t>
            </a:r>
            <a:r>
              <a:rPr lang="sk-SK" sz="7200" dirty="0"/>
              <a:t> </a:t>
            </a:r>
            <a:r>
              <a:rPr lang="sk-SK" sz="7200" dirty="0" err="1"/>
              <a:t>Czech</a:t>
            </a:r>
            <a:r>
              <a:rPr lang="sk-SK" sz="7200" dirty="0"/>
              <a:t> </a:t>
            </a:r>
            <a:r>
              <a:rPr lang="sk-SK" sz="7200" dirty="0" err="1"/>
              <a:t>Republic</a:t>
            </a:r>
            <a:r>
              <a:rPr lang="sk-SK" sz="7200" dirty="0"/>
              <a:t> </a:t>
            </a:r>
            <a:r>
              <a:rPr lang="sk-SK" sz="7200" dirty="0" err="1"/>
              <a:t>from</a:t>
            </a:r>
            <a:r>
              <a:rPr lang="sk-SK" sz="7200" dirty="0"/>
              <a:t> 1993 to 1998.</a:t>
            </a:r>
          </a:p>
          <a:p>
            <a:pPr>
              <a:lnSpc>
                <a:spcPct val="90000"/>
              </a:lnSpc>
            </a:pPr>
            <a:r>
              <a:rPr lang="sk-SK" sz="7200" dirty="0" err="1"/>
              <a:t>Second</a:t>
            </a:r>
            <a:r>
              <a:rPr lang="sk-SK" sz="7200" dirty="0"/>
              <a:t> </a:t>
            </a:r>
            <a:r>
              <a:rPr lang="sk-SK" sz="7200" dirty="0" err="1"/>
              <a:t>president</a:t>
            </a:r>
            <a:r>
              <a:rPr lang="sk-SK" sz="7200" dirty="0"/>
              <a:t> </a:t>
            </a:r>
            <a:r>
              <a:rPr lang="sk-SK" sz="7200" dirty="0" err="1"/>
              <a:t>from</a:t>
            </a:r>
            <a:r>
              <a:rPr lang="sk-SK" sz="7200" dirty="0"/>
              <a:t> 2003 to 2013.</a:t>
            </a:r>
          </a:p>
          <a:p>
            <a:pPr>
              <a:lnSpc>
                <a:spcPct val="90000"/>
              </a:lnSpc>
            </a:pPr>
            <a:r>
              <a:rPr lang="sk-SK" sz="7200" dirty="0" err="1"/>
              <a:t>Co-founder</a:t>
            </a:r>
            <a:r>
              <a:rPr lang="sk-SK" sz="7200" dirty="0"/>
              <a:t> and </a:t>
            </a:r>
            <a:r>
              <a:rPr lang="sk-SK" sz="7200" dirty="0" err="1"/>
              <a:t>leader</a:t>
            </a:r>
            <a:r>
              <a:rPr lang="sk-SK" sz="7200" dirty="0"/>
              <a:t> of </a:t>
            </a:r>
            <a:r>
              <a:rPr lang="sk-SK" sz="7200" dirty="0" err="1"/>
              <a:t>the</a:t>
            </a:r>
            <a:r>
              <a:rPr lang="sk-SK" sz="7200" dirty="0"/>
              <a:t> </a:t>
            </a:r>
            <a:r>
              <a:rPr lang="sk-SK" sz="7200" dirty="0" err="1"/>
              <a:t>Civic</a:t>
            </a:r>
            <a:r>
              <a:rPr lang="sk-SK" sz="7200" dirty="0"/>
              <a:t> </a:t>
            </a:r>
            <a:r>
              <a:rPr lang="sk-SK" sz="7200" dirty="0" err="1"/>
              <a:t>Democratic</a:t>
            </a:r>
            <a:r>
              <a:rPr lang="sk-SK" sz="7200" dirty="0"/>
              <a:t> Party (ODS).</a:t>
            </a:r>
          </a:p>
          <a:p>
            <a:pPr>
              <a:lnSpc>
                <a:spcPct val="90000"/>
              </a:lnSpc>
            </a:pPr>
            <a:r>
              <a:rPr lang="sk-SK" sz="7200" dirty="0" err="1"/>
              <a:t>One</a:t>
            </a:r>
            <a:r>
              <a:rPr lang="sk-SK" sz="7200" dirty="0"/>
              <a:t> of </a:t>
            </a:r>
            <a:r>
              <a:rPr lang="sk-SK" sz="7200" dirty="0" err="1"/>
              <a:t>the</a:t>
            </a:r>
            <a:r>
              <a:rPr lang="sk-SK" sz="7200" dirty="0"/>
              <a:t> </a:t>
            </a:r>
            <a:r>
              <a:rPr lang="sk-SK" sz="7200" dirty="0" err="1"/>
              <a:t>critical</a:t>
            </a:r>
            <a:r>
              <a:rPr lang="sk-SK" sz="7200" dirty="0"/>
              <a:t> </a:t>
            </a:r>
            <a:r>
              <a:rPr lang="sk-SK" sz="7200" dirty="0" err="1"/>
              <a:t>figures</a:t>
            </a:r>
            <a:r>
              <a:rPr lang="sk-SK" sz="7200" dirty="0"/>
              <a:t> of </a:t>
            </a:r>
            <a:r>
              <a:rPr lang="sk-SK" sz="7200" dirty="0" err="1"/>
              <a:t>Czech</a:t>
            </a:r>
            <a:r>
              <a:rPr lang="sk-SK" sz="7200" dirty="0"/>
              <a:t> </a:t>
            </a:r>
            <a:r>
              <a:rPr lang="sk-SK" sz="7200" dirty="0" err="1"/>
              <a:t>Euroscepticism</a:t>
            </a:r>
            <a:r>
              <a:rPr lang="sk-SK" sz="7200" dirty="0"/>
              <a:t> – </a:t>
            </a:r>
            <a:r>
              <a:rPr lang="sk-SK" sz="7200" dirty="0" err="1"/>
              <a:t>speeches</a:t>
            </a:r>
            <a:r>
              <a:rPr lang="sk-SK" sz="7200" dirty="0"/>
              <a:t>. </a:t>
            </a:r>
          </a:p>
          <a:p>
            <a:pPr>
              <a:lnSpc>
                <a:spcPct val="90000"/>
              </a:lnSpc>
            </a:pPr>
            <a:r>
              <a:rPr lang="sk-SK" sz="7200" dirty="0"/>
              <a:t>In 2005, Klaus </a:t>
            </a:r>
            <a:r>
              <a:rPr lang="sk-SK" sz="7200" dirty="0" err="1"/>
              <a:t>called</a:t>
            </a:r>
            <a:r>
              <a:rPr lang="sk-SK" sz="7200" dirty="0"/>
              <a:t> </a:t>
            </a:r>
            <a:r>
              <a:rPr lang="sk-SK" sz="7200" dirty="0" err="1"/>
              <a:t>for</a:t>
            </a:r>
            <a:r>
              <a:rPr lang="sk-SK" sz="7200" dirty="0"/>
              <a:t> </a:t>
            </a:r>
            <a:r>
              <a:rPr lang="sk-SK" sz="7200" dirty="0" err="1"/>
              <a:t>the</a:t>
            </a:r>
            <a:r>
              <a:rPr lang="sk-SK" sz="7200" dirty="0"/>
              <a:t> EU to </a:t>
            </a:r>
            <a:r>
              <a:rPr lang="sk-SK" sz="7200" dirty="0" err="1"/>
              <a:t>be</a:t>
            </a:r>
            <a:r>
              <a:rPr lang="sk-SK" sz="7200" dirty="0"/>
              <a:t> </a:t>
            </a:r>
            <a:r>
              <a:rPr lang="sk-SK" sz="7200" dirty="0" err="1"/>
              <a:t>replaced</a:t>
            </a:r>
            <a:r>
              <a:rPr lang="sk-SK" sz="7200" dirty="0"/>
              <a:t> by a </a:t>
            </a:r>
            <a:r>
              <a:rPr lang="sk-SK" sz="7200" dirty="0" err="1"/>
              <a:t>free</a:t>
            </a:r>
            <a:r>
              <a:rPr lang="sk-SK" sz="7200" dirty="0"/>
              <a:t> </a:t>
            </a:r>
            <a:r>
              <a:rPr lang="sk-SK" sz="7200" dirty="0" err="1"/>
              <a:t>trade</a:t>
            </a:r>
            <a:r>
              <a:rPr lang="sk-SK" sz="7200" dirty="0"/>
              <a:t> </a:t>
            </a:r>
            <a:r>
              <a:rPr lang="sk-SK" sz="7200" dirty="0" err="1"/>
              <a:t>area</a:t>
            </a:r>
            <a:r>
              <a:rPr lang="sk-SK" sz="7200" dirty="0"/>
              <a:t>.</a:t>
            </a:r>
          </a:p>
          <a:p>
            <a:pPr>
              <a:lnSpc>
                <a:spcPct val="90000"/>
              </a:lnSpc>
            </a:pPr>
            <a:r>
              <a:rPr lang="sk-SK" sz="7200" dirty="0"/>
              <a:t>EU "as big a </a:t>
            </a:r>
            <a:r>
              <a:rPr lang="sk-SK" sz="7200" dirty="0" err="1"/>
              <a:t>threat</a:t>
            </a:r>
            <a:r>
              <a:rPr lang="sk-SK" sz="7200" dirty="0"/>
              <a:t> to </a:t>
            </a:r>
            <a:r>
              <a:rPr lang="sk-SK" sz="7200" dirty="0" err="1"/>
              <a:t>freedom</a:t>
            </a:r>
            <a:r>
              <a:rPr lang="sk-SK" sz="7200" dirty="0"/>
              <a:t> as </a:t>
            </a:r>
            <a:r>
              <a:rPr lang="sk-SK" sz="7200" dirty="0" err="1"/>
              <a:t>the</a:t>
            </a:r>
            <a:r>
              <a:rPr lang="sk-SK" sz="7200" dirty="0"/>
              <a:t> Soviet </a:t>
            </a:r>
            <a:r>
              <a:rPr lang="sk-SK" sz="7200" dirty="0" err="1"/>
              <a:t>Union</a:t>
            </a:r>
            <a:r>
              <a:rPr lang="sk-SK" sz="7200" dirty="0"/>
              <a:t> </a:t>
            </a:r>
            <a:r>
              <a:rPr lang="sk-SK" sz="7200" dirty="0" err="1"/>
              <a:t>was</a:t>
            </a:r>
            <a:r>
              <a:rPr lang="sk-SK" sz="7200" dirty="0"/>
              <a:t>."</a:t>
            </a:r>
          </a:p>
          <a:p>
            <a:pPr>
              <a:lnSpc>
                <a:spcPct val="90000"/>
              </a:lnSpc>
            </a:pPr>
            <a:r>
              <a:rPr lang="sk-SK" sz="7200" dirty="0" err="1"/>
              <a:t>The</a:t>
            </a:r>
            <a:r>
              <a:rPr lang="sk-SK" sz="7200" dirty="0"/>
              <a:t> </a:t>
            </a:r>
            <a:r>
              <a:rPr lang="sk-SK" sz="7200" dirty="0" err="1"/>
              <a:t>last</a:t>
            </a:r>
            <a:r>
              <a:rPr lang="sk-SK" sz="7200" dirty="0"/>
              <a:t> </a:t>
            </a:r>
            <a:r>
              <a:rPr lang="sk-SK" sz="7200" dirty="0" err="1"/>
              <a:t>head</a:t>
            </a:r>
            <a:r>
              <a:rPr lang="sk-SK" sz="7200" dirty="0"/>
              <a:t> of state in </a:t>
            </a:r>
            <a:r>
              <a:rPr lang="sk-SK" sz="7200" dirty="0" err="1"/>
              <a:t>the</a:t>
            </a:r>
            <a:r>
              <a:rPr lang="sk-SK" sz="7200" dirty="0"/>
              <a:t> EU to </a:t>
            </a:r>
            <a:r>
              <a:rPr lang="sk-SK" sz="7200" dirty="0" err="1"/>
              <a:t>provide</a:t>
            </a:r>
            <a:r>
              <a:rPr lang="sk-SK" sz="7200" dirty="0"/>
              <a:t> a </a:t>
            </a:r>
            <a:r>
              <a:rPr lang="sk-SK" sz="7200" dirty="0" err="1"/>
              <a:t>signature</a:t>
            </a:r>
            <a:r>
              <a:rPr lang="sk-SK" sz="7200" dirty="0"/>
              <a:t> </a:t>
            </a:r>
            <a:r>
              <a:rPr lang="sk-SK" sz="7200" dirty="0" err="1"/>
              <a:t>for</a:t>
            </a:r>
            <a:r>
              <a:rPr lang="sk-SK" sz="7200" dirty="0"/>
              <a:t> </a:t>
            </a:r>
            <a:r>
              <a:rPr lang="sk-SK" sz="7200" dirty="0" err="1"/>
              <a:t>the</a:t>
            </a:r>
            <a:r>
              <a:rPr lang="sk-SK" sz="7200" dirty="0"/>
              <a:t> </a:t>
            </a:r>
            <a:r>
              <a:rPr lang="sk-SK" sz="7200" dirty="0" err="1"/>
              <a:t>Treaty</a:t>
            </a:r>
            <a:r>
              <a:rPr lang="sk-SK" sz="7200" dirty="0"/>
              <a:t> of </a:t>
            </a:r>
            <a:r>
              <a:rPr lang="sk-SK" sz="7200" dirty="0" err="1"/>
              <a:t>Lisbon</a:t>
            </a:r>
            <a:r>
              <a:rPr lang="sk-SK" sz="7200" dirty="0"/>
              <a:t> – </a:t>
            </a:r>
            <a:r>
              <a:rPr lang="sk-SK" sz="7200" dirty="0" err="1"/>
              <a:t>put</a:t>
            </a:r>
            <a:r>
              <a:rPr lang="sk-SK" sz="7200" dirty="0"/>
              <a:t> </a:t>
            </a:r>
            <a:r>
              <a:rPr lang="sk-SK" sz="7200" dirty="0" err="1"/>
              <a:t>the</a:t>
            </a:r>
            <a:r>
              <a:rPr lang="sk-SK" sz="7200" dirty="0"/>
              <a:t> </a:t>
            </a:r>
            <a:r>
              <a:rPr lang="sk-SK" sz="7200" dirty="0" err="1"/>
              <a:t>treaty</a:t>
            </a:r>
            <a:r>
              <a:rPr lang="sk-SK" sz="7200" dirty="0"/>
              <a:t> to </a:t>
            </a:r>
            <a:r>
              <a:rPr lang="sk-SK" sz="7200" dirty="0" err="1"/>
              <a:t>court</a:t>
            </a:r>
            <a:r>
              <a:rPr lang="sk-SK" sz="7200" dirty="0"/>
              <a:t>.</a:t>
            </a:r>
          </a:p>
          <a:p>
            <a:pPr>
              <a:lnSpc>
                <a:spcPct val="90000"/>
              </a:lnSpc>
            </a:pPr>
            <a:r>
              <a:rPr lang="sk-SK" sz="7200" dirty="0"/>
              <a:t>He </a:t>
            </a:r>
            <a:r>
              <a:rPr lang="sk-SK" sz="7200" dirty="0" err="1"/>
              <a:t>criticised</a:t>
            </a:r>
            <a:r>
              <a:rPr lang="sk-SK" sz="7200" dirty="0"/>
              <a:t> </a:t>
            </a:r>
            <a:r>
              <a:rPr lang="sk-SK" sz="7200" dirty="0" err="1"/>
              <a:t>the</a:t>
            </a:r>
            <a:r>
              <a:rPr lang="sk-SK" sz="7200" dirty="0"/>
              <a:t> Euro as a </a:t>
            </a:r>
            <a:r>
              <a:rPr lang="sk-SK" sz="7200" dirty="0" err="1"/>
              <a:t>currency</a:t>
            </a:r>
            <a:r>
              <a:rPr lang="sk-SK" sz="7200" dirty="0"/>
              <a:t>.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sk-SK" sz="7200" dirty="0"/>
              <a:t> </a:t>
            </a:r>
          </a:p>
          <a:p>
            <a:pPr>
              <a:lnSpc>
                <a:spcPct val="90000"/>
              </a:lnSpc>
            </a:pPr>
            <a:endParaRPr lang="sk-GR" sz="1500" dirty="0"/>
          </a:p>
        </p:txBody>
      </p:sp>
      <p:sp>
        <p:nvSpPr>
          <p:cNvPr id="11" name="BlokTextu 10">
            <a:extLst>
              <a:ext uri="{FF2B5EF4-FFF2-40B4-BE49-F238E27FC236}">
                <a16:creationId xmlns:a16="http://schemas.microsoft.com/office/drawing/2014/main" id="{3D6D6BA9-1A66-1A4C-BF26-8683EABD1C16}"/>
              </a:ext>
            </a:extLst>
          </p:cNvPr>
          <p:cNvSpPr txBox="1"/>
          <p:nvPr/>
        </p:nvSpPr>
        <p:spPr>
          <a:xfrm>
            <a:off x="4329265" y="1879715"/>
            <a:ext cx="34163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GR" sz="4000" b="1"/>
              <a:t>Václav Klaus</a:t>
            </a:r>
          </a:p>
        </p:txBody>
      </p:sp>
    </p:spTree>
    <p:extLst>
      <p:ext uri="{BB962C8B-B14F-4D97-AF65-F5344CB8AC3E}">
        <p14:creationId xmlns:p14="http://schemas.microsoft.com/office/powerpoint/2010/main" val="338440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C7B9C13-AE87-E74B-A083-DF8CB0F7E4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sk-GR"/>
              <a:t>Miloš Zeman</a:t>
            </a:r>
          </a:p>
        </p:txBody>
      </p:sp>
      <p:pic>
        <p:nvPicPr>
          <p:cNvPr id="4" name="Obrázok 3" descr="Obrázok, na ktorom je ľudská tvár, osoba, ošatenie, čelo&#10;&#10;Automaticky generovaný popis">
            <a:extLst>
              <a:ext uri="{FF2B5EF4-FFF2-40B4-BE49-F238E27FC236}">
                <a16:creationId xmlns:a16="http://schemas.microsoft.com/office/drawing/2014/main" id="{9E5C7D9A-55C1-EC4D-AF63-26290C26C5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38" r="-5" b="-5"/>
          <a:stretch/>
        </p:blipFill>
        <p:spPr>
          <a:xfrm>
            <a:off x="960438" y="2413000"/>
            <a:ext cx="2913062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42E473D-21D7-A34C-A07F-B7A4F51D61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699" y="2413000"/>
            <a:ext cx="7361429" cy="3997812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k-SK"/>
              <a:t>3rd </a:t>
            </a:r>
            <a:r>
              <a:rPr lang="sk-SK" err="1"/>
              <a:t>President</a:t>
            </a:r>
            <a:r>
              <a:rPr lang="sk-SK"/>
              <a:t> of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Republic</a:t>
            </a:r>
            <a:r>
              <a:rPr lang="sk-SK"/>
              <a:t> (2013 – 2023) – 1st </a:t>
            </a:r>
            <a:r>
              <a:rPr lang="sk-SK" err="1"/>
              <a:t>one</a:t>
            </a:r>
            <a:r>
              <a:rPr lang="sk-SK"/>
              <a:t> to </a:t>
            </a:r>
            <a:r>
              <a:rPr lang="sk-SK" err="1"/>
              <a:t>be</a:t>
            </a:r>
            <a:r>
              <a:rPr lang="sk-SK"/>
              <a:t> </a:t>
            </a:r>
            <a:r>
              <a:rPr lang="sk-SK" err="1"/>
              <a:t>voted</a:t>
            </a:r>
            <a:r>
              <a:rPr lang="sk-SK"/>
              <a:t> by </a:t>
            </a:r>
            <a:r>
              <a:rPr lang="sk-SK" err="1"/>
              <a:t>direct</a:t>
            </a:r>
            <a:r>
              <a:rPr lang="sk-SK"/>
              <a:t> </a:t>
            </a:r>
            <a:r>
              <a:rPr lang="sk-SK" err="1"/>
              <a:t>election</a:t>
            </a:r>
            <a:r>
              <a:rPr lang="sk-SK"/>
              <a:t>.</a:t>
            </a:r>
          </a:p>
          <a:p>
            <a:pPr>
              <a:lnSpc>
                <a:spcPct val="90000"/>
              </a:lnSpc>
            </a:pPr>
            <a:r>
              <a:rPr lang="sk-SK" err="1"/>
              <a:t>Served</a:t>
            </a:r>
            <a:r>
              <a:rPr lang="sk-SK"/>
              <a:t> as </a:t>
            </a:r>
            <a:r>
              <a:rPr lang="sk-SK" err="1"/>
              <a:t>the</a:t>
            </a:r>
            <a:r>
              <a:rPr lang="sk-SK"/>
              <a:t> prime minister of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Republic</a:t>
            </a:r>
            <a:r>
              <a:rPr lang="sk-SK"/>
              <a:t> </a:t>
            </a:r>
            <a:r>
              <a:rPr lang="sk-SK" err="1"/>
              <a:t>from</a:t>
            </a:r>
            <a:r>
              <a:rPr lang="sk-SK"/>
              <a:t> 1998 to 2002. </a:t>
            </a:r>
          </a:p>
          <a:p>
            <a:pPr>
              <a:lnSpc>
                <a:spcPct val="90000"/>
              </a:lnSpc>
            </a:pPr>
            <a:r>
              <a:rPr lang="sk-SK" err="1"/>
              <a:t>Leader</a:t>
            </a:r>
            <a:r>
              <a:rPr lang="sk-SK"/>
              <a:t> of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Social</a:t>
            </a:r>
            <a:r>
              <a:rPr lang="sk-SK"/>
              <a:t> </a:t>
            </a:r>
            <a:r>
              <a:rPr lang="sk-SK" err="1"/>
              <a:t>Democratic</a:t>
            </a:r>
            <a:r>
              <a:rPr lang="sk-SK"/>
              <a:t> Party.</a:t>
            </a:r>
          </a:p>
          <a:p>
            <a:pPr>
              <a:lnSpc>
                <a:spcPct val="90000"/>
              </a:lnSpc>
            </a:pPr>
            <a:r>
              <a:rPr lang="sk-SK" err="1"/>
              <a:t>Climate</a:t>
            </a:r>
            <a:r>
              <a:rPr lang="sk-SK"/>
              <a:t> change </a:t>
            </a:r>
            <a:r>
              <a:rPr lang="sk-SK" err="1"/>
              <a:t>denier</a:t>
            </a:r>
            <a:r>
              <a:rPr lang="sk-SK"/>
              <a:t> and </a:t>
            </a:r>
            <a:r>
              <a:rPr lang="sk-SK" err="1"/>
              <a:t>populist</a:t>
            </a:r>
            <a:r>
              <a:rPr lang="sk-SK"/>
              <a:t>.</a:t>
            </a:r>
          </a:p>
          <a:p>
            <a:pPr>
              <a:lnSpc>
                <a:spcPct val="90000"/>
              </a:lnSpc>
            </a:pPr>
            <a:r>
              <a:rPr lang="sk-SK"/>
              <a:t>He </a:t>
            </a:r>
            <a:r>
              <a:rPr lang="sk-SK" err="1"/>
              <a:t>expressed</a:t>
            </a:r>
            <a:r>
              <a:rPr lang="sk-SK"/>
              <a:t> </a:t>
            </a:r>
            <a:r>
              <a:rPr lang="sk-SK" err="1"/>
              <a:t>supportive</a:t>
            </a:r>
            <a:r>
              <a:rPr lang="sk-SK"/>
              <a:t> and </a:t>
            </a:r>
            <a:r>
              <a:rPr lang="sk-SK" err="1"/>
              <a:t>critical</a:t>
            </a:r>
            <a:r>
              <a:rPr lang="sk-SK"/>
              <a:t> </a:t>
            </a:r>
            <a:r>
              <a:rPr lang="sk-SK" err="1"/>
              <a:t>positions</a:t>
            </a:r>
            <a:r>
              <a:rPr lang="sk-SK"/>
              <a:t> </a:t>
            </a:r>
            <a:r>
              <a:rPr lang="sk-SK" err="1"/>
              <a:t>regarding</a:t>
            </a:r>
            <a:r>
              <a:rPr lang="sk-SK"/>
              <a:t>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European</a:t>
            </a:r>
            <a:r>
              <a:rPr lang="sk-SK"/>
              <a:t> </a:t>
            </a:r>
            <a:r>
              <a:rPr lang="sk-SK" err="1"/>
              <a:t>Union</a:t>
            </a:r>
            <a:r>
              <a:rPr lang="sk-SK"/>
              <a:t> (</a:t>
            </a:r>
            <a:r>
              <a:rPr lang="sk-SK" err="1"/>
              <a:t>populism</a:t>
            </a:r>
            <a:r>
              <a:rPr lang="sk-SK"/>
              <a:t>).</a:t>
            </a:r>
          </a:p>
          <a:p>
            <a:pPr>
              <a:lnSpc>
                <a:spcPct val="90000"/>
              </a:lnSpc>
            </a:pPr>
            <a:r>
              <a:rPr lang="sk-SK" err="1"/>
              <a:t>Supports</a:t>
            </a:r>
            <a:r>
              <a:rPr lang="sk-SK"/>
              <a:t> holding a referendum on </a:t>
            </a:r>
            <a:r>
              <a:rPr lang="sk-SK" err="1"/>
              <a:t>Czech</a:t>
            </a:r>
            <a:r>
              <a:rPr lang="sk-SK"/>
              <a:t> EU </a:t>
            </a:r>
            <a:r>
              <a:rPr lang="sk-SK" err="1"/>
              <a:t>membership</a:t>
            </a:r>
            <a:r>
              <a:rPr lang="sk-SK"/>
              <a:t> </a:t>
            </a:r>
            <a:r>
              <a:rPr lang="sk-SK" err="1"/>
              <a:t>but</a:t>
            </a:r>
            <a:r>
              <a:rPr lang="sk-SK"/>
              <a:t> </a:t>
            </a:r>
            <a:r>
              <a:rPr lang="sk-SK" err="1"/>
              <a:t>is</a:t>
            </a:r>
            <a:r>
              <a:rPr lang="sk-SK"/>
              <a:t> </a:t>
            </a:r>
            <a:r>
              <a:rPr lang="sk-SK" err="1"/>
              <a:t>personally</a:t>
            </a:r>
            <a:r>
              <a:rPr lang="sk-SK"/>
              <a:t> </a:t>
            </a:r>
            <a:r>
              <a:rPr lang="sk-SK" err="1"/>
              <a:t>against</a:t>
            </a:r>
            <a:r>
              <a:rPr lang="sk-SK"/>
              <a:t> </a:t>
            </a:r>
            <a:r>
              <a:rPr lang="sk-SK" err="1"/>
              <a:t>leaving</a:t>
            </a:r>
            <a:r>
              <a:rPr lang="sk-SK"/>
              <a:t>.</a:t>
            </a:r>
          </a:p>
          <a:p>
            <a:pPr>
              <a:lnSpc>
                <a:spcPct val="90000"/>
              </a:lnSpc>
            </a:pPr>
            <a:r>
              <a:rPr lang="sk-SK" err="1"/>
              <a:t>Opposes</a:t>
            </a:r>
            <a:r>
              <a:rPr lang="sk-SK"/>
              <a:t>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EU's</a:t>
            </a:r>
            <a:r>
              <a:rPr lang="sk-SK"/>
              <a:t> migrant </a:t>
            </a:r>
            <a:r>
              <a:rPr lang="sk-SK" err="1"/>
              <a:t>quotas</a:t>
            </a:r>
            <a:r>
              <a:rPr lang="sk-SK"/>
              <a:t>, pro-</a:t>
            </a:r>
            <a:r>
              <a:rPr lang="sk-SK" err="1"/>
              <a:t>Russian</a:t>
            </a:r>
            <a:r>
              <a:rPr lang="sk-SK"/>
              <a:t> (</a:t>
            </a:r>
            <a:r>
              <a:rPr lang="sk-SK" err="1"/>
              <a:t>economic</a:t>
            </a:r>
            <a:r>
              <a:rPr lang="sk-SK"/>
              <a:t> </a:t>
            </a:r>
            <a:r>
              <a:rPr lang="sk-SK" err="1"/>
              <a:t>pragmatism</a:t>
            </a:r>
            <a:r>
              <a:rPr lang="sk-SK"/>
              <a:t>) </a:t>
            </a:r>
            <a:r>
              <a:rPr lang="sk-SK" err="1"/>
              <a:t>but</a:t>
            </a:r>
            <a:r>
              <a:rPr lang="sk-SK"/>
              <a:t> </a:t>
            </a:r>
            <a:r>
              <a:rPr lang="sk-SK" err="1"/>
              <a:t>against</a:t>
            </a:r>
            <a:r>
              <a:rPr lang="sk-SK"/>
              <a:t> </a:t>
            </a:r>
            <a:r>
              <a:rPr lang="sk-SK" err="1"/>
              <a:t>Russian</a:t>
            </a:r>
            <a:r>
              <a:rPr lang="sk-SK"/>
              <a:t> </a:t>
            </a:r>
            <a:r>
              <a:rPr lang="sk-SK" err="1"/>
              <a:t>invasion</a:t>
            </a:r>
            <a:r>
              <a:rPr lang="sk-SK"/>
              <a:t> of </a:t>
            </a:r>
            <a:r>
              <a:rPr lang="sk-SK" err="1"/>
              <a:t>Ukraine</a:t>
            </a:r>
            <a:r>
              <a:rPr lang="sk-SK"/>
              <a:t>.</a:t>
            </a:r>
            <a:endParaRPr lang="sk-GR"/>
          </a:p>
        </p:txBody>
      </p:sp>
    </p:spTree>
    <p:extLst>
      <p:ext uri="{BB962C8B-B14F-4D97-AF65-F5344CB8AC3E}">
        <p14:creationId xmlns:p14="http://schemas.microsoft.com/office/powerpoint/2010/main" val="40629545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>
            <a:extLst>
              <a:ext uri="{FF2B5EF4-FFF2-40B4-BE49-F238E27FC236}">
                <a16:creationId xmlns:a16="http://schemas.microsoft.com/office/drawing/2014/main" id="{DAD47858-7A44-47E5-AC94-E528B41D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F62A041C-37B0-8A48-96B8-C1301E5711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3211392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Public opinion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2023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463C51E-4C59-4602-8432-5BB95E37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4">
            <a:extLst>
              <a:ext uri="{FF2B5EF4-FFF2-40B4-BE49-F238E27FC236}">
                <a16:creationId xmlns:a16="http://schemas.microsoft.com/office/drawing/2014/main" id="{53BD741A-3F41-45C2-A7D1-440BB2354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text, snímka obrazovky, písmo, číslo&#10;&#10;Automaticky generovaný popis">
            <a:extLst>
              <a:ext uri="{FF2B5EF4-FFF2-40B4-BE49-F238E27FC236}">
                <a16:creationId xmlns:a16="http://schemas.microsoft.com/office/drawing/2014/main" id="{102A8866-6858-9E46-A101-0D9DFC4D36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7667" y="1251276"/>
            <a:ext cx="5059343" cy="432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6909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E5A7FE-2D68-6E44-886D-C66D4F3623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GR"/>
          </a:p>
        </p:txBody>
      </p:sp>
      <p:pic>
        <p:nvPicPr>
          <p:cNvPr id="4" name="Obrázok 3" descr="Obrázok, na ktorom je text, snímka obrazovky, písmo, diagram&#10;&#10;Automaticky generovaný popis">
            <a:extLst>
              <a:ext uri="{FF2B5EF4-FFF2-40B4-BE49-F238E27FC236}">
                <a16:creationId xmlns:a16="http://schemas.microsoft.com/office/drawing/2014/main" id="{EF3779E2-6671-744C-A327-01CCC6708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2832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6">
            <a:extLst>
              <a:ext uri="{FF2B5EF4-FFF2-40B4-BE49-F238E27FC236}">
                <a16:creationId xmlns:a16="http://schemas.microsoft.com/office/drawing/2014/main" id="{DAD47858-7A44-47E5-AC94-E528B41D13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88396E-A426-EE4D-AAE5-FA26E200CD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2" y="639097"/>
            <a:ext cx="3211392" cy="378110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000" dirty="0"/>
              <a:t>Eurobarometer May-June 2O23</a:t>
            </a:r>
            <a:br>
              <a:rPr lang="en-US" sz="3000" dirty="0"/>
            </a:br>
            <a:br>
              <a:rPr lang="en-US" sz="3000" dirty="0"/>
            </a:br>
            <a:r>
              <a:rPr lang="en-US" sz="3000" dirty="0"/>
              <a:t>‚‚Our country could better face the future outside the EU‘‘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463C51E-4C59-4602-8432-5BB95E378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0658" y="0"/>
            <a:ext cx="755294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4">
            <a:extLst>
              <a:ext uri="{FF2B5EF4-FFF2-40B4-BE49-F238E27FC236}">
                <a16:creationId xmlns:a16="http://schemas.microsoft.com/office/drawing/2014/main" id="{53BD741A-3F41-45C2-A7D1-440BB2354A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0386" y="958640"/>
            <a:ext cx="6258150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ázok 7" descr="Obrázok, na ktorom je text, snímka obrazovky, číslo, písmo&#10;&#10;Automaticky generovaný popis">
            <a:extLst>
              <a:ext uri="{FF2B5EF4-FFF2-40B4-BE49-F238E27FC236}">
                <a16:creationId xmlns:a16="http://schemas.microsoft.com/office/drawing/2014/main" id="{FFB1C58F-1AE7-CF49-8A0D-C34899451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9297" y="1251276"/>
            <a:ext cx="5196083" cy="432573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F95C472B-D03C-284F-A55E-37B8252A1B4C}"/>
                  </a:ext>
                </a:extLst>
              </p14:cNvPr>
              <p14:cNvContentPartPr/>
              <p14:nvPr/>
            </p14:nvContentPartPr>
            <p14:xfrm>
              <a:off x="6005783" y="3309620"/>
              <a:ext cx="1202040" cy="163440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F95C472B-D03C-284F-A55E-37B8252A1B4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997143" y="3300620"/>
                <a:ext cx="121968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1" name="Písanie rukou 20">
                <a:extLst>
                  <a:ext uri="{FF2B5EF4-FFF2-40B4-BE49-F238E27FC236}">
                    <a16:creationId xmlns:a16="http://schemas.microsoft.com/office/drawing/2014/main" id="{1524A4DC-404E-AD47-AE85-31377FB611EE}"/>
                  </a:ext>
                </a:extLst>
              </p14:cNvPr>
              <p14:cNvContentPartPr/>
              <p14:nvPr/>
            </p14:nvContentPartPr>
            <p14:xfrm>
              <a:off x="8410583" y="3295580"/>
              <a:ext cx="334080" cy="146160"/>
            </p14:xfrm>
          </p:contentPart>
        </mc:Choice>
        <mc:Fallback xmlns="">
          <p:pic>
            <p:nvPicPr>
              <p:cNvPr id="21" name="Písanie rukou 20">
                <a:extLst>
                  <a:ext uri="{FF2B5EF4-FFF2-40B4-BE49-F238E27FC236}">
                    <a16:creationId xmlns:a16="http://schemas.microsoft.com/office/drawing/2014/main" id="{1524A4DC-404E-AD47-AE85-31377FB611E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401943" y="3286580"/>
                <a:ext cx="351720" cy="16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2" name="Písanie rukou 21">
                <a:extLst>
                  <a:ext uri="{FF2B5EF4-FFF2-40B4-BE49-F238E27FC236}">
                    <a16:creationId xmlns:a16="http://schemas.microsoft.com/office/drawing/2014/main" id="{83F9C239-35A2-C246-8F91-795073A2E4E1}"/>
                  </a:ext>
                </a:extLst>
              </p14:cNvPr>
              <p14:cNvContentPartPr/>
              <p14:nvPr/>
            </p14:nvContentPartPr>
            <p14:xfrm>
              <a:off x="9466463" y="3290180"/>
              <a:ext cx="303120" cy="162360"/>
            </p14:xfrm>
          </p:contentPart>
        </mc:Choice>
        <mc:Fallback xmlns="">
          <p:pic>
            <p:nvPicPr>
              <p:cNvPr id="22" name="Písanie rukou 21">
                <a:extLst>
                  <a:ext uri="{FF2B5EF4-FFF2-40B4-BE49-F238E27FC236}">
                    <a16:creationId xmlns:a16="http://schemas.microsoft.com/office/drawing/2014/main" id="{83F9C239-35A2-C246-8F91-795073A2E4E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457823" y="3281180"/>
                <a:ext cx="320760" cy="18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3" name="Písanie rukou 22">
                <a:extLst>
                  <a:ext uri="{FF2B5EF4-FFF2-40B4-BE49-F238E27FC236}">
                    <a16:creationId xmlns:a16="http://schemas.microsoft.com/office/drawing/2014/main" id="{3B606946-B89B-7749-A211-9BDC068CC030}"/>
                  </a:ext>
                </a:extLst>
              </p14:cNvPr>
              <p14:cNvContentPartPr/>
              <p14:nvPr/>
            </p14:nvContentPartPr>
            <p14:xfrm>
              <a:off x="6003983" y="3273260"/>
              <a:ext cx="1045800" cy="194760"/>
            </p14:xfrm>
          </p:contentPart>
        </mc:Choice>
        <mc:Fallback xmlns="">
          <p:pic>
            <p:nvPicPr>
              <p:cNvPr id="23" name="Písanie rukou 22">
                <a:extLst>
                  <a:ext uri="{FF2B5EF4-FFF2-40B4-BE49-F238E27FC236}">
                    <a16:creationId xmlns:a16="http://schemas.microsoft.com/office/drawing/2014/main" id="{3B606946-B89B-7749-A211-9BDC068CC03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994983" y="3264620"/>
                <a:ext cx="1063440" cy="212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27510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11114F18-D12D-43C6-895F-5BA92C290C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2DD4A6-DC96-421E-9E1C-7CD0D2681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 bwMode="white">
          <a:xfrm>
            <a:off x="0" y="4525094"/>
            <a:ext cx="12203151" cy="2344057"/>
            <a:chOff x="0" y="4525094"/>
            <a:chExt cx="12203151" cy="2344057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5E6BB74D-E85C-4CCB-90CE-0246006405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0" y="4525094"/>
              <a:ext cx="12192000" cy="2332906"/>
            </a:xfrm>
            <a:custGeom>
              <a:avLst/>
              <a:gdLst>
                <a:gd name="connsiteX0" fmla="*/ 0 w 12192000"/>
                <a:gd name="connsiteY0" fmla="*/ 0 h 2332906"/>
                <a:gd name="connsiteX1" fmla="*/ 1996017 w 12192000"/>
                <a:gd name="connsiteY1" fmla="*/ 0 h 2332906"/>
                <a:gd name="connsiteX2" fmla="*/ 2377017 w 12192000"/>
                <a:gd name="connsiteY2" fmla="*/ 263783 h 2332906"/>
                <a:gd name="connsiteX3" fmla="*/ 2385484 w 12192000"/>
                <a:gd name="connsiteY3" fmla="*/ 266713 h 2332906"/>
                <a:gd name="connsiteX4" fmla="*/ 2398184 w 12192000"/>
                <a:gd name="connsiteY4" fmla="*/ 271110 h 2332906"/>
                <a:gd name="connsiteX5" fmla="*/ 2410883 w 12192000"/>
                <a:gd name="connsiteY5" fmla="*/ 275506 h 2332906"/>
                <a:gd name="connsiteX6" fmla="*/ 2421467 w 12192000"/>
                <a:gd name="connsiteY6" fmla="*/ 275506 h 2332906"/>
                <a:gd name="connsiteX7" fmla="*/ 2434167 w 12192000"/>
                <a:gd name="connsiteY7" fmla="*/ 275506 h 2332906"/>
                <a:gd name="connsiteX8" fmla="*/ 2444750 w 12192000"/>
                <a:gd name="connsiteY8" fmla="*/ 271110 h 2332906"/>
                <a:gd name="connsiteX9" fmla="*/ 2457450 w 12192000"/>
                <a:gd name="connsiteY9" fmla="*/ 266713 h 2332906"/>
                <a:gd name="connsiteX10" fmla="*/ 2465917 w 12192000"/>
                <a:gd name="connsiteY10" fmla="*/ 263783 h 2332906"/>
                <a:gd name="connsiteX11" fmla="*/ 2846917 w 12192000"/>
                <a:gd name="connsiteY11" fmla="*/ 0 h 2332906"/>
                <a:gd name="connsiteX12" fmla="*/ 12192000 w 12192000"/>
                <a:gd name="connsiteY12" fmla="*/ 0 h 2332906"/>
                <a:gd name="connsiteX13" fmla="*/ 12192000 w 12192000"/>
                <a:gd name="connsiteY13" fmla="*/ 2332906 h 2332906"/>
                <a:gd name="connsiteX14" fmla="*/ 0 w 12192000"/>
                <a:gd name="connsiteY14" fmla="*/ 2332906 h 2332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2192000" h="2332906">
                  <a:moveTo>
                    <a:pt x="0" y="0"/>
                  </a:moveTo>
                  <a:lnTo>
                    <a:pt x="1996017" y="0"/>
                  </a:lnTo>
                  <a:lnTo>
                    <a:pt x="2377017" y="263783"/>
                  </a:lnTo>
                  <a:lnTo>
                    <a:pt x="2385484" y="266713"/>
                  </a:lnTo>
                  <a:lnTo>
                    <a:pt x="2398184" y="271110"/>
                  </a:lnTo>
                  <a:lnTo>
                    <a:pt x="2410883" y="275506"/>
                  </a:lnTo>
                  <a:lnTo>
                    <a:pt x="2421467" y="275506"/>
                  </a:lnTo>
                  <a:lnTo>
                    <a:pt x="2434167" y="275506"/>
                  </a:lnTo>
                  <a:lnTo>
                    <a:pt x="2444750" y="271110"/>
                  </a:lnTo>
                  <a:lnTo>
                    <a:pt x="2457450" y="266713"/>
                  </a:lnTo>
                  <a:lnTo>
                    <a:pt x="2465917" y="263783"/>
                  </a:lnTo>
                  <a:lnTo>
                    <a:pt x="2846917" y="0"/>
                  </a:lnTo>
                  <a:lnTo>
                    <a:pt x="12192000" y="0"/>
                  </a:lnTo>
                  <a:lnTo>
                    <a:pt x="12192000" y="2332906"/>
                  </a:lnTo>
                  <a:lnTo>
                    <a:pt x="0" y="2332906"/>
                  </a:lnTo>
                  <a:close/>
                </a:path>
              </a:pathLst>
            </a:custGeom>
            <a:solidFill>
              <a:schemeClr val="bg1">
                <a:lumMod val="85000"/>
                <a:lumOff val="15000"/>
              </a:schemeClr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52808592-600C-4349-9F27-EC36C0BA4C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 flipH="1">
              <a:off x="3820" y="4536245"/>
              <a:ext cx="5660999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B5E00D3B-1E29-4E11-BCD3-8E3A56F4BE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white">
            <a:xfrm>
              <a:off x="4813714" y="4536245"/>
              <a:ext cx="7389437" cy="2332906"/>
            </a:xfrm>
            <a:prstGeom prst="triangle">
              <a:avLst>
                <a:gd name="adj" fmla="val 100000"/>
              </a:avLst>
            </a:prstGeom>
            <a:solidFill>
              <a:schemeClr val="bg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id="{40509DE2-C7EB-0E49-A76B-01D904019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4817533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2018</a:t>
            </a:r>
          </a:p>
        </p:txBody>
      </p:sp>
      <p:pic>
        <p:nvPicPr>
          <p:cNvPr id="5" name="Obrázok 4" descr="Obrázok, na ktorom je text, snímka obrazovky, písmo, rad&#10;&#10;Automaticky generovaný popis">
            <a:extLst>
              <a:ext uri="{FF2B5EF4-FFF2-40B4-BE49-F238E27FC236}">
                <a16:creationId xmlns:a16="http://schemas.microsoft.com/office/drawing/2014/main" id="{463F43A0-DC9D-5740-AA0F-00281B2F2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58" y="848700"/>
            <a:ext cx="5376368" cy="318549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4" name="Obrázok 3" descr="Obrázok, na ktorom je text, snímka obrazovky, písmo, rad&#10;&#10;Automaticky generovaný popis">
            <a:extLst>
              <a:ext uri="{FF2B5EF4-FFF2-40B4-BE49-F238E27FC236}">
                <a16:creationId xmlns:a16="http://schemas.microsoft.com/office/drawing/2014/main" id="{D17BE54D-1416-3D46-AB73-1E62DDC60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5551" y="1077195"/>
            <a:ext cx="5376369" cy="2728506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1876996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5DB79D-8960-3643-A741-A654D8245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GR"/>
          </a:p>
        </p:txBody>
      </p:sp>
      <p:pic>
        <p:nvPicPr>
          <p:cNvPr id="6" name="Obrázok 5" descr="Obrázok, na ktorom je text, snímka obrazovky&#10;&#10;Automaticky generovaný popis">
            <a:extLst>
              <a:ext uri="{FF2B5EF4-FFF2-40B4-BE49-F238E27FC236}">
                <a16:creationId xmlns:a16="http://schemas.microsoft.com/office/drawing/2014/main" id="{B582C008-0F49-2243-A4F5-D0869491CB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" y="0"/>
            <a:ext cx="5759668" cy="6858000"/>
          </a:xfrm>
          <a:prstGeom prst="rect">
            <a:avLst/>
          </a:prstGeom>
        </p:spPr>
      </p:pic>
      <p:pic>
        <p:nvPicPr>
          <p:cNvPr id="4" name="Obrázok 3" descr="Obrázok, na ktorom je text, snímka obrazovky, číslo, rovnobežný&#10;&#10;Automaticky generovaný popis">
            <a:extLst>
              <a:ext uri="{FF2B5EF4-FFF2-40B4-BE49-F238E27FC236}">
                <a16:creationId xmlns:a16="http://schemas.microsoft.com/office/drawing/2014/main" id="{DFB8D84C-D82F-E744-99E9-A4B585F11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9670" y="0"/>
            <a:ext cx="6432330" cy="685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Písanie rukou 2">
                <a:extLst>
                  <a:ext uri="{FF2B5EF4-FFF2-40B4-BE49-F238E27FC236}">
                    <a16:creationId xmlns:a16="http://schemas.microsoft.com/office/drawing/2014/main" id="{6E185823-9C4A-2B46-895C-23C8E1BEC18E}"/>
                  </a:ext>
                </a:extLst>
              </p14:cNvPr>
              <p14:cNvContentPartPr/>
              <p14:nvPr/>
            </p14:nvContentPartPr>
            <p14:xfrm>
              <a:off x="2713163" y="837090"/>
              <a:ext cx="748440" cy="1023840"/>
            </p14:xfrm>
          </p:contentPart>
        </mc:Choice>
        <mc:Fallback xmlns="">
          <p:pic>
            <p:nvPicPr>
              <p:cNvPr id="3" name="Písanie rukou 2">
                <a:extLst>
                  <a:ext uri="{FF2B5EF4-FFF2-40B4-BE49-F238E27FC236}">
                    <a16:creationId xmlns:a16="http://schemas.microsoft.com/office/drawing/2014/main" id="{6E185823-9C4A-2B46-895C-23C8E1BEC18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04523" y="828090"/>
                <a:ext cx="766080" cy="104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Písanie rukou 4">
                <a:extLst>
                  <a:ext uri="{FF2B5EF4-FFF2-40B4-BE49-F238E27FC236}">
                    <a16:creationId xmlns:a16="http://schemas.microsoft.com/office/drawing/2014/main" id="{EF77267A-378C-BF47-91F5-716544C1AB79}"/>
                  </a:ext>
                </a:extLst>
              </p14:cNvPr>
              <p14:cNvContentPartPr/>
              <p14:nvPr/>
            </p14:nvContentPartPr>
            <p14:xfrm>
              <a:off x="2786243" y="3258450"/>
              <a:ext cx="190440" cy="129600"/>
            </p14:xfrm>
          </p:contentPart>
        </mc:Choice>
        <mc:Fallback xmlns="">
          <p:pic>
            <p:nvPicPr>
              <p:cNvPr id="5" name="Písanie rukou 4">
                <a:extLst>
                  <a:ext uri="{FF2B5EF4-FFF2-40B4-BE49-F238E27FC236}">
                    <a16:creationId xmlns:a16="http://schemas.microsoft.com/office/drawing/2014/main" id="{EF77267A-378C-BF47-91F5-716544C1AB79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777243" y="3249450"/>
                <a:ext cx="208080" cy="14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Písanie rukou 6">
                <a:extLst>
                  <a:ext uri="{FF2B5EF4-FFF2-40B4-BE49-F238E27FC236}">
                    <a16:creationId xmlns:a16="http://schemas.microsoft.com/office/drawing/2014/main" id="{BF4DB9E7-D129-894C-B0B1-C00498DFD53A}"/>
                  </a:ext>
                </a:extLst>
              </p14:cNvPr>
              <p14:cNvContentPartPr/>
              <p14:nvPr/>
            </p14:nvContentPartPr>
            <p14:xfrm>
              <a:off x="1057163" y="3369330"/>
              <a:ext cx="187560" cy="7560"/>
            </p14:xfrm>
          </p:contentPart>
        </mc:Choice>
        <mc:Fallback xmlns="">
          <p:pic>
            <p:nvPicPr>
              <p:cNvPr id="7" name="Písanie rukou 6">
                <a:extLst>
                  <a:ext uri="{FF2B5EF4-FFF2-40B4-BE49-F238E27FC236}">
                    <a16:creationId xmlns:a16="http://schemas.microsoft.com/office/drawing/2014/main" id="{BF4DB9E7-D129-894C-B0B1-C00498DFD53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048523" y="3360690"/>
                <a:ext cx="2052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8" name="Písanie rukou 7">
                <a:extLst>
                  <a:ext uri="{FF2B5EF4-FFF2-40B4-BE49-F238E27FC236}">
                    <a16:creationId xmlns:a16="http://schemas.microsoft.com/office/drawing/2014/main" id="{C8C5560B-DF7E-534D-9F2C-DD1DE4506EB8}"/>
                  </a:ext>
                </a:extLst>
              </p14:cNvPr>
              <p14:cNvContentPartPr/>
              <p14:nvPr/>
            </p14:nvContentPartPr>
            <p14:xfrm>
              <a:off x="6362471" y="3832594"/>
              <a:ext cx="190080" cy="6120"/>
            </p14:xfrm>
          </p:contentPart>
        </mc:Choice>
        <mc:Fallback xmlns="">
          <p:pic>
            <p:nvPicPr>
              <p:cNvPr id="8" name="Písanie rukou 7">
                <a:extLst>
                  <a:ext uri="{FF2B5EF4-FFF2-40B4-BE49-F238E27FC236}">
                    <a16:creationId xmlns:a16="http://schemas.microsoft.com/office/drawing/2014/main" id="{C8C5560B-DF7E-534D-9F2C-DD1DE4506EB8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53471" y="3823594"/>
                <a:ext cx="207720" cy="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Písanie rukou 11">
                <a:extLst>
                  <a:ext uri="{FF2B5EF4-FFF2-40B4-BE49-F238E27FC236}">
                    <a16:creationId xmlns:a16="http://schemas.microsoft.com/office/drawing/2014/main" id="{A97A767A-77C7-8849-B8CA-D346E8B2A58C}"/>
                  </a:ext>
                </a:extLst>
              </p14:cNvPr>
              <p14:cNvContentPartPr/>
              <p14:nvPr/>
            </p14:nvContentPartPr>
            <p14:xfrm>
              <a:off x="10404248" y="3668119"/>
              <a:ext cx="301320" cy="165960"/>
            </p14:xfrm>
          </p:contentPart>
        </mc:Choice>
        <mc:Fallback xmlns="">
          <p:pic>
            <p:nvPicPr>
              <p:cNvPr id="12" name="Písanie rukou 11">
                <a:extLst>
                  <a:ext uri="{FF2B5EF4-FFF2-40B4-BE49-F238E27FC236}">
                    <a16:creationId xmlns:a16="http://schemas.microsoft.com/office/drawing/2014/main" id="{A97A767A-77C7-8849-B8CA-D346E8B2A58C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395248" y="3659479"/>
                <a:ext cx="318960" cy="18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Písanie rukou 13">
                <a:extLst>
                  <a:ext uri="{FF2B5EF4-FFF2-40B4-BE49-F238E27FC236}">
                    <a16:creationId xmlns:a16="http://schemas.microsoft.com/office/drawing/2014/main" id="{77C46A90-3254-204C-AA69-F5792E4391FD}"/>
                  </a:ext>
                </a:extLst>
              </p14:cNvPr>
              <p14:cNvContentPartPr/>
              <p14:nvPr/>
            </p14:nvContentPartPr>
            <p14:xfrm>
              <a:off x="11191568" y="3709879"/>
              <a:ext cx="194760" cy="142560"/>
            </p14:xfrm>
          </p:contentPart>
        </mc:Choice>
        <mc:Fallback xmlns="">
          <p:pic>
            <p:nvPicPr>
              <p:cNvPr id="14" name="Písanie rukou 13">
                <a:extLst>
                  <a:ext uri="{FF2B5EF4-FFF2-40B4-BE49-F238E27FC236}">
                    <a16:creationId xmlns:a16="http://schemas.microsoft.com/office/drawing/2014/main" id="{77C46A90-3254-204C-AA69-F5792E4391FD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182928" y="3701239"/>
                <a:ext cx="212400" cy="160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BlokTextu 8">
            <a:extLst>
              <a:ext uri="{FF2B5EF4-FFF2-40B4-BE49-F238E27FC236}">
                <a16:creationId xmlns:a16="http://schemas.microsoft.com/office/drawing/2014/main" id="{532316DE-A075-9E44-9D40-83042093A768}"/>
              </a:ext>
            </a:extLst>
          </p:cNvPr>
          <p:cNvSpPr txBox="1"/>
          <p:nvPr/>
        </p:nvSpPr>
        <p:spPr>
          <a:xfrm>
            <a:off x="228508" y="1676264"/>
            <a:ext cx="13215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GR" sz="3600" b="1" dirty="0">
                <a:solidFill>
                  <a:schemeClr val="bg1"/>
                </a:solidFill>
              </a:rPr>
              <a:t>2017</a:t>
            </a:r>
          </a:p>
        </p:txBody>
      </p:sp>
      <p:sp>
        <p:nvSpPr>
          <p:cNvPr id="10" name="BlokTextu 9">
            <a:extLst>
              <a:ext uri="{FF2B5EF4-FFF2-40B4-BE49-F238E27FC236}">
                <a16:creationId xmlns:a16="http://schemas.microsoft.com/office/drawing/2014/main" id="{947B74BA-44BC-C440-B455-966780F0288C}"/>
              </a:ext>
            </a:extLst>
          </p:cNvPr>
          <p:cNvSpPr txBox="1"/>
          <p:nvPr/>
        </p:nvSpPr>
        <p:spPr>
          <a:xfrm>
            <a:off x="5844194" y="1029933"/>
            <a:ext cx="12266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GR" sz="3600" b="1" dirty="0">
                <a:solidFill>
                  <a:schemeClr val="bg1"/>
                </a:solidFill>
              </a:rPr>
              <a:t>2022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Písanie rukou 16">
                <a:extLst>
                  <a:ext uri="{FF2B5EF4-FFF2-40B4-BE49-F238E27FC236}">
                    <a16:creationId xmlns:a16="http://schemas.microsoft.com/office/drawing/2014/main" id="{A14413EC-162C-BE4B-8847-C083E7D889DA}"/>
                  </a:ext>
                </a:extLst>
              </p14:cNvPr>
              <p14:cNvContentPartPr/>
              <p14:nvPr/>
            </p14:nvContentPartPr>
            <p14:xfrm>
              <a:off x="5498183" y="24620"/>
              <a:ext cx="111960" cy="7144920"/>
            </p14:xfrm>
          </p:contentPart>
        </mc:Choice>
        <mc:Fallback xmlns="">
          <p:pic>
            <p:nvPicPr>
              <p:cNvPr id="17" name="Písanie rukou 16">
                <a:extLst>
                  <a:ext uri="{FF2B5EF4-FFF2-40B4-BE49-F238E27FC236}">
                    <a16:creationId xmlns:a16="http://schemas.microsoft.com/office/drawing/2014/main" id="{A14413EC-162C-BE4B-8847-C083E7D889D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93863" y="20300"/>
                <a:ext cx="120600" cy="715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Písanie rukou 17">
                <a:extLst>
                  <a:ext uri="{FF2B5EF4-FFF2-40B4-BE49-F238E27FC236}">
                    <a16:creationId xmlns:a16="http://schemas.microsoft.com/office/drawing/2014/main" id="{18D3B43A-5BED-684D-967B-FBB2B6AE88D3}"/>
                  </a:ext>
                </a:extLst>
              </p14:cNvPr>
              <p14:cNvContentPartPr/>
              <p14:nvPr/>
            </p14:nvContentPartPr>
            <p14:xfrm>
              <a:off x="4808423" y="528260"/>
              <a:ext cx="360" cy="360"/>
            </p14:xfrm>
          </p:contentPart>
        </mc:Choice>
        <mc:Fallback xmlns="">
          <p:pic>
            <p:nvPicPr>
              <p:cNvPr id="18" name="Písanie rukou 17">
                <a:extLst>
                  <a:ext uri="{FF2B5EF4-FFF2-40B4-BE49-F238E27FC236}">
                    <a16:creationId xmlns:a16="http://schemas.microsoft.com/office/drawing/2014/main" id="{18D3B43A-5BED-684D-967B-FBB2B6AE88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800863" y="520700"/>
                <a:ext cx="15480" cy="15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281249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>
            <a:extLst>
              <a:ext uri="{FF2B5EF4-FFF2-40B4-BE49-F238E27FC236}">
                <a16:creationId xmlns:a16="http://schemas.microsoft.com/office/drawing/2014/main" id="{90A7E396-A5E4-44BC-9BB6-B0E9D90C8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6="http://schemas.microsoft.com/office/drawing/2014/main" xmlns:p14="http://schemas.microsoft.com/office/powerpoint/2010/main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3ECC733-A533-4D91-BD25-3B6E06B7AE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23">
            <a:extLst>
              <a:ext uri="{FF2B5EF4-FFF2-40B4-BE49-F238E27FC236}">
                <a16:creationId xmlns:a16="http://schemas.microsoft.com/office/drawing/2014/main" id="{36401F08-8B30-49FC-A47E-7119FCAAB7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75BD5C8E-F334-F440-BAFC-6EEC52FC9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144" y="447188"/>
            <a:ext cx="3832941" cy="10524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Czexit</a:t>
            </a: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6CDC081B-1B5B-3647-B6FC-77ABE5CC9278}"/>
              </a:ext>
            </a:extLst>
          </p:cNvPr>
          <p:cNvSpPr txBox="1"/>
          <p:nvPr/>
        </p:nvSpPr>
        <p:spPr>
          <a:xfrm>
            <a:off x="158496" y="1694688"/>
            <a:ext cx="4064589" cy="49961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dirty="0"/>
              <a:t> In 2015 – 11 members of the parliament wanted to execute a referendum about leaving the EU.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dirty="0"/>
              <a:t> 2016 – political parties talking about the referendum: SPD, </a:t>
            </a:r>
            <a:r>
              <a:rPr lang="en-US" dirty="0" err="1"/>
              <a:t>Úsvit</a:t>
            </a:r>
            <a:r>
              <a:rPr lang="en-US" dirty="0"/>
              <a:t> (former party from which SPD was formed), </a:t>
            </a:r>
            <a:r>
              <a:rPr lang="en-US" dirty="0" err="1"/>
              <a:t>Svobodní</a:t>
            </a:r>
            <a:r>
              <a:rPr lang="en-US" dirty="0"/>
              <a:t>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dirty="0"/>
              <a:t> The Chamber of Deputies voted against the referendum.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dirty="0"/>
              <a:t> For the referendum: 29 members of the communist party and 12 members of ODS.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r>
              <a:rPr lang="en-US" dirty="0"/>
              <a:t> NMS Market Research poll in 2023 – 52 % for staying in the EU, 32 % for leaving, 15 % is not sure.</a:t>
            </a:r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</a:pPr>
            <a:endParaRPr lang="en-US" sz="1200" dirty="0"/>
          </a:p>
          <a:p>
            <a:pPr>
              <a:lnSpc>
                <a:spcPct val="90000"/>
              </a:lnSpc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charset="2"/>
              <a:buChar char=""/>
            </a:pPr>
            <a:endParaRPr lang="en-US" sz="1200" dirty="0"/>
          </a:p>
        </p:txBody>
      </p:sp>
      <p:sp>
        <p:nvSpPr>
          <p:cNvPr id="16" name="Rounded Rectangle 17">
            <a:extLst>
              <a:ext uri="{FF2B5EF4-FFF2-40B4-BE49-F238E27FC236}">
                <a16:creationId xmlns:a16="http://schemas.microsoft.com/office/drawing/2014/main" id="{3F6460BF-80B6-42E6-A4B2-8F9671BAA7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78945" y="958640"/>
            <a:ext cx="6269591" cy="4945244"/>
          </a:xfrm>
          <a:prstGeom prst="roundRect">
            <a:avLst>
              <a:gd name="adj" fmla="val 3513"/>
            </a:avLst>
          </a:prstGeom>
          <a:solidFill>
            <a:schemeClr val="tx1"/>
          </a:solidFill>
          <a:ln>
            <a:solidFill>
              <a:schemeClr val="accent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snímka obrazovky, kruh, písmo&#10;&#10;Automaticky generovaný popis">
            <a:extLst>
              <a:ext uri="{FF2B5EF4-FFF2-40B4-BE49-F238E27FC236}">
                <a16:creationId xmlns:a16="http://schemas.microsoft.com/office/drawing/2014/main" id="{2C7DB691-E5B9-9440-8C43-19C285FF0B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706" y="1950482"/>
            <a:ext cx="5638853" cy="2946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61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8E455D-9CE5-1641-A92E-83D99C9BB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sk-SK" dirty="0" err="1"/>
              <a:t>Czech</a:t>
            </a:r>
            <a:r>
              <a:rPr lang="sk-SK"/>
              <a:t> </a:t>
            </a:r>
            <a:r>
              <a:rPr lang="sk-SK" err="1"/>
              <a:t>Republic</a:t>
            </a:r>
            <a:r>
              <a:rPr lang="sk-SK"/>
              <a:t> and </a:t>
            </a:r>
            <a:r>
              <a:rPr lang="sk-SK" err="1"/>
              <a:t>the</a:t>
            </a:r>
            <a:r>
              <a:rPr lang="sk-SK"/>
              <a:t> EU </a:t>
            </a:r>
            <a:endParaRPr lang="sk-GR"/>
          </a:p>
        </p:txBody>
      </p:sp>
      <p:pic>
        <p:nvPicPr>
          <p:cNvPr id="5" name="Obrázok 4" descr="Obrázok, na ktorom je zástava, nebo, oblak, exteriér&#10;&#10;Automaticky generovaný popis">
            <a:extLst>
              <a:ext uri="{FF2B5EF4-FFF2-40B4-BE49-F238E27FC236}">
                <a16:creationId xmlns:a16="http://schemas.microsoft.com/office/drawing/2014/main" id="{CF3A1365-CD92-FD4B-9C75-9C7BDF6EB0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392" r="27648" b="-2"/>
          <a:stretch/>
        </p:blipFill>
        <p:spPr>
          <a:xfrm>
            <a:off x="960438" y="2413000"/>
            <a:ext cx="2913062" cy="3628362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5E9FF52-D59C-BC4A-AA64-77D5DC4E64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30699" y="1987296"/>
            <a:ext cx="7052733" cy="4145280"/>
          </a:xfrm>
        </p:spPr>
        <p:txBody>
          <a:bodyPr>
            <a:norm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sk-SK"/>
              <a:t>EU </a:t>
            </a:r>
            <a:r>
              <a:rPr lang="sk-SK" err="1"/>
              <a:t>member</a:t>
            </a:r>
            <a:r>
              <a:rPr lang="sk-SK"/>
              <a:t> country: </a:t>
            </a:r>
            <a:r>
              <a:rPr lang="sk-SK" err="1"/>
              <a:t>since</a:t>
            </a:r>
            <a:r>
              <a:rPr lang="sk-SK"/>
              <a:t> 1 May 2004.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err="1"/>
              <a:t>Currency</a:t>
            </a:r>
            <a:r>
              <a:rPr lang="sk-SK"/>
              <a:t>: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crown</a:t>
            </a:r>
            <a:r>
              <a:rPr lang="sk-SK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err="1"/>
              <a:t>Schengen</a:t>
            </a:r>
            <a:r>
              <a:rPr lang="sk-SK"/>
              <a:t> </a:t>
            </a:r>
            <a:r>
              <a:rPr lang="sk-SK" err="1"/>
              <a:t>area</a:t>
            </a:r>
            <a:r>
              <a:rPr lang="sk-SK"/>
              <a:t> </a:t>
            </a:r>
            <a:r>
              <a:rPr lang="sk-SK" err="1"/>
              <a:t>member</a:t>
            </a:r>
            <a:r>
              <a:rPr lang="sk-SK"/>
              <a:t> </a:t>
            </a:r>
            <a:r>
              <a:rPr lang="sk-SK" err="1"/>
              <a:t>since</a:t>
            </a:r>
            <a:r>
              <a:rPr lang="sk-SK"/>
              <a:t> 21 December 2007.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err="1"/>
              <a:t>There</a:t>
            </a:r>
            <a:r>
              <a:rPr lang="sk-SK"/>
              <a:t> are 21 </a:t>
            </a:r>
            <a:r>
              <a:rPr lang="sk-SK" err="1"/>
              <a:t>members</a:t>
            </a:r>
            <a:r>
              <a:rPr lang="sk-SK"/>
              <a:t> of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European</a:t>
            </a:r>
            <a:r>
              <a:rPr lang="sk-SK"/>
              <a:t> </a:t>
            </a:r>
            <a:r>
              <a:rPr lang="sk-SK" err="1"/>
              <a:t>Parliament</a:t>
            </a:r>
            <a:r>
              <a:rPr lang="sk-SK"/>
              <a:t> </a:t>
            </a:r>
            <a:r>
              <a:rPr lang="sk-SK" err="1"/>
              <a:t>from</a:t>
            </a:r>
            <a:r>
              <a:rPr lang="sk-SK"/>
              <a:t>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Republic</a:t>
            </a:r>
            <a:r>
              <a:rPr lang="sk-SK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Commissioner</a:t>
            </a:r>
            <a:r>
              <a:rPr lang="sk-SK"/>
              <a:t> </a:t>
            </a:r>
            <a:r>
              <a:rPr lang="sk-SK" err="1"/>
              <a:t>nominated</a:t>
            </a:r>
            <a:r>
              <a:rPr lang="sk-SK"/>
              <a:t> by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Republic</a:t>
            </a:r>
            <a:r>
              <a:rPr lang="sk-SK"/>
              <a:t> to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European</a:t>
            </a:r>
            <a:r>
              <a:rPr lang="sk-SK"/>
              <a:t> </a:t>
            </a:r>
            <a:r>
              <a:rPr lang="sk-SK" err="1"/>
              <a:t>Commission</a:t>
            </a:r>
            <a:r>
              <a:rPr lang="sk-SK"/>
              <a:t> </a:t>
            </a:r>
            <a:r>
              <a:rPr lang="sk-SK" err="1"/>
              <a:t>is</a:t>
            </a:r>
            <a:r>
              <a:rPr lang="sk-SK"/>
              <a:t> </a:t>
            </a:r>
            <a:r>
              <a:rPr lang="sk-SK" err="1"/>
              <a:t>Vĕra</a:t>
            </a:r>
            <a:r>
              <a:rPr lang="sk-SK"/>
              <a:t> </a:t>
            </a:r>
            <a:r>
              <a:rPr lang="sk-SK" err="1"/>
              <a:t>Jourová</a:t>
            </a:r>
            <a:r>
              <a:rPr lang="sk-SK"/>
              <a:t>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sk-SK" err="1"/>
              <a:t>Czechia</a:t>
            </a:r>
            <a:r>
              <a:rPr lang="sk-SK"/>
              <a:t> has 12 </a:t>
            </a:r>
            <a:r>
              <a:rPr lang="sk-SK" err="1"/>
              <a:t>representatives</a:t>
            </a:r>
            <a:r>
              <a:rPr lang="sk-SK"/>
              <a:t> on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European</a:t>
            </a:r>
            <a:r>
              <a:rPr lang="sk-SK"/>
              <a:t> </a:t>
            </a:r>
            <a:r>
              <a:rPr lang="sk-SK" err="1"/>
              <a:t>Economic</a:t>
            </a:r>
            <a:r>
              <a:rPr lang="sk-SK"/>
              <a:t> and </a:t>
            </a:r>
            <a:r>
              <a:rPr lang="sk-SK" err="1"/>
              <a:t>Social</a:t>
            </a:r>
            <a:r>
              <a:rPr lang="sk-SK"/>
              <a:t> </a:t>
            </a:r>
            <a:r>
              <a:rPr lang="sk-SK" err="1"/>
              <a:t>Committee</a:t>
            </a:r>
            <a:r>
              <a:rPr lang="sk-SK"/>
              <a:t> and </a:t>
            </a:r>
            <a:r>
              <a:rPr lang="sk-SK" err="1"/>
              <a:t>also</a:t>
            </a:r>
            <a:r>
              <a:rPr lang="sk-SK"/>
              <a:t> on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European</a:t>
            </a:r>
            <a:r>
              <a:rPr lang="sk-SK"/>
              <a:t> </a:t>
            </a:r>
            <a:r>
              <a:rPr lang="sk-SK" err="1"/>
              <a:t>Committee</a:t>
            </a:r>
            <a:r>
              <a:rPr lang="sk-SK"/>
              <a:t> of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Regions</a:t>
            </a:r>
            <a:r>
              <a:rPr lang="sk-SK"/>
              <a:t>. </a:t>
            </a:r>
          </a:p>
          <a:p>
            <a:pPr marL="0" indent="0">
              <a:buNone/>
            </a:pPr>
            <a:endParaRPr lang="sk-SK"/>
          </a:p>
          <a:p>
            <a:pPr marL="0" indent="0">
              <a:buNone/>
            </a:pPr>
            <a:endParaRPr lang="sk-GR"/>
          </a:p>
        </p:txBody>
      </p:sp>
    </p:spTree>
    <p:extLst>
      <p:ext uri="{BB962C8B-B14F-4D97-AF65-F5344CB8AC3E}">
        <p14:creationId xmlns:p14="http://schemas.microsoft.com/office/powerpoint/2010/main" val="16235935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A6156564-EF8C-B14B-869B-74336F05E9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2222" r="1" b="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042F7F4-774A-D244-AA0E-12E9427F7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1199120" cy="970450"/>
          </a:xfrm>
        </p:spPr>
        <p:txBody>
          <a:bodyPr>
            <a:noAutofit/>
          </a:bodyPr>
          <a:lstStyle/>
          <a:p>
            <a:r>
              <a:rPr lang="sk-GR" dirty="0"/>
              <a:t>Possible Reasons for Czech </a:t>
            </a:r>
            <a:r>
              <a:rPr lang="sk-SK" dirty="0" err="1"/>
              <a:t>Euroscepticism</a:t>
            </a:r>
            <a:endParaRPr lang="sk-GR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BDF613F-9185-4345-9709-D998F9F23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864816"/>
            <a:ext cx="10554574" cy="4279952"/>
          </a:xfrm>
        </p:spPr>
        <p:txBody>
          <a:bodyPr>
            <a:normAutofit/>
          </a:bodyPr>
          <a:lstStyle/>
          <a:p>
            <a:r>
              <a:rPr lang="sk-GR" dirty="0"/>
              <a:t>The democratic institutions were still forming while entering the EU –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GR" dirty="0"/>
              <a:t>Czech </a:t>
            </a:r>
            <a:r>
              <a:rPr lang="sk-SK" dirty="0" err="1"/>
              <a:t>Republic</a:t>
            </a:r>
            <a:r>
              <a:rPr lang="sk-GR" dirty="0"/>
              <a:t> </a:t>
            </a:r>
            <a:r>
              <a:rPr lang="sk-SK" dirty="0"/>
              <a:t>has </a:t>
            </a:r>
            <a:r>
              <a:rPr lang="sk-SK" dirty="0" err="1"/>
              <a:t>existed</a:t>
            </a:r>
            <a:r>
              <a:rPr lang="sk-GR" dirty="0"/>
              <a:t> as an individual country since 1993 (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many</a:t>
            </a:r>
            <a:r>
              <a:rPr lang="sk-SK" dirty="0"/>
              <a:t> </a:t>
            </a:r>
            <a:r>
              <a:rPr lang="sk-SK" dirty="0" err="1"/>
              <a:t>citizens</a:t>
            </a:r>
            <a:r>
              <a:rPr lang="sk-SK" dirty="0"/>
              <a:t>,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pressure</a:t>
            </a:r>
            <a:r>
              <a:rPr lang="sk-SK" dirty="0"/>
              <a:t> to </a:t>
            </a:r>
            <a:r>
              <a:rPr lang="sk-SK" dirty="0" err="1"/>
              <a:t>hand</a:t>
            </a:r>
            <a:r>
              <a:rPr lang="sk-SK" dirty="0"/>
              <a:t> over </a:t>
            </a:r>
            <a:r>
              <a:rPr lang="sk-SK" dirty="0" err="1"/>
              <a:t>competencies</a:t>
            </a:r>
            <a:r>
              <a:rPr lang="sk-SK" dirty="0"/>
              <a:t> </a:t>
            </a:r>
            <a:r>
              <a:rPr lang="sk-SK" dirty="0" err="1"/>
              <a:t>handed</a:t>
            </a:r>
            <a:r>
              <a:rPr lang="sk-SK" dirty="0"/>
              <a:t> over to </a:t>
            </a:r>
            <a:r>
              <a:rPr lang="sk-SK" dirty="0" err="1"/>
              <a:t>national</a:t>
            </a:r>
            <a:r>
              <a:rPr lang="sk-SK" dirty="0"/>
              <a:t> </a:t>
            </a:r>
            <a:r>
              <a:rPr lang="sk-SK" dirty="0" err="1"/>
              <a:t>governance</a:t>
            </a:r>
            <a:r>
              <a:rPr lang="sk-SK" dirty="0"/>
              <a:t> </a:t>
            </a:r>
            <a:r>
              <a:rPr lang="sk-SK" dirty="0" err="1"/>
              <a:t>only</a:t>
            </a:r>
            <a:r>
              <a:rPr lang="sk-SK" dirty="0"/>
              <a:t> </a:t>
            </a:r>
            <a:r>
              <a:rPr lang="sk-SK" dirty="0" err="1"/>
              <a:t>years</a:t>
            </a:r>
            <a:r>
              <a:rPr lang="sk-SK" dirty="0"/>
              <a:t> </a:t>
            </a:r>
            <a:r>
              <a:rPr lang="sk-SK" dirty="0" err="1"/>
              <a:t>ago</a:t>
            </a:r>
            <a:r>
              <a:rPr lang="sk-SK" dirty="0"/>
              <a:t> </a:t>
            </a:r>
            <a:r>
              <a:rPr lang="sk-SK" dirty="0" err="1"/>
              <a:t>was</a:t>
            </a:r>
            <a:r>
              <a:rPr lang="sk-SK" dirty="0"/>
              <a:t> </a:t>
            </a:r>
            <a:r>
              <a:rPr lang="sk-SK" dirty="0" err="1"/>
              <a:t>premature</a:t>
            </a:r>
            <a:r>
              <a:rPr lang="sk-SK" dirty="0"/>
              <a:t>).</a:t>
            </a:r>
          </a:p>
          <a:p>
            <a:r>
              <a:rPr lang="sk-SK" dirty="0" err="1"/>
              <a:t>Another</a:t>
            </a:r>
            <a:r>
              <a:rPr lang="sk-SK" dirty="0"/>
              <a:t> </a:t>
            </a:r>
            <a:r>
              <a:rPr lang="sk-SK" dirty="0" err="1"/>
              <a:t>stimulus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Euroscepticism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Czech</a:t>
            </a:r>
            <a:r>
              <a:rPr lang="sk-SK" dirty="0"/>
              <a:t> </a:t>
            </a:r>
            <a:r>
              <a:rPr lang="sk-SK" dirty="0" err="1"/>
              <a:t>Republic</a:t>
            </a:r>
            <a:r>
              <a:rPr lang="sk-SK" dirty="0"/>
              <a:t> </a:t>
            </a:r>
            <a:r>
              <a:rPr lang="sk-SK" dirty="0" err="1"/>
              <a:t>was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process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ratification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Lisbon</a:t>
            </a:r>
            <a:r>
              <a:rPr lang="sk-SK" dirty="0"/>
              <a:t> </a:t>
            </a:r>
            <a:r>
              <a:rPr lang="sk-SK" dirty="0" err="1"/>
              <a:t>Treaty</a:t>
            </a:r>
            <a:r>
              <a:rPr lang="sk-SK" dirty="0"/>
              <a:t> in 2008, </a:t>
            </a:r>
            <a:r>
              <a:rPr lang="sk-SK" dirty="0" err="1"/>
              <a:t>which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public</a:t>
            </a:r>
            <a:r>
              <a:rPr lang="sk-SK" dirty="0"/>
              <a:t> </a:t>
            </a:r>
            <a:r>
              <a:rPr lang="sk-SK" dirty="0" err="1"/>
              <a:t>sphere</a:t>
            </a:r>
            <a:r>
              <a:rPr lang="sk-SK" dirty="0"/>
              <a:t> </a:t>
            </a:r>
            <a:r>
              <a:rPr lang="sk-SK" dirty="0" err="1"/>
              <a:t>could</a:t>
            </a:r>
            <a:r>
              <a:rPr lang="sk-SK" dirty="0"/>
              <a:t> </a:t>
            </a:r>
            <a:r>
              <a:rPr lang="sk-SK" dirty="0" err="1"/>
              <a:t>be</a:t>
            </a:r>
            <a:r>
              <a:rPr lang="sk-SK" dirty="0"/>
              <a:t> </a:t>
            </a:r>
            <a:r>
              <a:rPr lang="sk-SK" dirty="0" err="1"/>
              <a:t>simplified</a:t>
            </a:r>
            <a:r>
              <a:rPr lang="sk-SK" dirty="0"/>
              <a:t> </a:t>
            </a:r>
            <a:r>
              <a:rPr lang="sk-SK" dirty="0" err="1"/>
              <a:t>into</a:t>
            </a:r>
            <a:r>
              <a:rPr lang="sk-SK" dirty="0"/>
              <a:t> a duel </a:t>
            </a:r>
            <a:r>
              <a:rPr lang="sk-SK" dirty="0" err="1"/>
              <a:t>between</a:t>
            </a:r>
            <a:r>
              <a:rPr lang="sk-SK" dirty="0"/>
              <a:t> a </a:t>
            </a:r>
            <a:r>
              <a:rPr lang="sk-SK" dirty="0" err="1"/>
              <a:t>strongly</a:t>
            </a:r>
            <a:r>
              <a:rPr lang="sk-SK" dirty="0"/>
              <a:t> </a:t>
            </a:r>
            <a:r>
              <a:rPr lang="sk-SK" dirty="0" err="1"/>
              <a:t>Eurosceptic</a:t>
            </a:r>
            <a:r>
              <a:rPr lang="sk-SK" dirty="0"/>
              <a:t> </a:t>
            </a:r>
            <a:r>
              <a:rPr lang="sk-SK" dirty="0" err="1"/>
              <a:t>president</a:t>
            </a:r>
            <a:r>
              <a:rPr lang="sk-SK" dirty="0"/>
              <a:t>, Václav Klaus, and </a:t>
            </a:r>
            <a:r>
              <a:rPr lang="sk-SK" dirty="0" err="1"/>
              <a:t>progressive</a:t>
            </a:r>
            <a:r>
              <a:rPr lang="sk-SK" dirty="0"/>
              <a:t> pro-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government</a:t>
            </a:r>
            <a:r>
              <a:rPr lang="sk-SK" dirty="0"/>
              <a:t>, </a:t>
            </a:r>
            <a:r>
              <a:rPr lang="sk-SK" dirty="0" err="1"/>
              <a:t>represented</a:t>
            </a:r>
            <a:r>
              <a:rPr lang="sk-SK" dirty="0"/>
              <a:t> by </a:t>
            </a:r>
            <a:r>
              <a:rPr lang="sk-SK" dirty="0" err="1"/>
              <a:t>Mirek</a:t>
            </a:r>
            <a:r>
              <a:rPr lang="sk-SK" dirty="0"/>
              <a:t> </a:t>
            </a:r>
            <a:r>
              <a:rPr lang="sk-SK" dirty="0" err="1"/>
              <a:t>Topolánek</a:t>
            </a:r>
            <a:r>
              <a:rPr lang="sk-SK" dirty="0"/>
              <a:t> (</a:t>
            </a:r>
            <a:r>
              <a:rPr lang="sk-SK" dirty="0" err="1"/>
              <a:t>both</a:t>
            </a:r>
            <a:r>
              <a:rPr lang="sk-SK" dirty="0"/>
              <a:t> of </a:t>
            </a:r>
            <a:r>
              <a:rPr lang="sk-SK" dirty="0" err="1"/>
              <a:t>them</a:t>
            </a:r>
            <a:r>
              <a:rPr lang="sk-SK" dirty="0"/>
              <a:t> </a:t>
            </a:r>
            <a:r>
              <a:rPr lang="sk-SK" dirty="0" err="1"/>
              <a:t>were</a:t>
            </a:r>
            <a:r>
              <a:rPr lang="sk-SK" dirty="0"/>
              <a:t> </a:t>
            </a:r>
            <a:r>
              <a:rPr lang="sk-SK" dirty="0" err="1"/>
              <a:t>former</a:t>
            </a:r>
            <a:r>
              <a:rPr lang="sk-SK" dirty="0"/>
              <a:t> </a:t>
            </a:r>
            <a:r>
              <a:rPr lang="sk-SK" dirty="0" err="1"/>
              <a:t>leaders</a:t>
            </a:r>
            <a:r>
              <a:rPr lang="sk-SK" dirty="0"/>
              <a:t> of ODS).</a:t>
            </a:r>
          </a:p>
          <a:p>
            <a:r>
              <a:rPr lang="sk-SK" dirty="0" err="1"/>
              <a:t>Eurosceptic</a:t>
            </a:r>
            <a:r>
              <a:rPr lang="sk-SK" dirty="0"/>
              <a:t> </a:t>
            </a:r>
            <a:r>
              <a:rPr lang="sk-SK" dirty="0" err="1"/>
              <a:t>attitudes</a:t>
            </a:r>
            <a:r>
              <a:rPr lang="sk-SK" dirty="0"/>
              <a:t> in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Czech</a:t>
            </a:r>
            <a:r>
              <a:rPr lang="sk-SK" dirty="0"/>
              <a:t> </a:t>
            </a:r>
            <a:r>
              <a:rPr lang="sk-SK" dirty="0" err="1"/>
              <a:t>Republic</a:t>
            </a:r>
            <a:r>
              <a:rPr lang="sk-SK" dirty="0"/>
              <a:t> </a:t>
            </a:r>
            <a:r>
              <a:rPr lang="sk-SK" dirty="0" err="1"/>
              <a:t>were</a:t>
            </a:r>
            <a:r>
              <a:rPr lang="sk-SK" dirty="0"/>
              <a:t> </a:t>
            </a:r>
            <a:r>
              <a:rPr lang="sk-SK" dirty="0" err="1"/>
              <a:t>strengthened</a:t>
            </a:r>
            <a:r>
              <a:rPr lang="sk-SK" dirty="0"/>
              <a:t> in 2008 by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financial</a:t>
            </a:r>
            <a:r>
              <a:rPr lang="sk-SK" dirty="0"/>
              <a:t> </a:t>
            </a:r>
            <a:r>
              <a:rPr lang="sk-SK" dirty="0" err="1"/>
              <a:t>crisis</a:t>
            </a:r>
            <a:r>
              <a:rPr lang="sk-SK" dirty="0"/>
              <a:t>.</a:t>
            </a:r>
            <a:endParaRPr lang="sk-GR" dirty="0"/>
          </a:p>
          <a:p>
            <a:endParaRPr lang="sk-GR" dirty="0"/>
          </a:p>
        </p:txBody>
      </p:sp>
    </p:spTree>
    <p:extLst>
      <p:ext uri="{BB962C8B-B14F-4D97-AF65-F5344CB8AC3E}">
        <p14:creationId xmlns:p14="http://schemas.microsoft.com/office/powerpoint/2010/main" val="25674970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zástava, nebo, oblak, tyč&#10;&#10;Automaticky generovaný popis">
            <a:extLst>
              <a:ext uri="{FF2B5EF4-FFF2-40B4-BE49-F238E27FC236}">
                <a16:creationId xmlns:a16="http://schemas.microsoft.com/office/drawing/2014/main" id="{F36C822A-E402-2547-8781-D2D1659909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B839BA1-C907-5C4B-811D-9BC2DA723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023872"/>
            <a:ext cx="10554574" cy="4386939"/>
          </a:xfrm>
        </p:spPr>
        <p:txBody>
          <a:bodyPr>
            <a:normAutofit/>
          </a:bodyPr>
          <a:lstStyle/>
          <a:p>
            <a:r>
              <a:rPr lang="sk-SK" dirty="0" err="1"/>
              <a:t>Another</a:t>
            </a:r>
            <a:r>
              <a:rPr lang="sk-SK" dirty="0"/>
              <a:t> </a:t>
            </a:r>
            <a:r>
              <a:rPr lang="sk-SK" dirty="0" err="1"/>
              <a:t>reason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Czech</a:t>
            </a:r>
            <a:r>
              <a:rPr lang="sk-SK" dirty="0"/>
              <a:t> </a:t>
            </a:r>
            <a:r>
              <a:rPr lang="sk-SK" dirty="0" err="1"/>
              <a:t>Euroscepticism</a:t>
            </a:r>
            <a:r>
              <a:rPr lang="sk-SK" dirty="0"/>
              <a:t> </a:t>
            </a:r>
            <a:r>
              <a:rPr lang="sk-SK" dirty="0" err="1"/>
              <a:t>was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mass</a:t>
            </a:r>
            <a:r>
              <a:rPr lang="sk-SK" dirty="0"/>
              <a:t> </a:t>
            </a:r>
            <a:r>
              <a:rPr lang="sk-SK" dirty="0" err="1"/>
              <a:t>migration</a:t>
            </a:r>
            <a:r>
              <a:rPr lang="sk-SK" dirty="0"/>
              <a:t> in 2015. </a:t>
            </a:r>
            <a:r>
              <a:rPr lang="sk-SK" dirty="0" err="1"/>
              <a:t>Proposed</a:t>
            </a:r>
            <a:r>
              <a:rPr lang="sk-SK" dirty="0"/>
              <a:t> </a:t>
            </a:r>
            <a:r>
              <a:rPr lang="sk-SK" dirty="0" err="1"/>
              <a:t>solutions</a:t>
            </a:r>
            <a:r>
              <a:rPr lang="sk-SK" dirty="0"/>
              <a:t>, </a:t>
            </a:r>
            <a:r>
              <a:rPr lang="sk-SK" dirty="0" err="1"/>
              <a:t>monthly</a:t>
            </a:r>
            <a:r>
              <a:rPr lang="sk-SK" dirty="0"/>
              <a:t> </a:t>
            </a:r>
            <a:r>
              <a:rPr lang="sk-SK" dirty="0" err="1"/>
              <a:t>financial</a:t>
            </a:r>
            <a:r>
              <a:rPr lang="sk-SK" dirty="0"/>
              <a:t> </a:t>
            </a:r>
            <a:r>
              <a:rPr lang="sk-SK" dirty="0" err="1"/>
              <a:t>aid</a:t>
            </a:r>
            <a:r>
              <a:rPr lang="sk-SK" dirty="0"/>
              <a:t>, or </a:t>
            </a:r>
            <a:r>
              <a:rPr lang="sk-SK" dirty="0" err="1"/>
              <a:t>quotas</a:t>
            </a:r>
            <a:r>
              <a:rPr lang="sk-SK" dirty="0"/>
              <a:t> </a:t>
            </a:r>
            <a:r>
              <a:rPr lang="sk-SK" dirty="0" err="1"/>
              <a:t>were</a:t>
            </a:r>
            <a:r>
              <a:rPr lang="sk-SK" dirty="0"/>
              <a:t> </a:t>
            </a:r>
            <a:r>
              <a:rPr lang="sk-SK" dirty="0" err="1"/>
              <a:t>perceived</a:t>
            </a:r>
            <a:r>
              <a:rPr lang="sk-SK" dirty="0"/>
              <a:t> as unfair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locals</a:t>
            </a:r>
            <a:r>
              <a:rPr lang="sk-SK" dirty="0"/>
              <a:t> </a:t>
            </a:r>
            <a:r>
              <a:rPr lang="sk-SK" dirty="0" err="1"/>
              <a:t>regarding</a:t>
            </a:r>
            <a:r>
              <a:rPr lang="sk-SK" dirty="0"/>
              <a:t> </a:t>
            </a:r>
            <a:r>
              <a:rPr lang="sk-SK" dirty="0" err="1"/>
              <a:t>their</a:t>
            </a:r>
            <a:r>
              <a:rPr lang="sk-SK" dirty="0"/>
              <a:t> </a:t>
            </a:r>
            <a:r>
              <a:rPr lang="sk-SK" dirty="0" err="1"/>
              <a:t>income</a:t>
            </a:r>
            <a:r>
              <a:rPr lang="sk-SK" dirty="0"/>
              <a:t>.</a:t>
            </a:r>
          </a:p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Czechs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little</a:t>
            </a:r>
            <a:r>
              <a:rPr lang="sk-SK" dirty="0"/>
              <a:t> </a:t>
            </a:r>
            <a:r>
              <a:rPr lang="sk-SK" dirty="0" err="1"/>
              <a:t>interest</a:t>
            </a:r>
            <a:r>
              <a:rPr lang="sk-SK" dirty="0"/>
              <a:t> in 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political</a:t>
            </a:r>
            <a:r>
              <a:rPr lang="sk-SK" dirty="0"/>
              <a:t> </a:t>
            </a:r>
            <a:r>
              <a:rPr lang="sk-SK" dirty="0" err="1"/>
              <a:t>events</a:t>
            </a:r>
            <a:r>
              <a:rPr lang="sk-SK" dirty="0"/>
              <a:t> and are </a:t>
            </a:r>
            <a:r>
              <a:rPr lang="sk-SK" dirty="0" err="1"/>
              <a:t>thus</a:t>
            </a:r>
            <a:r>
              <a:rPr lang="sk-SK" dirty="0"/>
              <a:t> </a:t>
            </a:r>
            <a:r>
              <a:rPr lang="sk-SK" dirty="0" err="1"/>
              <a:t>less</a:t>
            </a:r>
            <a:r>
              <a:rPr lang="sk-SK" dirty="0"/>
              <a:t> </a:t>
            </a:r>
            <a:r>
              <a:rPr lang="sk-SK" dirty="0" err="1"/>
              <a:t>informed</a:t>
            </a:r>
            <a:r>
              <a:rPr lang="sk-SK" dirty="0"/>
              <a:t>. </a:t>
            </a:r>
            <a:r>
              <a:rPr lang="sk-SK" dirty="0" err="1"/>
              <a:t>Czech</a:t>
            </a:r>
            <a:r>
              <a:rPr lang="sk-SK" dirty="0"/>
              <a:t> </a:t>
            </a:r>
            <a:r>
              <a:rPr lang="sk-SK" dirty="0" err="1"/>
              <a:t>scepticism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also</a:t>
            </a:r>
            <a:r>
              <a:rPr lang="sk-SK" dirty="0"/>
              <a:t> </a:t>
            </a:r>
            <a:r>
              <a:rPr lang="sk-SK" dirty="0" err="1"/>
              <a:t>exploited</a:t>
            </a:r>
            <a:r>
              <a:rPr lang="sk-SK" dirty="0"/>
              <a:t> by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political</a:t>
            </a:r>
            <a:r>
              <a:rPr lang="sk-SK" dirty="0"/>
              <a:t> elite, </a:t>
            </a:r>
            <a:r>
              <a:rPr lang="sk-SK" dirty="0" err="1"/>
              <a:t>who</a:t>
            </a:r>
            <a:r>
              <a:rPr lang="sk-SK" dirty="0"/>
              <a:t> </a:t>
            </a:r>
            <a:r>
              <a:rPr lang="sk-SK" dirty="0" err="1"/>
              <a:t>often</a:t>
            </a:r>
            <a:r>
              <a:rPr lang="sk-SK" dirty="0"/>
              <a:t> do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even</a:t>
            </a:r>
            <a:r>
              <a:rPr lang="sk-SK" dirty="0"/>
              <a:t> </a:t>
            </a:r>
            <a:r>
              <a:rPr lang="sk-SK" dirty="0" err="1"/>
              <a:t>know</a:t>
            </a:r>
            <a:r>
              <a:rPr lang="sk-SK" dirty="0"/>
              <a:t> </a:t>
            </a:r>
            <a:r>
              <a:rPr lang="sk-SK" dirty="0" err="1"/>
              <a:t>how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</a:t>
            </a:r>
            <a:r>
              <a:rPr lang="sk-SK" dirty="0" err="1"/>
              <a:t>actually</a:t>
            </a:r>
            <a:r>
              <a:rPr lang="sk-SK" dirty="0"/>
              <a:t> </a:t>
            </a:r>
            <a:r>
              <a:rPr lang="sk-SK" dirty="0" err="1"/>
              <a:t>works</a:t>
            </a:r>
            <a:r>
              <a:rPr lang="sk-SK" dirty="0"/>
              <a:t>.</a:t>
            </a:r>
          </a:p>
          <a:p>
            <a:r>
              <a:rPr lang="sk-SK" dirty="0" err="1"/>
              <a:t>After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entry</a:t>
            </a:r>
            <a:r>
              <a:rPr lang="sk-SK" dirty="0"/>
              <a:t> to </a:t>
            </a:r>
            <a:r>
              <a:rPr lang="sk-SK" dirty="0" err="1"/>
              <a:t>the</a:t>
            </a:r>
            <a:r>
              <a:rPr lang="sk-SK" dirty="0"/>
              <a:t> EU,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price</a:t>
            </a:r>
            <a:r>
              <a:rPr lang="sk-SK" dirty="0"/>
              <a:t> of </a:t>
            </a:r>
            <a:r>
              <a:rPr lang="sk-SK" dirty="0" err="1"/>
              <a:t>goods</a:t>
            </a:r>
            <a:r>
              <a:rPr lang="sk-SK" dirty="0"/>
              <a:t> has </a:t>
            </a:r>
            <a:r>
              <a:rPr lang="sk-SK" dirty="0" err="1"/>
              <a:t>been</a:t>
            </a:r>
            <a:r>
              <a:rPr lang="sk-SK" dirty="0"/>
              <a:t> </a:t>
            </a:r>
            <a:r>
              <a:rPr lang="sk-SK" dirty="0" err="1"/>
              <a:t>rising</a:t>
            </a:r>
            <a:r>
              <a:rPr lang="sk-SK" dirty="0"/>
              <a:t> </a:t>
            </a:r>
            <a:r>
              <a:rPr lang="sk-SK" dirty="0" err="1"/>
              <a:t>faster</a:t>
            </a:r>
            <a:r>
              <a:rPr lang="sk-SK" dirty="0"/>
              <a:t> </a:t>
            </a:r>
            <a:r>
              <a:rPr lang="sk-SK" dirty="0" err="1"/>
              <a:t>than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wages</a:t>
            </a:r>
            <a:r>
              <a:rPr lang="sk-SK" dirty="0"/>
              <a:t>. </a:t>
            </a:r>
            <a:r>
              <a:rPr lang="sk-SK" dirty="0" err="1"/>
              <a:t>Prices</a:t>
            </a:r>
            <a:r>
              <a:rPr lang="sk-SK" dirty="0"/>
              <a:t> of </a:t>
            </a:r>
            <a:r>
              <a:rPr lang="sk-SK" dirty="0" err="1"/>
              <a:t>several</a:t>
            </a:r>
            <a:r>
              <a:rPr lang="sk-SK" dirty="0"/>
              <a:t> </a:t>
            </a:r>
            <a:r>
              <a:rPr lang="sk-SK" dirty="0" err="1"/>
              <a:t>commodities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been</a:t>
            </a:r>
            <a:r>
              <a:rPr lang="sk-SK" dirty="0"/>
              <a:t> </a:t>
            </a:r>
            <a:r>
              <a:rPr lang="sk-SK" dirty="0" err="1"/>
              <a:t>brought</a:t>
            </a:r>
            <a:r>
              <a:rPr lang="sk-SK" dirty="0"/>
              <a:t> in </a:t>
            </a:r>
            <a:r>
              <a:rPr lang="sk-SK" dirty="0" err="1"/>
              <a:t>line</a:t>
            </a:r>
            <a:r>
              <a:rPr lang="sk-SK" dirty="0"/>
              <a:t> </a:t>
            </a:r>
            <a:r>
              <a:rPr lang="sk-SK" dirty="0" err="1"/>
              <a:t>with</a:t>
            </a:r>
            <a:r>
              <a:rPr lang="sk-SK" dirty="0"/>
              <a:t> EU </a:t>
            </a:r>
            <a:r>
              <a:rPr lang="sk-SK" dirty="0" err="1"/>
              <a:t>prices</a:t>
            </a:r>
            <a:r>
              <a:rPr lang="sk-SK" dirty="0"/>
              <a:t>, </a:t>
            </a:r>
            <a:r>
              <a:rPr lang="sk-SK" dirty="0" err="1"/>
              <a:t>but</a:t>
            </a:r>
            <a:r>
              <a:rPr lang="sk-SK" dirty="0"/>
              <a:t> </a:t>
            </a:r>
            <a:r>
              <a:rPr lang="sk-SK" dirty="0" err="1"/>
              <a:t>wages</a:t>
            </a:r>
            <a:r>
              <a:rPr lang="sk-SK" dirty="0"/>
              <a:t>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been</a:t>
            </a:r>
            <a:r>
              <a:rPr lang="sk-SK" dirty="0"/>
              <a:t> </a:t>
            </a:r>
            <a:r>
              <a:rPr lang="sk-SK" dirty="0" err="1"/>
              <a:t>several</a:t>
            </a:r>
            <a:r>
              <a:rPr lang="sk-SK" dirty="0"/>
              <a:t> </a:t>
            </a:r>
            <a:r>
              <a:rPr lang="sk-SK" dirty="0" err="1"/>
              <a:t>times</a:t>
            </a:r>
            <a:r>
              <a:rPr lang="sk-SK" dirty="0"/>
              <a:t> </a:t>
            </a:r>
            <a:r>
              <a:rPr lang="sk-SK" dirty="0" err="1"/>
              <a:t>lower</a:t>
            </a:r>
            <a:r>
              <a:rPr lang="sk-SK" dirty="0"/>
              <a:t>.</a:t>
            </a:r>
            <a:endParaRPr lang="sk-GR" dirty="0"/>
          </a:p>
        </p:txBody>
      </p:sp>
    </p:spTree>
    <p:extLst>
      <p:ext uri="{BB962C8B-B14F-4D97-AF65-F5344CB8AC3E}">
        <p14:creationId xmlns:p14="http://schemas.microsoft.com/office/powerpoint/2010/main" val="1776656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text, hotovosť, peniaze, mena&#10;&#10;Automaticky generovaný popis">
            <a:extLst>
              <a:ext uri="{FF2B5EF4-FFF2-40B4-BE49-F238E27FC236}">
                <a16:creationId xmlns:a16="http://schemas.microsoft.com/office/drawing/2014/main" id="{324F09C0-95D7-2B4F-8134-B2B605251A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68" r="17981" b="1125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2" name="Freeform 9">
            <a:extLst>
              <a:ext uri="{FF2B5EF4-FFF2-40B4-BE49-F238E27FC236}">
                <a16:creationId xmlns:a16="http://schemas.microsoft.com/office/drawing/2014/main" id="{255A1912-89A7-4C19-8DD4-42030DFF9E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6485467" cy="6858000"/>
          </a:xfrm>
          <a:custGeom>
            <a:avLst/>
            <a:gdLst>
              <a:gd name="connsiteX0" fmla="*/ 0 w 6485467"/>
              <a:gd name="connsiteY0" fmla="*/ 0 h 6858000"/>
              <a:gd name="connsiteX1" fmla="*/ 6485467 w 6485467"/>
              <a:gd name="connsiteY1" fmla="*/ 0 h 6858000"/>
              <a:gd name="connsiteX2" fmla="*/ 6485467 w 6485467"/>
              <a:gd name="connsiteY2" fmla="*/ 1900238 h 6858000"/>
              <a:gd name="connsiteX3" fmla="*/ 6115051 w 6485467"/>
              <a:gd name="connsiteY3" fmla="*/ 2178050 h 6858000"/>
              <a:gd name="connsiteX4" fmla="*/ 6110817 w 6485467"/>
              <a:gd name="connsiteY4" fmla="*/ 2184400 h 6858000"/>
              <a:gd name="connsiteX5" fmla="*/ 6104467 w 6485467"/>
              <a:gd name="connsiteY5" fmla="*/ 2193925 h 6858000"/>
              <a:gd name="connsiteX6" fmla="*/ 6098117 w 6485467"/>
              <a:gd name="connsiteY6" fmla="*/ 2201863 h 6858000"/>
              <a:gd name="connsiteX7" fmla="*/ 6098117 w 6485467"/>
              <a:gd name="connsiteY7" fmla="*/ 2211388 h 6858000"/>
              <a:gd name="connsiteX8" fmla="*/ 6098117 w 6485467"/>
              <a:gd name="connsiteY8" fmla="*/ 2220913 h 6858000"/>
              <a:gd name="connsiteX9" fmla="*/ 6104467 w 6485467"/>
              <a:gd name="connsiteY9" fmla="*/ 2228850 h 6858000"/>
              <a:gd name="connsiteX10" fmla="*/ 6110817 w 6485467"/>
              <a:gd name="connsiteY10" fmla="*/ 2238375 h 6858000"/>
              <a:gd name="connsiteX11" fmla="*/ 6115051 w 6485467"/>
              <a:gd name="connsiteY11" fmla="*/ 2244725 h 6858000"/>
              <a:gd name="connsiteX12" fmla="*/ 6485467 w 6485467"/>
              <a:gd name="connsiteY12" fmla="*/ 2522538 h 6858000"/>
              <a:gd name="connsiteX13" fmla="*/ 6485467 w 6485467"/>
              <a:gd name="connsiteY13" fmla="*/ 6858000 h 6858000"/>
              <a:gd name="connsiteX14" fmla="*/ 0 w 6485467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6485467" h="6858000">
                <a:moveTo>
                  <a:pt x="0" y="0"/>
                </a:moveTo>
                <a:lnTo>
                  <a:pt x="6485467" y="0"/>
                </a:lnTo>
                <a:lnTo>
                  <a:pt x="6485467" y="1900238"/>
                </a:lnTo>
                <a:lnTo>
                  <a:pt x="6115051" y="2178050"/>
                </a:lnTo>
                <a:lnTo>
                  <a:pt x="6110817" y="2184400"/>
                </a:lnTo>
                <a:lnTo>
                  <a:pt x="6104467" y="2193925"/>
                </a:lnTo>
                <a:lnTo>
                  <a:pt x="6098117" y="2201863"/>
                </a:lnTo>
                <a:lnTo>
                  <a:pt x="6098117" y="2211388"/>
                </a:lnTo>
                <a:lnTo>
                  <a:pt x="6098117" y="2220913"/>
                </a:lnTo>
                <a:lnTo>
                  <a:pt x="6104467" y="2228850"/>
                </a:lnTo>
                <a:lnTo>
                  <a:pt x="6110817" y="2238375"/>
                </a:lnTo>
                <a:lnTo>
                  <a:pt x="6115051" y="2244725"/>
                </a:lnTo>
                <a:lnTo>
                  <a:pt x="6485467" y="2522538"/>
                </a:lnTo>
                <a:lnTo>
                  <a:pt x="648546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94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7E945BC-D209-264C-B367-1190AFFF9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99" y="89210"/>
            <a:ext cx="4930400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sk-SK" sz="3400" dirty="0" err="1"/>
              <a:t>Why</a:t>
            </a:r>
            <a:r>
              <a:rPr lang="sk-SK" sz="3400" dirty="0"/>
              <a:t> are </a:t>
            </a:r>
            <a:r>
              <a:rPr lang="sk-SK" sz="3400" dirty="0" err="1"/>
              <a:t>the</a:t>
            </a:r>
            <a:r>
              <a:rPr lang="sk-SK" sz="3400" dirty="0"/>
              <a:t> </a:t>
            </a:r>
            <a:r>
              <a:rPr lang="sk-SK" sz="3400" dirty="0" err="1"/>
              <a:t>Czechs</a:t>
            </a:r>
            <a:r>
              <a:rPr lang="sk-SK" sz="3400" dirty="0"/>
              <a:t> </a:t>
            </a:r>
            <a:r>
              <a:rPr lang="sk-SK" sz="3400" dirty="0" err="1"/>
              <a:t>against</a:t>
            </a:r>
            <a:r>
              <a:rPr lang="sk-SK" sz="3400" dirty="0"/>
              <a:t> </a:t>
            </a:r>
            <a:r>
              <a:rPr lang="sk-SK" sz="3400" dirty="0" err="1"/>
              <a:t>the</a:t>
            </a:r>
            <a:r>
              <a:rPr lang="sk-SK" sz="3400" dirty="0"/>
              <a:t> Euro?</a:t>
            </a:r>
            <a:br>
              <a:rPr lang="sk-GR" sz="3400" dirty="0"/>
            </a:br>
            <a:endParaRPr lang="sk-GR" sz="3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83A1A9D5-8D08-004A-A7B0-7810BCCA4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1583473"/>
            <a:ext cx="4921687" cy="5185317"/>
          </a:xfrm>
        </p:spPr>
        <p:txBody>
          <a:bodyPr>
            <a:normAutofit fontScale="62500" lnSpcReduction="20000"/>
          </a:bodyPr>
          <a:lstStyle/>
          <a:p>
            <a:pPr lv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900" dirty="0" err="1"/>
              <a:t>An</a:t>
            </a:r>
            <a:r>
              <a:rPr lang="sk-SK" sz="2900" dirty="0"/>
              <a:t> argument of ODS: </a:t>
            </a:r>
            <a:r>
              <a:rPr lang="sk-SK" sz="2900" dirty="0" err="1"/>
              <a:t>The</a:t>
            </a:r>
            <a:r>
              <a:rPr lang="sk-SK" sz="2900" dirty="0"/>
              <a:t> </a:t>
            </a:r>
            <a:r>
              <a:rPr lang="sk-SK" sz="2900" dirty="0" err="1"/>
              <a:t>national</a:t>
            </a:r>
            <a:r>
              <a:rPr lang="sk-SK" sz="2900" dirty="0"/>
              <a:t> bank </a:t>
            </a:r>
            <a:r>
              <a:rPr lang="sk-SK" sz="2900" dirty="0" err="1"/>
              <a:t>can</a:t>
            </a:r>
            <a:r>
              <a:rPr lang="sk-SK" sz="2900" dirty="0"/>
              <a:t> </a:t>
            </a:r>
            <a:r>
              <a:rPr lang="sk-SK" sz="2900" dirty="0" err="1"/>
              <a:t>act</a:t>
            </a:r>
            <a:r>
              <a:rPr lang="sk-SK" sz="2900" dirty="0"/>
              <a:t> </a:t>
            </a:r>
            <a:r>
              <a:rPr lang="sk-SK" sz="2900" dirty="0" err="1"/>
              <a:t>faster</a:t>
            </a:r>
            <a:r>
              <a:rPr lang="sk-SK" sz="2900" dirty="0"/>
              <a:t> in </a:t>
            </a:r>
            <a:r>
              <a:rPr lang="sk-SK" sz="2900" dirty="0" err="1"/>
              <a:t>case</a:t>
            </a:r>
            <a:r>
              <a:rPr lang="sk-SK" sz="2900" dirty="0"/>
              <a:t> of </a:t>
            </a:r>
            <a:r>
              <a:rPr lang="sk-SK" sz="2900" dirty="0" err="1"/>
              <a:t>an</a:t>
            </a:r>
            <a:r>
              <a:rPr lang="sk-SK" sz="2900" dirty="0"/>
              <a:t> </a:t>
            </a:r>
            <a:r>
              <a:rPr lang="sk-SK" sz="2900" dirty="0" err="1"/>
              <a:t>inflation</a:t>
            </a:r>
            <a:r>
              <a:rPr lang="sk-SK" sz="2900" dirty="0"/>
              <a:t> or </a:t>
            </a:r>
            <a:r>
              <a:rPr lang="sk-SK" sz="2900" dirty="0" err="1"/>
              <a:t>crisis</a:t>
            </a:r>
            <a:endParaRPr lang="sk-GR" sz="2900" dirty="0"/>
          </a:p>
          <a:p>
            <a:pPr lv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900" dirty="0" err="1"/>
              <a:t>They</a:t>
            </a:r>
            <a:r>
              <a:rPr lang="sk-SK" sz="2900" dirty="0"/>
              <a:t> </a:t>
            </a:r>
            <a:r>
              <a:rPr lang="sk-SK" sz="2900" dirty="0" err="1"/>
              <a:t>think</a:t>
            </a:r>
            <a:r>
              <a:rPr lang="sk-SK" sz="2900" dirty="0"/>
              <a:t> </a:t>
            </a:r>
            <a:r>
              <a:rPr lang="sk-SK" sz="2900" dirty="0" err="1"/>
              <a:t>that</a:t>
            </a:r>
            <a:r>
              <a:rPr lang="sk-SK" sz="2900" dirty="0"/>
              <a:t> </a:t>
            </a:r>
            <a:r>
              <a:rPr lang="sk-SK" sz="2900" dirty="0" err="1"/>
              <a:t>the</a:t>
            </a:r>
            <a:r>
              <a:rPr lang="sk-SK" sz="2900" dirty="0"/>
              <a:t> </a:t>
            </a:r>
            <a:r>
              <a:rPr lang="sk-SK" sz="2900" dirty="0" err="1"/>
              <a:t>prices</a:t>
            </a:r>
            <a:r>
              <a:rPr lang="sk-SK" sz="2900" dirty="0"/>
              <a:t> </a:t>
            </a:r>
            <a:r>
              <a:rPr lang="sk-SK" sz="2900" dirty="0" err="1"/>
              <a:t>would</a:t>
            </a:r>
            <a:r>
              <a:rPr lang="sk-SK" sz="2900" dirty="0"/>
              <a:t> </a:t>
            </a:r>
            <a:r>
              <a:rPr lang="sk-SK" sz="2900" dirty="0" err="1"/>
              <a:t>rise</a:t>
            </a:r>
            <a:r>
              <a:rPr lang="sk-SK" sz="2900" dirty="0"/>
              <a:t> </a:t>
            </a:r>
            <a:r>
              <a:rPr lang="sk-SK" sz="2900" dirty="0" err="1"/>
              <a:t>if</a:t>
            </a:r>
            <a:r>
              <a:rPr lang="sk-SK" sz="2900" dirty="0"/>
              <a:t> </a:t>
            </a:r>
            <a:r>
              <a:rPr lang="sk-SK" sz="2900" dirty="0" err="1"/>
              <a:t>they</a:t>
            </a:r>
            <a:r>
              <a:rPr lang="sk-SK" sz="2900" dirty="0"/>
              <a:t> </a:t>
            </a:r>
            <a:r>
              <a:rPr lang="sk-SK" sz="2900" dirty="0" err="1"/>
              <a:t>switched</a:t>
            </a:r>
            <a:r>
              <a:rPr lang="sk-SK" sz="2900" dirty="0"/>
              <a:t> to </a:t>
            </a:r>
            <a:r>
              <a:rPr lang="sk-SK" sz="2900" dirty="0" err="1"/>
              <a:t>the</a:t>
            </a:r>
            <a:r>
              <a:rPr lang="sk-SK" sz="2900" dirty="0"/>
              <a:t> Euro</a:t>
            </a:r>
            <a:endParaRPr lang="sk-GR" sz="2900" dirty="0"/>
          </a:p>
          <a:p>
            <a:pPr lv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sk-SK" sz="2900" dirty="0" err="1"/>
              <a:t>The</a:t>
            </a:r>
            <a:r>
              <a:rPr lang="sk-SK" sz="2900" dirty="0"/>
              <a:t> </a:t>
            </a:r>
            <a:r>
              <a:rPr lang="sk-SK" sz="2900" dirty="0" err="1"/>
              <a:t>Czech</a:t>
            </a:r>
            <a:r>
              <a:rPr lang="sk-SK" sz="2900" dirty="0"/>
              <a:t> </a:t>
            </a:r>
            <a:r>
              <a:rPr lang="sk-SK" sz="2900" dirty="0" err="1"/>
              <a:t>crown</a:t>
            </a:r>
            <a:r>
              <a:rPr lang="sk-SK" sz="2900" dirty="0"/>
              <a:t> as a Symbol of </a:t>
            </a:r>
            <a:r>
              <a:rPr lang="sk-SK" sz="2900" dirty="0" err="1"/>
              <a:t>national</a:t>
            </a:r>
            <a:r>
              <a:rPr lang="sk-SK" sz="2900" dirty="0"/>
              <a:t> </a:t>
            </a:r>
            <a:r>
              <a:rPr lang="sk-SK" sz="2900" dirty="0" err="1"/>
              <a:t>sovereignty</a:t>
            </a:r>
            <a:endParaRPr lang="sk-GR" sz="2900" dirty="0"/>
          </a:p>
          <a:p>
            <a:pPr>
              <a:lnSpc>
                <a:spcPct val="90000"/>
              </a:lnSpc>
            </a:pPr>
            <a:endParaRPr lang="sk-GR" sz="2900" dirty="0"/>
          </a:p>
          <a:p>
            <a:pPr>
              <a:lnSpc>
                <a:spcPct val="90000"/>
              </a:lnSpc>
            </a:pPr>
            <a:r>
              <a:rPr lang="sk-SK" sz="2900" dirty="0"/>
              <a:t>Pavel, </a:t>
            </a:r>
            <a:r>
              <a:rPr lang="sk-SK" sz="2900" dirty="0" err="1"/>
              <a:t>the</a:t>
            </a:r>
            <a:r>
              <a:rPr lang="sk-SK" sz="2900" dirty="0"/>
              <a:t> new </a:t>
            </a:r>
            <a:r>
              <a:rPr lang="sk-SK" sz="2900" dirty="0" err="1"/>
              <a:t>president</a:t>
            </a:r>
            <a:r>
              <a:rPr lang="sk-SK" sz="2900" dirty="0"/>
              <a:t>, </a:t>
            </a:r>
            <a:r>
              <a:rPr lang="sk-SK" sz="2900" dirty="0" err="1"/>
              <a:t>wants</a:t>
            </a:r>
            <a:r>
              <a:rPr lang="sk-SK" sz="2900" dirty="0"/>
              <a:t> to switch to Euro in </a:t>
            </a:r>
            <a:r>
              <a:rPr lang="sk-SK" sz="2900" dirty="0" err="1"/>
              <a:t>the</a:t>
            </a:r>
            <a:r>
              <a:rPr lang="sk-SK" sz="2900" dirty="0"/>
              <a:t> </a:t>
            </a:r>
            <a:r>
              <a:rPr lang="sk-SK" sz="2900" dirty="0" err="1"/>
              <a:t>upcoming</a:t>
            </a:r>
            <a:r>
              <a:rPr lang="sk-SK" sz="2900" dirty="0"/>
              <a:t> </a:t>
            </a:r>
            <a:r>
              <a:rPr lang="sk-SK" sz="2900" dirty="0" err="1"/>
              <a:t>years</a:t>
            </a:r>
            <a:r>
              <a:rPr lang="sk-SK" sz="2900" dirty="0"/>
              <a:t> – he </a:t>
            </a:r>
            <a:r>
              <a:rPr lang="sk-SK" sz="2900" dirty="0" err="1"/>
              <a:t>said</a:t>
            </a:r>
            <a:r>
              <a:rPr lang="sk-SK" sz="2900" dirty="0"/>
              <a:t> so in </a:t>
            </a:r>
            <a:r>
              <a:rPr lang="sk-SK" sz="2900" dirty="0" err="1"/>
              <a:t>the</a:t>
            </a:r>
            <a:r>
              <a:rPr lang="sk-SK" sz="2900" dirty="0"/>
              <a:t> New </a:t>
            </a:r>
            <a:r>
              <a:rPr lang="sk-SK" sz="2900" dirty="0" err="1"/>
              <a:t>Year</a:t>
            </a:r>
            <a:r>
              <a:rPr lang="sk-SK" sz="2900" dirty="0"/>
              <a:t> </a:t>
            </a:r>
            <a:r>
              <a:rPr lang="sk-SK" sz="2900" dirty="0" err="1"/>
              <a:t>speech</a:t>
            </a:r>
            <a:r>
              <a:rPr lang="sk-SK" sz="2900" dirty="0"/>
              <a:t>!</a:t>
            </a:r>
          </a:p>
          <a:p>
            <a:pPr>
              <a:lnSpc>
                <a:spcPct val="90000"/>
              </a:lnSpc>
            </a:pPr>
            <a:endParaRPr lang="sk-GR" sz="2900" dirty="0"/>
          </a:p>
          <a:p>
            <a:pPr>
              <a:lnSpc>
                <a:spcPct val="90000"/>
              </a:lnSpc>
            </a:pPr>
            <a:r>
              <a:rPr lang="sk-SK" sz="2900" dirty="0" err="1"/>
              <a:t>The</a:t>
            </a:r>
            <a:r>
              <a:rPr lang="sk-SK" sz="2900" dirty="0"/>
              <a:t> </a:t>
            </a:r>
            <a:r>
              <a:rPr lang="sk-SK" sz="2900" dirty="0" err="1"/>
              <a:t>reaction</a:t>
            </a:r>
            <a:r>
              <a:rPr lang="sk-SK" sz="2900" dirty="0"/>
              <a:t> of Fiala (ODS) – </a:t>
            </a:r>
            <a:r>
              <a:rPr lang="sk-SK" sz="2900" dirty="0" err="1"/>
              <a:t>negative</a:t>
            </a:r>
            <a:r>
              <a:rPr lang="sk-SK" sz="2900" dirty="0"/>
              <a:t>; </a:t>
            </a:r>
            <a:r>
              <a:rPr lang="sk-SK" sz="2900" dirty="0" err="1"/>
              <a:t>they</a:t>
            </a:r>
            <a:r>
              <a:rPr lang="sk-SK" sz="2900" dirty="0"/>
              <a:t> </a:t>
            </a:r>
            <a:r>
              <a:rPr lang="sk-SK" sz="2900" dirty="0" err="1"/>
              <a:t>first</a:t>
            </a:r>
            <a:r>
              <a:rPr lang="sk-SK" sz="2900" dirty="0"/>
              <a:t> </a:t>
            </a:r>
            <a:r>
              <a:rPr lang="sk-SK" sz="2900" dirty="0" err="1"/>
              <a:t>want</a:t>
            </a:r>
            <a:r>
              <a:rPr lang="sk-SK" sz="2900" dirty="0"/>
              <a:t> to </a:t>
            </a:r>
            <a:r>
              <a:rPr lang="sk-SK" sz="2900" dirty="0" err="1"/>
              <a:t>deal</a:t>
            </a:r>
            <a:r>
              <a:rPr lang="sk-SK" sz="2900" dirty="0"/>
              <a:t> </a:t>
            </a:r>
            <a:r>
              <a:rPr lang="sk-SK" sz="2900" dirty="0" err="1"/>
              <a:t>with</a:t>
            </a:r>
            <a:r>
              <a:rPr lang="sk-SK" sz="2900" dirty="0"/>
              <a:t> </a:t>
            </a:r>
            <a:r>
              <a:rPr lang="sk-SK" sz="2900" dirty="0" err="1"/>
              <a:t>the</a:t>
            </a:r>
            <a:r>
              <a:rPr lang="sk-SK" sz="2900" dirty="0"/>
              <a:t> </a:t>
            </a:r>
            <a:r>
              <a:rPr lang="sk-SK" sz="2900" dirty="0" err="1"/>
              <a:t>financial</a:t>
            </a:r>
            <a:r>
              <a:rPr lang="sk-SK" sz="2900" dirty="0"/>
              <a:t> </a:t>
            </a:r>
            <a:r>
              <a:rPr lang="sk-SK" sz="2900" dirty="0" err="1"/>
              <a:t>crisis</a:t>
            </a:r>
            <a:r>
              <a:rPr lang="sk-SK" sz="2900" dirty="0"/>
              <a:t> and </a:t>
            </a:r>
            <a:r>
              <a:rPr lang="sk-SK" sz="2900" dirty="0" err="1"/>
              <a:t>maybe</a:t>
            </a:r>
            <a:r>
              <a:rPr lang="sk-SK" sz="2900" dirty="0"/>
              <a:t> </a:t>
            </a:r>
            <a:r>
              <a:rPr lang="sk-SK" sz="2900" dirty="0" err="1"/>
              <a:t>then</a:t>
            </a:r>
            <a:r>
              <a:rPr lang="sk-SK" sz="2900" dirty="0"/>
              <a:t> </a:t>
            </a:r>
            <a:r>
              <a:rPr lang="sk-SK" sz="2900" dirty="0" err="1"/>
              <a:t>discuss</a:t>
            </a:r>
            <a:r>
              <a:rPr lang="sk-SK" sz="2900" dirty="0"/>
              <a:t> </a:t>
            </a:r>
            <a:r>
              <a:rPr lang="sk-SK" sz="2900" dirty="0" err="1"/>
              <a:t>switching</a:t>
            </a:r>
            <a:r>
              <a:rPr lang="sk-SK" sz="2900" dirty="0"/>
              <a:t> to Euro</a:t>
            </a:r>
            <a:endParaRPr lang="sk-GR" sz="2900" dirty="0"/>
          </a:p>
          <a:p>
            <a:pPr marL="0" indent="0">
              <a:lnSpc>
                <a:spcPct val="90000"/>
              </a:lnSpc>
              <a:buNone/>
            </a:pPr>
            <a:endParaRPr lang="sk-GR" sz="2900" dirty="0"/>
          </a:p>
          <a:p>
            <a:pPr>
              <a:lnSpc>
                <a:spcPct val="90000"/>
              </a:lnSpc>
            </a:pPr>
            <a:r>
              <a:rPr lang="sk-SK" sz="2900" dirty="0"/>
              <a:t>73%. of </a:t>
            </a:r>
            <a:r>
              <a:rPr lang="sk-SK" sz="2900" dirty="0" err="1"/>
              <a:t>Czechs</a:t>
            </a:r>
            <a:r>
              <a:rPr lang="sk-SK" sz="2900" dirty="0"/>
              <a:t> are </a:t>
            </a:r>
            <a:r>
              <a:rPr lang="sk-SK" sz="2900" dirty="0" err="1"/>
              <a:t>against</a:t>
            </a:r>
            <a:r>
              <a:rPr lang="sk-SK" sz="2900" dirty="0"/>
              <a:t> </a:t>
            </a:r>
            <a:r>
              <a:rPr lang="sk-SK" sz="2900" dirty="0" err="1"/>
              <a:t>the</a:t>
            </a:r>
            <a:r>
              <a:rPr lang="sk-SK" sz="2900" dirty="0"/>
              <a:t> euro, </a:t>
            </a:r>
            <a:r>
              <a:rPr lang="sk-SK" sz="2900" dirty="0" err="1"/>
              <a:t>according</a:t>
            </a:r>
            <a:r>
              <a:rPr lang="sk-SK" sz="2900" dirty="0"/>
              <a:t> to a CVVM </a:t>
            </a:r>
            <a:r>
              <a:rPr lang="sk-SK" sz="2900" dirty="0" err="1"/>
              <a:t>survey</a:t>
            </a:r>
            <a:r>
              <a:rPr lang="sk-SK" sz="2900" dirty="0"/>
              <a:t> </a:t>
            </a:r>
            <a:r>
              <a:rPr lang="sk-SK" sz="2900" dirty="0" err="1"/>
              <a:t>held</a:t>
            </a:r>
            <a:r>
              <a:rPr lang="sk-SK" sz="2900" dirty="0"/>
              <a:t> in 2023</a:t>
            </a:r>
            <a:endParaRPr lang="sk-GR" sz="2900" dirty="0"/>
          </a:p>
          <a:p>
            <a:pPr>
              <a:lnSpc>
                <a:spcPct val="90000"/>
              </a:lnSpc>
            </a:pPr>
            <a:endParaRPr lang="sk-GR" sz="1100" dirty="0"/>
          </a:p>
        </p:txBody>
      </p:sp>
    </p:spTree>
    <p:extLst>
      <p:ext uri="{BB962C8B-B14F-4D97-AF65-F5344CB8AC3E}">
        <p14:creationId xmlns:p14="http://schemas.microsoft.com/office/powerpoint/2010/main" val="1771848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>
            <a:extLst>
              <a:ext uri="{FF2B5EF4-FFF2-40B4-BE49-F238E27FC236}">
                <a16:creationId xmlns:a16="http://schemas.microsoft.com/office/drawing/2014/main" id="{BFDA6284-4E06-4F93-9624-A49FE810F1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3" name="Obrázok 2" descr="Obrázok, na ktorom je nebo, exteriér, budova, hmla&#10;&#10;Automaticky generovaný popis">
            <a:extLst>
              <a:ext uri="{FF2B5EF4-FFF2-40B4-BE49-F238E27FC236}">
                <a16:creationId xmlns:a16="http://schemas.microsoft.com/office/drawing/2014/main" id="{E0AEE0D0-73C0-3F46-AB3F-DB1FAFB169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946" b="24049"/>
          <a:stretch/>
        </p:blipFill>
        <p:spPr>
          <a:xfrm>
            <a:off x="-1" y="-1"/>
            <a:ext cx="12192001" cy="4883281"/>
          </a:xfrm>
          <a:prstGeom prst="rect">
            <a:avLst/>
          </a:prstGeom>
        </p:spPr>
      </p:pic>
      <p:sp>
        <p:nvSpPr>
          <p:cNvPr id="13" name="Freeform 9">
            <a:extLst>
              <a:ext uri="{FF2B5EF4-FFF2-40B4-BE49-F238E27FC236}">
                <a16:creationId xmlns:a16="http://schemas.microsoft.com/office/drawing/2014/main" id="{F73FEE0E-0740-4139-808A-A3B329A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4547642"/>
            <a:ext cx="12192000" cy="2332906"/>
          </a:xfrm>
          <a:custGeom>
            <a:avLst/>
            <a:gdLst>
              <a:gd name="connsiteX0" fmla="*/ 0 w 12192000"/>
              <a:gd name="connsiteY0" fmla="*/ 0 h 2332906"/>
              <a:gd name="connsiteX1" fmla="*/ 1996017 w 12192000"/>
              <a:gd name="connsiteY1" fmla="*/ 0 h 2332906"/>
              <a:gd name="connsiteX2" fmla="*/ 2377017 w 12192000"/>
              <a:gd name="connsiteY2" fmla="*/ 263783 h 2332906"/>
              <a:gd name="connsiteX3" fmla="*/ 2385484 w 12192000"/>
              <a:gd name="connsiteY3" fmla="*/ 266713 h 2332906"/>
              <a:gd name="connsiteX4" fmla="*/ 2398184 w 12192000"/>
              <a:gd name="connsiteY4" fmla="*/ 271110 h 2332906"/>
              <a:gd name="connsiteX5" fmla="*/ 2410883 w 12192000"/>
              <a:gd name="connsiteY5" fmla="*/ 275506 h 2332906"/>
              <a:gd name="connsiteX6" fmla="*/ 2421467 w 12192000"/>
              <a:gd name="connsiteY6" fmla="*/ 275506 h 2332906"/>
              <a:gd name="connsiteX7" fmla="*/ 2434167 w 12192000"/>
              <a:gd name="connsiteY7" fmla="*/ 275506 h 2332906"/>
              <a:gd name="connsiteX8" fmla="*/ 2444750 w 12192000"/>
              <a:gd name="connsiteY8" fmla="*/ 271110 h 2332906"/>
              <a:gd name="connsiteX9" fmla="*/ 2457450 w 12192000"/>
              <a:gd name="connsiteY9" fmla="*/ 266713 h 2332906"/>
              <a:gd name="connsiteX10" fmla="*/ 2465917 w 12192000"/>
              <a:gd name="connsiteY10" fmla="*/ 263783 h 2332906"/>
              <a:gd name="connsiteX11" fmla="*/ 2846917 w 12192000"/>
              <a:gd name="connsiteY11" fmla="*/ 0 h 2332906"/>
              <a:gd name="connsiteX12" fmla="*/ 12192000 w 12192000"/>
              <a:gd name="connsiteY12" fmla="*/ 0 h 2332906"/>
              <a:gd name="connsiteX13" fmla="*/ 12192000 w 12192000"/>
              <a:gd name="connsiteY13" fmla="*/ 2332906 h 2332906"/>
              <a:gd name="connsiteX14" fmla="*/ 0 w 12192000"/>
              <a:gd name="connsiteY14" fmla="*/ 2332906 h 2332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2192000" h="2332906">
                <a:moveTo>
                  <a:pt x="0" y="0"/>
                </a:moveTo>
                <a:lnTo>
                  <a:pt x="1996017" y="0"/>
                </a:lnTo>
                <a:lnTo>
                  <a:pt x="2377017" y="263783"/>
                </a:lnTo>
                <a:lnTo>
                  <a:pt x="2385484" y="266713"/>
                </a:lnTo>
                <a:lnTo>
                  <a:pt x="2398184" y="271110"/>
                </a:lnTo>
                <a:lnTo>
                  <a:pt x="2410883" y="275506"/>
                </a:lnTo>
                <a:lnTo>
                  <a:pt x="2421467" y="275506"/>
                </a:lnTo>
                <a:lnTo>
                  <a:pt x="2434167" y="275506"/>
                </a:lnTo>
                <a:lnTo>
                  <a:pt x="2444750" y="271110"/>
                </a:lnTo>
                <a:lnTo>
                  <a:pt x="2457450" y="266713"/>
                </a:lnTo>
                <a:lnTo>
                  <a:pt x="2465917" y="263783"/>
                </a:lnTo>
                <a:lnTo>
                  <a:pt x="2846917" y="0"/>
                </a:lnTo>
                <a:lnTo>
                  <a:pt x="12192000" y="0"/>
                </a:lnTo>
                <a:lnTo>
                  <a:pt x="12192000" y="2332906"/>
                </a:lnTo>
                <a:lnTo>
                  <a:pt x="0" y="2332906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6065FCE-ED0F-0B41-8A3E-79FE9EADF4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2788" y="4895558"/>
            <a:ext cx="10572000" cy="77952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THANK YOU FOR YOUR ATTENTION!</a:t>
            </a:r>
          </a:p>
        </p:txBody>
      </p:sp>
    </p:spTree>
    <p:extLst>
      <p:ext uri="{BB962C8B-B14F-4D97-AF65-F5344CB8AC3E}">
        <p14:creationId xmlns:p14="http://schemas.microsoft.com/office/powerpoint/2010/main" val="7827686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elektrická modrá, modrá majorelle, žltý, zástava&#10;&#10;Automaticky generovaný popis">
            <a:extLst>
              <a:ext uri="{FF2B5EF4-FFF2-40B4-BE49-F238E27FC236}">
                <a16:creationId xmlns:a16="http://schemas.microsoft.com/office/drawing/2014/main" id="{1BCB4D12-1CE9-8C43-99B7-891F8C822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A00F78CC-2B24-CD43-A333-D61F6ACD8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sk-SK" err="1"/>
              <a:t>Euroscepticism</a:t>
            </a:r>
            <a:r>
              <a:rPr lang="sk-SK"/>
              <a:t> in </a:t>
            </a:r>
            <a:r>
              <a:rPr lang="sk-SK" err="1"/>
              <a:t>general</a:t>
            </a:r>
            <a:r>
              <a:rPr lang="sk-SK"/>
              <a:t> </a:t>
            </a:r>
            <a:endParaRPr lang="sk-GR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7CBB59C-1334-724E-AD38-3981645665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4188525"/>
          </a:xfrm>
        </p:spPr>
        <p:txBody>
          <a:bodyPr>
            <a:normAutofit/>
          </a:bodyPr>
          <a:lstStyle/>
          <a:p>
            <a:r>
              <a:rPr lang="sk-SK" dirty="0" err="1"/>
              <a:t>Euroscepticism</a:t>
            </a:r>
            <a:r>
              <a:rPr lang="sk-SK" dirty="0"/>
              <a:t> as a </a:t>
            </a:r>
            <a:r>
              <a:rPr lang="sk-SK" dirty="0" err="1"/>
              <a:t>political</a:t>
            </a:r>
            <a:r>
              <a:rPr lang="sk-SK" dirty="0"/>
              <a:t> </a:t>
            </a:r>
            <a:r>
              <a:rPr lang="sk-SK" dirty="0" err="1"/>
              <a:t>movement</a:t>
            </a:r>
            <a:r>
              <a:rPr lang="sk-SK" dirty="0"/>
              <a:t> </a:t>
            </a:r>
            <a:r>
              <a:rPr lang="sk-SK" dirty="0" err="1"/>
              <a:t>became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most prominent </a:t>
            </a:r>
            <a:r>
              <a:rPr lang="sk-SK" dirty="0" err="1"/>
              <a:t>following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Treaty</a:t>
            </a:r>
            <a:r>
              <a:rPr lang="sk-SK" dirty="0"/>
              <a:t> of Maastricht in 1992, </a:t>
            </a:r>
            <a:r>
              <a:rPr lang="sk-SK" dirty="0" err="1"/>
              <a:t>which</a:t>
            </a:r>
            <a:r>
              <a:rPr lang="sk-SK" dirty="0"/>
              <a:t> </a:t>
            </a:r>
            <a:r>
              <a:rPr lang="sk-SK" dirty="0" err="1"/>
              <a:t>gave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 a </a:t>
            </a:r>
            <a:r>
              <a:rPr lang="sk-SK" dirty="0" err="1"/>
              <a:t>stronger</a:t>
            </a:r>
            <a:r>
              <a:rPr lang="sk-SK" dirty="0"/>
              <a:t> </a:t>
            </a:r>
            <a:r>
              <a:rPr lang="sk-SK" dirty="0" err="1"/>
              <a:t>political</a:t>
            </a:r>
            <a:r>
              <a:rPr lang="sk-SK" dirty="0"/>
              <a:t> </a:t>
            </a:r>
            <a:r>
              <a:rPr lang="sk-SK" dirty="0" err="1"/>
              <a:t>basis</a:t>
            </a:r>
            <a:r>
              <a:rPr lang="sk-SK" dirty="0"/>
              <a:t> </a:t>
            </a:r>
            <a:r>
              <a:rPr lang="sk-SK" dirty="0" err="1"/>
              <a:t>rather</a:t>
            </a:r>
            <a:r>
              <a:rPr lang="sk-SK" dirty="0"/>
              <a:t> </a:t>
            </a:r>
            <a:r>
              <a:rPr lang="sk-SK" dirty="0" err="1"/>
              <a:t>than</a:t>
            </a:r>
            <a:r>
              <a:rPr lang="sk-SK" dirty="0"/>
              <a:t> </a:t>
            </a:r>
            <a:r>
              <a:rPr lang="sk-SK" dirty="0" err="1"/>
              <a:t>being</a:t>
            </a:r>
            <a:r>
              <a:rPr lang="sk-SK" dirty="0"/>
              <a:t> </a:t>
            </a:r>
            <a:r>
              <a:rPr lang="sk-SK" dirty="0" err="1"/>
              <a:t>merely</a:t>
            </a:r>
            <a:r>
              <a:rPr lang="sk-SK" dirty="0"/>
              <a:t> </a:t>
            </a:r>
            <a:r>
              <a:rPr lang="sk-SK" dirty="0" err="1"/>
              <a:t>an</a:t>
            </a:r>
            <a:r>
              <a:rPr lang="sk-SK" dirty="0"/>
              <a:t> </a:t>
            </a:r>
            <a:r>
              <a:rPr lang="sk-SK" dirty="0" err="1"/>
              <a:t>economic</a:t>
            </a:r>
            <a:r>
              <a:rPr lang="sk-SK" dirty="0"/>
              <a:t> </a:t>
            </a:r>
            <a:r>
              <a:rPr lang="sk-SK" dirty="0" err="1"/>
              <a:t>arrangement</a:t>
            </a:r>
            <a:r>
              <a:rPr lang="sk-SK" dirty="0"/>
              <a:t>. </a:t>
            </a:r>
          </a:p>
          <a:p>
            <a:r>
              <a:rPr lang="sk-SK" dirty="0" err="1"/>
              <a:t>Euroscepticism</a:t>
            </a:r>
            <a:r>
              <a:rPr lang="sk-SK" dirty="0"/>
              <a:t> </a:t>
            </a:r>
            <a:r>
              <a:rPr lang="sk-SK" dirty="0" err="1"/>
              <a:t>may</a:t>
            </a:r>
            <a:r>
              <a:rPr lang="sk-SK" dirty="0"/>
              <a:t> </a:t>
            </a:r>
            <a:r>
              <a:rPr lang="sk-SK" dirty="0" err="1"/>
              <a:t>come</a:t>
            </a:r>
            <a:r>
              <a:rPr lang="sk-SK" dirty="0"/>
              <a:t> in </a:t>
            </a:r>
            <a:r>
              <a:rPr lang="sk-SK" dirty="0" err="1"/>
              <a:t>hard</a:t>
            </a:r>
            <a:r>
              <a:rPr lang="sk-SK" dirty="0"/>
              <a:t> or soft </a:t>
            </a:r>
            <a:r>
              <a:rPr lang="sk-SK" dirty="0" err="1"/>
              <a:t>varieties</a:t>
            </a:r>
            <a:r>
              <a:rPr lang="sk-SK" dirty="0"/>
              <a:t>.</a:t>
            </a:r>
          </a:p>
          <a:p>
            <a:r>
              <a:rPr lang="sk-SK" dirty="0" err="1"/>
              <a:t>Hard</a:t>
            </a:r>
            <a:r>
              <a:rPr lang="sk-SK" dirty="0"/>
              <a:t> </a:t>
            </a:r>
            <a:r>
              <a:rPr lang="sk-SK" dirty="0" err="1"/>
              <a:t>Euroscepticism</a:t>
            </a:r>
            <a:r>
              <a:rPr lang="sk-SK" dirty="0"/>
              <a:t> – </a:t>
            </a:r>
            <a:r>
              <a:rPr lang="sk-SK" dirty="0" err="1"/>
              <a:t>represented</a:t>
            </a:r>
            <a:r>
              <a:rPr lang="sk-SK" dirty="0"/>
              <a:t> by </a:t>
            </a:r>
            <a:r>
              <a:rPr lang="sk-SK" dirty="0" err="1"/>
              <a:t>movements</a:t>
            </a:r>
            <a:r>
              <a:rPr lang="sk-SK" dirty="0"/>
              <a:t> to </a:t>
            </a:r>
            <a:r>
              <a:rPr lang="sk-SK" dirty="0" err="1"/>
              <a:t>leave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Union</a:t>
            </a:r>
            <a:r>
              <a:rPr lang="sk-SK" dirty="0"/>
              <a:t>. </a:t>
            </a:r>
          </a:p>
          <a:p>
            <a:r>
              <a:rPr lang="sk-SK" dirty="0"/>
              <a:t>Soft </a:t>
            </a:r>
            <a:r>
              <a:rPr lang="sk-SK" dirty="0" err="1"/>
              <a:t>Euroscepticism</a:t>
            </a:r>
            <a:r>
              <a:rPr lang="sk-SK" dirty="0"/>
              <a:t> – </a:t>
            </a:r>
            <a:r>
              <a:rPr lang="sk-SK" dirty="0" err="1"/>
              <a:t>doesn‘t</a:t>
            </a:r>
            <a:r>
              <a:rPr lang="sk-SK" dirty="0"/>
              <a:t> </a:t>
            </a:r>
            <a:r>
              <a:rPr lang="sk-SK" dirty="0" err="1"/>
              <a:t>oppose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existence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EU </a:t>
            </a:r>
            <a:r>
              <a:rPr lang="sk-SK" dirty="0" err="1"/>
              <a:t>but</a:t>
            </a:r>
            <a:r>
              <a:rPr lang="sk-SK" dirty="0"/>
              <a:t> </a:t>
            </a:r>
            <a:r>
              <a:rPr lang="sk-SK" dirty="0" err="1"/>
              <a:t>instead</a:t>
            </a:r>
            <a:r>
              <a:rPr lang="sk-SK" dirty="0"/>
              <a:t> </a:t>
            </a:r>
            <a:r>
              <a:rPr lang="sk-SK" dirty="0" err="1"/>
              <a:t>seeks</a:t>
            </a:r>
            <a:r>
              <a:rPr lang="sk-SK" dirty="0"/>
              <a:t> to stop or </a:t>
            </a:r>
            <a:r>
              <a:rPr lang="sk-SK" dirty="0" err="1"/>
              <a:t>provide</a:t>
            </a:r>
            <a:r>
              <a:rPr lang="sk-SK" dirty="0"/>
              <a:t> </a:t>
            </a:r>
            <a:r>
              <a:rPr lang="sk-SK" dirty="0" err="1"/>
              <a:t>checks</a:t>
            </a:r>
            <a:r>
              <a:rPr lang="sk-SK" dirty="0"/>
              <a:t> to </a:t>
            </a:r>
            <a:r>
              <a:rPr lang="sk-SK" dirty="0" err="1"/>
              <a:t>further</a:t>
            </a:r>
            <a:r>
              <a:rPr lang="sk-SK" dirty="0"/>
              <a:t> </a:t>
            </a:r>
            <a:r>
              <a:rPr lang="sk-SK" dirty="0" err="1"/>
              <a:t>integration</a:t>
            </a:r>
            <a:r>
              <a:rPr lang="sk-SK" dirty="0"/>
              <a:t>, or </a:t>
            </a:r>
            <a:r>
              <a:rPr lang="sk-SK" dirty="0" err="1"/>
              <a:t>they</a:t>
            </a:r>
            <a:r>
              <a:rPr lang="sk-SK" dirty="0"/>
              <a:t> </a:t>
            </a:r>
            <a:r>
              <a:rPr lang="sk-SK" dirty="0" err="1"/>
              <a:t>don‘t</a:t>
            </a:r>
            <a:r>
              <a:rPr lang="sk-SK" dirty="0"/>
              <a:t> </a:t>
            </a:r>
            <a:r>
              <a:rPr lang="sk-SK" dirty="0" err="1"/>
              <a:t>like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direction</a:t>
            </a:r>
            <a:r>
              <a:rPr lang="sk-SK" dirty="0"/>
              <a:t> in </a:t>
            </a:r>
            <a:r>
              <a:rPr lang="sk-SK" dirty="0" err="1"/>
              <a:t>which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EU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headed</a:t>
            </a:r>
            <a:r>
              <a:rPr lang="sk-SK" dirty="0"/>
              <a:t>.</a:t>
            </a:r>
            <a:endParaRPr lang="sk-GR" dirty="0"/>
          </a:p>
        </p:txBody>
      </p:sp>
    </p:spTree>
    <p:extLst>
      <p:ext uri="{BB962C8B-B14F-4D97-AF65-F5344CB8AC3E}">
        <p14:creationId xmlns:p14="http://schemas.microsoft.com/office/powerpoint/2010/main" val="9925911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elektrická modrá, modrá majorelle, žltý, zástava&#10;&#10;Automaticky generovaný popis">
            <a:extLst>
              <a:ext uri="{FF2B5EF4-FFF2-40B4-BE49-F238E27FC236}">
                <a16:creationId xmlns:a16="http://schemas.microsoft.com/office/drawing/2014/main" id="{DC295AEB-CC51-1643-889E-D48C46C29A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t="15413"/>
          <a:stretch/>
        </p:blipFill>
        <p:spPr>
          <a:xfrm>
            <a:off x="-12192" y="10"/>
            <a:ext cx="12191980" cy="6857990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292E3EE-44FB-5544-9BC3-CAA8A002F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995633"/>
          </a:xfrm>
        </p:spPr>
        <p:txBody>
          <a:bodyPr>
            <a:normAutofit/>
          </a:bodyPr>
          <a:lstStyle/>
          <a:p>
            <a:r>
              <a:rPr lang="sk-SK" dirty="0" err="1"/>
              <a:t>Some</a:t>
            </a:r>
            <a:r>
              <a:rPr lang="sk-SK" dirty="0"/>
              <a:t> p</a:t>
            </a:r>
            <a:r>
              <a:rPr lang="sk-GR" dirty="0"/>
              <a:t>oints of the strongest Euroscepticism in history:</a:t>
            </a:r>
          </a:p>
          <a:p>
            <a:pPr>
              <a:buFont typeface="Wingdings" pitchFamily="2" charset="2"/>
              <a:buChar char="§"/>
            </a:pP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great</a:t>
            </a:r>
            <a:r>
              <a:rPr lang="sk-SK" dirty="0"/>
              <a:t> </a:t>
            </a:r>
            <a:r>
              <a:rPr lang="sk-SK" dirty="0" err="1"/>
              <a:t>recession</a:t>
            </a:r>
            <a:r>
              <a:rPr lang="sk-SK" dirty="0"/>
              <a:t> and </a:t>
            </a:r>
            <a:r>
              <a:rPr lang="sk-SK" dirty="0" err="1"/>
              <a:t>Eurozone</a:t>
            </a:r>
            <a:r>
              <a:rPr lang="sk-SK" dirty="0"/>
              <a:t> </a:t>
            </a:r>
            <a:r>
              <a:rPr lang="sk-SK" dirty="0" err="1"/>
              <a:t>crisis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early</a:t>
            </a:r>
            <a:r>
              <a:rPr lang="sk-SK" dirty="0"/>
              <a:t> 2010s</a:t>
            </a:r>
          </a:p>
          <a:p>
            <a:pPr>
              <a:buFont typeface="Wingdings" pitchFamily="2" charset="2"/>
              <a:buChar char="§"/>
            </a:pPr>
            <a:r>
              <a:rPr lang="sk-SK" dirty="0" err="1"/>
              <a:t>massive</a:t>
            </a:r>
            <a:r>
              <a:rPr lang="sk-SK" dirty="0"/>
              <a:t> </a:t>
            </a:r>
            <a:r>
              <a:rPr lang="sk-SK" dirty="0" err="1"/>
              <a:t>migration</a:t>
            </a:r>
            <a:r>
              <a:rPr lang="sk-SK" dirty="0"/>
              <a:t> </a:t>
            </a:r>
            <a:r>
              <a:rPr lang="sk-SK" dirty="0" err="1"/>
              <a:t>flows</a:t>
            </a:r>
            <a:r>
              <a:rPr lang="sk-SK" dirty="0"/>
              <a:t> of </a:t>
            </a:r>
            <a:r>
              <a:rPr lang="sk-SK" dirty="0" err="1"/>
              <a:t>refugees</a:t>
            </a:r>
            <a:r>
              <a:rPr lang="sk-SK" dirty="0"/>
              <a:t> </a:t>
            </a:r>
            <a:r>
              <a:rPr lang="sk-SK" dirty="0" err="1"/>
              <a:t>fleeing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war</a:t>
            </a:r>
            <a:r>
              <a:rPr lang="sk-SK" dirty="0"/>
              <a:t> in Syria in 2015</a:t>
            </a:r>
          </a:p>
          <a:p>
            <a:pPr>
              <a:buFont typeface="Wingdings" pitchFamily="2" charset="2"/>
              <a:buChar char="§"/>
            </a:pPr>
            <a:r>
              <a:rPr lang="sk-SK" dirty="0" err="1"/>
              <a:t>Brexit</a:t>
            </a:r>
            <a:endParaRPr lang="sk-SK" dirty="0"/>
          </a:p>
          <a:p>
            <a:r>
              <a:rPr lang="sk-GR" dirty="0"/>
              <a:t>After the </a:t>
            </a:r>
            <a:r>
              <a:rPr lang="sk-SK" dirty="0"/>
              <a:t>Covid-19 </a:t>
            </a:r>
            <a:r>
              <a:rPr lang="sk-SK" dirty="0" err="1"/>
              <a:t>pandemic</a:t>
            </a:r>
            <a:r>
              <a:rPr lang="sk-SK" dirty="0"/>
              <a:t> and </a:t>
            </a:r>
            <a:r>
              <a:rPr lang="sk-SK" dirty="0" err="1"/>
              <a:t>Russia's</a:t>
            </a:r>
            <a:r>
              <a:rPr lang="sk-SK" dirty="0"/>
              <a:t> </a:t>
            </a:r>
            <a:r>
              <a:rPr lang="sk-SK" dirty="0" err="1"/>
              <a:t>invasion</a:t>
            </a:r>
            <a:r>
              <a:rPr lang="sk-SK" dirty="0"/>
              <a:t> of </a:t>
            </a:r>
            <a:r>
              <a:rPr lang="sk-SK" dirty="0" err="1"/>
              <a:t>Ukraine</a:t>
            </a:r>
            <a:r>
              <a:rPr lang="sk-SK" dirty="0"/>
              <a:t>,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support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EU has </a:t>
            </a:r>
            <a:r>
              <a:rPr lang="sk-SK" dirty="0" err="1"/>
              <a:t>risen</a:t>
            </a:r>
            <a:r>
              <a:rPr lang="sk-SK" dirty="0"/>
              <a:t> – </a:t>
            </a:r>
            <a:r>
              <a:rPr lang="sk-SK" dirty="0" err="1"/>
              <a:t>both</a:t>
            </a:r>
            <a:r>
              <a:rPr lang="sk-SK" dirty="0"/>
              <a:t> </a:t>
            </a:r>
            <a:r>
              <a:rPr lang="sk-SK" dirty="0" err="1"/>
              <a:t>situations</a:t>
            </a:r>
            <a:r>
              <a:rPr lang="sk-SK" dirty="0"/>
              <a:t> </a:t>
            </a:r>
            <a:r>
              <a:rPr lang="sk-SK" dirty="0" err="1"/>
              <a:t>required</a:t>
            </a:r>
            <a:r>
              <a:rPr lang="sk-SK" dirty="0"/>
              <a:t> </a:t>
            </a:r>
            <a:r>
              <a:rPr lang="sk-SK" dirty="0" err="1"/>
              <a:t>joint</a:t>
            </a:r>
            <a:r>
              <a:rPr lang="sk-SK" dirty="0"/>
              <a:t> </a:t>
            </a:r>
            <a:r>
              <a:rPr lang="sk-SK" dirty="0" err="1"/>
              <a:t>action</a:t>
            </a:r>
            <a:r>
              <a:rPr lang="sk-SK" dirty="0"/>
              <a:t> by </a:t>
            </a:r>
            <a:r>
              <a:rPr lang="sk-SK" dirty="0" err="1"/>
              <a:t>member</a:t>
            </a:r>
            <a:r>
              <a:rPr lang="sk-SK" dirty="0"/>
              <a:t> </a:t>
            </a:r>
            <a:r>
              <a:rPr lang="sk-SK" dirty="0" err="1"/>
              <a:t>states</a:t>
            </a:r>
            <a:r>
              <a:rPr lang="sk-SK" dirty="0"/>
              <a:t>.</a:t>
            </a:r>
          </a:p>
          <a:p>
            <a:r>
              <a:rPr lang="sk-SK" dirty="0" err="1"/>
              <a:t>Euroscepticism</a:t>
            </a:r>
            <a:r>
              <a:rPr lang="sk-SK" dirty="0"/>
              <a:t> </a:t>
            </a:r>
            <a:r>
              <a:rPr lang="sk-SK" dirty="0" err="1"/>
              <a:t>is</a:t>
            </a:r>
            <a:r>
              <a:rPr lang="sk-SK" dirty="0"/>
              <a:t> </a:t>
            </a:r>
            <a:r>
              <a:rPr lang="sk-SK" dirty="0" err="1"/>
              <a:t>often</a:t>
            </a:r>
            <a:r>
              <a:rPr lang="sk-SK" dirty="0"/>
              <a:t> a </a:t>
            </a:r>
            <a:r>
              <a:rPr lang="sk-SK" dirty="0" err="1"/>
              <a:t>characteristic</a:t>
            </a:r>
            <a:r>
              <a:rPr lang="sk-SK" dirty="0"/>
              <a:t> of </a:t>
            </a:r>
            <a:r>
              <a:rPr lang="sk-SK" dirty="0" err="1"/>
              <a:t>far-right</a:t>
            </a:r>
            <a:r>
              <a:rPr lang="sk-SK" dirty="0"/>
              <a:t> </a:t>
            </a:r>
            <a:r>
              <a:rPr lang="sk-SK" dirty="0" err="1"/>
              <a:t>nationalistic</a:t>
            </a:r>
            <a:r>
              <a:rPr lang="sk-SK" dirty="0"/>
              <a:t> </a:t>
            </a:r>
            <a:r>
              <a:rPr lang="sk-SK" dirty="0" err="1"/>
              <a:t>political</a:t>
            </a:r>
            <a:r>
              <a:rPr lang="sk-SK" dirty="0"/>
              <a:t> </a:t>
            </a:r>
            <a:r>
              <a:rPr lang="sk-SK" dirty="0" err="1"/>
              <a:t>parties</a:t>
            </a:r>
            <a:r>
              <a:rPr lang="sk-SK" dirty="0"/>
              <a:t>.</a:t>
            </a:r>
            <a:endParaRPr lang="sk-GR" dirty="0"/>
          </a:p>
        </p:txBody>
      </p:sp>
    </p:spTree>
    <p:extLst>
      <p:ext uri="{BB962C8B-B14F-4D97-AF65-F5344CB8AC3E}">
        <p14:creationId xmlns:p14="http://schemas.microsoft.com/office/powerpoint/2010/main" val="2715393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51F2AB-3861-48C5-9859-786EBCA8C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F11FBB6F-8451-472C-98A6-5FE42988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C4935E58-93CF-FA44-AE54-4DBBF2E0E2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447188"/>
            <a:ext cx="3675318" cy="5965804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sk-SK" sz="2500" dirty="0"/>
            </a:br>
            <a:br>
              <a:rPr lang="sk-SK" sz="2500" dirty="0"/>
            </a:br>
            <a:br>
              <a:rPr lang="sk-SK" sz="2500" dirty="0"/>
            </a:br>
            <a:br>
              <a:rPr lang="sk-SK" sz="2500" dirty="0"/>
            </a:br>
            <a:br>
              <a:rPr lang="sk-SK" sz="2500" dirty="0"/>
            </a:br>
            <a:br>
              <a:rPr lang="sk-SK" sz="2500" dirty="0"/>
            </a:br>
            <a:br>
              <a:rPr lang="sk-SK" sz="2500" dirty="0"/>
            </a:br>
            <a:br>
              <a:rPr lang="sk-SK" sz="2500" dirty="0"/>
            </a:br>
            <a:r>
              <a:rPr lang="sk-SK" sz="4400" dirty="0" err="1"/>
              <a:t>Eurosceptic</a:t>
            </a:r>
            <a:r>
              <a:rPr lang="sk-SK" sz="4400" dirty="0"/>
              <a:t> </a:t>
            </a:r>
            <a:r>
              <a:rPr lang="sk-SK" sz="4400" dirty="0" err="1"/>
              <a:t>political</a:t>
            </a:r>
            <a:r>
              <a:rPr lang="sk-SK" sz="4400" dirty="0"/>
              <a:t> </a:t>
            </a:r>
            <a:r>
              <a:rPr lang="sk-SK" sz="4400" dirty="0" err="1"/>
              <a:t>parties</a:t>
            </a:r>
            <a:r>
              <a:rPr lang="sk-SK" sz="4400" dirty="0"/>
              <a:t> in </a:t>
            </a:r>
            <a:r>
              <a:rPr lang="sk-SK" sz="4400" dirty="0" err="1"/>
              <a:t>the</a:t>
            </a:r>
            <a:r>
              <a:rPr lang="sk-SK" sz="4400" dirty="0"/>
              <a:t> </a:t>
            </a:r>
            <a:r>
              <a:rPr lang="sk-SK" sz="4400" dirty="0" err="1"/>
              <a:t>Czech</a:t>
            </a:r>
            <a:r>
              <a:rPr lang="sk-SK" sz="4400" dirty="0"/>
              <a:t> </a:t>
            </a:r>
            <a:r>
              <a:rPr lang="sk-SK" sz="4400" dirty="0" err="1"/>
              <a:t>Republic</a:t>
            </a:r>
            <a:r>
              <a:rPr lang="sk-SK" sz="4400" dirty="0"/>
              <a:t> – ODS</a:t>
            </a:r>
            <a:endParaRPr lang="sk-GR" sz="44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7C8FB31-D3B4-1F42-BCB3-442202F686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143" y="268223"/>
            <a:ext cx="6585235" cy="4367351"/>
          </a:xfrm>
        </p:spPr>
        <p:txBody>
          <a:bodyPr>
            <a:noAutofit/>
          </a:bodyPr>
          <a:lstStyle/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Civic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Democratic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Party (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Czech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: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Občanská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demokratická strana, ODS) –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conservative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and soft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Eurosceptic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political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party.</a:t>
            </a:r>
          </a:p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Modelled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based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on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British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Conservative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Party.</a:t>
            </a:r>
          </a:p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Holds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34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seats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in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Chamber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of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Deputies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second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strongest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party by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number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of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seats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following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2021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election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Founded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in 1991 by Václav Klaus.</a:t>
            </a:r>
          </a:p>
          <a:p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Prime Minister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Petr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Fiala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is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currently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leading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party.</a:t>
            </a:r>
          </a:p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After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Klaus and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some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other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members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left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ODS (2006),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party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stopped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being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as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eurosceptic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as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it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was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before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sk-GR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brázok 3" descr="Obrázok, na ktorom je text, logo, grafika, písmo&#10;&#10;Automaticky generovaný popis">
            <a:extLst>
              <a:ext uri="{FF2B5EF4-FFF2-40B4-BE49-F238E27FC236}">
                <a16:creationId xmlns:a16="http://schemas.microsoft.com/office/drawing/2014/main" id="{54C5CA09-0A0B-0F41-87C8-E306C8D38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9683" y="4903799"/>
            <a:ext cx="3393295" cy="168597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705218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ok 4" descr="Obrázok, na ktorom je text, písmo, grafika, logo&#10;&#10;Automaticky generovaný popis">
            <a:extLst>
              <a:ext uri="{FF2B5EF4-FFF2-40B4-BE49-F238E27FC236}">
                <a16:creationId xmlns:a16="http://schemas.microsoft.com/office/drawing/2014/main" id="{80EBC283-CA18-6B48-8E4D-4961428BD8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r="37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B976C0C-3857-3548-A4D9-89F26B8D6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sk-GR" dirty="0"/>
              <a:t>ODS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54B536DA-0C8E-824A-BA76-AC05A86818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>
            <a:normAutofit/>
          </a:bodyPr>
          <a:lstStyle/>
          <a:p>
            <a:r>
              <a:rPr lang="sk-SK"/>
              <a:t>ODS </a:t>
            </a:r>
            <a:r>
              <a:rPr lang="sk-SK" err="1"/>
              <a:t>supports</a:t>
            </a:r>
            <a:r>
              <a:rPr lang="sk-SK"/>
              <a:t> </a:t>
            </a:r>
            <a:r>
              <a:rPr lang="sk-SK" err="1"/>
              <a:t>maintaining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sovereignty</a:t>
            </a:r>
            <a:r>
              <a:rPr lang="sk-SK"/>
              <a:t> and integrity </a:t>
            </a:r>
            <a:r>
              <a:rPr lang="sk-SK" err="1"/>
              <a:t>against</a:t>
            </a:r>
            <a:r>
              <a:rPr lang="sk-SK"/>
              <a:t>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European</a:t>
            </a:r>
            <a:r>
              <a:rPr lang="sk-SK"/>
              <a:t> </a:t>
            </a:r>
            <a:r>
              <a:rPr lang="sk-SK" err="1"/>
              <a:t>Union</a:t>
            </a:r>
            <a:r>
              <a:rPr lang="sk-SK"/>
              <a:t>.</a:t>
            </a:r>
          </a:p>
          <a:p>
            <a:r>
              <a:rPr lang="sk-SK" err="1"/>
              <a:t>They</a:t>
            </a:r>
            <a:r>
              <a:rPr lang="sk-SK"/>
              <a:t> </a:t>
            </a:r>
            <a:r>
              <a:rPr lang="sk-SK" err="1"/>
              <a:t>call</a:t>
            </a:r>
            <a:r>
              <a:rPr lang="sk-SK"/>
              <a:t> </a:t>
            </a:r>
            <a:r>
              <a:rPr lang="sk-SK" err="1"/>
              <a:t>for</a:t>
            </a:r>
            <a:r>
              <a:rPr lang="sk-SK"/>
              <a:t> a </a:t>
            </a:r>
            <a:r>
              <a:rPr lang="sk-SK" err="1"/>
              <a:t>fundamental</a:t>
            </a:r>
            <a:r>
              <a:rPr lang="sk-SK"/>
              <a:t> </a:t>
            </a:r>
            <a:r>
              <a:rPr lang="sk-SK" err="1"/>
              <a:t>reform</a:t>
            </a:r>
            <a:r>
              <a:rPr lang="sk-SK"/>
              <a:t> of </a:t>
            </a:r>
            <a:r>
              <a:rPr lang="sk-SK" err="1"/>
              <a:t>the</a:t>
            </a:r>
            <a:r>
              <a:rPr lang="sk-SK"/>
              <a:t> EU and </a:t>
            </a:r>
            <a:r>
              <a:rPr lang="sk-SK" err="1"/>
              <a:t>strongly</a:t>
            </a:r>
            <a:r>
              <a:rPr lang="sk-SK"/>
              <a:t> </a:t>
            </a:r>
            <a:r>
              <a:rPr lang="sk-SK" err="1"/>
              <a:t>oppose</a:t>
            </a:r>
            <a:r>
              <a:rPr lang="sk-SK"/>
              <a:t> </a:t>
            </a:r>
            <a:r>
              <a:rPr lang="sk-SK" err="1"/>
              <a:t>any</a:t>
            </a:r>
            <a:r>
              <a:rPr lang="sk-SK"/>
              <a:t> </a:t>
            </a:r>
            <a:r>
              <a:rPr lang="sk-SK" err="1"/>
              <a:t>federalisation</a:t>
            </a:r>
            <a:r>
              <a:rPr lang="sk-SK"/>
              <a:t> of </a:t>
            </a:r>
            <a:r>
              <a:rPr lang="sk-SK" err="1"/>
              <a:t>Europe</a:t>
            </a:r>
            <a:r>
              <a:rPr lang="sk-SK"/>
              <a:t>.</a:t>
            </a:r>
          </a:p>
          <a:p>
            <a:r>
              <a:rPr lang="sk-SK" err="1"/>
              <a:t>The</a:t>
            </a:r>
            <a:r>
              <a:rPr lang="sk-SK"/>
              <a:t> party </a:t>
            </a:r>
            <a:r>
              <a:rPr lang="sk-SK" err="1"/>
              <a:t>is</a:t>
            </a:r>
            <a:r>
              <a:rPr lang="sk-SK"/>
              <a:t> a </a:t>
            </a:r>
            <a:r>
              <a:rPr lang="sk-SK" err="1"/>
              <a:t>member</a:t>
            </a:r>
            <a:r>
              <a:rPr lang="sk-SK"/>
              <a:t> of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national-conservative</a:t>
            </a:r>
            <a:r>
              <a:rPr lang="sk-SK"/>
              <a:t> </a:t>
            </a:r>
            <a:r>
              <a:rPr lang="sk-SK" err="1"/>
              <a:t>European</a:t>
            </a:r>
            <a:r>
              <a:rPr lang="sk-SK"/>
              <a:t> </a:t>
            </a:r>
            <a:r>
              <a:rPr lang="sk-SK" err="1"/>
              <a:t>Conservatives</a:t>
            </a:r>
            <a:r>
              <a:rPr lang="sk-SK"/>
              <a:t> and </a:t>
            </a:r>
            <a:r>
              <a:rPr lang="sk-SK" err="1"/>
              <a:t>Reformists</a:t>
            </a:r>
            <a:r>
              <a:rPr lang="sk-SK"/>
              <a:t> </a:t>
            </a:r>
            <a:r>
              <a:rPr lang="sk-SK" err="1"/>
              <a:t>group</a:t>
            </a:r>
            <a:r>
              <a:rPr lang="sk-SK"/>
              <a:t>.</a:t>
            </a:r>
          </a:p>
          <a:p>
            <a:r>
              <a:rPr lang="sk-SK" err="1"/>
              <a:t>The</a:t>
            </a:r>
            <a:r>
              <a:rPr lang="sk-SK"/>
              <a:t> party </a:t>
            </a:r>
            <a:r>
              <a:rPr lang="sk-SK" err="1"/>
              <a:t>supports</a:t>
            </a:r>
            <a:r>
              <a:rPr lang="sk-SK"/>
              <a:t> </a:t>
            </a:r>
            <a:r>
              <a:rPr lang="sk-SK" err="1"/>
              <a:t>compulsory</a:t>
            </a:r>
            <a:r>
              <a:rPr lang="sk-SK"/>
              <a:t> </a:t>
            </a:r>
            <a:r>
              <a:rPr lang="sk-SK" err="1"/>
              <a:t>measures</a:t>
            </a:r>
            <a:r>
              <a:rPr lang="sk-SK"/>
              <a:t> </a:t>
            </a:r>
            <a:r>
              <a:rPr lang="sk-SK" err="1"/>
              <a:t>for</a:t>
            </a:r>
            <a:r>
              <a:rPr lang="sk-SK"/>
              <a:t> </a:t>
            </a:r>
            <a:r>
              <a:rPr lang="sk-SK" err="1"/>
              <a:t>immigrants</a:t>
            </a:r>
            <a:r>
              <a:rPr lang="sk-SK"/>
              <a:t> to </a:t>
            </a:r>
            <a:r>
              <a:rPr lang="sk-SK" err="1"/>
              <a:t>speak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, </a:t>
            </a:r>
            <a:r>
              <a:rPr lang="sk-SK" err="1"/>
              <a:t>learn</a:t>
            </a:r>
            <a:r>
              <a:rPr lang="sk-SK"/>
              <a:t> </a:t>
            </a:r>
            <a:r>
              <a:rPr lang="sk-SK" err="1"/>
              <a:t>about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history</a:t>
            </a:r>
            <a:r>
              <a:rPr lang="sk-SK"/>
              <a:t>, and </a:t>
            </a:r>
            <a:r>
              <a:rPr lang="sk-SK" err="1"/>
              <a:t>adapt</a:t>
            </a:r>
            <a:r>
              <a:rPr lang="sk-SK"/>
              <a:t> to </a:t>
            </a:r>
            <a:r>
              <a:rPr lang="sk-SK" err="1"/>
              <a:t>local</a:t>
            </a:r>
            <a:r>
              <a:rPr lang="sk-SK"/>
              <a:t> </a:t>
            </a:r>
            <a:r>
              <a:rPr lang="sk-SK" err="1"/>
              <a:t>customs</a:t>
            </a:r>
            <a:r>
              <a:rPr lang="sk-SK"/>
              <a:t> and </a:t>
            </a:r>
            <a:r>
              <a:rPr lang="sk-SK" err="1"/>
              <a:t>cultures</a:t>
            </a:r>
            <a:r>
              <a:rPr lang="sk-SK"/>
              <a:t>.</a:t>
            </a:r>
            <a:endParaRPr lang="sk-GR" baseline="30000"/>
          </a:p>
          <a:p>
            <a:r>
              <a:rPr lang="sk-SK"/>
              <a:t>ODS </a:t>
            </a:r>
            <a:r>
              <a:rPr lang="sk-SK" err="1"/>
              <a:t>also</a:t>
            </a:r>
            <a:r>
              <a:rPr lang="sk-SK"/>
              <a:t> </a:t>
            </a:r>
            <a:r>
              <a:rPr lang="sk-SK" err="1"/>
              <a:t>opposes</a:t>
            </a:r>
            <a:r>
              <a:rPr lang="sk-SK"/>
              <a:t> </a:t>
            </a:r>
            <a:r>
              <a:rPr lang="sk-SK" err="1"/>
              <a:t>compulsory</a:t>
            </a:r>
            <a:r>
              <a:rPr lang="sk-SK"/>
              <a:t> EU migrant </a:t>
            </a:r>
            <a:r>
              <a:rPr lang="sk-SK" err="1"/>
              <a:t>quotas</a:t>
            </a:r>
            <a:r>
              <a:rPr lang="sk-SK"/>
              <a:t> by </a:t>
            </a:r>
            <a:r>
              <a:rPr lang="sk-SK" err="1"/>
              <a:t>arguing</a:t>
            </a:r>
            <a:r>
              <a:rPr lang="sk-SK"/>
              <a:t> </a:t>
            </a:r>
            <a:r>
              <a:rPr lang="sk-SK" err="1"/>
              <a:t>that</a:t>
            </a:r>
            <a:r>
              <a:rPr lang="sk-SK"/>
              <a:t> </a:t>
            </a:r>
            <a:r>
              <a:rPr lang="sk-SK" err="1"/>
              <a:t>the</a:t>
            </a:r>
            <a:r>
              <a:rPr lang="sk-SK"/>
              <a:t> </a:t>
            </a:r>
            <a:r>
              <a:rPr lang="sk-SK" err="1"/>
              <a:t>Czech</a:t>
            </a:r>
            <a:r>
              <a:rPr lang="sk-SK"/>
              <a:t> </a:t>
            </a:r>
            <a:r>
              <a:rPr lang="sk-SK" err="1"/>
              <a:t>Republic</a:t>
            </a:r>
            <a:r>
              <a:rPr lang="sk-SK"/>
              <a:t> </a:t>
            </a:r>
            <a:r>
              <a:rPr lang="sk-SK" err="1"/>
              <a:t>should</a:t>
            </a:r>
            <a:r>
              <a:rPr lang="sk-SK"/>
              <a:t> </a:t>
            </a:r>
            <a:r>
              <a:rPr lang="sk-SK" err="1"/>
              <a:t>have</a:t>
            </a:r>
            <a:r>
              <a:rPr lang="sk-SK"/>
              <a:t> </a:t>
            </a:r>
            <a:r>
              <a:rPr lang="sk-SK" err="1"/>
              <a:t>sovereignty</a:t>
            </a:r>
            <a:r>
              <a:rPr lang="sk-SK"/>
              <a:t> over </a:t>
            </a:r>
            <a:r>
              <a:rPr lang="sk-SK" err="1"/>
              <a:t>its</a:t>
            </a:r>
            <a:r>
              <a:rPr lang="sk-SK"/>
              <a:t> </a:t>
            </a:r>
            <a:r>
              <a:rPr lang="sk-SK" err="1"/>
              <a:t>border</a:t>
            </a:r>
            <a:r>
              <a:rPr lang="sk-SK"/>
              <a:t> </a:t>
            </a:r>
            <a:r>
              <a:rPr lang="sk-SK" err="1"/>
              <a:t>control</a:t>
            </a:r>
            <a:r>
              <a:rPr lang="sk-SK"/>
              <a:t>.  </a:t>
            </a:r>
          </a:p>
          <a:p>
            <a:r>
              <a:rPr lang="sk-SK"/>
              <a:t>ODS </a:t>
            </a:r>
            <a:r>
              <a:rPr lang="sk-SK" err="1"/>
              <a:t>also</a:t>
            </a:r>
            <a:r>
              <a:rPr lang="sk-SK"/>
              <a:t> </a:t>
            </a:r>
            <a:r>
              <a:rPr lang="sk-SK" err="1"/>
              <a:t>supports</a:t>
            </a:r>
            <a:r>
              <a:rPr lang="sk-SK"/>
              <a:t> </a:t>
            </a:r>
            <a:r>
              <a:rPr lang="sk-SK" err="1"/>
              <a:t>citizen‘s</a:t>
            </a:r>
            <a:r>
              <a:rPr lang="sk-SK"/>
              <a:t> </a:t>
            </a:r>
            <a:r>
              <a:rPr lang="sk-SK" err="1"/>
              <a:t>right</a:t>
            </a:r>
            <a:r>
              <a:rPr lang="sk-SK"/>
              <a:t> to </a:t>
            </a:r>
            <a:r>
              <a:rPr lang="sk-SK" err="1"/>
              <a:t>own</a:t>
            </a:r>
            <a:r>
              <a:rPr lang="sk-SK"/>
              <a:t> and </a:t>
            </a:r>
            <a:r>
              <a:rPr lang="sk-SK" err="1"/>
              <a:t>carry</a:t>
            </a:r>
            <a:r>
              <a:rPr lang="sk-SK"/>
              <a:t> </a:t>
            </a:r>
            <a:r>
              <a:rPr lang="sk-SK" err="1"/>
              <a:t>firearms</a:t>
            </a:r>
            <a:r>
              <a:rPr lang="sk-SK"/>
              <a:t>.</a:t>
            </a:r>
          </a:p>
          <a:p>
            <a:endParaRPr lang="sk-SK" baseline="30000"/>
          </a:p>
        </p:txBody>
      </p:sp>
    </p:spTree>
    <p:extLst>
      <p:ext uri="{BB962C8B-B14F-4D97-AF65-F5344CB8AC3E}">
        <p14:creationId xmlns:p14="http://schemas.microsoft.com/office/powerpoint/2010/main" val="1418446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451F2AB-3861-48C5-9859-786EBCA8CB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F11FBB6F-8451-472C-98A6-5FE42988D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DB4E5536-F64D-5E40-9F05-3C475B001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447188"/>
            <a:ext cx="3675318" cy="5468700"/>
          </a:xfrm>
        </p:spPr>
        <p:txBody>
          <a:bodyPr anchor="ctr">
            <a:normAutofit/>
          </a:bodyPr>
          <a:lstStyle/>
          <a:p>
            <a:r>
              <a:rPr lang="sk-GR" dirty="0"/>
              <a:t> SPD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7C8B85A-2490-2846-8890-14CCB434F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143" y="447187"/>
            <a:ext cx="6585235" cy="4393037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Freedom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and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Direct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Democracy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(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Czech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: Svoboda a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přímá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demokracie, SPD)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a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right-wing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populist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political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party in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Czech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Republic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led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by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Tomio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Okamura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and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it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holds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20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seats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in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Chamber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of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Deputies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pPr>
              <a:lnSpc>
                <a:spcPct val="90000"/>
              </a:lnSpc>
            </a:pP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party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was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founded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in May 2015 by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Tomio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Okamura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and Radim Fiala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when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eight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Members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of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Parliament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left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Dawn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of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Direct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Democracy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parliamentary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group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(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also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Eurosceptic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party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was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dissolved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in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March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2018).</a:t>
            </a:r>
          </a:p>
          <a:p>
            <a:pPr>
              <a:lnSpc>
                <a:spcPct val="90000"/>
              </a:lnSpc>
            </a:pP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party has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links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with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Marine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Le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Pen's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National Front.</a:t>
            </a:r>
          </a:p>
          <a:p>
            <a:pPr>
              <a:lnSpc>
                <a:spcPct val="90000"/>
              </a:lnSpc>
            </a:pP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In 2019,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following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European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Parliament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elections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SPD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entered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European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Parliament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with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two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MEPs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who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sit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with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Identity and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Democracy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group</a:t>
            </a:r>
            <a:r>
              <a:rPr lang="sk-SK" dirty="0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  <a:endParaRPr lang="sk-GR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Obrázok 3" descr="Obrázok, na ktorom je text, písmo, logo, grafika&#10;&#10;Automaticky generovaný popis">
            <a:extLst>
              <a:ext uri="{FF2B5EF4-FFF2-40B4-BE49-F238E27FC236}">
                <a16:creationId xmlns:a16="http://schemas.microsoft.com/office/drawing/2014/main" id="{14545D76-C8A7-2B4E-A875-6267CD29B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520" y="4951016"/>
            <a:ext cx="3257926" cy="168597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9026582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4DFCA1B-EBDC-4E7D-A427-8ABCF4872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23">
            <a:extLst>
              <a:ext uri="{FF2B5EF4-FFF2-40B4-BE49-F238E27FC236}">
                <a16:creationId xmlns:a16="http://schemas.microsoft.com/office/drawing/2014/main" id="{685C60B6-0810-4355-895B-4513096D38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4637005" cy="6858000"/>
          </a:xfrm>
          <a:custGeom>
            <a:avLst/>
            <a:gdLst>
              <a:gd name="connsiteX0" fmla="*/ 0 w 4637005"/>
              <a:gd name="connsiteY0" fmla="*/ 0 h 6858000"/>
              <a:gd name="connsiteX1" fmla="*/ 4637005 w 4637005"/>
              <a:gd name="connsiteY1" fmla="*/ 0 h 6858000"/>
              <a:gd name="connsiteX2" fmla="*/ 4637005 w 4637005"/>
              <a:gd name="connsiteY2" fmla="*/ 1900238 h 6858000"/>
              <a:gd name="connsiteX3" fmla="*/ 4266589 w 4637005"/>
              <a:gd name="connsiteY3" fmla="*/ 2178050 h 6858000"/>
              <a:gd name="connsiteX4" fmla="*/ 4262355 w 4637005"/>
              <a:gd name="connsiteY4" fmla="*/ 2184400 h 6858000"/>
              <a:gd name="connsiteX5" fmla="*/ 4256005 w 4637005"/>
              <a:gd name="connsiteY5" fmla="*/ 2193925 h 6858000"/>
              <a:gd name="connsiteX6" fmla="*/ 4249655 w 4637005"/>
              <a:gd name="connsiteY6" fmla="*/ 2201863 h 6858000"/>
              <a:gd name="connsiteX7" fmla="*/ 4249655 w 4637005"/>
              <a:gd name="connsiteY7" fmla="*/ 2211388 h 6858000"/>
              <a:gd name="connsiteX8" fmla="*/ 4249655 w 4637005"/>
              <a:gd name="connsiteY8" fmla="*/ 2220913 h 6858000"/>
              <a:gd name="connsiteX9" fmla="*/ 4256005 w 4637005"/>
              <a:gd name="connsiteY9" fmla="*/ 2228850 h 6858000"/>
              <a:gd name="connsiteX10" fmla="*/ 4262355 w 4637005"/>
              <a:gd name="connsiteY10" fmla="*/ 2238375 h 6858000"/>
              <a:gd name="connsiteX11" fmla="*/ 4266589 w 4637005"/>
              <a:gd name="connsiteY11" fmla="*/ 2244725 h 6858000"/>
              <a:gd name="connsiteX12" fmla="*/ 4637005 w 4637005"/>
              <a:gd name="connsiteY12" fmla="*/ 2522538 h 6858000"/>
              <a:gd name="connsiteX13" fmla="*/ 4637005 w 4637005"/>
              <a:gd name="connsiteY13" fmla="*/ 6858000 h 6858000"/>
              <a:gd name="connsiteX14" fmla="*/ 0 w 4637005"/>
              <a:gd name="connsiteY1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637005" h="6858000">
                <a:moveTo>
                  <a:pt x="0" y="0"/>
                </a:moveTo>
                <a:lnTo>
                  <a:pt x="4637005" y="0"/>
                </a:lnTo>
                <a:lnTo>
                  <a:pt x="4637005" y="1900238"/>
                </a:lnTo>
                <a:lnTo>
                  <a:pt x="4266589" y="2178050"/>
                </a:lnTo>
                <a:lnTo>
                  <a:pt x="4262355" y="2184400"/>
                </a:lnTo>
                <a:lnTo>
                  <a:pt x="4256005" y="2193925"/>
                </a:lnTo>
                <a:lnTo>
                  <a:pt x="4249655" y="2201863"/>
                </a:lnTo>
                <a:lnTo>
                  <a:pt x="4249655" y="2211388"/>
                </a:lnTo>
                <a:lnTo>
                  <a:pt x="4249655" y="2220913"/>
                </a:lnTo>
                <a:lnTo>
                  <a:pt x="4256005" y="2228850"/>
                </a:lnTo>
                <a:lnTo>
                  <a:pt x="4262355" y="2238375"/>
                </a:lnTo>
                <a:lnTo>
                  <a:pt x="4266589" y="2244725"/>
                </a:lnTo>
                <a:lnTo>
                  <a:pt x="4637005" y="2522538"/>
                </a:lnTo>
                <a:lnTo>
                  <a:pt x="4637005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B4EB5A6-5C16-4046-A5EE-DC11178E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515" y="447188"/>
            <a:ext cx="3675318" cy="5468700"/>
          </a:xfrm>
        </p:spPr>
        <p:txBody>
          <a:bodyPr anchor="ctr">
            <a:normAutofit/>
          </a:bodyPr>
          <a:lstStyle/>
          <a:p>
            <a:endParaRPr lang="sk-GR" sz="32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6D8D9E22-5AEB-4B45-ABC3-05AE127A6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9143" y="447188"/>
            <a:ext cx="6585235" cy="3632200"/>
          </a:xfrm>
        </p:spPr>
        <p:txBody>
          <a:bodyPr>
            <a:normAutofit/>
          </a:bodyPr>
          <a:lstStyle/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party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opposes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Czech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membership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of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European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Union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and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calls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for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Czech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Republic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to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leave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bloc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–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Hard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Euroscepticism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They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also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want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to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pursue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a more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restrictive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immigration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policy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,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particularly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towards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immigration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from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Islamic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nations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, and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reject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r>
              <a:rPr lang="sk-SK" err="1">
                <a:solidFill>
                  <a:schemeClr val="bg1">
                    <a:lumMod val="85000"/>
                    <a:lumOff val="15000"/>
                  </a:schemeClr>
                </a:solidFill>
              </a:rPr>
              <a:t>multiculturalism</a:t>
            </a:r>
            <a:r>
              <a:rPr lang="sk-SK">
                <a:solidFill>
                  <a:schemeClr val="bg1">
                    <a:lumMod val="85000"/>
                    <a:lumOff val="15000"/>
                  </a:schemeClr>
                </a:solidFill>
              </a:rPr>
              <a:t>.</a:t>
            </a:r>
          </a:p>
          <a:p>
            <a:endParaRPr lang="sk-GR" sz="160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6" name="Obrázok 5" descr="Obrázok, na ktorom je ľudská tvár, ošatenie, osoba, obojok&#10;&#10;Automaticky generovaný popis">
            <a:extLst>
              <a:ext uri="{FF2B5EF4-FFF2-40B4-BE49-F238E27FC236}">
                <a16:creationId xmlns:a16="http://schemas.microsoft.com/office/drawing/2014/main" id="{FFCA469D-0A78-9C4A-B5E7-256CEBBAA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0341" y="4292648"/>
            <a:ext cx="1685977" cy="168597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  <p:pic>
        <p:nvPicPr>
          <p:cNvPr id="4" name="Obrázok 3" descr="Obrázok, na ktorom je grafika, grafický dizajn, kreslený obrázok, logo&#10;&#10;Automaticky generovaný popis">
            <a:extLst>
              <a:ext uri="{FF2B5EF4-FFF2-40B4-BE49-F238E27FC236}">
                <a16:creationId xmlns:a16="http://schemas.microsoft.com/office/drawing/2014/main" id="{DA4E3BD6-1379-4740-86EA-CA965B2EBB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" b="24026"/>
          <a:stretch/>
        </p:blipFill>
        <p:spPr>
          <a:xfrm>
            <a:off x="8551084" y="4292648"/>
            <a:ext cx="2835833" cy="1685977"/>
          </a:xfrm>
          <a:prstGeom prst="roundRect">
            <a:avLst>
              <a:gd name="adj" fmla="val 3876"/>
            </a:avLst>
          </a:prstGeom>
          <a:ln>
            <a:solidFill>
              <a:schemeClr val="accent1"/>
            </a:solidFill>
          </a:ln>
          <a:effectLst/>
        </p:spPr>
      </p:pic>
    </p:spTree>
    <p:extLst>
      <p:ext uri="{BB962C8B-B14F-4D97-AF65-F5344CB8AC3E}">
        <p14:creationId xmlns:p14="http://schemas.microsoft.com/office/powerpoint/2010/main" val="4268468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40F547-7206-4401-94FB-F8421915D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ovocie, ilustrácia, dizajn&#10;&#10;Automaticky generovaný popis">
            <a:extLst>
              <a:ext uri="{FF2B5EF4-FFF2-40B4-BE49-F238E27FC236}">
                <a16:creationId xmlns:a16="http://schemas.microsoft.com/office/drawing/2014/main" id="{C57154D5-DF05-284E-9068-46567C4F02E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5B91F5E-E3AD-B84A-9747-A1F62B5671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>
            <a:normAutofit/>
          </a:bodyPr>
          <a:lstStyle/>
          <a:p>
            <a:r>
              <a:rPr lang="sk-GR"/>
              <a:t>KSČM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E493BE7-49DB-E14B-B5D7-1569ED7534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>
            <a:normAutofit/>
          </a:bodyPr>
          <a:lstStyle/>
          <a:p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Communist</a:t>
            </a:r>
            <a:r>
              <a:rPr lang="sk-SK" dirty="0"/>
              <a:t> Party of </a:t>
            </a:r>
            <a:r>
              <a:rPr lang="sk-SK" dirty="0" err="1"/>
              <a:t>Bohemia</a:t>
            </a:r>
            <a:r>
              <a:rPr lang="sk-SK" dirty="0"/>
              <a:t> and </a:t>
            </a:r>
            <a:r>
              <a:rPr lang="sk-SK" dirty="0" err="1"/>
              <a:t>Moravia</a:t>
            </a:r>
            <a:r>
              <a:rPr lang="sk-SK" dirty="0"/>
              <a:t>.</a:t>
            </a:r>
          </a:p>
          <a:p>
            <a:r>
              <a:rPr lang="sk-SK" dirty="0" err="1"/>
              <a:t>The</a:t>
            </a:r>
            <a:r>
              <a:rPr lang="sk-SK" dirty="0"/>
              <a:t> party </a:t>
            </a:r>
            <a:r>
              <a:rPr lang="sk-SK" dirty="0" err="1"/>
              <a:t>was</a:t>
            </a:r>
            <a:r>
              <a:rPr lang="sk-SK" dirty="0"/>
              <a:t> </a:t>
            </a:r>
            <a:r>
              <a:rPr lang="sk-SK" dirty="0" err="1"/>
              <a:t>formed</a:t>
            </a:r>
            <a:r>
              <a:rPr lang="sk-SK" dirty="0"/>
              <a:t> in 1989 by a </a:t>
            </a:r>
            <a:r>
              <a:rPr lang="sk-SK" dirty="0" err="1"/>
              <a:t>congress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Communist</a:t>
            </a:r>
            <a:r>
              <a:rPr lang="sk-SK" dirty="0"/>
              <a:t> Party of </a:t>
            </a:r>
            <a:r>
              <a:rPr lang="sk-SK" dirty="0" err="1"/>
              <a:t>Czechoslovakia</a:t>
            </a:r>
            <a:r>
              <a:rPr lang="sk-SK" dirty="0"/>
              <a:t>.</a:t>
            </a:r>
          </a:p>
          <a:p>
            <a:r>
              <a:rPr lang="sk-SK" dirty="0" err="1"/>
              <a:t>They</a:t>
            </a:r>
            <a:r>
              <a:rPr lang="sk-SK" dirty="0"/>
              <a:t> are </a:t>
            </a:r>
            <a:r>
              <a:rPr lang="sk-SK" dirty="0" err="1"/>
              <a:t>one</a:t>
            </a:r>
            <a:r>
              <a:rPr lang="sk-SK" dirty="0"/>
              <a:t> of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few</a:t>
            </a:r>
            <a:r>
              <a:rPr lang="sk-SK" dirty="0"/>
              <a:t> </a:t>
            </a:r>
            <a:r>
              <a:rPr lang="sk-SK" dirty="0" err="1"/>
              <a:t>former</a:t>
            </a:r>
            <a:r>
              <a:rPr lang="sk-SK" dirty="0"/>
              <a:t> </a:t>
            </a:r>
            <a:r>
              <a:rPr lang="sk-SK" dirty="0" err="1"/>
              <a:t>ruling</a:t>
            </a:r>
            <a:r>
              <a:rPr lang="sk-SK" dirty="0"/>
              <a:t> </a:t>
            </a:r>
            <a:r>
              <a:rPr lang="sk-SK" dirty="0" err="1"/>
              <a:t>parties</a:t>
            </a:r>
            <a:r>
              <a:rPr lang="sk-SK" dirty="0"/>
              <a:t> in post-</a:t>
            </a:r>
            <a:r>
              <a:rPr lang="sk-SK" dirty="0" err="1"/>
              <a:t>Communist</a:t>
            </a:r>
            <a:r>
              <a:rPr lang="sk-SK" dirty="0"/>
              <a:t> </a:t>
            </a:r>
            <a:r>
              <a:rPr lang="sk-SK" dirty="0" err="1"/>
              <a:t>Central</a:t>
            </a:r>
            <a:r>
              <a:rPr lang="sk-SK" dirty="0"/>
              <a:t> </a:t>
            </a:r>
            <a:r>
              <a:rPr lang="sk-SK" dirty="0" err="1"/>
              <a:t>Eastern</a:t>
            </a:r>
            <a:r>
              <a:rPr lang="sk-SK" dirty="0"/>
              <a:t> </a:t>
            </a:r>
            <a:r>
              <a:rPr lang="sk-SK" dirty="0" err="1"/>
              <a:t>Europe</a:t>
            </a:r>
            <a:r>
              <a:rPr lang="sk-SK" dirty="0"/>
              <a:t> to </a:t>
            </a:r>
            <a:r>
              <a:rPr lang="sk-SK" dirty="0" err="1"/>
              <a:t>have</a:t>
            </a:r>
            <a:r>
              <a:rPr lang="sk-SK" dirty="0"/>
              <a:t> </a:t>
            </a:r>
            <a:r>
              <a:rPr lang="sk-SK" dirty="0" err="1"/>
              <a:t>not</a:t>
            </a:r>
            <a:r>
              <a:rPr lang="sk-SK" dirty="0"/>
              <a:t> </a:t>
            </a:r>
            <a:r>
              <a:rPr lang="sk-SK" dirty="0" err="1"/>
              <a:t>dropped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Communist</a:t>
            </a:r>
            <a:r>
              <a:rPr lang="sk-SK" dirty="0"/>
              <a:t> title </a:t>
            </a:r>
            <a:r>
              <a:rPr lang="sk-SK" dirty="0" err="1"/>
              <a:t>from</a:t>
            </a:r>
            <a:r>
              <a:rPr lang="sk-SK" dirty="0"/>
              <a:t> </a:t>
            </a:r>
            <a:r>
              <a:rPr lang="sk-SK" dirty="0" err="1"/>
              <a:t>its</a:t>
            </a:r>
            <a:r>
              <a:rPr lang="sk-SK" dirty="0"/>
              <a:t> </a:t>
            </a:r>
            <a:r>
              <a:rPr lang="sk-SK" dirty="0" err="1"/>
              <a:t>name</a:t>
            </a:r>
            <a:r>
              <a:rPr lang="sk-SK" dirty="0"/>
              <a:t>.</a:t>
            </a:r>
          </a:p>
          <a:p>
            <a:r>
              <a:rPr lang="sk-GR" dirty="0"/>
              <a:t>The only </a:t>
            </a:r>
            <a:r>
              <a:rPr lang="sk-SK" dirty="0" err="1"/>
              <a:t>parliamentary</a:t>
            </a:r>
            <a:r>
              <a:rPr lang="sk-GR" dirty="0"/>
              <a:t> political party that was against joining the EU in the 2003 referendum.</a:t>
            </a:r>
          </a:p>
          <a:p>
            <a:r>
              <a:rPr lang="sk-GR" dirty="0"/>
              <a:t>Now – soft Euroscepticism.</a:t>
            </a:r>
          </a:p>
        </p:txBody>
      </p:sp>
    </p:spTree>
    <p:extLst>
      <p:ext uri="{BB962C8B-B14F-4D97-AF65-F5344CB8AC3E}">
        <p14:creationId xmlns:p14="http://schemas.microsoft.com/office/powerpoint/2010/main" val="176983440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ácia">
  <a:themeElements>
    <a:clrScheme name="Modrá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Citáci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ci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</TotalTime>
  <Words>1535</Words>
  <Application>Microsoft Office PowerPoint</Application>
  <PresentationFormat>Widescreen</PresentationFormat>
  <Paragraphs>112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Arial</vt:lpstr>
      <vt:lpstr>Century Gothic</vt:lpstr>
      <vt:lpstr>Courier New</vt:lpstr>
      <vt:lpstr>Wingdings</vt:lpstr>
      <vt:lpstr>Wingdings 2</vt:lpstr>
      <vt:lpstr>Citácia</vt:lpstr>
      <vt:lpstr>Euroscepticism in Czech Republic</vt:lpstr>
      <vt:lpstr>Czech Republic and the EU </vt:lpstr>
      <vt:lpstr>Euroscepticism in general </vt:lpstr>
      <vt:lpstr>PowerPoint Presentation</vt:lpstr>
      <vt:lpstr>        Eurosceptic political parties in the Czech Republic – ODS</vt:lpstr>
      <vt:lpstr>ODS</vt:lpstr>
      <vt:lpstr> SPD</vt:lpstr>
      <vt:lpstr>PowerPoint Presentation</vt:lpstr>
      <vt:lpstr>KSČM</vt:lpstr>
      <vt:lpstr>Svobodní</vt:lpstr>
      <vt:lpstr>Seats in the parliament and EP</vt:lpstr>
      <vt:lpstr>Key figures that influenced opinions towards EU: Klaus and Zeman</vt:lpstr>
      <vt:lpstr>Miloš Zeman</vt:lpstr>
      <vt:lpstr>Public opinion  2023</vt:lpstr>
      <vt:lpstr>PowerPoint Presentation</vt:lpstr>
      <vt:lpstr>Eurobarometer May-June 2O23  ‚‚Our country could better face the future outside the EU‘‘</vt:lpstr>
      <vt:lpstr>2018</vt:lpstr>
      <vt:lpstr>PowerPoint Presentation</vt:lpstr>
      <vt:lpstr>Czexit</vt:lpstr>
      <vt:lpstr>Possible Reasons for Czech Euroscepticism</vt:lpstr>
      <vt:lpstr>PowerPoint Presentation</vt:lpstr>
      <vt:lpstr>Why are the Czechs against the Euro? 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Euroscepticism in Czech Republic</dc:title>
  <dc:creator>Tomašovič Marek</dc:creator>
  <cp:lastModifiedBy>Susannah</cp:lastModifiedBy>
  <cp:revision>1</cp:revision>
  <dcterms:created xsi:type="dcterms:W3CDTF">2024-01-07T20:18:48Z</dcterms:created>
  <dcterms:modified xsi:type="dcterms:W3CDTF">2024-01-10T16:50:18Z</dcterms:modified>
</cp:coreProperties>
</file>