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4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7E084A-ECAA-413C-BDF4-7613E7BCB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59AF6D9-DCA0-4696-BDAE-80B2917F3D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7EE7D7-A13A-4ED0-8203-42F2A6D20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1678EC5-F046-491E-8283-75104F1C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A450001-A4DE-4F76-99E0-B8E8B485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156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3DB59D-A0A9-458E-9411-BB0D3D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AFBD09D-06C4-4911-B533-473F4BBF2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343C4E0-4EBE-4A4F-B557-E2ED1F4D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B1F37F5-87BC-4AD3-A694-59DBF336D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1CEECAF-C411-4AD6-9E2A-83997064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824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8ABFBE2C-E642-46B1-A5FA-CDC194A1E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3BFCDAA-B8F5-41B4-A630-A4C2402D8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9153527-5366-4C9D-9FD8-90456037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E614A65-41CD-4A0F-82F5-D9287113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A0F6CBD-7372-4586-B107-8B9BC786C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145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2E9A53-844A-4A04-B74E-6BA0B706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116300F-BD1C-4369-B4B4-1DA533DA7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95A1616-37C4-4F1A-9D01-907F0547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B6F2E86-59F3-42A0-967C-54E7C37E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7DD0449-992A-427F-B4BC-FF628FB5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063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FA7CC4-9023-458A-9F90-FE622D3F7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3B0E87A-B562-43E3-B219-7E44767C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9C78346-F4F8-423D-949D-0E4B221E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56FAB72-2ED5-4B25-ADA1-094C5469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E4D4906-B962-4C32-896D-622B9209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840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E2B99C-D77F-4104-83BF-1E5ED8BA7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FCEDB10-8DF7-473E-BC8A-5DAA0C05C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F4C7DC5-E7F7-4DEE-B418-0C9E49651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E899BE4-38D0-4FA5-8827-845E43BA2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CD7F0DF-9A5A-4E38-BA9C-0052ABD5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F5158BA-B83D-4067-8514-7E126084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433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7DE8CA-D1D2-43C1-A768-3EA32A655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16AA9A4-6228-4467-B01F-D33D37AB3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3EFA1B7-25BE-4150-AD5F-668C3A5DB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B0BAE13-AEE6-4543-8A58-D76A093AF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3020073-1C26-4D90-8E42-8DDBC3532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72309021-E642-41DD-9571-7E36AB083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D8CD118-0ED0-4179-A29A-0D12FA8C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FF76A51-C40E-4C1B-AA0D-D4CF9077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371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CD83E4-FE3F-4270-9F2F-FFA6DB1B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003DDD2A-8540-44AE-933E-D90C1AB3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A7FADE2-DC8E-4034-87B8-18BDB814C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7D21B16-F9B0-4770-9B16-0D8ED2A9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629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0468737-EE82-42BB-ACB9-00F7D479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72B2AD2-CC65-4749-95CE-C011628A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A700ABB-1453-4D14-BA60-AEB2F9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92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0F14DB-D06F-4C25-BB28-EE5355D2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94878C-4268-4E82-A293-67EFE2809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4693ED1-BA03-4D19-8B48-212E77B6D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3EDCB4A-84E6-4AD8-B2F1-35F5659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C23A6C7-A7E8-40C6-A7E2-52682B678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EDE0271-AC0C-4C5C-86F6-9348E939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984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82181E-B94C-4579-B6C7-68B6252A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5C0561F-806D-498E-8008-2F4178D79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34E5837-AD3D-49DD-A608-13E9D4D55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10EE0D7-E176-41B4-B27E-002BADA9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841B7C4-4641-4F5D-AF3C-CF3A4EB8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C84AFCA-A548-4E95-8026-D7725E57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07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A58B19FE-D40C-4437-81BB-16437E1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1FDEDF3-982C-48D0-93E3-B11D8EAD2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7C88370-BEEF-45D6-A2DE-706496602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F6DBA-5CBB-4EDF-B603-24117B530D8F}" type="datetimeFigureOut">
              <a:rPr lang="el-GR" smtClean="0"/>
              <a:t>12/3/2018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83F79C1-05DC-4869-925B-13B6F24A5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E1E6B2-00F7-4A32-B727-44AFF24DD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93664-3F04-4E18-8733-132919EEBD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20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creening.iarc.fr/atlashisto_detail.php?flag=1&amp;lang=1&amp;Id=00003828&amp;cat=B3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://screening.iarc.fr/atlashisto_detail.php?flag=1&amp;lang=1&amp;Id=h0006625&amp;cat=B3" TargetMode="Externa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gif"/><Relationship Id="rId2" Type="http://schemas.openxmlformats.org/officeDocument/2006/relationships/hyperlink" Target="http://screening.iarc.fr/atlashisto_detail.php?flag=1&amp;lang=1&amp;Id=mhystr04&amp;cat=A2b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cp.bmj.com/content/61/3/241/F6.large.jpg" TargetMode="External"/><Relationship Id="rId5" Type="http://schemas.openxmlformats.org/officeDocument/2006/relationships/image" Target="../media/image14.gif"/><Relationship Id="rId4" Type="http://schemas.openxmlformats.org/officeDocument/2006/relationships/hyperlink" Target="http://jcp.bmj.com/content/61/3/241/F9.large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jcp.bmj.com/content/61/3/241/F9.large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jcp.bmj.com/content/61/3/241/F14.large.jpg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gr/url?sa=i&amp;rct=j&amp;q=&amp;esrc=s&amp;source=images&amp;cd=&amp;cad=rja&amp;uact=8&amp;ved=0CAcQjRw&amp;url=http://iheartmed.blogspot.com/&amp;ei=OXCRVYnwJsX-UqqxgoAN&amp;bvm=bv.96783405,d.d24&amp;psig=AFQjCNEtEYq3mZadgUJ0u-i4E4pR8vqodw&amp;ust=143568120097160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http://screening.iarc.fr/atlashisto_detail.php?flag=1&amp;lang=1&amp;Id=mhystr04&amp;cat=A2b2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gr/url?sa=i&amp;rct=j&amp;q=&amp;esrc=s&amp;source=images&amp;cd=&amp;cad=rja&amp;uact=8&amp;ved=0ahUKEwjmxt7Vg7HJAhVDVxQKHSptCuEQjRwIBw&amp;url=https://desdaughter.wordpress.com/tag/hysterectomy/&amp;psig=AFQjCNHgVNNeqxOcCyszCUc9bON-D-kSeg&amp;ust=1448727817103358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da.gov/Medical/Devices/Safety/AlertsandNotices/ucm393576.htm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jcp.bmj.com/content/61/3/241/F3.large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804EFA-15F0-4F16-AE8F-27AE2AAB2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Μακροσκοπική εξέταση παρασκευασμάτων γυναικολογικού συστήματος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388056A-C631-416C-8F71-E721BC6C6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3965"/>
            <a:ext cx="9144000" cy="1655762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Κίττυ Παυλάκη</a:t>
            </a:r>
          </a:p>
        </p:txBody>
      </p:sp>
    </p:spTree>
    <p:extLst>
      <p:ext uri="{BB962C8B-B14F-4D97-AF65-F5344CB8AC3E}">
        <p14:creationId xmlns:p14="http://schemas.microsoft.com/office/powerpoint/2010/main" val="3084218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www.actasurologicas.info/v31/n09/ENG/3109OR02_archivos/image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8076" y="2133601"/>
            <a:ext cx="49053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2855914" y="692150"/>
            <a:ext cx="66960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Διηθητικό αδενοκαρκίνωμα τραχήλου </a:t>
            </a:r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</a:t>
            </a:r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παρασκεύασμα κωνοειδούς </a:t>
            </a:r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εκτομής</a:t>
            </a:r>
            <a:endParaRPr lang="el-GR" sz="2800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170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4865" y="2043691"/>
            <a:ext cx="5847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Ποτέ ένας Παθολογοανατόμος δεν εξετάζει όλο το υλικό</a:t>
            </a: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εξαίρεση βιοψία μαστού από μη ψηλαφητή βλάβη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575" y="3267417"/>
            <a:ext cx="25472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5Χ3Χ2 εκ            15-20 τομές</a:t>
            </a:r>
          </a:p>
        </p:txBody>
      </p:sp>
      <p:sp>
        <p:nvSpPr>
          <p:cNvPr id="6" name="Βέλος: Δεξιό 5"/>
          <p:cNvSpPr/>
          <p:nvPr/>
        </p:nvSpPr>
        <p:spPr>
          <a:xfrm>
            <a:off x="7439607" y="3318448"/>
            <a:ext cx="460886" cy="221102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7" name="TextBox 6"/>
          <p:cNvSpPr txBox="1"/>
          <p:nvPr/>
        </p:nvSpPr>
        <p:spPr>
          <a:xfrm>
            <a:off x="5417975" y="4566158"/>
            <a:ext cx="5122507" cy="1323439"/>
          </a:xfrm>
          <a:prstGeom prst="rect">
            <a:avLst/>
          </a:prstGeom>
          <a:noFill/>
          <a:ln w="22225"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πόσες τομές θα μπορούσε κανείς να εξαντλήσει πλήρως ένα παρασκεύασμα υστερεκτομής ή έναν όγκο ωοθήκης με διάμετρο 30 εκ?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" y="2000583"/>
            <a:ext cx="2549643" cy="176732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12" y="4020327"/>
            <a:ext cx="2456528" cy="18021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3543" y="2092489"/>
            <a:ext cx="185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l-GR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6222" y="4289159"/>
            <a:ext cx="2856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&gt;200</a:t>
            </a:r>
            <a:endParaRPr lang="el-GR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C2A48B8-AFB5-44CD-B721-EB3FD4EC7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8328" y="157485"/>
            <a:ext cx="72739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00"/>
              </a:buClr>
            </a:pPr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τομές να περιλαμβάνουν πάντα όλες τις περιοχές του παρασκευάσματος που έχουν διαφορετική ιστολογική εικόνα. </a:t>
            </a:r>
          </a:p>
        </p:txBody>
      </p:sp>
    </p:spTree>
    <p:extLst>
      <p:ext uri="{BB962C8B-B14F-4D97-AF65-F5344CB8AC3E}">
        <p14:creationId xmlns:p14="http://schemas.microsoft.com/office/powerpoint/2010/main" val="38853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Gynaik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079" y="1166327"/>
            <a:ext cx="4377872" cy="50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7076977" y="3081175"/>
            <a:ext cx="367188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Εξω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και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ενδοτράχηλο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Ενδομήτριο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Μυομήτριο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Σάλπιγγες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Ωοθήκες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FE3B6-95CE-4B65-AA54-49088D32FD33}"/>
              </a:ext>
            </a:extLst>
          </p:cNvPr>
          <p:cNvSpPr txBox="1"/>
          <p:nvPr/>
        </p:nvSpPr>
        <p:spPr>
          <a:xfrm>
            <a:off x="6279502" y="755780"/>
            <a:ext cx="4469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ένα παρασκεύασμα υστερεκτομής ακόμα και αν δεν υπάρχει παθολογία, θα πάρουμε τομές από:</a:t>
            </a:r>
          </a:p>
        </p:txBody>
      </p:sp>
    </p:spTree>
    <p:extLst>
      <p:ext uri="{BB962C8B-B14F-4D97-AF65-F5344CB8AC3E}">
        <p14:creationId xmlns:p14="http://schemas.microsoft.com/office/powerpoint/2010/main" val="308827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 descr="http://farm5.static.flickr.com/4101/4796821432_436408c72e_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5414" y="1628775"/>
            <a:ext cx="48974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2279651" y="404814"/>
            <a:ext cx="79930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Ζώνη μετάπτωσης του πλακώδους επιθήλιου του </a:t>
            </a:r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εξωτραχήλου</a:t>
            </a:r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στο αδενικό του </a:t>
            </a:r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ενδοτραχήλου</a:t>
            </a:r>
            <a:endParaRPr lang="el-GR" sz="2800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4" descr="Zoom in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8213" y="4365625"/>
            <a:ext cx="36004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Zoom in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7801" y="4365626"/>
            <a:ext cx="3529013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1236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Zoom i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5065" y="837568"/>
            <a:ext cx="4185826" cy="51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6" descr="Figure 9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7438" y="3500439"/>
            <a:ext cx="4191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Figure 6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11900" y="404814"/>
            <a:ext cx="4191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612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Figure 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30040" r="31274"/>
          <a:stretch>
            <a:fillRect/>
          </a:stretch>
        </p:blipFill>
        <p:spPr bwMode="auto">
          <a:xfrm>
            <a:off x="2135188" y="1125539"/>
            <a:ext cx="3529012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DSLC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6363" y="1052513"/>
            <a:ext cx="381476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38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Figure 1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2175" y="2205039"/>
            <a:ext cx="554355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2351088" y="333376"/>
            <a:ext cx="795655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τομή των ωοθηκών γίνεται κατά τον επιμήκη άξονα και περιλαμβάνει και διατομή της σύστοιχης σάλπιγγας. Πρέπει πάντα να παίρνουμε τομές από το </a:t>
            </a:r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κωδωνικό</a:t>
            </a:r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άκρο της σάλπιγγας.</a:t>
            </a:r>
          </a:p>
        </p:txBody>
      </p:sp>
    </p:spTree>
    <p:extLst>
      <p:ext uri="{BB962C8B-B14F-4D97-AF65-F5344CB8AC3E}">
        <p14:creationId xmlns:p14="http://schemas.microsoft.com/office/powerpoint/2010/main" val="4248382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Graph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6139" y="1699345"/>
            <a:ext cx="4951025" cy="482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2889704" y="265533"/>
            <a:ext cx="7569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Μία από τις θεωρίες της καρκινογένεσης του χαμηλής διαφοροποίησης/υψηλής κακοήθειας ορώδους καρκινώματος της ωοθήκης</a:t>
            </a:r>
          </a:p>
        </p:txBody>
      </p:sp>
    </p:spTree>
    <p:extLst>
      <p:ext uri="{BB962C8B-B14F-4D97-AF65-F5344CB8AC3E}">
        <p14:creationId xmlns:p14="http://schemas.microsoft.com/office/powerpoint/2010/main" val="305323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E:\ωοθήκη\TIC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8213" y="1341439"/>
            <a:ext cx="3382962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E:\ωοθήκη\TIC4.tif"/>
          <p:cNvPicPr>
            <a:picLocks noChangeAspect="1" noChangeArrowheads="1"/>
          </p:cNvPicPr>
          <p:nvPr/>
        </p:nvPicPr>
        <p:blipFill>
          <a:blip r:embed="rId3">
            <a:lum bright="-20000" contrast="26000"/>
          </a:blip>
          <a:srcRect/>
          <a:stretch>
            <a:fillRect/>
          </a:stretch>
        </p:blipFill>
        <p:spPr bwMode="auto">
          <a:xfrm>
            <a:off x="6311901" y="1341439"/>
            <a:ext cx="4067175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2063751" y="404814"/>
            <a:ext cx="3527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Πολύ μικρός όγκος στη σάλπιγγα</a:t>
            </a: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6311901" y="384173"/>
            <a:ext cx="37449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Πολύ μεγάλος όγκος στην ωοθήκη</a:t>
            </a:r>
          </a:p>
        </p:txBody>
      </p:sp>
    </p:spTree>
    <p:extLst>
      <p:ext uri="{BB962C8B-B14F-4D97-AF65-F5344CB8AC3E}">
        <p14:creationId xmlns:p14="http://schemas.microsoft.com/office/powerpoint/2010/main" val="1344349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2" descr="http://pathcuric1.swmed.edu/PathDemo/inf1/inf110.jpg"/>
          <p:cNvSpPr>
            <a:spLocks noChangeAspect="1" noChangeArrowheads="1"/>
          </p:cNvSpPr>
          <p:nvPr/>
        </p:nvSpPr>
        <p:spPr bwMode="auto">
          <a:xfrm>
            <a:off x="1679575" y="-1119188"/>
            <a:ext cx="3333750" cy="23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25602" name="AutoShape 4" descr="http://pathcuric1.swmed.edu/PathDemo/inf1/inf110.jpg"/>
          <p:cNvSpPr>
            <a:spLocks noChangeAspect="1" noChangeArrowheads="1"/>
          </p:cNvSpPr>
          <p:nvPr/>
        </p:nvSpPr>
        <p:spPr bwMode="auto">
          <a:xfrm>
            <a:off x="1679575" y="-1119188"/>
            <a:ext cx="3333750" cy="23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25603" name="AutoShape 6" descr="http://t3.gstatic.com/images?q=tbn:ANd9GcTMqtPVP_iGpfAo4wz3yfyin2OV-WncYi9H2CKQTyAm1GafByc&amp;t=1&amp;h=161&amp;w=230&amp;usg=__gnEkaMulstLksH9n1AbZEfNSZPc="/>
          <p:cNvSpPr>
            <a:spLocks noChangeAspect="1" noChangeArrowheads="1"/>
          </p:cNvSpPr>
          <p:nvPr/>
        </p:nvSpPr>
        <p:spPr bwMode="auto">
          <a:xfrm>
            <a:off x="1679575" y="-623888"/>
            <a:ext cx="1866900" cy="131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25604" name="AutoShape 8" descr="http://pathcuric1.swmed.edu/PathDemo/inf1/inf120.jpg"/>
          <p:cNvSpPr>
            <a:spLocks noChangeAspect="1" noChangeArrowheads="1"/>
          </p:cNvSpPr>
          <p:nvPr/>
        </p:nvSpPr>
        <p:spPr bwMode="auto">
          <a:xfrm>
            <a:off x="1679575" y="-1058863"/>
            <a:ext cx="3333750" cy="220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>
              <a:latin typeface="Calibri" pitchFamily="34" charset="0"/>
            </a:endParaRPr>
          </a:p>
        </p:txBody>
      </p:sp>
      <p:pic>
        <p:nvPicPr>
          <p:cNvPr id="25605" name="Picture 10" descr="http://farm3.static.flickr.com/2596/3884871084_de15330f0d_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9" y="2420939"/>
            <a:ext cx="4435475" cy="400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2" descr="http://embryology.med.unsw.edu.au/Notes/images/week1/ovary/ovary10x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1100" y="2349500"/>
            <a:ext cx="44069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1847850" y="549275"/>
            <a:ext cx="367188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Φυσιολογική σάλπιγγα:</a:t>
            </a:r>
          </a:p>
          <a:p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Θηλώδεις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προσεκβολές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Κροσσωτό επιθήλιο</a:t>
            </a: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Λείος μυϊκός ιστός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6743700" y="549275"/>
            <a:ext cx="33845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Φυσιολογική ωοθήκη:</a:t>
            </a: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Βλαστικό επιθήλιο</a:t>
            </a: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Στρώμα</a:t>
            </a: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Ωοθυλάκια</a:t>
            </a:r>
          </a:p>
        </p:txBody>
      </p:sp>
    </p:spTree>
    <p:extLst>
      <p:ext uri="{BB962C8B-B14F-4D97-AF65-F5344CB8AC3E}">
        <p14:creationId xmlns:p14="http://schemas.microsoft.com/office/powerpoint/2010/main" val="403212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4.bp.blogspot.com/_FkhkEWURs0s/S_q3dLjXIFI/AAAAAAAAAjc/LqUsDTaBMTQ/s400/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3" y="1484784"/>
            <a:ext cx="4519651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078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8030" y="1401522"/>
            <a:ext cx="7295940" cy="405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Παρασκεύασμα υστερεκτομής:</a:t>
            </a:r>
          </a:p>
          <a:p>
            <a:endParaRPr lang="el-GR" sz="13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Τράχηλος: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τομές από την πρόσθια  και οπίσθια επιφάνεια ή δεξιό και αριστερό πλάγιο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Σώμα: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τομές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διατοιχωματικά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που να περιλαμβάνουν και ενδομήτριο</a:t>
            </a:r>
          </a:p>
          <a:p>
            <a:endParaRPr lang="el-GR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Σάλπιγγα: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τομές από σώμα και κώδωνα</a:t>
            </a:r>
          </a:p>
          <a:p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Ωοθήκη: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τομή κατά τον επιμήκη άξονα</a:t>
            </a:r>
          </a:p>
        </p:txBody>
      </p:sp>
      <p:sp>
        <p:nvSpPr>
          <p:cNvPr id="4" name="Ορθογώνιο: Στρογγύλεμα γωνιών 3"/>
          <p:cNvSpPr/>
          <p:nvPr/>
        </p:nvSpPr>
        <p:spPr>
          <a:xfrm>
            <a:off x="2310493" y="2004893"/>
            <a:ext cx="6376696" cy="2611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2845480" y="2624144"/>
            <a:ext cx="5549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μεγαλύτερο τμήμα του βλεννογόνου του τραχήλου αλλά και του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ενδομητρίου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δεν εξετάζεται</a:t>
            </a:r>
          </a:p>
        </p:txBody>
      </p:sp>
    </p:spTree>
    <p:extLst>
      <p:ext uri="{BB962C8B-B14F-4D97-AF65-F5344CB8AC3E}">
        <p14:creationId xmlns:p14="http://schemas.microsoft.com/office/powerpoint/2010/main" val="307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Κρήτη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9" y="765175"/>
            <a:ext cx="324008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5664201" y="1628775"/>
            <a:ext cx="43926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Εφ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όσον στο παρασκεύασμα υπάρχει και άλλη παθολογία τότε πρέπει να παρθούν και άλλες τομές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5591176" y="3860801"/>
            <a:ext cx="43926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Παρασκεύασμα: Μήτρα με </a:t>
            </a:r>
            <a:r>
              <a:rPr lang="el-GR" sz="32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λειομυώματα</a:t>
            </a:r>
            <a:endParaRPr lang="el-GR" sz="3200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35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3332"/>
          <p:cNvPicPr>
            <a:picLocks noChangeAspect="1" noChangeArrowheads="1"/>
          </p:cNvPicPr>
          <p:nvPr/>
        </p:nvPicPr>
        <p:blipFill>
          <a:blip r:embed="rId2"/>
          <a:srcRect l="8276"/>
          <a:stretch>
            <a:fillRect/>
          </a:stretch>
        </p:blipFill>
        <p:spPr bwMode="auto">
          <a:xfrm>
            <a:off x="682627" y="1099167"/>
            <a:ext cx="3468687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5376604" y="1342734"/>
            <a:ext cx="55308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ενδομήτριο έχει σε όλη την έκταση εμφάνιση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μικροπολυπώδη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είναι παχύ και κατά τόπους εύθρυπτο.</a:t>
            </a: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4151314" y="404813"/>
            <a:ext cx="4681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Καρκίνος ενδομητρίου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BAF0BDE-BF9C-41A8-B3BF-37AA276F9AD4}"/>
              </a:ext>
            </a:extLst>
          </p:cNvPr>
          <p:cNvSpPr/>
          <p:nvPr/>
        </p:nvSpPr>
        <p:spPr>
          <a:xfrm>
            <a:off x="5289988" y="2998829"/>
            <a:ext cx="6096000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Σημαντικές πληροφορίες για τον κλινικό: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πάχος διήθησης του μυομητρίου (Στάδιο 1</a:t>
            </a:r>
            <a:r>
              <a:rPr lang="el-GR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1β )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διήθηση του τραχήλου (Στάδιο 2)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διαφοροποίηση του καρκινώματος</a:t>
            </a:r>
          </a:p>
        </p:txBody>
      </p:sp>
    </p:spTree>
    <p:extLst>
      <p:ext uri="{BB962C8B-B14F-4D97-AF65-F5344CB8AC3E}">
        <p14:creationId xmlns:p14="http://schemas.microsoft.com/office/powerpoint/2010/main" val="453321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937DDDA-9682-4638-818B-ED36436FC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2146040"/>
            <a:ext cx="5250024" cy="385121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F9672B3-C657-4A3E-80FF-9FD7983BD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1410" y="2230016"/>
            <a:ext cx="4592131" cy="3767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A069CE-502F-4DA4-9FD5-DF28FF82362D}"/>
              </a:ext>
            </a:extLst>
          </p:cNvPr>
          <p:cNvSpPr txBox="1"/>
          <p:nvPr/>
        </p:nvSpPr>
        <p:spPr>
          <a:xfrm>
            <a:off x="1932991" y="239185"/>
            <a:ext cx="8070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Ριζική υστερεκτομή ή ριζική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τραχηλεκτομή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ΜΟΝΟ για καρκίνο του τραχήλου της μήτρας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4DEED-F9AD-4F4A-AD57-3DC9F26A5883}"/>
              </a:ext>
            </a:extLst>
          </p:cNvPr>
          <p:cNvSpPr txBox="1"/>
          <p:nvPr/>
        </p:nvSpPr>
        <p:spPr>
          <a:xfrm>
            <a:off x="3343469" y="1300294"/>
            <a:ext cx="6161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Περιλαμβάνει τον </a:t>
            </a:r>
            <a:r>
              <a:rPr lang="el-GR" sz="20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ινολιπώδη</a:t>
            </a:r>
            <a:r>
              <a:rPr lang="el-GR" sz="2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ιστό των παραμητρίων</a:t>
            </a:r>
          </a:p>
        </p:txBody>
      </p:sp>
    </p:spTree>
    <p:extLst>
      <p:ext uri="{BB962C8B-B14F-4D97-AF65-F5344CB8AC3E}">
        <p14:creationId xmlns:p14="http://schemas.microsoft.com/office/powerpoint/2010/main" val="616555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424114" y="620713"/>
            <a:ext cx="74882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32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Να γνωρίζουμε (και όχι να υποθέτουμε) το λόγο για τον οποίο έγινε η επέμβαση. </a:t>
            </a:r>
            <a:endParaRPr lang="el-GR" sz="3200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2063750" y="2276476"/>
            <a:ext cx="78486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Περιπτώσεις:</a:t>
            </a:r>
          </a:p>
          <a:p>
            <a:endParaRPr lang="el-G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Μήτρα με λειομύωμα που εξαιρέθηκε λόγω σοβαρής δυσπλασίας τραχήλου</a:t>
            </a:r>
          </a:p>
          <a:p>
            <a:pPr>
              <a:buClr>
                <a:srgbClr val="FFFF00"/>
              </a:buClr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Μήτρα σε γυναίκα με πρόπτωση που αφαιρέθηκε λόγω ανευρέσεως σε υλικό προηγηθείσης απόξεσης ενδομητρικού καρκινώματος.</a:t>
            </a:r>
          </a:p>
          <a:p>
            <a:endParaRPr lang="el-GR" sz="20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el-GR" sz="20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el-G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612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2079" y="2138558"/>
            <a:ext cx="322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αναγνωρίζει άλλη παθολογία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03358" y="2129170"/>
            <a:ext cx="322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Αναγνωρίζει άλλη παθολογία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6015" y="3444002"/>
            <a:ext cx="335979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Επικοινωνεί με τον γυναικολόγο</a:t>
            </a:r>
          </a:p>
          <a:p>
            <a:pPr algn="ctr"/>
            <a:endParaRPr lang="el-GR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Παίρνει τομές ανάλογα με την κλινική πληροφορία</a:t>
            </a:r>
          </a:p>
          <a:p>
            <a:pPr algn="ctr"/>
            <a:r>
              <a:rPr lang="el-GR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Σοβαρή δυσπλασία τραχήλου-</a:t>
            </a:r>
            <a:r>
              <a:rPr lang="el-GR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ενδομητρικός</a:t>
            </a:r>
            <a:r>
              <a:rPr lang="el-GR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καρκίνος σε απόξεση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53388" y="3454414"/>
            <a:ext cx="37561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Λειομύωμα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Επιδερμιδοποίηση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τραχήλου</a:t>
            </a:r>
          </a:p>
          <a:p>
            <a:pPr algn="ctr"/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Θεωρεί ότι αυτός ήταν ο λόγος της υστερεκτομής και παίρνει τομές από την παθολογική περιοχή</a:t>
            </a:r>
          </a:p>
        </p:txBody>
      </p:sp>
      <p:sp>
        <p:nvSpPr>
          <p:cNvPr id="8" name="Βέλος: Κάτω 7"/>
          <p:cNvSpPr/>
          <p:nvPr/>
        </p:nvSpPr>
        <p:spPr>
          <a:xfrm>
            <a:off x="3260521" y="2956771"/>
            <a:ext cx="275390" cy="507304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9" name="Βέλος: Κάτω 8"/>
          <p:cNvSpPr/>
          <p:nvPr/>
        </p:nvSpPr>
        <p:spPr>
          <a:xfrm>
            <a:off x="7693778" y="4205821"/>
            <a:ext cx="275390" cy="507304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10" name="Βέλος: Κάτω 9"/>
          <p:cNvSpPr/>
          <p:nvPr/>
        </p:nvSpPr>
        <p:spPr>
          <a:xfrm>
            <a:off x="7679495" y="2956771"/>
            <a:ext cx="275390" cy="507304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11" name="Βέλος: Κάτω 10"/>
          <p:cNvSpPr/>
          <p:nvPr/>
        </p:nvSpPr>
        <p:spPr>
          <a:xfrm>
            <a:off x="3288122" y="4189545"/>
            <a:ext cx="275390" cy="507304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12" name="TextBox 11"/>
          <p:cNvSpPr txBox="1"/>
          <p:nvPr/>
        </p:nvSpPr>
        <p:spPr>
          <a:xfrm>
            <a:off x="2559697" y="577505"/>
            <a:ext cx="6536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Πως αντιμετωπίζει ο Παθολογοανατόμος ένα παρασκεύασμα υστερεκτομής</a:t>
            </a:r>
          </a:p>
        </p:txBody>
      </p:sp>
    </p:spTree>
    <p:extLst>
      <p:ext uri="{BB962C8B-B14F-4D97-AF65-F5344CB8AC3E}">
        <p14:creationId xmlns:p14="http://schemas.microsoft.com/office/powerpoint/2010/main" val="17478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351089" y="620713"/>
            <a:ext cx="7380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Να γνωρίζουμε το ιστορικό της ασθενούς.</a:t>
            </a:r>
            <a:endParaRPr lang="el-GR" sz="3200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711450" y="2565401"/>
            <a:ext cx="705643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Λειομύωμα σε γυναίκα που έπαιρνε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GnRH </a:t>
            </a: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ανάλογα.</a:t>
            </a:r>
          </a:p>
          <a:p>
            <a:pPr>
              <a:buClr>
                <a:srgbClr val="FFFF00"/>
              </a:buClr>
            </a:pPr>
            <a:endParaRPr lang="el-G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Όγκος ωοθήκης σε γυναίκα με ιστορικό καρκίνου εντέρου.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711451" y="1773238"/>
            <a:ext cx="3313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 b="1" u="sng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Περιπτώσεις:</a:t>
            </a:r>
          </a:p>
        </p:txBody>
      </p:sp>
    </p:spTree>
    <p:extLst>
      <p:ext uri="{BB962C8B-B14F-4D97-AF65-F5344CB8AC3E}">
        <p14:creationId xmlns:p14="http://schemas.microsoft.com/office/powerpoint/2010/main" val="3836301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3287713" y="843976"/>
            <a:ext cx="612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Κατά τη γνώμη μου απαραίτητο</a:t>
            </a:r>
          </a:p>
        </p:txBody>
      </p:sp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2782888" y="2205038"/>
            <a:ext cx="6337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Στην ιστολογική εξέταση να αναγράφεται πάντα ο αριθμός των ιστολογικών τομών που εξετάστηκαν</a:t>
            </a: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2640013" y="4365625"/>
            <a:ext cx="74168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Ιδιαίτερα σε βλεννώδεις όγκους των ωοθηκών</a:t>
            </a:r>
          </a:p>
          <a:p>
            <a:pPr algn="ctr"/>
            <a:r>
              <a:rPr lang="el-GR" sz="2000" i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Μπορεί στον ίδιο όγκο να υπάρχει </a:t>
            </a:r>
            <a:r>
              <a:rPr lang="el-GR" sz="2000" i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καλόηθες</a:t>
            </a:r>
            <a:r>
              <a:rPr lang="el-GR" sz="2000" i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οριακής κακοήθειας και </a:t>
            </a:r>
            <a:r>
              <a:rPr lang="el-GR" sz="2000" i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κακόηθες</a:t>
            </a:r>
            <a:r>
              <a:rPr lang="el-GR" sz="2000" i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στοιχείο, χωρίς μακροσκοπικό εύρημα</a:t>
            </a:r>
          </a:p>
        </p:txBody>
      </p:sp>
    </p:spTree>
    <p:extLst>
      <p:ext uri="{BB962C8B-B14F-4D97-AF65-F5344CB8AC3E}">
        <p14:creationId xmlns:p14="http://schemas.microsoft.com/office/powerpoint/2010/main" val="3603960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2495550" y="836613"/>
            <a:ext cx="68405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32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Οδηγίες για την </a:t>
            </a:r>
            <a:r>
              <a:rPr lang="el-GR" sz="32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ιστοληψία</a:t>
            </a:r>
            <a:r>
              <a:rPr lang="el-GR" sz="32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σε βλεννώδεις  όγκους ωοθήκης</a:t>
            </a:r>
          </a:p>
        </p:txBody>
      </p:sp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2351088" y="2349501"/>
            <a:ext cx="7993062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όγκους &lt; 10 εκ : Μία τομή ανά εκατοστό όγκου</a:t>
            </a:r>
          </a:p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όγκους &gt; 10 εκ : Δύο τομές ανά εκατοστό όγκου</a:t>
            </a:r>
          </a:p>
          <a:p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(π.χ. Σε όγκο 16 εκ., η επαρκής </a:t>
            </a:r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ιστοληψία</a:t>
            </a:r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απαιτεί τη μελέτη 32 τομών)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495550" y="4652963"/>
            <a:ext cx="7488238" cy="107791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Πόσοι από τους κλινικούς γνωρίζουν  την έκταση της </a:t>
            </a:r>
            <a:r>
              <a:rPr lang="el-G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ιστοληψίας</a:t>
            </a:r>
            <a:r>
              <a:rPr lang="el-G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6032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259" y="1210568"/>
            <a:ext cx="5238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Πάχος παραφίνης: </a:t>
            </a:r>
            <a:r>
              <a:rPr lang="el-GR" sz="21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el-GR" sz="21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χιλ</a:t>
            </a:r>
            <a:endParaRPr lang="el-GR" sz="2100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Πάχος τομής </a:t>
            </a:r>
            <a:r>
              <a:rPr lang="el-GR" sz="21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04425" y="3421063"/>
            <a:ext cx="5130570" cy="1569660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Ακόμη και μετά την πιό πλήρη δειγματοληψία, δε μικροσκοπούμε παρά μόνο το </a:t>
            </a:r>
            <a:r>
              <a:rPr lang="el-GR" sz="24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0,25%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ενός νεοπλάσματος.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8431" y="5229201"/>
            <a:ext cx="507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Επομένως</a:t>
            </a:r>
            <a:r>
              <a:rPr lang="el-GR" b="1" i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εστίες μικροδιήθησης αλλά και μικρά διηθητικά καρκινώματα μπορούν να διαφύγουν</a:t>
            </a:r>
          </a:p>
        </p:txBody>
      </p:sp>
      <p:pic>
        <p:nvPicPr>
          <p:cNvPr id="5" name="Picture 6" descr="http://t0.gstatic.com/images?q=tbn:ANd9GcSfu6QOiL-261skgPxZg3CjpWWyi3t6a1wPhs8o7PMXdcHWhzk&amp;t=1&amp;usg=__TNk5_3wdK2VGH5S1JuGoPnmL1Bc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5143" y="1091195"/>
            <a:ext cx="2002071" cy="1881344"/>
          </a:xfrm>
          <a:prstGeom prst="rect">
            <a:avLst/>
          </a:prstGeom>
          <a:noFill/>
        </p:spPr>
      </p:pic>
      <p:pic>
        <p:nvPicPr>
          <p:cNvPr id="6" name="Picture 4" descr="http://t2.gstatic.com/images?q=tbn:ANd9GcTaCOz0xDbYnh9Ghw4_TcazDvrk4qDmv84jqeYhaQmheD7Xwao&amp;t=1&amp;usg=__FVBH1qH3zU3Xp7PumGXhr7WAN1c="/>
          <p:cNvPicPr>
            <a:picLocks noChangeAspect="1" noChangeArrowheads="1"/>
          </p:cNvPicPr>
          <p:nvPr/>
        </p:nvPicPr>
        <p:blipFill rotWithShape="1">
          <a:blip r:embed="rId3" cstate="print"/>
          <a:srcRect l="2381" t="13043" r="3931" b="8562"/>
          <a:stretch/>
        </p:blipFill>
        <p:spPr bwMode="auto">
          <a:xfrm>
            <a:off x="8069384" y="1091195"/>
            <a:ext cx="2100479" cy="18813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9996" y="2256960"/>
            <a:ext cx="28061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1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625 τομές για να εξαντλήσουμε ένα κύβο</a:t>
            </a:r>
          </a:p>
        </p:txBody>
      </p:sp>
      <p:sp>
        <p:nvSpPr>
          <p:cNvPr id="8" name="Βέλος: Κάτω 7"/>
          <p:cNvSpPr/>
          <p:nvPr/>
        </p:nvSpPr>
        <p:spPr>
          <a:xfrm>
            <a:off x="5684289" y="1952363"/>
            <a:ext cx="218764" cy="347041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9" name="TextBox 8"/>
          <p:cNvSpPr txBox="1"/>
          <p:nvPr/>
        </p:nvSpPr>
        <p:spPr>
          <a:xfrm>
            <a:off x="3192226" y="304800"/>
            <a:ext cx="643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 σημαίνει «αναμενόμενο» λάθος?</a:t>
            </a:r>
          </a:p>
        </p:txBody>
      </p:sp>
    </p:spTree>
    <p:extLst>
      <p:ext uri="{BB962C8B-B14F-4D97-AF65-F5344CB8AC3E}">
        <p14:creationId xmlns:p14="http://schemas.microsoft.com/office/powerpoint/2010/main" val="296500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7648" y="1700808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Σχεδόν όλοι οι κλινικοί γιατροί δεν ξέρουν πώς επεξεργαζόμαστε τα παρασκευάσματα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Σχεδόν όλοι οι κλινικοί γιατροί πιστεύουν ότι στο μικροσκόπιο βλέπουμε όλοι την ίδια εικόνα την οποία μεταφράζουμε με τον ίδιο τρόπο</a:t>
            </a:r>
          </a:p>
        </p:txBody>
      </p:sp>
    </p:spTree>
    <p:extLst>
      <p:ext uri="{BB962C8B-B14F-4D97-AF65-F5344CB8AC3E}">
        <p14:creationId xmlns:p14="http://schemas.microsoft.com/office/powerpoint/2010/main" val="1772710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770E579-57D2-4687-959B-5357EAA3D8EC}"/>
              </a:ext>
            </a:extLst>
          </p:cNvPr>
          <p:cNvSpPr/>
          <p:nvPr/>
        </p:nvSpPr>
        <p:spPr>
          <a:xfrm>
            <a:off x="2049678" y="613102"/>
            <a:ext cx="7845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FF00"/>
              </a:buClr>
            </a:pPr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πρόβλημα των </a:t>
            </a:r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λαπαροσκοπικών</a:t>
            </a:r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επεμβάσεων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C24C1-2DE7-429C-A0A0-5D61A1C4647D}"/>
              </a:ext>
            </a:extLst>
          </p:cNvPr>
          <p:cNvSpPr txBox="1"/>
          <p:nvPr/>
        </p:nvSpPr>
        <p:spPr>
          <a:xfrm>
            <a:off x="5115001" y="1712866"/>
            <a:ext cx="576064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Λιγότερες επιπλοκές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Μικρότερο χρόνο παραμονής στο νοσοκομείο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Λιγότερο πονο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Καλύτερα αισθητικά αποτελέσματα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Καλύτερη ποιότητα ζωής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Γρηγορότερη επιστροφή στην εργασία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EB4EA-7AD1-4C72-BA65-BA8D1ED0B98A}"/>
              </a:ext>
            </a:extLst>
          </p:cNvPr>
          <p:cNvSpPr txBox="1"/>
          <p:nvPr/>
        </p:nvSpPr>
        <p:spPr>
          <a:xfrm>
            <a:off x="905070" y="2736502"/>
            <a:ext cx="30884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θετικά των </a:t>
            </a:r>
            <a:r>
              <a:rPr lang="el-GR" sz="28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λαπαροσκοπικών</a:t>
            </a:r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επεμβάσεων</a:t>
            </a:r>
          </a:p>
        </p:txBody>
      </p:sp>
      <p:sp>
        <p:nvSpPr>
          <p:cNvPr id="7" name="Δεξί άγκιστρο 6">
            <a:extLst>
              <a:ext uri="{FF2B5EF4-FFF2-40B4-BE49-F238E27FC236}">
                <a16:creationId xmlns:a16="http://schemas.microsoft.com/office/drawing/2014/main" id="{31C35C86-3716-41F8-916A-5D839E4D48F0}"/>
              </a:ext>
            </a:extLst>
          </p:cNvPr>
          <p:cNvSpPr/>
          <p:nvPr/>
        </p:nvSpPr>
        <p:spPr>
          <a:xfrm>
            <a:off x="3834882" y="1712866"/>
            <a:ext cx="877077" cy="4062651"/>
          </a:xfrm>
          <a:prstGeom prst="rightBrace">
            <a:avLst/>
          </a:prstGeom>
          <a:ln w="317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3158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5E1913-D81A-46D3-BEF6-20A18501A97A}"/>
              </a:ext>
            </a:extLst>
          </p:cNvPr>
          <p:cNvSpPr txBox="1"/>
          <p:nvPr/>
        </p:nvSpPr>
        <p:spPr>
          <a:xfrm>
            <a:off x="2118049" y="512831"/>
            <a:ext cx="8332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Υστερεκτομή ή </a:t>
            </a:r>
            <a:r>
              <a:rPr lang="el-G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λειομυοματεκτομή</a:t>
            </a: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«με τεμαχισμό»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DBF0970-C2F4-4731-90E5-76DA1C422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35" y="1632210"/>
            <a:ext cx="7014330" cy="393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46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encrypted-tbn2.gstatic.com/images?q=tbn:ANd9GcRyqnl0Zb1C54UgZpuoPJiX_X0BTbjYCImY9pjMN1WbNtaOxL-V9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1201"/>
          <a:stretch>
            <a:fillRect/>
          </a:stretch>
        </p:blipFill>
        <p:spPr bwMode="auto">
          <a:xfrm>
            <a:off x="6096000" y="2204865"/>
            <a:ext cx="3312368" cy="44644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23992" y="188640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Υλικό από λαπαροσκοπική αφαίρεση μήτρας «με τεμαχισμό»</a:t>
            </a:r>
          </a:p>
        </p:txBody>
      </p:sp>
      <p:pic>
        <p:nvPicPr>
          <p:cNvPr id="4" name="Picture 6" descr="Zoom i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9576" y="2162922"/>
            <a:ext cx="2952328" cy="43624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07568" y="692697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Παρασκεύασμα υστερεκτομής</a:t>
            </a:r>
          </a:p>
        </p:txBody>
      </p:sp>
    </p:spTree>
    <p:extLst>
      <p:ext uri="{BB962C8B-B14F-4D97-AF65-F5344CB8AC3E}">
        <p14:creationId xmlns:p14="http://schemas.microsoft.com/office/powerpoint/2010/main" val="522950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2621" y="1310140"/>
            <a:ext cx="41764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Αδυναμία αναγνώρισης της ζώνης μετάπτωσης</a:t>
            </a: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endParaRPr lang="el-G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Αδυναμία αναγνώρισης του ενδομητρίου</a:t>
            </a: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endParaRPr lang="el-G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Καταστροφή του υλικού</a:t>
            </a: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endParaRPr lang="el-G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Λήψη πολύ περισσότερων τομών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81B2A-F7C7-422D-AB58-4E28E663433B}"/>
              </a:ext>
            </a:extLst>
          </p:cNvPr>
          <p:cNvSpPr txBox="1"/>
          <p:nvPr/>
        </p:nvSpPr>
        <p:spPr>
          <a:xfrm>
            <a:off x="6643396" y="2109672"/>
            <a:ext cx="4982546" cy="22467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Εκτομή και διασπορά στην περιτοναϊκή κοιλότητα μίας μη διαγνωσθείσης κακοήθειας</a:t>
            </a:r>
          </a:p>
          <a:p>
            <a:endParaRPr lang="el-G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Λειομύωμα              Σάρκωμα</a:t>
            </a:r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A3BB88E2-7925-4601-A26D-8AA05D66EC93}"/>
              </a:ext>
            </a:extLst>
          </p:cNvPr>
          <p:cNvSpPr/>
          <p:nvPr/>
        </p:nvSpPr>
        <p:spPr>
          <a:xfrm>
            <a:off x="8910733" y="3937519"/>
            <a:ext cx="754473" cy="3073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1469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2499" y="643508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Το μεγάλο πρόβλημα: </a:t>
            </a:r>
          </a:p>
          <a:p>
            <a:endParaRPr lang="el-G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Οι επεμβάσεις «με τεμαχισμό» για την αφαίρεση «υποτιθέμενων λειομυομάτων»</a:t>
            </a:r>
          </a:p>
        </p:txBody>
      </p:sp>
      <p:pic>
        <p:nvPicPr>
          <p:cNvPr id="3" name="Picture 2" descr="https://desdaughter.files.wordpress.com/2014/09/deadly-medicine-300.jpg?w=6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7802" y="2227973"/>
            <a:ext cx="3210271" cy="4341275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03512" y="3224010"/>
            <a:ext cx="471601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Laparoscopic uterine power morcellation in hysterectomy and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myomectomy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FDA Safety Communication. Release date 17 Apr 2014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http://www.fda.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gov/Medical/Devices/Safety/AlertsandNotices/ucm393576.htm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50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600" y="764705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Οι λαπαροσκοπικές  επεμβάσεις πρέπει να αποφασίζονται αφού έχουν  τηρηθεί όλες οι κατευθυντήριες οδηγίες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9616" y="2708920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Υστερεκτομή «με τεμαχισμό»: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Pap test,</a:t>
            </a: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απόξεση ενδομητρίου</a:t>
            </a:r>
          </a:p>
          <a:p>
            <a:pPr>
              <a:buClr>
                <a:srgbClr val="00FFFF"/>
              </a:buClr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Μυοματεκτομή: απόξεση ενδομητρίου, απεικονιστικά ευρήματα, κλινική εικόνα</a:t>
            </a:r>
          </a:p>
          <a:p>
            <a:pPr>
              <a:buClr>
                <a:srgbClr val="00FFFF"/>
              </a:buClr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Εξαρτηματικές βλάβες: απεικονιστικά ευρήματα, κλινική εικόνα, έλεγχος δεικτών στον ορό του αίματος</a:t>
            </a:r>
          </a:p>
        </p:txBody>
      </p:sp>
      <p:sp>
        <p:nvSpPr>
          <p:cNvPr id="5" name="Rectangle 4"/>
          <p:cNvSpPr/>
          <p:nvPr/>
        </p:nvSpPr>
        <p:spPr>
          <a:xfrm>
            <a:off x="2351584" y="4797152"/>
            <a:ext cx="7632848" cy="1152128"/>
          </a:xfrm>
          <a:prstGeom prst="rect">
            <a:avLst/>
          </a:prstGeom>
          <a:noFill/>
          <a:ln w="3492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02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2 :Mature cystic teratoma, sent as bits and pieces, though a few pultaceous contents and hair strands are seen adherent to inner w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6" y="836712"/>
            <a:ext cx="6762750" cy="512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4210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632" y="836713"/>
            <a:ext cx="66967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Προβλήματα για τον Παθολογοανατόμο:</a:t>
            </a:r>
          </a:p>
          <a:p>
            <a:endParaRPr lang="el-GR" sz="2400" b="1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Συχνά το υλικό είναι καμμένο (βλάβες θερμικής αρχής)</a:t>
            </a: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Είναι δύσκολος ο προσανατολισμός (ιδιαίτερα σε λεπτοτοιχωματικές κύστεις)</a:t>
            </a: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Μικροσκοπικές εστίες νεοπλασίας μπορούν να διαφύγουν</a:t>
            </a: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FFFF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Δεν μπορεί να εκτιμηθεί η ακεραιότητα της κάψας (απαραίτητη πληροφορία για τις κακοήθειες)</a:t>
            </a:r>
          </a:p>
        </p:txBody>
      </p:sp>
    </p:spTree>
    <p:extLst>
      <p:ext uri="{BB962C8B-B14F-4D97-AF65-F5344CB8AC3E}">
        <p14:creationId xmlns:p14="http://schemas.microsoft.com/office/powerpoint/2010/main" val="371523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5620" y="956793"/>
            <a:ext cx="6840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8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Προβλήματα για την ασθενή:</a:t>
            </a:r>
          </a:p>
          <a:p>
            <a:endParaRPr lang="el-GR" sz="2800" b="1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Συχνή ρήξη με αποτέλεσμα την </a:t>
            </a:r>
            <a:r>
              <a:rPr lang="el-G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υπερ-σταδιοποίηση</a:t>
            </a:r>
            <a:endParaRPr lang="el-GR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ιατρογενές</a:t>
            </a:r>
            <a:r>
              <a:rPr lang="el-GR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στάδιο 1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endParaRPr lang="el-GR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5889688" y="3237243"/>
            <a:ext cx="412624" cy="834392"/>
          </a:xfrm>
          <a:prstGeom prst="downArrow">
            <a:avLst>
              <a:gd name="adj1" fmla="val 45358"/>
              <a:gd name="adj2" fmla="val 50000"/>
            </a:avLst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4860910" y="4218451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Χημειοθεραπεία</a:t>
            </a:r>
          </a:p>
        </p:txBody>
      </p:sp>
    </p:spTree>
    <p:extLst>
      <p:ext uri="{BB962C8B-B14F-4D97-AF65-F5344CB8AC3E}">
        <p14:creationId xmlns:p14="http://schemas.microsoft.com/office/powerpoint/2010/main" val="1206968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648D07-2787-49CA-9E2D-54DD6E164E90}"/>
              </a:ext>
            </a:extLst>
          </p:cNvPr>
          <p:cNvSpPr txBox="1"/>
          <p:nvPr/>
        </p:nvSpPr>
        <p:spPr>
          <a:xfrm>
            <a:off x="6606073" y="3769567"/>
            <a:ext cx="4170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Σας ευχαριστώ</a:t>
            </a:r>
          </a:p>
        </p:txBody>
      </p:sp>
    </p:spTree>
    <p:extLst>
      <p:ext uri="{BB962C8B-B14F-4D97-AF65-F5344CB8AC3E}">
        <p14:creationId xmlns:p14="http://schemas.microsoft.com/office/powerpoint/2010/main" val="23353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Κίττυ Παυλάκη\Documents\Τα έγγραφά μου\Οι εικόνες μου\papies2.JPG"/>
          <p:cNvPicPr>
            <a:picLocks noChangeAspect="1" noChangeArrowheads="1"/>
          </p:cNvPicPr>
          <p:nvPr/>
        </p:nvPicPr>
        <p:blipFill>
          <a:blip r:embed="rId2" cstate="print"/>
          <a:srcRect r="44177"/>
          <a:stretch>
            <a:fillRect/>
          </a:stretch>
        </p:blipFill>
        <p:spPr bwMode="auto">
          <a:xfrm>
            <a:off x="4223792" y="1484785"/>
            <a:ext cx="4142036" cy="3952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47528" y="2780929"/>
            <a:ext cx="2051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Κλινική πληροφορία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16280" y="314096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Γνώση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1864" y="5661249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Φαντασία/προσδοκία</a:t>
            </a:r>
          </a:p>
        </p:txBody>
      </p:sp>
    </p:spTree>
    <p:extLst>
      <p:ext uri="{BB962C8B-B14F-4D97-AF65-F5344CB8AC3E}">
        <p14:creationId xmlns:p14="http://schemas.microsoft.com/office/powerpoint/2010/main" val="104949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F006311-1BC8-47C8-B340-F002EE33E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9" r="8962"/>
          <a:stretch/>
        </p:blipFill>
        <p:spPr>
          <a:xfrm>
            <a:off x="1775520" y="476672"/>
            <a:ext cx="4320480" cy="5904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E640ED-17D0-4DD0-A80D-D42C333CEFCA}"/>
              </a:ext>
            </a:extLst>
          </p:cNvPr>
          <p:cNvSpPr txBox="1"/>
          <p:nvPr/>
        </p:nvSpPr>
        <p:spPr>
          <a:xfrm>
            <a:off x="6600056" y="1052736"/>
            <a:ext cx="3816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Ένας άνδρας πάνω σε ένα άλογο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Ένας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cowboy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ένα άλογο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Λούκυ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Λουκ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πάνω σε ένα άλογο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Λούκυ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Λουκ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πάνω στην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Ντόλυ</a:t>
            </a: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avlaki12\23120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9482" y="1323414"/>
            <a:ext cx="5658097" cy="435487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63951" y="797510"/>
            <a:ext cx="50275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Ενα καρκίνωμα ενδομητρίου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endParaRPr lang="el-G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Ενα θηλώδες καρκίνωμα ενδομητρίου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endParaRPr lang="el-G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Ενα θηλώδες καρκίνωμα ενδομητρίου ενδομητριοειδούς τύπου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endParaRPr lang="el-G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Ενα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I </a:t>
            </a:r>
            <a:r>
              <a:rPr lang="el-G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θηλώδες καρκίνωμα ενδομητρίου ενδομητριοειδούς τύπου</a:t>
            </a:r>
          </a:p>
        </p:txBody>
      </p:sp>
    </p:spTree>
    <p:extLst>
      <p:ext uri="{BB962C8B-B14F-4D97-AF65-F5344CB8AC3E}">
        <p14:creationId xmlns:p14="http://schemas.microsoft.com/office/powerpoint/2010/main" val="349000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ECE3D1-D4A8-4B73-8DC1-712CF66518A2}"/>
              </a:ext>
            </a:extLst>
          </p:cNvPr>
          <p:cNvSpPr txBox="1"/>
          <p:nvPr/>
        </p:nvSpPr>
        <p:spPr>
          <a:xfrm>
            <a:off x="2891644" y="1628800"/>
            <a:ext cx="6408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Στην παθολογική ανατομική η βαθιά γνώση του αντικειμένου καθορίζει τόσο τη μακροσκοπική εξέταση του υλικού, όσο και τη μικροσκοπική διάγνωση</a:t>
            </a:r>
          </a:p>
        </p:txBody>
      </p:sp>
    </p:spTree>
    <p:extLst>
      <p:ext uri="{BB962C8B-B14F-4D97-AF65-F5344CB8AC3E}">
        <p14:creationId xmlns:p14="http://schemas.microsoft.com/office/powerpoint/2010/main" val="1843231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1436201" y="505151"/>
            <a:ext cx="93195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μακροσκοπική εξέταση αποτελεί το 50% της διάγνωσης</a:t>
            </a: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2063749" y="1292873"/>
            <a:ext cx="80645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χειρισμός του παρασκευάσματος να είναι σωστός πριν από τη λήψη των τομών.</a:t>
            </a:r>
          </a:p>
          <a:p>
            <a:pPr>
              <a:buClr>
                <a:srgbClr val="FFFF00"/>
              </a:buClr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Οι τομές να περιλαμβάνουν πάντα όλες τις περιοχές του παρασκευάσματος που έχουν διαφορετική ιστολογική εικόνα. </a:t>
            </a:r>
          </a:p>
          <a:p>
            <a:pPr>
              <a:buClr>
                <a:srgbClr val="FFFF00"/>
              </a:buClr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Να γνωρίζουμε (και όχι να υποθέτουμε) το λόγο για τον οποίο έγινε η επέμβαση. </a:t>
            </a:r>
          </a:p>
          <a:p>
            <a:pPr>
              <a:buClr>
                <a:srgbClr val="FFFF00"/>
              </a:buClr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Να γνωρίζουμε το ιστορικό της ασθενούς</a:t>
            </a:r>
            <a:r>
              <a:rPr lang="el-GR" sz="2400" b="1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πρόβλημα των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λαπαροσκοπικών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επεμβάσεων</a:t>
            </a:r>
          </a:p>
          <a:p>
            <a:endParaRPr lang="el-G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87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66988" y="333375"/>
            <a:ext cx="6858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χειρισμός του παρασκευάσματος να είναι σωστός πριν από τη λήψη των τομών.</a:t>
            </a:r>
            <a:endParaRPr lang="el-GR" sz="2800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2495550" y="1557338"/>
            <a:ext cx="78486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Μελάνη</a:t>
            </a:r>
          </a:p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Να βάφουμε με σινική μελάνη τις εξωτερικές επιφάνειες όταν αυτές αποτελούν όριο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εκτομής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νεοπλασματικών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αλλοιώσεων.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640013" y="3500438"/>
            <a:ext cx="647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π.χ.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640014" y="4076700"/>
            <a:ext cx="47513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Παρασκευάσματα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αιδοιεκτομής</a:t>
            </a: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Ογκίδια αιδοίου – κόλπου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Κονοειδείς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εκτομές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τραχήλου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Διηθητικά καρκινώματα τραχήλου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Ογκοι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ωοθηκών</a:t>
            </a:r>
          </a:p>
        </p:txBody>
      </p:sp>
      <p:pic>
        <p:nvPicPr>
          <p:cNvPr id="16389" name="Picture 2" descr="Figure 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2625" y="3500439"/>
            <a:ext cx="3506788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004116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1083</Words>
  <Application>Microsoft Office PowerPoint</Application>
  <PresentationFormat>Ευρεία οθόνη</PresentationFormat>
  <Paragraphs>181</Paragraphs>
  <Slides>39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</vt:lpstr>
      <vt:lpstr>Θέμα του Office</vt:lpstr>
      <vt:lpstr>Μακροσκοπική εξέταση παρασκευασμάτων γυναικολογικού συστήματος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Μακροσκοπική εξέταση παρασκευασμάτων γυναικολογικού συστήματος</dc:title>
  <dc:creator>Κίττυ Παυλάκη</dc:creator>
  <cp:lastModifiedBy>Κίττυ Παυλάκη</cp:lastModifiedBy>
  <cp:revision>12</cp:revision>
  <dcterms:created xsi:type="dcterms:W3CDTF">2018-03-11T13:00:05Z</dcterms:created>
  <dcterms:modified xsi:type="dcterms:W3CDTF">2018-03-12T18:44:47Z</dcterms:modified>
</cp:coreProperties>
</file>