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12/1/2014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Η εκπαιδευτική έρευνα δράσης στην εκπαίδευση των εκπαιδευτικών</a:t>
            </a:r>
            <a:endParaRPr lang="el-GR" dirty="0"/>
          </a:p>
        </p:txBody>
      </p:sp>
      <p:sp>
        <p:nvSpPr>
          <p:cNvPr id="3" name="2 - Υπότιτλος"/>
          <p:cNvSpPr>
            <a:spLocks noGrp="1"/>
          </p:cNvSpPr>
          <p:nvPr>
            <p:ph type="subTitle" idx="1"/>
          </p:nvPr>
        </p:nvSpPr>
        <p:spPr/>
        <p:txBody>
          <a:bodyPr/>
          <a:lstStyle/>
          <a:p>
            <a:pPr algn="r"/>
            <a:r>
              <a:rPr lang="el-GR" dirty="0" smtClean="0"/>
              <a:t/>
            </a:r>
            <a:br>
              <a:rPr lang="el-GR" dirty="0" smtClean="0"/>
            </a:br>
            <a:r>
              <a:rPr lang="el-GR" dirty="0" smtClean="0"/>
              <a:t>Ένα παράδειγμα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Εκτίμηση της κατάστασης</a:t>
            </a:r>
            <a:endParaRPr lang="el-GR" b="1" dirty="0"/>
          </a:p>
        </p:txBody>
      </p:sp>
      <p:sp>
        <p:nvSpPr>
          <p:cNvPr id="3" name="2 - Θέση περιεχομένου"/>
          <p:cNvSpPr>
            <a:spLocks noGrp="1"/>
          </p:cNvSpPr>
          <p:nvPr>
            <p:ph idx="1"/>
          </p:nvPr>
        </p:nvSpPr>
        <p:spPr/>
        <p:txBody>
          <a:bodyPr>
            <a:normAutofit/>
          </a:bodyPr>
          <a:lstStyle/>
          <a:p>
            <a:r>
              <a:rPr lang="el-GR" dirty="0" smtClean="0"/>
              <a:t>Δασκαλοκεντρική προσέγγιση</a:t>
            </a:r>
          </a:p>
          <a:p>
            <a:r>
              <a:rPr lang="el-GR" dirty="0" smtClean="0"/>
              <a:t>Θέματα δε βασίζονται σε εμπειρίες και ενδιαφέροντα παιδιών</a:t>
            </a:r>
          </a:p>
          <a:p>
            <a:r>
              <a:rPr lang="el-GR" dirty="0" smtClean="0"/>
              <a:t>Κλειστό πλαίσιο γλωσσικής αλληλεπίδρασης, όπου δεν αξιοποιούνται οι προτάσεις τους και η ανάγκη τους να επικοινωνήσουν και να συμμετέχουν ενεργά. </a:t>
            </a:r>
          </a:p>
          <a:p>
            <a:r>
              <a:rPr lang="el-GR" dirty="0" smtClean="0"/>
              <a:t>Μη βιωματική συνεργατική μάθηση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Επιλογή θέματος - Στόχος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Γι' αυτό αποφασίσαμε να εργαστούμε στην προοπτική της δημιουργίας ενός </a:t>
            </a:r>
            <a:r>
              <a:rPr lang="el-GR" b="1" dirty="0" smtClean="0"/>
              <a:t>ανοιχτού πλαισίου γλωσσικής αλληλεπίδρασης</a:t>
            </a:r>
            <a:r>
              <a:rPr lang="el-GR" dirty="0" smtClean="0"/>
              <a:t>, το οποίο θα αποτελεί τη βάση για την ανάπτυξη δραστηριοτήτων, σχετικές με αρκετές γνωστικές περιοχές, δίνοντας </a:t>
            </a:r>
            <a:r>
              <a:rPr lang="el-GR" b="1" dirty="0" smtClean="0"/>
              <a:t>έμφαση στην επικοινωνία</a:t>
            </a:r>
            <a:r>
              <a:rPr lang="el-GR" dirty="0" smtClean="0"/>
              <a:t>, στη </a:t>
            </a:r>
            <a:r>
              <a:rPr lang="el-GR" b="1" dirty="0" smtClean="0"/>
              <a:t>συνεργασία σε μικτές ομάδες </a:t>
            </a:r>
            <a:r>
              <a:rPr lang="el-GR" dirty="0" smtClean="0"/>
              <a:t>αλλά και την ισοτιμία μεταξύ εκπαιδευτικών και μαθητών. </a:t>
            </a:r>
          </a:p>
          <a:p>
            <a:r>
              <a:rPr lang="el-GR" dirty="0" smtClean="0"/>
              <a:t>Πιο ειδικά, θα δουλέψουμε τις γνωστικές περιοχές της Γλώσσας (προφορική επικοινωνία, ανάγνωση), στο πλαίσιο του αναδυόμενου </a:t>
            </a:r>
            <a:r>
              <a:rPr lang="el-GR" dirty="0" err="1" smtClean="0"/>
              <a:t>γραμματισμού</a:t>
            </a:r>
            <a:r>
              <a:rPr lang="el-GR" dirty="0" smtClean="0"/>
              <a:t>, της Δημιουργίας και Έκφρασης δίνοντας έμφαση στην προσωπική δημιουργία και την παραγωγή πρωτότυπων έργων, επιδιώκοντας παράλληλα την καλλιέργεια αυτόνομης δράσης και της ελεύθερης έκφρασης των παιδιών.</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Μέσα συλλογής δεδομένων </a:t>
            </a:r>
            <a:br>
              <a:rPr lang="el-GR" b="1"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err="1" smtClean="0"/>
              <a:t>Τριγωνοποίηση</a:t>
            </a:r>
            <a:r>
              <a:rPr lang="el-GR" dirty="0" smtClean="0"/>
              <a:t>: τριπλή διασταύρωση των στοιχείων, η οποία πραγματοποιήθηκε με τη χρήση τριών διαφορετικών μεθόδων συλλογής και από τρεις πηγές </a:t>
            </a:r>
          </a:p>
          <a:p>
            <a:r>
              <a:rPr lang="el-GR" dirty="0" smtClean="0"/>
              <a:t>Δεδομένα από:</a:t>
            </a:r>
          </a:p>
          <a:p>
            <a:pPr marL="514350" indent="-514350">
              <a:buFont typeface="+mj-lt"/>
              <a:buAutoNum type="arabicPeriod"/>
            </a:pPr>
            <a:r>
              <a:rPr lang="el-GR" dirty="0" smtClean="0"/>
              <a:t>Ηχογράφηση δραστηριότητας</a:t>
            </a:r>
          </a:p>
          <a:p>
            <a:pPr marL="514350" indent="-514350">
              <a:buFont typeface="+mj-lt"/>
              <a:buAutoNum type="arabicPeriod"/>
            </a:pPr>
            <a:r>
              <a:rPr lang="el-GR" dirty="0" smtClean="0"/>
              <a:t>Παρατήρηση από άλλες φοιτήτριες (ημερολόγιο)</a:t>
            </a:r>
          </a:p>
          <a:p>
            <a:pPr marL="514350" indent="-514350">
              <a:buFont typeface="+mj-lt"/>
              <a:buAutoNum type="arabicPeriod"/>
            </a:pPr>
            <a:r>
              <a:rPr lang="el-GR" dirty="0" smtClean="0"/>
              <a:t>Συζήτηση ερευνητικής ομάδας</a:t>
            </a:r>
          </a:p>
          <a:p>
            <a:pPr marL="514350" indent="-514350">
              <a:buFont typeface="+mj-lt"/>
              <a:buAutoNum type="arabicPeriod"/>
            </a:pPr>
            <a:r>
              <a:rPr lang="el-GR" dirty="0" smtClean="0"/>
              <a:t>Συζήτηση με εκπαιδευτικό</a:t>
            </a:r>
          </a:p>
          <a:p>
            <a:pPr marL="514350" indent="-514350">
              <a:buNone/>
            </a:pPr>
            <a:r>
              <a:rPr lang="el-GR" dirty="0" smtClean="0"/>
              <a:t> </a:t>
            </a:r>
          </a:p>
          <a:p>
            <a:pPr marL="514350" indent="-514350">
              <a:buFont typeface="+mj-lt"/>
              <a:buAutoNum type="arabicPeriod"/>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i="1" dirty="0" smtClean="0"/>
              <a:t/>
            </a:r>
            <a:br>
              <a:rPr lang="el-GR" sz="2700" b="1" i="1" dirty="0" smtClean="0"/>
            </a:br>
            <a:r>
              <a:rPr lang="el-GR" sz="2700" b="1" i="1" dirty="0" smtClean="0"/>
              <a:t>Δημιουργία βιβλίου με την τοποθέτηση εικόνων σε λογική σειρά και την παράλληλη διήγηση και συγγραφή της ιστορίας</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Οι δραστηριότητες θα βασιστούν στο παραμύθι «Ο μαύρος κότσυφας και ο άσπρος γλάρος», το οποίο έχει ήδη διαβάσει η νηπιαγωγός στα παιδιά. Με ερέθισμα εικόνες χαρακτηριστικές της κύριας πλοκής του μύθου, τις οποίες έχουμε επιλέξει και απομονώσει από το κείμενο, τα παιδιά θα κληθούν να τις τοποθετήσουν σε μια λογική σειρά, να αποδώσουν λεκτικά το εννοιολογικό τους περιεχόμενο φτιάχνοντας μια ιστορία, να φανταστούν και να αποτυπώσουν εικαστικά το τέλος της καθώς η εικόνα του τέλους θα απουσιάζει.</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b="1" i="1" dirty="0" smtClean="0"/>
              <a:t>Ερωτήματα – Κριτήρια αξιολόγησης</a:t>
            </a:r>
            <a:br>
              <a:rPr lang="el-GR" b="1" i="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Δημιουργήθηκε ανοιχτό πλαίσιο γλωσσικής αλληλεπίδρασης και ισότιμης επικοινωνίας, όπου ο καθένας μπορούσε να είναι ενεργητικός ακροατής και ομιλητής;</a:t>
            </a:r>
          </a:p>
          <a:p>
            <a:r>
              <a:rPr lang="el-GR" dirty="0" smtClean="0"/>
              <a:t>Δόθηκαν ευκαιρίες στα παιδιά να εκφραστούν καταθέτοντας ιδέες και προτάσεις και σε ποιο βαθμό αυτές αξιοποιήθηκαν για την εξέλιξη της παρέμβασης;</a:t>
            </a:r>
          </a:p>
          <a:p>
            <a:r>
              <a:rPr lang="el-GR" dirty="0" smtClean="0"/>
              <a:t>Προωθήθηκε η δημιουργία ενός ομαδικού-συνεργατικού πλαισίου δράσης, στο οποίο το κάθε μέλος είχε την ευκαιρία να δρα λαμβάνοντας πρωτοβουλίες σχετικά με τους ρόλους που επιθυμούσε να αναλάβει αλλά ταυτόχρονα να είναι συνυπεύθυνο για τις συμβάσεις συνεργασίας και το έργο της ομάδας;</a:t>
            </a:r>
          </a:p>
          <a:p>
            <a:r>
              <a:rPr lang="el-GR" dirty="0" smtClean="0"/>
              <a:t>Προωθήθηκε η ελεύθερη δημιουργική δραστηριότητα των παιδιών με τα υλικά και ο πειραματισμός τους με αυτά στο πλαίσιο της παραγωγής πρωτότυπων έργων;</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Υλοποίηση και αξιολόγηση πρώτης παρέμβασης</a:t>
            </a:r>
            <a:br>
              <a:rPr lang="el-GR" b="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Σε μια προσπάθεια </a:t>
            </a:r>
            <a:r>
              <a:rPr lang="el-GR" b="1" dirty="0" smtClean="0"/>
              <a:t>να στοχαστούμε κριτικά </a:t>
            </a:r>
            <a:r>
              <a:rPr lang="el-GR" dirty="0" smtClean="0"/>
              <a:t>σχετικά με την υλοποίηση της παρέμβασης και να καταθέσουμε μια γενική αίσθηση της έκβασης της, πιστεύουμε πως </a:t>
            </a:r>
          </a:p>
          <a:p>
            <a:pPr>
              <a:buNone/>
            </a:pPr>
            <a:r>
              <a:rPr lang="el-GR" dirty="0" smtClean="0"/>
              <a:t>    α) ο ευέλικτος χαρακτήρας της δομής και του περιεχομένου του σχεδιασμού και</a:t>
            </a:r>
          </a:p>
          <a:p>
            <a:pPr>
              <a:buNone/>
            </a:pPr>
            <a:r>
              <a:rPr lang="el-GR" dirty="0" smtClean="0"/>
              <a:t>    β) η προσπάθεια για τη δημιουργία μιας ισότιμης επικοινωνιακής συνθήκης </a:t>
            </a:r>
          </a:p>
          <a:p>
            <a:pPr>
              <a:buNone/>
            </a:pPr>
            <a:r>
              <a:rPr lang="el-GR" dirty="0" smtClean="0"/>
              <a:t>     λειτούργησαν θετικά ως προς:</a:t>
            </a:r>
          </a:p>
          <a:p>
            <a:r>
              <a:rPr lang="el-GR" dirty="0" smtClean="0"/>
              <a:t>τη δημιουργία ενός ανοιχτού πλαισίου γλωσσικής αλληλεπίδρασης, </a:t>
            </a:r>
          </a:p>
          <a:p>
            <a:r>
              <a:rPr lang="el-GR" dirty="0" smtClean="0"/>
              <a:t>την κινητοποίηση του ενδιαφέροντος των παιδιών </a:t>
            </a:r>
          </a:p>
          <a:p>
            <a:r>
              <a:rPr lang="el-GR" dirty="0" smtClean="0"/>
              <a:t>και την προώθηση ενός λειτουργικού συνεργατικού πλαισίου δράσης.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Υλοποίηση και αξιολόγηση πρώτης παρέμβασης</a:t>
            </a:r>
            <a:br>
              <a:rPr lang="el-GR" b="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u="sng" dirty="0" smtClean="0"/>
              <a:t>Ως προς τη σύνθεση και τη γραφή των κειμένων η επιθυμία των παιδιών για συμμετοχή ήταν εξίσου έντονη.</a:t>
            </a:r>
            <a:r>
              <a:rPr lang="el-GR" dirty="0" smtClean="0"/>
              <a:t> </a:t>
            </a:r>
            <a:r>
              <a:rPr lang="el-GR" b="1" dirty="0" smtClean="0"/>
              <a:t>Ωστόσο ο τρόπος με τον οποίο προσπαθούσαν να επικοινωνήσουν τις ιδέες τους καταργούσε τις συμβάσεις της λειτουργικής επικοινωνίας.</a:t>
            </a:r>
            <a:r>
              <a:rPr lang="el-GR" dirty="0" smtClean="0"/>
              <a:t> Μιλούσαν όλα μαζί και προσπαθούσαν να ακουστούν υψώνοντας τον τόνο της φωνής τους, γεγονός που οδήγησε στην αύξηση της παρέμβασης από μέρους μας </a:t>
            </a:r>
            <a:r>
              <a:rPr lang="el-GR" dirty="0" err="1" smtClean="0"/>
              <a:t>επαναδιαπραγματεύοντας</a:t>
            </a:r>
            <a:r>
              <a:rPr lang="el-GR" dirty="0" smtClean="0"/>
              <a:t> τον τρόπο επικοινωνίας μεταξύ μας και στη συνέχεια το συντονισμό της σύνθεσης του πρώτου κειμένου μέσω ανοιχτών ερωτήσεων. Κατά τη σύνθεση των υπόλοιπων κειμένων σταδιακά ο ρόλος μας περιορίστηκε σε εκείνον της παρατηρήτριας και της </a:t>
            </a:r>
            <a:r>
              <a:rPr lang="el-GR" dirty="0" err="1" smtClean="0"/>
              <a:t>γραφέως</a:t>
            </a:r>
            <a:r>
              <a:rPr lang="el-GR" dirty="0" smtClean="0"/>
              <a:t> καθώς τα παιδιά έβλεπαν τις εικόνες, διατύπωναν τις προσωπικές τους ιδέες, η καθεμία από τις οποίες συμπλήρωνε την προηγούμενη ή αποτελούσε προέκταση της τηρώντας μάλιστα με δική τους πρωτοβουλία τη διαδοχή στην ανάληψη του λόγου.</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Υλοποίηση και αξιολόγηση πρώτης παρέμβασης</a:t>
            </a:r>
            <a:br>
              <a:rPr lang="el-GR" b="1" dirty="0" smtClean="0"/>
            </a:b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62500" lnSpcReduction="20000"/>
          </a:bodyPr>
          <a:lstStyle/>
          <a:p>
            <a:r>
              <a:rPr lang="el-GR" u="sng" dirty="0" smtClean="0"/>
              <a:t>Η δημιουργία της εικόνας του εξωφύλλου δεν υλοποιήθηκε, παρόλο που αποτέλεσε πρόταση των παιδιών μετά τη δημιουργία του τέλους</a:t>
            </a:r>
            <a:r>
              <a:rPr lang="el-GR" dirty="0" smtClean="0"/>
              <a:t>, γεγονός το οποίο προέκυψε πρώτον από τη μείωση του δικού μας χρόνου παρέμβασης λόγω της οργανωμένης από τη νηπιαγωγό δραστηριότητας δανεισμού βιβλίων και δεύτερον από τη μετάθεση του πλαισίου διαχείρισης των δράσεων μας στα παιδιά, τα οποία ουσιαστικά καθόρισαν την ποιοτική και χρονική της εξέλιξη. </a:t>
            </a:r>
            <a:r>
              <a:rPr lang="el-GR" b="1" dirty="0" smtClean="0"/>
              <a:t>Η τελευταία συνθήκη από τη μια αποτελούσε κυρίαρχο στόχο του σχεδιασμού μας, από την άλλη μας οδήγησε στο να αντιληφθούμε μια αντίφαση σε αυτόν</a:t>
            </a:r>
            <a:r>
              <a:rPr lang="el-GR" dirty="0" smtClean="0"/>
              <a:t>, δηλαδή το γεγονός ότι η δραστηριότητες είχαν ως βασικό ποιοτικό χαρακτηριστικό την ευελιξία, η οποία όμως δεν μπορούσε να συμβαδίσει με ποιοτικά διαφορετικές δραστηριότητες, οι οποίες απαιτούσαν περισσότερο χρόνο καθώς τη διαχείριση τους είχαν αναλάβει τα παιδιά. </a:t>
            </a:r>
            <a:r>
              <a:rPr lang="el-GR" b="1" dirty="0" smtClean="0"/>
              <a:t>Η παραπάνω διαπίστωση μας προβλημάτισε και αποτελεί θέμα προς στοχασμό στους σχεδιασμούς των επόμενων παρεμβάσεων μας. Τέλος, άξονας των επόμενων σχεδιασμών μας θα επιδιώξουμε να αποτελέσει η αξιοποίηση των επιθυμιών των παιδιών για ενασχόληση με την εικονογράφηση του εξωφύλλου και τα στοιχεία που συγκροτούν την ταυτότητα του βιβλίου.</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788</Words>
  <Application>Microsoft Office PowerPoint</Application>
  <PresentationFormat>Προβολή στην οθόνη (4:3)</PresentationFormat>
  <Paragraphs>37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Η εκπαιδευτική έρευνα δράσης στην εκπαίδευση των εκπαιδευτικών</vt:lpstr>
      <vt:lpstr>Εκτίμηση της κατάστασης</vt:lpstr>
      <vt:lpstr>Επιλογή θέματος - Στόχος</vt:lpstr>
      <vt:lpstr> Μέσα συλλογής δεδομένων  </vt:lpstr>
      <vt:lpstr> Δημιουργία βιβλίου με την τοποθέτηση εικόνων σε λογική σειρά και την παράλληλη διήγηση και συγγραφή της ιστορίας </vt:lpstr>
      <vt:lpstr> Ερωτήματα – Κριτήρια αξιολόγησης </vt:lpstr>
      <vt:lpstr> Υλοποίηση και αξιολόγηση πρώτης παρέμβασης </vt:lpstr>
      <vt:lpstr> Υλοποίηση και αξιολόγηση πρώτης παρέμβασης </vt:lpstr>
      <vt:lpstr> Υλοποίηση και αξιολόγηση πρώτης παρέμβασης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εκπαιδευτική έρευνα δράσης στην εκπαίδευση των εκπαιδευτικών</dc:title>
  <dc:creator>Τσάφος</dc:creator>
  <cp:lastModifiedBy>Τσάφος</cp:lastModifiedBy>
  <cp:revision>6</cp:revision>
  <dcterms:created xsi:type="dcterms:W3CDTF">2011-05-11T05:38:28Z</dcterms:created>
  <dcterms:modified xsi:type="dcterms:W3CDTF">2014-01-12T21:04:19Z</dcterms:modified>
</cp:coreProperties>
</file>