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1" r:id="rId6"/>
    <p:sldId id="262" r:id="rId7"/>
    <p:sldId id="263" r:id="rId8"/>
    <p:sldId id="268"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7/5/2018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t-_qVtubfRo&amp;feature=youtu.be" TargetMode="External"/><Relationship Id="rId2" Type="http://schemas.openxmlformats.org/officeDocument/2006/relationships/hyperlink" Target="http://www.ysma.gr/&#949;&#954;&#960;&#945;&#943;&#948;&#949;&#965;&#963;&#951;-&#956;&#959;&#965;&#963;&#949;&#953;&#959;&#963;&#954;&#949;&#965;&#941;&#96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t>Μουσειοσκευές</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οι </a:t>
            </a:r>
            <a:r>
              <a:rPr lang="el-GR" dirty="0" err="1" smtClean="0"/>
              <a:t>μουσειοσκευές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Οργανωμένο μετακινούμενο εκπαιδευτικό υλικό για χρήση εκτός μουσειακών χώρων, το οποίο δίνει την ευκαιρία σε ομάδες κοινού που δεν μπορούν να επισκεφτούν συγκεκριμένα μουσεία να έρθουν σε επαφή με τα μουσειακά περιεχόμενα. </a:t>
            </a:r>
          </a:p>
          <a:p>
            <a:r>
              <a:rPr lang="el-GR" dirty="0" smtClean="0"/>
              <a:t>Βαλίτσες ή κάποιας μορφής κιβώτια, που περιλαμβάνουν αντιπροσωπευτικά αντικείμενα του μουσείου (αυθεντικά ή αντίγραφα), οπτικοακουστικό και εποπτικό υλικό, βιβλία, εκπαιδευτικά παιχνίδια, υλικό για δραστηριότητες, καθώς και ενημερωτικό υλικό, οδηγίες και προτάσεις για την εκπαιδευτική τους αξιοποίηση.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οι </a:t>
            </a:r>
            <a:r>
              <a:rPr lang="el-GR" dirty="0" err="1" smtClean="0"/>
              <a:t>μουσειοσκευές</a:t>
            </a:r>
            <a:endParaRPr lang="el-GR" dirty="0"/>
          </a:p>
        </p:txBody>
      </p:sp>
      <p:sp>
        <p:nvSpPr>
          <p:cNvPr id="3" name="2 - Θέση περιεχομένου"/>
          <p:cNvSpPr>
            <a:spLocks noGrp="1"/>
          </p:cNvSpPr>
          <p:nvPr>
            <p:ph idx="1"/>
          </p:nvPr>
        </p:nvSpPr>
        <p:spPr/>
        <p:txBody>
          <a:bodyPr>
            <a:normAutofit/>
          </a:bodyPr>
          <a:lstStyle/>
          <a:p>
            <a:r>
              <a:rPr lang="el-GR" dirty="0" smtClean="0"/>
              <a:t>Με τη βοήθεια αυτού του υλικού παρέχονται δυνατότητες για τη </a:t>
            </a:r>
            <a:r>
              <a:rPr lang="el-GR" b="1" dirty="0" smtClean="0"/>
              <a:t>διασύνδεση άλλων εποχών και τόπων με υλικές μαρτυρίες</a:t>
            </a:r>
            <a:r>
              <a:rPr lang="el-GR" dirty="0" smtClean="0"/>
              <a:t>, καθώς και </a:t>
            </a:r>
            <a:r>
              <a:rPr lang="el-GR" b="1" dirty="0" smtClean="0"/>
              <a:t>δυνατότητες για βιωματική μάθηση και μάθηση μέσα από την εξερεύνηση και τον πειραματισμό</a:t>
            </a:r>
            <a:r>
              <a:rPr lang="el-GR" dirty="0" smtClean="0"/>
              <a:t>, όπως συμβαίνει και στις δραστηριότητες που πραγματοποιούνται μέσα στο μουσείο.</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οι </a:t>
            </a:r>
            <a:r>
              <a:rPr lang="el-GR" dirty="0" err="1" smtClean="0"/>
              <a:t>μουσειοσκευές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Διαφοροποιούνται από τις δανειστικές συλλογές, καθώς </a:t>
            </a:r>
            <a:r>
              <a:rPr lang="el-GR" b="1" dirty="0" smtClean="0"/>
              <a:t>παρέχουν συγκεκριμένες προτάσεις εκπαιδευτικής αξιοποίησης</a:t>
            </a:r>
          </a:p>
          <a:p>
            <a:r>
              <a:rPr lang="el-GR" dirty="0" smtClean="0"/>
              <a:t>Κύρια ομάδα στόχου στην οποία απευθύνονται είναι οι </a:t>
            </a:r>
            <a:r>
              <a:rPr lang="el-GR" b="1" dirty="0" smtClean="0"/>
              <a:t>σχολικές ομάδες</a:t>
            </a:r>
            <a:r>
              <a:rPr lang="el-GR" dirty="0" smtClean="0"/>
              <a:t>, εκπαιδευτικοί και μαθητές, που δεν μπορούν να έχουν πρόσβαση στο μουσείο.</a:t>
            </a:r>
          </a:p>
          <a:p>
            <a:r>
              <a:rPr lang="el-GR" dirty="0" smtClean="0"/>
              <a:t>Έτσι καλούνται να υπηρετήσουν τον στόχο της </a:t>
            </a:r>
            <a:r>
              <a:rPr lang="el-GR" b="1" dirty="0" smtClean="0"/>
              <a:t>διεύρυνσης του </a:t>
            </a:r>
            <a:r>
              <a:rPr lang="el-GR" b="1" dirty="0" err="1" smtClean="0"/>
              <a:t>μουσειοπαιδαγωγικού</a:t>
            </a:r>
            <a:r>
              <a:rPr lang="el-GR" b="1" dirty="0" smtClean="0"/>
              <a:t> έργου </a:t>
            </a:r>
            <a:r>
              <a:rPr lang="el-GR" dirty="0" smtClean="0"/>
              <a:t>συναντώντας το εν δυνάμει κοινό στον χώρο στον οποίο ζει.</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Λίστα </a:t>
            </a:r>
            <a:r>
              <a:rPr lang="el-GR" dirty="0" err="1" smtClean="0"/>
              <a:t>μουσειοσκευών</a:t>
            </a:r>
            <a:endParaRPr lang="el-GR" dirty="0"/>
          </a:p>
        </p:txBody>
      </p:sp>
      <p:sp>
        <p:nvSpPr>
          <p:cNvPr id="3" name="2 - Θέση περιεχομένου"/>
          <p:cNvSpPr>
            <a:spLocks noGrp="1"/>
          </p:cNvSpPr>
          <p:nvPr>
            <p:ph idx="1"/>
          </p:nvPr>
        </p:nvSpPr>
        <p:spPr/>
        <p:txBody>
          <a:bodyPr/>
          <a:lstStyle/>
          <a:p>
            <a:r>
              <a:rPr lang="en-US" dirty="0" smtClean="0">
                <a:hlinkClick r:id="rId2"/>
              </a:rPr>
              <a:t>http://www.ysma.gr/</a:t>
            </a:r>
            <a:r>
              <a:rPr lang="el-GR" dirty="0" smtClean="0">
                <a:hlinkClick r:id="rId2"/>
              </a:rPr>
              <a:t>εκπαίδευση-</a:t>
            </a:r>
            <a:r>
              <a:rPr lang="el-GR" dirty="0" err="1" smtClean="0">
                <a:hlinkClick r:id="rId2"/>
              </a:rPr>
              <a:t>μουσειοσκευές</a:t>
            </a:r>
            <a:endParaRPr lang="el-GR" dirty="0" smtClean="0"/>
          </a:p>
          <a:p>
            <a:r>
              <a:rPr lang="en-US" dirty="0" smtClean="0">
                <a:hlinkClick r:id="rId3"/>
              </a:rPr>
              <a:t>https://www.youtube.com/watch?v=t-_qVtubfRo&amp;feature=youtu.be</a:t>
            </a:r>
            <a:endParaRPr lang="el-GR" dirty="0" smtClean="0"/>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Βιωματικές δραστηριότητες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Βασική αρχή που τις διέπει είναι η μάθηση μέσα από την πράξη, η μάθηση μέσω των αισθήσεων βασισμένη σε απτικές δραστηριότητες, η προώθηση της δημιουργικότητας σε συνδυασμό με τη διανοητική επεξεργασία των περιεχομένων. </a:t>
            </a:r>
          </a:p>
          <a:p>
            <a:r>
              <a:rPr lang="el-GR" dirty="0" smtClean="0"/>
              <a:t>Εξίσου σημαντικές με την απτική επεξεργασία υλικών αντικειμένων είναι και οι «ιστορίες» που μπορούν να αναπτυχθούν γύρω από αυτά και τις θεματικές μιας </a:t>
            </a:r>
            <a:r>
              <a:rPr lang="el-GR" dirty="0" err="1" smtClean="0"/>
              <a:t>μουσειοσκευής</a:t>
            </a:r>
            <a:r>
              <a:rPr lang="el-GR" dirty="0" smtClean="0"/>
              <a:t>, ώστε να δίνουν «</a:t>
            </a:r>
            <a:r>
              <a:rPr lang="el-GR" b="1" dirty="0" smtClean="0"/>
              <a:t>έναυσμα για ταξίδια με τη φαντασία, διηγήσεις παραμυθιών, μύθων και θρύλων, την επινόηση φανταστικών βιογραφιών, τη γνωριμία με λογοτεχνικά κείμενα ....</a:t>
            </a:r>
            <a:r>
              <a:rPr lang="el-GR" dirty="0" smtClean="0"/>
              <a:t>» (</a:t>
            </a:r>
            <a:r>
              <a:rPr lang="el-GR" dirty="0" err="1" smtClean="0"/>
              <a:t>Ströter</a:t>
            </a:r>
            <a:r>
              <a:rPr lang="el-GR" dirty="0" smtClean="0"/>
              <a:t>-</a:t>
            </a:r>
            <a:r>
              <a:rPr lang="el-GR" dirty="0" err="1" smtClean="0"/>
              <a:t>Bender</a:t>
            </a:r>
            <a:r>
              <a:rPr lang="el-GR" dirty="0" smtClean="0"/>
              <a:t> 2009: 44).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Παιδαγωγικοί προσανατολισμοί</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Μπορούν να υλοποιούνται ενότητες μαθημάτων με </a:t>
            </a:r>
            <a:r>
              <a:rPr lang="el-GR" b="1" dirty="0" smtClean="0"/>
              <a:t>διεπιστημονικό χαρακτήρα </a:t>
            </a:r>
            <a:r>
              <a:rPr lang="el-GR" dirty="0" smtClean="0"/>
              <a:t>και σχέδια εργασίας. </a:t>
            </a:r>
          </a:p>
          <a:p>
            <a:r>
              <a:rPr lang="el-GR" dirty="0" smtClean="0"/>
              <a:t>Οι προτάσεις επεξεργασίας που παρέχονται στους εκπαιδευτικούς πρέπει να είναι σαφείς αλλά </a:t>
            </a:r>
            <a:r>
              <a:rPr lang="el-GR" b="1" dirty="0" smtClean="0"/>
              <a:t>όχι απαραίτητα γραμμικά διαρθρωμένες</a:t>
            </a:r>
            <a:r>
              <a:rPr lang="el-GR" dirty="0" smtClean="0"/>
              <a:t>, ώστε να παρέχουν στους εκπαιδευτικούς την ευελιξία να διαμορφώνουν μια αλληλουχία δραστηριοτήτων της επιλογής τους ανάλογα με τα χαρακτηριστικά, τις ιδιαιτερότητες και τις προτιμήσεις της σχολικής τους ομάδας και ανάλογα με τις πιθανές διασυνδέσεις που επιθυμούν να κάνουν με το αναλυτικό πρόγραμμα.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Παιδαγωγικοί προσανατολισμοί</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Δεν πρέπει εξάλλου να αποκλείεται η δυνατότητα να επιλέγουν οι ίδιοι οι μαθητές δραστηριότητες και τρόπους επεξεργασίας του υλικού. </a:t>
            </a:r>
          </a:p>
          <a:p>
            <a:r>
              <a:rPr lang="el-GR" dirty="0" smtClean="0"/>
              <a:t>Ενδιαφέρον έχει και η πρόταση της </a:t>
            </a:r>
            <a:r>
              <a:rPr lang="el-GR" dirty="0" err="1" smtClean="0"/>
              <a:t>Ströter</a:t>
            </a:r>
            <a:r>
              <a:rPr lang="el-GR" dirty="0" smtClean="0"/>
              <a:t>-</a:t>
            </a:r>
            <a:r>
              <a:rPr lang="el-GR" dirty="0" err="1" smtClean="0"/>
              <a:t>Bender</a:t>
            </a:r>
            <a:r>
              <a:rPr lang="el-GR" dirty="0" smtClean="0"/>
              <a:t> (2009: 27) ότι </a:t>
            </a:r>
            <a:r>
              <a:rPr lang="el-GR" b="1" dirty="0" smtClean="0"/>
              <a:t>η επαφή και επεξεργασία μιας </a:t>
            </a:r>
            <a:r>
              <a:rPr lang="el-GR" b="1" dirty="0" err="1" smtClean="0"/>
              <a:t>μουσειοσκευής</a:t>
            </a:r>
            <a:r>
              <a:rPr lang="el-GR" b="1" dirty="0" smtClean="0"/>
              <a:t> μπορεί να παρέχει εναύσματα για τη δημιουργία </a:t>
            </a:r>
            <a:r>
              <a:rPr lang="el-GR" b="1" dirty="0" err="1" smtClean="0"/>
              <a:t>μουσειοσκευών</a:t>
            </a:r>
            <a:r>
              <a:rPr lang="el-GR" b="1" dirty="0" smtClean="0"/>
              <a:t> από τους ίδιους τους μαθητές για θέματα που τους ενδιαφέρουν</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Μουσειοσκευές</a:t>
            </a:r>
            <a:r>
              <a:rPr lang="el-GR" dirty="0" smtClean="0"/>
              <a:t>: μορφή</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Να μπορεί να συμπεριλάβει όλα τα απαραίτητα περιεχόμενα</a:t>
            </a:r>
          </a:p>
          <a:p>
            <a:r>
              <a:rPr lang="el-GR" dirty="0" smtClean="0"/>
              <a:t>σύμφωνα με τον σχεδιασμό.</a:t>
            </a:r>
          </a:p>
          <a:p>
            <a:r>
              <a:rPr lang="el-GR" dirty="0" smtClean="0"/>
              <a:t>• Να είναι ανθεκτική για </a:t>
            </a:r>
            <a:r>
              <a:rPr lang="el-GR" dirty="0" err="1" smtClean="0"/>
              <a:t>μετα</a:t>
            </a:r>
            <a:r>
              <a:rPr lang="el-GR" dirty="0" smtClean="0"/>
              <a:t>-</a:t>
            </a:r>
          </a:p>
          <a:p>
            <a:r>
              <a:rPr lang="el-GR" dirty="0" smtClean="0"/>
              <a:t>κινήσεις και επαναλαμβανόμενες</a:t>
            </a:r>
          </a:p>
          <a:p>
            <a:r>
              <a:rPr lang="el-GR" dirty="0" smtClean="0"/>
              <a:t>χρήσεις.</a:t>
            </a:r>
          </a:p>
          <a:p>
            <a:r>
              <a:rPr lang="el-GR" dirty="0" smtClean="0"/>
              <a:t>• Να είναι αισθητικά ελκυστική</a:t>
            </a:r>
          </a:p>
          <a:p>
            <a:r>
              <a:rPr lang="el-GR" dirty="0" smtClean="0"/>
              <a:t>αλλά και λειτουργική.</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7023</TotalTime>
  <Words>478</Words>
  <PresentationFormat>Προβολή στην οθόνη (4:3)</PresentationFormat>
  <Paragraphs>30</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Μουσειοσκευές</vt:lpstr>
      <vt:lpstr>Τι είναι οι μουσειοσκευές</vt:lpstr>
      <vt:lpstr>Τι είναι οι μουσειοσκευές</vt:lpstr>
      <vt:lpstr>Τι είναι οι μουσειοσκευές</vt:lpstr>
      <vt:lpstr>Λίστα μουσειοσκευών</vt:lpstr>
      <vt:lpstr>Βιωματικές δραστηριότητες</vt:lpstr>
      <vt:lpstr>Παιδαγωγικοί προσανατολισμοί</vt:lpstr>
      <vt:lpstr>Παιδαγωγικοί προσανατολισμοί</vt:lpstr>
      <vt:lpstr>Μουσειοσκευές: μορφή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Μουσειοσκευές</dc:title>
  <dc:creator>Βασίλης Τσάφος</dc:creator>
  <cp:lastModifiedBy>Βασίλης Τσάφος</cp:lastModifiedBy>
  <cp:revision>5</cp:revision>
  <dcterms:created xsi:type="dcterms:W3CDTF">2018-04-17T14:28:19Z</dcterms:created>
  <dcterms:modified xsi:type="dcterms:W3CDTF">2018-05-07T08:51:22Z</dcterms:modified>
</cp:coreProperties>
</file>