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40E1-F94D-4F8F-9EE8-DF5275E77174}" type="datetimeFigureOut">
              <a:rPr lang="el-GR" smtClean="0"/>
              <a:pPr/>
              <a:t>3/4/2016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4C2E-A768-490F-8132-B51BDEE33E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40E1-F94D-4F8F-9EE8-DF5275E77174}" type="datetimeFigureOut">
              <a:rPr lang="el-GR" smtClean="0"/>
              <a:pPr/>
              <a:t>3/4/2016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4C2E-A768-490F-8132-B51BDEE33E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40E1-F94D-4F8F-9EE8-DF5275E77174}" type="datetimeFigureOut">
              <a:rPr lang="el-GR" smtClean="0"/>
              <a:pPr/>
              <a:t>3/4/2016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4C2E-A768-490F-8132-B51BDEE33E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40E1-F94D-4F8F-9EE8-DF5275E77174}" type="datetimeFigureOut">
              <a:rPr lang="el-GR" smtClean="0"/>
              <a:pPr/>
              <a:t>3/4/2016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4C2E-A768-490F-8132-B51BDEE33E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40E1-F94D-4F8F-9EE8-DF5275E77174}" type="datetimeFigureOut">
              <a:rPr lang="el-GR" smtClean="0"/>
              <a:pPr/>
              <a:t>3/4/2016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4C2E-A768-490F-8132-B51BDEE33E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40E1-F94D-4F8F-9EE8-DF5275E77174}" type="datetimeFigureOut">
              <a:rPr lang="el-GR" smtClean="0"/>
              <a:pPr/>
              <a:t>3/4/2016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4C2E-A768-490F-8132-B51BDEE33E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40E1-F94D-4F8F-9EE8-DF5275E77174}" type="datetimeFigureOut">
              <a:rPr lang="el-GR" smtClean="0"/>
              <a:pPr/>
              <a:t>3/4/2016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4C2E-A768-490F-8132-B51BDEE33E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40E1-F94D-4F8F-9EE8-DF5275E77174}" type="datetimeFigureOut">
              <a:rPr lang="el-GR" smtClean="0"/>
              <a:pPr/>
              <a:t>3/4/2016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4C2E-A768-490F-8132-B51BDEE33E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40E1-F94D-4F8F-9EE8-DF5275E77174}" type="datetimeFigureOut">
              <a:rPr lang="el-GR" smtClean="0"/>
              <a:pPr/>
              <a:t>3/4/2016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4C2E-A768-490F-8132-B51BDEE33E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40E1-F94D-4F8F-9EE8-DF5275E77174}" type="datetimeFigureOut">
              <a:rPr lang="el-GR" smtClean="0"/>
              <a:pPr/>
              <a:t>3/4/2016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4C2E-A768-490F-8132-B51BDEE33E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40E1-F94D-4F8F-9EE8-DF5275E77174}" type="datetimeFigureOut">
              <a:rPr lang="el-GR" smtClean="0"/>
              <a:pPr/>
              <a:t>3/4/2016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4C2E-A768-490F-8132-B51BDEE33E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40E1-F94D-4F8F-9EE8-DF5275E77174}" type="datetimeFigureOut">
              <a:rPr lang="el-GR" smtClean="0"/>
              <a:pPr/>
              <a:t>3/4/2016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74C2E-A768-490F-8132-B51BDEE33EB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470025"/>
          </a:xfrm>
        </p:spPr>
        <p:txBody>
          <a:bodyPr>
            <a:normAutofit fontScale="90000"/>
          </a:bodyPr>
          <a:lstStyle/>
          <a:p>
            <a:pPr lvl="0"/>
            <a:r>
              <a:rPr lang="el-GR" dirty="0" smtClean="0"/>
              <a:t>Κοινωνιολογία των ειδήσεων </a:t>
            </a:r>
            <a:br>
              <a:rPr lang="el-GR" dirty="0" smtClean="0"/>
            </a:br>
            <a:r>
              <a:rPr lang="el-GR" sz="3600" i="1" dirty="0" smtClean="0"/>
              <a:t>Τα </a:t>
            </a:r>
            <a:r>
              <a:rPr lang="el-GR" sz="3600" i="1" dirty="0"/>
              <a:t>χαρακτηριστικά των ειδήσεων στην κοινωνία της ενημέρωσης </a:t>
            </a:r>
            <a:br>
              <a:rPr lang="el-GR" sz="3600" i="1" dirty="0"/>
            </a:br>
            <a:endParaRPr lang="el-GR" i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Καθηγητής Γιώργος Πλειός 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 εκδημοκρατισμός </a:t>
            </a:r>
            <a:r>
              <a:rPr lang="el-GR" dirty="0" smtClean="0"/>
              <a:t>ενημέρωσης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Τεχνικοί παράγοντες </a:t>
            </a:r>
          </a:p>
          <a:p>
            <a:r>
              <a:rPr lang="el-GR" dirty="0" smtClean="0"/>
              <a:t>Κοινωνικοί παράγοντες </a:t>
            </a:r>
          </a:p>
          <a:p>
            <a:r>
              <a:rPr lang="el-GR" dirty="0" smtClean="0"/>
              <a:t>Το ψηφιακό χάσμα </a:t>
            </a:r>
          </a:p>
          <a:p>
            <a:pPr lvl="1"/>
            <a:r>
              <a:rPr lang="el-GR" dirty="0" smtClean="0"/>
              <a:t>Οικονομικοί παράγοντες (υποδομές – εισόδημα) </a:t>
            </a:r>
          </a:p>
          <a:p>
            <a:pPr lvl="1"/>
            <a:r>
              <a:rPr lang="el-GR" dirty="0" smtClean="0"/>
              <a:t>Πολιτικοί παράγοντες (υποδομές – έλεγχος) </a:t>
            </a:r>
          </a:p>
          <a:p>
            <a:pPr lvl="1"/>
            <a:r>
              <a:rPr lang="el-GR" dirty="0" smtClean="0"/>
              <a:t>Πολιτιστικοί παράγοντες (γλώσσα  - εξατομίκευση) 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>Η </a:t>
            </a:r>
            <a:r>
              <a:rPr lang="el-GR" sz="3200" dirty="0" err="1" smtClean="0"/>
              <a:t>αναστοχαστικότητα</a:t>
            </a:r>
            <a:r>
              <a:rPr lang="el-GR" sz="3200" dirty="0" smtClean="0"/>
              <a:t> του δημοσιογραφικού Λόγου – πληροφόρηση για την πληροφόρηση</a:t>
            </a:r>
            <a:br>
              <a:rPr lang="el-GR" sz="3200" dirty="0" smtClean="0"/>
            </a:b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00808"/>
            <a:ext cx="8219256" cy="4425355"/>
          </a:xfrm>
        </p:spPr>
        <p:txBody>
          <a:bodyPr/>
          <a:lstStyle/>
          <a:p>
            <a:r>
              <a:rPr lang="el-GR" dirty="0" smtClean="0"/>
              <a:t>Γενική τάση στην νεωτερικότητα </a:t>
            </a:r>
          </a:p>
          <a:p>
            <a:r>
              <a:rPr lang="el-GR" dirty="0" smtClean="0"/>
              <a:t>Τρεις μορφές </a:t>
            </a:r>
          </a:p>
          <a:p>
            <a:pPr lvl="1"/>
            <a:r>
              <a:rPr lang="el-GR" dirty="0" smtClean="0"/>
              <a:t>Κριτική των μέσων </a:t>
            </a:r>
          </a:p>
          <a:p>
            <a:pPr lvl="1"/>
            <a:r>
              <a:rPr lang="el-GR" dirty="0" smtClean="0"/>
              <a:t>Η κάλυψη της κάλυψης </a:t>
            </a:r>
          </a:p>
          <a:p>
            <a:pPr lvl="1"/>
            <a:r>
              <a:rPr lang="el-GR" dirty="0" smtClean="0"/>
              <a:t>(επιλεκτική) Σωρευτική ενημέρωση (συσσωρευτές ειδήσεων )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2348880"/>
            <a:ext cx="8229600" cy="1143000"/>
          </a:xfrm>
        </p:spPr>
        <p:txBody>
          <a:bodyPr/>
          <a:lstStyle/>
          <a:p>
            <a:r>
              <a:rPr lang="el-GR" smtClean="0"/>
              <a:t>Ερωτήσεις?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είναι η κοινωνία της ενημέρωσης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Κοινωνία της πληροφορίας </a:t>
            </a:r>
          </a:p>
          <a:p>
            <a:pPr lvl="1"/>
            <a:r>
              <a:rPr lang="el-GR" dirty="0" smtClean="0"/>
              <a:t>Όγκος </a:t>
            </a:r>
            <a:endParaRPr lang="el-GR" dirty="0" smtClean="0"/>
          </a:p>
          <a:p>
            <a:r>
              <a:rPr lang="el-GR" dirty="0" smtClean="0"/>
              <a:t>Ενημέρωση = ευχάριστη πληροφόρηση </a:t>
            </a:r>
          </a:p>
          <a:p>
            <a:pPr lvl="1"/>
            <a:r>
              <a:rPr lang="el-GR" dirty="0" smtClean="0"/>
              <a:t>Χρηστικότητα και ευχαρίστηση </a:t>
            </a:r>
          </a:p>
          <a:p>
            <a:pPr lvl="1"/>
            <a:r>
              <a:rPr lang="el-GR" dirty="0" err="1" smtClean="0"/>
              <a:t>Αποσυμβολοπο</a:t>
            </a:r>
            <a:r>
              <a:rPr lang="el-GR" dirty="0" err="1" smtClean="0"/>
              <a:t>ίηση</a:t>
            </a:r>
            <a:r>
              <a:rPr lang="el-GR" dirty="0" smtClean="0"/>
              <a:t>  των συμβόλων και </a:t>
            </a:r>
            <a:r>
              <a:rPr lang="el-GR" dirty="0" err="1" smtClean="0"/>
              <a:t>συμβολοποίηση</a:t>
            </a:r>
            <a:r>
              <a:rPr lang="el-GR" dirty="0" smtClean="0"/>
              <a:t> των χρηστικών αντικειμένων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Τα χαρακτηριστικά της κοινωνίας της ενημέρωσης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l-GR" dirty="0" smtClean="0"/>
              <a:t>Το </a:t>
            </a:r>
            <a:r>
              <a:rPr lang="el-GR" dirty="0"/>
              <a:t>νέο στα νέα </a:t>
            </a:r>
            <a:r>
              <a:rPr lang="el-GR" dirty="0" smtClean="0"/>
              <a:t>μέσα</a:t>
            </a:r>
            <a:endParaRPr lang="el-GR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l-GR" dirty="0"/>
              <a:t>Η κυριαρχία των περιεχομένων τεκμηρίωσης και των </a:t>
            </a:r>
            <a:r>
              <a:rPr lang="el-GR" dirty="0" smtClean="0"/>
              <a:t>ειδήσεων</a:t>
            </a:r>
            <a:endParaRPr lang="el-GR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l-GR" dirty="0" smtClean="0"/>
              <a:t>Η κυριαρχία της σχολιαστικής δημοσιογραφίας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l-GR" dirty="0" smtClean="0"/>
              <a:t>Η διεύρυνση της θεματολογίας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l-GR" dirty="0" smtClean="0"/>
              <a:t>Πλαισίωση - </a:t>
            </a:r>
            <a:r>
              <a:rPr lang="el-GR" dirty="0" err="1" smtClean="0"/>
              <a:t>πλαισιακός</a:t>
            </a:r>
            <a:r>
              <a:rPr lang="el-GR" dirty="0" smtClean="0"/>
              <a:t> πλουραλισμός</a:t>
            </a:r>
            <a:endParaRPr lang="el-GR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l-GR" dirty="0" smtClean="0"/>
              <a:t>Η ενημερωδιασκέδαση</a:t>
            </a:r>
            <a:endParaRPr lang="el-GR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l-GR" dirty="0"/>
              <a:t>Ο εκδημοκρατισμός </a:t>
            </a:r>
            <a:r>
              <a:rPr lang="el-GR" dirty="0" smtClean="0"/>
              <a:t>ενημέρωσης</a:t>
            </a:r>
            <a:endParaRPr lang="el-GR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l-GR" dirty="0"/>
              <a:t>Η </a:t>
            </a:r>
            <a:r>
              <a:rPr lang="el-GR" dirty="0" err="1"/>
              <a:t>αναστοχαστικότητα</a:t>
            </a:r>
            <a:r>
              <a:rPr lang="el-GR" dirty="0"/>
              <a:t> του δημοσιογραφικού Λόγου – πληροφόρηση </a:t>
            </a:r>
            <a:r>
              <a:rPr lang="el-GR" dirty="0" smtClean="0"/>
              <a:t>για </a:t>
            </a:r>
            <a:r>
              <a:rPr lang="el-GR" dirty="0"/>
              <a:t>την </a:t>
            </a:r>
            <a:r>
              <a:rPr lang="el-GR" dirty="0" smtClean="0"/>
              <a:t>πληροφόρηση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 νέο στα νέα </a:t>
            </a:r>
            <a:r>
              <a:rPr lang="el-GR" dirty="0" smtClean="0"/>
              <a:t>μέσα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Διαδίκτυο </a:t>
            </a:r>
          </a:p>
          <a:p>
            <a:pPr lvl="1"/>
            <a:r>
              <a:rPr lang="el-GR" dirty="0" smtClean="0"/>
              <a:t>Αύξηση </a:t>
            </a:r>
            <a:r>
              <a:rPr lang="el-GR" dirty="0" err="1" smtClean="0"/>
              <a:t>μεσοποίησης</a:t>
            </a:r>
            <a:r>
              <a:rPr lang="el-GR" dirty="0" smtClean="0"/>
              <a:t> </a:t>
            </a:r>
          </a:p>
          <a:p>
            <a:pPr lvl="1"/>
            <a:r>
              <a:rPr lang="el-GR" dirty="0" smtClean="0"/>
              <a:t>Ποσοτική εξίσωση όλων των πληροφοριών  (ψηφιακή τεχνολογία) </a:t>
            </a:r>
          </a:p>
          <a:p>
            <a:r>
              <a:rPr lang="el-GR" dirty="0" err="1" smtClean="0"/>
              <a:t>Μετα</a:t>
            </a:r>
            <a:r>
              <a:rPr lang="el-GR" dirty="0" smtClean="0"/>
              <a:t>-εικόνα </a:t>
            </a:r>
          </a:p>
          <a:p>
            <a:r>
              <a:rPr lang="el-GR" dirty="0" smtClean="0"/>
              <a:t>Γνωρίσματα </a:t>
            </a:r>
          </a:p>
          <a:p>
            <a:pPr lvl="1"/>
            <a:r>
              <a:rPr lang="el-GR" dirty="0" smtClean="0"/>
              <a:t>Πολυτροπικότητα </a:t>
            </a:r>
          </a:p>
          <a:p>
            <a:pPr lvl="1"/>
            <a:r>
              <a:rPr lang="el-GR" dirty="0" smtClean="0"/>
              <a:t>Διαδραστικότητα </a:t>
            </a:r>
          </a:p>
          <a:p>
            <a:pPr lvl="1"/>
            <a:r>
              <a:rPr lang="el-GR" dirty="0" smtClean="0"/>
              <a:t>Καθολικότητα  (χώρο και χρόνο) </a:t>
            </a:r>
          </a:p>
          <a:p>
            <a:pPr lvl="1"/>
            <a:r>
              <a:rPr lang="el-GR" dirty="0" err="1" smtClean="0"/>
              <a:t>Συγχρονικότητα</a:t>
            </a:r>
            <a:r>
              <a:rPr lang="el-GR" dirty="0" smtClean="0"/>
              <a:t> </a:t>
            </a:r>
          </a:p>
          <a:p>
            <a:pPr lvl="1"/>
            <a:r>
              <a:rPr lang="el-GR" dirty="0" smtClean="0"/>
              <a:t>Εξατομικευμένη χρήση </a:t>
            </a:r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κυριαρχία των περιεχομένων τεκμηρίωσης και των </a:t>
            </a:r>
            <a:r>
              <a:rPr lang="el-GR" dirty="0" smtClean="0"/>
              <a:t>ειδήσεων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Αύξηση περιεχομένων τεκμηρίωσης </a:t>
            </a:r>
          </a:p>
          <a:p>
            <a:pPr lvl="1"/>
            <a:r>
              <a:rPr lang="el-GR" dirty="0" smtClean="0"/>
              <a:t>Περισσότερες εκπομπές πληροφόρησης </a:t>
            </a:r>
          </a:p>
          <a:p>
            <a:pPr lvl="1"/>
            <a:r>
              <a:rPr lang="el-GR" dirty="0" smtClean="0"/>
              <a:t>Επιμήκυνση διάρκειας </a:t>
            </a:r>
          </a:p>
          <a:p>
            <a:pPr lvl="1"/>
            <a:r>
              <a:rPr lang="el-GR" dirty="0" smtClean="0"/>
              <a:t>Πολλαπλασιασμός τύπων εκπομπών πληροφόρησης </a:t>
            </a:r>
          </a:p>
          <a:p>
            <a:r>
              <a:rPr lang="el-GR" dirty="0" smtClean="0"/>
              <a:t>Ο ρόλος του διαδικτύου </a:t>
            </a:r>
          </a:p>
          <a:p>
            <a:r>
              <a:rPr lang="el-GR" dirty="0" smtClean="0"/>
              <a:t>Σύγκλιση τεκμηρίωσης και μυθοπλασίας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κυριαρχία της σχολιαστικής δημοσιογραφίας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Πληθώρα μέσων + ανάγκη υλικού </a:t>
            </a:r>
          </a:p>
          <a:p>
            <a:r>
              <a:rPr lang="el-GR" dirty="0" smtClean="0"/>
              <a:t>Γενίκευση της δυνατότητα πρόσβασης αλλά αδυναμία παραγωγής ειδήσεων </a:t>
            </a:r>
          </a:p>
          <a:p>
            <a:r>
              <a:rPr lang="el-GR" dirty="0" smtClean="0"/>
              <a:t>Ανακατατάξεις – ανάγκες ερμηνείας</a:t>
            </a:r>
          </a:p>
          <a:p>
            <a:r>
              <a:rPr lang="el-GR" dirty="0" smtClean="0"/>
              <a:t>Ανακατατάξεις, κρίσεις – νέα στράτευση</a:t>
            </a:r>
          </a:p>
          <a:p>
            <a:r>
              <a:rPr lang="el-GR" dirty="0" smtClean="0"/>
              <a:t>Μορφές </a:t>
            </a:r>
          </a:p>
          <a:p>
            <a:pPr lvl="1"/>
            <a:r>
              <a:rPr lang="el-GR" dirty="0" err="1" smtClean="0"/>
              <a:t>Ενδοκειμενικά</a:t>
            </a:r>
            <a:r>
              <a:rPr lang="el-GR" dirty="0" smtClean="0"/>
              <a:t> </a:t>
            </a:r>
          </a:p>
          <a:p>
            <a:pPr lvl="1"/>
            <a:r>
              <a:rPr lang="el-GR" dirty="0" err="1" smtClean="0"/>
              <a:t>Εξωκειμενικά</a:t>
            </a:r>
            <a:r>
              <a:rPr lang="el-GR" dirty="0" smtClean="0"/>
              <a:t> </a:t>
            </a:r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Η διεύρυνση της </a:t>
            </a:r>
            <a:r>
              <a:rPr lang="el-GR" dirty="0" smtClean="0"/>
              <a:t>θεματολογίας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124744"/>
            <a:ext cx="7848872" cy="5688632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Η θεματολογία στις προηγούμενες περιόδους της νεωτερικότητας </a:t>
            </a:r>
          </a:p>
          <a:p>
            <a:r>
              <a:rPr lang="el-GR" dirty="0" smtClean="0"/>
              <a:t>Η θεματολογία στη «νέα δημοσιογραφία» </a:t>
            </a:r>
          </a:p>
          <a:p>
            <a:r>
              <a:rPr lang="el-GR" dirty="0" smtClean="0"/>
              <a:t>Πρώιμη νεωτερικότητα </a:t>
            </a:r>
          </a:p>
          <a:p>
            <a:pPr lvl="1"/>
            <a:r>
              <a:rPr lang="el-GR" dirty="0" smtClean="0"/>
              <a:t>«Μεγάλα </a:t>
            </a:r>
            <a:r>
              <a:rPr lang="el-GR" dirty="0" smtClean="0"/>
              <a:t>θέματα» (οικονομικά, πολιτικά κ.λπ.)</a:t>
            </a:r>
          </a:p>
          <a:p>
            <a:pPr lvl="1"/>
            <a:r>
              <a:rPr lang="el-GR" dirty="0" smtClean="0"/>
              <a:t>«Καθαρά» θέματα (οικονομικά, πολιτικά κ.λπ.) </a:t>
            </a:r>
          </a:p>
          <a:p>
            <a:pPr lvl="1"/>
            <a:r>
              <a:rPr lang="el-GR" dirty="0" smtClean="0"/>
              <a:t>Σταθερά πλαίσια – «Μεγάλες αφηγήσεις» </a:t>
            </a:r>
          </a:p>
          <a:p>
            <a:pPr lvl="2"/>
            <a:r>
              <a:rPr lang="el-GR" dirty="0" smtClean="0"/>
              <a:t>Έθνος </a:t>
            </a:r>
          </a:p>
          <a:p>
            <a:pPr lvl="2"/>
            <a:r>
              <a:rPr lang="el-GR" dirty="0" smtClean="0"/>
              <a:t>Δημοκρατία/Σοσιαλισμός/ κ.λπ. </a:t>
            </a:r>
          </a:p>
          <a:p>
            <a:pPr lvl="2"/>
            <a:r>
              <a:rPr lang="el-GR" dirty="0" smtClean="0"/>
              <a:t>Οικονομική ανάπτυξη </a:t>
            </a:r>
          </a:p>
          <a:p>
            <a:pPr lvl="2"/>
            <a:r>
              <a:rPr lang="el-GR" dirty="0" smtClean="0"/>
              <a:t>Ηθική </a:t>
            </a:r>
          </a:p>
          <a:p>
            <a:r>
              <a:rPr lang="el-GR" dirty="0" smtClean="0"/>
              <a:t>Ύστερη νεωτερικότητα </a:t>
            </a:r>
          </a:p>
          <a:p>
            <a:pPr lvl="1"/>
            <a:r>
              <a:rPr lang="el-GR" dirty="0" smtClean="0"/>
              <a:t>Συνυπάρχουν </a:t>
            </a:r>
            <a:r>
              <a:rPr lang="el-GR" dirty="0" smtClean="0"/>
              <a:t>(ή επικρατούν) </a:t>
            </a:r>
          </a:p>
          <a:p>
            <a:pPr lvl="2"/>
            <a:r>
              <a:rPr lang="el-GR" dirty="0" smtClean="0"/>
              <a:t>«Μικρά» θέματα (καθημερινότητας) </a:t>
            </a:r>
          </a:p>
          <a:p>
            <a:pPr lvl="2"/>
            <a:r>
              <a:rPr lang="el-GR" dirty="0" smtClean="0"/>
              <a:t>«Μικτά θέματα» (οικονομία, πολιτική, ηθική κ.λπ.)</a:t>
            </a:r>
          </a:p>
          <a:p>
            <a:pPr lvl="2"/>
            <a:r>
              <a:rPr lang="el-GR" dirty="0" smtClean="0"/>
              <a:t>Η «ανθρώπινη διάσταση»  </a:t>
            </a:r>
          </a:p>
          <a:p>
            <a:r>
              <a:rPr lang="el-GR" dirty="0" smtClean="0"/>
              <a:t>Μεγαλύτερη </a:t>
            </a:r>
            <a:r>
              <a:rPr lang="el-GR" dirty="0" smtClean="0"/>
              <a:t>τυπολογία</a:t>
            </a:r>
          </a:p>
          <a:p>
            <a:pPr lvl="1"/>
            <a:r>
              <a:rPr lang="el-GR" dirty="0" smtClean="0"/>
              <a:t>Υπάρχει πλέον σταθερή τυπολογία θεμάτων? </a:t>
            </a:r>
            <a:endParaRPr lang="el-GR" dirty="0" smtClean="0"/>
          </a:p>
          <a:p>
            <a:r>
              <a:rPr lang="el-GR" dirty="0" smtClean="0"/>
              <a:t>Θεωρία </a:t>
            </a:r>
            <a:r>
              <a:rPr lang="en-US" dirty="0" smtClean="0"/>
              <a:t> Agenda setting </a:t>
            </a:r>
            <a:endParaRPr lang="el-GR" dirty="0"/>
          </a:p>
        </p:txBody>
      </p:sp>
      <p:pic>
        <p:nvPicPr>
          <p:cNvPr id="4" name="Picture 2" descr="C:\Users\Γιώργος Πλειός\Desktop\ΠΡΟΣΩΡΙΝΑ\ΜΑΘΗΜΑΤΑ ppt\Κορυδαλλός\Υλικό\HISTORY\Εφημερίδες 18ος\1859-WA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268760"/>
            <a:ext cx="1838063" cy="2493704"/>
          </a:xfrm>
          <a:prstGeom prst="rect">
            <a:avLst/>
          </a:prstGeom>
          <a:noFill/>
        </p:spPr>
      </p:pic>
      <p:pic>
        <p:nvPicPr>
          <p:cNvPr id="5" name="Picture 2" descr="The Sun offered its own eurozone stimulus pack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861048"/>
            <a:ext cx="2520280" cy="2624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Πλαισίωση - </a:t>
            </a:r>
            <a:r>
              <a:rPr lang="el-GR" dirty="0" err="1" smtClean="0"/>
              <a:t>πλαισιακός</a:t>
            </a:r>
            <a:r>
              <a:rPr lang="el-GR" dirty="0" smtClean="0"/>
              <a:t> </a:t>
            </a:r>
            <a:r>
              <a:rPr lang="el-GR" dirty="0" smtClean="0"/>
              <a:t>πλουραλισμός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373216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Entman</a:t>
            </a:r>
            <a:r>
              <a:rPr lang="en-US" dirty="0" smtClean="0"/>
              <a:t>: </a:t>
            </a:r>
            <a:r>
              <a:rPr lang="el-GR" dirty="0" smtClean="0"/>
              <a:t>Διαδικασίες επιλογής ορισμένων πλευρών της </a:t>
            </a:r>
            <a:r>
              <a:rPr lang="el-GR" dirty="0" smtClean="0"/>
              <a:t>πραγματικότητας και οργάνωσή τους </a:t>
            </a:r>
            <a:r>
              <a:rPr lang="el-GR" dirty="0" smtClean="0"/>
              <a:t>με τρόπο ώστε να προβάλλει ένας ορισμός της κατάστασης, μια αιτιολογική ερμηνεία, μια αξιολογική κρίση ενός θέματος </a:t>
            </a:r>
          </a:p>
          <a:p>
            <a:pPr lvl="1"/>
            <a:r>
              <a:rPr lang="el-GR" dirty="0" smtClean="0"/>
              <a:t>Π.χ. Επιλογή </a:t>
            </a:r>
            <a:r>
              <a:rPr lang="el-GR" dirty="0" smtClean="0"/>
              <a:t>της εθνικής ταυτότητας για προσδιορισμό του δράστη </a:t>
            </a:r>
            <a:r>
              <a:rPr lang="el-GR" dirty="0" smtClean="0"/>
              <a:t>, προβολή </a:t>
            </a:r>
            <a:r>
              <a:rPr lang="el-GR" dirty="0" smtClean="0"/>
              <a:t>φοροδιαφυγής ορισμένων μόνο κατηγοριών </a:t>
            </a:r>
          </a:p>
          <a:p>
            <a:pPr lvl="1"/>
            <a:r>
              <a:rPr lang="el-GR" dirty="0" smtClean="0"/>
              <a:t>Δυο είδη πλαισίων </a:t>
            </a:r>
          </a:p>
          <a:p>
            <a:pPr lvl="2"/>
            <a:r>
              <a:rPr lang="el-GR" dirty="0" smtClean="0"/>
              <a:t>Πλαίσια των μέσων (</a:t>
            </a:r>
            <a:r>
              <a:rPr lang="en-US" dirty="0" smtClean="0"/>
              <a:t>media frames) </a:t>
            </a:r>
          </a:p>
          <a:p>
            <a:pPr lvl="2"/>
            <a:r>
              <a:rPr lang="el-GR" dirty="0" smtClean="0"/>
              <a:t>Ατομικά πλαίσια (</a:t>
            </a:r>
            <a:r>
              <a:rPr lang="en-US" dirty="0" smtClean="0"/>
              <a:t>individual frames</a:t>
            </a:r>
            <a:r>
              <a:rPr lang="en-US" dirty="0" smtClean="0"/>
              <a:t>)</a:t>
            </a:r>
            <a:endParaRPr lang="el-GR" dirty="0" smtClean="0"/>
          </a:p>
          <a:p>
            <a:r>
              <a:rPr lang="en-US" dirty="0" err="1" smtClean="0"/>
              <a:t>Iyengar</a:t>
            </a:r>
            <a:r>
              <a:rPr lang="en-US" dirty="0" smtClean="0"/>
              <a:t> </a:t>
            </a:r>
          </a:p>
          <a:p>
            <a:pPr lvl="1"/>
            <a:r>
              <a:rPr lang="el-GR" dirty="0" smtClean="0"/>
              <a:t>Θεματικό </a:t>
            </a:r>
          </a:p>
          <a:p>
            <a:pPr lvl="1"/>
            <a:r>
              <a:rPr lang="el-GR" dirty="0" smtClean="0"/>
              <a:t>Περιπτωσιολογικό </a:t>
            </a:r>
          </a:p>
          <a:p>
            <a:r>
              <a:rPr lang="en-US" dirty="0" err="1" smtClean="0"/>
              <a:t>Semetko</a:t>
            </a:r>
            <a:r>
              <a:rPr lang="en-US" dirty="0" smtClean="0"/>
              <a:t> &amp; </a:t>
            </a:r>
            <a:r>
              <a:rPr lang="en-US" dirty="0" err="1" smtClean="0"/>
              <a:t>Vakleburg</a:t>
            </a:r>
            <a:r>
              <a:rPr lang="en-US" dirty="0" smtClean="0"/>
              <a:t> </a:t>
            </a:r>
          </a:p>
          <a:p>
            <a:pPr lvl="1"/>
            <a:r>
              <a:rPr lang="el-GR" dirty="0" smtClean="0"/>
              <a:t>Συγκρουσιακό</a:t>
            </a:r>
          </a:p>
          <a:p>
            <a:pPr lvl="1"/>
            <a:r>
              <a:rPr lang="el-GR" dirty="0" smtClean="0"/>
              <a:t>Ανθρώπινου ενδιαφέροντος </a:t>
            </a:r>
          </a:p>
          <a:p>
            <a:pPr lvl="1"/>
            <a:r>
              <a:rPr lang="el-GR" dirty="0" smtClean="0"/>
              <a:t>Απόδοσης ευθυνών </a:t>
            </a:r>
          </a:p>
          <a:p>
            <a:pPr lvl="1"/>
            <a:r>
              <a:rPr lang="el-GR" dirty="0" smtClean="0"/>
              <a:t>Ηθικής διάστασης </a:t>
            </a:r>
          </a:p>
          <a:p>
            <a:pPr lvl="1"/>
            <a:r>
              <a:rPr lang="el-GR" dirty="0" smtClean="0"/>
              <a:t>Οικονομικών επιδράσεων </a:t>
            </a:r>
            <a:endParaRPr lang="el-GR" dirty="0" smtClean="0"/>
          </a:p>
          <a:p>
            <a:r>
              <a:rPr lang="el-GR" dirty="0" err="1" smtClean="0"/>
              <a:t>Πλαισιακός</a:t>
            </a:r>
            <a:r>
              <a:rPr lang="el-GR" dirty="0" smtClean="0"/>
              <a:t> πλουραλισμός 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</a:t>
            </a:r>
            <a:r>
              <a:rPr lang="el-GR" dirty="0" smtClean="0"/>
              <a:t>ενημερωδιασκέδαση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5184576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Ό όρος </a:t>
            </a:r>
            <a:r>
              <a:rPr lang="el-GR" dirty="0" smtClean="0"/>
              <a:t>πρώτη </a:t>
            </a:r>
            <a:r>
              <a:rPr lang="el-GR" dirty="0" smtClean="0"/>
              <a:t>φορά: τέλη ’80, </a:t>
            </a:r>
          </a:p>
          <a:p>
            <a:r>
              <a:rPr lang="el-GR" dirty="0" smtClean="0"/>
              <a:t>Η ενημερωδιασκέδαση επιτυγχάνεται με οργάνωση των ειδήσεων με μορφή ιστορίας (</a:t>
            </a:r>
            <a:r>
              <a:rPr lang="en-US" dirty="0" smtClean="0"/>
              <a:t>story</a:t>
            </a:r>
            <a:r>
              <a:rPr lang="el-GR" dirty="0" smtClean="0"/>
              <a:t>), δηλαδή αφήγησης με αρχή, μέση, τέλος, και διαθέτει τέσσερα θεμελιώδη χαρακτηριστικά (</a:t>
            </a:r>
            <a:r>
              <a:rPr lang="en-US" dirty="0" smtClean="0"/>
              <a:t>Bennett</a:t>
            </a:r>
            <a:r>
              <a:rPr lang="el-GR" dirty="0" smtClean="0"/>
              <a:t> 1999) </a:t>
            </a:r>
          </a:p>
          <a:p>
            <a:pPr lvl="1"/>
            <a:r>
              <a:rPr lang="el-GR" dirty="0" smtClean="0"/>
              <a:t>Δραματοποίηση</a:t>
            </a:r>
          </a:p>
          <a:p>
            <a:pPr lvl="1"/>
            <a:r>
              <a:rPr lang="el-GR" dirty="0" smtClean="0"/>
              <a:t>Προσωποποίηση</a:t>
            </a:r>
          </a:p>
          <a:p>
            <a:pPr lvl="1"/>
            <a:r>
              <a:rPr lang="el-GR" dirty="0" smtClean="0"/>
              <a:t>Αποσπασματικότητα </a:t>
            </a:r>
          </a:p>
          <a:p>
            <a:pPr lvl="1"/>
            <a:r>
              <a:rPr lang="el-GR" dirty="0" smtClean="0"/>
              <a:t>Εξομάλυνση ή </a:t>
            </a:r>
            <a:r>
              <a:rPr lang="el-GR" dirty="0" err="1" smtClean="0"/>
              <a:t>κανονικοποποίηση</a:t>
            </a:r>
            <a:endParaRPr lang="el-GR" dirty="0" smtClean="0"/>
          </a:p>
          <a:p>
            <a:r>
              <a:rPr lang="el-GR" dirty="0" smtClean="0"/>
              <a:t>Ο κομβικός ρόλος του στόρι – προπαγανδιστικός λόγος </a:t>
            </a:r>
          </a:p>
          <a:p>
            <a:r>
              <a:rPr lang="el-GR" dirty="0" smtClean="0"/>
              <a:t>Η </a:t>
            </a:r>
            <a:r>
              <a:rPr lang="el-GR" dirty="0" smtClean="0"/>
              <a:t>ενημερωδιασκέδαση δεν είναι «παρεκτροπή» από κάποιο υποτιθέμενο κανόνα των ειδήσεων – είναι ο κανόνας </a:t>
            </a:r>
            <a:endParaRPr lang="el-GR" dirty="0" smtClean="0"/>
          </a:p>
          <a:p>
            <a:r>
              <a:rPr lang="el-GR" dirty="0" smtClean="0"/>
              <a:t>Διαφορετικοί κώδικες: ηθικός, πολιτικός, αισθητικός </a:t>
            </a:r>
            <a:endParaRPr lang="el-GR" dirty="0" smtClean="0"/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492</Words>
  <Application>Microsoft Office PowerPoint</Application>
  <PresentationFormat>Προβολή στην οθόνη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Κοινωνιολογία των ειδήσεων  Τα χαρακτηριστικά των ειδήσεων στην κοινωνία της ενημέρωσης  </vt:lpstr>
      <vt:lpstr>Τι είναι η κοινωνία της ενημέρωσης</vt:lpstr>
      <vt:lpstr>Τα χαρακτηριστικά της κοινωνίας της ενημέρωσης</vt:lpstr>
      <vt:lpstr>Το νέο στα νέα μέσα</vt:lpstr>
      <vt:lpstr>Η κυριαρχία των περιεχομένων τεκμηρίωσης και των ειδήσεων</vt:lpstr>
      <vt:lpstr>Η κυριαρχία της σχολιαστικής δημοσιογραφίας </vt:lpstr>
      <vt:lpstr>Η διεύρυνση της θεματολογίας</vt:lpstr>
      <vt:lpstr>Πλαισίωση - πλαισιακός πλουραλισμός</vt:lpstr>
      <vt:lpstr>Η ενημερωδιασκέδαση</vt:lpstr>
      <vt:lpstr>Ο εκδημοκρατισμός ενημέρωσης</vt:lpstr>
      <vt:lpstr>Η αναστοχαστικότητα του δημοσιογραφικού Λόγου – πληροφόρηση για την πληροφόρηση </vt:lpstr>
      <vt:lpstr>Ερωτήσεις?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Κοινωνιολογία των ειδήσεων  Τα χαρακτηριστικά των ειδήσεων στην κοινωνία της ενημέρωσης  </dc:title>
  <dc:creator>Γιώργος Πλειός</dc:creator>
  <cp:lastModifiedBy>Γιώργος Πλειός</cp:lastModifiedBy>
  <cp:revision>14</cp:revision>
  <dcterms:created xsi:type="dcterms:W3CDTF">2016-03-27T16:09:26Z</dcterms:created>
  <dcterms:modified xsi:type="dcterms:W3CDTF">2016-04-03T18:42:24Z</dcterms:modified>
</cp:coreProperties>
</file>