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C95E669-0F24-5EF9-4317-F0E8E9007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F87D740B-218A-C24F-D956-F48BDED17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4EC2F2F-9966-034C-27EC-DACA1C5A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D090C62-63E4-54CE-1490-C0466F1A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C3F938B-C67C-3C0B-4F25-C9D8FB90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473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64AA7D7-207E-BE8E-A0CA-BB059B3C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3F5DDC46-A6E4-D3CD-FDB1-78EA29A86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A921A23-2ED5-A4C5-D1EF-01EF69BB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1D19CD6-8196-E21B-8EEF-D855D6B3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D217D35-03F0-DA37-7471-70053BFD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63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B093F21E-A0B1-E082-223B-1A7B0998A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143E2EFA-3E34-7038-4DF5-758AD9E9C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040A320-EE33-38E1-78F4-BC948F29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D4D19EB-571C-EF09-8109-11C847A9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EF60413-41DE-7D4A-C02F-D9CFD394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7494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CC9FEC8-730F-780F-F997-68DBC3E0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F08AF27-4DA7-191B-8BFB-06B356D1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51100F5-3EB1-A687-2A96-1A451CD1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6C3D91D-09C8-6C29-CBDF-F10001D1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AA3629C-8199-D1CA-AE9B-26A57911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749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F2AF9FE-92F2-8712-C4EA-38E0E650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F72267D-C5DB-6F23-C4F3-BBEA5EF0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786809E-A895-4556-AD06-4BD3779A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D3F6A4B-5525-17AD-AA67-C8BCDA2E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8ED1596-B194-88F2-3A16-FFF0F170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935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70388E-F7FD-DF3C-B3C4-71D770B4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FF75F67-B2DE-A592-EAC4-183FCA5D9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CB28340-C026-D78B-649F-641405FBA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82E5B66-F668-27EA-A746-EC8D97A5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58D6A14-0B4C-C3A1-B168-4209C932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CED12FF-7A6C-265D-DBB6-402C61AB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754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B67CC35-3A9E-14A3-3E0B-5F87FA4F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26030DB-F570-1181-08DD-44A79984E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D2F4E506-98B7-8A39-1A9A-A4444F761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8CBC62A4-423E-5379-EE52-0EDBDE62D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5BE8DD75-B1B1-E1A0-E7C8-BF54CF370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64F75A26-AA79-4BB5-977E-BF30B23B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710F9057-FC1A-BBC5-72BF-BB64F3ED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B894EF8A-9339-7E22-58E2-63A3F3F3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085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87936E-1E8F-DA8B-13CA-D60C1A1F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E802CBC8-78DF-470D-F40A-F0ECA31E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B4090DB7-40CB-FA36-1C43-18BA92CB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EB12913C-C70A-08B0-4A42-D826D29A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5055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3FFE18C0-0CE4-917C-4B74-F370C4C5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9DD8D246-EC9E-CFF9-C5A7-C62C96F7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5A16CD31-B70C-FFBC-E7AB-CE421B09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805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3648D8F-2D74-A378-7669-665C4913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AD63ACF-B87C-F488-EA16-0BA440BF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C96FFDB-00DF-9B46-1A99-A274E90B9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DF9D25A-0AC7-DB52-FA0A-0FA5BCE8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02032A3-4183-B563-24C9-BB558323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D6ACB0A-FB4D-A8DE-7241-C97B9EE0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119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B2E26A-023D-302A-12B1-4725E2B8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23CBD4E-398B-6650-903C-8E2875CC6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638B895-8DD4-B65C-3549-7F8C0C1FB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A4BFF0E-3386-967C-E2C6-54561A13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5D3B16C-6DDA-0673-D1C6-F2CABA9D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A55C8D6-25DF-0565-837C-C04BF738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1673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6B9D3380-7FF3-CA25-E481-661C420B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CA55461-45FA-301F-184E-03E465C3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D388978-FCAB-919C-A1DF-C22F74371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004A-A464-3540-9135-B4EAE395694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744DA5A-62D5-5E0B-2122-0843C6B83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6953A45-E7DC-79EB-DDAA-F6449DD66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C17F-D026-9A41-8B90-F31C385D52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594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DA3C418-758E-4180-A5D0-8655D680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8C8EF06-5EC3-4883-AFAF-D74FF4655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Καρκίνος θυρεοειδούς: Τα βασικά συμπτώματα σε εικόνες">
            <a:extLst>
              <a:ext uri="{FF2B5EF4-FFF2-40B4-BE49-F238E27FC236}">
                <a16:creationId xmlns:a16="http://schemas.microsoft.com/office/drawing/2014/main" xmlns="" id="{9A7D3EFC-9B91-17B3-E74F-1E9BB633A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40"/>
          <a:stretch/>
        </p:blipFill>
        <p:spPr bwMode="auto">
          <a:xfrm>
            <a:off x="3113903" y="10"/>
            <a:ext cx="9078097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733A599-DFAE-0D8E-86CA-FB70149DD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" y="3007604"/>
            <a:ext cx="4395733" cy="4770304"/>
          </a:xfrm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Διάχυτη σκληρυντική υποποικιλία </a:t>
            </a:r>
            <a:br>
              <a:rPr lang="el-G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θηλώδους</a:t>
            </a:r>
            <a:r>
              <a:rPr lang="el-G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καρκινώματος </a:t>
            </a:r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θ</a:t>
            </a:r>
            <a:r>
              <a:rPr lang="el-G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υρεοειδούς </a:t>
            </a:r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Κωνσταντίνος </a:t>
            </a:r>
            <a:r>
              <a:rPr lang="el-G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Καραμούζης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Δευτεροετής φοιτητής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Ιατρικής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Σ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χολής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Αθηνών </a:t>
            </a:r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6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B60A5FA-8153-BFDA-57EC-F5EF75FE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l-GR" dirty="0"/>
              <a:t>Περιστατικό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7C11DAB-C12E-3A2F-3A2C-5CC447D4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l-GR" sz="2000" dirty="0"/>
              <a:t>Μια 29χρονη γυναίκα χωρίς ιστορικό συστηματικής νόσου, οικογενειακό ιστορικό καρκίνου του θυρεοειδούς ή έκθεση σε ακτινοβολία του τραχήλου, εμφάνισε </a:t>
            </a:r>
            <a:r>
              <a:rPr lang="el-GR" sz="2000" i="1" dirty="0"/>
              <a:t>διάχυτη</a:t>
            </a:r>
            <a:r>
              <a:rPr lang="el-GR" sz="2000" dirty="0"/>
              <a:t> βρογχοκήλη</a:t>
            </a:r>
            <a:r>
              <a:rPr lang="en-US" sz="2000" dirty="0"/>
              <a:t>.</a:t>
            </a:r>
            <a:endParaRPr lang="el-GR" sz="2000" dirty="0"/>
          </a:p>
          <a:p>
            <a:endParaRPr lang="el-GR" sz="2000" dirty="0"/>
          </a:p>
        </p:txBody>
      </p:sp>
      <p:pic>
        <p:nvPicPr>
          <p:cNvPr id="1026" name="Picture 2" descr="Βρογχοκήλη: Αίτια και συμπτώματα | Ορθοπεδικά - Ιατρικά Είδη Αθήνα">
            <a:extLst>
              <a:ext uri="{FF2B5EF4-FFF2-40B4-BE49-F238E27FC236}">
                <a16:creationId xmlns:a16="http://schemas.microsoft.com/office/drawing/2014/main" xmlns="" id="{2184CB92-3FF0-933C-B5AD-CA6F910B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45457" y="1594328"/>
            <a:ext cx="6155141" cy="36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24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3B66E50-D685-F817-A90B-61C0F69A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97"/>
            <a:ext cx="5743575" cy="1024009"/>
          </a:xfrm>
        </p:spPr>
        <p:txBody>
          <a:bodyPr>
            <a:normAutofit/>
          </a:bodyPr>
          <a:lstStyle/>
          <a:p>
            <a:r>
              <a:rPr lang="el-GR" dirty="0"/>
              <a:t>Διαγνωστικές μέθοδοι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A0E289E-ADF5-AE63-4593-2E096505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100"/>
            <a:ext cx="4543425" cy="6057899"/>
          </a:xfrm>
        </p:spPr>
        <p:txBody>
          <a:bodyPr>
            <a:normAutofit lnSpcReduction="10000"/>
          </a:bodyPr>
          <a:lstStyle/>
          <a:p>
            <a:r>
              <a:rPr lang="el-GR" sz="2000" dirty="0"/>
              <a:t>Η 29χρονη υποβλήθηκε σε υπερηχογράφημα και ανευρέθηκε </a:t>
            </a:r>
            <a:r>
              <a:rPr lang="el-GR" sz="2000" dirty="0" smtClean="0"/>
              <a:t>διευρυμένος, </a:t>
            </a:r>
            <a:r>
              <a:rPr lang="el-GR" sz="2000" dirty="0"/>
              <a:t>ετερογενής θυρεοειδής αδένας καθώς και διάχυτη και </a:t>
            </a:r>
            <a:r>
              <a:rPr lang="el-GR" sz="2000" dirty="0" err="1"/>
              <a:t>αμφοτερόπλευρη</a:t>
            </a:r>
            <a:r>
              <a:rPr lang="el-GR" sz="2000" dirty="0"/>
              <a:t> </a:t>
            </a:r>
            <a:r>
              <a:rPr lang="el-GR" sz="2000" dirty="0" err="1"/>
              <a:t>λεμφαδενοπάθεια</a:t>
            </a:r>
            <a:r>
              <a:rPr lang="el-GR" sz="2000" dirty="0"/>
              <a:t>. </a:t>
            </a:r>
            <a:r>
              <a:rPr lang="el-GR" sz="2000" i="1" dirty="0"/>
              <a:t>Δεν</a:t>
            </a:r>
            <a:r>
              <a:rPr lang="el-GR" sz="2000" dirty="0"/>
              <a:t> παρατηρήθηκαν όζοι του θυρεοειδούς.</a:t>
            </a:r>
          </a:p>
          <a:p>
            <a:r>
              <a:rPr lang="el-GR" sz="2000" dirty="0"/>
              <a:t>Τα αντισώματα κατά της </a:t>
            </a:r>
            <a:r>
              <a:rPr lang="el-GR" sz="2000" dirty="0" err="1"/>
              <a:t>θυρεοσφαιρίνης</a:t>
            </a:r>
            <a:r>
              <a:rPr lang="el-GR" sz="2000" dirty="0"/>
              <a:t> (</a:t>
            </a:r>
            <a:r>
              <a:rPr lang="en" sz="2000" dirty="0"/>
              <a:t>anti-</a:t>
            </a:r>
            <a:r>
              <a:rPr lang="en" sz="2000" dirty="0" err="1"/>
              <a:t>Tg</a:t>
            </a:r>
            <a:r>
              <a:rPr lang="en" sz="2000" dirty="0"/>
              <a:t> Ab) </a:t>
            </a:r>
            <a:r>
              <a:rPr lang="el-GR" sz="2000" dirty="0"/>
              <a:t>ήταν θετικά.</a:t>
            </a:r>
          </a:p>
          <a:p>
            <a:r>
              <a:rPr lang="el-GR" sz="2000" dirty="0"/>
              <a:t>Ο </a:t>
            </a:r>
            <a:r>
              <a:rPr lang="el-GR" sz="2000" dirty="0" smtClean="0"/>
              <a:t>θεράπων </a:t>
            </a:r>
            <a:r>
              <a:rPr lang="el-GR" sz="2000" dirty="0"/>
              <a:t>ιατρός προχώρησε σε βιοψία με λεπτή βελόνα (</a:t>
            </a:r>
            <a:r>
              <a:rPr lang="en" sz="2000" dirty="0"/>
              <a:t>FNAB)</a:t>
            </a:r>
            <a:r>
              <a:rPr lang="el-GR" sz="2000" dirty="0"/>
              <a:t> η οποία</a:t>
            </a:r>
            <a:r>
              <a:rPr lang="en" sz="2000" dirty="0"/>
              <a:t> </a:t>
            </a:r>
            <a:r>
              <a:rPr lang="el-GR" sz="2000" dirty="0"/>
              <a:t>ήταν θετική για </a:t>
            </a:r>
            <a:r>
              <a:rPr lang="en" sz="2000" dirty="0"/>
              <a:t>PTC </a:t>
            </a:r>
            <a:r>
              <a:rPr lang="el-GR" sz="2000" dirty="0" smtClean="0"/>
              <a:t>(</a:t>
            </a:r>
            <a:r>
              <a:rPr lang="el-GR" sz="2000" dirty="0" err="1"/>
              <a:t>θ</a:t>
            </a:r>
            <a:r>
              <a:rPr lang="el-GR" sz="2000" dirty="0" err="1" smtClean="0"/>
              <a:t>ηλώδες</a:t>
            </a:r>
            <a:r>
              <a:rPr lang="el-GR" sz="2000" dirty="0" smtClean="0"/>
              <a:t> </a:t>
            </a:r>
            <a:r>
              <a:rPr lang="el-GR" sz="2000" dirty="0"/>
              <a:t>καρκίνωμα</a:t>
            </a:r>
            <a:r>
              <a:rPr lang="el-GR" sz="2000" dirty="0" smtClean="0"/>
              <a:t>),</a:t>
            </a:r>
            <a:r>
              <a:rPr lang="en-US" sz="2000" dirty="0" smtClean="0"/>
              <a:t> </a:t>
            </a:r>
            <a:r>
              <a:rPr lang="el-GR" sz="2000" dirty="0" smtClean="0"/>
              <a:t>ενώ τα </a:t>
            </a:r>
            <a:r>
              <a:rPr lang="el-GR" sz="2000" dirty="0" err="1" smtClean="0"/>
              <a:t>κλινικο</a:t>
            </a:r>
            <a:r>
              <a:rPr lang="el-GR" sz="2000" dirty="0" smtClean="0"/>
              <a:t>-απεικονιστικά δεδομένα της συγκεκριμένης περίπτωσης υποδήλωναν </a:t>
            </a:r>
            <a:r>
              <a:rPr lang="en" sz="2000" dirty="0"/>
              <a:t>DSV</a:t>
            </a:r>
            <a:r>
              <a:rPr lang="el-GR" sz="2000" dirty="0"/>
              <a:t> </a:t>
            </a:r>
            <a:r>
              <a:rPr lang="en-US" sz="2000" dirty="0"/>
              <a:t>(</a:t>
            </a:r>
            <a:r>
              <a:rPr lang="el-GR" sz="2000" dirty="0" smtClean="0"/>
              <a:t>διάχυτη σκληρυντική υποποικιλία</a:t>
            </a:r>
            <a:r>
              <a:rPr lang="en-US" sz="2000" dirty="0" smtClean="0"/>
              <a:t>)</a:t>
            </a:r>
            <a:r>
              <a:rPr lang="el-GR" sz="2000" dirty="0"/>
              <a:t>.</a:t>
            </a:r>
          </a:p>
          <a:p>
            <a:r>
              <a:rPr lang="el-GR" sz="2000" dirty="0"/>
              <a:t>Μετά την διάγνωση </a:t>
            </a:r>
            <a:r>
              <a:rPr lang="el-GR" sz="2000" dirty="0" smtClean="0"/>
              <a:t>αυτή, </a:t>
            </a:r>
            <a:r>
              <a:rPr lang="el-GR" sz="2000" dirty="0"/>
              <a:t>πραγματοποιήθηκε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ολική</a:t>
            </a:r>
            <a:r>
              <a:rPr lang="el-GR" sz="2000" dirty="0"/>
              <a:t> θυρεοειδεκτομή στην γυναίκα και αφαίρεση 15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επιχώριων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λεμφαδένων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1400" dirty="0"/>
          </a:p>
        </p:txBody>
      </p:sp>
      <p:pic>
        <p:nvPicPr>
          <p:cNvPr id="2050" name="Picture 2" descr="Papillary Thyroid Carcinoma of a Diffuse Sclerosing Variant:  Ultrasonographic Monitoring from a Normal Thyroid Gland to Mass For">
            <a:extLst>
              <a:ext uri="{FF2B5EF4-FFF2-40B4-BE49-F238E27FC236}">
                <a16:creationId xmlns:a16="http://schemas.microsoft.com/office/drawing/2014/main" xmlns="" id="{C04A0AB1-4155-7AFA-8FD4-2C8DB9A20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4" r="17384"/>
          <a:stretch/>
        </p:blipFill>
        <p:spPr bwMode="auto">
          <a:xfrm>
            <a:off x="5848800" y="661916"/>
            <a:ext cx="5348454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3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CD82687-B571-CF1A-5A57-C0D914FC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82868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el-GR" sz="3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Παθολογοανατομική</a:t>
            </a:r>
            <a:r>
              <a:rPr lang="el-GR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εικόνα </a:t>
            </a:r>
            <a:r>
              <a:rPr lang="el-GR" sz="3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sz="3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3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διάχυτης σκληρυντικής υποποικιλίας </a:t>
            </a:r>
            <a:br>
              <a:rPr lang="el-GR" sz="3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3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θηλώδους</a:t>
            </a:r>
            <a:r>
              <a:rPr lang="el-GR" sz="3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καρκινώματος  </a:t>
            </a:r>
            <a:r>
              <a:rPr lang="el-GR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του θυρεοειδούς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314AB23-9ECB-5E05-BA67-AEB937FF3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7622"/>
            <a:ext cx="11487150" cy="5793241"/>
          </a:xfrm>
        </p:spPr>
        <p:txBody>
          <a:bodyPr anchor="ctr">
            <a:normAutofit/>
          </a:bodyPr>
          <a:lstStyle/>
          <a:p>
            <a:r>
              <a:rPr lang="el-G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Θηλώδες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l-G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συμπαγές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ή </a:t>
            </a:r>
            <a:r>
              <a:rPr lang="el-G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θυλακιώδες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πρότυπο </a:t>
            </a:r>
          </a:p>
          <a:p>
            <a:r>
              <a:rPr lang="el-GR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Θηλώδους</a:t>
            </a:r>
            <a:r>
              <a:rPr lang="el-G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καρκινώματος </a:t>
            </a:r>
            <a:r>
              <a:rPr lang="el-G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χαρακτηριστικά των πυρήνων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των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καρκινικών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κυττάρων (εντομές, άδειοι πυρήνες, ανώμαλη μεμβράνη δίκην φαγωμένου μήλου)</a:t>
            </a:r>
          </a:p>
          <a:p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Οι εστίες του όγκου μπορούν να εντοπίζονται εντός 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διατεταμένων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λεμφαγγείων </a:t>
            </a:r>
            <a:endParaRPr lang="el-G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Πολυάριθμα ψαμμώδη σωμάτια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Έντονη λεμφοκυτταρική διήθηση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σε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ένα υπόστρωμα χρόνιας λεμφοκυτταρικής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θυρεοειδίτιδας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Ακανθώδης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μετάπλαση </a:t>
            </a:r>
          </a:p>
          <a:p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Εξωθυρεοειδική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επέκταση (η οποία είναι συχνή)</a:t>
            </a:r>
          </a:p>
          <a:p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Πυκνή 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ίνωση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κολλαγόνες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ίνες οι οποίες εναποτίθενται 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εξωκυττάρια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44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24" y="211559"/>
            <a:ext cx="5480742" cy="42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634" y="211560"/>
            <a:ext cx="5489498" cy="42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817" y="4529424"/>
            <a:ext cx="3909478" cy="232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2059" y="4529424"/>
            <a:ext cx="4265359" cy="232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190</Words>
  <Application>Microsoft Office PowerPoint</Application>
  <PresentationFormat>Προσαρμογή</PresentationFormat>
  <Paragraphs>17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Διάχυτη σκληρυντική υποποικιλία  θηλώδους καρκινώματος θυρεοειδούς   Κωνσταντίνος Καραμούζης,  Δευτεροετής φοιτητής  Ιατρικής Σχολής Αθηνών     </vt:lpstr>
      <vt:lpstr>Περιστατικό </vt:lpstr>
      <vt:lpstr>Διαγνωστικές μέθοδοι </vt:lpstr>
      <vt:lpstr>Παθολογοανατομική εικόνα  διάχυτης σκληρυντικής υποποικιλίας  θηλώδους  καρκινώματος  του θυρεοειδούς 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Διάχυτο σκληρυντικό θηλώδες καρκίνωμα</dc:title>
  <dc:creator>Konstantinos Karamouzis</dc:creator>
  <cp:lastModifiedBy>User</cp:lastModifiedBy>
  <cp:revision>15</cp:revision>
  <dcterms:created xsi:type="dcterms:W3CDTF">2022-05-13T20:38:22Z</dcterms:created>
  <dcterms:modified xsi:type="dcterms:W3CDTF">2022-05-19T06:15:18Z</dcterms:modified>
</cp:coreProperties>
</file>