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73" r:id="rId8"/>
    <p:sldId id="260" r:id="rId9"/>
    <p:sldId id="261" r:id="rId10"/>
    <p:sldId id="263" r:id="rId11"/>
    <p:sldId id="264" r:id="rId12"/>
    <p:sldId id="265" r:id="rId13"/>
    <p:sldId id="267" r:id="rId14"/>
    <p:sldId id="269" r:id="rId15"/>
    <p:sldId id="266" r:id="rId16"/>
    <p:sldId id="268" r:id="rId17"/>
    <p:sldId id="270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350"/>
    <a:srgbClr val="357B3D"/>
    <a:srgbClr val="DDF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C58-22C9-429D-B95D-FEE9553028FC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6F33-9991-4A48-8601-4F08F6F365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562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C58-22C9-429D-B95D-FEE9553028FC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6F33-9991-4A48-8601-4F08F6F365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23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C58-22C9-429D-B95D-FEE9553028FC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6F33-9991-4A48-8601-4F08F6F365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20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C58-22C9-429D-B95D-FEE9553028FC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6F33-9991-4A48-8601-4F08F6F365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09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C58-22C9-429D-B95D-FEE9553028FC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6F33-9991-4A48-8601-4F08F6F365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290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C58-22C9-429D-B95D-FEE9553028FC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6F33-9991-4A48-8601-4F08F6F365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36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C58-22C9-429D-B95D-FEE9553028FC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6F33-9991-4A48-8601-4F08F6F365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941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C58-22C9-429D-B95D-FEE9553028FC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6F33-9991-4A48-8601-4F08F6F365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53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C58-22C9-429D-B95D-FEE9553028FC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6F33-9991-4A48-8601-4F08F6F365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011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C58-22C9-429D-B95D-FEE9553028FC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6F33-9991-4A48-8601-4F08F6F365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064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C58-22C9-429D-B95D-FEE9553028FC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6F33-9991-4A48-8601-4F08F6F365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306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DC58-22C9-429D-B95D-FEE9553028FC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C6F33-9991-4A48-8601-4F08F6F365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90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azzetta.gr/other-sports/article/790018/ta-20-pio-entyposiaka-gipeda-tenis-ston-kosm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8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068191" y="4797152"/>
            <a:ext cx="5076056" cy="941415"/>
          </a:xfrm>
          <a:effectLst>
            <a:outerShdw blurRad="50800" dist="38100" algn="l" rotWithShape="0">
              <a:schemeClr val="bg1"/>
            </a:outerShdw>
          </a:effectLst>
        </p:spPr>
        <p:txBody>
          <a:bodyPr>
            <a:noAutofit/>
          </a:bodyPr>
          <a:lstStyle/>
          <a:p>
            <a:r>
              <a:rPr lang="el-G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ΓΗΠΕΔΑ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96300-1598-4CAC-8C4B-F4B7BFBE351C}"/>
              </a:ext>
            </a:extLst>
          </p:cNvPr>
          <p:cNvSpPr txBox="1"/>
          <p:nvPr/>
        </p:nvSpPr>
        <p:spPr>
          <a:xfrm>
            <a:off x="3992133" y="5738567"/>
            <a:ext cx="5228171" cy="892552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2">
                <a:lumMod val="9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Διδακτική και Προπονητική </a:t>
            </a:r>
          </a:p>
          <a:p>
            <a:pPr algn="ctr"/>
            <a:r>
              <a:rPr lang="el-GR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Αντισφαίρισης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9401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>
                <a:solidFill>
                  <a:srgbClr val="357B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ΥΔΑΤΟΠΕΡΑΤΕΣ</a:t>
            </a:r>
          </a:p>
          <a:p>
            <a:pPr marL="971550" lvl="1" indent="-514350">
              <a:buClr>
                <a:srgbClr val="357B3D"/>
              </a:buClr>
              <a:buFont typeface="+mj-lt"/>
              <a:buAutoNum type="arabicPeriod"/>
            </a:pP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Γήπεδα με χόρτο</a:t>
            </a:r>
          </a:p>
          <a:p>
            <a:pPr marL="971550" lvl="1" indent="-514350">
              <a:buClr>
                <a:srgbClr val="357B3D"/>
              </a:buClr>
              <a:buFont typeface="+mj-lt"/>
              <a:buAutoNum type="arabicPeriod"/>
            </a:pP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Χωμάτινα γήπεδα</a:t>
            </a:r>
          </a:p>
          <a:p>
            <a:pPr marL="971550" lvl="1" indent="-514350">
              <a:buClr>
                <a:srgbClr val="357B3D"/>
              </a:buClr>
              <a:buFont typeface="+mj-lt"/>
              <a:buAutoNum type="arabicPeriod"/>
            </a:pP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Γήπεδα με πορώδες μπετόν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Quick)</a:t>
            </a:r>
            <a:endParaRPr lang="el-G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4355976" y="649705"/>
            <a:ext cx="4788024" cy="49702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>
              <a:solidFill>
                <a:srgbClr val="357B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rgbClr val="357B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ΥΔΑΤΟΠΕΡΑΤΕΣ</a:t>
            </a:r>
          </a:p>
          <a:p>
            <a:pPr marL="914400" lvl="1" indent="-457200">
              <a:buClr>
                <a:srgbClr val="357B3D"/>
              </a:buClr>
              <a:buFont typeface="+mj-lt"/>
              <a:buAutoNum type="arabicPeriod"/>
            </a:pPr>
            <a:r>
              <a:rPr lang="el-G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Γήπεδα από άσφαλτο</a:t>
            </a:r>
          </a:p>
          <a:p>
            <a:pPr marL="914400" lvl="1" indent="-457200">
              <a:buClr>
                <a:srgbClr val="357B3D"/>
              </a:buClr>
              <a:buFont typeface="+mj-lt"/>
              <a:buAutoNum type="arabicPeriod"/>
            </a:pPr>
            <a:r>
              <a:rPr lang="el-G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συμπαγές μπετόν (σκυρόδεμα)</a:t>
            </a:r>
          </a:p>
          <a:p>
            <a:pPr marL="914400" lvl="1" indent="-457200">
              <a:buClr>
                <a:srgbClr val="357B3D"/>
              </a:buClr>
              <a:buFont typeface="+mj-lt"/>
              <a:buAutoNum type="arabicPeriod"/>
            </a:pPr>
            <a:r>
              <a:rPr lang="el-G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μπετόν με επικάλυψη ειδικού ελαστικού (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 set)</a:t>
            </a:r>
            <a:endParaRPr lang="el-GR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Clr>
                <a:srgbClr val="357B3D"/>
              </a:buClr>
              <a:buFont typeface="+mj-lt"/>
              <a:buAutoNum type="arabicPeriod"/>
            </a:pPr>
            <a:r>
              <a:rPr lang="el-G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Καλυμμένα από μοκέτα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τάπητας)</a:t>
            </a:r>
          </a:p>
          <a:p>
            <a:pPr marL="914400" lvl="1" indent="-457200">
              <a:buClr>
                <a:srgbClr val="357B3D"/>
              </a:buClr>
              <a:buFont typeface="+mj-lt"/>
              <a:buAutoNum type="arabicPeriod"/>
            </a:pPr>
            <a:r>
              <a:rPr lang="el-G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συνθετικό χόρτο</a:t>
            </a:r>
          </a:p>
        </p:txBody>
      </p:sp>
      <p:pic>
        <p:nvPicPr>
          <p:cNvPr id="7" name="6 - Εικόνα" descr="imagesCABHJL4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0975" y="4963457"/>
            <a:ext cx="2466975" cy="1847850"/>
          </a:xfrm>
          <a:prstGeom prst="rect">
            <a:avLst/>
          </a:prstGeom>
        </p:spPr>
      </p:pic>
      <p:pic>
        <p:nvPicPr>
          <p:cNvPr id="5" name="4 - Εικόνα" descr="imagesCA5VQ8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472" y="3611637"/>
            <a:ext cx="2819400" cy="1619250"/>
          </a:xfrm>
          <a:prstGeom prst="rect">
            <a:avLst/>
          </a:prstGeom>
        </p:spPr>
      </p:pic>
      <p:pic>
        <p:nvPicPr>
          <p:cNvPr id="6" name="5 - Εικόνα" descr="imagesCA2301K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442" y="4853044"/>
            <a:ext cx="2286000" cy="1981200"/>
          </a:xfrm>
          <a:prstGeom prst="rect">
            <a:avLst/>
          </a:prstGeom>
        </p:spPr>
      </p:pic>
      <p:pic>
        <p:nvPicPr>
          <p:cNvPr id="8" name="7 - Εικόνα" descr="imagesCAJE7DY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9583" y="4581128"/>
            <a:ext cx="2466975" cy="1847850"/>
          </a:xfrm>
          <a:prstGeom prst="rect">
            <a:avLst/>
          </a:prstGeom>
        </p:spPr>
      </p:pic>
      <p:sp>
        <p:nvSpPr>
          <p:cNvPr id="11" name="2 - Τίτλος">
            <a:extLst>
              <a:ext uri="{FF2B5EF4-FFF2-40B4-BE49-F238E27FC236}">
                <a16:creationId xmlns:a16="http://schemas.microsoft.com/office/drawing/2014/main" id="{C83F27DD-1F13-46A0-A002-27087E5A1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085"/>
            <a:ext cx="5148064" cy="7566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l-GR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ΕΠΙΦΑΝΕΙΕΣ ΓΗΠΕΔΩΝ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6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79A1B4-3B7C-44B0-887C-9D500AEA4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9036496" cy="594779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Σκληρά Γήπεδα</a:t>
            </a:r>
          </a:p>
          <a:p>
            <a:pPr marL="514350" indent="-514350">
              <a:buFont typeface="+mj-lt"/>
              <a:buAutoNum type="arabicPeriod"/>
            </a:pPr>
            <a:endParaRPr lang="el-G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Χωμάτινα Γήπεδα</a:t>
            </a:r>
          </a:p>
          <a:p>
            <a:pPr marL="514350" indent="-514350">
              <a:buFont typeface="+mj-lt"/>
              <a:buAutoNum type="arabicPeriod"/>
            </a:pPr>
            <a:endParaRPr lang="el-G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Γήπεδα από Χόρτο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2 - Τίτλος">
            <a:extLst>
              <a:ext uri="{FF2B5EF4-FFF2-40B4-BE49-F238E27FC236}">
                <a16:creationId xmlns:a16="http://schemas.microsoft.com/office/drawing/2014/main" id="{738CE609-088C-4D75-A048-0AAAE288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085"/>
            <a:ext cx="5364088" cy="7566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l-G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ΚΑΤΗΓΟΡΙΕΣ ΕΠΙΦΑΝΕΙΩΝ</a:t>
            </a:r>
          </a:p>
        </p:txBody>
      </p:sp>
    </p:spTree>
    <p:extLst>
      <p:ext uri="{BB962C8B-B14F-4D97-AF65-F5344CB8AC3E}">
        <p14:creationId xmlns:p14="http://schemas.microsoft.com/office/powerpoint/2010/main" val="368138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4000"/>
                    </a14:imgEffect>
                    <a14:imgEffect>
                      <a14:brightnessContrast bright="-12000" contrast="-8000"/>
                    </a14:imgEffect>
                  </a14:imgLayer>
                </a14:imgProps>
              </a:ext>
            </a:extLst>
          </a:blip>
          <a:srcRect/>
          <a:stretch>
            <a:fillRect l="-6000" t="-27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9E6679-D8F8-4759-8C02-8FB4F302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5253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l-G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ctr">
              <a:buAutoNum type="arabicPeriod"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Σκληρά Γήπεδα</a:t>
            </a:r>
          </a:p>
          <a:p>
            <a:pPr marL="0" indent="0" algn="ctr">
              <a:buNone/>
            </a:pPr>
            <a:endParaRPr lang="el-GR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Μεγάλη ποικιλία επιφανειών (ακρυλικό, άσφαλτος, σκυρόδεμα)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Χαρακτηρίζονται ως «γρήγορα» γήπεδα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el-GR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l-G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l-G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l-G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FE904D9D-518B-469F-B1A8-46EBC3017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585355"/>
              </p:ext>
            </p:extLst>
          </p:nvPr>
        </p:nvGraphicFramePr>
        <p:xfrm>
          <a:off x="233772" y="2852937"/>
          <a:ext cx="8676456" cy="320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228">
                  <a:extLst>
                    <a:ext uri="{9D8B030D-6E8A-4147-A177-3AD203B41FA5}">
                      <a16:colId xmlns:a16="http://schemas.microsoft.com/office/drawing/2014/main" val="2986795282"/>
                    </a:ext>
                  </a:extLst>
                </a:gridCol>
                <a:gridCol w="4338228">
                  <a:extLst>
                    <a:ext uri="{9D8B030D-6E8A-4147-A177-3AD203B41FA5}">
                      <a16:colId xmlns:a16="http://schemas.microsoft.com/office/drawing/2014/main" val="644126594"/>
                    </a:ext>
                  </a:extLst>
                </a:gridCol>
              </a:tblGrid>
              <a:tr h="523036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ΠΛΕΟΝΕΚΤΗΜΑΤΑ</a:t>
                      </a:r>
                    </a:p>
                  </a:txBody>
                  <a:tcPr>
                    <a:solidFill>
                      <a:schemeClr val="accent2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ΜΕΙΟΝΕΚΤΗΜΑΤΑ</a:t>
                      </a:r>
                    </a:p>
                  </a:txBody>
                  <a:tcPr>
                    <a:solidFill>
                      <a:schemeClr val="accent2">
                        <a:lumMod val="75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473396"/>
                  </a:ext>
                </a:extLst>
              </a:tr>
              <a:tr h="643327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Μεγάλη ανθεκτικότητα</a:t>
                      </a:r>
                    </a:p>
                  </a:txBody>
                  <a:tcPr>
                    <a:solidFill>
                      <a:schemeClr val="accent2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Τραυματισμοί λόγω δονήσεων με έδαφος</a:t>
                      </a:r>
                    </a:p>
                  </a:txBody>
                  <a:tcPr>
                    <a:solidFill>
                      <a:schemeClr val="accent2">
                        <a:lumMod val="75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219603"/>
                  </a:ext>
                </a:extLst>
              </a:tr>
              <a:tr h="643327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Ελάχιστη συντήρηση</a:t>
                      </a:r>
                    </a:p>
                  </a:txBody>
                  <a:tcPr>
                    <a:solidFill>
                      <a:schemeClr val="accent2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Δεν επιτρέπουν γλίστρημα → αύξηση πιθανότητας πτώσης</a:t>
                      </a:r>
                    </a:p>
                  </a:txBody>
                  <a:tcPr>
                    <a:solidFill>
                      <a:schemeClr val="accent2">
                        <a:lumMod val="75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958862"/>
                  </a:ext>
                </a:extLst>
              </a:tr>
              <a:tr h="643327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Εάν είναι υδατοπερατά, στεγνώνουν γρήγορα</a:t>
                      </a:r>
                    </a:p>
                  </a:txBody>
                  <a:tcPr>
                    <a:solidFill>
                      <a:schemeClr val="accent2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Εάν είναι μη υδατοπερατά, αργούν να στεγνώσουν → διαβρώνονται</a:t>
                      </a:r>
                    </a:p>
                  </a:txBody>
                  <a:tcPr>
                    <a:solidFill>
                      <a:schemeClr val="accent2">
                        <a:lumMod val="75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75320"/>
                  </a:ext>
                </a:extLst>
              </a:tr>
              <a:tr h="643327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Πιο οικονομικά από χωμάτινα</a:t>
                      </a:r>
                      <a:endParaRPr lang="en-US" sz="1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Γρηγορότερη φθορά μπαλών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l-GR" sz="19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958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0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B4AE4F-36E9-4929-ACB0-1263FFA22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71400"/>
            <a:ext cx="9144000" cy="7029400"/>
          </a:xfr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9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/>
            <a:stretch>
              <a:fillRect l="-33000" t="-8000" r="-13000" b="-15000"/>
            </a:stretch>
          </a:blipFill>
        </p:spPr>
        <p:txBody>
          <a:bodyPr/>
          <a:lstStyle/>
          <a:p>
            <a:pPr marL="0" indent="0">
              <a:buNone/>
            </a:pP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l-G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Γήπεδο από Τάπητα</a:t>
            </a:r>
          </a:p>
          <a:p>
            <a:pPr marL="0" indent="0">
              <a:buNone/>
            </a:pPr>
            <a:endParaRPr lang="el-G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l-G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τοποθετείται στην κορυφή </a:t>
            </a:r>
            <a:r>
              <a:rPr lang="el-GR" sz="25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σκληρής επιφάνειας </a:t>
            </a:r>
          </a:p>
          <a:p>
            <a:pPr marL="0" indent="0" algn="ctr">
              <a:buNone/>
            </a:pPr>
            <a:r>
              <a:rPr lang="el-G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(πχ. άσφαλτος, σκυρόδεμα)</a:t>
            </a:r>
          </a:p>
          <a:p>
            <a:pPr marL="0" indent="0" algn="ctr">
              <a:buNone/>
            </a:pPr>
            <a:endParaRPr lang="el-G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l-G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συνθετική επιφάνεια κλειστών γηπέδων</a:t>
            </a:r>
          </a:p>
          <a:p>
            <a:pPr marL="0" indent="0" algn="ctr">
              <a:buNone/>
            </a:pPr>
            <a:endParaRPr lang="el-G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l-G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δεν απαιτεί σχεδόν καθόλου συντήρηση</a:t>
            </a:r>
          </a:p>
          <a:p>
            <a:pPr marL="0" indent="0" algn="ctr">
              <a:buNone/>
            </a:pPr>
            <a:endParaRPr lang="el-G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l-G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ταχύτητα διαφέρει ανάλογα με την </a:t>
            </a:r>
          </a:p>
          <a:p>
            <a:pPr marL="0" indent="0" algn="ctr">
              <a:buNone/>
            </a:pPr>
            <a:r>
              <a:rPr lang="el-G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ποσότητα άμμου στον τάπητα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28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188000"/>
                    </a14:imgEffect>
                    <a14:imgEffect>
                      <a14:brightnessContrast bright="-36000" contrast="-8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51651A-7422-42B8-A0BA-F208848A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9133654" cy="685800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l-G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Χωμάτινα Γήπεδα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Κατασκευάζονται από σχιστόλιθο, πέτρα ή τούβλο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Χαρακτηρίζονται ως «αργά» γήπεδα» </a:t>
            </a:r>
          </a:p>
          <a:p>
            <a:pPr marL="0" indent="0" algn="ctr">
              <a:buNone/>
            </a:pPr>
            <a:r>
              <a:rPr lang="el-G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↓</a:t>
            </a:r>
          </a:p>
          <a:p>
            <a:pPr marL="0" indent="0" algn="ctr">
              <a:buNone/>
            </a:pPr>
            <a:r>
              <a:rPr lang="el-G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μικρή ταχύτητα αναπήδησης μπάλας και μεγαλύτερη διάρκεια ράλι </a:t>
            </a: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C225FC8E-D76A-4880-A9D7-D5C91EF07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114929"/>
              </p:ext>
            </p:extLst>
          </p:nvPr>
        </p:nvGraphicFramePr>
        <p:xfrm>
          <a:off x="228600" y="3573016"/>
          <a:ext cx="8676456" cy="3080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228">
                  <a:extLst>
                    <a:ext uri="{9D8B030D-6E8A-4147-A177-3AD203B41FA5}">
                      <a16:colId xmlns:a16="http://schemas.microsoft.com/office/drawing/2014/main" val="2986795282"/>
                    </a:ext>
                  </a:extLst>
                </a:gridCol>
                <a:gridCol w="4338228">
                  <a:extLst>
                    <a:ext uri="{9D8B030D-6E8A-4147-A177-3AD203B41FA5}">
                      <a16:colId xmlns:a16="http://schemas.microsoft.com/office/drawing/2014/main" val="64412659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ΠΛΕΟΝΕΚΤΗΜΑΤΑ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ΜΕΙΟΝΕΚΤΗΜΑΤΑ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473396"/>
                  </a:ext>
                </a:extLst>
              </a:tr>
              <a:tr h="440145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Ομαλό και ασφαλές παιχνίδι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Καθημερινή συντήρηση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(λόγω χρήσης και αέρα)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219603"/>
                  </a:ext>
                </a:extLst>
              </a:tr>
              <a:tr h="440145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Δυνατότητα εφαρμογής τεχνικής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Αδυναμία χρήσης μετά από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δυνατή βροχή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958862"/>
                  </a:ext>
                </a:extLst>
              </a:tr>
              <a:tr h="493190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Πρόληψη τραυματισμών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Ακριβή κατασκευή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75320"/>
                  </a:ext>
                </a:extLst>
              </a:tr>
              <a:tr h="440145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Εύκολη εύρεση υλικών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1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Δαπανηρή και χρονοβόρα συντήρηση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958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84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DFF425-C00A-4B86-908D-379EC870B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243408"/>
            <a:ext cx="9144000" cy="7101408"/>
          </a:xfrm>
          <a:blipFill dpi="0" rotWithShape="1">
            <a:blip r:embed="rId2">
              <a:alphaModFix amt="8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7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 l="-51000" t="-8000" b="-15000"/>
            </a:stretch>
          </a:blipFill>
        </p:spPr>
        <p:txBody>
          <a:bodyPr/>
          <a:lstStyle/>
          <a:p>
            <a:pPr marL="0" indent="0" algn="ctr">
              <a:buNone/>
            </a:pP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l-G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Γήπεδα από Χόρτο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l-G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Φυσικό χόρτο</a:t>
            </a:r>
            <a:r>
              <a:rPr lang="el-G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καλλιεργείται από σπόρο και συναντάται </a:t>
            </a:r>
          </a:p>
          <a:p>
            <a:pPr marL="0" indent="0" algn="ctr">
              <a:buNone/>
            </a:pPr>
            <a:r>
              <a:rPr lang="el-G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κυρίως σε χώρες με πολύ βροχή</a:t>
            </a:r>
          </a:p>
          <a:p>
            <a:endParaRPr lang="el-GR" dirty="0"/>
          </a:p>
        </p:txBody>
      </p:sp>
      <p:graphicFrame>
        <p:nvGraphicFramePr>
          <p:cNvPr id="11" name="Πίνακας 4">
            <a:extLst>
              <a:ext uri="{FF2B5EF4-FFF2-40B4-BE49-F238E27FC236}">
                <a16:creationId xmlns:a16="http://schemas.microsoft.com/office/drawing/2014/main" id="{9F7E9E3E-4096-40FD-8827-102BD71AC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63758"/>
              </p:ext>
            </p:extLst>
          </p:nvPr>
        </p:nvGraphicFramePr>
        <p:xfrm>
          <a:off x="233772" y="3068960"/>
          <a:ext cx="8676456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228">
                  <a:extLst>
                    <a:ext uri="{9D8B030D-6E8A-4147-A177-3AD203B41FA5}">
                      <a16:colId xmlns:a16="http://schemas.microsoft.com/office/drawing/2014/main" val="2986795282"/>
                    </a:ext>
                  </a:extLst>
                </a:gridCol>
                <a:gridCol w="4338228">
                  <a:extLst>
                    <a:ext uri="{9D8B030D-6E8A-4147-A177-3AD203B41FA5}">
                      <a16:colId xmlns:a16="http://schemas.microsoft.com/office/drawing/2014/main" val="644126594"/>
                    </a:ext>
                  </a:extLst>
                </a:gridCol>
              </a:tblGrid>
              <a:tr h="649821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ΠΛΕΟΝΕΚΤΗΜΑΤΑ</a:t>
                      </a:r>
                    </a:p>
                  </a:txBody>
                  <a:tcPr>
                    <a:solidFill>
                      <a:schemeClr val="accent3">
                        <a:lumMod val="5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ΜΕΙΟΝΕΚΤΗΜΑΤΑ</a:t>
                      </a:r>
                    </a:p>
                  </a:txBody>
                  <a:tcPr>
                    <a:solidFill>
                      <a:schemeClr val="accent3">
                        <a:lumMod val="5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473396"/>
                  </a:ext>
                </a:extLst>
              </a:tr>
              <a:tr h="49649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2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Πιο ασφαλή γήπεδα</a:t>
                      </a:r>
                    </a:p>
                  </a:txBody>
                  <a:tcPr>
                    <a:solidFill>
                      <a:schemeClr val="accent3">
                        <a:lumMod val="5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2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Πολύ συντήρηση</a:t>
                      </a:r>
                    </a:p>
                  </a:txBody>
                  <a:tcPr>
                    <a:solidFill>
                      <a:schemeClr val="accent3">
                        <a:lumMod val="5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219603"/>
                  </a:ext>
                </a:extLst>
              </a:tr>
              <a:tr h="49649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2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Μεγάλη ταχύτητα μπάλας</a:t>
                      </a:r>
                    </a:p>
                  </a:txBody>
                  <a:tcPr>
                    <a:solidFill>
                      <a:schemeClr val="accent3">
                        <a:lumMod val="5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2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Αρκετά ολισθηρή επιφάνεια</a:t>
                      </a:r>
                    </a:p>
                  </a:txBody>
                  <a:tcPr>
                    <a:solidFill>
                      <a:schemeClr val="accent3">
                        <a:lumMod val="5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958862"/>
                  </a:ext>
                </a:extLst>
              </a:tr>
              <a:tr h="556336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2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Μικρότερη διάρκεια πόντου</a:t>
                      </a:r>
                    </a:p>
                  </a:txBody>
                  <a:tcPr>
                    <a:solidFill>
                      <a:schemeClr val="accent3">
                        <a:lumMod val="5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2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Γρηγορότερη φθορά</a:t>
                      </a:r>
                    </a:p>
                  </a:txBody>
                  <a:tcPr>
                    <a:solidFill>
                      <a:schemeClr val="accent3">
                        <a:lumMod val="5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75320"/>
                  </a:ext>
                </a:extLst>
              </a:tr>
              <a:tr h="825181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l-GR" sz="2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Ευνοεί παίκτες με δυνατά </a:t>
                      </a:r>
                      <a:r>
                        <a:rPr lang="en-US" sz="2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 </a:t>
                      </a:r>
                      <a:r>
                        <a:rPr lang="el-GR" sz="2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και αποτελεσματικά </a:t>
                      </a:r>
                      <a:r>
                        <a:rPr lang="en-US" sz="2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vole</a:t>
                      </a:r>
                    </a:p>
                  </a:txBody>
                  <a:tcPr>
                    <a:solidFill>
                      <a:schemeClr val="accent3">
                        <a:lumMod val="5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l-GR" sz="2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958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19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6B3A96-6E88-400E-944C-00E59B3DE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252520" cy="6858000"/>
          </a:xfrm>
          <a:blipFill dpi="0" rotWithShape="1">
            <a:blip r:embed="rId2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/>
            <a:stretch>
              <a:fillRect l="-51000" t="-8000" b="-15000"/>
            </a:stretch>
          </a:blipFill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Γήπεδο από Τεχνητό Χόρτο </a:t>
            </a:r>
            <a:r>
              <a:rPr lang="el-G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(Συνθετικός χλοοτάπητας)</a:t>
            </a:r>
          </a:p>
          <a:p>
            <a:pPr marL="0" indent="0">
              <a:buNone/>
            </a:pP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l-G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Συνθετική επιφάνεια με άμμο</a:t>
            </a:r>
          </a:p>
          <a:p>
            <a:pPr marL="0" indent="0" algn="ctr">
              <a:buNone/>
            </a:pPr>
            <a:endParaRPr lang="el-G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l-G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Ολισθηρή όπως το φυσικό χόρτο </a:t>
            </a:r>
          </a:p>
          <a:p>
            <a:pPr marL="0" indent="0" algn="ctr">
              <a:buNone/>
            </a:pPr>
            <a:r>
              <a:rPr lang="el-GR" sz="2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αλλά</a:t>
            </a:r>
            <a:r>
              <a:rPr lang="el-G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l-G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παρουσιάζει περισσότερο τα χαρακτηριστικά του χώματος</a:t>
            </a:r>
          </a:p>
          <a:p>
            <a:pPr marL="0" indent="0" algn="ctr">
              <a:buNone/>
            </a:pPr>
            <a:endParaRPr lang="el-G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l-G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Περιορισμένη συντήρηση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58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l="-24000" t="-25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7F2649-1A3E-430A-8760-D007EF68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br>
              <a:rPr lang="en-US" sz="30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https://www.gazzetta.gr/other-sports/article/790018/ta-20-pio-entyposiaka-gipeda-tenis-ston-kosmo</a:t>
            </a:r>
            <a:endParaRPr lang="el-GR" sz="30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0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l="-5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3059832" cy="7566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ΔΙΑΣΤΑΣΕΙΣ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3612" y="957480"/>
            <a:ext cx="9144000" cy="6211802"/>
          </a:xfrm>
          <a:noFill/>
        </p:spPr>
        <p:txBody>
          <a:bodyPr>
            <a:normAutofit/>
          </a:bodyPr>
          <a:lstStyle/>
          <a:p>
            <a:r>
              <a:rPr 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Αγωνιστικός χώρος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σε ορθογώνια έκταση με μήκος                           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36,75μ.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πλάτος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18,28μ.</a:t>
            </a:r>
          </a:p>
          <a:p>
            <a:pPr marL="0" indent="0"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Ύψος δίχτυ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1,07μ.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στις άκρες</a:t>
            </a:r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0,914μ.</a:t>
            </a:r>
            <a:r>
              <a:rPr lang="el-G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 κέντρο</a:t>
            </a:r>
          </a:p>
          <a:p>
            <a:endParaRPr lang="el-GR" sz="28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l-GR" sz="28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Διαστάσεις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l-G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Μονό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23,77μ.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μήκος,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8,23μ.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πλάτος 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l-GR" sz="28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el-G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Διπλό 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23,77μ.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μήκος,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10,97μ.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πλάτος</a:t>
            </a:r>
            <a:endParaRPr lang="el-G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80085"/>
            <a:ext cx="4834880" cy="7566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ΓΡΑΜΜΕΣ ΓΗΠΕΔΟΥ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-36512" y="1080120"/>
            <a:ext cx="9144000" cy="5805264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el-GR" sz="5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Baselines</a:t>
            </a:r>
            <a:r>
              <a:rPr lang="el-GR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5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Βασικές γραμμές</a:t>
            </a:r>
            <a:r>
              <a:rPr 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l-GR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l-GR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delines</a:t>
            </a:r>
            <a:r>
              <a:rPr lang="el-GR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μονού και διπλού </a:t>
            </a:r>
            <a:r>
              <a:rPr lang="el-GR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5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Πλάγιες γραμμές</a:t>
            </a:r>
            <a:r>
              <a:rPr lang="el-GR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l-GR" sz="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el-GR" sz="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ines</a:t>
            </a:r>
            <a:r>
              <a:rPr lang="el-GR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(Γραμμές </a:t>
            </a:r>
            <a:r>
              <a:rPr lang="el-GR" sz="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σερβίς</a:t>
            </a:r>
            <a:r>
              <a:rPr lang="el-GR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l-GR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</a:t>
            </a:r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lang="el-GR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ervice</a:t>
            </a:r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Lines </a:t>
            </a:r>
            <a:r>
              <a:rPr lang="el-GR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(Κεντρικές γραμμές </a:t>
            </a:r>
            <a:r>
              <a:rPr lang="el-GR" sz="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σερβίς</a:t>
            </a:r>
            <a:r>
              <a:rPr lang="el-GR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el-GR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</a:t>
            </a:r>
            <a:r>
              <a:rPr 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</a:t>
            </a:r>
            <a:r>
              <a:rPr lang="el-GR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arks </a:t>
            </a:r>
            <a:r>
              <a:rPr lang="el-GR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(Κεντρικά σημάδια)</a:t>
            </a:r>
            <a:endParaRPr lang="en-US" sz="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l-GR" sz="5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Γήπεδο </a:t>
            </a:r>
            <a:r>
              <a:rPr lang="el-GR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σερβίς</a:t>
            </a:r>
            <a:r>
              <a:rPr lang="el-G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Box</a:t>
            </a:r>
            <a:r>
              <a:rPr lang="el-G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l-GR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μήκος </a:t>
            </a:r>
            <a:r>
              <a:rPr lang="el-GR" sz="5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6,40μ.</a:t>
            </a:r>
            <a:r>
              <a:rPr lang="en-US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πλάτος </a:t>
            </a:r>
            <a:r>
              <a:rPr lang="el-GR" sz="5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4,115μ.</a:t>
            </a:r>
            <a:r>
              <a:rPr lang="el-GR" sz="5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Απόσταση</a:t>
            </a:r>
            <a:r>
              <a:rPr lang="en-US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Baseline</a:t>
            </a:r>
            <a:r>
              <a:rPr lang="el-GR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από </a:t>
            </a:r>
            <a:r>
              <a:rPr lang="en-US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Line     </a:t>
            </a:r>
            <a:r>
              <a:rPr lang="el-GR" sz="5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5,48μ.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Απόσταση των </a:t>
            </a:r>
            <a:r>
              <a:rPr lang="en-US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Sideline </a:t>
            </a:r>
            <a:r>
              <a:rPr lang="el-GR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μονού</a:t>
            </a:r>
            <a:r>
              <a:rPr lang="en-US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διπλού </a:t>
            </a:r>
            <a:r>
              <a:rPr lang="en-US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l-GR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5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1,37μ.</a:t>
            </a:r>
          </a:p>
          <a:p>
            <a:pPr marL="0" indent="0">
              <a:buNone/>
            </a:pPr>
            <a:endParaRPr lang="el-GR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sz="5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πλάτος των γραμμών είναι πάνω από </a:t>
            </a:r>
            <a:r>
              <a:rPr lang="el-GR" sz="5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2,5 εκ. </a:t>
            </a:r>
            <a:r>
              <a:rPr lang="el-GR" sz="5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εκτός από το </a:t>
            </a:r>
            <a:r>
              <a:rPr lang="en-US" sz="5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Center Mark </a:t>
            </a:r>
            <a:r>
              <a:rPr lang="el-GR" sz="5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</a:t>
            </a:r>
            <a:r>
              <a:rPr lang="en-US" sz="5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5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 </a:t>
            </a:r>
            <a:r>
              <a:rPr lang="en-US" sz="5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 Service Line </a:t>
            </a:r>
            <a:r>
              <a:rPr lang="el-GR" sz="5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που είναι πάνω από </a:t>
            </a:r>
            <a:r>
              <a:rPr lang="el-GR" sz="5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εκ.</a:t>
            </a:r>
            <a:endParaRPr lang="el-GR" sz="51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B5F072D0-357D-417F-A9F6-673FF533A9AC}"/>
              </a:ext>
            </a:extLst>
          </p:cNvPr>
          <p:cNvSpPr/>
          <p:nvPr/>
        </p:nvSpPr>
        <p:spPr>
          <a:xfrm>
            <a:off x="5373851" y="4221088"/>
            <a:ext cx="360040" cy="216024"/>
          </a:xfrm>
          <a:prstGeom prst="rightArrow">
            <a:avLst/>
          </a:prstGeom>
          <a:solidFill>
            <a:srgbClr val="DDF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FF85C1B1-AAFE-47BD-9084-AC4B47D335EE}"/>
              </a:ext>
            </a:extLst>
          </p:cNvPr>
          <p:cNvSpPr/>
          <p:nvPr/>
        </p:nvSpPr>
        <p:spPr>
          <a:xfrm>
            <a:off x="2057400" y="3847356"/>
            <a:ext cx="360040" cy="216024"/>
          </a:xfrm>
          <a:prstGeom prst="rightArrow">
            <a:avLst/>
          </a:prstGeom>
          <a:solidFill>
            <a:srgbClr val="DDF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169A43DA-030D-44AD-BD87-16A94A5B6E55}"/>
              </a:ext>
            </a:extLst>
          </p:cNvPr>
          <p:cNvSpPr/>
          <p:nvPr/>
        </p:nvSpPr>
        <p:spPr>
          <a:xfrm>
            <a:off x="5536936" y="4572508"/>
            <a:ext cx="360040" cy="216024"/>
          </a:xfrm>
          <a:prstGeom prst="rightArrow">
            <a:avLst/>
          </a:prstGeom>
          <a:solidFill>
            <a:srgbClr val="DDF3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uiExpand="1" build="p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B8B4A0-B8A0-4209-A1CF-E71F005F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1D9143-2F66-4E0F-BE7E-7B265ADCB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8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9E6306-E2CB-4280-9957-6E7FCD55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4606D6-E912-4CFD-BC3C-E5D970ED9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1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ennis-cour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1262219"/>
            <a:ext cx="9505056" cy="4831077"/>
          </a:xfrm>
          <a:noFill/>
        </p:spPr>
      </p:pic>
      <p:sp>
        <p:nvSpPr>
          <p:cNvPr id="5" name="1 - Τίτλος">
            <a:extLst>
              <a:ext uri="{FF2B5EF4-FFF2-40B4-BE49-F238E27FC236}">
                <a16:creationId xmlns:a16="http://schemas.microsoft.com/office/drawing/2014/main" id="{12BB738E-0BD3-410F-BA46-CF2698AB0E8E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2195736" cy="7566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ΓΗΠΕΔΟ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4F85B1-AD2C-4860-9910-4D096E27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FB09DB-E3BE-49AB-AE6C-D05535ECF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9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-14391" y="692696"/>
            <a:ext cx="9144000" cy="5984741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ü"/>
            </a:pPr>
            <a:endParaRPr lang="el-GR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δίχτυ</a:t>
            </a:r>
          </a:p>
          <a:p>
            <a:pPr marL="457200" lvl="1" indent="0">
              <a:buNone/>
            </a:pPr>
            <a:endParaRPr lang="el-GR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Οι στυλοβάτες</a:t>
            </a:r>
          </a:p>
          <a:p>
            <a:pPr marL="457200" lvl="1" indent="0">
              <a:buNone/>
            </a:pPr>
            <a:endParaRPr lang="el-GR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Οι πήχεις του απλού</a:t>
            </a:r>
          </a:p>
          <a:p>
            <a:pPr marL="457200" lvl="1" indent="0">
              <a:buNone/>
            </a:pPr>
            <a:endParaRPr lang="el-GR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 σχοινί ή το συρματόσχοινο</a:t>
            </a:r>
          </a:p>
          <a:p>
            <a:pPr marL="457200" lvl="1" indent="0">
              <a:buNone/>
            </a:pPr>
            <a:r>
              <a:rPr lang="el-G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Η ταινία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</a:t>
            </a:r>
            <a:r>
              <a:rPr lang="el-G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καλύπτει το σχοινί ή το συρματόσχοινο και την κορυφή του διχτυού </a:t>
            </a:r>
          </a:p>
          <a:p>
            <a:pPr marL="457200" lvl="1" indent="0">
              <a:buNone/>
            </a:pPr>
            <a:endParaRPr lang="el-GR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Η λωρίδα</a:t>
            </a: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el-G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τοποθετείται στο κέντρο του διχτιού κρατώντας το τεντωμένο 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dirty="0"/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222D9D86-482C-4AD5-B23C-041EC8291A59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4499992" cy="7566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ΕΞΑΡΤΗΜΑΤΑ ΓΗΠΕΔΟΥ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-396552" y="980728"/>
            <a:ext cx="9649072" cy="58772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l-GR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l-GR" sz="47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επιφάνεια ενός γηπέδου </a:t>
            </a:r>
            <a:r>
              <a:rPr lang="el-GR" sz="4700" b="1" u="sng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ΠΡΕΠΕΙ</a:t>
            </a:r>
            <a:r>
              <a:rPr lang="el-GR" sz="47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να έχει</a:t>
            </a:r>
            <a:r>
              <a:rPr lang="en-US" sz="47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l-GR" sz="47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l-GR" sz="47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5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Σταθερότητα:</a:t>
            </a:r>
            <a:r>
              <a:rPr lang="el-GR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μην υπάρχουν εξογκώματα στην επιφάνεια</a:t>
            </a:r>
          </a:p>
          <a:p>
            <a:pPr marL="457200" lvl="1" indent="0">
              <a:buNone/>
            </a:pPr>
            <a:endParaRPr lang="el-GR" sz="4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5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Ελαστικότητα/σκληρότητα:</a:t>
            </a:r>
            <a:r>
              <a:rPr lang="el-GR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ρυθμίζει το ύψος αναπήδησης της μπάλας και την ταχύτητα της μετά την αναπήδηση</a:t>
            </a:r>
          </a:p>
          <a:p>
            <a:pPr marL="457200" lvl="1" indent="0">
              <a:buNone/>
            </a:pPr>
            <a:endParaRPr lang="el-G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5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Τριβή:</a:t>
            </a:r>
            <a:r>
              <a:rPr lang="el-GR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μεγάλη τριβή δυσκολεύει τις κινήσεις των παικτών</a:t>
            </a:r>
          </a:p>
          <a:p>
            <a:pPr marL="457200" lvl="1" indent="0">
              <a:buNone/>
            </a:pPr>
            <a:endParaRPr lang="el-GR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5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Αντοχή στη φθορά:</a:t>
            </a:r>
            <a:r>
              <a:rPr lang="el-GR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οικονομική κατασκευή - αντοχή στον χρόνο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l-GR" sz="4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5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Αντοχή στις καιρικές συνθήκες:</a:t>
            </a:r>
            <a:r>
              <a:rPr lang="el-GR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αντέχει στις κλιματολογικές αλλαγές της περιοχής</a:t>
            </a:r>
          </a:p>
          <a:p>
            <a:pPr marL="457200" lvl="1" indent="0">
              <a:buNone/>
            </a:pPr>
            <a:endParaRPr lang="el-GR" sz="4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53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Υδατοπερατότητα</a:t>
            </a:r>
            <a:r>
              <a:rPr lang="el-GR" sz="5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ή μη της επιφάνειας:</a:t>
            </a:r>
            <a:r>
              <a:rPr lang="el-GR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απορρόφηση του νερού</a:t>
            </a:r>
          </a:p>
          <a:p>
            <a:pPr lvl="1"/>
            <a:endParaRPr lang="el-GR" dirty="0"/>
          </a:p>
        </p:txBody>
      </p:sp>
      <p:sp>
        <p:nvSpPr>
          <p:cNvPr id="6" name="2 - Τίτλος">
            <a:extLst>
              <a:ext uri="{FF2B5EF4-FFF2-40B4-BE49-F238E27FC236}">
                <a16:creationId xmlns:a16="http://schemas.microsoft.com/office/drawing/2014/main" id="{497FBD2C-19E0-468F-A3EB-BFC94403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085"/>
            <a:ext cx="5148064" cy="7566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ΙΔΙΟΤΗΤΕΣ ΓΗΠΕΔΟΥ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591</Words>
  <Application>Microsoft Office PowerPoint</Application>
  <PresentationFormat>Προβολή στην οθόνη (4:3)</PresentationFormat>
  <Paragraphs>162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Office Theme</vt:lpstr>
      <vt:lpstr>ΤΑ ΓΗΠΕΔΑ</vt:lpstr>
      <vt:lpstr>ΔΙΑΣΤΑΣΕΙΣ</vt:lpstr>
      <vt:lpstr>ΓΡΑΜΜΕΣ ΓΗΠΕΔΟΥ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ΙΔΙΟΤΗΤΕΣ ΓΗΠΕΔΟΥ</vt:lpstr>
      <vt:lpstr>ΕΠΙΦΑΝΕΙΕΣ ΓΗΠΕΔΩΝ</vt:lpstr>
      <vt:lpstr>ΚΑΤΗΓΟΡΙΕΣ ΕΠΙΦΑΝΕΙΩΝ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https://www.gazzetta.gr/other-sports/article/790018/ta-20-pio-entyposiaka-gipeda-tenis-ston-kosmo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ΓΗΠΕΔΑ</dc:title>
  <dc:creator>Μυρτουλάτσι</dc:creator>
  <cp:lastModifiedBy>Nikolaos Grivas</cp:lastModifiedBy>
  <cp:revision>77</cp:revision>
  <dcterms:created xsi:type="dcterms:W3CDTF">2011-03-05T18:51:04Z</dcterms:created>
  <dcterms:modified xsi:type="dcterms:W3CDTF">2024-03-10T15:51:47Z</dcterms:modified>
</cp:coreProperties>
</file>