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38"/>
  </p:notesMasterIdLst>
  <p:sldIdLst>
    <p:sldId id="256" r:id="rId2"/>
    <p:sldId id="300" r:id="rId3"/>
    <p:sldId id="301" r:id="rId4"/>
    <p:sldId id="302" r:id="rId5"/>
    <p:sldId id="305" r:id="rId6"/>
    <p:sldId id="308" r:id="rId7"/>
    <p:sldId id="309" r:id="rId8"/>
    <p:sldId id="311" r:id="rId9"/>
    <p:sldId id="312" r:id="rId10"/>
    <p:sldId id="306" r:id="rId11"/>
    <p:sldId id="313" r:id="rId12"/>
    <p:sldId id="314" r:id="rId13"/>
    <p:sldId id="315" r:id="rId14"/>
    <p:sldId id="319" r:id="rId15"/>
    <p:sldId id="304" r:id="rId16"/>
    <p:sldId id="316" r:id="rId17"/>
    <p:sldId id="317" r:id="rId18"/>
    <p:sldId id="318" r:id="rId19"/>
    <p:sldId id="320" r:id="rId20"/>
    <p:sldId id="321" r:id="rId21"/>
    <p:sldId id="322" r:id="rId22"/>
    <p:sldId id="323" r:id="rId23"/>
    <p:sldId id="324" r:id="rId24"/>
    <p:sldId id="325" r:id="rId25"/>
    <p:sldId id="327" r:id="rId26"/>
    <p:sldId id="326" r:id="rId27"/>
    <p:sldId id="330" r:id="rId28"/>
    <p:sldId id="328" r:id="rId29"/>
    <p:sldId id="329" r:id="rId30"/>
    <p:sldId id="331" r:id="rId31"/>
    <p:sldId id="335" r:id="rId32"/>
    <p:sldId id="336" r:id="rId33"/>
    <p:sldId id="337" r:id="rId34"/>
    <p:sldId id="332" r:id="rId35"/>
    <p:sldId id="333" r:id="rId36"/>
    <p:sldId id="334" r:id="rId3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785" autoAdjust="0"/>
    <p:restoredTop sz="94598" autoAdjust="0"/>
  </p:normalViewPr>
  <p:slideViewPr>
    <p:cSldViewPr>
      <p:cViewPr varScale="1">
        <p:scale>
          <a:sx n="81" d="100"/>
          <a:sy n="81" d="100"/>
        </p:scale>
        <p:origin x="10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072E13-28E5-40B6-8102-3883A39CEC92}" type="datetimeFigureOut">
              <a:rPr lang="el-GR" smtClean="0"/>
              <a:pPr/>
              <a:t>27/4/2020</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0F839-797B-4EF2-BED1-5D1BA52E023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0070F839-797B-4EF2-BED1-5D1BA52E0239}" type="slidenum">
              <a:rPr lang="el-GR" smtClean="0"/>
              <a:pPr/>
              <a:t>35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8A9590A0-F822-48A1-B329-505D35024137}" type="datetime1">
              <a:rPr lang="el-GR" smtClean="0"/>
              <a:pPr/>
              <a:t>27/4/2020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8A9590A0-F822-48A1-B329-505D35024137}" type="datetime1">
              <a:rPr lang="el-GR" smtClean="0"/>
              <a:pPr/>
              <a:t>27/4/2020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8A9590A0-F822-48A1-B329-505D35024137}" type="datetime1">
              <a:rPr lang="el-GR" smtClean="0"/>
              <a:pPr/>
              <a:t>27/4/2020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8A9590A0-F822-48A1-B329-505D35024137}" type="datetime1">
              <a:rPr lang="el-GR" smtClean="0"/>
              <a:pPr/>
              <a:t>27/4/2020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9590A0-F822-48A1-B329-505D35024137}" type="datetime1">
              <a:rPr lang="el-GR" smtClean="0"/>
              <a:pPr/>
              <a:t>27/4/2020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8A9590A0-F822-48A1-B329-505D35024137}" type="datetime1">
              <a:rPr lang="el-GR" smtClean="0"/>
              <a:pPr/>
              <a:t>27/4/2020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8A9590A0-F822-48A1-B329-505D35024137}" type="datetime1">
              <a:rPr lang="el-GR" smtClean="0"/>
              <a:pPr/>
              <a:t>27/4/2020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8A9590A0-F822-48A1-B329-505D35024137}" type="datetime1">
              <a:rPr lang="el-GR" smtClean="0"/>
              <a:pPr/>
              <a:t>27/4/2020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9590A0-F822-48A1-B329-505D35024137}" type="datetime1">
              <a:rPr lang="el-GR" smtClean="0"/>
              <a:pPr/>
              <a:t>27/4/2020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9590A0-F822-48A1-B329-505D35024137}" type="datetime1">
              <a:rPr lang="el-GR" smtClean="0"/>
              <a:pPr/>
              <a:t>27/4/2020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9590A0-F822-48A1-B329-505D35024137}" type="datetime1">
              <a:rPr lang="el-GR" smtClean="0"/>
              <a:pPr/>
              <a:t>27/4/2020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9590A0-F822-48A1-B329-505D35024137}" type="datetime1">
              <a:rPr lang="el-GR" smtClean="0"/>
              <a:pPr/>
              <a:t>27/4/2020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642910" y="476672"/>
            <a:ext cx="7772400" cy="1512168"/>
          </a:xfrm>
        </p:spPr>
        <p:txBody>
          <a:bodyPr>
            <a:noAutofit/>
          </a:bodyPr>
          <a:lstStyle/>
          <a:p>
            <a:br>
              <a:rPr lang="en-US" sz="4000" b="1" dirty="0">
                <a:latin typeface="Times New Roman" pitchFamily="18" charset="0"/>
                <a:cs typeface="Times New Roman" pitchFamily="18" charset="0"/>
              </a:rPr>
            </a:br>
            <a:r>
              <a:rPr lang="el-GR" sz="4000" b="1" dirty="0">
                <a:latin typeface="Times New Roman" pitchFamily="18" charset="0"/>
                <a:cs typeface="Times New Roman" pitchFamily="18" charset="0"/>
              </a:rPr>
              <a:t>Ποιοτική έρευνα - Συνέντευξη</a:t>
            </a:r>
            <a:br>
              <a:rPr lang="el-GR" sz="4000" dirty="0">
                <a:latin typeface="Times New Roman" pitchFamily="18" charset="0"/>
                <a:cs typeface="Times New Roman" pitchFamily="18" charset="0"/>
              </a:rPr>
            </a:br>
            <a:endParaRPr lang="el-GR" sz="4000" dirty="0">
              <a:latin typeface="Times New Roman" pitchFamily="18" charset="0"/>
              <a:cs typeface="Times New Roman" pitchFamily="18" charset="0"/>
            </a:endParaRPr>
          </a:p>
        </p:txBody>
      </p:sp>
      <p:sp>
        <p:nvSpPr>
          <p:cNvPr id="5" name="4 - Υπότιτλος"/>
          <p:cNvSpPr>
            <a:spLocks noGrp="1"/>
          </p:cNvSpPr>
          <p:nvPr>
            <p:ph type="subTitle" idx="1"/>
          </p:nvPr>
        </p:nvSpPr>
        <p:spPr>
          <a:xfrm>
            <a:off x="395536" y="2276872"/>
            <a:ext cx="8208912" cy="4032448"/>
          </a:xfrm>
        </p:spPr>
        <p:txBody>
          <a:bodyPr>
            <a:noAutofit/>
          </a:bodyPr>
          <a:lstStyle/>
          <a:p>
            <a:pPr algn="r"/>
            <a:endParaRPr lang="en-GB" sz="2400" b="1" dirty="0">
              <a:solidFill>
                <a:schemeClr val="tx1"/>
              </a:solidFill>
              <a:latin typeface="Times New Roman" pitchFamily="18" charset="0"/>
              <a:cs typeface="Times New Roman" pitchFamily="18" charset="0"/>
            </a:endParaRPr>
          </a:p>
          <a:p>
            <a:pPr algn="r"/>
            <a:r>
              <a:rPr lang="el-GR" sz="2800" dirty="0">
                <a:solidFill>
                  <a:srgbClr val="002060"/>
                </a:solidFill>
                <a:latin typeface="Times New Roman" pitchFamily="18" charset="0"/>
                <a:cs typeface="Times New Roman" pitchFamily="18" charset="0"/>
              </a:rPr>
              <a:t>Σεμινάριο Πτυχιακής:</a:t>
            </a:r>
          </a:p>
          <a:p>
            <a:pPr algn="r"/>
            <a:r>
              <a:rPr lang="el-GR" sz="2800" dirty="0">
                <a:solidFill>
                  <a:srgbClr val="002060"/>
                </a:solidFill>
                <a:latin typeface="Times New Roman" pitchFamily="18" charset="0"/>
                <a:cs typeface="Times New Roman" pitchFamily="18" charset="0"/>
              </a:rPr>
              <a:t>κοινωνική ψυχολογία της διαπροσωπικής </a:t>
            </a:r>
          </a:p>
          <a:p>
            <a:pPr algn="r"/>
            <a:r>
              <a:rPr lang="el-GR" sz="2800" dirty="0">
                <a:solidFill>
                  <a:srgbClr val="002060"/>
                </a:solidFill>
                <a:latin typeface="Times New Roman" pitchFamily="18" charset="0"/>
                <a:cs typeface="Times New Roman" pitchFamily="18" charset="0"/>
              </a:rPr>
              <a:t>και της κοινωνικής επικοινωνίας</a:t>
            </a:r>
            <a:endParaRPr lang="en-US" sz="2800" dirty="0">
              <a:solidFill>
                <a:srgbClr val="002060"/>
              </a:solidFill>
              <a:latin typeface="Times New Roman" pitchFamily="18" charset="0"/>
              <a:cs typeface="Times New Roman" pitchFamily="18" charset="0"/>
            </a:endParaRPr>
          </a:p>
          <a:p>
            <a:pPr algn="r"/>
            <a:r>
              <a:rPr lang="el-GR" sz="2800" b="1" dirty="0">
                <a:solidFill>
                  <a:schemeClr val="tx1"/>
                </a:solidFill>
                <a:latin typeface="Times New Roman" pitchFamily="18" charset="0"/>
                <a:cs typeface="Times New Roman" pitchFamily="18" charset="0"/>
              </a:rPr>
              <a:t>Νικόλας Χρηστάκης</a:t>
            </a:r>
          </a:p>
          <a:p>
            <a:pPr algn="r"/>
            <a:r>
              <a:rPr lang="el-GR" sz="2800" dirty="0">
                <a:solidFill>
                  <a:schemeClr val="tx1"/>
                </a:solidFill>
                <a:latin typeface="Times New Roman" pitchFamily="18" charset="0"/>
                <a:cs typeface="Times New Roman" pitchFamily="18" charset="0"/>
              </a:rPr>
              <a:t>Τμήμα Επικοινωνίας και Μ.Μ.Ε.</a:t>
            </a:r>
          </a:p>
          <a:p>
            <a:pPr algn="r"/>
            <a:r>
              <a:rPr lang="el-GR" sz="2400" dirty="0">
                <a:solidFill>
                  <a:schemeClr val="tx1"/>
                </a:solidFill>
                <a:latin typeface="Times New Roman" pitchFamily="18" charset="0"/>
                <a:cs typeface="Times New Roman" pitchFamily="18" charset="0"/>
              </a:rPr>
              <a:t>Εθνικό &amp; Καποδιστριακό Πανεπιστήμιο Αθηνών</a:t>
            </a:r>
            <a:endParaRPr lang="en-GB" sz="2400" dirty="0">
              <a:solidFill>
                <a:schemeClr val="tx1"/>
              </a:solidFill>
              <a:latin typeface="Times New Roman" pitchFamily="18" charset="0"/>
              <a:cs typeface="Times New Roman" pitchFamily="18" charset="0"/>
            </a:endParaRPr>
          </a:p>
          <a:p>
            <a:pPr algn="r"/>
            <a:endParaRPr lang="en-GB" sz="2400" dirty="0">
              <a:solidFill>
                <a:schemeClr val="tx1"/>
              </a:solidFill>
              <a:latin typeface="Times New Roman" pitchFamily="18" charset="0"/>
              <a:cs typeface="Times New Roman" pitchFamily="18" charset="0"/>
            </a:endParaRPr>
          </a:p>
          <a:p>
            <a:pPr algn="r"/>
            <a:endParaRPr lang="el-GR" sz="2400" dirty="0">
              <a:solidFill>
                <a:schemeClr val="tx1"/>
              </a:solidFill>
              <a:latin typeface="Times New Roman" pitchFamily="18" charset="0"/>
              <a:cs typeface="Times New Roman" pitchFamily="18" charset="0"/>
            </a:endParaRPr>
          </a:p>
          <a:p>
            <a:pPr algn="r"/>
            <a:endParaRPr lang="el-GR" sz="2400" dirty="0">
              <a:solidFill>
                <a:schemeClr val="tx1"/>
              </a:solidFill>
              <a:latin typeface="Times New Roman" pitchFamily="18" charset="0"/>
              <a:cs typeface="Times New Roman" pitchFamily="18" charset="0"/>
            </a:endParaRPr>
          </a:p>
        </p:txBody>
      </p:sp>
      <p:pic>
        <p:nvPicPr>
          <p:cNvPr id="6" name="Picture 1" descr="LOGO_UOA COL1"/>
          <p:cNvPicPr/>
          <p:nvPr/>
        </p:nvPicPr>
        <p:blipFill>
          <a:blip r:embed="rId2" cstate="print"/>
          <a:srcRect/>
          <a:stretch>
            <a:fillRect/>
          </a:stretch>
        </p:blipFill>
        <p:spPr bwMode="auto">
          <a:xfrm>
            <a:off x="899592" y="4005064"/>
            <a:ext cx="1368152" cy="158417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980728"/>
          </a:xfrm>
        </p:spPr>
        <p:txBody>
          <a:bodyPr>
            <a:normAutofit fontScale="90000"/>
          </a:bodyPr>
          <a:lstStyle/>
          <a:p>
            <a:r>
              <a:rPr lang="el-GR" sz="3600" dirty="0">
                <a:solidFill>
                  <a:srgbClr val="0070C0"/>
                </a:solidFill>
                <a:latin typeface="Times New Roman" pitchFamily="18" charset="0"/>
                <a:cs typeface="Times New Roman" pitchFamily="18" charset="0"/>
              </a:rPr>
              <a:t>Επιστήμη 8 – Επιστημολογικά εμπόδια / αντιστάσεις του κοινού νου 1</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196752"/>
            <a:ext cx="8640960" cy="5400600"/>
          </a:xfrm>
        </p:spPr>
        <p:txBody>
          <a:bodyPr>
            <a:normAutofit lnSpcReduction="10000"/>
          </a:bodyPr>
          <a:lstStyle/>
          <a:p>
            <a:pPr algn="ctr">
              <a:buNone/>
            </a:pPr>
            <a:r>
              <a:rPr lang="el-GR" i="1" dirty="0">
                <a:latin typeface="Times New Roman" pitchFamily="18" charset="0"/>
                <a:cs typeface="Times New Roman" pitchFamily="18" charset="0"/>
              </a:rPr>
              <a:t>Είμαστε (;!) στο «επιστημονικό», μετά το «θεολογικό» και το «μεταφυσικό» στάδιο στην εξέταση των πραγμάτων.</a:t>
            </a:r>
          </a:p>
          <a:p>
            <a:pPr>
              <a:buNone/>
            </a:pPr>
            <a:endParaRPr lang="el-GR" dirty="0">
              <a:latin typeface="Times New Roman" pitchFamily="18" charset="0"/>
              <a:cs typeface="Times New Roman" pitchFamily="18" charset="0"/>
            </a:endParaRPr>
          </a:p>
          <a:p>
            <a:pPr>
              <a:buNone/>
            </a:pPr>
            <a:r>
              <a:rPr lang="el-GR" dirty="0">
                <a:latin typeface="Times New Roman" pitchFamily="18" charset="0"/>
                <a:cs typeface="Times New Roman" pitchFamily="18" charset="0"/>
              </a:rPr>
              <a:t>- Μαγικού τύπου ερμηνεία και έλεγχος των φυσικών φαινομένων (έννοιες όπως </a:t>
            </a:r>
            <a:r>
              <a:rPr lang="el-GR" i="1" dirty="0">
                <a:latin typeface="Times New Roman" pitchFamily="18" charset="0"/>
                <a:cs typeface="Times New Roman" pitchFamily="18" charset="0"/>
              </a:rPr>
              <a:t>φυσικός νόμος</a:t>
            </a:r>
            <a:r>
              <a:rPr lang="el-GR" dirty="0">
                <a:latin typeface="Times New Roman" pitchFamily="18" charset="0"/>
                <a:cs typeface="Times New Roman" pitchFamily="18" charset="0"/>
              </a:rPr>
              <a:t> και </a:t>
            </a:r>
            <a:r>
              <a:rPr lang="el-GR" i="1" dirty="0">
                <a:latin typeface="Times New Roman" pitchFamily="18" charset="0"/>
                <a:cs typeface="Times New Roman" pitchFamily="18" charset="0"/>
              </a:rPr>
              <a:t>μηχανική αιτιότητα </a:t>
            </a:r>
            <a:r>
              <a:rPr lang="el-GR" dirty="0">
                <a:latin typeface="Times New Roman" pitchFamily="18" charset="0"/>
                <a:cs typeface="Times New Roman" pitchFamily="18" charset="0"/>
              </a:rPr>
              <a:t>είναι άγνωστες)</a:t>
            </a:r>
          </a:p>
          <a:p>
            <a:pPr>
              <a:buNone/>
            </a:pPr>
            <a:r>
              <a:rPr lang="el-GR" dirty="0">
                <a:latin typeface="Times New Roman" pitchFamily="18" charset="0"/>
                <a:cs typeface="Times New Roman" pitchFamily="18" charset="0"/>
              </a:rPr>
              <a:t>- κενά της λογικής σκέψης (π.χ. αρχές της ταυτότητας και της αντίφασης)</a:t>
            </a:r>
          </a:p>
          <a:p>
            <a:pPr>
              <a:buFontTx/>
              <a:buChar char="-"/>
            </a:pPr>
            <a:r>
              <a:rPr lang="el-GR" dirty="0">
                <a:latin typeface="Times New Roman" pitchFamily="18" charset="0"/>
                <a:cs typeface="Times New Roman" pitchFamily="18" charset="0"/>
              </a:rPr>
              <a:t>ανθρωπομορφισμός, ανιμισμός, υποκειμενισμός, απλοϊκός ρεαλισμός…</a:t>
            </a:r>
          </a:p>
        </p:txBody>
      </p:sp>
      <p:sp>
        <p:nvSpPr>
          <p:cNvPr id="4" name="Slide Number Placeholder 3"/>
          <p:cNvSpPr>
            <a:spLocks noGrp="1"/>
          </p:cNvSpPr>
          <p:nvPr>
            <p:ph type="sldNum" sz="quarter" idx="12"/>
          </p:nvPr>
        </p:nvSpPr>
        <p:spPr/>
        <p:txBody>
          <a:bodyPr/>
          <a:lstStyle/>
          <a:p>
            <a:fld id="{D3F1D1C4-C2D9-4231-9FB2-B2D9D97AA41D}" type="slidenum">
              <a:rPr lang="el-GR" smtClean="0"/>
              <a:pPr/>
              <a:t>10</a:t>
            </a:fld>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68760"/>
          </a:xfrm>
        </p:spPr>
        <p:txBody>
          <a:bodyPr>
            <a:normAutofit/>
          </a:bodyPr>
          <a:lstStyle/>
          <a:p>
            <a:r>
              <a:rPr lang="el-GR" sz="3600" dirty="0">
                <a:solidFill>
                  <a:srgbClr val="0070C0"/>
                </a:solidFill>
                <a:latin typeface="Times New Roman" pitchFamily="18" charset="0"/>
                <a:cs typeface="Times New Roman" pitchFamily="18" charset="0"/>
              </a:rPr>
              <a:t>Επιστήμη 9 – Επιστημολογικά εμπόδια / αντιστάσεις του κοινού νου 2</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412776"/>
            <a:ext cx="8640960" cy="5184576"/>
          </a:xfrm>
        </p:spPr>
        <p:txBody>
          <a:bodyPr>
            <a:normAutofit fontScale="92500" lnSpcReduction="20000"/>
          </a:bodyPr>
          <a:lstStyle/>
          <a:p>
            <a:pPr>
              <a:buNone/>
            </a:pPr>
            <a:r>
              <a:rPr lang="el-GR" dirty="0">
                <a:latin typeface="Times New Roman" pitchFamily="18" charset="0"/>
                <a:cs typeface="Times New Roman" pitchFamily="18" charset="0"/>
              </a:rPr>
              <a:t>- Στις επιστήμες του ανθρώπου: εμπλέκονται καθημερινά ατομικά και κοινωνικά φαινόμενα (π.χ. </a:t>
            </a:r>
            <a:r>
              <a:rPr lang="el-GR" i="1" dirty="0">
                <a:latin typeface="Times New Roman" pitchFamily="18" charset="0"/>
                <a:cs typeface="Times New Roman" pitchFamily="18" charset="0"/>
              </a:rPr>
              <a:t>επιθυμία, φόβος, εξουσία, φιλία, οικογένεια, δίκαιο</a:t>
            </a:r>
            <a:r>
              <a:rPr lang="el-GR" dirty="0">
                <a:latin typeface="Times New Roman" pitchFamily="18" charset="0"/>
                <a:cs typeface="Times New Roman" pitchFamily="18" charset="0"/>
              </a:rPr>
              <a:t>…) → επιφυλάξεις, ειρωνεία, άρνηση, αλλά και φόβος των υπαρξιακών / αξιολογικών / πολιτικών συνεπειών της αντικειμενικής στάσης…</a:t>
            </a:r>
          </a:p>
          <a:p>
            <a:pPr>
              <a:buNone/>
            </a:pPr>
            <a:endParaRPr lang="el-GR" dirty="0">
              <a:latin typeface="Times New Roman" pitchFamily="18" charset="0"/>
              <a:cs typeface="Times New Roman" pitchFamily="18" charset="0"/>
            </a:endParaRPr>
          </a:p>
          <a:p>
            <a:pPr>
              <a:buNone/>
            </a:pPr>
            <a:r>
              <a:rPr lang="el-GR" dirty="0">
                <a:latin typeface="Times New Roman" pitchFamily="18" charset="0"/>
                <a:cs typeface="Times New Roman" pitchFamily="18" charset="0"/>
              </a:rPr>
              <a:t>Π.χ. φαινόμενα (π.χ. </a:t>
            </a:r>
            <a:r>
              <a:rPr lang="el-GR" i="1" dirty="0">
                <a:latin typeface="Times New Roman" pitchFamily="18" charset="0"/>
                <a:cs typeface="Times New Roman" pitchFamily="18" charset="0"/>
              </a:rPr>
              <a:t>πατριωτισμός, αξιοπρέπεια</a:t>
            </a:r>
            <a:r>
              <a:rPr lang="el-GR" dirty="0">
                <a:latin typeface="Times New Roman" pitchFamily="18" charset="0"/>
                <a:cs typeface="Times New Roman" pitchFamily="18" charset="0"/>
              </a:rPr>
              <a:t>) ή έννοιες (π.χ. </a:t>
            </a:r>
            <a:r>
              <a:rPr lang="el-GR" i="1" dirty="0">
                <a:latin typeface="Times New Roman" pitchFamily="18" charset="0"/>
                <a:cs typeface="Times New Roman" pitchFamily="18" charset="0"/>
              </a:rPr>
              <a:t>ομάδα, πλήθος, γόητρο, γνώμη, αγάπη… </a:t>
            </a:r>
            <a:r>
              <a:rPr lang="el-GR" dirty="0">
                <a:latin typeface="Times New Roman" pitchFamily="18" charset="0"/>
                <a:cs typeface="Times New Roman" pitchFamily="18" charset="0"/>
              </a:rPr>
              <a:t>(προέρχονται από την καθημερινή ζωή και ομιλία («προεπιστημονική» σκέψη, αφενός με πρακτικές στοχεύσεις, αφετέρου διαποτισμένη από ιδεολογία)</a:t>
            </a:r>
          </a:p>
          <a:p>
            <a:pPr>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11</a:t>
            </a:fld>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268760"/>
          </a:xfrm>
        </p:spPr>
        <p:txBody>
          <a:bodyPr>
            <a:normAutofit/>
          </a:bodyPr>
          <a:lstStyle/>
          <a:p>
            <a:r>
              <a:rPr lang="el-GR" sz="3600" dirty="0">
                <a:solidFill>
                  <a:srgbClr val="0070C0"/>
                </a:solidFill>
                <a:latin typeface="Times New Roman" pitchFamily="18" charset="0"/>
                <a:cs typeface="Times New Roman" pitchFamily="18" charset="0"/>
              </a:rPr>
              <a:t>Επιστήμη 10 – Επιστημολογικά εμπόδια / αντιστάσεις του κοινού νου 3</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196752"/>
            <a:ext cx="8640960" cy="5400600"/>
          </a:xfrm>
        </p:spPr>
        <p:txBody>
          <a:bodyPr>
            <a:normAutofit fontScale="92500" lnSpcReduction="10000"/>
          </a:bodyPr>
          <a:lstStyle/>
          <a:p>
            <a:pPr>
              <a:buNone/>
            </a:pPr>
            <a:r>
              <a:rPr lang="el-GR" dirty="0">
                <a:latin typeface="Times New Roman" pitchFamily="18" charset="0"/>
                <a:cs typeface="Times New Roman" pitchFamily="18" charset="0"/>
              </a:rPr>
              <a:t>- Αδυναμίες της γλώσσας (και του λεξιλογίου) να είναι/γίνει αμιγώς «επιστημονική» (όχι μόνο στην σύγχρονη φυσική, αλλά και στην εξέταση των βιωμάτων μας, των αξιών μας, των καθημερινών κοσμοθεωριών μας).</a:t>
            </a:r>
          </a:p>
          <a:p>
            <a:pPr>
              <a:buFontTx/>
              <a:buChar char="-"/>
            </a:pPr>
            <a:r>
              <a:rPr lang="el-GR" dirty="0">
                <a:latin typeface="Times New Roman" pitchFamily="18" charset="0"/>
                <a:cs typeface="Times New Roman" pitchFamily="18" charset="0"/>
              </a:rPr>
              <a:t>Οι λέξεις σημαίνουν πολλά πράγματα, σε πολλά επίπεδα (και συχνά οι ίδιοι οι γράφοντες εν τις χρησιμοποιούν με τρόπο αρκούντως ξεκάθαρο, αυστηρό και μονοσήμαντο).</a:t>
            </a:r>
          </a:p>
          <a:p>
            <a:pPr>
              <a:buNone/>
            </a:pPr>
            <a:r>
              <a:rPr lang="el-GR" dirty="0">
                <a:latin typeface="Times New Roman" pitchFamily="18" charset="0"/>
                <a:cs typeface="Times New Roman" pitchFamily="18" charset="0"/>
              </a:rPr>
              <a:t>- Οι αγοραίες έννοιες και όροι είναι σπάνια επαρκείς δείκτες συνεκτικών φαινομένων – χρειάζονται τότε νέοι και ειδικοί όροι (</a:t>
            </a:r>
            <a:r>
              <a:rPr lang="en-US" dirty="0">
                <a:latin typeface="Times New Roman" pitchFamily="18" charset="0"/>
                <a:cs typeface="Times New Roman" pitchFamily="18" charset="0"/>
              </a:rPr>
              <a:t>Durkheim).</a:t>
            </a: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12</a:t>
            </a:fld>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8229600" cy="1080120"/>
          </a:xfrm>
        </p:spPr>
        <p:txBody>
          <a:bodyPr>
            <a:normAutofit/>
          </a:bodyPr>
          <a:lstStyle/>
          <a:p>
            <a:r>
              <a:rPr lang="el-GR" dirty="0">
                <a:solidFill>
                  <a:srgbClr val="0070C0"/>
                </a:solidFill>
                <a:latin typeface="Times New Roman" pitchFamily="18" charset="0"/>
                <a:cs typeface="Times New Roman" pitchFamily="18" charset="0"/>
              </a:rPr>
              <a:t>Επιστήμη 11</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340768"/>
            <a:ext cx="8892480" cy="5256584"/>
          </a:xfrm>
        </p:spPr>
        <p:txBody>
          <a:bodyPr>
            <a:normAutofit fontScale="92500" lnSpcReduction="10000"/>
          </a:bodyPr>
          <a:lstStyle/>
          <a:p>
            <a:pPr>
              <a:buNone/>
            </a:pPr>
            <a:r>
              <a:rPr lang="el-GR" dirty="0">
                <a:latin typeface="Times New Roman" pitchFamily="18" charset="0"/>
                <a:cs typeface="Times New Roman" pitchFamily="18" charset="0"/>
              </a:rPr>
              <a:t>Περί τον 18</a:t>
            </a:r>
            <a:r>
              <a:rPr lang="el-GR" baseline="30000" dirty="0">
                <a:latin typeface="Times New Roman" pitchFamily="18" charset="0"/>
                <a:cs typeface="Times New Roman" pitchFamily="18" charset="0"/>
              </a:rPr>
              <a:t>ο</a:t>
            </a:r>
            <a:r>
              <a:rPr lang="el-GR" dirty="0">
                <a:latin typeface="Times New Roman" pitchFamily="18" charset="0"/>
                <a:cs typeface="Times New Roman" pitchFamily="18" charset="0"/>
              </a:rPr>
              <a:t> αιώνα:</a:t>
            </a:r>
          </a:p>
          <a:p>
            <a:pPr>
              <a:buNone/>
            </a:pPr>
            <a:r>
              <a:rPr lang="el-GR" dirty="0">
                <a:latin typeface="Times New Roman" pitchFamily="18" charset="0"/>
                <a:cs typeface="Times New Roman" pitchFamily="18" charset="0"/>
              </a:rPr>
              <a:t>Θετικισμός, εμπειρισμός, αντικειμενισμός…</a:t>
            </a:r>
          </a:p>
          <a:p>
            <a:pPr>
              <a:buNone/>
            </a:pPr>
            <a:r>
              <a:rPr lang="el-GR" dirty="0">
                <a:latin typeface="Times New Roman" pitchFamily="18" charset="0"/>
                <a:cs typeface="Times New Roman" pitchFamily="18" charset="0"/>
              </a:rPr>
              <a:t>(η μόνη έγκυρη γνώση είναι η επιστημονική γνώση)</a:t>
            </a:r>
          </a:p>
          <a:p>
            <a:pPr>
              <a:buNone/>
            </a:pPr>
            <a:r>
              <a:rPr lang="el-GR" dirty="0">
                <a:latin typeface="Times New Roman" pitchFamily="18" charset="0"/>
                <a:cs typeface="Times New Roman" pitchFamily="18" charset="0"/>
              </a:rPr>
              <a:t>Θέληση για δημιουργία μιας «φυσικής επιστήμης του ανθρώπου»</a:t>
            </a:r>
            <a:endParaRPr lang="en-US"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Conte</a:t>
            </a:r>
            <a:r>
              <a:rPr lang="el-GR" dirty="0">
                <a:latin typeface="Times New Roman" pitchFamily="18" charset="0"/>
                <a:cs typeface="Times New Roman" pitchFamily="18" charset="0"/>
              </a:rPr>
              <a:t>: θεμελίωση της κοινωνικής επιστήμης (έστω και λιγότερο θετικής, ή ακριβούς, λόγω της μέγιστης πολυπλοκότητας του αντικειμένου!</a:t>
            </a:r>
            <a:r>
              <a:rPr lang="en-US" dirty="0">
                <a:latin typeface="Times New Roman" pitchFamily="18" charset="0"/>
                <a:cs typeface="Times New Roman" pitchFamily="18" charset="0"/>
              </a:rPr>
              <a:t>)</a:t>
            </a:r>
          </a:p>
          <a:p>
            <a:pPr>
              <a:buNone/>
            </a:pPr>
            <a:r>
              <a:rPr lang="en-US" dirty="0">
                <a:latin typeface="Times New Roman" pitchFamily="18" charset="0"/>
                <a:cs typeface="Times New Roman" pitchFamily="18" charset="0"/>
              </a:rPr>
              <a:t>Durkheim</a:t>
            </a:r>
            <a:r>
              <a:rPr lang="el-GR" dirty="0">
                <a:latin typeface="Times New Roman" pitchFamily="18" charset="0"/>
                <a:cs typeface="Times New Roman" pitchFamily="18" charset="0"/>
              </a:rPr>
              <a:t>: «…να μελετάμε τα κοινωνικά γεγονότα σαν πράγματα»).</a:t>
            </a:r>
          </a:p>
          <a:p>
            <a:pPr>
              <a:buNone/>
            </a:pPr>
            <a:r>
              <a:rPr lang="el-GR" dirty="0">
                <a:latin typeface="Times New Roman" pitchFamily="18" charset="0"/>
                <a:cs typeface="Times New Roman" pitchFamily="18" charset="0"/>
              </a:rPr>
              <a:t>~</a:t>
            </a:r>
          </a:p>
          <a:p>
            <a:pPr>
              <a:buNone/>
            </a:pPr>
            <a:endParaRPr lang="el-GR"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13</a:t>
            </a:fld>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8229600" cy="576064"/>
          </a:xfrm>
        </p:spPr>
        <p:txBody>
          <a:bodyPr>
            <a:normAutofit/>
          </a:bodyPr>
          <a:lstStyle/>
          <a:p>
            <a:r>
              <a:rPr lang="el-GR" sz="2800" dirty="0">
                <a:solidFill>
                  <a:srgbClr val="0070C0"/>
                </a:solidFill>
                <a:latin typeface="Times New Roman" pitchFamily="18" charset="0"/>
                <a:cs typeface="Times New Roman" pitchFamily="18" charset="0"/>
              </a:rPr>
              <a:t>Επιστήμη 12</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836712"/>
            <a:ext cx="8892480" cy="5760640"/>
          </a:xfrm>
        </p:spPr>
        <p:txBody>
          <a:bodyPr>
            <a:normAutofit fontScale="47500" lnSpcReduction="20000"/>
          </a:bodyPr>
          <a:lstStyle/>
          <a:p>
            <a:pPr>
              <a:buNone/>
            </a:pPr>
            <a:r>
              <a:rPr lang="en-US" sz="4000" dirty="0" err="1">
                <a:latin typeface="Times New Roman" pitchFamily="18" charset="0"/>
                <a:cs typeface="Times New Roman" pitchFamily="18" charset="0"/>
              </a:rPr>
              <a:t>Dilthay</a:t>
            </a:r>
            <a:r>
              <a:rPr lang="en-US" sz="4000" dirty="0">
                <a:latin typeface="Times New Roman" pitchFamily="18" charset="0"/>
                <a:cs typeface="Times New Roman" pitchFamily="18" charset="0"/>
              </a:rPr>
              <a:t> </a:t>
            </a:r>
            <a:r>
              <a:rPr lang="el-GR" sz="4000" dirty="0">
                <a:latin typeface="Times New Roman" pitchFamily="18" charset="0"/>
                <a:cs typeface="Times New Roman" pitchFamily="18" charset="0"/>
              </a:rPr>
              <a:t>→</a:t>
            </a:r>
            <a:r>
              <a:rPr lang="en-US" sz="4000" dirty="0">
                <a:latin typeface="Times New Roman" pitchFamily="18" charset="0"/>
                <a:cs typeface="Times New Roman" pitchFamily="18" charset="0"/>
              </a:rPr>
              <a:t> </a:t>
            </a:r>
            <a:r>
              <a:rPr lang="el-GR" sz="4000" dirty="0">
                <a:latin typeface="Times New Roman" pitchFamily="18" charset="0"/>
                <a:cs typeface="Times New Roman" pitchFamily="18" charset="0"/>
              </a:rPr>
              <a:t>Οι επιστήμες του ανθρώπου (ιστορία, </a:t>
            </a:r>
            <a:r>
              <a:rPr lang="el-GR" sz="4000" dirty="0" err="1">
                <a:latin typeface="Times New Roman" pitchFamily="18" charset="0"/>
                <a:cs typeface="Times New Roman" pitchFamily="18" charset="0"/>
              </a:rPr>
              <a:t>κοινωνιολ</a:t>
            </a:r>
            <a:r>
              <a:rPr lang="el-GR" sz="4000" dirty="0">
                <a:latin typeface="Times New Roman" pitchFamily="18" charset="0"/>
                <a:cs typeface="Times New Roman" pitchFamily="18" charset="0"/>
              </a:rPr>
              <a:t>., </a:t>
            </a:r>
            <a:r>
              <a:rPr lang="el-GR" sz="4000" dirty="0" err="1">
                <a:latin typeface="Times New Roman" pitchFamily="18" charset="0"/>
                <a:cs typeface="Times New Roman" pitchFamily="18" charset="0"/>
              </a:rPr>
              <a:t>ψυχολ</a:t>
            </a:r>
            <a:r>
              <a:rPr lang="el-GR" sz="4000" dirty="0">
                <a:latin typeface="Times New Roman" pitchFamily="18" charset="0"/>
                <a:cs typeface="Times New Roman" pitchFamily="18" charset="0"/>
              </a:rPr>
              <a:t>., </a:t>
            </a:r>
            <a:r>
              <a:rPr lang="el-GR" sz="4000" dirty="0" err="1">
                <a:latin typeface="Times New Roman" pitchFamily="18" charset="0"/>
                <a:cs typeface="Times New Roman" pitchFamily="18" charset="0"/>
              </a:rPr>
              <a:t>ανθρωπογεωγρ</a:t>
            </a:r>
            <a:r>
              <a:rPr lang="el-GR" sz="4000" dirty="0">
                <a:latin typeface="Times New Roman" pitchFamily="18" charset="0"/>
                <a:cs typeface="Times New Roman" pitchFamily="18" charset="0"/>
              </a:rPr>
              <a:t>., πολ. οικον.) πραγματεύονται βιωματικές καταστάσεις (προέχει η </a:t>
            </a:r>
            <a:r>
              <a:rPr lang="el-GR" sz="4000" i="1" dirty="0">
                <a:latin typeface="Times New Roman" pitchFamily="18" charset="0"/>
                <a:cs typeface="Times New Roman" pitchFamily="18" charset="0"/>
              </a:rPr>
              <a:t>κατανόηση)</a:t>
            </a:r>
            <a:r>
              <a:rPr lang="el-GR" sz="4000" dirty="0">
                <a:latin typeface="Times New Roman" pitchFamily="18" charset="0"/>
                <a:cs typeface="Times New Roman" pitchFamily="18" charset="0"/>
              </a:rPr>
              <a:t>, χαρακτηρίζονται από υποκειμενικότητα και απροσδιοριστία, αδυνατούν να καταλήξουν στη διατύπωση ποσοτικών διαπιστώσεων, νόμων, πρόβλεψης κ.λπ.</a:t>
            </a:r>
          </a:p>
          <a:p>
            <a:pPr>
              <a:buNone/>
            </a:pPr>
            <a:r>
              <a:rPr lang="el-GR" sz="4000" dirty="0">
                <a:latin typeface="Times New Roman" pitchFamily="18" charset="0"/>
                <a:cs typeface="Times New Roman" pitchFamily="18" charset="0"/>
              </a:rPr>
              <a:t>~</a:t>
            </a:r>
          </a:p>
          <a:p>
            <a:pPr>
              <a:buNone/>
            </a:pPr>
            <a:r>
              <a:rPr lang="el-GR" sz="4000" dirty="0">
                <a:latin typeface="Times New Roman" pitchFamily="18" charset="0"/>
                <a:cs typeface="Times New Roman" pitchFamily="18" charset="0"/>
              </a:rPr>
              <a:t>Πρόκειται εν τέλει για επιστήμες…;</a:t>
            </a:r>
          </a:p>
          <a:p>
            <a:pPr>
              <a:buNone/>
            </a:pPr>
            <a:r>
              <a:rPr lang="el-GR" sz="4000" dirty="0">
                <a:latin typeface="Times New Roman" pitchFamily="18" charset="0"/>
                <a:cs typeface="Times New Roman" pitchFamily="18" charset="0"/>
              </a:rPr>
              <a:t>Μήπως μια άλλη ερευνητική/πολιτική στάση/ευαισθησία…;</a:t>
            </a:r>
          </a:p>
          <a:p>
            <a:pPr>
              <a:buNone/>
            </a:pPr>
            <a:r>
              <a:rPr lang="el-GR" sz="4000" dirty="0">
                <a:latin typeface="Times New Roman" pitchFamily="18" charset="0"/>
                <a:cs typeface="Times New Roman" pitchFamily="18" charset="0"/>
              </a:rPr>
              <a:t>Μήπως μια άλλη επιστημολογία…;</a:t>
            </a:r>
          </a:p>
          <a:p>
            <a:pPr>
              <a:buNone/>
            </a:pPr>
            <a:endParaRPr lang="el-GR" sz="4000" dirty="0">
              <a:latin typeface="Times New Roman" pitchFamily="18" charset="0"/>
              <a:cs typeface="Times New Roman" pitchFamily="18" charset="0"/>
            </a:endParaRPr>
          </a:p>
          <a:p>
            <a:pPr>
              <a:buNone/>
            </a:pPr>
            <a:r>
              <a:rPr lang="en-US" sz="4000" dirty="0">
                <a:latin typeface="Times New Roman" pitchFamily="18" charset="0"/>
                <a:cs typeface="Times New Roman" pitchFamily="18" charset="0"/>
              </a:rPr>
              <a:t>Weber, </a:t>
            </a:r>
            <a:r>
              <a:rPr lang="en-US" sz="4000" dirty="0" err="1">
                <a:latin typeface="Times New Roman" pitchFamily="18" charset="0"/>
                <a:cs typeface="Times New Roman" pitchFamily="18" charset="0"/>
              </a:rPr>
              <a:t>Simmel</a:t>
            </a:r>
            <a:r>
              <a:rPr lang="el-GR"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Schutz</a:t>
            </a:r>
            <a:r>
              <a:rPr lang="en-US" sz="4000" dirty="0">
                <a:latin typeface="Times New Roman" pitchFamily="18" charset="0"/>
                <a:cs typeface="Times New Roman" pitchFamily="18" charset="0"/>
              </a:rPr>
              <a:t>, Mead </a:t>
            </a:r>
            <a:r>
              <a:rPr lang="el-GR" sz="4000" dirty="0">
                <a:latin typeface="Times New Roman" pitchFamily="18" charset="0"/>
                <a:cs typeface="Times New Roman" pitchFamily="18" charset="0"/>
              </a:rPr>
              <a:t>και σχολή </a:t>
            </a:r>
            <a:r>
              <a:rPr lang="el-GR" sz="4000" dirty="0" err="1">
                <a:latin typeface="Times New Roman" pitchFamily="18" charset="0"/>
                <a:cs typeface="Times New Roman" pitchFamily="18" charset="0"/>
              </a:rPr>
              <a:t>συμβολ</a:t>
            </a:r>
            <a:r>
              <a:rPr lang="el-GR" sz="4000" dirty="0">
                <a:latin typeface="Times New Roman" pitchFamily="18" charset="0"/>
                <a:cs typeface="Times New Roman" pitchFamily="18" charset="0"/>
              </a:rPr>
              <a:t>. </a:t>
            </a:r>
            <a:r>
              <a:rPr lang="el-GR" sz="4000" dirty="0" err="1">
                <a:latin typeface="Times New Roman" pitchFamily="18" charset="0"/>
                <a:cs typeface="Times New Roman" pitchFamily="18" charset="0"/>
              </a:rPr>
              <a:t>αλληλεπίδρ</a:t>
            </a:r>
            <a:r>
              <a:rPr lang="el-GR" sz="4000" dirty="0">
                <a:latin typeface="Times New Roman" pitchFamily="18" charset="0"/>
                <a:cs typeface="Times New Roman" pitchFamily="18" charset="0"/>
              </a:rPr>
              <a:t>., σχ. του Σικάγο, </a:t>
            </a:r>
            <a:r>
              <a:rPr lang="el-GR" sz="4000" dirty="0" err="1">
                <a:latin typeface="Times New Roman" pitchFamily="18" charset="0"/>
                <a:cs typeface="Times New Roman" pitchFamily="18" charset="0"/>
              </a:rPr>
              <a:t>εθνομεθοδολογία</a:t>
            </a:r>
            <a:r>
              <a:rPr lang="el-GR" sz="4000" dirty="0">
                <a:latin typeface="Times New Roman" pitchFamily="18" charset="0"/>
                <a:cs typeface="Times New Roman" pitchFamily="18" charset="0"/>
              </a:rPr>
              <a:t> →</a:t>
            </a:r>
          </a:p>
          <a:p>
            <a:pPr>
              <a:buNone/>
            </a:pPr>
            <a:r>
              <a:rPr lang="el-GR" sz="4000" dirty="0" err="1">
                <a:latin typeface="Times New Roman" pitchFamily="18" charset="0"/>
                <a:cs typeface="Times New Roman" pitchFamily="18" charset="0"/>
              </a:rPr>
              <a:t>αντιθετικιστική</a:t>
            </a:r>
            <a:r>
              <a:rPr lang="el-GR" sz="4000" dirty="0">
                <a:latin typeface="Times New Roman" pitchFamily="18" charset="0"/>
                <a:cs typeface="Times New Roman" pitchFamily="18" charset="0"/>
              </a:rPr>
              <a:t> παράδοση στις κοινων. επιστ. (κανόνες, αξίες, σύμβολα: υποκειμενική προοπτική, σχέση με την δράση των υποκειμένων και σημασία της κατανοητικής, ερμηνευτικής και συμμετοχικής στάσης - </a:t>
            </a:r>
            <a:r>
              <a:rPr lang="en-US" sz="4000" dirty="0" err="1">
                <a:latin typeface="Times New Roman" pitchFamily="18" charset="0"/>
                <a:cs typeface="Times New Roman" pitchFamily="18" charset="0"/>
              </a:rPr>
              <a:t>verstehen</a:t>
            </a:r>
            <a:r>
              <a:rPr lang="el-GR" sz="4000" dirty="0">
                <a:latin typeface="Times New Roman" pitchFamily="18" charset="0"/>
                <a:cs typeface="Times New Roman" pitchFamily="18" charset="0"/>
              </a:rPr>
              <a:t>)</a:t>
            </a:r>
            <a:r>
              <a:rPr lang="en-US" sz="4000" dirty="0">
                <a:latin typeface="Times New Roman" pitchFamily="18" charset="0"/>
                <a:cs typeface="Times New Roman" pitchFamily="18" charset="0"/>
              </a:rPr>
              <a:t>.</a:t>
            </a:r>
            <a:endParaRPr lang="el-GR" sz="4000" dirty="0">
              <a:latin typeface="Times New Roman" pitchFamily="18" charset="0"/>
              <a:cs typeface="Times New Roman" pitchFamily="18" charset="0"/>
            </a:endParaRPr>
          </a:p>
          <a:p>
            <a:pPr>
              <a:buNone/>
            </a:pPr>
            <a:r>
              <a:rPr lang="el-GR" sz="4000" dirty="0" err="1">
                <a:latin typeface="Times New Roman" pitchFamily="18" charset="0"/>
                <a:cs typeface="Times New Roman" pitchFamily="18" charset="0"/>
              </a:rPr>
              <a:t>Μεταθετικισμός</a:t>
            </a:r>
            <a:r>
              <a:rPr lang="el-GR" sz="4000" dirty="0">
                <a:latin typeface="Times New Roman" pitchFamily="18" charset="0"/>
                <a:cs typeface="Times New Roman" pitchFamily="18" charset="0"/>
              </a:rPr>
              <a:t> → Η γνώση είναι αναπόφευκτα συγκυριακή. Ο ερευνητής (αξίες, υποθέσεις) και το πλαίσιο (σχέσεις εξουσίας κ.ά.) επηρεάζουν την παρατήρηση/γνώση και η αντικειμενικότητα επιτυγχάνεται λαμβάνοντας υπόψη αυτές τις στρεβλώσεις.</a:t>
            </a:r>
          </a:p>
          <a:p>
            <a:pPr>
              <a:buNone/>
            </a:pPr>
            <a:r>
              <a:rPr lang="el-GR" sz="4000" dirty="0">
                <a:latin typeface="Times New Roman" pitchFamily="18" charset="0"/>
                <a:cs typeface="Times New Roman" pitchFamily="18" charset="0"/>
              </a:rPr>
              <a:t>(δεν είναι σχετικισμός</a:t>
            </a:r>
            <a:r>
              <a:rPr lang="en-US" sz="4000" dirty="0">
                <a:latin typeface="Times New Roman" pitchFamily="18" charset="0"/>
                <a:cs typeface="Times New Roman" pitchFamily="18" charset="0"/>
              </a:rPr>
              <a:t>, </a:t>
            </a:r>
            <a:r>
              <a:rPr lang="el-GR" sz="4000" dirty="0">
                <a:latin typeface="Times New Roman" pitchFamily="18" charset="0"/>
                <a:cs typeface="Times New Roman" pitchFamily="18" charset="0"/>
              </a:rPr>
              <a:t>πιστεύει στην αντικειμενική αλήθεια και δεν απορρίπτει την χρήση της πειραματικής μεθοδολογίας).</a:t>
            </a:r>
          </a:p>
          <a:p>
            <a:pPr>
              <a:buNone/>
            </a:pPr>
            <a:endParaRPr lang="el-GR"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14</a:t>
            </a:fld>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1152128"/>
          </a:xfrm>
        </p:spPr>
        <p:txBody>
          <a:bodyPr>
            <a:normAutofit fontScale="90000"/>
          </a:bodyPr>
          <a:lstStyle/>
          <a:p>
            <a:r>
              <a:rPr lang="el-GR" dirty="0">
                <a:solidFill>
                  <a:srgbClr val="0070C0"/>
                </a:solidFill>
                <a:latin typeface="Times New Roman" pitchFamily="18" charset="0"/>
                <a:cs typeface="Times New Roman" pitchFamily="18" charset="0"/>
              </a:rPr>
              <a:t>Ποιοτική έρευνα</a:t>
            </a:r>
            <a:r>
              <a:rPr lang="en-US" dirty="0">
                <a:solidFill>
                  <a:srgbClr val="0070C0"/>
                </a:solidFill>
                <a:latin typeface="Times New Roman" pitchFamily="18" charset="0"/>
                <a:cs typeface="Times New Roman" pitchFamily="18" charset="0"/>
              </a:rPr>
              <a:t> 1</a:t>
            </a:r>
            <a:br>
              <a:rPr lang="el-GR" dirty="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412776"/>
            <a:ext cx="8640960" cy="4713387"/>
          </a:xfrm>
        </p:spPr>
        <p:txBody>
          <a:bodyPr>
            <a:normAutofit/>
          </a:bodyPr>
          <a:lstStyle/>
          <a:p>
            <a:pPr>
              <a:buNone/>
            </a:pPr>
            <a:r>
              <a:rPr lang="en-US" dirty="0">
                <a:latin typeface="Times New Roman" pitchFamily="18" charset="0"/>
                <a:cs typeface="Times New Roman" pitchFamily="18" charset="0"/>
              </a:rPr>
              <a:t>(…) </a:t>
            </a:r>
            <a:r>
              <a:rPr lang="el-GR" dirty="0">
                <a:latin typeface="Times New Roman" pitchFamily="18" charset="0"/>
                <a:cs typeface="Times New Roman" pitchFamily="18" charset="0"/>
              </a:rPr>
              <a:t>είναι κάθε είδος έρευνας που παράγει ευρήματα στα οποία δεν φτάνουμε με στατιστικές διαδικασίες ή άλλους τρόπους/μεθόδους ποσοτικοποίησης</a:t>
            </a:r>
            <a:endParaRPr lang="en-US" dirty="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a:p>
            <a:pPr algn="r">
              <a:buNone/>
            </a:pPr>
            <a:r>
              <a:rPr lang="en-US" dirty="0">
                <a:latin typeface="Times New Roman" pitchFamily="18" charset="0"/>
                <a:cs typeface="Times New Roman" pitchFamily="18" charset="0"/>
              </a:rPr>
              <a:t>Strauss &amp; Corbin, 1998: 11</a:t>
            </a: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15</a:t>
            </a:fld>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32656"/>
            <a:ext cx="8229600" cy="792088"/>
          </a:xfrm>
        </p:spPr>
        <p:txBody>
          <a:bodyPr>
            <a:normAutofit fontScale="90000"/>
          </a:bodyPr>
          <a:lstStyle/>
          <a:p>
            <a:r>
              <a:rPr lang="el-GR" sz="4000" dirty="0">
                <a:solidFill>
                  <a:srgbClr val="0070C0"/>
                </a:solidFill>
                <a:latin typeface="Times New Roman" pitchFamily="18" charset="0"/>
                <a:cs typeface="Times New Roman" pitchFamily="18" charset="0"/>
              </a:rPr>
              <a:t>Ποιοτική έρευνα</a:t>
            </a:r>
            <a:r>
              <a:rPr lang="en-US" sz="4000" dirty="0">
                <a:solidFill>
                  <a:srgbClr val="0070C0"/>
                </a:solidFill>
                <a:latin typeface="Times New Roman" pitchFamily="18" charset="0"/>
                <a:cs typeface="Times New Roman" pitchFamily="18" charset="0"/>
              </a:rPr>
              <a:t> 2</a:t>
            </a:r>
            <a:br>
              <a:rPr lang="el-GR" dirty="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412776"/>
            <a:ext cx="8640960" cy="5112568"/>
          </a:xfrm>
        </p:spPr>
        <p:txBody>
          <a:bodyPr>
            <a:normAutofit fontScale="92500" lnSpcReduction="20000"/>
          </a:bodyPr>
          <a:lstStyle/>
          <a:p>
            <a:pPr>
              <a:buNone/>
            </a:pP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 </a:t>
            </a:r>
            <a:r>
              <a:rPr lang="el-GR" sz="2800" dirty="0">
                <a:latin typeface="Times New Roman" pitchFamily="18" charset="0"/>
                <a:cs typeface="Times New Roman" pitchFamily="18" charset="0"/>
              </a:rPr>
              <a:t>είναι </a:t>
            </a:r>
            <a:r>
              <a:rPr lang="el-GR" sz="2800" dirty="0" err="1">
                <a:latin typeface="Times New Roman" pitchFamily="18" charset="0"/>
                <a:cs typeface="Times New Roman" pitchFamily="18" charset="0"/>
              </a:rPr>
              <a:t>πολυμεθοδική</a:t>
            </a:r>
            <a:r>
              <a:rPr lang="el-GR" sz="2800" dirty="0">
                <a:latin typeface="Times New Roman" pitchFamily="18" charset="0"/>
                <a:cs typeface="Times New Roman" pitchFamily="18" charset="0"/>
              </a:rPr>
              <a:t> στην εστίασή της και συνεπάγεται μια ερμηνευτική και νατουραλιστική προσέγγιση του αντικειμένου της. Αυτό σημαίνει ότι οι ποιοτικοί ερευνητές μελετάν τα πράγματα στο φυσικό τους συγκείμενο/πλαίσιο, προσπαθώντας να παραγάγουν νόημα, ή να ερμηνεύσουν, τα φαινόμενα με τους όρους των νοημάτων που φέρνουν σ’ αυτά οι άνθρωποι. Η ποιοτική έρευνα συνεπάγεται την </a:t>
            </a:r>
            <a:r>
              <a:rPr lang="el-GR" sz="2800" dirty="0">
                <a:solidFill>
                  <a:sysClr val="windowText" lastClr="000000"/>
                </a:solidFill>
                <a:latin typeface="Times New Roman" pitchFamily="18" charset="0"/>
                <a:cs typeface="Times New Roman" pitchFamily="18" charset="0"/>
              </a:rPr>
              <a:t>επισταμένη</a:t>
            </a:r>
            <a:r>
              <a:rPr lang="el-GR" sz="2800" dirty="0">
                <a:latin typeface="Times New Roman" pitchFamily="18" charset="0"/>
                <a:cs typeface="Times New Roman" pitchFamily="18" charset="0"/>
              </a:rPr>
              <a:t> χρήση και συλλογή ποικιλίας εμπειρικών υλικών -μελέτη περίπτωσης, προσωπική εμπειρία, ενδοσκόπηση, αφήγηση ζωής, συνέντευξη, παρατήρηση, ιστορικά, αλληλεπιδραστικά και οπτικά κείμενα- που περιγράφουν συνήθεις και προβληματικές στιγμές και νοήματα στις ζωές των ατόμων.»</a:t>
            </a:r>
            <a:endParaRPr lang="en-US" sz="2800" dirty="0">
              <a:latin typeface="Times New Roman" pitchFamily="18" charset="0"/>
              <a:cs typeface="Times New Roman" pitchFamily="18" charset="0"/>
            </a:endParaRPr>
          </a:p>
          <a:p>
            <a:pPr>
              <a:buNone/>
            </a:pPr>
            <a:endParaRPr lang="el-GR" sz="2800" dirty="0">
              <a:latin typeface="Times New Roman" pitchFamily="18" charset="0"/>
              <a:cs typeface="Times New Roman" pitchFamily="18" charset="0"/>
            </a:endParaRPr>
          </a:p>
          <a:p>
            <a:pPr algn="r">
              <a:buNone/>
            </a:pPr>
            <a:r>
              <a:rPr lang="en-US" sz="2600" dirty="0" err="1">
                <a:solidFill>
                  <a:sysClr val="windowText" lastClr="000000"/>
                </a:solidFill>
                <a:latin typeface="Times New Roman" pitchFamily="18" charset="0"/>
                <a:cs typeface="Times New Roman" pitchFamily="18" charset="0"/>
              </a:rPr>
              <a:t>Denzin</a:t>
            </a:r>
            <a:r>
              <a:rPr lang="en-US" sz="2600" dirty="0">
                <a:solidFill>
                  <a:sysClr val="windowText" lastClr="000000"/>
                </a:solidFill>
                <a:latin typeface="Times New Roman" pitchFamily="18" charset="0"/>
                <a:cs typeface="Times New Roman" pitchFamily="18" charset="0"/>
              </a:rPr>
              <a:t> &amp; Lincoln, 19</a:t>
            </a:r>
            <a:r>
              <a:rPr lang="el-GR" sz="2600" dirty="0">
                <a:solidFill>
                  <a:sysClr val="windowText" lastClr="000000"/>
                </a:solidFill>
                <a:latin typeface="Times New Roman" pitchFamily="18" charset="0"/>
                <a:cs typeface="Times New Roman" pitchFamily="18" charset="0"/>
              </a:rPr>
              <a:t>94</a:t>
            </a:r>
            <a:r>
              <a:rPr lang="en-US" sz="2600" dirty="0">
                <a:solidFill>
                  <a:sysClr val="windowText" lastClr="000000"/>
                </a:solidFill>
                <a:latin typeface="Times New Roman" pitchFamily="18" charset="0"/>
                <a:cs typeface="Times New Roman" pitchFamily="18" charset="0"/>
              </a:rPr>
              <a:t>: 3</a:t>
            </a:r>
            <a:endParaRPr lang="el-GR" sz="2600" dirty="0">
              <a:solidFill>
                <a:sysClr val="windowText" lastClr="00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16</a:t>
            </a:fld>
            <a:endParaRPr 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60648"/>
            <a:ext cx="8229600" cy="1152128"/>
          </a:xfrm>
        </p:spPr>
        <p:txBody>
          <a:bodyPr>
            <a:normAutofit fontScale="90000"/>
          </a:bodyPr>
          <a:lstStyle/>
          <a:p>
            <a:br>
              <a:rPr lang="en-US" sz="3100" dirty="0">
                <a:solidFill>
                  <a:srgbClr val="0070C0"/>
                </a:solidFill>
                <a:latin typeface="Times New Roman" pitchFamily="18" charset="0"/>
                <a:cs typeface="Times New Roman" pitchFamily="18" charset="0"/>
              </a:rPr>
            </a:br>
            <a:br>
              <a:rPr lang="en-US" sz="3100" dirty="0">
                <a:solidFill>
                  <a:srgbClr val="0070C0"/>
                </a:solidFill>
                <a:latin typeface="Times New Roman" pitchFamily="18" charset="0"/>
                <a:cs typeface="Times New Roman" pitchFamily="18" charset="0"/>
              </a:rPr>
            </a:br>
            <a:r>
              <a:rPr lang="el-GR" sz="2700" dirty="0">
                <a:solidFill>
                  <a:srgbClr val="0070C0"/>
                </a:solidFill>
                <a:latin typeface="Times New Roman" pitchFamily="18" charset="0"/>
                <a:cs typeface="Times New Roman" pitchFamily="18" charset="0"/>
              </a:rPr>
              <a:t>Ποιοτική έρευνα</a:t>
            </a:r>
            <a:r>
              <a:rPr lang="en-US" sz="2700" dirty="0">
                <a:solidFill>
                  <a:srgbClr val="0070C0"/>
                </a:solidFill>
                <a:latin typeface="Times New Roman" pitchFamily="18" charset="0"/>
                <a:cs typeface="Times New Roman" pitchFamily="18" charset="0"/>
              </a:rPr>
              <a:t> 3 - </a:t>
            </a:r>
            <a:r>
              <a:rPr lang="el-GR" sz="2700" dirty="0">
                <a:solidFill>
                  <a:srgbClr val="0070C0"/>
                </a:solidFill>
                <a:latin typeface="Times New Roman" pitchFamily="18" charset="0"/>
                <a:cs typeface="Times New Roman" pitchFamily="18" charset="0"/>
              </a:rPr>
              <a:t>Ο ποιοτικός ερευνητής ως </a:t>
            </a:r>
            <a:r>
              <a:rPr lang="en-US" sz="2700" b="1" dirty="0" err="1">
                <a:solidFill>
                  <a:srgbClr val="0070C0"/>
                </a:solidFill>
                <a:latin typeface="Times New Roman" pitchFamily="18" charset="0"/>
                <a:cs typeface="Times New Roman" pitchFamily="18" charset="0"/>
              </a:rPr>
              <a:t>bricoleur</a:t>
            </a:r>
            <a:r>
              <a:rPr lang="en-US" sz="2700" dirty="0">
                <a:solidFill>
                  <a:srgbClr val="0070C0"/>
                </a:solidFill>
                <a:latin typeface="Times New Roman" pitchFamily="18" charset="0"/>
                <a:cs typeface="Times New Roman" pitchFamily="18" charset="0"/>
              </a:rPr>
              <a:t> (</a:t>
            </a:r>
            <a:r>
              <a:rPr lang="el-GR" sz="2700" dirty="0">
                <a:solidFill>
                  <a:srgbClr val="0070C0"/>
                </a:solidFill>
                <a:latin typeface="Times New Roman" pitchFamily="18" charset="0"/>
                <a:cs typeface="Times New Roman" pitchFamily="18" charset="0"/>
              </a:rPr>
              <a:t>επαγγελματίας </a:t>
            </a:r>
            <a:r>
              <a:rPr lang="en-US" sz="2700" dirty="0">
                <a:solidFill>
                  <a:srgbClr val="0070C0"/>
                </a:solidFill>
                <a:latin typeface="Times New Roman" pitchFamily="18" charset="0"/>
                <a:cs typeface="Times New Roman" pitchFamily="18" charset="0"/>
              </a:rPr>
              <a:t>do-it-yourself)</a:t>
            </a:r>
            <a:r>
              <a:rPr lang="el-GR" sz="2700" dirty="0">
                <a:solidFill>
                  <a:srgbClr val="0070C0"/>
                </a:solidFill>
                <a:latin typeface="Times New Roman" pitchFamily="18" charset="0"/>
                <a:cs typeface="Times New Roman" pitchFamily="18" charset="0"/>
              </a:rPr>
              <a:t> (</a:t>
            </a:r>
            <a:r>
              <a:rPr lang="en-US" sz="2700" dirty="0">
                <a:solidFill>
                  <a:srgbClr val="0070C0"/>
                </a:solidFill>
                <a:latin typeface="Times New Roman" pitchFamily="18" charset="0"/>
                <a:cs typeface="Times New Roman" pitchFamily="18" charset="0"/>
              </a:rPr>
              <a:t>Lévi-Strauss, 1962)</a:t>
            </a:r>
            <a:br>
              <a:rPr lang="el-GR" dirty="0">
                <a:latin typeface="Times New Roman" pitchFamily="18" charset="0"/>
                <a:cs typeface="Times New Roman" pitchFamily="18" charset="0"/>
              </a:rPr>
            </a:br>
            <a:br>
              <a:rPr lang="el-GR" dirty="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556792"/>
            <a:ext cx="8640960" cy="4968552"/>
          </a:xfrm>
        </p:spPr>
        <p:txBody>
          <a:bodyPr>
            <a:normAutofit lnSpcReduction="10000"/>
          </a:bodyPr>
          <a:lstStyle/>
          <a:p>
            <a:pPr>
              <a:buNone/>
            </a:pPr>
            <a:r>
              <a:rPr lang="el-GR" sz="2400" dirty="0">
                <a:latin typeface="Times New Roman" pitchFamily="18" charset="0"/>
                <a:cs typeface="Times New Roman" pitchFamily="18" charset="0"/>
              </a:rPr>
              <a:t>(Καθώς θεωρεί ότι δεν υπάρχει τελειωτική σύλληψη της αντικειμενικής πραγματικότητας) αντιμετωπίζει αυτοσχεδιαστικά και «πρακτικά» μια συγκεκριμένη κατάσταση, χρησιμοποιώντας υπάρχοντα, αλλά και τελείως νέα, θεωρητικά και μεθοδολογικά υλικά, προσαρμοζόμενος «καθ’ </a:t>
            </a:r>
            <a:r>
              <a:rPr lang="el-GR" sz="2400" dirty="0" err="1">
                <a:latin typeface="Times New Roman" pitchFamily="18" charset="0"/>
                <a:cs typeface="Times New Roman" pitchFamily="18" charset="0"/>
              </a:rPr>
              <a:t>οδόν</a:t>
            </a:r>
            <a:r>
              <a:rPr lang="el-GR" sz="2400" dirty="0">
                <a:latin typeface="Times New Roman" pitchFamily="18" charset="0"/>
                <a:cs typeface="Times New Roman" pitchFamily="18" charset="0"/>
              </a:rPr>
              <a:t>» στο πλαίσιο και θέτοντας νέα ερωτήματα…</a:t>
            </a:r>
          </a:p>
          <a:p>
            <a:pPr>
              <a:buNone/>
            </a:pPr>
            <a:endParaRPr lang="el-GR" sz="2400" dirty="0">
              <a:latin typeface="Times New Roman" pitchFamily="18" charset="0"/>
              <a:cs typeface="Times New Roman" pitchFamily="18" charset="0"/>
            </a:endParaRPr>
          </a:p>
          <a:p>
            <a:pPr>
              <a:buNone/>
            </a:pPr>
            <a:r>
              <a:rPr lang="el-GR" sz="2400" dirty="0">
                <a:latin typeface="Times New Roman" pitchFamily="18" charset="0"/>
                <a:cs typeface="Times New Roman" pitchFamily="18" charset="0"/>
              </a:rPr>
              <a:t>Κάνει τα πάντα: μελετά ιστορία, παρατηρεί, ερωτά, τοποθετεί τον εαυτό του στην ερευνητική στρατηγική και περίσταση, στοχάζεται αναφορικά με την πολιτική/ηθική και τις σχέσεις εξουσίας – η έρευνα είναι τέτοια!, εμπνέεται από πολλά ερμηνευτικά παραδείγματα και επιστημονικές πειθαρχίες (ψυχανάλυση, κοινωνιολογία, φεμινισμό, μαρξισμό, δομισμό, πολιτισμικές σπουδές, κριτική ανάλυση λόγου κ.ά.)</a:t>
            </a:r>
          </a:p>
          <a:p>
            <a:pPr>
              <a:buNone/>
            </a:pPr>
            <a:endParaRPr lang="el-GR" sz="2000" dirty="0">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a:p>
            <a:pPr>
              <a:buNone/>
            </a:pPr>
            <a:endParaRPr lang="el-GR"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17</a:t>
            </a:fld>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32656"/>
            <a:ext cx="8229600" cy="792088"/>
          </a:xfrm>
        </p:spPr>
        <p:txBody>
          <a:bodyPr>
            <a:noAutofit/>
          </a:bodyPr>
          <a:lstStyle/>
          <a:p>
            <a:r>
              <a:rPr lang="el-GR" sz="3200" dirty="0">
                <a:solidFill>
                  <a:srgbClr val="0070C0"/>
                </a:solidFill>
                <a:latin typeface="Times New Roman" pitchFamily="18" charset="0"/>
                <a:cs typeface="Times New Roman" pitchFamily="18" charset="0"/>
              </a:rPr>
              <a:t>Ποιοτική έρευνα</a:t>
            </a:r>
            <a:r>
              <a:rPr lang="en-US" sz="3200" dirty="0">
                <a:solidFill>
                  <a:srgbClr val="0070C0"/>
                </a:solidFill>
                <a:latin typeface="Times New Roman" pitchFamily="18" charset="0"/>
                <a:cs typeface="Times New Roman" pitchFamily="18" charset="0"/>
              </a:rPr>
              <a:t> </a:t>
            </a:r>
            <a:r>
              <a:rPr lang="el-GR" sz="3200" dirty="0">
                <a:solidFill>
                  <a:srgbClr val="0070C0"/>
                </a:solidFill>
                <a:latin typeface="Times New Roman" pitchFamily="18" charset="0"/>
                <a:cs typeface="Times New Roman" pitchFamily="18" charset="0"/>
              </a:rPr>
              <a:t>4</a:t>
            </a:r>
            <a:br>
              <a:rPr lang="el-GR" sz="3200" dirty="0">
                <a:latin typeface="Times New Roman" pitchFamily="18" charset="0"/>
                <a:cs typeface="Times New Roman" pitchFamily="18" charset="0"/>
              </a:rPr>
            </a:b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052736"/>
            <a:ext cx="8640960" cy="5472608"/>
          </a:xfrm>
        </p:spPr>
        <p:txBody>
          <a:bodyPr>
            <a:normAutofit/>
          </a:bodyPr>
          <a:lstStyle/>
          <a:p>
            <a:pPr>
              <a:buNone/>
            </a:pPr>
            <a:r>
              <a:rPr lang="el-GR" sz="2400" dirty="0">
                <a:latin typeface="Times New Roman" pitchFamily="18" charset="0"/>
                <a:cs typeface="Times New Roman" pitchFamily="18" charset="0"/>
              </a:rPr>
              <a:t>	Φυσικά  μπορεί να δούμε ότι τους ποιοτικούς ερευνητές να χαρακτηρίζονται μη-επιστήμονες ή </a:t>
            </a:r>
            <a:r>
              <a:rPr lang="en-US" sz="2400" dirty="0">
                <a:latin typeface="Times New Roman" pitchFamily="18" charset="0"/>
                <a:cs typeface="Times New Roman" pitchFamily="18" charset="0"/>
              </a:rPr>
              <a:t>soft-scientists, </a:t>
            </a:r>
            <a:r>
              <a:rPr lang="el-GR" sz="2400" dirty="0">
                <a:latin typeface="Times New Roman" pitchFamily="18" charset="0"/>
                <a:cs typeface="Times New Roman" pitchFamily="18" charset="0"/>
              </a:rPr>
              <a:t>κριτικοί ή δημοσιογράφοι και όχι επιστήμονες, υποκειμενικοί, στρεβλοί, επιστήμονες μειωμένης αξίας/κύρους, αρνητές των αξιών του Διαφωτισμού και της Δύσης…</a:t>
            </a:r>
          </a:p>
          <a:p>
            <a:pPr>
              <a:buNone/>
            </a:pPr>
            <a:r>
              <a:rPr lang="el-GR" sz="2400" dirty="0">
                <a:latin typeface="Times New Roman" pitchFamily="18" charset="0"/>
                <a:cs typeface="Times New Roman" pitchFamily="18" charset="0"/>
              </a:rPr>
              <a:t>	(Ενώ οι ίδιοι μπορεί να ισχυριστούν ότι δεν υπάρχει «αλήθεια» (για τον άνθρωπο και τα κοινωνικά φαινόμενα) που να υπερβαίνει την τοποθέτηση του ερευνητή και τις αξίες του, ότι δεν υπάρχει επιστήμη χωρίς ιδεολογία/αξίες…</a:t>
            </a:r>
            <a:endParaRPr lang="en-US" sz="2400" dirty="0">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18</a:t>
            </a:fld>
            <a:endParaRPr lang="el-G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32656"/>
            <a:ext cx="8229600" cy="792088"/>
          </a:xfrm>
        </p:spPr>
        <p:txBody>
          <a:bodyPr>
            <a:noAutofit/>
          </a:bodyPr>
          <a:lstStyle/>
          <a:p>
            <a:r>
              <a:rPr lang="el-GR" sz="3200" dirty="0">
                <a:solidFill>
                  <a:srgbClr val="0070C0"/>
                </a:solidFill>
                <a:latin typeface="Times New Roman" pitchFamily="18" charset="0"/>
                <a:cs typeface="Times New Roman" pitchFamily="18" charset="0"/>
              </a:rPr>
              <a:t>Ποιοτική έρευνα</a:t>
            </a:r>
            <a:r>
              <a:rPr lang="en-US" sz="3200" dirty="0">
                <a:solidFill>
                  <a:srgbClr val="0070C0"/>
                </a:solidFill>
                <a:latin typeface="Times New Roman" pitchFamily="18" charset="0"/>
                <a:cs typeface="Times New Roman" pitchFamily="18" charset="0"/>
              </a:rPr>
              <a:t> </a:t>
            </a:r>
            <a:r>
              <a:rPr lang="el-GR" sz="3200" dirty="0">
                <a:solidFill>
                  <a:srgbClr val="0070C0"/>
                </a:solidFill>
                <a:latin typeface="Times New Roman" pitchFamily="18" charset="0"/>
                <a:cs typeface="Times New Roman" pitchFamily="18" charset="0"/>
              </a:rPr>
              <a:t>5</a:t>
            </a:r>
            <a:br>
              <a:rPr lang="el-GR" sz="3200" dirty="0">
                <a:latin typeface="Times New Roman" pitchFamily="18" charset="0"/>
                <a:cs typeface="Times New Roman" pitchFamily="18" charset="0"/>
              </a:rPr>
            </a:b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052736"/>
            <a:ext cx="8640960" cy="5472608"/>
          </a:xfrm>
        </p:spPr>
        <p:txBody>
          <a:bodyPr>
            <a:normAutofit/>
          </a:bodyPr>
          <a:lstStyle/>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Πάντως, η ουσία →</a:t>
            </a:r>
          </a:p>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 Νατουραλιστική και ερμηνευτική προσέγγιση</a:t>
            </a:r>
          </a:p>
          <a:p>
            <a:pPr>
              <a:buFontTx/>
              <a:buChar char="-"/>
            </a:pPr>
            <a:r>
              <a:rPr lang="el-GR" sz="2000" dirty="0">
                <a:latin typeface="Times New Roman" pitchFamily="18" charset="0"/>
                <a:cs typeface="Times New Roman" pitchFamily="18" charset="0"/>
              </a:rPr>
              <a:t>Κριτική στις ενυπάρχουσες πολιτικές συνεπαγωγές και στις μεθόδους του θετικισμού</a:t>
            </a:r>
          </a:p>
          <a:p>
            <a:pPr>
              <a:buNone/>
            </a:pPr>
            <a:r>
              <a:rPr lang="el-GR" sz="2000" dirty="0">
                <a:latin typeface="Times New Roman" pitchFamily="18" charset="0"/>
                <a:cs typeface="Times New Roman" pitchFamily="18" charset="0"/>
              </a:rPr>
              <a:t>→</a:t>
            </a:r>
          </a:p>
          <a:p>
            <a:pPr>
              <a:buNone/>
            </a:pPr>
            <a:r>
              <a:rPr lang="el-GR" sz="2000" dirty="0">
                <a:latin typeface="Times New Roman" pitchFamily="18" charset="0"/>
                <a:cs typeface="Times New Roman" pitchFamily="18" charset="0"/>
              </a:rPr>
              <a:t>- Η πραγματικότητα κατασκευάζεται κοινωνικά (καθώς οι άνθρωποι ζουν, δρουν και μιλάνε μεταξύ τους)</a:t>
            </a:r>
          </a:p>
          <a:p>
            <a:pPr>
              <a:buNone/>
            </a:pPr>
            <a:r>
              <a:rPr lang="el-GR" sz="2000" dirty="0">
                <a:latin typeface="Times New Roman" pitchFamily="18" charset="0"/>
                <a:cs typeface="Times New Roman" pitchFamily="18" charset="0"/>
              </a:rPr>
              <a:t>- Υπάρχει στενή σχέση μεταξύ ερευνητού και αντικειμένου (γιατί επιλέγει ένα αντικείμενο; Πώς το προσεγγίζει;)</a:t>
            </a:r>
          </a:p>
          <a:p>
            <a:pPr>
              <a:buNone/>
            </a:pPr>
            <a:r>
              <a:rPr lang="el-GR" sz="2000" dirty="0">
                <a:latin typeface="Times New Roman" pitchFamily="18" charset="0"/>
                <a:cs typeface="Times New Roman" pitchFamily="18" charset="0"/>
              </a:rPr>
              <a:t>- Η έρευνα διαμορφώνεται καθώς γίνεται (συγκυριακοί/</a:t>
            </a:r>
            <a:r>
              <a:rPr lang="el-GR" sz="2000" dirty="0" err="1">
                <a:latin typeface="Times New Roman" pitchFamily="18" charset="0"/>
                <a:cs typeface="Times New Roman" pitchFamily="18" charset="0"/>
              </a:rPr>
              <a:t>καταστατικοί</a:t>
            </a:r>
            <a:r>
              <a:rPr lang="el-GR" sz="2000" dirty="0">
                <a:latin typeface="Times New Roman" pitchFamily="18" charset="0"/>
                <a:cs typeface="Times New Roman" pitchFamily="18" charset="0"/>
              </a:rPr>
              <a:t> καταναγκασμοί - </a:t>
            </a:r>
            <a:r>
              <a:rPr lang="en-US" sz="2000" dirty="0">
                <a:latin typeface="Times New Roman" pitchFamily="18" charset="0"/>
                <a:cs typeface="Times New Roman" pitchFamily="18" charset="0"/>
              </a:rPr>
              <a:t>situational constraints)</a:t>
            </a:r>
            <a:endParaRPr lang="el-GR"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19</a:t>
            </a:fld>
            <a:endParaRPr 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solidFill>
                  <a:srgbClr val="0070C0"/>
                </a:solidFill>
                <a:latin typeface="Times New Roman" pitchFamily="18" charset="0"/>
                <a:cs typeface="Times New Roman" pitchFamily="18" charset="0"/>
              </a:rPr>
              <a:t>Πλάνο</a:t>
            </a:r>
          </a:p>
        </p:txBody>
      </p:sp>
      <p:sp>
        <p:nvSpPr>
          <p:cNvPr id="3" name="2 - Θέση περιεχομένου"/>
          <p:cNvSpPr>
            <a:spLocks noGrp="1"/>
          </p:cNvSpPr>
          <p:nvPr>
            <p:ph idx="1"/>
          </p:nvPr>
        </p:nvSpPr>
        <p:spPr>
          <a:xfrm>
            <a:off x="251520" y="1600200"/>
            <a:ext cx="8892480" cy="4525963"/>
          </a:xfrm>
        </p:spPr>
        <p:txBody>
          <a:bodyPr>
            <a:normAutofit/>
          </a:bodyPr>
          <a:lstStyle/>
          <a:p>
            <a:pPr>
              <a:buNone/>
            </a:pPr>
            <a:endParaRPr lang="el-GR" dirty="0">
              <a:latin typeface="Times New Roman" pitchFamily="18" charset="0"/>
              <a:cs typeface="Times New Roman" pitchFamily="18" charset="0"/>
            </a:endParaRPr>
          </a:p>
          <a:p>
            <a:pPr>
              <a:buNone/>
            </a:pPr>
            <a:r>
              <a:rPr lang="el-GR" dirty="0">
                <a:latin typeface="Times New Roman" pitchFamily="18" charset="0"/>
                <a:cs typeface="Times New Roman" pitchFamily="18" charset="0"/>
              </a:rPr>
              <a:t>Επιστήμη</a:t>
            </a:r>
          </a:p>
          <a:p>
            <a:pPr>
              <a:buNone/>
            </a:pPr>
            <a:r>
              <a:rPr lang="el-GR" dirty="0">
                <a:latin typeface="Times New Roman" pitchFamily="18" charset="0"/>
                <a:cs typeface="Times New Roman" pitchFamily="18" charset="0"/>
              </a:rPr>
              <a:t>Ποιοτική έρευνα</a:t>
            </a:r>
          </a:p>
          <a:p>
            <a:pPr>
              <a:buNone/>
            </a:pPr>
            <a:r>
              <a:rPr lang="el-GR" dirty="0">
                <a:latin typeface="Times New Roman" pitchFamily="18" charset="0"/>
                <a:cs typeface="Times New Roman" pitchFamily="18" charset="0"/>
              </a:rPr>
              <a:t>Μέθοδοι και τεχνικές</a:t>
            </a:r>
          </a:p>
          <a:p>
            <a:pPr>
              <a:buNone/>
            </a:pPr>
            <a:r>
              <a:rPr lang="el-GR" dirty="0">
                <a:latin typeface="Times New Roman" pitchFamily="18" charset="0"/>
                <a:cs typeface="Times New Roman" pitchFamily="18" charset="0"/>
              </a:rPr>
              <a:t>Συνέντευξη</a:t>
            </a:r>
          </a:p>
          <a:p>
            <a:pPr>
              <a:buNone/>
            </a:pPr>
            <a:r>
              <a:rPr lang="el-GR" dirty="0">
                <a:latin typeface="Times New Roman" pitchFamily="18" charset="0"/>
                <a:cs typeface="Times New Roman" pitchFamily="18" charset="0"/>
              </a:rPr>
              <a:t>Βιβλιογραφία</a:t>
            </a:r>
          </a:p>
          <a:p>
            <a:pPr>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2</a:t>
            </a:fld>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936104"/>
          </a:xfrm>
        </p:spPr>
        <p:txBody>
          <a:bodyPr>
            <a:noAutofit/>
          </a:bodyPr>
          <a:lstStyle/>
          <a:p>
            <a:br>
              <a:rPr lang="el-GR" sz="2000" dirty="0">
                <a:solidFill>
                  <a:srgbClr val="0070C0"/>
                </a:solidFill>
                <a:latin typeface="Times New Roman" pitchFamily="18" charset="0"/>
                <a:cs typeface="Times New Roman" pitchFamily="18" charset="0"/>
              </a:rPr>
            </a:br>
            <a:r>
              <a:rPr lang="el-GR" sz="2400" dirty="0">
                <a:solidFill>
                  <a:srgbClr val="0070C0"/>
                </a:solidFill>
                <a:latin typeface="Times New Roman" pitchFamily="18" charset="0"/>
                <a:cs typeface="Times New Roman" pitchFamily="18" charset="0"/>
              </a:rPr>
              <a:t>Ποιοτική έρευνα</a:t>
            </a:r>
            <a:r>
              <a:rPr lang="en-US" sz="2400" dirty="0">
                <a:solidFill>
                  <a:srgbClr val="0070C0"/>
                </a:solidFill>
                <a:latin typeface="Times New Roman" pitchFamily="18" charset="0"/>
                <a:cs typeface="Times New Roman" pitchFamily="18" charset="0"/>
              </a:rPr>
              <a:t> </a:t>
            </a:r>
            <a:r>
              <a:rPr lang="el-GR" sz="2400" dirty="0">
                <a:solidFill>
                  <a:srgbClr val="0070C0"/>
                </a:solidFill>
                <a:latin typeface="Times New Roman" pitchFamily="18" charset="0"/>
                <a:cs typeface="Times New Roman" pitchFamily="18" charset="0"/>
              </a:rPr>
              <a:t>6 – Φάσεις και κρίσεις – 1</a:t>
            </a:r>
            <a:r>
              <a:rPr lang="en-US" sz="2400" dirty="0">
                <a:solidFill>
                  <a:srgbClr val="0070C0"/>
                </a:solidFill>
                <a:latin typeface="Times New Roman" pitchFamily="18" charset="0"/>
                <a:cs typeface="Times New Roman" pitchFamily="18" charset="0"/>
              </a:rPr>
              <a:t> (</a:t>
            </a:r>
            <a:r>
              <a:rPr lang="en-US" sz="2400" dirty="0" err="1">
                <a:solidFill>
                  <a:srgbClr val="0070C0"/>
                </a:solidFill>
                <a:latin typeface="Times New Roman" pitchFamily="18" charset="0"/>
                <a:cs typeface="Times New Roman" pitchFamily="18" charset="0"/>
              </a:rPr>
              <a:t>Denzin</a:t>
            </a:r>
            <a:r>
              <a:rPr lang="en-US" sz="2400" dirty="0">
                <a:solidFill>
                  <a:srgbClr val="0070C0"/>
                </a:solidFill>
                <a:latin typeface="Times New Roman" pitchFamily="18" charset="0"/>
                <a:cs typeface="Times New Roman" pitchFamily="18" charset="0"/>
              </a:rPr>
              <a:t> &amp; Lincoln, 1994)</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052736"/>
            <a:ext cx="8640960" cy="5472608"/>
          </a:xfrm>
        </p:spPr>
        <p:txBody>
          <a:bodyPr>
            <a:normAutofit/>
          </a:bodyPr>
          <a:lstStyle/>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 Μέχρι τον 2</a:t>
            </a:r>
            <a:r>
              <a:rPr lang="el-GR" sz="2000" baseline="30000" dirty="0">
                <a:latin typeface="Times New Roman" pitchFamily="18" charset="0"/>
                <a:cs typeface="Times New Roman" pitchFamily="18" charset="0"/>
              </a:rPr>
              <a:t>ο</a:t>
            </a:r>
            <a:r>
              <a:rPr lang="el-GR" sz="2000" dirty="0">
                <a:latin typeface="Times New Roman" pitchFamily="18" charset="0"/>
                <a:cs typeface="Times New Roman" pitchFamily="18" charset="0"/>
              </a:rPr>
              <a:t> ΠΠ → (εξωτισμός), θετικισμός, «αντικειμενικότητα», αποικιοκρατία, ο άλλος ως ξένος και παράξενος (μοναχικός εθνογράφος, π.χ. </a:t>
            </a:r>
            <a:r>
              <a:rPr lang="en-US" sz="2000" dirty="0">
                <a:latin typeface="Times New Roman" pitchFamily="18" charset="0"/>
                <a:cs typeface="Times New Roman" pitchFamily="18" charset="0"/>
              </a:rPr>
              <a:t>Malinowski), </a:t>
            </a:r>
            <a:r>
              <a:rPr lang="el-GR" sz="2000" dirty="0">
                <a:latin typeface="Times New Roman" pitchFamily="18" charset="0"/>
                <a:cs typeface="Times New Roman" pitchFamily="18" charset="0"/>
              </a:rPr>
              <a:t>μουσειακά κείμενα και αντικείμενα. Παράδοση της Σχολής του Σικάγο → βιογραφίες και αφηγήσεις ζωής</a:t>
            </a:r>
            <a:r>
              <a:rPr lang="en-US" sz="2000" dirty="0">
                <a:latin typeface="Times New Roman" pitchFamily="18" charset="0"/>
                <a:cs typeface="Times New Roman" pitchFamily="18" charset="0"/>
              </a:rPr>
              <a:t> (</a:t>
            </a:r>
            <a:r>
              <a:rPr lang="el-GR" sz="2000" dirty="0">
                <a:latin typeface="Times New Roman" pitchFamily="18" charset="0"/>
                <a:cs typeface="Times New Roman" pitchFamily="18" charset="0"/>
              </a:rPr>
              <a:t>«φέτες ζωής»), νατουραλισμός των κοινωνικών προβλημάτων με </a:t>
            </a:r>
            <a:r>
              <a:rPr lang="en-US" sz="2000" dirty="0">
                <a:latin typeface="Times New Roman" pitchFamily="18" charset="0"/>
                <a:cs typeface="Times New Roman" pitchFamily="18" charset="0"/>
              </a:rPr>
              <a:t>happy end</a:t>
            </a:r>
            <a:r>
              <a:rPr lang="el-GR"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 Μέχρι το 1970 (Βιετνάμ, αλλά και ως σήμερα) → (</a:t>
            </a:r>
            <a:r>
              <a:rPr lang="el-GR" sz="2000" dirty="0" err="1">
                <a:latin typeface="Times New Roman" pitchFamily="18" charset="0"/>
                <a:cs typeface="Times New Roman" pitchFamily="18" charset="0"/>
              </a:rPr>
              <a:t>νωτερική</a:t>
            </a:r>
            <a:r>
              <a:rPr lang="el-GR" sz="2000" dirty="0">
                <a:latin typeface="Times New Roman" pitchFamily="18" charset="0"/>
                <a:cs typeface="Times New Roman" pitchFamily="18" charset="0"/>
              </a:rPr>
              <a:t>/μοντερνιστική φάση) </a:t>
            </a:r>
            <a:r>
              <a:rPr lang="el-GR" sz="2000" dirty="0" err="1">
                <a:latin typeface="Times New Roman" pitchFamily="18" charset="0"/>
                <a:cs typeface="Times New Roman" pitchFamily="18" charset="0"/>
              </a:rPr>
              <a:t>εθνομεθοδολογία</a:t>
            </a:r>
            <a:r>
              <a:rPr lang="el-GR" sz="2000" dirty="0">
                <a:latin typeface="Times New Roman" pitchFamily="18" charset="0"/>
                <a:cs typeface="Times New Roman" pitchFamily="18" charset="0"/>
              </a:rPr>
              <a:t>, φαινομενολογία, κριτική θεωρία, φεμινισμός, (θεωρητικά και μεθοδολογικά) «αυστηρή» ποιοτική έρευνα των </a:t>
            </a:r>
            <a:r>
              <a:rPr lang="en-US" sz="2000" dirty="0">
                <a:latin typeface="Times New Roman" pitchFamily="18" charset="0"/>
                <a:cs typeface="Times New Roman" pitchFamily="18" charset="0"/>
              </a:rPr>
              <a:t>outsiders – </a:t>
            </a:r>
            <a:r>
              <a:rPr lang="el-GR" sz="2000" dirty="0">
                <a:latin typeface="Times New Roman" pitchFamily="18" charset="0"/>
                <a:cs typeface="Times New Roman" pitchFamily="18" charset="0"/>
              </a:rPr>
              <a:t>αριστερός πολιτισμικός ρομαντισμός</a:t>
            </a:r>
          </a:p>
          <a:p>
            <a:pPr>
              <a:buNone/>
            </a:pPr>
            <a:r>
              <a:rPr lang="el-GR" sz="2000" dirty="0">
                <a:latin typeface="Times New Roman" pitchFamily="18" charset="0"/>
                <a:cs typeface="Times New Roman" pitchFamily="18" charset="0"/>
              </a:rPr>
              <a:t>- Ανάμειξη (κοινωνικών επιστημών και </a:t>
            </a:r>
            <a:r>
              <a:rPr lang="en-US" sz="2000" dirty="0">
                <a:latin typeface="Times New Roman" pitchFamily="18" charset="0"/>
                <a:cs typeface="Times New Roman" pitchFamily="18" charset="0"/>
              </a:rPr>
              <a:t>humanities)</a:t>
            </a:r>
            <a:r>
              <a:rPr lang="el-GR" sz="2000" dirty="0">
                <a:latin typeface="Times New Roman" pitchFamily="18" charset="0"/>
                <a:cs typeface="Times New Roman" pitchFamily="18" charset="0"/>
              </a:rPr>
              <a:t> (και σύγχυση;) των ειδών → όλα συνυπάρχουν (στα προηγούμενα προσθέστε: σημειωτική, δομισμός, πολιτισμικές, </a:t>
            </a:r>
            <a:r>
              <a:rPr lang="en-US" sz="2000" dirty="0">
                <a:latin typeface="Times New Roman" pitchFamily="18" charset="0"/>
                <a:cs typeface="Times New Roman" pitchFamily="18" charset="0"/>
              </a:rPr>
              <a:t>ethnic </a:t>
            </a:r>
            <a:r>
              <a:rPr lang="el-GR" sz="2000" dirty="0">
                <a:latin typeface="Times New Roman" pitchFamily="18" charset="0"/>
                <a:cs typeface="Times New Roman" pitchFamily="18" charset="0"/>
              </a:rPr>
              <a:t>και </a:t>
            </a:r>
            <a:r>
              <a:rPr lang="en-US" sz="2000" dirty="0">
                <a:latin typeface="Times New Roman" pitchFamily="18" charset="0"/>
                <a:cs typeface="Times New Roman" pitchFamily="18" charset="0"/>
              </a:rPr>
              <a:t>identity studies, </a:t>
            </a:r>
            <a:r>
              <a:rPr lang="el-GR" sz="2000" dirty="0">
                <a:latin typeface="Times New Roman" pitchFamily="18" charset="0"/>
                <a:cs typeface="Times New Roman" pitchFamily="18" charset="0"/>
              </a:rPr>
              <a:t>αλλά και </a:t>
            </a:r>
            <a:r>
              <a:rPr lang="el-GR" sz="2000" dirty="0" err="1">
                <a:latin typeface="Times New Roman" pitchFamily="18" charset="0"/>
                <a:cs typeface="Times New Roman" pitchFamily="18" charset="0"/>
              </a:rPr>
              <a:t>μεταδομισμό</a:t>
            </a:r>
            <a:r>
              <a:rPr lang="el-GR" sz="2000" dirty="0">
                <a:latin typeface="Times New Roman" pitchFamily="18" charset="0"/>
                <a:cs typeface="Times New Roman" pitchFamily="18" charset="0"/>
              </a:rPr>
              <a:t>, νεομαρξισμό, </a:t>
            </a:r>
            <a:r>
              <a:rPr lang="el-GR" sz="2000" dirty="0" err="1">
                <a:latin typeface="Times New Roman" pitchFamily="18" charset="0"/>
                <a:cs typeface="Times New Roman" pitchFamily="18" charset="0"/>
              </a:rPr>
              <a:t>αποδομισμό</a:t>
            </a:r>
            <a:r>
              <a:rPr lang="en-US" sz="2000" dirty="0">
                <a:latin typeface="Times New Roman" pitchFamily="18" charset="0"/>
                <a:cs typeface="Times New Roman" pitchFamily="18" charset="0"/>
              </a:rPr>
              <a:t> </a:t>
            </a:r>
            <a:r>
              <a:rPr lang="el-GR" sz="2000" dirty="0">
                <a:latin typeface="Times New Roman" pitchFamily="18" charset="0"/>
                <a:cs typeface="Times New Roman" pitchFamily="18" charset="0"/>
              </a:rPr>
              <a:t>κ.ά.)</a:t>
            </a:r>
            <a:r>
              <a:rPr lang="en-US" sz="2000" dirty="0">
                <a:latin typeface="Times New Roman" pitchFamily="18" charset="0"/>
                <a:cs typeface="Times New Roman" pitchFamily="18" charset="0"/>
              </a:rPr>
              <a:t>.</a:t>
            </a:r>
            <a:r>
              <a:rPr lang="el-GR" sz="2000" dirty="0">
                <a:latin typeface="Times New Roman" pitchFamily="18" charset="0"/>
                <a:cs typeface="Times New Roman" pitchFamily="18" charset="0"/>
              </a:rPr>
              <a:t> Ερευνητικές στρατηγικές: τεκμηριωμένη θεωρία, μελέτη περίπτωσης, κλινική, ιστοριογραφία, βιογραφία κ.ά. Όλα είναι ερμηνεία της ερμηνείας (</a:t>
            </a:r>
            <a:r>
              <a:rPr lang="en-US" sz="2000" dirty="0" err="1">
                <a:latin typeface="Times New Roman" pitchFamily="18" charset="0"/>
                <a:cs typeface="Times New Roman" pitchFamily="18" charset="0"/>
              </a:rPr>
              <a:t>Geertz</a:t>
            </a:r>
            <a:r>
              <a:rPr lang="el-GR" sz="2000" dirty="0">
                <a:latin typeface="Times New Roman" pitchFamily="18" charset="0"/>
                <a:cs typeface="Times New Roman" pitchFamily="18" charset="0"/>
              </a:rPr>
              <a:t>).</a:t>
            </a:r>
          </a:p>
          <a:p>
            <a:pPr>
              <a:buFontTx/>
              <a:buChar char="-"/>
            </a:pPr>
            <a:endParaRPr lang="el-GR"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20</a:t>
            </a:fld>
            <a:endParaRPr lang="el-G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792088"/>
          </a:xfrm>
        </p:spPr>
        <p:txBody>
          <a:bodyPr>
            <a:noAutofit/>
          </a:bodyPr>
          <a:lstStyle/>
          <a:p>
            <a:br>
              <a:rPr lang="el-GR" sz="2000" dirty="0">
                <a:solidFill>
                  <a:srgbClr val="0070C0"/>
                </a:solidFill>
                <a:latin typeface="Times New Roman" pitchFamily="18" charset="0"/>
                <a:cs typeface="Times New Roman" pitchFamily="18" charset="0"/>
              </a:rPr>
            </a:br>
            <a:r>
              <a:rPr lang="el-GR" sz="2400" dirty="0">
                <a:solidFill>
                  <a:srgbClr val="0070C0"/>
                </a:solidFill>
                <a:latin typeface="Times New Roman" pitchFamily="18" charset="0"/>
                <a:cs typeface="Times New Roman" pitchFamily="18" charset="0"/>
              </a:rPr>
              <a:t>Ποιοτική έρευνα</a:t>
            </a:r>
            <a:r>
              <a:rPr lang="en-US" sz="2400" dirty="0">
                <a:solidFill>
                  <a:srgbClr val="0070C0"/>
                </a:solidFill>
                <a:latin typeface="Times New Roman" pitchFamily="18" charset="0"/>
                <a:cs typeface="Times New Roman" pitchFamily="18" charset="0"/>
              </a:rPr>
              <a:t> </a:t>
            </a:r>
            <a:r>
              <a:rPr lang="el-GR" sz="2400" dirty="0">
                <a:solidFill>
                  <a:srgbClr val="0070C0"/>
                </a:solidFill>
                <a:latin typeface="Times New Roman" pitchFamily="18" charset="0"/>
                <a:cs typeface="Times New Roman" pitchFamily="18" charset="0"/>
              </a:rPr>
              <a:t>7 – Φάσεις και κρίσεις - 2</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052736"/>
            <a:ext cx="8640960" cy="5472608"/>
          </a:xfrm>
        </p:spPr>
        <p:txBody>
          <a:bodyPr>
            <a:normAutofit/>
          </a:bodyPr>
          <a:lstStyle/>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 Μέσα του 80 → κρίση της αναπαράστασης. Τα προηγούμενα εντείνονται, όπως και η (κριτική) </a:t>
            </a:r>
            <a:r>
              <a:rPr lang="el-GR" sz="2000" dirty="0" err="1">
                <a:latin typeface="Times New Roman" pitchFamily="18" charset="0"/>
                <a:cs typeface="Times New Roman" pitchFamily="18" charset="0"/>
              </a:rPr>
              <a:t>αναστοχαστικότητα</a:t>
            </a:r>
            <a:r>
              <a:rPr lang="el-GR" sz="2000" dirty="0">
                <a:latin typeface="Times New Roman" pitchFamily="18" charset="0"/>
                <a:cs typeface="Times New Roman" pitchFamily="18" charset="0"/>
              </a:rPr>
              <a:t>/αυτοσυνειδησία του συγγραφέα και του κειμένου. Υπάρχουν πολλές διαμεσολαβήσεις από την συλλογή δεδομένων στο πεδίο (εθνογραφία), ως την τελική αφηγηματική εμπειρία (γράψιμο) – κάτι που δεν εμποδίζει την μεταξύ τους «συνομιλία».</a:t>
            </a:r>
          </a:p>
          <a:p>
            <a:pPr>
              <a:buNone/>
            </a:pPr>
            <a:r>
              <a:rPr lang="el-GR" sz="2000" dirty="0">
                <a:latin typeface="Times New Roman" pitchFamily="18" charset="0"/>
                <a:cs typeface="Times New Roman" pitchFamily="18" charset="0"/>
              </a:rPr>
              <a:t>- Διπλή κρίση (βοηθά και η «γλωσσολογική στροφή») → Α. Κρίση αναπαράστασης (ο ποιοτικός ερευνητής δεν συλλαμβάνει την βιωμένη εμπειρία, την δημιουργεί γράφοντας). Β. Κρίση νομιμοποίησης (πώς συνεπώς έχουμε έγκυρη, αξιόπιστη και γενικεύσιμη γνώση;)</a:t>
            </a:r>
          </a:p>
        </p:txBody>
      </p:sp>
      <p:sp>
        <p:nvSpPr>
          <p:cNvPr id="4" name="Slide Number Placeholder 3"/>
          <p:cNvSpPr>
            <a:spLocks noGrp="1"/>
          </p:cNvSpPr>
          <p:nvPr>
            <p:ph type="sldNum" sz="quarter" idx="12"/>
          </p:nvPr>
        </p:nvSpPr>
        <p:spPr/>
        <p:txBody>
          <a:bodyPr/>
          <a:lstStyle/>
          <a:p>
            <a:fld id="{D3F1D1C4-C2D9-4231-9FB2-B2D9D97AA41D}" type="slidenum">
              <a:rPr lang="el-GR" smtClean="0"/>
              <a:pPr/>
              <a:t>21</a:t>
            </a:fld>
            <a:endParaRPr lang="el-G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792088"/>
          </a:xfrm>
        </p:spPr>
        <p:txBody>
          <a:bodyPr>
            <a:noAutofit/>
          </a:bodyPr>
          <a:lstStyle/>
          <a:p>
            <a:br>
              <a:rPr lang="el-GR" sz="2000" dirty="0">
                <a:solidFill>
                  <a:srgbClr val="0070C0"/>
                </a:solidFill>
                <a:latin typeface="Times New Roman" pitchFamily="18" charset="0"/>
                <a:cs typeface="Times New Roman" pitchFamily="18" charset="0"/>
              </a:rPr>
            </a:br>
            <a:r>
              <a:rPr lang="el-GR" sz="2400" dirty="0">
                <a:solidFill>
                  <a:srgbClr val="0070C0"/>
                </a:solidFill>
                <a:latin typeface="Times New Roman" pitchFamily="18" charset="0"/>
                <a:cs typeface="Times New Roman" pitchFamily="18" charset="0"/>
              </a:rPr>
              <a:t>Μέθοδοι και τεχνικές</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052736"/>
            <a:ext cx="8640960" cy="5472608"/>
          </a:xfrm>
        </p:spPr>
        <p:txBody>
          <a:bodyPr>
            <a:normAutofit/>
          </a:bodyPr>
          <a:lstStyle/>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Μέθοδος </a:t>
            </a:r>
            <a:r>
              <a:rPr lang="el-GR" sz="2000" dirty="0">
                <a:solidFill>
                  <a:srgbClr val="7030A0"/>
                </a:solidFill>
                <a:latin typeface="Times New Roman" pitchFamily="18" charset="0"/>
                <a:cs typeface="Times New Roman" pitchFamily="18" charset="0"/>
              </a:rPr>
              <a:t>(στρατηγική)</a:t>
            </a:r>
            <a:r>
              <a:rPr lang="el-GR" sz="2000" dirty="0">
                <a:latin typeface="Times New Roman" pitchFamily="18" charset="0"/>
                <a:cs typeface="Times New Roman" pitchFamily="18" charset="0"/>
              </a:rPr>
              <a:t> →</a:t>
            </a:r>
          </a:p>
          <a:p>
            <a:pPr>
              <a:buNone/>
            </a:pPr>
            <a:r>
              <a:rPr lang="el-GR" sz="2000" dirty="0">
                <a:latin typeface="Times New Roman" pitchFamily="18" charset="0"/>
                <a:cs typeface="Times New Roman" pitchFamily="18" charset="0"/>
              </a:rPr>
              <a:t>- Σύνολο λογικών διαδικασιών απαραίτητων για την υλοποίηση κάθε επιστημονικού σχεδίου</a:t>
            </a:r>
          </a:p>
          <a:p>
            <a:pPr>
              <a:buNone/>
            </a:pPr>
            <a:r>
              <a:rPr lang="el-GR" sz="2000" dirty="0">
                <a:latin typeface="Times New Roman" pitchFamily="18" charset="0"/>
                <a:cs typeface="Times New Roman" pitchFamily="18" charset="0"/>
              </a:rPr>
              <a:t>- Ποσοτική-Ποιοτική (ή Πειραματική-Κλινική…) (νομοθετική-</a:t>
            </a:r>
            <a:r>
              <a:rPr lang="el-GR" sz="2000" dirty="0" err="1">
                <a:latin typeface="Times New Roman" pitchFamily="18" charset="0"/>
                <a:cs typeface="Times New Roman" pitchFamily="18" charset="0"/>
              </a:rPr>
              <a:t>ιδιογραφική</a:t>
            </a:r>
            <a:r>
              <a:rPr lang="el-GR" sz="2000" dirty="0">
                <a:latin typeface="Times New Roman" pitchFamily="18" charset="0"/>
                <a:cs typeface="Times New Roman" pitchFamily="18" charset="0"/>
              </a:rPr>
              <a:t>)</a:t>
            </a:r>
          </a:p>
          <a:p>
            <a:pPr>
              <a:buNone/>
            </a:pPr>
            <a:r>
              <a:rPr lang="el-GR" sz="2000" dirty="0">
                <a:latin typeface="Times New Roman" pitchFamily="18" charset="0"/>
                <a:cs typeface="Times New Roman" pitchFamily="18" charset="0"/>
              </a:rPr>
              <a:t>- Σχέδιο πράξεων – επιλογή/</a:t>
            </a:r>
            <a:r>
              <a:rPr lang="el-GR" sz="2000" dirty="0" err="1">
                <a:latin typeface="Times New Roman" pitchFamily="18" charset="0"/>
                <a:cs typeface="Times New Roman" pitchFamily="18" charset="0"/>
              </a:rPr>
              <a:t>συνδιασμός </a:t>
            </a:r>
            <a:r>
              <a:rPr lang="el-GR" sz="2000" dirty="0">
                <a:latin typeface="Times New Roman" pitchFamily="18" charset="0"/>
                <a:cs typeface="Times New Roman" pitchFamily="18" charset="0"/>
              </a:rPr>
              <a:t>τεχνικών</a:t>
            </a:r>
            <a:endParaRPr lang="el-GR" sz="2000" dirty="0">
              <a:solidFill>
                <a:srgbClr val="7030A0"/>
              </a:solidFill>
              <a:latin typeface="Times New Roman" pitchFamily="18" charset="0"/>
              <a:cs typeface="Times New Roman" pitchFamily="18" charset="0"/>
            </a:endParaRPr>
          </a:p>
          <a:p>
            <a:pPr>
              <a:buNone/>
            </a:pPr>
            <a:endParaRPr lang="el-GR" sz="2000" dirty="0">
              <a:solidFill>
                <a:srgbClr val="7030A0"/>
              </a:solidFill>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Τεχνικές </a:t>
            </a:r>
            <a:r>
              <a:rPr lang="el-GR" sz="2000" dirty="0">
                <a:solidFill>
                  <a:srgbClr val="7030A0"/>
                </a:solidFill>
                <a:latin typeface="Times New Roman" pitchFamily="18" charset="0"/>
                <a:cs typeface="Times New Roman" pitchFamily="18" charset="0"/>
              </a:rPr>
              <a:t>(όπλα) </a:t>
            </a:r>
            <a:r>
              <a:rPr lang="el-GR" sz="2000" dirty="0">
                <a:latin typeface="Times New Roman" pitchFamily="18" charset="0"/>
                <a:cs typeface="Times New Roman" pitchFamily="18" charset="0"/>
              </a:rPr>
              <a:t>→</a:t>
            </a:r>
          </a:p>
          <a:p>
            <a:pPr>
              <a:buNone/>
            </a:pPr>
            <a:r>
              <a:rPr lang="el-GR" sz="2000" dirty="0">
                <a:latin typeface="Times New Roman" pitchFamily="18" charset="0"/>
                <a:cs typeface="Times New Roman" pitchFamily="18" charset="0"/>
              </a:rPr>
              <a:t>- Προετοιμασία → Τεκμηρίωση (έννοιες, θεωρίες, προηγούμενες μελέτες…), επιλογή (πεδίου, προσώπων, στιγμών…), σχεδιασμός πειράματος…</a:t>
            </a:r>
          </a:p>
          <a:p>
            <a:pPr>
              <a:buNone/>
            </a:pPr>
            <a:r>
              <a:rPr lang="el-GR" sz="2000" dirty="0">
                <a:latin typeface="Times New Roman" pitchFamily="18" charset="0"/>
                <a:cs typeface="Times New Roman" pitchFamily="18" charset="0"/>
              </a:rPr>
              <a:t>- Συλλογή δεδομένων → παρατήρηση, ερωτηματολόγιο, συνέντευξη, επιλογή άλλων τύπων υλικού (έντυπο υλικό, τηλεοπτικό υλικό, κ.ά.)</a:t>
            </a:r>
          </a:p>
          <a:p>
            <a:pPr>
              <a:buNone/>
            </a:pPr>
            <a:r>
              <a:rPr lang="el-GR" sz="2000" dirty="0">
                <a:latin typeface="Times New Roman" pitchFamily="18" charset="0"/>
                <a:cs typeface="Times New Roman" pitchFamily="18" charset="0"/>
              </a:rPr>
              <a:t>- Επεξεργασία (ή Ανάλυση) δεδομένων → στατιστικά εργαλεία, ανάλυση «περιεχομένου», θεματική, </a:t>
            </a:r>
            <a:r>
              <a:rPr lang="el-GR" sz="2000" dirty="0" err="1">
                <a:latin typeface="Times New Roman" pitchFamily="18" charset="0"/>
                <a:cs typeface="Times New Roman" pitchFamily="18" charset="0"/>
              </a:rPr>
              <a:t>λογοανάλυση</a:t>
            </a:r>
            <a:r>
              <a:rPr lang="el-GR" sz="2000" dirty="0">
                <a:latin typeface="Times New Roman" pitchFamily="18" charset="0"/>
                <a:cs typeface="Times New Roman" pitchFamily="18" charset="0"/>
              </a:rPr>
              <a:t>…</a:t>
            </a:r>
          </a:p>
          <a:p>
            <a:pPr>
              <a:buFontTx/>
              <a:buChar char="-"/>
            </a:pPr>
            <a:endParaRPr lang="el-GR" sz="2000" dirty="0">
              <a:solidFill>
                <a:srgbClr val="7030A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22</a:t>
            </a:fld>
            <a:endParaRPr lang="el-G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1152128"/>
          </a:xfrm>
        </p:spPr>
        <p:txBody>
          <a:bodyPr>
            <a:noAutofit/>
          </a:bodyPr>
          <a:lstStyle/>
          <a:p>
            <a:r>
              <a:rPr lang="el-GR" sz="2000" dirty="0">
                <a:solidFill>
                  <a:srgbClr val="0070C0"/>
                </a:solidFill>
                <a:latin typeface="Times New Roman" pitchFamily="18" charset="0"/>
                <a:cs typeface="Times New Roman" pitchFamily="18" charset="0"/>
              </a:rPr>
              <a:t>Σ</a:t>
            </a:r>
            <a:r>
              <a:rPr lang="el-GR" sz="2400" dirty="0">
                <a:solidFill>
                  <a:srgbClr val="0070C0"/>
                </a:solidFill>
                <a:latin typeface="Times New Roman" pitchFamily="18" charset="0"/>
                <a:cs typeface="Times New Roman" pitchFamily="18" charset="0"/>
              </a:rPr>
              <a:t>υνέντευξη 1</a:t>
            </a:r>
            <a:br>
              <a:rPr lang="en-US" sz="2400" dirty="0">
                <a:solidFill>
                  <a:srgbClr val="0070C0"/>
                </a:solidFill>
                <a:latin typeface="Times New Roman" pitchFamily="18" charset="0"/>
                <a:cs typeface="Times New Roman" pitchFamily="18" charset="0"/>
              </a:rPr>
            </a:br>
            <a:r>
              <a:rPr lang="el-GR" sz="2400" dirty="0">
                <a:solidFill>
                  <a:srgbClr val="7030A0"/>
                </a:solidFill>
                <a:latin typeface="Times New Roman" pitchFamily="18" charset="0"/>
                <a:cs typeface="Times New Roman" pitchFamily="18" charset="0"/>
              </a:rPr>
              <a:t>«Η τέχνη της επιστήμης» </a:t>
            </a:r>
            <a:r>
              <a:rPr lang="en-US" sz="2400" dirty="0">
                <a:solidFill>
                  <a:srgbClr val="7030A0"/>
                </a:solidFill>
                <a:latin typeface="Times New Roman" pitchFamily="18" charset="0"/>
                <a:cs typeface="Times New Roman" pitchFamily="18" charset="0"/>
              </a:rPr>
              <a:t>(Fontana &amp; Frey, 1998)</a:t>
            </a:r>
            <a:br>
              <a:rPr lang="el-GR" sz="2400" dirty="0">
                <a:solidFill>
                  <a:srgbClr val="7030A0"/>
                </a:solidFill>
                <a:latin typeface="Times New Roman" pitchFamily="18" charset="0"/>
                <a:cs typeface="Times New Roman" pitchFamily="18" charset="0"/>
              </a:rPr>
            </a:b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628800"/>
            <a:ext cx="8640960" cy="4896544"/>
          </a:xfrm>
        </p:spPr>
        <p:txBody>
          <a:bodyPr>
            <a:normAutofit/>
          </a:bodyPr>
          <a:lstStyle/>
          <a:p>
            <a:pPr>
              <a:buNone/>
            </a:pPr>
            <a:endParaRPr lang="en-US"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Προνομιούχος μέθοδος (τεχνική) μελέτης της «προσωπικότητας», της σχέσης του ανθρώπου με τους άλλους και το κοινωνικό περιβάλλον, των ευρύτερων κοινωνικών πρακτικών και κοσμοθεωριών!</a:t>
            </a:r>
          </a:p>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Ρωτάμε</a:t>
            </a:r>
          </a:p>
          <a:p>
            <a:pPr>
              <a:buNone/>
            </a:pPr>
            <a:r>
              <a:rPr lang="el-GR" sz="2000" dirty="0">
                <a:latin typeface="Times New Roman" pitchFamily="18" charset="0"/>
                <a:cs typeface="Times New Roman" pitchFamily="18" charset="0"/>
              </a:rPr>
              <a:t>τι και γιατί οι άνθρωποι σκέφτονται, πράττουν, νιώθουν για κάθε ζήτημα, θέμα περίσταση…</a:t>
            </a:r>
          </a:p>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Ο λόγος</a:t>
            </a:r>
          </a:p>
          <a:p>
            <a:pPr>
              <a:buNone/>
            </a:pPr>
            <a:r>
              <a:rPr lang="el-GR" sz="2000" dirty="0">
                <a:latin typeface="Times New Roman" pitchFamily="18" charset="0"/>
                <a:cs typeface="Times New Roman" pitchFamily="18" charset="0"/>
              </a:rPr>
              <a:t>είναι σημαντική διαμεσολάβηση μεταξύ ατόμου και κόσμου (γύρω και εντός)</a:t>
            </a:r>
          </a:p>
          <a:p>
            <a:pPr>
              <a:buNone/>
            </a:pPr>
            <a:r>
              <a:rPr lang="el-GR" sz="2000" dirty="0">
                <a:latin typeface="Times New Roman" pitchFamily="18" charset="0"/>
                <a:cs typeface="Times New Roman" pitchFamily="18" charset="0"/>
              </a:rPr>
              <a:t>Καθίσταται μέσον αλλά και αντικείμενο της μελέτης</a:t>
            </a:r>
          </a:p>
          <a:p>
            <a:pPr>
              <a:buNone/>
            </a:pPr>
            <a:endParaRPr lang="el-GR" sz="2000" dirty="0">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23</a:t>
            </a:fld>
            <a:endParaRPr lang="el-G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720080"/>
          </a:xfrm>
        </p:spPr>
        <p:txBody>
          <a:bodyPr>
            <a:noAutofit/>
          </a:bodyPr>
          <a:lstStyle/>
          <a:p>
            <a:br>
              <a:rPr lang="el-GR" sz="2000" dirty="0">
                <a:solidFill>
                  <a:srgbClr val="0070C0"/>
                </a:solidFill>
                <a:latin typeface="Times New Roman" pitchFamily="18" charset="0"/>
                <a:cs typeface="Times New Roman" pitchFamily="18" charset="0"/>
              </a:rPr>
            </a:br>
            <a:r>
              <a:rPr lang="el-GR" sz="2000" dirty="0">
                <a:solidFill>
                  <a:srgbClr val="0070C0"/>
                </a:solidFill>
                <a:latin typeface="Times New Roman" pitchFamily="18" charset="0"/>
                <a:cs typeface="Times New Roman" pitchFamily="18" charset="0"/>
              </a:rPr>
              <a:t>Σ</a:t>
            </a:r>
            <a:r>
              <a:rPr lang="el-GR" sz="2400" dirty="0">
                <a:solidFill>
                  <a:srgbClr val="0070C0"/>
                </a:solidFill>
                <a:latin typeface="Times New Roman" pitchFamily="18" charset="0"/>
                <a:cs typeface="Times New Roman" pitchFamily="18" charset="0"/>
              </a:rPr>
              <a:t>υνέντευξη 2 – Χρήσεις και είδη</a:t>
            </a:r>
            <a:r>
              <a:rPr lang="en-US" sz="2400" dirty="0">
                <a:solidFill>
                  <a:srgbClr val="0070C0"/>
                </a:solidFill>
                <a:latin typeface="Times New Roman" pitchFamily="18" charset="0"/>
                <a:cs typeface="Times New Roman" pitchFamily="18" charset="0"/>
              </a:rPr>
              <a:t> </a:t>
            </a:r>
            <a:r>
              <a:rPr lang="el-GR" sz="2400" dirty="0">
                <a:solidFill>
                  <a:srgbClr val="0070C0"/>
                </a:solidFill>
                <a:latin typeface="Times New Roman" pitchFamily="18" charset="0"/>
                <a:cs typeface="Times New Roman" pitchFamily="18" charset="0"/>
              </a:rPr>
              <a:t>της συνέντευξης</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052736"/>
            <a:ext cx="8640960" cy="5472608"/>
          </a:xfrm>
        </p:spPr>
        <p:txBody>
          <a:bodyPr>
            <a:normAutofit/>
          </a:bodyPr>
          <a:lstStyle/>
          <a:p>
            <a:pPr>
              <a:buNone/>
            </a:pPr>
            <a:r>
              <a:rPr lang="el-GR" sz="2000" dirty="0">
                <a:solidFill>
                  <a:srgbClr val="7030A0"/>
                </a:solidFill>
                <a:latin typeface="Times New Roman" pitchFamily="18" charset="0"/>
                <a:cs typeface="Times New Roman" pitchFamily="18" charset="0"/>
              </a:rPr>
              <a:t>Ανάλογα με την ερευνητική «στιγμή» </a:t>
            </a:r>
            <a:r>
              <a:rPr lang="en-US" sz="2000" dirty="0">
                <a:solidFill>
                  <a:srgbClr val="7030A0"/>
                </a:solidFill>
                <a:latin typeface="Times New Roman" pitchFamily="18" charset="0"/>
                <a:cs typeface="Times New Roman" pitchFamily="18" charset="0"/>
              </a:rPr>
              <a:t>(</a:t>
            </a:r>
            <a:r>
              <a:rPr lang="en-US" sz="2000" dirty="0" err="1">
                <a:solidFill>
                  <a:srgbClr val="7030A0"/>
                </a:solidFill>
                <a:latin typeface="Times New Roman" pitchFamily="18" charset="0"/>
                <a:cs typeface="Times New Roman" pitchFamily="18" charset="0"/>
              </a:rPr>
              <a:t>Chauchat</a:t>
            </a:r>
            <a:r>
              <a:rPr lang="en-US" sz="2000" dirty="0">
                <a:solidFill>
                  <a:srgbClr val="7030A0"/>
                </a:solidFill>
                <a:latin typeface="Times New Roman" pitchFamily="18" charset="0"/>
                <a:cs typeface="Times New Roman" pitchFamily="18" charset="0"/>
              </a:rPr>
              <a:t>, 1985) </a:t>
            </a:r>
            <a:r>
              <a:rPr lang="el-GR" sz="2000" dirty="0">
                <a:solidFill>
                  <a:srgbClr val="7030A0"/>
                </a:solidFill>
                <a:latin typeface="Times New Roman" pitchFamily="18" charset="0"/>
                <a:cs typeface="Times New Roman" pitchFamily="18" charset="0"/>
              </a:rPr>
              <a:t>→</a:t>
            </a:r>
          </a:p>
          <a:p>
            <a:pPr>
              <a:buNone/>
            </a:pPr>
            <a:r>
              <a:rPr lang="el-GR" sz="2000" i="1" dirty="0" err="1">
                <a:latin typeface="Times New Roman" pitchFamily="18" charset="0"/>
                <a:cs typeface="Times New Roman" pitchFamily="18" charset="0"/>
              </a:rPr>
              <a:t>Προέρευνα</a:t>
            </a:r>
            <a:r>
              <a:rPr lang="el-GR" sz="2000" i="1" dirty="0">
                <a:latin typeface="Times New Roman" pitchFamily="18" charset="0"/>
                <a:cs typeface="Times New Roman" pitchFamily="18" charset="0"/>
              </a:rPr>
              <a:t> →</a:t>
            </a:r>
          </a:p>
          <a:p>
            <a:pPr>
              <a:buNone/>
            </a:pPr>
            <a:r>
              <a:rPr lang="el-GR" sz="2000" dirty="0">
                <a:latin typeface="Times New Roman" pitchFamily="18" charset="0"/>
                <a:cs typeface="Times New Roman" pitchFamily="18" charset="0"/>
              </a:rPr>
              <a:t>- Χαρτογράφηση ενός </a:t>
            </a:r>
            <a:r>
              <a:rPr lang="el-GR" sz="2000" dirty="0" err="1">
                <a:latin typeface="Times New Roman" pitchFamily="18" charset="0"/>
                <a:cs typeface="Times New Roman" pitchFamily="18" charset="0"/>
              </a:rPr>
              <a:t>κοινωνικο</a:t>
            </a:r>
            <a:r>
              <a:rPr lang="el-GR" sz="2000" dirty="0">
                <a:latin typeface="Times New Roman" pitchFamily="18" charset="0"/>
                <a:cs typeface="Times New Roman" pitchFamily="18" charset="0"/>
              </a:rPr>
              <a:t>-πολιτισμικού πεδίου, εξοικείωση με ταυτότητες, σύμβολα, τελετουργικά, τρόπους ομιλίας – κυρίως σε συνδυασμό με την </a:t>
            </a:r>
            <a:r>
              <a:rPr lang="el-GR" sz="2000" i="1" dirty="0">
                <a:latin typeface="Times New Roman" pitchFamily="18" charset="0"/>
                <a:cs typeface="Times New Roman" pitchFamily="18" charset="0"/>
              </a:rPr>
              <a:t>εθνογραφία </a:t>
            </a:r>
            <a:r>
              <a:rPr lang="el-GR" sz="2000" dirty="0">
                <a:latin typeface="Times New Roman" pitchFamily="18" charset="0"/>
                <a:cs typeface="Times New Roman" pitchFamily="18" charset="0"/>
              </a:rPr>
              <a:t>και την παρατήρηση, συμμετοχική ή μη)</a:t>
            </a:r>
          </a:p>
          <a:p>
            <a:pPr>
              <a:buNone/>
            </a:pPr>
            <a:r>
              <a:rPr lang="el-GR" sz="2000" dirty="0">
                <a:latin typeface="Times New Roman" pitchFamily="18" charset="0"/>
                <a:cs typeface="Times New Roman" pitchFamily="18" charset="0"/>
              </a:rPr>
              <a:t>- Προετοιμασία ενός οδηγού (ή πρωτοκόλλου) συνέντευξης (ή μιας κλείδας) παρατήρησης → αναζήτηση δεικτών ( μιας έννοιας ή μιας μεταβλητής), εντοπισμός ποικιλίας και εύρους στάσεων (συχνά για την διαμόρφωση κλειστών ερωτήσεων ενός ερωτηματολογίου)</a:t>
            </a:r>
          </a:p>
          <a:p>
            <a:pPr>
              <a:buNone/>
            </a:pPr>
            <a:r>
              <a:rPr lang="el-GR" sz="2000" i="1" dirty="0">
                <a:latin typeface="Times New Roman" pitchFamily="18" charset="0"/>
                <a:cs typeface="Times New Roman" pitchFamily="18" charset="0"/>
              </a:rPr>
              <a:t>Καθαυτό φάση της συλλογής δεδομένων →</a:t>
            </a:r>
          </a:p>
          <a:p>
            <a:pPr>
              <a:buNone/>
            </a:pPr>
            <a:r>
              <a:rPr lang="el-GR" sz="2000" dirty="0">
                <a:latin typeface="Times New Roman" pitchFamily="18" charset="0"/>
                <a:cs typeface="Times New Roman" pitchFamily="18" charset="0"/>
              </a:rPr>
              <a:t>- Διερεύνηση αξιών, πεποιθήσεων, αναπαραστάσεων (σχέσεις του προσώπου με το </a:t>
            </a:r>
            <a:r>
              <a:rPr lang="el-GR" sz="2000" dirty="0" err="1">
                <a:latin typeface="Times New Roman" pitchFamily="18" charset="0"/>
                <a:cs typeface="Times New Roman" pitchFamily="18" charset="0"/>
              </a:rPr>
              <a:t>μικρο</a:t>
            </a:r>
            <a:r>
              <a:rPr lang="el-GR" sz="2000" dirty="0">
                <a:latin typeface="Times New Roman" pitchFamily="18" charset="0"/>
                <a:cs typeface="Times New Roman" pitchFamily="18" charset="0"/>
              </a:rPr>
              <a:t>- και το </a:t>
            </a:r>
            <a:r>
              <a:rPr lang="el-GR" sz="2000" dirty="0" err="1">
                <a:latin typeface="Times New Roman" pitchFamily="18" charset="0"/>
                <a:cs typeface="Times New Roman" pitchFamily="18" charset="0"/>
              </a:rPr>
              <a:t>μακρο</a:t>
            </a:r>
            <a:r>
              <a:rPr lang="el-GR" sz="2000" dirty="0">
                <a:latin typeface="Times New Roman" pitchFamily="18" charset="0"/>
                <a:cs typeface="Times New Roman" pitchFamily="18" charset="0"/>
              </a:rPr>
              <a:t>- περιβάλλον, (συλλογικά, αλλά εξατομικευμένα) συστήματα σκέψης δράσης και ύπαρξης (συναισθήματα, βιωμένες αξίες, έννοιες, αναπαραστάσεις, κοσμοθεωρίες…)</a:t>
            </a:r>
          </a:p>
          <a:p>
            <a:pPr>
              <a:buNone/>
            </a:pPr>
            <a:r>
              <a:rPr lang="el-GR" sz="2000" dirty="0">
                <a:latin typeface="Times New Roman" pitchFamily="18" charset="0"/>
                <a:cs typeface="Times New Roman" pitchFamily="18" charset="0"/>
              </a:rPr>
              <a:t>- Διερεύνηση (ατομικών και συλλογικών, ενίοτε ανορθολογικών) κινήτρων…</a:t>
            </a:r>
          </a:p>
          <a:p>
            <a:pPr>
              <a:buNone/>
            </a:pPr>
            <a:r>
              <a:rPr lang="el-GR" sz="2000" dirty="0">
                <a:latin typeface="Times New Roman" pitchFamily="18" charset="0"/>
                <a:cs typeface="Times New Roman" pitchFamily="18" charset="0"/>
              </a:rPr>
              <a:t>- Μελέτη ειδικών πληθυσμών</a:t>
            </a:r>
          </a:p>
        </p:txBody>
      </p:sp>
      <p:sp>
        <p:nvSpPr>
          <p:cNvPr id="4" name="Slide Number Placeholder 3"/>
          <p:cNvSpPr>
            <a:spLocks noGrp="1"/>
          </p:cNvSpPr>
          <p:nvPr>
            <p:ph type="sldNum" sz="quarter" idx="12"/>
          </p:nvPr>
        </p:nvSpPr>
        <p:spPr/>
        <p:txBody>
          <a:bodyPr/>
          <a:lstStyle/>
          <a:p>
            <a:fld id="{D3F1D1C4-C2D9-4231-9FB2-B2D9D97AA41D}" type="slidenum">
              <a:rPr lang="el-GR" smtClean="0"/>
              <a:pPr/>
              <a:t>24</a:t>
            </a:fld>
            <a:endParaRPr lang="el-G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504056"/>
          </a:xfrm>
        </p:spPr>
        <p:txBody>
          <a:bodyPr>
            <a:noAutofit/>
          </a:bodyPr>
          <a:lstStyle/>
          <a:p>
            <a:r>
              <a:rPr lang="el-GR" sz="2000" dirty="0">
                <a:solidFill>
                  <a:srgbClr val="0070C0"/>
                </a:solidFill>
                <a:latin typeface="Times New Roman" pitchFamily="18" charset="0"/>
                <a:cs typeface="Times New Roman" pitchFamily="18" charset="0"/>
              </a:rPr>
              <a:t>Σ</a:t>
            </a:r>
            <a:r>
              <a:rPr lang="el-GR" sz="2400" dirty="0">
                <a:solidFill>
                  <a:srgbClr val="0070C0"/>
                </a:solidFill>
                <a:latin typeface="Times New Roman" pitchFamily="18" charset="0"/>
                <a:cs typeface="Times New Roman" pitchFamily="18" charset="0"/>
              </a:rPr>
              <a:t>υνέντευξη 3 – Χρήσεις και είδη της συνέντευξης</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764704"/>
            <a:ext cx="8640960" cy="5976664"/>
          </a:xfrm>
        </p:spPr>
        <p:txBody>
          <a:bodyPr>
            <a:normAutofit fontScale="92500" lnSpcReduction="10000"/>
          </a:bodyPr>
          <a:lstStyle/>
          <a:p>
            <a:pPr>
              <a:buNone/>
            </a:pPr>
            <a:endParaRPr lang="el-GR" sz="2000" dirty="0">
              <a:latin typeface="Times New Roman" pitchFamily="18" charset="0"/>
              <a:cs typeface="Times New Roman" pitchFamily="18" charset="0"/>
            </a:endParaRPr>
          </a:p>
          <a:p>
            <a:pPr>
              <a:buNone/>
            </a:pPr>
            <a:r>
              <a:rPr lang="el-GR" sz="2000" dirty="0">
                <a:solidFill>
                  <a:srgbClr val="7030A0"/>
                </a:solidFill>
                <a:latin typeface="Times New Roman" pitchFamily="18" charset="0"/>
                <a:cs typeface="Times New Roman" pitchFamily="18" charset="0"/>
              </a:rPr>
              <a:t>Ανάλογα με τον βαθμό πρωτοβουλίας του συμμετέχοντος →</a:t>
            </a:r>
          </a:p>
          <a:p>
            <a:pPr>
              <a:buNone/>
            </a:pPr>
            <a:endParaRPr lang="el-GR" sz="2000" dirty="0">
              <a:solidFill>
                <a:srgbClr val="7030A0"/>
              </a:solidFill>
              <a:latin typeface="Times New Roman" pitchFamily="18" charset="0"/>
              <a:cs typeface="Times New Roman" pitchFamily="18" charset="0"/>
            </a:endParaRPr>
          </a:p>
          <a:p>
            <a:pPr>
              <a:buNone/>
            </a:pPr>
            <a:r>
              <a:rPr lang="el-GR" sz="2000" i="1" dirty="0">
                <a:latin typeface="Times New Roman" pitchFamily="18" charset="0"/>
                <a:cs typeface="Times New Roman" pitchFamily="18" charset="0"/>
              </a:rPr>
              <a:t>- Ελεύθερη (ή μη-</a:t>
            </a:r>
            <a:r>
              <a:rPr lang="el-GR" sz="2000" i="1" dirty="0" err="1">
                <a:latin typeface="Times New Roman" pitchFamily="18" charset="0"/>
                <a:cs typeface="Times New Roman" pitchFamily="18" charset="0"/>
              </a:rPr>
              <a:t>κατευθυντική </a:t>
            </a:r>
            <a:r>
              <a:rPr lang="el-GR" sz="2000" i="1" dirty="0">
                <a:latin typeface="Times New Roman" pitchFamily="18" charset="0"/>
                <a:cs typeface="Times New Roman" pitchFamily="18" charset="0"/>
              </a:rPr>
              <a:t>ή αδόμητη) </a:t>
            </a:r>
            <a:r>
              <a:rPr lang="el-GR" sz="2000" dirty="0">
                <a:solidFill>
                  <a:srgbClr val="7030A0"/>
                </a:solidFill>
                <a:latin typeface="Times New Roman" pitchFamily="18" charset="0"/>
                <a:cs typeface="Times New Roman" pitchFamily="18" charset="0"/>
              </a:rPr>
              <a:t>→</a:t>
            </a:r>
            <a:endParaRPr lang="el-GR" sz="2000" i="1" dirty="0">
              <a:latin typeface="Times New Roman" pitchFamily="18" charset="0"/>
              <a:cs typeface="Times New Roman" pitchFamily="18" charset="0"/>
            </a:endParaRPr>
          </a:p>
          <a:p>
            <a:pPr>
              <a:buNone/>
            </a:pPr>
            <a:r>
              <a:rPr lang="el-GR" sz="2000" dirty="0">
                <a:solidFill>
                  <a:sysClr val="windowText" lastClr="000000"/>
                </a:solidFill>
                <a:latin typeface="Times New Roman" pitchFamily="18" charset="0"/>
                <a:cs typeface="Times New Roman" pitchFamily="18" charset="0"/>
              </a:rPr>
              <a:t>Προέλευσή της στις αρχές της μη-</a:t>
            </a:r>
            <a:r>
              <a:rPr lang="el-GR" sz="2000" dirty="0" err="1">
                <a:solidFill>
                  <a:sysClr val="windowText" lastClr="000000"/>
                </a:solidFill>
                <a:latin typeface="Times New Roman" pitchFamily="18" charset="0"/>
                <a:cs typeface="Times New Roman" pitchFamily="18" charset="0"/>
              </a:rPr>
              <a:t>κατευθυντικότητας </a:t>
            </a:r>
            <a:r>
              <a:rPr lang="el-GR" sz="2000" dirty="0">
                <a:solidFill>
                  <a:sysClr val="windowText" lastClr="000000"/>
                </a:solidFill>
                <a:latin typeface="Times New Roman" pitchFamily="18" charset="0"/>
                <a:cs typeface="Times New Roman" pitchFamily="18" charset="0"/>
              </a:rPr>
              <a:t>(Αυτοπραγμάτωση, Ενσυναίσθηση, Γνησιότητα, Αποδοχή, Αμεσότητα εμπειρίας  - </a:t>
            </a:r>
            <a:r>
              <a:rPr lang="en-US" sz="2000" dirty="0">
                <a:solidFill>
                  <a:sysClr val="windowText" lastClr="000000"/>
                </a:solidFill>
                <a:latin typeface="Times New Roman" pitchFamily="18" charset="0"/>
                <a:cs typeface="Times New Roman" pitchFamily="18" charset="0"/>
              </a:rPr>
              <a:t>Rogers, 1959, 1961/2006) </a:t>
            </a:r>
            <a:r>
              <a:rPr lang="el-GR" sz="2000" dirty="0">
                <a:solidFill>
                  <a:sysClr val="windowText" lastClr="000000"/>
                </a:solidFill>
                <a:latin typeface="Times New Roman" pitchFamily="18" charset="0"/>
                <a:cs typeface="Times New Roman" pitchFamily="18" charset="0"/>
              </a:rPr>
              <a:t>- Κλίμα εντός του οποίου ο ερωτώμενος υπερνικά άμυνες και επιφυλάξεις, ανακαλύπτει τον εαυτό του και αναφέρεται αυθεντικά, ουσιαστικά και εις βάθος στα βιώματά του.</a:t>
            </a:r>
          </a:p>
          <a:p>
            <a:pPr>
              <a:buNone/>
            </a:pPr>
            <a:r>
              <a:rPr lang="el-GR" sz="2000" dirty="0">
                <a:solidFill>
                  <a:sysClr val="windowText" lastClr="000000"/>
                </a:solidFill>
                <a:latin typeface="Times New Roman" pitchFamily="18" charset="0"/>
                <a:cs typeface="Times New Roman" pitchFamily="18" charset="0"/>
              </a:rPr>
              <a:t>Παρουσιάζουμε το γενικό πλαίσιο και «ακολουθούμε» τον συμμετέχοντα…</a:t>
            </a:r>
          </a:p>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 </a:t>
            </a:r>
            <a:r>
              <a:rPr lang="el-GR" sz="2000" i="1" dirty="0" err="1">
                <a:latin typeface="Times New Roman" pitchFamily="18" charset="0"/>
                <a:cs typeface="Times New Roman" pitchFamily="18" charset="0"/>
              </a:rPr>
              <a:t>Ημι</a:t>
            </a:r>
            <a:r>
              <a:rPr lang="el-GR" sz="2000" i="1" dirty="0">
                <a:latin typeface="Times New Roman" pitchFamily="18" charset="0"/>
                <a:cs typeface="Times New Roman" pitchFamily="18" charset="0"/>
              </a:rPr>
              <a:t>-δομημένη (ή </a:t>
            </a:r>
            <a:r>
              <a:rPr lang="el-GR" sz="2000" i="1" dirty="0" err="1">
                <a:latin typeface="Times New Roman" pitchFamily="18" charset="0"/>
                <a:cs typeface="Times New Roman" pitchFamily="18" charset="0"/>
              </a:rPr>
              <a:t>ημι</a:t>
            </a:r>
            <a:r>
              <a:rPr lang="el-GR" sz="2000" i="1" dirty="0">
                <a:latin typeface="Times New Roman" pitchFamily="18" charset="0"/>
                <a:cs typeface="Times New Roman" pitchFamily="18" charset="0"/>
              </a:rPr>
              <a:t>-</a:t>
            </a:r>
            <a:r>
              <a:rPr lang="el-GR" sz="2000" i="1" dirty="0" err="1">
                <a:latin typeface="Times New Roman" pitchFamily="18" charset="0"/>
                <a:cs typeface="Times New Roman" pitchFamily="18" charset="0"/>
              </a:rPr>
              <a:t>κατευθυντική</a:t>
            </a:r>
            <a:r>
              <a:rPr lang="el-GR" sz="2000" i="1" dirty="0">
                <a:latin typeface="Times New Roman" pitchFamily="18" charset="0"/>
                <a:cs typeface="Times New Roman" pitchFamily="18" charset="0"/>
              </a:rPr>
              <a:t>) </a:t>
            </a:r>
            <a:r>
              <a:rPr lang="el-GR" sz="2000" dirty="0">
                <a:solidFill>
                  <a:srgbClr val="7030A0"/>
                </a:solidFill>
                <a:latin typeface="Times New Roman" pitchFamily="18" charset="0"/>
                <a:cs typeface="Times New Roman" pitchFamily="18" charset="0"/>
              </a:rPr>
              <a:t>→</a:t>
            </a: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Ζητάμε την μέγιστη δυνατή πληροφορία, παραμένουμε μη-</a:t>
            </a:r>
            <a:r>
              <a:rPr lang="el-GR" sz="2000" dirty="0" err="1">
                <a:latin typeface="Times New Roman" pitchFamily="18" charset="0"/>
                <a:cs typeface="Times New Roman" pitchFamily="18" charset="0"/>
              </a:rPr>
              <a:t>κατευθυντικοί,</a:t>
            </a:r>
            <a:r>
              <a:rPr lang="el-GR" sz="2000" dirty="0">
                <a:latin typeface="Times New Roman" pitchFamily="18" charset="0"/>
                <a:cs typeface="Times New Roman" pitchFamily="18" charset="0"/>
              </a:rPr>
              <a:t> εισάγουμε όμως τα διάφορα θέματα που μας ενδιαφέρουν και το οποία έχουμε καταγράψει σε έναν </a:t>
            </a:r>
            <a:r>
              <a:rPr lang="el-GR" sz="2000" i="1" dirty="0">
                <a:latin typeface="Times New Roman" pitchFamily="18" charset="0"/>
                <a:cs typeface="Times New Roman" pitchFamily="18" charset="0"/>
              </a:rPr>
              <a:t>οδηγό συνέν</a:t>
            </a:r>
            <a:r>
              <a:rPr lang="el-GR" sz="2000" dirty="0">
                <a:latin typeface="Times New Roman" pitchFamily="18" charset="0"/>
                <a:cs typeface="Times New Roman" pitchFamily="18" charset="0"/>
              </a:rPr>
              <a:t>τευξης, ή </a:t>
            </a:r>
            <a:r>
              <a:rPr lang="el-GR" sz="2000" i="1" dirty="0">
                <a:latin typeface="Times New Roman" pitchFamily="18" charset="0"/>
                <a:cs typeface="Times New Roman" pitchFamily="18" charset="0"/>
              </a:rPr>
              <a:t>θεματικό οδηγό </a:t>
            </a:r>
            <a:r>
              <a:rPr lang="el-GR" sz="2000" i="1" dirty="0" err="1">
                <a:latin typeface="Times New Roman" pitchFamily="18" charset="0"/>
                <a:cs typeface="Times New Roman" pitchFamily="18" charset="0"/>
              </a:rPr>
              <a:t>συνέντ</a:t>
            </a:r>
            <a:r>
              <a:rPr lang="el-GR" sz="2000" dirty="0">
                <a:latin typeface="Times New Roman" pitchFamily="18" charset="0"/>
                <a:cs typeface="Times New Roman" pitchFamily="18" charset="0"/>
              </a:rPr>
              <a:t>., ή </a:t>
            </a:r>
            <a:r>
              <a:rPr lang="el-GR" sz="2000" i="1" dirty="0">
                <a:latin typeface="Times New Roman" pitchFamily="18" charset="0"/>
                <a:cs typeface="Times New Roman" pitchFamily="18" charset="0"/>
              </a:rPr>
              <a:t>πρωτόκολλο </a:t>
            </a:r>
            <a:r>
              <a:rPr lang="el-GR" sz="2000" i="1" dirty="0" err="1">
                <a:latin typeface="Times New Roman" pitchFamily="18" charset="0"/>
                <a:cs typeface="Times New Roman" pitchFamily="18" charset="0"/>
              </a:rPr>
              <a:t>συνέντ</a:t>
            </a:r>
            <a:r>
              <a:rPr lang="el-GR" sz="2000" i="1" dirty="0">
                <a:latin typeface="Times New Roman" pitchFamily="18" charset="0"/>
                <a:cs typeface="Times New Roman" pitchFamily="18" charset="0"/>
              </a:rPr>
              <a:t>.</a:t>
            </a:r>
          </a:p>
          <a:p>
            <a:pPr>
              <a:buNone/>
            </a:pPr>
            <a:r>
              <a:rPr lang="el-GR" sz="2000" dirty="0">
                <a:latin typeface="Times New Roman" pitchFamily="18" charset="0"/>
                <a:cs typeface="Times New Roman" pitchFamily="18" charset="0"/>
              </a:rPr>
              <a:t>Προσαρμόζουμε την σειρά των θεμάτων/ερωτήσεων στην πορεία της συνέντευξης</a:t>
            </a:r>
          </a:p>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 </a:t>
            </a:r>
            <a:r>
              <a:rPr lang="el-GR" sz="2000" i="1" dirty="0">
                <a:latin typeface="Times New Roman" pitchFamily="18" charset="0"/>
                <a:cs typeface="Times New Roman" pitchFamily="18" charset="0"/>
              </a:rPr>
              <a:t>Δομημένη (ή </a:t>
            </a:r>
            <a:r>
              <a:rPr lang="el-GR" sz="2000" i="1" dirty="0" err="1">
                <a:latin typeface="Times New Roman" pitchFamily="18" charset="0"/>
                <a:cs typeface="Times New Roman" pitchFamily="18" charset="0"/>
              </a:rPr>
              <a:t>κατευθυντική</a:t>
            </a:r>
            <a:r>
              <a:rPr lang="el-GR" sz="2000" i="1" dirty="0">
                <a:latin typeface="Times New Roman" pitchFamily="18" charset="0"/>
                <a:cs typeface="Times New Roman" pitchFamily="18" charset="0"/>
              </a:rPr>
              <a:t>) </a:t>
            </a:r>
            <a:r>
              <a:rPr lang="el-GR" sz="2000" dirty="0">
                <a:solidFill>
                  <a:srgbClr val="7030A0"/>
                </a:solidFill>
                <a:latin typeface="Times New Roman" pitchFamily="18" charset="0"/>
                <a:cs typeface="Times New Roman" pitchFamily="18" charset="0"/>
              </a:rPr>
              <a:t>→ </a:t>
            </a:r>
            <a:r>
              <a:rPr lang="el-GR" sz="2000" dirty="0">
                <a:latin typeface="Times New Roman" pitchFamily="18" charset="0"/>
                <a:cs typeface="Times New Roman" pitchFamily="18" charset="0"/>
              </a:rPr>
              <a:t>(στην ουσία: </a:t>
            </a:r>
            <a:r>
              <a:rPr lang="el-GR" sz="2000" i="1" dirty="0">
                <a:latin typeface="Times New Roman" pitchFamily="18" charset="0"/>
                <a:cs typeface="Times New Roman" pitchFamily="18" charset="0"/>
              </a:rPr>
              <a:t>ερωτηματολόγιο! – </a:t>
            </a:r>
            <a:r>
              <a:rPr lang="el-GR" sz="2000" dirty="0">
                <a:latin typeface="Times New Roman" pitchFamily="18" charset="0"/>
                <a:cs typeface="Times New Roman" pitchFamily="18" charset="0"/>
              </a:rPr>
              <a:t>ευλαβική τήρηση του οδηγού)</a:t>
            </a:r>
          </a:p>
          <a:p>
            <a:pPr>
              <a:buNone/>
            </a:pPr>
            <a:endParaRPr lang="el-GR" sz="2000" dirty="0">
              <a:solidFill>
                <a:srgbClr val="7030A0"/>
              </a:solidFill>
              <a:latin typeface="Times New Roman" pitchFamily="18" charset="0"/>
              <a:cs typeface="Times New Roman" pitchFamily="18" charset="0"/>
            </a:endParaRPr>
          </a:p>
          <a:p>
            <a:pPr>
              <a:buNone/>
            </a:pPr>
            <a:endParaRPr lang="el-GR" sz="2000" dirty="0">
              <a:solidFill>
                <a:srgbClr val="7030A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25</a:t>
            </a:fld>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88640"/>
            <a:ext cx="8517632" cy="1008112"/>
          </a:xfrm>
          <a:ln>
            <a:solidFill>
              <a:schemeClr val="accent1"/>
            </a:solidFill>
          </a:ln>
        </p:spPr>
        <p:txBody>
          <a:bodyPr>
            <a:noAutofit/>
          </a:bodyPr>
          <a:lstStyle/>
          <a:p>
            <a:r>
              <a:rPr lang="el-GR" sz="2000" dirty="0">
                <a:solidFill>
                  <a:srgbClr val="0070C0"/>
                </a:solidFill>
                <a:latin typeface="Times New Roman" pitchFamily="18" charset="0"/>
                <a:cs typeface="Times New Roman" pitchFamily="18" charset="0"/>
              </a:rPr>
              <a:t>Σ</a:t>
            </a:r>
            <a:r>
              <a:rPr lang="el-GR" sz="2400" dirty="0">
                <a:solidFill>
                  <a:srgbClr val="0070C0"/>
                </a:solidFill>
                <a:latin typeface="Times New Roman" pitchFamily="18" charset="0"/>
                <a:cs typeface="Times New Roman" pitchFamily="18" charset="0"/>
              </a:rPr>
              <a:t>υνέντευξη 4 – Μειονεκτήματα και πλεονεκτήματα αδόμητης και δομημένης συνέντευξης (</a:t>
            </a:r>
            <a:r>
              <a:rPr lang="el-GR" sz="2400" dirty="0" err="1">
                <a:solidFill>
                  <a:srgbClr val="0070C0"/>
                </a:solidFill>
                <a:latin typeface="Times New Roman" pitchFamily="18" charset="0"/>
                <a:cs typeface="Times New Roman" pitchFamily="18" charset="0"/>
              </a:rPr>
              <a:t>Κατερέλος</a:t>
            </a:r>
            <a:r>
              <a:rPr lang="el-GR" sz="2400" dirty="0">
                <a:solidFill>
                  <a:srgbClr val="0070C0"/>
                </a:solidFill>
                <a:latin typeface="Times New Roman" pitchFamily="18" charset="0"/>
                <a:cs typeface="Times New Roman" pitchFamily="18" charset="0"/>
              </a:rPr>
              <a:t>, 2008)</a:t>
            </a:r>
          </a:p>
        </p:txBody>
      </p:sp>
      <p:pic>
        <p:nvPicPr>
          <p:cNvPr id="7" name="Content Placeholder 6" descr="Συνέντ (2).jpg"/>
          <p:cNvPicPr>
            <a:picLocks noGrp="1" noChangeAspect="1"/>
          </p:cNvPicPr>
          <p:nvPr>
            <p:ph idx="1"/>
          </p:nvPr>
        </p:nvPicPr>
        <p:blipFill>
          <a:blip r:embed="rId2" cstate="print"/>
          <a:stretch>
            <a:fillRect/>
          </a:stretch>
        </p:blipFill>
        <p:spPr>
          <a:xfrm>
            <a:off x="539552" y="1628800"/>
            <a:ext cx="7920880" cy="4536504"/>
          </a:xfrm>
        </p:spPr>
      </p:pic>
      <p:sp>
        <p:nvSpPr>
          <p:cNvPr id="4" name="Slide Number Placeholder 3"/>
          <p:cNvSpPr>
            <a:spLocks noGrp="1"/>
          </p:cNvSpPr>
          <p:nvPr>
            <p:ph type="sldNum" sz="quarter" idx="12"/>
          </p:nvPr>
        </p:nvSpPr>
        <p:spPr/>
        <p:txBody>
          <a:bodyPr/>
          <a:lstStyle/>
          <a:p>
            <a:fld id="{D3F1D1C4-C2D9-4231-9FB2-B2D9D97AA41D}" type="slidenum">
              <a:rPr lang="el-GR" smtClean="0"/>
              <a:pPr/>
              <a:t>26</a:t>
            </a:fld>
            <a:endParaRPr lang="el-G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648072"/>
          </a:xfrm>
        </p:spPr>
        <p:txBody>
          <a:bodyPr>
            <a:noAutofit/>
          </a:bodyPr>
          <a:lstStyle/>
          <a:p>
            <a:r>
              <a:rPr lang="el-GR" sz="2000" dirty="0">
                <a:solidFill>
                  <a:srgbClr val="0070C0"/>
                </a:solidFill>
                <a:latin typeface="Times New Roman" pitchFamily="18" charset="0"/>
                <a:cs typeface="Times New Roman" pitchFamily="18" charset="0"/>
              </a:rPr>
              <a:t>Σ</a:t>
            </a:r>
            <a:r>
              <a:rPr lang="el-GR" sz="2400" dirty="0">
                <a:solidFill>
                  <a:srgbClr val="0070C0"/>
                </a:solidFill>
                <a:latin typeface="Times New Roman" pitchFamily="18" charset="0"/>
                <a:cs typeface="Times New Roman" pitchFamily="18" charset="0"/>
              </a:rPr>
              <a:t>υνέντευξη 5 – Παράδειγμα οδηγού 1</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836712"/>
            <a:ext cx="8640960" cy="5904656"/>
          </a:xfrm>
        </p:spPr>
        <p:txBody>
          <a:bodyPr>
            <a:normAutofit lnSpcReduction="10000"/>
          </a:bodyPr>
          <a:lstStyle/>
          <a:p>
            <a:pPr>
              <a:buNone/>
            </a:pPr>
            <a:r>
              <a:rPr lang="el-GR" sz="2000" dirty="0">
                <a:latin typeface="Times New Roman" pitchFamily="18" charset="0"/>
                <a:cs typeface="Times New Roman" pitchFamily="18" charset="0"/>
              </a:rPr>
              <a:t>Κεντρική ιδέα της έρευνας </a:t>
            </a:r>
            <a:r>
              <a:rPr lang="en-US" sz="2000" dirty="0">
                <a:latin typeface="Times New Roman" pitchFamily="18" charset="0"/>
                <a:cs typeface="Times New Roman" pitchFamily="18" charset="0"/>
              </a:rPr>
              <a:t>(Christakis, 1986) </a:t>
            </a:r>
            <a:r>
              <a:rPr lang="el-GR" sz="2000" dirty="0">
                <a:latin typeface="Times New Roman" pitchFamily="18" charset="0"/>
                <a:cs typeface="Times New Roman" pitchFamily="18" charset="0"/>
              </a:rPr>
              <a:t>→ η μουσική (προτίμηση) αποτελεί, για τα διάφορα στυλ-ομάδες ακροατών/κοινού, (αυτό)τοποθέτηση εντός του πολυπολιτισμικού κοινωνικού πεδίου. Αυτό συνεπάγεται →</a:t>
            </a:r>
          </a:p>
          <a:p>
            <a:pPr>
              <a:buNone/>
            </a:pPr>
            <a:r>
              <a:rPr lang="el-GR" sz="2000" dirty="0">
                <a:latin typeface="Times New Roman" pitchFamily="18" charset="0"/>
                <a:cs typeface="Times New Roman" pitchFamily="18" charset="0"/>
              </a:rPr>
              <a:t>- Προσυπογραφή σε αξίες, ιδεολογία</a:t>
            </a:r>
          </a:p>
          <a:p>
            <a:pPr>
              <a:buNone/>
            </a:pPr>
            <a:r>
              <a:rPr lang="el-GR" sz="2000" dirty="0">
                <a:latin typeface="Times New Roman" pitchFamily="18" charset="0"/>
                <a:cs typeface="Times New Roman" pitchFamily="18" charset="0"/>
              </a:rPr>
              <a:t>- Τρόπο ζωής, συμπεριφορές, </a:t>
            </a:r>
            <a:r>
              <a:rPr lang="en-US" sz="2000" dirty="0" err="1">
                <a:latin typeface="Times New Roman" pitchFamily="18" charset="0"/>
                <a:cs typeface="Times New Roman" pitchFamily="18" charset="0"/>
              </a:rPr>
              <a:t>habitus</a:t>
            </a: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 Κοινωνική αυτό-κατηγοριοποίηση και χωρισμό του κοινωνικού κόσμου σε σημαίνουσες κοινωνικές κατηγορίες (το επίπεδο αυτό περιλαμβάνει και «ελέγχει» τα 2 προηγούμενα, καθώς και τις σχετικές με την μουσική αναπαραστάσεις).</a:t>
            </a:r>
          </a:p>
          <a:p>
            <a:pPr>
              <a:buFontTx/>
              <a:buChar char="-"/>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Τρία επίπεδα συνάρθρωσης αναπαραστάσεων (νοήματα και βιώματα της μουσικής) και συγκρότησης ταυτότητας →</a:t>
            </a:r>
          </a:p>
          <a:p>
            <a:pPr>
              <a:buNone/>
            </a:pPr>
            <a:r>
              <a:rPr lang="el-GR" sz="2000" b="1" dirty="0">
                <a:solidFill>
                  <a:schemeClr val="accent6">
                    <a:lumMod val="50000"/>
                  </a:schemeClr>
                </a:solidFill>
                <a:latin typeface="Times New Roman" pitchFamily="18" charset="0"/>
                <a:cs typeface="Times New Roman" pitchFamily="18" charset="0"/>
              </a:rPr>
              <a:t>Άτομο/Μουσική</a:t>
            </a:r>
            <a:r>
              <a:rPr lang="el-GR" sz="2000" dirty="0">
                <a:solidFill>
                  <a:schemeClr val="accent6">
                    <a:lumMod val="50000"/>
                  </a:schemeClr>
                </a:solidFill>
                <a:latin typeface="Times New Roman" pitchFamily="18" charset="0"/>
                <a:cs typeface="Times New Roman" pitchFamily="18" charset="0"/>
              </a:rPr>
              <a:t> → γιατί την ακούει, τι του φέρνει στον νου, τι σημαίνει (γενικά).</a:t>
            </a:r>
          </a:p>
          <a:p>
            <a:pPr>
              <a:buNone/>
            </a:pPr>
            <a:r>
              <a:rPr lang="el-GR" sz="2000" b="1" dirty="0">
                <a:solidFill>
                  <a:srgbClr val="FF0000"/>
                </a:solidFill>
                <a:latin typeface="Times New Roman" pitchFamily="18" charset="0"/>
                <a:cs typeface="Times New Roman" pitchFamily="18" charset="0"/>
              </a:rPr>
              <a:t>Ομάδα/Μουσική</a:t>
            </a:r>
            <a:r>
              <a:rPr lang="el-GR" sz="2000" dirty="0">
                <a:solidFill>
                  <a:srgbClr val="FF0000"/>
                </a:solidFill>
                <a:latin typeface="Times New Roman" pitchFamily="18" charset="0"/>
                <a:cs typeface="Times New Roman" pitchFamily="18" charset="0"/>
              </a:rPr>
              <a:t> → συνοχή της ομάδας, ομαδική διαφοροποίηση (ταυτότητα), δόμηση σχεσιακού επικοινωνιακού και </a:t>
            </a:r>
            <a:r>
              <a:rPr lang="el-GR" sz="2000" dirty="0" err="1">
                <a:solidFill>
                  <a:srgbClr val="FF0000"/>
                </a:solidFill>
                <a:latin typeface="Times New Roman" pitchFamily="18" charset="0"/>
                <a:cs typeface="Times New Roman" pitchFamily="18" charset="0"/>
              </a:rPr>
              <a:t>κοινωνικο</a:t>
            </a:r>
            <a:r>
              <a:rPr lang="el-GR" sz="2000" dirty="0">
                <a:solidFill>
                  <a:srgbClr val="FF0000"/>
                </a:solidFill>
                <a:latin typeface="Times New Roman" pitchFamily="18" charset="0"/>
                <a:cs typeface="Times New Roman" pitchFamily="18" charset="0"/>
              </a:rPr>
              <a:t>-συμβολικού χώρου για κάθε κοινό.</a:t>
            </a:r>
          </a:p>
          <a:p>
            <a:pPr>
              <a:buNone/>
            </a:pPr>
            <a:r>
              <a:rPr lang="el-GR" sz="2000" b="1" dirty="0">
                <a:solidFill>
                  <a:schemeClr val="accent3">
                    <a:lumMod val="50000"/>
                  </a:schemeClr>
                </a:solidFill>
                <a:latin typeface="Times New Roman" pitchFamily="18" charset="0"/>
                <a:cs typeface="Times New Roman" pitchFamily="18" charset="0"/>
              </a:rPr>
              <a:t>Ιδεολογία/Μουσική</a:t>
            </a:r>
            <a:r>
              <a:rPr lang="el-GR" sz="2000" dirty="0">
                <a:solidFill>
                  <a:schemeClr val="accent3">
                    <a:lumMod val="50000"/>
                  </a:schemeClr>
                </a:solidFill>
                <a:latin typeface="Times New Roman" pitchFamily="18" charset="0"/>
                <a:cs typeface="Times New Roman" pitchFamily="18" charset="0"/>
              </a:rPr>
              <a:t> → Υπάρχει ιδεολογικός Λόγος / Μουσική; Μήνυμα; Αν ναι, πώς τον επεξεργάζονται/χρησιμοποιούν/επανακυκλοφορούν…;</a:t>
            </a:r>
          </a:p>
          <a:p>
            <a:pPr>
              <a:buNone/>
            </a:pPr>
            <a:endParaRPr lang="el-GR" sz="2000" dirty="0">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a:p>
            <a:pPr>
              <a:buNone/>
            </a:pPr>
            <a:endParaRPr lang="el-GR"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27</a:t>
            </a:fld>
            <a:endParaRPr lang="el-G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0"/>
            <a:ext cx="8229600" cy="692696"/>
          </a:xfrm>
        </p:spPr>
        <p:txBody>
          <a:bodyPr>
            <a:noAutofit/>
          </a:bodyPr>
          <a:lstStyle/>
          <a:p>
            <a:r>
              <a:rPr lang="el-GR" sz="2000" dirty="0">
                <a:solidFill>
                  <a:srgbClr val="0070C0"/>
                </a:solidFill>
                <a:latin typeface="Times New Roman" pitchFamily="18" charset="0"/>
                <a:cs typeface="Times New Roman" pitchFamily="18" charset="0"/>
              </a:rPr>
              <a:t>Συνέντευξη 6 – Παράδειγμα οδηγού 2</a:t>
            </a:r>
            <a:endParaRPr lang="el-GR" sz="20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0" y="1052736"/>
            <a:ext cx="9144000" cy="5400600"/>
          </a:xfrm>
          <a:ln>
            <a:solidFill>
              <a:schemeClr val="accent1"/>
            </a:solidFill>
          </a:ln>
        </p:spPr>
        <p:txBody>
          <a:bodyPr numCol="3">
            <a:normAutofit lnSpcReduction="10000"/>
          </a:bodyPr>
          <a:lstStyle/>
          <a:p>
            <a:pPr>
              <a:buNone/>
            </a:pPr>
            <a:r>
              <a:rPr lang="el-GR" sz="1600" b="1" dirty="0">
                <a:solidFill>
                  <a:sysClr val="windowText" lastClr="000000"/>
                </a:solidFill>
                <a:effectLst>
                  <a:outerShdw blurRad="38100" dist="38100" dir="2700000" algn="tl">
                    <a:srgbClr val="000000">
                      <a:alpha val="43137"/>
                    </a:srgbClr>
                  </a:outerShdw>
                </a:effectLst>
                <a:latin typeface="Times New Roman" pitchFamily="18" charset="0"/>
                <a:cs typeface="Times New Roman" pitchFamily="18" charset="0"/>
              </a:rPr>
              <a:t>Θέματα</a:t>
            </a:r>
          </a:p>
          <a:p>
            <a:pPr>
              <a:buNone/>
            </a:pPr>
            <a:endParaRPr lang="el-GR" sz="2000" dirty="0">
              <a:solidFill>
                <a:sysClr val="windowText" lastClr="000000"/>
              </a:solidFill>
              <a:latin typeface="Times New Roman" pitchFamily="18" charset="0"/>
              <a:cs typeface="Times New Roman" pitchFamily="18" charset="0"/>
            </a:endParaRPr>
          </a:p>
          <a:p>
            <a:pPr marL="457200" indent="-457200">
              <a:buNone/>
            </a:pPr>
            <a:r>
              <a:rPr lang="el-GR" sz="1800" b="1" dirty="0">
                <a:solidFill>
                  <a:schemeClr val="accent6">
                    <a:lumMod val="50000"/>
                  </a:schemeClr>
                </a:solidFill>
                <a:latin typeface="Times New Roman" pitchFamily="18" charset="0"/>
                <a:cs typeface="Times New Roman" pitchFamily="18" charset="0"/>
              </a:rPr>
              <a:t>Άτομο/Μουσική</a:t>
            </a:r>
          </a:p>
          <a:p>
            <a:pPr marL="457200" indent="-457200">
              <a:buNone/>
            </a:pPr>
            <a:endParaRPr lang="el-GR" sz="1600" dirty="0">
              <a:latin typeface="Times New Roman" pitchFamily="18" charset="0"/>
              <a:cs typeface="Times New Roman" pitchFamily="18" charset="0"/>
            </a:endParaRPr>
          </a:p>
          <a:p>
            <a:pPr marL="457200" indent="-457200">
              <a:buNone/>
            </a:pPr>
            <a:r>
              <a:rPr lang="el-GR" sz="1800" b="1" dirty="0">
                <a:solidFill>
                  <a:srgbClr val="FF0000"/>
                </a:solidFill>
                <a:latin typeface="Times New Roman" pitchFamily="18" charset="0"/>
                <a:cs typeface="Times New Roman" pitchFamily="18" charset="0"/>
              </a:rPr>
              <a:t>Ομάδα/Μουσική</a:t>
            </a:r>
          </a:p>
          <a:p>
            <a:pPr marL="457200" indent="-457200">
              <a:buNone/>
            </a:pPr>
            <a:endParaRPr lang="el-GR" sz="1600" dirty="0">
              <a:latin typeface="Times New Roman" pitchFamily="18" charset="0"/>
              <a:cs typeface="Times New Roman" pitchFamily="18" charset="0"/>
            </a:endParaRPr>
          </a:p>
          <a:p>
            <a:pPr marL="457200" indent="-457200">
              <a:buNone/>
            </a:pPr>
            <a:endParaRPr lang="el-GR" sz="1600" dirty="0">
              <a:latin typeface="Times New Roman" pitchFamily="18" charset="0"/>
              <a:cs typeface="Times New Roman" pitchFamily="18" charset="0"/>
            </a:endParaRPr>
          </a:p>
          <a:p>
            <a:pPr marL="457200" indent="-457200">
              <a:buNone/>
            </a:pPr>
            <a:endParaRPr lang="el-GR" sz="1600" dirty="0">
              <a:latin typeface="Times New Roman" pitchFamily="18" charset="0"/>
              <a:cs typeface="Times New Roman" pitchFamily="18" charset="0"/>
            </a:endParaRPr>
          </a:p>
          <a:p>
            <a:pPr marL="457200" indent="-457200">
              <a:buNone/>
            </a:pPr>
            <a:endParaRPr lang="el-GR" sz="1600" dirty="0">
              <a:latin typeface="Times New Roman" pitchFamily="18" charset="0"/>
              <a:cs typeface="Times New Roman" pitchFamily="18" charset="0"/>
            </a:endParaRPr>
          </a:p>
          <a:p>
            <a:pPr marL="457200" indent="-457200">
              <a:buNone/>
            </a:pPr>
            <a:endParaRPr lang="el-GR" sz="1600" dirty="0">
              <a:latin typeface="Times New Roman" pitchFamily="18" charset="0"/>
              <a:cs typeface="Times New Roman" pitchFamily="18" charset="0"/>
            </a:endParaRPr>
          </a:p>
          <a:p>
            <a:pPr marL="457200" indent="-457200">
              <a:buNone/>
            </a:pPr>
            <a:endParaRPr lang="el-GR" sz="1600" dirty="0">
              <a:latin typeface="Times New Roman" pitchFamily="18" charset="0"/>
              <a:cs typeface="Times New Roman" pitchFamily="18" charset="0"/>
            </a:endParaRPr>
          </a:p>
          <a:p>
            <a:pPr marL="457200" indent="-457200">
              <a:buNone/>
            </a:pPr>
            <a:endParaRPr lang="el-GR" sz="1600" dirty="0">
              <a:latin typeface="Times New Roman" pitchFamily="18" charset="0"/>
              <a:cs typeface="Times New Roman" pitchFamily="18" charset="0"/>
            </a:endParaRPr>
          </a:p>
          <a:p>
            <a:pPr marL="457200" indent="-457200">
              <a:buNone/>
            </a:pPr>
            <a:endParaRPr lang="el-GR" sz="1600" dirty="0">
              <a:latin typeface="Times New Roman" pitchFamily="18" charset="0"/>
              <a:cs typeface="Times New Roman" pitchFamily="18" charset="0"/>
            </a:endParaRPr>
          </a:p>
          <a:p>
            <a:pPr marL="457200" indent="-457200">
              <a:buNone/>
            </a:pPr>
            <a:r>
              <a:rPr lang="el-GR" sz="1800" b="1" dirty="0">
                <a:solidFill>
                  <a:schemeClr val="accent3">
                    <a:lumMod val="50000"/>
                  </a:schemeClr>
                </a:solidFill>
                <a:latin typeface="Times New Roman" pitchFamily="18" charset="0"/>
                <a:cs typeface="Times New Roman" pitchFamily="18" charset="0"/>
              </a:rPr>
              <a:t>Ιδεολογία/Μουσική</a:t>
            </a:r>
          </a:p>
          <a:p>
            <a:pPr marL="457200" indent="-457200">
              <a:buNone/>
            </a:pPr>
            <a:endParaRPr lang="el-GR" sz="2000" i="1" dirty="0">
              <a:latin typeface="Times New Roman" pitchFamily="18" charset="0"/>
              <a:cs typeface="Times New Roman" pitchFamily="18" charset="0"/>
            </a:endParaRPr>
          </a:p>
          <a:p>
            <a:pPr marL="457200" indent="-457200">
              <a:buNone/>
            </a:pPr>
            <a:endParaRPr lang="el-GR" sz="2000" i="1" dirty="0">
              <a:latin typeface="Times New Roman" pitchFamily="18" charset="0"/>
              <a:cs typeface="Times New Roman" pitchFamily="18" charset="0"/>
            </a:endParaRPr>
          </a:p>
          <a:p>
            <a:pPr marL="457200" indent="-457200">
              <a:buNone/>
            </a:pPr>
            <a:endParaRPr lang="el-GR" sz="2000" dirty="0">
              <a:solidFill>
                <a:sysClr val="windowText" lastClr="000000"/>
              </a:solidFill>
              <a:latin typeface="Times New Roman" pitchFamily="18" charset="0"/>
              <a:cs typeface="Times New Roman" pitchFamily="18" charset="0"/>
            </a:endParaRPr>
          </a:p>
          <a:p>
            <a:pPr marL="457200" indent="-457200">
              <a:buNone/>
            </a:pPr>
            <a:endParaRPr lang="el-GR" sz="1600" b="1" dirty="0">
              <a:solidFill>
                <a:sysClr val="windowText" lastClr="00000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None/>
            </a:pPr>
            <a:r>
              <a:rPr lang="el-GR" sz="1600" b="1" dirty="0">
                <a:solidFill>
                  <a:sysClr val="windowText" lastClr="000000"/>
                </a:solidFill>
                <a:effectLst>
                  <a:outerShdw blurRad="38100" dist="38100" dir="2700000" algn="tl">
                    <a:srgbClr val="000000">
                      <a:alpha val="43137"/>
                    </a:srgbClr>
                  </a:outerShdw>
                </a:effectLst>
                <a:latin typeface="Times New Roman" pitchFamily="18" charset="0"/>
                <a:cs typeface="Times New Roman" pitchFamily="18" charset="0"/>
              </a:rPr>
              <a:t>Υποθέματα</a:t>
            </a:r>
            <a:endParaRPr lang="el-GR" sz="1600" b="1" i="1" dirty="0">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None/>
            </a:pPr>
            <a:endParaRPr lang="el-GR" sz="2000" i="1" dirty="0">
              <a:latin typeface="Times New Roman" pitchFamily="18" charset="0"/>
              <a:cs typeface="Times New Roman" pitchFamily="18" charset="0"/>
            </a:endParaRPr>
          </a:p>
          <a:p>
            <a:pPr marL="457200" indent="-457200">
              <a:buNone/>
            </a:pPr>
            <a:endParaRPr lang="el-GR" sz="2000" i="1" dirty="0">
              <a:latin typeface="Times New Roman" pitchFamily="18" charset="0"/>
              <a:cs typeface="Times New Roman" pitchFamily="18" charset="0"/>
            </a:endParaRPr>
          </a:p>
          <a:p>
            <a:pPr>
              <a:buNone/>
            </a:pPr>
            <a:endParaRPr lang="el-GR" sz="1600" dirty="0">
              <a:solidFill>
                <a:srgbClr val="FF0000"/>
              </a:solidFill>
              <a:latin typeface="Times New Roman" pitchFamily="18" charset="0"/>
              <a:cs typeface="Times New Roman" pitchFamily="18" charset="0"/>
            </a:endParaRPr>
          </a:p>
          <a:p>
            <a:pPr>
              <a:buNone/>
            </a:pPr>
            <a:endParaRPr lang="el-GR" sz="1600" dirty="0">
              <a:solidFill>
                <a:srgbClr val="FF0000"/>
              </a:solidFill>
              <a:latin typeface="Times New Roman" pitchFamily="18" charset="0"/>
              <a:cs typeface="Times New Roman" pitchFamily="18" charset="0"/>
            </a:endParaRPr>
          </a:p>
          <a:p>
            <a:pPr>
              <a:lnSpc>
                <a:spcPct val="110000"/>
              </a:lnSpc>
              <a:buNone/>
            </a:pPr>
            <a:r>
              <a:rPr lang="el-GR" sz="1600" dirty="0">
                <a:solidFill>
                  <a:srgbClr val="FF0000"/>
                </a:solidFill>
                <a:latin typeface="Times New Roman" pitchFamily="18" charset="0"/>
                <a:cs typeface="Times New Roman" pitchFamily="18" charset="0"/>
              </a:rPr>
              <a:t>Σημασία της υπαγωγής σε</a:t>
            </a:r>
          </a:p>
          <a:p>
            <a:pPr>
              <a:lnSpc>
                <a:spcPct val="110000"/>
              </a:lnSpc>
              <a:buNone/>
            </a:pPr>
            <a:r>
              <a:rPr lang="el-GR" sz="1600" dirty="0">
                <a:solidFill>
                  <a:srgbClr val="FF0000"/>
                </a:solidFill>
                <a:latin typeface="Times New Roman" pitchFamily="18" charset="0"/>
                <a:cs typeface="Times New Roman" pitchFamily="18" charset="0"/>
              </a:rPr>
              <a:t>μία ομάδα ακροατών</a:t>
            </a:r>
          </a:p>
          <a:p>
            <a:pPr marL="457200" indent="-457200">
              <a:buNone/>
            </a:pPr>
            <a:r>
              <a:rPr lang="el-GR" sz="1600" dirty="0">
                <a:solidFill>
                  <a:srgbClr val="FF0000"/>
                </a:solidFill>
                <a:latin typeface="Times New Roman" pitchFamily="18" charset="0"/>
                <a:cs typeface="Times New Roman" pitchFamily="18" charset="0"/>
              </a:rPr>
              <a:t>Τι συνεπάγεται</a:t>
            </a:r>
          </a:p>
          <a:p>
            <a:pPr marL="457200" indent="-457200">
              <a:buNone/>
            </a:pPr>
            <a:r>
              <a:rPr lang="el-GR" sz="1600" dirty="0">
                <a:solidFill>
                  <a:srgbClr val="FF0000"/>
                </a:solidFill>
                <a:latin typeface="Times New Roman" pitchFamily="18" charset="0"/>
                <a:cs typeface="Times New Roman" pitchFamily="18" charset="0"/>
              </a:rPr>
              <a:t>η από κοινού ακρόαση</a:t>
            </a:r>
          </a:p>
          <a:p>
            <a:pPr marL="457200" indent="-457200">
              <a:buNone/>
            </a:pPr>
            <a:r>
              <a:rPr lang="el-GR" sz="1600" dirty="0">
                <a:solidFill>
                  <a:srgbClr val="FF0000"/>
                </a:solidFill>
                <a:latin typeface="Times New Roman" pitchFamily="18" charset="0"/>
                <a:cs typeface="Times New Roman" pitchFamily="18" charset="0"/>
              </a:rPr>
              <a:t>Ζωή της ομάδας</a:t>
            </a:r>
          </a:p>
          <a:p>
            <a:pPr marL="457200" indent="-457200">
              <a:buNone/>
            </a:pPr>
            <a:endParaRPr lang="el-GR" sz="2000" i="1" dirty="0">
              <a:latin typeface="Times New Roman" pitchFamily="18" charset="0"/>
              <a:cs typeface="Times New Roman" pitchFamily="18" charset="0"/>
            </a:endParaRPr>
          </a:p>
          <a:p>
            <a:pPr>
              <a:buNone/>
            </a:pPr>
            <a:endParaRPr lang="el-GR" sz="2000" dirty="0">
              <a:solidFill>
                <a:sysClr val="windowText" lastClr="000000"/>
              </a:solidFill>
              <a:latin typeface="Times New Roman" pitchFamily="18" charset="0"/>
              <a:cs typeface="Times New Roman" pitchFamily="18" charset="0"/>
            </a:endParaRPr>
          </a:p>
          <a:p>
            <a:pPr>
              <a:buNone/>
            </a:pPr>
            <a:endParaRPr lang="el-GR" sz="1600" dirty="0">
              <a:solidFill>
                <a:schemeClr val="accent3">
                  <a:lumMod val="50000"/>
                </a:schemeClr>
              </a:solidFill>
              <a:latin typeface="Times New Roman" pitchFamily="18" charset="0"/>
              <a:cs typeface="Times New Roman" pitchFamily="18" charset="0"/>
            </a:endParaRPr>
          </a:p>
          <a:p>
            <a:pPr>
              <a:buNone/>
            </a:pPr>
            <a:r>
              <a:rPr lang="el-GR" sz="1600" dirty="0">
                <a:solidFill>
                  <a:schemeClr val="accent3">
                    <a:lumMod val="50000"/>
                  </a:schemeClr>
                </a:solidFill>
                <a:latin typeface="Times New Roman" pitchFamily="18" charset="0"/>
                <a:cs typeface="Times New Roman" pitchFamily="18" charset="0"/>
              </a:rPr>
              <a:t>Μηνύματα και Λόγοι που</a:t>
            </a:r>
          </a:p>
          <a:p>
            <a:pPr>
              <a:buNone/>
            </a:pPr>
            <a:r>
              <a:rPr lang="el-GR" sz="1600" dirty="0">
                <a:solidFill>
                  <a:schemeClr val="accent3">
                    <a:lumMod val="50000"/>
                  </a:schemeClr>
                </a:solidFill>
                <a:latin typeface="Times New Roman" pitchFamily="18" charset="0"/>
                <a:cs typeface="Times New Roman" pitchFamily="18" charset="0"/>
              </a:rPr>
              <a:t>Συναρθρώνονται με την Μ.</a:t>
            </a:r>
          </a:p>
          <a:p>
            <a:pPr>
              <a:buNone/>
            </a:pPr>
            <a:endParaRPr lang="el-GR" sz="2000" dirty="0">
              <a:solidFill>
                <a:sysClr val="windowText" lastClr="000000"/>
              </a:solidFill>
              <a:latin typeface="Times New Roman" pitchFamily="18" charset="0"/>
              <a:cs typeface="Times New Roman" pitchFamily="18" charset="0"/>
            </a:endParaRPr>
          </a:p>
          <a:p>
            <a:pPr>
              <a:buNone/>
            </a:pPr>
            <a:endParaRPr lang="el-GR" sz="2000" dirty="0">
              <a:solidFill>
                <a:sysClr val="windowText" lastClr="000000"/>
              </a:solidFill>
              <a:latin typeface="Times New Roman" pitchFamily="18" charset="0"/>
              <a:cs typeface="Times New Roman" pitchFamily="18" charset="0"/>
            </a:endParaRPr>
          </a:p>
          <a:p>
            <a:pPr>
              <a:buNone/>
            </a:pPr>
            <a:endParaRPr lang="el-GR" sz="1600" b="1" dirty="0">
              <a:solidFill>
                <a:sysClr val="windowText" lastClr="000000"/>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r>
              <a:rPr lang="el-GR" sz="1600" b="1" dirty="0">
                <a:solidFill>
                  <a:sysClr val="windowText" lastClr="000000"/>
                </a:solidFill>
                <a:effectLst>
                  <a:outerShdw blurRad="38100" dist="38100" dir="2700000" algn="tl">
                    <a:srgbClr val="000000">
                      <a:alpha val="43137"/>
                    </a:srgbClr>
                  </a:outerShdw>
                </a:effectLst>
                <a:latin typeface="Times New Roman" pitchFamily="18" charset="0"/>
                <a:cs typeface="Times New Roman" pitchFamily="18" charset="0"/>
              </a:rPr>
              <a:t>Ερωτήσεις</a:t>
            </a:r>
          </a:p>
          <a:p>
            <a:pPr>
              <a:buNone/>
            </a:pPr>
            <a:endParaRPr lang="el-GR" sz="1600" dirty="0">
              <a:solidFill>
                <a:schemeClr val="accent2">
                  <a:lumMod val="75000"/>
                </a:schemeClr>
              </a:solidFill>
              <a:latin typeface="Times New Roman" pitchFamily="18" charset="0"/>
              <a:cs typeface="Times New Roman" pitchFamily="18" charset="0"/>
            </a:endParaRPr>
          </a:p>
          <a:p>
            <a:pPr>
              <a:buNone/>
            </a:pPr>
            <a:r>
              <a:rPr lang="el-GR" sz="1600" dirty="0">
                <a:solidFill>
                  <a:schemeClr val="accent6">
                    <a:lumMod val="50000"/>
                  </a:schemeClr>
                </a:solidFill>
                <a:latin typeface="Times New Roman" pitchFamily="18" charset="0"/>
                <a:cs typeface="Times New Roman" pitchFamily="18" charset="0"/>
              </a:rPr>
              <a:t>Γιατί ακούτε αυτή την μουσική;</a:t>
            </a:r>
          </a:p>
          <a:p>
            <a:pPr>
              <a:buNone/>
            </a:pPr>
            <a:r>
              <a:rPr lang="el-GR" sz="1600" dirty="0">
                <a:solidFill>
                  <a:schemeClr val="accent6">
                    <a:lumMod val="50000"/>
                  </a:schemeClr>
                </a:solidFill>
                <a:latin typeface="Times New Roman" pitchFamily="18" charset="0"/>
                <a:cs typeface="Times New Roman" pitchFamily="18" charset="0"/>
              </a:rPr>
              <a:t>Τι σας φέρνει στον νου;</a:t>
            </a:r>
          </a:p>
          <a:p>
            <a:pPr>
              <a:buNone/>
            </a:pPr>
            <a:endParaRPr lang="el-GR" sz="1600" dirty="0">
              <a:solidFill>
                <a:schemeClr val="accent6">
                  <a:lumMod val="50000"/>
                </a:schemeClr>
              </a:solidFill>
              <a:latin typeface="Times New Roman" pitchFamily="18" charset="0"/>
              <a:cs typeface="Times New Roman" pitchFamily="18" charset="0"/>
            </a:endParaRPr>
          </a:p>
          <a:p>
            <a:pPr>
              <a:buNone/>
            </a:pPr>
            <a:r>
              <a:rPr lang="el-GR" sz="1600" dirty="0">
                <a:solidFill>
                  <a:srgbClr val="FF0000"/>
                </a:solidFill>
                <a:latin typeface="Times New Roman" pitchFamily="18" charset="0"/>
                <a:cs typeface="Times New Roman" pitchFamily="18" charset="0"/>
              </a:rPr>
              <a:t>Οι άνθρωποι που συναναστρέφεστε</a:t>
            </a:r>
          </a:p>
          <a:p>
            <a:pPr>
              <a:buNone/>
            </a:pPr>
            <a:r>
              <a:rPr lang="el-GR" sz="1600" dirty="0">
                <a:solidFill>
                  <a:srgbClr val="FF0000"/>
                </a:solidFill>
                <a:latin typeface="Times New Roman" pitchFamily="18" charset="0"/>
                <a:cs typeface="Times New Roman" pitchFamily="18" charset="0"/>
              </a:rPr>
              <a:t>ακούνε την ίδια Μ. με σας;</a:t>
            </a:r>
          </a:p>
          <a:p>
            <a:pPr>
              <a:buNone/>
            </a:pPr>
            <a:r>
              <a:rPr lang="el-GR" sz="1600" dirty="0">
                <a:solidFill>
                  <a:srgbClr val="FF0000"/>
                </a:solidFill>
                <a:latin typeface="Times New Roman" pitchFamily="18" charset="0"/>
                <a:cs typeface="Times New Roman" pitchFamily="18" charset="0"/>
              </a:rPr>
              <a:t>Υπάρχουν άλλοι;</a:t>
            </a:r>
          </a:p>
          <a:p>
            <a:pPr>
              <a:buNone/>
            </a:pPr>
            <a:r>
              <a:rPr lang="el-GR" sz="1600" dirty="0">
                <a:solidFill>
                  <a:srgbClr val="FF0000"/>
                </a:solidFill>
                <a:latin typeface="Times New Roman" pitchFamily="18" charset="0"/>
                <a:cs typeface="Times New Roman" pitchFamily="18" charset="0"/>
              </a:rPr>
              <a:t>Τι κάνετε με τους άλλους σε σχέση</a:t>
            </a:r>
          </a:p>
          <a:p>
            <a:pPr>
              <a:buNone/>
            </a:pPr>
            <a:r>
              <a:rPr lang="el-GR" sz="1600" dirty="0">
                <a:solidFill>
                  <a:srgbClr val="FF0000"/>
                </a:solidFill>
                <a:latin typeface="Times New Roman" pitchFamily="18" charset="0"/>
                <a:cs typeface="Times New Roman" pitchFamily="18" charset="0"/>
              </a:rPr>
              <a:t>με την Μ; (</a:t>
            </a:r>
            <a:r>
              <a:rPr lang="el-GR" sz="1600" i="1" dirty="0">
                <a:solidFill>
                  <a:srgbClr val="FF0000"/>
                </a:solidFill>
                <a:latin typeface="Times New Roman" pitchFamily="18" charset="0"/>
                <a:cs typeface="Times New Roman" pitchFamily="18" charset="0"/>
              </a:rPr>
              <a:t>ακροάσεις, συζητήσεις,</a:t>
            </a:r>
          </a:p>
          <a:p>
            <a:pPr>
              <a:buNone/>
            </a:pPr>
            <a:r>
              <a:rPr lang="el-GR" sz="1600" i="1" dirty="0">
                <a:solidFill>
                  <a:srgbClr val="FF0000"/>
                </a:solidFill>
                <a:latin typeface="Times New Roman" pitchFamily="18" charset="0"/>
                <a:cs typeface="Times New Roman" pitchFamily="18" charset="0"/>
              </a:rPr>
              <a:t>έξοδοι, πάρτι, μπαρ, ντισκοτέκ</a:t>
            </a:r>
            <a:r>
              <a:rPr lang="el-GR" sz="1600" dirty="0">
                <a:solidFill>
                  <a:srgbClr val="FF0000"/>
                </a:solidFill>
                <a:latin typeface="Times New Roman" pitchFamily="18" charset="0"/>
                <a:cs typeface="Times New Roman" pitchFamily="18" charset="0"/>
              </a:rPr>
              <a:t>…)</a:t>
            </a:r>
          </a:p>
          <a:p>
            <a:pPr>
              <a:buNone/>
            </a:pPr>
            <a:endParaRPr lang="el-GR" sz="2000" dirty="0">
              <a:solidFill>
                <a:sysClr val="windowText" lastClr="000000"/>
              </a:solidFill>
              <a:latin typeface="Times New Roman" pitchFamily="18" charset="0"/>
              <a:cs typeface="Times New Roman" pitchFamily="18" charset="0"/>
            </a:endParaRPr>
          </a:p>
          <a:p>
            <a:pPr>
              <a:buNone/>
            </a:pPr>
            <a:endParaRPr lang="el-GR" sz="2000" dirty="0">
              <a:solidFill>
                <a:sysClr val="windowText" lastClr="000000"/>
              </a:solidFill>
              <a:latin typeface="Times New Roman" pitchFamily="18" charset="0"/>
              <a:cs typeface="Times New Roman" pitchFamily="18" charset="0"/>
            </a:endParaRPr>
          </a:p>
          <a:p>
            <a:pPr>
              <a:buNone/>
            </a:pPr>
            <a:r>
              <a:rPr lang="el-GR" sz="1600" dirty="0">
                <a:solidFill>
                  <a:schemeClr val="accent3">
                    <a:lumMod val="50000"/>
                  </a:schemeClr>
                </a:solidFill>
                <a:latin typeface="Times New Roman" pitchFamily="18" charset="0"/>
                <a:cs typeface="Times New Roman" pitchFamily="18" charset="0"/>
              </a:rPr>
              <a:t>Η Μ. που ακούτε έχει κάποιο</a:t>
            </a:r>
          </a:p>
          <a:p>
            <a:pPr>
              <a:buNone/>
            </a:pPr>
            <a:r>
              <a:rPr lang="el-GR" sz="1600" dirty="0">
                <a:solidFill>
                  <a:schemeClr val="accent3">
                    <a:lumMod val="50000"/>
                  </a:schemeClr>
                </a:solidFill>
                <a:latin typeface="Times New Roman" pitchFamily="18" charset="0"/>
                <a:cs typeface="Times New Roman" pitchFamily="18" charset="0"/>
              </a:rPr>
              <a:t>μήνυμα; Τι θέλει να σας</a:t>
            </a:r>
          </a:p>
          <a:p>
            <a:pPr>
              <a:buNone/>
            </a:pPr>
            <a:r>
              <a:rPr lang="el-GR" sz="1600" dirty="0">
                <a:solidFill>
                  <a:schemeClr val="accent3">
                    <a:lumMod val="50000"/>
                  </a:schemeClr>
                </a:solidFill>
                <a:latin typeface="Times New Roman" pitchFamily="18" charset="0"/>
                <a:cs typeface="Times New Roman" pitchFamily="18" charset="0"/>
              </a:rPr>
              <a:t>πει/μεταδώσει; (</a:t>
            </a:r>
            <a:r>
              <a:rPr lang="el-GR" sz="1600" i="1" dirty="0">
                <a:solidFill>
                  <a:schemeClr val="accent3">
                    <a:lumMod val="50000"/>
                  </a:schemeClr>
                </a:solidFill>
                <a:latin typeface="Times New Roman" pitchFamily="18" charset="0"/>
                <a:cs typeface="Times New Roman" pitchFamily="18" charset="0"/>
              </a:rPr>
              <a:t>σχέσεις Μ. με πολιτική, κουλτούρα, σεξ…</a:t>
            </a:r>
            <a:r>
              <a:rPr lang="el-GR" sz="1600" dirty="0">
                <a:solidFill>
                  <a:schemeClr val="accent3">
                    <a:lumMod val="50000"/>
                  </a:schemeClr>
                </a:solidFill>
                <a:latin typeface="Times New Roman" pitchFamily="18" charset="0"/>
                <a:cs typeface="Times New Roman" pitchFamily="18" charset="0"/>
              </a:rPr>
              <a:t>)</a:t>
            </a:r>
          </a:p>
          <a:p>
            <a:pPr>
              <a:buNone/>
            </a:pPr>
            <a:endParaRPr lang="el-GR"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28</a:t>
            </a:fld>
            <a:endParaRPr lang="el-G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864096"/>
          </a:xfrm>
        </p:spPr>
        <p:txBody>
          <a:bodyPr>
            <a:noAutofit/>
          </a:bodyPr>
          <a:lstStyle/>
          <a:p>
            <a:br>
              <a:rPr lang="el-GR" sz="2000" dirty="0">
                <a:solidFill>
                  <a:srgbClr val="0070C0"/>
                </a:solidFill>
                <a:latin typeface="Times New Roman" pitchFamily="18" charset="0"/>
                <a:cs typeface="Times New Roman" pitchFamily="18" charset="0"/>
              </a:rPr>
            </a:br>
            <a:r>
              <a:rPr lang="el-GR" sz="2000" dirty="0">
                <a:solidFill>
                  <a:srgbClr val="0070C0"/>
                </a:solidFill>
                <a:latin typeface="Times New Roman" pitchFamily="18" charset="0"/>
                <a:cs typeface="Times New Roman" pitchFamily="18" charset="0"/>
              </a:rPr>
              <a:t>Σ</a:t>
            </a:r>
            <a:r>
              <a:rPr lang="el-GR" sz="2400" dirty="0">
                <a:solidFill>
                  <a:srgbClr val="0070C0"/>
                </a:solidFill>
                <a:latin typeface="Times New Roman" pitchFamily="18" charset="0"/>
                <a:cs typeface="Times New Roman" pitchFamily="18" charset="0"/>
              </a:rPr>
              <a:t>υνέντευξη 7 – Πώς διεξάγεται: Σημαντικότατες πρακτικές συμβουλές - 1</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268760"/>
            <a:ext cx="8640960" cy="5256584"/>
          </a:xfrm>
        </p:spPr>
        <p:txBody>
          <a:bodyPr>
            <a:normAutofit/>
          </a:bodyPr>
          <a:lstStyle/>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Μ</a:t>
            </a:r>
            <a:r>
              <a:rPr lang="el-GR" sz="2000" dirty="0">
                <a:solidFill>
                  <a:sysClr val="windowText" lastClr="000000"/>
                </a:solidFill>
                <a:latin typeface="Times New Roman" pitchFamily="18" charset="0"/>
                <a:cs typeface="Times New Roman" pitchFamily="18" charset="0"/>
              </a:rPr>
              <a:t>η-</a:t>
            </a:r>
            <a:r>
              <a:rPr lang="el-GR" sz="2000" dirty="0" err="1">
                <a:solidFill>
                  <a:sysClr val="windowText" lastClr="000000"/>
                </a:solidFill>
                <a:latin typeface="Times New Roman" pitchFamily="18" charset="0"/>
                <a:cs typeface="Times New Roman" pitchFamily="18" charset="0"/>
              </a:rPr>
              <a:t>κατευθυντικότητα </a:t>
            </a:r>
            <a:r>
              <a:rPr lang="el-GR" sz="2000" dirty="0">
                <a:solidFill>
                  <a:sysClr val="windowText" lastClr="000000"/>
                </a:solidFill>
                <a:latin typeface="Times New Roman" pitchFamily="18" charset="0"/>
                <a:cs typeface="Times New Roman" pitchFamily="18" charset="0"/>
              </a:rPr>
              <a:t>– Ένα (ουτοπικό;) ιδεώδες στις απαρχές της </a:t>
            </a:r>
            <a:r>
              <a:rPr lang="el-GR" sz="2000" i="1" dirty="0">
                <a:solidFill>
                  <a:sysClr val="windowText" lastClr="000000"/>
                </a:solidFill>
                <a:latin typeface="Times New Roman" pitchFamily="18" charset="0"/>
                <a:cs typeface="Times New Roman" pitchFamily="18" charset="0"/>
              </a:rPr>
              <a:t>μη-</a:t>
            </a:r>
            <a:r>
              <a:rPr lang="el-GR" sz="2000" i="1" dirty="0" err="1">
                <a:solidFill>
                  <a:sysClr val="windowText" lastClr="000000"/>
                </a:solidFill>
                <a:latin typeface="Times New Roman" pitchFamily="18" charset="0"/>
                <a:cs typeface="Times New Roman" pitchFamily="18" charset="0"/>
              </a:rPr>
              <a:t>κατευθυντικής</a:t>
            </a:r>
            <a:r>
              <a:rPr lang="el-GR" sz="2000" dirty="0" err="1">
                <a:solidFill>
                  <a:sysClr val="windowText" lastClr="000000"/>
                </a:solidFill>
                <a:latin typeface="Times New Roman" pitchFamily="18" charset="0"/>
                <a:cs typeface="Times New Roman" pitchFamily="18" charset="0"/>
              </a:rPr>
              <a:t> </a:t>
            </a:r>
            <a:r>
              <a:rPr lang="el-GR" sz="2000" dirty="0">
                <a:solidFill>
                  <a:sysClr val="windowText" lastClr="000000"/>
                </a:solidFill>
                <a:latin typeface="Times New Roman" pitchFamily="18" charset="0"/>
                <a:cs typeface="Times New Roman" pitchFamily="18" charset="0"/>
              </a:rPr>
              <a:t>συμβουλευτικής και της </a:t>
            </a:r>
            <a:r>
              <a:rPr lang="el-GR" sz="2000" i="1" dirty="0" err="1">
                <a:solidFill>
                  <a:sysClr val="windowText" lastClr="000000"/>
                </a:solidFill>
                <a:latin typeface="Times New Roman" pitchFamily="18" charset="0"/>
                <a:cs typeface="Times New Roman" pitchFamily="18" charset="0"/>
              </a:rPr>
              <a:t>προσωποκεντρικής</a:t>
            </a:r>
            <a:r>
              <a:rPr lang="el-GR" sz="2000" i="1" dirty="0">
                <a:solidFill>
                  <a:sysClr val="windowText" lastClr="000000"/>
                </a:solidFill>
                <a:latin typeface="Times New Roman" pitchFamily="18" charset="0"/>
                <a:cs typeface="Times New Roman" pitchFamily="18" charset="0"/>
              </a:rPr>
              <a:t> </a:t>
            </a:r>
            <a:r>
              <a:rPr lang="el-GR" sz="2000" dirty="0">
                <a:solidFill>
                  <a:sysClr val="windowText" lastClr="000000"/>
                </a:solidFill>
                <a:latin typeface="Times New Roman" pitchFamily="18" charset="0"/>
                <a:cs typeface="Times New Roman" pitchFamily="18" charset="0"/>
              </a:rPr>
              <a:t>θεραπευτικής προσέγγισης.</a:t>
            </a:r>
          </a:p>
          <a:p>
            <a:pPr>
              <a:buNone/>
            </a:pPr>
            <a:endParaRPr lang="el-GR" sz="2000" dirty="0">
              <a:solidFill>
                <a:sysClr val="windowText" lastClr="000000"/>
              </a:solidFill>
              <a:latin typeface="Times New Roman" pitchFamily="18" charset="0"/>
              <a:cs typeface="Times New Roman" pitchFamily="18" charset="0"/>
            </a:endParaRPr>
          </a:p>
          <a:p>
            <a:pPr>
              <a:buNone/>
            </a:pPr>
            <a:r>
              <a:rPr lang="el-GR" sz="2000" dirty="0">
                <a:solidFill>
                  <a:sysClr val="windowText" lastClr="000000"/>
                </a:solidFill>
                <a:latin typeface="Times New Roman" pitchFamily="18" charset="0"/>
                <a:cs typeface="Times New Roman" pitchFamily="18" charset="0"/>
              </a:rPr>
              <a:t>Στάση του συμβούλου →</a:t>
            </a:r>
          </a:p>
          <a:p>
            <a:pPr>
              <a:buNone/>
            </a:pPr>
            <a:r>
              <a:rPr lang="el-GR" sz="2000" i="1" dirty="0">
                <a:solidFill>
                  <a:sysClr val="windowText" lastClr="000000"/>
                </a:solidFill>
                <a:latin typeface="Times New Roman" pitchFamily="18" charset="0"/>
                <a:cs typeface="Times New Roman" pitchFamily="18" charset="0"/>
              </a:rPr>
              <a:t>- Αυθεντική </a:t>
            </a:r>
            <a:r>
              <a:rPr lang="el-GR" sz="2000" dirty="0">
                <a:solidFill>
                  <a:sysClr val="windowText" lastClr="000000"/>
                </a:solidFill>
                <a:latin typeface="Times New Roman" pitchFamily="18" charset="0"/>
                <a:cs typeface="Times New Roman" pitchFamily="18" charset="0"/>
              </a:rPr>
              <a:t>(όχι απλά ένας ρόλος ή μία λειτουργία),</a:t>
            </a:r>
          </a:p>
          <a:p>
            <a:pPr>
              <a:buNone/>
            </a:pPr>
            <a:r>
              <a:rPr lang="el-GR" sz="2000" i="1" dirty="0">
                <a:solidFill>
                  <a:sysClr val="windowText" lastClr="000000"/>
                </a:solidFill>
                <a:latin typeface="Times New Roman" pitchFamily="18" charset="0"/>
                <a:cs typeface="Times New Roman" pitchFamily="18" charset="0"/>
              </a:rPr>
              <a:t>- Θετική</a:t>
            </a:r>
            <a:r>
              <a:rPr lang="el-GR" sz="2000" dirty="0">
                <a:solidFill>
                  <a:sysClr val="windowText" lastClr="000000"/>
                </a:solidFill>
                <a:latin typeface="Times New Roman" pitchFamily="18" charset="0"/>
                <a:cs typeface="Times New Roman" pitchFamily="18" charset="0"/>
              </a:rPr>
              <a:t> (ανεπιφύλακτα από-δέχεται και φροντίζει),</a:t>
            </a:r>
          </a:p>
          <a:p>
            <a:pPr>
              <a:buNone/>
            </a:pPr>
            <a:r>
              <a:rPr lang="el-GR" sz="2000" i="1" dirty="0">
                <a:solidFill>
                  <a:sysClr val="windowText" lastClr="000000"/>
                </a:solidFill>
                <a:latin typeface="Times New Roman" pitchFamily="18" charset="0"/>
                <a:cs typeface="Times New Roman" pitchFamily="18" charset="0"/>
              </a:rPr>
              <a:t>- </a:t>
            </a:r>
            <a:r>
              <a:rPr lang="el-GR" sz="2000" i="1" dirty="0" err="1">
                <a:solidFill>
                  <a:sysClr val="windowText" lastClr="000000"/>
                </a:solidFill>
                <a:latin typeface="Times New Roman" pitchFamily="18" charset="0"/>
                <a:cs typeface="Times New Roman" pitchFamily="18" charset="0"/>
              </a:rPr>
              <a:t>Ενσυναισθητική</a:t>
            </a:r>
            <a:r>
              <a:rPr lang="el-GR" sz="2000" dirty="0">
                <a:solidFill>
                  <a:sysClr val="windowText" lastClr="000000"/>
                </a:solidFill>
                <a:latin typeface="Times New Roman" pitchFamily="18" charset="0"/>
                <a:cs typeface="Times New Roman" pitchFamily="18" charset="0"/>
              </a:rPr>
              <a:t> («συλλαμβάνει» χωρίς να αξιολογεί τις συγκινήσεις τον υποκειμενικό κόσμο του άλλου – και χωρίς να ταυτίζεται με αυτόν).</a:t>
            </a:r>
          </a:p>
          <a:p>
            <a:pPr>
              <a:buNone/>
            </a:pPr>
            <a:endParaRPr lang="el-GR" sz="2000" dirty="0">
              <a:solidFill>
                <a:sysClr val="windowText" lastClr="000000"/>
              </a:solidFill>
              <a:latin typeface="Times New Roman" pitchFamily="18" charset="0"/>
              <a:cs typeface="Times New Roman" pitchFamily="18" charset="0"/>
            </a:endParaRPr>
          </a:p>
          <a:p>
            <a:pPr>
              <a:buNone/>
            </a:pPr>
            <a:r>
              <a:rPr lang="el-GR" sz="2000" dirty="0">
                <a:solidFill>
                  <a:sysClr val="windowText" lastClr="000000"/>
                </a:solidFill>
                <a:latin typeface="Times New Roman" pitchFamily="18" charset="0"/>
                <a:cs typeface="Times New Roman" pitchFamily="18" charset="0"/>
              </a:rPr>
              <a:t>Δύσκολο να εφαρμοστεί στην ερευνητική συνέντευξη, αλλά πρέπει πάντα να μας εμπνέει!~</a:t>
            </a:r>
            <a:endParaRPr lang="el-GR"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29</a:t>
            </a:fld>
            <a:endParaRPr lang="el-G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solidFill>
                  <a:srgbClr val="0070C0"/>
                </a:solidFill>
                <a:latin typeface="Times New Roman" pitchFamily="18" charset="0"/>
                <a:cs typeface="Times New Roman" pitchFamily="18" charset="0"/>
              </a:rPr>
              <a:t>Επιστήμη 1</a:t>
            </a:r>
            <a:br>
              <a:rPr lang="el-GR" dirty="0">
                <a:solidFill>
                  <a:srgbClr val="0070C0"/>
                </a:solidFill>
                <a:latin typeface="Times New Roman" pitchFamily="18" charset="0"/>
                <a:cs typeface="Times New Roman" pitchFamily="18" charset="0"/>
              </a:rPr>
            </a:br>
            <a:endParaRPr lang="el-GR" dirty="0">
              <a:solidFill>
                <a:srgbClr val="0070C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600200"/>
            <a:ext cx="8640960" cy="4925144"/>
          </a:xfrm>
        </p:spPr>
        <p:txBody>
          <a:bodyPr>
            <a:normAutofit/>
          </a:bodyPr>
          <a:lstStyle/>
          <a:p>
            <a:pPr>
              <a:buNone/>
            </a:pPr>
            <a:r>
              <a:rPr lang="el-GR" dirty="0">
                <a:latin typeface="Times New Roman" pitchFamily="18" charset="0"/>
                <a:cs typeface="Times New Roman" pitchFamily="18" charset="0"/>
              </a:rPr>
              <a:t>Ορθολογική και συστηματική έρευνα της πραγματικότητας</a:t>
            </a:r>
          </a:p>
          <a:p>
            <a:pPr>
              <a:buNone/>
            </a:pPr>
            <a:r>
              <a:rPr lang="el-GR" dirty="0">
                <a:latin typeface="Times New Roman" pitchFamily="18" charset="0"/>
                <a:cs typeface="Times New Roman" pitchFamily="18" charset="0"/>
              </a:rPr>
              <a:t>Συστηματική οργάνωση (και έγκυρη παρουσίαση) της προκύπτουσας γνώσης</a:t>
            </a:r>
          </a:p>
          <a:p>
            <a:pPr>
              <a:buNone/>
            </a:pPr>
            <a:r>
              <a:rPr lang="el-GR" dirty="0">
                <a:latin typeface="Times New Roman" pitchFamily="18" charset="0"/>
                <a:cs typeface="Times New Roman" pitchFamily="18" charset="0"/>
              </a:rPr>
              <a:t>→</a:t>
            </a:r>
          </a:p>
          <a:p>
            <a:pPr>
              <a:buNone/>
            </a:pPr>
            <a:r>
              <a:rPr lang="el-GR" dirty="0">
                <a:latin typeface="Times New Roman" pitchFamily="18" charset="0"/>
                <a:cs typeface="Times New Roman" pitchFamily="18" charset="0"/>
              </a:rPr>
              <a:t>δυναμικότητα, μεθοδικότητα, σκοπιμότητα, σοβαρότητα, μαθηματική έκφραση…</a:t>
            </a:r>
          </a:p>
          <a:p>
            <a:pPr>
              <a:buNone/>
            </a:pPr>
            <a:endParaRPr lang="el-GR" dirty="0">
              <a:latin typeface="Times New Roman" pitchFamily="18" charset="0"/>
              <a:cs typeface="Times New Roman" pitchFamily="18" charset="0"/>
            </a:endParaRPr>
          </a:p>
          <a:p>
            <a:pPr algn="r">
              <a:buNone/>
            </a:pPr>
            <a:r>
              <a:rPr lang="el-GR" sz="2400" dirty="0">
                <a:latin typeface="Times New Roman" pitchFamily="18" charset="0"/>
                <a:cs typeface="Times New Roman" pitchFamily="18" charset="0"/>
              </a:rPr>
              <a:t>(Εγκυκλοπαίδεια Πάπυρος </a:t>
            </a:r>
            <a:r>
              <a:rPr lang="el-GR" sz="2400" dirty="0" err="1">
                <a:latin typeface="Times New Roman" pitchFamily="18" charset="0"/>
                <a:cs typeface="Times New Roman" pitchFamily="18" charset="0"/>
              </a:rPr>
              <a:t>Λαρούς</a:t>
            </a:r>
            <a:r>
              <a:rPr lang="el-GR" sz="2400" dirty="0">
                <a:latin typeface="Times New Roman" pitchFamily="18" charset="0"/>
                <a:cs typeface="Times New Roman" pitchFamily="18" charset="0"/>
              </a:rPr>
              <a:t> / </a:t>
            </a:r>
            <a:r>
              <a:rPr lang="el-GR" sz="2400" dirty="0" err="1">
                <a:latin typeface="Times New Roman" pitchFamily="18" charset="0"/>
                <a:cs typeface="Times New Roman" pitchFamily="18" charset="0"/>
              </a:rPr>
              <a:t>Μπριτάννικα</a:t>
            </a:r>
            <a:r>
              <a:rPr lang="el-GR" sz="2400" dirty="0">
                <a:latin typeface="Times New Roman" pitchFamily="18" charset="0"/>
                <a:cs typeface="Times New Roman" pitchFamily="18" charset="0"/>
              </a:rPr>
              <a:t>)</a:t>
            </a:r>
          </a:p>
          <a:p>
            <a:pPr>
              <a:buNone/>
            </a:pPr>
            <a:endParaRPr lang="el-GR"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3</a:t>
            </a:fld>
            <a:endParaRPr lang="el-G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864096"/>
          </a:xfrm>
        </p:spPr>
        <p:txBody>
          <a:bodyPr>
            <a:noAutofit/>
          </a:bodyPr>
          <a:lstStyle/>
          <a:p>
            <a:br>
              <a:rPr lang="el-GR" sz="2000" dirty="0">
                <a:solidFill>
                  <a:srgbClr val="0070C0"/>
                </a:solidFill>
                <a:latin typeface="Times New Roman" pitchFamily="18" charset="0"/>
                <a:cs typeface="Times New Roman" pitchFamily="18" charset="0"/>
              </a:rPr>
            </a:br>
            <a:r>
              <a:rPr lang="el-GR" sz="2000" dirty="0">
                <a:solidFill>
                  <a:srgbClr val="0070C0"/>
                </a:solidFill>
                <a:latin typeface="Times New Roman" pitchFamily="18" charset="0"/>
                <a:cs typeface="Times New Roman" pitchFamily="18" charset="0"/>
              </a:rPr>
              <a:t>Σ</a:t>
            </a:r>
            <a:r>
              <a:rPr lang="el-GR" sz="2400" dirty="0">
                <a:solidFill>
                  <a:srgbClr val="0070C0"/>
                </a:solidFill>
                <a:latin typeface="Times New Roman" pitchFamily="18" charset="0"/>
                <a:cs typeface="Times New Roman" pitchFamily="18" charset="0"/>
              </a:rPr>
              <a:t>υνέντευξη 8 – Πώς διεξάγεται: Σημαντικότατες πρακτικές συμβουλές - 2</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268760"/>
            <a:ext cx="8640960" cy="5256584"/>
          </a:xfrm>
        </p:spPr>
        <p:txBody>
          <a:bodyPr>
            <a:normAutofit/>
          </a:bodyPr>
          <a:lstStyle/>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Στάσεις κατά την διάρκεια μιας (αδόμητης ή </a:t>
            </a:r>
            <a:r>
              <a:rPr lang="el-GR" sz="2000" dirty="0" err="1">
                <a:latin typeface="Times New Roman" pitchFamily="18" charset="0"/>
                <a:cs typeface="Times New Roman" pitchFamily="18" charset="0"/>
              </a:rPr>
              <a:t>ημι</a:t>
            </a:r>
            <a:r>
              <a:rPr lang="el-GR" sz="2000" dirty="0">
                <a:latin typeface="Times New Roman" pitchFamily="18" charset="0"/>
                <a:cs typeface="Times New Roman" pitchFamily="18" charset="0"/>
              </a:rPr>
              <a:t>-δομημένης) συνέντευξης (</a:t>
            </a:r>
            <a:r>
              <a:rPr lang="en-US" sz="2000" dirty="0">
                <a:latin typeface="Times New Roman" pitchFamily="18" charset="0"/>
                <a:cs typeface="Times New Roman" pitchFamily="18" charset="0"/>
              </a:rPr>
              <a:t>Porter, 1950) </a:t>
            </a:r>
            <a:r>
              <a:rPr lang="el-GR" sz="2000" dirty="0">
                <a:latin typeface="Times New Roman" pitchFamily="18" charset="0"/>
                <a:cs typeface="Times New Roman" pitchFamily="18" charset="0"/>
              </a:rPr>
              <a:t>→ </a:t>
            </a:r>
          </a:p>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 Ερμηνευτική </a:t>
            </a:r>
          </a:p>
          <a:p>
            <a:pPr>
              <a:buNone/>
            </a:pPr>
            <a:r>
              <a:rPr lang="el-GR" sz="2000" dirty="0">
                <a:latin typeface="Times New Roman" pitchFamily="18" charset="0"/>
                <a:cs typeface="Times New Roman" pitchFamily="18" charset="0"/>
              </a:rPr>
              <a:t>- Αξιολογική </a:t>
            </a:r>
          </a:p>
          <a:p>
            <a:pPr>
              <a:buNone/>
            </a:pPr>
            <a:r>
              <a:rPr lang="el-GR" sz="2000" dirty="0">
                <a:latin typeface="Times New Roman" pitchFamily="18" charset="0"/>
                <a:cs typeface="Times New Roman" pitchFamily="18" charset="0"/>
              </a:rPr>
              <a:t>- Συμβουλευτική-Βοήθειας </a:t>
            </a:r>
          </a:p>
          <a:p>
            <a:pPr>
              <a:buNone/>
            </a:pPr>
            <a:r>
              <a:rPr lang="el-GR" sz="2000" dirty="0">
                <a:latin typeface="Times New Roman" pitchFamily="18" charset="0"/>
                <a:cs typeface="Times New Roman" pitchFamily="18" charset="0"/>
              </a:rPr>
              <a:t>- Εξεταστική </a:t>
            </a:r>
          </a:p>
          <a:p>
            <a:pPr>
              <a:buNone/>
            </a:pPr>
            <a:r>
              <a:rPr lang="el-GR" sz="2000" dirty="0">
                <a:latin typeface="Times New Roman" pitchFamily="18" charset="0"/>
                <a:cs typeface="Times New Roman" pitchFamily="18" charset="0"/>
              </a:rPr>
              <a:t>- Κατανοητική </a:t>
            </a:r>
          </a:p>
        </p:txBody>
      </p:sp>
      <p:sp>
        <p:nvSpPr>
          <p:cNvPr id="4" name="Slide Number Placeholder 3"/>
          <p:cNvSpPr>
            <a:spLocks noGrp="1"/>
          </p:cNvSpPr>
          <p:nvPr>
            <p:ph type="sldNum" sz="quarter" idx="12"/>
          </p:nvPr>
        </p:nvSpPr>
        <p:spPr/>
        <p:txBody>
          <a:bodyPr/>
          <a:lstStyle/>
          <a:p>
            <a:fld id="{D3F1D1C4-C2D9-4231-9FB2-B2D9D97AA41D}" type="slidenum">
              <a:rPr lang="el-GR" smtClean="0"/>
              <a:pPr/>
              <a:t>30</a:t>
            </a:fld>
            <a:endParaRPr lang="el-G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864096"/>
          </a:xfrm>
        </p:spPr>
        <p:txBody>
          <a:bodyPr>
            <a:noAutofit/>
          </a:bodyPr>
          <a:lstStyle/>
          <a:p>
            <a:br>
              <a:rPr lang="el-GR" sz="2000" dirty="0">
                <a:solidFill>
                  <a:srgbClr val="0070C0"/>
                </a:solidFill>
                <a:latin typeface="Times New Roman" pitchFamily="18" charset="0"/>
                <a:cs typeface="Times New Roman" pitchFamily="18" charset="0"/>
              </a:rPr>
            </a:br>
            <a:r>
              <a:rPr lang="el-GR" sz="2000" dirty="0">
                <a:solidFill>
                  <a:srgbClr val="0070C0"/>
                </a:solidFill>
                <a:latin typeface="Times New Roman" pitchFamily="18" charset="0"/>
                <a:cs typeface="Times New Roman" pitchFamily="18" charset="0"/>
              </a:rPr>
              <a:t>Σ</a:t>
            </a:r>
            <a:r>
              <a:rPr lang="el-GR" sz="2400" dirty="0">
                <a:solidFill>
                  <a:srgbClr val="0070C0"/>
                </a:solidFill>
                <a:latin typeface="Times New Roman" pitchFamily="18" charset="0"/>
                <a:cs typeface="Times New Roman" pitchFamily="18" charset="0"/>
              </a:rPr>
              <a:t>υνέντευξη 9 – Πώς διεξάγεται: Σημαντικότατες πρακτικές συμβουλές - 2</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268760"/>
            <a:ext cx="8640960" cy="5256584"/>
          </a:xfrm>
        </p:spPr>
        <p:txBody>
          <a:bodyPr>
            <a:normAutofit/>
          </a:bodyPr>
          <a:lstStyle/>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Στάσεις</a:t>
            </a:r>
            <a:r>
              <a:rPr lang="en-US" sz="2000" dirty="0">
                <a:latin typeface="Times New Roman" pitchFamily="18" charset="0"/>
                <a:cs typeface="Times New Roman" pitchFamily="18" charset="0"/>
              </a:rPr>
              <a:t>/</a:t>
            </a:r>
            <a:r>
              <a:rPr lang="el-GR" sz="2000" dirty="0">
                <a:latin typeface="Times New Roman" pitchFamily="18" charset="0"/>
                <a:cs typeface="Times New Roman" pitchFamily="18" charset="0"/>
              </a:rPr>
              <a:t>αντιδράσεις κατά την διάρκεια μιας (αδόμητης ή </a:t>
            </a:r>
            <a:r>
              <a:rPr lang="el-GR" sz="2000" dirty="0" err="1">
                <a:latin typeface="Times New Roman" pitchFamily="18" charset="0"/>
                <a:cs typeface="Times New Roman" pitchFamily="18" charset="0"/>
              </a:rPr>
              <a:t>ημι</a:t>
            </a:r>
            <a:r>
              <a:rPr lang="el-GR" sz="2000" dirty="0">
                <a:latin typeface="Times New Roman" pitchFamily="18" charset="0"/>
                <a:cs typeface="Times New Roman" pitchFamily="18" charset="0"/>
              </a:rPr>
              <a:t>-δομημένης) συνέντευξης (</a:t>
            </a:r>
            <a:r>
              <a:rPr lang="en-US" sz="2000" dirty="0">
                <a:latin typeface="Times New Roman" pitchFamily="18" charset="0"/>
                <a:cs typeface="Times New Roman" pitchFamily="18" charset="0"/>
              </a:rPr>
              <a:t>Porter, 1950) </a:t>
            </a:r>
            <a:r>
              <a:rPr lang="el-GR" sz="2000" dirty="0">
                <a:latin typeface="Times New Roman" pitchFamily="18" charset="0"/>
                <a:cs typeface="Times New Roman" pitchFamily="18" charset="0"/>
              </a:rPr>
              <a:t>→ </a:t>
            </a:r>
          </a:p>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 Ερμηνευτική </a:t>
            </a:r>
          </a:p>
          <a:p>
            <a:pPr>
              <a:buNone/>
            </a:pPr>
            <a:r>
              <a:rPr lang="el-GR" sz="2000" dirty="0">
                <a:latin typeface="Times New Roman" pitchFamily="18" charset="0"/>
                <a:cs typeface="Times New Roman" pitchFamily="18" charset="0"/>
              </a:rPr>
              <a:t>- Αξιολογική </a:t>
            </a:r>
          </a:p>
          <a:p>
            <a:pPr>
              <a:buNone/>
            </a:pPr>
            <a:r>
              <a:rPr lang="el-GR" sz="2000" dirty="0">
                <a:latin typeface="Times New Roman" pitchFamily="18" charset="0"/>
                <a:cs typeface="Times New Roman" pitchFamily="18" charset="0"/>
              </a:rPr>
              <a:t>- Συμβουλευτική-Βοήθειας </a:t>
            </a:r>
          </a:p>
          <a:p>
            <a:pPr>
              <a:buNone/>
            </a:pPr>
            <a:r>
              <a:rPr lang="el-GR" sz="2000" dirty="0">
                <a:latin typeface="Times New Roman" pitchFamily="18" charset="0"/>
                <a:cs typeface="Times New Roman" pitchFamily="18" charset="0"/>
              </a:rPr>
              <a:t>- Εξεταστική </a:t>
            </a:r>
          </a:p>
          <a:p>
            <a:pPr>
              <a:buNone/>
            </a:pPr>
            <a:r>
              <a:rPr lang="el-GR" sz="2000" dirty="0">
                <a:latin typeface="Times New Roman" pitchFamily="18" charset="0"/>
                <a:cs typeface="Times New Roman" pitchFamily="18" charset="0"/>
              </a:rPr>
              <a:t>- Κατανοητική </a:t>
            </a:r>
          </a:p>
        </p:txBody>
      </p:sp>
      <p:sp>
        <p:nvSpPr>
          <p:cNvPr id="4" name="Slide Number Placeholder 3"/>
          <p:cNvSpPr>
            <a:spLocks noGrp="1"/>
          </p:cNvSpPr>
          <p:nvPr>
            <p:ph type="sldNum" sz="quarter" idx="12"/>
          </p:nvPr>
        </p:nvSpPr>
        <p:spPr/>
        <p:txBody>
          <a:bodyPr/>
          <a:lstStyle/>
          <a:p>
            <a:fld id="{D3F1D1C4-C2D9-4231-9FB2-B2D9D97AA41D}" type="slidenum">
              <a:rPr lang="el-GR" smtClean="0"/>
              <a:pPr/>
              <a:t>31</a:t>
            </a:fld>
            <a:endParaRPr lang="el-G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864096"/>
          </a:xfrm>
        </p:spPr>
        <p:txBody>
          <a:bodyPr>
            <a:noAutofit/>
          </a:bodyPr>
          <a:lstStyle/>
          <a:p>
            <a:br>
              <a:rPr lang="el-GR" sz="2000" dirty="0">
                <a:solidFill>
                  <a:srgbClr val="0070C0"/>
                </a:solidFill>
                <a:latin typeface="Times New Roman" pitchFamily="18" charset="0"/>
                <a:cs typeface="Times New Roman" pitchFamily="18" charset="0"/>
              </a:rPr>
            </a:br>
            <a:r>
              <a:rPr lang="el-GR" sz="2000" dirty="0">
                <a:solidFill>
                  <a:srgbClr val="0070C0"/>
                </a:solidFill>
                <a:latin typeface="Times New Roman" pitchFamily="18" charset="0"/>
                <a:cs typeface="Times New Roman" pitchFamily="18" charset="0"/>
              </a:rPr>
              <a:t>Σ</a:t>
            </a:r>
            <a:r>
              <a:rPr lang="el-GR" sz="2400" dirty="0">
                <a:solidFill>
                  <a:srgbClr val="0070C0"/>
                </a:solidFill>
                <a:latin typeface="Times New Roman" pitchFamily="18" charset="0"/>
                <a:cs typeface="Times New Roman" pitchFamily="18" charset="0"/>
              </a:rPr>
              <a:t>υνέντευξη 10 – Πώς διεξάγεται: Σημαντικότατες πρακτικές συμβουλές - 2</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268760"/>
            <a:ext cx="8640960" cy="5256584"/>
          </a:xfrm>
        </p:spPr>
        <p:txBody>
          <a:bodyPr>
            <a:normAutofit fontScale="92500" lnSpcReduction="10000"/>
          </a:bodyPr>
          <a:lstStyle/>
          <a:p>
            <a:pPr>
              <a:buNone/>
            </a:pPr>
            <a:r>
              <a:rPr lang="el-GR" sz="2000" dirty="0">
                <a:solidFill>
                  <a:srgbClr val="7030A0"/>
                </a:solidFill>
                <a:latin typeface="Times New Roman" pitchFamily="18" charset="0"/>
                <a:cs typeface="Times New Roman" pitchFamily="18" charset="0"/>
              </a:rPr>
              <a:t>Στάσεις</a:t>
            </a:r>
            <a:r>
              <a:rPr lang="en-US" sz="2000" dirty="0">
                <a:solidFill>
                  <a:srgbClr val="7030A0"/>
                </a:solidFill>
                <a:latin typeface="Times New Roman" pitchFamily="18" charset="0"/>
                <a:cs typeface="Times New Roman" pitchFamily="18" charset="0"/>
              </a:rPr>
              <a:t>/</a:t>
            </a:r>
            <a:r>
              <a:rPr lang="el-GR" sz="2000" dirty="0">
                <a:solidFill>
                  <a:srgbClr val="7030A0"/>
                </a:solidFill>
                <a:latin typeface="Times New Roman" pitchFamily="18" charset="0"/>
                <a:cs typeface="Times New Roman" pitchFamily="18" charset="0"/>
              </a:rPr>
              <a:t>αντιδράσεις – παραδείγματα 1</a:t>
            </a:r>
          </a:p>
          <a:p>
            <a:pPr>
              <a:buNone/>
            </a:pPr>
            <a:endParaRPr lang="el-GR" sz="2000" dirty="0">
              <a:solidFill>
                <a:srgbClr val="7030A0"/>
              </a:solidFill>
              <a:latin typeface="Times New Roman" pitchFamily="18" charset="0"/>
              <a:cs typeface="Times New Roman" pitchFamily="18" charset="0"/>
            </a:endParaRPr>
          </a:p>
          <a:p>
            <a:pPr>
              <a:buNone/>
            </a:pPr>
            <a:r>
              <a:rPr lang="el-GR" sz="2000" dirty="0"/>
              <a:t>	(…) τράκαρα. Και… έχω ένα καρούμπαλο πόσο; 8 χρόνια τώρα 9, το οποίο κάθε φορά που, ξέρεις τώρα, τσιτώνω λίγο, γίνεται ροζ. Από τότε όμως έμαθα να οδηγάω. Από τότε φοράω κράνος… πούλησα το παπί, πήρα το πρώτο το </a:t>
            </a:r>
            <a:r>
              <a:rPr lang="el-GR" sz="2000" dirty="0" err="1"/>
              <a:t>εντουράκι</a:t>
            </a:r>
            <a:r>
              <a:rPr lang="el-GR" sz="2000" dirty="0"/>
              <a:t> το μικρό… και έμαθα να οδηγάω. Αφού τράκαρα, αφού ήμουνα ένα μήνα στο </a:t>
            </a:r>
            <a:r>
              <a:rPr lang="el-GR" sz="2000" dirty="0" err="1"/>
              <a:t>κρεββάτι</a:t>
            </a:r>
            <a:r>
              <a:rPr lang="el-GR" sz="2000" dirty="0"/>
              <a:t>…</a:t>
            </a:r>
          </a:p>
          <a:p>
            <a:pPr>
              <a:buNone/>
            </a:pPr>
            <a:r>
              <a:rPr lang="el-GR" sz="2000" dirty="0"/>
              <a:t>	(</a:t>
            </a:r>
            <a:r>
              <a:rPr lang="el-GR" sz="2000" dirty="0" err="1"/>
              <a:t>συνεντευκτής</a:t>
            </a:r>
            <a:r>
              <a:rPr lang="el-GR" sz="2000" dirty="0"/>
              <a:t>):  </a:t>
            </a:r>
            <a:r>
              <a:rPr lang="el-GR" sz="2000" i="1" dirty="0"/>
              <a:t>Έφταιγες εσύ</a:t>
            </a:r>
            <a:r>
              <a:rPr lang="el-GR" sz="2000" dirty="0"/>
              <a:t>;</a:t>
            </a:r>
          </a:p>
          <a:p>
            <a:pPr>
              <a:buNone/>
            </a:pPr>
            <a:endParaRPr lang="el-GR" sz="2000" dirty="0"/>
          </a:p>
          <a:p>
            <a:pPr>
              <a:buNone/>
            </a:pPr>
            <a:endParaRPr lang="el-GR" sz="2000" dirty="0"/>
          </a:p>
          <a:p>
            <a:pPr>
              <a:buNone/>
            </a:pPr>
            <a:r>
              <a:rPr lang="el-GR" sz="2000" dirty="0"/>
              <a:t>	(…) Αλλά έχω καιρό να το σκεφτώ ακόμα…</a:t>
            </a:r>
          </a:p>
          <a:p>
            <a:pPr>
              <a:buNone/>
            </a:pPr>
            <a:r>
              <a:rPr lang="el-GR" sz="2000" dirty="0"/>
              <a:t>	 (</a:t>
            </a:r>
            <a:r>
              <a:rPr lang="el-GR" sz="2000" dirty="0" err="1"/>
              <a:t>συνεντευκτής</a:t>
            </a:r>
            <a:r>
              <a:rPr lang="el-GR" sz="2000" dirty="0"/>
              <a:t>): Πότε θα φύγεις;</a:t>
            </a:r>
          </a:p>
          <a:p>
            <a:pPr>
              <a:buNone/>
            </a:pPr>
            <a:r>
              <a:rPr lang="el-GR" sz="2000" dirty="0"/>
              <a:t>	- Μόλις τελειώσει η σύμβαση…</a:t>
            </a:r>
          </a:p>
          <a:p>
            <a:pPr>
              <a:buNone/>
            </a:pPr>
            <a:r>
              <a:rPr lang="el-GR" sz="2000" dirty="0"/>
              <a:t>	 (</a:t>
            </a:r>
            <a:r>
              <a:rPr lang="el-GR" sz="2000" dirty="0" err="1"/>
              <a:t>συνεντευκτής</a:t>
            </a:r>
            <a:r>
              <a:rPr lang="el-GR" sz="2000" dirty="0"/>
              <a:t>): Α, είσαστε με σύμβαση εσείς… Κι η Μαριάννα είναι με σύμβαση;</a:t>
            </a:r>
          </a:p>
          <a:p>
            <a:pPr>
              <a:buNone/>
            </a:pPr>
            <a:r>
              <a:rPr lang="el-GR" sz="2000" dirty="0"/>
              <a:t>	- Η Μαριάννα είναι με πιο μεγάλη σύμβαση, είναι με εταιρεία χρόνια νομίζω, δεν ξέρω… Εγώ είμαι λίγο… 2 μήνες, 3 μήνες, 1 μήνα…</a:t>
            </a:r>
          </a:p>
          <a:p>
            <a:pPr>
              <a:buNone/>
            </a:pPr>
            <a:r>
              <a:rPr lang="el-GR" sz="2000" dirty="0"/>
              <a:t>	 (</a:t>
            </a:r>
            <a:r>
              <a:rPr lang="el-GR" sz="2000" dirty="0" err="1"/>
              <a:t>συνεντευκτής</a:t>
            </a:r>
            <a:r>
              <a:rPr lang="el-GR" sz="2000" dirty="0"/>
              <a:t>): Α, σας πάνε έτσι…</a:t>
            </a:r>
          </a:p>
          <a:p>
            <a:pPr>
              <a:buNone/>
            </a:pPr>
            <a:endParaRPr lang="el-GR" sz="2000" dirty="0"/>
          </a:p>
          <a:p>
            <a:pPr>
              <a:buNone/>
            </a:pPr>
            <a:endParaRPr lang="el-GR" sz="2000" dirty="0"/>
          </a:p>
          <a:p>
            <a:pPr>
              <a:buNone/>
            </a:pPr>
            <a:endParaRPr lang="el-GR" sz="2000" dirty="0"/>
          </a:p>
          <a:p>
            <a:pPr>
              <a:buNone/>
            </a:pPr>
            <a:endParaRPr lang="el-GR" sz="2000" dirty="0">
              <a:solidFill>
                <a:srgbClr val="7030A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32</a:t>
            </a:fld>
            <a:endParaRPr lang="el-G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792088"/>
          </a:xfrm>
        </p:spPr>
        <p:txBody>
          <a:bodyPr>
            <a:noAutofit/>
          </a:bodyPr>
          <a:lstStyle/>
          <a:p>
            <a:br>
              <a:rPr lang="el-GR" sz="2000" dirty="0">
                <a:solidFill>
                  <a:srgbClr val="0070C0"/>
                </a:solidFill>
                <a:latin typeface="Times New Roman" pitchFamily="18" charset="0"/>
                <a:cs typeface="Times New Roman" pitchFamily="18" charset="0"/>
              </a:rPr>
            </a:br>
            <a:r>
              <a:rPr lang="el-GR" sz="2000" dirty="0">
                <a:solidFill>
                  <a:srgbClr val="0070C0"/>
                </a:solidFill>
                <a:latin typeface="Times New Roman" pitchFamily="18" charset="0"/>
                <a:cs typeface="Times New Roman" pitchFamily="18" charset="0"/>
              </a:rPr>
              <a:t>Σ</a:t>
            </a:r>
            <a:r>
              <a:rPr lang="el-GR" sz="2400" dirty="0">
                <a:solidFill>
                  <a:srgbClr val="0070C0"/>
                </a:solidFill>
                <a:latin typeface="Times New Roman" pitchFamily="18" charset="0"/>
                <a:cs typeface="Times New Roman" pitchFamily="18" charset="0"/>
              </a:rPr>
              <a:t>υνέντευξη 11 – Πώς διεξάγεται: Σημαντικότατες πρακτικές συμβουλές - 2</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124744"/>
            <a:ext cx="8640960" cy="5400600"/>
          </a:xfrm>
        </p:spPr>
        <p:txBody>
          <a:bodyPr>
            <a:normAutofit fontScale="25000" lnSpcReduction="20000"/>
          </a:bodyPr>
          <a:lstStyle/>
          <a:p>
            <a:pPr>
              <a:buNone/>
            </a:pPr>
            <a:r>
              <a:rPr lang="el-GR" sz="5000" dirty="0">
                <a:solidFill>
                  <a:srgbClr val="7030A0"/>
                </a:solidFill>
                <a:latin typeface="Times New Roman" pitchFamily="18" charset="0"/>
                <a:cs typeface="Times New Roman" pitchFamily="18" charset="0"/>
              </a:rPr>
              <a:t>Στάσεις</a:t>
            </a:r>
            <a:r>
              <a:rPr lang="en-US" sz="5000" dirty="0">
                <a:solidFill>
                  <a:srgbClr val="7030A0"/>
                </a:solidFill>
                <a:latin typeface="Times New Roman" pitchFamily="18" charset="0"/>
                <a:cs typeface="Times New Roman" pitchFamily="18" charset="0"/>
              </a:rPr>
              <a:t>/</a:t>
            </a:r>
            <a:r>
              <a:rPr lang="el-GR" sz="5000" dirty="0">
                <a:solidFill>
                  <a:srgbClr val="7030A0"/>
                </a:solidFill>
                <a:latin typeface="Times New Roman" pitchFamily="18" charset="0"/>
                <a:cs typeface="Times New Roman" pitchFamily="18" charset="0"/>
              </a:rPr>
              <a:t>αντιδράσεις – παραδείγματα 2</a:t>
            </a:r>
          </a:p>
          <a:p>
            <a:pPr>
              <a:buNone/>
            </a:pPr>
            <a:endParaRPr lang="el-GR" sz="5000" dirty="0">
              <a:solidFill>
                <a:srgbClr val="7030A0"/>
              </a:solidFill>
              <a:latin typeface="Times New Roman" pitchFamily="18" charset="0"/>
              <a:cs typeface="Times New Roman" pitchFamily="18" charset="0"/>
            </a:endParaRPr>
          </a:p>
          <a:p>
            <a:pPr>
              <a:buNone/>
            </a:pPr>
            <a:r>
              <a:rPr lang="el-GR" sz="5000" dirty="0"/>
              <a:t>	</a:t>
            </a:r>
            <a:r>
              <a:rPr lang="el-GR" sz="7200" dirty="0"/>
              <a:t>(…) Γενικά έχω αυτό, τη φυγή… Πολύ… Και η μηχανή… είναι πολύ… συμβάλλει πάρα πολύ στη φυγή. Τώρα δεν ξέρω αν θα βοηθήσει στο Ναύπλιο η μηχανή ακριβώς, αλλά θα βοηθήσει το αυτοκίνητο, στο κουβάλημα κλπ, αλλά θα… θα την κατεβάσω προς τα κει, θα την κατεβάσω… θα την κρατήσω κι αυτή… Πιθανόν…</a:t>
            </a:r>
          </a:p>
          <a:p>
            <a:pPr>
              <a:buNone/>
            </a:pPr>
            <a:r>
              <a:rPr lang="el-GR" sz="7200" dirty="0">
                <a:solidFill>
                  <a:srgbClr val="7030A0"/>
                </a:solidFill>
                <a:latin typeface="Times New Roman" pitchFamily="18" charset="0"/>
                <a:cs typeface="Times New Roman" pitchFamily="18" charset="0"/>
              </a:rPr>
              <a:t>	</a:t>
            </a:r>
            <a:r>
              <a:rPr lang="el-GR" sz="7200" dirty="0"/>
              <a:t>(</a:t>
            </a:r>
            <a:r>
              <a:rPr lang="el-GR" sz="7200" dirty="0" err="1"/>
              <a:t>συνεντευκτής</a:t>
            </a:r>
            <a:r>
              <a:rPr lang="el-GR" sz="7200" dirty="0"/>
              <a:t>): Ε, εντάξει, μην τη δώσεις ακόμα, να δεις πρώτα…</a:t>
            </a:r>
          </a:p>
          <a:p>
            <a:pPr>
              <a:buNone/>
            </a:pPr>
            <a:endParaRPr lang="el-GR" sz="7200" dirty="0"/>
          </a:p>
          <a:p>
            <a:pPr>
              <a:buNone/>
            </a:pPr>
            <a:endParaRPr lang="el-GR" sz="7200" dirty="0"/>
          </a:p>
          <a:p>
            <a:pPr>
              <a:buNone/>
            </a:pPr>
            <a:r>
              <a:rPr lang="el-GR" sz="7200" dirty="0"/>
              <a:t>	(…) Δικές μου δύο. Τρεις. Αλλά ενίοτε είχα και δανεικές. (γέλια). </a:t>
            </a:r>
          </a:p>
          <a:p>
            <a:pPr>
              <a:buNone/>
            </a:pPr>
            <a:r>
              <a:rPr lang="el-GR" sz="7200" dirty="0"/>
              <a:t>	 (</a:t>
            </a:r>
            <a:r>
              <a:rPr lang="el-GR" sz="7200" dirty="0" err="1"/>
              <a:t>συνεντευκτής</a:t>
            </a:r>
            <a:r>
              <a:rPr lang="el-GR" sz="7200" dirty="0"/>
              <a:t>): Γενικά σε εμπιστεύονται να σου δώσουν τη μηχανή τους;</a:t>
            </a:r>
          </a:p>
          <a:p>
            <a:pPr>
              <a:buNone/>
            </a:pPr>
            <a:endParaRPr lang="el-GR" sz="7200" dirty="0"/>
          </a:p>
          <a:p>
            <a:pPr>
              <a:buNone/>
            </a:pPr>
            <a:endParaRPr lang="el-GR" sz="7200" dirty="0"/>
          </a:p>
          <a:p>
            <a:pPr>
              <a:buNone/>
            </a:pPr>
            <a:r>
              <a:rPr lang="el-GR" sz="7200" dirty="0"/>
              <a:t>	 (</a:t>
            </a:r>
            <a:r>
              <a:rPr lang="el-GR" sz="7200" dirty="0" err="1"/>
              <a:t>συνεντευκτής</a:t>
            </a:r>
            <a:r>
              <a:rPr lang="el-GR" sz="7200" dirty="0"/>
              <a:t>): Γιατί δεν τρέχεις πια στους επαγγελματικούς αγώνες;</a:t>
            </a:r>
          </a:p>
          <a:p>
            <a:pPr>
              <a:buNone/>
            </a:pPr>
            <a:r>
              <a:rPr lang="el-GR" sz="7200" dirty="0"/>
              <a:t>	- Ε, γιατί είναι θέμα ηλικίας, επειδή αρχίζει ο φόβος και μεγαλώνει σιγά-σιγά, αρχίζει το γκάζι και κλείνει…</a:t>
            </a:r>
          </a:p>
          <a:p>
            <a:pPr>
              <a:buNone/>
            </a:pPr>
            <a:r>
              <a:rPr lang="el-GR" sz="7200" dirty="0"/>
              <a:t>	 (</a:t>
            </a:r>
            <a:r>
              <a:rPr lang="el-GR" sz="7200" dirty="0" err="1"/>
              <a:t>συνεντευκτής</a:t>
            </a:r>
            <a:r>
              <a:rPr lang="el-GR" sz="7200" dirty="0"/>
              <a:t>): Ο φόβος ότι – ναι…</a:t>
            </a:r>
          </a:p>
          <a:p>
            <a:pPr>
              <a:buNone/>
            </a:pPr>
            <a:r>
              <a:rPr lang="el-GR" sz="7200" dirty="0"/>
              <a:t>	- Ατυχήματος – φόβος ατυχήματος.</a:t>
            </a:r>
          </a:p>
          <a:p>
            <a:pPr>
              <a:buNone/>
            </a:pPr>
            <a:r>
              <a:rPr lang="el-GR" sz="7200" dirty="0"/>
              <a:t>	 (</a:t>
            </a:r>
            <a:r>
              <a:rPr lang="el-GR" sz="7200" dirty="0" err="1"/>
              <a:t>συνεντευκτής</a:t>
            </a:r>
            <a:r>
              <a:rPr lang="el-GR" sz="7200" dirty="0"/>
              <a:t>): Η ηλικία εννοείς ότι είναι κάτι το οποίο καθώς περνάν τα χρόνια γίνεται πιο δύσκολο σωματικά;</a:t>
            </a:r>
          </a:p>
          <a:p>
            <a:pPr>
              <a:buNone/>
            </a:pPr>
            <a:endParaRPr lang="el-GR" sz="7200" dirty="0"/>
          </a:p>
          <a:p>
            <a:pPr>
              <a:buNone/>
            </a:pPr>
            <a:endParaRPr lang="el-GR" sz="5000" dirty="0"/>
          </a:p>
          <a:p>
            <a:pPr>
              <a:buNone/>
            </a:pPr>
            <a:endParaRPr lang="el-GR" sz="2000" dirty="0">
              <a:solidFill>
                <a:srgbClr val="7030A0"/>
              </a:solidFill>
              <a:latin typeface="Times New Roman" pitchFamily="18" charset="0"/>
              <a:cs typeface="Times New Roman" pitchFamily="18" charset="0"/>
            </a:endParaRPr>
          </a:p>
          <a:p>
            <a:pPr>
              <a:buNone/>
            </a:pPr>
            <a:r>
              <a:rPr lang="el-GR" sz="2000" dirty="0">
                <a:solidFill>
                  <a:srgbClr val="7030A0"/>
                </a:solidFill>
                <a:latin typeface="Times New Roman" pitchFamily="18" charset="0"/>
                <a:cs typeface="Times New Roman" pitchFamily="18" charset="0"/>
              </a:rPr>
              <a:t>	</a:t>
            </a:r>
          </a:p>
          <a:p>
            <a:pPr>
              <a:buNone/>
            </a:pPr>
            <a:endParaRPr lang="el-GR" sz="2000" dirty="0">
              <a:solidFill>
                <a:srgbClr val="7030A0"/>
              </a:solidFill>
              <a:latin typeface="Times New Roman" pitchFamily="18" charset="0"/>
              <a:cs typeface="Times New Roman" pitchFamily="18" charset="0"/>
            </a:endParaRPr>
          </a:p>
          <a:p>
            <a:pPr>
              <a:buNone/>
            </a:pPr>
            <a:r>
              <a:rPr lang="el-GR" sz="2000" dirty="0"/>
              <a:t>	</a:t>
            </a:r>
          </a:p>
          <a:p>
            <a:pPr>
              <a:buNone/>
            </a:pPr>
            <a:endParaRPr lang="el-GR" sz="2000" dirty="0"/>
          </a:p>
          <a:p>
            <a:pPr>
              <a:buNone/>
            </a:pPr>
            <a:endParaRPr lang="el-GR" sz="2000" dirty="0">
              <a:solidFill>
                <a:srgbClr val="7030A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33</a:t>
            </a:fld>
            <a:endParaRPr 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864096"/>
          </a:xfrm>
        </p:spPr>
        <p:txBody>
          <a:bodyPr>
            <a:noAutofit/>
          </a:bodyPr>
          <a:lstStyle/>
          <a:p>
            <a:r>
              <a:rPr lang="el-GR" sz="2000" dirty="0">
                <a:solidFill>
                  <a:srgbClr val="0070C0"/>
                </a:solidFill>
                <a:latin typeface="Times New Roman" pitchFamily="18" charset="0"/>
                <a:cs typeface="Times New Roman" pitchFamily="18" charset="0"/>
              </a:rPr>
              <a:t>Σ</a:t>
            </a:r>
            <a:r>
              <a:rPr lang="el-GR" sz="2400" dirty="0">
                <a:solidFill>
                  <a:srgbClr val="0070C0"/>
                </a:solidFill>
                <a:latin typeface="Times New Roman" pitchFamily="18" charset="0"/>
                <a:cs typeface="Times New Roman" pitchFamily="18" charset="0"/>
              </a:rPr>
              <a:t>υνέντευξη 12 – Πώς διεξάγεται: Σημαντικότατες πρακτικές συμβουλές - 3</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268760"/>
            <a:ext cx="8640960" cy="5256584"/>
          </a:xfrm>
        </p:spPr>
        <p:txBody>
          <a:bodyPr>
            <a:normAutofit lnSpcReduction="10000"/>
          </a:bodyPr>
          <a:lstStyle/>
          <a:p>
            <a:pPr>
              <a:buNone/>
            </a:pPr>
            <a:r>
              <a:rPr lang="el-GR" sz="2000" dirty="0">
                <a:latin typeface="Times New Roman" pitchFamily="18" charset="0"/>
                <a:cs typeface="Times New Roman" pitchFamily="18" charset="0"/>
              </a:rPr>
              <a:t>Οι φάσεις:</a:t>
            </a:r>
          </a:p>
          <a:p>
            <a:pPr>
              <a:buNone/>
            </a:pPr>
            <a:endParaRPr lang="el-GR" sz="2000" dirty="0">
              <a:latin typeface="Times New Roman" pitchFamily="18" charset="0"/>
              <a:cs typeface="Times New Roman" pitchFamily="18" charset="0"/>
            </a:endParaRPr>
          </a:p>
          <a:p>
            <a:pPr>
              <a:buNone/>
            </a:pPr>
            <a:r>
              <a:rPr lang="el-GR" sz="2000" i="1" dirty="0">
                <a:latin typeface="Times New Roman" pitchFamily="18" charset="0"/>
                <a:cs typeface="Times New Roman" pitchFamily="18" charset="0"/>
              </a:rPr>
              <a:t>Προετοιμασία</a:t>
            </a:r>
            <a:r>
              <a:rPr lang="el-GR" sz="2000" dirty="0">
                <a:latin typeface="Times New Roman" pitchFamily="18" charset="0"/>
                <a:cs typeface="Times New Roman" pitchFamily="18" charset="0"/>
              </a:rPr>
              <a:t> → Βασικές πληροφορίες για την ταυτότητα του ερευνητή και τον σκοπό της έρευνας. Διαβεβαιώσεις (εμπιστευτικότητα, ανωνυμία, μαγνητόφωνο κ.ά.). Δέσμευση και ραντεβού.</a:t>
            </a:r>
          </a:p>
          <a:p>
            <a:pPr>
              <a:buNone/>
            </a:pPr>
            <a:r>
              <a:rPr lang="el-GR" sz="2000" i="1" dirty="0">
                <a:latin typeface="Times New Roman" pitchFamily="18" charset="0"/>
                <a:cs typeface="Times New Roman" pitchFamily="18" charset="0"/>
              </a:rPr>
              <a:t>Συνάντηση, εισαγωγή , «ζέσταμα»</a:t>
            </a:r>
            <a:r>
              <a:rPr lang="el-GR" sz="2000" dirty="0">
                <a:latin typeface="Times New Roman" pitchFamily="18" charset="0"/>
                <a:cs typeface="Times New Roman" pitchFamily="18" charset="0"/>
              </a:rPr>
              <a:t> → Επανάληψη στοιχείων της προετοιμασίας. Γενικές ερωτήσεις, ταυτότητα του ερωτωμένου…</a:t>
            </a:r>
          </a:p>
          <a:p>
            <a:pPr>
              <a:buNone/>
            </a:pPr>
            <a:r>
              <a:rPr lang="el-GR" sz="2000" i="1" dirty="0">
                <a:latin typeface="Times New Roman" pitchFamily="18" charset="0"/>
                <a:cs typeface="Times New Roman" pitchFamily="18" charset="0"/>
              </a:rPr>
              <a:t>Κυρίως σώμα ερωτήσεων </a:t>
            </a:r>
            <a:r>
              <a:rPr lang="el-GR" sz="2000" dirty="0">
                <a:latin typeface="Times New Roman" pitchFamily="18" charset="0"/>
                <a:cs typeface="Times New Roman" pitchFamily="18" charset="0"/>
              </a:rPr>
              <a:t>(ή </a:t>
            </a:r>
            <a:r>
              <a:rPr lang="el-GR" sz="2000" i="1" dirty="0">
                <a:latin typeface="Times New Roman" pitchFamily="18" charset="0"/>
                <a:cs typeface="Times New Roman" pitchFamily="18" charset="0"/>
              </a:rPr>
              <a:t>παρουσίαση/τοποθέτηση του θέματος </a:t>
            </a:r>
            <a:r>
              <a:rPr lang="el-GR" sz="2000" dirty="0">
                <a:latin typeface="Times New Roman" pitchFamily="18" charset="0"/>
                <a:cs typeface="Times New Roman" pitchFamily="18" charset="0"/>
              </a:rPr>
              <a:t>αν πρόκειται για αδόμητη συνέντευξη. Μολονότι ο οδηγός συνέντευξης έχει δομηθεί με μια λογική σειρά, κάποια θέματα ή υποθέματα μπορεί να έρθουν στην κουβέντα αυθόρμητα ανεξάρτητα από αυτήν την σειρά . Αν υπάρχουν «δύσκολα» ζητήματα καλύτερα να αναφερθούν στο τέλος.</a:t>
            </a:r>
          </a:p>
          <a:p>
            <a:pPr>
              <a:buNone/>
            </a:pPr>
            <a:r>
              <a:rPr lang="el-GR" sz="2000" i="1" dirty="0">
                <a:latin typeface="Times New Roman" pitchFamily="18" charset="0"/>
                <a:cs typeface="Times New Roman" pitchFamily="18" charset="0"/>
              </a:rPr>
              <a:t>«Ηρεμία» </a:t>
            </a:r>
            <a:r>
              <a:rPr lang="el-GR" sz="2000" dirty="0">
                <a:latin typeface="Times New Roman" pitchFamily="18" charset="0"/>
                <a:cs typeface="Times New Roman" pitchFamily="18" charset="0"/>
              </a:rPr>
              <a:t>→ συνοψίσεις, εκτόνωση (αν υπάρχει «ένταση» ή «βάρος»), αποκατάσταση ήρεμου κλίματος, εκ νέου διαβεβαιώσεις…</a:t>
            </a:r>
          </a:p>
          <a:p>
            <a:pPr>
              <a:buNone/>
            </a:pPr>
            <a:r>
              <a:rPr lang="el-GR" sz="2000" i="1" dirty="0">
                <a:latin typeface="Times New Roman" pitchFamily="18" charset="0"/>
                <a:cs typeface="Times New Roman" pitchFamily="18" charset="0"/>
              </a:rPr>
              <a:t>Κλείσιμο </a:t>
            </a:r>
            <a:r>
              <a:rPr lang="el-GR" sz="2000" dirty="0">
                <a:latin typeface="Times New Roman" pitchFamily="18" charset="0"/>
                <a:cs typeface="Times New Roman" pitchFamily="18" charset="0"/>
              </a:rPr>
              <a:t>→ ευχαριστίες και αποχαιρετισμός… Προσοχή: συχνά πολλά ενδιαφέροντα λέγονται «εμπιστευτικά» με το κλείσιμο του μαγνητοφώνου!</a:t>
            </a:r>
          </a:p>
        </p:txBody>
      </p:sp>
      <p:sp>
        <p:nvSpPr>
          <p:cNvPr id="4" name="Slide Number Placeholder 3"/>
          <p:cNvSpPr>
            <a:spLocks noGrp="1"/>
          </p:cNvSpPr>
          <p:nvPr>
            <p:ph type="sldNum" sz="quarter" idx="12"/>
          </p:nvPr>
        </p:nvSpPr>
        <p:spPr/>
        <p:txBody>
          <a:bodyPr/>
          <a:lstStyle/>
          <a:p>
            <a:fld id="{D3F1D1C4-C2D9-4231-9FB2-B2D9D97AA41D}" type="slidenum">
              <a:rPr lang="el-GR" smtClean="0"/>
              <a:pPr/>
              <a:t>34</a:t>
            </a:fld>
            <a:endParaRPr lang="el-G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1008112"/>
          </a:xfrm>
        </p:spPr>
        <p:txBody>
          <a:bodyPr>
            <a:noAutofit/>
          </a:bodyPr>
          <a:lstStyle/>
          <a:p>
            <a:br>
              <a:rPr lang="el-GR" sz="2000" dirty="0">
                <a:solidFill>
                  <a:srgbClr val="0070C0"/>
                </a:solidFill>
                <a:latin typeface="Times New Roman" pitchFamily="18" charset="0"/>
                <a:cs typeface="Times New Roman" pitchFamily="18" charset="0"/>
              </a:rPr>
            </a:br>
            <a:r>
              <a:rPr lang="el-GR" sz="2000" dirty="0">
                <a:solidFill>
                  <a:srgbClr val="0070C0"/>
                </a:solidFill>
                <a:latin typeface="Times New Roman" pitchFamily="18" charset="0"/>
                <a:cs typeface="Times New Roman" pitchFamily="18" charset="0"/>
              </a:rPr>
              <a:t>Σ</a:t>
            </a:r>
            <a:r>
              <a:rPr lang="el-GR" sz="2400" dirty="0">
                <a:solidFill>
                  <a:srgbClr val="0070C0"/>
                </a:solidFill>
                <a:latin typeface="Times New Roman" pitchFamily="18" charset="0"/>
                <a:cs typeface="Times New Roman" pitchFamily="18" charset="0"/>
              </a:rPr>
              <a:t>υνέντευξη 13 – Πώς διεξάγεται: Σημαντικότατες πρακτικές συμβουλές </a:t>
            </a:r>
            <a:r>
              <a:rPr lang="en-US" sz="2400" dirty="0">
                <a:solidFill>
                  <a:srgbClr val="0070C0"/>
                </a:solidFill>
                <a:latin typeface="Times New Roman" pitchFamily="18" charset="0"/>
                <a:cs typeface="Times New Roman" pitchFamily="18" charset="0"/>
              </a:rPr>
              <a:t>4 (</a:t>
            </a:r>
            <a:r>
              <a:rPr lang="el-GR" sz="2400" dirty="0">
                <a:solidFill>
                  <a:srgbClr val="0070C0"/>
                </a:solidFill>
                <a:latin typeface="Times New Roman" pitchFamily="18" charset="0"/>
                <a:cs typeface="Times New Roman" pitchFamily="18" charset="0"/>
              </a:rPr>
              <a:t>Χρηστάκης, 2010)</a:t>
            </a:r>
            <a:endParaRPr lang="el-GR" sz="24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268760"/>
            <a:ext cx="8640960" cy="5256584"/>
          </a:xfrm>
        </p:spPr>
        <p:txBody>
          <a:bodyPr>
            <a:normAutofit lnSpcReduction="10000"/>
          </a:bodyPr>
          <a:lstStyle/>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Κάποιες γενικές ερωτήσεις στην αρχή →</a:t>
            </a:r>
          </a:p>
          <a:p>
            <a:pPr>
              <a:buNone/>
            </a:pPr>
            <a:r>
              <a:rPr lang="el-GR" sz="2000" dirty="0">
                <a:latin typeface="Times New Roman" pitchFamily="18" charset="0"/>
                <a:cs typeface="Times New Roman" pitchFamily="18" charset="0"/>
              </a:rPr>
              <a:t>Ακόμα κι αν υπάρχει οδηγός, ας «ζεσταθούμε» με μία γενική συζήτηση για το θέμα…</a:t>
            </a:r>
          </a:p>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Παρεμβάσεις του </a:t>
            </a:r>
            <a:r>
              <a:rPr lang="el-GR" sz="2000" dirty="0" err="1">
                <a:latin typeface="Times New Roman" pitchFamily="18" charset="0"/>
                <a:cs typeface="Times New Roman" pitchFamily="18" charset="0"/>
              </a:rPr>
              <a:t>συνεντευκτή</a:t>
            </a:r>
            <a:r>
              <a:rPr lang="el-GR" sz="2000" dirty="0">
                <a:latin typeface="Times New Roman" pitchFamily="18" charset="0"/>
                <a:cs typeface="Times New Roman" pitchFamily="18" charset="0"/>
              </a:rPr>
              <a:t> →</a:t>
            </a:r>
          </a:p>
          <a:p>
            <a:pPr>
              <a:buNone/>
            </a:pPr>
            <a:r>
              <a:rPr lang="el-GR" sz="2000" dirty="0">
                <a:latin typeface="Times New Roman" pitchFamily="18" charset="0"/>
                <a:cs typeface="Times New Roman" pitchFamily="18" charset="0"/>
              </a:rPr>
              <a:t>- Κατοπτρική </a:t>
            </a:r>
            <a:r>
              <a:rPr lang="el-GR" sz="2000" i="1" dirty="0">
                <a:latin typeface="Times New Roman" pitchFamily="18" charset="0"/>
                <a:cs typeface="Times New Roman" pitchFamily="18" charset="0"/>
              </a:rPr>
              <a:t>επανάληψη</a:t>
            </a:r>
            <a:r>
              <a:rPr lang="el-GR" sz="2000" dirty="0">
                <a:latin typeface="Times New Roman" pitchFamily="18" charset="0"/>
                <a:cs typeface="Times New Roman" pitchFamily="18" charset="0"/>
              </a:rPr>
              <a:t> ή </a:t>
            </a:r>
            <a:r>
              <a:rPr lang="el-GR" sz="2000" dirty="0" err="1">
                <a:latin typeface="Times New Roman" pitchFamily="18" charset="0"/>
                <a:cs typeface="Times New Roman" pitchFamily="18" charset="0"/>
              </a:rPr>
              <a:t>επαναδιατύπωση</a:t>
            </a: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 Αναδιατύπωση (</a:t>
            </a:r>
            <a:r>
              <a:rPr lang="el-GR" sz="2000" i="1" dirty="0">
                <a:latin typeface="Times New Roman" pitchFamily="18" charset="0"/>
                <a:cs typeface="Times New Roman" pitchFamily="18" charset="0"/>
              </a:rPr>
              <a:t>Συνόψιση</a:t>
            </a:r>
            <a:r>
              <a:rPr lang="el-GR" sz="2000" dirty="0">
                <a:latin typeface="Times New Roman" pitchFamily="18" charset="0"/>
                <a:cs typeface="Times New Roman" pitchFamily="18" charset="0"/>
              </a:rPr>
              <a:t>)</a:t>
            </a:r>
          </a:p>
          <a:p>
            <a:pPr>
              <a:buNone/>
            </a:pPr>
            <a:r>
              <a:rPr lang="el-GR" sz="2000" dirty="0">
                <a:latin typeface="Times New Roman" pitchFamily="18" charset="0"/>
                <a:cs typeface="Times New Roman" pitchFamily="18" charset="0"/>
              </a:rPr>
              <a:t>- </a:t>
            </a:r>
            <a:r>
              <a:rPr lang="el-GR" sz="2000" i="1" dirty="0">
                <a:latin typeface="Times New Roman" pitchFamily="18" charset="0"/>
                <a:cs typeface="Times New Roman" pitchFamily="18" charset="0"/>
              </a:rPr>
              <a:t>Μη λεκτικές ενδείξεις</a:t>
            </a:r>
          </a:p>
          <a:p>
            <a:pPr>
              <a:buNone/>
            </a:pPr>
            <a:r>
              <a:rPr lang="el-GR" sz="2000" dirty="0">
                <a:latin typeface="Times New Roman" pitchFamily="18" charset="0"/>
                <a:cs typeface="Times New Roman" pitchFamily="18" charset="0"/>
              </a:rPr>
              <a:t>- </a:t>
            </a:r>
            <a:r>
              <a:rPr lang="el-GR" sz="2000" i="1" dirty="0">
                <a:latin typeface="Times New Roman" pitchFamily="18" charset="0"/>
                <a:cs typeface="Times New Roman" pitchFamily="18" charset="0"/>
              </a:rPr>
              <a:t>Συνθετικές αναδιατυπώσεις </a:t>
            </a:r>
            <a:r>
              <a:rPr lang="el-GR" sz="2000" dirty="0">
                <a:latin typeface="Times New Roman" pitchFamily="18" charset="0"/>
                <a:cs typeface="Times New Roman" pitchFamily="18" charset="0"/>
              </a:rPr>
              <a:t>– επαληθεύσεις</a:t>
            </a:r>
          </a:p>
          <a:p>
            <a:pPr>
              <a:buNone/>
            </a:pPr>
            <a:endParaRPr lang="el-GR" sz="2000" dirty="0">
              <a:latin typeface="Times New Roman" pitchFamily="18" charset="0"/>
              <a:cs typeface="Times New Roman" pitchFamily="18" charset="0"/>
            </a:endParaRPr>
          </a:p>
          <a:p>
            <a:pPr>
              <a:buNone/>
            </a:pPr>
            <a:r>
              <a:rPr lang="el-GR" sz="2000" dirty="0">
                <a:latin typeface="Times New Roman" pitchFamily="18" charset="0"/>
                <a:cs typeface="Times New Roman" pitchFamily="18" charset="0"/>
              </a:rPr>
              <a:t>Σημασία (και διαχείριση) των </a:t>
            </a:r>
            <a:r>
              <a:rPr lang="el-GR" sz="2000" i="1" dirty="0">
                <a:latin typeface="Times New Roman" pitchFamily="18" charset="0"/>
                <a:cs typeface="Times New Roman" pitchFamily="18" charset="0"/>
              </a:rPr>
              <a:t>σιωπών</a:t>
            </a:r>
            <a:r>
              <a:rPr lang="el-GR" sz="2000" dirty="0">
                <a:latin typeface="Times New Roman" pitchFamily="18" charset="0"/>
                <a:cs typeface="Times New Roman" pitchFamily="18" charset="0"/>
              </a:rPr>
              <a:t> →</a:t>
            </a:r>
          </a:p>
          <a:p>
            <a:pPr>
              <a:buNone/>
            </a:pPr>
            <a:r>
              <a:rPr lang="el-GR" sz="2000" dirty="0">
                <a:latin typeface="Times New Roman" pitchFamily="18" charset="0"/>
                <a:cs typeface="Times New Roman" pitchFamily="18" charset="0"/>
              </a:rPr>
              <a:t>«Κενές» και «μεστές» σιωπές</a:t>
            </a:r>
          </a:p>
          <a:p>
            <a:pPr>
              <a:buNone/>
            </a:pPr>
            <a:endParaRPr lang="el-GR" sz="2000" dirty="0">
              <a:latin typeface="Times New Roman" pitchFamily="18" charset="0"/>
              <a:cs typeface="Times New Roman" pitchFamily="18" charset="0"/>
            </a:endParaRPr>
          </a:p>
          <a:p>
            <a:pPr>
              <a:buNone/>
            </a:pPr>
            <a:r>
              <a:rPr lang="el-GR" sz="20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Διαδικτυακή συνέντευξη ;!;</a:t>
            </a:r>
          </a:p>
          <a:p>
            <a:pPr>
              <a:buNone/>
            </a:pPr>
            <a:endParaRPr lang="el-GR"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35</a:t>
            </a:fld>
            <a:endParaRPr lang="el-G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720080"/>
          </a:xfrm>
        </p:spPr>
        <p:txBody>
          <a:bodyPr>
            <a:noAutofit/>
          </a:bodyPr>
          <a:lstStyle/>
          <a:p>
            <a:r>
              <a:rPr lang="el-GR" sz="2800" dirty="0">
                <a:solidFill>
                  <a:srgbClr val="0070C0"/>
                </a:solidFill>
                <a:latin typeface="Times New Roman" pitchFamily="18" charset="0"/>
                <a:cs typeface="Times New Roman" pitchFamily="18" charset="0"/>
              </a:rPr>
              <a:t>Βιβλιογραφία</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980728"/>
            <a:ext cx="8640960" cy="5688632"/>
          </a:xfrm>
        </p:spPr>
        <p:txBody>
          <a:bodyPr>
            <a:normAutofit fontScale="85000" lnSpcReduction="20000"/>
          </a:bodyPr>
          <a:lstStyle/>
          <a:p>
            <a:pPr>
              <a:buNone/>
            </a:pPr>
            <a:endParaRPr lang="fr-FR" sz="2000" dirty="0"/>
          </a:p>
          <a:p>
            <a:pPr>
              <a:buNone/>
            </a:pPr>
            <a:r>
              <a:rPr lang="fr-FR" sz="1900" dirty="0" err="1">
                <a:latin typeface="Times New Roman" pitchFamily="18" charset="0"/>
                <a:cs typeface="Times New Roman" pitchFamily="18" charset="0"/>
              </a:rPr>
              <a:t>Chauchat</a:t>
            </a:r>
            <a:r>
              <a:rPr lang="fr-FR" sz="1900" dirty="0">
                <a:latin typeface="Times New Roman" pitchFamily="18" charset="0"/>
                <a:cs typeface="Times New Roman" pitchFamily="18" charset="0"/>
              </a:rPr>
              <a:t>, H. (1985). </a:t>
            </a:r>
            <a:r>
              <a:rPr lang="fr-FR" sz="1900" i="1" dirty="0">
                <a:latin typeface="Times New Roman" pitchFamily="18" charset="0"/>
                <a:cs typeface="Times New Roman" pitchFamily="18" charset="0"/>
              </a:rPr>
              <a:t>L’enquête en psycho-sociologie</a:t>
            </a:r>
            <a:r>
              <a:rPr lang="fr-FR" sz="1900" dirty="0">
                <a:latin typeface="Times New Roman" pitchFamily="18" charset="0"/>
                <a:cs typeface="Times New Roman" pitchFamily="18" charset="0"/>
              </a:rPr>
              <a:t>. </a:t>
            </a:r>
            <a:r>
              <a:rPr lang="en-US" sz="1900" dirty="0">
                <a:latin typeface="Times New Roman" pitchFamily="18" charset="0"/>
                <a:cs typeface="Times New Roman" pitchFamily="18" charset="0"/>
              </a:rPr>
              <a:t>Paris: P.U.F.</a:t>
            </a:r>
            <a:endParaRPr lang="el-GR" sz="1900" dirty="0">
              <a:latin typeface="Times New Roman" pitchFamily="18" charset="0"/>
              <a:cs typeface="Times New Roman" pitchFamily="18" charset="0"/>
            </a:endParaRPr>
          </a:p>
          <a:p>
            <a:pPr>
              <a:buNone/>
            </a:pPr>
            <a:r>
              <a:rPr lang="en-US" sz="1900" dirty="0">
                <a:latin typeface="Times New Roman" pitchFamily="18" charset="0"/>
                <a:cs typeface="Times New Roman" pitchFamily="18" charset="0"/>
              </a:rPr>
              <a:t>Christakis, N.</a:t>
            </a:r>
            <a:r>
              <a:rPr lang="el-GR" sz="1900" dirty="0">
                <a:latin typeface="Times New Roman" pitchFamily="18" charset="0"/>
                <a:cs typeface="Times New Roman" pitchFamily="18" charset="0"/>
              </a:rPr>
              <a:t> (1986). </a:t>
            </a:r>
            <a:r>
              <a:rPr lang="fr-FR" sz="1900" i="1" dirty="0">
                <a:latin typeface="Times New Roman" pitchFamily="18" charset="0"/>
                <a:cs typeface="Times New Roman" pitchFamily="18" charset="0"/>
              </a:rPr>
              <a:t>Pop-music: lieu d'identité et moyen d'expression collective.</a:t>
            </a:r>
            <a:r>
              <a:rPr lang="el-GR" sz="1900" i="1" dirty="0">
                <a:latin typeface="Times New Roman" pitchFamily="18" charset="0"/>
                <a:cs typeface="Times New Roman" pitchFamily="18" charset="0"/>
              </a:rPr>
              <a:t> </a:t>
            </a:r>
            <a:r>
              <a:rPr lang="fr-FR" sz="1900" dirty="0">
                <a:latin typeface="Times New Roman" pitchFamily="18" charset="0"/>
                <a:cs typeface="Times New Roman" pitchFamily="18" charset="0"/>
              </a:rPr>
              <a:t>Thèse de doctorat de 3ème cycle. Nanterre</a:t>
            </a:r>
            <a:r>
              <a:rPr lang="el-GR" sz="1900" dirty="0">
                <a:latin typeface="Times New Roman" pitchFamily="18" charset="0"/>
                <a:cs typeface="Times New Roman" pitchFamily="18" charset="0"/>
              </a:rPr>
              <a:t>: </a:t>
            </a:r>
            <a:r>
              <a:rPr lang="fr-FR" sz="1900" dirty="0">
                <a:latin typeface="Times New Roman" pitchFamily="18" charset="0"/>
                <a:cs typeface="Times New Roman" pitchFamily="18" charset="0"/>
              </a:rPr>
              <a:t>Université de Paris X.</a:t>
            </a:r>
            <a:endParaRPr lang="el-GR" sz="1900" dirty="0">
              <a:latin typeface="Times New Roman" pitchFamily="18" charset="0"/>
              <a:cs typeface="Times New Roman" pitchFamily="18" charset="0"/>
            </a:endParaRPr>
          </a:p>
          <a:p>
            <a:pPr>
              <a:buNone/>
            </a:pPr>
            <a:r>
              <a:rPr lang="el-GR" sz="1900" dirty="0" err="1">
                <a:latin typeface="Times New Roman" pitchFamily="18" charset="0"/>
                <a:cs typeface="Times New Roman" pitchFamily="18" charset="0"/>
              </a:rPr>
              <a:t>Christensen</a:t>
            </a:r>
            <a:r>
              <a:rPr lang="el-GR" sz="1900" dirty="0">
                <a:latin typeface="Times New Roman" pitchFamily="18" charset="0"/>
                <a:cs typeface="Times New Roman" pitchFamily="18" charset="0"/>
              </a:rPr>
              <a:t>, L. B.  (2007). </a:t>
            </a:r>
            <a:r>
              <a:rPr lang="el-GR" sz="1900" i="1" dirty="0">
                <a:latin typeface="Times New Roman" pitchFamily="18" charset="0"/>
                <a:cs typeface="Times New Roman" pitchFamily="18" charset="0"/>
              </a:rPr>
              <a:t>Η Πειραματική Μέθοδος στην Επιστημονική Έρευνα</a:t>
            </a:r>
            <a:r>
              <a:rPr lang="el-GR" sz="1900" dirty="0">
                <a:latin typeface="Times New Roman" pitchFamily="18" charset="0"/>
                <a:cs typeface="Times New Roman" pitchFamily="18" charset="0"/>
              </a:rPr>
              <a:t>, Αθήνα: Παπαζήσης (αγγλ. </a:t>
            </a:r>
            <a:r>
              <a:rPr lang="el-GR" sz="1900" dirty="0" err="1">
                <a:latin typeface="Times New Roman" pitchFamily="18" charset="0"/>
                <a:cs typeface="Times New Roman" pitchFamily="18" charset="0"/>
              </a:rPr>
              <a:t>έκδ</a:t>
            </a:r>
            <a:r>
              <a:rPr lang="el-GR" sz="1900" dirty="0">
                <a:latin typeface="Times New Roman" pitchFamily="18" charset="0"/>
                <a:cs typeface="Times New Roman" pitchFamily="18" charset="0"/>
              </a:rPr>
              <a:t>. 2001)</a:t>
            </a:r>
          </a:p>
          <a:p>
            <a:pPr>
              <a:buNone/>
            </a:pPr>
            <a:r>
              <a:rPr lang="en-GB" sz="1900" dirty="0" err="1">
                <a:latin typeface="Times New Roman" pitchFamily="18" charset="0"/>
                <a:cs typeface="Times New Roman" pitchFamily="18" charset="0"/>
              </a:rPr>
              <a:t>Denzin</a:t>
            </a:r>
            <a:r>
              <a:rPr lang="en-GB" sz="1900" dirty="0">
                <a:latin typeface="Times New Roman" pitchFamily="18" charset="0"/>
                <a:cs typeface="Times New Roman" pitchFamily="18" charset="0"/>
              </a:rPr>
              <a:t>, N. K. &amp; Y. Lincoln Y.S. (Eds.), Handbook of Qualitative Research (pp. 1-17). </a:t>
            </a:r>
            <a:r>
              <a:rPr lang="en-US" sz="1900" dirty="0">
                <a:latin typeface="Times New Roman" pitchFamily="18" charset="0"/>
                <a:cs typeface="Times New Roman" pitchFamily="18" charset="0"/>
              </a:rPr>
              <a:t>Thousand Oaks: Sage.</a:t>
            </a:r>
          </a:p>
          <a:p>
            <a:pPr>
              <a:buNone/>
            </a:pPr>
            <a:r>
              <a:rPr lang="en-GB" sz="1900" dirty="0">
                <a:latin typeface="Times New Roman" pitchFamily="18" charset="0"/>
                <a:cs typeface="Times New Roman" pitchFamily="18" charset="0"/>
              </a:rPr>
              <a:t>Fontana A., &amp; Frey, J. H. (1998). Interviewing. </a:t>
            </a:r>
            <a:r>
              <a:rPr lang="en-US" sz="1900" dirty="0">
                <a:latin typeface="Times New Roman" pitchFamily="18" charset="0"/>
                <a:cs typeface="Times New Roman" pitchFamily="18" charset="0"/>
              </a:rPr>
              <a:t>The art of science. In </a:t>
            </a:r>
            <a:r>
              <a:rPr lang="en-GB" sz="1900" dirty="0">
                <a:latin typeface="Times New Roman" pitchFamily="18" charset="0"/>
                <a:cs typeface="Times New Roman" pitchFamily="18" charset="0"/>
              </a:rPr>
              <a:t>K. </a:t>
            </a:r>
            <a:r>
              <a:rPr lang="en-GB" sz="1900" dirty="0" err="1">
                <a:latin typeface="Times New Roman" pitchFamily="18" charset="0"/>
                <a:cs typeface="Times New Roman" pitchFamily="18" charset="0"/>
              </a:rPr>
              <a:t>Denzin</a:t>
            </a:r>
            <a:r>
              <a:rPr lang="en-GB" sz="1900" dirty="0">
                <a:latin typeface="Times New Roman" pitchFamily="18" charset="0"/>
                <a:cs typeface="Times New Roman" pitchFamily="18" charset="0"/>
              </a:rPr>
              <a:t>, &amp; Y. Lincoln (Eds.), </a:t>
            </a:r>
            <a:r>
              <a:rPr lang="en-GB" sz="1900" i="1" dirty="0">
                <a:latin typeface="Times New Roman" pitchFamily="18" charset="0"/>
                <a:cs typeface="Times New Roman" pitchFamily="18" charset="0"/>
              </a:rPr>
              <a:t>Collecting and Interpreting Qualitative Materials </a:t>
            </a:r>
            <a:r>
              <a:rPr lang="en-GB" sz="1900" dirty="0">
                <a:latin typeface="Times New Roman" pitchFamily="18" charset="0"/>
                <a:cs typeface="Times New Roman" pitchFamily="18" charset="0"/>
              </a:rPr>
              <a:t>(pp. 47-78). </a:t>
            </a:r>
            <a:r>
              <a:rPr lang="en-US" sz="1900" dirty="0">
                <a:latin typeface="Times New Roman" pitchFamily="18" charset="0"/>
                <a:cs typeface="Times New Roman" pitchFamily="18" charset="0"/>
              </a:rPr>
              <a:t>London: Sage.</a:t>
            </a:r>
          </a:p>
          <a:p>
            <a:pPr>
              <a:buNone/>
            </a:pPr>
            <a:r>
              <a:rPr lang="el-GR" sz="1900" dirty="0" err="1">
                <a:latin typeface="Times New Roman" pitchFamily="18" charset="0"/>
                <a:cs typeface="Times New Roman" pitchFamily="18" charset="0"/>
              </a:rPr>
              <a:t>Κατερέλος</a:t>
            </a:r>
            <a:r>
              <a:rPr lang="el-GR" sz="1900" dirty="0">
                <a:latin typeface="Times New Roman" pitchFamily="18" charset="0"/>
                <a:cs typeface="Times New Roman" pitchFamily="18" charset="0"/>
              </a:rPr>
              <a:t>, Γ. (2008). Η συνέντευξη και το ερωτηματολόγιο. Στο Στ. </a:t>
            </a:r>
            <a:r>
              <a:rPr lang="el-GR" sz="1900" dirty="0" err="1">
                <a:latin typeface="Times New Roman" pitchFamily="18" charset="0"/>
                <a:cs typeface="Times New Roman" pitchFamily="18" charset="0"/>
              </a:rPr>
              <a:t>Παπαστάμου</a:t>
            </a:r>
            <a:r>
              <a:rPr lang="el-GR" sz="1900" dirty="0">
                <a:latin typeface="Times New Roman" pitchFamily="18" charset="0"/>
                <a:cs typeface="Times New Roman" pitchFamily="18" charset="0"/>
              </a:rPr>
              <a:t> (</a:t>
            </a:r>
            <a:r>
              <a:rPr lang="el-GR" sz="1900" dirty="0" err="1">
                <a:latin typeface="Times New Roman" pitchFamily="18" charset="0"/>
                <a:cs typeface="Times New Roman" pitchFamily="18" charset="0"/>
              </a:rPr>
              <a:t>Επιμ</a:t>
            </a:r>
            <a:r>
              <a:rPr lang="el-GR" sz="1900" dirty="0">
                <a:latin typeface="Times New Roman" pitchFamily="18" charset="0"/>
                <a:cs typeface="Times New Roman" pitchFamily="18" charset="0"/>
              </a:rPr>
              <a:t>.), </a:t>
            </a:r>
            <a:r>
              <a:rPr lang="el-GR" sz="1900" i="1" dirty="0">
                <a:latin typeface="Times New Roman" pitchFamily="18" charset="0"/>
                <a:cs typeface="Times New Roman" pitchFamily="18" charset="0"/>
              </a:rPr>
              <a:t>Εισαγωγή στην κοινωνική ψυχολογία. </a:t>
            </a:r>
            <a:r>
              <a:rPr lang="el-GR" sz="1900" dirty="0">
                <a:latin typeface="Times New Roman" pitchFamily="18" charset="0"/>
                <a:cs typeface="Times New Roman" pitchFamily="18" charset="0"/>
              </a:rPr>
              <a:t>(Τόμος 1, </a:t>
            </a:r>
            <a:r>
              <a:rPr lang="el-GR" sz="1900" i="1" dirty="0">
                <a:latin typeface="Times New Roman" pitchFamily="18" charset="0"/>
                <a:cs typeface="Times New Roman" pitchFamily="18" charset="0"/>
              </a:rPr>
              <a:t>Επιστημολογικοί προβληματισμοί και μεθοδολογικές κατευθύνσεις) </a:t>
            </a:r>
            <a:r>
              <a:rPr lang="el-GR" sz="1900" dirty="0">
                <a:latin typeface="Times New Roman" pitchFamily="18" charset="0"/>
                <a:cs typeface="Times New Roman" pitchFamily="18" charset="0"/>
              </a:rPr>
              <a:t>(</a:t>
            </a:r>
            <a:r>
              <a:rPr lang="el-GR" sz="1900" dirty="0" err="1">
                <a:latin typeface="Times New Roman" pitchFamily="18" charset="0"/>
                <a:cs typeface="Times New Roman" pitchFamily="18" charset="0"/>
              </a:rPr>
              <a:t>σσ</a:t>
            </a:r>
            <a:r>
              <a:rPr lang="el-GR" sz="1900" dirty="0">
                <a:latin typeface="Times New Roman" pitchFamily="18" charset="0"/>
                <a:cs typeface="Times New Roman" pitchFamily="18" charset="0"/>
              </a:rPr>
              <a:t>. 431-471), Αθήνα: Πεδίο.</a:t>
            </a:r>
            <a:endParaRPr lang="en-US" sz="1900" dirty="0">
              <a:latin typeface="Times New Roman" pitchFamily="18" charset="0"/>
              <a:cs typeface="Times New Roman" pitchFamily="18" charset="0"/>
            </a:endParaRPr>
          </a:p>
          <a:p>
            <a:pPr>
              <a:buNone/>
            </a:pPr>
            <a:r>
              <a:rPr lang="en-US" sz="1900" dirty="0">
                <a:latin typeface="Times New Roman" pitchFamily="18" charset="0"/>
                <a:cs typeface="Times New Roman" pitchFamily="18" charset="0"/>
              </a:rPr>
              <a:t>Lévi-Strauss, Cl. (1962). La </a:t>
            </a:r>
            <a:r>
              <a:rPr lang="en-US" sz="1900" dirty="0" err="1">
                <a:latin typeface="Times New Roman" pitchFamily="18" charset="0"/>
                <a:cs typeface="Times New Roman" pitchFamily="18" charset="0"/>
              </a:rPr>
              <a:t>pensée</a:t>
            </a:r>
            <a:r>
              <a:rPr lang="en-US" sz="1900" dirty="0">
                <a:latin typeface="Times New Roman" pitchFamily="18" charset="0"/>
                <a:cs typeface="Times New Roman" pitchFamily="18" charset="0"/>
              </a:rPr>
              <a:t> </a:t>
            </a:r>
            <a:r>
              <a:rPr lang="en-US" sz="1900" dirty="0" err="1">
                <a:latin typeface="Times New Roman" pitchFamily="18" charset="0"/>
                <a:cs typeface="Times New Roman" pitchFamily="18" charset="0"/>
              </a:rPr>
              <a:t>sauvage</a:t>
            </a:r>
            <a:r>
              <a:rPr lang="en-US" sz="1900" dirty="0">
                <a:latin typeface="Times New Roman" pitchFamily="18" charset="0"/>
                <a:cs typeface="Times New Roman" pitchFamily="18" charset="0"/>
              </a:rPr>
              <a:t>. Paris: </a:t>
            </a:r>
            <a:r>
              <a:rPr lang="en-US" sz="1900" dirty="0" err="1">
                <a:latin typeface="Times New Roman" pitchFamily="18" charset="0"/>
                <a:cs typeface="Times New Roman" pitchFamily="18" charset="0"/>
              </a:rPr>
              <a:t>Plon</a:t>
            </a:r>
            <a:r>
              <a:rPr lang="en-US" sz="1900" dirty="0">
                <a:latin typeface="Times New Roman" pitchFamily="18" charset="0"/>
                <a:cs typeface="Times New Roman" pitchFamily="18" charset="0"/>
              </a:rPr>
              <a:t>.</a:t>
            </a:r>
            <a:endParaRPr lang="el-GR" sz="1900" dirty="0">
              <a:latin typeface="Times New Roman" pitchFamily="18" charset="0"/>
              <a:cs typeface="Times New Roman" pitchFamily="18" charset="0"/>
            </a:endParaRPr>
          </a:p>
          <a:p>
            <a:pPr>
              <a:buNone/>
            </a:pPr>
            <a:r>
              <a:rPr lang="fr-FR" sz="1900" dirty="0">
                <a:latin typeface="Times New Roman" pitchFamily="18" charset="0"/>
                <a:cs typeface="Times New Roman" pitchFamily="18" charset="0"/>
              </a:rPr>
              <a:t>Maisonneuve</a:t>
            </a:r>
            <a:r>
              <a:rPr lang="el-GR" sz="1900" dirty="0">
                <a:latin typeface="Times New Roman" pitchFamily="18" charset="0"/>
                <a:cs typeface="Times New Roman" pitchFamily="18" charset="0"/>
              </a:rPr>
              <a:t>, </a:t>
            </a:r>
            <a:r>
              <a:rPr lang="fr-FR" sz="1900" dirty="0">
                <a:latin typeface="Times New Roman" pitchFamily="18" charset="0"/>
                <a:cs typeface="Times New Roman" pitchFamily="18" charset="0"/>
              </a:rPr>
              <a:t>J</a:t>
            </a:r>
            <a:r>
              <a:rPr lang="el-GR" sz="1900" dirty="0">
                <a:latin typeface="Times New Roman" pitchFamily="18" charset="0"/>
                <a:cs typeface="Times New Roman" pitchFamily="18" charset="0"/>
              </a:rPr>
              <a:t>. (2001). </a:t>
            </a:r>
            <a:r>
              <a:rPr lang="el-GR" sz="1900" i="1" dirty="0">
                <a:latin typeface="Times New Roman" pitchFamily="18" charset="0"/>
                <a:cs typeface="Times New Roman" pitchFamily="18" charset="0"/>
              </a:rPr>
              <a:t>Εισαγωγή στην ψυχοκοινωνιολογία, </a:t>
            </a:r>
            <a:r>
              <a:rPr lang="el-GR" sz="1900" dirty="0">
                <a:latin typeface="Times New Roman" pitchFamily="18" charset="0"/>
                <a:cs typeface="Times New Roman" pitchFamily="18" charset="0"/>
              </a:rPr>
              <a:t>Αθήνα: </a:t>
            </a:r>
            <a:r>
              <a:rPr lang="el-GR" sz="1900" dirty="0" err="1">
                <a:latin typeface="Times New Roman" pitchFamily="18" charset="0"/>
                <a:cs typeface="Times New Roman" pitchFamily="18" charset="0"/>
              </a:rPr>
              <a:t>Τυπωθήτω</a:t>
            </a:r>
            <a:r>
              <a:rPr lang="el-GR" sz="1900" dirty="0">
                <a:latin typeface="Times New Roman" pitchFamily="18" charset="0"/>
                <a:cs typeface="Times New Roman" pitchFamily="18" charset="0"/>
              </a:rPr>
              <a:t> (</a:t>
            </a:r>
            <a:r>
              <a:rPr lang="el-GR" sz="1900" dirty="0" err="1">
                <a:latin typeface="Times New Roman" pitchFamily="18" charset="0"/>
                <a:cs typeface="Times New Roman" pitchFamily="18" charset="0"/>
              </a:rPr>
              <a:t>γαλ</a:t>
            </a:r>
            <a:r>
              <a:rPr lang="el-GR" sz="1900" dirty="0">
                <a:latin typeface="Times New Roman" pitchFamily="18" charset="0"/>
                <a:cs typeface="Times New Roman" pitchFamily="18" charset="0"/>
              </a:rPr>
              <a:t>. </a:t>
            </a:r>
            <a:r>
              <a:rPr lang="el-GR" sz="1900" dirty="0" err="1">
                <a:latin typeface="Times New Roman" pitchFamily="18" charset="0"/>
                <a:cs typeface="Times New Roman" pitchFamily="18" charset="0"/>
              </a:rPr>
              <a:t>έκδ</a:t>
            </a:r>
            <a:r>
              <a:rPr lang="el-GR" sz="1900" dirty="0">
                <a:latin typeface="Times New Roman" pitchFamily="18" charset="0"/>
                <a:cs typeface="Times New Roman" pitchFamily="18" charset="0"/>
              </a:rPr>
              <a:t>. 1977).</a:t>
            </a:r>
            <a:endParaRPr lang="en-US" sz="1900" dirty="0">
              <a:latin typeface="Times New Roman" pitchFamily="18" charset="0"/>
              <a:cs typeface="Times New Roman" pitchFamily="18" charset="0"/>
            </a:endParaRPr>
          </a:p>
          <a:p>
            <a:pPr>
              <a:buNone/>
            </a:pPr>
            <a:r>
              <a:rPr lang="en-GB" sz="1900" dirty="0">
                <a:latin typeface="Times New Roman" pitchFamily="18" charset="0"/>
                <a:cs typeface="Times New Roman" pitchFamily="18" charset="0"/>
              </a:rPr>
              <a:t>Porter, E. H. (1950). </a:t>
            </a:r>
            <a:r>
              <a:rPr lang="en-GB" sz="1900" i="1" dirty="0">
                <a:latin typeface="Times New Roman" pitchFamily="18" charset="0"/>
                <a:cs typeface="Times New Roman" pitchFamily="18" charset="0"/>
              </a:rPr>
              <a:t>An </a:t>
            </a:r>
            <a:r>
              <a:rPr lang="en-GB" sz="1900" i="1" dirty="0" err="1">
                <a:latin typeface="Times New Roman" pitchFamily="18" charset="0"/>
                <a:cs typeface="Times New Roman" pitchFamily="18" charset="0"/>
              </a:rPr>
              <a:t>introducti</a:t>
            </a:r>
            <a:r>
              <a:rPr lang="el-GR" sz="1900" i="1" dirty="0" err="1">
                <a:latin typeface="Times New Roman" pitchFamily="18" charset="0"/>
                <a:cs typeface="Times New Roman" pitchFamily="18" charset="0"/>
              </a:rPr>
              <a:t>on</a:t>
            </a:r>
            <a:r>
              <a:rPr lang="el-GR" sz="1900" i="1" dirty="0">
                <a:latin typeface="Times New Roman" pitchFamily="18" charset="0"/>
                <a:cs typeface="Times New Roman" pitchFamily="18" charset="0"/>
              </a:rPr>
              <a:t> to </a:t>
            </a:r>
            <a:r>
              <a:rPr lang="el-GR" sz="1900" i="1" dirty="0" err="1">
                <a:latin typeface="Times New Roman" pitchFamily="18" charset="0"/>
                <a:cs typeface="Times New Roman" pitchFamily="18" charset="0"/>
              </a:rPr>
              <a:t>therapeutic</a:t>
            </a:r>
            <a:r>
              <a:rPr lang="el-GR" sz="1900" i="1" dirty="0">
                <a:latin typeface="Times New Roman" pitchFamily="18" charset="0"/>
                <a:cs typeface="Times New Roman" pitchFamily="18" charset="0"/>
              </a:rPr>
              <a:t> </a:t>
            </a:r>
            <a:r>
              <a:rPr lang="el-GR" sz="1900" i="1" dirty="0" err="1">
                <a:latin typeface="Times New Roman" pitchFamily="18" charset="0"/>
                <a:cs typeface="Times New Roman" pitchFamily="18" charset="0"/>
              </a:rPr>
              <a:t>counseling</a:t>
            </a:r>
            <a:r>
              <a:rPr lang="en-GB" sz="1900" dirty="0">
                <a:latin typeface="Times New Roman" pitchFamily="18" charset="0"/>
                <a:cs typeface="Times New Roman" pitchFamily="18" charset="0"/>
              </a:rPr>
              <a:t>. Boston</a:t>
            </a:r>
            <a:r>
              <a:rPr lang="el-GR" sz="1900" dirty="0">
                <a:latin typeface="Times New Roman" pitchFamily="18" charset="0"/>
                <a:cs typeface="Times New Roman" pitchFamily="18" charset="0"/>
              </a:rPr>
              <a:t>: </a:t>
            </a:r>
            <a:r>
              <a:rPr lang="en-GB" sz="1900" dirty="0">
                <a:latin typeface="Times New Roman" pitchFamily="18" charset="0"/>
                <a:cs typeface="Times New Roman" pitchFamily="18" charset="0"/>
              </a:rPr>
              <a:t>Houghton Mifflin</a:t>
            </a:r>
            <a:r>
              <a:rPr lang="el-GR" sz="1900" dirty="0">
                <a:latin typeface="Times New Roman" pitchFamily="18" charset="0"/>
                <a:cs typeface="Times New Roman" pitchFamily="18" charset="0"/>
              </a:rPr>
              <a:t>.</a:t>
            </a:r>
          </a:p>
          <a:p>
            <a:pPr>
              <a:buNone/>
            </a:pPr>
            <a:r>
              <a:rPr lang="fr-FR" sz="1900" dirty="0">
                <a:latin typeface="Times New Roman" pitchFamily="18" charset="0"/>
                <a:cs typeface="Times New Roman" pitchFamily="18" charset="0"/>
              </a:rPr>
              <a:t>Rogers, C. R. (1959). </a:t>
            </a:r>
            <a:r>
              <a:rPr lang="en-US" sz="1900" dirty="0">
                <a:latin typeface="Times New Roman" pitchFamily="18" charset="0"/>
                <a:cs typeface="Times New Roman" pitchFamily="18" charset="0"/>
              </a:rPr>
              <a:t>A theory of therapy, personality and interpersonal relationships as developed in the client-centered framework. In S. Koch (Ed.), </a:t>
            </a:r>
            <a:r>
              <a:rPr lang="en-US" sz="1900" i="1" dirty="0">
                <a:latin typeface="Times New Roman" pitchFamily="18" charset="0"/>
                <a:cs typeface="Times New Roman" pitchFamily="18" charset="0"/>
              </a:rPr>
              <a:t>Psychology: a study of science </a:t>
            </a:r>
            <a:r>
              <a:rPr lang="en-US" sz="1900" dirty="0">
                <a:latin typeface="Times New Roman" pitchFamily="18" charset="0"/>
                <a:cs typeface="Times New Roman" pitchFamily="18" charset="0"/>
              </a:rPr>
              <a:t>(pp. 184-256). New York: </a:t>
            </a:r>
            <a:r>
              <a:rPr lang="en-US" sz="1900" dirty="0" err="1">
                <a:latin typeface="Times New Roman" pitchFamily="18" charset="0"/>
                <a:cs typeface="Times New Roman" pitchFamily="18" charset="0"/>
              </a:rPr>
              <a:t>McGrow</a:t>
            </a:r>
            <a:r>
              <a:rPr lang="en-US" sz="1900" dirty="0">
                <a:latin typeface="Times New Roman" pitchFamily="18" charset="0"/>
                <a:cs typeface="Times New Roman" pitchFamily="18" charset="0"/>
              </a:rPr>
              <a:t> Hill.</a:t>
            </a:r>
            <a:endParaRPr lang="el-GR" sz="1900" dirty="0">
              <a:latin typeface="Times New Roman" pitchFamily="18" charset="0"/>
              <a:cs typeface="Times New Roman" pitchFamily="18" charset="0"/>
            </a:endParaRPr>
          </a:p>
          <a:p>
            <a:pPr>
              <a:buNone/>
            </a:pPr>
            <a:r>
              <a:rPr lang="en-GB" sz="1900" dirty="0">
                <a:latin typeface="Times New Roman" pitchFamily="18" charset="0"/>
                <a:cs typeface="Times New Roman" pitchFamily="18" charset="0"/>
              </a:rPr>
              <a:t>Rogers</a:t>
            </a:r>
            <a:r>
              <a:rPr lang="en-US" sz="1900" dirty="0">
                <a:latin typeface="Times New Roman" pitchFamily="18" charset="0"/>
                <a:cs typeface="Times New Roman" pitchFamily="18" charset="0"/>
              </a:rPr>
              <a:t>, </a:t>
            </a:r>
            <a:r>
              <a:rPr lang="en-GB" sz="1900" dirty="0">
                <a:latin typeface="Times New Roman" pitchFamily="18" charset="0"/>
                <a:cs typeface="Times New Roman" pitchFamily="18" charset="0"/>
              </a:rPr>
              <a:t>C</a:t>
            </a:r>
            <a:r>
              <a:rPr lang="en-US" sz="1900" dirty="0">
                <a:latin typeface="Times New Roman" pitchFamily="18" charset="0"/>
                <a:cs typeface="Times New Roman" pitchFamily="18" charset="0"/>
              </a:rPr>
              <a:t>. R. (2006). </a:t>
            </a:r>
            <a:r>
              <a:rPr lang="en-US" sz="1900" i="1" dirty="0">
                <a:latin typeface="Times New Roman" pitchFamily="18" charset="0"/>
                <a:cs typeface="Times New Roman" pitchFamily="18" charset="0"/>
              </a:rPr>
              <a:t>To </a:t>
            </a:r>
            <a:r>
              <a:rPr lang="el-GR" sz="1900" i="1" dirty="0">
                <a:latin typeface="Times New Roman" pitchFamily="18" charset="0"/>
                <a:cs typeface="Times New Roman" pitchFamily="18" charset="0"/>
              </a:rPr>
              <a:t>γίγνεσθαι του προσώπου</a:t>
            </a:r>
            <a:r>
              <a:rPr lang="en-US" sz="1900" i="1" dirty="0">
                <a:latin typeface="Times New Roman" pitchFamily="18" charset="0"/>
                <a:cs typeface="Times New Roman" pitchFamily="18" charset="0"/>
              </a:rPr>
              <a:t>. </a:t>
            </a:r>
            <a:r>
              <a:rPr lang="el-GR" sz="1900" dirty="0">
                <a:latin typeface="Times New Roman" pitchFamily="18" charset="0"/>
                <a:cs typeface="Times New Roman" pitchFamily="18" charset="0"/>
              </a:rPr>
              <a:t>Αθήνα: Ερευνητές. (αγγλ. </a:t>
            </a:r>
            <a:r>
              <a:rPr lang="el-GR" sz="1900" dirty="0" err="1">
                <a:latin typeface="Times New Roman" pitchFamily="18" charset="0"/>
                <a:cs typeface="Times New Roman" pitchFamily="18" charset="0"/>
              </a:rPr>
              <a:t>έκδ</a:t>
            </a:r>
            <a:r>
              <a:rPr lang="el-GR" sz="1900" dirty="0">
                <a:latin typeface="Times New Roman" pitchFamily="18" charset="0"/>
                <a:cs typeface="Times New Roman" pitchFamily="18" charset="0"/>
              </a:rPr>
              <a:t>. 1961)</a:t>
            </a:r>
            <a:endParaRPr lang="en-US" sz="1900" dirty="0">
              <a:latin typeface="Times New Roman" pitchFamily="18" charset="0"/>
              <a:cs typeface="Times New Roman" pitchFamily="18" charset="0"/>
            </a:endParaRPr>
          </a:p>
          <a:p>
            <a:pPr>
              <a:buNone/>
            </a:pPr>
            <a:r>
              <a:rPr lang="en-US" sz="1900" dirty="0">
                <a:latin typeface="Times New Roman" pitchFamily="18" charset="0"/>
                <a:cs typeface="Times New Roman" pitchFamily="18" charset="0"/>
              </a:rPr>
              <a:t>Strauss, A., &amp; Corbin, J. (1998). Basics of qualitative research: Techniques and procedures for developing grounded theory (2nd ed.). Thousand Oaks: Sage.</a:t>
            </a:r>
          </a:p>
          <a:p>
            <a:pPr>
              <a:buNone/>
            </a:pPr>
            <a:r>
              <a:rPr lang="el-GR" sz="1900" dirty="0">
                <a:latin typeface="Times New Roman" pitchFamily="18" charset="0"/>
                <a:cs typeface="Times New Roman" pitchFamily="18" charset="0"/>
              </a:rPr>
              <a:t>Χρηστάκης, Ν. (2010). </a:t>
            </a:r>
            <a:r>
              <a:rPr lang="el-GR" sz="1900" i="1" dirty="0">
                <a:latin typeface="Times New Roman" pitchFamily="18" charset="0"/>
                <a:cs typeface="Times New Roman" pitchFamily="18" charset="0"/>
              </a:rPr>
              <a:t>Το πρόσωπο και οι άλλοι. Θέματα επικοινωνίας και κοινωνικής ψυχολογίας. </a:t>
            </a:r>
            <a:r>
              <a:rPr lang="el-GR" sz="1900" dirty="0">
                <a:latin typeface="Times New Roman" pitchFamily="18" charset="0"/>
                <a:cs typeface="Times New Roman" pitchFamily="18" charset="0"/>
              </a:rPr>
              <a:t>Αθήνα: Παπαζήσης.</a:t>
            </a:r>
          </a:p>
          <a:p>
            <a:pPr>
              <a:buNone/>
            </a:pPr>
            <a:endParaRPr lang="el-GR"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36</a:t>
            </a:fld>
            <a:endParaRPr 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solidFill>
                  <a:srgbClr val="0070C0"/>
                </a:solidFill>
                <a:latin typeface="Times New Roman" pitchFamily="18" charset="0"/>
                <a:cs typeface="Times New Roman" pitchFamily="18" charset="0"/>
              </a:rPr>
              <a:t>Επιστήμη 2</a:t>
            </a:r>
            <a:br>
              <a:rPr lang="el-GR" dirty="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600200"/>
            <a:ext cx="8640960" cy="4525963"/>
          </a:xfrm>
        </p:spPr>
        <p:txBody>
          <a:bodyPr>
            <a:normAutofit fontScale="92500" lnSpcReduction="20000"/>
          </a:bodyPr>
          <a:lstStyle/>
          <a:p>
            <a:pPr>
              <a:buNone/>
            </a:pPr>
            <a:endParaRPr lang="el-GR" dirty="0">
              <a:latin typeface="Times New Roman" pitchFamily="18" charset="0"/>
              <a:cs typeface="Times New Roman" pitchFamily="18" charset="0"/>
            </a:endParaRPr>
          </a:p>
          <a:p>
            <a:pPr>
              <a:buNone/>
            </a:pPr>
            <a:r>
              <a:rPr lang="el-GR" dirty="0">
                <a:latin typeface="Times New Roman" pitchFamily="18" charset="0"/>
                <a:cs typeface="Times New Roman" pitchFamily="18" charset="0"/>
              </a:rPr>
              <a:t>Διαδικασία ή μέθοδος (…)</a:t>
            </a:r>
          </a:p>
          <a:p>
            <a:pPr>
              <a:buNone/>
            </a:pPr>
            <a:r>
              <a:rPr lang="el-GR" dirty="0">
                <a:latin typeface="Times New Roman" pitchFamily="18" charset="0"/>
                <a:cs typeface="Times New Roman" pitchFamily="18" charset="0"/>
              </a:rPr>
              <a:t>λογική αναζήτησης πληροφοριών (…)</a:t>
            </a:r>
          </a:p>
          <a:p>
            <a:pPr>
              <a:buNone/>
            </a:pPr>
            <a:r>
              <a:rPr lang="el-GR" dirty="0">
                <a:latin typeface="Times New Roman" pitchFamily="18" charset="0"/>
                <a:cs typeface="Times New Roman" pitchFamily="18" charset="0"/>
              </a:rPr>
              <a:t>για την δημιουργία ενός συνόλου γνώσεων (…)</a:t>
            </a:r>
          </a:p>
          <a:p>
            <a:pPr>
              <a:buNone/>
            </a:pPr>
            <a:r>
              <a:rPr lang="el-GR" dirty="0">
                <a:latin typeface="Times New Roman" pitchFamily="18" charset="0"/>
                <a:cs typeface="Times New Roman" pitchFamily="18" charset="0"/>
              </a:rPr>
              <a:t>αναφορικά με  ένα φαινόμενο, το οποίο πρέπει να εξεταστεί λεπτομερώς, να περιγραφεί και εξηγηθεί με ακρίβεια ώστε να προβλέπεται και να ελέγχεται</a:t>
            </a:r>
            <a:r>
              <a:rPr lang="en-US" dirty="0">
                <a:latin typeface="Times New Roman" pitchFamily="18" charset="0"/>
                <a:cs typeface="Times New Roman" pitchFamily="18" charset="0"/>
              </a:rPr>
              <a:t>…</a:t>
            </a: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a:p>
            <a:pPr algn="r">
              <a:buNone/>
            </a:pPr>
            <a:r>
              <a:rPr lang="el-GR" dirty="0">
                <a:latin typeface="Times New Roman" pitchFamily="18" charset="0"/>
                <a:cs typeface="Times New Roman" pitchFamily="18" charset="0"/>
              </a:rPr>
              <a:t>(</a:t>
            </a:r>
            <a:r>
              <a:rPr lang="en-US" dirty="0">
                <a:latin typeface="Times New Roman" pitchFamily="18" charset="0"/>
                <a:cs typeface="Times New Roman" pitchFamily="18" charset="0"/>
              </a:rPr>
              <a:t>Christensen, 2007/2001)</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4</a:t>
            </a:fld>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solidFill>
                  <a:srgbClr val="0070C0"/>
                </a:solidFill>
                <a:latin typeface="Times New Roman" pitchFamily="18" charset="0"/>
                <a:cs typeface="Times New Roman" pitchFamily="18" charset="0"/>
              </a:rPr>
              <a:t>Επιστήμη 3</a:t>
            </a:r>
            <a:br>
              <a:rPr lang="el-GR" dirty="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908720"/>
            <a:ext cx="8892480" cy="5688632"/>
          </a:xfrm>
        </p:spPr>
        <p:txBody>
          <a:bodyPr>
            <a:normAutofit fontScale="77500" lnSpcReduction="20000"/>
          </a:bodyPr>
          <a:lstStyle/>
          <a:p>
            <a:pPr>
              <a:buNone/>
            </a:pPr>
            <a:r>
              <a:rPr lang="el-GR" dirty="0">
                <a:latin typeface="Times New Roman" pitchFamily="18" charset="0"/>
                <a:cs typeface="Times New Roman" pitchFamily="18" charset="0"/>
              </a:rPr>
              <a:t>Στόχοι →</a:t>
            </a:r>
          </a:p>
          <a:p>
            <a:pPr>
              <a:buNone/>
            </a:pPr>
            <a:endParaRPr lang="el-GR" dirty="0">
              <a:latin typeface="Times New Roman" pitchFamily="18" charset="0"/>
              <a:cs typeface="Times New Roman" pitchFamily="18" charset="0"/>
            </a:endParaRPr>
          </a:p>
          <a:p>
            <a:pPr>
              <a:buNone/>
            </a:pP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Περιγραφή</a:t>
            </a:r>
            <a:r>
              <a:rPr lang="el-GR" dirty="0">
                <a:latin typeface="Times New Roman" pitchFamily="18" charset="0"/>
                <a:cs typeface="Times New Roman" pitchFamily="18" charset="0"/>
              </a:rPr>
              <a:t> (ακριβής απεικόνιση και αναγνώριση των μεταβλητών/παραγόντων -και του μεγέθους* τους- που εμπλέκονται στην εμφάνισή του).</a:t>
            </a:r>
          </a:p>
          <a:p>
            <a:pPr>
              <a:buNone/>
            </a:pPr>
            <a:r>
              <a:rPr lang="el-GR" i="1" dirty="0">
                <a:latin typeface="Times New Roman" pitchFamily="18" charset="0"/>
                <a:cs typeface="Times New Roman" pitchFamily="18" charset="0"/>
              </a:rPr>
              <a:t>	Περιγραφική έρευνα</a:t>
            </a:r>
            <a:r>
              <a:rPr lang="el-GR" dirty="0">
                <a:latin typeface="Times New Roman" pitchFamily="18" charset="0"/>
                <a:cs typeface="Times New Roman" pitchFamily="18" charset="0"/>
              </a:rPr>
              <a:t>: </a:t>
            </a:r>
            <a:r>
              <a:rPr lang="el-GR" i="1" dirty="0">
                <a:latin typeface="Times New Roman" pitchFamily="18" charset="0"/>
                <a:cs typeface="Times New Roman" pitchFamily="18" charset="0"/>
              </a:rPr>
              <a:t>εντοπισμός των μεταβλητών</a:t>
            </a:r>
            <a:endParaRPr lang="el-GR" dirty="0">
              <a:latin typeface="Times New Roman" pitchFamily="18" charset="0"/>
              <a:cs typeface="Times New Roman" pitchFamily="18" charset="0"/>
            </a:endParaRPr>
          </a:p>
          <a:p>
            <a:pPr>
              <a:buNone/>
            </a:pP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Εξήγηση</a:t>
            </a:r>
            <a:r>
              <a:rPr lang="el-GR" dirty="0">
                <a:latin typeface="Times New Roman" pitchFamily="18" charset="0"/>
                <a:cs typeface="Times New Roman" pitchFamily="18" charset="0"/>
              </a:rPr>
              <a:t> (καθορισμός των αιτίων/συνθηκών -συνήθως πολλές και </a:t>
            </a:r>
            <a:r>
              <a:rPr lang="el-GR" dirty="0" err="1">
                <a:latin typeface="Times New Roman" pitchFamily="18" charset="0"/>
                <a:cs typeface="Times New Roman" pitchFamily="18" charset="0"/>
              </a:rPr>
              <a:t>αλληλοδιαπλεκόμενες</a:t>
            </a:r>
            <a:r>
              <a:rPr lang="el-GR" dirty="0">
                <a:latin typeface="Times New Roman" pitchFamily="18" charset="0"/>
                <a:cs typeface="Times New Roman" pitchFamily="18" charset="0"/>
              </a:rPr>
              <a:t>- που το δημιουργούν).</a:t>
            </a:r>
          </a:p>
          <a:p>
            <a:pPr>
              <a:buNone/>
            </a:pPr>
            <a:r>
              <a:rPr lang="el-GR" i="1" dirty="0">
                <a:latin typeface="Times New Roman" pitchFamily="18" charset="0"/>
                <a:cs typeface="Times New Roman" pitchFamily="18" charset="0"/>
              </a:rPr>
              <a:t>	Πειραματική έρευνα (εντοπισμός σχέσεων αιτίου-αιτιατού)</a:t>
            </a:r>
            <a:endParaRPr lang="el-GR" dirty="0">
              <a:latin typeface="Times New Roman" pitchFamily="18" charset="0"/>
              <a:cs typeface="Times New Roman" pitchFamily="18" charset="0"/>
            </a:endParaRPr>
          </a:p>
          <a:p>
            <a:pPr>
              <a:buNone/>
            </a:pP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Προβλεψιμότητα</a:t>
            </a:r>
          </a:p>
          <a:p>
            <a:pPr>
              <a:buNone/>
            </a:pPr>
            <a:r>
              <a:rPr lang="el-GR" dirty="0">
                <a:latin typeface="Times New Roman" pitchFamily="18" charset="0"/>
                <a:cs typeface="Times New Roman" pitchFamily="18" charset="0"/>
              </a:rPr>
              <a:t>- </a:t>
            </a:r>
            <a:r>
              <a:rPr lang="el-GR" b="1" dirty="0">
                <a:latin typeface="Times New Roman" pitchFamily="18" charset="0"/>
                <a:cs typeface="Times New Roman" pitchFamily="18" charset="0"/>
              </a:rPr>
              <a:t>Έλεγχος</a:t>
            </a:r>
            <a:r>
              <a:rPr lang="el-GR" dirty="0">
                <a:latin typeface="Times New Roman" pitchFamily="18" charset="0"/>
                <a:cs typeface="Times New Roman" pitchFamily="18" charset="0"/>
              </a:rPr>
              <a:t> (α) διαμόρφωση/χειρισμός των αιτίων/συνθηκών που προκαλούν κάτι, αλλά επίσης: (β) διατήρηση σταθερών συνθηκών ή/και εξάλειψη εξωγενών συνθηκών σε ένα πείραμα, αλλά και (γ) εξέταση μιας σύγκρισης)</a:t>
            </a:r>
          </a:p>
          <a:p>
            <a:pPr>
              <a:buNone/>
            </a:pPr>
            <a:endParaRPr lang="el-GR" dirty="0">
              <a:latin typeface="Times New Roman" pitchFamily="18" charset="0"/>
              <a:cs typeface="Times New Roman" pitchFamily="18" charset="0"/>
            </a:endParaRPr>
          </a:p>
          <a:p>
            <a:pPr>
              <a:buNone/>
            </a:pPr>
            <a:r>
              <a:rPr lang="el-GR" dirty="0">
                <a:latin typeface="Times New Roman" pitchFamily="18" charset="0"/>
                <a:cs typeface="Times New Roman" pitchFamily="18" charset="0"/>
              </a:rPr>
              <a:t>*ποσοτικοποίηση</a:t>
            </a:r>
          </a:p>
        </p:txBody>
      </p:sp>
      <p:sp>
        <p:nvSpPr>
          <p:cNvPr id="4" name="Slide Number Placeholder 3"/>
          <p:cNvSpPr>
            <a:spLocks noGrp="1"/>
          </p:cNvSpPr>
          <p:nvPr>
            <p:ph type="sldNum" sz="quarter" idx="12"/>
          </p:nvPr>
        </p:nvSpPr>
        <p:spPr/>
        <p:txBody>
          <a:bodyPr/>
          <a:lstStyle/>
          <a:p>
            <a:fld id="{D3F1D1C4-C2D9-4231-9FB2-B2D9D97AA41D}" type="slidenum">
              <a:rPr lang="el-GR" smtClean="0"/>
              <a:pPr/>
              <a:t>5</a:t>
            </a:fld>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solidFill>
                  <a:srgbClr val="0070C0"/>
                </a:solidFill>
                <a:latin typeface="Times New Roman" pitchFamily="18" charset="0"/>
                <a:cs typeface="Times New Roman" pitchFamily="18" charset="0"/>
              </a:rPr>
              <a:t>Επιστήμη 4</a:t>
            </a:r>
            <a:br>
              <a:rPr lang="el-GR" dirty="0">
                <a:latin typeface="Times New Roman" pitchFamily="18" charset="0"/>
                <a:cs typeface="Times New Roman" pitchFamily="18" charset="0"/>
              </a:rPr>
            </a:b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908720"/>
            <a:ext cx="8892480" cy="5688632"/>
          </a:xfrm>
        </p:spPr>
        <p:txBody>
          <a:bodyPr>
            <a:normAutofit/>
          </a:bodyPr>
          <a:lstStyle/>
          <a:p>
            <a:pPr>
              <a:buNone/>
            </a:pPr>
            <a:endParaRPr lang="el-GR" sz="2800" dirty="0">
              <a:latin typeface="Times New Roman" pitchFamily="18" charset="0"/>
              <a:cs typeface="Times New Roman" pitchFamily="18" charset="0"/>
            </a:endParaRPr>
          </a:p>
          <a:p>
            <a:pPr>
              <a:buNone/>
            </a:pPr>
            <a:r>
              <a:rPr lang="el-GR" sz="2800" dirty="0">
                <a:latin typeface="Times New Roman" pitchFamily="18" charset="0"/>
                <a:cs typeface="Times New Roman" pitchFamily="18" charset="0"/>
              </a:rPr>
              <a:t>Πείραμα →</a:t>
            </a:r>
          </a:p>
          <a:p>
            <a:pPr>
              <a:buNone/>
            </a:pPr>
            <a:r>
              <a:rPr lang="el-GR" sz="2800" dirty="0">
                <a:latin typeface="Times New Roman" pitchFamily="18" charset="0"/>
                <a:cs typeface="Times New Roman" pitchFamily="18" charset="0"/>
              </a:rPr>
              <a:t>- προσπάθεια εντοπισμού αιτιωδών σχέσεων</a:t>
            </a:r>
          </a:p>
          <a:p>
            <a:pPr>
              <a:buNone/>
            </a:pPr>
            <a:r>
              <a:rPr lang="el-GR" sz="2800" dirty="0">
                <a:latin typeface="Times New Roman" pitchFamily="18" charset="0"/>
                <a:cs typeface="Times New Roman" pitchFamily="18" charset="0"/>
              </a:rPr>
              <a:t>- ορισμός ανεξάρτητης και εξαρτημένης μεταβλητής (παράγων που επιλέχθηκε ως εκδήλωση του φαινομένου)</a:t>
            </a:r>
          </a:p>
          <a:p>
            <a:pPr>
              <a:buNone/>
            </a:pPr>
            <a:r>
              <a:rPr lang="el-GR" sz="2800" dirty="0">
                <a:latin typeface="Times New Roman" pitchFamily="18" charset="0"/>
                <a:cs typeface="Times New Roman" pitchFamily="18" charset="0"/>
              </a:rPr>
              <a:t>- λειτουργικοί ορισμοί και </a:t>
            </a:r>
            <a:r>
              <a:rPr lang="el-GR" sz="2800" dirty="0" err="1">
                <a:latin typeface="Times New Roman" pitchFamily="18" charset="0"/>
                <a:cs typeface="Times New Roman" pitchFamily="18" charset="0"/>
              </a:rPr>
              <a:t>εγχειρηματοποίηση</a:t>
            </a:r>
            <a:r>
              <a:rPr lang="el-GR" sz="2800" dirty="0">
                <a:latin typeface="Times New Roman" pitchFamily="18" charset="0"/>
                <a:cs typeface="Times New Roman" pitchFamily="18" charset="0"/>
              </a:rPr>
              <a:t> (των εννοιών)</a:t>
            </a:r>
          </a:p>
          <a:p>
            <a:pPr>
              <a:buNone/>
            </a:pPr>
            <a:r>
              <a:rPr lang="el-GR" sz="2800" dirty="0">
                <a:latin typeface="Times New Roman" pitchFamily="18" charset="0"/>
                <a:cs typeface="Times New Roman" pitchFamily="18" charset="0"/>
              </a:rPr>
              <a:t>- αξιοπιστία (του πειράματος: </a:t>
            </a:r>
            <a:r>
              <a:rPr lang="el-GR" sz="2800" dirty="0" err="1">
                <a:latin typeface="Times New Roman" pitchFamily="18" charset="0"/>
                <a:cs typeface="Times New Roman" pitchFamily="18" charset="0"/>
              </a:rPr>
              <a:t>επαναληψιμότητα</a:t>
            </a:r>
            <a:r>
              <a:rPr lang="el-GR" sz="2800" dirty="0">
                <a:latin typeface="Times New Roman" pitchFamily="18" charset="0"/>
                <a:cs typeface="Times New Roman" pitchFamily="18" charset="0"/>
              </a:rPr>
              <a:t> και σταθερότητα των ερευνητικών αποτελεσμάτων)</a:t>
            </a:r>
          </a:p>
          <a:p>
            <a:pPr>
              <a:buFontTx/>
              <a:buChar char="-"/>
            </a:pPr>
            <a:r>
              <a:rPr lang="el-GR" sz="2800" dirty="0">
                <a:latin typeface="Times New Roman" pitchFamily="18" charset="0"/>
                <a:cs typeface="Times New Roman" pitchFamily="18" charset="0"/>
              </a:rPr>
              <a:t>εγκυρότητα (η εξαρτημένη μεταβλητή πραγματικά αναπαριστά την υπό μελέτη έννοια;).</a:t>
            </a:r>
          </a:p>
          <a:p>
            <a:pPr>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6</a:t>
            </a:fld>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a:solidFill>
                  <a:srgbClr val="0070C0"/>
                </a:solidFill>
                <a:latin typeface="Times New Roman" pitchFamily="18" charset="0"/>
                <a:cs typeface="Times New Roman" pitchFamily="18" charset="0"/>
              </a:rPr>
              <a:t>Επιστήμη 5</a:t>
            </a:r>
            <a:r>
              <a:rPr lang="en-US" sz="2800" dirty="0">
                <a:solidFill>
                  <a:srgbClr val="0070C0"/>
                </a:solidFill>
                <a:latin typeface="Times New Roman" pitchFamily="18" charset="0"/>
                <a:cs typeface="Times New Roman" pitchFamily="18" charset="0"/>
              </a:rPr>
              <a:t> – </a:t>
            </a:r>
            <a:r>
              <a:rPr lang="el-GR" sz="2800" dirty="0">
                <a:solidFill>
                  <a:srgbClr val="0070C0"/>
                </a:solidFill>
                <a:latin typeface="Times New Roman" pitchFamily="18" charset="0"/>
                <a:cs typeface="Times New Roman" pitchFamily="18" charset="0"/>
              </a:rPr>
              <a:t>Τρεις βαθμίδες θεωρητικών ενεργειών 1</a:t>
            </a:r>
            <a:br>
              <a:rPr lang="el-GR" sz="2800" dirty="0">
                <a:solidFill>
                  <a:srgbClr val="FF0000"/>
                </a:solidFill>
                <a:latin typeface="Times New Roman" pitchFamily="18" charset="0"/>
                <a:cs typeface="Times New Roman" pitchFamily="18" charset="0"/>
              </a:rPr>
            </a:br>
            <a:endParaRPr lang="el-GR" sz="2800" dirty="0">
              <a:solidFill>
                <a:srgbClr val="FF000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395536" y="1412776"/>
            <a:ext cx="8424936" cy="4680520"/>
          </a:xfrm>
        </p:spPr>
        <p:txBody>
          <a:bodyPr>
            <a:normAutofit fontScale="25000" lnSpcReduction="20000"/>
          </a:bodyPr>
          <a:lstStyle/>
          <a:p>
            <a:pPr marL="514350" indent="-514350">
              <a:buNone/>
            </a:pPr>
            <a:r>
              <a:rPr lang="el-GR" sz="9600" i="1" dirty="0">
                <a:latin typeface="Times New Roman" pitchFamily="18" charset="0"/>
                <a:cs typeface="Times New Roman" pitchFamily="18" charset="0"/>
              </a:rPr>
              <a:t>1. Κατευθυντήριες ιδέες:</a:t>
            </a:r>
            <a:r>
              <a:rPr lang="el-GR" sz="9600" dirty="0">
                <a:latin typeface="Times New Roman" pitchFamily="18" charset="0"/>
                <a:cs typeface="Times New Roman" pitchFamily="18" charset="0"/>
              </a:rPr>
              <a:t> προεικάζουμε την σημασία ενός τύπου παραγόντων (διερευνητικές, πιλοτικές μελέτες)</a:t>
            </a:r>
          </a:p>
          <a:p>
            <a:pPr marL="514350" indent="-514350">
              <a:buNone/>
            </a:pPr>
            <a:r>
              <a:rPr lang="el-GR" sz="9600" dirty="0">
                <a:latin typeface="Times New Roman" pitchFamily="18" charset="0"/>
                <a:cs typeface="Times New Roman" pitchFamily="18" charset="0"/>
              </a:rPr>
              <a:t>Π.χ.</a:t>
            </a:r>
            <a:endParaRPr lang="en-US" sz="9600" dirty="0">
              <a:latin typeface="Times New Roman" pitchFamily="18" charset="0"/>
              <a:cs typeface="Times New Roman" pitchFamily="18" charset="0"/>
            </a:endParaRPr>
          </a:p>
          <a:p>
            <a:pPr marL="514350" indent="-514350">
              <a:buNone/>
            </a:pPr>
            <a:r>
              <a:rPr lang="el-GR" sz="9600" dirty="0">
                <a:latin typeface="Times New Roman" pitchFamily="18" charset="0"/>
                <a:cs typeface="Times New Roman" pitchFamily="18" charset="0"/>
              </a:rPr>
              <a:t>- συνθήκες ύπαρξης &amp; ταξική κατάσταση ~ συνείδηση (Μ</a:t>
            </a:r>
            <a:r>
              <a:rPr lang="en-US" sz="9600" dirty="0" err="1">
                <a:latin typeface="Times New Roman" pitchFamily="18" charset="0"/>
                <a:cs typeface="Times New Roman" pitchFamily="18" charset="0"/>
              </a:rPr>
              <a:t>arx</a:t>
            </a:r>
            <a:r>
              <a:rPr lang="en-US" sz="9600" dirty="0">
                <a:latin typeface="Times New Roman" pitchFamily="18" charset="0"/>
                <a:cs typeface="Times New Roman" pitchFamily="18" charset="0"/>
              </a:rPr>
              <a:t>)</a:t>
            </a:r>
          </a:p>
          <a:p>
            <a:pPr marL="514350" indent="-514350">
              <a:buNone/>
            </a:pPr>
            <a:r>
              <a:rPr lang="en-US" sz="9600" dirty="0">
                <a:latin typeface="Times New Roman" pitchFamily="18" charset="0"/>
                <a:cs typeface="Times New Roman" pitchFamily="18" charset="0"/>
              </a:rPr>
              <a:t>- </a:t>
            </a:r>
            <a:r>
              <a:rPr lang="el-GR" sz="9600" dirty="0">
                <a:latin typeface="Times New Roman" pitchFamily="18" charset="0"/>
                <a:cs typeface="Times New Roman" pitchFamily="18" charset="0"/>
              </a:rPr>
              <a:t>απώθηση σεξουαλικών επιθυμιών ~ νεύρωση </a:t>
            </a:r>
            <a:r>
              <a:rPr lang="en-US" sz="9600" dirty="0">
                <a:latin typeface="Times New Roman" pitchFamily="18" charset="0"/>
                <a:cs typeface="Times New Roman" pitchFamily="18" charset="0"/>
              </a:rPr>
              <a:t>(Freud)</a:t>
            </a:r>
            <a:endParaRPr lang="el-GR" sz="9600" dirty="0">
              <a:latin typeface="Times New Roman" pitchFamily="18" charset="0"/>
              <a:cs typeface="Times New Roman" pitchFamily="18" charset="0"/>
            </a:endParaRPr>
          </a:p>
          <a:p>
            <a:pPr marL="514350" indent="-514350">
              <a:buNone/>
            </a:pPr>
            <a:endParaRPr lang="el-GR" sz="9600" dirty="0">
              <a:latin typeface="Times New Roman" pitchFamily="18" charset="0"/>
              <a:cs typeface="Times New Roman" pitchFamily="18" charset="0"/>
            </a:endParaRPr>
          </a:p>
          <a:p>
            <a:pPr marL="514350" indent="-514350">
              <a:buNone/>
            </a:pPr>
            <a:r>
              <a:rPr lang="el-GR" sz="9600" dirty="0">
                <a:latin typeface="Times New Roman" pitchFamily="18" charset="0"/>
                <a:cs typeface="Times New Roman" pitchFamily="18" charset="0"/>
              </a:rPr>
              <a:t>Εμπειρική έρευνα ~ ανάδειξη νέων υποθέσεων (</a:t>
            </a:r>
            <a:r>
              <a:rPr lang="en-US" sz="9600" dirty="0">
                <a:latin typeface="Times New Roman" pitchFamily="18" charset="0"/>
                <a:cs typeface="Times New Roman" pitchFamily="18" charset="0"/>
              </a:rPr>
              <a:t>serendipity – Merton)</a:t>
            </a:r>
            <a:endParaRPr lang="el-GR" sz="9600" dirty="0">
              <a:latin typeface="Times New Roman" pitchFamily="18" charset="0"/>
              <a:cs typeface="Times New Roman" pitchFamily="18" charset="0"/>
            </a:endParaRPr>
          </a:p>
          <a:p>
            <a:pPr marL="514350" indent="-514350">
              <a:buNone/>
            </a:pPr>
            <a:endParaRPr lang="en-US" sz="9600" dirty="0">
              <a:latin typeface="Times New Roman" pitchFamily="18" charset="0"/>
              <a:cs typeface="Times New Roman" pitchFamily="18" charset="0"/>
            </a:endParaRPr>
          </a:p>
          <a:p>
            <a:pPr marL="514350" indent="-514350">
              <a:buNone/>
            </a:pPr>
            <a:r>
              <a:rPr lang="el-GR" sz="9600" dirty="0">
                <a:latin typeface="Times New Roman" pitchFamily="18" charset="0"/>
                <a:cs typeface="Times New Roman" pitchFamily="18" charset="0"/>
              </a:rPr>
              <a:t>Προσοχή στις «πρώιμες» (</a:t>
            </a:r>
            <a:r>
              <a:rPr lang="en-US" sz="9600" dirty="0">
                <a:latin typeface="Times New Roman" pitchFamily="18" charset="0"/>
                <a:cs typeface="Times New Roman" pitchFamily="18" charset="0"/>
              </a:rPr>
              <a:t>post factum, ad hoc) </a:t>
            </a:r>
            <a:r>
              <a:rPr lang="el-GR" sz="9600" dirty="0">
                <a:latin typeface="Times New Roman" pitchFamily="18" charset="0"/>
                <a:cs typeface="Times New Roman" pitchFamily="18" charset="0"/>
              </a:rPr>
              <a:t>ερμηνείες (που δεν θεμελιώνονται σε καμία προϋπάρχουσα Θ. ή δεν στηρίζονται σε κανένα προηγούμενο αποτέλεσμα)</a:t>
            </a:r>
          </a:p>
          <a:p>
            <a:pPr marL="514350" indent="-514350">
              <a:buNone/>
            </a:pPr>
            <a:endParaRPr lang="el-GR" sz="9600" dirty="0">
              <a:latin typeface="Times New Roman" pitchFamily="18" charset="0"/>
              <a:cs typeface="Times New Roman" pitchFamily="18" charset="0"/>
            </a:endParaRPr>
          </a:p>
          <a:p>
            <a:pPr marL="514350" indent="-514350">
              <a:buAutoNum type="arabicPeriod"/>
            </a:pPr>
            <a:endParaRPr lang="el-GR" dirty="0">
              <a:latin typeface="Times New Roman" pitchFamily="18" charset="0"/>
              <a:cs typeface="Times New Roman" pitchFamily="18" charset="0"/>
            </a:endParaRPr>
          </a:p>
          <a:p>
            <a:pPr marL="514350" indent="-514350">
              <a:buAutoNum type="arabicPeriod"/>
            </a:pPr>
            <a:endParaRPr lang="el-GR" dirty="0">
              <a:latin typeface="Times New Roman" pitchFamily="18" charset="0"/>
              <a:cs typeface="Times New Roman" pitchFamily="18" charset="0"/>
            </a:endParaRPr>
          </a:p>
          <a:p>
            <a:pPr marL="514350" indent="-514350">
              <a:buAutoNum type="arabicPeriod"/>
            </a:pPr>
            <a:endParaRPr lang="el-GR" dirty="0">
              <a:latin typeface="Times New Roman" pitchFamily="18" charset="0"/>
              <a:cs typeface="Times New Roman" pitchFamily="18" charset="0"/>
            </a:endParaRPr>
          </a:p>
          <a:p>
            <a:pPr marL="514350" indent="-514350">
              <a:buAutoNum type="arabicPeriod"/>
            </a:pPr>
            <a:endParaRPr lang="el-GR" dirty="0">
              <a:latin typeface="Times New Roman" pitchFamily="18" charset="0"/>
              <a:cs typeface="Times New Roman" pitchFamily="18" charset="0"/>
            </a:endParaRPr>
          </a:p>
          <a:p>
            <a:pPr marL="514350" indent="-514350">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7</a:t>
            </a:fld>
            <a:endParaRPr lang="el-G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332656"/>
            <a:ext cx="8229600" cy="1143000"/>
          </a:xfrm>
        </p:spPr>
        <p:txBody>
          <a:bodyPr>
            <a:noAutofit/>
          </a:bodyPr>
          <a:lstStyle/>
          <a:p>
            <a:r>
              <a:rPr lang="el-GR" sz="2800" dirty="0">
                <a:solidFill>
                  <a:srgbClr val="0070C0"/>
                </a:solidFill>
                <a:latin typeface="Times New Roman" pitchFamily="18" charset="0"/>
                <a:cs typeface="Times New Roman" pitchFamily="18" charset="0"/>
              </a:rPr>
              <a:t>Επιστήμη 6</a:t>
            </a:r>
            <a:r>
              <a:rPr lang="en-US" sz="2800" dirty="0">
                <a:solidFill>
                  <a:srgbClr val="0070C0"/>
                </a:solidFill>
                <a:latin typeface="Times New Roman" pitchFamily="18" charset="0"/>
                <a:cs typeface="Times New Roman" pitchFamily="18" charset="0"/>
              </a:rPr>
              <a:t> – </a:t>
            </a:r>
            <a:r>
              <a:rPr lang="el-GR" sz="2800" dirty="0">
                <a:solidFill>
                  <a:srgbClr val="0070C0"/>
                </a:solidFill>
                <a:latin typeface="Times New Roman" pitchFamily="18" charset="0"/>
                <a:cs typeface="Times New Roman" pitchFamily="18" charset="0"/>
              </a:rPr>
              <a:t>Τρεις βαθμίδες θεωρητικών ενεργειών 2</a:t>
            </a:r>
            <a:br>
              <a:rPr lang="el-GR" sz="2800" dirty="0">
                <a:solidFill>
                  <a:srgbClr val="FF0000"/>
                </a:solidFill>
                <a:latin typeface="Times New Roman" pitchFamily="18" charset="0"/>
                <a:cs typeface="Times New Roman" pitchFamily="18" charset="0"/>
              </a:rPr>
            </a:br>
            <a:endParaRPr lang="el-GR" sz="2800" dirty="0">
              <a:solidFill>
                <a:srgbClr val="FF000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1628800"/>
            <a:ext cx="8892480" cy="4968552"/>
          </a:xfrm>
        </p:spPr>
        <p:txBody>
          <a:bodyPr>
            <a:normAutofit/>
          </a:bodyPr>
          <a:lstStyle/>
          <a:p>
            <a:pPr marL="514350" indent="-514350">
              <a:buNone/>
            </a:pPr>
            <a:r>
              <a:rPr lang="el-GR" sz="2800" i="1" dirty="0">
                <a:latin typeface="Times New Roman" pitchFamily="18" charset="0"/>
                <a:cs typeface="Times New Roman" pitchFamily="18" charset="0"/>
              </a:rPr>
              <a:t>2. Διατύπωση υποθέσεων: </a:t>
            </a:r>
            <a:r>
              <a:rPr lang="el-GR" sz="2800" dirty="0">
                <a:latin typeface="Times New Roman" pitchFamily="18" charset="0"/>
                <a:cs typeface="Times New Roman" pitchFamily="18" charset="0"/>
              </a:rPr>
              <a:t>ανώτερη βαθμίδα </a:t>
            </a:r>
            <a:r>
              <a:rPr lang="el-GR" sz="2800" dirty="0" err="1">
                <a:latin typeface="Times New Roman" pitchFamily="18" charset="0"/>
                <a:cs typeface="Times New Roman" pitchFamily="18" charset="0"/>
              </a:rPr>
              <a:t>εννοιακής</a:t>
            </a:r>
            <a:r>
              <a:rPr lang="el-GR" sz="2800" dirty="0">
                <a:latin typeface="Times New Roman" pitchFamily="18" charset="0"/>
                <a:cs typeface="Times New Roman" pitchFamily="18" charset="0"/>
              </a:rPr>
              <a:t> επεξεργασίας και προσανατολισμός του πειραματικού σχεδιασμού</a:t>
            </a:r>
          </a:p>
          <a:p>
            <a:pPr marL="514350" indent="-514350">
              <a:buNone/>
            </a:pPr>
            <a:r>
              <a:rPr lang="el-GR" sz="2800" dirty="0">
                <a:latin typeface="Times New Roman" pitchFamily="18" charset="0"/>
                <a:cs typeface="Times New Roman" pitchFamily="18" charset="0"/>
              </a:rPr>
              <a:t>Π.χ. </a:t>
            </a:r>
            <a:r>
              <a:rPr lang="el-GR" sz="2800" dirty="0" err="1">
                <a:latin typeface="Times New Roman" pitchFamily="18" charset="0"/>
                <a:cs typeface="Times New Roman" pitchFamily="18" charset="0"/>
              </a:rPr>
              <a:t>Διομαδικές</a:t>
            </a:r>
            <a:r>
              <a:rPr lang="el-GR" sz="2800" dirty="0">
                <a:latin typeface="Times New Roman" pitchFamily="18" charset="0"/>
                <a:cs typeface="Times New Roman" pitchFamily="18" charset="0"/>
              </a:rPr>
              <a:t> σχέσεις (</a:t>
            </a:r>
            <a:r>
              <a:rPr lang="en-US" sz="2800" dirty="0" err="1">
                <a:latin typeface="Times New Roman" pitchFamily="18" charset="0"/>
                <a:cs typeface="Times New Roman" pitchFamily="18" charset="0"/>
              </a:rPr>
              <a:t>Sherif</a:t>
            </a:r>
            <a:r>
              <a:rPr lang="en-US" sz="2800" dirty="0">
                <a:latin typeface="Times New Roman" pitchFamily="18" charset="0"/>
                <a:cs typeface="Times New Roman" pitchFamily="18" charset="0"/>
              </a:rPr>
              <a:t>)</a:t>
            </a:r>
            <a:r>
              <a:rPr lang="el-GR" sz="2800" dirty="0">
                <a:latin typeface="Times New Roman" pitchFamily="18" charset="0"/>
                <a:cs typeface="Times New Roman" pitchFamily="18" charset="0"/>
              </a:rPr>
              <a:t> →</a:t>
            </a:r>
          </a:p>
          <a:p>
            <a:pPr marL="514350" indent="-514350">
              <a:buNone/>
            </a:pPr>
            <a:r>
              <a:rPr lang="el-GR" sz="2800" dirty="0">
                <a:latin typeface="Times New Roman" pitchFamily="18" charset="0"/>
                <a:cs typeface="Times New Roman" pitchFamily="18" charset="0"/>
              </a:rPr>
              <a:t>	</a:t>
            </a:r>
            <a:r>
              <a:rPr lang="el-GR" sz="2400" dirty="0">
                <a:latin typeface="Times New Roman" pitchFamily="18" charset="0"/>
                <a:cs typeface="Times New Roman" pitchFamily="18" charset="0"/>
              </a:rPr>
              <a:t>Η «προσωπικότητα» και τα ατομικά κίνητρα δεν εξηγούν κατ’ ανάγκην τις συμπεριφορές – χρειάζεται να ξέρουμε (α) τι συμβαίνει στην ομάδα όπου τα άτομα ανήκουν, (β) ποια είναι η </a:t>
            </a:r>
            <a:r>
              <a:rPr lang="el-GR" sz="2400" dirty="0" err="1">
                <a:latin typeface="Times New Roman" pitchFamily="18" charset="0"/>
                <a:cs typeface="Times New Roman" pitchFamily="18" charset="0"/>
              </a:rPr>
              <a:t>διομαδική</a:t>
            </a:r>
            <a:r>
              <a:rPr lang="el-GR" sz="2400" dirty="0">
                <a:latin typeface="Times New Roman" pitchFamily="18" charset="0"/>
                <a:cs typeface="Times New Roman" pitchFamily="18" charset="0"/>
              </a:rPr>
              <a:t> περίσταση.</a:t>
            </a:r>
          </a:p>
          <a:p>
            <a:pPr>
              <a:buNone/>
            </a:pPr>
            <a:r>
              <a:rPr lang="el-GR" sz="2800" dirty="0">
                <a:latin typeface="Times New Roman" pitchFamily="18" charset="0"/>
                <a:cs typeface="Times New Roman" pitchFamily="18" charset="0"/>
              </a:rPr>
              <a:t>Κανονικότητα: συσχέτιση (</a:t>
            </a:r>
            <a:r>
              <a:rPr lang="el-GR" sz="2800" dirty="0" err="1">
                <a:latin typeface="Times New Roman" pitchFamily="18" charset="0"/>
                <a:cs typeface="Times New Roman" pitchFamily="18" charset="0"/>
              </a:rPr>
              <a:t>συμπαρουσία</a:t>
            </a:r>
            <a:r>
              <a:rPr lang="el-GR" sz="2800" dirty="0">
                <a:latin typeface="Times New Roman" pitchFamily="18" charset="0"/>
                <a:cs typeface="Times New Roman" pitchFamily="18" charset="0"/>
              </a:rPr>
              <a:t>) μεταξύ μεταβλητών</a:t>
            </a:r>
          </a:p>
          <a:p>
            <a:pPr>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8</a:t>
            </a:fld>
            <a:endParaRPr lang="el-G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332656"/>
            <a:ext cx="8229600" cy="1143000"/>
          </a:xfrm>
        </p:spPr>
        <p:txBody>
          <a:bodyPr>
            <a:noAutofit/>
          </a:bodyPr>
          <a:lstStyle/>
          <a:p>
            <a:r>
              <a:rPr lang="el-GR" sz="2800" dirty="0">
                <a:solidFill>
                  <a:srgbClr val="0070C0"/>
                </a:solidFill>
                <a:latin typeface="Times New Roman" pitchFamily="18" charset="0"/>
                <a:cs typeface="Times New Roman" pitchFamily="18" charset="0"/>
              </a:rPr>
              <a:t>Επιστήμη 7</a:t>
            </a:r>
            <a:r>
              <a:rPr lang="en-US" sz="2800" dirty="0">
                <a:solidFill>
                  <a:srgbClr val="0070C0"/>
                </a:solidFill>
                <a:latin typeface="Times New Roman" pitchFamily="18" charset="0"/>
                <a:cs typeface="Times New Roman" pitchFamily="18" charset="0"/>
              </a:rPr>
              <a:t> – </a:t>
            </a:r>
            <a:r>
              <a:rPr lang="el-GR" sz="2800" dirty="0">
                <a:solidFill>
                  <a:srgbClr val="0070C0"/>
                </a:solidFill>
                <a:latin typeface="Times New Roman" pitchFamily="18" charset="0"/>
                <a:cs typeface="Times New Roman" pitchFamily="18" charset="0"/>
              </a:rPr>
              <a:t>Τρεις βαθμίδες θεωρητικών ενεργειών 3</a:t>
            </a:r>
            <a:br>
              <a:rPr lang="el-GR" sz="2800" dirty="0">
                <a:solidFill>
                  <a:srgbClr val="FF0000"/>
                </a:solidFill>
                <a:latin typeface="Times New Roman" pitchFamily="18" charset="0"/>
                <a:cs typeface="Times New Roman" pitchFamily="18" charset="0"/>
              </a:rPr>
            </a:br>
            <a:endParaRPr lang="el-GR" sz="2800" dirty="0">
              <a:solidFill>
                <a:srgbClr val="FF0000"/>
              </a:solidFill>
              <a:latin typeface="Times New Roman" pitchFamily="18" charset="0"/>
              <a:cs typeface="Times New Roman" pitchFamily="18" charset="0"/>
            </a:endParaRPr>
          </a:p>
        </p:txBody>
      </p:sp>
      <p:sp>
        <p:nvSpPr>
          <p:cNvPr id="3" name="2 - Θέση περιεχομένου"/>
          <p:cNvSpPr>
            <a:spLocks noGrp="1"/>
          </p:cNvSpPr>
          <p:nvPr>
            <p:ph idx="1"/>
          </p:nvPr>
        </p:nvSpPr>
        <p:spPr>
          <a:xfrm>
            <a:off x="251520" y="908720"/>
            <a:ext cx="8892480" cy="5688632"/>
          </a:xfrm>
        </p:spPr>
        <p:txBody>
          <a:bodyPr>
            <a:normAutofit lnSpcReduction="10000"/>
          </a:bodyPr>
          <a:lstStyle/>
          <a:p>
            <a:pPr>
              <a:buNone/>
            </a:pPr>
            <a:endParaRPr lang="en-US" dirty="0">
              <a:latin typeface="Times New Roman" pitchFamily="18" charset="0"/>
              <a:cs typeface="Times New Roman" pitchFamily="18" charset="0"/>
            </a:endParaRPr>
          </a:p>
          <a:p>
            <a:pPr>
              <a:buNone/>
            </a:pPr>
            <a:r>
              <a:rPr lang="el-GR" i="1" dirty="0">
                <a:latin typeface="Times New Roman" pitchFamily="18" charset="0"/>
                <a:cs typeface="Times New Roman" pitchFamily="18" charset="0"/>
              </a:rPr>
              <a:t>3. Θεωρία: </a:t>
            </a:r>
            <a:r>
              <a:rPr lang="el-GR" dirty="0">
                <a:latin typeface="Times New Roman" pitchFamily="18" charset="0"/>
                <a:cs typeface="Times New Roman" pitchFamily="18" charset="0"/>
              </a:rPr>
              <a:t>Σύνολο κανονικοτήτων (ή νόμων) που θα μπορούσαν να ενταχθούν σε ένα αρκούντως ευρύ και συνεκτικό σύστημα ερμηνείας (π.χ. η ψυχαναλυτική Θ.)</a:t>
            </a:r>
          </a:p>
          <a:p>
            <a:pPr>
              <a:buNone/>
            </a:pPr>
            <a:r>
              <a:rPr lang="el-GR" dirty="0">
                <a:latin typeface="Times New Roman" pitchFamily="18" charset="0"/>
                <a:cs typeface="Times New Roman" pitchFamily="18" charset="0"/>
              </a:rPr>
              <a:t>Έννοιες όχι απλώς λειτουργικές, αλλά με μεγάλη ερμηνευτική και </a:t>
            </a:r>
            <a:r>
              <a:rPr lang="el-GR" dirty="0" err="1">
                <a:latin typeface="Times New Roman" pitchFamily="18" charset="0"/>
                <a:cs typeface="Times New Roman" pitchFamily="18" charset="0"/>
              </a:rPr>
              <a:t>ευρετική</a:t>
            </a:r>
            <a:r>
              <a:rPr lang="el-GR" dirty="0">
                <a:latin typeface="Times New Roman" pitchFamily="18" charset="0"/>
                <a:cs typeface="Times New Roman" pitchFamily="18" charset="0"/>
              </a:rPr>
              <a:t> εμβέλεια.</a:t>
            </a:r>
          </a:p>
          <a:p>
            <a:pPr algn="r">
              <a:buNone/>
            </a:pPr>
            <a:endParaRPr lang="en-US" sz="2200" dirty="0">
              <a:latin typeface="Times New Roman" pitchFamily="18" charset="0"/>
              <a:cs typeface="Times New Roman" pitchFamily="18" charset="0"/>
            </a:endParaRPr>
          </a:p>
          <a:p>
            <a:pPr algn="r">
              <a:buNone/>
            </a:pPr>
            <a:endParaRPr lang="en-US" sz="2200" dirty="0">
              <a:latin typeface="Times New Roman" pitchFamily="18" charset="0"/>
              <a:cs typeface="Times New Roman" pitchFamily="18" charset="0"/>
            </a:endParaRPr>
          </a:p>
          <a:p>
            <a:pPr algn="r">
              <a:buNone/>
            </a:pPr>
            <a:endParaRPr lang="en-US" sz="2200" dirty="0">
              <a:latin typeface="Times New Roman" pitchFamily="18" charset="0"/>
              <a:cs typeface="Times New Roman" pitchFamily="18" charset="0"/>
            </a:endParaRPr>
          </a:p>
          <a:p>
            <a:pPr algn="r">
              <a:buNone/>
            </a:pPr>
            <a:endParaRPr lang="en-US" sz="2200" dirty="0">
              <a:latin typeface="Times New Roman" pitchFamily="18" charset="0"/>
              <a:cs typeface="Times New Roman" pitchFamily="18" charset="0"/>
            </a:endParaRPr>
          </a:p>
          <a:p>
            <a:pPr algn="r">
              <a:buNone/>
            </a:pPr>
            <a:endParaRPr lang="en-US" sz="2200" dirty="0">
              <a:latin typeface="Times New Roman" pitchFamily="18" charset="0"/>
              <a:cs typeface="Times New Roman" pitchFamily="18" charset="0"/>
            </a:endParaRPr>
          </a:p>
          <a:p>
            <a:pPr algn="r">
              <a:buNone/>
            </a:pPr>
            <a:r>
              <a:rPr lang="en-US" sz="2200" dirty="0" err="1">
                <a:latin typeface="Times New Roman" pitchFamily="18" charset="0"/>
                <a:cs typeface="Times New Roman" pitchFamily="18" charset="0"/>
              </a:rPr>
              <a:t>Maisonneuve</a:t>
            </a:r>
            <a:r>
              <a:rPr lang="en-US" sz="2200" dirty="0">
                <a:latin typeface="Times New Roman" pitchFamily="18" charset="0"/>
                <a:cs typeface="Times New Roman" pitchFamily="18" charset="0"/>
              </a:rPr>
              <a:t>, 2001/1977</a:t>
            </a:r>
            <a:endParaRPr lang="el-GR" sz="2200"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D3F1D1C4-C2D9-4231-9FB2-B2D9D97AA41D}" type="slidenum">
              <a:rPr lang="el-GR" smtClean="0"/>
              <a:pPr/>
              <a:t>9</a:t>
            </a:fld>
            <a:endParaRPr lang="el-G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4175</TotalTime>
  <Words>3887</Words>
  <Application>Microsoft Office PowerPoint</Application>
  <PresentationFormat>Προβολή στην οθόνη (4:3)</PresentationFormat>
  <Paragraphs>403</Paragraphs>
  <Slides>36</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36</vt:i4>
      </vt:variant>
    </vt:vector>
  </HeadingPairs>
  <TitlesOfParts>
    <vt:vector size="40" baseType="lpstr">
      <vt:lpstr>Arial</vt:lpstr>
      <vt:lpstr>Calibri</vt:lpstr>
      <vt:lpstr>Times New Roman</vt:lpstr>
      <vt:lpstr>Office Theme</vt:lpstr>
      <vt:lpstr> Ποιοτική έρευνα - Συνέντευξη </vt:lpstr>
      <vt:lpstr>Πλάνο</vt:lpstr>
      <vt:lpstr>Επιστήμη 1 </vt:lpstr>
      <vt:lpstr>Επιστήμη 2 </vt:lpstr>
      <vt:lpstr>Επιστήμη 3 </vt:lpstr>
      <vt:lpstr>Επιστήμη 4 </vt:lpstr>
      <vt:lpstr>Επιστήμη 5 – Τρεις βαθμίδες θεωρητικών ενεργειών 1 </vt:lpstr>
      <vt:lpstr>Επιστήμη 6 – Τρεις βαθμίδες θεωρητικών ενεργειών 2 </vt:lpstr>
      <vt:lpstr>Επιστήμη 7 – Τρεις βαθμίδες θεωρητικών ενεργειών 3 </vt:lpstr>
      <vt:lpstr>Επιστήμη 8 – Επιστημολογικά εμπόδια / αντιστάσεις του κοινού νου 1</vt:lpstr>
      <vt:lpstr>Επιστήμη 9 – Επιστημολογικά εμπόδια / αντιστάσεις του κοινού νου 2</vt:lpstr>
      <vt:lpstr>Επιστήμη 10 – Επιστημολογικά εμπόδια / αντιστάσεις του κοινού νου 3</vt:lpstr>
      <vt:lpstr>Επιστήμη 11</vt:lpstr>
      <vt:lpstr>Επιστήμη 12</vt:lpstr>
      <vt:lpstr>Ποιοτική έρευνα 1 </vt:lpstr>
      <vt:lpstr>Ποιοτική έρευνα 2 </vt:lpstr>
      <vt:lpstr>  Ποιοτική έρευνα 3 - Ο ποιοτικός ερευνητής ως bricoleur (επαγγελματίας do-it-yourself) (Lévi-Strauss, 1962)  </vt:lpstr>
      <vt:lpstr>Ποιοτική έρευνα 4 </vt:lpstr>
      <vt:lpstr>Ποιοτική έρευνα 5 </vt:lpstr>
      <vt:lpstr> Ποιοτική έρευνα 6 – Φάσεις και κρίσεις – 1 (Denzin &amp; Lincoln, 1994)</vt:lpstr>
      <vt:lpstr> Ποιοτική έρευνα 7 – Φάσεις και κρίσεις - 2</vt:lpstr>
      <vt:lpstr> Μέθοδοι και τεχνικές</vt:lpstr>
      <vt:lpstr>Συνέντευξη 1 «Η τέχνη της επιστήμης» (Fontana &amp; Frey, 1998) </vt:lpstr>
      <vt:lpstr> Συνέντευξη 2 – Χρήσεις και είδη της συνέντευξης</vt:lpstr>
      <vt:lpstr>Συνέντευξη 3 – Χρήσεις και είδη της συνέντευξης</vt:lpstr>
      <vt:lpstr>Συνέντευξη 4 – Μειονεκτήματα και πλεονεκτήματα αδόμητης και δομημένης συνέντευξης (Κατερέλος, 2008)</vt:lpstr>
      <vt:lpstr>Συνέντευξη 5 – Παράδειγμα οδηγού 1</vt:lpstr>
      <vt:lpstr>Συνέντευξη 6 – Παράδειγμα οδηγού 2</vt:lpstr>
      <vt:lpstr> Συνέντευξη 7 – Πώς διεξάγεται: Σημαντικότατες πρακτικές συμβουλές - 1</vt:lpstr>
      <vt:lpstr> Συνέντευξη 8 – Πώς διεξάγεται: Σημαντικότατες πρακτικές συμβουλές - 2</vt:lpstr>
      <vt:lpstr> Συνέντευξη 9 – Πώς διεξάγεται: Σημαντικότατες πρακτικές συμβουλές - 2</vt:lpstr>
      <vt:lpstr> Συνέντευξη 10 – Πώς διεξάγεται: Σημαντικότατες πρακτικές συμβουλές - 2</vt:lpstr>
      <vt:lpstr> Συνέντευξη 11 – Πώς διεξάγεται: Σημαντικότατες πρακτικές συμβουλές - 2</vt:lpstr>
      <vt:lpstr>Συνέντευξη 12 – Πώς διεξάγεται: Σημαντικότατες πρακτικές συμβουλές - 3</vt:lpstr>
      <vt:lpstr> Συνέντευξη 13 – Πώς διεξάγεται: Σημαντικότατες πρακτικές συμβουλές 4 (Χρηστάκης, 2010)</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Admin</dc:creator>
  <cp:lastModifiedBy>30697</cp:lastModifiedBy>
  <cp:revision>401</cp:revision>
  <dcterms:created xsi:type="dcterms:W3CDTF">2013-06-24T12:35:50Z</dcterms:created>
  <dcterms:modified xsi:type="dcterms:W3CDTF">2020-04-27T06:42:48Z</dcterms:modified>
</cp:coreProperties>
</file>