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1"/>
    <p:restoredTop sz="94650"/>
  </p:normalViewPr>
  <p:slideViewPr>
    <p:cSldViewPr snapToGrid="0">
      <p:cViewPr varScale="1">
        <p:scale>
          <a:sx n="74" d="100"/>
          <a:sy n="74" d="100"/>
        </p:scale>
        <p:origin x="4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Γεωργία-Ελένη Θωμοπούλου" userId="f50e4f197289d2d2" providerId="LiveId" clId="{A181B931-EB08-4E3B-8087-C4762C6E93B9}"/>
    <pc:docChg chg="modSld">
      <pc:chgData name="Γεωργία-Ελένη Θωμοπούλου" userId="f50e4f197289d2d2" providerId="LiveId" clId="{A181B931-EB08-4E3B-8087-C4762C6E93B9}" dt="2022-10-09T06:54:35.863" v="228" actId="20577"/>
      <pc:docMkLst>
        <pc:docMk/>
      </pc:docMkLst>
      <pc:sldChg chg="modSp mod">
        <pc:chgData name="Γεωργία-Ελένη Θωμοπούλου" userId="f50e4f197289d2d2" providerId="LiveId" clId="{A181B931-EB08-4E3B-8087-C4762C6E93B9}" dt="2022-10-09T06:51:46.306" v="207" actId="20577"/>
        <pc:sldMkLst>
          <pc:docMk/>
          <pc:sldMk cId="1262494325" sldId="256"/>
        </pc:sldMkLst>
        <pc:spChg chg="mod">
          <ac:chgData name="Γεωργία-Ελένη Θωμοπούλου" userId="f50e4f197289d2d2" providerId="LiveId" clId="{A181B931-EB08-4E3B-8087-C4762C6E93B9}" dt="2022-10-09T06:51:46.306" v="207" actId="20577"/>
          <ac:spMkLst>
            <pc:docMk/>
            <pc:sldMk cId="1262494325" sldId="256"/>
            <ac:spMk id="2" creationId="{4D07EFFA-5930-094B-20D6-980FB627A6F1}"/>
          </ac:spMkLst>
        </pc:spChg>
      </pc:sldChg>
      <pc:sldChg chg="modSp mod">
        <pc:chgData name="Γεωργία-Ελένη Θωμοπούλου" userId="f50e4f197289d2d2" providerId="LiveId" clId="{A181B931-EB08-4E3B-8087-C4762C6E93B9}" dt="2022-10-09T06:10:35.781" v="32" actId="20577"/>
        <pc:sldMkLst>
          <pc:docMk/>
          <pc:sldMk cId="3707329376" sldId="257"/>
        </pc:sldMkLst>
        <pc:spChg chg="mod">
          <ac:chgData name="Γεωργία-Ελένη Θωμοπούλου" userId="f50e4f197289d2d2" providerId="LiveId" clId="{A181B931-EB08-4E3B-8087-C4762C6E93B9}" dt="2022-10-09T06:10:35.781" v="32" actId="20577"/>
          <ac:spMkLst>
            <pc:docMk/>
            <pc:sldMk cId="3707329376" sldId="257"/>
            <ac:spMk id="3" creationId="{928FD6B2-CE1D-C2C6-7E9C-15F254A0F076}"/>
          </ac:spMkLst>
        </pc:spChg>
      </pc:sldChg>
      <pc:sldChg chg="modSp mod">
        <pc:chgData name="Γεωργία-Ελένη Θωμοπούλου" userId="f50e4f197289d2d2" providerId="LiveId" clId="{A181B931-EB08-4E3B-8087-C4762C6E93B9}" dt="2022-10-09T06:12:03.062" v="89" actId="20577"/>
        <pc:sldMkLst>
          <pc:docMk/>
          <pc:sldMk cId="1394604058" sldId="259"/>
        </pc:sldMkLst>
        <pc:spChg chg="mod">
          <ac:chgData name="Γεωργία-Ελένη Θωμοπούλου" userId="f50e4f197289d2d2" providerId="LiveId" clId="{A181B931-EB08-4E3B-8087-C4762C6E93B9}" dt="2022-10-09T06:12:03.062" v="89" actId="20577"/>
          <ac:spMkLst>
            <pc:docMk/>
            <pc:sldMk cId="1394604058" sldId="259"/>
            <ac:spMk id="3" creationId="{E8D9C619-1E06-295E-1301-8CEB9BB3A4E0}"/>
          </ac:spMkLst>
        </pc:spChg>
      </pc:sldChg>
      <pc:sldChg chg="modSp mod">
        <pc:chgData name="Γεωργία-Ελένη Θωμοπούλου" userId="f50e4f197289d2d2" providerId="LiveId" clId="{A181B931-EB08-4E3B-8087-C4762C6E93B9}" dt="2022-10-09T06:54:35.863" v="228" actId="20577"/>
        <pc:sldMkLst>
          <pc:docMk/>
          <pc:sldMk cId="1594470999" sldId="262"/>
        </pc:sldMkLst>
        <pc:spChg chg="mod">
          <ac:chgData name="Γεωργία-Ελένη Θωμοπούλου" userId="f50e4f197289d2d2" providerId="LiveId" clId="{A181B931-EB08-4E3B-8087-C4762C6E93B9}" dt="2022-10-09T06:54:35.863" v="228" actId="20577"/>
          <ac:spMkLst>
            <pc:docMk/>
            <pc:sldMk cId="1594470999" sldId="262"/>
            <ac:spMk id="3" creationId="{DF601329-FB18-8A18-55F1-EA98D48D7E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9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7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0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8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1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1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0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1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7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62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1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Αισθητική υγρό νερομπογιά και γραφής">
            <a:extLst>
              <a:ext uri="{FF2B5EF4-FFF2-40B4-BE49-F238E27FC236}">
                <a16:creationId xmlns:a16="http://schemas.microsoft.com/office/drawing/2014/main" id="{02923A69-48E1-29F7-9084-F430FD2BE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948" b="11751"/>
          <a:stretch/>
        </p:blipFill>
        <p:spPr>
          <a:xfrm>
            <a:off x="20" y="49995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4D07EFFA-5930-094B-20D6-980FB627A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772" y="563980"/>
            <a:ext cx="8859793" cy="1532934"/>
          </a:xfrm>
        </p:spPr>
        <p:txBody>
          <a:bodyPr>
            <a:noAutofit/>
          </a:bodyPr>
          <a:lstStyle/>
          <a:p>
            <a:r>
              <a:rPr lang="el-G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Νευροενδοκρινής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όγκος βαθμού 2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άτυπο καρκινοειδές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9BB8C88-04A3-2D72-7615-735245F7E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Κωνσταντίνος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Καραμούζης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Τριτοετής Φοιτητής Ιατρικής Σχολής Αθηνών </a:t>
            </a:r>
          </a:p>
        </p:txBody>
      </p:sp>
    </p:spTree>
    <p:extLst>
      <p:ext uri="{BB962C8B-B14F-4D97-AF65-F5344CB8AC3E}">
        <p14:creationId xmlns:p14="http://schemas.microsoft.com/office/powerpoint/2010/main" val="126249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6850C8-767A-6FEE-9924-8EF2ABC6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102443" cy="76200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Περιστατικό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8FD6B2-CE1D-C2C6-7E9C-15F254A0F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1"/>
            <a:ext cx="12192000" cy="6095998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Γυναίκα 45 ετών προσήλθε στον ιατρό της με συμπτωματολογία υποτροπιάζουσας πνευμονίας. Παρουσίαζε βήχα χωρίς αιμοπτύσεις, χαμηλό πυρετό και ήπια απώλεια βάρους. Από τη λήψη του ιστορικού, η γυναίκα δεν ήταν καπνίστρια και δεν είχε εμφανίσει ιστορικό επαναλαμβανόμενων λοιμώξεων στο παρελθόν.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είχε έρθει σε επαφή με φυματικά άτομα, αλλά είχε ταξιδέψει σε ενδημικές χώρες της Ασίας και της Αφρικής.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κλινική εξέταση αποκάλυψε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μειωμένους ήχους αναπνοής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αριστερό άνω λοβό των πνευμόνων.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ιατρός της την υπέβαλε σε ακτινογραφία θώρακος, η οποία ανέδειξε μία ενοποίηση μεταξύ αριστερής πνευμονική πύλης και αριστερού άνω λοβού του πνεύμονα.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αρχική διάγνωση ήταν πνευμονία και χορηγήθηκαν αντιβιοτικά.</a:t>
            </a:r>
          </a:p>
        </p:txBody>
      </p:sp>
    </p:spTree>
    <p:extLst>
      <p:ext uri="{BB962C8B-B14F-4D97-AF65-F5344CB8AC3E}">
        <p14:creationId xmlns:p14="http://schemas.microsoft.com/office/powerpoint/2010/main" val="370732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E675EB5-A4ED-DDB1-947A-4307E694D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628" y="70499"/>
            <a:ext cx="6488976" cy="6681175"/>
          </a:xfrm>
        </p:spPr>
      </p:pic>
      <p:sp>
        <p:nvSpPr>
          <p:cNvPr id="8" name="Έλλειψη 7">
            <a:extLst>
              <a:ext uri="{FF2B5EF4-FFF2-40B4-BE49-F238E27FC236}">
                <a16:creationId xmlns:a16="http://schemas.microsoft.com/office/drawing/2014/main" id="{28FA29BD-A5A0-2E7B-8219-60022A3991C3}"/>
              </a:ext>
            </a:extLst>
          </p:cNvPr>
          <p:cNvSpPr/>
          <p:nvPr/>
        </p:nvSpPr>
        <p:spPr>
          <a:xfrm>
            <a:off x="6096000" y="1307805"/>
            <a:ext cx="1814623" cy="1733107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l-G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9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D9C619-1E06-295E-1301-8CEB9BB3A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9" y="1130059"/>
            <a:ext cx="11950994" cy="5589717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το πέρας 6 μηνών θεραπειών με χρήση αντιβιοτικών, δεν υπήρξε πλήρης ανάρρωση.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θεράπων ιατρός συνέστησε την πραγματοποίηση αξονικής τομογραφίας η οποία έδειξε μία κεντρική οζώδη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ενδοαυλική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βλάβη με βρογχική πάχυνση και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μετεμφρακτική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πνευμονία στον αριστερό άνω λοβό.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βρογχοσκόπηση αποκάλυψε έναν καλά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αφοριζόμενο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ενδοβρογχικό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όγκο που απόφραζε τον βρόγχο του αριστερού άνω λοβού.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Πραγματοποιήθηκε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εκτομή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αριστερού άνω λοβού και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παθολογοανατομικός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έλεγχός του (το εγχειρητικό παρασκεύασμα της 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λοβεκτομής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αποτελεί τον μοναδικό ακριβή τρόπο καθορισμού της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ιστοπαθολογίας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όγκου).</a:t>
            </a:r>
          </a:p>
        </p:txBody>
      </p:sp>
    </p:spTree>
    <p:extLst>
      <p:ext uri="{BB962C8B-B14F-4D97-AF65-F5344CB8AC3E}">
        <p14:creationId xmlns:p14="http://schemas.microsoft.com/office/powerpoint/2010/main" val="139460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352A813-EBC3-184A-FAAE-C50489CF4A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2" y="0"/>
            <a:ext cx="4600575" cy="680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 descr="Εικόνα που περιέχει εσωτερικό, κλείσιμο&#10;&#10;Περιγραφή που δημιουργήθηκε αυτόματα">
            <a:extLst>
              <a:ext uri="{FF2B5EF4-FFF2-40B4-BE49-F238E27FC236}">
                <a16:creationId xmlns:a16="http://schemas.microsoft.com/office/drawing/2014/main" id="{57B37AFF-5ADD-E173-3C82-E91A34E7E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42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4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07DC88B-FC65-16A3-6631-013294D101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31" y="-14020"/>
            <a:ext cx="5819843" cy="687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6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2BF7E6-74BB-9F69-4A99-91227E72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51405" cy="1043795"/>
          </a:xfrm>
        </p:spPr>
        <p:txBody>
          <a:bodyPr/>
          <a:lstStyle/>
          <a:p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Παθολογοανατομικός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έλεγχος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601329-FB18-8A18-55F1-EA98D48D7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4732"/>
            <a:ext cx="12192000" cy="5909093"/>
          </a:xfrm>
        </p:spPr>
        <p:txBody>
          <a:bodyPr>
            <a:normAutofit fontScale="77500" lnSpcReduction="2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παθολογοανατομικό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έλεγχο, βρέθηκαν μικροσκοπικά ευρήματα που υποδηλώνουν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νευροενδοκρινή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όγκο βαθμού 2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άτυπο καρκινοειδές: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Νευροενδοκρινής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μορφολογία με 2-10 μιτώσεις ανά 2 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περιοχές με μεγάλο ποσοστό πολλαπλασιασμού (h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spot)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παρουσία νέκρωσης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Νευροενδοκρινή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οργανοειδή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ιστολογικά πρότυπα παρόμοια με το τυπικό καρκινοειδές 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-Ομοιόμορφα κύτταρα με πολυγωνικό σχήμα και στρογγυλούς έως ωοειδείς πυρήνες (μέτρια πυρηνική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ατυπία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με δίκην αλατοπίπερου κατανομή της χρωματίνης και μέτριο έως άφθονο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ηωσινόφιλο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κυτταρόπλασμα. 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-Η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οργανοειδής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διάταξη μπορεί να είναι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δοκιδώδης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δίκην ροζέτας,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θηλώδης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ψευδοαδενώδης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θυλακοειδής.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-Ελαφρύς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πλειομορφισμός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των κυττάρων  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-Θετικές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Ανοσοχρώσεις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Chromogranin, Synaptophysin, CD56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πανκυτταροκερατίνες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(στο 20% μπορεί να είναι αρνητικές!),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TTF1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50% των όγκων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θετικό),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Ki67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χι σαφές το διαγνωστικό όριο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ανοσοϊστοθετικότητας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για τη βαθμονόμηση των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νευροενδοκρινών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όγκων).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Αρνητική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Ανοσοχρώση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CDX2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χρήσιμο για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διαφοροδιάγνωση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 μεταστατικό γαστρεντερικό ή παγκρεατικό 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νευροενδοκρινή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όγκο).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470999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RegularSeedRightStep">
      <a:dk1>
        <a:srgbClr val="000000"/>
      </a:dk1>
      <a:lt1>
        <a:srgbClr val="FFFFFF"/>
      </a:lt1>
      <a:dk2>
        <a:srgbClr val="2E1B30"/>
      </a:dk2>
      <a:lt2>
        <a:srgbClr val="F3F0F0"/>
      </a:lt2>
      <a:accent1>
        <a:srgbClr val="45AFAD"/>
      </a:accent1>
      <a:accent2>
        <a:srgbClr val="3B82B1"/>
      </a:accent2>
      <a:accent3>
        <a:srgbClr val="4D63C3"/>
      </a:accent3>
      <a:accent4>
        <a:srgbClr val="593EB3"/>
      </a:accent4>
      <a:accent5>
        <a:srgbClr val="994DC3"/>
      </a:accent5>
      <a:accent6>
        <a:srgbClr val="B13BAA"/>
      </a:accent6>
      <a:hlink>
        <a:srgbClr val="BF3F42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392</Words>
  <Application>Microsoft Office PowerPoint</Application>
  <PresentationFormat>Ευρεία οθόνη</PresentationFormat>
  <Paragraphs>25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Arial Nova Cond</vt:lpstr>
      <vt:lpstr>Impact</vt:lpstr>
      <vt:lpstr>Times New Roman</vt:lpstr>
      <vt:lpstr>TornVTI</vt:lpstr>
      <vt:lpstr>Νευροενδοκρινής όγκος βαθμού 2 /  άτυπο καρκινοειδές </vt:lpstr>
      <vt:lpstr>Περιστατικό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Παθολογοανατομικός έλεγχος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Νευροενδοκρινικό νεόπλασμα συμβατό με άτυπο Καρκινοειδές</dc:title>
  <dc:creator>Konstantinos Karamouzis</dc:creator>
  <cp:lastModifiedBy>Γεωργία-Ελένη Θωμοπούλου</cp:lastModifiedBy>
  <cp:revision>19</cp:revision>
  <dcterms:created xsi:type="dcterms:W3CDTF">2022-10-08T13:57:46Z</dcterms:created>
  <dcterms:modified xsi:type="dcterms:W3CDTF">2022-10-09T06:54:38Z</dcterms:modified>
</cp:coreProperties>
</file>