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75" r:id="rId2"/>
    <p:sldId id="276" r:id="rId3"/>
    <p:sldId id="398" r:id="rId4"/>
    <p:sldId id="419" r:id="rId5"/>
    <p:sldId id="396" r:id="rId6"/>
    <p:sldId id="397" r:id="rId7"/>
    <p:sldId id="399" r:id="rId8"/>
    <p:sldId id="414" r:id="rId9"/>
    <p:sldId id="415" r:id="rId10"/>
    <p:sldId id="416" r:id="rId11"/>
    <p:sldId id="400" r:id="rId12"/>
    <p:sldId id="406" r:id="rId13"/>
    <p:sldId id="458" r:id="rId14"/>
    <p:sldId id="405" r:id="rId15"/>
    <p:sldId id="404" r:id="rId16"/>
    <p:sldId id="401" r:id="rId17"/>
    <p:sldId id="448" r:id="rId18"/>
    <p:sldId id="449" r:id="rId19"/>
    <p:sldId id="407" r:id="rId20"/>
    <p:sldId id="433" r:id="rId21"/>
    <p:sldId id="459" r:id="rId22"/>
    <p:sldId id="460" r:id="rId23"/>
    <p:sldId id="436" r:id="rId24"/>
    <p:sldId id="440" r:id="rId25"/>
    <p:sldId id="437" r:id="rId26"/>
    <p:sldId id="461" r:id="rId27"/>
    <p:sldId id="438" r:id="rId28"/>
    <p:sldId id="442" r:id="rId29"/>
    <p:sldId id="443" r:id="rId30"/>
    <p:sldId id="444" r:id="rId31"/>
    <p:sldId id="445" r:id="rId32"/>
    <p:sldId id="417" r:id="rId33"/>
    <p:sldId id="418" r:id="rId34"/>
    <p:sldId id="423" r:id="rId35"/>
    <p:sldId id="422" r:id="rId36"/>
    <p:sldId id="421" r:id="rId37"/>
    <p:sldId id="447" r:id="rId38"/>
    <p:sldId id="408" r:id="rId39"/>
    <p:sldId id="409" r:id="rId40"/>
    <p:sldId id="410" r:id="rId41"/>
    <p:sldId id="411" r:id="rId42"/>
    <p:sldId id="412" r:id="rId43"/>
    <p:sldId id="420" r:id="rId44"/>
    <p:sldId id="446" r:id="rId45"/>
    <p:sldId id="451" r:id="rId46"/>
    <p:sldId id="452" r:id="rId47"/>
    <p:sldId id="428" r:id="rId48"/>
    <p:sldId id="429" r:id="rId49"/>
    <p:sldId id="425" r:id="rId50"/>
    <p:sldId id="450" r:id="rId51"/>
    <p:sldId id="424" r:id="rId52"/>
    <p:sldId id="427" r:id="rId53"/>
    <p:sldId id="431" r:id="rId54"/>
    <p:sldId id="432" r:id="rId55"/>
    <p:sldId id="454" r:id="rId56"/>
    <p:sldId id="453" r:id="rId57"/>
    <p:sldId id="462" r:id="rId58"/>
    <p:sldId id="463" r:id="rId59"/>
    <p:sldId id="464" r:id="rId60"/>
    <p:sldId id="455"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FF33"/>
    <a:srgbClr val="FF9999"/>
    <a:srgbClr val="CC3300"/>
    <a:srgbClr val="FFCC00"/>
    <a:srgbClr val="FF6600"/>
    <a:srgbClr val="FFFF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82734" autoAdjust="0"/>
  </p:normalViewPr>
  <p:slideViewPr>
    <p:cSldViewPr snapToGrid="0">
      <p:cViewPr varScale="1">
        <p:scale>
          <a:sx n="83" d="100"/>
          <a:sy n="83" d="100"/>
        </p:scale>
        <p:origin x="-618" y="-90"/>
      </p:cViewPr>
      <p:guideLst>
        <p:guide orient="horz" pos="2160"/>
        <p:guide pos="2880"/>
      </p:guideLst>
    </p:cSldViewPr>
  </p:slideViewPr>
  <p:notesTextViewPr>
    <p:cViewPr>
      <p:scale>
        <a:sx n="75" d="100"/>
        <a:sy n="75" d="100"/>
      </p:scale>
      <p:origin x="0" y="0"/>
    </p:cViewPr>
  </p:notesTextViewPr>
  <p:sorterViewPr>
    <p:cViewPr>
      <p:scale>
        <a:sx n="50" d="100"/>
        <a:sy n="50" d="100"/>
      </p:scale>
      <p:origin x="0" y="0"/>
    </p:cViewPr>
  </p:sorterViewPr>
  <p:notesViewPr>
    <p:cSldViewPr snapToGrid="0">
      <p:cViewPr varScale="1">
        <p:scale>
          <a:sx n="80" d="100"/>
          <a:sy n="80" d="100"/>
        </p:scale>
        <p:origin x="-124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81171D-0245-48B9-BC1B-FD00B6BD84C7}"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64516" name="Rectangle 4"/>
          <p:cNvSpPr>
            <a:spLocks noRot="1" noChangeArrowheads="1" noTextEdit="1"/>
          </p:cNvSpPr>
          <p:nvPr>
            <p:ph type="sldImg" idx="2"/>
          </p:nvPr>
        </p:nvSpPr>
        <p:spPr bwMode="auto">
          <a:xfrm>
            <a:off x="1338263" y="931863"/>
            <a:ext cx="4192587" cy="314483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585788" y="4591050"/>
            <a:ext cx="5697537" cy="3725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A19B2A4-F080-411A-9EC2-89D90964A7A8}"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C0E2A32-E7FB-4052-A931-385D52A01C53}" type="slidenum">
              <a:rPr lang="el-GR" smtClean="0"/>
              <a:pPr/>
              <a:t>1</a:t>
            </a:fld>
            <a:endParaRPr lang="el-GR"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Copyright © 2012 D. Halazonetis</a:t>
            </a:r>
            <a:endParaRPr lang="el-GR" smtClean="0"/>
          </a:p>
          <a:p>
            <a:pPr eaLnBrk="1" hangingPunct="1"/>
            <a:r>
              <a:rPr lang="el-GR" smtClean="0"/>
              <a:t>Σημείωση: Τα πρόσωπα χωρίς κάλυψη ματιών δεν είναι πραγματικά, αλλά έχουν κατασκευαστεί με τον υπολογιστή.</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776B8AF-2A0C-4E84-87FD-7A82731C751A}" type="slidenum">
              <a:rPr lang="el-GR" smtClean="0"/>
              <a:pPr/>
              <a:t>10</a:t>
            </a:fld>
            <a:endParaRPr lang="el-GR"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l-GR" sz="1400" smtClean="0"/>
              <a:t>Η κλασσική μέθοδος διδασκαλίας είναι η περιγραφή κάθε ενός διαγνωστικού μέσου/διαδικασίας χωριστά. Εδώ προτίμησα να παρουσιάσω χαρακτηριστικές </a:t>
            </a:r>
            <a:r>
              <a:rPr lang="en-US" sz="1400" smtClean="0"/>
              <a:t>‘</a:t>
            </a:r>
            <a:r>
              <a:rPr lang="el-GR" sz="1400" smtClean="0"/>
              <a:t>νοσολογικές</a:t>
            </a:r>
            <a:r>
              <a:rPr lang="en-US" sz="1400" smtClean="0"/>
              <a:t>’</a:t>
            </a:r>
            <a:r>
              <a:rPr lang="el-GR" sz="1400" smtClean="0"/>
              <a:t> οντότητες και μέσω αυτών να δείξω, αφενός, πώς κάθε διαγνωστικό μέσο εφαρμόζεται και προσφέρει πληροφορίες, αφετέρου, πώς οδηγούμαστε από το ένα στοιχείο στο άλλο ώστε να ξεδιαλύνουμε την υπόθεση και να καταλήξουμε στην τελική διάγνωση. Έτσι θα φανεί καλύτερα η διαδικασία σκέψης: ανακαλύπτω κάτι, από τις γνώσεις που έχω υποψιάζομαι κάτι άλλο, επιλέγω και εφαρμόζω διαγνωστικό μέσο για επιβεβαίωση, ανακαλύπτω, κ.ο.κ.</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5AE59D8-60B4-412F-9620-7A295AB17416}" type="slidenum">
              <a:rPr lang="el-GR" smtClean="0"/>
              <a:pPr/>
              <a:t>11</a:t>
            </a:fld>
            <a:endParaRPr lang="el-GR" smtClean="0"/>
          </a:p>
        </p:txBody>
      </p:sp>
      <p:sp>
        <p:nvSpPr>
          <p:cNvPr id="75779" name="Rectangle 2"/>
          <p:cNvSpPr>
            <a:spLocks noRot="1" noChangeArrowheads="1" noTextEdit="1"/>
          </p:cNvSpPr>
          <p:nvPr>
            <p:ph type="sldImg"/>
          </p:nvPr>
        </p:nvSpPr>
        <p:spPr>
          <a:xfrm>
            <a:off x="1143000" y="685800"/>
            <a:ext cx="4572000" cy="3429000"/>
          </a:xfrm>
          <a:ln/>
        </p:spPr>
      </p:sp>
      <p:sp>
        <p:nvSpPr>
          <p:cNvPr id="75780"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Πρώτα, όμως, χρειαζόμαστε μερικές βασικές γνώσεις σχετικά με πρόσωπα και με κεφαλομετρική ακτινογραφία.</a:t>
            </a:r>
          </a:p>
          <a:p>
            <a:pPr eaLnBrk="1" hangingPunct="1"/>
            <a:r>
              <a:rPr lang="el-GR" sz="1400" smtClean="0"/>
              <a:t>Η κλινική εξέταση του προσώπου και η κεφαλομετρική ανάλυση έχουν ουσιαστικά (όπως εφαρμόζονται διαγνωστικώς) τον ίδιο σκοπό: να περιγράψουν / εξετάσουν / διαγνώσουν αν το πρόσωπο είναι </a:t>
            </a:r>
            <a:r>
              <a:rPr lang="en-US" sz="1400" smtClean="0"/>
              <a:t>‘</a:t>
            </a:r>
            <a:r>
              <a:rPr lang="el-GR" sz="1400" smtClean="0"/>
              <a:t>φυσιολογικό</a:t>
            </a:r>
            <a:r>
              <a:rPr lang="en-US" sz="1400" smtClean="0"/>
              <a:t>’</a:t>
            </a:r>
            <a:r>
              <a:rPr lang="el-GR" sz="1400" smtClean="0"/>
              <a:t> ως προς το σχήμα / τη μορφή του. </a:t>
            </a:r>
          </a:p>
          <a:p>
            <a:pPr eaLnBrk="1" hangingPunct="1"/>
            <a:r>
              <a:rPr lang="el-GR" sz="1400" smtClean="0"/>
              <a:t>Σκελετικό υπόστρωμα: φυσιολογικό.</a:t>
            </a:r>
            <a:endParaRPr lang="en-US" sz="1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B5D6948-B4E9-40D5-88F2-56A71076B36C}" type="slidenum">
              <a:rPr lang="el-GR" smtClean="0"/>
              <a:pPr/>
              <a:t>12</a:t>
            </a:fld>
            <a:endParaRPr lang="el-GR" smtClean="0"/>
          </a:p>
        </p:txBody>
      </p:sp>
      <p:sp>
        <p:nvSpPr>
          <p:cNvPr id="76803" name="Rectangle 2"/>
          <p:cNvSpPr>
            <a:spLocks noRo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xfrm>
            <a:off x="685800" y="4343400"/>
            <a:ext cx="5486400" cy="4114800"/>
          </a:xfrm>
          <a:noFill/>
          <a:ln/>
        </p:spPr>
        <p:txBody>
          <a:bodyPr/>
          <a:lstStyle/>
          <a:p>
            <a:pPr eaLnBrk="1" hangingPunct="1"/>
            <a:r>
              <a:rPr lang="el-GR" smtClean="0"/>
              <a:t>Περιοχές ασυμμετρίας μπορεί να είναι: ύψος ματιών, ύψος ώτων, γωνία κάτω γνάθου, παρειές και ζυγωματικά, φρύδια, γωνία του στόματος.</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E4A3F6E-B446-4D74-8A8F-F1A99756257E}" type="slidenum">
              <a:rPr lang="el-GR" smtClean="0"/>
              <a:pPr/>
              <a:t>13</a:t>
            </a:fld>
            <a:endParaRPr lang="el-GR"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l-GR" smtClean="0"/>
              <a:t>Φυσιολογική ασυμμετρία, εμφανής με σύνθεση του προσώπου από το δεξιό ή το αριστερό ημιμόριο μόνο.</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1709877-38F0-4F1E-B242-B49BE4762FB6}" type="slidenum">
              <a:rPr lang="el-GR" smtClean="0"/>
              <a:pPr/>
              <a:t>14</a:t>
            </a:fld>
            <a:endParaRPr lang="el-GR" smtClean="0"/>
          </a:p>
        </p:txBody>
      </p:sp>
      <p:sp>
        <p:nvSpPr>
          <p:cNvPr id="78851" name="Rectangle 2"/>
          <p:cNvSpPr>
            <a:spLocks noRo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xfrm>
            <a:off x="685800" y="4343400"/>
            <a:ext cx="5486400" cy="4114800"/>
          </a:xfrm>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85D7194-0958-417C-99EB-C1DC56BE0CDD}" type="slidenum">
              <a:rPr lang="el-GR" smtClean="0"/>
              <a:pPr/>
              <a:t>15</a:t>
            </a:fld>
            <a:endParaRPr lang="el-GR" smtClean="0"/>
          </a:p>
        </p:txBody>
      </p:sp>
      <p:sp>
        <p:nvSpPr>
          <p:cNvPr id="79875" name="Rectangle 2"/>
          <p:cNvSpPr>
            <a:spLocks noRo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Ύψος από μεσόφρυο έως πώγωνα πρέπει να είναι λίγο μεγαλύτερο από το μέγιστο πλάτος του προσώπου.</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49B3759-EB35-463F-A941-F179C1BE0355}" type="slidenum">
              <a:rPr lang="el-GR" smtClean="0"/>
              <a:pPr/>
              <a:t>16</a:t>
            </a:fld>
            <a:endParaRPr lang="el-GR" smtClean="0"/>
          </a:p>
        </p:txBody>
      </p:sp>
      <p:sp>
        <p:nvSpPr>
          <p:cNvPr id="80899" name="Rectangle 2"/>
          <p:cNvSpPr>
            <a:spLocks noRot="1" noChangeArrowheads="1" noTextEdit="1"/>
          </p:cNvSpPr>
          <p:nvPr>
            <p:ph type="sldImg"/>
          </p:nvPr>
        </p:nvSpPr>
        <p:spPr>
          <a:xfrm>
            <a:off x="1143000" y="685800"/>
            <a:ext cx="4572000" cy="3429000"/>
          </a:xfrm>
          <a:ln/>
        </p:spPr>
      </p:sp>
      <p:sp>
        <p:nvSpPr>
          <p:cNvPr id="80900"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Αναλογίες υψών πρέπει να είναι περίπου 55% / 45%. Μετρώνται κάθετα προς το επίπεδο Φραγκφούρτης.</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36967B8-DB80-4348-9E6D-9118B7A6FCF8}" type="slidenum">
              <a:rPr lang="el-GR" smtClean="0"/>
              <a:pPr/>
              <a:t>17</a:t>
            </a:fld>
            <a:endParaRPr lang="el-GR"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l-GR" sz="1400" smtClean="0"/>
              <a:t>Το επίπεδο Φραγκφούρτης (ορίζεται από τα σημεία Πόριο: άνω σημείο του έξω ακουστικού πόρου, και Κόγχιο: πιο κάτω σημείο του οφθαλμικού κόγχου) και το επίπεδο βάσεως κάτω γνάθου (εφαπτομένη στο χείλος της γνάθου) πρέπει να συγκλείνουν λίγο πίσω από το κεφάλι (γωνία περίπου 25 μοίρες).</a:t>
            </a:r>
          </a:p>
          <a:p>
            <a:pPr eaLnBrk="1" hangingPunct="1"/>
            <a:r>
              <a:rPr lang="el-GR" sz="1400" smtClean="0"/>
              <a:t>Υπερ-αποκλίνοντα επίπεδα δείχνουν κατακόρυφη αυξητική τάση.</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435DF57-E7EA-4E99-BD8C-983567905C4F}" type="slidenum">
              <a:rPr lang="el-GR" smtClean="0"/>
              <a:pPr/>
              <a:t>18</a:t>
            </a:fld>
            <a:endParaRPr lang="el-GR"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l-GR" sz="1400" smtClean="0"/>
              <a:t>Η κυρτότητα αξιολογείται από τη θέση του άνω χείλους, του κάτω χείλους και του πώγωνα σε σχέση με το επίπεδο αρμονίας (κάθετο στο Φραγκφούρτης και διέρχεται από ριζορρίνιο).</a:t>
            </a:r>
          </a:p>
          <a:p>
            <a:pPr eaLnBrk="1" hangingPunct="1"/>
            <a:r>
              <a:rPr lang="el-GR" sz="1400" smtClean="0"/>
              <a:t>Άνω χείλος πολύ μπροστά: κυρτό πρόσωπο με πρόβλημα μάλλον στην άνω γνάθο.</a:t>
            </a:r>
          </a:p>
          <a:p>
            <a:pPr eaLnBrk="1" hangingPunct="1"/>
            <a:r>
              <a:rPr lang="el-GR" sz="1400" smtClean="0"/>
              <a:t>Πώγωνας πολύ πίσω από τη γραμμή αρμονίας: κυρτό πρόσωπο με πρόβλημα μάλλον στην κάτω γνάθο.</a:t>
            </a:r>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624FCA5-A195-487A-94AA-902787E73674}" type="slidenum">
              <a:rPr lang="el-GR" smtClean="0"/>
              <a:pPr/>
              <a:t>19</a:t>
            </a:fld>
            <a:endParaRPr lang="el-GR" smtClean="0"/>
          </a:p>
        </p:txBody>
      </p:sp>
      <p:sp>
        <p:nvSpPr>
          <p:cNvPr id="83971" name="Rectangle 2"/>
          <p:cNvSpPr>
            <a:spLocks noRo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Αξιολογήστε την προσθιοπίσθια θέση των χειλέων σε σχέση με το αισθητικό επίπεδο.</a:t>
            </a:r>
          </a:p>
          <a:p>
            <a:pPr eaLnBrk="1" hangingPunct="1"/>
            <a:r>
              <a:rPr lang="el-GR" sz="1400" smtClean="0"/>
              <a:t>Η αύξηση της μύτης και του πώγωνα προκαλεί σχετική </a:t>
            </a:r>
            <a:r>
              <a:rPr lang="en-US" sz="1400" smtClean="0"/>
              <a:t>‘</a:t>
            </a:r>
            <a:r>
              <a:rPr lang="el-GR" sz="1400" smtClean="0"/>
              <a:t>οπισθοχώρηση</a:t>
            </a:r>
            <a:r>
              <a:rPr lang="en-US" sz="1400" smtClean="0"/>
              <a:t>’</a:t>
            </a:r>
            <a:r>
              <a:rPr lang="el-GR" sz="1400" smtClean="0"/>
              <a:t> των χειλέων σε σχέση με το αισθητικό επίπεδο, με την ηλικία.</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7E987CA-EE59-47D3-B68E-2F94697E7D36}" type="slidenum">
              <a:rPr lang="el-GR" smtClean="0"/>
              <a:pPr/>
              <a:t>2</a:t>
            </a:fld>
            <a:endParaRPr lang="el-GR"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l-GR" sz="1400" smtClean="0"/>
              <a:t>Η Διάγνωση δεν περιορίζεται στην περιγραφή μιας ανωμαλίας σύγκλεισης, αλλά προχωράει στη διασύνδεση των χαρακτηριστικών της ανωμαλίας μεταξύ τους, στην ανίχνευση των μηχανισμών που έχουν δημιουργήσει την ανωμαλία, και, ει δυνατόν, στην αιτιολογία και τη μελλοντική της εξέλιξη. Έτσι, η διάγνωση οδηγεί προς το σχέδιο θεραπείας. Η διάγνωση στην ορθοδοντική (όπως και σε όλο το φάσμα της ιατρικής) θεωρείται το σημαντικότερο (και δυσκολότερο, πολλές φορές) στάδιο στην αντιμετώπιση του ασθενούς.</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6F56EDF-046D-4AC6-A404-155E25B08FFF}" type="slidenum">
              <a:rPr lang="el-GR" smtClean="0"/>
              <a:pPr/>
              <a:t>20</a:t>
            </a:fld>
            <a:endParaRPr lang="el-GR"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l-GR" sz="1400" smtClean="0"/>
              <a:t>Η κεφαλομετρική ακτινογραφία/ανάλυση θεωρείται ΕΠΙΚΟΥΡΙΚΟ διαγνωστικό μέσο! (αυτό σημαίνει ότι δεν λαμβάνουμε τα αποτελέσματα της ανάλυσης κατά γράμμα)</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E5FA2DB-70DD-41C1-A318-9C50D7CCAE67}" type="slidenum">
              <a:rPr lang="el-GR" smtClean="0"/>
              <a:pPr/>
              <a:t>21</a:t>
            </a:fld>
            <a:endParaRPr lang="el-GR"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3578D34-4CA9-43C7-A8E8-A4AF8DB0B9BD}" type="slidenum">
              <a:rPr lang="el-GR" smtClean="0"/>
              <a:pPr/>
              <a:t>22</a:t>
            </a:fld>
            <a:endParaRPr lang="el-GR"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l-GR" sz="1400" smtClean="0"/>
              <a:t>Δύο πηγές ακτίνων Χ (</a:t>
            </a:r>
            <a:r>
              <a:rPr lang="en-US" sz="1400" smtClean="0"/>
              <a:t>B, C) </a:t>
            </a:r>
            <a:r>
              <a:rPr lang="el-GR" sz="1400" smtClean="0"/>
              <a:t>για λήψη πλαγίας και οπισθοπρόσθιας κεφαλομετρικής ακτινογραφίας.</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A61CAAD-2849-488D-AE9A-177E49C259A3}" type="slidenum">
              <a:rPr lang="el-GR" smtClean="0"/>
              <a:pPr/>
              <a:t>23</a:t>
            </a:fld>
            <a:endParaRPr lang="el-GR"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l-GR" sz="1400" smtClean="0"/>
              <a:t>Σύγχρονα μηχανήματα</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BAE8786-3305-46E5-867A-508DE03D11C6}" type="slidenum">
              <a:rPr lang="el-GR" smtClean="0"/>
              <a:pPr/>
              <a:t>24</a:t>
            </a:fld>
            <a:endParaRPr lang="el-GR"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l-GR" sz="1400" smtClean="0"/>
              <a:t>Διαφορική μεγέθυνση αντικειμένων</a:t>
            </a:r>
            <a:r>
              <a:rPr lang="en-US" sz="1400" smtClean="0"/>
              <a:t>. </a:t>
            </a:r>
            <a:r>
              <a:rPr lang="el-GR" sz="1400" smtClean="0"/>
              <a:t>Όσο πιο κοντά στην πηγή των ακτίνων, τόσο μεγαλύτερη η μεγέθυνση.</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D8165D-8950-4F14-B271-7373783B4A0C}" type="slidenum">
              <a:rPr lang="el-GR" smtClean="0"/>
              <a:pPr/>
              <a:t>25</a:t>
            </a:fld>
            <a:endParaRPr lang="el-GR"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l-GR" sz="1400" smtClean="0"/>
              <a:t>Προσέξτε το υποδεκάμετρο, για τον υπολογισμό της μεγέθυνσης (των στοιχείων που βρίσκονται στο μέσο οβελιαίο επίπεδο, όπως και ο χάρακας).</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F4D6031-2CB6-4C0F-B736-CDBE0390D901}" type="slidenum">
              <a:rPr lang="el-GR" smtClean="0"/>
              <a:pPr/>
              <a:t>26</a:t>
            </a:fld>
            <a:endParaRPr lang="el-GR"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l-GR" sz="1400" smtClean="0"/>
              <a:t>Διαφορική μεγέθυνση δημιουργεί διπλό περίγραμμα της κάτω γνάθου. Ποια άλλα ανατομικά στοιχεία θα είναι διπλά;</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4EB3902-699E-4084-8F1A-F12A12D51259}" type="slidenum">
              <a:rPr lang="el-GR" smtClean="0"/>
              <a:pPr/>
              <a:t>27</a:t>
            </a:fld>
            <a:endParaRPr lang="el-GR"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l-GR" sz="1400" smtClean="0"/>
              <a:t>Μελετήστε αυτό για να μάθετε περί ανατομίας της κεφαλομετρικής ακτινογραφίας.</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A465238-0B5F-466A-B99B-7B6FFC1781A2}" type="slidenum">
              <a:rPr lang="el-GR" smtClean="0"/>
              <a:pPr/>
              <a:t>28</a:t>
            </a:fld>
            <a:endParaRPr lang="el-GR"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l-GR" sz="1400" smtClean="0"/>
              <a:t>Η βασική φιλοσοφία της κεφαλομετρικής ανάλυσης. Η κρανιακή βάση θεωρείται ‘φυσιολογική’ / ‘σωστή’, και βάσει αυτής εξετάζουμε τη θέση των γνάθων. Κάθε γνάθος φέρει τα δόντια (επιβάτες).</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42B0ED6-9D3D-4217-80B2-48E24C9C4CB9}" type="slidenum">
              <a:rPr lang="el-GR" smtClean="0"/>
              <a:pPr/>
              <a:t>29</a:t>
            </a:fld>
            <a:endParaRPr lang="el-GR"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l-GR" sz="1400" smtClean="0"/>
              <a:t>Προγναθισμός άνω γνάθου (σκελετικό πρόβλημα).</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551BC4B-F45D-4AA5-9B24-00CBE444F4A8}" type="slidenum">
              <a:rPr lang="el-GR" smtClean="0"/>
              <a:pPr/>
              <a:t>3</a:t>
            </a:fld>
            <a:endParaRPr lang="el-GR" smtClean="0"/>
          </a:p>
        </p:txBody>
      </p:sp>
      <p:sp>
        <p:nvSpPr>
          <p:cNvPr id="67587" name="Rectangle 2"/>
          <p:cNvSpPr>
            <a:spLocks noRo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(092018)</a:t>
            </a:r>
          </a:p>
          <a:p>
            <a:pPr eaLnBrk="1" hangingPunct="1"/>
            <a:r>
              <a:rPr lang="el-GR" sz="1400" smtClean="0"/>
              <a:t>Μικτός φραγμός. Μόνιμα δόντια: άνω κεντρικοί, κάτω 4 τομείς, 4 μόνιμοι γομφίοι. Πρώιμο στάδιο μικτού φραγμού, οδοντική ηλικία περίπου 7-8.</a:t>
            </a:r>
          </a:p>
          <a:p>
            <a:pPr eaLnBrk="1" hangingPunct="1"/>
            <a:r>
              <a:rPr lang="el-GR" sz="1400" smtClean="0"/>
              <a:t>Τάξη κατά </a:t>
            </a:r>
            <a:r>
              <a:rPr lang="en-US" sz="1400" smtClean="0"/>
              <a:t>Angle II</a:t>
            </a:r>
            <a:r>
              <a:rPr lang="el-GR" sz="1400" smtClean="0"/>
              <a:t>η δεξιά και </a:t>
            </a:r>
            <a:r>
              <a:rPr lang="en-US" sz="1400" smtClean="0"/>
              <a:t>I</a:t>
            </a:r>
            <a:r>
              <a:rPr lang="el-GR" sz="1400" smtClean="0"/>
              <a:t>η αριστερά, άρα: </a:t>
            </a:r>
            <a:r>
              <a:rPr lang="en-US" sz="1400" smtClean="0"/>
              <a:t>II</a:t>
            </a:r>
            <a:r>
              <a:rPr lang="el-GR" sz="1400" smtClean="0"/>
              <a:t>η Τάξη υποκατηγορία δεξιά.</a:t>
            </a:r>
          </a:p>
          <a:p>
            <a:pPr eaLnBrk="1" hangingPunct="1"/>
            <a:r>
              <a:rPr lang="el-GR" sz="1400" smtClean="0"/>
              <a:t>Οπίσθια ετερόπλευρη σταυροειδής σύγκλειση δεξιά. Ελαφρύς συνωστισμός κάτω τομέων. Απώλεια χώρου για την ανατολή του 12. Μετακίνηση και απόκλιση των 11, 21 προς τα δεξιά. Μη σύμπτωση των οδοντικών μέσων γραμμών (ποια </a:t>
            </a:r>
            <a:r>
              <a:rPr lang="en-US" sz="1400" smtClean="0"/>
              <a:t>“</a:t>
            </a:r>
            <a:r>
              <a:rPr lang="el-GR" sz="1400" smtClean="0"/>
              <a:t>φταίει</a:t>
            </a:r>
            <a:r>
              <a:rPr lang="en-US" sz="1400" smtClean="0"/>
              <a:t>”</a:t>
            </a:r>
            <a:r>
              <a:rPr lang="el-GR" sz="1400" smtClean="0"/>
              <a:t>; ερώτηση παγίδα).</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EBFFD25-C3AD-4C39-82FE-F12B0DC66E5D}" type="slidenum">
              <a:rPr lang="el-GR" smtClean="0"/>
              <a:pPr/>
              <a:t>30</a:t>
            </a:fld>
            <a:endParaRPr lang="el-GR"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l-GR" sz="1400" smtClean="0"/>
              <a:t>Οδοντικής αιτιολογίας ΙΙη Τάξη κατά </a:t>
            </a:r>
            <a:r>
              <a:rPr lang="en-US" sz="1400" smtClean="0"/>
              <a:t>Angle.</a:t>
            </a:r>
            <a:endParaRPr lang="el-GR" sz="14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459E267-CEE8-4AF7-AA09-3B368142F9B9}" type="slidenum">
              <a:rPr lang="el-GR" smtClean="0"/>
              <a:pPr/>
              <a:t>31</a:t>
            </a:fld>
            <a:endParaRPr lang="el-GR"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l-GR" sz="1400" smtClean="0"/>
              <a:t>Πρόβλημα στο κατακόρυφο επίπεδο, κυρτό πρόσωπο λόγω περιστροφής της κάτω γνάθου προς τα κάτω και πίσω, αυξημένη οριζόντια πρόταξη, ελαττωμένη κατακόρυφη πρόταξη, τάση σκελετικής χασμοδοντίας.</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78CB90F-8A19-4589-AE78-D40A5055957B}" type="slidenum">
              <a:rPr lang="el-GR" smtClean="0"/>
              <a:pPr/>
              <a:t>32</a:t>
            </a:fld>
            <a:endParaRPr lang="el-GR" smtClean="0"/>
          </a:p>
        </p:txBody>
      </p:sp>
      <p:sp>
        <p:nvSpPr>
          <p:cNvPr id="97283" name="Rectangle 2"/>
          <p:cNvSpPr>
            <a:spLocks noRot="1" noChangeArrowheads="1" noTextEdit="1"/>
          </p:cNvSpPr>
          <p:nvPr>
            <p:ph type="sldImg"/>
          </p:nvPr>
        </p:nvSpPr>
        <p:spPr>
          <a:xfrm>
            <a:off x="1143000" y="685800"/>
            <a:ext cx="4572000" cy="3429000"/>
          </a:xfrm>
          <a:ln/>
        </p:spPr>
      </p:sp>
      <p:sp>
        <p:nvSpPr>
          <p:cNvPr id="97284" name="Rectangle 3"/>
          <p:cNvSpPr>
            <a:spLocks noGrp="1" noChangeArrowheads="1"/>
          </p:cNvSpPr>
          <p:nvPr>
            <p:ph type="body" idx="1"/>
          </p:nvPr>
        </p:nvSpPr>
        <p:spPr>
          <a:xfrm>
            <a:off x="685800" y="4343400"/>
            <a:ext cx="5486400" cy="4114800"/>
          </a:xfrm>
          <a:noFill/>
          <a:ln/>
        </p:spPr>
        <p:txBody>
          <a:bodyPr/>
          <a:lstStyle/>
          <a:p>
            <a:pPr eaLnBrk="1" hangingPunct="1"/>
            <a:r>
              <a:rPr lang="el-GR" smtClean="0"/>
              <a:t>(092028)</a:t>
            </a:r>
          </a:p>
          <a:p>
            <a:pPr eaLnBrk="1" hangingPunct="1"/>
            <a:r>
              <a:rPr lang="el-GR" sz="1400" smtClean="0"/>
              <a:t>Σχεδόν ολική χασμοδοντία. Πιθανό αίτιο: κατακόρυφη αυξητική κατεύθυνση (σκελετικό πρόβλημα). Πώς θα εξετάσουμε αν ισχύει η υπόθεση αυτή; Αν βιαστήκατε να απαντήσετε </a:t>
            </a:r>
            <a:r>
              <a:rPr lang="en-US" sz="1400" smtClean="0"/>
              <a:t>‘</a:t>
            </a:r>
            <a:r>
              <a:rPr lang="el-GR" sz="1400" smtClean="0"/>
              <a:t>με κεφαλομετρική ακτινογραφία</a:t>
            </a:r>
            <a:r>
              <a:rPr lang="en-US" sz="1400" smtClean="0"/>
              <a:t>’</a:t>
            </a:r>
            <a:r>
              <a:rPr lang="el-GR" sz="1400" smtClean="0"/>
              <a:t>, θυμηθείτε ότι με την κλινική εξέταση του προσώπου θα λάβετε αντίστοιχες πληροφορίες αμέσως και χωρίς ακτινοβολία. Τι θα κοιτάξετε;</a:t>
            </a:r>
          </a:p>
          <a:p>
            <a:pPr eaLnBrk="1" hangingPunct="1"/>
            <a:r>
              <a:rPr lang="el-GR" sz="1400" smtClean="0"/>
              <a:t>Αν το πρόσωπο (και η κεφαλομετρική ανάλυση) είναι φυσιολογικό, τι μπορεί να συμβαίνει;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FACA3C4-67F2-4C1F-A0A0-163FCAA86026}" type="slidenum">
              <a:rPr lang="el-GR" smtClean="0"/>
              <a:pPr/>
              <a:t>33</a:t>
            </a:fld>
            <a:endParaRPr lang="el-GR" smtClean="0"/>
          </a:p>
        </p:txBody>
      </p:sp>
      <p:sp>
        <p:nvSpPr>
          <p:cNvPr id="98307" name="Rectangle 2"/>
          <p:cNvSpPr>
            <a:spLocks noRot="1" noChangeArrowheads="1" noTextEdit="1"/>
          </p:cNvSpPr>
          <p:nvPr>
            <p:ph type="sldImg"/>
          </p:nvPr>
        </p:nvSpPr>
        <p:spPr>
          <a:xfrm>
            <a:off x="1143000" y="685800"/>
            <a:ext cx="4572000" cy="3429000"/>
          </a:xfrm>
          <a:ln/>
        </p:spPr>
      </p:sp>
      <p:sp>
        <p:nvSpPr>
          <p:cNvPr id="98308" name="Rectangle 3"/>
          <p:cNvSpPr>
            <a:spLocks noGrp="1" noChangeArrowheads="1"/>
          </p:cNvSpPr>
          <p:nvPr>
            <p:ph type="body" idx="1"/>
          </p:nvPr>
        </p:nvSpPr>
        <p:spPr>
          <a:xfrm>
            <a:off x="685800" y="4343400"/>
            <a:ext cx="5486400" cy="4114800"/>
          </a:xfrm>
          <a:noFill/>
          <a:ln/>
        </p:spPr>
        <p:txBody>
          <a:bodyPr/>
          <a:lstStyle/>
          <a:p>
            <a:pPr eaLnBrk="1" hangingPunct="1"/>
            <a:r>
              <a:rPr lang="el-GR" smtClean="0"/>
              <a:t>(092028)</a:t>
            </a:r>
          </a:p>
          <a:p>
            <a:pPr eaLnBrk="1" hangingPunct="1"/>
            <a:r>
              <a:rPr lang="el-GR" sz="1400" smtClean="0"/>
              <a:t>Σκεφτήκατε τη μακρογλωσσία; Ποια στοιχεία από τις φωτογραφίες δείχνουν ότι η μακρογλωσσία είναι πιθανό αίτιο; Τι άλλο θα κοιτάξετε (που δεν φαίνεται καλά εδώ) για να επιβεβαιώσετε;</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55B193B-3F82-4744-A77B-88C1BC47B55C}" type="slidenum">
              <a:rPr lang="el-GR" smtClean="0"/>
              <a:pPr/>
              <a:t>34</a:t>
            </a:fld>
            <a:endParaRPr lang="el-GR"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l-GR" smtClean="0"/>
              <a:t>(100019)</a:t>
            </a:r>
          </a:p>
          <a:p>
            <a:pPr eaLnBrk="1" hangingPunct="1"/>
            <a:r>
              <a:rPr lang="el-GR" sz="1400" smtClean="0"/>
              <a:t>Ποιο το πιθανό αίτιο της ετερόπλευρης σταυροειδούς; Πώς θα το επιβεβαιώσετε; Είναι ανιχνεύσιμη η ανωμαλία αυτή από εξωστοματική εξέταση; Ποιο μπορεί να είναι το αίτιο;</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4E0522A-1A58-4D54-84BE-8F950747DB25}" type="slidenum">
              <a:rPr lang="el-GR" smtClean="0"/>
              <a:pPr/>
              <a:t>35</a:t>
            </a:fld>
            <a:endParaRPr lang="el-GR"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l-GR" smtClean="0"/>
              <a:t>(100019)</a:t>
            </a:r>
          </a:p>
          <a:p>
            <a:pPr eaLnBrk="1" hangingPunct="1"/>
            <a:r>
              <a:rPr lang="el-GR" sz="1400" smtClean="0"/>
              <a:t>Αγκυλογλωσσία. Συνήθως, όμως, το άνω οδοντικό τόξο είναι στενό, αντί το κάτω να είναι ευρύ. Ποια η διαφορά μεταξύ ‘στενό άνω οδοντικό τόξο’ και ‘στενή άνω γνάθος’; Πώς θα διαφοροδιαγνώσετε;</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5222DFB-9203-4D8F-BC2C-3C5EC90CA83F}" type="slidenum">
              <a:rPr lang="el-GR" smtClean="0"/>
              <a:pPr/>
              <a:t>36</a:t>
            </a:fld>
            <a:endParaRPr lang="el-GR"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l-GR" smtClean="0"/>
              <a:t>(099018)</a:t>
            </a:r>
          </a:p>
          <a:p>
            <a:pPr eaLnBrk="1" hangingPunct="1"/>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C02BD6E-C77A-47D1-B8B3-B232A3361641}" type="slidenum">
              <a:rPr lang="el-GR" smtClean="0"/>
              <a:pPr/>
              <a:t>37</a:t>
            </a:fld>
            <a:endParaRPr lang="el-GR"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l-GR" smtClean="0"/>
              <a:t>(096014)</a:t>
            </a:r>
          </a:p>
          <a:p>
            <a:pPr eaLnBrk="1" hangingPunct="1"/>
            <a:r>
              <a:rPr lang="el-GR" sz="1400" smtClean="0"/>
              <a:t>Πού οφείλεται αυτή η χασμοδοντία; Ποια διαγνωστικά μέσα θα χρησιμοποιήσουμε για να θέσουμε διάγνωση; (θυμηθείτε, υπάρχει και το ιστορικό).</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9D5E40A-6A9D-4A5E-878F-6734E00CC501}" type="slidenum">
              <a:rPr lang="el-GR" smtClean="0"/>
              <a:pPr/>
              <a:t>38</a:t>
            </a:fld>
            <a:endParaRPr lang="el-GR" smtClean="0"/>
          </a:p>
        </p:txBody>
      </p:sp>
      <p:sp>
        <p:nvSpPr>
          <p:cNvPr id="103427" name="Rectangle 2"/>
          <p:cNvSpPr>
            <a:spLocks noRot="1" noChangeArrowheads="1" noTextEdit="1"/>
          </p:cNvSpPr>
          <p:nvPr>
            <p:ph type="sldImg"/>
          </p:nvPr>
        </p:nvSpPr>
        <p:spPr>
          <a:xfrm>
            <a:off x="1143000" y="685800"/>
            <a:ext cx="4572000" cy="3429000"/>
          </a:xfrm>
          <a:ln/>
        </p:spPr>
      </p:sp>
      <p:sp>
        <p:nvSpPr>
          <p:cNvPr id="103428" name="Rectangle 3"/>
          <p:cNvSpPr>
            <a:spLocks noGrp="1" noChangeArrowheads="1"/>
          </p:cNvSpPr>
          <p:nvPr>
            <p:ph type="body" idx="1"/>
          </p:nvPr>
        </p:nvSpPr>
        <p:spPr>
          <a:xfrm>
            <a:off x="685800" y="4343400"/>
            <a:ext cx="5486400" cy="4114800"/>
          </a:xfrm>
          <a:noFill/>
          <a:ln/>
        </p:spPr>
        <p:txBody>
          <a:bodyPr/>
          <a:lstStyle/>
          <a:p>
            <a:pPr eaLnBrk="1" hangingPunct="1"/>
            <a:r>
              <a:rPr lang="el-GR" smtClean="0"/>
              <a:t>(096014)</a:t>
            </a:r>
          </a:p>
          <a:p>
            <a:pPr eaLnBrk="1" hangingPunct="1"/>
            <a:r>
              <a:rPr lang="el-GR" sz="1400" smtClean="0"/>
              <a:t>Θηλασμός δακτύλου. Τάση σκελετικής χασμοδοντίας. Η διόρθωση με μηχάνημα παρεμπόδισης προώθησης γλώσσας ήταν μερική. Το τελικό αποτέλεσμα έγινε με ακίνητα μηχανήματα.</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68291E7-DB21-459D-AD27-632031EF1C0F}" type="slidenum">
              <a:rPr lang="el-GR" smtClean="0"/>
              <a:pPr/>
              <a:t>39</a:t>
            </a:fld>
            <a:endParaRPr lang="el-GR" smtClean="0"/>
          </a:p>
        </p:txBody>
      </p:sp>
      <p:sp>
        <p:nvSpPr>
          <p:cNvPr id="104451" name="Rectangle 2"/>
          <p:cNvSpPr>
            <a:spLocks noRo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a:xfrm>
            <a:off x="685800" y="4343400"/>
            <a:ext cx="5486400" cy="4114800"/>
          </a:xfrm>
          <a:noFill/>
          <a:ln/>
        </p:spPr>
        <p:txBody>
          <a:bodyPr/>
          <a:lstStyle/>
          <a:p>
            <a:pPr eaLnBrk="1" hangingPunct="1"/>
            <a:r>
              <a:rPr lang="el-GR" smtClean="0"/>
              <a:t>100008</a:t>
            </a:r>
          </a:p>
          <a:p>
            <a:pPr eaLnBrk="1" hangingPunct="1"/>
            <a:r>
              <a:rPr lang="el-GR" sz="1400" smtClean="0"/>
              <a:t>Τάση σκελετικής χασμοδοντίας (υπεραποκλίνοντα σκελετικά επίπεδα). Ακατάλληλη για διόρθωση με φράγμα γλώσσας.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F314C1D-35F9-4B88-9A00-1A3DDC85D1ED}" type="slidenum">
              <a:rPr lang="el-GR" smtClean="0"/>
              <a:pPr/>
              <a:t>4</a:t>
            </a:fld>
            <a:endParaRPr lang="el-GR" smtClean="0"/>
          </a:p>
        </p:txBody>
      </p:sp>
      <p:sp>
        <p:nvSpPr>
          <p:cNvPr id="68611" name="Rectangle 2"/>
          <p:cNvSpPr>
            <a:spLocks noRo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(092018)</a:t>
            </a:r>
          </a:p>
          <a:p>
            <a:pPr eaLnBrk="1" hangingPunct="1"/>
            <a:r>
              <a:rPr lang="el-GR" sz="1400" smtClean="0"/>
              <a:t>Πρόωρη επαφή στον 53, πλαγιολίσθηση της γνάθου προς τα δεξιά. Προσέξτε τις μέσες γραμμές στη θέση κεντρικής σχέσης, καθώς και την </a:t>
            </a:r>
            <a:r>
              <a:rPr lang="en-US" sz="1400" smtClean="0"/>
              <a:t>“</a:t>
            </a:r>
            <a:r>
              <a:rPr lang="el-GR" sz="1400" smtClean="0"/>
              <a:t>παρειακή</a:t>
            </a:r>
            <a:r>
              <a:rPr lang="en-US" sz="1400" smtClean="0"/>
              <a:t>”</a:t>
            </a:r>
            <a:r>
              <a:rPr lang="el-GR" sz="1400" smtClean="0"/>
              <a:t> πρόταξη</a:t>
            </a:r>
            <a:r>
              <a:rPr lang="en-US" sz="1400" smtClean="0"/>
              <a:t> </a:t>
            </a:r>
            <a:r>
              <a:rPr lang="el-GR" sz="1400" smtClean="0"/>
              <a:t>του αριστερού και δεξιού μονίμου γομφίου. Ποιος γομφίος είναι τώρα σε σταυροειδή σύγκλειση; Μπορεί να διορθωθεί η ανωμαλία με εκλεκτικό τροχισμό του 53; Ποια η Τάξη κατά </a:t>
            </a:r>
            <a:r>
              <a:rPr lang="en-US" sz="1400" smtClean="0"/>
              <a:t>Angle</a:t>
            </a:r>
            <a:r>
              <a:rPr lang="el-GR" sz="1400" smtClean="0"/>
              <a:t> στη δεξιά πλευρά; Ποια μέση γραμμή είναι πιθανότατα η σωστή; Πώς θα το επιβεβαιώσουμε;</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18B0456-2653-4EF7-829E-D8907EC8BB42}" type="slidenum">
              <a:rPr lang="el-GR" smtClean="0"/>
              <a:pPr/>
              <a:t>40</a:t>
            </a:fld>
            <a:endParaRPr lang="el-GR" smtClean="0"/>
          </a:p>
        </p:txBody>
      </p:sp>
      <p:sp>
        <p:nvSpPr>
          <p:cNvPr id="105475" name="Rectangle 2"/>
          <p:cNvSpPr>
            <a:spLocks noRot="1" noChangeArrowheads="1" noTextEdit="1"/>
          </p:cNvSpPr>
          <p:nvPr>
            <p:ph type="sldImg"/>
          </p:nvPr>
        </p:nvSpPr>
        <p:spPr>
          <a:xfrm>
            <a:off x="1143000" y="685800"/>
            <a:ext cx="4572000" cy="3429000"/>
          </a:xfrm>
          <a:ln/>
        </p:spPr>
      </p:sp>
      <p:sp>
        <p:nvSpPr>
          <p:cNvPr id="105476" name="Rectangle 3"/>
          <p:cNvSpPr>
            <a:spLocks noGrp="1" noChangeArrowheads="1"/>
          </p:cNvSpPr>
          <p:nvPr>
            <p:ph type="body" idx="1"/>
          </p:nvPr>
        </p:nvSpPr>
        <p:spPr>
          <a:xfrm>
            <a:off x="685800" y="4343400"/>
            <a:ext cx="5486400" cy="4114800"/>
          </a:xfrm>
          <a:noFill/>
          <a:ln/>
        </p:spPr>
        <p:txBody>
          <a:bodyPr/>
          <a:lstStyle/>
          <a:p>
            <a:pPr eaLnBrk="1" hangingPunct="1"/>
            <a:r>
              <a:rPr lang="el-GR" smtClean="0"/>
              <a:t>095008</a:t>
            </a:r>
          </a:p>
          <a:p>
            <a:pPr eaLnBrk="1" hangingPunct="1"/>
            <a:r>
              <a:rPr lang="el-GR" sz="1400" smtClean="0"/>
              <a:t>Σκελετικό κατακόρυφο πρόβλημα.</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F869606-1A8F-46A0-830A-6122C7516EE6}" type="slidenum">
              <a:rPr lang="el-GR" smtClean="0"/>
              <a:pPr/>
              <a:t>41</a:t>
            </a:fld>
            <a:endParaRPr lang="el-GR" smtClean="0"/>
          </a:p>
        </p:txBody>
      </p:sp>
      <p:sp>
        <p:nvSpPr>
          <p:cNvPr id="106499" name="Rectangle 2"/>
          <p:cNvSpPr>
            <a:spLocks noRot="1" noChangeArrowheads="1" noTextEdit="1"/>
          </p:cNvSpPr>
          <p:nvPr>
            <p:ph type="sldImg"/>
          </p:nvPr>
        </p:nvSpPr>
        <p:spPr>
          <a:xfrm>
            <a:off x="1143000" y="685800"/>
            <a:ext cx="4572000" cy="3429000"/>
          </a:xfrm>
          <a:ln/>
        </p:spPr>
      </p:sp>
      <p:sp>
        <p:nvSpPr>
          <p:cNvPr id="106500" name="Rectangle 3"/>
          <p:cNvSpPr>
            <a:spLocks noGrp="1" noChangeArrowheads="1"/>
          </p:cNvSpPr>
          <p:nvPr>
            <p:ph type="body" idx="1"/>
          </p:nvPr>
        </p:nvSpPr>
        <p:spPr>
          <a:xfrm>
            <a:off x="685800" y="4343400"/>
            <a:ext cx="5486400" cy="4114800"/>
          </a:xfrm>
          <a:noFill/>
          <a:ln/>
        </p:spPr>
        <p:txBody>
          <a:bodyPr/>
          <a:lstStyle/>
          <a:p>
            <a:pPr eaLnBrk="1" hangingPunct="1"/>
            <a:r>
              <a:rPr lang="el-GR" smtClean="0"/>
              <a:t>0</a:t>
            </a:r>
            <a:r>
              <a:rPr lang="en-US" smtClean="0"/>
              <a:t>89037</a:t>
            </a:r>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07C1904-AD26-4F6B-831A-E4FC67A202E1}" type="slidenum">
              <a:rPr lang="el-GR" smtClean="0"/>
              <a:pPr/>
              <a:t>42</a:t>
            </a:fld>
            <a:endParaRPr lang="el-GR" smtClean="0"/>
          </a:p>
        </p:txBody>
      </p:sp>
      <p:sp>
        <p:nvSpPr>
          <p:cNvPr id="107523" name="Rectangle 2"/>
          <p:cNvSpPr>
            <a:spLocks noRot="1" noChangeArrowheads="1" noTextEdit="1"/>
          </p:cNvSpPr>
          <p:nvPr>
            <p:ph type="sldImg"/>
          </p:nvPr>
        </p:nvSpPr>
        <p:spPr>
          <a:xfrm>
            <a:off x="1143000" y="685800"/>
            <a:ext cx="4572000" cy="3429000"/>
          </a:xfrm>
          <a:ln/>
        </p:spPr>
      </p:sp>
      <p:sp>
        <p:nvSpPr>
          <p:cNvPr id="107524" name="Rectangle 3"/>
          <p:cNvSpPr>
            <a:spLocks noGrp="1" noChangeArrowheads="1"/>
          </p:cNvSpPr>
          <p:nvPr>
            <p:ph type="body" idx="1"/>
          </p:nvPr>
        </p:nvSpPr>
        <p:spPr>
          <a:xfrm>
            <a:off x="685800" y="4343400"/>
            <a:ext cx="5486400" cy="4114800"/>
          </a:xfrm>
          <a:noFill/>
          <a:ln/>
        </p:spPr>
        <p:txBody>
          <a:bodyPr/>
          <a:lstStyle/>
          <a:p>
            <a:pPr eaLnBrk="1" hangingPunct="1"/>
            <a:r>
              <a:rPr lang="el-GR" smtClean="0"/>
              <a:t>095025</a:t>
            </a:r>
          </a:p>
          <a:p>
            <a:pPr eaLnBrk="1" hangingPunct="1"/>
            <a:r>
              <a:rPr lang="el-GR" sz="1400" smtClean="0"/>
              <a:t>Σκελετική περίπτωση ΙΙΙης Τάξης που απαιτεί χειρουργική διόρθωση.</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77497EA-6CB6-4861-8492-59F386BA21D8}" type="slidenum">
              <a:rPr lang="el-GR" smtClean="0"/>
              <a:pPr/>
              <a:t>43</a:t>
            </a:fld>
            <a:endParaRPr lang="el-GR"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l-GR" sz="1400" smtClean="0"/>
              <a:t>Χαλινός</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93226D9-4105-4992-BD82-747723278F18}" type="slidenum">
              <a:rPr lang="el-GR" smtClean="0"/>
              <a:pPr/>
              <a:t>44</a:t>
            </a:fld>
            <a:endParaRPr lang="el-GR"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l-GR" smtClean="0"/>
              <a:t>(098023)</a:t>
            </a:r>
          </a:p>
          <a:p>
            <a:pPr eaLnBrk="1" hangingPunct="1"/>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DE2B790-450A-4AEC-873B-7597B6B4F50E}" type="slidenum">
              <a:rPr lang="el-GR" smtClean="0"/>
              <a:pPr/>
              <a:t>47</a:t>
            </a:fld>
            <a:endParaRPr lang="el-GR" smtClean="0"/>
          </a:p>
        </p:txBody>
      </p:sp>
      <p:sp>
        <p:nvSpPr>
          <p:cNvPr id="110595" name="Rectangle 2"/>
          <p:cNvSpPr>
            <a:spLocks noRot="1" noChangeArrowheads="1" noTextEdit="1"/>
          </p:cNvSpPr>
          <p:nvPr>
            <p:ph type="sldImg"/>
          </p:nvPr>
        </p:nvSpPr>
        <p:spPr>
          <a:xfrm>
            <a:off x="1143000" y="685800"/>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pPr eaLnBrk="1" hangingPunct="1"/>
            <a:r>
              <a:rPr lang="el-GR" smtClean="0"/>
              <a:t>(102005)</a:t>
            </a:r>
            <a:endParaRPr lang="en-US" smtClean="0"/>
          </a:p>
          <a:p>
            <a:pPr eaLnBrk="1" hangingPunct="1"/>
            <a:r>
              <a:rPr lang="el-GR" sz="1400" smtClean="0"/>
              <a:t>Επιπτώσεις πρόωρης απώλειας κάτω νεογιλών. Ποιο είναι το σημαντικότερο πρόβλημα;</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3574471-0F8A-4061-8034-7198F0F9A135}" type="slidenum">
              <a:rPr lang="el-GR" smtClean="0"/>
              <a:pPr/>
              <a:t>48</a:t>
            </a:fld>
            <a:endParaRPr lang="el-GR" smtClean="0"/>
          </a:p>
        </p:txBody>
      </p:sp>
      <p:sp>
        <p:nvSpPr>
          <p:cNvPr id="111619" name="Rectangle 2"/>
          <p:cNvSpPr>
            <a:spLocks noRo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xfrm>
            <a:off x="685800" y="4343400"/>
            <a:ext cx="5486400" cy="4114800"/>
          </a:xfrm>
          <a:noFill/>
          <a:ln/>
        </p:spPr>
        <p:txBody>
          <a:bodyPr/>
          <a:lstStyle/>
          <a:p>
            <a:pPr eaLnBrk="1" hangingPunct="1"/>
            <a:r>
              <a:rPr lang="el-GR" smtClean="0"/>
              <a:t>(102005)</a:t>
            </a:r>
          </a:p>
          <a:p>
            <a:pPr eaLnBrk="1" hangingPunct="1"/>
            <a:r>
              <a:rPr lang="el-GR" sz="1400" smtClean="0"/>
              <a:t>Διατήρηση του χώρου με γλωσσικό τόξο. Πώς γνωρίζαμε ότι ο χώρος ήταν επαρκής;</a:t>
            </a:r>
            <a:endParaRPr lang="en-US" sz="14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4C5F67C-0CD8-4D6E-AAE4-AF287BDCBDF3}" type="slidenum">
              <a:rPr lang="el-GR" smtClean="0"/>
              <a:pPr/>
              <a:t>49</a:t>
            </a:fld>
            <a:endParaRPr lang="el-GR"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l-GR" sz="1400" smtClean="0"/>
              <a:t>…κάναμε ανάλυση μεικτού φραγμού!</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09B56B8-AFF4-4B7B-AC1D-4A2192BF7AB9}" type="slidenum">
              <a:rPr lang="el-GR" smtClean="0"/>
              <a:pPr/>
              <a:t>50</a:t>
            </a:fld>
            <a:endParaRPr lang="el-GR"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l-GR" sz="1400" smtClean="0"/>
              <a:t>Στατιστική συσχέτιση μεγέθους δοντιών: όταν οι τομείς είναι μεγάλοι, τότε και οι προγόμφιοι και κυνόδοντες θα είναι μεγάλοι. Άρα, μετράμε τους τομείς και υπολογίζουμε το πιθανό εύρος των προγομφίων και κυνοδόντων. Θα μπορούσαμε να χρησιμοποιήσουμε και ακτινογραφίες. Τι είδους ακτινογραφίες θα ήταν οι καταλληλότερες;</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D10B25B-A181-4470-AC53-CEB489942C45}" type="slidenum">
              <a:rPr lang="el-GR" smtClean="0"/>
              <a:pPr/>
              <a:t>51</a:t>
            </a:fld>
            <a:endParaRPr lang="el-GR"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l-GR" sz="1400" smtClean="0"/>
              <a:t>Εκμαγεία μελέτης. Ανετότερη μελέτη του προβλήματος, μέτρηση διαστάσεων, παρατήρηση του προβλήματος και από τη γλωσσική πλευρά (!), τεκμηρίωση, σύγκριση με μελλοντική κατάσταση,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01C282D-6EAE-4E97-9E8A-BB446BD03D4B}" type="slidenum">
              <a:rPr lang="el-GR" smtClean="0"/>
              <a:pPr/>
              <a:t>5</a:t>
            </a:fld>
            <a:endParaRPr lang="el-GR" smtClean="0"/>
          </a:p>
        </p:txBody>
      </p:sp>
      <p:sp>
        <p:nvSpPr>
          <p:cNvPr id="69635" name="Rectangle 2"/>
          <p:cNvSpPr>
            <a:spLocks noRo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Περιγραφή: Τα στοιχεία απλώς πεταμένα σε ένα καλάθι.</a:t>
            </a:r>
          </a:p>
          <a:p>
            <a:pPr eaLnBrk="1" hangingPunct="1"/>
            <a:r>
              <a:rPr lang="el-GR" sz="1400" smtClean="0"/>
              <a:t>Διάγνωση: Αιτιολογική και </a:t>
            </a:r>
            <a:r>
              <a:rPr lang="en-US" sz="1400" smtClean="0"/>
              <a:t>‘</a:t>
            </a:r>
            <a:r>
              <a:rPr lang="el-GR" sz="1400" smtClean="0"/>
              <a:t>μηχανιστική</a:t>
            </a:r>
            <a:r>
              <a:rPr lang="en-US" sz="1400" smtClean="0"/>
              <a:t>’</a:t>
            </a:r>
            <a:r>
              <a:rPr lang="el-GR" sz="1400" smtClean="0"/>
              <a:t> σχέση μεταξύ των διαφόρων στοιχείων. Η εμπιστοσύνη για τη σωστή διάγνωση πηγάζει από την καλή ‘συναρμογή’ των στοιχείων μεταξύ τους.</a:t>
            </a:r>
          </a:p>
          <a:p>
            <a:pPr eaLnBrk="1" hangingPunct="1"/>
            <a:r>
              <a:rPr lang="el-GR" sz="1400" smtClean="0"/>
              <a:t>Η θεραπεία προκύπτει από τη διάγνωση, με την αντιμετώπιση της κορυφής της πυραμίδας. Άρα εδώ πρέπει να διευρύνουμε το άνω οδοντικό τόξο. Άραγε, γιατί είναι στενό;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C710174-FB23-45E4-902D-BCD46D7D7B56}" type="slidenum">
              <a:rPr lang="el-GR" smtClean="0"/>
              <a:pPr/>
              <a:t>54</a:t>
            </a:fld>
            <a:endParaRPr lang="el-GR"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l-GR" sz="1400" smtClean="0"/>
              <a:t>Η σχέση ‘φύμα προς φύμα’ στην ενδιάμεση περίοδο του μικτού φραγμού θεωρείται φυσιολογική σχέση γομφίων, με την προϋπόθεση ότι η σχέση των κυνοδόντων είναι φυσιολογική (Ιη Τάξη). Τότε, με την απόπτωση των δευτέρων νεογιλών γομφίων, λόγω μεγαλυτέρου χώρου προσαρμοστικού ελιγμού στην κάτω γνάθο, ο κάτω γομφίος θα μετακινηθεί περισσότερο προς τα εγγύς από τον άνω, και θα εγκατασταθεί σχέση γομφίων Ιης Τάξης.</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D18AE09-AC5A-4F7D-A5A5-713D44189BC6}" type="slidenum">
              <a:rPr lang="el-GR" smtClean="0"/>
              <a:pPr/>
              <a:t>55</a:t>
            </a:fld>
            <a:endParaRPr lang="el-GR"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l-GR" sz="1400" smtClean="0"/>
              <a:t>Η χρησιμότητα της πανοραμικής δεν χρειάζεται επεξήγηση.</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7792B71-5939-4EFF-9E13-DEB4AFBFD38F}" type="slidenum">
              <a:rPr lang="el-GR" smtClean="0"/>
              <a:pPr/>
              <a:t>56</a:t>
            </a:fld>
            <a:endParaRPr lang="el-GR"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l-GR" sz="1400" smtClean="0"/>
              <a:t>Ακτινογραφία άκρας χειρός και καρπού. Πρόβλεψη αυξητικού δυναμικού.</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r>
              <a:rPr lang="el-GR" smtClean="0"/>
              <a:t>Τομογραφία από οδοντιατρικό αξονικό τομογράφο.</a:t>
            </a:r>
          </a:p>
        </p:txBody>
      </p:sp>
      <p:sp>
        <p:nvSpPr>
          <p:cNvPr id="118788" name="Slide Number Placeholder 3"/>
          <p:cNvSpPr>
            <a:spLocks noGrp="1"/>
          </p:cNvSpPr>
          <p:nvPr>
            <p:ph type="sldNum" sz="quarter" idx="5"/>
          </p:nvPr>
        </p:nvSpPr>
        <p:spPr>
          <a:noFill/>
        </p:spPr>
        <p:txBody>
          <a:bodyPr/>
          <a:lstStyle/>
          <a:p>
            <a:fld id="{70FC1F59-92EF-4BCA-8982-68F0149260B5}" type="slidenum">
              <a:rPr lang="el-GR" smtClean="0"/>
              <a:pPr/>
              <a:t>57</a:t>
            </a:fld>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r>
              <a:rPr lang="el-GR" smtClean="0"/>
              <a:t>Τομογραφία από οδοντιατρικό αξονικό τομογράφο.</a:t>
            </a:r>
          </a:p>
        </p:txBody>
      </p:sp>
      <p:sp>
        <p:nvSpPr>
          <p:cNvPr id="119812" name="Slide Number Placeholder 3"/>
          <p:cNvSpPr>
            <a:spLocks noGrp="1"/>
          </p:cNvSpPr>
          <p:nvPr>
            <p:ph type="sldNum" sz="quarter" idx="5"/>
          </p:nvPr>
        </p:nvSpPr>
        <p:spPr>
          <a:noFill/>
        </p:spPr>
        <p:txBody>
          <a:bodyPr/>
          <a:lstStyle/>
          <a:p>
            <a:fld id="{345E1944-3829-4103-BEC5-4FCD12FA4AFE}" type="slidenum">
              <a:rPr lang="el-GR" smtClean="0"/>
              <a:pPr/>
              <a:t>58</a:t>
            </a:fld>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r>
              <a:rPr lang="el-GR" smtClean="0"/>
              <a:t>Τομογραφία από οδοντιατρικό αξονικό τομογράφο.</a:t>
            </a:r>
          </a:p>
        </p:txBody>
      </p:sp>
      <p:sp>
        <p:nvSpPr>
          <p:cNvPr id="120836" name="Slide Number Placeholder 3"/>
          <p:cNvSpPr>
            <a:spLocks noGrp="1"/>
          </p:cNvSpPr>
          <p:nvPr>
            <p:ph type="sldNum" sz="quarter" idx="5"/>
          </p:nvPr>
        </p:nvSpPr>
        <p:spPr>
          <a:noFill/>
        </p:spPr>
        <p:txBody>
          <a:bodyPr/>
          <a:lstStyle/>
          <a:p>
            <a:fld id="{B881A248-77BB-4842-8BDD-2C17B8AC6ADA}" type="slidenum">
              <a:rPr lang="el-GR" smtClean="0"/>
              <a:pPr/>
              <a:t>59</a:t>
            </a:fld>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EDE7CA8-B074-45BE-87FF-F5F51A683B8C}" type="slidenum">
              <a:rPr lang="el-GR" smtClean="0"/>
              <a:pPr/>
              <a:t>60</a:t>
            </a:fld>
            <a:endParaRPr lang="el-GR"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l-GR" sz="1400" smtClean="0"/>
              <a:t>Τομογραφία από οδοντιατρικό αξονικό τομογράφο.</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6389E91-7A13-4B85-BAAC-717974C5C872}" type="slidenum">
              <a:rPr lang="el-GR" smtClean="0"/>
              <a:pPr/>
              <a:t>6</a:t>
            </a:fld>
            <a:endParaRPr lang="el-GR" smtClean="0"/>
          </a:p>
        </p:txBody>
      </p:sp>
      <p:sp>
        <p:nvSpPr>
          <p:cNvPr id="70659" name="Rectangle 2"/>
          <p:cNvSpPr>
            <a:spLocks noRot="1" noChangeArrowheads="1" noTextEdit="1"/>
          </p:cNvSpPr>
          <p:nvPr>
            <p:ph type="sldImg"/>
          </p:nvPr>
        </p:nvSpPr>
        <p:spPr>
          <a:xfrm>
            <a:off x="1143000" y="685800"/>
            <a:ext cx="4572000" cy="3429000"/>
          </a:xfrm>
          <a:ln/>
        </p:spPr>
      </p:sp>
      <p:sp>
        <p:nvSpPr>
          <p:cNvPr id="70660" name="Rectangle 3"/>
          <p:cNvSpPr>
            <a:spLocks noGrp="1" noChangeArrowheads="1"/>
          </p:cNvSpPr>
          <p:nvPr>
            <p:ph type="body" idx="1"/>
          </p:nvPr>
        </p:nvSpPr>
        <p:spPr>
          <a:xfrm>
            <a:off x="685800" y="4343400"/>
            <a:ext cx="5486400" cy="4114800"/>
          </a:xfrm>
          <a:noFill/>
          <a:ln/>
        </p:spPr>
        <p:txBody>
          <a:bodyPr/>
          <a:lstStyle/>
          <a:p>
            <a:pPr eaLnBrk="1" hangingPunct="1"/>
            <a:r>
              <a:rPr lang="el-GR" sz="1400" smtClean="0"/>
              <a:t>Τα στάδια αυτά δεν ακολουθούνται κατ’ ανάγκην με αυστηρή σειρά: συνήθως υπάρχει ανάδραση, δηλαδή η επεξεργασία στοιχείων μπορεί να οδηγήσει σε διάγνωση που απαιτεί συλλογή και άλλων στοιχείων για την επιβεβαίωσή της.</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2D2043E-8181-4BE3-A6B7-5280FC273BB3}" type="slidenum">
              <a:rPr lang="el-GR" smtClean="0"/>
              <a:pPr/>
              <a:t>7</a:t>
            </a:fld>
            <a:endParaRPr lang="el-GR"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l-GR" sz="1400" smtClean="0"/>
              <a:t>Η κλινική εξέταση είναι η σημαντικότερη πηγή πληροφοριών.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280598F-FAC8-430F-BA7E-5657C7D5A216}" type="slidenum">
              <a:rPr lang="el-GR" smtClean="0"/>
              <a:pPr/>
              <a:t>8</a:t>
            </a:fld>
            <a:endParaRPr lang="el-GR"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l-GR" sz="1400" smtClean="0"/>
              <a:t>Η κλινική εξέταση είναι η σημαντικότερη πηγή πληροφοριών. Το είπαμε αυτό.</a:t>
            </a:r>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BC5EE27-F279-4D87-8D36-4B07600ADEA3}" type="slidenum">
              <a:rPr lang="el-GR" smtClean="0"/>
              <a:pPr/>
              <a:t>9</a:t>
            </a:fld>
            <a:endParaRPr lang="el-GR"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l-GR" sz="1400" smtClean="0"/>
              <a:t>Η κλινική εξέταση είναι η σημαντικότερη πηγή πληροφοριών. Έτσι, για να το χωνέψουμε (και να μη ζητάμε κεφαλομετρική ακτινογραφία χωρίς λόγο).</a:t>
            </a:r>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282575"/>
            <a:ext cx="9144000" cy="396875"/>
          </a:xfrm>
          <a:prstGeom prst="rect">
            <a:avLst/>
          </a:prstGeom>
          <a:solidFill>
            <a:srgbClr val="FF6600"/>
          </a:solidFill>
          <a:ln w="9525">
            <a:noFill/>
            <a:miter lim="800000"/>
            <a:headEnd/>
            <a:tailEnd/>
          </a:ln>
          <a:effectLst/>
        </p:spPr>
        <p:txBody>
          <a:bodyPr wrap="none" anchor="ctr"/>
          <a:lstStyle/>
          <a:p>
            <a:pPr>
              <a:defRPr/>
            </a:pPr>
            <a:endParaRPr lang="el-GR"/>
          </a:p>
        </p:txBody>
      </p:sp>
      <p:sp>
        <p:nvSpPr>
          <p:cNvPr id="5" name="Rectangle 3"/>
          <p:cNvSpPr>
            <a:spLocks noChangeArrowheads="1"/>
          </p:cNvSpPr>
          <p:nvPr userDrawn="1"/>
        </p:nvSpPr>
        <p:spPr bwMode="auto">
          <a:xfrm>
            <a:off x="249238" y="0"/>
            <a:ext cx="1312862" cy="6858000"/>
          </a:xfrm>
          <a:prstGeom prst="rect">
            <a:avLst/>
          </a:prstGeom>
          <a:gradFill rotWithShape="1">
            <a:gsLst>
              <a:gs pos="0">
                <a:srgbClr val="333399"/>
              </a:gs>
              <a:gs pos="100000">
                <a:srgbClr val="333399">
                  <a:gamma/>
                  <a:shade val="46275"/>
                  <a:invGamma/>
                  <a:alpha val="28999"/>
                </a:srgbClr>
              </a:gs>
            </a:gsLst>
            <a:lin ang="5400000" scaled="1"/>
          </a:gradFill>
          <a:ln w="9525">
            <a:noFill/>
            <a:miter lim="800000"/>
            <a:headEnd/>
            <a:tailEnd/>
          </a:ln>
          <a:effectLst/>
        </p:spPr>
        <p:txBody>
          <a:bodyPr wrap="none" anchor="ctr"/>
          <a:lstStyle/>
          <a:p>
            <a:pPr>
              <a:defRPr/>
            </a:pPr>
            <a:endParaRPr lang="el-GR"/>
          </a:p>
        </p:txBody>
      </p:sp>
      <p:sp>
        <p:nvSpPr>
          <p:cNvPr id="6" name="Text Box 4"/>
          <p:cNvSpPr txBox="1">
            <a:spLocks noChangeArrowheads="1"/>
          </p:cNvSpPr>
          <p:nvPr userDrawn="1"/>
        </p:nvSpPr>
        <p:spPr bwMode="auto">
          <a:xfrm>
            <a:off x="1555750" y="323850"/>
            <a:ext cx="6376988" cy="304800"/>
          </a:xfrm>
          <a:prstGeom prst="rect">
            <a:avLst/>
          </a:prstGeom>
          <a:noFill/>
          <a:ln w="9525">
            <a:noFill/>
            <a:miter lim="800000"/>
            <a:headEnd/>
            <a:tailEnd/>
          </a:ln>
          <a:effectLst/>
        </p:spPr>
        <p:txBody>
          <a:bodyPr>
            <a:spAutoFit/>
          </a:bodyPr>
          <a:lstStyle/>
          <a:p>
            <a:pPr>
              <a:defRPr/>
            </a:pPr>
            <a:r>
              <a:rPr lang="el-GR" sz="1400" b="1">
                <a:solidFill>
                  <a:schemeClr val="bg1"/>
                </a:solidFill>
                <a:latin typeface="Arial" charset="0"/>
              </a:rPr>
              <a:t>Εργαστήριο Ορθοδοντικής,</a:t>
            </a:r>
            <a:r>
              <a:rPr lang="en-US" sz="1400" b="1">
                <a:solidFill>
                  <a:schemeClr val="bg1"/>
                </a:solidFill>
                <a:latin typeface="Arial" charset="0"/>
              </a:rPr>
              <a:t> </a:t>
            </a:r>
            <a:r>
              <a:rPr lang="el-GR" sz="1400" b="1">
                <a:solidFill>
                  <a:schemeClr val="bg1"/>
                </a:solidFill>
                <a:latin typeface="Arial" charset="0"/>
              </a:rPr>
              <a:t>Οδοντιατρικό Τμήμα Πανεπιστημίου Αθηνών</a:t>
            </a:r>
          </a:p>
        </p:txBody>
      </p:sp>
      <p:pic>
        <p:nvPicPr>
          <p:cNvPr id="7" name="Picture 5" descr="Ortho Seal 2 copy"/>
          <p:cNvPicPr>
            <a:picLocks noChangeAspect="1" noChangeArrowheads="1"/>
          </p:cNvPicPr>
          <p:nvPr userDrawn="1"/>
        </p:nvPicPr>
        <p:blipFill>
          <a:blip r:embed="rId2" cstate="print"/>
          <a:srcRect/>
          <a:stretch>
            <a:fillRect/>
          </a:stretch>
        </p:blipFill>
        <p:spPr bwMode="auto">
          <a:xfrm>
            <a:off x="342900" y="149225"/>
            <a:ext cx="1133475" cy="1133475"/>
          </a:xfrm>
          <a:prstGeom prst="rect">
            <a:avLst/>
          </a:prstGeom>
          <a:noFill/>
          <a:ln w="9525">
            <a:noFill/>
            <a:miter lim="800000"/>
            <a:headEnd/>
            <a:tailEnd/>
          </a:ln>
        </p:spPr>
      </p:pic>
      <p:sp>
        <p:nvSpPr>
          <p:cNvPr id="37894" name="Rectangle 6"/>
          <p:cNvSpPr>
            <a:spLocks noGrp="1" noChangeArrowheads="1"/>
          </p:cNvSpPr>
          <p:nvPr>
            <p:ph type="ctrTitle"/>
          </p:nvPr>
        </p:nvSpPr>
        <p:spPr>
          <a:xfrm>
            <a:off x="1666875" y="2130425"/>
            <a:ext cx="6791325" cy="1470025"/>
          </a:xfrm>
        </p:spPr>
        <p:txBody>
          <a:bodyPr/>
          <a:lstStyle>
            <a:lvl1pPr>
              <a:defRPr/>
            </a:lvl1pPr>
          </a:lstStyle>
          <a:p>
            <a:r>
              <a:rPr lang="el-GR"/>
              <a:t>Click to edit Master title style</a:t>
            </a:r>
          </a:p>
        </p:txBody>
      </p:sp>
      <p:sp>
        <p:nvSpPr>
          <p:cNvPr id="37895" name="Rectangle 7"/>
          <p:cNvSpPr>
            <a:spLocks noGrp="1" noChangeArrowheads="1"/>
          </p:cNvSpPr>
          <p:nvPr>
            <p:ph type="subTitle" idx="1"/>
          </p:nvPr>
        </p:nvSpPr>
        <p:spPr>
          <a:xfrm>
            <a:off x="1658938" y="3886200"/>
            <a:ext cx="6113462" cy="1752600"/>
          </a:xfrm>
        </p:spPr>
        <p:txBody>
          <a:bodyPr/>
          <a:lstStyle>
            <a:lvl1pPr marL="0" indent="0">
              <a:buFontTx/>
              <a:buNone/>
              <a:defRPr/>
            </a:lvl1pPr>
          </a:lstStyle>
          <a:p>
            <a:r>
              <a:rPr lang="el-GR"/>
              <a:t>Click to edit Master subtitle style</a:t>
            </a:r>
          </a:p>
        </p:txBody>
      </p:sp>
      <p:sp>
        <p:nvSpPr>
          <p:cNvPr id="8" name="Rectangle 8"/>
          <p:cNvSpPr>
            <a:spLocks noGrp="1" noChangeArrowheads="1"/>
          </p:cNvSpPr>
          <p:nvPr>
            <p:ph type="dt" sz="half" idx="10"/>
          </p:nvPr>
        </p:nvSpPr>
        <p:spPr>
          <a:xfrm>
            <a:off x="457200" y="6245225"/>
            <a:ext cx="2133600" cy="476250"/>
          </a:xfrm>
        </p:spPr>
        <p:txBody>
          <a:bodyPr/>
          <a:lstStyle>
            <a:lvl1pPr>
              <a:defRPr/>
            </a:lvl1pPr>
          </a:lstStyle>
          <a:p>
            <a:pPr>
              <a:defRPr/>
            </a:pPr>
            <a:endParaRPr lang="el-GR"/>
          </a:p>
        </p:txBody>
      </p:sp>
      <p:sp>
        <p:nvSpPr>
          <p:cNvPr id="9" name="Rectangle 9"/>
          <p:cNvSpPr>
            <a:spLocks noGrp="1" noChangeArrowheads="1"/>
          </p:cNvSpPr>
          <p:nvPr>
            <p:ph type="ftr" sz="quarter" idx="11"/>
          </p:nvPr>
        </p:nvSpPr>
        <p:spPr>
          <a:xfrm>
            <a:off x="3124200" y="6245225"/>
            <a:ext cx="2895600" cy="476250"/>
          </a:xfrm>
        </p:spPr>
        <p:txBody>
          <a:bodyPr/>
          <a:lstStyle>
            <a:lvl1pPr>
              <a:defRPr/>
            </a:lvl1pPr>
          </a:lstStyle>
          <a:p>
            <a:pPr>
              <a:defRPr/>
            </a:pPr>
            <a:endParaRPr lang="el-GR"/>
          </a:p>
        </p:txBody>
      </p:sp>
      <p:sp>
        <p:nvSpPr>
          <p:cNvPr id="10" name="Rectangle 10"/>
          <p:cNvSpPr>
            <a:spLocks noGrp="1" noChangeArrowheads="1"/>
          </p:cNvSpPr>
          <p:nvPr>
            <p:ph type="sldNum" sz="quarter" idx="12"/>
          </p:nvPr>
        </p:nvSpPr>
        <p:spPr>
          <a:xfrm>
            <a:off x="6553200" y="6245225"/>
            <a:ext cx="2133600" cy="476250"/>
          </a:xfrm>
        </p:spPr>
        <p:txBody>
          <a:bodyPr/>
          <a:lstStyle>
            <a:lvl1pPr>
              <a:defRPr/>
            </a:lvl1pPr>
          </a:lstStyle>
          <a:p>
            <a:pPr>
              <a:defRPr/>
            </a:pPr>
            <a:fld id="{B62B6EA9-CAEF-4790-AE31-862C6AE2662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4368A2D-D05C-421C-A648-E2284A9314D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85800"/>
            <a:ext cx="1790700" cy="54102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635125" y="685800"/>
            <a:ext cx="522287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8CAD295-2DCF-4DB4-B392-236A0A21A18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A5B3A1C-27AF-4727-B2C2-87AFA0BAEB2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F0B9F2B-FA60-49E6-B41F-B76BF938F10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635125" y="1671638"/>
            <a:ext cx="3500438"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87963" y="1671638"/>
            <a:ext cx="3500437"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ED9DD38-1C9E-42BD-9D4F-B5CE12E348C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0C4AFBDA-9394-4A99-8D58-263B4BB1B4E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37D5F53-A156-4231-BE75-55C552BCC04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D248E86-452F-4432-BAFA-7712D07D218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3FE5138-C05A-4420-88DD-3DB42A1D0E0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D68161E-A830-4E50-82F7-3FDC1C8678D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B3DC"/>
            </a:gs>
            <a:gs pos="100000">
              <a:srgbClr val="0071FA"/>
            </a:gs>
          </a:gsLst>
          <a:lin ang="2700000" scaled="1"/>
        </a:gra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127000"/>
            <a:ext cx="9144000" cy="328613"/>
          </a:xfrm>
          <a:prstGeom prst="rect">
            <a:avLst/>
          </a:prstGeom>
          <a:solidFill>
            <a:srgbClr val="FF6600"/>
          </a:solidFill>
          <a:ln w="9525">
            <a:noFill/>
            <a:miter lim="800000"/>
            <a:headEnd/>
            <a:tailEnd/>
          </a:ln>
          <a:effectLst/>
        </p:spPr>
        <p:txBody>
          <a:bodyPr wrap="none" anchor="ctr"/>
          <a:lstStyle/>
          <a:p>
            <a:pPr>
              <a:defRPr/>
            </a:pPr>
            <a:endParaRPr lang="el-GR"/>
          </a:p>
        </p:txBody>
      </p:sp>
      <p:sp>
        <p:nvSpPr>
          <p:cNvPr id="1032" name="Rectangle 8"/>
          <p:cNvSpPr>
            <a:spLocks noChangeArrowheads="1"/>
          </p:cNvSpPr>
          <p:nvPr userDrawn="1"/>
        </p:nvSpPr>
        <p:spPr bwMode="auto">
          <a:xfrm>
            <a:off x="127000" y="0"/>
            <a:ext cx="1312863" cy="6858000"/>
          </a:xfrm>
          <a:prstGeom prst="rect">
            <a:avLst/>
          </a:prstGeom>
          <a:gradFill rotWithShape="1">
            <a:gsLst>
              <a:gs pos="0">
                <a:srgbClr val="333399"/>
              </a:gs>
              <a:gs pos="100000">
                <a:srgbClr val="333399">
                  <a:gamma/>
                  <a:shade val="46275"/>
                  <a:invGamma/>
                  <a:alpha val="28999"/>
                </a:srgbClr>
              </a:gs>
            </a:gsLst>
            <a:lin ang="5400000" scaled="1"/>
          </a:gradFill>
          <a:ln w="9525">
            <a:noFill/>
            <a:miter lim="800000"/>
            <a:headEnd/>
            <a:tailEnd/>
          </a:ln>
          <a:effectLst/>
        </p:spPr>
        <p:txBody>
          <a:bodyPr wrap="none" anchor="ctr"/>
          <a:lstStyle/>
          <a:p>
            <a:pPr>
              <a:defRPr/>
            </a:pPr>
            <a:endParaRPr lang="el-GR"/>
          </a:p>
        </p:txBody>
      </p:sp>
      <p:sp>
        <p:nvSpPr>
          <p:cNvPr id="1033" name="Text Box 9"/>
          <p:cNvSpPr txBox="1">
            <a:spLocks noChangeArrowheads="1"/>
          </p:cNvSpPr>
          <p:nvPr userDrawn="1"/>
        </p:nvSpPr>
        <p:spPr bwMode="auto">
          <a:xfrm>
            <a:off x="1466850" y="134938"/>
            <a:ext cx="6376988" cy="274637"/>
          </a:xfrm>
          <a:prstGeom prst="rect">
            <a:avLst/>
          </a:prstGeom>
          <a:noFill/>
          <a:ln w="9525">
            <a:noFill/>
            <a:miter lim="800000"/>
            <a:headEnd/>
            <a:tailEnd/>
          </a:ln>
          <a:effectLst/>
        </p:spPr>
        <p:txBody>
          <a:bodyPr>
            <a:spAutoFit/>
          </a:bodyPr>
          <a:lstStyle/>
          <a:p>
            <a:pPr>
              <a:defRPr/>
            </a:pPr>
            <a:r>
              <a:rPr lang="el-GR" sz="1200" b="1">
                <a:solidFill>
                  <a:schemeClr val="bg1"/>
                </a:solidFill>
                <a:latin typeface="Arial" charset="0"/>
              </a:rPr>
              <a:t>Εργαστήριο Ορθοδοντικής,</a:t>
            </a:r>
            <a:r>
              <a:rPr lang="en-US" sz="1200" b="1">
                <a:solidFill>
                  <a:schemeClr val="bg1"/>
                </a:solidFill>
                <a:latin typeface="Arial" charset="0"/>
              </a:rPr>
              <a:t> </a:t>
            </a:r>
            <a:r>
              <a:rPr lang="el-GR" sz="1200" b="1">
                <a:solidFill>
                  <a:schemeClr val="bg1"/>
                </a:solidFill>
                <a:latin typeface="Arial" charset="0"/>
              </a:rPr>
              <a:t>Οδοντιατρικό Τμήμα Πανεπιστημίου Αθηνών</a:t>
            </a:r>
          </a:p>
        </p:txBody>
      </p:sp>
      <p:pic>
        <p:nvPicPr>
          <p:cNvPr id="1029" name="Picture 10" descr="Ortho Seal 2 copy"/>
          <p:cNvPicPr>
            <a:picLocks noChangeAspect="1" noChangeArrowheads="1"/>
          </p:cNvPicPr>
          <p:nvPr userDrawn="1"/>
        </p:nvPicPr>
        <p:blipFill>
          <a:blip r:embed="rId13" cstate="print"/>
          <a:srcRect/>
          <a:stretch>
            <a:fillRect/>
          </a:stretch>
        </p:blipFill>
        <p:spPr bwMode="auto">
          <a:xfrm>
            <a:off x="220663" y="104775"/>
            <a:ext cx="1133475" cy="1133475"/>
          </a:xfrm>
          <a:prstGeom prst="rect">
            <a:avLst/>
          </a:prstGeom>
          <a:noFill/>
          <a:ln w="9525">
            <a:noFill/>
            <a:miter lim="800000"/>
            <a:headEnd/>
            <a:tailEnd/>
          </a:ln>
        </p:spPr>
      </p:pic>
      <p:sp>
        <p:nvSpPr>
          <p:cNvPr id="1030" name="Rectangle 2"/>
          <p:cNvSpPr>
            <a:spLocks noGrp="1" noChangeArrowheads="1"/>
          </p:cNvSpPr>
          <p:nvPr>
            <p:ph type="title"/>
          </p:nvPr>
        </p:nvSpPr>
        <p:spPr bwMode="auto">
          <a:xfrm>
            <a:off x="1652588" y="685800"/>
            <a:ext cx="7148512"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2" name="Rectangle 3"/>
          <p:cNvSpPr>
            <a:spLocks noGrp="1" noChangeArrowheads="1"/>
          </p:cNvSpPr>
          <p:nvPr>
            <p:ph type="body" idx="1"/>
          </p:nvPr>
        </p:nvSpPr>
        <p:spPr bwMode="auto">
          <a:xfrm>
            <a:off x="1635125" y="1671638"/>
            <a:ext cx="7153275" cy="4424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8073043-4B02-45F4-BDFB-5CD6720A426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Times New Roman" pitchFamily="18" charset="0"/>
        </a:defRPr>
      </a:lvl2pPr>
      <a:lvl3pPr algn="l" rtl="0" eaLnBrk="0" fontAlgn="base" hangingPunct="0">
        <a:spcBef>
          <a:spcPct val="0"/>
        </a:spcBef>
        <a:spcAft>
          <a:spcPct val="0"/>
        </a:spcAft>
        <a:defRPr sz="4000">
          <a:solidFill>
            <a:schemeClr val="bg1"/>
          </a:solidFill>
          <a:latin typeface="Times New Roman" pitchFamily="18" charset="0"/>
        </a:defRPr>
      </a:lvl3pPr>
      <a:lvl4pPr algn="l" rtl="0" eaLnBrk="0" fontAlgn="base" hangingPunct="0">
        <a:spcBef>
          <a:spcPct val="0"/>
        </a:spcBef>
        <a:spcAft>
          <a:spcPct val="0"/>
        </a:spcAft>
        <a:defRPr sz="4000">
          <a:solidFill>
            <a:schemeClr val="bg1"/>
          </a:solidFill>
          <a:latin typeface="Times New Roman" pitchFamily="18" charset="0"/>
        </a:defRPr>
      </a:lvl4pPr>
      <a:lvl5pPr algn="l" rtl="0" eaLnBrk="0" fontAlgn="base" hangingPunct="0">
        <a:spcBef>
          <a:spcPct val="0"/>
        </a:spcBef>
        <a:spcAft>
          <a:spcPct val="0"/>
        </a:spcAft>
        <a:defRPr sz="4000">
          <a:solidFill>
            <a:schemeClr val="bg1"/>
          </a:solidFill>
          <a:latin typeface="Times New Roman" pitchFamily="18" charset="0"/>
        </a:defRPr>
      </a:lvl5pPr>
      <a:lvl6pPr marL="457200" algn="l" rtl="0" fontAlgn="base">
        <a:spcBef>
          <a:spcPct val="0"/>
        </a:spcBef>
        <a:spcAft>
          <a:spcPct val="0"/>
        </a:spcAft>
        <a:defRPr sz="4000">
          <a:solidFill>
            <a:schemeClr val="bg1"/>
          </a:solidFill>
          <a:latin typeface="Times New Roman" pitchFamily="18" charset="0"/>
        </a:defRPr>
      </a:lvl6pPr>
      <a:lvl7pPr marL="914400" algn="l" rtl="0" fontAlgn="base">
        <a:spcBef>
          <a:spcPct val="0"/>
        </a:spcBef>
        <a:spcAft>
          <a:spcPct val="0"/>
        </a:spcAft>
        <a:defRPr sz="4000">
          <a:solidFill>
            <a:schemeClr val="bg1"/>
          </a:solidFill>
          <a:latin typeface="Times New Roman" pitchFamily="18" charset="0"/>
        </a:defRPr>
      </a:lvl7pPr>
      <a:lvl8pPr marL="1371600" algn="l" rtl="0" fontAlgn="base">
        <a:spcBef>
          <a:spcPct val="0"/>
        </a:spcBef>
        <a:spcAft>
          <a:spcPct val="0"/>
        </a:spcAft>
        <a:defRPr sz="4000">
          <a:solidFill>
            <a:schemeClr val="bg1"/>
          </a:solidFill>
          <a:latin typeface="Times New Roman" pitchFamily="18" charset="0"/>
        </a:defRPr>
      </a:lvl8pPr>
      <a:lvl9pPr marL="1828800" algn="l" rtl="0" fontAlgn="base">
        <a:spcBef>
          <a:spcPct val="0"/>
        </a:spcBef>
        <a:spcAft>
          <a:spcPct val="0"/>
        </a:spcAft>
        <a:defRPr sz="40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l-GR" smtClean="0"/>
              <a:t>Διαγνωστική Μεθοδολογία</a:t>
            </a:r>
          </a:p>
        </p:txBody>
      </p:sp>
      <p:sp>
        <p:nvSpPr>
          <p:cNvPr id="3075" name="Rectangle 5"/>
          <p:cNvSpPr>
            <a:spLocks noGrp="1" noChangeArrowheads="1"/>
          </p:cNvSpPr>
          <p:nvPr>
            <p:ph type="subTitle" idx="1"/>
          </p:nvPr>
        </p:nvSpPr>
        <p:spPr>
          <a:xfrm>
            <a:off x="1658938" y="4618038"/>
            <a:ext cx="6113462" cy="1020762"/>
          </a:xfrm>
        </p:spPr>
        <p:txBody>
          <a:bodyPr/>
          <a:lstStyle/>
          <a:p>
            <a:pPr eaLnBrk="1" hangingPunct="1"/>
            <a:r>
              <a:rPr lang="el-GR" sz="2000" smtClean="0"/>
              <a:t>Δημήτρης Χαλαζωνίτης</a:t>
            </a:r>
          </a:p>
        </p:txBody>
      </p:sp>
      <p:sp>
        <p:nvSpPr>
          <p:cNvPr id="3076" name="Text Box 13"/>
          <p:cNvSpPr txBox="1">
            <a:spLocks noChangeArrowheads="1"/>
          </p:cNvSpPr>
          <p:nvPr/>
        </p:nvSpPr>
        <p:spPr bwMode="auto">
          <a:xfrm>
            <a:off x="1685925" y="768350"/>
            <a:ext cx="2002471" cy="461665"/>
          </a:xfrm>
          <a:prstGeom prst="rect">
            <a:avLst/>
          </a:prstGeom>
          <a:noFill/>
          <a:ln w="9525">
            <a:noFill/>
            <a:miter lim="800000"/>
            <a:headEnd/>
            <a:tailEnd/>
          </a:ln>
        </p:spPr>
        <p:txBody>
          <a:bodyPr wrap="none">
            <a:spAutoFit/>
          </a:bodyPr>
          <a:lstStyle/>
          <a:p>
            <a:r>
              <a:rPr lang="el-GR" dirty="0">
                <a:solidFill>
                  <a:schemeClr val="bg1"/>
                </a:solidFill>
              </a:rPr>
              <a:t>Ορθοδοντική </a:t>
            </a:r>
            <a:r>
              <a:rPr lang="el-GR" dirty="0" smtClean="0">
                <a:solidFill>
                  <a:schemeClr val="bg1"/>
                </a:solidFill>
              </a:rPr>
              <a:t>Ι</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sz="3600" smtClean="0"/>
              <a:t>Συλλογή Διαγνωστικών Στοιχείων</a:t>
            </a:r>
          </a:p>
        </p:txBody>
      </p:sp>
      <p:sp>
        <p:nvSpPr>
          <p:cNvPr id="12291" name="Rectangle 3"/>
          <p:cNvSpPr>
            <a:spLocks noGrp="1" noChangeArrowheads="1"/>
          </p:cNvSpPr>
          <p:nvPr>
            <p:ph type="body" idx="1"/>
          </p:nvPr>
        </p:nvSpPr>
        <p:spPr/>
        <p:txBody>
          <a:bodyPr/>
          <a:lstStyle/>
          <a:p>
            <a:pPr eaLnBrk="1" hangingPunct="1">
              <a:lnSpc>
                <a:spcPct val="90000"/>
              </a:lnSpc>
            </a:pPr>
            <a:r>
              <a:rPr lang="el-GR" smtClean="0"/>
              <a:t>Κλινική Εξέταση</a:t>
            </a:r>
          </a:p>
          <a:p>
            <a:pPr eaLnBrk="1" hangingPunct="1">
              <a:lnSpc>
                <a:spcPct val="90000"/>
              </a:lnSpc>
            </a:pPr>
            <a:r>
              <a:rPr lang="el-GR" smtClean="0"/>
              <a:t>Κλινική Εξέταση</a:t>
            </a:r>
          </a:p>
          <a:p>
            <a:pPr eaLnBrk="1" hangingPunct="1">
              <a:lnSpc>
                <a:spcPct val="90000"/>
              </a:lnSpc>
            </a:pPr>
            <a:r>
              <a:rPr lang="el-GR" smtClean="0"/>
              <a:t>Κλινική Εξέταση</a:t>
            </a:r>
          </a:p>
          <a:p>
            <a:pPr lvl="1" eaLnBrk="1" hangingPunct="1">
              <a:lnSpc>
                <a:spcPct val="90000"/>
              </a:lnSpc>
            </a:pPr>
            <a:r>
              <a:rPr lang="el-GR" smtClean="0"/>
              <a:t>Εξωστοματική (Προσώπου)</a:t>
            </a:r>
          </a:p>
          <a:p>
            <a:pPr lvl="1" eaLnBrk="1" hangingPunct="1">
              <a:lnSpc>
                <a:spcPct val="90000"/>
              </a:lnSpc>
            </a:pPr>
            <a:r>
              <a:rPr lang="el-GR" smtClean="0"/>
              <a:t>Ενδοστοματική</a:t>
            </a:r>
          </a:p>
          <a:p>
            <a:pPr lvl="2" eaLnBrk="1" hangingPunct="1">
              <a:lnSpc>
                <a:spcPct val="90000"/>
              </a:lnSpc>
            </a:pPr>
            <a:r>
              <a:rPr lang="el-GR" smtClean="0"/>
              <a:t>Μαλακά Μόρια</a:t>
            </a:r>
          </a:p>
          <a:p>
            <a:pPr lvl="2" eaLnBrk="1" hangingPunct="1">
              <a:lnSpc>
                <a:spcPct val="90000"/>
              </a:lnSpc>
            </a:pPr>
            <a:r>
              <a:rPr lang="el-GR" smtClean="0"/>
              <a:t>Δόντια</a:t>
            </a:r>
          </a:p>
          <a:p>
            <a:pPr lvl="2" eaLnBrk="1" hangingPunct="1">
              <a:lnSpc>
                <a:spcPct val="90000"/>
              </a:lnSpc>
            </a:pPr>
            <a:r>
              <a:rPr lang="el-GR" smtClean="0"/>
              <a:t>Σύγκλειση</a:t>
            </a:r>
          </a:p>
          <a:p>
            <a:pPr eaLnBrk="1" hangingPunct="1">
              <a:lnSpc>
                <a:spcPct val="90000"/>
              </a:lnSpc>
            </a:pPr>
            <a:r>
              <a:rPr lang="el-GR" smtClean="0"/>
              <a:t>Εργαστηριακά Διαγνωστικά Μέσα</a:t>
            </a:r>
          </a:p>
          <a:p>
            <a:pPr lvl="1" eaLnBrk="1" hangingPunct="1">
              <a:lnSpc>
                <a:spcPct val="90000"/>
              </a:lnSpc>
            </a:pPr>
            <a:r>
              <a:rPr lang="el-GR" smtClean="0"/>
              <a:t>Εκμαγεία Μελέτης</a:t>
            </a:r>
          </a:p>
          <a:p>
            <a:pPr lvl="1" eaLnBrk="1" hangingPunct="1">
              <a:lnSpc>
                <a:spcPct val="90000"/>
              </a:lnSpc>
            </a:pPr>
            <a:r>
              <a:rPr lang="el-GR" smtClean="0"/>
              <a:t>Φωτογραφίες</a:t>
            </a:r>
          </a:p>
          <a:p>
            <a:pPr lvl="1" eaLnBrk="1" hangingPunct="1">
              <a:lnSpc>
                <a:spcPct val="90000"/>
              </a:lnSpc>
            </a:pPr>
            <a:r>
              <a:rPr lang="el-GR" smtClean="0"/>
              <a:t>Ακτινογραφίες</a:t>
            </a:r>
          </a:p>
          <a:p>
            <a:pPr lvl="2" eaLnBrk="1" hangingPunct="1">
              <a:lnSpc>
                <a:spcPct val="90000"/>
              </a:lnSpc>
            </a:pPr>
            <a:r>
              <a:rPr lang="el-GR" smtClean="0"/>
              <a:t>Πανοραμική</a:t>
            </a:r>
          </a:p>
          <a:p>
            <a:pPr lvl="2" eaLnBrk="1" hangingPunct="1">
              <a:lnSpc>
                <a:spcPct val="90000"/>
              </a:lnSpc>
            </a:pPr>
            <a:r>
              <a:rPr lang="el-GR" smtClean="0"/>
              <a:t>Κεφαλομετρική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709738" y="1746250"/>
            <a:ext cx="2214562" cy="1676400"/>
          </a:xfrm>
          <a:prstGeom prst="rect">
            <a:avLst/>
          </a:prstGeom>
          <a:noFill/>
          <a:ln w="9525">
            <a:noFill/>
            <a:miter lim="800000"/>
            <a:headEnd/>
            <a:tailEnd/>
          </a:ln>
        </p:spPr>
        <p:txBody>
          <a:bodyPr wrap="none">
            <a:spAutoFit/>
          </a:bodyPr>
          <a:lstStyle/>
          <a:p>
            <a:pPr marL="263525" indent="-263525"/>
            <a:r>
              <a:rPr lang="el-GR">
                <a:solidFill>
                  <a:schemeClr val="bg1"/>
                </a:solidFill>
              </a:rPr>
              <a:t>Κατά Μέτωπο:</a:t>
            </a:r>
          </a:p>
          <a:p>
            <a:pPr marL="263525" indent="-263525">
              <a:buFontTx/>
              <a:buChar char="•"/>
            </a:pPr>
            <a:r>
              <a:rPr lang="el-GR" sz="2000">
                <a:solidFill>
                  <a:schemeClr val="bg1"/>
                </a:solidFill>
              </a:rPr>
              <a:t>Συμμετρία</a:t>
            </a:r>
          </a:p>
          <a:p>
            <a:pPr marL="263525" indent="-263525">
              <a:buFontTx/>
              <a:buChar char="•"/>
            </a:pPr>
            <a:r>
              <a:rPr lang="el-GR" sz="2000">
                <a:solidFill>
                  <a:schemeClr val="bg1"/>
                </a:solidFill>
              </a:rPr>
              <a:t>Μέση γραμμή</a:t>
            </a:r>
          </a:p>
          <a:p>
            <a:pPr marL="263525" indent="-263525">
              <a:buFontTx/>
              <a:buChar char="•"/>
            </a:pPr>
            <a:r>
              <a:rPr lang="el-GR" sz="2000">
                <a:solidFill>
                  <a:schemeClr val="bg1"/>
                </a:solidFill>
              </a:rPr>
              <a:t>Τύπος προσώπου</a:t>
            </a:r>
          </a:p>
          <a:p>
            <a:pPr marL="263525" indent="-263525">
              <a:buFontTx/>
              <a:buChar char="•"/>
            </a:pPr>
            <a:r>
              <a:rPr lang="el-GR" sz="2000">
                <a:solidFill>
                  <a:schemeClr val="bg1"/>
                </a:solidFill>
              </a:rPr>
              <a:t>Αναλογία Υψών</a:t>
            </a:r>
          </a:p>
        </p:txBody>
      </p:sp>
      <p:pic>
        <p:nvPicPr>
          <p:cNvPr id="13315" name="Picture 7" descr="100003-6_morphed"/>
          <p:cNvPicPr>
            <a:picLocks noChangeAspect="1" noChangeArrowheads="1"/>
          </p:cNvPicPr>
          <p:nvPr/>
        </p:nvPicPr>
        <p:blipFill>
          <a:blip r:embed="rId3" cstate="print"/>
          <a:srcRect/>
          <a:stretch>
            <a:fillRect/>
          </a:stretch>
        </p:blipFill>
        <p:spPr bwMode="auto">
          <a:xfrm>
            <a:off x="4002088" y="1208088"/>
            <a:ext cx="4849812" cy="462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100003-6_morphed"/>
          <p:cNvPicPr>
            <a:picLocks noChangeAspect="1" noChangeArrowheads="1"/>
          </p:cNvPicPr>
          <p:nvPr/>
        </p:nvPicPr>
        <p:blipFill>
          <a:blip r:embed="rId3" cstate="print"/>
          <a:srcRect/>
          <a:stretch>
            <a:fillRect/>
          </a:stretch>
        </p:blipFill>
        <p:spPr bwMode="auto">
          <a:xfrm>
            <a:off x="4002088" y="1208088"/>
            <a:ext cx="4849812" cy="4627562"/>
          </a:xfrm>
          <a:prstGeom prst="rect">
            <a:avLst/>
          </a:prstGeom>
          <a:noFill/>
          <a:ln w="9525">
            <a:noFill/>
            <a:miter lim="800000"/>
            <a:headEnd/>
            <a:tailEnd/>
          </a:ln>
        </p:spPr>
      </p:pic>
      <p:sp>
        <p:nvSpPr>
          <p:cNvPr id="14339" name="Text Box 3"/>
          <p:cNvSpPr txBox="1">
            <a:spLocks noChangeArrowheads="1"/>
          </p:cNvSpPr>
          <p:nvPr/>
        </p:nvSpPr>
        <p:spPr bwMode="auto">
          <a:xfrm>
            <a:off x="1709738" y="1746250"/>
            <a:ext cx="2214562" cy="1676400"/>
          </a:xfrm>
          <a:prstGeom prst="rect">
            <a:avLst/>
          </a:prstGeom>
          <a:noFill/>
          <a:ln w="9525">
            <a:noFill/>
            <a:miter lim="800000"/>
            <a:headEnd/>
            <a:tailEnd/>
          </a:ln>
        </p:spPr>
        <p:txBody>
          <a:bodyPr wrap="none">
            <a:spAutoFit/>
          </a:bodyPr>
          <a:lstStyle/>
          <a:p>
            <a:pPr marL="263525" indent="-263525"/>
            <a:r>
              <a:rPr lang="el-GR">
                <a:solidFill>
                  <a:schemeClr val="bg1"/>
                </a:solidFill>
              </a:rPr>
              <a:t>Κατά Μέτωπο:</a:t>
            </a:r>
          </a:p>
          <a:p>
            <a:pPr marL="263525" indent="-263525">
              <a:buFontTx/>
              <a:buChar char="•"/>
            </a:pPr>
            <a:r>
              <a:rPr lang="el-GR" sz="2000">
                <a:solidFill>
                  <a:srgbClr val="FFFF00"/>
                </a:solidFill>
              </a:rPr>
              <a:t>Συμμετρία</a:t>
            </a:r>
          </a:p>
          <a:p>
            <a:pPr marL="263525" indent="-263525">
              <a:buFontTx/>
              <a:buChar char="•"/>
            </a:pPr>
            <a:r>
              <a:rPr lang="el-GR" sz="2000">
                <a:solidFill>
                  <a:schemeClr val="bg1"/>
                </a:solidFill>
              </a:rPr>
              <a:t>Μέση γραμμή</a:t>
            </a:r>
          </a:p>
          <a:p>
            <a:pPr marL="263525" indent="-263525">
              <a:buFontTx/>
              <a:buChar char="•"/>
            </a:pPr>
            <a:r>
              <a:rPr lang="el-GR" sz="2000">
                <a:solidFill>
                  <a:schemeClr val="bg1"/>
                </a:solidFill>
              </a:rPr>
              <a:t>Τύπος προσώπου</a:t>
            </a:r>
          </a:p>
          <a:p>
            <a:pPr marL="263525" indent="-263525">
              <a:buFontTx/>
              <a:buChar char="•"/>
            </a:pPr>
            <a:r>
              <a:rPr lang="el-GR" sz="2000">
                <a:solidFill>
                  <a:schemeClr val="bg1"/>
                </a:solidFill>
              </a:rPr>
              <a:t>Αναλογία Υψών</a:t>
            </a:r>
          </a:p>
        </p:txBody>
      </p:sp>
      <p:sp>
        <p:nvSpPr>
          <p:cNvPr id="14340" name="Line 4"/>
          <p:cNvSpPr>
            <a:spLocks noChangeShapeType="1"/>
          </p:cNvSpPr>
          <p:nvPr/>
        </p:nvSpPr>
        <p:spPr bwMode="auto">
          <a:xfrm>
            <a:off x="6429375" y="3098800"/>
            <a:ext cx="11113" cy="2252663"/>
          </a:xfrm>
          <a:prstGeom prst="line">
            <a:avLst/>
          </a:prstGeom>
          <a:noFill/>
          <a:ln w="28575">
            <a:solidFill>
              <a:srgbClr val="66FF33"/>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00003-6_morphed"/>
          <p:cNvPicPr>
            <a:picLocks noChangeAspect="1" noChangeArrowheads="1"/>
          </p:cNvPicPr>
          <p:nvPr/>
        </p:nvPicPr>
        <p:blipFill>
          <a:blip r:embed="rId3" cstate="print"/>
          <a:srcRect/>
          <a:stretch>
            <a:fillRect/>
          </a:stretch>
        </p:blipFill>
        <p:spPr bwMode="auto">
          <a:xfrm>
            <a:off x="3427413" y="531813"/>
            <a:ext cx="2309812" cy="2203450"/>
          </a:xfrm>
          <a:prstGeom prst="rect">
            <a:avLst/>
          </a:prstGeom>
          <a:noFill/>
          <a:ln w="9525">
            <a:noFill/>
            <a:miter lim="800000"/>
            <a:headEnd/>
            <a:tailEnd/>
          </a:ln>
        </p:spPr>
      </p:pic>
      <p:grpSp>
        <p:nvGrpSpPr>
          <p:cNvPr id="15363" name="Group 16"/>
          <p:cNvGrpSpPr>
            <a:grpSpLocks/>
          </p:cNvGrpSpPr>
          <p:nvPr/>
        </p:nvGrpSpPr>
        <p:grpSpPr bwMode="auto">
          <a:xfrm>
            <a:off x="4716463" y="2828925"/>
            <a:ext cx="3983037" cy="3824288"/>
            <a:chOff x="2919" y="1472"/>
            <a:chExt cx="2523" cy="2422"/>
          </a:xfrm>
        </p:grpSpPr>
        <p:pic>
          <p:nvPicPr>
            <p:cNvPr id="15366" name="Picture 12" descr="100003-6_morphed_L"/>
            <p:cNvPicPr>
              <a:picLocks noChangeAspect="1" noChangeArrowheads="1"/>
            </p:cNvPicPr>
            <p:nvPr/>
          </p:nvPicPr>
          <p:blipFill>
            <a:blip r:embed="rId4" cstate="print"/>
            <a:srcRect/>
            <a:stretch>
              <a:fillRect/>
            </a:stretch>
          </p:blipFill>
          <p:spPr bwMode="auto">
            <a:xfrm>
              <a:off x="4180" y="1472"/>
              <a:ext cx="1262" cy="2422"/>
            </a:xfrm>
            <a:prstGeom prst="rect">
              <a:avLst/>
            </a:prstGeom>
            <a:noFill/>
            <a:ln w="9525">
              <a:noFill/>
              <a:miter lim="800000"/>
              <a:headEnd/>
              <a:tailEnd/>
            </a:ln>
          </p:spPr>
        </p:pic>
        <p:pic>
          <p:nvPicPr>
            <p:cNvPr id="15367" name="Picture 15" descr="100003-6_morphed_L"/>
            <p:cNvPicPr>
              <a:picLocks noChangeAspect="1" noChangeArrowheads="1"/>
            </p:cNvPicPr>
            <p:nvPr/>
          </p:nvPicPr>
          <p:blipFill>
            <a:blip r:embed="rId4" cstate="print"/>
            <a:srcRect/>
            <a:stretch>
              <a:fillRect/>
            </a:stretch>
          </p:blipFill>
          <p:spPr bwMode="auto">
            <a:xfrm flipH="1">
              <a:off x="2919" y="1472"/>
              <a:ext cx="1262" cy="2422"/>
            </a:xfrm>
            <a:prstGeom prst="rect">
              <a:avLst/>
            </a:prstGeom>
            <a:noFill/>
            <a:ln w="9525">
              <a:noFill/>
              <a:miter lim="800000"/>
              <a:headEnd/>
              <a:tailEnd/>
            </a:ln>
          </p:spPr>
        </p:pic>
      </p:grpSp>
      <p:pic>
        <p:nvPicPr>
          <p:cNvPr id="15364" name="Picture 18" descr="100003-6_morphed_R"/>
          <p:cNvPicPr>
            <a:picLocks noChangeAspect="1" noChangeArrowheads="1"/>
          </p:cNvPicPr>
          <p:nvPr/>
        </p:nvPicPr>
        <p:blipFill>
          <a:blip r:embed="rId5" cstate="print"/>
          <a:srcRect/>
          <a:stretch>
            <a:fillRect/>
          </a:stretch>
        </p:blipFill>
        <p:spPr bwMode="auto">
          <a:xfrm>
            <a:off x="569913" y="2817813"/>
            <a:ext cx="2001837" cy="3841750"/>
          </a:xfrm>
          <a:prstGeom prst="rect">
            <a:avLst/>
          </a:prstGeom>
          <a:noFill/>
          <a:ln w="9525">
            <a:noFill/>
            <a:miter lim="800000"/>
            <a:headEnd/>
            <a:tailEnd/>
          </a:ln>
        </p:spPr>
      </p:pic>
      <p:pic>
        <p:nvPicPr>
          <p:cNvPr id="15365" name="Picture 19" descr="100003-6_morphed_R"/>
          <p:cNvPicPr>
            <a:picLocks noChangeAspect="1" noChangeArrowheads="1"/>
          </p:cNvPicPr>
          <p:nvPr/>
        </p:nvPicPr>
        <p:blipFill>
          <a:blip r:embed="rId6" cstate="print"/>
          <a:srcRect/>
          <a:stretch>
            <a:fillRect/>
          </a:stretch>
        </p:blipFill>
        <p:spPr bwMode="auto">
          <a:xfrm>
            <a:off x="2570163" y="2817813"/>
            <a:ext cx="2001837"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100003-6_morphed"/>
          <p:cNvPicPr>
            <a:picLocks noChangeAspect="1" noChangeArrowheads="1"/>
          </p:cNvPicPr>
          <p:nvPr/>
        </p:nvPicPr>
        <p:blipFill>
          <a:blip r:embed="rId3" cstate="print"/>
          <a:srcRect/>
          <a:stretch>
            <a:fillRect/>
          </a:stretch>
        </p:blipFill>
        <p:spPr bwMode="auto">
          <a:xfrm>
            <a:off x="4002088" y="1208088"/>
            <a:ext cx="4849812" cy="4627562"/>
          </a:xfrm>
          <a:prstGeom prst="rect">
            <a:avLst/>
          </a:prstGeom>
          <a:noFill/>
          <a:ln w="9525">
            <a:noFill/>
            <a:miter lim="800000"/>
            <a:headEnd/>
            <a:tailEnd/>
          </a:ln>
        </p:spPr>
      </p:pic>
      <p:sp>
        <p:nvSpPr>
          <p:cNvPr id="16387" name="Text Box 3"/>
          <p:cNvSpPr txBox="1">
            <a:spLocks noChangeArrowheads="1"/>
          </p:cNvSpPr>
          <p:nvPr/>
        </p:nvSpPr>
        <p:spPr bwMode="auto">
          <a:xfrm>
            <a:off x="1709738" y="1746250"/>
            <a:ext cx="2214562" cy="1676400"/>
          </a:xfrm>
          <a:prstGeom prst="rect">
            <a:avLst/>
          </a:prstGeom>
          <a:noFill/>
          <a:ln w="9525">
            <a:noFill/>
            <a:miter lim="800000"/>
            <a:headEnd/>
            <a:tailEnd/>
          </a:ln>
        </p:spPr>
        <p:txBody>
          <a:bodyPr wrap="none">
            <a:spAutoFit/>
          </a:bodyPr>
          <a:lstStyle/>
          <a:p>
            <a:pPr marL="263525" indent="-263525"/>
            <a:r>
              <a:rPr lang="el-GR">
                <a:solidFill>
                  <a:schemeClr val="bg1"/>
                </a:solidFill>
              </a:rPr>
              <a:t>Κατά Μέτωπο:</a:t>
            </a:r>
          </a:p>
          <a:p>
            <a:pPr marL="263525" indent="-263525">
              <a:buFontTx/>
              <a:buChar char="•"/>
            </a:pPr>
            <a:r>
              <a:rPr lang="el-GR" sz="2000">
                <a:solidFill>
                  <a:schemeClr val="bg1"/>
                </a:solidFill>
              </a:rPr>
              <a:t>Συμμετρία</a:t>
            </a:r>
          </a:p>
          <a:p>
            <a:pPr marL="263525" indent="-263525">
              <a:buFontTx/>
              <a:buChar char="•"/>
            </a:pPr>
            <a:r>
              <a:rPr lang="el-GR" sz="2000">
                <a:solidFill>
                  <a:srgbClr val="FFFF00"/>
                </a:solidFill>
              </a:rPr>
              <a:t>Μέση γραμμή</a:t>
            </a:r>
          </a:p>
          <a:p>
            <a:pPr marL="263525" indent="-263525">
              <a:buFontTx/>
              <a:buChar char="•"/>
            </a:pPr>
            <a:r>
              <a:rPr lang="el-GR" sz="2000">
                <a:solidFill>
                  <a:schemeClr val="bg1"/>
                </a:solidFill>
              </a:rPr>
              <a:t>Τύπος προσώπου</a:t>
            </a:r>
          </a:p>
          <a:p>
            <a:pPr marL="263525" indent="-263525">
              <a:buFontTx/>
              <a:buChar char="•"/>
            </a:pPr>
            <a:r>
              <a:rPr lang="el-GR" sz="2000">
                <a:solidFill>
                  <a:schemeClr val="bg1"/>
                </a:solidFill>
              </a:rPr>
              <a:t>Αναλογία Υψών</a:t>
            </a:r>
          </a:p>
        </p:txBody>
      </p:sp>
      <p:sp>
        <p:nvSpPr>
          <p:cNvPr id="16388" name="Oval 4"/>
          <p:cNvSpPr>
            <a:spLocks noChangeArrowheads="1"/>
          </p:cNvSpPr>
          <p:nvPr/>
        </p:nvSpPr>
        <p:spPr bwMode="auto">
          <a:xfrm>
            <a:off x="6372225" y="3105150"/>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6389" name="Oval 5"/>
          <p:cNvSpPr>
            <a:spLocks noChangeArrowheads="1"/>
          </p:cNvSpPr>
          <p:nvPr/>
        </p:nvSpPr>
        <p:spPr bwMode="auto">
          <a:xfrm>
            <a:off x="6370638" y="386715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6390" name="Oval 6"/>
          <p:cNvSpPr>
            <a:spLocks noChangeArrowheads="1"/>
          </p:cNvSpPr>
          <p:nvPr/>
        </p:nvSpPr>
        <p:spPr bwMode="auto">
          <a:xfrm>
            <a:off x="6378575" y="4352925"/>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6391" name="Oval 7"/>
          <p:cNvSpPr>
            <a:spLocks noChangeArrowheads="1"/>
          </p:cNvSpPr>
          <p:nvPr/>
        </p:nvSpPr>
        <p:spPr bwMode="auto">
          <a:xfrm>
            <a:off x="6375400" y="4649788"/>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6392" name="Oval 8"/>
          <p:cNvSpPr>
            <a:spLocks noChangeArrowheads="1"/>
          </p:cNvSpPr>
          <p:nvPr/>
        </p:nvSpPr>
        <p:spPr bwMode="auto">
          <a:xfrm>
            <a:off x="6372225" y="512921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100003-6_morphed"/>
          <p:cNvPicPr>
            <a:picLocks noChangeAspect="1" noChangeArrowheads="1"/>
          </p:cNvPicPr>
          <p:nvPr/>
        </p:nvPicPr>
        <p:blipFill>
          <a:blip r:embed="rId3" cstate="print"/>
          <a:srcRect/>
          <a:stretch>
            <a:fillRect/>
          </a:stretch>
        </p:blipFill>
        <p:spPr bwMode="auto">
          <a:xfrm>
            <a:off x="4002088" y="1208088"/>
            <a:ext cx="4849812" cy="4627562"/>
          </a:xfrm>
          <a:prstGeom prst="rect">
            <a:avLst/>
          </a:prstGeom>
          <a:noFill/>
          <a:ln w="9525">
            <a:noFill/>
            <a:miter lim="800000"/>
            <a:headEnd/>
            <a:tailEnd/>
          </a:ln>
        </p:spPr>
      </p:pic>
      <p:sp>
        <p:nvSpPr>
          <p:cNvPr id="343043" name="Line 3"/>
          <p:cNvSpPr>
            <a:spLocks noChangeShapeType="1"/>
          </p:cNvSpPr>
          <p:nvPr/>
        </p:nvSpPr>
        <p:spPr bwMode="auto">
          <a:xfrm>
            <a:off x="6413500" y="3082925"/>
            <a:ext cx="0" cy="2255838"/>
          </a:xfrm>
          <a:prstGeom prst="line">
            <a:avLst/>
          </a:prstGeom>
          <a:noFill/>
          <a:ln w="38100">
            <a:solidFill>
              <a:schemeClr val="accent1"/>
            </a:solidFill>
            <a:round/>
            <a:headEnd type="triangle" w="med" len="med"/>
            <a:tailEnd type="triangle" w="med" len="med"/>
          </a:ln>
        </p:spPr>
        <p:txBody>
          <a:bodyPr/>
          <a:lstStyle/>
          <a:p>
            <a:endParaRPr lang="el-GR"/>
          </a:p>
        </p:txBody>
      </p:sp>
      <p:sp>
        <p:nvSpPr>
          <p:cNvPr id="343044" name="Line 4"/>
          <p:cNvSpPr>
            <a:spLocks noChangeShapeType="1"/>
          </p:cNvSpPr>
          <p:nvPr/>
        </p:nvSpPr>
        <p:spPr bwMode="auto">
          <a:xfrm>
            <a:off x="5329238" y="3841750"/>
            <a:ext cx="2117725" cy="0"/>
          </a:xfrm>
          <a:prstGeom prst="line">
            <a:avLst/>
          </a:prstGeom>
          <a:noFill/>
          <a:ln w="38100">
            <a:solidFill>
              <a:srgbClr val="FFCC00"/>
            </a:solidFill>
            <a:round/>
            <a:headEnd type="triangle" w="med" len="med"/>
            <a:tailEnd type="triangle" w="med" len="med"/>
          </a:ln>
        </p:spPr>
        <p:txBody>
          <a:bodyPr/>
          <a:lstStyle/>
          <a:p>
            <a:endParaRPr lang="el-GR"/>
          </a:p>
        </p:txBody>
      </p:sp>
      <p:sp>
        <p:nvSpPr>
          <p:cNvPr id="17413" name="Text Box 5"/>
          <p:cNvSpPr txBox="1">
            <a:spLocks noChangeArrowheads="1"/>
          </p:cNvSpPr>
          <p:nvPr/>
        </p:nvSpPr>
        <p:spPr bwMode="auto">
          <a:xfrm>
            <a:off x="1652588" y="1746250"/>
            <a:ext cx="2389187" cy="1371600"/>
          </a:xfrm>
          <a:prstGeom prst="rect">
            <a:avLst/>
          </a:prstGeom>
          <a:noFill/>
          <a:ln w="9525">
            <a:noFill/>
            <a:miter lim="800000"/>
            <a:headEnd/>
            <a:tailEnd/>
          </a:ln>
        </p:spPr>
        <p:txBody>
          <a:bodyPr wrap="none">
            <a:spAutoFit/>
          </a:bodyPr>
          <a:lstStyle/>
          <a:p>
            <a:pPr marL="263525" indent="-263525"/>
            <a:r>
              <a:rPr lang="el-GR">
                <a:solidFill>
                  <a:schemeClr val="bg1"/>
                </a:solidFill>
              </a:rPr>
              <a:t>Τύπος προσώπου:</a:t>
            </a:r>
          </a:p>
          <a:p>
            <a:pPr marL="263525" indent="-263525">
              <a:buFontTx/>
              <a:buChar char="•"/>
            </a:pPr>
            <a:r>
              <a:rPr lang="el-GR" sz="2000">
                <a:solidFill>
                  <a:schemeClr val="bg1"/>
                </a:solidFill>
              </a:rPr>
              <a:t>Στρογγύλος</a:t>
            </a:r>
          </a:p>
          <a:p>
            <a:pPr marL="263525" indent="-263525">
              <a:buFontTx/>
              <a:buChar char="•"/>
            </a:pPr>
            <a:r>
              <a:rPr lang="el-GR" sz="2000">
                <a:solidFill>
                  <a:schemeClr val="bg1"/>
                </a:solidFill>
              </a:rPr>
              <a:t>Μέσος</a:t>
            </a:r>
          </a:p>
          <a:p>
            <a:pPr marL="263525" indent="-263525">
              <a:buFontTx/>
              <a:buChar char="•"/>
            </a:pPr>
            <a:r>
              <a:rPr lang="el-GR" sz="2000">
                <a:solidFill>
                  <a:schemeClr val="bg1"/>
                </a:solidFill>
              </a:rPr>
              <a:t>Επιμήκης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1" nodeType="clickEffect">
                                  <p:stCondLst>
                                    <p:cond delay="0"/>
                                  </p:stCondLst>
                                  <p:childTnLst>
                                    <p:animRot by="5400000">
                                      <p:cBhvr>
                                        <p:cTn id="14" dur="1000" fill="hold"/>
                                        <p:tgtEl>
                                          <p:spTgt spid="343044"/>
                                        </p:tgtEl>
                                        <p:attrNameLst>
                                          <p:attrName>r</p:attrName>
                                        </p:attrNameLst>
                                      </p:cBhvr>
                                    </p:animRot>
                                  </p:childTnLst>
                                </p:cTn>
                              </p:par>
                              <p:par>
                                <p:cTn id="15" presetID="42" presetClass="path" presetSubtype="0" accel="50000" decel="50000" fill="hold" grpId="2" nodeType="withEffect">
                                  <p:stCondLst>
                                    <p:cond delay="0"/>
                                  </p:stCondLst>
                                  <p:childTnLst>
                                    <p:animMotion origin="layout" path="M -4.72222E-6 2.22222E-6 L -4.72222E-6 0.05069 " pathEditMode="relative" rAng="0" ptsTypes="AA">
                                      <p:cBhvr>
                                        <p:cTn id="16" dur="1000" fill="hold"/>
                                        <p:tgtEl>
                                          <p:spTgt spid="343044"/>
                                        </p:tgtEl>
                                        <p:attrNameLst>
                                          <p:attrName>ppt_x</p:attrName>
                                          <p:attrName>ppt_y</p:attrName>
                                        </p:attrNameLst>
                                      </p:cBhvr>
                                      <p:rCtr x="0"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animBg="1"/>
      <p:bldP spid="343044" grpId="0" animBg="1"/>
      <p:bldP spid="343044" grpId="1" animBg="1"/>
      <p:bldP spid="34304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100003-5_morphed"/>
          <p:cNvPicPr>
            <a:picLocks noChangeAspect="1" noChangeArrowheads="1"/>
          </p:cNvPicPr>
          <p:nvPr/>
        </p:nvPicPr>
        <p:blipFill>
          <a:blip r:embed="rId3" cstate="print"/>
          <a:srcRect/>
          <a:stretch>
            <a:fillRect/>
          </a:stretch>
        </p:blipFill>
        <p:spPr bwMode="auto">
          <a:xfrm>
            <a:off x="4870450" y="2039938"/>
            <a:ext cx="3835400" cy="4160837"/>
          </a:xfrm>
          <a:prstGeom prst="rect">
            <a:avLst/>
          </a:prstGeom>
          <a:noFill/>
          <a:ln w="9525">
            <a:noFill/>
            <a:miter lim="800000"/>
            <a:headEnd/>
            <a:tailEnd/>
          </a:ln>
        </p:spPr>
      </p:pic>
      <p:pic>
        <p:nvPicPr>
          <p:cNvPr id="18435" name="Picture 14" descr="100003-6_morphed"/>
          <p:cNvPicPr>
            <a:picLocks noChangeAspect="1" noChangeArrowheads="1"/>
          </p:cNvPicPr>
          <p:nvPr/>
        </p:nvPicPr>
        <p:blipFill>
          <a:blip r:embed="rId4" cstate="print"/>
          <a:srcRect/>
          <a:stretch>
            <a:fillRect/>
          </a:stretch>
        </p:blipFill>
        <p:spPr bwMode="auto">
          <a:xfrm>
            <a:off x="665163" y="2155825"/>
            <a:ext cx="4071937" cy="3884613"/>
          </a:xfrm>
          <a:prstGeom prst="rect">
            <a:avLst/>
          </a:prstGeom>
          <a:noFill/>
          <a:ln w="9525">
            <a:noFill/>
            <a:miter lim="800000"/>
            <a:headEnd/>
            <a:tailEnd/>
          </a:ln>
        </p:spPr>
      </p:pic>
      <p:sp>
        <p:nvSpPr>
          <p:cNvPr id="336900" name="Line 4"/>
          <p:cNvSpPr>
            <a:spLocks noChangeShapeType="1"/>
          </p:cNvSpPr>
          <p:nvPr/>
        </p:nvSpPr>
        <p:spPr bwMode="auto">
          <a:xfrm>
            <a:off x="8470900" y="4745038"/>
            <a:ext cx="76200" cy="952500"/>
          </a:xfrm>
          <a:prstGeom prst="line">
            <a:avLst/>
          </a:prstGeom>
          <a:noFill/>
          <a:ln w="38100">
            <a:solidFill>
              <a:srgbClr val="FFCC00"/>
            </a:solidFill>
            <a:round/>
            <a:headEnd/>
            <a:tailEnd/>
          </a:ln>
        </p:spPr>
        <p:txBody>
          <a:bodyPr/>
          <a:lstStyle/>
          <a:p>
            <a:endParaRPr lang="el-GR"/>
          </a:p>
        </p:txBody>
      </p:sp>
      <p:sp>
        <p:nvSpPr>
          <p:cNvPr id="336901" name="Line 5"/>
          <p:cNvSpPr>
            <a:spLocks noChangeShapeType="1"/>
          </p:cNvSpPr>
          <p:nvPr/>
        </p:nvSpPr>
        <p:spPr bwMode="auto">
          <a:xfrm flipH="1">
            <a:off x="5691188" y="4411663"/>
            <a:ext cx="2667000" cy="153987"/>
          </a:xfrm>
          <a:prstGeom prst="line">
            <a:avLst/>
          </a:prstGeom>
          <a:noFill/>
          <a:ln w="38100">
            <a:solidFill>
              <a:schemeClr val="accent1"/>
            </a:solidFill>
            <a:round/>
            <a:headEnd/>
            <a:tailEnd/>
          </a:ln>
        </p:spPr>
        <p:txBody>
          <a:bodyPr/>
          <a:lstStyle/>
          <a:p>
            <a:endParaRPr lang="el-GR"/>
          </a:p>
        </p:txBody>
      </p:sp>
      <p:sp>
        <p:nvSpPr>
          <p:cNvPr id="336902" name="Line 6"/>
          <p:cNvSpPr>
            <a:spLocks noChangeShapeType="1"/>
          </p:cNvSpPr>
          <p:nvPr/>
        </p:nvSpPr>
        <p:spPr bwMode="auto">
          <a:xfrm flipH="1" flipV="1">
            <a:off x="8466138" y="3924300"/>
            <a:ext cx="58737" cy="795338"/>
          </a:xfrm>
          <a:prstGeom prst="line">
            <a:avLst/>
          </a:prstGeom>
          <a:noFill/>
          <a:ln w="38100">
            <a:solidFill>
              <a:schemeClr val="accent2"/>
            </a:solidFill>
            <a:round/>
            <a:headEnd/>
            <a:tailEnd/>
          </a:ln>
        </p:spPr>
        <p:txBody>
          <a:bodyPr/>
          <a:lstStyle/>
          <a:p>
            <a:endParaRPr lang="el-GR"/>
          </a:p>
        </p:txBody>
      </p:sp>
      <p:sp>
        <p:nvSpPr>
          <p:cNvPr id="18439" name="Text Box 7"/>
          <p:cNvSpPr txBox="1">
            <a:spLocks noChangeArrowheads="1"/>
          </p:cNvSpPr>
          <p:nvPr/>
        </p:nvSpPr>
        <p:spPr bwMode="auto">
          <a:xfrm>
            <a:off x="1654175" y="904875"/>
            <a:ext cx="2224088" cy="1066800"/>
          </a:xfrm>
          <a:prstGeom prst="rect">
            <a:avLst/>
          </a:prstGeom>
          <a:noFill/>
          <a:ln w="9525">
            <a:noFill/>
            <a:miter lim="800000"/>
            <a:headEnd/>
            <a:tailEnd/>
          </a:ln>
        </p:spPr>
        <p:txBody>
          <a:bodyPr wrap="none">
            <a:spAutoFit/>
          </a:bodyPr>
          <a:lstStyle/>
          <a:p>
            <a:pPr marL="263525" indent="-263525"/>
            <a:r>
              <a:rPr lang="el-GR">
                <a:solidFill>
                  <a:schemeClr val="bg1"/>
                </a:solidFill>
              </a:rPr>
              <a:t>Ύψη προσώπου:</a:t>
            </a:r>
          </a:p>
          <a:p>
            <a:pPr marL="263525" indent="-263525">
              <a:buFontTx/>
              <a:buChar char="•"/>
            </a:pPr>
            <a:r>
              <a:rPr lang="el-GR" sz="2000">
                <a:solidFill>
                  <a:schemeClr val="bg1"/>
                </a:solidFill>
              </a:rPr>
              <a:t>Άνω πρόσθιο</a:t>
            </a:r>
          </a:p>
          <a:p>
            <a:pPr marL="263525" indent="-263525">
              <a:buFontTx/>
              <a:buChar char="•"/>
            </a:pPr>
            <a:r>
              <a:rPr lang="el-GR" sz="2000">
                <a:solidFill>
                  <a:schemeClr val="bg1"/>
                </a:solidFill>
              </a:rPr>
              <a:t>Κάτω πρόσθιο</a:t>
            </a:r>
          </a:p>
        </p:txBody>
      </p:sp>
      <p:grpSp>
        <p:nvGrpSpPr>
          <p:cNvPr id="2" name="Group 8"/>
          <p:cNvGrpSpPr>
            <a:grpSpLocks/>
          </p:cNvGrpSpPr>
          <p:nvPr/>
        </p:nvGrpSpPr>
        <p:grpSpPr bwMode="auto">
          <a:xfrm>
            <a:off x="7921625" y="3941763"/>
            <a:ext cx="609600" cy="1812925"/>
            <a:chOff x="5155" y="1344"/>
            <a:chExt cx="384" cy="1142"/>
          </a:xfrm>
        </p:grpSpPr>
        <p:sp>
          <p:nvSpPr>
            <p:cNvPr id="18443" name="Line 9"/>
            <p:cNvSpPr>
              <a:spLocks noChangeShapeType="1"/>
            </p:cNvSpPr>
            <p:nvPr/>
          </p:nvSpPr>
          <p:spPr bwMode="auto">
            <a:xfrm flipH="1">
              <a:off x="5203" y="1344"/>
              <a:ext cx="275" cy="19"/>
            </a:xfrm>
            <a:prstGeom prst="line">
              <a:avLst/>
            </a:prstGeom>
            <a:noFill/>
            <a:ln w="28575">
              <a:solidFill>
                <a:srgbClr val="FF3300"/>
              </a:solidFill>
              <a:round/>
              <a:headEnd/>
              <a:tailEnd type="triangle" w="med" len="med"/>
            </a:ln>
          </p:spPr>
          <p:txBody>
            <a:bodyPr/>
            <a:lstStyle/>
            <a:p>
              <a:endParaRPr lang="el-GR"/>
            </a:p>
          </p:txBody>
        </p:sp>
        <p:sp>
          <p:nvSpPr>
            <p:cNvPr id="18444" name="Line 10"/>
            <p:cNvSpPr>
              <a:spLocks noChangeShapeType="1"/>
            </p:cNvSpPr>
            <p:nvPr/>
          </p:nvSpPr>
          <p:spPr bwMode="auto">
            <a:xfrm flipH="1">
              <a:off x="5308" y="1849"/>
              <a:ext cx="198" cy="19"/>
            </a:xfrm>
            <a:prstGeom prst="line">
              <a:avLst/>
            </a:prstGeom>
            <a:noFill/>
            <a:ln w="28575">
              <a:solidFill>
                <a:srgbClr val="FF3300"/>
              </a:solidFill>
              <a:round/>
              <a:headEnd/>
              <a:tailEnd type="triangle" w="med" len="med"/>
            </a:ln>
          </p:spPr>
          <p:txBody>
            <a:bodyPr/>
            <a:lstStyle/>
            <a:p>
              <a:endParaRPr lang="el-GR"/>
            </a:p>
          </p:txBody>
        </p:sp>
        <p:sp>
          <p:nvSpPr>
            <p:cNvPr id="18445" name="Line 11"/>
            <p:cNvSpPr>
              <a:spLocks noChangeShapeType="1"/>
            </p:cNvSpPr>
            <p:nvPr/>
          </p:nvSpPr>
          <p:spPr bwMode="auto">
            <a:xfrm flipH="1">
              <a:off x="5155" y="2454"/>
              <a:ext cx="384" cy="32"/>
            </a:xfrm>
            <a:prstGeom prst="line">
              <a:avLst/>
            </a:prstGeom>
            <a:noFill/>
            <a:ln w="28575">
              <a:solidFill>
                <a:srgbClr val="FF3300"/>
              </a:solidFill>
              <a:round/>
              <a:headEnd/>
              <a:tailEnd type="triangle" w="med" len="med"/>
            </a:ln>
          </p:spPr>
          <p:txBody>
            <a:bodyPr/>
            <a:lstStyle/>
            <a:p>
              <a:endParaRPr lang="el-GR"/>
            </a:p>
          </p:txBody>
        </p:sp>
      </p:grpSp>
      <p:sp>
        <p:nvSpPr>
          <p:cNvPr id="18441" name="Line 12"/>
          <p:cNvSpPr>
            <a:spLocks noChangeShapeType="1"/>
          </p:cNvSpPr>
          <p:nvPr/>
        </p:nvSpPr>
        <p:spPr bwMode="auto">
          <a:xfrm>
            <a:off x="2698750" y="3789363"/>
            <a:ext cx="0" cy="779462"/>
          </a:xfrm>
          <a:prstGeom prst="line">
            <a:avLst/>
          </a:prstGeom>
          <a:noFill/>
          <a:ln w="38100">
            <a:solidFill>
              <a:schemeClr val="accent2"/>
            </a:solidFill>
            <a:round/>
            <a:headEnd/>
            <a:tailEnd/>
          </a:ln>
        </p:spPr>
        <p:txBody>
          <a:bodyPr/>
          <a:lstStyle/>
          <a:p>
            <a:endParaRPr lang="el-GR"/>
          </a:p>
        </p:txBody>
      </p:sp>
      <p:sp>
        <p:nvSpPr>
          <p:cNvPr id="18442" name="Line 13"/>
          <p:cNvSpPr>
            <a:spLocks noChangeShapeType="1"/>
          </p:cNvSpPr>
          <p:nvPr/>
        </p:nvSpPr>
        <p:spPr bwMode="auto">
          <a:xfrm>
            <a:off x="2700338" y="4583113"/>
            <a:ext cx="0" cy="1046162"/>
          </a:xfrm>
          <a:prstGeom prst="line">
            <a:avLst/>
          </a:prstGeom>
          <a:noFill/>
          <a:ln w="38100">
            <a:solidFill>
              <a:srgbClr val="FFCC00"/>
            </a:solidFill>
            <a:round/>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69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6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p:bldP spid="336901" grpId="0" animBg="1"/>
      <p:bldP spid="3369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ll97016"/>
          <p:cNvPicPr>
            <a:picLocks noChangeAspect="1" noChangeArrowheads="1"/>
          </p:cNvPicPr>
          <p:nvPr/>
        </p:nvPicPr>
        <p:blipFill>
          <a:blip r:embed="rId3" cstate="print"/>
          <a:srcRect/>
          <a:stretch>
            <a:fillRect/>
          </a:stretch>
        </p:blipFill>
        <p:spPr bwMode="auto">
          <a:xfrm>
            <a:off x="3430588" y="1231900"/>
            <a:ext cx="5281612" cy="4675188"/>
          </a:xfrm>
          <a:prstGeom prst="rect">
            <a:avLst/>
          </a:prstGeom>
          <a:noFill/>
          <a:ln w="9525">
            <a:noFill/>
            <a:miter lim="800000"/>
            <a:headEnd/>
            <a:tailEnd/>
          </a:ln>
        </p:spPr>
      </p:pic>
      <p:sp>
        <p:nvSpPr>
          <p:cNvPr id="19459" name="Text Box 16"/>
          <p:cNvSpPr txBox="1">
            <a:spLocks noChangeArrowheads="1"/>
          </p:cNvSpPr>
          <p:nvPr/>
        </p:nvSpPr>
        <p:spPr bwMode="auto">
          <a:xfrm>
            <a:off x="331788" y="2284413"/>
            <a:ext cx="2971800" cy="1981200"/>
          </a:xfrm>
          <a:prstGeom prst="rect">
            <a:avLst/>
          </a:prstGeom>
          <a:noFill/>
          <a:ln w="9525">
            <a:noFill/>
            <a:miter lim="800000"/>
            <a:headEnd/>
            <a:tailEnd/>
          </a:ln>
        </p:spPr>
        <p:txBody>
          <a:bodyPr wrap="none">
            <a:spAutoFit/>
          </a:bodyPr>
          <a:lstStyle/>
          <a:p>
            <a:pPr marL="263525" indent="-263525"/>
            <a:r>
              <a:rPr lang="el-GR">
                <a:solidFill>
                  <a:schemeClr val="bg1"/>
                </a:solidFill>
              </a:rPr>
              <a:t>Σκελετικά επίπεδα:</a:t>
            </a:r>
          </a:p>
          <a:p>
            <a:pPr marL="263525" indent="-263525">
              <a:buFontTx/>
              <a:buChar char="•"/>
            </a:pPr>
            <a:r>
              <a:rPr lang="el-GR" sz="2000">
                <a:solidFill>
                  <a:schemeClr val="bg1"/>
                </a:solidFill>
              </a:rPr>
              <a:t>Πρόσθια κρανιακή βάση</a:t>
            </a:r>
          </a:p>
          <a:p>
            <a:pPr marL="263525" indent="-263525">
              <a:buFontTx/>
              <a:buChar char="•"/>
            </a:pPr>
            <a:r>
              <a:rPr lang="el-GR" sz="2000">
                <a:solidFill>
                  <a:schemeClr val="bg1"/>
                </a:solidFill>
              </a:rPr>
              <a:t>Επίπεδο Φραγκφούρτης</a:t>
            </a:r>
          </a:p>
          <a:p>
            <a:pPr marL="263525" indent="-263525">
              <a:buFontTx/>
              <a:buChar char="•"/>
            </a:pPr>
            <a:r>
              <a:rPr lang="el-GR" sz="2000">
                <a:solidFill>
                  <a:schemeClr val="bg1"/>
                </a:solidFill>
              </a:rPr>
              <a:t>Υπερώιο επίπεδο</a:t>
            </a:r>
          </a:p>
          <a:p>
            <a:pPr marL="263525" indent="-263525">
              <a:buFontTx/>
              <a:buChar char="•"/>
            </a:pPr>
            <a:r>
              <a:rPr lang="el-GR" sz="2000">
                <a:solidFill>
                  <a:schemeClr val="bg1"/>
                </a:solidFill>
              </a:rPr>
              <a:t>Επίπεδο βάσεως</a:t>
            </a:r>
            <a:br>
              <a:rPr lang="el-GR" sz="2000">
                <a:solidFill>
                  <a:schemeClr val="bg1"/>
                </a:solidFill>
              </a:rPr>
            </a:br>
            <a:r>
              <a:rPr lang="el-GR" sz="2000">
                <a:solidFill>
                  <a:schemeClr val="bg1"/>
                </a:solidFill>
              </a:rPr>
              <a:t>κάτω γνάθου</a:t>
            </a:r>
          </a:p>
        </p:txBody>
      </p:sp>
      <p:sp>
        <p:nvSpPr>
          <p:cNvPr id="432145" name="Line 17"/>
          <p:cNvSpPr>
            <a:spLocks noChangeShapeType="1"/>
          </p:cNvSpPr>
          <p:nvPr/>
        </p:nvSpPr>
        <p:spPr bwMode="auto">
          <a:xfrm flipH="1" flipV="1">
            <a:off x="3773488" y="4251325"/>
            <a:ext cx="3827462" cy="1252538"/>
          </a:xfrm>
          <a:prstGeom prst="line">
            <a:avLst/>
          </a:prstGeom>
          <a:noFill/>
          <a:ln w="38100">
            <a:solidFill>
              <a:schemeClr val="accent1"/>
            </a:solidFill>
            <a:round/>
            <a:headEnd/>
            <a:tailEnd/>
          </a:ln>
        </p:spPr>
        <p:txBody>
          <a:bodyPr/>
          <a:lstStyle/>
          <a:p>
            <a:endParaRPr lang="el-GR"/>
          </a:p>
        </p:txBody>
      </p:sp>
      <p:sp>
        <p:nvSpPr>
          <p:cNvPr id="432146" name="Line 18"/>
          <p:cNvSpPr>
            <a:spLocks noChangeShapeType="1"/>
          </p:cNvSpPr>
          <p:nvPr/>
        </p:nvSpPr>
        <p:spPr bwMode="auto">
          <a:xfrm flipH="1">
            <a:off x="4349750" y="4071938"/>
            <a:ext cx="3424238" cy="26987"/>
          </a:xfrm>
          <a:prstGeom prst="line">
            <a:avLst/>
          </a:prstGeom>
          <a:noFill/>
          <a:ln w="38100">
            <a:solidFill>
              <a:srgbClr val="FFCC00"/>
            </a:solidFill>
            <a:prstDash val="sysDot"/>
            <a:round/>
            <a:headEnd/>
            <a:tailEnd/>
          </a:ln>
        </p:spPr>
        <p:txBody>
          <a:bodyPr/>
          <a:lstStyle/>
          <a:p>
            <a:endParaRPr lang="el-GR"/>
          </a:p>
        </p:txBody>
      </p:sp>
      <p:sp>
        <p:nvSpPr>
          <p:cNvPr id="432147" name="Line 19"/>
          <p:cNvSpPr>
            <a:spLocks noChangeShapeType="1"/>
          </p:cNvSpPr>
          <p:nvPr/>
        </p:nvSpPr>
        <p:spPr bwMode="auto">
          <a:xfrm flipH="1">
            <a:off x="4160838" y="3498850"/>
            <a:ext cx="3267075" cy="168275"/>
          </a:xfrm>
          <a:prstGeom prst="line">
            <a:avLst/>
          </a:prstGeom>
          <a:noFill/>
          <a:ln w="38100">
            <a:solidFill>
              <a:schemeClr val="accent1"/>
            </a:solidFill>
            <a:round/>
            <a:headEnd/>
            <a:tailEnd/>
          </a:ln>
        </p:spPr>
        <p:txBody>
          <a:bodyPr/>
          <a:lstStyle/>
          <a:p>
            <a:endParaRPr lang="el-GR"/>
          </a:p>
        </p:txBody>
      </p:sp>
      <p:sp>
        <p:nvSpPr>
          <p:cNvPr id="432148" name="Line 20"/>
          <p:cNvSpPr>
            <a:spLocks noChangeShapeType="1"/>
          </p:cNvSpPr>
          <p:nvPr/>
        </p:nvSpPr>
        <p:spPr bwMode="auto">
          <a:xfrm flipH="1">
            <a:off x="4597400" y="2743200"/>
            <a:ext cx="2789238" cy="544513"/>
          </a:xfrm>
          <a:prstGeom prst="line">
            <a:avLst/>
          </a:prstGeom>
          <a:noFill/>
          <a:ln w="38100">
            <a:solidFill>
              <a:srgbClr val="FFCC00"/>
            </a:solidFill>
            <a:prstDash val="sysDot"/>
            <a:round/>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2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2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2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5" grpId="0" animBg="1"/>
      <p:bldP spid="432146" grpId="0" animBg="1"/>
      <p:bldP spid="432147" grpId="0" animBg="1"/>
      <p:bldP spid="4321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579563" y="1003300"/>
            <a:ext cx="5281612" cy="4675188"/>
            <a:chOff x="1331" y="590"/>
            <a:chExt cx="3774" cy="3341"/>
          </a:xfrm>
        </p:grpSpPr>
        <p:pic>
          <p:nvPicPr>
            <p:cNvPr id="20485" name="Picture 3" descr="all97016"/>
            <p:cNvPicPr>
              <a:picLocks noChangeAspect="1" noChangeArrowheads="1"/>
            </p:cNvPicPr>
            <p:nvPr/>
          </p:nvPicPr>
          <p:blipFill>
            <a:blip r:embed="rId3" cstate="print"/>
            <a:srcRect/>
            <a:stretch>
              <a:fillRect/>
            </a:stretch>
          </p:blipFill>
          <p:spPr bwMode="auto">
            <a:xfrm>
              <a:off x="1331" y="590"/>
              <a:ext cx="3774" cy="3341"/>
            </a:xfrm>
            <a:prstGeom prst="rect">
              <a:avLst/>
            </a:prstGeom>
            <a:noFill/>
            <a:ln w="9525">
              <a:noFill/>
              <a:miter lim="800000"/>
              <a:headEnd/>
              <a:tailEnd/>
            </a:ln>
          </p:spPr>
        </p:pic>
        <p:grpSp>
          <p:nvGrpSpPr>
            <p:cNvPr id="20486" name="Group 4"/>
            <p:cNvGrpSpPr>
              <a:grpSpLocks/>
            </p:cNvGrpSpPr>
            <p:nvPr/>
          </p:nvGrpSpPr>
          <p:grpSpPr bwMode="auto">
            <a:xfrm rot="-170514">
              <a:off x="2332" y="1548"/>
              <a:ext cx="2549" cy="2340"/>
              <a:chOff x="2066" y="1786"/>
              <a:chExt cx="2549" cy="2340"/>
            </a:xfrm>
          </p:grpSpPr>
          <p:sp>
            <p:nvSpPr>
              <p:cNvPr id="20487" name="Rectangle 5"/>
              <p:cNvSpPr>
                <a:spLocks noChangeArrowheads="1"/>
              </p:cNvSpPr>
              <p:nvPr/>
            </p:nvSpPr>
            <p:spPr bwMode="auto">
              <a:xfrm>
                <a:off x="3981" y="2484"/>
                <a:ext cx="152" cy="152"/>
              </a:xfrm>
              <a:prstGeom prst="rect">
                <a:avLst/>
              </a:prstGeom>
              <a:noFill/>
              <a:ln w="28575">
                <a:solidFill>
                  <a:srgbClr val="FF6600"/>
                </a:solidFill>
                <a:miter lim="800000"/>
                <a:headEnd/>
                <a:tailEnd/>
              </a:ln>
            </p:spPr>
            <p:txBody>
              <a:bodyPr wrap="none" anchor="ctr"/>
              <a:lstStyle/>
              <a:p>
                <a:endParaRPr lang="el-GR"/>
              </a:p>
            </p:txBody>
          </p:sp>
          <p:sp>
            <p:nvSpPr>
              <p:cNvPr id="20488" name="Line 6"/>
              <p:cNvSpPr>
                <a:spLocks noChangeShapeType="1"/>
              </p:cNvSpPr>
              <p:nvPr/>
            </p:nvSpPr>
            <p:spPr bwMode="auto">
              <a:xfrm>
                <a:off x="2066" y="2484"/>
                <a:ext cx="2549" cy="0"/>
              </a:xfrm>
              <a:prstGeom prst="line">
                <a:avLst/>
              </a:prstGeom>
              <a:noFill/>
              <a:ln w="38100">
                <a:solidFill>
                  <a:srgbClr val="FFCC00"/>
                </a:solidFill>
                <a:round/>
                <a:headEnd/>
                <a:tailEnd/>
              </a:ln>
            </p:spPr>
            <p:txBody>
              <a:bodyPr/>
              <a:lstStyle/>
              <a:p>
                <a:endParaRPr lang="el-GR"/>
              </a:p>
            </p:txBody>
          </p:sp>
          <p:sp>
            <p:nvSpPr>
              <p:cNvPr id="20489" name="Line 7"/>
              <p:cNvSpPr>
                <a:spLocks noChangeShapeType="1"/>
              </p:cNvSpPr>
              <p:nvPr/>
            </p:nvSpPr>
            <p:spPr bwMode="auto">
              <a:xfrm>
                <a:off x="4133" y="1786"/>
                <a:ext cx="0" cy="2340"/>
              </a:xfrm>
              <a:prstGeom prst="line">
                <a:avLst/>
              </a:prstGeom>
              <a:noFill/>
              <a:ln w="38100">
                <a:solidFill>
                  <a:srgbClr val="FFCC00"/>
                </a:solidFill>
                <a:round/>
                <a:headEnd/>
                <a:tailEnd/>
              </a:ln>
            </p:spPr>
            <p:txBody>
              <a:bodyPr/>
              <a:lstStyle/>
              <a:p>
                <a:endParaRPr lang="el-GR"/>
              </a:p>
            </p:txBody>
          </p:sp>
        </p:grpSp>
      </p:grpSp>
      <p:sp>
        <p:nvSpPr>
          <p:cNvPr id="20483" name="Text Box 8"/>
          <p:cNvSpPr txBox="1">
            <a:spLocks noChangeArrowheads="1"/>
          </p:cNvSpPr>
          <p:nvPr/>
        </p:nvSpPr>
        <p:spPr bwMode="auto">
          <a:xfrm>
            <a:off x="1590675" y="981075"/>
            <a:ext cx="2892425" cy="1066800"/>
          </a:xfrm>
          <a:prstGeom prst="rect">
            <a:avLst/>
          </a:prstGeom>
          <a:noFill/>
          <a:ln w="9525">
            <a:noFill/>
            <a:miter lim="800000"/>
            <a:headEnd/>
            <a:tailEnd/>
          </a:ln>
        </p:spPr>
        <p:txBody>
          <a:bodyPr wrap="none">
            <a:spAutoFit/>
          </a:bodyPr>
          <a:lstStyle/>
          <a:p>
            <a:pPr marL="263525" indent="-263525"/>
            <a:r>
              <a:rPr lang="el-GR">
                <a:solidFill>
                  <a:schemeClr val="bg1"/>
                </a:solidFill>
              </a:rPr>
              <a:t>Σκελετικά επίπεδα:</a:t>
            </a:r>
          </a:p>
          <a:p>
            <a:pPr marL="263525" indent="-263525">
              <a:buFontTx/>
              <a:buChar char="•"/>
            </a:pPr>
            <a:r>
              <a:rPr lang="el-GR" sz="2000">
                <a:solidFill>
                  <a:schemeClr val="bg1"/>
                </a:solidFill>
              </a:rPr>
              <a:t>Επίπεδο Φραγκφούρτης</a:t>
            </a:r>
          </a:p>
          <a:p>
            <a:pPr marL="263525" indent="-263525">
              <a:buFontTx/>
              <a:buChar char="•"/>
            </a:pPr>
            <a:r>
              <a:rPr lang="el-GR" sz="2000">
                <a:solidFill>
                  <a:schemeClr val="bg1"/>
                </a:solidFill>
              </a:rPr>
              <a:t>Επίπεδο αρμονίας</a:t>
            </a:r>
          </a:p>
        </p:txBody>
      </p:sp>
      <p:sp>
        <p:nvSpPr>
          <p:cNvPr id="20484" name="Text Box 9"/>
          <p:cNvSpPr txBox="1">
            <a:spLocks noChangeArrowheads="1"/>
          </p:cNvSpPr>
          <p:nvPr/>
        </p:nvSpPr>
        <p:spPr bwMode="auto">
          <a:xfrm>
            <a:off x="6996113" y="3579813"/>
            <a:ext cx="1814512" cy="1371600"/>
          </a:xfrm>
          <a:prstGeom prst="rect">
            <a:avLst/>
          </a:prstGeom>
          <a:noFill/>
          <a:ln w="9525">
            <a:noFill/>
            <a:miter lim="800000"/>
            <a:headEnd/>
            <a:tailEnd/>
          </a:ln>
        </p:spPr>
        <p:txBody>
          <a:bodyPr wrap="none">
            <a:spAutoFit/>
          </a:bodyPr>
          <a:lstStyle/>
          <a:p>
            <a:pPr marL="263525" indent="-263525"/>
            <a:r>
              <a:rPr lang="el-GR">
                <a:solidFill>
                  <a:schemeClr val="bg1"/>
                </a:solidFill>
              </a:rPr>
              <a:t>Πρόσωπο:</a:t>
            </a:r>
          </a:p>
          <a:p>
            <a:pPr marL="263525" indent="-263525">
              <a:buFontTx/>
              <a:buChar char="•"/>
            </a:pPr>
            <a:r>
              <a:rPr lang="el-GR" sz="2000">
                <a:solidFill>
                  <a:schemeClr val="bg1"/>
                </a:solidFill>
              </a:rPr>
              <a:t>Κυρτό</a:t>
            </a:r>
          </a:p>
          <a:p>
            <a:pPr marL="263525" indent="-263525">
              <a:buFontTx/>
              <a:buChar char="•"/>
            </a:pPr>
            <a:r>
              <a:rPr lang="el-GR" sz="2000">
                <a:solidFill>
                  <a:schemeClr val="bg1"/>
                </a:solidFill>
              </a:rPr>
              <a:t>Ορθογναθικό</a:t>
            </a:r>
          </a:p>
          <a:p>
            <a:pPr marL="263525" indent="-263525">
              <a:buFontTx/>
              <a:buChar char="•"/>
            </a:pPr>
            <a:r>
              <a:rPr lang="el-GR" sz="2000">
                <a:solidFill>
                  <a:schemeClr val="bg1"/>
                </a:solidFill>
              </a:rPr>
              <a:t>Κοίλο</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all94010"/>
          <p:cNvPicPr>
            <a:picLocks noChangeAspect="1" noChangeArrowheads="1"/>
          </p:cNvPicPr>
          <p:nvPr/>
        </p:nvPicPr>
        <p:blipFill>
          <a:blip r:embed="rId3" cstate="print"/>
          <a:srcRect/>
          <a:stretch>
            <a:fillRect/>
          </a:stretch>
        </p:blipFill>
        <p:spPr bwMode="auto">
          <a:xfrm>
            <a:off x="1616075" y="923925"/>
            <a:ext cx="5272088" cy="5280025"/>
          </a:xfrm>
          <a:prstGeom prst="rect">
            <a:avLst/>
          </a:prstGeom>
          <a:noFill/>
          <a:ln w="9525">
            <a:noFill/>
            <a:miter lim="800000"/>
            <a:headEnd/>
            <a:tailEnd/>
          </a:ln>
        </p:spPr>
      </p:pic>
      <p:sp>
        <p:nvSpPr>
          <p:cNvPr id="21507" name="Text Box 5"/>
          <p:cNvSpPr txBox="1">
            <a:spLocks noChangeArrowheads="1"/>
          </p:cNvSpPr>
          <p:nvPr/>
        </p:nvSpPr>
        <p:spPr bwMode="auto">
          <a:xfrm>
            <a:off x="6978650" y="4075113"/>
            <a:ext cx="1468438" cy="822325"/>
          </a:xfrm>
          <a:prstGeom prst="rect">
            <a:avLst/>
          </a:prstGeom>
          <a:noFill/>
          <a:ln w="9525">
            <a:noFill/>
            <a:miter lim="800000"/>
            <a:headEnd/>
            <a:tailEnd/>
          </a:ln>
        </p:spPr>
        <p:txBody>
          <a:bodyPr wrap="none">
            <a:spAutoFit/>
          </a:bodyPr>
          <a:lstStyle/>
          <a:p>
            <a:pPr marL="263525" indent="-263525"/>
            <a:r>
              <a:rPr lang="el-GR">
                <a:solidFill>
                  <a:schemeClr val="bg1"/>
                </a:solidFill>
              </a:rPr>
              <a:t>Αισθητικό</a:t>
            </a:r>
          </a:p>
          <a:p>
            <a:pPr marL="263525" indent="-263525"/>
            <a:r>
              <a:rPr lang="el-GR">
                <a:solidFill>
                  <a:schemeClr val="bg1"/>
                </a:solidFill>
              </a:rPr>
              <a:t>επίπεδο</a:t>
            </a:r>
          </a:p>
        </p:txBody>
      </p:sp>
      <p:sp>
        <p:nvSpPr>
          <p:cNvPr id="21508" name="Line 7"/>
          <p:cNvSpPr>
            <a:spLocks noChangeShapeType="1"/>
          </p:cNvSpPr>
          <p:nvPr/>
        </p:nvSpPr>
        <p:spPr bwMode="auto">
          <a:xfrm flipH="1">
            <a:off x="5530850" y="3275013"/>
            <a:ext cx="950913" cy="2697162"/>
          </a:xfrm>
          <a:prstGeom prst="line">
            <a:avLst/>
          </a:prstGeom>
          <a:noFill/>
          <a:ln w="38100">
            <a:solidFill>
              <a:srgbClr val="FF66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smtClean="0"/>
              <a:t>Διάγνωση</a:t>
            </a:r>
          </a:p>
        </p:txBody>
      </p:sp>
      <p:sp>
        <p:nvSpPr>
          <p:cNvPr id="4099" name="Rectangle 3"/>
          <p:cNvSpPr>
            <a:spLocks noGrp="1" noChangeArrowheads="1"/>
          </p:cNvSpPr>
          <p:nvPr>
            <p:ph type="body" idx="1"/>
          </p:nvPr>
        </p:nvSpPr>
        <p:spPr/>
        <p:txBody>
          <a:bodyPr/>
          <a:lstStyle/>
          <a:p>
            <a:pPr eaLnBrk="1" hangingPunct="1"/>
            <a:r>
              <a:rPr lang="el-GR" sz="2600" smtClean="0"/>
              <a:t>Πέραν της Περιγραφής:</a:t>
            </a:r>
          </a:p>
          <a:p>
            <a:pPr lvl="1" eaLnBrk="1" hangingPunct="1"/>
            <a:r>
              <a:rPr lang="el-GR" sz="2200" smtClean="0"/>
              <a:t>Διασύνδεση</a:t>
            </a:r>
          </a:p>
          <a:p>
            <a:pPr lvl="1" eaLnBrk="1" hangingPunct="1"/>
            <a:r>
              <a:rPr lang="el-GR" sz="2200" smtClean="0"/>
              <a:t>Συσχετισμοί</a:t>
            </a:r>
          </a:p>
          <a:p>
            <a:pPr lvl="1" eaLnBrk="1" hangingPunct="1"/>
            <a:r>
              <a:rPr lang="el-GR" sz="2200" smtClean="0"/>
              <a:t>Μηχανισμοί</a:t>
            </a:r>
          </a:p>
          <a:p>
            <a:pPr lvl="1" eaLnBrk="1" hangingPunct="1"/>
            <a:r>
              <a:rPr lang="el-GR" sz="2200" smtClean="0"/>
              <a:t>Αιτιολογία</a:t>
            </a:r>
          </a:p>
          <a:p>
            <a:pPr lvl="1" eaLnBrk="1" hangingPunct="1"/>
            <a:r>
              <a:rPr lang="el-GR" sz="2200" smtClean="0"/>
              <a:t>Μελλοντική Εξέλιξη</a:t>
            </a:r>
          </a:p>
          <a:p>
            <a:pPr eaLnBrk="1" hangingPunct="1"/>
            <a:r>
              <a:rPr lang="el-GR" sz="2600" smtClean="0"/>
              <a:t>Οδηγεί προς Σχέδιο Θεραπείας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smtClean="0"/>
              <a:t>Κεφαλομετρική ακτινογραφία</a:t>
            </a:r>
          </a:p>
        </p:txBody>
      </p:sp>
      <p:sp>
        <p:nvSpPr>
          <p:cNvPr id="22531" name="Rectangle 3"/>
          <p:cNvSpPr>
            <a:spLocks noGrp="1" noChangeArrowheads="1"/>
          </p:cNvSpPr>
          <p:nvPr>
            <p:ph type="body" idx="1"/>
          </p:nvPr>
        </p:nvSpPr>
        <p:spPr/>
        <p:txBody>
          <a:bodyPr/>
          <a:lstStyle/>
          <a:p>
            <a:pPr eaLnBrk="1" hangingPunct="1"/>
            <a:r>
              <a:rPr lang="el-GR" smtClean="0"/>
              <a:t>Σταθερές συνθήκες λήψης</a:t>
            </a:r>
          </a:p>
          <a:p>
            <a:pPr eaLnBrk="1" hangingPunct="1"/>
            <a:r>
              <a:rPr lang="el-GR" smtClean="0"/>
              <a:t>Συγκρίσιμες</a:t>
            </a:r>
          </a:p>
          <a:p>
            <a:pPr eaLnBrk="1" hangingPunct="1"/>
            <a:r>
              <a:rPr lang="el-GR" smtClean="0"/>
              <a:t>Κεφαλοστάτης (</a:t>
            </a:r>
            <a:r>
              <a:rPr lang="en-US" smtClean="0"/>
              <a:t>Hofrath, Broadbent</a:t>
            </a:r>
            <a:r>
              <a:rPr lang="el-GR" smtClean="0"/>
              <a:t>,</a:t>
            </a:r>
            <a:r>
              <a:rPr lang="en-US" smtClean="0"/>
              <a:t> 1931)</a:t>
            </a:r>
            <a:endParaRPr lang="el-G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620838" y="825500"/>
            <a:ext cx="7272337" cy="5475288"/>
          </a:xfrm>
          <a:prstGeom prst="rect">
            <a:avLst/>
          </a:prstGeom>
          <a:noFill/>
          <a:ln w="9525">
            <a:noFill/>
            <a:miter lim="800000"/>
            <a:headEnd/>
            <a:tailEnd/>
          </a:ln>
        </p:spPr>
      </p:pic>
      <p:sp>
        <p:nvSpPr>
          <p:cNvPr id="23555" name="Text Box 3"/>
          <p:cNvSpPr txBox="1">
            <a:spLocks noChangeArrowheads="1"/>
          </p:cNvSpPr>
          <p:nvPr/>
        </p:nvSpPr>
        <p:spPr bwMode="auto">
          <a:xfrm>
            <a:off x="4240213" y="6278563"/>
            <a:ext cx="2063750" cy="457200"/>
          </a:xfrm>
          <a:prstGeom prst="rect">
            <a:avLst/>
          </a:prstGeom>
          <a:noFill/>
          <a:ln w="9525">
            <a:noFill/>
            <a:miter lim="800000"/>
            <a:headEnd/>
            <a:tailEnd/>
          </a:ln>
        </p:spPr>
        <p:txBody>
          <a:bodyPr wrap="none">
            <a:spAutoFit/>
          </a:bodyPr>
          <a:lstStyle/>
          <a:p>
            <a:r>
              <a:rPr lang="en-US">
                <a:solidFill>
                  <a:schemeClr val="bg1"/>
                </a:solidFill>
              </a:rPr>
              <a:t>www.angle.org</a:t>
            </a:r>
            <a:endParaRPr lang="el-GR">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1595438" y="554038"/>
            <a:ext cx="7277100" cy="6115050"/>
          </a:xfrm>
          <a:prstGeom prst="rect">
            <a:avLst/>
          </a:prstGeom>
          <a:noFill/>
          <a:ln w="9525">
            <a:noFill/>
            <a:miter lim="800000"/>
            <a:headEnd/>
            <a:tailEnd/>
          </a:ln>
        </p:spPr>
      </p:pic>
      <p:sp>
        <p:nvSpPr>
          <p:cNvPr id="24579" name="Text Box 3"/>
          <p:cNvSpPr txBox="1">
            <a:spLocks noChangeArrowheads="1"/>
          </p:cNvSpPr>
          <p:nvPr/>
        </p:nvSpPr>
        <p:spPr bwMode="auto">
          <a:xfrm>
            <a:off x="265113" y="6329363"/>
            <a:ext cx="8521700" cy="336550"/>
          </a:xfrm>
          <a:prstGeom prst="rect">
            <a:avLst/>
          </a:prstGeom>
          <a:noFill/>
          <a:ln w="9525">
            <a:noFill/>
            <a:miter lim="800000"/>
            <a:headEnd/>
            <a:tailEnd/>
          </a:ln>
        </p:spPr>
        <p:txBody>
          <a:bodyPr wrap="none">
            <a:spAutoFit/>
          </a:bodyPr>
          <a:lstStyle/>
          <a:p>
            <a:r>
              <a:rPr lang="en-US" sz="1600" i="1">
                <a:solidFill>
                  <a:schemeClr val="bg1"/>
                </a:solidFill>
              </a:rPr>
              <a:t>Broadbent BH. A new x-ray technique and its application to Orthodontia. Angle Orthod 1931;1:45-66</a:t>
            </a:r>
            <a:endParaRPr lang="el-GR" sz="1600" i="1">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cstate="print"/>
          <a:srcRect/>
          <a:stretch>
            <a:fillRect/>
          </a:stretch>
        </p:blipFill>
        <p:spPr bwMode="auto">
          <a:xfrm>
            <a:off x="469900" y="585788"/>
            <a:ext cx="5402263" cy="4586287"/>
          </a:xfrm>
          <a:prstGeom prst="rect">
            <a:avLst/>
          </a:prstGeom>
          <a:noFill/>
          <a:ln w="9525">
            <a:noFill/>
            <a:miter lim="800000"/>
            <a:headEnd/>
            <a:tailEnd/>
          </a:ln>
        </p:spPr>
      </p:pic>
      <p:pic>
        <p:nvPicPr>
          <p:cNvPr id="25603" name="Picture 6"/>
          <p:cNvPicPr>
            <a:picLocks noChangeAspect="1" noChangeArrowheads="1"/>
          </p:cNvPicPr>
          <p:nvPr/>
        </p:nvPicPr>
        <p:blipFill>
          <a:blip r:embed="rId4" cstate="print"/>
          <a:srcRect/>
          <a:stretch>
            <a:fillRect/>
          </a:stretch>
        </p:blipFill>
        <p:spPr bwMode="auto">
          <a:xfrm>
            <a:off x="4762500" y="1631950"/>
            <a:ext cx="4257675"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36"/>
          <p:cNvSpPr>
            <a:spLocks noChangeArrowheads="1"/>
          </p:cNvSpPr>
          <p:nvPr/>
        </p:nvSpPr>
        <p:spPr bwMode="auto">
          <a:xfrm rot="4653018">
            <a:off x="2106613" y="2335213"/>
            <a:ext cx="4654550" cy="3390900"/>
          </a:xfrm>
          <a:custGeom>
            <a:avLst/>
            <a:gdLst>
              <a:gd name="T0" fmla="*/ 765856579 w 21600"/>
              <a:gd name="T1" fmla="*/ 266162084 h 21600"/>
              <a:gd name="T2" fmla="*/ 501500645 w 21600"/>
              <a:gd name="T3" fmla="*/ 532324169 h 21600"/>
              <a:gd name="T4" fmla="*/ 237144819 w 21600"/>
              <a:gd name="T5" fmla="*/ 266162084 h 21600"/>
              <a:gd name="T6" fmla="*/ 501500645 w 21600"/>
              <a:gd name="T7" fmla="*/ 0 h 21600"/>
              <a:gd name="T8" fmla="*/ 0 60000 65536"/>
              <a:gd name="T9" fmla="*/ 0 60000 65536"/>
              <a:gd name="T10" fmla="*/ 0 60000 65536"/>
              <a:gd name="T11" fmla="*/ 0 60000 65536"/>
              <a:gd name="T12" fmla="*/ 6907 w 21600"/>
              <a:gd name="T13" fmla="*/ 6907 h 21600"/>
              <a:gd name="T14" fmla="*/ 14693 w 21600"/>
              <a:gd name="T15" fmla="*/ 14693 h 21600"/>
            </a:gdLst>
            <a:ahLst/>
            <a:cxnLst>
              <a:cxn ang="T8">
                <a:pos x="T0" y="T1"/>
              </a:cxn>
              <a:cxn ang="T9">
                <a:pos x="T2" y="T3"/>
              </a:cxn>
              <a:cxn ang="T10">
                <a:pos x="T4" y="T5"/>
              </a:cxn>
              <a:cxn ang="T11">
                <a:pos x="T6" y="T7"/>
              </a:cxn>
            </a:cxnLst>
            <a:rect l="T12" t="T13" r="T14" b="T15"/>
            <a:pathLst>
              <a:path w="21600" h="21600">
                <a:moveTo>
                  <a:pt x="0" y="0"/>
                </a:moveTo>
                <a:lnTo>
                  <a:pt x="10214" y="21600"/>
                </a:lnTo>
                <a:lnTo>
                  <a:pt x="11386" y="21600"/>
                </a:lnTo>
                <a:lnTo>
                  <a:pt x="21600" y="0"/>
                </a:lnTo>
                <a:close/>
              </a:path>
            </a:pathLst>
          </a:custGeom>
          <a:solidFill>
            <a:schemeClr val="bg1">
              <a:alpha val="50195"/>
            </a:schemeClr>
          </a:solidFill>
          <a:ln w="9525">
            <a:noFill/>
            <a:miter lim="800000"/>
            <a:headEnd/>
            <a:tailEnd/>
          </a:ln>
        </p:spPr>
        <p:txBody>
          <a:bodyPr wrap="none" anchor="ctr"/>
          <a:lstStyle/>
          <a:p>
            <a:endParaRPr lang="el-GR"/>
          </a:p>
        </p:txBody>
      </p:sp>
      <p:sp>
        <p:nvSpPr>
          <p:cNvPr id="26627" name="Oval 22"/>
          <p:cNvSpPr>
            <a:spLocks noChangeArrowheads="1"/>
          </p:cNvSpPr>
          <p:nvPr/>
        </p:nvSpPr>
        <p:spPr bwMode="auto">
          <a:xfrm rot="-684694">
            <a:off x="4746625" y="1077913"/>
            <a:ext cx="3929063" cy="4876800"/>
          </a:xfrm>
          <a:prstGeom prst="ellipse">
            <a:avLst/>
          </a:prstGeom>
          <a:solidFill>
            <a:schemeClr val="bg1"/>
          </a:solidFill>
          <a:ln w="9525">
            <a:noFill/>
            <a:round/>
            <a:headEnd/>
            <a:tailEnd/>
          </a:ln>
        </p:spPr>
        <p:txBody>
          <a:bodyPr wrap="none" anchor="ctr"/>
          <a:lstStyle/>
          <a:p>
            <a:endParaRPr lang="el-GR"/>
          </a:p>
        </p:txBody>
      </p:sp>
      <p:grpSp>
        <p:nvGrpSpPr>
          <p:cNvPr id="26628" name="Group 21"/>
          <p:cNvGrpSpPr>
            <a:grpSpLocks/>
          </p:cNvGrpSpPr>
          <p:nvPr/>
        </p:nvGrpSpPr>
        <p:grpSpPr bwMode="auto">
          <a:xfrm rot="-469815">
            <a:off x="5408613" y="2270125"/>
            <a:ext cx="2500312" cy="2233613"/>
            <a:chOff x="2784" y="2584"/>
            <a:chExt cx="705" cy="591"/>
          </a:xfrm>
        </p:grpSpPr>
        <p:sp>
          <p:nvSpPr>
            <p:cNvPr id="26642" name="Oval 12"/>
            <p:cNvSpPr>
              <a:spLocks noChangeArrowheads="1"/>
            </p:cNvSpPr>
            <p:nvPr/>
          </p:nvSpPr>
          <p:spPr bwMode="auto">
            <a:xfrm>
              <a:off x="3017" y="2674"/>
              <a:ext cx="254" cy="473"/>
            </a:xfrm>
            <a:prstGeom prst="ellipse">
              <a:avLst/>
            </a:prstGeom>
            <a:solidFill>
              <a:schemeClr val="tx1"/>
            </a:solidFill>
            <a:ln w="9525">
              <a:solidFill>
                <a:schemeClr val="tx1"/>
              </a:solidFill>
              <a:round/>
              <a:headEnd/>
              <a:tailEnd/>
            </a:ln>
          </p:spPr>
          <p:txBody>
            <a:bodyPr wrap="none" anchor="ctr"/>
            <a:lstStyle/>
            <a:p>
              <a:endParaRPr lang="el-GR"/>
            </a:p>
          </p:txBody>
        </p:sp>
        <p:grpSp>
          <p:nvGrpSpPr>
            <p:cNvPr id="26643" name="Group 20"/>
            <p:cNvGrpSpPr>
              <a:grpSpLocks/>
            </p:cNvGrpSpPr>
            <p:nvPr/>
          </p:nvGrpSpPr>
          <p:grpSpPr bwMode="auto">
            <a:xfrm>
              <a:off x="2784" y="2585"/>
              <a:ext cx="274" cy="590"/>
              <a:chOff x="2784" y="2585"/>
              <a:chExt cx="274" cy="590"/>
            </a:xfrm>
          </p:grpSpPr>
          <p:sp>
            <p:nvSpPr>
              <p:cNvPr id="26648" name="Freeform 13"/>
              <p:cNvSpPr>
                <a:spLocks/>
              </p:cNvSpPr>
              <p:nvPr/>
            </p:nvSpPr>
            <p:spPr bwMode="auto">
              <a:xfrm>
                <a:off x="2887" y="2585"/>
                <a:ext cx="171" cy="192"/>
              </a:xfrm>
              <a:custGeom>
                <a:avLst/>
                <a:gdLst>
                  <a:gd name="T0" fmla="*/ 171 w 171"/>
                  <a:gd name="T1" fmla="*/ 192 h 192"/>
                  <a:gd name="T2" fmla="*/ 62 w 171"/>
                  <a:gd name="T3" fmla="*/ 144 h 192"/>
                  <a:gd name="T4" fmla="*/ 0 w 171"/>
                  <a:gd name="T5" fmla="*/ 0 h 192"/>
                  <a:gd name="T6" fmla="*/ 0 60000 65536"/>
                  <a:gd name="T7" fmla="*/ 0 60000 65536"/>
                  <a:gd name="T8" fmla="*/ 0 60000 65536"/>
                  <a:gd name="T9" fmla="*/ 0 w 171"/>
                  <a:gd name="T10" fmla="*/ 0 h 192"/>
                  <a:gd name="T11" fmla="*/ 171 w 171"/>
                  <a:gd name="T12" fmla="*/ 192 h 192"/>
                </a:gdLst>
                <a:ahLst/>
                <a:cxnLst>
                  <a:cxn ang="T6">
                    <a:pos x="T0" y="T1"/>
                  </a:cxn>
                  <a:cxn ang="T7">
                    <a:pos x="T2" y="T3"/>
                  </a:cxn>
                  <a:cxn ang="T8">
                    <a:pos x="T4" y="T5"/>
                  </a:cxn>
                </a:cxnLst>
                <a:rect l="T9" t="T10" r="T11" b="T12"/>
                <a:pathLst>
                  <a:path w="171" h="192">
                    <a:moveTo>
                      <a:pt x="171" y="192"/>
                    </a:moveTo>
                    <a:lnTo>
                      <a:pt x="62" y="144"/>
                    </a:lnTo>
                    <a:lnTo>
                      <a:pt x="0" y="0"/>
                    </a:lnTo>
                  </a:path>
                </a:pathLst>
              </a:custGeom>
              <a:noFill/>
              <a:ln w="76200" cmpd="sng">
                <a:solidFill>
                  <a:schemeClr val="tx1"/>
                </a:solidFill>
                <a:round/>
                <a:headEnd/>
                <a:tailEnd/>
              </a:ln>
            </p:spPr>
            <p:txBody>
              <a:bodyPr/>
              <a:lstStyle/>
              <a:p>
                <a:endParaRPr lang="el-GR"/>
              </a:p>
            </p:txBody>
          </p:sp>
          <p:sp>
            <p:nvSpPr>
              <p:cNvPr id="26649" name="Freeform 14"/>
              <p:cNvSpPr>
                <a:spLocks/>
              </p:cNvSpPr>
              <p:nvPr/>
            </p:nvSpPr>
            <p:spPr bwMode="auto">
              <a:xfrm>
                <a:off x="2784" y="2846"/>
                <a:ext cx="252" cy="55"/>
              </a:xfrm>
              <a:custGeom>
                <a:avLst/>
                <a:gdLst>
                  <a:gd name="T0" fmla="*/ 252 w 252"/>
                  <a:gd name="T1" fmla="*/ 25 h 55"/>
                  <a:gd name="T2" fmla="*/ 130 w 252"/>
                  <a:gd name="T3" fmla="*/ 0 h 55"/>
                  <a:gd name="T4" fmla="*/ 0 w 252"/>
                  <a:gd name="T5" fmla="*/ 55 h 55"/>
                  <a:gd name="T6" fmla="*/ 0 60000 65536"/>
                  <a:gd name="T7" fmla="*/ 0 60000 65536"/>
                  <a:gd name="T8" fmla="*/ 0 60000 65536"/>
                  <a:gd name="T9" fmla="*/ 0 w 252"/>
                  <a:gd name="T10" fmla="*/ 0 h 55"/>
                  <a:gd name="T11" fmla="*/ 252 w 252"/>
                  <a:gd name="T12" fmla="*/ 55 h 55"/>
                </a:gdLst>
                <a:ahLst/>
                <a:cxnLst>
                  <a:cxn ang="T6">
                    <a:pos x="T0" y="T1"/>
                  </a:cxn>
                  <a:cxn ang="T7">
                    <a:pos x="T2" y="T3"/>
                  </a:cxn>
                  <a:cxn ang="T8">
                    <a:pos x="T4" y="T5"/>
                  </a:cxn>
                </a:cxnLst>
                <a:rect l="T9" t="T10" r="T11" b="T12"/>
                <a:pathLst>
                  <a:path w="252" h="55">
                    <a:moveTo>
                      <a:pt x="252" y="25"/>
                    </a:moveTo>
                    <a:lnTo>
                      <a:pt x="130" y="0"/>
                    </a:lnTo>
                    <a:lnTo>
                      <a:pt x="0" y="55"/>
                    </a:lnTo>
                  </a:path>
                </a:pathLst>
              </a:custGeom>
              <a:noFill/>
              <a:ln w="76200" cmpd="sng">
                <a:solidFill>
                  <a:schemeClr val="tx1"/>
                </a:solidFill>
                <a:round/>
                <a:headEnd/>
                <a:tailEnd/>
              </a:ln>
            </p:spPr>
            <p:txBody>
              <a:bodyPr/>
              <a:lstStyle/>
              <a:p>
                <a:endParaRPr lang="el-GR"/>
              </a:p>
            </p:txBody>
          </p:sp>
          <p:sp>
            <p:nvSpPr>
              <p:cNvPr id="26650" name="Freeform 15"/>
              <p:cNvSpPr>
                <a:spLocks/>
              </p:cNvSpPr>
              <p:nvPr/>
            </p:nvSpPr>
            <p:spPr bwMode="auto">
              <a:xfrm>
                <a:off x="2798" y="3006"/>
                <a:ext cx="243" cy="169"/>
              </a:xfrm>
              <a:custGeom>
                <a:avLst/>
                <a:gdLst>
                  <a:gd name="T0" fmla="*/ 243 w 243"/>
                  <a:gd name="T1" fmla="*/ 0 h 169"/>
                  <a:gd name="T2" fmla="*/ 116 w 243"/>
                  <a:gd name="T3" fmla="*/ 4 h 169"/>
                  <a:gd name="T4" fmla="*/ 0 w 243"/>
                  <a:gd name="T5" fmla="*/ 169 h 169"/>
                  <a:gd name="T6" fmla="*/ 0 60000 65536"/>
                  <a:gd name="T7" fmla="*/ 0 60000 65536"/>
                  <a:gd name="T8" fmla="*/ 0 60000 65536"/>
                  <a:gd name="T9" fmla="*/ 0 w 243"/>
                  <a:gd name="T10" fmla="*/ 0 h 169"/>
                  <a:gd name="T11" fmla="*/ 243 w 243"/>
                  <a:gd name="T12" fmla="*/ 169 h 169"/>
                </a:gdLst>
                <a:ahLst/>
                <a:cxnLst>
                  <a:cxn ang="T6">
                    <a:pos x="T0" y="T1"/>
                  </a:cxn>
                  <a:cxn ang="T7">
                    <a:pos x="T2" y="T3"/>
                  </a:cxn>
                  <a:cxn ang="T8">
                    <a:pos x="T4" y="T5"/>
                  </a:cxn>
                </a:cxnLst>
                <a:rect l="T9" t="T10" r="T11" b="T12"/>
                <a:pathLst>
                  <a:path w="243" h="169">
                    <a:moveTo>
                      <a:pt x="243" y="0"/>
                    </a:moveTo>
                    <a:lnTo>
                      <a:pt x="116" y="4"/>
                    </a:lnTo>
                    <a:lnTo>
                      <a:pt x="0" y="169"/>
                    </a:lnTo>
                  </a:path>
                </a:pathLst>
              </a:custGeom>
              <a:noFill/>
              <a:ln w="76200" cmpd="sng">
                <a:solidFill>
                  <a:schemeClr val="tx1"/>
                </a:solidFill>
                <a:round/>
                <a:headEnd/>
                <a:tailEnd/>
              </a:ln>
            </p:spPr>
            <p:txBody>
              <a:bodyPr/>
              <a:lstStyle/>
              <a:p>
                <a:endParaRPr lang="el-GR"/>
              </a:p>
            </p:txBody>
          </p:sp>
        </p:grpSp>
        <p:grpSp>
          <p:nvGrpSpPr>
            <p:cNvPr id="26644" name="Group 19"/>
            <p:cNvGrpSpPr>
              <a:grpSpLocks/>
            </p:cNvGrpSpPr>
            <p:nvPr/>
          </p:nvGrpSpPr>
          <p:grpSpPr bwMode="auto">
            <a:xfrm flipH="1">
              <a:off x="3215" y="2584"/>
              <a:ext cx="274" cy="590"/>
              <a:chOff x="2920" y="2721"/>
              <a:chExt cx="274" cy="590"/>
            </a:xfrm>
          </p:grpSpPr>
          <p:sp>
            <p:nvSpPr>
              <p:cNvPr id="26645" name="Freeform 16"/>
              <p:cNvSpPr>
                <a:spLocks/>
              </p:cNvSpPr>
              <p:nvPr/>
            </p:nvSpPr>
            <p:spPr bwMode="auto">
              <a:xfrm>
                <a:off x="3023" y="2721"/>
                <a:ext cx="171" cy="192"/>
              </a:xfrm>
              <a:custGeom>
                <a:avLst/>
                <a:gdLst>
                  <a:gd name="T0" fmla="*/ 171 w 171"/>
                  <a:gd name="T1" fmla="*/ 192 h 192"/>
                  <a:gd name="T2" fmla="*/ 62 w 171"/>
                  <a:gd name="T3" fmla="*/ 144 h 192"/>
                  <a:gd name="T4" fmla="*/ 0 w 171"/>
                  <a:gd name="T5" fmla="*/ 0 h 192"/>
                  <a:gd name="T6" fmla="*/ 0 60000 65536"/>
                  <a:gd name="T7" fmla="*/ 0 60000 65536"/>
                  <a:gd name="T8" fmla="*/ 0 60000 65536"/>
                  <a:gd name="T9" fmla="*/ 0 w 171"/>
                  <a:gd name="T10" fmla="*/ 0 h 192"/>
                  <a:gd name="T11" fmla="*/ 171 w 171"/>
                  <a:gd name="T12" fmla="*/ 192 h 192"/>
                </a:gdLst>
                <a:ahLst/>
                <a:cxnLst>
                  <a:cxn ang="T6">
                    <a:pos x="T0" y="T1"/>
                  </a:cxn>
                  <a:cxn ang="T7">
                    <a:pos x="T2" y="T3"/>
                  </a:cxn>
                  <a:cxn ang="T8">
                    <a:pos x="T4" y="T5"/>
                  </a:cxn>
                </a:cxnLst>
                <a:rect l="T9" t="T10" r="T11" b="T12"/>
                <a:pathLst>
                  <a:path w="171" h="192">
                    <a:moveTo>
                      <a:pt x="171" y="192"/>
                    </a:moveTo>
                    <a:lnTo>
                      <a:pt x="62" y="144"/>
                    </a:lnTo>
                    <a:lnTo>
                      <a:pt x="0" y="0"/>
                    </a:lnTo>
                  </a:path>
                </a:pathLst>
              </a:custGeom>
              <a:noFill/>
              <a:ln w="76200" cmpd="sng">
                <a:solidFill>
                  <a:schemeClr val="tx1"/>
                </a:solidFill>
                <a:round/>
                <a:headEnd/>
                <a:tailEnd/>
              </a:ln>
            </p:spPr>
            <p:txBody>
              <a:bodyPr/>
              <a:lstStyle/>
              <a:p>
                <a:endParaRPr lang="el-GR"/>
              </a:p>
            </p:txBody>
          </p:sp>
          <p:sp>
            <p:nvSpPr>
              <p:cNvPr id="26646" name="Freeform 17"/>
              <p:cNvSpPr>
                <a:spLocks/>
              </p:cNvSpPr>
              <p:nvPr/>
            </p:nvSpPr>
            <p:spPr bwMode="auto">
              <a:xfrm>
                <a:off x="2920" y="2982"/>
                <a:ext cx="252" cy="55"/>
              </a:xfrm>
              <a:custGeom>
                <a:avLst/>
                <a:gdLst>
                  <a:gd name="T0" fmla="*/ 252 w 252"/>
                  <a:gd name="T1" fmla="*/ 25 h 55"/>
                  <a:gd name="T2" fmla="*/ 130 w 252"/>
                  <a:gd name="T3" fmla="*/ 0 h 55"/>
                  <a:gd name="T4" fmla="*/ 0 w 252"/>
                  <a:gd name="T5" fmla="*/ 55 h 55"/>
                  <a:gd name="T6" fmla="*/ 0 60000 65536"/>
                  <a:gd name="T7" fmla="*/ 0 60000 65536"/>
                  <a:gd name="T8" fmla="*/ 0 60000 65536"/>
                  <a:gd name="T9" fmla="*/ 0 w 252"/>
                  <a:gd name="T10" fmla="*/ 0 h 55"/>
                  <a:gd name="T11" fmla="*/ 252 w 252"/>
                  <a:gd name="T12" fmla="*/ 55 h 55"/>
                </a:gdLst>
                <a:ahLst/>
                <a:cxnLst>
                  <a:cxn ang="T6">
                    <a:pos x="T0" y="T1"/>
                  </a:cxn>
                  <a:cxn ang="T7">
                    <a:pos x="T2" y="T3"/>
                  </a:cxn>
                  <a:cxn ang="T8">
                    <a:pos x="T4" y="T5"/>
                  </a:cxn>
                </a:cxnLst>
                <a:rect l="T9" t="T10" r="T11" b="T12"/>
                <a:pathLst>
                  <a:path w="252" h="55">
                    <a:moveTo>
                      <a:pt x="252" y="25"/>
                    </a:moveTo>
                    <a:lnTo>
                      <a:pt x="130" y="0"/>
                    </a:lnTo>
                    <a:lnTo>
                      <a:pt x="0" y="55"/>
                    </a:lnTo>
                  </a:path>
                </a:pathLst>
              </a:custGeom>
              <a:noFill/>
              <a:ln w="76200" cmpd="sng">
                <a:solidFill>
                  <a:schemeClr val="tx1"/>
                </a:solidFill>
                <a:round/>
                <a:headEnd/>
                <a:tailEnd/>
              </a:ln>
            </p:spPr>
            <p:txBody>
              <a:bodyPr/>
              <a:lstStyle/>
              <a:p>
                <a:endParaRPr lang="el-GR"/>
              </a:p>
            </p:txBody>
          </p:sp>
          <p:sp>
            <p:nvSpPr>
              <p:cNvPr id="26647" name="Freeform 18"/>
              <p:cNvSpPr>
                <a:spLocks/>
              </p:cNvSpPr>
              <p:nvPr/>
            </p:nvSpPr>
            <p:spPr bwMode="auto">
              <a:xfrm>
                <a:off x="2934" y="3142"/>
                <a:ext cx="243" cy="169"/>
              </a:xfrm>
              <a:custGeom>
                <a:avLst/>
                <a:gdLst>
                  <a:gd name="T0" fmla="*/ 243 w 243"/>
                  <a:gd name="T1" fmla="*/ 0 h 169"/>
                  <a:gd name="T2" fmla="*/ 116 w 243"/>
                  <a:gd name="T3" fmla="*/ 4 h 169"/>
                  <a:gd name="T4" fmla="*/ 0 w 243"/>
                  <a:gd name="T5" fmla="*/ 169 h 169"/>
                  <a:gd name="T6" fmla="*/ 0 60000 65536"/>
                  <a:gd name="T7" fmla="*/ 0 60000 65536"/>
                  <a:gd name="T8" fmla="*/ 0 60000 65536"/>
                  <a:gd name="T9" fmla="*/ 0 w 243"/>
                  <a:gd name="T10" fmla="*/ 0 h 169"/>
                  <a:gd name="T11" fmla="*/ 243 w 243"/>
                  <a:gd name="T12" fmla="*/ 169 h 169"/>
                </a:gdLst>
                <a:ahLst/>
                <a:cxnLst>
                  <a:cxn ang="T6">
                    <a:pos x="T0" y="T1"/>
                  </a:cxn>
                  <a:cxn ang="T7">
                    <a:pos x="T2" y="T3"/>
                  </a:cxn>
                  <a:cxn ang="T8">
                    <a:pos x="T4" y="T5"/>
                  </a:cxn>
                </a:cxnLst>
                <a:rect l="T9" t="T10" r="T11" b="T12"/>
                <a:pathLst>
                  <a:path w="243" h="169">
                    <a:moveTo>
                      <a:pt x="243" y="0"/>
                    </a:moveTo>
                    <a:lnTo>
                      <a:pt x="116" y="4"/>
                    </a:lnTo>
                    <a:lnTo>
                      <a:pt x="0" y="169"/>
                    </a:lnTo>
                  </a:path>
                </a:pathLst>
              </a:custGeom>
              <a:noFill/>
              <a:ln w="76200" cmpd="sng">
                <a:solidFill>
                  <a:schemeClr val="tx1"/>
                </a:solidFill>
                <a:round/>
                <a:headEnd/>
                <a:tailEnd/>
              </a:ln>
            </p:spPr>
            <p:txBody>
              <a:bodyPr/>
              <a:lstStyle/>
              <a:p>
                <a:endParaRPr lang="el-GR"/>
              </a:p>
            </p:txBody>
          </p:sp>
        </p:grpSp>
      </p:grpSp>
      <p:sp>
        <p:nvSpPr>
          <p:cNvPr id="26629" name="Rectangle 23"/>
          <p:cNvSpPr>
            <a:spLocks noChangeArrowheads="1"/>
          </p:cNvSpPr>
          <p:nvPr/>
        </p:nvSpPr>
        <p:spPr bwMode="auto">
          <a:xfrm rot="-825647">
            <a:off x="1685925" y="4365625"/>
            <a:ext cx="784225" cy="315913"/>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26630" name="AutoShape 24"/>
          <p:cNvSpPr>
            <a:spLocks noChangeArrowheads="1"/>
          </p:cNvSpPr>
          <p:nvPr/>
        </p:nvSpPr>
        <p:spPr bwMode="auto">
          <a:xfrm rot="4630670">
            <a:off x="2272506" y="4214019"/>
            <a:ext cx="631825" cy="369888"/>
          </a:xfrm>
          <a:custGeom>
            <a:avLst/>
            <a:gdLst>
              <a:gd name="T0" fmla="*/ 16171416 w 21600"/>
              <a:gd name="T1" fmla="*/ 3167063 h 21600"/>
              <a:gd name="T2" fmla="*/ 9240821 w 21600"/>
              <a:gd name="T3" fmla="*/ 6334126 h 21600"/>
              <a:gd name="T4" fmla="*/ 2310198 w 21600"/>
              <a:gd name="T5" fmla="*/ 3167063 h 21600"/>
              <a:gd name="T6" fmla="*/ 924082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l-GR"/>
          </a:p>
        </p:txBody>
      </p:sp>
      <p:grpSp>
        <p:nvGrpSpPr>
          <p:cNvPr id="26631" name="Group 25"/>
          <p:cNvGrpSpPr>
            <a:grpSpLocks/>
          </p:cNvGrpSpPr>
          <p:nvPr/>
        </p:nvGrpSpPr>
        <p:grpSpPr bwMode="auto">
          <a:xfrm rot="-469815">
            <a:off x="2859088" y="4192588"/>
            <a:ext cx="300037" cy="268287"/>
            <a:chOff x="2784" y="2584"/>
            <a:chExt cx="705" cy="591"/>
          </a:xfrm>
        </p:grpSpPr>
        <p:sp>
          <p:nvSpPr>
            <p:cNvPr id="26633" name="Oval 26"/>
            <p:cNvSpPr>
              <a:spLocks noChangeArrowheads="1"/>
            </p:cNvSpPr>
            <p:nvPr/>
          </p:nvSpPr>
          <p:spPr bwMode="auto">
            <a:xfrm>
              <a:off x="3017" y="2674"/>
              <a:ext cx="254" cy="473"/>
            </a:xfrm>
            <a:prstGeom prst="ellipse">
              <a:avLst/>
            </a:prstGeom>
            <a:solidFill>
              <a:schemeClr val="tx1"/>
            </a:solidFill>
            <a:ln w="12700">
              <a:solidFill>
                <a:schemeClr val="tx1"/>
              </a:solidFill>
              <a:round/>
              <a:headEnd/>
              <a:tailEnd/>
            </a:ln>
          </p:spPr>
          <p:txBody>
            <a:bodyPr wrap="none" anchor="ctr"/>
            <a:lstStyle/>
            <a:p>
              <a:endParaRPr lang="el-GR"/>
            </a:p>
          </p:txBody>
        </p:sp>
        <p:grpSp>
          <p:nvGrpSpPr>
            <p:cNvPr id="26634" name="Group 27"/>
            <p:cNvGrpSpPr>
              <a:grpSpLocks/>
            </p:cNvGrpSpPr>
            <p:nvPr/>
          </p:nvGrpSpPr>
          <p:grpSpPr bwMode="auto">
            <a:xfrm>
              <a:off x="2784" y="2585"/>
              <a:ext cx="274" cy="590"/>
              <a:chOff x="2784" y="2585"/>
              <a:chExt cx="274" cy="590"/>
            </a:xfrm>
          </p:grpSpPr>
          <p:sp>
            <p:nvSpPr>
              <p:cNvPr id="26639" name="Freeform 28"/>
              <p:cNvSpPr>
                <a:spLocks/>
              </p:cNvSpPr>
              <p:nvPr/>
            </p:nvSpPr>
            <p:spPr bwMode="auto">
              <a:xfrm>
                <a:off x="2887" y="2585"/>
                <a:ext cx="171" cy="192"/>
              </a:xfrm>
              <a:custGeom>
                <a:avLst/>
                <a:gdLst>
                  <a:gd name="T0" fmla="*/ 171 w 171"/>
                  <a:gd name="T1" fmla="*/ 192 h 192"/>
                  <a:gd name="T2" fmla="*/ 62 w 171"/>
                  <a:gd name="T3" fmla="*/ 144 h 192"/>
                  <a:gd name="T4" fmla="*/ 0 w 171"/>
                  <a:gd name="T5" fmla="*/ 0 h 192"/>
                  <a:gd name="T6" fmla="*/ 0 60000 65536"/>
                  <a:gd name="T7" fmla="*/ 0 60000 65536"/>
                  <a:gd name="T8" fmla="*/ 0 60000 65536"/>
                  <a:gd name="T9" fmla="*/ 0 w 171"/>
                  <a:gd name="T10" fmla="*/ 0 h 192"/>
                  <a:gd name="T11" fmla="*/ 171 w 171"/>
                  <a:gd name="T12" fmla="*/ 192 h 192"/>
                </a:gdLst>
                <a:ahLst/>
                <a:cxnLst>
                  <a:cxn ang="T6">
                    <a:pos x="T0" y="T1"/>
                  </a:cxn>
                  <a:cxn ang="T7">
                    <a:pos x="T2" y="T3"/>
                  </a:cxn>
                  <a:cxn ang="T8">
                    <a:pos x="T4" y="T5"/>
                  </a:cxn>
                </a:cxnLst>
                <a:rect l="T9" t="T10" r="T11" b="T12"/>
                <a:pathLst>
                  <a:path w="171" h="192">
                    <a:moveTo>
                      <a:pt x="171" y="192"/>
                    </a:moveTo>
                    <a:lnTo>
                      <a:pt x="62" y="144"/>
                    </a:lnTo>
                    <a:lnTo>
                      <a:pt x="0" y="0"/>
                    </a:lnTo>
                  </a:path>
                </a:pathLst>
              </a:custGeom>
              <a:noFill/>
              <a:ln w="12700" cmpd="sng">
                <a:solidFill>
                  <a:schemeClr val="tx1"/>
                </a:solidFill>
                <a:round/>
                <a:headEnd/>
                <a:tailEnd/>
              </a:ln>
            </p:spPr>
            <p:txBody>
              <a:bodyPr/>
              <a:lstStyle/>
              <a:p>
                <a:endParaRPr lang="el-GR"/>
              </a:p>
            </p:txBody>
          </p:sp>
          <p:sp>
            <p:nvSpPr>
              <p:cNvPr id="26640" name="Freeform 29"/>
              <p:cNvSpPr>
                <a:spLocks/>
              </p:cNvSpPr>
              <p:nvPr/>
            </p:nvSpPr>
            <p:spPr bwMode="auto">
              <a:xfrm>
                <a:off x="2784" y="2846"/>
                <a:ext cx="252" cy="55"/>
              </a:xfrm>
              <a:custGeom>
                <a:avLst/>
                <a:gdLst>
                  <a:gd name="T0" fmla="*/ 252 w 252"/>
                  <a:gd name="T1" fmla="*/ 25 h 55"/>
                  <a:gd name="T2" fmla="*/ 130 w 252"/>
                  <a:gd name="T3" fmla="*/ 0 h 55"/>
                  <a:gd name="T4" fmla="*/ 0 w 252"/>
                  <a:gd name="T5" fmla="*/ 55 h 55"/>
                  <a:gd name="T6" fmla="*/ 0 60000 65536"/>
                  <a:gd name="T7" fmla="*/ 0 60000 65536"/>
                  <a:gd name="T8" fmla="*/ 0 60000 65536"/>
                  <a:gd name="T9" fmla="*/ 0 w 252"/>
                  <a:gd name="T10" fmla="*/ 0 h 55"/>
                  <a:gd name="T11" fmla="*/ 252 w 252"/>
                  <a:gd name="T12" fmla="*/ 55 h 55"/>
                </a:gdLst>
                <a:ahLst/>
                <a:cxnLst>
                  <a:cxn ang="T6">
                    <a:pos x="T0" y="T1"/>
                  </a:cxn>
                  <a:cxn ang="T7">
                    <a:pos x="T2" y="T3"/>
                  </a:cxn>
                  <a:cxn ang="T8">
                    <a:pos x="T4" y="T5"/>
                  </a:cxn>
                </a:cxnLst>
                <a:rect l="T9" t="T10" r="T11" b="T12"/>
                <a:pathLst>
                  <a:path w="252" h="55">
                    <a:moveTo>
                      <a:pt x="252" y="25"/>
                    </a:moveTo>
                    <a:lnTo>
                      <a:pt x="130" y="0"/>
                    </a:lnTo>
                    <a:lnTo>
                      <a:pt x="0" y="55"/>
                    </a:lnTo>
                  </a:path>
                </a:pathLst>
              </a:custGeom>
              <a:noFill/>
              <a:ln w="12700" cmpd="sng">
                <a:solidFill>
                  <a:schemeClr val="tx1"/>
                </a:solidFill>
                <a:round/>
                <a:headEnd/>
                <a:tailEnd/>
              </a:ln>
            </p:spPr>
            <p:txBody>
              <a:bodyPr/>
              <a:lstStyle/>
              <a:p>
                <a:endParaRPr lang="el-GR"/>
              </a:p>
            </p:txBody>
          </p:sp>
          <p:sp>
            <p:nvSpPr>
              <p:cNvPr id="26641" name="Freeform 30"/>
              <p:cNvSpPr>
                <a:spLocks/>
              </p:cNvSpPr>
              <p:nvPr/>
            </p:nvSpPr>
            <p:spPr bwMode="auto">
              <a:xfrm>
                <a:off x="2798" y="3006"/>
                <a:ext cx="243" cy="169"/>
              </a:xfrm>
              <a:custGeom>
                <a:avLst/>
                <a:gdLst>
                  <a:gd name="T0" fmla="*/ 243 w 243"/>
                  <a:gd name="T1" fmla="*/ 0 h 169"/>
                  <a:gd name="T2" fmla="*/ 116 w 243"/>
                  <a:gd name="T3" fmla="*/ 4 h 169"/>
                  <a:gd name="T4" fmla="*/ 0 w 243"/>
                  <a:gd name="T5" fmla="*/ 169 h 169"/>
                  <a:gd name="T6" fmla="*/ 0 60000 65536"/>
                  <a:gd name="T7" fmla="*/ 0 60000 65536"/>
                  <a:gd name="T8" fmla="*/ 0 60000 65536"/>
                  <a:gd name="T9" fmla="*/ 0 w 243"/>
                  <a:gd name="T10" fmla="*/ 0 h 169"/>
                  <a:gd name="T11" fmla="*/ 243 w 243"/>
                  <a:gd name="T12" fmla="*/ 169 h 169"/>
                </a:gdLst>
                <a:ahLst/>
                <a:cxnLst>
                  <a:cxn ang="T6">
                    <a:pos x="T0" y="T1"/>
                  </a:cxn>
                  <a:cxn ang="T7">
                    <a:pos x="T2" y="T3"/>
                  </a:cxn>
                  <a:cxn ang="T8">
                    <a:pos x="T4" y="T5"/>
                  </a:cxn>
                </a:cxnLst>
                <a:rect l="T9" t="T10" r="T11" b="T12"/>
                <a:pathLst>
                  <a:path w="243" h="169">
                    <a:moveTo>
                      <a:pt x="243" y="0"/>
                    </a:moveTo>
                    <a:lnTo>
                      <a:pt x="116" y="4"/>
                    </a:lnTo>
                    <a:lnTo>
                      <a:pt x="0" y="169"/>
                    </a:lnTo>
                  </a:path>
                </a:pathLst>
              </a:custGeom>
              <a:noFill/>
              <a:ln w="12700" cmpd="sng">
                <a:solidFill>
                  <a:schemeClr val="tx1"/>
                </a:solidFill>
                <a:round/>
                <a:headEnd/>
                <a:tailEnd/>
              </a:ln>
            </p:spPr>
            <p:txBody>
              <a:bodyPr/>
              <a:lstStyle/>
              <a:p>
                <a:endParaRPr lang="el-GR"/>
              </a:p>
            </p:txBody>
          </p:sp>
        </p:grpSp>
        <p:grpSp>
          <p:nvGrpSpPr>
            <p:cNvPr id="26635" name="Group 31"/>
            <p:cNvGrpSpPr>
              <a:grpSpLocks/>
            </p:cNvGrpSpPr>
            <p:nvPr/>
          </p:nvGrpSpPr>
          <p:grpSpPr bwMode="auto">
            <a:xfrm flipH="1">
              <a:off x="3215" y="2584"/>
              <a:ext cx="274" cy="590"/>
              <a:chOff x="2920" y="2721"/>
              <a:chExt cx="274" cy="590"/>
            </a:xfrm>
          </p:grpSpPr>
          <p:sp>
            <p:nvSpPr>
              <p:cNvPr id="26636" name="Freeform 32"/>
              <p:cNvSpPr>
                <a:spLocks/>
              </p:cNvSpPr>
              <p:nvPr/>
            </p:nvSpPr>
            <p:spPr bwMode="auto">
              <a:xfrm>
                <a:off x="3023" y="2721"/>
                <a:ext cx="171" cy="192"/>
              </a:xfrm>
              <a:custGeom>
                <a:avLst/>
                <a:gdLst>
                  <a:gd name="T0" fmla="*/ 171 w 171"/>
                  <a:gd name="T1" fmla="*/ 192 h 192"/>
                  <a:gd name="T2" fmla="*/ 62 w 171"/>
                  <a:gd name="T3" fmla="*/ 144 h 192"/>
                  <a:gd name="T4" fmla="*/ 0 w 171"/>
                  <a:gd name="T5" fmla="*/ 0 h 192"/>
                  <a:gd name="T6" fmla="*/ 0 60000 65536"/>
                  <a:gd name="T7" fmla="*/ 0 60000 65536"/>
                  <a:gd name="T8" fmla="*/ 0 60000 65536"/>
                  <a:gd name="T9" fmla="*/ 0 w 171"/>
                  <a:gd name="T10" fmla="*/ 0 h 192"/>
                  <a:gd name="T11" fmla="*/ 171 w 171"/>
                  <a:gd name="T12" fmla="*/ 192 h 192"/>
                </a:gdLst>
                <a:ahLst/>
                <a:cxnLst>
                  <a:cxn ang="T6">
                    <a:pos x="T0" y="T1"/>
                  </a:cxn>
                  <a:cxn ang="T7">
                    <a:pos x="T2" y="T3"/>
                  </a:cxn>
                  <a:cxn ang="T8">
                    <a:pos x="T4" y="T5"/>
                  </a:cxn>
                </a:cxnLst>
                <a:rect l="T9" t="T10" r="T11" b="T12"/>
                <a:pathLst>
                  <a:path w="171" h="192">
                    <a:moveTo>
                      <a:pt x="171" y="192"/>
                    </a:moveTo>
                    <a:lnTo>
                      <a:pt x="62" y="144"/>
                    </a:lnTo>
                    <a:lnTo>
                      <a:pt x="0" y="0"/>
                    </a:lnTo>
                  </a:path>
                </a:pathLst>
              </a:custGeom>
              <a:noFill/>
              <a:ln w="12700" cmpd="sng">
                <a:solidFill>
                  <a:schemeClr val="tx1"/>
                </a:solidFill>
                <a:round/>
                <a:headEnd/>
                <a:tailEnd/>
              </a:ln>
            </p:spPr>
            <p:txBody>
              <a:bodyPr/>
              <a:lstStyle/>
              <a:p>
                <a:endParaRPr lang="el-GR"/>
              </a:p>
            </p:txBody>
          </p:sp>
          <p:sp>
            <p:nvSpPr>
              <p:cNvPr id="26637" name="Freeform 33"/>
              <p:cNvSpPr>
                <a:spLocks/>
              </p:cNvSpPr>
              <p:nvPr/>
            </p:nvSpPr>
            <p:spPr bwMode="auto">
              <a:xfrm>
                <a:off x="2920" y="2982"/>
                <a:ext cx="252" cy="55"/>
              </a:xfrm>
              <a:custGeom>
                <a:avLst/>
                <a:gdLst>
                  <a:gd name="T0" fmla="*/ 252 w 252"/>
                  <a:gd name="T1" fmla="*/ 25 h 55"/>
                  <a:gd name="T2" fmla="*/ 130 w 252"/>
                  <a:gd name="T3" fmla="*/ 0 h 55"/>
                  <a:gd name="T4" fmla="*/ 0 w 252"/>
                  <a:gd name="T5" fmla="*/ 55 h 55"/>
                  <a:gd name="T6" fmla="*/ 0 60000 65536"/>
                  <a:gd name="T7" fmla="*/ 0 60000 65536"/>
                  <a:gd name="T8" fmla="*/ 0 60000 65536"/>
                  <a:gd name="T9" fmla="*/ 0 w 252"/>
                  <a:gd name="T10" fmla="*/ 0 h 55"/>
                  <a:gd name="T11" fmla="*/ 252 w 252"/>
                  <a:gd name="T12" fmla="*/ 55 h 55"/>
                </a:gdLst>
                <a:ahLst/>
                <a:cxnLst>
                  <a:cxn ang="T6">
                    <a:pos x="T0" y="T1"/>
                  </a:cxn>
                  <a:cxn ang="T7">
                    <a:pos x="T2" y="T3"/>
                  </a:cxn>
                  <a:cxn ang="T8">
                    <a:pos x="T4" y="T5"/>
                  </a:cxn>
                </a:cxnLst>
                <a:rect l="T9" t="T10" r="T11" b="T12"/>
                <a:pathLst>
                  <a:path w="252" h="55">
                    <a:moveTo>
                      <a:pt x="252" y="25"/>
                    </a:moveTo>
                    <a:lnTo>
                      <a:pt x="130" y="0"/>
                    </a:lnTo>
                    <a:lnTo>
                      <a:pt x="0" y="55"/>
                    </a:lnTo>
                  </a:path>
                </a:pathLst>
              </a:custGeom>
              <a:noFill/>
              <a:ln w="12700" cmpd="sng">
                <a:solidFill>
                  <a:schemeClr val="tx1"/>
                </a:solidFill>
                <a:round/>
                <a:headEnd/>
                <a:tailEnd/>
              </a:ln>
            </p:spPr>
            <p:txBody>
              <a:bodyPr/>
              <a:lstStyle/>
              <a:p>
                <a:endParaRPr lang="el-GR"/>
              </a:p>
            </p:txBody>
          </p:sp>
          <p:sp>
            <p:nvSpPr>
              <p:cNvPr id="26638" name="Freeform 34"/>
              <p:cNvSpPr>
                <a:spLocks/>
              </p:cNvSpPr>
              <p:nvPr/>
            </p:nvSpPr>
            <p:spPr bwMode="auto">
              <a:xfrm>
                <a:off x="2934" y="3142"/>
                <a:ext cx="243" cy="169"/>
              </a:xfrm>
              <a:custGeom>
                <a:avLst/>
                <a:gdLst>
                  <a:gd name="T0" fmla="*/ 243 w 243"/>
                  <a:gd name="T1" fmla="*/ 0 h 169"/>
                  <a:gd name="T2" fmla="*/ 116 w 243"/>
                  <a:gd name="T3" fmla="*/ 4 h 169"/>
                  <a:gd name="T4" fmla="*/ 0 w 243"/>
                  <a:gd name="T5" fmla="*/ 169 h 169"/>
                  <a:gd name="T6" fmla="*/ 0 60000 65536"/>
                  <a:gd name="T7" fmla="*/ 0 60000 65536"/>
                  <a:gd name="T8" fmla="*/ 0 60000 65536"/>
                  <a:gd name="T9" fmla="*/ 0 w 243"/>
                  <a:gd name="T10" fmla="*/ 0 h 169"/>
                  <a:gd name="T11" fmla="*/ 243 w 243"/>
                  <a:gd name="T12" fmla="*/ 169 h 169"/>
                </a:gdLst>
                <a:ahLst/>
                <a:cxnLst>
                  <a:cxn ang="T6">
                    <a:pos x="T0" y="T1"/>
                  </a:cxn>
                  <a:cxn ang="T7">
                    <a:pos x="T2" y="T3"/>
                  </a:cxn>
                  <a:cxn ang="T8">
                    <a:pos x="T4" y="T5"/>
                  </a:cxn>
                </a:cxnLst>
                <a:rect l="T9" t="T10" r="T11" b="T12"/>
                <a:pathLst>
                  <a:path w="243" h="169">
                    <a:moveTo>
                      <a:pt x="243" y="0"/>
                    </a:moveTo>
                    <a:lnTo>
                      <a:pt x="116" y="4"/>
                    </a:lnTo>
                    <a:lnTo>
                      <a:pt x="0" y="169"/>
                    </a:lnTo>
                  </a:path>
                </a:pathLst>
              </a:custGeom>
              <a:noFill/>
              <a:ln w="12700" cmpd="sng">
                <a:solidFill>
                  <a:schemeClr val="tx1"/>
                </a:solidFill>
                <a:round/>
                <a:headEnd/>
                <a:tailEnd/>
              </a:ln>
            </p:spPr>
            <p:txBody>
              <a:bodyPr/>
              <a:lstStyle/>
              <a:p>
                <a:endParaRPr lang="el-GR"/>
              </a:p>
            </p:txBody>
          </p:sp>
        </p:grpSp>
      </p:grpSp>
      <p:sp>
        <p:nvSpPr>
          <p:cNvPr id="26632" name="Line 35"/>
          <p:cNvSpPr>
            <a:spLocks noChangeShapeType="1"/>
          </p:cNvSpPr>
          <p:nvPr/>
        </p:nvSpPr>
        <p:spPr bwMode="auto">
          <a:xfrm flipV="1">
            <a:off x="3003550" y="2768600"/>
            <a:ext cx="0" cy="1546225"/>
          </a:xfrm>
          <a:prstGeom prst="line">
            <a:avLst/>
          </a:prstGeom>
          <a:noFill/>
          <a:ln w="9525">
            <a:solidFill>
              <a:schemeClr val="tx1"/>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cstate="print"/>
          <a:srcRect/>
          <a:stretch>
            <a:fillRect/>
          </a:stretch>
        </p:blipFill>
        <p:spPr bwMode="auto">
          <a:xfrm>
            <a:off x="2276475" y="595313"/>
            <a:ext cx="5613400" cy="606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02026_10-4-69_22-11-02_F"/>
          <p:cNvPicPr>
            <a:picLocks noChangeAspect="1" noChangeArrowheads="1"/>
          </p:cNvPicPr>
          <p:nvPr/>
        </p:nvPicPr>
        <p:blipFill>
          <a:blip r:embed="rId3" cstate="print"/>
          <a:srcRect/>
          <a:stretch>
            <a:fillRect/>
          </a:stretch>
        </p:blipFill>
        <p:spPr bwMode="auto">
          <a:xfrm>
            <a:off x="1920875" y="1795463"/>
            <a:ext cx="5302250" cy="4335462"/>
          </a:xfrm>
          <a:prstGeom prst="rect">
            <a:avLst/>
          </a:prstGeom>
          <a:noFill/>
          <a:ln w="9525">
            <a:noFill/>
            <a:miter lim="800000"/>
            <a:headEnd/>
            <a:tailEnd/>
          </a:ln>
        </p:spPr>
      </p:pic>
      <p:grpSp>
        <p:nvGrpSpPr>
          <p:cNvPr id="2" name="Group 3"/>
          <p:cNvGrpSpPr>
            <a:grpSpLocks/>
          </p:cNvGrpSpPr>
          <p:nvPr/>
        </p:nvGrpSpPr>
        <p:grpSpPr bwMode="auto">
          <a:xfrm>
            <a:off x="2843213" y="2651125"/>
            <a:ext cx="514350" cy="1717675"/>
            <a:chOff x="1791" y="1334"/>
            <a:chExt cx="324" cy="1082"/>
          </a:xfrm>
        </p:grpSpPr>
        <p:sp>
          <p:nvSpPr>
            <p:cNvPr id="28694" name="Freeform 4"/>
            <p:cNvSpPr>
              <a:spLocks/>
            </p:cNvSpPr>
            <p:nvPr/>
          </p:nvSpPr>
          <p:spPr bwMode="auto">
            <a:xfrm>
              <a:off x="1879" y="1334"/>
              <a:ext cx="236" cy="1082"/>
            </a:xfrm>
            <a:custGeom>
              <a:avLst/>
              <a:gdLst>
                <a:gd name="T0" fmla="*/ 0 w 236"/>
                <a:gd name="T1" fmla="*/ 0 h 1082"/>
                <a:gd name="T2" fmla="*/ 38 w 236"/>
                <a:gd name="T3" fmla="*/ 141 h 1082"/>
                <a:gd name="T4" fmla="*/ 204 w 236"/>
                <a:gd name="T5" fmla="*/ 493 h 1082"/>
                <a:gd name="T6" fmla="*/ 230 w 236"/>
                <a:gd name="T7" fmla="*/ 800 h 1082"/>
                <a:gd name="T8" fmla="*/ 211 w 236"/>
                <a:gd name="T9" fmla="*/ 1082 h 1082"/>
                <a:gd name="T10" fmla="*/ 0 60000 65536"/>
                <a:gd name="T11" fmla="*/ 0 60000 65536"/>
                <a:gd name="T12" fmla="*/ 0 60000 65536"/>
                <a:gd name="T13" fmla="*/ 0 60000 65536"/>
                <a:gd name="T14" fmla="*/ 0 60000 65536"/>
                <a:gd name="T15" fmla="*/ 0 w 236"/>
                <a:gd name="T16" fmla="*/ 0 h 1082"/>
                <a:gd name="T17" fmla="*/ 236 w 236"/>
                <a:gd name="T18" fmla="*/ 1082 h 1082"/>
              </a:gdLst>
              <a:ahLst/>
              <a:cxnLst>
                <a:cxn ang="T10">
                  <a:pos x="T0" y="T1"/>
                </a:cxn>
                <a:cxn ang="T11">
                  <a:pos x="T2" y="T3"/>
                </a:cxn>
                <a:cxn ang="T12">
                  <a:pos x="T4" y="T5"/>
                </a:cxn>
                <a:cxn ang="T13">
                  <a:pos x="T6" y="T7"/>
                </a:cxn>
                <a:cxn ang="T14">
                  <a:pos x="T8" y="T9"/>
                </a:cxn>
              </a:cxnLst>
              <a:rect l="T15" t="T16" r="T17" b="T18"/>
              <a:pathLst>
                <a:path w="236" h="1082">
                  <a:moveTo>
                    <a:pt x="0" y="0"/>
                  </a:moveTo>
                  <a:cubicBezTo>
                    <a:pt x="6" y="23"/>
                    <a:pt x="4" y="59"/>
                    <a:pt x="38" y="141"/>
                  </a:cubicBezTo>
                  <a:cubicBezTo>
                    <a:pt x="72" y="223"/>
                    <a:pt x="172" y="383"/>
                    <a:pt x="204" y="493"/>
                  </a:cubicBezTo>
                  <a:cubicBezTo>
                    <a:pt x="236" y="603"/>
                    <a:pt x="229" y="702"/>
                    <a:pt x="230" y="800"/>
                  </a:cubicBezTo>
                  <a:cubicBezTo>
                    <a:pt x="231" y="898"/>
                    <a:pt x="215" y="1023"/>
                    <a:pt x="211" y="1082"/>
                  </a:cubicBezTo>
                </a:path>
              </a:pathLst>
            </a:custGeom>
            <a:noFill/>
            <a:ln w="19050" cap="flat" cmpd="sng">
              <a:solidFill>
                <a:srgbClr val="66FF33"/>
              </a:solidFill>
              <a:prstDash val="solid"/>
              <a:round/>
              <a:headEnd/>
              <a:tailEnd/>
            </a:ln>
          </p:spPr>
          <p:txBody>
            <a:bodyPr wrap="none" anchor="ctr"/>
            <a:lstStyle/>
            <a:p>
              <a:endParaRPr lang="el-GR"/>
            </a:p>
          </p:txBody>
        </p:sp>
        <p:sp>
          <p:nvSpPr>
            <p:cNvPr id="28695" name="Freeform 5"/>
            <p:cNvSpPr>
              <a:spLocks/>
            </p:cNvSpPr>
            <p:nvPr/>
          </p:nvSpPr>
          <p:spPr bwMode="auto">
            <a:xfrm>
              <a:off x="1791" y="1358"/>
              <a:ext cx="222" cy="1048"/>
            </a:xfrm>
            <a:custGeom>
              <a:avLst/>
              <a:gdLst>
                <a:gd name="T0" fmla="*/ 0 w 222"/>
                <a:gd name="T1" fmla="*/ 0 h 1048"/>
                <a:gd name="T2" fmla="*/ 38 w 222"/>
                <a:gd name="T3" fmla="*/ 141 h 1048"/>
                <a:gd name="T4" fmla="*/ 190 w 222"/>
                <a:gd name="T5" fmla="*/ 495 h 1048"/>
                <a:gd name="T6" fmla="*/ 209 w 222"/>
                <a:gd name="T7" fmla="*/ 792 h 1048"/>
                <a:gd name="T8" fmla="*/ 212 w 222"/>
                <a:gd name="T9" fmla="*/ 1048 h 1048"/>
                <a:gd name="T10" fmla="*/ 0 60000 65536"/>
                <a:gd name="T11" fmla="*/ 0 60000 65536"/>
                <a:gd name="T12" fmla="*/ 0 60000 65536"/>
                <a:gd name="T13" fmla="*/ 0 60000 65536"/>
                <a:gd name="T14" fmla="*/ 0 60000 65536"/>
                <a:gd name="T15" fmla="*/ 0 w 222"/>
                <a:gd name="T16" fmla="*/ 0 h 1048"/>
                <a:gd name="T17" fmla="*/ 222 w 222"/>
                <a:gd name="T18" fmla="*/ 1048 h 1048"/>
              </a:gdLst>
              <a:ahLst/>
              <a:cxnLst>
                <a:cxn ang="T10">
                  <a:pos x="T0" y="T1"/>
                </a:cxn>
                <a:cxn ang="T11">
                  <a:pos x="T2" y="T3"/>
                </a:cxn>
                <a:cxn ang="T12">
                  <a:pos x="T4" y="T5"/>
                </a:cxn>
                <a:cxn ang="T13">
                  <a:pos x="T6" y="T7"/>
                </a:cxn>
                <a:cxn ang="T14">
                  <a:pos x="T8" y="T9"/>
                </a:cxn>
              </a:cxnLst>
              <a:rect l="T15" t="T16" r="T17" b="T18"/>
              <a:pathLst>
                <a:path w="222" h="1048">
                  <a:moveTo>
                    <a:pt x="0" y="0"/>
                  </a:moveTo>
                  <a:cubicBezTo>
                    <a:pt x="6" y="23"/>
                    <a:pt x="6" y="58"/>
                    <a:pt x="38" y="141"/>
                  </a:cubicBezTo>
                  <a:cubicBezTo>
                    <a:pt x="72" y="223"/>
                    <a:pt x="158" y="385"/>
                    <a:pt x="190" y="495"/>
                  </a:cubicBezTo>
                  <a:cubicBezTo>
                    <a:pt x="222" y="605"/>
                    <a:pt x="205" y="709"/>
                    <a:pt x="209" y="792"/>
                  </a:cubicBezTo>
                  <a:cubicBezTo>
                    <a:pt x="213" y="875"/>
                    <a:pt x="211" y="995"/>
                    <a:pt x="212" y="1048"/>
                  </a:cubicBezTo>
                </a:path>
              </a:pathLst>
            </a:custGeom>
            <a:noFill/>
            <a:ln w="19050" cap="flat" cmpd="sng">
              <a:solidFill>
                <a:srgbClr val="FF6600"/>
              </a:solidFill>
              <a:prstDash val="solid"/>
              <a:round/>
              <a:headEnd/>
              <a:tailEnd/>
            </a:ln>
          </p:spPr>
          <p:txBody>
            <a:bodyPr wrap="none" anchor="ctr"/>
            <a:lstStyle/>
            <a:p>
              <a:endParaRPr lang="el-GR"/>
            </a:p>
          </p:txBody>
        </p:sp>
      </p:grpSp>
      <p:grpSp>
        <p:nvGrpSpPr>
          <p:cNvPr id="3" name="Group 6"/>
          <p:cNvGrpSpPr>
            <a:grpSpLocks/>
          </p:cNvGrpSpPr>
          <p:nvPr/>
        </p:nvGrpSpPr>
        <p:grpSpPr bwMode="auto">
          <a:xfrm>
            <a:off x="2797175" y="3343275"/>
            <a:ext cx="871538" cy="422275"/>
            <a:chOff x="1762" y="1770"/>
            <a:chExt cx="549" cy="266"/>
          </a:xfrm>
        </p:grpSpPr>
        <p:sp>
          <p:nvSpPr>
            <p:cNvPr id="28688" name="Text Box 7"/>
            <p:cNvSpPr txBox="1">
              <a:spLocks noChangeArrowheads="1"/>
            </p:cNvSpPr>
            <p:nvPr/>
          </p:nvSpPr>
          <p:spPr bwMode="auto">
            <a:xfrm>
              <a:off x="2092" y="1786"/>
              <a:ext cx="219" cy="25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66FF33"/>
                  </a:solidFill>
                  <a:effectLst>
                    <a:outerShdw blurRad="38100" dist="38100" dir="2700000" algn="tl">
                      <a:srgbClr val="000000">
                        <a:alpha val="43137"/>
                      </a:srgbClr>
                    </a:outerShdw>
                  </a:effectLst>
                </a:rPr>
                <a:t>Δ</a:t>
              </a:r>
            </a:p>
          </p:txBody>
        </p:sp>
        <p:sp>
          <p:nvSpPr>
            <p:cNvPr id="28689" name="Text Box 8"/>
            <p:cNvSpPr txBox="1">
              <a:spLocks noChangeArrowheads="1"/>
            </p:cNvSpPr>
            <p:nvPr/>
          </p:nvSpPr>
          <p:spPr bwMode="auto">
            <a:xfrm>
              <a:off x="1762" y="1770"/>
              <a:ext cx="232" cy="25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FF6600"/>
                  </a:solidFill>
                  <a:effectLst>
                    <a:outerShdw blurRad="38100" dist="38100" dir="2700000" algn="tl">
                      <a:srgbClr val="000000">
                        <a:alpha val="43137"/>
                      </a:srgbClr>
                    </a:outerShdw>
                  </a:effectLst>
                </a:rPr>
                <a:t>Α</a:t>
              </a:r>
            </a:p>
          </p:txBody>
        </p:sp>
      </p:grpSp>
      <p:grpSp>
        <p:nvGrpSpPr>
          <p:cNvPr id="4" name="Group 9"/>
          <p:cNvGrpSpPr>
            <a:grpSpLocks/>
          </p:cNvGrpSpPr>
          <p:nvPr/>
        </p:nvGrpSpPr>
        <p:grpSpPr bwMode="auto">
          <a:xfrm>
            <a:off x="3692525" y="4841875"/>
            <a:ext cx="1849438" cy="893763"/>
            <a:chOff x="2326" y="2714"/>
            <a:chExt cx="1165" cy="563"/>
          </a:xfrm>
        </p:grpSpPr>
        <p:sp>
          <p:nvSpPr>
            <p:cNvPr id="28690" name="Freeform 10"/>
            <p:cNvSpPr>
              <a:spLocks/>
            </p:cNvSpPr>
            <p:nvPr/>
          </p:nvSpPr>
          <p:spPr bwMode="auto">
            <a:xfrm>
              <a:off x="2326" y="2714"/>
              <a:ext cx="1146" cy="476"/>
            </a:xfrm>
            <a:custGeom>
              <a:avLst/>
              <a:gdLst>
                <a:gd name="T0" fmla="*/ 0 w 1146"/>
                <a:gd name="T1" fmla="*/ 0 h 476"/>
                <a:gd name="T2" fmla="*/ 202 w 1146"/>
                <a:gd name="T3" fmla="*/ 22 h 476"/>
                <a:gd name="T4" fmla="*/ 413 w 1146"/>
                <a:gd name="T5" fmla="*/ 108 h 476"/>
                <a:gd name="T6" fmla="*/ 670 w 1146"/>
                <a:gd name="T7" fmla="*/ 263 h 476"/>
                <a:gd name="T8" fmla="*/ 1146 w 1146"/>
                <a:gd name="T9" fmla="*/ 476 h 476"/>
                <a:gd name="T10" fmla="*/ 0 60000 65536"/>
                <a:gd name="T11" fmla="*/ 0 60000 65536"/>
                <a:gd name="T12" fmla="*/ 0 60000 65536"/>
                <a:gd name="T13" fmla="*/ 0 60000 65536"/>
                <a:gd name="T14" fmla="*/ 0 60000 65536"/>
                <a:gd name="T15" fmla="*/ 0 w 1146"/>
                <a:gd name="T16" fmla="*/ 0 h 476"/>
                <a:gd name="T17" fmla="*/ 1146 w 1146"/>
                <a:gd name="T18" fmla="*/ 476 h 476"/>
              </a:gdLst>
              <a:ahLst/>
              <a:cxnLst>
                <a:cxn ang="T10">
                  <a:pos x="T0" y="T1"/>
                </a:cxn>
                <a:cxn ang="T11">
                  <a:pos x="T2" y="T3"/>
                </a:cxn>
                <a:cxn ang="T12">
                  <a:pos x="T4" y="T5"/>
                </a:cxn>
                <a:cxn ang="T13">
                  <a:pos x="T6" y="T7"/>
                </a:cxn>
                <a:cxn ang="T14">
                  <a:pos x="T8" y="T9"/>
                </a:cxn>
              </a:cxnLst>
              <a:rect l="T15" t="T16" r="T17" b="T18"/>
              <a:pathLst>
                <a:path w="1146" h="476">
                  <a:moveTo>
                    <a:pt x="0" y="0"/>
                  </a:moveTo>
                  <a:cubicBezTo>
                    <a:pt x="71" y="0"/>
                    <a:pt x="143" y="7"/>
                    <a:pt x="202" y="22"/>
                  </a:cubicBezTo>
                  <a:cubicBezTo>
                    <a:pt x="261" y="37"/>
                    <a:pt x="328" y="64"/>
                    <a:pt x="413" y="108"/>
                  </a:cubicBezTo>
                  <a:cubicBezTo>
                    <a:pt x="498" y="152"/>
                    <a:pt x="547" y="204"/>
                    <a:pt x="670" y="263"/>
                  </a:cubicBezTo>
                  <a:cubicBezTo>
                    <a:pt x="793" y="322"/>
                    <a:pt x="1012" y="435"/>
                    <a:pt x="1146" y="476"/>
                  </a:cubicBezTo>
                </a:path>
              </a:pathLst>
            </a:custGeom>
            <a:noFill/>
            <a:ln w="19050" cap="flat" cmpd="sng">
              <a:solidFill>
                <a:srgbClr val="FF6600"/>
              </a:solidFill>
              <a:prstDash val="solid"/>
              <a:round/>
              <a:headEnd/>
              <a:tailEnd/>
            </a:ln>
          </p:spPr>
          <p:txBody>
            <a:bodyPr wrap="none" anchor="ctr"/>
            <a:lstStyle/>
            <a:p>
              <a:endParaRPr lang="el-GR"/>
            </a:p>
          </p:txBody>
        </p:sp>
        <p:sp>
          <p:nvSpPr>
            <p:cNvPr id="28691" name="Freeform 11"/>
            <p:cNvSpPr>
              <a:spLocks/>
            </p:cNvSpPr>
            <p:nvPr/>
          </p:nvSpPr>
          <p:spPr bwMode="auto">
            <a:xfrm>
              <a:off x="2326" y="2774"/>
              <a:ext cx="1165" cy="503"/>
            </a:xfrm>
            <a:custGeom>
              <a:avLst/>
              <a:gdLst>
                <a:gd name="T0" fmla="*/ 0 w 1165"/>
                <a:gd name="T1" fmla="*/ 0 h 503"/>
                <a:gd name="T2" fmla="*/ 215 w 1165"/>
                <a:gd name="T3" fmla="*/ 45 h 503"/>
                <a:gd name="T4" fmla="*/ 439 w 1165"/>
                <a:gd name="T5" fmla="*/ 135 h 503"/>
                <a:gd name="T6" fmla="*/ 691 w 1165"/>
                <a:gd name="T7" fmla="*/ 275 h 503"/>
                <a:gd name="T8" fmla="*/ 1165 w 1165"/>
                <a:gd name="T9" fmla="*/ 503 h 503"/>
                <a:gd name="T10" fmla="*/ 0 60000 65536"/>
                <a:gd name="T11" fmla="*/ 0 60000 65536"/>
                <a:gd name="T12" fmla="*/ 0 60000 65536"/>
                <a:gd name="T13" fmla="*/ 0 60000 65536"/>
                <a:gd name="T14" fmla="*/ 0 60000 65536"/>
                <a:gd name="T15" fmla="*/ 0 w 1165"/>
                <a:gd name="T16" fmla="*/ 0 h 503"/>
                <a:gd name="T17" fmla="*/ 1165 w 1165"/>
                <a:gd name="T18" fmla="*/ 503 h 503"/>
              </a:gdLst>
              <a:ahLst/>
              <a:cxnLst>
                <a:cxn ang="T10">
                  <a:pos x="T0" y="T1"/>
                </a:cxn>
                <a:cxn ang="T11">
                  <a:pos x="T2" y="T3"/>
                </a:cxn>
                <a:cxn ang="T12">
                  <a:pos x="T4" y="T5"/>
                </a:cxn>
                <a:cxn ang="T13">
                  <a:pos x="T6" y="T7"/>
                </a:cxn>
                <a:cxn ang="T14">
                  <a:pos x="T8" y="T9"/>
                </a:cxn>
              </a:cxnLst>
              <a:rect l="T15" t="T16" r="T17" b="T18"/>
              <a:pathLst>
                <a:path w="1165" h="503">
                  <a:moveTo>
                    <a:pt x="0" y="0"/>
                  </a:moveTo>
                  <a:cubicBezTo>
                    <a:pt x="69" y="17"/>
                    <a:pt x="156" y="30"/>
                    <a:pt x="215" y="45"/>
                  </a:cubicBezTo>
                  <a:cubicBezTo>
                    <a:pt x="274" y="60"/>
                    <a:pt x="354" y="91"/>
                    <a:pt x="439" y="135"/>
                  </a:cubicBezTo>
                  <a:cubicBezTo>
                    <a:pt x="524" y="179"/>
                    <a:pt x="568" y="216"/>
                    <a:pt x="691" y="275"/>
                  </a:cubicBezTo>
                  <a:cubicBezTo>
                    <a:pt x="814" y="334"/>
                    <a:pt x="1031" y="462"/>
                    <a:pt x="1165" y="503"/>
                  </a:cubicBezTo>
                </a:path>
              </a:pathLst>
            </a:custGeom>
            <a:noFill/>
            <a:ln w="19050" cap="flat" cmpd="sng">
              <a:solidFill>
                <a:srgbClr val="66FF33"/>
              </a:solidFill>
              <a:prstDash val="solid"/>
              <a:round/>
              <a:headEnd/>
              <a:tailEnd/>
            </a:ln>
          </p:spPr>
          <p:txBody>
            <a:bodyPr wrap="none" anchor="ctr"/>
            <a:lstStyle/>
            <a:p>
              <a:endParaRPr lang="el-GR"/>
            </a:p>
          </p:txBody>
        </p:sp>
      </p:grpSp>
      <p:grpSp>
        <p:nvGrpSpPr>
          <p:cNvPr id="5" name="Group 12"/>
          <p:cNvGrpSpPr>
            <a:grpSpLocks/>
          </p:cNvGrpSpPr>
          <p:nvPr/>
        </p:nvGrpSpPr>
        <p:grpSpPr bwMode="auto">
          <a:xfrm>
            <a:off x="4248150" y="4792663"/>
            <a:ext cx="661988" cy="768350"/>
            <a:chOff x="2676" y="2683"/>
            <a:chExt cx="417" cy="484"/>
          </a:xfrm>
        </p:grpSpPr>
        <p:sp>
          <p:nvSpPr>
            <p:cNvPr id="28684" name="Text Box 13"/>
            <p:cNvSpPr txBox="1">
              <a:spLocks noChangeArrowheads="1"/>
            </p:cNvSpPr>
            <p:nvPr/>
          </p:nvSpPr>
          <p:spPr bwMode="auto">
            <a:xfrm>
              <a:off x="2676" y="2917"/>
              <a:ext cx="219" cy="25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66FF33"/>
                  </a:solidFill>
                  <a:effectLst>
                    <a:outerShdw blurRad="38100" dist="38100" dir="2700000" algn="tl">
                      <a:srgbClr val="000000">
                        <a:alpha val="43137"/>
                      </a:srgbClr>
                    </a:outerShdw>
                  </a:effectLst>
                </a:rPr>
                <a:t>Δ</a:t>
              </a:r>
            </a:p>
          </p:txBody>
        </p:sp>
        <p:sp>
          <p:nvSpPr>
            <p:cNvPr id="28685" name="Text Box 14"/>
            <p:cNvSpPr txBox="1">
              <a:spLocks noChangeArrowheads="1"/>
            </p:cNvSpPr>
            <p:nvPr/>
          </p:nvSpPr>
          <p:spPr bwMode="auto">
            <a:xfrm>
              <a:off x="2861" y="2683"/>
              <a:ext cx="232" cy="250"/>
            </a:xfrm>
            <a:prstGeom prst="rect">
              <a:avLst/>
            </a:prstGeom>
            <a:noFill/>
            <a:ln w="19050" algn="ctr">
              <a:noFill/>
              <a:miter lim="800000"/>
              <a:headEnd/>
              <a:tailEnd/>
            </a:ln>
          </p:spPr>
          <p:txBody>
            <a:bodyPr wrap="none">
              <a:spAutoFit/>
            </a:bodyPr>
            <a:lstStyle/>
            <a:p>
              <a:pPr algn="ctr" defTabSz="762000" eaLnBrk="0" hangingPunct="0">
                <a:defRPr/>
              </a:pPr>
              <a:r>
                <a:rPr lang="el-GR" sz="2000" b="1">
                  <a:solidFill>
                    <a:srgbClr val="FF6600"/>
                  </a:solidFill>
                  <a:effectLst>
                    <a:outerShdw blurRad="38100" dist="38100" dir="2700000" algn="tl">
                      <a:srgbClr val="000000">
                        <a:alpha val="43137"/>
                      </a:srgbClr>
                    </a:outerShdw>
                  </a:effectLst>
                </a:rPr>
                <a:t>Α</a:t>
              </a:r>
            </a:p>
          </p:txBody>
        </p:sp>
      </p:grpSp>
      <p:grpSp>
        <p:nvGrpSpPr>
          <p:cNvPr id="6" name="Group 15"/>
          <p:cNvGrpSpPr>
            <a:grpSpLocks/>
          </p:cNvGrpSpPr>
          <p:nvPr/>
        </p:nvGrpSpPr>
        <p:grpSpPr bwMode="auto">
          <a:xfrm>
            <a:off x="3178175" y="4354513"/>
            <a:ext cx="525463" cy="582612"/>
            <a:chOff x="2002" y="2407"/>
            <a:chExt cx="331" cy="367"/>
          </a:xfrm>
        </p:grpSpPr>
        <p:sp>
          <p:nvSpPr>
            <p:cNvPr id="28686" name="Freeform 16"/>
            <p:cNvSpPr>
              <a:spLocks/>
            </p:cNvSpPr>
            <p:nvPr/>
          </p:nvSpPr>
          <p:spPr bwMode="auto">
            <a:xfrm>
              <a:off x="2002" y="2407"/>
              <a:ext cx="331" cy="310"/>
            </a:xfrm>
            <a:custGeom>
              <a:avLst/>
              <a:gdLst>
                <a:gd name="T0" fmla="*/ 0 w 331"/>
                <a:gd name="T1" fmla="*/ 0 h 310"/>
                <a:gd name="T2" fmla="*/ 49 w 331"/>
                <a:gd name="T3" fmla="*/ 127 h 310"/>
                <a:gd name="T4" fmla="*/ 120 w 331"/>
                <a:gd name="T5" fmla="*/ 220 h 310"/>
                <a:gd name="T6" fmla="*/ 216 w 331"/>
                <a:gd name="T7" fmla="*/ 287 h 310"/>
                <a:gd name="T8" fmla="*/ 331 w 331"/>
                <a:gd name="T9" fmla="*/ 310 h 310"/>
                <a:gd name="T10" fmla="*/ 0 60000 65536"/>
                <a:gd name="T11" fmla="*/ 0 60000 65536"/>
                <a:gd name="T12" fmla="*/ 0 60000 65536"/>
                <a:gd name="T13" fmla="*/ 0 60000 65536"/>
                <a:gd name="T14" fmla="*/ 0 60000 65536"/>
                <a:gd name="T15" fmla="*/ 0 w 331"/>
                <a:gd name="T16" fmla="*/ 0 h 310"/>
                <a:gd name="T17" fmla="*/ 331 w 331"/>
                <a:gd name="T18" fmla="*/ 310 h 310"/>
              </a:gdLst>
              <a:ahLst/>
              <a:cxnLst>
                <a:cxn ang="T10">
                  <a:pos x="T0" y="T1"/>
                </a:cxn>
                <a:cxn ang="T11">
                  <a:pos x="T2" y="T3"/>
                </a:cxn>
                <a:cxn ang="T12">
                  <a:pos x="T4" y="T5"/>
                </a:cxn>
                <a:cxn ang="T13">
                  <a:pos x="T6" y="T7"/>
                </a:cxn>
                <a:cxn ang="T14">
                  <a:pos x="T8" y="T9"/>
                </a:cxn>
              </a:cxnLst>
              <a:rect l="T15" t="T16" r="T17" b="T18"/>
              <a:pathLst>
                <a:path w="331" h="310">
                  <a:moveTo>
                    <a:pt x="0" y="0"/>
                  </a:moveTo>
                  <a:cubicBezTo>
                    <a:pt x="6" y="51"/>
                    <a:pt x="29" y="93"/>
                    <a:pt x="49" y="127"/>
                  </a:cubicBezTo>
                  <a:cubicBezTo>
                    <a:pt x="69" y="161"/>
                    <a:pt x="92" y="191"/>
                    <a:pt x="120" y="220"/>
                  </a:cubicBezTo>
                  <a:cubicBezTo>
                    <a:pt x="148" y="249"/>
                    <a:pt x="165" y="267"/>
                    <a:pt x="216" y="287"/>
                  </a:cubicBezTo>
                  <a:cubicBezTo>
                    <a:pt x="267" y="307"/>
                    <a:pt x="268" y="310"/>
                    <a:pt x="331" y="310"/>
                  </a:cubicBezTo>
                </a:path>
              </a:pathLst>
            </a:custGeom>
            <a:noFill/>
            <a:ln w="19050" cap="flat" cmpd="sng">
              <a:solidFill>
                <a:srgbClr val="FF6600"/>
              </a:solidFill>
              <a:prstDash val="solid"/>
              <a:round/>
              <a:headEnd/>
              <a:tailEnd/>
            </a:ln>
          </p:spPr>
          <p:txBody>
            <a:bodyPr wrap="none" anchor="ctr"/>
            <a:lstStyle/>
            <a:p>
              <a:endParaRPr lang="el-GR"/>
            </a:p>
          </p:txBody>
        </p:sp>
        <p:sp>
          <p:nvSpPr>
            <p:cNvPr id="28687" name="Freeform 17"/>
            <p:cNvSpPr>
              <a:spLocks/>
            </p:cNvSpPr>
            <p:nvPr/>
          </p:nvSpPr>
          <p:spPr bwMode="auto">
            <a:xfrm>
              <a:off x="2088" y="2417"/>
              <a:ext cx="238" cy="357"/>
            </a:xfrm>
            <a:custGeom>
              <a:avLst/>
              <a:gdLst>
                <a:gd name="T0" fmla="*/ 2 w 238"/>
                <a:gd name="T1" fmla="*/ 0 h 357"/>
                <a:gd name="T2" fmla="*/ 19 w 238"/>
                <a:gd name="T3" fmla="*/ 139 h 357"/>
                <a:gd name="T4" fmla="*/ 94 w 238"/>
                <a:gd name="T5" fmla="*/ 271 h 357"/>
                <a:gd name="T6" fmla="*/ 238 w 238"/>
                <a:gd name="T7" fmla="*/ 357 h 357"/>
                <a:gd name="T8" fmla="*/ 0 60000 65536"/>
                <a:gd name="T9" fmla="*/ 0 60000 65536"/>
                <a:gd name="T10" fmla="*/ 0 60000 65536"/>
                <a:gd name="T11" fmla="*/ 0 60000 65536"/>
                <a:gd name="T12" fmla="*/ 0 w 238"/>
                <a:gd name="T13" fmla="*/ 0 h 357"/>
                <a:gd name="T14" fmla="*/ 238 w 238"/>
                <a:gd name="T15" fmla="*/ 357 h 357"/>
              </a:gdLst>
              <a:ahLst/>
              <a:cxnLst>
                <a:cxn ang="T8">
                  <a:pos x="T0" y="T1"/>
                </a:cxn>
                <a:cxn ang="T9">
                  <a:pos x="T2" y="T3"/>
                </a:cxn>
                <a:cxn ang="T10">
                  <a:pos x="T4" y="T5"/>
                </a:cxn>
                <a:cxn ang="T11">
                  <a:pos x="T6" y="T7"/>
                </a:cxn>
              </a:cxnLst>
              <a:rect l="T12" t="T13" r="T14" b="T15"/>
              <a:pathLst>
                <a:path w="238" h="357">
                  <a:moveTo>
                    <a:pt x="2" y="0"/>
                  </a:moveTo>
                  <a:cubicBezTo>
                    <a:pt x="0" y="55"/>
                    <a:pt x="2" y="86"/>
                    <a:pt x="19" y="139"/>
                  </a:cubicBezTo>
                  <a:cubicBezTo>
                    <a:pt x="36" y="192"/>
                    <a:pt x="61" y="237"/>
                    <a:pt x="94" y="271"/>
                  </a:cubicBezTo>
                  <a:cubicBezTo>
                    <a:pt x="127" y="305"/>
                    <a:pt x="166" y="339"/>
                    <a:pt x="238" y="357"/>
                  </a:cubicBezTo>
                </a:path>
              </a:pathLst>
            </a:custGeom>
            <a:noFill/>
            <a:ln w="19050" cap="flat" cmpd="sng">
              <a:solidFill>
                <a:srgbClr val="66FF33"/>
              </a:solidFill>
              <a:prstDash val="solid"/>
              <a:round/>
              <a:headEnd/>
              <a:tailEnd/>
            </a:ln>
          </p:spPr>
          <p:txBody>
            <a:bodyPr wrap="none" anchor="ctr"/>
            <a:lstStyle/>
            <a:p>
              <a:endParaRPr lang="el-GR"/>
            </a:p>
          </p:txBody>
        </p:sp>
      </p:grpSp>
      <p:sp>
        <p:nvSpPr>
          <p:cNvPr id="28680" name="Oval 18"/>
          <p:cNvSpPr>
            <a:spLocks noChangeArrowheads="1"/>
          </p:cNvSpPr>
          <p:nvPr/>
        </p:nvSpPr>
        <p:spPr bwMode="auto">
          <a:xfrm>
            <a:off x="2463800" y="2365375"/>
            <a:ext cx="187325" cy="188913"/>
          </a:xfrm>
          <a:prstGeom prst="ellipse">
            <a:avLst/>
          </a:prstGeom>
          <a:noFill/>
          <a:ln w="28575" algn="ctr">
            <a:solidFill>
              <a:schemeClr val="tx2"/>
            </a:solidFill>
            <a:round/>
            <a:headEnd/>
            <a:tailEnd/>
          </a:ln>
        </p:spPr>
        <p:txBody>
          <a:bodyPr wrap="none" anchor="ctr"/>
          <a:lstStyle/>
          <a:p>
            <a:endParaRPr lang="el-GR"/>
          </a:p>
        </p:txBody>
      </p:sp>
      <p:sp>
        <p:nvSpPr>
          <p:cNvPr id="28681" name="Rectangle 19"/>
          <p:cNvSpPr>
            <a:spLocks noGrp="1" noChangeArrowheads="1"/>
          </p:cNvSpPr>
          <p:nvPr>
            <p:ph type="title"/>
          </p:nvPr>
        </p:nvSpPr>
        <p:spPr/>
        <p:txBody>
          <a:bodyPr/>
          <a:lstStyle/>
          <a:p>
            <a:pPr eaLnBrk="1" hangingPunct="1"/>
            <a:r>
              <a:rPr lang="el-GR" smtClean="0"/>
              <a:t>Συμμετρία – διπλό περίγραμμα</a:t>
            </a:r>
          </a:p>
        </p:txBody>
      </p:sp>
      <p:sp>
        <p:nvSpPr>
          <p:cNvPr id="20" name="19 - Έλλειψη"/>
          <p:cNvSpPr/>
          <p:nvPr/>
        </p:nvSpPr>
        <p:spPr>
          <a:xfrm>
            <a:off x="1674813" y="1590675"/>
            <a:ext cx="1733550" cy="173513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1" name="20 - Έλλειψη"/>
          <p:cNvSpPr/>
          <p:nvPr/>
        </p:nvSpPr>
        <p:spPr>
          <a:xfrm>
            <a:off x="617538" y="534988"/>
            <a:ext cx="3848100" cy="3846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4" name="23 - TextBox"/>
          <p:cNvSpPr txBox="1"/>
          <p:nvPr/>
        </p:nvSpPr>
        <p:spPr>
          <a:xfrm>
            <a:off x="3395663" y="1781175"/>
            <a:ext cx="407987" cy="461963"/>
          </a:xfrm>
          <a:prstGeom prst="rect">
            <a:avLst/>
          </a:prstGeom>
          <a:noFill/>
        </p:spPr>
        <p:txBody>
          <a:bodyPr wrap="none">
            <a:spAutoFit/>
          </a:bodyPr>
          <a:lstStyle/>
          <a:p>
            <a:pPr>
              <a:defRPr/>
            </a:pPr>
            <a:r>
              <a:rPr lang="el-GR" b="1" dirty="0">
                <a:solidFill>
                  <a:srgbClr val="FFFF00"/>
                </a:solidFill>
                <a:effectLst>
                  <a:outerShdw blurRad="38100" dist="38100" dir="2700000" algn="tl">
                    <a:srgbClr val="000000">
                      <a:alpha val="43137"/>
                    </a:srgbClr>
                  </a:outerShdw>
                </a:effectLst>
              </a:rPr>
              <a:t>Α</a:t>
            </a:r>
          </a:p>
        </p:txBody>
      </p:sp>
      <p:sp>
        <p:nvSpPr>
          <p:cNvPr id="25" name="24 - TextBox"/>
          <p:cNvSpPr txBox="1"/>
          <p:nvPr/>
        </p:nvSpPr>
        <p:spPr>
          <a:xfrm>
            <a:off x="4475163" y="1755775"/>
            <a:ext cx="381000" cy="461963"/>
          </a:xfrm>
          <a:prstGeom prst="rect">
            <a:avLst/>
          </a:prstGeom>
          <a:noFill/>
        </p:spPr>
        <p:txBody>
          <a:bodyPr wrap="none">
            <a:spAutoFit/>
          </a:bodyPr>
          <a:lstStyle/>
          <a:p>
            <a:pPr>
              <a:defRPr/>
            </a:pPr>
            <a:r>
              <a:rPr lang="el-GR" b="1" dirty="0">
                <a:solidFill>
                  <a:srgbClr val="FF6600"/>
                </a:solidFill>
                <a:effectLst>
                  <a:outerShdw blurRad="38100" dist="38100" dir="2700000" algn="tl">
                    <a:srgbClr val="000000">
                      <a:alpha val="43137"/>
                    </a:srgbClr>
                  </a:outerShdw>
                </a:effectLst>
              </a:rPr>
              <a:t>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3" cstate="print"/>
          <a:srcRect/>
          <a:stretch>
            <a:fillRect/>
          </a:stretch>
        </p:blipFill>
        <p:spPr bwMode="auto">
          <a:xfrm>
            <a:off x="1482725" y="585788"/>
            <a:ext cx="7613650" cy="6099175"/>
          </a:xfrm>
          <a:prstGeom prst="rect">
            <a:avLst/>
          </a:prstGeom>
          <a:noFill/>
          <a:ln w="9525">
            <a:noFill/>
            <a:miter lim="800000"/>
            <a:headEnd/>
            <a:tailEnd/>
          </a:ln>
        </p:spPr>
      </p:pic>
      <p:sp>
        <p:nvSpPr>
          <p:cNvPr id="8" name="Right Arrow 7"/>
          <p:cNvSpPr/>
          <p:nvPr/>
        </p:nvSpPr>
        <p:spPr>
          <a:xfrm>
            <a:off x="2633663" y="3873500"/>
            <a:ext cx="688975" cy="404813"/>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Right Arrow 9"/>
          <p:cNvSpPr/>
          <p:nvPr/>
        </p:nvSpPr>
        <p:spPr>
          <a:xfrm>
            <a:off x="2659063" y="3465513"/>
            <a:ext cx="688975" cy="40481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Right Arrow 10"/>
          <p:cNvSpPr/>
          <p:nvPr/>
        </p:nvSpPr>
        <p:spPr>
          <a:xfrm>
            <a:off x="2506663" y="4795838"/>
            <a:ext cx="688975" cy="40481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Right Arrow 11"/>
          <p:cNvSpPr/>
          <p:nvPr/>
        </p:nvSpPr>
        <p:spPr>
          <a:xfrm>
            <a:off x="2525713" y="5449888"/>
            <a:ext cx="688975" cy="40481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1"/>
          <p:cNvGrpSpPr>
            <a:grpSpLocks/>
          </p:cNvGrpSpPr>
          <p:nvPr/>
        </p:nvGrpSpPr>
        <p:grpSpPr bwMode="auto">
          <a:xfrm>
            <a:off x="2882900" y="3756025"/>
            <a:ext cx="1057275" cy="314325"/>
            <a:chOff x="1383" y="2187"/>
            <a:chExt cx="776" cy="230"/>
          </a:xfrm>
        </p:grpSpPr>
        <p:sp>
          <p:nvSpPr>
            <p:cNvPr id="30777" name="Oval 5"/>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8" name="Oval 6"/>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9" name="Oval 7"/>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0723" name="Group 12"/>
          <p:cNvGrpSpPr>
            <a:grpSpLocks/>
          </p:cNvGrpSpPr>
          <p:nvPr/>
        </p:nvGrpSpPr>
        <p:grpSpPr bwMode="auto">
          <a:xfrm>
            <a:off x="6424613" y="3756025"/>
            <a:ext cx="1057275" cy="314325"/>
            <a:chOff x="4205" y="2150"/>
            <a:chExt cx="776" cy="230"/>
          </a:xfrm>
        </p:grpSpPr>
        <p:sp>
          <p:nvSpPr>
            <p:cNvPr id="30774" name="Oval 8"/>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5" name="Oval 9"/>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6" name="Oval 10"/>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0724" name="AutoShape 4"/>
          <p:cNvSpPr>
            <a:spLocks noChangeArrowheads="1"/>
          </p:cNvSpPr>
          <p:nvPr/>
        </p:nvSpPr>
        <p:spPr bwMode="auto">
          <a:xfrm>
            <a:off x="2684463" y="3003550"/>
            <a:ext cx="5037137" cy="922338"/>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0725" name="AutoShape 13"/>
          <p:cNvSpPr>
            <a:spLocks noChangeArrowheads="1"/>
          </p:cNvSpPr>
          <p:nvPr/>
        </p:nvSpPr>
        <p:spPr bwMode="auto">
          <a:xfrm>
            <a:off x="2811463" y="3132138"/>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26" name="AutoShape 14"/>
          <p:cNvSpPr>
            <a:spLocks noChangeArrowheads="1"/>
          </p:cNvSpPr>
          <p:nvPr/>
        </p:nvSpPr>
        <p:spPr bwMode="auto">
          <a:xfrm>
            <a:off x="3508375" y="313055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27" name="AutoShape 15"/>
          <p:cNvSpPr>
            <a:spLocks noChangeArrowheads="1"/>
          </p:cNvSpPr>
          <p:nvPr/>
        </p:nvSpPr>
        <p:spPr bwMode="auto">
          <a:xfrm>
            <a:off x="4205288" y="3128963"/>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28" name="AutoShape 16"/>
          <p:cNvSpPr>
            <a:spLocks noChangeArrowheads="1"/>
          </p:cNvSpPr>
          <p:nvPr/>
        </p:nvSpPr>
        <p:spPr bwMode="auto">
          <a:xfrm>
            <a:off x="4902200" y="3127375"/>
            <a:ext cx="617538"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29" name="AutoShape 17"/>
          <p:cNvSpPr>
            <a:spLocks noChangeArrowheads="1"/>
          </p:cNvSpPr>
          <p:nvPr/>
        </p:nvSpPr>
        <p:spPr bwMode="auto">
          <a:xfrm>
            <a:off x="5597525" y="3125788"/>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30" name="AutoShape 18"/>
          <p:cNvSpPr>
            <a:spLocks noChangeArrowheads="1"/>
          </p:cNvSpPr>
          <p:nvPr/>
        </p:nvSpPr>
        <p:spPr bwMode="auto">
          <a:xfrm>
            <a:off x="6294438" y="3124200"/>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31" name="AutoShape 19"/>
          <p:cNvSpPr>
            <a:spLocks noChangeArrowheads="1"/>
          </p:cNvSpPr>
          <p:nvPr/>
        </p:nvSpPr>
        <p:spPr bwMode="auto">
          <a:xfrm>
            <a:off x="6991350" y="312420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32" name="AutoShape 20"/>
          <p:cNvSpPr>
            <a:spLocks noChangeArrowheads="1"/>
          </p:cNvSpPr>
          <p:nvPr/>
        </p:nvSpPr>
        <p:spPr bwMode="auto">
          <a:xfrm>
            <a:off x="295592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3" name="AutoShape 21"/>
          <p:cNvSpPr>
            <a:spLocks noChangeArrowheads="1"/>
          </p:cNvSpPr>
          <p:nvPr/>
        </p:nvSpPr>
        <p:spPr bwMode="auto">
          <a:xfrm>
            <a:off x="364807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4" name="AutoShape 22"/>
          <p:cNvSpPr>
            <a:spLocks noChangeArrowheads="1"/>
          </p:cNvSpPr>
          <p:nvPr/>
        </p:nvSpPr>
        <p:spPr bwMode="auto">
          <a:xfrm>
            <a:off x="434181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5" name="AutoShape 23"/>
          <p:cNvSpPr>
            <a:spLocks noChangeArrowheads="1"/>
          </p:cNvSpPr>
          <p:nvPr/>
        </p:nvSpPr>
        <p:spPr bwMode="auto">
          <a:xfrm>
            <a:off x="5037138"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6" name="AutoShape 24"/>
          <p:cNvSpPr>
            <a:spLocks noChangeArrowheads="1"/>
          </p:cNvSpPr>
          <p:nvPr/>
        </p:nvSpPr>
        <p:spPr bwMode="auto">
          <a:xfrm>
            <a:off x="573087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7" name="AutoShape 25"/>
          <p:cNvSpPr>
            <a:spLocks noChangeArrowheads="1"/>
          </p:cNvSpPr>
          <p:nvPr/>
        </p:nvSpPr>
        <p:spPr bwMode="auto">
          <a:xfrm>
            <a:off x="642461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8" name="AutoShape 26"/>
          <p:cNvSpPr>
            <a:spLocks noChangeArrowheads="1"/>
          </p:cNvSpPr>
          <p:nvPr/>
        </p:nvSpPr>
        <p:spPr bwMode="auto">
          <a:xfrm>
            <a:off x="7118350"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39" name="Text Box 28"/>
          <p:cNvSpPr txBox="1">
            <a:spLocks noChangeArrowheads="1"/>
          </p:cNvSpPr>
          <p:nvPr/>
        </p:nvSpPr>
        <p:spPr bwMode="auto">
          <a:xfrm>
            <a:off x="4603750" y="3619500"/>
            <a:ext cx="1338263" cy="304800"/>
          </a:xfrm>
          <a:prstGeom prst="rect">
            <a:avLst/>
          </a:prstGeom>
          <a:noFill/>
          <a:ln w="9525">
            <a:noFill/>
            <a:miter lim="800000"/>
            <a:headEnd/>
            <a:tailEnd/>
          </a:ln>
        </p:spPr>
        <p:txBody>
          <a:bodyPr wrap="none">
            <a:spAutoFit/>
          </a:bodyPr>
          <a:lstStyle/>
          <a:p>
            <a:r>
              <a:rPr lang="el-GR" sz="1400"/>
              <a:t>ΑΝΩ ΓΝΑΘΟΣ</a:t>
            </a:r>
          </a:p>
        </p:txBody>
      </p:sp>
      <p:grpSp>
        <p:nvGrpSpPr>
          <p:cNvPr id="30740" name="Group 29"/>
          <p:cNvGrpSpPr>
            <a:grpSpLocks/>
          </p:cNvGrpSpPr>
          <p:nvPr/>
        </p:nvGrpSpPr>
        <p:grpSpPr bwMode="auto">
          <a:xfrm>
            <a:off x="2862263" y="5199063"/>
            <a:ext cx="1057275" cy="312737"/>
            <a:chOff x="1383" y="2187"/>
            <a:chExt cx="776" cy="230"/>
          </a:xfrm>
        </p:grpSpPr>
        <p:sp>
          <p:nvSpPr>
            <p:cNvPr id="30771" name="Oval 30"/>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2" name="Oval 31"/>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3" name="Oval 32"/>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0741" name="Group 33"/>
          <p:cNvGrpSpPr>
            <a:grpSpLocks/>
          </p:cNvGrpSpPr>
          <p:nvPr/>
        </p:nvGrpSpPr>
        <p:grpSpPr bwMode="auto">
          <a:xfrm>
            <a:off x="6403975" y="5199063"/>
            <a:ext cx="1057275" cy="312737"/>
            <a:chOff x="4205" y="2150"/>
            <a:chExt cx="776" cy="230"/>
          </a:xfrm>
        </p:grpSpPr>
        <p:sp>
          <p:nvSpPr>
            <p:cNvPr id="30768" name="Oval 34"/>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69" name="Oval 35"/>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0770" name="Oval 36"/>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0742" name="AutoShape 37"/>
          <p:cNvSpPr>
            <a:spLocks noChangeArrowheads="1"/>
          </p:cNvSpPr>
          <p:nvPr/>
        </p:nvSpPr>
        <p:spPr bwMode="auto">
          <a:xfrm>
            <a:off x="2663825" y="4446588"/>
            <a:ext cx="5037138" cy="922337"/>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0743" name="AutoShape 38"/>
          <p:cNvSpPr>
            <a:spLocks noChangeArrowheads="1"/>
          </p:cNvSpPr>
          <p:nvPr/>
        </p:nvSpPr>
        <p:spPr bwMode="auto">
          <a:xfrm>
            <a:off x="2790825" y="4573588"/>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44" name="AutoShape 39"/>
          <p:cNvSpPr>
            <a:spLocks noChangeArrowheads="1"/>
          </p:cNvSpPr>
          <p:nvPr/>
        </p:nvSpPr>
        <p:spPr bwMode="auto">
          <a:xfrm>
            <a:off x="3487738" y="4572000"/>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45" name="AutoShape 40"/>
          <p:cNvSpPr>
            <a:spLocks noChangeArrowheads="1"/>
          </p:cNvSpPr>
          <p:nvPr/>
        </p:nvSpPr>
        <p:spPr bwMode="auto">
          <a:xfrm>
            <a:off x="4184650" y="457200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46" name="AutoShape 41"/>
          <p:cNvSpPr>
            <a:spLocks noChangeArrowheads="1"/>
          </p:cNvSpPr>
          <p:nvPr/>
        </p:nvSpPr>
        <p:spPr bwMode="auto">
          <a:xfrm>
            <a:off x="4881563" y="4570413"/>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47" name="AutoShape 42"/>
          <p:cNvSpPr>
            <a:spLocks noChangeArrowheads="1"/>
          </p:cNvSpPr>
          <p:nvPr/>
        </p:nvSpPr>
        <p:spPr bwMode="auto">
          <a:xfrm>
            <a:off x="5578475" y="4568825"/>
            <a:ext cx="617538"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48" name="AutoShape 43"/>
          <p:cNvSpPr>
            <a:spLocks noChangeArrowheads="1"/>
          </p:cNvSpPr>
          <p:nvPr/>
        </p:nvSpPr>
        <p:spPr bwMode="auto">
          <a:xfrm>
            <a:off x="6273800" y="4567238"/>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49" name="AutoShape 44"/>
          <p:cNvSpPr>
            <a:spLocks noChangeArrowheads="1"/>
          </p:cNvSpPr>
          <p:nvPr/>
        </p:nvSpPr>
        <p:spPr bwMode="auto">
          <a:xfrm>
            <a:off x="6970713" y="456565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0750" name="AutoShape 45"/>
          <p:cNvSpPr>
            <a:spLocks noChangeArrowheads="1"/>
          </p:cNvSpPr>
          <p:nvPr/>
        </p:nvSpPr>
        <p:spPr bwMode="auto">
          <a:xfrm>
            <a:off x="293528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1" name="AutoShape 46"/>
          <p:cNvSpPr>
            <a:spLocks noChangeArrowheads="1"/>
          </p:cNvSpPr>
          <p:nvPr/>
        </p:nvSpPr>
        <p:spPr bwMode="auto">
          <a:xfrm>
            <a:off x="362743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2" name="AutoShape 47"/>
          <p:cNvSpPr>
            <a:spLocks noChangeArrowheads="1"/>
          </p:cNvSpPr>
          <p:nvPr/>
        </p:nvSpPr>
        <p:spPr bwMode="auto">
          <a:xfrm>
            <a:off x="4322763"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3" name="AutoShape 48"/>
          <p:cNvSpPr>
            <a:spLocks noChangeArrowheads="1"/>
          </p:cNvSpPr>
          <p:nvPr/>
        </p:nvSpPr>
        <p:spPr bwMode="auto">
          <a:xfrm>
            <a:off x="5016500" y="4632325"/>
            <a:ext cx="328613"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4" name="AutoShape 49"/>
          <p:cNvSpPr>
            <a:spLocks noChangeArrowheads="1"/>
          </p:cNvSpPr>
          <p:nvPr/>
        </p:nvSpPr>
        <p:spPr bwMode="auto">
          <a:xfrm>
            <a:off x="571023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5" name="AutoShape 50"/>
          <p:cNvSpPr>
            <a:spLocks noChangeArrowheads="1"/>
          </p:cNvSpPr>
          <p:nvPr/>
        </p:nvSpPr>
        <p:spPr bwMode="auto">
          <a:xfrm>
            <a:off x="6403975" y="4632325"/>
            <a:ext cx="328613"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6" name="AutoShape 51"/>
          <p:cNvSpPr>
            <a:spLocks noChangeArrowheads="1"/>
          </p:cNvSpPr>
          <p:nvPr/>
        </p:nvSpPr>
        <p:spPr bwMode="auto">
          <a:xfrm>
            <a:off x="7097713"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0757" name="Text Box 52"/>
          <p:cNvSpPr txBox="1">
            <a:spLocks noChangeArrowheads="1"/>
          </p:cNvSpPr>
          <p:nvPr/>
        </p:nvSpPr>
        <p:spPr bwMode="auto">
          <a:xfrm>
            <a:off x="4583113" y="5062538"/>
            <a:ext cx="1446212" cy="304800"/>
          </a:xfrm>
          <a:prstGeom prst="rect">
            <a:avLst/>
          </a:prstGeom>
          <a:noFill/>
          <a:ln w="9525">
            <a:noFill/>
            <a:miter lim="800000"/>
            <a:headEnd/>
            <a:tailEnd/>
          </a:ln>
        </p:spPr>
        <p:txBody>
          <a:bodyPr wrap="none">
            <a:spAutoFit/>
          </a:bodyPr>
          <a:lstStyle/>
          <a:p>
            <a:r>
              <a:rPr lang="el-GR" sz="1400"/>
              <a:t>ΚΑΤΩ ΓΝΑΘΟΣ</a:t>
            </a:r>
          </a:p>
        </p:txBody>
      </p:sp>
      <p:sp>
        <p:nvSpPr>
          <p:cNvPr id="30758" name="Rectangle 53"/>
          <p:cNvSpPr>
            <a:spLocks noChangeArrowheads="1"/>
          </p:cNvSpPr>
          <p:nvPr/>
        </p:nvSpPr>
        <p:spPr bwMode="auto">
          <a:xfrm>
            <a:off x="2682875" y="1774825"/>
            <a:ext cx="4997450" cy="893763"/>
          </a:xfrm>
          <a:prstGeom prst="rect">
            <a:avLst/>
          </a:prstGeom>
          <a:pattFill prst="horzBrick">
            <a:fgClr>
              <a:schemeClr val="bg1"/>
            </a:fgClr>
            <a:bgClr>
              <a:srgbClr val="CC6600"/>
            </a:bgClr>
          </a:pattFill>
          <a:ln w="9525">
            <a:solidFill>
              <a:schemeClr val="tx1"/>
            </a:solidFill>
            <a:miter lim="800000"/>
            <a:headEnd/>
            <a:tailEnd/>
          </a:ln>
        </p:spPr>
        <p:txBody>
          <a:bodyPr wrap="none" anchor="ctr"/>
          <a:lstStyle/>
          <a:p>
            <a:endParaRPr lang="el-GR"/>
          </a:p>
        </p:txBody>
      </p:sp>
      <p:sp>
        <p:nvSpPr>
          <p:cNvPr id="418870" name="Freeform 54" descr="Shingle"/>
          <p:cNvSpPr>
            <a:spLocks/>
          </p:cNvSpPr>
          <p:nvPr/>
        </p:nvSpPr>
        <p:spPr bwMode="auto">
          <a:xfrm>
            <a:off x="2560638" y="1344613"/>
            <a:ext cx="5243512" cy="512762"/>
          </a:xfrm>
          <a:custGeom>
            <a:avLst/>
            <a:gdLst/>
            <a:ahLst/>
            <a:cxnLst>
              <a:cxn ang="0">
                <a:pos x="0" y="376"/>
              </a:cxn>
              <a:cxn ang="0">
                <a:pos x="404" y="0"/>
              </a:cxn>
              <a:cxn ang="0">
                <a:pos x="3472" y="0"/>
              </a:cxn>
              <a:cxn ang="0">
                <a:pos x="3846" y="374"/>
              </a:cxn>
              <a:cxn ang="0">
                <a:pos x="0" y="376"/>
              </a:cxn>
            </a:cxnLst>
            <a:rect l="0" t="0" r="r" b="b"/>
            <a:pathLst>
              <a:path w="3846" h="376">
                <a:moveTo>
                  <a:pt x="0" y="376"/>
                </a:moveTo>
                <a:lnTo>
                  <a:pt x="404" y="0"/>
                </a:lnTo>
                <a:lnTo>
                  <a:pt x="3472" y="0"/>
                </a:lnTo>
                <a:lnTo>
                  <a:pt x="3846" y="374"/>
                </a:lnTo>
                <a:lnTo>
                  <a:pt x="0" y="376"/>
                </a:lnTo>
                <a:close/>
              </a:path>
            </a:pathLst>
          </a:custGeom>
          <a:pattFill prst="shingle">
            <a:fgClr>
              <a:schemeClr val="bg1"/>
            </a:fgClr>
            <a:bgClr>
              <a:srgbClr val="CC3300"/>
            </a:bgClr>
          </a:pattFill>
          <a:ln w="9525">
            <a:solidFill>
              <a:schemeClr val="tx1"/>
            </a:solidFill>
            <a:round/>
            <a:headEnd/>
            <a:tailEnd/>
          </a:ln>
          <a:effectLst>
            <a:outerShdw dist="77251" dir="4832261" algn="ctr" rotWithShape="0">
              <a:schemeClr val="tx1">
                <a:alpha val="50000"/>
              </a:schemeClr>
            </a:outerShdw>
          </a:effectLst>
        </p:spPr>
        <p:txBody>
          <a:bodyPr/>
          <a:lstStyle/>
          <a:p>
            <a:pPr>
              <a:defRPr/>
            </a:pPr>
            <a:endParaRPr lang="el-GR"/>
          </a:p>
        </p:txBody>
      </p:sp>
      <p:sp>
        <p:nvSpPr>
          <p:cNvPr id="30760" name="Rectangle 55"/>
          <p:cNvSpPr>
            <a:spLocks noChangeArrowheads="1"/>
          </p:cNvSpPr>
          <p:nvPr/>
        </p:nvSpPr>
        <p:spPr bwMode="auto">
          <a:xfrm>
            <a:off x="4802188" y="2054225"/>
            <a:ext cx="498475" cy="61277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30761" name="AutoShape 56"/>
          <p:cNvSpPr>
            <a:spLocks noChangeArrowheads="1"/>
          </p:cNvSpPr>
          <p:nvPr/>
        </p:nvSpPr>
        <p:spPr bwMode="auto">
          <a:xfrm>
            <a:off x="295275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0762" name="AutoShape 57"/>
          <p:cNvSpPr>
            <a:spLocks noChangeArrowheads="1"/>
          </p:cNvSpPr>
          <p:nvPr/>
        </p:nvSpPr>
        <p:spPr bwMode="auto">
          <a:xfrm>
            <a:off x="356393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0763" name="AutoShape 58"/>
          <p:cNvSpPr>
            <a:spLocks noChangeArrowheads="1"/>
          </p:cNvSpPr>
          <p:nvPr/>
        </p:nvSpPr>
        <p:spPr bwMode="auto">
          <a:xfrm>
            <a:off x="4175125"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0764" name="AutoShape 59"/>
          <p:cNvSpPr>
            <a:spLocks noChangeArrowheads="1"/>
          </p:cNvSpPr>
          <p:nvPr/>
        </p:nvSpPr>
        <p:spPr bwMode="auto">
          <a:xfrm>
            <a:off x="556260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0765" name="AutoShape 60"/>
          <p:cNvSpPr>
            <a:spLocks noChangeArrowheads="1"/>
          </p:cNvSpPr>
          <p:nvPr/>
        </p:nvSpPr>
        <p:spPr bwMode="auto">
          <a:xfrm>
            <a:off x="6311900" y="1998663"/>
            <a:ext cx="328613"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0766" name="AutoShape 61"/>
          <p:cNvSpPr>
            <a:spLocks noChangeArrowheads="1"/>
          </p:cNvSpPr>
          <p:nvPr/>
        </p:nvSpPr>
        <p:spPr bwMode="auto">
          <a:xfrm>
            <a:off x="706278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0767" name="Rectangle 63"/>
          <p:cNvSpPr>
            <a:spLocks noChangeArrowheads="1"/>
          </p:cNvSpPr>
          <p:nvPr/>
        </p:nvSpPr>
        <p:spPr bwMode="auto">
          <a:xfrm>
            <a:off x="4021138" y="1096963"/>
            <a:ext cx="2433637" cy="274637"/>
          </a:xfrm>
          <a:prstGeom prst="rect">
            <a:avLst/>
          </a:prstGeom>
          <a:solidFill>
            <a:srgbClr val="FFFF99"/>
          </a:solidFill>
          <a:ln w="9525">
            <a:solidFill>
              <a:schemeClr val="tx1"/>
            </a:solidFill>
            <a:miter lim="800000"/>
            <a:headEnd/>
            <a:tailEnd/>
          </a:ln>
        </p:spPr>
        <p:txBody>
          <a:bodyPr wrap="none" anchor="ctr"/>
          <a:lstStyle/>
          <a:p>
            <a:pPr algn="ctr"/>
            <a:r>
              <a:rPr lang="el-GR" sz="1800"/>
              <a:t>ΚΡΑΝΙΑΚΗ ΒΑΣΗ</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0"/>
          <p:cNvGrpSpPr>
            <a:grpSpLocks/>
          </p:cNvGrpSpPr>
          <p:nvPr/>
        </p:nvGrpSpPr>
        <p:grpSpPr bwMode="auto">
          <a:xfrm>
            <a:off x="3429000" y="3003550"/>
            <a:ext cx="5037138" cy="1066800"/>
            <a:chOff x="1691" y="1892"/>
            <a:chExt cx="3173" cy="672"/>
          </a:xfrm>
        </p:grpSpPr>
        <p:grpSp>
          <p:nvGrpSpPr>
            <p:cNvPr id="31781" name="Group 2"/>
            <p:cNvGrpSpPr>
              <a:grpSpLocks/>
            </p:cNvGrpSpPr>
            <p:nvPr/>
          </p:nvGrpSpPr>
          <p:grpSpPr bwMode="auto">
            <a:xfrm>
              <a:off x="1816" y="2366"/>
              <a:ext cx="666" cy="198"/>
              <a:chOff x="1383" y="2187"/>
              <a:chExt cx="776" cy="230"/>
            </a:xfrm>
          </p:grpSpPr>
          <p:sp>
            <p:nvSpPr>
              <p:cNvPr id="31802" name="Oval 3"/>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803" name="Oval 4"/>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804" name="Oval 5"/>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1782" name="Group 6"/>
            <p:cNvGrpSpPr>
              <a:grpSpLocks/>
            </p:cNvGrpSpPr>
            <p:nvPr/>
          </p:nvGrpSpPr>
          <p:grpSpPr bwMode="auto">
            <a:xfrm>
              <a:off x="4047" y="2366"/>
              <a:ext cx="666" cy="198"/>
              <a:chOff x="4205" y="2150"/>
              <a:chExt cx="776" cy="230"/>
            </a:xfrm>
          </p:grpSpPr>
          <p:sp>
            <p:nvSpPr>
              <p:cNvPr id="31799" name="Oval 7"/>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800" name="Oval 8"/>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801" name="Oval 9"/>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1783" name="AutoShape 10"/>
            <p:cNvSpPr>
              <a:spLocks noChangeArrowheads="1"/>
            </p:cNvSpPr>
            <p:nvPr/>
          </p:nvSpPr>
          <p:spPr bwMode="auto">
            <a:xfrm>
              <a:off x="1691" y="1892"/>
              <a:ext cx="3173" cy="581"/>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1784" name="AutoShape 11"/>
            <p:cNvSpPr>
              <a:spLocks noChangeArrowheads="1"/>
            </p:cNvSpPr>
            <p:nvPr/>
          </p:nvSpPr>
          <p:spPr bwMode="auto">
            <a:xfrm>
              <a:off x="1771" y="1973"/>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85" name="AutoShape 12"/>
            <p:cNvSpPr>
              <a:spLocks noChangeArrowheads="1"/>
            </p:cNvSpPr>
            <p:nvPr/>
          </p:nvSpPr>
          <p:spPr bwMode="auto">
            <a:xfrm>
              <a:off x="2210" y="1972"/>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86" name="AutoShape 13"/>
            <p:cNvSpPr>
              <a:spLocks noChangeArrowheads="1"/>
            </p:cNvSpPr>
            <p:nvPr/>
          </p:nvSpPr>
          <p:spPr bwMode="auto">
            <a:xfrm>
              <a:off x="2649" y="1971"/>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87" name="AutoShape 14"/>
            <p:cNvSpPr>
              <a:spLocks noChangeArrowheads="1"/>
            </p:cNvSpPr>
            <p:nvPr/>
          </p:nvSpPr>
          <p:spPr bwMode="auto">
            <a:xfrm>
              <a:off x="3088" y="1970"/>
              <a:ext cx="389"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88" name="AutoShape 15"/>
            <p:cNvSpPr>
              <a:spLocks noChangeArrowheads="1"/>
            </p:cNvSpPr>
            <p:nvPr/>
          </p:nvSpPr>
          <p:spPr bwMode="auto">
            <a:xfrm>
              <a:off x="3526" y="1969"/>
              <a:ext cx="390" cy="26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89" name="AutoShape 16"/>
            <p:cNvSpPr>
              <a:spLocks noChangeArrowheads="1"/>
            </p:cNvSpPr>
            <p:nvPr/>
          </p:nvSpPr>
          <p:spPr bwMode="auto">
            <a:xfrm>
              <a:off x="3965" y="1968"/>
              <a:ext cx="390" cy="26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90" name="AutoShape 17"/>
            <p:cNvSpPr>
              <a:spLocks noChangeArrowheads="1"/>
            </p:cNvSpPr>
            <p:nvPr/>
          </p:nvSpPr>
          <p:spPr bwMode="auto">
            <a:xfrm>
              <a:off x="4404" y="1968"/>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91" name="AutoShape 18"/>
            <p:cNvSpPr>
              <a:spLocks noChangeArrowheads="1"/>
            </p:cNvSpPr>
            <p:nvPr/>
          </p:nvSpPr>
          <p:spPr bwMode="auto">
            <a:xfrm>
              <a:off x="1862"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2" name="AutoShape 19"/>
            <p:cNvSpPr>
              <a:spLocks noChangeArrowheads="1"/>
            </p:cNvSpPr>
            <p:nvPr/>
          </p:nvSpPr>
          <p:spPr bwMode="auto">
            <a:xfrm>
              <a:off x="2298"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3" name="AutoShape 20"/>
            <p:cNvSpPr>
              <a:spLocks noChangeArrowheads="1"/>
            </p:cNvSpPr>
            <p:nvPr/>
          </p:nvSpPr>
          <p:spPr bwMode="auto">
            <a:xfrm>
              <a:off x="2735"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4" name="AutoShape 21"/>
            <p:cNvSpPr>
              <a:spLocks noChangeArrowheads="1"/>
            </p:cNvSpPr>
            <p:nvPr/>
          </p:nvSpPr>
          <p:spPr bwMode="auto">
            <a:xfrm>
              <a:off x="3173"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5" name="AutoShape 22"/>
            <p:cNvSpPr>
              <a:spLocks noChangeArrowheads="1"/>
            </p:cNvSpPr>
            <p:nvPr/>
          </p:nvSpPr>
          <p:spPr bwMode="auto">
            <a:xfrm>
              <a:off x="3610"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6" name="AutoShape 23"/>
            <p:cNvSpPr>
              <a:spLocks noChangeArrowheads="1"/>
            </p:cNvSpPr>
            <p:nvPr/>
          </p:nvSpPr>
          <p:spPr bwMode="auto">
            <a:xfrm>
              <a:off x="4047"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7" name="AutoShape 24"/>
            <p:cNvSpPr>
              <a:spLocks noChangeArrowheads="1"/>
            </p:cNvSpPr>
            <p:nvPr/>
          </p:nvSpPr>
          <p:spPr bwMode="auto">
            <a:xfrm>
              <a:off x="4484" y="2010"/>
              <a:ext cx="207" cy="20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98" name="Text Box 25"/>
            <p:cNvSpPr txBox="1">
              <a:spLocks noChangeArrowheads="1"/>
            </p:cNvSpPr>
            <p:nvPr/>
          </p:nvSpPr>
          <p:spPr bwMode="auto">
            <a:xfrm>
              <a:off x="2900" y="2280"/>
              <a:ext cx="843" cy="192"/>
            </a:xfrm>
            <a:prstGeom prst="rect">
              <a:avLst/>
            </a:prstGeom>
            <a:noFill/>
            <a:ln w="9525">
              <a:noFill/>
              <a:miter lim="800000"/>
              <a:headEnd/>
              <a:tailEnd/>
            </a:ln>
          </p:spPr>
          <p:txBody>
            <a:bodyPr wrap="none">
              <a:spAutoFit/>
            </a:bodyPr>
            <a:lstStyle/>
            <a:p>
              <a:r>
                <a:rPr lang="el-GR" sz="1400"/>
                <a:t>ΑΝΩ ΓΝΑΘΟΣ</a:t>
              </a:r>
            </a:p>
          </p:txBody>
        </p:sp>
      </p:grpSp>
      <p:grpSp>
        <p:nvGrpSpPr>
          <p:cNvPr id="31747" name="Group 26"/>
          <p:cNvGrpSpPr>
            <a:grpSpLocks/>
          </p:cNvGrpSpPr>
          <p:nvPr/>
        </p:nvGrpSpPr>
        <p:grpSpPr bwMode="auto">
          <a:xfrm>
            <a:off x="2862263" y="5199063"/>
            <a:ext cx="1057275" cy="312737"/>
            <a:chOff x="1383" y="2187"/>
            <a:chExt cx="776" cy="230"/>
          </a:xfrm>
        </p:grpSpPr>
        <p:sp>
          <p:nvSpPr>
            <p:cNvPr id="31778" name="Oval 27"/>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779" name="Oval 28"/>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780" name="Oval 29"/>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1748" name="Group 30"/>
          <p:cNvGrpSpPr>
            <a:grpSpLocks/>
          </p:cNvGrpSpPr>
          <p:nvPr/>
        </p:nvGrpSpPr>
        <p:grpSpPr bwMode="auto">
          <a:xfrm>
            <a:off x="6403975" y="5199063"/>
            <a:ext cx="1057275" cy="312737"/>
            <a:chOff x="4205" y="2150"/>
            <a:chExt cx="776" cy="230"/>
          </a:xfrm>
        </p:grpSpPr>
        <p:sp>
          <p:nvSpPr>
            <p:cNvPr id="31775" name="Oval 31"/>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776" name="Oval 32"/>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1777" name="Oval 33"/>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1749" name="AutoShape 34"/>
          <p:cNvSpPr>
            <a:spLocks noChangeArrowheads="1"/>
          </p:cNvSpPr>
          <p:nvPr/>
        </p:nvSpPr>
        <p:spPr bwMode="auto">
          <a:xfrm>
            <a:off x="2663825" y="4446588"/>
            <a:ext cx="5037138" cy="922337"/>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1750" name="AutoShape 35"/>
          <p:cNvSpPr>
            <a:spLocks noChangeArrowheads="1"/>
          </p:cNvSpPr>
          <p:nvPr/>
        </p:nvSpPr>
        <p:spPr bwMode="auto">
          <a:xfrm>
            <a:off x="2790825" y="4573588"/>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1" name="AutoShape 36"/>
          <p:cNvSpPr>
            <a:spLocks noChangeArrowheads="1"/>
          </p:cNvSpPr>
          <p:nvPr/>
        </p:nvSpPr>
        <p:spPr bwMode="auto">
          <a:xfrm>
            <a:off x="3487738" y="4572000"/>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2" name="AutoShape 37"/>
          <p:cNvSpPr>
            <a:spLocks noChangeArrowheads="1"/>
          </p:cNvSpPr>
          <p:nvPr/>
        </p:nvSpPr>
        <p:spPr bwMode="auto">
          <a:xfrm>
            <a:off x="4184650" y="457200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3" name="AutoShape 38"/>
          <p:cNvSpPr>
            <a:spLocks noChangeArrowheads="1"/>
          </p:cNvSpPr>
          <p:nvPr/>
        </p:nvSpPr>
        <p:spPr bwMode="auto">
          <a:xfrm>
            <a:off x="4881563" y="4570413"/>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4" name="AutoShape 39"/>
          <p:cNvSpPr>
            <a:spLocks noChangeArrowheads="1"/>
          </p:cNvSpPr>
          <p:nvPr/>
        </p:nvSpPr>
        <p:spPr bwMode="auto">
          <a:xfrm>
            <a:off x="5578475" y="4568825"/>
            <a:ext cx="617538"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5" name="AutoShape 40"/>
          <p:cNvSpPr>
            <a:spLocks noChangeArrowheads="1"/>
          </p:cNvSpPr>
          <p:nvPr/>
        </p:nvSpPr>
        <p:spPr bwMode="auto">
          <a:xfrm>
            <a:off x="6273800" y="4567238"/>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6" name="AutoShape 41"/>
          <p:cNvSpPr>
            <a:spLocks noChangeArrowheads="1"/>
          </p:cNvSpPr>
          <p:nvPr/>
        </p:nvSpPr>
        <p:spPr bwMode="auto">
          <a:xfrm>
            <a:off x="6970713" y="456565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1757" name="AutoShape 42"/>
          <p:cNvSpPr>
            <a:spLocks noChangeArrowheads="1"/>
          </p:cNvSpPr>
          <p:nvPr/>
        </p:nvSpPr>
        <p:spPr bwMode="auto">
          <a:xfrm>
            <a:off x="293528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58" name="AutoShape 43"/>
          <p:cNvSpPr>
            <a:spLocks noChangeArrowheads="1"/>
          </p:cNvSpPr>
          <p:nvPr/>
        </p:nvSpPr>
        <p:spPr bwMode="auto">
          <a:xfrm>
            <a:off x="362743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59" name="AutoShape 44"/>
          <p:cNvSpPr>
            <a:spLocks noChangeArrowheads="1"/>
          </p:cNvSpPr>
          <p:nvPr/>
        </p:nvSpPr>
        <p:spPr bwMode="auto">
          <a:xfrm>
            <a:off x="4322763"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60" name="AutoShape 45"/>
          <p:cNvSpPr>
            <a:spLocks noChangeArrowheads="1"/>
          </p:cNvSpPr>
          <p:nvPr/>
        </p:nvSpPr>
        <p:spPr bwMode="auto">
          <a:xfrm>
            <a:off x="5016500" y="4632325"/>
            <a:ext cx="328613"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61" name="AutoShape 46"/>
          <p:cNvSpPr>
            <a:spLocks noChangeArrowheads="1"/>
          </p:cNvSpPr>
          <p:nvPr/>
        </p:nvSpPr>
        <p:spPr bwMode="auto">
          <a:xfrm>
            <a:off x="571023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62" name="AutoShape 47"/>
          <p:cNvSpPr>
            <a:spLocks noChangeArrowheads="1"/>
          </p:cNvSpPr>
          <p:nvPr/>
        </p:nvSpPr>
        <p:spPr bwMode="auto">
          <a:xfrm>
            <a:off x="6403975" y="4632325"/>
            <a:ext cx="328613"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63" name="AutoShape 48"/>
          <p:cNvSpPr>
            <a:spLocks noChangeArrowheads="1"/>
          </p:cNvSpPr>
          <p:nvPr/>
        </p:nvSpPr>
        <p:spPr bwMode="auto">
          <a:xfrm>
            <a:off x="7097713"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1764" name="Text Box 49"/>
          <p:cNvSpPr txBox="1">
            <a:spLocks noChangeArrowheads="1"/>
          </p:cNvSpPr>
          <p:nvPr/>
        </p:nvSpPr>
        <p:spPr bwMode="auto">
          <a:xfrm>
            <a:off x="4583113" y="5062538"/>
            <a:ext cx="1446212" cy="304800"/>
          </a:xfrm>
          <a:prstGeom prst="rect">
            <a:avLst/>
          </a:prstGeom>
          <a:noFill/>
          <a:ln w="9525">
            <a:noFill/>
            <a:miter lim="800000"/>
            <a:headEnd/>
            <a:tailEnd/>
          </a:ln>
        </p:spPr>
        <p:txBody>
          <a:bodyPr wrap="none">
            <a:spAutoFit/>
          </a:bodyPr>
          <a:lstStyle/>
          <a:p>
            <a:r>
              <a:rPr lang="el-GR" sz="1400"/>
              <a:t>ΚΑΤΩ ΓΝΑΘΟΣ</a:t>
            </a:r>
          </a:p>
        </p:txBody>
      </p:sp>
      <p:sp>
        <p:nvSpPr>
          <p:cNvPr id="31765" name="Rectangle 50"/>
          <p:cNvSpPr>
            <a:spLocks noChangeArrowheads="1"/>
          </p:cNvSpPr>
          <p:nvPr/>
        </p:nvSpPr>
        <p:spPr bwMode="auto">
          <a:xfrm>
            <a:off x="2682875" y="1774825"/>
            <a:ext cx="4997450" cy="893763"/>
          </a:xfrm>
          <a:prstGeom prst="rect">
            <a:avLst/>
          </a:prstGeom>
          <a:pattFill prst="horzBrick">
            <a:fgClr>
              <a:schemeClr val="bg1"/>
            </a:fgClr>
            <a:bgClr>
              <a:srgbClr val="CC6600"/>
            </a:bgClr>
          </a:pattFill>
          <a:ln w="9525">
            <a:solidFill>
              <a:schemeClr val="tx1"/>
            </a:solidFill>
            <a:miter lim="800000"/>
            <a:headEnd/>
            <a:tailEnd/>
          </a:ln>
        </p:spPr>
        <p:txBody>
          <a:bodyPr wrap="none" anchor="ctr"/>
          <a:lstStyle/>
          <a:p>
            <a:endParaRPr lang="el-GR"/>
          </a:p>
        </p:txBody>
      </p:sp>
      <p:sp>
        <p:nvSpPr>
          <p:cNvPr id="420915" name="Freeform 51" descr="Shingle"/>
          <p:cNvSpPr>
            <a:spLocks/>
          </p:cNvSpPr>
          <p:nvPr/>
        </p:nvSpPr>
        <p:spPr bwMode="auto">
          <a:xfrm>
            <a:off x="2560638" y="1344613"/>
            <a:ext cx="5243512" cy="512762"/>
          </a:xfrm>
          <a:custGeom>
            <a:avLst/>
            <a:gdLst/>
            <a:ahLst/>
            <a:cxnLst>
              <a:cxn ang="0">
                <a:pos x="0" y="376"/>
              </a:cxn>
              <a:cxn ang="0">
                <a:pos x="404" y="0"/>
              </a:cxn>
              <a:cxn ang="0">
                <a:pos x="3472" y="0"/>
              </a:cxn>
              <a:cxn ang="0">
                <a:pos x="3846" y="374"/>
              </a:cxn>
              <a:cxn ang="0">
                <a:pos x="0" y="376"/>
              </a:cxn>
            </a:cxnLst>
            <a:rect l="0" t="0" r="r" b="b"/>
            <a:pathLst>
              <a:path w="3846" h="376">
                <a:moveTo>
                  <a:pt x="0" y="376"/>
                </a:moveTo>
                <a:lnTo>
                  <a:pt x="404" y="0"/>
                </a:lnTo>
                <a:lnTo>
                  <a:pt x="3472" y="0"/>
                </a:lnTo>
                <a:lnTo>
                  <a:pt x="3846" y="374"/>
                </a:lnTo>
                <a:lnTo>
                  <a:pt x="0" y="376"/>
                </a:lnTo>
                <a:close/>
              </a:path>
            </a:pathLst>
          </a:custGeom>
          <a:pattFill prst="shingle">
            <a:fgClr>
              <a:schemeClr val="bg1"/>
            </a:fgClr>
            <a:bgClr>
              <a:srgbClr val="CC3300"/>
            </a:bgClr>
          </a:pattFill>
          <a:ln w="9525">
            <a:solidFill>
              <a:schemeClr val="tx1"/>
            </a:solidFill>
            <a:round/>
            <a:headEnd/>
            <a:tailEnd/>
          </a:ln>
          <a:effectLst>
            <a:outerShdw dist="77251" dir="4832261" algn="ctr" rotWithShape="0">
              <a:schemeClr val="tx1">
                <a:alpha val="50000"/>
              </a:schemeClr>
            </a:outerShdw>
          </a:effectLst>
        </p:spPr>
        <p:txBody>
          <a:bodyPr/>
          <a:lstStyle/>
          <a:p>
            <a:pPr>
              <a:defRPr/>
            </a:pPr>
            <a:endParaRPr lang="el-GR"/>
          </a:p>
        </p:txBody>
      </p:sp>
      <p:sp>
        <p:nvSpPr>
          <p:cNvPr id="31767" name="Rectangle 52"/>
          <p:cNvSpPr>
            <a:spLocks noChangeArrowheads="1"/>
          </p:cNvSpPr>
          <p:nvPr/>
        </p:nvSpPr>
        <p:spPr bwMode="auto">
          <a:xfrm>
            <a:off x="4802188" y="2054225"/>
            <a:ext cx="498475" cy="61277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31768" name="AutoShape 53"/>
          <p:cNvSpPr>
            <a:spLocks noChangeArrowheads="1"/>
          </p:cNvSpPr>
          <p:nvPr/>
        </p:nvSpPr>
        <p:spPr bwMode="auto">
          <a:xfrm>
            <a:off x="295275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1769" name="AutoShape 54"/>
          <p:cNvSpPr>
            <a:spLocks noChangeArrowheads="1"/>
          </p:cNvSpPr>
          <p:nvPr/>
        </p:nvSpPr>
        <p:spPr bwMode="auto">
          <a:xfrm>
            <a:off x="356393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1770" name="AutoShape 55"/>
          <p:cNvSpPr>
            <a:spLocks noChangeArrowheads="1"/>
          </p:cNvSpPr>
          <p:nvPr/>
        </p:nvSpPr>
        <p:spPr bwMode="auto">
          <a:xfrm>
            <a:off x="4175125"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1771" name="AutoShape 56"/>
          <p:cNvSpPr>
            <a:spLocks noChangeArrowheads="1"/>
          </p:cNvSpPr>
          <p:nvPr/>
        </p:nvSpPr>
        <p:spPr bwMode="auto">
          <a:xfrm>
            <a:off x="556260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1772" name="AutoShape 57"/>
          <p:cNvSpPr>
            <a:spLocks noChangeArrowheads="1"/>
          </p:cNvSpPr>
          <p:nvPr/>
        </p:nvSpPr>
        <p:spPr bwMode="auto">
          <a:xfrm>
            <a:off x="6311900" y="1998663"/>
            <a:ext cx="328613"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1773" name="AutoShape 58"/>
          <p:cNvSpPr>
            <a:spLocks noChangeArrowheads="1"/>
          </p:cNvSpPr>
          <p:nvPr/>
        </p:nvSpPr>
        <p:spPr bwMode="auto">
          <a:xfrm>
            <a:off x="706278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1774" name="Rectangle 59"/>
          <p:cNvSpPr>
            <a:spLocks noChangeArrowheads="1"/>
          </p:cNvSpPr>
          <p:nvPr/>
        </p:nvSpPr>
        <p:spPr bwMode="auto">
          <a:xfrm>
            <a:off x="4021138" y="1096963"/>
            <a:ext cx="2433637" cy="274637"/>
          </a:xfrm>
          <a:prstGeom prst="rect">
            <a:avLst/>
          </a:prstGeom>
          <a:solidFill>
            <a:srgbClr val="FFFF99"/>
          </a:solidFill>
          <a:ln w="9525">
            <a:solidFill>
              <a:schemeClr val="tx1"/>
            </a:solidFill>
            <a:miter lim="800000"/>
            <a:headEnd/>
            <a:tailEnd/>
          </a:ln>
        </p:spPr>
        <p:txBody>
          <a:bodyPr wrap="none" anchor="ctr"/>
          <a:lstStyle/>
          <a:p>
            <a:pPr algn="ctr"/>
            <a:r>
              <a:rPr lang="el-GR" sz="1800"/>
              <a:t>ΚΡΑΝΙΑΚΗ ΒΑΣΗ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92018-1"/>
          <p:cNvPicPr>
            <a:picLocks noChangeAspect="1" noChangeArrowheads="1"/>
          </p:cNvPicPr>
          <p:nvPr/>
        </p:nvPicPr>
        <p:blipFill>
          <a:blip r:embed="rId3" cstate="print"/>
          <a:srcRect/>
          <a:stretch>
            <a:fillRect/>
          </a:stretch>
        </p:blipFill>
        <p:spPr bwMode="auto">
          <a:xfrm>
            <a:off x="1536700" y="506413"/>
            <a:ext cx="3476625" cy="1974850"/>
          </a:xfrm>
          <a:prstGeom prst="rect">
            <a:avLst/>
          </a:prstGeom>
          <a:noFill/>
          <a:ln w="9525">
            <a:noFill/>
            <a:miter lim="800000"/>
            <a:headEnd/>
            <a:tailEnd/>
          </a:ln>
        </p:spPr>
      </p:pic>
      <p:pic>
        <p:nvPicPr>
          <p:cNvPr id="5123" name="Picture 3" descr="092018-3"/>
          <p:cNvPicPr>
            <a:picLocks noChangeAspect="1" noChangeArrowheads="1"/>
          </p:cNvPicPr>
          <p:nvPr/>
        </p:nvPicPr>
        <p:blipFill>
          <a:blip r:embed="rId4" cstate="print"/>
          <a:srcRect/>
          <a:stretch>
            <a:fillRect/>
          </a:stretch>
        </p:blipFill>
        <p:spPr bwMode="auto">
          <a:xfrm>
            <a:off x="3478213" y="2582863"/>
            <a:ext cx="2522537" cy="2038350"/>
          </a:xfrm>
          <a:prstGeom prst="rect">
            <a:avLst/>
          </a:prstGeom>
          <a:noFill/>
          <a:ln w="9525">
            <a:noFill/>
            <a:miter lim="800000"/>
            <a:headEnd/>
            <a:tailEnd/>
          </a:ln>
        </p:spPr>
      </p:pic>
      <p:pic>
        <p:nvPicPr>
          <p:cNvPr id="5124" name="Picture 4" descr="092018-4"/>
          <p:cNvPicPr>
            <a:picLocks noChangeAspect="1" noChangeArrowheads="1"/>
          </p:cNvPicPr>
          <p:nvPr/>
        </p:nvPicPr>
        <p:blipFill>
          <a:blip r:embed="rId5" cstate="print"/>
          <a:srcRect/>
          <a:stretch>
            <a:fillRect/>
          </a:stretch>
        </p:blipFill>
        <p:spPr bwMode="auto">
          <a:xfrm>
            <a:off x="6118225" y="2576513"/>
            <a:ext cx="2865438" cy="2043112"/>
          </a:xfrm>
          <a:prstGeom prst="rect">
            <a:avLst/>
          </a:prstGeom>
          <a:noFill/>
          <a:ln w="9525">
            <a:noFill/>
            <a:miter lim="800000"/>
            <a:headEnd/>
            <a:tailEnd/>
          </a:ln>
        </p:spPr>
      </p:pic>
      <p:pic>
        <p:nvPicPr>
          <p:cNvPr id="5125" name="Picture 5" descr="092018-5"/>
          <p:cNvPicPr>
            <a:picLocks noChangeAspect="1" noChangeArrowheads="1"/>
          </p:cNvPicPr>
          <p:nvPr/>
        </p:nvPicPr>
        <p:blipFill>
          <a:blip r:embed="rId6" cstate="print"/>
          <a:srcRect/>
          <a:stretch>
            <a:fillRect/>
          </a:stretch>
        </p:blipFill>
        <p:spPr bwMode="auto">
          <a:xfrm>
            <a:off x="2074863" y="4741863"/>
            <a:ext cx="3379787" cy="1951037"/>
          </a:xfrm>
          <a:prstGeom prst="rect">
            <a:avLst/>
          </a:prstGeom>
          <a:noFill/>
          <a:ln w="9525">
            <a:noFill/>
            <a:miter lim="800000"/>
            <a:headEnd/>
            <a:tailEnd/>
          </a:ln>
        </p:spPr>
      </p:pic>
      <p:pic>
        <p:nvPicPr>
          <p:cNvPr id="5126" name="Picture 9" descr="092018-7"/>
          <p:cNvPicPr>
            <a:picLocks noChangeAspect="1" noChangeArrowheads="1"/>
          </p:cNvPicPr>
          <p:nvPr/>
        </p:nvPicPr>
        <p:blipFill>
          <a:blip r:embed="rId7" cstate="print"/>
          <a:srcRect/>
          <a:stretch>
            <a:fillRect/>
          </a:stretch>
        </p:blipFill>
        <p:spPr bwMode="auto">
          <a:xfrm>
            <a:off x="5592763" y="4737100"/>
            <a:ext cx="3398837" cy="196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2882900" y="3756025"/>
            <a:ext cx="1057275" cy="314325"/>
            <a:chOff x="1383" y="2187"/>
            <a:chExt cx="776" cy="230"/>
          </a:xfrm>
        </p:grpSpPr>
        <p:sp>
          <p:nvSpPr>
            <p:cNvPr id="32825" name="Oval 3"/>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26" name="Oval 4"/>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27" name="Oval 5"/>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2771" name="Group 6"/>
          <p:cNvGrpSpPr>
            <a:grpSpLocks/>
          </p:cNvGrpSpPr>
          <p:nvPr/>
        </p:nvGrpSpPr>
        <p:grpSpPr bwMode="auto">
          <a:xfrm>
            <a:off x="6424613" y="3756025"/>
            <a:ext cx="1057275" cy="314325"/>
            <a:chOff x="4205" y="2150"/>
            <a:chExt cx="776" cy="230"/>
          </a:xfrm>
        </p:grpSpPr>
        <p:sp>
          <p:nvSpPr>
            <p:cNvPr id="32822" name="Oval 7"/>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23" name="Oval 8"/>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24" name="Oval 9"/>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2772" name="AutoShape 10"/>
          <p:cNvSpPr>
            <a:spLocks noChangeArrowheads="1"/>
          </p:cNvSpPr>
          <p:nvPr/>
        </p:nvSpPr>
        <p:spPr bwMode="auto">
          <a:xfrm>
            <a:off x="2684463" y="3003550"/>
            <a:ext cx="5037137" cy="922338"/>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2773" name="AutoShape 11"/>
          <p:cNvSpPr>
            <a:spLocks noChangeArrowheads="1"/>
          </p:cNvSpPr>
          <p:nvPr/>
        </p:nvSpPr>
        <p:spPr bwMode="auto">
          <a:xfrm>
            <a:off x="2811463" y="3132138"/>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74" name="AutoShape 12"/>
          <p:cNvSpPr>
            <a:spLocks noChangeArrowheads="1"/>
          </p:cNvSpPr>
          <p:nvPr/>
        </p:nvSpPr>
        <p:spPr bwMode="auto">
          <a:xfrm>
            <a:off x="3508375" y="313055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75" name="AutoShape 13"/>
          <p:cNvSpPr>
            <a:spLocks noChangeArrowheads="1"/>
          </p:cNvSpPr>
          <p:nvPr/>
        </p:nvSpPr>
        <p:spPr bwMode="auto">
          <a:xfrm>
            <a:off x="4205288" y="3128963"/>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76" name="AutoShape 14"/>
          <p:cNvSpPr>
            <a:spLocks noChangeArrowheads="1"/>
          </p:cNvSpPr>
          <p:nvPr/>
        </p:nvSpPr>
        <p:spPr bwMode="auto">
          <a:xfrm>
            <a:off x="4902200" y="3127375"/>
            <a:ext cx="617538"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77" name="AutoShape 15"/>
          <p:cNvSpPr>
            <a:spLocks noChangeArrowheads="1"/>
          </p:cNvSpPr>
          <p:nvPr/>
        </p:nvSpPr>
        <p:spPr bwMode="auto">
          <a:xfrm>
            <a:off x="5597525" y="3125788"/>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78" name="AutoShape 16"/>
          <p:cNvSpPr>
            <a:spLocks noChangeArrowheads="1"/>
          </p:cNvSpPr>
          <p:nvPr/>
        </p:nvSpPr>
        <p:spPr bwMode="auto">
          <a:xfrm>
            <a:off x="6294438" y="3124200"/>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79" name="AutoShape 17"/>
          <p:cNvSpPr>
            <a:spLocks noChangeArrowheads="1"/>
          </p:cNvSpPr>
          <p:nvPr/>
        </p:nvSpPr>
        <p:spPr bwMode="auto">
          <a:xfrm>
            <a:off x="6991350" y="312420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80" name="AutoShape 18"/>
          <p:cNvSpPr>
            <a:spLocks noChangeArrowheads="1"/>
          </p:cNvSpPr>
          <p:nvPr/>
        </p:nvSpPr>
        <p:spPr bwMode="auto">
          <a:xfrm>
            <a:off x="366712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1" name="AutoShape 19"/>
          <p:cNvSpPr>
            <a:spLocks noChangeArrowheads="1"/>
          </p:cNvSpPr>
          <p:nvPr/>
        </p:nvSpPr>
        <p:spPr bwMode="auto">
          <a:xfrm>
            <a:off x="435927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2" name="AutoShape 20"/>
          <p:cNvSpPr>
            <a:spLocks noChangeArrowheads="1"/>
          </p:cNvSpPr>
          <p:nvPr/>
        </p:nvSpPr>
        <p:spPr bwMode="auto">
          <a:xfrm>
            <a:off x="505301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3" name="AutoShape 21"/>
          <p:cNvSpPr>
            <a:spLocks noChangeArrowheads="1"/>
          </p:cNvSpPr>
          <p:nvPr/>
        </p:nvSpPr>
        <p:spPr bwMode="auto">
          <a:xfrm>
            <a:off x="5748338"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4" name="AutoShape 22"/>
          <p:cNvSpPr>
            <a:spLocks noChangeArrowheads="1"/>
          </p:cNvSpPr>
          <p:nvPr/>
        </p:nvSpPr>
        <p:spPr bwMode="auto">
          <a:xfrm>
            <a:off x="644207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5" name="AutoShape 23"/>
          <p:cNvSpPr>
            <a:spLocks noChangeArrowheads="1"/>
          </p:cNvSpPr>
          <p:nvPr/>
        </p:nvSpPr>
        <p:spPr bwMode="auto">
          <a:xfrm>
            <a:off x="713581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6" name="AutoShape 24"/>
          <p:cNvSpPr>
            <a:spLocks noChangeArrowheads="1"/>
          </p:cNvSpPr>
          <p:nvPr/>
        </p:nvSpPr>
        <p:spPr bwMode="auto">
          <a:xfrm>
            <a:off x="775176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87" name="Text Box 25"/>
          <p:cNvSpPr txBox="1">
            <a:spLocks noChangeArrowheads="1"/>
          </p:cNvSpPr>
          <p:nvPr/>
        </p:nvSpPr>
        <p:spPr bwMode="auto">
          <a:xfrm>
            <a:off x="4603750" y="3619500"/>
            <a:ext cx="1338263" cy="304800"/>
          </a:xfrm>
          <a:prstGeom prst="rect">
            <a:avLst/>
          </a:prstGeom>
          <a:noFill/>
          <a:ln w="9525">
            <a:noFill/>
            <a:miter lim="800000"/>
            <a:headEnd/>
            <a:tailEnd/>
          </a:ln>
        </p:spPr>
        <p:txBody>
          <a:bodyPr wrap="none">
            <a:spAutoFit/>
          </a:bodyPr>
          <a:lstStyle/>
          <a:p>
            <a:r>
              <a:rPr lang="el-GR" sz="1400"/>
              <a:t>ΑΝΩ ΓΝΑΘΟΣ</a:t>
            </a:r>
          </a:p>
        </p:txBody>
      </p:sp>
      <p:grpSp>
        <p:nvGrpSpPr>
          <p:cNvPr id="32788" name="Group 26"/>
          <p:cNvGrpSpPr>
            <a:grpSpLocks/>
          </p:cNvGrpSpPr>
          <p:nvPr/>
        </p:nvGrpSpPr>
        <p:grpSpPr bwMode="auto">
          <a:xfrm>
            <a:off x="2862263" y="5199063"/>
            <a:ext cx="1057275" cy="312737"/>
            <a:chOff x="1383" y="2187"/>
            <a:chExt cx="776" cy="230"/>
          </a:xfrm>
        </p:grpSpPr>
        <p:sp>
          <p:nvSpPr>
            <p:cNvPr id="32819" name="Oval 27"/>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20" name="Oval 28"/>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21" name="Oval 29"/>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2789" name="Group 30"/>
          <p:cNvGrpSpPr>
            <a:grpSpLocks/>
          </p:cNvGrpSpPr>
          <p:nvPr/>
        </p:nvGrpSpPr>
        <p:grpSpPr bwMode="auto">
          <a:xfrm>
            <a:off x="6403975" y="5199063"/>
            <a:ext cx="1057275" cy="312737"/>
            <a:chOff x="4205" y="2150"/>
            <a:chExt cx="776" cy="230"/>
          </a:xfrm>
        </p:grpSpPr>
        <p:sp>
          <p:nvSpPr>
            <p:cNvPr id="32816" name="Oval 31"/>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17" name="Oval 32"/>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2818" name="Oval 33"/>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2790" name="AutoShape 34"/>
          <p:cNvSpPr>
            <a:spLocks noChangeArrowheads="1"/>
          </p:cNvSpPr>
          <p:nvPr/>
        </p:nvSpPr>
        <p:spPr bwMode="auto">
          <a:xfrm>
            <a:off x="2663825" y="4446588"/>
            <a:ext cx="5037138" cy="922337"/>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2791" name="AutoShape 35"/>
          <p:cNvSpPr>
            <a:spLocks noChangeArrowheads="1"/>
          </p:cNvSpPr>
          <p:nvPr/>
        </p:nvSpPr>
        <p:spPr bwMode="auto">
          <a:xfrm>
            <a:off x="2790825" y="4573588"/>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2" name="AutoShape 36"/>
          <p:cNvSpPr>
            <a:spLocks noChangeArrowheads="1"/>
          </p:cNvSpPr>
          <p:nvPr/>
        </p:nvSpPr>
        <p:spPr bwMode="auto">
          <a:xfrm>
            <a:off x="3487738" y="4572000"/>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3" name="AutoShape 37"/>
          <p:cNvSpPr>
            <a:spLocks noChangeArrowheads="1"/>
          </p:cNvSpPr>
          <p:nvPr/>
        </p:nvSpPr>
        <p:spPr bwMode="auto">
          <a:xfrm>
            <a:off x="4184650" y="457200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4" name="AutoShape 38"/>
          <p:cNvSpPr>
            <a:spLocks noChangeArrowheads="1"/>
          </p:cNvSpPr>
          <p:nvPr/>
        </p:nvSpPr>
        <p:spPr bwMode="auto">
          <a:xfrm>
            <a:off x="4881563" y="4570413"/>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5" name="AutoShape 39"/>
          <p:cNvSpPr>
            <a:spLocks noChangeArrowheads="1"/>
          </p:cNvSpPr>
          <p:nvPr/>
        </p:nvSpPr>
        <p:spPr bwMode="auto">
          <a:xfrm>
            <a:off x="5578475" y="4568825"/>
            <a:ext cx="617538"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6" name="AutoShape 40"/>
          <p:cNvSpPr>
            <a:spLocks noChangeArrowheads="1"/>
          </p:cNvSpPr>
          <p:nvPr/>
        </p:nvSpPr>
        <p:spPr bwMode="auto">
          <a:xfrm>
            <a:off x="6273800" y="4567238"/>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7" name="AutoShape 41"/>
          <p:cNvSpPr>
            <a:spLocks noChangeArrowheads="1"/>
          </p:cNvSpPr>
          <p:nvPr/>
        </p:nvSpPr>
        <p:spPr bwMode="auto">
          <a:xfrm>
            <a:off x="6970713" y="456565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2798" name="AutoShape 42"/>
          <p:cNvSpPr>
            <a:spLocks noChangeArrowheads="1"/>
          </p:cNvSpPr>
          <p:nvPr/>
        </p:nvSpPr>
        <p:spPr bwMode="auto">
          <a:xfrm>
            <a:off x="293528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799" name="AutoShape 43"/>
          <p:cNvSpPr>
            <a:spLocks noChangeArrowheads="1"/>
          </p:cNvSpPr>
          <p:nvPr/>
        </p:nvSpPr>
        <p:spPr bwMode="auto">
          <a:xfrm>
            <a:off x="362743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800" name="AutoShape 44"/>
          <p:cNvSpPr>
            <a:spLocks noChangeArrowheads="1"/>
          </p:cNvSpPr>
          <p:nvPr/>
        </p:nvSpPr>
        <p:spPr bwMode="auto">
          <a:xfrm>
            <a:off x="4322763"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801" name="AutoShape 45"/>
          <p:cNvSpPr>
            <a:spLocks noChangeArrowheads="1"/>
          </p:cNvSpPr>
          <p:nvPr/>
        </p:nvSpPr>
        <p:spPr bwMode="auto">
          <a:xfrm>
            <a:off x="5016500" y="4632325"/>
            <a:ext cx="328613"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802" name="AutoShape 46"/>
          <p:cNvSpPr>
            <a:spLocks noChangeArrowheads="1"/>
          </p:cNvSpPr>
          <p:nvPr/>
        </p:nvSpPr>
        <p:spPr bwMode="auto">
          <a:xfrm>
            <a:off x="5710238"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803" name="AutoShape 47"/>
          <p:cNvSpPr>
            <a:spLocks noChangeArrowheads="1"/>
          </p:cNvSpPr>
          <p:nvPr/>
        </p:nvSpPr>
        <p:spPr bwMode="auto">
          <a:xfrm>
            <a:off x="6403975" y="4632325"/>
            <a:ext cx="328613"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804" name="AutoShape 48"/>
          <p:cNvSpPr>
            <a:spLocks noChangeArrowheads="1"/>
          </p:cNvSpPr>
          <p:nvPr/>
        </p:nvSpPr>
        <p:spPr bwMode="auto">
          <a:xfrm>
            <a:off x="7097713" y="4632325"/>
            <a:ext cx="328612" cy="323850"/>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2805" name="Text Box 49"/>
          <p:cNvSpPr txBox="1">
            <a:spLocks noChangeArrowheads="1"/>
          </p:cNvSpPr>
          <p:nvPr/>
        </p:nvSpPr>
        <p:spPr bwMode="auto">
          <a:xfrm>
            <a:off x="4583113" y="5062538"/>
            <a:ext cx="1446212" cy="304800"/>
          </a:xfrm>
          <a:prstGeom prst="rect">
            <a:avLst/>
          </a:prstGeom>
          <a:noFill/>
          <a:ln w="9525">
            <a:noFill/>
            <a:miter lim="800000"/>
            <a:headEnd/>
            <a:tailEnd/>
          </a:ln>
        </p:spPr>
        <p:txBody>
          <a:bodyPr wrap="none">
            <a:spAutoFit/>
          </a:bodyPr>
          <a:lstStyle/>
          <a:p>
            <a:r>
              <a:rPr lang="el-GR" sz="1400"/>
              <a:t>ΚΑΤΩ ΓΝΑΘΟΣ</a:t>
            </a:r>
          </a:p>
        </p:txBody>
      </p:sp>
      <p:sp>
        <p:nvSpPr>
          <p:cNvPr id="32806" name="Rectangle 50"/>
          <p:cNvSpPr>
            <a:spLocks noChangeArrowheads="1"/>
          </p:cNvSpPr>
          <p:nvPr/>
        </p:nvSpPr>
        <p:spPr bwMode="auto">
          <a:xfrm>
            <a:off x="2682875" y="1774825"/>
            <a:ext cx="4997450" cy="893763"/>
          </a:xfrm>
          <a:prstGeom prst="rect">
            <a:avLst/>
          </a:prstGeom>
          <a:pattFill prst="horzBrick">
            <a:fgClr>
              <a:schemeClr val="bg1"/>
            </a:fgClr>
            <a:bgClr>
              <a:srgbClr val="CC6600"/>
            </a:bgClr>
          </a:pattFill>
          <a:ln w="9525">
            <a:solidFill>
              <a:schemeClr val="tx1"/>
            </a:solidFill>
            <a:miter lim="800000"/>
            <a:headEnd/>
            <a:tailEnd/>
          </a:ln>
        </p:spPr>
        <p:txBody>
          <a:bodyPr wrap="none" anchor="ctr"/>
          <a:lstStyle/>
          <a:p>
            <a:endParaRPr lang="el-GR"/>
          </a:p>
        </p:txBody>
      </p:sp>
      <p:sp>
        <p:nvSpPr>
          <p:cNvPr id="421939" name="Freeform 51" descr="Shingle"/>
          <p:cNvSpPr>
            <a:spLocks/>
          </p:cNvSpPr>
          <p:nvPr/>
        </p:nvSpPr>
        <p:spPr bwMode="auto">
          <a:xfrm>
            <a:off x="2560638" y="1344613"/>
            <a:ext cx="5243512" cy="512762"/>
          </a:xfrm>
          <a:custGeom>
            <a:avLst/>
            <a:gdLst/>
            <a:ahLst/>
            <a:cxnLst>
              <a:cxn ang="0">
                <a:pos x="0" y="376"/>
              </a:cxn>
              <a:cxn ang="0">
                <a:pos x="404" y="0"/>
              </a:cxn>
              <a:cxn ang="0">
                <a:pos x="3472" y="0"/>
              </a:cxn>
              <a:cxn ang="0">
                <a:pos x="3846" y="374"/>
              </a:cxn>
              <a:cxn ang="0">
                <a:pos x="0" y="376"/>
              </a:cxn>
            </a:cxnLst>
            <a:rect l="0" t="0" r="r" b="b"/>
            <a:pathLst>
              <a:path w="3846" h="376">
                <a:moveTo>
                  <a:pt x="0" y="376"/>
                </a:moveTo>
                <a:lnTo>
                  <a:pt x="404" y="0"/>
                </a:lnTo>
                <a:lnTo>
                  <a:pt x="3472" y="0"/>
                </a:lnTo>
                <a:lnTo>
                  <a:pt x="3846" y="374"/>
                </a:lnTo>
                <a:lnTo>
                  <a:pt x="0" y="376"/>
                </a:lnTo>
                <a:close/>
              </a:path>
            </a:pathLst>
          </a:custGeom>
          <a:pattFill prst="shingle">
            <a:fgClr>
              <a:schemeClr val="bg1"/>
            </a:fgClr>
            <a:bgClr>
              <a:srgbClr val="CC3300"/>
            </a:bgClr>
          </a:pattFill>
          <a:ln w="9525">
            <a:solidFill>
              <a:schemeClr val="tx1"/>
            </a:solidFill>
            <a:round/>
            <a:headEnd/>
            <a:tailEnd/>
          </a:ln>
          <a:effectLst>
            <a:outerShdw dist="77251" dir="4832261" algn="ctr" rotWithShape="0">
              <a:schemeClr val="tx1">
                <a:alpha val="50000"/>
              </a:schemeClr>
            </a:outerShdw>
          </a:effectLst>
        </p:spPr>
        <p:txBody>
          <a:bodyPr/>
          <a:lstStyle/>
          <a:p>
            <a:pPr>
              <a:defRPr/>
            </a:pPr>
            <a:endParaRPr lang="el-GR"/>
          </a:p>
        </p:txBody>
      </p:sp>
      <p:sp>
        <p:nvSpPr>
          <p:cNvPr id="32808" name="Rectangle 52"/>
          <p:cNvSpPr>
            <a:spLocks noChangeArrowheads="1"/>
          </p:cNvSpPr>
          <p:nvPr/>
        </p:nvSpPr>
        <p:spPr bwMode="auto">
          <a:xfrm>
            <a:off x="4802188" y="2054225"/>
            <a:ext cx="498475" cy="61277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32809" name="AutoShape 53"/>
          <p:cNvSpPr>
            <a:spLocks noChangeArrowheads="1"/>
          </p:cNvSpPr>
          <p:nvPr/>
        </p:nvSpPr>
        <p:spPr bwMode="auto">
          <a:xfrm>
            <a:off x="295275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2810" name="AutoShape 54"/>
          <p:cNvSpPr>
            <a:spLocks noChangeArrowheads="1"/>
          </p:cNvSpPr>
          <p:nvPr/>
        </p:nvSpPr>
        <p:spPr bwMode="auto">
          <a:xfrm>
            <a:off x="356393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2811" name="AutoShape 55"/>
          <p:cNvSpPr>
            <a:spLocks noChangeArrowheads="1"/>
          </p:cNvSpPr>
          <p:nvPr/>
        </p:nvSpPr>
        <p:spPr bwMode="auto">
          <a:xfrm>
            <a:off x="4175125"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2812" name="AutoShape 56"/>
          <p:cNvSpPr>
            <a:spLocks noChangeArrowheads="1"/>
          </p:cNvSpPr>
          <p:nvPr/>
        </p:nvSpPr>
        <p:spPr bwMode="auto">
          <a:xfrm>
            <a:off x="556260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2813" name="AutoShape 57"/>
          <p:cNvSpPr>
            <a:spLocks noChangeArrowheads="1"/>
          </p:cNvSpPr>
          <p:nvPr/>
        </p:nvSpPr>
        <p:spPr bwMode="auto">
          <a:xfrm>
            <a:off x="6311900" y="1998663"/>
            <a:ext cx="328613"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2814" name="AutoShape 58"/>
          <p:cNvSpPr>
            <a:spLocks noChangeArrowheads="1"/>
          </p:cNvSpPr>
          <p:nvPr/>
        </p:nvSpPr>
        <p:spPr bwMode="auto">
          <a:xfrm>
            <a:off x="706278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2815" name="Rectangle 59"/>
          <p:cNvSpPr>
            <a:spLocks noChangeArrowheads="1"/>
          </p:cNvSpPr>
          <p:nvPr/>
        </p:nvSpPr>
        <p:spPr bwMode="auto">
          <a:xfrm>
            <a:off x="4021138" y="1096963"/>
            <a:ext cx="2433637" cy="274637"/>
          </a:xfrm>
          <a:prstGeom prst="rect">
            <a:avLst/>
          </a:prstGeom>
          <a:solidFill>
            <a:srgbClr val="FFFF99"/>
          </a:solidFill>
          <a:ln w="9525">
            <a:solidFill>
              <a:schemeClr val="tx1"/>
            </a:solidFill>
            <a:miter lim="800000"/>
            <a:headEnd/>
            <a:tailEnd/>
          </a:ln>
        </p:spPr>
        <p:txBody>
          <a:bodyPr wrap="none" anchor="ctr"/>
          <a:lstStyle/>
          <a:p>
            <a:pPr algn="ctr"/>
            <a:r>
              <a:rPr lang="el-GR" sz="1800"/>
              <a:t>ΚΡΑΝΙΑΚΗ ΒΑΣΗ</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2882900" y="3756025"/>
            <a:ext cx="1057275" cy="314325"/>
            <a:chOff x="1383" y="2187"/>
            <a:chExt cx="776" cy="230"/>
          </a:xfrm>
        </p:grpSpPr>
        <p:sp>
          <p:nvSpPr>
            <p:cNvPr id="33850" name="Oval 3"/>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51" name="Oval 4"/>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52" name="Oval 5"/>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3795" name="Group 6"/>
          <p:cNvGrpSpPr>
            <a:grpSpLocks/>
          </p:cNvGrpSpPr>
          <p:nvPr/>
        </p:nvGrpSpPr>
        <p:grpSpPr bwMode="auto">
          <a:xfrm>
            <a:off x="6424613" y="3756025"/>
            <a:ext cx="1057275" cy="314325"/>
            <a:chOff x="4205" y="2150"/>
            <a:chExt cx="776" cy="230"/>
          </a:xfrm>
        </p:grpSpPr>
        <p:sp>
          <p:nvSpPr>
            <p:cNvPr id="33847" name="Oval 7"/>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48" name="Oval 8"/>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49" name="Oval 9"/>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3796" name="AutoShape 10"/>
          <p:cNvSpPr>
            <a:spLocks noChangeArrowheads="1"/>
          </p:cNvSpPr>
          <p:nvPr/>
        </p:nvSpPr>
        <p:spPr bwMode="auto">
          <a:xfrm>
            <a:off x="2684463" y="3003550"/>
            <a:ext cx="5037137" cy="922338"/>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3797" name="AutoShape 11"/>
          <p:cNvSpPr>
            <a:spLocks noChangeArrowheads="1"/>
          </p:cNvSpPr>
          <p:nvPr/>
        </p:nvSpPr>
        <p:spPr bwMode="auto">
          <a:xfrm>
            <a:off x="2811463" y="3132138"/>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798" name="AutoShape 12"/>
          <p:cNvSpPr>
            <a:spLocks noChangeArrowheads="1"/>
          </p:cNvSpPr>
          <p:nvPr/>
        </p:nvSpPr>
        <p:spPr bwMode="auto">
          <a:xfrm>
            <a:off x="3508375" y="313055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799" name="AutoShape 13"/>
          <p:cNvSpPr>
            <a:spLocks noChangeArrowheads="1"/>
          </p:cNvSpPr>
          <p:nvPr/>
        </p:nvSpPr>
        <p:spPr bwMode="auto">
          <a:xfrm>
            <a:off x="4205288" y="3128963"/>
            <a:ext cx="619125" cy="411162"/>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00" name="AutoShape 14"/>
          <p:cNvSpPr>
            <a:spLocks noChangeArrowheads="1"/>
          </p:cNvSpPr>
          <p:nvPr/>
        </p:nvSpPr>
        <p:spPr bwMode="auto">
          <a:xfrm>
            <a:off x="4902200" y="3127375"/>
            <a:ext cx="617538"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01" name="AutoShape 15"/>
          <p:cNvSpPr>
            <a:spLocks noChangeArrowheads="1"/>
          </p:cNvSpPr>
          <p:nvPr/>
        </p:nvSpPr>
        <p:spPr bwMode="auto">
          <a:xfrm>
            <a:off x="5597525" y="3125788"/>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02" name="AutoShape 16"/>
          <p:cNvSpPr>
            <a:spLocks noChangeArrowheads="1"/>
          </p:cNvSpPr>
          <p:nvPr/>
        </p:nvSpPr>
        <p:spPr bwMode="auto">
          <a:xfrm>
            <a:off x="6294438" y="3124200"/>
            <a:ext cx="619125" cy="41275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03" name="AutoShape 17"/>
          <p:cNvSpPr>
            <a:spLocks noChangeArrowheads="1"/>
          </p:cNvSpPr>
          <p:nvPr/>
        </p:nvSpPr>
        <p:spPr bwMode="auto">
          <a:xfrm>
            <a:off x="6991350" y="3124200"/>
            <a:ext cx="619125" cy="411163"/>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04" name="AutoShape 18"/>
          <p:cNvSpPr>
            <a:spLocks noChangeArrowheads="1"/>
          </p:cNvSpPr>
          <p:nvPr/>
        </p:nvSpPr>
        <p:spPr bwMode="auto">
          <a:xfrm>
            <a:off x="295592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05" name="AutoShape 19"/>
          <p:cNvSpPr>
            <a:spLocks noChangeArrowheads="1"/>
          </p:cNvSpPr>
          <p:nvPr/>
        </p:nvSpPr>
        <p:spPr bwMode="auto">
          <a:xfrm>
            <a:off x="364807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06" name="AutoShape 20"/>
          <p:cNvSpPr>
            <a:spLocks noChangeArrowheads="1"/>
          </p:cNvSpPr>
          <p:nvPr/>
        </p:nvSpPr>
        <p:spPr bwMode="auto">
          <a:xfrm>
            <a:off x="434181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07" name="AutoShape 21"/>
          <p:cNvSpPr>
            <a:spLocks noChangeArrowheads="1"/>
          </p:cNvSpPr>
          <p:nvPr/>
        </p:nvSpPr>
        <p:spPr bwMode="auto">
          <a:xfrm>
            <a:off x="5037138"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08" name="AutoShape 22"/>
          <p:cNvSpPr>
            <a:spLocks noChangeArrowheads="1"/>
          </p:cNvSpPr>
          <p:nvPr/>
        </p:nvSpPr>
        <p:spPr bwMode="auto">
          <a:xfrm>
            <a:off x="5730875"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09" name="AutoShape 23"/>
          <p:cNvSpPr>
            <a:spLocks noChangeArrowheads="1"/>
          </p:cNvSpPr>
          <p:nvPr/>
        </p:nvSpPr>
        <p:spPr bwMode="auto">
          <a:xfrm>
            <a:off x="6424613" y="3190875"/>
            <a:ext cx="328612"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10" name="AutoShape 24"/>
          <p:cNvSpPr>
            <a:spLocks noChangeArrowheads="1"/>
          </p:cNvSpPr>
          <p:nvPr/>
        </p:nvSpPr>
        <p:spPr bwMode="auto">
          <a:xfrm>
            <a:off x="7118350" y="3190875"/>
            <a:ext cx="328613" cy="322263"/>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11" name="Text Box 25"/>
          <p:cNvSpPr txBox="1">
            <a:spLocks noChangeArrowheads="1"/>
          </p:cNvSpPr>
          <p:nvPr/>
        </p:nvSpPr>
        <p:spPr bwMode="auto">
          <a:xfrm>
            <a:off x="4603750" y="3619500"/>
            <a:ext cx="1338263" cy="304800"/>
          </a:xfrm>
          <a:prstGeom prst="rect">
            <a:avLst/>
          </a:prstGeom>
          <a:noFill/>
          <a:ln w="9525">
            <a:noFill/>
            <a:miter lim="800000"/>
            <a:headEnd/>
            <a:tailEnd/>
          </a:ln>
        </p:spPr>
        <p:txBody>
          <a:bodyPr wrap="none">
            <a:spAutoFit/>
          </a:bodyPr>
          <a:lstStyle/>
          <a:p>
            <a:r>
              <a:rPr lang="el-GR" sz="1400"/>
              <a:t>ΑΝΩ ΓΝΑΘΟΣ</a:t>
            </a:r>
          </a:p>
        </p:txBody>
      </p:sp>
      <p:grpSp>
        <p:nvGrpSpPr>
          <p:cNvPr id="33812" name="Group 60"/>
          <p:cNvGrpSpPr>
            <a:grpSpLocks/>
          </p:cNvGrpSpPr>
          <p:nvPr/>
        </p:nvGrpSpPr>
        <p:grpSpPr bwMode="auto">
          <a:xfrm rot="984530">
            <a:off x="2430463" y="4902200"/>
            <a:ext cx="5037137" cy="1065213"/>
            <a:chOff x="1678" y="2801"/>
            <a:chExt cx="3173" cy="671"/>
          </a:xfrm>
        </p:grpSpPr>
        <p:grpSp>
          <p:nvGrpSpPr>
            <p:cNvPr id="33823" name="Group 26"/>
            <p:cNvGrpSpPr>
              <a:grpSpLocks/>
            </p:cNvGrpSpPr>
            <p:nvPr/>
          </p:nvGrpSpPr>
          <p:grpSpPr bwMode="auto">
            <a:xfrm>
              <a:off x="1803" y="3275"/>
              <a:ext cx="666" cy="197"/>
              <a:chOff x="1383" y="2187"/>
              <a:chExt cx="776" cy="230"/>
            </a:xfrm>
          </p:grpSpPr>
          <p:sp>
            <p:nvSpPr>
              <p:cNvPr id="33844" name="Oval 27"/>
              <p:cNvSpPr>
                <a:spLocks noChangeArrowheads="1"/>
              </p:cNvSpPr>
              <p:nvPr/>
            </p:nvSpPr>
            <p:spPr bwMode="auto">
              <a:xfrm>
                <a:off x="1383"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45" name="Oval 28"/>
              <p:cNvSpPr>
                <a:spLocks noChangeArrowheads="1"/>
              </p:cNvSpPr>
              <p:nvPr/>
            </p:nvSpPr>
            <p:spPr bwMode="auto">
              <a:xfrm>
                <a:off x="1656"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46" name="Oval 29"/>
              <p:cNvSpPr>
                <a:spLocks noChangeArrowheads="1"/>
              </p:cNvSpPr>
              <p:nvPr/>
            </p:nvSpPr>
            <p:spPr bwMode="auto">
              <a:xfrm>
                <a:off x="1929" y="2187"/>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grpSp>
          <p:nvGrpSpPr>
            <p:cNvPr id="33824" name="Group 30"/>
            <p:cNvGrpSpPr>
              <a:grpSpLocks/>
            </p:cNvGrpSpPr>
            <p:nvPr/>
          </p:nvGrpSpPr>
          <p:grpSpPr bwMode="auto">
            <a:xfrm>
              <a:off x="4034" y="3275"/>
              <a:ext cx="666" cy="197"/>
              <a:chOff x="4205" y="2150"/>
              <a:chExt cx="776" cy="230"/>
            </a:xfrm>
          </p:grpSpPr>
          <p:sp>
            <p:nvSpPr>
              <p:cNvPr id="33841" name="Oval 31"/>
              <p:cNvSpPr>
                <a:spLocks noChangeArrowheads="1"/>
              </p:cNvSpPr>
              <p:nvPr/>
            </p:nvSpPr>
            <p:spPr bwMode="auto">
              <a:xfrm>
                <a:off x="4205"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42" name="Oval 32"/>
              <p:cNvSpPr>
                <a:spLocks noChangeArrowheads="1"/>
              </p:cNvSpPr>
              <p:nvPr/>
            </p:nvSpPr>
            <p:spPr bwMode="auto">
              <a:xfrm>
                <a:off x="4478"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43" name="Oval 33"/>
              <p:cNvSpPr>
                <a:spLocks noChangeArrowheads="1"/>
              </p:cNvSpPr>
              <p:nvPr/>
            </p:nvSpPr>
            <p:spPr bwMode="auto">
              <a:xfrm>
                <a:off x="4751" y="2150"/>
                <a:ext cx="230" cy="230"/>
              </a:xfrm>
              <a:prstGeom prst="ellipse">
                <a:avLst/>
              </a:prstGeom>
              <a:solidFill>
                <a:schemeClr val="accent1"/>
              </a:solidFill>
              <a:ln w="9525">
                <a:solidFill>
                  <a:schemeClr val="tx1"/>
                </a:solidFill>
                <a:round/>
                <a:headEnd/>
                <a:tailEnd/>
              </a:ln>
            </p:spPr>
            <p:txBody>
              <a:bodyPr wrap="none" anchor="ctr"/>
              <a:lstStyle/>
              <a:p>
                <a:endParaRPr lang="el-GR"/>
              </a:p>
            </p:txBody>
          </p:sp>
        </p:grpSp>
        <p:sp>
          <p:nvSpPr>
            <p:cNvPr id="33825" name="AutoShape 34"/>
            <p:cNvSpPr>
              <a:spLocks noChangeArrowheads="1"/>
            </p:cNvSpPr>
            <p:nvPr/>
          </p:nvSpPr>
          <p:spPr bwMode="auto">
            <a:xfrm>
              <a:off x="1678" y="2801"/>
              <a:ext cx="3173" cy="581"/>
            </a:xfrm>
            <a:prstGeom prst="roundRect">
              <a:avLst>
                <a:gd name="adj" fmla="val 11375"/>
              </a:avLst>
            </a:prstGeom>
            <a:solidFill>
              <a:srgbClr val="C5E6C2"/>
            </a:solidFill>
            <a:ln w="9525">
              <a:solidFill>
                <a:schemeClr val="tx1"/>
              </a:solidFill>
              <a:round/>
              <a:headEnd/>
              <a:tailEnd/>
            </a:ln>
          </p:spPr>
          <p:txBody>
            <a:bodyPr wrap="none" anchor="ctr"/>
            <a:lstStyle/>
            <a:p>
              <a:pPr algn="ctr"/>
              <a:endParaRPr lang="el-GR"/>
            </a:p>
          </p:txBody>
        </p:sp>
        <p:sp>
          <p:nvSpPr>
            <p:cNvPr id="33826" name="AutoShape 35"/>
            <p:cNvSpPr>
              <a:spLocks noChangeArrowheads="1"/>
            </p:cNvSpPr>
            <p:nvPr/>
          </p:nvSpPr>
          <p:spPr bwMode="auto">
            <a:xfrm>
              <a:off x="1758" y="2881"/>
              <a:ext cx="390" cy="26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27" name="AutoShape 36"/>
            <p:cNvSpPr>
              <a:spLocks noChangeArrowheads="1"/>
            </p:cNvSpPr>
            <p:nvPr/>
          </p:nvSpPr>
          <p:spPr bwMode="auto">
            <a:xfrm>
              <a:off x="2197" y="2880"/>
              <a:ext cx="390" cy="260"/>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28" name="AutoShape 37"/>
            <p:cNvSpPr>
              <a:spLocks noChangeArrowheads="1"/>
            </p:cNvSpPr>
            <p:nvPr/>
          </p:nvSpPr>
          <p:spPr bwMode="auto">
            <a:xfrm>
              <a:off x="2636" y="2880"/>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29" name="AutoShape 38"/>
            <p:cNvSpPr>
              <a:spLocks noChangeArrowheads="1"/>
            </p:cNvSpPr>
            <p:nvPr/>
          </p:nvSpPr>
          <p:spPr bwMode="auto">
            <a:xfrm>
              <a:off x="3075" y="2879"/>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30" name="AutoShape 39"/>
            <p:cNvSpPr>
              <a:spLocks noChangeArrowheads="1"/>
            </p:cNvSpPr>
            <p:nvPr/>
          </p:nvSpPr>
          <p:spPr bwMode="auto">
            <a:xfrm>
              <a:off x="3514" y="2878"/>
              <a:ext cx="389"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31" name="AutoShape 40"/>
            <p:cNvSpPr>
              <a:spLocks noChangeArrowheads="1"/>
            </p:cNvSpPr>
            <p:nvPr/>
          </p:nvSpPr>
          <p:spPr bwMode="auto">
            <a:xfrm>
              <a:off x="3952" y="2877"/>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32" name="AutoShape 41"/>
            <p:cNvSpPr>
              <a:spLocks noChangeArrowheads="1"/>
            </p:cNvSpPr>
            <p:nvPr/>
          </p:nvSpPr>
          <p:spPr bwMode="auto">
            <a:xfrm>
              <a:off x="4391" y="2876"/>
              <a:ext cx="390" cy="259"/>
            </a:xfrm>
            <a:prstGeom prst="roundRect">
              <a:avLst>
                <a:gd name="adj" fmla="val 16667"/>
              </a:avLst>
            </a:prstGeom>
            <a:solidFill>
              <a:srgbClr val="33CCCC"/>
            </a:solidFill>
            <a:ln w="9525">
              <a:solidFill>
                <a:schemeClr val="tx1"/>
              </a:solidFill>
              <a:round/>
              <a:headEnd/>
              <a:tailEnd/>
            </a:ln>
          </p:spPr>
          <p:txBody>
            <a:bodyPr wrap="none" anchor="ctr"/>
            <a:lstStyle/>
            <a:p>
              <a:endParaRPr lang="el-GR"/>
            </a:p>
          </p:txBody>
        </p:sp>
        <p:sp>
          <p:nvSpPr>
            <p:cNvPr id="33833" name="AutoShape 42"/>
            <p:cNvSpPr>
              <a:spLocks noChangeArrowheads="1"/>
            </p:cNvSpPr>
            <p:nvPr/>
          </p:nvSpPr>
          <p:spPr bwMode="auto">
            <a:xfrm>
              <a:off x="1849"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34" name="AutoShape 43"/>
            <p:cNvSpPr>
              <a:spLocks noChangeArrowheads="1"/>
            </p:cNvSpPr>
            <p:nvPr/>
          </p:nvSpPr>
          <p:spPr bwMode="auto">
            <a:xfrm>
              <a:off x="2285"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35" name="AutoShape 44"/>
            <p:cNvSpPr>
              <a:spLocks noChangeArrowheads="1"/>
            </p:cNvSpPr>
            <p:nvPr/>
          </p:nvSpPr>
          <p:spPr bwMode="auto">
            <a:xfrm>
              <a:off x="2723"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36" name="AutoShape 45"/>
            <p:cNvSpPr>
              <a:spLocks noChangeArrowheads="1"/>
            </p:cNvSpPr>
            <p:nvPr/>
          </p:nvSpPr>
          <p:spPr bwMode="auto">
            <a:xfrm>
              <a:off x="3160"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37" name="AutoShape 46"/>
            <p:cNvSpPr>
              <a:spLocks noChangeArrowheads="1"/>
            </p:cNvSpPr>
            <p:nvPr/>
          </p:nvSpPr>
          <p:spPr bwMode="auto">
            <a:xfrm>
              <a:off x="3597"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38" name="AutoShape 47"/>
            <p:cNvSpPr>
              <a:spLocks noChangeArrowheads="1"/>
            </p:cNvSpPr>
            <p:nvPr/>
          </p:nvSpPr>
          <p:spPr bwMode="auto">
            <a:xfrm>
              <a:off x="4034"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39" name="AutoShape 48"/>
            <p:cNvSpPr>
              <a:spLocks noChangeArrowheads="1"/>
            </p:cNvSpPr>
            <p:nvPr/>
          </p:nvSpPr>
          <p:spPr bwMode="auto">
            <a:xfrm>
              <a:off x="4471" y="2918"/>
              <a:ext cx="207" cy="204"/>
            </a:xfrm>
            <a:prstGeom prst="smileyFace">
              <a:avLst>
                <a:gd name="adj" fmla="val 4653"/>
              </a:avLst>
            </a:prstGeom>
            <a:solidFill>
              <a:srgbClr val="FFFF99"/>
            </a:solidFill>
            <a:ln w="9525">
              <a:solidFill>
                <a:schemeClr val="tx1"/>
              </a:solidFill>
              <a:round/>
              <a:headEnd/>
              <a:tailEnd/>
            </a:ln>
          </p:spPr>
          <p:txBody>
            <a:bodyPr wrap="none" anchor="ctr"/>
            <a:lstStyle/>
            <a:p>
              <a:endParaRPr lang="el-GR"/>
            </a:p>
          </p:txBody>
        </p:sp>
        <p:sp>
          <p:nvSpPr>
            <p:cNvPr id="33840" name="Text Box 49"/>
            <p:cNvSpPr txBox="1">
              <a:spLocks noChangeArrowheads="1"/>
            </p:cNvSpPr>
            <p:nvPr/>
          </p:nvSpPr>
          <p:spPr bwMode="auto">
            <a:xfrm>
              <a:off x="2887" y="3189"/>
              <a:ext cx="911" cy="192"/>
            </a:xfrm>
            <a:prstGeom prst="rect">
              <a:avLst/>
            </a:prstGeom>
            <a:noFill/>
            <a:ln w="9525">
              <a:noFill/>
              <a:miter lim="800000"/>
              <a:headEnd/>
              <a:tailEnd/>
            </a:ln>
          </p:spPr>
          <p:txBody>
            <a:bodyPr wrap="none">
              <a:spAutoFit/>
            </a:bodyPr>
            <a:lstStyle/>
            <a:p>
              <a:r>
                <a:rPr lang="el-GR" sz="1400"/>
                <a:t>ΚΑΤΩ ΓΝΑΘΟΣ</a:t>
              </a:r>
            </a:p>
          </p:txBody>
        </p:sp>
      </p:grpSp>
      <p:sp>
        <p:nvSpPr>
          <p:cNvPr id="33813" name="Rectangle 50"/>
          <p:cNvSpPr>
            <a:spLocks noChangeArrowheads="1"/>
          </p:cNvSpPr>
          <p:nvPr/>
        </p:nvSpPr>
        <p:spPr bwMode="auto">
          <a:xfrm>
            <a:off x="2682875" y="1774825"/>
            <a:ext cx="4997450" cy="893763"/>
          </a:xfrm>
          <a:prstGeom prst="rect">
            <a:avLst/>
          </a:prstGeom>
          <a:pattFill prst="horzBrick">
            <a:fgClr>
              <a:schemeClr val="bg1"/>
            </a:fgClr>
            <a:bgClr>
              <a:srgbClr val="CC6600"/>
            </a:bgClr>
          </a:pattFill>
          <a:ln w="9525">
            <a:solidFill>
              <a:schemeClr val="tx1"/>
            </a:solidFill>
            <a:miter lim="800000"/>
            <a:headEnd/>
            <a:tailEnd/>
          </a:ln>
        </p:spPr>
        <p:txBody>
          <a:bodyPr wrap="none" anchor="ctr"/>
          <a:lstStyle/>
          <a:p>
            <a:endParaRPr lang="el-GR"/>
          </a:p>
        </p:txBody>
      </p:sp>
      <p:sp>
        <p:nvSpPr>
          <p:cNvPr id="422963" name="Freeform 51" descr="Shingle"/>
          <p:cNvSpPr>
            <a:spLocks/>
          </p:cNvSpPr>
          <p:nvPr/>
        </p:nvSpPr>
        <p:spPr bwMode="auto">
          <a:xfrm>
            <a:off x="2560638" y="1344613"/>
            <a:ext cx="5243512" cy="512762"/>
          </a:xfrm>
          <a:custGeom>
            <a:avLst/>
            <a:gdLst/>
            <a:ahLst/>
            <a:cxnLst>
              <a:cxn ang="0">
                <a:pos x="0" y="376"/>
              </a:cxn>
              <a:cxn ang="0">
                <a:pos x="404" y="0"/>
              </a:cxn>
              <a:cxn ang="0">
                <a:pos x="3472" y="0"/>
              </a:cxn>
              <a:cxn ang="0">
                <a:pos x="3846" y="374"/>
              </a:cxn>
              <a:cxn ang="0">
                <a:pos x="0" y="376"/>
              </a:cxn>
            </a:cxnLst>
            <a:rect l="0" t="0" r="r" b="b"/>
            <a:pathLst>
              <a:path w="3846" h="376">
                <a:moveTo>
                  <a:pt x="0" y="376"/>
                </a:moveTo>
                <a:lnTo>
                  <a:pt x="404" y="0"/>
                </a:lnTo>
                <a:lnTo>
                  <a:pt x="3472" y="0"/>
                </a:lnTo>
                <a:lnTo>
                  <a:pt x="3846" y="374"/>
                </a:lnTo>
                <a:lnTo>
                  <a:pt x="0" y="376"/>
                </a:lnTo>
                <a:close/>
              </a:path>
            </a:pathLst>
          </a:custGeom>
          <a:pattFill prst="shingle">
            <a:fgClr>
              <a:schemeClr val="bg1"/>
            </a:fgClr>
            <a:bgClr>
              <a:srgbClr val="CC3300"/>
            </a:bgClr>
          </a:pattFill>
          <a:ln w="9525">
            <a:solidFill>
              <a:schemeClr val="tx1"/>
            </a:solidFill>
            <a:round/>
            <a:headEnd/>
            <a:tailEnd/>
          </a:ln>
          <a:effectLst>
            <a:outerShdw dist="77251" dir="4832261" algn="ctr" rotWithShape="0">
              <a:schemeClr val="tx1">
                <a:alpha val="50000"/>
              </a:schemeClr>
            </a:outerShdw>
          </a:effectLst>
        </p:spPr>
        <p:txBody>
          <a:bodyPr/>
          <a:lstStyle/>
          <a:p>
            <a:pPr>
              <a:defRPr/>
            </a:pPr>
            <a:endParaRPr lang="el-GR"/>
          </a:p>
        </p:txBody>
      </p:sp>
      <p:sp>
        <p:nvSpPr>
          <p:cNvPr id="33815" name="Rectangle 52"/>
          <p:cNvSpPr>
            <a:spLocks noChangeArrowheads="1"/>
          </p:cNvSpPr>
          <p:nvPr/>
        </p:nvSpPr>
        <p:spPr bwMode="auto">
          <a:xfrm>
            <a:off x="4802188" y="2054225"/>
            <a:ext cx="498475" cy="61277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33816" name="AutoShape 53"/>
          <p:cNvSpPr>
            <a:spLocks noChangeArrowheads="1"/>
          </p:cNvSpPr>
          <p:nvPr/>
        </p:nvSpPr>
        <p:spPr bwMode="auto">
          <a:xfrm>
            <a:off x="295275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3817" name="AutoShape 54"/>
          <p:cNvSpPr>
            <a:spLocks noChangeArrowheads="1"/>
          </p:cNvSpPr>
          <p:nvPr/>
        </p:nvSpPr>
        <p:spPr bwMode="auto">
          <a:xfrm>
            <a:off x="356393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3818" name="AutoShape 55"/>
          <p:cNvSpPr>
            <a:spLocks noChangeArrowheads="1"/>
          </p:cNvSpPr>
          <p:nvPr/>
        </p:nvSpPr>
        <p:spPr bwMode="auto">
          <a:xfrm>
            <a:off x="4175125"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3819" name="AutoShape 56"/>
          <p:cNvSpPr>
            <a:spLocks noChangeArrowheads="1"/>
          </p:cNvSpPr>
          <p:nvPr/>
        </p:nvSpPr>
        <p:spPr bwMode="auto">
          <a:xfrm>
            <a:off x="5562600"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3820" name="AutoShape 57"/>
          <p:cNvSpPr>
            <a:spLocks noChangeArrowheads="1"/>
          </p:cNvSpPr>
          <p:nvPr/>
        </p:nvSpPr>
        <p:spPr bwMode="auto">
          <a:xfrm>
            <a:off x="6311900" y="1998663"/>
            <a:ext cx="328613"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3821" name="AutoShape 58"/>
          <p:cNvSpPr>
            <a:spLocks noChangeArrowheads="1"/>
          </p:cNvSpPr>
          <p:nvPr/>
        </p:nvSpPr>
        <p:spPr bwMode="auto">
          <a:xfrm>
            <a:off x="7062788" y="1998663"/>
            <a:ext cx="327025" cy="376237"/>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33822" name="Rectangle 59"/>
          <p:cNvSpPr>
            <a:spLocks noChangeArrowheads="1"/>
          </p:cNvSpPr>
          <p:nvPr/>
        </p:nvSpPr>
        <p:spPr bwMode="auto">
          <a:xfrm>
            <a:off x="4021138" y="1096963"/>
            <a:ext cx="2433637" cy="274637"/>
          </a:xfrm>
          <a:prstGeom prst="rect">
            <a:avLst/>
          </a:prstGeom>
          <a:solidFill>
            <a:srgbClr val="FFFF99"/>
          </a:solidFill>
          <a:ln w="9525">
            <a:solidFill>
              <a:schemeClr val="tx1"/>
            </a:solidFill>
            <a:miter lim="800000"/>
            <a:headEnd/>
            <a:tailEnd/>
          </a:ln>
        </p:spPr>
        <p:txBody>
          <a:bodyPr wrap="none" anchor="ctr"/>
          <a:lstStyle/>
          <a:p>
            <a:pPr algn="ctr"/>
            <a:r>
              <a:rPr lang="el-GR" sz="1800"/>
              <a:t>ΚΡΑΝΙΑΚΗ ΒΑΣΗ</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92028-1"/>
          <p:cNvPicPr>
            <a:picLocks noChangeAspect="1" noChangeArrowheads="1"/>
          </p:cNvPicPr>
          <p:nvPr/>
        </p:nvPicPr>
        <p:blipFill>
          <a:blip r:embed="rId3" cstate="print"/>
          <a:srcRect/>
          <a:stretch>
            <a:fillRect/>
          </a:stretch>
        </p:blipFill>
        <p:spPr bwMode="auto">
          <a:xfrm>
            <a:off x="3662363" y="519113"/>
            <a:ext cx="3275012" cy="1982787"/>
          </a:xfrm>
          <a:prstGeom prst="rect">
            <a:avLst/>
          </a:prstGeom>
          <a:noFill/>
          <a:ln w="9525">
            <a:noFill/>
            <a:miter lim="800000"/>
            <a:headEnd/>
            <a:tailEnd/>
          </a:ln>
        </p:spPr>
      </p:pic>
      <p:pic>
        <p:nvPicPr>
          <p:cNvPr id="34819" name="Picture 3" descr="092028-4"/>
          <p:cNvPicPr>
            <a:picLocks noChangeAspect="1" noChangeArrowheads="1"/>
          </p:cNvPicPr>
          <p:nvPr/>
        </p:nvPicPr>
        <p:blipFill>
          <a:blip r:embed="rId4" cstate="print"/>
          <a:srcRect/>
          <a:stretch>
            <a:fillRect/>
          </a:stretch>
        </p:blipFill>
        <p:spPr bwMode="auto">
          <a:xfrm>
            <a:off x="5349875" y="2592388"/>
            <a:ext cx="3436938" cy="1865312"/>
          </a:xfrm>
          <a:prstGeom prst="rect">
            <a:avLst/>
          </a:prstGeom>
          <a:noFill/>
          <a:ln w="9525">
            <a:noFill/>
            <a:miter lim="800000"/>
            <a:headEnd/>
            <a:tailEnd/>
          </a:ln>
        </p:spPr>
      </p:pic>
      <p:pic>
        <p:nvPicPr>
          <p:cNvPr id="34820" name="Picture 4" descr="092028-5"/>
          <p:cNvPicPr>
            <a:picLocks noChangeAspect="1" noChangeArrowheads="1"/>
          </p:cNvPicPr>
          <p:nvPr/>
        </p:nvPicPr>
        <p:blipFill>
          <a:blip r:embed="rId5" cstate="print"/>
          <a:srcRect/>
          <a:stretch>
            <a:fillRect/>
          </a:stretch>
        </p:blipFill>
        <p:spPr bwMode="auto">
          <a:xfrm>
            <a:off x="1685925" y="2595563"/>
            <a:ext cx="3502025" cy="1844675"/>
          </a:xfrm>
          <a:prstGeom prst="rect">
            <a:avLst/>
          </a:prstGeom>
          <a:noFill/>
          <a:ln w="9525">
            <a:noFill/>
            <a:miter lim="800000"/>
            <a:headEnd/>
            <a:tailEnd/>
          </a:ln>
        </p:spPr>
      </p:pic>
      <p:pic>
        <p:nvPicPr>
          <p:cNvPr id="34821" name="Picture 5" descr="092028-6"/>
          <p:cNvPicPr>
            <a:picLocks noChangeAspect="1" noChangeArrowheads="1"/>
          </p:cNvPicPr>
          <p:nvPr/>
        </p:nvPicPr>
        <p:blipFill>
          <a:blip r:embed="rId6" cstate="print"/>
          <a:srcRect/>
          <a:stretch>
            <a:fillRect/>
          </a:stretch>
        </p:blipFill>
        <p:spPr bwMode="auto">
          <a:xfrm>
            <a:off x="5348288" y="4573588"/>
            <a:ext cx="2811462" cy="2132012"/>
          </a:xfrm>
          <a:prstGeom prst="rect">
            <a:avLst/>
          </a:prstGeom>
          <a:noFill/>
          <a:ln w="9525">
            <a:noFill/>
            <a:miter lim="800000"/>
            <a:headEnd/>
            <a:tailEnd/>
          </a:ln>
        </p:spPr>
      </p:pic>
      <p:pic>
        <p:nvPicPr>
          <p:cNvPr id="34822" name="Picture 6" descr="092028-3"/>
          <p:cNvPicPr>
            <a:picLocks noChangeAspect="1" noChangeArrowheads="1"/>
          </p:cNvPicPr>
          <p:nvPr/>
        </p:nvPicPr>
        <p:blipFill>
          <a:blip r:embed="rId7" cstate="print"/>
          <a:srcRect/>
          <a:stretch>
            <a:fillRect/>
          </a:stretch>
        </p:blipFill>
        <p:spPr bwMode="auto">
          <a:xfrm>
            <a:off x="2079625" y="4570413"/>
            <a:ext cx="3078163" cy="210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92028-2"/>
          <p:cNvPicPr>
            <a:picLocks noChangeAspect="1" noChangeArrowheads="1"/>
          </p:cNvPicPr>
          <p:nvPr/>
        </p:nvPicPr>
        <p:blipFill>
          <a:blip r:embed="rId3" cstate="print"/>
          <a:srcRect/>
          <a:stretch>
            <a:fillRect/>
          </a:stretch>
        </p:blipFill>
        <p:spPr bwMode="auto">
          <a:xfrm>
            <a:off x="3444875" y="3559175"/>
            <a:ext cx="3990975" cy="2903538"/>
          </a:xfrm>
          <a:prstGeom prst="rect">
            <a:avLst/>
          </a:prstGeom>
          <a:noFill/>
          <a:ln w="9525">
            <a:noFill/>
            <a:miter lim="800000"/>
            <a:headEnd/>
            <a:tailEnd/>
          </a:ln>
        </p:spPr>
      </p:pic>
      <p:pic>
        <p:nvPicPr>
          <p:cNvPr id="35843" name="Picture 3" descr="092028-6"/>
          <p:cNvPicPr>
            <a:picLocks noChangeAspect="1" noChangeArrowheads="1"/>
          </p:cNvPicPr>
          <p:nvPr/>
        </p:nvPicPr>
        <p:blipFill>
          <a:blip r:embed="rId4" cstate="print"/>
          <a:srcRect/>
          <a:stretch>
            <a:fillRect/>
          </a:stretch>
        </p:blipFill>
        <p:spPr bwMode="auto">
          <a:xfrm>
            <a:off x="5526088" y="784225"/>
            <a:ext cx="3494087" cy="2649538"/>
          </a:xfrm>
          <a:prstGeom prst="rect">
            <a:avLst/>
          </a:prstGeom>
          <a:noFill/>
          <a:ln w="9525">
            <a:noFill/>
            <a:miter lim="800000"/>
            <a:headEnd/>
            <a:tailEnd/>
          </a:ln>
        </p:spPr>
      </p:pic>
      <p:pic>
        <p:nvPicPr>
          <p:cNvPr id="35844" name="Picture 4" descr="092028-3"/>
          <p:cNvPicPr>
            <a:picLocks noChangeAspect="1" noChangeArrowheads="1"/>
          </p:cNvPicPr>
          <p:nvPr/>
        </p:nvPicPr>
        <p:blipFill>
          <a:blip r:embed="rId5" cstate="print"/>
          <a:srcRect/>
          <a:stretch>
            <a:fillRect/>
          </a:stretch>
        </p:blipFill>
        <p:spPr bwMode="auto">
          <a:xfrm>
            <a:off x="1520825" y="793750"/>
            <a:ext cx="3840163"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100019_2"/>
          <p:cNvPicPr>
            <a:picLocks noChangeAspect="1" noChangeArrowheads="1"/>
          </p:cNvPicPr>
          <p:nvPr/>
        </p:nvPicPr>
        <p:blipFill>
          <a:blip r:embed="rId3" cstate="print"/>
          <a:srcRect/>
          <a:stretch>
            <a:fillRect/>
          </a:stretch>
        </p:blipFill>
        <p:spPr bwMode="auto">
          <a:xfrm>
            <a:off x="1558925" y="919163"/>
            <a:ext cx="3636963" cy="2787650"/>
          </a:xfrm>
          <a:prstGeom prst="rect">
            <a:avLst/>
          </a:prstGeom>
          <a:noFill/>
          <a:ln w="9525">
            <a:noFill/>
            <a:miter lim="800000"/>
            <a:headEnd/>
            <a:tailEnd/>
          </a:ln>
        </p:spPr>
      </p:pic>
      <p:pic>
        <p:nvPicPr>
          <p:cNvPr id="36867" name="Picture 6" descr="100019_4"/>
          <p:cNvPicPr>
            <a:picLocks noChangeAspect="1" noChangeArrowheads="1"/>
          </p:cNvPicPr>
          <p:nvPr/>
        </p:nvPicPr>
        <p:blipFill>
          <a:blip r:embed="rId4" cstate="print"/>
          <a:srcRect/>
          <a:stretch>
            <a:fillRect/>
          </a:stretch>
        </p:blipFill>
        <p:spPr bwMode="auto">
          <a:xfrm>
            <a:off x="504825" y="3927475"/>
            <a:ext cx="4067175" cy="2414588"/>
          </a:xfrm>
          <a:prstGeom prst="rect">
            <a:avLst/>
          </a:prstGeom>
          <a:noFill/>
          <a:ln w="9525">
            <a:noFill/>
            <a:miter lim="800000"/>
            <a:headEnd/>
            <a:tailEnd/>
          </a:ln>
        </p:spPr>
      </p:pic>
      <p:pic>
        <p:nvPicPr>
          <p:cNvPr id="36868" name="Picture 7" descr="100019_5"/>
          <p:cNvPicPr>
            <a:picLocks noChangeAspect="1" noChangeArrowheads="1"/>
          </p:cNvPicPr>
          <p:nvPr/>
        </p:nvPicPr>
        <p:blipFill>
          <a:blip r:embed="rId5" cstate="print"/>
          <a:srcRect/>
          <a:stretch>
            <a:fillRect/>
          </a:stretch>
        </p:blipFill>
        <p:spPr bwMode="auto">
          <a:xfrm>
            <a:off x="4757738" y="3940175"/>
            <a:ext cx="4192587" cy="2379663"/>
          </a:xfrm>
          <a:prstGeom prst="rect">
            <a:avLst/>
          </a:prstGeom>
          <a:noFill/>
          <a:ln w="9525">
            <a:noFill/>
            <a:miter lim="800000"/>
            <a:headEnd/>
            <a:tailEnd/>
          </a:ln>
        </p:spPr>
      </p:pic>
      <p:pic>
        <p:nvPicPr>
          <p:cNvPr id="382980" name="Picture 4" descr="100019_6"/>
          <p:cNvPicPr>
            <a:picLocks noChangeAspect="1" noChangeArrowheads="1"/>
          </p:cNvPicPr>
          <p:nvPr/>
        </p:nvPicPr>
        <p:blipFill>
          <a:blip r:embed="rId6" cstate="print"/>
          <a:srcRect/>
          <a:stretch>
            <a:fillRect/>
          </a:stretch>
        </p:blipFill>
        <p:spPr bwMode="auto">
          <a:xfrm>
            <a:off x="5284788" y="933450"/>
            <a:ext cx="3732212" cy="275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2" name="Picture 4" descr="100019_1"/>
          <p:cNvPicPr>
            <a:picLocks noChangeAspect="1" noChangeArrowheads="1"/>
          </p:cNvPicPr>
          <p:nvPr/>
        </p:nvPicPr>
        <p:blipFill>
          <a:blip r:embed="rId3" cstate="print">
            <a:lum bright="6000"/>
          </a:blip>
          <a:srcRect/>
          <a:stretch>
            <a:fillRect/>
          </a:stretch>
        </p:blipFill>
        <p:spPr bwMode="auto">
          <a:xfrm>
            <a:off x="4821238" y="3625850"/>
            <a:ext cx="4106862" cy="2508250"/>
          </a:xfrm>
          <a:prstGeom prst="rect">
            <a:avLst/>
          </a:prstGeom>
          <a:noFill/>
          <a:ln w="9525">
            <a:noFill/>
            <a:miter lim="800000"/>
            <a:headEnd/>
            <a:tailEnd/>
          </a:ln>
        </p:spPr>
      </p:pic>
      <p:pic>
        <p:nvPicPr>
          <p:cNvPr id="37891" name="Picture 5" descr="100019_2"/>
          <p:cNvPicPr>
            <a:picLocks noChangeAspect="1" noChangeArrowheads="1"/>
          </p:cNvPicPr>
          <p:nvPr/>
        </p:nvPicPr>
        <p:blipFill>
          <a:blip r:embed="rId4" cstate="print">
            <a:lum bright="6000"/>
          </a:blip>
          <a:srcRect/>
          <a:stretch>
            <a:fillRect/>
          </a:stretch>
        </p:blipFill>
        <p:spPr bwMode="auto">
          <a:xfrm>
            <a:off x="2703513" y="706438"/>
            <a:ext cx="4044950" cy="2662237"/>
          </a:xfrm>
          <a:prstGeom prst="rect">
            <a:avLst/>
          </a:prstGeom>
          <a:noFill/>
          <a:ln w="9525">
            <a:noFill/>
            <a:miter lim="800000"/>
            <a:headEnd/>
            <a:tailEnd/>
          </a:ln>
        </p:spPr>
      </p:pic>
      <p:pic>
        <p:nvPicPr>
          <p:cNvPr id="37892" name="Picture 6" descr="100019_3"/>
          <p:cNvPicPr>
            <a:picLocks noChangeAspect="1" noChangeArrowheads="1"/>
          </p:cNvPicPr>
          <p:nvPr/>
        </p:nvPicPr>
        <p:blipFill>
          <a:blip r:embed="rId5" cstate="print">
            <a:lum bright="6000"/>
          </a:blip>
          <a:srcRect/>
          <a:stretch>
            <a:fillRect/>
          </a:stretch>
        </p:blipFill>
        <p:spPr bwMode="auto">
          <a:xfrm>
            <a:off x="935038" y="3546475"/>
            <a:ext cx="3770312" cy="275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099018_2_2"/>
          <p:cNvPicPr>
            <a:picLocks noChangeAspect="1" noChangeArrowheads="1"/>
          </p:cNvPicPr>
          <p:nvPr/>
        </p:nvPicPr>
        <p:blipFill>
          <a:blip r:embed="rId3" cstate="print"/>
          <a:srcRect/>
          <a:stretch>
            <a:fillRect/>
          </a:stretch>
        </p:blipFill>
        <p:spPr bwMode="auto">
          <a:xfrm>
            <a:off x="317500" y="1644650"/>
            <a:ext cx="4159250" cy="3494088"/>
          </a:xfrm>
          <a:prstGeom prst="rect">
            <a:avLst/>
          </a:prstGeom>
          <a:noFill/>
          <a:ln w="9525">
            <a:noFill/>
            <a:miter lim="800000"/>
            <a:headEnd/>
            <a:tailEnd/>
          </a:ln>
        </p:spPr>
      </p:pic>
      <p:pic>
        <p:nvPicPr>
          <p:cNvPr id="38915" name="Picture 5" descr="099018_3_2"/>
          <p:cNvPicPr>
            <a:picLocks noChangeAspect="1" noChangeArrowheads="1"/>
          </p:cNvPicPr>
          <p:nvPr/>
        </p:nvPicPr>
        <p:blipFill>
          <a:blip r:embed="rId4" cstate="print"/>
          <a:srcRect/>
          <a:stretch>
            <a:fillRect/>
          </a:stretch>
        </p:blipFill>
        <p:spPr bwMode="auto">
          <a:xfrm>
            <a:off x="4652963" y="1563688"/>
            <a:ext cx="4303712"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096014-5_2"/>
          <p:cNvPicPr>
            <a:picLocks noChangeAspect="1" noChangeArrowheads="1"/>
          </p:cNvPicPr>
          <p:nvPr/>
        </p:nvPicPr>
        <p:blipFill>
          <a:blip r:embed="rId3" cstate="print"/>
          <a:srcRect/>
          <a:stretch>
            <a:fillRect/>
          </a:stretch>
        </p:blipFill>
        <p:spPr bwMode="auto">
          <a:xfrm>
            <a:off x="4651375" y="3886200"/>
            <a:ext cx="4275138" cy="2473325"/>
          </a:xfrm>
          <a:prstGeom prst="rect">
            <a:avLst/>
          </a:prstGeom>
          <a:noFill/>
          <a:ln w="9525">
            <a:noFill/>
            <a:miter lim="800000"/>
            <a:headEnd/>
            <a:tailEnd/>
          </a:ln>
        </p:spPr>
      </p:pic>
      <p:pic>
        <p:nvPicPr>
          <p:cNvPr id="39939" name="Picture 5" descr="096014-1"/>
          <p:cNvPicPr>
            <a:picLocks noChangeAspect="1" noChangeArrowheads="1"/>
          </p:cNvPicPr>
          <p:nvPr/>
        </p:nvPicPr>
        <p:blipFill>
          <a:blip r:embed="rId4" cstate="print"/>
          <a:srcRect/>
          <a:stretch>
            <a:fillRect/>
          </a:stretch>
        </p:blipFill>
        <p:spPr bwMode="auto">
          <a:xfrm>
            <a:off x="2520950" y="839788"/>
            <a:ext cx="4108450" cy="2870200"/>
          </a:xfrm>
          <a:prstGeom prst="rect">
            <a:avLst/>
          </a:prstGeom>
          <a:noFill/>
          <a:ln w="9525">
            <a:noFill/>
            <a:miter lim="800000"/>
            <a:headEnd/>
            <a:tailEnd/>
          </a:ln>
        </p:spPr>
      </p:pic>
      <p:pic>
        <p:nvPicPr>
          <p:cNvPr id="39940" name="Picture 6" descr="096014-4_2"/>
          <p:cNvPicPr>
            <a:picLocks noChangeAspect="1" noChangeArrowheads="1"/>
          </p:cNvPicPr>
          <p:nvPr/>
        </p:nvPicPr>
        <p:blipFill>
          <a:blip r:embed="rId5" cstate="print"/>
          <a:srcRect/>
          <a:stretch>
            <a:fillRect/>
          </a:stretch>
        </p:blipFill>
        <p:spPr bwMode="auto">
          <a:xfrm>
            <a:off x="293688" y="3897313"/>
            <a:ext cx="420687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96014_25-11-88_5-3-99"/>
          <p:cNvPicPr>
            <a:picLocks noChangeAspect="1" noChangeArrowheads="1"/>
          </p:cNvPicPr>
          <p:nvPr/>
        </p:nvPicPr>
        <p:blipFill>
          <a:blip r:embed="rId3" cstate="print">
            <a:lum bright="6000"/>
          </a:blip>
          <a:srcRect/>
          <a:stretch>
            <a:fillRect/>
          </a:stretch>
        </p:blipFill>
        <p:spPr bwMode="auto">
          <a:xfrm>
            <a:off x="4645025" y="1379538"/>
            <a:ext cx="4116388" cy="4757737"/>
          </a:xfrm>
          <a:prstGeom prst="rect">
            <a:avLst/>
          </a:prstGeom>
          <a:noFill/>
          <a:ln w="9525">
            <a:noFill/>
            <a:miter lim="800000"/>
            <a:headEnd/>
            <a:tailEnd/>
          </a:ln>
        </p:spPr>
      </p:pic>
      <p:sp>
        <p:nvSpPr>
          <p:cNvPr id="40963" name="Line 5"/>
          <p:cNvSpPr>
            <a:spLocks noChangeShapeType="1"/>
          </p:cNvSpPr>
          <p:nvPr/>
        </p:nvSpPr>
        <p:spPr bwMode="auto">
          <a:xfrm flipH="1" flipV="1">
            <a:off x="4879975" y="3978275"/>
            <a:ext cx="2949575" cy="1908175"/>
          </a:xfrm>
          <a:prstGeom prst="line">
            <a:avLst/>
          </a:prstGeom>
          <a:noFill/>
          <a:ln w="38100">
            <a:solidFill>
              <a:srgbClr val="66FF33"/>
            </a:solidFill>
            <a:round/>
            <a:headEnd/>
            <a:tailEnd/>
          </a:ln>
        </p:spPr>
        <p:txBody>
          <a:bodyPr/>
          <a:lstStyle/>
          <a:p>
            <a:endParaRPr lang="el-GR"/>
          </a:p>
        </p:txBody>
      </p:sp>
      <p:sp>
        <p:nvSpPr>
          <p:cNvPr id="40964" name="Line 6"/>
          <p:cNvSpPr>
            <a:spLocks noChangeShapeType="1"/>
          </p:cNvSpPr>
          <p:nvPr/>
        </p:nvSpPr>
        <p:spPr bwMode="auto">
          <a:xfrm flipH="1" flipV="1">
            <a:off x="4833938" y="3978275"/>
            <a:ext cx="3462337" cy="31750"/>
          </a:xfrm>
          <a:prstGeom prst="line">
            <a:avLst/>
          </a:prstGeom>
          <a:noFill/>
          <a:ln w="38100">
            <a:solidFill>
              <a:srgbClr val="66FF33"/>
            </a:solidFill>
            <a:round/>
            <a:headEnd/>
            <a:tailEnd/>
          </a:ln>
        </p:spPr>
        <p:txBody>
          <a:bodyPr/>
          <a:lstStyle/>
          <a:p>
            <a:endParaRPr lang="el-GR"/>
          </a:p>
        </p:txBody>
      </p:sp>
      <p:pic>
        <p:nvPicPr>
          <p:cNvPr id="40965" name="Picture 8"/>
          <p:cNvPicPr>
            <a:picLocks noChangeAspect="1" noChangeArrowheads="1"/>
          </p:cNvPicPr>
          <p:nvPr/>
        </p:nvPicPr>
        <p:blipFill>
          <a:blip r:embed="rId4" cstate="print"/>
          <a:srcRect/>
          <a:stretch>
            <a:fillRect/>
          </a:stretch>
        </p:blipFill>
        <p:spPr bwMode="auto">
          <a:xfrm>
            <a:off x="371475" y="1709738"/>
            <a:ext cx="4062413" cy="399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0008_22-9-89_13-6-00_F"/>
          <p:cNvPicPr>
            <a:picLocks noChangeAspect="1" noChangeArrowheads="1"/>
          </p:cNvPicPr>
          <p:nvPr/>
        </p:nvPicPr>
        <p:blipFill>
          <a:blip r:embed="rId3" cstate="print"/>
          <a:srcRect/>
          <a:stretch>
            <a:fillRect/>
          </a:stretch>
        </p:blipFill>
        <p:spPr bwMode="auto">
          <a:xfrm>
            <a:off x="4311650" y="1612900"/>
            <a:ext cx="4573588" cy="4173538"/>
          </a:xfrm>
          <a:prstGeom prst="rect">
            <a:avLst/>
          </a:prstGeom>
          <a:noFill/>
          <a:ln w="9525">
            <a:noFill/>
            <a:miter lim="800000"/>
            <a:headEnd/>
            <a:tailEnd/>
          </a:ln>
        </p:spPr>
      </p:pic>
      <p:sp>
        <p:nvSpPr>
          <p:cNvPr id="41987" name="Line 3"/>
          <p:cNvSpPr>
            <a:spLocks noChangeShapeType="1"/>
          </p:cNvSpPr>
          <p:nvPr/>
        </p:nvSpPr>
        <p:spPr bwMode="auto">
          <a:xfrm flipH="1" flipV="1">
            <a:off x="4592638" y="3635375"/>
            <a:ext cx="3562350" cy="1814513"/>
          </a:xfrm>
          <a:prstGeom prst="line">
            <a:avLst/>
          </a:prstGeom>
          <a:noFill/>
          <a:ln w="38100">
            <a:solidFill>
              <a:srgbClr val="66FF33"/>
            </a:solidFill>
            <a:round/>
            <a:headEnd/>
            <a:tailEnd/>
          </a:ln>
        </p:spPr>
        <p:txBody>
          <a:bodyPr/>
          <a:lstStyle/>
          <a:p>
            <a:endParaRPr lang="el-GR"/>
          </a:p>
        </p:txBody>
      </p:sp>
      <p:sp>
        <p:nvSpPr>
          <p:cNvPr id="41988" name="Line 5"/>
          <p:cNvSpPr>
            <a:spLocks noChangeShapeType="1"/>
          </p:cNvSpPr>
          <p:nvPr/>
        </p:nvSpPr>
        <p:spPr bwMode="auto">
          <a:xfrm flipH="1">
            <a:off x="4497388" y="3557588"/>
            <a:ext cx="4414837" cy="400050"/>
          </a:xfrm>
          <a:prstGeom prst="line">
            <a:avLst/>
          </a:prstGeom>
          <a:noFill/>
          <a:ln w="38100">
            <a:solidFill>
              <a:srgbClr val="66FF33"/>
            </a:solidFill>
            <a:round/>
            <a:headEnd/>
            <a:tailEnd/>
          </a:ln>
        </p:spPr>
        <p:txBody>
          <a:bodyPr/>
          <a:lstStyle/>
          <a:p>
            <a:endParaRPr lang="el-GR"/>
          </a:p>
        </p:txBody>
      </p:sp>
      <p:sp>
        <p:nvSpPr>
          <p:cNvPr id="41989" name="Line 6"/>
          <p:cNvSpPr>
            <a:spLocks noChangeShapeType="1"/>
          </p:cNvSpPr>
          <p:nvPr/>
        </p:nvSpPr>
        <p:spPr bwMode="auto">
          <a:xfrm flipH="1">
            <a:off x="4673600" y="4040188"/>
            <a:ext cx="4238625" cy="341312"/>
          </a:xfrm>
          <a:prstGeom prst="line">
            <a:avLst/>
          </a:prstGeom>
          <a:noFill/>
          <a:ln w="38100">
            <a:solidFill>
              <a:srgbClr val="66FF33"/>
            </a:solidFill>
            <a:round/>
            <a:headEnd/>
            <a:tailEnd/>
          </a:ln>
        </p:spPr>
        <p:txBody>
          <a:bodyPr/>
          <a:lstStyle/>
          <a:p>
            <a:endParaRPr lang="el-GR"/>
          </a:p>
        </p:txBody>
      </p:sp>
      <p:sp>
        <p:nvSpPr>
          <p:cNvPr id="41990" name="Line 7"/>
          <p:cNvSpPr>
            <a:spLocks noChangeShapeType="1"/>
          </p:cNvSpPr>
          <p:nvPr/>
        </p:nvSpPr>
        <p:spPr bwMode="auto">
          <a:xfrm flipH="1">
            <a:off x="4594225" y="2933700"/>
            <a:ext cx="4121150" cy="962025"/>
          </a:xfrm>
          <a:prstGeom prst="line">
            <a:avLst/>
          </a:prstGeom>
          <a:noFill/>
          <a:ln w="38100">
            <a:solidFill>
              <a:srgbClr val="66FF33"/>
            </a:solidFill>
            <a:round/>
            <a:headEnd/>
            <a:tailEnd/>
          </a:ln>
        </p:spPr>
        <p:txBody>
          <a:bodyPr/>
          <a:lstStyle/>
          <a:p>
            <a:endParaRPr lang="el-GR"/>
          </a:p>
        </p:txBody>
      </p:sp>
      <p:pic>
        <p:nvPicPr>
          <p:cNvPr id="41991" name="Picture 8"/>
          <p:cNvPicPr>
            <a:picLocks noChangeAspect="1" noChangeArrowheads="1"/>
          </p:cNvPicPr>
          <p:nvPr/>
        </p:nvPicPr>
        <p:blipFill>
          <a:blip r:embed="rId4" cstate="print"/>
          <a:srcRect/>
          <a:stretch>
            <a:fillRect/>
          </a:stretch>
        </p:blipFill>
        <p:spPr bwMode="auto">
          <a:xfrm>
            <a:off x="369888" y="1573213"/>
            <a:ext cx="3808412"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92018-1"/>
          <p:cNvPicPr>
            <a:picLocks noChangeAspect="1" noChangeArrowheads="1"/>
          </p:cNvPicPr>
          <p:nvPr/>
        </p:nvPicPr>
        <p:blipFill>
          <a:blip r:embed="rId3" cstate="print"/>
          <a:srcRect/>
          <a:stretch>
            <a:fillRect/>
          </a:stretch>
        </p:blipFill>
        <p:spPr bwMode="auto">
          <a:xfrm>
            <a:off x="1536700" y="506413"/>
            <a:ext cx="3476625" cy="1974850"/>
          </a:xfrm>
          <a:prstGeom prst="rect">
            <a:avLst/>
          </a:prstGeom>
          <a:noFill/>
          <a:ln w="9525">
            <a:noFill/>
            <a:miter lim="800000"/>
            <a:headEnd/>
            <a:tailEnd/>
          </a:ln>
        </p:spPr>
      </p:pic>
      <p:pic>
        <p:nvPicPr>
          <p:cNvPr id="6147" name="Picture 3" descr="092018-3"/>
          <p:cNvPicPr>
            <a:picLocks noChangeAspect="1" noChangeArrowheads="1"/>
          </p:cNvPicPr>
          <p:nvPr/>
        </p:nvPicPr>
        <p:blipFill>
          <a:blip r:embed="rId4" cstate="print"/>
          <a:srcRect/>
          <a:stretch>
            <a:fillRect/>
          </a:stretch>
        </p:blipFill>
        <p:spPr bwMode="auto">
          <a:xfrm>
            <a:off x="3478213" y="2582863"/>
            <a:ext cx="2522537" cy="2038350"/>
          </a:xfrm>
          <a:prstGeom prst="rect">
            <a:avLst/>
          </a:prstGeom>
          <a:noFill/>
          <a:ln w="9525">
            <a:noFill/>
            <a:miter lim="800000"/>
            <a:headEnd/>
            <a:tailEnd/>
          </a:ln>
        </p:spPr>
      </p:pic>
      <p:pic>
        <p:nvPicPr>
          <p:cNvPr id="6148" name="Picture 4" descr="092018-4"/>
          <p:cNvPicPr>
            <a:picLocks noChangeAspect="1" noChangeArrowheads="1"/>
          </p:cNvPicPr>
          <p:nvPr/>
        </p:nvPicPr>
        <p:blipFill>
          <a:blip r:embed="rId5" cstate="print"/>
          <a:srcRect/>
          <a:stretch>
            <a:fillRect/>
          </a:stretch>
        </p:blipFill>
        <p:spPr bwMode="auto">
          <a:xfrm>
            <a:off x="6118225" y="2576513"/>
            <a:ext cx="2865438" cy="2043112"/>
          </a:xfrm>
          <a:prstGeom prst="rect">
            <a:avLst/>
          </a:prstGeom>
          <a:noFill/>
          <a:ln w="9525">
            <a:noFill/>
            <a:miter lim="800000"/>
            <a:headEnd/>
            <a:tailEnd/>
          </a:ln>
        </p:spPr>
      </p:pic>
      <p:pic>
        <p:nvPicPr>
          <p:cNvPr id="6149" name="Picture 5" descr="092018-5"/>
          <p:cNvPicPr>
            <a:picLocks noChangeAspect="1" noChangeArrowheads="1"/>
          </p:cNvPicPr>
          <p:nvPr/>
        </p:nvPicPr>
        <p:blipFill>
          <a:blip r:embed="rId6" cstate="print"/>
          <a:srcRect/>
          <a:stretch>
            <a:fillRect/>
          </a:stretch>
        </p:blipFill>
        <p:spPr bwMode="auto">
          <a:xfrm>
            <a:off x="2074863" y="4741863"/>
            <a:ext cx="3379787" cy="1951037"/>
          </a:xfrm>
          <a:prstGeom prst="rect">
            <a:avLst/>
          </a:prstGeom>
          <a:noFill/>
          <a:ln w="9525">
            <a:noFill/>
            <a:miter lim="800000"/>
            <a:headEnd/>
            <a:tailEnd/>
          </a:ln>
        </p:spPr>
      </p:pic>
      <p:pic>
        <p:nvPicPr>
          <p:cNvPr id="6150" name="Picture 6" descr="092018-2"/>
          <p:cNvPicPr>
            <a:picLocks noChangeAspect="1" noChangeArrowheads="1"/>
          </p:cNvPicPr>
          <p:nvPr/>
        </p:nvPicPr>
        <p:blipFill>
          <a:blip r:embed="rId7" cstate="print"/>
          <a:srcRect/>
          <a:stretch>
            <a:fillRect/>
          </a:stretch>
        </p:blipFill>
        <p:spPr bwMode="auto">
          <a:xfrm>
            <a:off x="5200650" y="536575"/>
            <a:ext cx="3362325" cy="1924050"/>
          </a:xfrm>
          <a:prstGeom prst="rect">
            <a:avLst/>
          </a:prstGeom>
          <a:noFill/>
          <a:ln w="38100">
            <a:solidFill>
              <a:srgbClr val="66FF33"/>
            </a:solidFill>
            <a:miter lim="800000"/>
            <a:headEnd/>
            <a:tailEnd/>
          </a:ln>
        </p:spPr>
      </p:pic>
      <p:pic>
        <p:nvPicPr>
          <p:cNvPr id="6151" name="Picture 7" descr="092018-6"/>
          <p:cNvPicPr>
            <a:picLocks noChangeAspect="1" noChangeArrowheads="1"/>
          </p:cNvPicPr>
          <p:nvPr/>
        </p:nvPicPr>
        <p:blipFill>
          <a:blip r:embed="rId8" cstate="print"/>
          <a:srcRect/>
          <a:stretch>
            <a:fillRect/>
          </a:stretch>
        </p:blipFill>
        <p:spPr bwMode="auto">
          <a:xfrm>
            <a:off x="265113" y="2647950"/>
            <a:ext cx="3076575" cy="1905000"/>
          </a:xfrm>
          <a:prstGeom prst="rect">
            <a:avLst/>
          </a:prstGeom>
          <a:noFill/>
          <a:ln w="38100">
            <a:solidFill>
              <a:srgbClr val="66FF33"/>
            </a:solidFill>
            <a:miter lim="800000"/>
            <a:headEnd/>
            <a:tailEnd/>
          </a:ln>
        </p:spPr>
      </p:pic>
      <p:pic>
        <p:nvPicPr>
          <p:cNvPr id="6152" name="Picture 8" descr="092018-7"/>
          <p:cNvPicPr>
            <a:picLocks noChangeAspect="1" noChangeArrowheads="1"/>
          </p:cNvPicPr>
          <p:nvPr/>
        </p:nvPicPr>
        <p:blipFill>
          <a:blip r:embed="rId9" cstate="print"/>
          <a:srcRect/>
          <a:stretch>
            <a:fillRect/>
          </a:stretch>
        </p:blipFill>
        <p:spPr bwMode="auto">
          <a:xfrm>
            <a:off x="5592763" y="4737100"/>
            <a:ext cx="3398837" cy="196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95008_31-1-62_3-4-95_F"/>
          <p:cNvPicPr>
            <a:picLocks noChangeAspect="1" noChangeArrowheads="1"/>
          </p:cNvPicPr>
          <p:nvPr/>
        </p:nvPicPr>
        <p:blipFill>
          <a:blip r:embed="rId3" cstate="print"/>
          <a:srcRect/>
          <a:stretch>
            <a:fillRect/>
          </a:stretch>
        </p:blipFill>
        <p:spPr bwMode="auto">
          <a:xfrm rot="567235">
            <a:off x="4654550" y="1019175"/>
            <a:ext cx="3867150" cy="5111750"/>
          </a:xfrm>
          <a:prstGeom prst="rect">
            <a:avLst/>
          </a:prstGeom>
          <a:noFill/>
          <a:ln w="9525">
            <a:noFill/>
            <a:miter lim="800000"/>
            <a:headEnd/>
            <a:tailEnd/>
          </a:ln>
        </p:spPr>
      </p:pic>
      <p:sp>
        <p:nvSpPr>
          <p:cNvPr id="43011" name="Line 3"/>
          <p:cNvSpPr>
            <a:spLocks noChangeShapeType="1"/>
          </p:cNvSpPr>
          <p:nvPr/>
        </p:nvSpPr>
        <p:spPr bwMode="auto">
          <a:xfrm flipH="1" flipV="1">
            <a:off x="4308475" y="3794125"/>
            <a:ext cx="3562350" cy="1828800"/>
          </a:xfrm>
          <a:prstGeom prst="line">
            <a:avLst/>
          </a:prstGeom>
          <a:noFill/>
          <a:ln w="38100">
            <a:solidFill>
              <a:srgbClr val="66FF33"/>
            </a:solidFill>
            <a:round/>
            <a:headEnd/>
            <a:tailEnd/>
          </a:ln>
        </p:spPr>
        <p:txBody>
          <a:bodyPr/>
          <a:lstStyle/>
          <a:p>
            <a:endParaRPr lang="el-GR"/>
          </a:p>
        </p:txBody>
      </p:sp>
      <p:sp useBgFill="1">
        <p:nvSpPr>
          <p:cNvPr id="43012" name="Rectangle 4"/>
          <p:cNvSpPr>
            <a:spLocks noChangeArrowheads="1"/>
          </p:cNvSpPr>
          <p:nvPr/>
        </p:nvSpPr>
        <p:spPr bwMode="auto">
          <a:xfrm>
            <a:off x="4886325" y="725488"/>
            <a:ext cx="4257675" cy="592137"/>
          </a:xfrm>
          <a:prstGeom prst="rect">
            <a:avLst/>
          </a:prstGeom>
          <a:ln w="9525">
            <a:noFill/>
            <a:miter lim="800000"/>
            <a:headEnd/>
            <a:tailEnd/>
          </a:ln>
        </p:spPr>
        <p:txBody>
          <a:bodyPr wrap="none" anchor="ctr"/>
          <a:lstStyle/>
          <a:p>
            <a:endParaRPr lang="el-GR"/>
          </a:p>
        </p:txBody>
      </p:sp>
      <p:sp useBgFill="1">
        <p:nvSpPr>
          <p:cNvPr id="43013" name="Rectangle 5"/>
          <p:cNvSpPr>
            <a:spLocks noChangeArrowheads="1"/>
          </p:cNvSpPr>
          <p:nvPr/>
        </p:nvSpPr>
        <p:spPr bwMode="auto">
          <a:xfrm>
            <a:off x="4127500" y="5788025"/>
            <a:ext cx="4257675" cy="677863"/>
          </a:xfrm>
          <a:prstGeom prst="rect">
            <a:avLst/>
          </a:prstGeom>
          <a:ln w="9525">
            <a:noFill/>
            <a:miter lim="800000"/>
            <a:headEnd/>
            <a:tailEnd/>
          </a:ln>
        </p:spPr>
        <p:txBody>
          <a:bodyPr wrap="none" anchor="ctr"/>
          <a:lstStyle/>
          <a:p>
            <a:endParaRPr lang="el-GR"/>
          </a:p>
        </p:txBody>
      </p:sp>
      <p:sp useBgFill="1">
        <p:nvSpPr>
          <p:cNvPr id="43014" name="Rectangle 6"/>
          <p:cNvSpPr>
            <a:spLocks noChangeArrowheads="1"/>
          </p:cNvSpPr>
          <p:nvPr/>
        </p:nvSpPr>
        <p:spPr bwMode="auto">
          <a:xfrm>
            <a:off x="8505825" y="1042988"/>
            <a:ext cx="638175" cy="4927600"/>
          </a:xfrm>
          <a:prstGeom prst="rect">
            <a:avLst/>
          </a:prstGeom>
          <a:ln w="9525">
            <a:noFill/>
            <a:miter lim="800000"/>
            <a:headEnd/>
            <a:tailEnd/>
          </a:ln>
        </p:spPr>
        <p:txBody>
          <a:bodyPr wrap="none" anchor="ctr"/>
          <a:lstStyle/>
          <a:p>
            <a:endParaRPr lang="el-GR"/>
          </a:p>
        </p:txBody>
      </p:sp>
      <p:sp useBgFill="1">
        <p:nvSpPr>
          <p:cNvPr id="43015" name="Rectangle 7"/>
          <p:cNvSpPr>
            <a:spLocks noChangeArrowheads="1"/>
          </p:cNvSpPr>
          <p:nvPr/>
        </p:nvSpPr>
        <p:spPr bwMode="auto">
          <a:xfrm>
            <a:off x="3833813" y="831850"/>
            <a:ext cx="638175" cy="5395913"/>
          </a:xfrm>
          <a:prstGeom prst="rect">
            <a:avLst/>
          </a:prstGeom>
          <a:ln w="9525">
            <a:noFill/>
            <a:miter lim="800000"/>
            <a:headEnd/>
            <a:tailEnd/>
          </a:ln>
        </p:spPr>
        <p:txBody>
          <a:bodyPr wrap="none" anchor="ctr"/>
          <a:lstStyle/>
          <a:p>
            <a:endParaRPr lang="el-GR"/>
          </a:p>
        </p:txBody>
      </p:sp>
      <p:sp>
        <p:nvSpPr>
          <p:cNvPr id="43016" name="Line 9"/>
          <p:cNvSpPr>
            <a:spLocks noChangeShapeType="1"/>
          </p:cNvSpPr>
          <p:nvPr/>
        </p:nvSpPr>
        <p:spPr bwMode="auto">
          <a:xfrm flipH="1">
            <a:off x="4510088" y="1957388"/>
            <a:ext cx="2797175" cy="1093787"/>
          </a:xfrm>
          <a:prstGeom prst="line">
            <a:avLst/>
          </a:prstGeom>
          <a:noFill/>
          <a:ln w="38100">
            <a:solidFill>
              <a:srgbClr val="66FF33"/>
            </a:solidFill>
            <a:round/>
            <a:headEnd/>
            <a:tailEnd/>
          </a:ln>
        </p:spPr>
        <p:txBody>
          <a:bodyPr/>
          <a:lstStyle/>
          <a:p>
            <a:endParaRPr lang="el-GR"/>
          </a:p>
        </p:txBody>
      </p:sp>
      <p:sp>
        <p:nvSpPr>
          <p:cNvPr id="43017" name="Line 10"/>
          <p:cNvSpPr>
            <a:spLocks noChangeShapeType="1"/>
          </p:cNvSpPr>
          <p:nvPr/>
        </p:nvSpPr>
        <p:spPr bwMode="auto">
          <a:xfrm flipH="1">
            <a:off x="4532313" y="2787650"/>
            <a:ext cx="3052762" cy="615950"/>
          </a:xfrm>
          <a:prstGeom prst="line">
            <a:avLst/>
          </a:prstGeom>
          <a:noFill/>
          <a:ln w="38100">
            <a:solidFill>
              <a:srgbClr val="66FF33"/>
            </a:solidFill>
            <a:round/>
            <a:headEnd/>
            <a:tailEnd/>
          </a:ln>
        </p:spPr>
        <p:txBody>
          <a:bodyPr/>
          <a:lstStyle/>
          <a:p>
            <a:endParaRPr lang="el-GR"/>
          </a:p>
        </p:txBody>
      </p:sp>
      <p:sp>
        <p:nvSpPr>
          <p:cNvPr id="43018" name="Line 11"/>
          <p:cNvSpPr>
            <a:spLocks noChangeShapeType="1"/>
          </p:cNvSpPr>
          <p:nvPr/>
        </p:nvSpPr>
        <p:spPr bwMode="auto">
          <a:xfrm flipH="1">
            <a:off x="4494213" y="3348038"/>
            <a:ext cx="3217862" cy="495300"/>
          </a:xfrm>
          <a:prstGeom prst="line">
            <a:avLst/>
          </a:prstGeom>
          <a:noFill/>
          <a:ln w="38100">
            <a:solidFill>
              <a:srgbClr val="66FF33"/>
            </a:solidFill>
            <a:round/>
            <a:headEnd/>
            <a:tailEnd/>
          </a:ln>
        </p:spPr>
        <p:txBody>
          <a:bodyPr/>
          <a:lstStyle/>
          <a:p>
            <a:endParaRPr lang="el-GR"/>
          </a:p>
        </p:txBody>
      </p:sp>
      <p:pic>
        <p:nvPicPr>
          <p:cNvPr id="43019" name="Picture 12"/>
          <p:cNvPicPr>
            <a:picLocks noChangeAspect="1" noChangeArrowheads="1"/>
          </p:cNvPicPr>
          <p:nvPr/>
        </p:nvPicPr>
        <p:blipFill>
          <a:blip r:embed="rId4" cstate="print"/>
          <a:srcRect/>
          <a:stretch>
            <a:fillRect/>
          </a:stretch>
        </p:blipFill>
        <p:spPr bwMode="auto">
          <a:xfrm>
            <a:off x="404813" y="1617663"/>
            <a:ext cx="3827462" cy="409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9"/>
          <p:cNvGrpSpPr>
            <a:grpSpLocks/>
          </p:cNvGrpSpPr>
          <p:nvPr/>
        </p:nvGrpSpPr>
        <p:grpSpPr bwMode="auto">
          <a:xfrm>
            <a:off x="4205288" y="1346200"/>
            <a:ext cx="4783137" cy="4567238"/>
            <a:chOff x="2095" y="568"/>
            <a:chExt cx="3567" cy="3406"/>
          </a:xfrm>
        </p:grpSpPr>
        <p:pic>
          <p:nvPicPr>
            <p:cNvPr id="44036" name="Picture 2" descr="089037_6-11-80_1-3-91_M"/>
            <p:cNvPicPr>
              <a:picLocks noChangeAspect="1" noChangeArrowheads="1"/>
            </p:cNvPicPr>
            <p:nvPr/>
          </p:nvPicPr>
          <p:blipFill>
            <a:blip r:embed="rId3" cstate="print"/>
            <a:srcRect/>
            <a:stretch>
              <a:fillRect/>
            </a:stretch>
          </p:blipFill>
          <p:spPr bwMode="auto">
            <a:xfrm>
              <a:off x="2095" y="568"/>
              <a:ext cx="3567" cy="3406"/>
            </a:xfrm>
            <a:prstGeom prst="rect">
              <a:avLst/>
            </a:prstGeom>
            <a:noFill/>
            <a:ln w="9525">
              <a:noFill/>
              <a:miter lim="800000"/>
              <a:headEnd/>
              <a:tailEnd/>
            </a:ln>
          </p:spPr>
        </p:pic>
        <p:grpSp>
          <p:nvGrpSpPr>
            <p:cNvPr id="44037" name="Group 4"/>
            <p:cNvGrpSpPr>
              <a:grpSpLocks/>
            </p:cNvGrpSpPr>
            <p:nvPr/>
          </p:nvGrpSpPr>
          <p:grpSpPr bwMode="auto">
            <a:xfrm>
              <a:off x="2210" y="1650"/>
              <a:ext cx="2937" cy="2153"/>
              <a:chOff x="1983" y="1794"/>
              <a:chExt cx="2937" cy="2153"/>
            </a:xfrm>
          </p:grpSpPr>
          <p:sp>
            <p:nvSpPr>
              <p:cNvPr id="44038" name="Line 5"/>
              <p:cNvSpPr>
                <a:spLocks noChangeShapeType="1"/>
              </p:cNvSpPr>
              <p:nvPr/>
            </p:nvSpPr>
            <p:spPr bwMode="auto">
              <a:xfrm flipH="1" flipV="1">
                <a:off x="2304" y="2672"/>
                <a:ext cx="2370" cy="1275"/>
              </a:xfrm>
              <a:prstGeom prst="line">
                <a:avLst/>
              </a:prstGeom>
              <a:noFill/>
              <a:ln w="38100">
                <a:solidFill>
                  <a:srgbClr val="66FF33"/>
                </a:solidFill>
                <a:round/>
                <a:headEnd/>
                <a:tailEnd/>
              </a:ln>
            </p:spPr>
            <p:txBody>
              <a:bodyPr/>
              <a:lstStyle/>
              <a:p>
                <a:endParaRPr lang="el-GR"/>
              </a:p>
            </p:txBody>
          </p:sp>
          <p:sp>
            <p:nvSpPr>
              <p:cNvPr id="44039" name="Line 6"/>
              <p:cNvSpPr>
                <a:spLocks noChangeShapeType="1"/>
              </p:cNvSpPr>
              <p:nvPr/>
            </p:nvSpPr>
            <p:spPr bwMode="auto">
              <a:xfrm flipH="1">
                <a:off x="1983" y="1794"/>
                <a:ext cx="2804" cy="784"/>
              </a:xfrm>
              <a:prstGeom prst="line">
                <a:avLst/>
              </a:prstGeom>
              <a:noFill/>
              <a:ln w="38100">
                <a:solidFill>
                  <a:srgbClr val="66FF33"/>
                </a:solidFill>
                <a:round/>
                <a:headEnd/>
                <a:tailEnd/>
              </a:ln>
            </p:spPr>
            <p:txBody>
              <a:bodyPr/>
              <a:lstStyle/>
              <a:p>
                <a:endParaRPr lang="el-GR"/>
              </a:p>
            </p:txBody>
          </p:sp>
          <p:sp>
            <p:nvSpPr>
              <p:cNvPr id="44040" name="Line 7"/>
              <p:cNvSpPr>
                <a:spLocks noChangeShapeType="1"/>
              </p:cNvSpPr>
              <p:nvPr/>
            </p:nvSpPr>
            <p:spPr bwMode="auto">
              <a:xfrm flipH="1">
                <a:off x="3097" y="2663"/>
                <a:ext cx="1823" cy="387"/>
              </a:xfrm>
              <a:prstGeom prst="line">
                <a:avLst/>
              </a:prstGeom>
              <a:noFill/>
              <a:ln w="38100">
                <a:solidFill>
                  <a:srgbClr val="66FF33"/>
                </a:solidFill>
                <a:round/>
                <a:headEnd/>
                <a:tailEnd/>
              </a:ln>
            </p:spPr>
            <p:txBody>
              <a:bodyPr/>
              <a:lstStyle/>
              <a:p>
                <a:endParaRPr lang="el-GR"/>
              </a:p>
            </p:txBody>
          </p:sp>
          <p:sp>
            <p:nvSpPr>
              <p:cNvPr id="44041" name="Line 8"/>
              <p:cNvSpPr>
                <a:spLocks noChangeShapeType="1"/>
              </p:cNvSpPr>
              <p:nvPr/>
            </p:nvSpPr>
            <p:spPr bwMode="auto">
              <a:xfrm flipH="1">
                <a:off x="2351" y="2417"/>
                <a:ext cx="2276" cy="170"/>
              </a:xfrm>
              <a:prstGeom prst="line">
                <a:avLst/>
              </a:prstGeom>
              <a:noFill/>
              <a:ln w="38100">
                <a:solidFill>
                  <a:srgbClr val="66FF33"/>
                </a:solidFill>
                <a:round/>
                <a:headEnd/>
                <a:tailEnd/>
              </a:ln>
            </p:spPr>
            <p:txBody>
              <a:bodyPr/>
              <a:lstStyle/>
              <a:p>
                <a:endParaRPr lang="el-GR"/>
              </a:p>
            </p:txBody>
          </p:sp>
        </p:grpSp>
      </p:grpSp>
      <p:pic>
        <p:nvPicPr>
          <p:cNvPr id="44035" name="Picture 10"/>
          <p:cNvPicPr>
            <a:picLocks noChangeAspect="1" noChangeArrowheads="1"/>
          </p:cNvPicPr>
          <p:nvPr/>
        </p:nvPicPr>
        <p:blipFill>
          <a:blip r:embed="rId4" cstate="print"/>
          <a:srcRect/>
          <a:stretch>
            <a:fillRect/>
          </a:stretch>
        </p:blipFill>
        <p:spPr bwMode="auto">
          <a:xfrm>
            <a:off x="168275" y="1624013"/>
            <a:ext cx="40386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95025_11-11-70_22-9-95_F"/>
          <p:cNvPicPr>
            <a:picLocks noChangeAspect="1" noChangeArrowheads="1"/>
          </p:cNvPicPr>
          <p:nvPr/>
        </p:nvPicPr>
        <p:blipFill>
          <a:blip r:embed="rId3" cstate="print"/>
          <a:srcRect/>
          <a:stretch>
            <a:fillRect/>
          </a:stretch>
        </p:blipFill>
        <p:spPr bwMode="auto">
          <a:xfrm>
            <a:off x="4175125" y="935038"/>
            <a:ext cx="4791075" cy="5607050"/>
          </a:xfrm>
          <a:prstGeom prst="rect">
            <a:avLst/>
          </a:prstGeom>
          <a:noFill/>
          <a:ln w="9525">
            <a:noFill/>
            <a:miter lim="800000"/>
            <a:headEnd/>
            <a:tailEnd/>
          </a:ln>
        </p:spPr>
      </p:pic>
      <p:pic>
        <p:nvPicPr>
          <p:cNvPr id="45059" name="Picture 4"/>
          <p:cNvPicPr>
            <a:picLocks noChangeAspect="1" noChangeArrowheads="1"/>
          </p:cNvPicPr>
          <p:nvPr/>
        </p:nvPicPr>
        <p:blipFill>
          <a:blip r:embed="rId4" cstate="print"/>
          <a:srcRect/>
          <a:stretch>
            <a:fillRect/>
          </a:stretch>
        </p:blipFill>
        <p:spPr bwMode="auto">
          <a:xfrm>
            <a:off x="430213" y="1574800"/>
            <a:ext cx="3806825" cy="414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cstate="print"/>
          <a:srcRect/>
          <a:stretch>
            <a:fillRect/>
          </a:stretch>
        </p:blipFill>
        <p:spPr bwMode="auto">
          <a:xfrm>
            <a:off x="1981200" y="1743075"/>
            <a:ext cx="57150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098023_1"/>
          <p:cNvPicPr>
            <a:picLocks noChangeAspect="1" noChangeArrowheads="1"/>
          </p:cNvPicPr>
          <p:nvPr/>
        </p:nvPicPr>
        <p:blipFill>
          <a:blip r:embed="rId3" cstate="print"/>
          <a:srcRect/>
          <a:stretch>
            <a:fillRect/>
          </a:stretch>
        </p:blipFill>
        <p:spPr bwMode="auto">
          <a:xfrm>
            <a:off x="1584325" y="544513"/>
            <a:ext cx="3994150" cy="2930525"/>
          </a:xfrm>
          <a:prstGeom prst="rect">
            <a:avLst/>
          </a:prstGeom>
          <a:noFill/>
          <a:ln w="9525">
            <a:noFill/>
            <a:miter lim="800000"/>
            <a:headEnd/>
            <a:tailEnd/>
          </a:ln>
        </p:spPr>
      </p:pic>
      <p:pic>
        <p:nvPicPr>
          <p:cNvPr id="47107" name="Picture 5" descr="098023_2"/>
          <p:cNvPicPr>
            <a:picLocks noChangeAspect="1" noChangeArrowheads="1"/>
          </p:cNvPicPr>
          <p:nvPr/>
        </p:nvPicPr>
        <p:blipFill>
          <a:blip r:embed="rId4" cstate="print"/>
          <a:srcRect/>
          <a:stretch>
            <a:fillRect/>
          </a:stretch>
        </p:blipFill>
        <p:spPr bwMode="auto">
          <a:xfrm>
            <a:off x="4505325" y="3606800"/>
            <a:ext cx="4445000"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title"/>
          </p:nvPr>
        </p:nvSpPr>
        <p:spPr/>
        <p:txBody>
          <a:bodyPr/>
          <a:lstStyle/>
          <a:p>
            <a:pPr eaLnBrk="1" hangingPunct="1"/>
            <a:r>
              <a:rPr lang="el-GR" smtClean="0"/>
              <a:t>Χαμόγελο</a:t>
            </a:r>
          </a:p>
        </p:txBody>
      </p:sp>
      <p:pic>
        <p:nvPicPr>
          <p:cNvPr id="48131" name="Picture 7"/>
          <p:cNvPicPr>
            <a:picLocks noChangeAspect="1" noChangeArrowheads="1"/>
          </p:cNvPicPr>
          <p:nvPr>
            <p:ph idx="1"/>
          </p:nvPr>
        </p:nvPicPr>
        <p:blipFill>
          <a:blip r:embed="rId2" cstate="print"/>
          <a:srcRect/>
          <a:stretch>
            <a:fillRect/>
          </a:stretch>
        </p:blipFill>
        <p:spPr>
          <a:xfrm>
            <a:off x="1555750" y="2840038"/>
            <a:ext cx="3679825" cy="1947862"/>
          </a:xfrm>
          <a:noFill/>
        </p:spPr>
      </p:pic>
      <p:pic>
        <p:nvPicPr>
          <p:cNvPr id="48132" name="Picture 11"/>
          <p:cNvPicPr>
            <a:picLocks noChangeAspect="1" noChangeArrowheads="1"/>
          </p:cNvPicPr>
          <p:nvPr/>
        </p:nvPicPr>
        <p:blipFill>
          <a:blip r:embed="rId3" cstate="print"/>
          <a:srcRect/>
          <a:stretch>
            <a:fillRect/>
          </a:stretch>
        </p:blipFill>
        <p:spPr bwMode="auto">
          <a:xfrm>
            <a:off x="5330825" y="2651125"/>
            <a:ext cx="3689350"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2"/>
          <p:cNvPicPr>
            <a:picLocks noChangeAspect="1" noChangeArrowheads="1"/>
          </p:cNvPicPr>
          <p:nvPr/>
        </p:nvPicPr>
        <p:blipFill>
          <a:blip r:embed="rId2" cstate="print"/>
          <a:srcRect/>
          <a:stretch>
            <a:fillRect/>
          </a:stretch>
        </p:blipFill>
        <p:spPr bwMode="auto">
          <a:xfrm>
            <a:off x="5411788" y="3241675"/>
            <a:ext cx="3514725" cy="2247900"/>
          </a:xfrm>
          <a:prstGeom prst="rect">
            <a:avLst/>
          </a:prstGeom>
          <a:noFill/>
          <a:ln w="9525">
            <a:noFill/>
            <a:miter lim="800000"/>
            <a:headEnd/>
            <a:tailEnd/>
          </a:ln>
        </p:spPr>
      </p:pic>
      <p:pic>
        <p:nvPicPr>
          <p:cNvPr id="49155" name="Picture 18"/>
          <p:cNvPicPr>
            <a:picLocks noChangeAspect="1" noChangeArrowheads="1"/>
          </p:cNvPicPr>
          <p:nvPr>
            <p:ph idx="1"/>
          </p:nvPr>
        </p:nvPicPr>
        <p:blipFill>
          <a:blip r:embed="rId3" cstate="print"/>
          <a:srcRect/>
          <a:stretch>
            <a:fillRect/>
          </a:stretch>
        </p:blipFill>
        <p:spPr>
          <a:xfrm>
            <a:off x="1687513" y="3263900"/>
            <a:ext cx="3487737" cy="2230438"/>
          </a:xfrm>
          <a:noFill/>
        </p:spPr>
      </p:pic>
      <p:sp>
        <p:nvSpPr>
          <p:cNvPr id="49156" name="Rectangle 4"/>
          <p:cNvSpPr>
            <a:spLocks noGrp="1" noChangeArrowheads="1"/>
          </p:cNvSpPr>
          <p:nvPr>
            <p:ph type="title"/>
          </p:nvPr>
        </p:nvSpPr>
        <p:spPr/>
        <p:txBody>
          <a:bodyPr/>
          <a:lstStyle/>
          <a:p>
            <a:pPr eaLnBrk="1" hangingPunct="1"/>
            <a:r>
              <a:rPr lang="el-GR" smtClean="0"/>
              <a:t>Χαμόγελο</a:t>
            </a:r>
          </a:p>
        </p:txBody>
      </p:sp>
      <p:sp>
        <p:nvSpPr>
          <p:cNvPr id="49157" name="Line 5"/>
          <p:cNvSpPr>
            <a:spLocks noChangeShapeType="1"/>
          </p:cNvSpPr>
          <p:nvPr/>
        </p:nvSpPr>
        <p:spPr bwMode="auto">
          <a:xfrm flipV="1">
            <a:off x="3910013" y="4127500"/>
            <a:ext cx="501650" cy="1565275"/>
          </a:xfrm>
          <a:prstGeom prst="line">
            <a:avLst/>
          </a:prstGeom>
          <a:noFill/>
          <a:ln w="57150">
            <a:solidFill>
              <a:srgbClr val="66FF33"/>
            </a:solidFill>
            <a:round/>
            <a:headEnd/>
            <a:tailEnd type="triangle" w="med" len="med"/>
          </a:ln>
        </p:spPr>
        <p:txBody>
          <a:bodyPr/>
          <a:lstStyle/>
          <a:p>
            <a:endParaRPr lang="el-GR"/>
          </a:p>
        </p:txBody>
      </p:sp>
      <p:sp>
        <p:nvSpPr>
          <p:cNvPr id="49158" name="Line 6"/>
          <p:cNvSpPr>
            <a:spLocks noChangeShapeType="1"/>
          </p:cNvSpPr>
          <p:nvPr/>
        </p:nvSpPr>
        <p:spPr bwMode="auto">
          <a:xfrm flipH="1" flipV="1">
            <a:off x="2559050" y="4489450"/>
            <a:ext cx="730250" cy="1223963"/>
          </a:xfrm>
          <a:prstGeom prst="line">
            <a:avLst/>
          </a:prstGeom>
          <a:noFill/>
          <a:ln w="57150">
            <a:solidFill>
              <a:srgbClr val="66FF33"/>
            </a:solidFill>
            <a:round/>
            <a:headEnd/>
            <a:tailEnd type="triangle" w="med" len="med"/>
          </a:ln>
        </p:spPr>
        <p:txBody>
          <a:bodyPr/>
          <a:lstStyle/>
          <a:p>
            <a:endParaRPr lang="el-GR"/>
          </a:p>
        </p:txBody>
      </p:sp>
      <p:sp>
        <p:nvSpPr>
          <p:cNvPr id="49159" name="Line 7"/>
          <p:cNvSpPr>
            <a:spLocks noChangeShapeType="1"/>
          </p:cNvSpPr>
          <p:nvPr/>
        </p:nvSpPr>
        <p:spPr bwMode="auto">
          <a:xfrm>
            <a:off x="3711575" y="2728913"/>
            <a:ext cx="80963" cy="1328737"/>
          </a:xfrm>
          <a:prstGeom prst="line">
            <a:avLst/>
          </a:prstGeom>
          <a:noFill/>
          <a:ln w="57150">
            <a:solidFill>
              <a:srgbClr val="66FF33"/>
            </a:solidFill>
            <a:round/>
            <a:headEnd/>
            <a:tailEnd type="triangle" w="med" len="med"/>
          </a:ln>
        </p:spPr>
        <p:txBody>
          <a:bodyPr/>
          <a:lstStyle/>
          <a:p>
            <a:endParaRPr lang="el-GR"/>
          </a:p>
        </p:txBody>
      </p:sp>
      <p:sp>
        <p:nvSpPr>
          <p:cNvPr id="49160" name="Text Box 8"/>
          <p:cNvSpPr txBox="1">
            <a:spLocks noChangeArrowheads="1"/>
          </p:cNvSpPr>
          <p:nvPr/>
        </p:nvSpPr>
        <p:spPr bwMode="auto">
          <a:xfrm>
            <a:off x="2227263" y="2198688"/>
            <a:ext cx="2538412" cy="457200"/>
          </a:xfrm>
          <a:prstGeom prst="rect">
            <a:avLst/>
          </a:prstGeom>
          <a:noFill/>
          <a:ln w="9525">
            <a:noFill/>
            <a:miter lim="800000"/>
            <a:headEnd/>
            <a:tailEnd/>
          </a:ln>
        </p:spPr>
        <p:txBody>
          <a:bodyPr wrap="none">
            <a:spAutoFit/>
          </a:bodyPr>
          <a:lstStyle/>
          <a:p>
            <a:r>
              <a:rPr lang="el-GR">
                <a:solidFill>
                  <a:schemeClr val="bg1"/>
                </a:solidFill>
              </a:rPr>
              <a:t>Αποκάλυψη ούλων</a:t>
            </a:r>
          </a:p>
        </p:txBody>
      </p:sp>
      <p:sp>
        <p:nvSpPr>
          <p:cNvPr id="49161" name="Text Box 9"/>
          <p:cNvSpPr txBox="1">
            <a:spLocks noChangeArrowheads="1"/>
          </p:cNvSpPr>
          <p:nvPr/>
        </p:nvSpPr>
        <p:spPr bwMode="auto">
          <a:xfrm>
            <a:off x="1487488" y="5695950"/>
            <a:ext cx="4189412" cy="457200"/>
          </a:xfrm>
          <a:prstGeom prst="rect">
            <a:avLst/>
          </a:prstGeom>
          <a:noFill/>
          <a:ln w="9525">
            <a:noFill/>
            <a:miter lim="800000"/>
            <a:headEnd/>
            <a:tailEnd/>
          </a:ln>
        </p:spPr>
        <p:txBody>
          <a:bodyPr wrap="none">
            <a:spAutoFit/>
          </a:bodyPr>
          <a:lstStyle/>
          <a:p>
            <a:r>
              <a:rPr lang="el-GR">
                <a:solidFill>
                  <a:schemeClr val="bg1"/>
                </a:solidFill>
              </a:rPr>
              <a:t>Σκοτεινοί παρειακοί ‘διάδρομοι’</a:t>
            </a:r>
          </a:p>
        </p:txBody>
      </p:sp>
      <p:sp>
        <p:nvSpPr>
          <p:cNvPr id="49162" name="Freeform 10"/>
          <p:cNvSpPr>
            <a:spLocks/>
          </p:cNvSpPr>
          <p:nvPr/>
        </p:nvSpPr>
        <p:spPr bwMode="auto">
          <a:xfrm>
            <a:off x="6183313" y="3965575"/>
            <a:ext cx="2171700" cy="750888"/>
          </a:xfrm>
          <a:custGeom>
            <a:avLst/>
            <a:gdLst>
              <a:gd name="T0" fmla="*/ 0 w 1368"/>
              <a:gd name="T1" fmla="*/ 0 h 473"/>
              <a:gd name="T2" fmla="*/ 696912 w 1368"/>
              <a:gd name="T3" fmla="*/ 617538 h 473"/>
              <a:gd name="T4" fmla="*/ 1497012 w 1368"/>
              <a:gd name="T5" fmla="*/ 663575 h 473"/>
              <a:gd name="T6" fmla="*/ 2171700 w 1368"/>
              <a:gd name="T7" fmla="*/ 114300 h 473"/>
              <a:gd name="T8" fmla="*/ 0 60000 65536"/>
              <a:gd name="T9" fmla="*/ 0 60000 65536"/>
              <a:gd name="T10" fmla="*/ 0 60000 65536"/>
              <a:gd name="T11" fmla="*/ 0 60000 65536"/>
              <a:gd name="T12" fmla="*/ 0 w 1368"/>
              <a:gd name="T13" fmla="*/ 0 h 473"/>
              <a:gd name="T14" fmla="*/ 1368 w 1368"/>
              <a:gd name="T15" fmla="*/ 473 h 473"/>
            </a:gdLst>
            <a:ahLst/>
            <a:cxnLst>
              <a:cxn ang="T8">
                <a:pos x="T0" y="T1"/>
              </a:cxn>
              <a:cxn ang="T9">
                <a:pos x="T2" y="T3"/>
              </a:cxn>
              <a:cxn ang="T10">
                <a:pos x="T4" y="T5"/>
              </a:cxn>
              <a:cxn ang="T11">
                <a:pos x="T6" y="T7"/>
              </a:cxn>
            </a:cxnLst>
            <a:rect l="T12" t="T13" r="T14" b="T15"/>
            <a:pathLst>
              <a:path w="1368" h="473">
                <a:moveTo>
                  <a:pt x="0" y="0"/>
                </a:moveTo>
                <a:cubicBezTo>
                  <a:pt x="72" y="65"/>
                  <a:pt x="282" y="319"/>
                  <a:pt x="439" y="389"/>
                </a:cubicBezTo>
                <a:cubicBezTo>
                  <a:pt x="607" y="464"/>
                  <a:pt x="781" y="473"/>
                  <a:pt x="943" y="418"/>
                </a:cubicBezTo>
                <a:cubicBezTo>
                  <a:pt x="1105" y="363"/>
                  <a:pt x="1279" y="144"/>
                  <a:pt x="1368" y="72"/>
                </a:cubicBezTo>
              </a:path>
            </a:pathLst>
          </a:custGeom>
          <a:noFill/>
          <a:ln w="28575" cmpd="sng">
            <a:solidFill>
              <a:srgbClr val="66FF33"/>
            </a:solidFill>
            <a:round/>
            <a:headEnd/>
            <a:tailEnd/>
          </a:ln>
        </p:spPr>
        <p:txBody>
          <a:bodyPr/>
          <a:lstStyle/>
          <a:p>
            <a:endParaRPr lang="el-GR"/>
          </a:p>
        </p:txBody>
      </p:sp>
      <p:sp>
        <p:nvSpPr>
          <p:cNvPr id="49163" name="Freeform 11"/>
          <p:cNvSpPr>
            <a:spLocks/>
          </p:cNvSpPr>
          <p:nvPr/>
        </p:nvSpPr>
        <p:spPr bwMode="auto">
          <a:xfrm>
            <a:off x="6435725" y="4297363"/>
            <a:ext cx="1714500" cy="171450"/>
          </a:xfrm>
          <a:custGeom>
            <a:avLst/>
            <a:gdLst>
              <a:gd name="T0" fmla="*/ 0 w 1080"/>
              <a:gd name="T1" fmla="*/ 0 h 108"/>
              <a:gd name="T2" fmla="*/ 879475 w 1080"/>
              <a:gd name="T3" fmla="*/ 171450 h 108"/>
              <a:gd name="T4" fmla="*/ 1714500 w 1080"/>
              <a:gd name="T5" fmla="*/ 57150 h 108"/>
              <a:gd name="T6" fmla="*/ 0 60000 65536"/>
              <a:gd name="T7" fmla="*/ 0 60000 65536"/>
              <a:gd name="T8" fmla="*/ 0 60000 65536"/>
              <a:gd name="T9" fmla="*/ 0 w 1080"/>
              <a:gd name="T10" fmla="*/ 0 h 108"/>
              <a:gd name="T11" fmla="*/ 1080 w 1080"/>
              <a:gd name="T12" fmla="*/ 108 h 108"/>
            </a:gdLst>
            <a:ahLst/>
            <a:cxnLst>
              <a:cxn ang="T6">
                <a:pos x="T0" y="T1"/>
              </a:cxn>
              <a:cxn ang="T7">
                <a:pos x="T2" y="T3"/>
              </a:cxn>
              <a:cxn ang="T8">
                <a:pos x="T4" y="T5"/>
              </a:cxn>
            </a:cxnLst>
            <a:rect l="T9" t="T10" r="T11" b="T12"/>
            <a:pathLst>
              <a:path w="1080" h="108">
                <a:moveTo>
                  <a:pt x="0" y="0"/>
                </a:moveTo>
                <a:cubicBezTo>
                  <a:pt x="91" y="18"/>
                  <a:pt x="374" y="102"/>
                  <a:pt x="554" y="108"/>
                </a:cubicBezTo>
                <a:cubicBezTo>
                  <a:pt x="773" y="108"/>
                  <a:pt x="971" y="51"/>
                  <a:pt x="1080" y="36"/>
                </a:cubicBezTo>
              </a:path>
            </a:pathLst>
          </a:custGeom>
          <a:noFill/>
          <a:ln w="38100" cmpd="sng">
            <a:solidFill>
              <a:schemeClr val="accent2"/>
            </a:solidFill>
            <a:round/>
            <a:headEnd/>
            <a:tailEnd/>
          </a:ln>
        </p:spPr>
        <p:txBody>
          <a:bodyPr/>
          <a:lstStyle/>
          <a:p>
            <a:endParaRPr lang="el-GR"/>
          </a:p>
        </p:txBody>
      </p:sp>
      <p:sp>
        <p:nvSpPr>
          <p:cNvPr id="49164" name="Text Box 12"/>
          <p:cNvSpPr txBox="1">
            <a:spLocks noChangeArrowheads="1"/>
          </p:cNvSpPr>
          <p:nvPr/>
        </p:nvSpPr>
        <p:spPr bwMode="auto">
          <a:xfrm>
            <a:off x="5386388" y="2643188"/>
            <a:ext cx="3586162" cy="457200"/>
          </a:xfrm>
          <a:prstGeom prst="rect">
            <a:avLst/>
          </a:prstGeom>
          <a:noFill/>
          <a:ln w="9525">
            <a:noFill/>
            <a:miter lim="800000"/>
            <a:headEnd/>
            <a:tailEnd/>
          </a:ln>
        </p:spPr>
        <p:txBody>
          <a:bodyPr wrap="none">
            <a:spAutoFit/>
          </a:bodyPr>
          <a:lstStyle/>
          <a:p>
            <a:r>
              <a:rPr lang="el-GR">
                <a:solidFill>
                  <a:schemeClr val="bg1"/>
                </a:solidFill>
              </a:rPr>
              <a:t>(Α)συμβατότητα καμπυλών</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02005-1_2"/>
          <p:cNvPicPr>
            <a:picLocks noChangeAspect="1" noChangeArrowheads="1"/>
          </p:cNvPicPr>
          <p:nvPr/>
        </p:nvPicPr>
        <p:blipFill>
          <a:blip r:embed="rId3" cstate="print"/>
          <a:srcRect/>
          <a:stretch>
            <a:fillRect/>
          </a:stretch>
        </p:blipFill>
        <p:spPr bwMode="auto">
          <a:xfrm>
            <a:off x="2686050" y="100013"/>
            <a:ext cx="3573463" cy="2417762"/>
          </a:xfrm>
          <a:prstGeom prst="rect">
            <a:avLst/>
          </a:prstGeom>
          <a:noFill/>
          <a:ln w="9525">
            <a:noFill/>
            <a:miter lim="800000"/>
            <a:headEnd/>
            <a:tailEnd/>
          </a:ln>
        </p:spPr>
      </p:pic>
      <p:pic>
        <p:nvPicPr>
          <p:cNvPr id="50179" name="Picture 3" descr="102005-2_2"/>
          <p:cNvPicPr>
            <a:picLocks noChangeAspect="1" noChangeArrowheads="1"/>
          </p:cNvPicPr>
          <p:nvPr/>
        </p:nvPicPr>
        <p:blipFill>
          <a:blip r:embed="rId4" cstate="print"/>
          <a:srcRect/>
          <a:stretch>
            <a:fillRect/>
          </a:stretch>
        </p:blipFill>
        <p:spPr bwMode="auto">
          <a:xfrm>
            <a:off x="128588" y="2101850"/>
            <a:ext cx="3208337" cy="2503488"/>
          </a:xfrm>
          <a:prstGeom prst="rect">
            <a:avLst/>
          </a:prstGeom>
          <a:noFill/>
          <a:ln w="9525">
            <a:noFill/>
            <a:miter lim="800000"/>
            <a:headEnd/>
            <a:tailEnd/>
          </a:ln>
        </p:spPr>
      </p:pic>
      <p:pic>
        <p:nvPicPr>
          <p:cNvPr id="50180" name="Picture 4" descr="102005-3_2"/>
          <p:cNvPicPr>
            <a:picLocks noChangeAspect="1" noChangeArrowheads="1"/>
          </p:cNvPicPr>
          <p:nvPr/>
        </p:nvPicPr>
        <p:blipFill>
          <a:blip r:embed="rId5" cstate="print"/>
          <a:srcRect/>
          <a:stretch>
            <a:fillRect/>
          </a:stretch>
        </p:blipFill>
        <p:spPr bwMode="auto">
          <a:xfrm>
            <a:off x="5372100" y="2093913"/>
            <a:ext cx="3657600" cy="2487612"/>
          </a:xfrm>
          <a:prstGeom prst="rect">
            <a:avLst/>
          </a:prstGeom>
          <a:noFill/>
          <a:ln w="9525">
            <a:noFill/>
            <a:miter lim="800000"/>
            <a:headEnd/>
            <a:tailEnd/>
          </a:ln>
        </p:spPr>
      </p:pic>
      <p:grpSp>
        <p:nvGrpSpPr>
          <p:cNvPr id="50181" name="Group 5"/>
          <p:cNvGrpSpPr>
            <a:grpSpLocks/>
          </p:cNvGrpSpPr>
          <p:nvPr/>
        </p:nvGrpSpPr>
        <p:grpSpPr bwMode="auto">
          <a:xfrm>
            <a:off x="1236663" y="4675188"/>
            <a:ext cx="6670675" cy="2071687"/>
            <a:chOff x="746" y="2873"/>
            <a:chExt cx="4202" cy="1305"/>
          </a:xfrm>
        </p:grpSpPr>
        <p:pic>
          <p:nvPicPr>
            <p:cNvPr id="50182" name="Picture 6" descr="102005-4_2"/>
            <p:cNvPicPr>
              <a:picLocks noChangeAspect="1" noChangeArrowheads="1"/>
            </p:cNvPicPr>
            <p:nvPr/>
          </p:nvPicPr>
          <p:blipFill>
            <a:blip r:embed="rId6" cstate="print"/>
            <a:srcRect/>
            <a:stretch>
              <a:fillRect/>
            </a:stretch>
          </p:blipFill>
          <p:spPr bwMode="auto">
            <a:xfrm>
              <a:off x="2939" y="2873"/>
              <a:ext cx="2009" cy="1296"/>
            </a:xfrm>
            <a:prstGeom prst="rect">
              <a:avLst/>
            </a:prstGeom>
            <a:noFill/>
            <a:ln w="9525">
              <a:noFill/>
              <a:miter lim="800000"/>
              <a:headEnd/>
              <a:tailEnd/>
            </a:ln>
          </p:spPr>
        </p:pic>
        <p:pic>
          <p:nvPicPr>
            <p:cNvPr id="50183" name="Picture 7" descr="102005-5_2"/>
            <p:cNvPicPr>
              <a:picLocks noChangeAspect="1" noChangeArrowheads="1"/>
            </p:cNvPicPr>
            <p:nvPr/>
          </p:nvPicPr>
          <p:blipFill>
            <a:blip r:embed="rId7" cstate="print"/>
            <a:srcRect/>
            <a:stretch>
              <a:fillRect/>
            </a:stretch>
          </p:blipFill>
          <p:spPr bwMode="auto">
            <a:xfrm>
              <a:off x="746" y="2882"/>
              <a:ext cx="2092" cy="12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02005-6_2"/>
          <p:cNvPicPr>
            <a:picLocks noChangeAspect="1" noChangeArrowheads="1"/>
          </p:cNvPicPr>
          <p:nvPr/>
        </p:nvPicPr>
        <p:blipFill>
          <a:blip r:embed="rId3" cstate="print"/>
          <a:srcRect/>
          <a:stretch>
            <a:fillRect/>
          </a:stretch>
        </p:blipFill>
        <p:spPr bwMode="auto">
          <a:xfrm>
            <a:off x="4367213" y="3556000"/>
            <a:ext cx="4605337" cy="3116263"/>
          </a:xfrm>
          <a:prstGeom prst="rect">
            <a:avLst/>
          </a:prstGeom>
          <a:noFill/>
          <a:ln w="9525">
            <a:noFill/>
            <a:miter lim="800000"/>
            <a:headEnd/>
            <a:tailEnd/>
          </a:ln>
        </p:spPr>
      </p:pic>
      <p:pic>
        <p:nvPicPr>
          <p:cNvPr id="51203" name="Picture 3" descr="102005-3_2"/>
          <p:cNvPicPr>
            <a:picLocks noChangeAspect="1" noChangeArrowheads="1"/>
          </p:cNvPicPr>
          <p:nvPr/>
        </p:nvPicPr>
        <p:blipFill>
          <a:blip r:embed="rId4" cstate="print"/>
          <a:srcRect/>
          <a:stretch>
            <a:fillRect/>
          </a:stretch>
        </p:blipFill>
        <p:spPr bwMode="auto">
          <a:xfrm>
            <a:off x="279400" y="550863"/>
            <a:ext cx="448151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l-GR" smtClean="0"/>
              <a:t>Ανάλυση μεικτού φραγμού</a:t>
            </a:r>
          </a:p>
        </p:txBody>
      </p:sp>
      <p:sp>
        <p:nvSpPr>
          <p:cNvPr id="52227" name="Rectangle 5"/>
          <p:cNvSpPr>
            <a:spLocks noGrp="1" noChangeArrowheads="1"/>
          </p:cNvSpPr>
          <p:nvPr>
            <p:ph type="body" idx="1"/>
          </p:nvPr>
        </p:nvSpPr>
        <p:spPr/>
        <p:txBody>
          <a:bodyPr/>
          <a:lstStyle/>
          <a:p>
            <a:pPr eaLnBrk="1" hangingPunct="1"/>
            <a:r>
              <a:rPr lang="en-US" smtClean="0"/>
              <a:t>Moyers</a:t>
            </a:r>
          </a:p>
          <a:p>
            <a:pPr eaLnBrk="1" hangingPunct="1"/>
            <a:r>
              <a:rPr lang="en-US" smtClean="0"/>
              <a:t>Tanaka - Johnston</a:t>
            </a:r>
            <a:endParaRPr lang="el-GR" smtClean="0"/>
          </a:p>
        </p:txBody>
      </p:sp>
      <p:pic>
        <p:nvPicPr>
          <p:cNvPr id="52228" name="Picture 8" descr="102005-3_2"/>
          <p:cNvPicPr>
            <a:picLocks noChangeAspect="1" noChangeArrowheads="1"/>
          </p:cNvPicPr>
          <p:nvPr/>
        </p:nvPicPr>
        <p:blipFill>
          <a:blip r:embed="rId3" cstate="print"/>
          <a:srcRect/>
          <a:stretch>
            <a:fillRect/>
          </a:stretch>
        </p:blipFill>
        <p:spPr bwMode="auto">
          <a:xfrm>
            <a:off x="2794000" y="3087688"/>
            <a:ext cx="448151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2646363" y="6088063"/>
            <a:ext cx="2790825" cy="463550"/>
          </a:xfrm>
          <a:prstGeom prst="roundRect">
            <a:avLst>
              <a:gd name="adj" fmla="val 16667"/>
            </a:avLst>
          </a:prstGeom>
          <a:solidFill>
            <a:srgbClr val="FFCC00"/>
          </a:solidFill>
          <a:ln w="9525">
            <a:solidFill>
              <a:schemeClr val="tx1"/>
            </a:solidFill>
            <a:round/>
            <a:headEnd/>
            <a:tailEnd/>
          </a:ln>
        </p:spPr>
        <p:txBody>
          <a:bodyPr wrap="none" anchor="ctr"/>
          <a:lstStyle/>
          <a:p>
            <a:endParaRPr lang="el-GR"/>
          </a:p>
        </p:txBody>
      </p:sp>
      <p:sp>
        <p:nvSpPr>
          <p:cNvPr id="7171" name="AutoShape 3"/>
          <p:cNvSpPr>
            <a:spLocks noChangeArrowheads="1"/>
          </p:cNvSpPr>
          <p:nvPr/>
        </p:nvSpPr>
        <p:spPr bwMode="auto">
          <a:xfrm>
            <a:off x="5900738" y="6072188"/>
            <a:ext cx="2957512" cy="473075"/>
          </a:xfrm>
          <a:prstGeom prst="roundRect">
            <a:avLst>
              <a:gd name="adj" fmla="val 16667"/>
            </a:avLst>
          </a:prstGeom>
          <a:solidFill>
            <a:srgbClr val="FFCC00"/>
          </a:solidFill>
          <a:ln w="9525">
            <a:solidFill>
              <a:schemeClr val="tx1"/>
            </a:solidFill>
            <a:round/>
            <a:headEnd/>
            <a:tailEnd/>
          </a:ln>
        </p:spPr>
        <p:txBody>
          <a:bodyPr wrap="none" anchor="ctr"/>
          <a:lstStyle/>
          <a:p>
            <a:endParaRPr lang="el-GR"/>
          </a:p>
        </p:txBody>
      </p:sp>
      <p:sp>
        <p:nvSpPr>
          <p:cNvPr id="7172" name="AutoShape 4"/>
          <p:cNvSpPr>
            <a:spLocks noChangeArrowheads="1"/>
          </p:cNvSpPr>
          <p:nvPr/>
        </p:nvSpPr>
        <p:spPr bwMode="auto">
          <a:xfrm>
            <a:off x="3963988" y="3143250"/>
            <a:ext cx="3282950" cy="604838"/>
          </a:xfrm>
          <a:prstGeom prst="roundRect">
            <a:avLst>
              <a:gd name="adj" fmla="val 16667"/>
            </a:avLst>
          </a:prstGeom>
          <a:solidFill>
            <a:srgbClr val="FFCC00"/>
          </a:solidFill>
          <a:ln w="9525">
            <a:solidFill>
              <a:schemeClr val="tx1"/>
            </a:solidFill>
            <a:round/>
            <a:headEnd/>
            <a:tailEnd/>
          </a:ln>
        </p:spPr>
        <p:txBody>
          <a:bodyPr wrap="none" anchor="ctr"/>
          <a:lstStyle/>
          <a:p>
            <a:endParaRPr lang="el-GR"/>
          </a:p>
        </p:txBody>
      </p:sp>
      <p:sp>
        <p:nvSpPr>
          <p:cNvPr id="7173" name="Rectangle 6"/>
          <p:cNvSpPr>
            <a:spLocks noGrp="1" noChangeArrowheads="1"/>
          </p:cNvSpPr>
          <p:nvPr>
            <p:ph type="title" idx="4294967295"/>
          </p:nvPr>
        </p:nvSpPr>
        <p:spPr>
          <a:xfrm>
            <a:off x="1441450" y="358775"/>
            <a:ext cx="3722688" cy="600075"/>
          </a:xfrm>
        </p:spPr>
        <p:txBody>
          <a:bodyPr/>
          <a:lstStyle/>
          <a:p>
            <a:pPr eaLnBrk="1" hangingPunct="1"/>
            <a:r>
              <a:rPr lang="el-GR" sz="2800" smtClean="0"/>
              <a:t>Περιγραφή:</a:t>
            </a:r>
          </a:p>
        </p:txBody>
      </p:sp>
      <p:sp>
        <p:nvSpPr>
          <p:cNvPr id="7174" name="Text Box 7"/>
          <p:cNvSpPr txBox="1">
            <a:spLocks noChangeArrowheads="1"/>
          </p:cNvSpPr>
          <p:nvPr/>
        </p:nvSpPr>
        <p:spPr bwMode="auto">
          <a:xfrm>
            <a:off x="5932488" y="6091238"/>
            <a:ext cx="2833687" cy="396875"/>
          </a:xfrm>
          <a:prstGeom prst="rect">
            <a:avLst/>
          </a:prstGeom>
          <a:noFill/>
          <a:ln w="9525">
            <a:noFill/>
            <a:miter lim="800000"/>
            <a:headEnd/>
            <a:tailEnd/>
          </a:ln>
        </p:spPr>
        <p:txBody>
          <a:bodyPr wrap="none">
            <a:spAutoFit/>
          </a:bodyPr>
          <a:lstStyle/>
          <a:p>
            <a:r>
              <a:rPr lang="el-GR" sz="2000"/>
              <a:t>Απόκλιση μέσης γραμμής</a:t>
            </a:r>
          </a:p>
        </p:txBody>
      </p:sp>
      <p:sp>
        <p:nvSpPr>
          <p:cNvPr id="7175" name="Text Box 8"/>
          <p:cNvSpPr txBox="1">
            <a:spLocks noChangeArrowheads="1"/>
          </p:cNvSpPr>
          <p:nvPr/>
        </p:nvSpPr>
        <p:spPr bwMode="auto">
          <a:xfrm>
            <a:off x="2844800" y="6115050"/>
            <a:ext cx="2366963" cy="396875"/>
          </a:xfrm>
          <a:prstGeom prst="rect">
            <a:avLst/>
          </a:prstGeom>
          <a:noFill/>
          <a:ln w="9525">
            <a:noFill/>
            <a:miter lim="800000"/>
            <a:headEnd/>
            <a:tailEnd/>
          </a:ln>
        </p:spPr>
        <p:txBody>
          <a:bodyPr wrap="none">
            <a:spAutoFit/>
          </a:bodyPr>
          <a:lstStyle/>
          <a:p>
            <a:r>
              <a:rPr lang="el-GR" sz="2000"/>
              <a:t>Οπίσθια σταυροειδής</a:t>
            </a:r>
          </a:p>
        </p:txBody>
      </p:sp>
      <p:sp>
        <p:nvSpPr>
          <p:cNvPr id="7176" name="Text Box 9"/>
          <p:cNvSpPr txBox="1">
            <a:spLocks noChangeArrowheads="1"/>
          </p:cNvSpPr>
          <p:nvPr/>
        </p:nvSpPr>
        <p:spPr bwMode="auto">
          <a:xfrm>
            <a:off x="4268788" y="3227388"/>
            <a:ext cx="2640012" cy="457200"/>
          </a:xfrm>
          <a:prstGeom prst="rect">
            <a:avLst/>
          </a:prstGeom>
          <a:noFill/>
          <a:ln w="9525">
            <a:noFill/>
            <a:miter lim="800000"/>
            <a:headEnd/>
            <a:tailEnd/>
          </a:ln>
        </p:spPr>
        <p:txBody>
          <a:bodyPr wrap="none">
            <a:spAutoFit/>
          </a:bodyPr>
          <a:lstStyle/>
          <a:p>
            <a:r>
              <a:rPr lang="el-GR"/>
              <a:t>Στένωση άνω τόξου</a:t>
            </a:r>
          </a:p>
        </p:txBody>
      </p:sp>
      <p:sp>
        <p:nvSpPr>
          <p:cNvPr id="7177" name="AutoShape 5"/>
          <p:cNvSpPr>
            <a:spLocks noChangeArrowheads="1"/>
          </p:cNvSpPr>
          <p:nvPr/>
        </p:nvSpPr>
        <p:spPr bwMode="auto">
          <a:xfrm>
            <a:off x="2033588" y="1001713"/>
            <a:ext cx="6515100" cy="1714500"/>
          </a:xfrm>
          <a:prstGeom prst="roundRect">
            <a:avLst>
              <a:gd name="adj" fmla="val 16667"/>
            </a:avLst>
          </a:prstGeom>
          <a:solidFill>
            <a:schemeClr val="accent1"/>
          </a:solidFill>
          <a:ln w="9525">
            <a:solidFill>
              <a:schemeClr val="tx1"/>
            </a:solidFill>
            <a:round/>
            <a:headEnd/>
            <a:tailEnd/>
          </a:ln>
        </p:spPr>
        <p:txBody>
          <a:bodyPr wrap="none" anchor="ctr"/>
          <a:lstStyle/>
          <a:p>
            <a:endParaRPr lang="el-GR"/>
          </a:p>
        </p:txBody>
      </p:sp>
      <p:sp>
        <p:nvSpPr>
          <p:cNvPr id="7178" name="Text Box 12"/>
          <p:cNvSpPr txBox="1">
            <a:spLocks noChangeArrowheads="1"/>
          </p:cNvSpPr>
          <p:nvPr/>
        </p:nvSpPr>
        <p:spPr bwMode="auto">
          <a:xfrm rot="228403">
            <a:off x="5081588" y="1852613"/>
            <a:ext cx="3362325" cy="457200"/>
          </a:xfrm>
          <a:prstGeom prst="rect">
            <a:avLst/>
          </a:prstGeom>
          <a:noFill/>
          <a:ln w="9525">
            <a:noFill/>
            <a:miter lim="800000"/>
            <a:headEnd/>
            <a:tailEnd/>
          </a:ln>
        </p:spPr>
        <p:txBody>
          <a:bodyPr wrap="none">
            <a:spAutoFit/>
          </a:bodyPr>
          <a:lstStyle/>
          <a:p>
            <a:r>
              <a:rPr lang="el-GR"/>
              <a:t>Απόκλιση μέσης γραμμής</a:t>
            </a:r>
          </a:p>
        </p:txBody>
      </p:sp>
      <p:sp>
        <p:nvSpPr>
          <p:cNvPr id="7179" name="Text Box 13"/>
          <p:cNvSpPr txBox="1">
            <a:spLocks noChangeArrowheads="1"/>
          </p:cNvSpPr>
          <p:nvPr/>
        </p:nvSpPr>
        <p:spPr bwMode="auto">
          <a:xfrm rot="-377957">
            <a:off x="3546475" y="1141413"/>
            <a:ext cx="2808288" cy="457200"/>
          </a:xfrm>
          <a:prstGeom prst="rect">
            <a:avLst/>
          </a:prstGeom>
          <a:noFill/>
          <a:ln w="9525">
            <a:noFill/>
            <a:miter lim="800000"/>
            <a:headEnd/>
            <a:tailEnd/>
          </a:ln>
        </p:spPr>
        <p:txBody>
          <a:bodyPr wrap="none">
            <a:spAutoFit/>
          </a:bodyPr>
          <a:lstStyle/>
          <a:p>
            <a:r>
              <a:rPr lang="el-GR"/>
              <a:t>Οπίσθια σταυροειδής</a:t>
            </a:r>
          </a:p>
        </p:txBody>
      </p:sp>
      <p:sp>
        <p:nvSpPr>
          <p:cNvPr id="7180" name="Text Box 14"/>
          <p:cNvSpPr txBox="1">
            <a:spLocks noChangeArrowheads="1"/>
          </p:cNvSpPr>
          <p:nvPr/>
        </p:nvSpPr>
        <p:spPr bwMode="auto">
          <a:xfrm rot="629488">
            <a:off x="2208213" y="1892300"/>
            <a:ext cx="2640012" cy="457200"/>
          </a:xfrm>
          <a:prstGeom prst="rect">
            <a:avLst/>
          </a:prstGeom>
          <a:noFill/>
          <a:ln w="9525">
            <a:noFill/>
            <a:miter lim="800000"/>
            <a:headEnd/>
            <a:tailEnd/>
          </a:ln>
        </p:spPr>
        <p:txBody>
          <a:bodyPr wrap="none">
            <a:spAutoFit/>
          </a:bodyPr>
          <a:lstStyle/>
          <a:p>
            <a:r>
              <a:rPr lang="el-GR"/>
              <a:t>Στένωση άνω τόξου</a:t>
            </a:r>
          </a:p>
        </p:txBody>
      </p:sp>
      <p:sp>
        <p:nvSpPr>
          <p:cNvPr id="7181" name="Line 15"/>
          <p:cNvSpPr>
            <a:spLocks noChangeShapeType="1"/>
          </p:cNvSpPr>
          <p:nvPr/>
        </p:nvSpPr>
        <p:spPr bwMode="auto">
          <a:xfrm>
            <a:off x="1027113" y="2960688"/>
            <a:ext cx="7902575" cy="0"/>
          </a:xfrm>
          <a:prstGeom prst="line">
            <a:avLst/>
          </a:prstGeom>
          <a:noFill/>
          <a:ln w="76200">
            <a:solidFill>
              <a:srgbClr val="FF3300"/>
            </a:solidFill>
            <a:round/>
            <a:headEnd/>
            <a:tailEnd/>
          </a:ln>
        </p:spPr>
        <p:txBody>
          <a:bodyPr/>
          <a:lstStyle/>
          <a:p>
            <a:endParaRPr lang="el-GR"/>
          </a:p>
        </p:txBody>
      </p:sp>
      <p:grpSp>
        <p:nvGrpSpPr>
          <p:cNvPr id="7182" name="Group 16"/>
          <p:cNvGrpSpPr>
            <a:grpSpLocks/>
          </p:cNvGrpSpPr>
          <p:nvPr/>
        </p:nvGrpSpPr>
        <p:grpSpPr bwMode="auto">
          <a:xfrm flipV="1">
            <a:off x="1757363" y="4033838"/>
            <a:ext cx="1898650" cy="1344612"/>
            <a:chOff x="1293" y="969"/>
            <a:chExt cx="3155" cy="2235"/>
          </a:xfrm>
        </p:grpSpPr>
        <p:sp>
          <p:nvSpPr>
            <p:cNvPr id="7192" name="Freeform 17"/>
            <p:cNvSpPr>
              <a:spLocks/>
            </p:cNvSpPr>
            <p:nvPr/>
          </p:nvSpPr>
          <p:spPr bwMode="auto">
            <a:xfrm>
              <a:off x="3253" y="1735"/>
              <a:ext cx="874" cy="1449"/>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3399FF"/>
            </a:solidFill>
            <a:ln w="19050" cap="rnd" cmpd="sng">
              <a:solidFill>
                <a:schemeClr val="tx1"/>
              </a:solidFill>
              <a:prstDash val="solid"/>
              <a:round/>
              <a:headEnd/>
              <a:tailEnd/>
            </a:ln>
          </p:spPr>
          <p:txBody>
            <a:bodyPr/>
            <a:lstStyle/>
            <a:p>
              <a:endParaRPr lang="el-GR"/>
            </a:p>
          </p:txBody>
        </p:sp>
        <p:sp>
          <p:nvSpPr>
            <p:cNvPr id="7193" name="Freeform 18"/>
            <p:cNvSpPr>
              <a:spLocks/>
            </p:cNvSpPr>
            <p:nvPr/>
          </p:nvSpPr>
          <p:spPr bwMode="auto">
            <a:xfrm>
              <a:off x="1574" y="1755"/>
              <a:ext cx="874" cy="1449"/>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66FF33"/>
            </a:solidFill>
            <a:ln w="19050" cap="rnd" cmpd="sng">
              <a:solidFill>
                <a:schemeClr val="tx1"/>
              </a:solidFill>
              <a:prstDash val="solid"/>
              <a:round/>
              <a:headEnd/>
              <a:tailEnd/>
            </a:ln>
          </p:spPr>
          <p:txBody>
            <a:bodyPr/>
            <a:lstStyle/>
            <a:p>
              <a:endParaRPr lang="el-GR"/>
            </a:p>
          </p:txBody>
        </p:sp>
        <p:sp>
          <p:nvSpPr>
            <p:cNvPr id="7194" name="Freeform 19"/>
            <p:cNvSpPr>
              <a:spLocks/>
            </p:cNvSpPr>
            <p:nvPr/>
          </p:nvSpPr>
          <p:spPr bwMode="auto">
            <a:xfrm>
              <a:off x="2416" y="969"/>
              <a:ext cx="874" cy="1449"/>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FF7C80"/>
            </a:solidFill>
            <a:ln w="19050" cap="rnd" cmpd="sng">
              <a:solidFill>
                <a:schemeClr val="tx1"/>
              </a:solidFill>
              <a:prstDash val="solid"/>
              <a:round/>
              <a:headEnd/>
              <a:tailEnd/>
            </a:ln>
          </p:spPr>
          <p:txBody>
            <a:bodyPr/>
            <a:lstStyle/>
            <a:p>
              <a:endParaRPr lang="el-GR"/>
            </a:p>
          </p:txBody>
        </p:sp>
        <p:sp>
          <p:nvSpPr>
            <p:cNvPr id="7195" name="Freeform 20"/>
            <p:cNvSpPr>
              <a:spLocks/>
            </p:cNvSpPr>
            <p:nvPr/>
          </p:nvSpPr>
          <p:spPr bwMode="auto">
            <a:xfrm>
              <a:off x="2131" y="2084"/>
              <a:ext cx="1481" cy="787"/>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chemeClr val="accent1"/>
            </a:solidFill>
            <a:ln w="19050" cmpd="sng">
              <a:solidFill>
                <a:schemeClr val="tx1"/>
              </a:solidFill>
              <a:round/>
              <a:headEnd/>
              <a:tailEnd/>
            </a:ln>
          </p:spPr>
          <p:txBody>
            <a:bodyPr/>
            <a:lstStyle/>
            <a:p>
              <a:endParaRPr lang="el-GR"/>
            </a:p>
          </p:txBody>
        </p:sp>
        <p:sp>
          <p:nvSpPr>
            <p:cNvPr id="7196" name="Freeform 21"/>
            <p:cNvSpPr>
              <a:spLocks/>
            </p:cNvSpPr>
            <p:nvPr/>
          </p:nvSpPr>
          <p:spPr bwMode="auto">
            <a:xfrm>
              <a:off x="2967" y="1294"/>
              <a:ext cx="1481" cy="787"/>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rgbClr val="CCCC00"/>
            </a:solidFill>
            <a:ln w="19050" cmpd="sng">
              <a:solidFill>
                <a:schemeClr val="tx1"/>
              </a:solidFill>
              <a:round/>
              <a:headEnd/>
              <a:tailEnd/>
            </a:ln>
          </p:spPr>
          <p:txBody>
            <a:bodyPr/>
            <a:lstStyle/>
            <a:p>
              <a:endParaRPr lang="el-GR"/>
            </a:p>
          </p:txBody>
        </p:sp>
        <p:sp>
          <p:nvSpPr>
            <p:cNvPr id="7197" name="Freeform 22"/>
            <p:cNvSpPr>
              <a:spLocks/>
            </p:cNvSpPr>
            <p:nvPr/>
          </p:nvSpPr>
          <p:spPr bwMode="auto">
            <a:xfrm>
              <a:off x="1293" y="1317"/>
              <a:ext cx="1481" cy="787"/>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rgbClr val="FFCC00"/>
            </a:solidFill>
            <a:ln w="19050" cmpd="sng">
              <a:solidFill>
                <a:schemeClr val="tx1"/>
              </a:solidFill>
              <a:round/>
              <a:headEnd/>
              <a:tailEnd/>
            </a:ln>
          </p:spPr>
          <p:txBody>
            <a:bodyPr/>
            <a:lstStyle/>
            <a:p>
              <a:endParaRPr lang="el-GR"/>
            </a:p>
          </p:txBody>
        </p:sp>
      </p:grpSp>
      <p:sp>
        <p:nvSpPr>
          <p:cNvPr id="7183" name="Rectangle 23"/>
          <p:cNvSpPr>
            <a:spLocks noChangeArrowheads="1"/>
          </p:cNvSpPr>
          <p:nvPr/>
        </p:nvSpPr>
        <p:spPr bwMode="auto">
          <a:xfrm>
            <a:off x="1455738" y="2905125"/>
            <a:ext cx="3657600" cy="701675"/>
          </a:xfrm>
          <a:prstGeom prst="rect">
            <a:avLst/>
          </a:prstGeom>
          <a:noFill/>
          <a:ln w="9525">
            <a:noFill/>
            <a:miter lim="800000"/>
            <a:headEnd/>
            <a:tailEnd/>
          </a:ln>
        </p:spPr>
        <p:txBody>
          <a:bodyPr anchor="ctr"/>
          <a:lstStyle/>
          <a:p>
            <a:r>
              <a:rPr lang="el-GR" sz="3200" b="1">
                <a:solidFill>
                  <a:schemeClr val="bg1"/>
                </a:solidFill>
              </a:rPr>
              <a:t>Διάγνωση:</a:t>
            </a:r>
          </a:p>
        </p:txBody>
      </p:sp>
      <p:sp>
        <p:nvSpPr>
          <p:cNvPr id="7184" name="AutoShape 25"/>
          <p:cNvSpPr>
            <a:spLocks noChangeArrowheads="1"/>
          </p:cNvSpPr>
          <p:nvPr/>
        </p:nvSpPr>
        <p:spPr bwMode="auto">
          <a:xfrm>
            <a:off x="4249738" y="4121150"/>
            <a:ext cx="2714625" cy="523875"/>
          </a:xfrm>
          <a:prstGeom prst="roundRect">
            <a:avLst>
              <a:gd name="adj" fmla="val 16667"/>
            </a:avLst>
          </a:prstGeom>
          <a:solidFill>
            <a:srgbClr val="FFCC00"/>
          </a:solidFill>
          <a:ln w="9525">
            <a:solidFill>
              <a:schemeClr val="tx1"/>
            </a:solidFill>
            <a:round/>
            <a:headEnd/>
            <a:tailEnd/>
          </a:ln>
        </p:spPr>
        <p:txBody>
          <a:bodyPr wrap="none" anchor="ctr"/>
          <a:lstStyle/>
          <a:p>
            <a:endParaRPr lang="el-GR"/>
          </a:p>
        </p:txBody>
      </p:sp>
      <p:sp>
        <p:nvSpPr>
          <p:cNvPr id="7185" name="Text Box 26"/>
          <p:cNvSpPr txBox="1">
            <a:spLocks noChangeArrowheads="1"/>
          </p:cNvSpPr>
          <p:nvPr/>
        </p:nvSpPr>
        <p:spPr bwMode="auto">
          <a:xfrm>
            <a:off x="4579938" y="4143375"/>
            <a:ext cx="2074862" cy="457200"/>
          </a:xfrm>
          <a:prstGeom prst="rect">
            <a:avLst/>
          </a:prstGeom>
          <a:noFill/>
          <a:ln w="9525">
            <a:noFill/>
            <a:miter lim="800000"/>
            <a:headEnd/>
            <a:tailEnd/>
          </a:ln>
        </p:spPr>
        <p:txBody>
          <a:bodyPr wrap="none">
            <a:spAutoFit/>
          </a:bodyPr>
          <a:lstStyle/>
          <a:p>
            <a:r>
              <a:rPr lang="el-GR"/>
              <a:t>Πρόωρη επαφή</a:t>
            </a:r>
          </a:p>
        </p:txBody>
      </p:sp>
      <p:sp>
        <p:nvSpPr>
          <p:cNvPr id="7186" name="AutoShape 27"/>
          <p:cNvSpPr>
            <a:spLocks noChangeArrowheads="1"/>
          </p:cNvSpPr>
          <p:nvPr/>
        </p:nvSpPr>
        <p:spPr bwMode="auto">
          <a:xfrm>
            <a:off x="3998913" y="5062538"/>
            <a:ext cx="3282950" cy="473075"/>
          </a:xfrm>
          <a:prstGeom prst="roundRect">
            <a:avLst>
              <a:gd name="adj" fmla="val 16667"/>
            </a:avLst>
          </a:prstGeom>
          <a:solidFill>
            <a:srgbClr val="FFCC00"/>
          </a:solidFill>
          <a:ln w="9525">
            <a:solidFill>
              <a:schemeClr val="tx1"/>
            </a:solidFill>
            <a:round/>
            <a:headEnd/>
            <a:tailEnd/>
          </a:ln>
        </p:spPr>
        <p:txBody>
          <a:bodyPr wrap="none" anchor="ctr"/>
          <a:lstStyle/>
          <a:p>
            <a:endParaRPr lang="el-GR"/>
          </a:p>
        </p:txBody>
      </p:sp>
      <p:sp>
        <p:nvSpPr>
          <p:cNvPr id="7187" name="Text Box 28"/>
          <p:cNvSpPr txBox="1">
            <a:spLocks noChangeArrowheads="1"/>
          </p:cNvSpPr>
          <p:nvPr/>
        </p:nvSpPr>
        <p:spPr bwMode="auto">
          <a:xfrm>
            <a:off x="4589463" y="5064125"/>
            <a:ext cx="2106612" cy="457200"/>
          </a:xfrm>
          <a:prstGeom prst="rect">
            <a:avLst/>
          </a:prstGeom>
          <a:noFill/>
          <a:ln w="9525">
            <a:noFill/>
            <a:miter lim="800000"/>
            <a:headEnd/>
            <a:tailEnd/>
          </a:ln>
        </p:spPr>
        <p:txBody>
          <a:bodyPr wrap="none">
            <a:spAutoFit/>
          </a:bodyPr>
          <a:lstStyle/>
          <a:p>
            <a:r>
              <a:rPr lang="el-GR"/>
              <a:t>Πλαγιολίσθηση</a:t>
            </a:r>
          </a:p>
        </p:txBody>
      </p:sp>
      <p:sp>
        <p:nvSpPr>
          <p:cNvPr id="327690" name="AutoShape 10"/>
          <p:cNvSpPr>
            <a:spLocks noChangeArrowheads="1"/>
          </p:cNvSpPr>
          <p:nvPr/>
        </p:nvSpPr>
        <p:spPr bwMode="auto">
          <a:xfrm rot="-2700000">
            <a:off x="4710113" y="5621338"/>
            <a:ext cx="847725" cy="419100"/>
          </a:xfrm>
          <a:prstGeom prst="leftArrow">
            <a:avLst>
              <a:gd name="adj1" fmla="val 50000"/>
              <a:gd name="adj2" fmla="val 50568"/>
            </a:avLst>
          </a:prstGeom>
          <a:solidFill>
            <a:schemeClr val="accent1"/>
          </a:solidFill>
          <a:ln w="9525">
            <a:solidFill>
              <a:schemeClr val="tx1"/>
            </a:solidFill>
            <a:miter lim="800000"/>
            <a:headEnd/>
            <a:tailEnd/>
          </a:ln>
          <a:effectLst>
            <a:outerShdw dist="53882" dir="2700000" algn="ctr" rotWithShape="0">
              <a:schemeClr val="tx1">
                <a:alpha val="50000"/>
              </a:schemeClr>
            </a:outerShdw>
          </a:effectLst>
        </p:spPr>
        <p:txBody>
          <a:bodyPr wrap="none" anchor="ctr"/>
          <a:lstStyle/>
          <a:p>
            <a:pPr>
              <a:defRPr/>
            </a:pPr>
            <a:endParaRPr lang="el-GR"/>
          </a:p>
        </p:txBody>
      </p:sp>
      <p:sp>
        <p:nvSpPr>
          <p:cNvPr id="327691" name="AutoShape 11"/>
          <p:cNvSpPr>
            <a:spLocks noChangeArrowheads="1"/>
          </p:cNvSpPr>
          <p:nvPr/>
        </p:nvSpPr>
        <p:spPr bwMode="auto">
          <a:xfrm rot="13408104">
            <a:off x="5672138" y="5597525"/>
            <a:ext cx="850900" cy="419100"/>
          </a:xfrm>
          <a:prstGeom prst="leftArrow">
            <a:avLst>
              <a:gd name="adj1" fmla="val 50000"/>
              <a:gd name="adj2" fmla="val 50758"/>
            </a:avLst>
          </a:prstGeom>
          <a:solidFill>
            <a:schemeClr val="accent1"/>
          </a:solidFill>
          <a:ln w="9525">
            <a:solidFill>
              <a:schemeClr val="tx1"/>
            </a:solidFill>
            <a:miter lim="800000"/>
            <a:headEnd/>
            <a:tailEnd/>
          </a:ln>
          <a:effectLst>
            <a:outerShdw dist="53882" dir="2700000" algn="ctr" rotWithShape="0">
              <a:schemeClr val="tx1">
                <a:alpha val="50000"/>
              </a:schemeClr>
            </a:outerShdw>
          </a:effectLst>
        </p:spPr>
        <p:txBody>
          <a:bodyPr wrap="none" anchor="ctr"/>
          <a:lstStyle/>
          <a:p>
            <a:pPr>
              <a:defRPr/>
            </a:pPr>
            <a:endParaRPr lang="el-GR"/>
          </a:p>
        </p:txBody>
      </p:sp>
      <p:sp>
        <p:nvSpPr>
          <p:cNvPr id="327709" name="AutoShape 29"/>
          <p:cNvSpPr>
            <a:spLocks noChangeArrowheads="1"/>
          </p:cNvSpPr>
          <p:nvPr/>
        </p:nvSpPr>
        <p:spPr bwMode="auto">
          <a:xfrm>
            <a:off x="5359400" y="4611688"/>
            <a:ext cx="508000" cy="528637"/>
          </a:xfrm>
          <a:prstGeom prst="downArrow">
            <a:avLst>
              <a:gd name="adj1" fmla="val 50000"/>
              <a:gd name="adj2" fmla="val 26016"/>
            </a:avLst>
          </a:prstGeom>
          <a:solidFill>
            <a:schemeClr val="accent1"/>
          </a:solidFill>
          <a:ln w="9525">
            <a:solidFill>
              <a:schemeClr val="tx1"/>
            </a:solidFill>
            <a:miter lim="800000"/>
            <a:headEnd/>
            <a:tailEnd/>
          </a:ln>
          <a:effectLst>
            <a:outerShdw dist="53882" dir="2700000" algn="ctr" rotWithShape="0">
              <a:schemeClr val="tx1">
                <a:alpha val="50000"/>
              </a:schemeClr>
            </a:outerShdw>
          </a:effectLst>
        </p:spPr>
        <p:txBody>
          <a:bodyPr wrap="none" anchor="ctr"/>
          <a:lstStyle/>
          <a:p>
            <a:pPr>
              <a:defRPr/>
            </a:pPr>
            <a:endParaRPr lang="el-GR"/>
          </a:p>
        </p:txBody>
      </p:sp>
      <p:sp>
        <p:nvSpPr>
          <p:cNvPr id="327710" name="AutoShape 30"/>
          <p:cNvSpPr>
            <a:spLocks noChangeArrowheads="1"/>
          </p:cNvSpPr>
          <p:nvPr/>
        </p:nvSpPr>
        <p:spPr bwMode="auto">
          <a:xfrm>
            <a:off x="5330825" y="3689350"/>
            <a:ext cx="508000" cy="528638"/>
          </a:xfrm>
          <a:prstGeom prst="downArrow">
            <a:avLst>
              <a:gd name="adj1" fmla="val 50000"/>
              <a:gd name="adj2" fmla="val 26016"/>
            </a:avLst>
          </a:prstGeom>
          <a:solidFill>
            <a:schemeClr val="accent1"/>
          </a:solidFill>
          <a:ln w="9525">
            <a:solidFill>
              <a:schemeClr val="tx1"/>
            </a:solidFill>
            <a:miter lim="800000"/>
            <a:headEnd/>
            <a:tailEnd/>
          </a:ln>
          <a:effectLst>
            <a:outerShdw dist="53882" dir="2700000" algn="ctr" rotWithShape="0">
              <a:schemeClr val="tx1">
                <a:alpha val="50000"/>
              </a:schemeClr>
            </a:outerShdw>
          </a:effectLst>
        </p:spPr>
        <p:txBody>
          <a:bodyPr wrap="none" anchor="ctr"/>
          <a:lstStyle/>
          <a:p>
            <a:pPr>
              <a:defRPr/>
            </a:pPr>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smtClean="0"/>
              <a:t>Ανάλυση μεικτού φραγμού</a:t>
            </a:r>
          </a:p>
        </p:txBody>
      </p:sp>
      <p:sp>
        <p:nvSpPr>
          <p:cNvPr id="53251" name="Rectangle 3"/>
          <p:cNvSpPr>
            <a:spLocks noGrp="1" noChangeArrowheads="1"/>
          </p:cNvSpPr>
          <p:nvPr>
            <p:ph type="body" idx="1"/>
          </p:nvPr>
        </p:nvSpPr>
        <p:spPr/>
        <p:txBody>
          <a:bodyPr/>
          <a:lstStyle/>
          <a:p>
            <a:pPr eaLnBrk="1" hangingPunct="1"/>
            <a:r>
              <a:rPr lang="en-US" smtClean="0"/>
              <a:t>Moyers</a:t>
            </a:r>
          </a:p>
          <a:p>
            <a:pPr eaLnBrk="1" hangingPunct="1"/>
            <a:r>
              <a:rPr lang="en-US" smtClean="0"/>
              <a:t>Tanaka - Johnston</a:t>
            </a:r>
            <a:endParaRPr lang="el-GR" smtClean="0"/>
          </a:p>
        </p:txBody>
      </p:sp>
      <p:sp>
        <p:nvSpPr>
          <p:cNvPr id="53252" name="Line 5"/>
          <p:cNvSpPr>
            <a:spLocks noChangeShapeType="1"/>
          </p:cNvSpPr>
          <p:nvPr/>
        </p:nvSpPr>
        <p:spPr bwMode="auto">
          <a:xfrm>
            <a:off x="3173413" y="2682875"/>
            <a:ext cx="0" cy="3646488"/>
          </a:xfrm>
          <a:prstGeom prst="line">
            <a:avLst/>
          </a:prstGeom>
          <a:noFill/>
          <a:ln w="28575">
            <a:solidFill>
              <a:srgbClr val="FF6600"/>
            </a:solidFill>
            <a:round/>
            <a:headEnd/>
            <a:tailEnd/>
          </a:ln>
        </p:spPr>
        <p:txBody>
          <a:bodyPr/>
          <a:lstStyle/>
          <a:p>
            <a:endParaRPr lang="el-GR"/>
          </a:p>
        </p:txBody>
      </p:sp>
      <p:sp>
        <p:nvSpPr>
          <p:cNvPr id="53253" name="Line 6"/>
          <p:cNvSpPr>
            <a:spLocks noChangeShapeType="1"/>
          </p:cNvSpPr>
          <p:nvPr/>
        </p:nvSpPr>
        <p:spPr bwMode="auto">
          <a:xfrm>
            <a:off x="2990850" y="6088063"/>
            <a:ext cx="5143500" cy="0"/>
          </a:xfrm>
          <a:prstGeom prst="line">
            <a:avLst/>
          </a:prstGeom>
          <a:noFill/>
          <a:ln w="28575">
            <a:solidFill>
              <a:srgbClr val="FF6600"/>
            </a:solidFill>
            <a:round/>
            <a:headEnd/>
            <a:tailEnd/>
          </a:ln>
        </p:spPr>
        <p:txBody>
          <a:bodyPr/>
          <a:lstStyle/>
          <a:p>
            <a:endParaRPr lang="el-GR"/>
          </a:p>
        </p:txBody>
      </p:sp>
      <p:sp>
        <p:nvSpPr>
          <p:cNvPr id="53254" name="Oval 7"/>
          <p:cNvSpPr>
            <a:spLocks noChangeArrowheads="1"/>
          </p:cNvSpPr>
          <p:nvPr/>
        </p:nvSpPr>
        <p:spPr bwMode="auto">
          <a:xfrm>
            <a:off x="3652838" y="5380038"/>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55" name="Oval 8"/>
          <p:cNvSpPr>
            <a:spLocks noChangeArrowheads="1"/>
          </p:cNvSpPr>
          <p:nvPr/>
        </p:nvSpPr>
        <p:spPr bwMode="auto">
          <a:xfrm>
            <a:off x="3994150" y="481806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56" name="Oval 9"/>
          <p:cNvSpPr>
            <a:spLocks noChangeArrowheads="1"/>
          </p:cNvSpPr>
          <p:nvPr/>
        </p:nvSpPr>
        <p:spPr bwMode="auto">
          <a:xfrm>
            <a:off x="4770438" y="43942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57" name="Oval 10"/>
          <p:cNvSpPr>
            <a:spLocks noChangeArrowheads="1"/>
          </p:cNvSpPr>
          <p:nvPr/>
        </p:nvSpPr>
        <p:spPr bwMode="auto">
          <a:xfrm>
            <a:off x="3946525" y="5203825"/>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58" name="Oval 11"/>
          <p:cNvSpPr>
            <a:spLocks noChangeArrowheads="1"/>
          </p:cNvSpPr>
          <p:nvPr/>
        </p:nvSpPr>
        <p:spPr bwMode="auto">
          <a:xfrm>
            <a:off x="4321175" y="512286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59" name="Oval 12"/>
          <p:cNvSpPr>
            <a:spLocks noChangeArrowheads="1"/>
          </p:cNvSpPr>
          <p:nvPr/>
        </p:nvSpPr>
        <p:spPr bwMode="auto">
          <a:xfrm>
            <a:off x="4789488" y="48133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0" name="Oval 13"/>
          <p:cNvSpPr>
            <a:spLocks noChangeArrowheads="1"/>
          </p:cNvSpPr>
          <p:nvPr/>
        </p:nvSpPr>
        <p:spPr bwMode="auto">
          <a:xfrm>
            <a:off x="4543425" y="476091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1" name="Oval 14"/>
          <p:cNvSpPr>
            <a:spLocks noChangeArrowheads="1"/>
          </p:cNvSpPr>
          <p:nvPr/>
        </p:nvSpPr>
        <p:spPr bwMode="auto">
          <a:xfrm>
            <a:off x="4884738" y="4198938"/>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2" name="Oval 15"/>
          <p:cNvSpPr>
            <a:spLocks noChangeArrowheads="1"/>
          </p:cNvSpPr>
          <p:nvPr/>
        </p:nvSpPr>
        <p:spPr bwMode="auto">
          <a:xfrm>
            <a:off x="5351463" y="3776663"/>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3" name="Oval 16"/>
          <p:cNvSpPr>
            <a:spLocks noChangeArrowheads="1"/>
          </p:cNvSpPr>
          <p:nvPr/>
        </p:nvSpPr>
        <p:spPr bwMode="auto">
          <a:xfrm>
            <a:off x="5248275" y="4378325"/>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4" name="Oval 17"/>
          <p:cNvSpPr>
            <a:spLocks noChangeArrowheads="1"/>
          </p:cNvSpPr>
          <p:nvPr/>
        </p:nvSpPr>
        <p:spPr bwMode="auto">
          <a:xfrm>
            <a:off x="5167313" y="4732338"/>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5" name="Oval 18"/>
          <p:cNvSpPr>
            <a:spLocks noChangeArrowheads="1"/>
          </p:cNvSpPr>
          <p:nvPr/>
        </p:nvSpPr>
        <p:spPr bwMode="auto">
          <a:xfrm>
            <a:off x="5495925" y="4149725"/>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6" name="Oval 19"/>
          <p:cNvSpPr>
            <a:spLocks noChangeArrowheads="1"/>
          </p:cNvSpPr>
          <p:nvPr/>
        </p:nvSpPr>
        <p:spPr bwMode="auto">
          <a:xfrm>
            <a:off x="5651500" y="4473575"/>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7" name="Oval 20"/>
          <p:cNvSpPr>
            <a:spLocks noChangeArrowheads="1"/>
          </p:cNvSpPr>
          <p:nvPr/>
        </p:nvSpPr>
        <p:spPr bwMode="auto">
          <a:xfrm>
            <a:off x="5992813" y="39116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8" name="Oval 21"/>
          <p:cNvSpPr>
            <a:spLocks noChangeArrowheads="1"/>
          </p:cNvSpPr>
          <p:nvPr/>
        </p:nvSpPr>
        <p:spPr bwMode="auto">
          <a:xfrm>
            <a:off x="6448425" y="3729038"/>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69" name="Oval 22"/>
          <p:cNvSpPr>
            <a:spLocks noChangeArrowheads="1"/>
          </p:cNvSpPr>
          <p:nvPr/>
        </p:nvSpPr>
        <p:spPr bwMode="auto">
          <a:xfrm>
            <a:off x="5945188" y="4297363"/>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0" name="Oval 23"/>
          <p:cNvSpPr>
            <a:spLocks noChangeArrowheads="1"/>
          </p:cNvSpPr>
          <p:nvPr/>
        </p:nvSpPr>
        <p:spPr bwMode="auto">
          <a:xfrm>
            <a:off x="6319838" y="42164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1" name="Oval 24"/>
          <p:cNvSpPr>
            <a:spLocks noChangeArrowheads="1"/>
          </p:cNvSpPr>
          <p:nvPr/>
        </p:nvSpPr>
        <p:spPr bwMode="auto">
          <a:xfrm>
            <a:off x="6788150" y="3906838"/>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2" name="Oval 25"/>
          <p:cNvSpPr>
            <a:spLocks noChangeArrowheads="1"/>
          </p:cNvSpPr>
          <p:nvPr/>
        </p:nvSpPr>
        <p:spPr bwMode="auto">
          <a:xfrm>
            <a:off x="6416675" y="399256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3" name="Oval 26"/>
          <p:cNvSpPr>
            <a:spLocks noChangeArrowheads="1"/>
          </p:cNvSpPr>
          <p:nvPr/>
        </p:nvSpPr>
        <p:spPr bwMode="auto">
          <a:xfrm>
            <a:off x="5672138" y="3852863"/>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4" name="Oval 27"/>
          <p:cNvSpPr>
            <a:spLocks noChangeArrowheads="1"/>
          </p:cNvSpPr>
          <p:nvPr/>
        </p:nvSpPr>
        <p:spPr bwMode="auto">
          <a:xfrm>
            <a:off x="6653213" y="34417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5" name="Oval 28"/>
          <p:cNvSpPr>
            <a:spLocks noChangeArrowheads="1"/>
          </p:cNvSpPr>
          <p:nvPr/>
        </p:nvSpPr>
        <p:spPr bwMode="auto">
          <a:xfrm>
            <a:off x="6048375" y="3609975"/>
            <a:ext cx="103188"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6" name="Oval 29"/>
          <p:cNvSpPr>
            <a:spLocks noChangeArrowheads="1"/>
          </p:cNvSpPr>
          <p:nvPr/>
        </p:nvSpPr>
        <p:spPr bwMode="auto">
          <a:xfrm>
            <a:off x="6308725" y="342741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7" name="Oval 30"/>
          <p:cNvSpPr>
            <a:spLocks noChangeArrowheads="1"/>
          </p:cNvSpPr>
          <p:nvPr/>
        </p:nvSpPr>
        <p:spPr bwMode="auto">
          <a:xfrm>
            <a:off x="6992938" y="33909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8" name="Oval 31"/>
          <p:cNvSpPr>
            <a:spLocks noChangeArrowheads="1"/>
          </p:cNvSpPr>
          <p:nvPr/>
        </p:nvSpPr>
        <p:spPr bwMode="auto">
          <a:xfrm>
            <a:off x="5440363" y="4389438"/>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79" name="Oval 32"/>
          <p:cNvSpPr>
            <a:spLocks noChangeArrowheads="1"/>
          </p:cNvSpPr>
          <p:nvPr/>
        </p:nvSpPr>
        <p:spPr bwMode="auto">
          <a:xfrm>
            <a:off x="5535613" y="3775075"/>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0" name="Oval 33"/>
          <p:cNvSpPr>
            <a:spLocks noChangeArrowheads="1"/>
          </p:cNvSpPr>
          <p:nvPr/>
        </p:nvSpPr>
        <p:spPr bwMode="auto">
          <a:xfrm>
            <a:off x="6002338" y="33528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1" name="Oval 34"/>
          <p:cNvSpPr>
            <a:spLocks noChangeArrowheads="1"/>
          </p:cNvSpPr>
          <p:nvPr/>
        </p:nvSpPr>
        <p:spPr bwMode="auto">
          <a:xfrm>
            <a:off x="5899150" y="395446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2" name="Oval 35"/>
          <p:cNvSpPr>
            <a:spLocks noChangeArrowheads="1"/>
          </p:cNvSpPr>
          <p:nvPr/>
        </p:nvSpPr>
        <p:spPr bwMode="auto">
          <a:xfrm>
            <a:off x="5818188" y="4308475"/>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3" name="Oval 36"/>
          <p:cNvSpPr>
            <a:spLocks noChangeArrowheads="1"/>
          </p:cNvSpPr>
          <p:nvPr/>
        </p:nvSpPr>
        <p:spPr bwMode="auto">
          <a:xfrm>
            <a:off x="6146800" y="372586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4" name="Oval 37"/>
          <p:cNvSpPr>
            <a:spLocks noChangeArrowheads="1"/>
          </p:cNvSpPr>
          <p:nvPr/>
        </p:nvSpPr>
        <p:spPr bwMode="auto">
          <a:xfrm>
            <a:off x="6302375" y="4049713"/>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5" name="Oval 38"/>
          <p:cNvSpPr>
            <a:spLocks noChangeArrowheads="1"/>
          </p:cNvSpPr>
          <p:nvPr/>
        </p:nvSpPr>
        <p:spPr bwMode="auto">
          <a:xfrm>
            <a:off x="6872288" y="3521075"/>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6" name="Oval 39"/>
          <p:cNvSpPr>
            <a:spLocks noChangeArrowheads="1"/>
          </p:cNvSpPr>
          <p:nvPr/>
        </p:nvSpPr>
        <p:spPr bwMode="auto">
          <a:xfrm>
            <a:off x="6596063" y="387350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7" name="Oval 40"/>
          <p:cNvSpPr>
            <a:spLocks noChangeArrowheads="1"/>
          </p:cNvSpPr>
          <p:nvPr/>
        </p:nvSpPr>
        <p:spPr bwMode="auto">
          <a:xfrm>
            <a:off x="6970713" y="3792538"/>
            <a:ext cx="103187"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8" name="Oval 41"/>
          <p:cNvSpPr>
            <a:spLocks noChangeArrowheads="1"/>
          </p:cNvSpPr>
          <p:nvPr/>
        </p:nvSpPr>
        <p:spPr bwMode="auto">
          <a:xfrm>
            <a:off x="6505575" y="3348038"/>
            <a:ext cx="103188" cy="10318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89" name="Oval 42"/>
          <p:cNvSpPr>
            <a:spLocks noChangeArrowheads="1"/>
          </p:cNvSpPr>
          <p:nvPr/>
        </p:nvSpPr>
        <p:spPr bwMode="auto">
          <a:xfrm>
            <a:off x="7408863" y="2990850"/>
            <a:ext cx="103187" cy="10318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3290" name="Line 43"/>
          <p:cNvSpPr>
            <a:spLocks noChangeShapeType="1"/>
          </p:cNvSpPr>
          <p:nvPr/>
        </p:nvSpPr>
        <p:spPr bwMode="auto">
          <a:xfrm flipV="1">
            <a:off x="3001963" y="2981325"/>
            <a:ext cx="4697412" cy="2697163"/>
          </a:xfrm>
          <a:prstGeom prst="line">
            <a:avLst/>
          </a:prstGeom>
          <a:noFill/>
          <a:ln w="28575">
            <a:solidFill>
              <a:srgbClr val="66FF33"/>
            </a:solidFill>
            <a:round/>
            <a:headEnd/>
            <a:tailEnd/>
          </a:ln>
        </p:spPr>
        <p:txBody>
          <a:bodyPr/>
          <a:lstStyle/>
          <a:p>
            <a:endParaRPr lang="el-GR"/>
          </a:p>
        </p:txBody>
      </p:sp>
      <p:sp>
        <p:nvSpPr>
          <p:cNvPr id="53291" name="Text Box 44"/>
          <p:cNvSpPr txBox="1">
            <a:spLocks noChangeArrowheads="1"/>
          </p:cNvSpPr>
          <p:nvPr/>
        </p:nvSpPr>
        <p:spPr bwMode="auto">
          <a:xfrm>
            <a:off x="6438900" y="6099175"/>
            <a:ext cx="1628775" cy="396875"/>
          </a:xfrm>
          <a:prstGeom prst="rect">
            <a:avLst/>
          </a:prstGeom>
          <a:noFill/>
          <a:ln w="9525">
            <a:noFill/>
            <a:miter lim="800000"/>
            <a:headEnd/>
            <a:tailEnd/>
          </a:ln>
        </p:spPr>
        <p:txBody>
          <a:bodyPr wrap="none">
            <a:spAutoFit/>
          </a:bodyPr>
          <a:lstStyle/>
          <a:p>
            <a:r>
              <a:rPr lang="el-GR" sz="2000">
                <a:solidFill>
                  <a:schemeClr val="bg1"/>
                </a:solidFill>
              </a:rPr>
              <a:t>32+31+41+42</a:t>
            </a:r>
          </a:p>
        </p:txBody>
      </p:sp>
      <p:sp>
        <p:nvSpPr>
          <p:cNvPr id="53292" name="Text Box 45"/>
          <p:cNvSpPr txBox="1">
            <a:spLocks noChangeArrowheads="1"/>
          </p:cNvSpPr>
          <p:nvPr/>
        </p:nvSpPr>
        <p:spPr bwMode="auto">
          <a:xfrm>
            <a:off x="1952625" y="2879725"/>
            <a:ext cx="1231900" cy="396875"/>
          </a:xfrm>
          <a:prstGeom prst="rect">
            <a:avLst/>
          </a:prstGeom>
          <a:noFill/>
          <a:ln w="9525">
            <a:noFill/>
            <a:miter lim="800000"/>
            <a:headEnd/>
            <a:tailEnd/>
          </a:ln>
        </p:spPr>
        <p:txBody>
          <a:bodyPr wrap="none">
            <a:spAutoFit/>
          </a:bodyPr>
          <a:lstStyle/>
          <a:p>
            <a:r>
              <a:rPr lang="el-GR" sz="2000">
                <a:solidFill>
                  <a:schemeClr val="bg1"/>
                </a:solidFill>
              </a:rPr>
              <a:t>33+34+35</a:t>
            </a:r>
          </a:p>
        </p:txBody>
      </p:sp>
      <p:sp>
        <p:nvSpPr>
          <p:cNvPr id="53293" name="Line 46"/>
          <p:cNvSpPr>
            <a:spLocks noChangeShapeType="1"/>
          </p:cNvSpPr>
          <p:nvPr/>
        </p:nvSpPr>
        <p:spPr bwMode="auto">
          <a:xfrm flipV="1">
            <a:off x="2986088" y="2513013"/>
            <a:ext cx="4629150" cy="2663825"/>
          </a:xfrm>
          <a:prstGeom prst="line">
            <a:avLst/>
          </a:prstGeom>
          <a:noFill/>
          <a:ln w="28575">
            <a:solidFill>
              <a:srgbClr val="66FF33"/>
            </a:solidFill>
            <a:prstDash val="sysDot"/>
            <a:round/>
            <a:headEnd/>
            <a:tailEnd/>
          </a:ln>
        </p:spPr>
        <p:txBody>
          <a:bodyPr/>
          <a:lstStyle/>
          <a:p>
            <a:endParaRPr lang="el-GR"/>
          </a:p>
        </p:txBody>
      </p:sp>
      <p:sp>
        <p:nvSpPr>
          <p:cNvPr id="53294" name="Line 47"/>
          <p:cNvSpPr>
            <a:spLocks noChangeShapeType="1"/>
          </p:cNvSpPr>
          <p:nvPr/>
        </p:nvSpPr>
        <p:spPr bwMode="auto">
          <a:xfrm flipV="1">
            <a:off x="3025775" y="3443288"/>
            <a:ext cx="4708525" cy="2708275"/>
          </a:xfrm>
          <a:prstGeom prst="line">
            <a:avLst/>
          </a:prstGeom>
          <a:noFill/>
          <a:ln w="28575">
            <a:solidFill>
              <a:srgbClr val="66FF33"/>
            </a:solidFill>
            <a:prstDash val="sysDot"/>
            <a:round/>
            <a:headEnd/>
            <a:tailEnd/>
          </a:ln>
        </p:spPr>
        <p:txBody>
          <a:bodyPr/>
          <a:lstStyle/>
          <a:p>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0110 Casts mandibular"/>
          <p:cNvPicPr>
            <a:picLocks noChangeAspect="1" noChangeArrowheads="1"/>
          </p:cNvPicPr>
          <p:nvPr/>
        </p:nvPicPr>
        <p:blipFill>
          <a:blip r:embed="rId3" cstate="print"/>
          <a:srcRect/>
          <a:stretch>
            <a:fillRect/>
          </a:stretch>
        </p:blipFill>
        <p:spPr bwMode="auto">
          <a:xfrm>
            <a:off x="5364163" y="3640138"/>
            <a:ext cx="3451225" cy="2794000"/>
          </a:xfrm>
          <a:prstGeom prst="rect">
            <a:avLst/>
          </a:prstGeom>
          <a:noFill/>
          <a:ln w="9525">
            <a:noFill/>
            <a:miter lim="800000"/>
            <a:headEnd/>
            <a:tailEnd/>
          </a:ln>
        </p:spPr>
      </p:pic>
      <p:pic>
        <p:nvPicPr>
          <p:cNvPr id="54275" name="Picture 5" descr="0107 Casts frontal"/>
          <p:cNvPicPr>
            <a:picLocks noChangeAspect="1" noChangeArrowheads="1"/>
          </p:cNvPicPr>
          <p:nvPr/>
        </p:nvPicPr>
        <p:blipFill>
          <a:blip r:embed="rId4" cstate="print"/>
          <a:srcRect/>
          <a:stretch>
            <a:fillRect/>
          </a:stretch>
        </p:blipFill>
        <p:spPr bwMode="auto">
          <a:xfrm>
            <a:off x="1590675" y="695325"/>
            <a:ext cx="3551238" cy="2735263"/>
          </a:xfrm>
          <a:prstGeom prst="rect">
            <a:avLst/>
          </a:prstGeom>
          <a:noFill/>
          <a:ln w="9525">
            <a:noFill/>
            <a:miter lim="800000"/>
            <a:headEnd/>
            <a:tailEnd/>
          </a:ln>
        </p:spPr>
      </p:pic>
      <p:pic>
        <p:nvPicPr>
          <p:cNvPr id="54276" name="Picture 6" descr="0108 Casts lateral"/>
          <p:cNvPicPr>
            <a:picLocks noChangeAspect="1" noChangeArrowheads="1"/>
          </p:cNvPicPr>
          <p:nvPr/>
        </p:nvPicPr>
        <p:blipFill>
          <a:blip r:embed="rId5" cstate="print"/>
          <a:srcRect/>
          <a:stretch>
            <a:fillRect/>
          </a:stretch>
        </p:blipFill>
        <p:spPr bwMode="auto">
          <a:xfrm>
            <a:off x="5357813" y="703263"/>
            <a:ext cx="3479800" cy="2724150"/>
          </a:xfrm>
          <a:prstGeom prst="rect">
            <a:avLst/>
          </a:prstGeom>
          <a:noFill/>
          <a:ln w="9525">
            <a:noFill/>
            <a:miter lim="800000"/>
            <a:headEnd/>
            <a:tailEnd/>
          </a:ln>
        </p:spPr>
      </p:pic>
      <p:pic>
        <p:nvPicPr>
          <p:cNvPr id="54277" name="Picture 7" descr="0109 Casts maxillary"/>
          <p:cNvPicPr>
            <a:picLocks noChangeAspect="1" noChangeArrowheads="1"/>
          </p:cNvPicPr>
          <p:nvPr/>
        </p:nvPicPr>
        <p:blipFill>
          <a:blip r:embed="rId6" cstate="print"/>
          <a:srcRect/>
          <a:stretch>
            <a:fillRect/>
          </a:stretch>
        </p:blipFill>
        <p:spPr bwMode="auto">
          <a:xfrm>
            <a:off x="1595438" y="3625850"/>
            <a:ext cx="3525837" cy="284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4025900" y="1666875"/>
            <a:ext cx="906463" cy="1327150"/>
            <a:chOff x="2580" y="2205"/>
            <a:chExt cx="446" cy="653"/>
          </a:xfrm>
        </p:grpSpPr>
        <p:sp>
          <p:nvSpPr>
            <p:cNvPr id="55336" name="Freeform 3"/>
            <p:cNvSpPr>
              <a:spLocks/>
            </p:cNvSpPr>
            <p:nvPr/>
          </p:nvSpPr>
          <p:spPr bwMode="auto">
            <a:xfrm>
              <a:off x="2624" y="2205"/>
              <a:ext cx="378" cy="227"/>
            </a:xfrm>
            <a:custGeom>
              <a:avLst/>
              <a:gdLst>
                <a:gd name="T0" fmla="*/ 38 w 378"/>
                <a:gd name="T1" fmla="*/ 212 h 227"/>
                <a:gd name="T2" fmla="*/ 16 w 378"/>
                <a:gd name="T3" fmla="*/ 147 h 227"/>
                <a:gd name="T4" fmla="*/ 0 w 378"/>
                <a:gd name="T5" fmla="*/ 98 h 227"/>
                <a:gd name="T6" fmla="*/ 0 w 378"/>
                <a:gd name="T7" fmla="*/ 68 h 227"/>
                <a:gd name="T8" fmla="*/ 20 w 378"/>
                <a:gd name="T9" fmla="*/ 21 h 227"/>
                <a:gd name="T10" fmla="*/ 62 w 378"/>
                <a:gd name="T11" fmla="*/ 9 h 227"/>
                <a:gd name="T12" fmla="*/ 77 w 378"/>
                <a:gd name="T13" fmla="*/ 22 h 227"/>
                <a:gd name="T14" fmla="*/ 63 w 378"/>
                <a:gd name="T15" fmla="*/ 69 h 227"/>
                <a:gd name="T16" fmla="*/ 77 w 378"/>
                <a:gd name="T17" fmla="*/ 22 h 227"/>
                <a:gd name="T18" fmla="*/ 88 w 378"/>
                <a:gd name="T19" fmla="*/ 5 h 227"/>
                <a:gd name="T20" fmla="*/ 118 w 378"/>
                <a:gd name="T21" fmla="*/ 4 h 227"/>
                <a:gd name="T22" fmla="*/ 151 w 378"/>
                <a:gd name="T23" fmla="*/ 3 h 227"/>
                <a:gd name="T24" fmla="*/ 195 w 378"/>
                <a:gd name="T25" fmla="*/ 4 h 227"/>
                <a:gd name="T26" fmla="*/ 221 w 378"/>
                <a:gd name="T27" fmla="*/ 32 h 227"/>
                <a:gd name="T28" fmla="*/ 224 w 378"/>
                <a:gd name="T29" fmla="*/ 52 h 227"/>
                <a:gd name="T30" fmla="*/ 231 w 378"/>
                <a:gd name="T31" fmla="*/ 79 h 227"/>
                <a:gd name="T32" fmla="*/ 224 w 378"/>
                <a:gd name="T33" fmla="*/ 61 h 227"/>
                <a:gd name="T34" fmla="*/ 221 w 378"/>
                <a:gd name="T35" fmla="*/ 32 h 227"/>
                <a:gd name="T36" fmla="*/ 232 w 378"/>
                <a:gd name="T37" fmla="*/ 14 h 227"/>
                <a:gd name="T38" fmla="*/ 275 w 378"/>
                <a:gd name="T39" fmla="*/ 1 h 227"/>
                <a:gd name="T40" fmla="*/ 304 w 378"/>
                <a:gd name="T41" fmla="*/ 0 h 227"/>
                <a:gd name="T42" fmla="*/ 335 w 378"/>
                <a:gd name="T43" fmla="*/ 1 h 227"/>
                <a:gd name="T44" fmla="*/ 360 w 378"/>
                <a:gd name="T45" fmla="*/ 11 h 227"/>
                <a:gd name="T46" fmla="*/ 375 w 378"/>
                <a:gd name="T47" fmla="*/ 61 h 227"/>
                <a:gd name="T48" fmla="*/ 377 w 378"/>
                <a:gd name="T49" fmla="*/ 93 h 227"/>
                <a:gd name="T50" fmla="*/ 352 w 378"/>
                <a:gd name="T51" fmla="*/ 154 h 227"/>
                <a:gd name="T52" fmla="*/ 340 w 378"/>
                <a:gd name="T53" fmla="*/ 204 h 227"/>
                <a:gd name="T54" fmla="*/ 275 w 378"/>
                <a:gd name="T55" fmla="*/ 222 h 227"/>
                <a:gd name="T56" fmla="*/ 208 w 378"/>
                <a:gd name="T57" fmla="*/ 226 h 227"/>
                <a:gd name="T58" fmla="*/ 123 w 378"/>
                <a:gd name="T59" fmla="*/ 226 h 227"/>
                <a:gd name="T60" fmla="*/ 38 w 378"/>
                <a:gd name="T61" fmla="*/ 212 h 2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8"/>
                <a:gd name="T94" fmla="*/ 0 h 227"/>
                <a:gd name="T95" fmla="*/ 378 w 378"/>
                <a:gd name="T96" fmla="*/ 227 h 2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8" h="227">
                  <a:moveTo>
                    <a:pt x="38" y="212"/>
                  </a:moveTo>
                  <a:lnTo>
                    <a:pt x="16" y="147"/>
                  </a:lnTo>
                  <a:lnTo>
                    <a:pt x="0" y="98"/>
                  </a:lnTo>
                  <a:lnTo>
                    <a:pt x="0" y="68"/>
                  </a:lnTo>
                  <a:lnTo>
                    <a:pt x="20" y="21"/>
                  </a:lnTo>
                  <a:lnTo>
                    <a:pt x="62" y="9"/>
                  </a:lnTo>
                  <a:lnTo>
                    <a:pt x="77" y="22"/>
                  </a:lnTo>
                  <a:lnTo>
                    <a:pt x="63" y="69"/>
                  </a:lnTo>
                  <a:lnTo>
                    <a:pt x="77" y="22"/>
                  </a:lnTo>
                  <a:lnTo>
                    <a:pt x="88" y="5"/>
                  </a:lnTo>
                  <a:lnTo>
                    <a:pt x="118" y="4"/>
                  </a:lnTo>
                  <a:lnTo>
                    <a:pt x="151" y="3"/>
                  </a:lnTo>
                  <a:lnTo>
                    <a:pt x="195" y="4"/>
                  </a:lnTo>
                  <a:lnTo>
                    <a:pt x="221" y="32"/>
                  </a:lnTo>
                  <a:lnTo>
                    <a:pt x="224" y="52"/>
                  </a:lnTo>
                  <a:lnTo>
                    <a:pt x="231" y="79"/>
                  </a:lnTo>
                  <a:lnTo>
                    <a:pt x="224" y="61"/>
                  </a:lnTo>
                  <a:lnTo>
                    <a:pt x="221" y="32"/>
                  </a:lnTo>
                  <a:lnTo>
                    <a:pt x="232" y="14"/>
                  </a:lnTo>
                  <a:lnTo>
                    <a:pt x="275" y="1"/>
                  </a:lnTo>
                  <a:lnTo>
                    <a:pt x="304" y="0"/>
                  </a:lnTo>
                  <a:lnTo>
                    <a:pt x="335" y="1"/>
                  </a:lnTo>
                  <a:lnTo>
                    <a:pt x="360" y="11"/>
                  </a:lnTo>
                  <a:lnTo>
                    <a:pt x="375" y="61"/>
                  </a:lnTo>
                  <a:lnTo>
                    <a:pt x="377" y="93"/>
                  </a:lnTo>
                  <a:lnTo>
                    <a:pt x="352" y="154"/>
                  </a:lnTo>
                  <a:lnTo>
                    <a:pt x="340" y="204"/>
                  </a:lnTo>
                  <a:lnTo>
                    <a:pt x="275" y="222"/>
                  </a:lnTo>
                  <a:lnTo>
                    <a:pt x="208" y="226"/>
                  </a:lnTo>
                  <a:lnTo>
                    <a:pt x="123" y="226"/>
                  </a:lnTo>
                  <a:lnTo>
                    <a:pt x="38" y="212"/>
                  </a:lnTo>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37" name="Freeform 4"/>
            <p:cNvSpPr>
              <a:spLocks/>
            </p:cNvSpPr>
            <p:nvPr/>
          </p:nvSpPr>
          <p:spPr bwMode="auto">
            <a:xfrm>
              <a:off x="2580" y="2410"/>
              <a:ext cx="446" cy="448"/>
            </a:xfrm>
            <a:custGeom>
              <a:avLst/>
              <a:gdLst>
                <a:gd name="T0" fmla="*/ 379 w 446"/>
                <a:gd name="T1" fmla="*/ 0 h 448"/>
                <a:gd name="T2" fmla="*/ 304 w 446"/>
                <a:gd name="T3" fmla="*/ 14 h 448"/>
                <a:gd name="T4" fmla="*/ 240 w 446"/>
                <a:gd name="T5" fmla="*/ 17 h 448"/>
                <a:gd name="T6" fmla="*/ 162 w 446"/>
                <a:gd name="T7" fmla="*/ 21 h 448"/>
                <a:gd name="T8" fmla="*/ 82 w 446"/>
                <a:gd name="T9" fmla="*/ 9 h 448"/>
                <a:gd name="T10" fmla="*/ 71 w 446"/>
                <a:gd name="T11" fmla="*/ 82 h 448"/>
                <a:gd name="T12" fmla="*/ 25 w 446"/>
                <a:gd name="T13" fmla="*/ 174 h 448"/>
                <a:gd name="T14" fmla="*/ 8 w 446"/>
                <a:gd name="T15" fmla="*/ 253 h 448"/>
                <a:gd name="T16" fmla="*/ 0 w 446"/>
                <a:gd name="T17" fmla="*/ 328 h 448"/>
                <a:gd name="T18" fmla="*/ 12 w 446"/>
                <a:gd name="T19" fmla="*/ 404 h 448"/>
                <a:gd name="T20" fmla="*/ 34 w 446"/>
                <a:gd name="T21" fmla="*/ 441 h 448"/>
                <a:gd name="T22" fmla="*/ 67 w 446"/>
                <a:gd name="T23" fmla="*/ 436 h 448"/>
                <a:gd name="T24" fmla="*/ 77 w 446"/>
                <a:gd name="T25" fmla="*/ 400 h 448"/>
                <a:gd name="T26" fmla="*/ 79 w 446"/>
                <a:gd name="T27" fmla="*/ 337 h 448"/>
                <a:gd name="T28" fmla="*/ 89 w 446"/>
                <a:gd name="T29" fmla="*/ 255 h 448"/>
                <a:gd name="T30" fmla="*/ 125 w 446"/>
                <a:gd name="T31" fmla="*/ 183 h 448"/>
                <a:gd name="T32" fmla="*/ 178 w 446"/>
                <a:gd name="T33" fmla="*/ 142 h 448"/>
                <a:gd name="T34" fmla="*/ 230 w 446"/>
                <a:gd name="T35" fmla="*/ 126 h 448"/>
                <a:gd name="T36" fmla="*/ 287 w 446"/>
                <a:gd name="T37" fmla="*/ 145 h 448"/>
                <a:gd name="T38" fmla="*/ 327 w 446"/>
                <a:gd name="T39" fmla="*/ 206 h 448"/>
                <a:gd name="T40" fmla="*/ 349 w 446"/>
                <a:gd name="T41" fmla="*/ 255 h 448"/>
                <a:gd name="T42" fmla="*/ 365 w 446"/>
                <a:gd name="T43" fmla="*/ 301 h 448"/>
                <a:gd name="T44" fmla="*/ 371 w 446"/>
                <a:gd name="T45" fmla="*/ 352 h 448"/>
                <a:gd name="T46" fmla="*/ 369 w 446"/>
                <a:gd name="T47" fmla="*/ 400 h 448"/>
                <a:gd name="T48" fmla="*/ 369 w 446"/>
                <a:gd name="T49" fmla="*/ 435 h 448"/>
                <a:gd name="T50" fmla="*/ 398 w 446"/>
                <a:gd name="T51" fmla="*/ 447 h 448"/>
                <a:gd name="T52" fmla="*/ 426 w 446"/>
                <a:gd name="T53" fmla="*/ 411 h 448"/>
                <a:gd name="T54" fmla="*/ 441 w 446"/>
                <a:gd name="T55" fmla="*/ 348 h 448"/>
                <a:gd name="T56" fmla="*/ 445 w 446"/>
                <a:gd name="T57" fmla="*/ 295 h 448"/>
                <a:gd name="T58" fmla="*/ 434 w 446"/>
                <a:gd name="T59" fmla="*/ 240 h 448"/>
                <a:gd name="T60" fmla="*/ 404 w 446"/>
                <a:gd name="T61" fmla="*/ 174 h 448"/>
                <a:gd name="T62" fmla="*/ 382 w 446"/>
                <a:gd name="T63" fmla="*/ 118 h 448"/>
                <a:gd name="T64" fmla="*/ 371 w 446"/>
                <a:gd name="T65" fmla="*/ 63 h 448"/>
                <a:gd name="T66" fmla="*/ 379 w 446"/>
                <a:gd name="T67" fmla="*/ 0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6"/>
                <a:gd name="T103" fmla="*/ 0 h 448"/>
                <a:gd name="T104" fmla="*/ 446 w 44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6" h="448">
                  <a:moveTo>
                    <a:pt x="379" y="0"/>
                  </a:moveTo>
                  <a:lnTo>
                    <a:pt x="304" y="14"/>
                  </a:lnTo>
                  <a:lnTo>
                    <a:pt x="240" y="17"/>
                  </a:lnTo>
                  <a:lnTo>
                    <a:pt x="162" y="21"/>
                  </a:lnTo>
                  <a:lnTo>
                    <a:pt x="82" y="9"/>
                  </a:lnTo>
                  <a:lnTo>
                    <a:pt x="71" y="82"/>
                  </a:lnTo>
                  <a:lnTo>
                    <a:pt x="25" y="174"/>
                  </a:lnTo>
                  <a:lnTo>
                    <a:pt x="8" y="253"/>
                  </a:lnTo>
                  <a:lnTo>
                    <a:pt x="0" y="328"/>
                  </a:lnTo>
                  <a:lnTo>
                    <a:pt x="12" y="404"/>
                  </a:lnTo>
                  <a:lnTo>
                    <a:pt x="34" y="441"/>
                  </a:lnTo>
                  <a:lnTo>
                    <a:pt x="67" y="436"/>
                  </a:lnTo>
                  <a:lnTo>
                    <a:pt x="77" y="400"/>
                  </a:lnTo>
                  <a:lnTo>
                    <a:pt x="79" y="337"/>
                  </a:lnTo>
                  <a:lnTo>
                    <a:pt x="89" y="255"/>
                  </a:lnTo>
                  <a:lnTo>
                    <a:pt x="125" y="183"/>
                  </a:lnTo>
                  <a:lnTo>
                    <a:pt x="178" y="142"/>
                  </a:lnTo>
                  <a:lnTo>
                    <a:pt x="230" y="126"/>
                  </a:lnTo>
                  <a:lnTo>
                    <a:pt x="287" y="145"/>
                  </a:lnTo>
                  <a:lnTo>
                    <a:pt x="327" y="206"/>
                  </a:lnTo>
                  <a:lnTo>
                    <a:pt x="349" y="255"/>
                  </a:lnTo>
                  <a:lnTo>
                    <a:pt x="365" y="301"/>
                  </a:lnTo>
                  <a:lnTo>
                    <a:pt x="371" y="352"/>
                  </a:lnTo>
                  <a:lnTo>
                    <a:pt x="369" y="400"/>
                  </a:lnTo>
                  <a:lnTo>
                    <a:pt x="369" y="435"/>
                  </a:lnTo>
                  <a:lnTo>
                    <a:pt x="398" y="447"/>
                  </a:lnTo>
                  <a:lnTo>
                    <a:pt x="426" y="411"/>
                  </a:lnTo>
                  <a:lnTo>
                    <a:pt x="441" y="348"/>
                  </a:lnTo>
                  <a:lnTo>
                    <a:pt x="445" y="295"/>
                  </a:lnTo>
                  <a:lnTo>
                    <a:pt x="434" y="240"/>
                  </a:lnTo>
                  <a:lnTo>
                    <a:pt x="404" y="174"/>
                  </a:lnTo>
                  <a:lnTo>
                    <a:pt x="382" y="118"/>
                  </a:lnTo>
                  <a:lnTo>
                    <a:pt x="371" y="63"/>
                  </a:lnTo>
                  <a:lnTo>
                    <a:pt x="379" y="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5299" name="Group 5"/>
          <p:cNvGrpSpPr>
            <a:grpSpLocks/>
          </p:cNvGrpSpPr>
          <p:nvPr/>
        </p:nvGrpSpPr>
        <p:grpSpPr bwMode="auto">
          <a:xfrm rot="-755186">
            <a:off x="2884488" y="1614488"/>
            <a:ext cx="1331912" cy="1749425"/>
            <a:chOff x="4070" y="1040"/>
            <a:chExt cx="656" cy="861"/>
          </a:xfrm>
        </p:grpSpPr>
        <p:sp>
          <p:nvSpPr>
            <p:cNvPr id="390150" name="Freeform 6"/>
            <p:cNvSpPr>
              <a:spLocks/>
            </p:cNvSpPr>
            <p:nvPr/>
          </p:nvSpPr>
          <p:spPr bwMode="auto">
            <a:xfrm>
              <a:off x="4269" y="1040"/>
              <a:ext cx="457" cy="342"/>
            </a:xfrm>
            <a:custGeom>
              <a:avLst/>
              <a:gdLst/>
              <a:ahLst/>
              <a:cxnLst>
                <a:cxn ang="0">
                  <a:pos x="4" y="238"/>
                </a:cxn>
                <a:cxn ang="0">
                  <a:pos x="3" y="153"/>
                </a:cxn>
                <a:cxn ang="0">
                  <a:pos x="0" y="87"/>
                </a:cxn>
                <a:cxn ang="0">
                  <a:pos x="9" y="51"/>
                </a:cxn>
                <a:cxn ang="0">
                  <a:pos x="43" y="0"/>
                </a:cxn>
                <a:cxn ang="0">
                  <a:pos x="97" y="4"/>
                </a:cxn>
                <a:cxn ang="0">
                  <a:pos x="110" y="24"/>
                </a:cxn>
                <a:cxn ang="0">
                  <a:pos x="72" y="107"/>
                </a:cxn>
                <a:cxn ang="0">
                  <a:pos x="110" y="24"/>
                </a:cxn>
                <a:cxn ang="0">
                  <a:pos x="132" y="9"/>
                </a:cxn>
                <a:cxn ang="0">
                  <a:pos x="151" y="7"/>
                </a:cxn>
                <a:cxn ang="0">
                  <a:pos x="189" y="13"/>
                </a:cxn>
                <a:cxn ang="0">
                  <a:pos x="260" y="48"/>
                </a:cxn>
                <a:cxn ang="0">
                  <a:pos x="280" y="88"/>
                </a:cxn>
                <a:cxn ang="0">
                  <a:pos x="276" y="125"/>
                </a:cxn>
                <a:cxn ang="0">
                  <a:pos x="256" y="174"/>
                </a:cxn>
                <a:cxn ang="0">
                  <a:pos x="276" y="125"/>
                </a:cxn>
                <a:cxn ang="0">
                  <a:pos x="280" y="88"/>
                </a:cxn>
                <a:cxn ang="0">
                  <a:pos x="301" y="72"/>
                </a:cxn>
                <a:cxn ang="0">
                  <a:pos x="356" y="72"/>
                </a:cxn>
                <a:cxn ang="0">
                  <a:pos x="393" y="77"/>
                </a:cxn>
                <a:cxn ang="0">
                  <a:pos x="437" y="90"/>
                </a:cxn>
                <a:cxn ang="0">
                  <a:pos x="454" y="115"/>
                </a:cxn>
                <a:cxn ang="0">
                  <a:pos x="456" y="180"/>
                </a:cxn>
                <a:cxn ang="0">
                  <a:pos x="447" y="222"/>
                </a:cxn>
                <a:cxn ang="0">
                  <a:pos x="396" y="284"/>
                </a:cxn>
                <a:cxn ang="0">
                  <a:pos x="365" y="341"/>
                </a:cxn>
                <a:cxn ang="0">
                  <a:pos x="283" y="336"/>
                </a:cxn>
                <a:cxn ang="0">
                  <a:pos x="201" y="316"/>
                </a:cxn>
                <a:cxn ang="0">
                  <a:pos x="100" y="286"/>
                </a:cxn>
                <a:cxn ang="0">
                  <a:pos x="4" y="238"/>
                </a:cxn>
              </a:cxnLst>
              <a:rect l="0" t="0" r="r" b="b"/>
              <a:pathLst>
                <a:path w="457" h="342">
                  <a:moveTo>
                    <a:pt x="4" y="238"/>
                  </a:moveTo>
                  <a:lnTo>
                    <a:pt x="3" y="153"/>
                  </a:lnTo>
                  <a:lnTo>
                    <a:pt x="0" y="87"/>
                  </a:lnTo>
                  <a:lnTo>
                    <a:pt x="9" y="51"/>
                  </a:lnTo>
                  <a:lnTo>
                    <a:pt x="43" y="0"/>
                  </a:lnTo>
                  <a:lnTo>
                    <a:pt x="97" y="4"/>
                  </a:lnTo>
                  <a:lnTo>
                    <a:pt x="110" y="24"/>
                  </a:lnTo>
                  <a:lnTo>
                    <a:pt x="72" y="107"/>
                  </a:lnTo>
                  <a:lnTo>
                    <a:pt x="110" y="24"/>
                  </a:lnTo>
                  <a:lnTo>
                    <a:pt x="132" y="9"/>
                  </a:lnTo>
                  <a:lnTo>
                    <a:pt x="151" y="7"/>
                  </a:lnTo>
                  <a:lnTo>
                    <a:pt x="189" y="13"/>
                  </a:lnTo>
                  <a:lnTo>
                    <a:pt x="260" y="48"/>
                  </a:lnTo>
                  <a:lnTo>
                    <a:pt x="280" y="88"/>
                  </a:lnTo>
                  <a:lnTo>
                    <a:pt x="276" y="125"/>
                  </a:lnTo>
                  <a:lnTo>
                    <a:pt x="256" y="174"/>
                  </a:lnTo>
                  <a:lnTo>
                    <a:pt x="276" y="125"/>
                  </a:lnTo>
                  <a:lnTo>
                    <a:pt x="280" y="88"/>
                  </a:lnTo>
                  <a:lnTo>
                    <a:pt x="301" y="72"/>
                  </a:lnTo>
                  <a:lnTo>
                    <a:pt x="356" y="72"/>
                  </a:lnTo>
                  <a:lnTo>
                    <a:pt x="393" y="77"/>
                  </a:lnTo>
                  <a:lnTo>
                    <a:pt x="437" y="90"/>
                  </a:lnTo>
                  <a:lnTo>
                    <a:pt x="454" y="115"/>
                  </a:lnTo>
                  <a:lnTo>
                    <a:pt x="456" y="180"/>
                  </a:lnTo>
                  <a:lnTo>
                    <a:pt x="447" y="222"/>
                  </a:lnTo>
                  <a:lnTo>
                    <a:pt x="396" y="284"/>
                  </a:lnTo>
                  <a:lnTo>
                    <a:pt x="365" y="341"/>
                  </a:lnTo>
                  <a:lnTo>
                    <a:pt x="283" y="336"/>
                  </a:lnTo>
                  <a:lnTo>
                    <a:pt x="201" y="316"/>
                  </a:lnTo>
                  <a:lnTo>
                    <a:pt x="100" y="286"/>
                  </a:lnTo>
                  <a:lnTo>
                    <a:pt x="4" y="238"/>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5335" name="Freeform 7"/>
            <p:cNvSpPr>
              <a:spLocks/>
            </p:cNvSpPr>
            <p:nvPr/>
          </p:nvSpPr>
          <p:spPr bwMode="auto">
            <a:xfrm>
              <a:off x="4070" y="1280"/>
              <a:ext cx="564" cy="621"/>
            </a:xfrm>
            <a:custGeom>
              <a:avLst/>
              <a:gdLst>
                <a:gd name="T0" fmla="*/ 563 w 564"/>
                <a:gd name="T1" fmla="*/ 101 h 621"/>
                <a:gd name="T2" fmla="*/ 481 w 564"/>
                <a:gd name="T3" fmla="*/ 97 h 621"/>
                <a:gd name="T4" fmla="*/ 399 w 564"/>
                <a:gd name="T5" fmla="*/ 77 h 621"/>
                <a:gd name="T6" fmla="*/ 298 w 564"/>
                <a:gd name="T7" fmla="*/ 47 h 621"/>
                <a:gd name="T8" fmla="*/ 202 w 564"/>
                <a:gd name="T9" fmla="*/ 0 h 621"/>
                <a:gd name="T10" fmla="*/ 176 w 564"/>
                <a:gd name="T11" fmla="*/ 94 h 621"/>
                <a:gd name="T12" fmla="*/ 92 w 564"/>
                <a:gd name="T13" fmla="*/ 240 h 621"/>
                <a:gd name="T14" fmla="*/ 44 w 564"/>
                <a:gd name="T15" fmla="*/ 392 h 621"/>
                <a:gd name="T16" fmla="*/ 0 w 564"/>
                <a:gd name="T17" fmla="*/ 461 h 621"/>
                <a:gd name="T18" fmla="*/ 3 w 564"/>
                <a:gd name="T19" fmla="*/ 517 h 621"/>
                <a:gd name="T20" fmla="*/ 20 w 564"/>
                <a:gd name="T21" fmla="*/ 534 h 621"/>
                <a:gd name="T22" fmla="*/ 65 w 564"/>
                <a:gd name="T23" fmla="*/ 522 h 621"/>
                <a:gd name="T24" fmla="*/ 104 w 564"/>
                <a:gd name="T25" fmla="*/ 490 h 621"/>
                <a:gd name="T26" fmla="*/ 157 w 564"/>
                <a:gd name="T27" fmla="*/ 399 h 621"/>
                <a:gd name="T28" fmla="*/ 330 w 564"/>
                <a:gd name="T29" fmla="*/ 221 h 621"/>
                <a:gd name="T30" fmla="*/ 338 w 564"/>
                <a:gd name="T31" fmla="*/ 231 h 621"/>
                <a:gd name="T32" fmla="*/ 353 w 564"/>
                <a:gd name="T33" fmla="*/ 271 h 621"/>
                <a:gd name="T34" fmla="*/ 353 w 564"/>
                <a:gd name="T35" fmla="*/ 312 h 621"/>
                <a:gd name="T36" fmla="*/ 342 w 564"/>
                <a:gd name="T37" fmla="*/ 372 h 621"/>
                <a:gd name="T38" fmla="*/ 302 w 564"/>
                <a:gd name="T39" fmla="*/ 463 h 621"/>
                <a:gd name="T40" fmla="*/ 266 w 564"/>
                <a:gd name="T41" fmla="*/ 519 h 621"/>
                <a:gd name="T42" fmla="*/ 247 w 564"/>
                <a:gd name="T43" fmla="*/ 573 h 621"/>
                <a:gd name="T44" fmla="*/ 262 w 564"/>
                <a:gd name="T45" fmla="*/ 613 h 621"/>
                <a:gd name="T46" fmla="*/ 281 w 564"/>
                <a:gd name="T47" fmla="*/ 620 h 621"/>
                <a:gd name="T48" fmla="*/ 326 w 564"/>
                <a:gd name="T49" fmla="*/ 609 h 621"/>
                <a:gd name="T50" fmla="*/ 407 w 564"/>
                <a:gd name="T51" fmla="*/ 536 h 621"/>
                <a:gd name="T52" fmla="*/ 469 w 564"/>
                <a:gd name="T53" fmla="*/ 470 h 621"/>
                <a:gd name="T54" fmla="*/ 487 w 564"/>
                <a:gd name="T55" fmla="*/ 436 h 621"/>
                <a:gd name="T56" fmla="*/ 505 w 564"/>
                <a:gd name="T57" fmla="*/ 354 h 621"/>
                <a:gd name="T58" fmla="*/ 507 w 564"/>
                <a:gd name="T59" fmla="*/ 251 h 621"/>
                <a:gd name="T60" fmla="*/ 524 w 564"/>
                <a:gd name="T61" fmla="*/ 189 h 621"/>
                <a:gd name="T62" fmla="*/ 563 w 564"/>
                <a:gd name="T63" fmla="*/ 101 h 6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621"/>
                <a:gd name="T98" fmla="*/ 564 w 564"/>
                <a:gd name="T99" fmla="*/ 621 h 6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621">
                  <a:moveTo>
                    <a:pt x="563" y="101"/>
                  </a:moveTo>
                  <a:lnTo>
                    <a:pt x="481" y="97"/>
                  </a:lnTo>
                  <a:lnTo>
                    <a:pt x="399" y="77"/>
                  </a:lnTo>
                  <a:lnTo>
                    <a:pt x="298" y="47"/>
                  </a:lnTo>
                  <a:lnTo>
                    <a:pt x="202" y="0"/>
                  </a:lnTo>
                  <a:lnTo>
                    <a:pt x="176" y="94"/>
                  </a:lnTo>
                  <a:lnTo>
                    <a:pt x="92" y="240"/>
                  </a:lnTo>
                  <a:lnTo>
                    <a:pt x="44" y="392"/>
                  </a:lnTo>
                  <a:lnTo>
                    <a:pt x="0" y="461"/>
                  </a:lnTo>
                  <a:lnTo>
                    <a:pt x="3" y="517"/>
                  </a:lnTo>
                  <a:lnTo>
                    <a:pt x="20" y="534"/>
                  </a:lnTo>
                  <a:lnTo>
                    <a:pt x="65" y="522"/>
                  </a:lnTo>
                  <a:lnTo>
                    <a:pt x="104" y="490"/>
                  </a:lnTo>
                  <a:lnTo>
                    <a:pt x="157" y="399"/>
                  </a:lnTo>
                  <a:lnTo>
                    <a:pt x="330" y="221"/>
                  </a:lnTo>
                  <a:lnTo>
                    <a:pt x="338" y="231"/>
                  </a:lnTo>
                  <a:lnTo>
                    <a:pt x="353" y="271"/>
                  </a:lnTo>
                  <a:lnTo>
                    <a:pt x="353" y="312"/>
                  </a:lnTo>
                  <a:lnTo>
                    <a:pt x="342" y="372"/>
                  </a:lnTo>
                  <a:lnTo>
                    <a:pt x="302" y="463"/>
                  </a:lnTo>
                  <a:lnTo>
                    <a:pt x="266" y="519"/>
                  </a:lnTo>
                  <a:lnTo>
                    <a:pt x="247" y="573"/>
                  </a:lnTo>
                  <a:lnTo>
                    <a:pt x="262" y="613"/>
                  </a:lnTo>
                  <a:lnTo>
                    <a:pt x="281" y="620"/>
                  </a:lnTo>
                  <a:lnTo>
                    <a:pt x="326" y="609"/>
                  </a:lnTo>
                  <a:lnTo>
                    <a:pt x="407" y="536"/>
                  </a:lnTo>
                  <a:lnTo>
                    <a:pt x="469" y="470"/>
                  </a:lnTo>
                  <a:lnTo>
                    <a:pt x="487" y="436"/>
                  </a:lnTo>
                  <a:lnTo>
                    <a:pt x="505" y="354"/>
                  </a:lnTo>
                  <a:lnTo>
                    <a:pt x="507" y="251"/>
                  </a:lnTo>
                  <a:lnTo>
                    <a:pt x="524" y="189"/>
                  </a:lnTo>
                  <a:lnTo>
                    <a:pt x="563" y="101"/>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sp>
        <p:nvSpPr>
          <p:cNvPr id="55300" name="Freeform 8"/>
          <p:cNvSpPr>
            <a:spLocks/>
          </p:cNvSpPr>
          <p:nvPr/>
        </p:nvSpPr>
        <p:spPr bwMode="auto">
          <a:xfrm>
            <a:off x="4306888" y="3032125"/>
            <a:ext cx="366712" cy="590550"/>
          </a:xfrm>
          <a:custGeom>
            <a:avLst/>
            <a:gdLst>
              <a:gd name="T0" fmla="*/ 182562 w 231"/>
              <a:gd name="T1" fmla="*/ 63500 h 372"/>
              <a:gd name="T2" fmla="*/ 73025 w 231"/>
              <a:gd name="T3" fmla="*/ 65088 h 372"/>
              <a:gd name="T4" fmla="*/ 0 w 231"/>
              <a:gd name="T5" fmla="*/ 3175 h 372"/>
              <a:gd name="T6" fmla="*/ 20637 w 231"/>
              <a:gd name="T7" fmla="*/ 184150 h 372"/>
              <a:gd name="T8" fmla="*/ 52387 w 231"/>
              <a:gd name="T9" fmla="*/ 539750 h 372"/>
              <a:gd name="T10" fmla="*/ 141287 w 231"/>
              <a:gd name="T11" fmla="*/ 512763 h 372"/>
              <a:gd name="T12" fmla="*/ 265112 w 231"/>
              <a:gd name="T13" fmla="*/ 522288 h 372"/>
              <a:gd name="T14" fmla="*/ 325437 w 231"/>
              <a:gd name="T15" fmla="*/ 523875 h 372"/>
              <a:gd name="T16" fmla="*/ 342900 w 231"/>
              <a:gd name="T17" fmla="*/ 165100 h 372"/>
              <a:gd name="T18" fmla="*/ 366712 w 231"/>
              <a:gd name="T19" fmla="*/ 0 h 372"/>
              <a:gd name="T20" fmla="*/ 325437 w 231"/>
              <a:gd name="T21" fmla="*/ 34925 h 372"/>
              <a:gd name="T22" fmla="*/ 182562 w 231"/>
              <a:gd name="T23" fmla="*/ 63500 h 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372"/>
              <a:gd name="T38" fmla="*/ 231 w 231"/>
              <a:gd name="T39" fmla="*/ 372 h 3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372">
                <a:moveTo>
                  <a:pt x="115" y="40"/>
                </a:moveTo>
                <a:lnTo>
                  <a:pt x="46" y="41"/>
                </a:lnTo>
                <a:lnTo>
                  <a:pt x="0" y="2"/>
                </a:lnTo>
                <a:lnTo>
                  <a:pt x="13" y="116"/>
                </a:lnTo>
                <a:lnTo>
                  <a:pt x="33" y="340"/>
                </a:lnTo>
                <a:cubicBezTo>
                  <a:pt x="46" y="372"/>
                  <a:pt x="67" y="328"/>
                  <a:pt x="89" y="323"/>
                </a:cubicBezTo>
                <a:cubicBezTo>
                  <a:pt x="111" y="318"/>
                  <a:pt x="148" y="325"/>
                  <a:pt x="167" y="329"/>
                </a:cubicBezTo>
                <a:cubicBezTo>
                  <a:pt x="186" y="333"/>
                  <a:pt x="196" y="364"/>
                  <a:pt x="205" y="330"/>
                </a:cubicBezTo>
                <a:lnTo>
                  <a:pt x="216" y="104"/>
                </a:lnTo>
                <a:lnTo>
                  <a:pt x="231" y="0"/>
                </a:lnTo>
                <a:lnTo>
                  <a:pt x="205" y="22"/>
                </a:lnTo>
                <a:lnTo>
                  <a:pt x="115" y="4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0153" name="Freeform 9"/>
          <p:cNvSpPr>
            <a:spLocks/>
          </p:cNvSpPr>
          <p:nvPr/>
        </p:nvSpPr>
        <p:spPr bwMode="auto">
          <a:xfrm rot="730838">
            <a:off x="4221163" y="2493963"/>
            <a:ext cx="514350" cy="61912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5302" name="Freeform 10"/>
          <p:cNvSpPr>
            <a:spLocks/>
          </p:cNvSpPr>
          <p:nvPr/>
        </p:nvSpPr>
        <p:spPr bwMode="auto">
          <a:xfrm>
            <a:off x="4902200" y="1665288"/>
            <a:ext cx="617538" cy="349250"/>
          </a:xfrm>
          <a:custGeom>
            <a:avLst/>
            <a:gdLst>
              <a:gd name="T0" fmla="*/ 62973 w 304"/>
              <a:gd name="T1" fmla="*/ 328945 h 172"/>
              <a:gd name="T2" fmla="*/ 26408 w 304"/>
              <a:gd name="T3" fmla="*/ 227419 h 172"/>
              <a:gd name="T4" fmla="*/ 0 w 304"/>
              <a:gd name="T5" fmla="*/ 152289 h 172"/>
              <a:gd name="T6" fmla="*/ 0 w 304"/>
              <a:gd name="T7" fmla="*/ 105587 h 172"/>
              <a:gd name="T8" fmla="*/ 32502 w 304"/>
              <a:gd name="T9" fmla="*/ 32488 h 172"/>
              <a:gd name="T10" fmla="*/ 101569 w 304"/>
              <a:gd name="T11" fmla="*/ 14214 h 172"/>
              <a:gd name="T12" fmla="*/ 192981 w 304"/>
              <a:gd name="T13" fmla="*/ 6092 h 172"/>
              <a:gd name="T14" fmla="*/ 247828 w 304"/>
              <a:gd name="T15" fmla="*/ 4061 h 172"/>
              <a:gd name="T16" fmla="*/ 318926 w 304"/>
              <a:gd name="T17" fmla="*/ 6092 h 172"/>
              <a:gd name="T18" fmla="*/ 361585 w 304"/>
              <a:gd name="T19" fmla="*/ 48733 h 172"/>
              <a:gd name="T20" fmla="*/ 367679 w 304"/>
              <a:gd name="T21" fmla="*/ 81221 h 172"/>
              <a:gd name="T22" fmla="*/ 361585 w 304"/>
              <a:gd name="T23" fmla="*/ 48733 h 172"/>
              <a:gd name="T24" fmla="*/ 379867 w 304"/>
              <a:gd name="T25" fmla="*/ 22336 h 172"/>
              <a:gd name="T26" fmla="*/ 450965 w 304"/>
              <a:gd name="T27" fmla="*/ 2031 h 172"/>
              <a:gd name="T28" fmla="*/ 497687 w 304"/>
              <a:gd name="T29" fmla="*/ 0 h 172"/>
              <a:gd name="T30" fmla="*/ 548471 w 304"/>
              <a:gd name="T31" fmla="*/ 2031 h 172"/>
              <a:gd name="T32" fmla="*/ 589099 w 304"/>
              <a:gd name="T33" fmla="*/ 16244 h 172"/>
              <a:gd name="T34" fmla="*/ 615507 w 304"/>
              <a:gd name="T35" fmla="*/ 93404 h 172"/>
              <a:gd name="T36" fmla="*/ 617538 w 304"/>
              <a:gd name="T37" fmla="*/ 144167 h 172"/>
              <a:gd name="T38" fmla="*/ 576911 w 304"/>
              <a:gd name="T39" fmla="*/ 237571 h 172"/>
              <a:gd name="T40" fmla="*/ 556597 w 304"/>
              <a:gd name="T41" fmla="*/ 314731 h 172"/>
              <a:gd name="T42" fmla="*/ 450965 w 304"/>
              <a:gd name="T43" fmla="*/ 343158 h 172"/>
              <a:gd name="T44" fmla="*/ 341271 w 304"/>
              <a:gd name="T45" fmla="*/ 349250 h 172"/>
              <a:gd name="T46" fmla="*/ 201106 w 304"/>
              <a:gd name="T47" fmla="*/ 349250 h 172"/>
              <a:gd name="T48" fmla="*/ 62973 w 304"/>
              <a:gd name="T49" fmla="*/ 328945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72"/>
              <a:gd name="T77" fmla="*/ 304 w 304"/>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72">
                <a:moveTo>
                  <a:pt x="31" y="162"/>
                </a:moveTo>
                <a:lnTo>
                  <a:pt x="13" y="112"/>
                </a:lnTo>
                <a:lnTo>
                  <a:pt x="0" y="75"/>
                </a:lnTo>
                <a:lnTo>
                  <a:pt x="0" y="52"/>
                </a:lnTo>
                <a:lnTo>
                  <a:pt x="16" y="16"/>
                </a:lnTo>
                <a:lnTo>
                  <a:pt x="50" y="7"/>
                </a:lnTo>
                <a:lnTo>
                  <a:pt x="95" y="3"/>
                </a:lnTo>
                <a:lnTo>
                  <a:pt x="122" y="2"/>
                </a:lnTo>
                <a:lnTo>
                  <a:pt x="157" y="3"/>
                </a:lnTo>
                <a:lnTo>
                  <a:pt x="178" y="24"/>
                </a:lnTo>
                <a:lnTo>
                  <a:pt x="181" y="40"/>
                </a:lnTo>
                <a:lnTo>
                  <a:pt x="178" y="24"/>
                </a:lnTo>
                <a:lnTo>
                  <a:pt x="187" y="11"/>
                </a:lnTo>
                <a:lnTo>
                  <a:pt x="222" y="1"/>
                </a:lnTo>
                <a:lnTo>
                  <a:pt x="245" y="0"/>
                </a:lnTo>
                <a:lnTo>
                  <a:pt x="270" y="1"/>
                </a:lnTo>
                <a:lnTo>
                  <a:pt x="290" y="8"/>
                </a:lnTo>
                <a:lnTo>
                  <a:pt x="303" y="46"/>
                </a:lnTo>
                <a:lnTo>
                  <a:pt x="304" y="71"/>
                </a:lnTo>
                <a:lnTo>
                  <a:pt x="284" y="117"/>
                </a:lnTo>
                <a:lnTo>
                  <a:pt x="274" y="155"/>
                </a:lnTo>
                <a:lnTo>
                  <a:pt x="222" y="169"/>
                </a:lnTo>
                <a:lnTo>
                  <a:pt x="168" y="172"/>
                </a:lnTo>
                <a:lnTo>
                  <a:pt x="99" y="172"/>
                </a:lnTo>
                <a:lnTo>
                  <a:pt x="31" y="162"/>
                </a:lnTo>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03" name="Freeform 11"/>
          <p:cNvSpPr>
            <a:spLocks/>
          </p:cNvSpPr>
          <p:nvPr/>
        </p:nvSpPr>
        <p:spPr bwMode="auto">
          <a:xfrm>
            <a:off x="4872038" y="1984375"/>
            <a:ext cx="639762" cy="530225"/>
          </a:xfrm>
          <a:custGeom>
            <a:avLst/>
            <a:gdLst>
              <a:gd name="T0" fmla="*/ 584925 w 315"/>
              <a:gd name="T1" fmla="*/ 0 h 261"/>
              <a:gd name="T2" fmla="*/ 461035 w 315"/>
              <a:gd name="T3" fmla="*/ 22347 h 261"/>
              <a:gd name="T4" fmla="*/ 357454 w 315"/>
              <a:gd name="T5" fmla="*/ 26410 h 261"/>
              <a:gd name="T6" fmla="*/ 229502 w 315"/>
              <a:gd name="T7" fmla="*/ 32504 h 261"/>
              <a:gd name="T8" fmla="*/ 97488 w 315"/>
              <a:gd name="T9" fmla="*/ 14221 h 261"/>
              <a:gd name="T10" fmla="*/ 79209 w 315"/>
              <a:gd name="T11" fmla="*/ 125954 h 261"/>
              <a:gd name="T12" fmla="*/ 0 w 315"/>
              <a:gd name="T13" fmla="*/ 327074 h 261"/>
              <a:gd name="T14" fmla="*/ 18279 w 315"/>
              <a:gd name="T15" fmla="*/ 455059 h 261"/>
              <a:gd name="T16" fmla="*/ 93426 w 315"/>
              <a:gd name="T17" fmla="*/ 520067 h 261"/>
              <a:gd name="T18" fmla="*/ 109673 w 315"/>
              <a:gd name="T19" fmla="*/ 394114 h 261"/>
              <a:gd name="T20" fmla="*/ 168572 w 315"/>
              <a:gd name="T21" fmla="*/ 282380 h 261"/>
              <a:gd name="T22" fmla="*/ 255905 w 315"/>
              <a:gd name="T23" fmla="*/ 219403 h 261"/>
              <a:gd name="T24" fmla="*/ 341206 w 315"/>
              <a:gd name="T25" fmla="*/ 195025 h 261"/>
              <a:gd name="T26" fmla="*/ 434632 w 315"/>
              <a:gd name="T27" fmla="*/ 223466 h 261"/>
              <a:gd name="T28" fmla="*/ 505717 w 315"/>
              <a:gd name="T29" fmla="*/ 314885 h 261"/>
              <a:gd name="T30" fmla="*/ 554460 w 315"/>
              <a:gd name="T31" fmla="*/ 455059 h 261"/>
              <a:gd name="T32" fmla="*/ 627576 w 315"/>
              <a:gd name="T33" fmla="*/ 406303 h 261"/>
              <a:gd name="T34" fmla="*/ 625545 w 315"/>
              <a:gd name="T35" fmla="*/ 268160 h 261"/>
              <a:gd name="T36" fmla="*/ 570708 w 315"/>
              <a:gd name="T37" fmla="*/ 97513 h 261"/>
              <a:gd name="T38" fmla="*/ 584925 w 315"/>
              <a:gd name="T39" fmla="*/ 0 h 2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61"/>
              <a:gd name="T62" fmla="*/ 315 w 315"/>
              <a:gd name="T63" fmla="*/ 261 h 2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61">
                <a:moveTo>
                  <a:pt x="288" y="0"/>
                </a:moveTo>
                <a:lnTo>
                  <a:pt x="227" y="11"/>
                </a:lnTo>
                <a:lnTo>
                  <a:pt x="176" y="13"/>
                </a:lnTo>
                <a:lnTo>
                  <a:pt x="113" y="16"/>
                </a:lnTo>
                <a:lnTo>
                  <a:pt x="48" y="7"/>
                </a:lnTo>
                <a:lnTo>
                  <a:pt x="39" y="62"/>
                </a:lnTo>
                <a:lnTo>
                  <a:pt x="0" y="161"/>
                </a:lnTo>
                <a:lnTo>
                  <a:pt x="9" y="224"/>
                </a:lnTo>
                <a:cubicBezTo>
                  <a:pt x="17" y="240"/>
                  <a:pt x="38" y="261"/>
                  <a:pt x="46" y="256"/>
                </a:cubicBezTo>
                <a:cubicBezTo>
                  <a:pt x="54" y="251"/>
                  <a:pt x="48" y="213"/>
                  <a:pt x="54" y="194"/>
                </a:cubicBezTo>
                <a:lnTo>
                  <a:pt x="83" y="139"/>
                </a:lnTo>
                <a:lnTo>
                  <a:pt x="126" y="108"/>
                </a:lnTo>
                <a:lnTo>
                  <a:pt x="168" y="96"/>
                </a:lnTo>
                <a:lnTo>
                  <a:pt x="214" y="110"/>
                </a:lnTo>
                <a:lnTo>
                  <a:pt x="249" y="155"/>
                </a:lnTo>
                <a:lnTo>
                  <a:pt x="273" y="224"/>
                </a:lnTo>
                <a:cubicBezTo>
                  <a:pt x="283" y="231"/>
                  <a:pt x="303" y="215"/>
                  <a:pt x="309" y="200"/>
                </a:cubicBezTo>
                <a:cubicBezTo>
                  <a:pt x="315" y="185"/>
                  <a:pt x="313" y="157"/>
                  <a:pt x="308" y="132"/>
                </a:cubicBezTo>
                <a:lnTo>
                  <a:pt x="281" y="48"/>
                </a:lnTo>
                <a:lnTo>
                  <a:pt x="288" y="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04" name="Freeform 12"/>
          <p:cNvSpPr>
            <a:spLocks/>
          </p:cNvSpPr>
          <p:nvPr/>
        </p:nvSpPr>
        <p:spPr bwMode="auto">
          <a:xfrm>
            <a:off x="5033963" y="2797175"/>
            <a:ext cx="366712" cy="785813"/>
          </a:xfrm>
          <a:custGeom>
            <a:avLst/>
            <a:gdLst>
              <a:gd name="T0" fmla="*/ 182562 w 231"/>
              <a:gd name="T1" fmla="*/ 63500 h 495"/>
              <a:gd name="T2" fmla="*/ 73025 w 231"/>
              <a:gd name="T3" fmla="*/ 65088 h 495"/>
              <a:gd name="T4" fmla="*/ 0 w 231"/>
              <a:gd name="T5" fmla="*/ 3175 h 495"/>
              <a:gd name="T6" fmla="*/ 20637 w 231"/>
              <a:gd name="T7" fmla="*/ 184150 h 495"/>
              <a:gd name="T8" fmla="*/ 52387 w 231"/>
              <a:gd name="T9" fmla="*/ 539750 h 495"/>
              <a:gd name="T10" fmla="*/ 100012 w 231"/>
              <a:gd name="T11" fmla="*/ 785813 h 495"/>
              <a:gd name="T12" fmla="*/ 292100 w 231"/>
              <a:gd name="T13" fmla="*/ 773113 h 495"/>
              <a:gd name="T14" fmla="*/ 325437 w 231"/>
              <a:gd name="T15" fmla="*/ 523875 h 495"/>
              <a:gd name="T16" fmla="*/ 342900 w 231"/>
              <a:gd name="T17" fmla="*/ 165100 h 495"/>
              <a:gd name="T18" fmla="*/ 366712 w 231"/>
              <a:gd name="T19" fmla="*/ 0 h 495"/>
              <a:gd name="T20" fmla="*/ 325437 w 231"/>
              <a:gd name="T21" fmla="*/ 34925 h 495"/>
              <a:gd name="T22" fmla="*/ 182562 w 231"/>
              <a:gd name="T23" fmla="*/ 63500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495"/>
              <a:gd name="T38" fmla="*/ 231 w 231"/>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495">
                <a:moveTo>
                  <a:pt x="115" y="40"/>
                </a:moveTo>
                <a:lnTo>
                  <a:pt x="46" y="41"/>
                </a:lnTo>
                <a:lnTo>
                  <a:pt x="0" y="2"/>
                </a:lnTo>
                <a:lnTo>
                  <a:pt x="13" y="116"/>
                </a:lnTo>
                <a:lnTo>
                  <a:pt x="33" y="340"/>
                </a:lnTo>
                <a:lnTo>
                  <a:pt x="63" y="495"/>
                </a:lnTo>
                <a:lnTo>
                  <a:pt x="184" y="487"/>
                </a:lnTo>
                <a:lnTo>
                  <a:pt x="205" y="330"/>
                </a:lnTo>
                <a:lnTo>
                  <a:pt x="216" y="104"/>
                </a:lnTo>
                <a:lnTo>
                  <a:pt x="231" y="0"/>
                </a:lnTo>
                <a:lnTo>
                  <a:pt x="205" y="22"/>
                </a:lnTo>
                <a:lnTo>
                  <a:pt x="115" y="4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0157" name="Freeform 13"/>
          <p:cNvSpPr>
            <a:spLocks/>
          </p:cNvSpPr>
          <p:nvPr/>
        </p:nvSpPr>
        <p:spPr bwMode="auto">
          <a:xfrm rot="730838">
            <a:off x="4948238" y="2259013"/>
            <a:ext cx="514350" cy="61912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nvGrpSpPr>
          <p:cNvPr id="55306" name="Group 14"/>
          <p:cNvGrpSpPr>
            <a:grpSpLocks/>
          </p:cNvGrpSpPr>
          <p:nvPr/>
        </p:nvGrpSpPr>
        <p:grpSpPr bwMode="auto">
          <a:xfrm>
            <a:off x="5543550" y="1811338"/>
            <a:ext cx="534988" cy="1684337"/>
            <a:chOff x="2938" y="2139"/>
            <a:chExt cx="263" cy="829"/>
          </a:xfrm>
        </p:grpSpPr>
        <p:sp>
          <p:nvSpPr>
            <p:cNvPr id="55332" name="Freeform 15"/>
            <p:cNvSpPr>
              <a:spLocks/>
            </p:cNvSpPr>
            <p:nvPr/>
          </p:nvSpPr>
          <p:spPr bwMode="auto">
            <a:xfrm rot="730838">
              <a:off x="2938" y="2435"/>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0160" name="Freeform 16"/>
            <p:cNvSpPr>
              <a:spLocks/>
            </p:cNvSpPr>
            <p:nvPr/>
          </p:nvSpPr>
          <p:spPr bwMode="auto">
            <a:xfrm>
              <a:off x="2948" y="2139"/>
              <a:ext cx="253" cy="346"/>
            </a:xfrm>
            <a:custGeom>
              <a:avLst/>
              <a:gdLst/>
              <a:ahLst/>
              <a:cxnLst>
                <a:cxn ang="0">
                  <a:pos x="129" y="346"/>
                </a:cxn>
                <a:cxn ang="0">
                  <a:pos x="75" y="346"/>
                </a:cxn>
                <a:cxn ang="0">
                  <a:pos x="39" y="316"/>
                </a:cxn>
                <a:cxn ang="0">
                  <a:pos x="0" y="212"/>
                </a:cxn>
                <a:cxn ang="0">
                  <a:pos x="4" y="159"/>
                </a:cxn>
                <a:cxn ang="0">
                  <a:pos x="22" y="93"/>
                </a:cxn>
                <a:cxn ang="0">
                  <a:pos x="73" y="48"/>
                </a:cxn>
                <a:cxn ang="0">
                  <a:pos x="124" y="0"/>
                </a:cxn>
                <a:cxn ang="0">
                  <a:pos x="172" y="45"/>
                </a:cxn>
                <a:cxn ang="0">
                  <a:pos x="220" y="81"/>
                </a:cxn>
                <a:cxn ang="0">
                  <a:pos x="247" y="123"/>
                </a:cxn>
                <a:cxn ang="0">
                  <a:pos x="253" y="162"/>
                </a:cxn>
                <a:cxn ang="0">
                  <a:pos x="249" y="216"/>
                </a:cxn>
                <a:cxn ang="0">
                  <a:pos x="229" y="264"/>
                </a:cxn>
                <a:cxn ang="0">
                  <a:pos x="219" y="313"/>
                </a:cxn>
                <a:cxn ang="0">
                  <a:pos x="199" y="331"/>
                </a:cxn>
                <a:cxn ang="0">
                  <a:pos x="129" y="346"/>
                </a:cxn>
              </a:cxnLst>
              <a:rect l="0" t="0" r="r" b="b"/>
              <a:pathLst>
                <a:path w="253" h="346">
                  <a:moveTo>
                    <a:pt x="129" y="346"/>
                  </a:moveTo>
                  <a:lnTo>
                    <a:pt x="75" y="346"/>
                  </a:lnTo>
                  <a:lnTo>
                    <a:pt x="39" y="316"/>
                  </a:lnTo>
                  <a:lnTo>
                    <a:pt x="0" y="212"/>
                  </a:lnTo>
                  <a:lnTo>
                    <a:pt x="4" y="159"/>
                  </a:lnTo>
                  <a:cubicBezTo>
                    <a:pt x="8" y="139"/>
                    <a:pt x="12" y="108"/>
                    <a:pt x="22" y="93"/>
                  </a:cubicBezTo>
                  <a:cubicBezTo>
                    <a:pt x="32" y="78"/>
                    <a:pt x="56" y="63"/>
                    <a:pt x="73" y="48"/>
                  </a:cubicBezTo>
                  <a:cubicBezTo>
                    <a:pt x="90" y="29"/>
                    <a:pt x="94" y="0"/>
                    <a:pt x="124" y="0"/>
                  </a:cubicBezTo>
                  <a:cubicBezTo>
                    <a:pt x="154" y="0"/>
                    <a:pt x="159" y="31"/>
                    <a:pt x="172" y="45"/>
                  </a:cubicBezTo>
                  <a:lnTo>
                    <a:pt x="220" y="81"/>
                  </a:lnTo>
                  <a:lnTo>
                    <a:pt x="247" y="123"/>
                  </a:lnTo>
                  <a:lnTo>
                    <a:pt x="253" y="162"/>
                  </a:lnTo>
                  <a:lnTo>
                    <a:pt x="249" y="216"/>
                  </a:lnTo>
                  <a:lnTo>
                    <a:pt x="229" y="264"/>
                  </a:lnTo>
                  <a:lnTo>
                    <a:pt x="219" y="313"/>
                  </a:lnTo>
                  <a:lnTo>
                    <a:pt x="199" y="331"/>
                  </a:lnTo>
                  <a:lnTo>
                    <a:pt x="129" y="346"/>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5307" name="Group 17"/>
          <p:cNvGrpSpPr>
            <a:grpSpLocks/>
          </p:cNvGrpSpPr>
          <p:nvPr/>
        </p:nvGrpSpPr>
        <p:grpSpPr bwMode="auto">
          <a:xfrm>
            <a:off x="6078538" y="1652588"/>
            <a:ext cx="284162" cy="1309687"/>
            <a:chOff x="3604" y="1175"/>
            <a:chExt cx="118" cy="544"/>
          </a:xfrm>
        </p:grpSpPr>
        <p:sp>
          <p:nvSpPr>
            <p:cNvPr id="55330" name="Freeform 18"/>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31" name="Freeform 19"/>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5308" name="Group 20"/>
          <p:cNvGrpSpPr>
            <a:grpSpLocks/>
          </p:cNvGrpSpPr>
          <p:nvPr/>
        </p:nvGrpSpPr>
        <p:grpSpPr bwMode="auto">
          <a:xfrm>
            <a:off x="6384925" y="1636713"/>
            <a:ext cx="284163" cy="1308100"/>
            <a:chOff x="3604" y="1175"/>
            <a:chExt cx="118" cy="544"/>
          </a:xfrm>
        </p:grpSpPr>
        <p:sp>
          <p:nvSpPr>
            <p:cNvPr id="55328" name="Freeform 21"/>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29" name="Freeform 22"/>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5309" name="Group 23"/>
          <p:cNvGrpSpPr>
            <a:grpSpLocks/>
          </p:cNvGrpSpPr>
          <p:nvPr/>
        </p:nvGrpSpPr>
        <p:grpSpPr bwMode="auto">
          <a:xfrm rot="-755186">
            <a:off x="2849563" y="4379913"/>
            <a:ext cx="1331912" cy="1749425"/>
            <a:chOff x="4070" y="1040"/>
            <a:chExt cx="656" cy="861"/>
          </a:xfrm>
        </p:grpSpPr>
        <p:sp>
          <p:nvSpPr>
            <p:cNvPr id="390168" name="Freeform 24"/>
            <p:cNvSpPr>
              <a:spLocks/>
            </p:cNvSpPr>
            <p:nvPr/>
          </p:nvSpPr>
          <p:spPr bwMode="auto">
            <a:xfrm>
              <a:off x="4269" y="1040"/>
              <a:ext cx="457" cy="342"/>
            </a:xfrm>
            <a:custGeom>
              <a:avLst/>
              <a:gdLst/>
              <a:ahLst/>
              <a:cxnLst>
                <a:cxn ang="0">
                  <a:pos x="4" y="238"/>
                </a:cxn>
                <a:cxn ang="0">
                  <a:pos x="3" y="153"/>
                </a:cxn>
                <a:cxn ang="0">
                  <a:pos x="0" y="87"/>
                </a:cxn>
                <a:cxn ang="0">
                  <a:pos x="9" y="51"/>
                </a:cxn>
                <a:cxn ang="0">
                  <a:pos x="43" y="0"/>
                </a:cxn>
                <a:cxn ang="0">
                  <a:pos x="97" y="4"/>
                </a:cxn>
                <a:cxn ang="0">
                  <a:pos x="110" y="24"/>
                </a:cxn>
                <a:cxn ang="0">
                  <a:pos x="72" y="107"/>
                </a:cxn>
                <a:cxn ang="0">
                  <a:pos x="110" y="24"/>
                </a:cxn>
                <a:cxn ang="0">
                  <a:pos x="132" y="9"/>
                </a:cxn>
                <a:cxn ang="0">
                  <a:pos x="151" y="7"/>
                </a:cxn>
                <a:cxn ang="0">
                  <a:pos x="189" y="13"/>
                </a:cxn>
                <a:cxn ang="0">
                  <a:pos x="260" y="48"/>
                </a:cxn>
                <a:cxn ang="0">
                  <a:pos x="280" y="88"/>
                </a:cxn>
                <a:cxn ang="0">
                  <a:pos x="276" y="125"/>
                </a:cxn>
                <a:cxn ang="0">
                  <a:pos x="256" y="174"/>
                </a:cxn>
                <a:cxn ang="0">
                  <a:pos x="276" y="125"/>
                </a:cxn>
                <a:cxn ang="0">
                  <a:pos x="280" y="88"/>
                </a:cxn>
                <a:cxn ang="0">
                  <a:pos x="301" y="72"/>
                </a:cxn>
                <a:cxn ang="0">
                  <a:pos x="356" y="72"/>
                </a:cxn>
                <a:cxn ang="0">
                  <a:pos x="393" y="77"/>
                </a:cxn>
                <a:cxn ang="0">
                  <a:pos x="437" y="90"/>
                </a:cxn>
                <a:cxn ang="0">
                  <a:pos x="454" y="115"/>
                </a:cxn>
                <a:cxn ang="0">
                  <a:pos x="456" y="180"/>
                </a:cxn>
                <a:cxn ang="0">
                  <a:pos x="447" y="222"/>
                </a:cxn>
                <a:cxn ang="0">
                  <a:pos x="396" y="284"/>
                </a:cxn>
                <a:cxn ang="0">
                  <a:pos x="365" y="341"/>
                </a:cxn>
                <a:cxn ang="0">
                  <a:pos x="283" y="336"/>
                </a:cxn>
                <a:cxn ang="0">
                  <a:pos x="201" y="316"/>
                </a:cxn>
                <a:cxn ang="0">
                  <a:pos x="100" y="286"/>
                </a:cxn>
                <a:cxn ang="0">
                  <a:pos x="4" y="238"/>
                </a:cxn>
              </a:cxnLst>
              <a:rect l="0" t="0" r="r" b="b"/>
              <a:pathLst>
                <a:path w="457" h="342">
                  <a:moveTo>
                    <a:pt x="4" y="238"/>
                  </a:moveTo>
                  <a:lnTo>
                    <a:pt x="3" y="153"/>
                  </a:lnTo>
                  <a:lnTo>
                    <a:pt x="0" y="87"/>
                  </a:lnTo>
                  <a:lnTo>
                    <a:pt x="9" y="51"/>
                  </a:lnTo>
                  <a:lnTo>
                    <a:pt x="43" y="0"/>
                  </a:lnTo>
                  <a:lnTo>
                    <a:pt x="97" y="4"/>
                  </a:lnTo>
                  <a:lnTo>
                    <a:pt x="110" y="24"/>
                  </a:lnTo>
                  <a:lnTo>
                    <a:pt x="72" y="107"/>
                  </a:lnTo>
                  <a:lnTo>
                    <a:pt x="110" y="24"/>
                  </a:lnTo>
                  <a:lnTo>
                    <a:pt x="132" y="9"/>
                  </a:lnTo>
                  <a:lnTo>
                    <a:pt x="151" y="7"/>
                  </a:lnTo>
                  <a:lnTo>
                    <a:pt x="189" y="13"/>
                  </a:lnTo>
                  <a:lnTo>
                    <a:pt x="260" y="48"/>
                  </a:lnTo>
                  <a:lnTo>
                    <a:pt x="280" y="88"/>
                  </a:lnTo>
                  <a:lnTo>
                    <a:pt x="276" y="125"/>
                  </a:lnTo>
                  <a:lnTo>
                    <a:pt x="256" y="174"/>
                  </a:lnTo>
                  <a:lnTo>
                    <a:pt x="276" y="125"/>
                  </a:lnTo>
                  <a:lnTo>
                    <a:pt x="280" y="88"/>
                  </a:lnTo>
                  <a:lnTo>
                    <a:pt x="301" y="72"/>
                  </a:lnTo>
                  <a:lnTo>
                    <a:pt x="356" y="72"/>
                  </a:lnTo>
                  <a:lnTo>
                    <a:pt x="393" y="77"/>
                  </a:lnTo>
                  <a:lnTo>
                    <a:pt x="437" y="90"/>
                  </a:lnTo>
                  <a:lnTo>
                    <a:pt x="454" y="115"/>
                  </a:lnTo>
                  <a:lnTo>
                    <a:pt x="456" y="180"/>
                  </a:lnTo>
                  <a:lnTo>
                    <a:pt x="447" y="222"/>
                  </a:lnTo>
                  <a:lnTo>
                    <a:pt x="396" y="284"/>
                  </a:lnTo>
                  <a:lnTo>
                    <a:pt x="365" y="341"/>
                  </a:lnTo>
                  <a:lnTo>
                    <a:pt x="283" y="336"/>
                  </a:lnTo>
                  <a:lnTo>
                    <a:pt x="201" y="316"/>
                  </a:lnTo>
                  <a:lnTo>
                    <a:pt x="100" y="286"/>
                  </a:lnTo>
                  <a:lnTo>
                    <a:pt x="4" y="238"/>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5327" name="Freeform 25"/>
            <p:cNvSpPr>
              <a:spLocks/>
            </p:cNvSpPr>
            <p:nvPr/>
          </p:nvSpPr>
          <p:spPr bwMode="auto">
            <a:xfrm>
              <a:off x="4070" y="1280"/>
              <a:ext cx="564" cy="621"/>
            </a:xfrm>
            <a:custGeom>
              <a:avLst/>
              <a:gdLst>
                <a:gd name="T0" fmla="*/ 563 w 564"/>
                <a:gd name="T1" fmla="*/ 101 h 621"/>
                <a:gd name="T2" fmla="*/ 481 w 564"/>
                <a:gd name="T3" fmla="*/ 97 h 621"/>
                <a:gd name="T4" fmla="*/ 399 w 564"/>
                <a:gd name="T5" fmla="*/ 77 h 621"/>
                <a:gd name="T6" fmla="*/ 298 w 564"/>
                <a:gd name="T7" fmla="*/ 47 h 621"/>
                <a:gd name="T8" fmla="*/ 202 w 564"/>
                <a:gd name="T9" fmla="*/ 0 h 621"/>
                <a:gd name="T10" fmla="*/ 176 w 564"/>
                <a:gd name="T11" fmla="*/ 94 h 621"/>
                <a:gd name="T12" fmla="*/ 92 w 564"/>
                <a:gd name="T13" fmla="*/ 240 h 621"/>
                <a:gd name="T14" fmla="*/ 44 w 564"/>
                <a:gd name="T15" fmla="*/ 392 h 621"/>
                <a:gd name="T16" fmla="*/ 0 w 564"/>
                <a:gd name="T17" fmla="*/ 461 h 621"/>
                <a:gd name="T18" fmla="*/ 3 w 564"/>
                <a:gd name="T19" fmla="*/ 517 h 621"/>
                <a:gd name="T20" fmla="*/ 20 w 564"/>
                <a:gd name="T21" fmla="*/ 534 h 621"/>
                <a:gd name="T22" fmla="*/ 65 w 564"/>
                <a:gd name="T23" fmla="*/ 522 h 621"/>
                <a:gd name="T24" fmla="*/ 104 w 564"/>
                <a:gd name="T25" fmla="*/ 490 h 621"/>
                <a:gd name="T26" fmla="*/ 157 w 564"/>
                <a:gd name="T27" fmla="*/ 399 h 621"/>
                <a:gd name="T28" fmla="*/ 330 w 564"/>
                <a:gd name="T29" fmla="*/ 221 h 621"/>
                <a:gd name="T30" fmla="*/ 338 w 564"/>
                <a:gd name="T31" fmla="*/ 231 h 621"/>
                <a:gd name="T32" fmla="*/ 353 w 564"/>
                <a:gd name="T33" fmla="*/ 271 h 621"/>
                <a:gd name="T34" fmla="*/ 353 w 564"/>
                <a:gd name="T35" fmla="*/ 312 h 621"/>
                <a:gd name="T36" fmla="*/ 342 w 564"/>
                <a:gd name="T37" fmla="*/ 372 h 621"/>
                <a:gd name="T38" fmla="*/ 302 w 564"/>
                <a:gd name="T39" fmla="*/ 463 h 621"/>
                <a:gd name="T40" fmla="*/ 266 w 564"/>
                <a:gd name="T41" fmla="*/ 519 h 621"/>
                <a:gd name="T42" fmla="*/ 247 w 564"/>
                <a:gd name="T43" fmla="*/ 573 h 621"/>
                <a:gd name="T44" fmla="*/ 262 w 564"/>
                <a:gd name="T45" fmla="*/ 613 h 621"/>
                <a:gd name="T46" fmla="*/ 281 w 564"/>
                <a:gd name="T47" fmla="*/ 620 h 621"/>
                <a:gd name="T48" fmla="*/ 326 w 564"/>
                <a:gd name="T49" fmla="*/ 609 h 621"/>
                <a:gd name="T50" fmla="*/ 407 w 564"/>
                <a:gd name="T51" fmla="*/ 536 h 621"/>
                <a:gd name="T52" fmla="*/ 469 w 564"/>
                <a:gd name="T53" fmla="*/ 470 h 621"/>
                <a:gd name="T54" fmla="*/ 487 w 564"/>
                <a:gd name="T55" fmla="*/ 436 h 621"/>
                <a:gd name="T56" fmla="*/ 505 w 564"/>
                <a:gd name="T57" fmla="*/ 354 h 621"/>
                <a:gd name="T58" fmla="*/ 507 w 564"/>
                <a:gd name="T59" fmla="*/ 251 h 621"/>
                <a:gd name="T60" fmla="*/ 524 w 564"/>
                <a:gd name="T61" fmla="*/ 189 h 621"/>
                <a:gd name="T62" fmla="*/ 563 w 564"/>
                <a:gd name="T63" fmla="*/ 101 h 6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621"/>
                <a:gd name="T98" fmla="*/ 564 w 564"/>
                <a:gd name="T99" fmla="*/ 621 h 6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621">
                  <a:moveTo>
                    <a:pt x="563" y="101"/>
                  </a:moveTo>
                  <a:lnTo>
                    <a:pt x="481" y="97"/>
                  </a:lnTo>
                  <a:lnTo>
                    <a:pt x="399" y="77"/>
                  </a:lnTo>
                  <a:lnTo>
                    <a:pt x="298" y="47"/>
                  </a:lnTo>
                  <a:lnTo>
                    <a:pt x="202" y="0"/>
                  </a:lnTo>
                  <a:lnTo>
                    <a:pt x="176" y="94"/>
                  </a:lnTo>
                  <a:lnTo>
                    <a:pt x="92" y="240"/>
                  </a:lnTo>
                  <a:lnTo>
                    <a:pt x="44" y="392"/>
                  </a:lnTo>
                  <a:lnTo>
                    <a:pt x="0" y="461"/>
                  </a:lnTo>
                  <a:lnTo>
                    <a:pt x="3" y="517"/>
                  </a:lnTo>
                  <a:lnTo>
                    <a:pt x="20" y="534"/>
                  </a:lnTo>
                  <a:lnTo>
                    <a:pt x="65" y="522"/>
                  </a:lnTo>
                  <a:lnTo>
                    <a:pt x="104" y="490"/>
                  </a:lnTo>
                  <a:lnTo>
                    <a:pt x="157" y="399"/>
                  </a:lnTo>
                  <a:lnTo>
                    <a:pt x="330" y="221"/>
                  </a:lnTo>
                  <a:lnTo>
                    <a:pt x="338" y="231"/>
                  </a:lnTo>
                  <a:lnTo>
                    <a:pt x="353" y="271"/>
                  </a:lnTo>
                  <a:lnTo>
                    <a:pt x="353" y="312"/>
                  </a:lnTo>
                  <a:lnTo>
                    <a:pt x="342" y="372"/>
                  </a:lnTo>
                  <a:lnTo>
                    <a:pt x="302" y="463"/>
                  </a:lnTo>
                  <a:lnTo>
                    <a:pt x="266" y="519"/>
                  </a:lnTo>
                  <a:lnTo>
                    <a:pt x="247" y="573"/>
                  </a:lnTo>
                  <a:lnTo>
                    <a:pt x="262" y="613"/>
                  </a:lnTo>
                  <a:lnTo>
                    <a:pt x="281" y="620"/>
                  </a:lnTo>
                  <a:lnTo>
                    <a:pt x="326" y="609"/>
                  </a:lnTo>
                  <a:lnTo>
                    <a:pt x="407" y="536"/>
                  </a:lnTo>
                  <a:lnTo>
                    <a:pt x="469" y="470"/>
                  </a:lnTo>
                  <a:lnTo>
                    <a:pt x="487" y="436"/>
                  </a:lnTo>
                  <a:lnTo>
                    <a:pt x="505" y="354"/>
                  </a:lnTo>
                  <a:lnTo>
                    <a:pt x="507" y="251"/>
                  </a:lnTo>
                  <a:lnTo>
                    <a:pt x="524" y="189"/>
                  </a:lnTo>
                  <a:lnTo>
                    <a:pt x="563" y="101"/>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5310" name="Group 26"/>
          <p:cNvGrpSpPr>
            <a:grpSpLocks/>
          </p:cNvGrpSpPr>
          <p:nvPr/>
        </p:nvGrpSpPr>
        <p:grpSpPr bwMode="auto">
          <a:xfrm rot="730838">
            <a:off x="4084638" y="4437063"/>
            <a:ext cx="603250" cy="1574800"/>
            <a:chOff x="5017" y="1099"/>
            <a:chExt cx="297" cy="775"/>
          </a:xfrm>
        </p:grpSpPr>
        <p:sp>
          <p:nvSpPr>
            <p:cNvPr id="55324" name="Freeform 27"/>
            <p:cNvSpPr>
              <a:spLocks/>
            </p:cNvSpPr>
            <p:nvPr/>
          </p:nvSpPr>
          <p:spPr bwMode="auto">
            <a:xfrm>
              <a:off x="5086" y="1341"/>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0172" name="Freeform 28"/>
            <p:cNvSpPr>
              <a:spLocks/>
            </p:cNvSpPr>
            <p:nvPr/>
          </p:nvSpPr>
          <p:spPr bwMode="auto">
            <a:xfrm>
              <a:off x="5017" y="1098"/>
              <a:ext cx="253" cy="30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5311" name="Group 29"/>
          <p:cNvGrpSpPr>
            <a:grpSpLocks/>
          </p:cNvGrpSpPr>
          <p:nvPr/>
        </p:nvGrpSpPr>
        <p:grpSpPr bwMode="auto">
          <a:xfrm rot="730838">
            <a:off x="4811713" y="4413250"/>
            <a:ext cx="603250" cy="1574800"/>
            <a:chOff x="5017" y="1099"/>
            <a:chExt cx="297" cy="775"/>
          </a:xfrm>
        </p:grpSpPr>
        <p:sp>
          <p:nvSpPr>
            <p:cNvPr id="55322" name="Freeform 30"/>
            <p:cNvSpPr>
              <a:spLocks/>
            </p:cNvSpPr>
            <p:nvPr/>
          </p:nvSpPr>
          <p:spPr bwMode="auto">
            <a:xfrm>
              <a:off x="5086" y="1341"/>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0175" name="Freeform 31"/>
            <p:cNvSpPr>
              <a:spLocks/>
            </p:cNvSpPr>
            <p:nvPr/>
          </p:nvSpPr>
          <p:spPr bwMode="auto">
            <a:xfrm>
              <a:off x="5017" y="1098"/>
              <a:ext cx="253" cy="30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5312" name="Group 32"/>
          <p:cNvGrpSpPr>
            <a:grpSpLocks/>
          </p:cNvGrpSpPr>
          <p:nvPr/>
        </p:nvGrpSpPr>
        <p:grpSpPr bwMode="auto">
          <a:xfrm>
            <a:off x="5508625" y="4398963"/>
            <a:ext cx="534988" cy="1684337"/>
            <a:chOff x="2938" y="2139"/>
            <a:chExt cx="263" cy="829"/>
          </a:xfrm>
        </p:grpSpPr>
        <p:sp>
          <p:nvSpPr>
            <p:cNvPr id="55320" name="Freeform 33"/>
            <p:cNvSpPr>
              <a:spLocks/>
            </p:cNvSpPr>
            <p:nvPr/>
          </p:nvSpPr>
          <p:spPr bwMode="auto">
            <a:xfrm rot="730838">
              <a:off x="2938" y="2435"/>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0178" name="Freeform 34"/>
            <p:cNvSpPr>
              <a:spLocks/>
            </p:cNvSpPr>
            <p:nvPr/>
          </p:nvSpPr>
          <p:spPr bwMode="auto">
            <a:xfrm>
              <a:off x="2948" y="2139"/>
              <a:ext cx="253" cy="346"/>
            </a:xfrm>
            <a:custGeom>
              <a:avLst/>
              <a:gdLst/>
              <a:ahLst/>
              <a:cxnLst>
                <a:cxn ang="0">
                  <a:pos x="129" y="346"/>
                </a:cxn>
                <a:cxn ang="0">
                  <a:pos x="75" y="346"/>
                </a:cxn>
                <a:cxn ang="0">
                  <a:pos x="39" y="316"/>
                </a:cxn>
                <a:cxn ang="0">
                  <a:pos x="0" y="212"/>
                </a:cxn>
                <a:cxn ang="0">
                  <a:pos x="4" y="159"/>
                </a:cxn>
                <a:cxn ang="0">
                  <a:pos x="22" y="93"/>
                </a:cxn>
                <a:cxn ang="0">
                  <a:pos x="73" y="48"/>
                </a:cxn>
                <a:cxn ang="0">
                  <a:pos x="124" y="0"/>
                </a:cxn>
                <a:cxn ang="0">
                  <a:pos x="172" y="45"/>
                </a:cxn>
                <a:cxn ang="0">
                  <a:pos x="220" y="81"/>
                </a:cxn>
                <a:cxn ang="0">
                  <a:pos x="247" y="123"/>
                </a:cxn>
                <a:cxn ang="0">
                  <a:pos x="253" y="162"/>
                </a:cxn>
                <a:cxn ang="0">
                  <a:pos x="249" y="216"/>
                </a:cxn>
                <a:cxn ang="0">
                  <a:pos x="229" y="264"/>
                </a:cxn>
                <a:cxn ang="0">
                  <a:pos x="219" y="313"/>
                </a:cxn>
                <a:cxn ang="0">
                  <a:pos x="199" y="331"/>
                </a:cxn>
                <a:cxn ang="0">
                  <a:pos x="129" y="346"/>
                </a:cxn>
              </a:cxnLst>
              <a:rect l="0" t="0" r="r" b="b"/>
              <a:pathLst>
                <a:path w="253" h="346">
                  <a:moveTo>
                    <a:pt x="129" y="346"/>
                  </a:moveTo>
                  <a:lnTo>
                    <a:pt x="75" y="346"/>
                  </a:lnTo>
                  <a:lnTo>
                    <a:pt x="39" y="316"/>
                  </a:lnTo>
                  <a:lnTo>
                    <a:pt x="0" y="212"/>
                  </a:lnTo>
                  <a:lnTo>
                    <a:pt x="4" y="159"/>
                  </a:lnTo>
                  <a:cubicBezTo>
                    <a:pt x="8" y="139"/>
                    <a:pt x="12" y="108"/>
                    <a:pt x="22" y="93"/>
                  </a:cubicBezTo>
                  <a:cubicBezTo>
                    <a:pt x="32" y="78"/>
                    <a:pt x="56" y="63"/>
                    <a:pt x="73" y="48"/>
                  </a:cubicBezTo>
                  <a:cubicBezTo>
                    <a:pt x="90" y="29"/>
                    <a:pt x="94" y="0"/>
                    <a:pt x="124" y="0"/>
                  </a:cubicBezTo>
                  <a:cubicBezTo>
                    <a:pt x="154" y="0"/>
                    <a:pt x="159" y="31"/>
                    <a:pt x="172" y="45"/>
                  </a:cubicBezTo>
                  <a:lnTo>
                    <a:pt x="220" y="81"/>
                  </a:lnTo>
                  <a:lnTo>
                    <a:pt x="247" y="123"/>
                  </a:lnTo>
                  <a:lnTo>
                    <a:pt x="253" y="162"/>
                  </a:lnTo>
                  <a:lnTo>
                    <a:pt x="249" y="216"/>
                  </a:lnTo>
                  <a:lnTo>
                    <a:pt x="229" y="264"/>
                  </a:lnTo>
                  <a:lnTo>
                    <a:pt x="219" y="313"/>
                  </a:lnTo>
                  <a:lnTo>
                    <a:pt x="199" y="331"/>
                  </a:lnTo>
                  <a:lnTo>
                    <a:pt x="129" y="346"/>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5313" name="Group 35"/>
          <p:cNvGrpSpPr>
            <a:grpSpLocks/>
          </p:cNvGrpSpPr>
          <p:nvPr/>
        </p:nvGrpSpPr>
        <p:grpSpPr bwMode="auto">
          <a:xfrm>
            <a:off x="6043613" y="4418013"/>
            <a:ext cx="284162" cy="1309687"/>
            <a:chOff x="3604" y="1175"/>
            <a:chExt cx="118" cy="544"/>
          </a:xfrm>
        </p:grpSpPr>
        <p:sp>
          <p:nvSpPr>
            <p:cNvPr id="55318" name="Freeform 36"/>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19" name="Freeform 37"/>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5314" name="Group 38"/>
          <p:cNvGrpSpPr>
            <a:grpSpLocks/>
          </p:cNvGrpSpPr>
          <p:nvPr/>
        </p:nvGrpSpPr>
        <p:grpSpPr bwMode="auto">
          <a:xfrm>
            <a:off x="6350000" y="4402138"/>
            <a:ext cx="284163" cy="1308100"/>
            <a:chOff x="3604" y="1175"/>
            <a:chExt cx="118" cy="544"/>
          </a:xfrm>
        </p:grpSpPr>
        <p:sp>
          <p:nvSpPr>
            <p:cNvPr id="55316" name="Freeform 39"/>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5317" name="Freeform 40"/>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sp>
        <p:nvSpPr>
          <p:cNvPr id="55315" name="Text Box 41"/>
          <p:cNvSpPr txBox="1">
            <a:spLocks noChangeArrowheads="1"/>
          </p:cNvSpPr>
          <p:nvPr/>
        </p:nvSpPr>
        <p:spPr bwMode="auto">
          <a:xfrm>
            <a:off x="1463675" y="433388"/>
            <a:ext cx="5037138" cy="823912"/>
          </a:xfrm>
          <a:prstGeom prst="rect">
            <a:avLst/>
          </a:prstGeom>
          <a:noFill/>
          <a:ln w="9525">
            <a:noFill/>
            <a:miter lim="800000"/>
            <a:headEnd/>
            <a:tailEnd/>
          </a:ln>
        </p:spPr>
        <p:txBody>
          <a:bodyPr wrap="none">
            <a:spAutoFit/>
          </a:bodyPr>
          <a:lstStyle/>
          <a:p>
            <a:r>
              <a:rPr lang="el-GR" sz="2800">
                <a:solidFill>
                  <a:schemeClr val="bg1"/>
                </a:solidFill>
              </a:rPr>
              <a:t>Χώρος Προσαρμοστικού Ελιγμού</a:t>
            </a:r>
            <a:r>
              <a:rPr lang="en-US" sz="2800">
                <a:solidFill>
                  <a:schemeClr val="bg1"/>
                </a:solidFill>
              </a:rPr>
              <a:t/>
            </a:r>
            <a:br>
              <a:rPr lang="en-US" sz="2800">
                <a:solidFill>
                  <a:schemeClr val="bg1"/>
                </a:solidFill>
              </a:rPr>
            </a:br>
            <a:r>
              <a:rPr lang="el-GR" sz="2000">
                <a:solidFill>
                  <a:schemeClr val="bg1"/>
                </a:solidFill>
              </a:rPr>
              <a:t>(</a:t>
            </a:r>
            <a:r>
              <a:rPr lang="en-US" sz="2000">
                <a:solidFill>
                  <a:schemeClr val="bg1"/>
                </a:solidFill>
              </a:rPr>
              <a:t>Leeway space, E space)</a:t>
            </a:r>
            <a:endParaRPr lang="el-GR" sz="200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4025900" y="1666875"/>
            <a:ext cx="906463" cy="1327150"/>
            <a:chOff x="2580" y="2205"/>
            <a:chExt cx="446" cy="653"/>
          </a:xfrm>
        </p:grpSpPr>
        <p:sp>
          <p:nvSpPr>
            <p:cNvPr id="56362" name="Freeform 3"/>
            <p:cNvSpPr>
              <a:spLocks/>
            </p:cNvSpPr>
            <p:nvPr/>
          </p:nvSpPr>
          <p:spPr bwMode="auto">
            <a:xfrm>
              <a:off x="2624" y="2205"/>
              <a:ext cx="378" cy="227"/>
            </a:xfrm>
            <a:custGeom>
              <a:avLst/>
              <a:gdLst>
                <a:gd name="T0" fmla="*/ 38 w 378"/>
                <a:gd name="T1" fmla="*/ 212 h 227"/>
                <a:gd name="T2" fmla="*/ 16 w 378"/>
                <a:gd name="T3" fmla="*/ 147 h 227"/>
                <a:gd name="T4" fmla="*/ 0 w 378"/>
                <a:gd name="T5" fmla="*/ 98 h 227"/>
                <a:gd name="T6" fmla="*/ 0 w 378"/>
                <a:gd name="T7" fmla="*/ 68 h 227"/>
                <a:gd name="T8" fmla="*/ 20 w 378"/>
                <a:gd name="T9" fmla="*/ 21 h 227"/>
                <a:gd name="T10" fmla="*/ 62 w 378"/>
                <a:gd name="T11" fmla="*/ 9 h 227"/>
                <a:gd name="T12" fmla="*/ 77 w 378"/>
                <a:gd name="T13" fmla="*/ 22 h 227"/>
                <a:gd name="T14" fmla="*/ 63 w 378"/>
                <a:gd name="T15" fmla="*/ 69 h 227"/>
                <a:gd name="T16" fmla="*/ 77 w 378"/>
                <a:gd name="T17" fmla="*/ 22 h 227"/>
                <a:gd name="T18" fmla="*/ 88 w 378"/>
                <a:gd name="T19" fmla="*/ 5 h 227"/>
                <a:gd name="T20" fmla="*/ 118 w 378"/>
                <a:gd name="T21" fmla="*/ 4 h 227"/>
                <a:gd name="T22" fmla="*/ 151 w 378"/>
                <a:gd name="T23" fmla="*/ 3 h 227"/>
                <a:gd name="T24" fmla="*/ 195 w 378"/>
                <a:gd name="T25" fmla="*/ 4 h 227"/>
                <a:gd name="T26" fmla="*/ 221 w 378"/>
                <a:gd name="T27" fmla="*/ 32 h 227"/>
                <a:gd name="T28" fmla="*/ 224 w 378"/>
                <a:gd name="T29" fmla="*/ 52 h 227"/>
                <a:gd name="T30" fmla="*/ 231 w 378"/>
                <a:gd name="T31" fmla="*/ 79 h 227"/>
                <a:gd name="T32" fmla="*/ 224 w 378"/>
                <a:gd name="T33" fmla="*/ 61 h 227"/>
                <a:gd name="T34" fmla="*/ 221 w 378"/>
                <a:gd name="T35" fmla="*/ 32 h 227"/>
                <a:gd name="T36" fmla="*/ 232 w 378"/>
                <a:gd name="T37" fmla="*/ 14 h 227"/>
                <a:gd name="T38" fmla="*/ 275 w 378"/>
                <a:gd name="T39" fmla="*/ 1 h 227"/>
                <a:gd name="T40" fmla="*/ 304 w 378"/>
                <a:gd name="T41" fmla="*/ 0 h 227"/>
                <a:gd name="T42" fmla="*/ 335 w 378"/>
                <a:gd name="T43" fmla="*/ 1 h 227"/>
                <a:gd name="T44" fmla="*/ 360 w 378"/>
                <a:gd name="T45" fmla="*/ 11 h 227"/>
                <a:gd name="T46" fmla="*/ 375 w 378"/>
                <a:gd name="T47" fmla="*/ 61 h 227"/>
                <a:gd name="T48" fmla="*/ 377 w 378"/>
                <a:gd name="T49" fmla="*/ 93 h 227"/>
                <a:gd name="T50" fmla="*/ 352 w 378"/>
                <a:gd name="T51" fmla="*/ 154 h 227"/>
                <a:gd name="T52" fmla="*/ 340 w 378"/>
                <a:gd name="T53" fmla="*/ 204 h 227"/>
                <a:gd name="T54" fmla="*/ 275 w 378"/>
                <a:gd name="T55" fmla="*/ 222 h 227"/>
                <a:gd name="T56" fmla="*/ 208 w 378"/>
                <a:gd name="T57" fmla="*/ 226 h 227"/>
                <a:gd name="T58" fmla="*/ 123 w 378"/>
                <a:gd name="T59" fmla="*/ 226 h 227"/>
                <a:gd name="T60" fmla="*/ 38 w 378"/>
                <a:gd name="T61" fmla="*/ 212 h 2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8"/>
                <a:gd name="T94" fmla="*/ 0 h 227"/>
                <a:gd name="T95" fmla="*/ 378 w 378"/>
                <a:gd name="T96" fmla="*/ 227 h 2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8" h="227">
                  <a:moveTo>
                    <a:pt x="38" y="212"/>
                  </a:moveTo>
                  <a:lnTo>
                    <a:pt x="16" y="147"/>
                  </a:lnTo>
                  <a:lnTo>
                    <a:pt x="0" y="98"/>
                  </a:lnTo>
                  <a:lnTo>
                    <a:pt x="0" y="68"/>
                  </a:lnTo>
                  <a:lnTo>
                    <a:pt x="20" y="21"/>
                  </a:lnTo>
                  <a:lnTo>
                    <a:pt x="62" y="9"/>
                  </a:lnTo>
                  <a:lnTo>
                    <a:pt x="77" y="22"/>
                  </a:lnTo>
                  <a:lnTo>
                    <a:pt x="63" y="69"/>
                  </a:lnTo>
                  <a:lnTo>
                    <a:pt x="77" y="22"/>
                  </a:lnTo>
                  <a:lnTo>
                    <a:pt x="88" y="5"/>
                  </a:lnTo>
                  <a:lnTo>
                    <a:pt x="118" y="4"/>
                  </a:lnTo>
                  <a:lnTo>
                    <a:pt x="151" y="3"/>
                  </a:lnTo>
                  <a:lnTo>
                    <a:pt x="195" y="4"/>
                  </a:lnTo>
                  <a:lnTo>
                    <a:pt x="221" y="32"/>
                  </a:lnTo>
                  <a:lnTo>
                    <a:pt x="224" y="52"/>
                  </a:lnTo>
                  <a:lnTo>
                    <a:pt x="231" y="79"/>
                  </a:lnTo>
                  <a:lnTo>
                    <a:pt x="224" y="61"/>
                  </a:lnTo>
                  <a:lnTo>
                    <a:pt x="221" y="32"/>
                  </a:lnTo>
                  <a:lnTo>
                    <a:pt x="232" y="14"/>
                  </a:lnTo>
                  <a:lnTo>
                    <a:pt x="275" y="1"/>
                  </a:lnTo>
                  <a:lnTo>
                    <a:pt x="304" y="0"/>
                  </a:lnTo>
                  <a:lnTo>
                    <a:pt x="335" y="1"/>
                  </a:lnTo>
                  <a:lnTo>
                    <a:pt x="360" y="11"/>
                  </a:lnTo>
                  <a:lnTo>
                    <a:pt x="375" y="61"/>
                  </a:lnTo>
                  <a:lnTo>
                    <a:pt x="377" y="93"/>
                  </a:lnTo>
                  <a:lnTo>
                    <a:pt x="352" y="154"/>
                  </a:lnTo>
                  <a:lnTo>
                    <a:pt x="340" y="204"/>
                  </a:lnTo>
                  <a:lnTo>
                    <a:pt x="275" y="222"/>
                  </a:lnTo>
                  <a:lnTo>
                    <a:pt x="208" y="226"/>
                  </a:lnTo>
                  <a:lnTo>
                    <a:pt x="123" y="226"/>
                  </a:lnTo>
                  <a:lnTo>
                    <a:pt x="38" y="212"/>
                  </a:lnTo>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63" name="Freeform 4"/>
            <p:cNvSpPr>
              <a:spLocks/>
            </p:cNvSpPr>
            <p:nvPr/>
          </p:nvSpPr>
          <p:spPr bwMode="auto">
            <a:xfrm>
              <a:off x="2580" y="2410"/>
              <a:ext cx="446" cy="448"/>
            </a:xfrm>
            <a:custGeom>
              <a:avLst/>
              <a:gdLst>
                <a:gd name="T0" fmla="*/ 379 w 446"/>
                <a:gd name="T1" fmla="*/ 0 h 448"/>
                <a:gd name="T2" fmla="*/ 304 w 446"/>
                <a:gd name="T3" fmla="*/ 14 h 448"/>
                <a:gd name="T4" fmla="*/ 240 w 446"/>
                <a:gd name="T5" fmla="*/ 17 h 448"/>
                <a:gd name="T6" fmla="*/ 162 w 446"/>
                <a:gd name="T7" fmla="*/ 21 h 448"/>
                <a:gd name="T8" fmla="*/ 82 w 446"/>
                <a:gd name="T9" fmla="*/ 9 h 448"/>
                <a:gd name="T10" fmla="*/ 71 w 446"/>
                <a:gd name="T11" fmla="*/ 82 h 448"/>
                <a:gd name="T12" fmla="*/ 25 w 446"/>
                <a:gd name="T13" fmla="*/ 174 h 448"/>
                <a:gd name="T14" fmla="*/ 8 w 446"/>
                <a:gd name="T15" fmla="*/ 253 h 448"/>
                <a:gd name="T16" fmla="*/ 0 w 446"/>
                <a:gd name="T17" fmla="*/ 328 h 448"/>
                <a:gd name="T18" fmla="*/ 12 w 446"/>
                <a:gd name="T19" fmla="*/ 404 h 448"/>
                <a:gd name="T20" fmla="*/ 34 w 446"/>
                <a:gd name="T21" fmla="*/ 441 h 448"/>
                <a:gd name="T22" fmla="*/ 67 w 446"/>
                <a:gd name="T23" fmla="*/ 436 h 448"/>
                <a:gd name="T24" fmla="*/ 77 w 446"/>
                <a:gd name="T25" fmla="*/ 400 h 448"/>
                <a:gd name="T26" fmla="*/ 79 w 446"/>
                <a:gd name="T27" fmla="*/ 337 h 448"/>
                <a:gd name="T28" fmla="*/ 89 w 446"/>
                <a:gd name="T29" fmla="*/ 255 h 448"/>
                <a:gd name="T30" fmla="*/ 125 w 446"/>
                <a:gd name="T31" fmla="*/ 183 h 448"/>
                <a:gd name="T32" fmla="*/ 178 w 446"/>
                <a:gd name="T33" fmla="*/ 142 h 448"/>
                <a:gd name="T34" fmla="*/ 230 w 446"/>
                <a:gd name="T35" fmla="*/ 126 h 448"/>
                <a:gd name="T36" fmla="*/ 287 w 446"/>
                <a:gd name="T37" fmla="*/ 145 h 448"/>
                <a:gd name="T38" fmla="*/ 327 w 446"/>
                <a:gd name="T39" fmla="*/ 206 h 448"/>
                <a:gd name="T40" fmla="*/ 349 w 446"/>
                <a:gd name="T41" fmla="*/ 255 h 448"/>
                <a:gd name="T42" fmla="*/ 365 w 446"/>
                <a:gd name="T43" fmla="*/ 301 h 448"/>
                <a:gd name="T44" fmla="*/ 371 w 446"/>
                <a:gd name="T45" fmla="*/ 352 h 448"/>
                <a:gd name="T46" fmla="*/ 369 w 446"/>
                <a:gd name="T47" fmla="*/ 400 h 448"/>
                <a:gd name="T48" fmla="*/ 369 w 446"/>
                <a:gd name="T49" fmla="*/ 435 h 448"/>
                <a:gd name="T50" fmla="*/ 398 w 446"/>
                <a:gd name="T51" fmla="*/ 447 h 448"/>
                <a:gd name="T52" fmla="*/ 426 w 446"/>
                <a:gd name="T53" fmla="*/ 411 h 448"/>
                <a:gd name="T54" fmla="*/ 441 w 446"/>
                <a:gd name="T55" fmla="*/ 348 h 448"/>
                <a:gd name="T56" fmla="*/ 445 w 446"/>
                <a:gd name="T57" fmla="*/ 295 h 448"/>
                <a:gd name="T58" fmla="*/ 434 w 446"/>
                <a:gd name="T59" fmla="*/ 240 h 448"/>
                <a:gd name="T60" fmla="*/ 404 w 446"/>
                <a:gd name="T61" fmla="*/ 174 h 448"/>
                <a:gd name="T62" fmla="*/ 382 w 446"/>
                <a:gd name="T63" fmla="*/ 118 h 448"/>
                <a:gd name="T64" fmla="*/ 371 w 446"/>
                <a:gd name="T65" fmla="*/ 63 h 448"/>
                <a:gd name="T66" fmla="*/ 379 w 446"/>
                <a:gd name="T67" fmla="*/ 0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6"/>
                <a:gd name="T103" fmla="*/ 0 h 448"/>
                <a:gd name="T104" fmla="*/ 446 w 44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6" h="448">
                  <a:moveTo>
                    <a:pt x="379" y="0"/>
                  </a:moveTo>
                  <a:lnTo>
                    <a:pt x="304" y="14"/>
                  </a:lnTo>
                  <a:lnTo>
                    <a:pt x="240" y="17"/>
                  </a:lnTo>
                  <a:lnTo>
                    <a:pt x="162" y="21"/>
                  </a:lnTo>
                  <a:lnTo>
                    <a:pt x="82" y="9"/>
                  </a:lnTo>
                  <a:lnTo>
                    <a:pt x="71" y="82"/>
                  </a:lnTo>
                  <a:lnTo>
                    <a:pt x="25" y="174"/>
                  </a:lnTo>
                  <a:lnTo>
                    <a:pt x="8" y="253"/>
                  </a:lnTo>
                  <a:lnTo>
                    <a:pt x="0" y="328"/>
                  </a:lnTo>
                  <a:lnTo>
                    <a:pt x="12" y="404"/>
                  </a:lnTo>
                  <a:lnTo>
                    <a:pt x="34" y="441"/>
                  </a:lnTo>
                  <a:lnTo>
                    <a:pt x="67" y="436"/>
                  </a:lnTo>
                  <a:lnTo>
                    <a:pt x="77" y="400"/>
                  </a:lnTo>
                  <a:lnTo>
                    <a:pt x="79" y="337"/>
                  </a:lnTo>
                  <a:lnTo>
                    <a:pt x="89" y="255"/>
                  </a:lnTo>
                  <a:lnTo>
                    <a:pt x="125" y="183"/>
                  </a:lnTo>
                  <a:lnTo>
                    <a:pt x="178" y="142"/>
                  </a:lnTo>
                  <a:lnTo>
                    <a:pt x="230" y="126"/>
                  </a:lnTo>
                  <a:lnTo>
                    <a:pt x="287" y="145"/>
                  </a:lnTo>
                  <a:lnTo>
                    <a:pt x="327" y="206"/>
                  </a:lnTo>
                  <a:lnTo>
                    <a:pt x="349" y="255"/>
                  </a:lnTo>
                  <a:lnTo>
                    <a:pt x="365" y="301"/>
                  </a:lnTo>
                  <a:lnTo>
                    <a:pt x="371" y="352"/>
                  </a:lnTo>
                  <a:lnTo>
                    <a:pt x="369" y="400"/>
                  </a:lnTo>
                  <a:lnTo>
                    <a:pt x="369" y="435"/>
                  </a:lnTo>
                  <a:lnTo>
                    <a:pt x="398" y="447"/>
                  </a:lnTo>
                  <a:lnTo>
                    <a:pt x="426" y="411"/>
                  </a:lnTo>
                  <a:lnTo>
                    <a:pt x="441" y="348"/>
                  </a:lnTo>
                  <a:lnTo>
                    <a:pt x="445" y="295"/>
                  </a:lnTo>
                  <a:lnTo>
                    <a:pt x="434" y="240"/>
                  </a:lnTo>
                  <a:lnTo>
                    <a:pt x="404" y="174"/>
                  </a:lnTo>
                  <a:lnTo>
                    <a:pt x="382" y="118"/>
                  </a:lnTo>
                  <a:lnTo>
                    <a:pt x="371" y="63"/>
                  </a:lnTo>
                  <a:lnTo>
                    <a:pt x="379" y="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6323" name="Group 5"/>
          <p:cNvGrpSpPr>
            <a:grpSpLocks/>
          </p:cNvGrpSpPr>
          <p:nvPr/>
        </p:nvGrpSpPr>
        <p:grpSpPr bwMode="auto">
          <a:xfrm rot="-755186">
            <a:off x="2884488" y="1614488"/>
            <a:ext cx="1331912" cy="1749425"/>
            <a:chOff x="4070" y="1040"/>
            <a:chExt cx="656" cy="861"/>
          </a:xfrm>
        </p:grpSpPr>
        <p:sp>
          <p:nvSpPr>
            <p:cNvPr id="399366" name="Freeform 6"/>
            <p:cNvSpPr>
              <a:spLocks/>
            </p:cNvSpPr>
            <p:nvPr/>
          </p:nvSpPr>
          <p:spPr bwMode="auto">
            <a:xfrm>
              <a:off x="4269" y="1040"/>
              <a:ext cx="457" cy="342"/>
            </a:xfrm>
            <a:custGeom>
              <a:avLst/>
              <a:gdLst/>
              <a:ahLst/>
              <a:cxnLst>
                <a:cxn ang="0">
                  <a:pos x="4" y="238"/>
                </a:cxn>
                <a:cxn ang="0">
                  <a:pos x="3" y="153"/>
                </a:cxn>
                <a:cxn ang="0">
                  <a:pos x="0" y="87"/>
                </a:cxn>
                <a:cxn ang="0">
                  <a:pos x="9" y="51"/>
                </a:cxn>
                <a:cxn ang="0">
                  <a:pos x="43" y="0"/>
                </a:cxn>
                <a:cxn ang="0">
                  <a:pos x="97" y="4"/>
                </a:cxn>
                <a:cxn ang="0">
                  <a:pos x="110" y="24"/>
                </a:cxn>
                <a:cxn ang="0">
                  <a:pos x="72" y="107"/>
                </a:cxn>
                <a:cxn ang="0">
                  <a:pos x="110" y="24"/>
                </a:cxn>
                <a:cxn ang="0">
                  <a:pos x="132" y="9"/>
                </a:cxn>
                <a:cxn ang="0">
                  <a:pos x="151" y="7"/>
                </a:cxn>
                <a:cxn ang="0">
                  <a:pos x="189" y="13"/>
                </a:cxn>
                <a:cxn ang="0">
                  <a:pos x="260" y="48"/>
                </a:cxn>
                <a:cxn ang="0">
                  <a:pos x="280" y="88"/>
                </a:cxn>
                <a:cxn ang="0">
                  <a:pos x="276" y="125"/>
                </a:cxn>
                <a:cxn ang="0">
                  <a:pos x="256" y="174"/>
                </a:cxn>
                <a:cxn ang="0">
                  <a:pos x="276" y="125"/>
                </a:cxn>
                <a:cxn ang="0">
                  <a:pos x="280" y="88"/>
                </a:cxn>
                <a:cxn ang="0">
                  <a:pos x="301" y="72"/>
                </a:cxn>
                <a:cxn ang="0">
                  <a:pos x="356" y="72"/>
                </a:cxn>
                <a:cxn ang="0">
                  <a:pos x="393" y="77"/>
                </a:cxn>
                <a:cxn ang="0">
                  <a:pos x="437" y="90"/>
                </a:cxn>
                <a:cxn ang="0">
                  <a:pos x="454" y="115"/>
                </a:cxn>
                <a:cxn ang="0">
                  <a:pos x="456" y="180"/>
                </a:cxn>
                <a:cxn ang="0">
                  <a:pos x="447" y="222"/>
                </a:cxn>
                <a:cxn ang="0">
                  <a:pos x="396" y="284"/>
                </a:cxn>
                <a:cxn ang="0">
                  <a:pos x="365" y="341"/>
                </a:cxn>
                <a:cxn ang="0">
                  <a:pos x="283" y="336"/>
                </a:cxn>
                <a:cxn ang="0">
                  <a:pos x="201" y="316"/>
                </a:cxn>
                <a:cxn ang="0">
                  <a:pos x="100" y="286"/>
                </a:cxn>
                <a:cxn ang="0">
                  <a:pos x="4" y="238"/>
                </a:cxn>
              </a:cxnLst>
              <a:rect l="0" t="0" r="r" b="b"/>
              <a:pathLst>
                <a:path w="457" h="342">
                  <a:moveTo>
                    <a:pt x="4" y="238"/>
                  </a:moveTo>
                  <a:lnTo>
                    <a:pt x="3" y="153"/>
                  </a:lnTo>
                  <a:lnTo>
                    <a:pt x="0" y="87"/>
                  </a:lnTo>
                  <a:lnTo>
                    <a:pt x="9" y="51"/>
                  </a:lnTo>
                  <a:lnTo>
                    <a:pt x="43" y="0"/>
                  </a:lnTo>
                  <a:lnTo>
                    <a:pt x="97" y="4"/>
                  </a:lnTo>
                  <a:lnTo>
                    <a:pt x="110" y="24"/>
                  </a:lnTo>
                  <a:lnTo>
                    <a:pt x="72" y="107"/>
                  </a:lnTo>
                  <a:lnTo>
                    <a:pt x="110" y="24"/>
                  </a:lnTo>
                  <a:lnTo>
                    <a:pt x="132" y="9"/>
                  </a:lnTo>
                  <a:lnTo>
                    <a:pt x="151" y="7"/>
                  </a:lnTo>
                  <a:lnTo>
                    <a:pt x="189" y="13"/>
                  </a:lnTo>
                  <a:lnTo>
                    <a:pt x="260" y="48"/>
                  </a:lnTo>
                  <a:lnTo>
                    <a:pt x="280" y="88"/>
                  </a:lnTo>
                  <a:lnTo>
                    <a:pt x="276" y="125"/>
                  </a:lnTo>
                  <a:lnTo>
                    <a:pt x="256" y="174"/>
                  </a:lnTo>
                  <a:lnTo>
                    <a:pt x="276" y="125"/>
                  </a:lnTo>
                  <a:lnTo>
                    <a:pt x="280" y="88"/>
                  </a:lnTo>
                  <a:lnTo>
                    <a:pt x="301" y="72"/>
                  </a:lnTo>
                  <a:lnTo>
                    <a:pt x="356" y="72"/>
                  </a:lnTo>
                  <a:lnTo>
                    <a:pt x="393" y="77"/>
                  </a:lnTo>
                  <a:lnTo>
                    <a:pt x="437" y="90"/>
                  </a:lnTo>
                  <a:lnTo>
                    <a:pt x="454" y="115"/>
                  </a:lnTo>
                  <a:lnTo>
                    <a:pt x="456" y="180"/>
                  </a:lnTo>
                  <a:lnTo>
                    <a:pt x="447" y="222"/>
                  </a:lnTo>
                  <a:lnTo>
                    <a:pt x="396" y="284"/>
                  </a:lnTo>
                  <a:lnTo>
                    <a:pt x="365" y="341"/>
                  </a:lnTo>
                  <a:lnTo>
                    <a:pt x="283" y="336"/>
                  </a:lnTo>
                  <a:lnTo>
                    <a:pt x="201" y="316"/>
                  </a:lnTo>
                  <a:lnTo>
                    <a:pt x="100" y="286"/>
                  </a:lnTo>
                  <a:lnTo>
                    <a:pt x="4" y="238"/>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6361" name="Freeform 7"/>
            <p:cNvSpPr>
              <a:spLocks/>
            </p:cNvSpPr>
            <p:nvPr/>
          </p:nvSpPr>
          <p:spPr bwMode="auto">
            <a:xfrm>
              <a:off x="4070" y="1280"/>
              <a:ext cx="564" cy="621"/>
            </a:xfrm>
            <a:custGeom>
              <a:avLst/>
              <a:gdLst>
                <a:gd name="T0" fmla="*/ 563 w 564"/>
                <a:gd name="T1" fmla="*/ 101 h 621"/>
                <a:gd name="T2" fmla="*/ 481 w 564"/>
                <a:gd name="T3" fmla="*/ 97 h 621"/>
                <a:gd name="T4" fmla="*/ 399 w 564"/>
                <a:gd name="T5" fmla="*/ 77 h 621"/>
                <a:gd name="T6" fmla="*/ 298 w 564"/>
                <a:gd name="T7" fmla="*/ 47 h 621"/>
                <a:gd name="T8" fmla="*/ 202 w 564"/>
                <a:gd name="T9" fmla="*/ 0 h 621"/>
                <a:gd name="T10" fmla="*/ 176 w 564"/>
                <a:gd name="T11" fmla="*/ 94 h 621"/>
                <a:gd name="T12" fmla="*/ 92 w 564"/>
                <a:gd name="T13" fmla="*/ 240 h 621"/>
                <a:gd name="T14" fmla="*/ 44 w 564"/>
                <a:gd name="T15" fmla="*/ 392 h 621"/>
                <a:gd name="T16" fmla="*/ 0 w 564"/>
                <a:gd name="T17" fmla="*/ 461 h 621"/>
                <a:gd name="T18" fmla="*/ 3 w 564"/>
                <a:gd name="T19" fmla="*/ 517 h 621"/>
                <a:gd name="T20" fmla="*/ 20 w 564"/>
                <a:gd name="T21" fmla="*/ 534 h 621"/>
                <a:gd name="T22" fmla="*/ 65 w 564"/>
                <a:gd name="T23" fmla="*/ 522 h 621"/>
                <a:gd name="T24" fmla="*/ 104 w 564"/>
                <a:gd name="T25" fmla="*/ 490 h 621"/>
                <a:gd name="T26" fmla="*/ 157 w 564"/>
                <a:gd name="T27" fmla="*/ 399 h 621"/>
                <a:gd name="T28" fmla="*/ 330 w 564"/>
                <a:gd name="T29" fmla="*/ 221 h 621"/>
                <a:gd name="T30" fmla="*/ 338 w 564"/>
                <a:gd name="T31" fmla="*/ 231 h 621"/>
                <a:gd name="T32" fmla="*/ 353 w 564"/>
                <a:gd name="T33" fmla="*/ 271 h 621"/>
                <a:gd name="T34" fmla="*/ 353 w 564"/>
                <a:gd name="T35" fmla="*/ 312 h 621"/>
                <a:gd name="T36" fmla="*/ 342 w 564"/>
                <a:gd name="T37" fmla="*/ 372 h 621"/>
                <a:gd name="T38" fmla="*/ 302 w 564"/>
                <a:gd name="T39" fmla="*/ 463 h 621"/>
                <a:gd name="T40" fmla="*/ 266 w 564"/>
                <a:gd name="T41" fmla="*/ 519 h 621"/>
                <a:gd name="T42" fmla="*/ 247 w 564"/>
                <a:gd name="T43" fmla="*/ 573 h 621"/>
                <a:gd name="T44" fmla="*/ 262 w 564"/>
                <a:gd name="T45" fmla="*/ 613 h 621"/>
                <a:gd name="T46" fmla="*/ 281 w 564"/>
                <a:gd name="T47" fmla="*/ 620 h 621"/>
                <a:gd name="T48" fmla="*/ 326 w 564"/>
                <a:gd name="T49" fmla="*/ 609 h 621"/>
                <a:gd name="T50" fmla="*/ 407 w 564"/>
                <a:gd name="T51" fmla="*/ 536 h 621"/>
                <a:gd name="T52" fmla="*/ 469 w 564"/>
                <a:gd name="T53" fmla="*/ 470 h 621"/>
                <a:gd name="T54" fmla="*/ 487 w 564"/>
                <a:gd name="T55" fmla="*/ 436 h 621"/>
                <a:gd name="T56" fmla="*/ 505 w 564"/>
                <a:gd name="T57" fmla="*/ 354 h 621"/>
                <a:gd name="T58" fmla="*/ 507 w 564"/>
                <a:gd name="T59" fmla="*/ 251 h 621"/>
                <a:gd name="T60" fmla="*/ 524 w 564"/>
                <a:gd name="T61" fmla="*/ 189 h 621"/>
                <a:gd name="T62" fmla="*/ 563 w 564"/>
                <a:gd name="T63" fmla="*/ 101 h 6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621"/>
                <a:gd name="T98" fmla="*/ 564 w 564"/>
                <a:gd name="T99" fmla="*/ 621 h 6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621">
                  <a:moveTo>
                    <a:pt x="563" y="101"/>
                  </a:moveTo>
                  <a:lnTo>
                    <a:pt x="481" y="97"/>
                  </a:lnTo>
                  <a:lnTo>
                    <a:pt x="399" y="77"/>
                  </a:lnTo>
                  <a:lnTo>
                    <a:pt x="298" y="47"/>
                  </a:lnTo>
                  <a:lnTo>
                    <a:pt x="202" y="0"/>
                  </a:lnTo>
                  <a:lnTo>
                    <a:pt x="176" y="94"/>
                  </a:lnTo>
                  <a:lnTo>
                    <a:pt x="92" y="240"/>
                  </a:lnTo>
                  <a:lnTo>
                    <a:pt x="44" y="392"/>
                  </a:lnTo>
                  <a:lnTo>
                    <a:pt x="0" y="461"/>
                  </a:lnTo>
                  <a:lnTo>
                    <a:pt x="3" y="517"/>
                  </a:lnTo>
                  <a:lnTo>
                    <a:pt x="20" y="534"/>
                  </a:lnTo>
                  <a:lnTo>
                    <a:pt x="65" y="522"/>
                  </a:lnTo>
                  <a:lnTo>
                    <a:pt x="104" y="490"/>
                  </a:lnTo>
                  <a:lnTo>
                    <a:pt x="157" y="399"/>
                  </a:lnTo>
                  <a:lnTo>
                    <a:pt x="330" y="221"/>
                  </a:lnTo>
                  <a:lnTo>
                    <a:pt x="338" y="231"/>
                  </a:lnTo>
                  <a:lnTo>
                    <a:pt x="353" y="271"/>
                  </a:lnTo>
                  <a:lnTo>
                    <a:pt x="353" y="312"/>
                  </a:lnTo>
                  <a:lnTo>
                    <a:pt x="342" y="372"/>
                  </a:lnTo>
                  <a:lnTo>
                    <a:pt x="302" y="463"/>
                  </a:lnTo>
                  <a:lnTo>
                    <a:pt x="266" y="519"/>
                  </a:lnTo>
                  <a:lnTo>
                    <a:pt x="247" y="573"/>
                  </a:lnTo>
                  <a:lnTo>
                    <a:pt x="262" y="613"/>
                  </a:lnTo>
                  <a:lnTo>
                    <a:pt x="281" y="620"/>
                  </a:lnTo>
                  <a:lnTo>
                    <a:pt x="326" y="609"/>
                  </a:lnTo>
                  <a:lnTo>
                    <a:pt x="407" y="536"/>
                  </a:lnTo>
                  <a:lnTo>
                    <a:pt x="469" y="470"/>
                  </a:lnTo>
                  <a:lnTo>
                    <a:pt x="487" y="436"/>
                  </a:lnTo>
                  <a:lnTo>
                    <a:pt x="505" y="354"/>
                  </a:lnTo>
                  <a:lnTo>
                    <a:pt x="507" y="251"/>
                  </a:lnTo>
                  <a:lnTo>
                    <a:pt x="524" y="189"/>
                  </a:lnTo>
                  <a:lnTo>
                    <a:pt x="563" y="101"/>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sp>
        <p:nvSpPr>
          <p:cNvPr id="56324" name="Freeform 8"/>
          <p:cNvSpPr>
            <a:spLocks/>
          </p:cNvSpPr>
          <p:nvPr/>
        </p:nvSpPr>
        <p:spPr bwMode="auto">
          <a:xfrm>
            <a:off x="4306888" y="3032125"/>
            <a:ext cx="366712" cy="590550"/>
          </a:xfrm>
          <a:custGeom>
            <a:avLst/>
            <a:gdLst>
              <a:gd name="T0" fmla="*/ 182562 w 231"/>
              <a:gd name="T1" fmla="*/ 63500 h 372"/>
              <a:gd name="T2" fmla="*/ 73025 w 231"/>
              <a:gd name="T3" fmla="*/ 65088 h 372"/>
              <a:gd name="T4" fmla="*/ 0 w 231"/>
              <a:gd name="T5" fmla="*/ 3175 h 372"/>
              <a:gd name="T6" fmla="*/ 20637 w 231"/>
              <a:gd name="T7" fmla="*/ 184150 h 372"/>
              <a:gd name="T8" fmla="*/ 52387 w 231"/>
              <a:gd name="T9" fmla="*/ 539750 h 372"/>
              <a:gd name="T10" fmla="*/ 141287 w 231"/>
              <a:gd name="T11" fmla="*/ 512763 h 372"/>
              <a:gd name="T12" fmla="*/ 265112 w 231"/>
              <a:gd name="T13" fmla="*/ 522288 h 372"/>
              <a:gd name="T14" fmla="*/ 325437 w 231"/>
              <a:gd name="T15" fmla="*/ 523875 h 372"/>
              <a:gd name="T16" fmla="*/ 342900 w 231"/>
              <a:gd name="T17" fmla="*/ 165100 h 372"/>
              <a:gd name="T18" fmla="*/ 366712 w 231"/>
              <a:gd name="T19" fmla="*/ 0 h 372"/>
              <a:gd name="T20" fmla="*/ 325437 w 231"/>
              <a:gd name="T21" fmla="*/ 34925 h 372"/>
              <a:gd name="T22" fmla="*/ 182562 w 231"/>
              <a:gd name="T23" fmla="*/ 63500 h 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372"/>
              <a:gd name="T38" fmla="*/ 231 w 231"/>
              <a:gd name="T39" fmla="*/ 372 h 3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372">
                <a:moveTo>
                  <a:pt x="115" y="40"/>
                </a:moveTo>
                <a:lnTo>
                  <a:pt x="46" y="41"/>
                </a:lnTo>
                <a:lnTo>
                  <a:pt x="0" y="2"/>
                </a:lnTo>
                <a:lnTo>
                  <a:pt x="13" y="116"/>
                </a:lnTo>
                <a:lnTo>
                  <a:pt x="33" y="340"/>
                </a:lnTo>
                <a:cubicBezTo>
                  <a:pt x="46" y="372"/>
                  <a:pt x="67" y="328"/>
                  <a:pt x="89" y="323"/>
                </a:cubicBezTo>
                <a:cubicBezTo>
                  <a:pt x="111" y="318"/>
                  <a:pt x="148" y="325"/>
                  <a:pt x="167" y="329"/>
                </a:cubicBezTo>
                <a:cubicBezTo>
                  <a:pt x="186" y="333"/>
                  <a:pt x="196" y="364"/>
                  <a:pt x="205" y="330"/>
                </a:cubicBezTo>
                <a:lnTo>
                  <a:pt x="216" y="104"/>
                </a:lnTo>
                <a:lnTo>
                  <a:pt x="231" y="0"/>
                </a:lnTo>
                <a:lnTo>
                  <a:pt x="205" y="22"/>
                </a:lnTo>
                <a:lnTo>
                  <a:pt x="115" y="4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9369" name="Freeform 9"/>
          <p:cNvSpPr>
            <a:spLocks/>
          </p:cNvSpPr>
          <p:nvPr/>
        </p:nvSpPr>
        <p:spPr bwMode="auto">
          <a:xfrm rot="730838">
            <a:off x="4221163" y="2493963"/>
            <a:ext cx="514350" cy="61912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6326" name="Freeform 10"/>
          <p:cNvSpPr>
            <a:spLocks/>
          </p:cNvSpPr>
          <p:nvPr/>
        </p:nvSpPr>
        <p:spPr bwMode="auto">
          <a:xfrm>
            <a:off x="4902200" y="1665288"/>
            <a:ext cx="617538" cy="349250"/>
          </a:xfrm>
          <a:custGeom>
            <a:avLst/>
            <a:gdLst>
              <a:gd name="T0" fmla="*/ 62973 w 304"/>
              <a:gd name="T1" fmla="*/ 328945 h 172"/>
              <a:gd name="T2" fmla="*/ 26408 w 304"/>
              <a:gd name="T3" fmla="*/ 227419 h 172"/>
              <a:gd name="T4" fmla="*/ 0 w 304"/>
              <a:gd name="T5" fmla="*/ 152289 h 172"/>
              <a:gd name="T6" fmla="*/ 0 w 304"/>
              <a:gd name="T7" fmla="*/ 105587 h 172"/>
              <a:gd name="T8" fmla="*/ 32502 w 304"/>
              <a:gd name="T9" fmla="*/ 32488 h 172"/>
              <a:gd name="T10" fmla="*/ 101569 w 304"/>
              <a:gd name="T11" fmla="*/ 14214 h 172"/>
              <a:gd name="T12" fmla="*/ 192981 w 304"/>
              <a:gd name="T13" fmla="*/ 6092 h 172"/>
              <a:gd name="T14" fmla="*/ 247828 w 304"/>
              <a:gd name="T15" fmla="*/ 4061 h 172"/>
              <a:gd name="T16" fmla="*/ 318926 w 304"/>
              <a:gd name="T17" fmla="*/ 6092 h 172"/>
              <a:gd name="T18" fmla="*/ 361585 w 304"/>
              <a:gd name="T19" fmla="*/ 48733 h 172"/>
              <a:gd name="T20" fmla="*/ 367679 w 304"/>
              <a:gd name="T21" fmla="*/ 81221 h 172"/>
              <a:gd name="T22" fmla="*/ 361585 w 304"/>
              <a:gd name="T23" fmla="*/ 48733 h 172"/>
              <a:gd name="T24" fmla="*/ 379867 w 304"/>
              <a:gd name="T25" fmla="*/ 22336 h 172"/>
              <a:gd name="T26" fmla="*/ 450965 w 304"/>
              <a:gd name="T27" fmla="*/ 2031 h 172"/>
              <a:gd name="T28" fmla="*/ 497687 w 304"/>
              <a:gd name="T29" fmla="*/ 0 h 172"/>
              <a:gd name="T30" fmla="*/ 548471 w 304"/>
              <a:gd name="T31" fmla="*/ 2031 h 172"/>
              <a:gd name="T32" fmla="*/ 589099 w 304"/>
              <a:gd name="T33" fmla="*/ 16244 h 172"/>
              <a:gd name="T34" fmla="*/ 615507 w 304"/>
              <a:gd name="T35" fmla="*/ 93404 h 172"/>
              <a:gd name="T36" fmla="*/ 617538 w 304"/>
              <a:gd name="T37" fmla="*/ 144167 h 172"/>
              <a:gd name="T38" fmla="*/ 576911 w 304"/>
              <a:gd name="T39" fmla="*/ 237571 h 172"/>
              <a:gd name="T40" fmla="*/ 556597 w 304"/>
              <a:gd name="T41" fmla="*/ 314731 h 172"/>
              <a:gd name="T42" fmla="*/ 450965 w 304"/>
              <a:gd name="T43" fmla="*/ 343158 h 172"/>
              <a:gd name="T44" fmla="*/ 341271 w 304"/>
              <a:gd name="T45" fmla="*/ 349250 h 172"/>
              <a:gd name="T46" fmla="*/ 201106 w 304"/>
              <a:gd name="T47" fmla="*/ 349250 h 172"/>
              <a:gd name="T48" fmla="*/ 62973 w 304"/>
              <a:gd name="T49" fmla="*/ 328945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72"/>
              <a:gd name="T77" fmla="*/ 304 w 304"/>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72">
                <a:moveTo>
                  <a:pt x="31" y="162"/>
                </a:moveTo>
                <a:lnTo>
                  <a:pt x="13" y="112"/>
                </a:lnTo>
                <a:lnTo>
                  <a:pt x="0" y="75"/>
                </a:lnTo>
                <a:lnTo>
                  <a:pt x="0" y="52"/>
                </a:lnTo>
                <a:lnTo>
                  <a:pt x="16" y="16"/>
                </a:lnTo>
                <a:lnTo>
                  <a:pt x="50" y="7"/>
                </a:lnTo>
                <a:lnTo>
                  <a:pt x="95" y="3"/>
                </a:lnTo>
                <a:lnTo>
                  <a:pt x="122" y="2"/>
                </a:lnTo>
                <a:lnTo>
                  <a:pt x="157" y="3"/>
                </a:lnTo>
                <a:lnTo>
                  <a:pt x="178" y="24"/>
                </a:lnTo>
                <a:lnTo>
                  <a:pt x="181" y="40"/>
                </a:lnTo>
                <a:lnTo>
                  <a:pt x="178" y="24"/>
                </a:lnTo>
                <a:lnTo>
                  <a:pt x="187" y="11"/>
                </a:lnTo>
                <a:lnTo>
                  <a:pt x="222" y="1"/>
                </a:lnTo>
                <a:lnTo>
                  <a:pt x="245" y="0"/>
                </a:lnTo>
                <a:lnTo>
                  <a:pt x="270" y="1"/>
                </a:lnTo>
                <a:lnTo>
                  <a:pt x="290" y="8"/>
                </a:lnTo>
                <a:lnTo>
                  <a:pt x="303" y="46"/>
                </a:lnTo>
                <a:lnTo>
                  <a:pt x="304" y="71"/>
                </a:lnTo>
                <a:lnTo>
                  <a:pt x="284" y="117"/>
                </a:lnTo>
                <a:lnTo>
                  <a:pt x="274" y="155"/>
                </a:lnTo>
                <a:lnTo>
                  <a:pt x="222" y="169"/>
                </a:lnTo>
                <a:lnTo>
                  <a:pt x="168" y="172"/>
                </a:lnTo>
                <a:lnTo>
                  <a:pt x="99" y="172"/>
                </a:lnTo>
                <a:lnTo>
                  <a:pt x="31" y="162"/>
                </a:lnTo>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27" name="Freeform 11"/>
          <p:cNvSpPr>
            <a:spLocks/>
          </p:cNvSpPr>
          <p:nvPr/>
        </p:nvSpPr>
        <p:spPr bwMode="auto">
          <a:xfrm>
            <a:off x="4872038" y="1984375"/>
            <a:ext cx="639762" cy="530225"/>
          </a:xfrm>
          <a:custGeom>
            <a:avLst/>
            <a:gdLst>
              <a:gd name="T0" fmla="*/ 584925 w 315"/>
              <a:gd name="T1" fmla="*/ 0 h 261"/>
              <a:gd name="T2" fmla="*/ 461035 w 315"/>
              <a:gd name="T3" fmla="*/ 22347 h 261"/>
              <a:gd name="T4" fmla="*/ 357454 w 315"/>
              <a:gd name="T5" fmla="*/ 26410 h 261"/>
              <a:gd name="T6" fmla="*/ 229502 w 315"/>
              <a:gd name="T7" fmla="*/ 32504 h 261"/>
              <a:gd name="T8" fmla="*/ 97488 w 315"/>
              <a:gd name="T9" fmla="*/ 14221 h 261"/>
              <a:gd name="T10" fmla="*/ 79209 w 315"/>
              <a:gd name="T11" fmla="*/ 125954 h 261"/>
              <a:gd name="T12" fmla="*/ 0 w 315"/>
              <a:gd name="T13" fmla="*/ 327074 h 261"/>
              <a:gd name="T14" fmla="*/ 18279 w 315"/>
              <a:gd name="T15" fmla="*/ 455059 h 261"/>
              <a:gd name="T16" fmla="*/ 93426 w 315"/>
              <a:gd name="T17" fmla="*/ 520067 h 261"/>
              <a:gd name="T18" fmla="*/ 109673 w 315"/>
              <a:gd name="T19" fmla="*/ 394114 h 261"/>
              <a:gd name="T20" fmla="*/ 168572 w 315"/>
              <a:gd name="T21" fmla="*/ 282380 h 261"/>
              <a:gd name="T22" fmla="*/ 255905 w 315"/>
              <a:gd name="T23" fmla="*/ 219403 h 261"/>
              <a:gd name="T24" fmla="*/ 341206 w 315"/>
              <a:gd name="T25" fmla="*/ 195025 h 261"/>
              <a:gd name="T26" fmla="*/ 434632 w 315"/>
              <a:gd name="T27" fmla="*/ 223466 h 261"/>
              <a:gd name="T28" fmla="*/ 505717 w 315"/>
              <a:gd name="T29" fmla="*/ 314885 h 261"/>
              <a:gd name="T30" fmla="*/ 554460 w 315"/>
              <a:gd name="T31" fmla="*/ 455059 h 261"/>
              <a:gd name="T32" fmla="*/ 627576 w 315"/>
              <a:gd name="T33" fmla="*/ 406303 h 261"/>
              <a:gd name="T34" fmla="*/ 625545 w 315"/>
              <a:gd name="T35" fmla="*/ 268160 h 261"/>
              <a:gd name="T36" fmla="*/ 570708 w 315"/>
              <a:gd name="T37" fmla="*/ 97513 h 261"/>
              <a:gd name="T38" fmla="*/ 584925 w 315"/>
              <a:gd name="T39" fmla="*/ 0 h 2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61"/>
              <a:gd name="T62" fmla="*/ 315 w 315"/>
              <a:gd name="T63" fmla="*/ 261 h 2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61">
                <a:moveTo>
                  <a:pt x="288" y="0"/>
                </a:moveTo>
                <a:lnTo>
                  <a:pt x="227" y="11"/>
                </a:lnTo>
                <a:lnTo>
                  <a:pt x="176" y="13"/>
                </a:lnTo>
                <a:lnTo>
                  <a:pt x="113" y="16"/>
                </a:lnTo>
                <a:lnTo>
                  <a:pt x="48" y="7"/>
                </a:lnTo>
                <a:lnTo>
                  <a:pt x="39" y="62"/>
                </a:lnTo>
                <a:lnTo>
                  <a:pt x="0" y="161"/>
                </a:lnTo>
                <a:lnTo>
                  <a:pt x="9" y="224"/>
                </a:lnTo>
                <a:cubicBezTo>
                  <a:pt x="17" y="240"/>
                  <a:pt x="38" y="261"/>
                  <a:pt x="46" y="256"/>
                </a:cubicBezTo>
                <a:cubicBezTo>
                  <a:pt x="54" y="251"/>
                  <a:pt x="48" y="213"/>
                  <a:pt x="54" y="194"/>
                </a:cubicBezTo>
                <a:lnTo>
                  <a:pt x="83" y="139"/>
                </a:lnTo>
                <a:lnTo>
                  <a:pt x="126" y="108"/>
                </a:lnTo>
                <a:lnTo>
                  <a:pt x="168" y="96"/>
                </a:lnTo>
                <a:lnTo>
                  <a:pt x="214" y="110"/>
                </a:lnTo>
                <a:lnTo>
                  <a:pt x="249" y="155"/>
                </a:lnTo>
                <a:lnTo>
                  <a:pt x="273" y="224"/>
                </a:lnTo>
                <a:cubicBezTo>
                  <a:pt x="283" y="231"/>
                  <a:pt x="303" y="215"/>
                  <a:pt x="309" y="200"/>
                </a:cubicBezTo>
                <a:cubicBezTo>
                  <a:pt x="315" y="185"/>
                  <a:pt x="313" y="157"/>
                  <a:pt x="308" y="132"/>
                </a:cubicBezTo>
                <a:lnTo>
                  <a:pt x="281" y="48"/>
                </a:lnTo>
                <a:lnTo>
                  <a:pt x="288" y="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28" name="Freeform 12"/>
          <p:cNvSpPr>
            <a:spLocks/>
          </p:cNvSpPr>
          <p:nvPr/>
        </p:nvSpPr>
        <p:spPr bwMode="auto">
          <a:xfrm>
            <a:off x="5033963" y="2797175"/>
            <a:ext cx="366712" cy="785813"/>
          </a:xfrm>
          <a:custGeom>
            <a:avLst/>
            <a:gdLst>
              <a:gd name="T0" fmla="*/ 182562 w 231"/>
              <a:gd name="T1" fmla="*/ 63500 h 495"/>
              <a:gd name="T2" fmla="*/ 73025 w 231"/>
              <a:gd name="T3" fmla="*/ 65088 h 495"/>
              <a:gd name="T4" fmla="*/ 0 w 231"/>
              <a:gd name="T5" fmla="*/ 3175 h 495"/>
              <a:gd name="T6" fmla="*/ 20637 w 231"/>
              <a:gd name="T7" fmla="*/ 184150 h 495"/>
              <a:gd name="T8" fmla="*/ 52387 w 231"/>
              <a:gd name="T9" fmla="*/ 539750 h 495"/>
              <a:gd name="T10" fmla="*/ 100012 w 231"/>
              <a:gd name="T11" fmla="*/ 785813 h 495"/>
              <a:gd name="T12" fmla="*/ 292100 w 231"/>
              <a:gd name="T13" fmla="*/ 773113 h 495"/>
              <a:gd name="T14" fmla="*/ 325437 w 231"/>
              <a:gd name="T15" fmla="*/ 523875 h 495"/>
              <a:gd name="T16" fmla="*/ 342900 w 231"/>
              <a:gd name="T17" fmla="*/ 165100 h 495"/>
              <a:gd name="T18" fmla="*/ 366712 w 231"/>
              <a:gd name="T19" fmla="*/ 0 h 495"/>
              <a:gd name="T20" fmla="*/ 325437 w 231"/>
              <a:gd name="T21" fmla="*/ 34925 h 495"/>
              <a:gd name="T22" fmla="*/ 182562 w 231"/>
              <a:gd name="T23" fmla="*/ 63500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495"/>
              <a:gd name="T38" fmla="*/ 231 w 231"/>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495">
                <a:moveTo>
                  <a:pt x="115" y="40"/>
                </a:moveTo>
                <a:lnTo>
                  <a:pt x="46" y="41"/>
                </a:lnTo>
                <a:lnTo>
                  <a:pt x="0" y="2"/>
                </a:lnTo>
                <a:lnTo>
                  <a:pt x="13" y="116"/>
                </a:lnTo>
                <a:lnTo>
                  <a:pt x="33" y="340"/>
                </a:lnTo>
                <a:lnTo>
                  <a:pt x="63" y="495"/>
                </a:lnTo>
                <a:lnTo>
                  <a:pt x="184" y="487"/>
                </a:lnTo>
                <a:lnTo>
                  <a:pt x="205" y="330"/>
                </a:lnTo>
                <a:lnTo>
                  <a:pt x="216" y="104"/>
                </a:lnTo>
                <a:lnTo>
                  <a:pt x="231" y="0"/>
                </a:lnTo>
                <a:lnTo>
                  <a:pt x="205" y="22"/>
                </a:lnTo>
                <a:lnTo>
                  <a:pt x="115" y="4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9373" name="Freeform 13"/>
          <p:cNvSpPr>
            <a:spLocks/>
          </p:cNvSpPr>
          <p:nvPr/>
        </p:nvSpPr>
        <p:spPr bwMode="auto">
          <a:xfrm rot="730838">
            <a:off x="4948238" y="2259013"/>
            <a:ext cx="514350" cy="61912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nvGrpSpPr>
          <p:cNvPr id="56330" name="Group 14"/>
          <p:cNvGrpSpPr>
            <a:grpSpLocks/>
          </p:cNvGrpSpPr>
          <p:nvPr/>
        </p:nvGrpSpPr>
        <p:grpSpPr bwMode="auto">
          <a:xfrm>
            <a:off x="5543550" y="1811338"/>
            <a:ext cx="534988" cy="1684337"/>
            <a:chOff x="2938" y="2139"/>
            <a:chExt cx="263" cy="829"/>
          </a:xfrm>
        </p:grpSpPr>
        <p:sp>
          <p:nvSpPr>
            <p:cNvPr id="56358" name="Freeform 15"/>
            <p:cNvSpPr>
              <a:spLocks/>
            </p:cNvSpPr>
            <p:nvPr/>
          </p:nvSpPr>
          <p:spPr bwMode="auto">
            <a:xfrm rot="730838">
              <a:off x="2938" y="2435"/>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9376" name="Freeform 16"/>
            <p:cNvSpPr>
              <a:spLocks/>
            </p:cNvSpPr>
            <p:nvPr/>
          </p:nvSpPr>
          <p:spPr bwMode="auto">
            <a:xfrm>
              <a:off x="2948" y="2139"/>
              <a:ext cx="253" cy="346"/>
            </a:xfrm>
            <a:custGeom>
              <a:avLst/>
              <a:gdLst/>
              <a:ahLst/>
              <a:cxnLst>
                <a:cxn ang="0">
                  <a:pos x="129" y="346"/>
                </a:cxn>
                <a:cxn ang="0">
                  <a:pos x="75" y="346"/>
                </a:cxn>
                <a:cxn ang="0">
                  <a:pos x="39" y="316"/>
                </a:cxn>
                <a:cxn ang="0">
                  <a:pos x="0" y="212"/>
                </a:cxn>
                <a:cxn ang="0">
                  <a:pos x="4" y="159"/>
                </a:cxn>
                <a:cxn ang="0">
                  <a:pos x="22" y="93"/>
                </a:cxn>
                <a:cxn ang="0">
                  <a:pos x="73" y="48"/>
                </a:cxn>
                <a:cxn ang="0">
                  <a:pos x="124" y="0"/>
                </a:cxn>
                <a:cxn ang="0">
                  <a:pos x="172" y="45"/>
                </a:cxn>
                <a:cxn ang="0">
                  <a:pos x="220" y="81"/>
                </a:cxn>
                <a:cxn ang="0">
                  <a:pos x="247" y="123"/>
                </a:cxn>
                <a:cxn ang="0">
                  <a:pos x="253" y="162"/>
                </a:cxn>
                <a:cxn ang="0">
                  <a:pos x="249" y="216"/>
                </a:cxn>
                <a:cxn ang="0">
                  <a:pos x="229" y="264"/>
                </a:cxn>
                <a:cxn ang="0">
                  <a:pos x="219" y="313"/>
                </a:cxn>
                <a:cxn ang="0">
                  <a:pos x="199" y="331"/>
                </a:cxn>
                <a:cxn ang="0">
                  <a:pos x="129" y="346"/>
                </a:cxn>
              </a:cxnLst>
              <a:rect l="0" t="0" r="r" b="b"/>
              <a:pathLst>
                <a:path w="253" h="346">
                  <a:moveTo>
                    <a:pt x="129" y="346"/>
                  </a:moveTo>
                  <a:lnTo>
                    <a:pt x="75" y="346"/>
                  </a:lnTo>
                  <a:lnTo>
                    <a:pt x="39" y="316"/>
                  </a:lnTo>
                  <a:lnTo>
                    <a:pt x="0" y="212"/>
                  </a:lnTo>
                  <a:lnTo>
                    <a:pt x="4" y="159"/>
                  </a:lnTo>
                  <a:cubicBezTo>
                    <a:pt x="8" y="139"/>
                    <a:pt x="12" y="108"/>
                    <a:pt x="22" y="93"/>
                  </a:cubicBezTo>
                  <a:cubicBezTo>
                    <a:pt x="32" y="78"/>
                    <a:pt x="56" y="63"/>
                    <a:pt x="73" y="48"/>
                  </a:cubicBezTo>
                  <a:cubicBezTo>
                    <a:pt x="90" y="29"/>
                    <a:pt x="94" y="0"/>
                    <a:pt x="124" y="0"/>
                  </a:cubicBezTo>
                  <a:cubicBezTo>
                    <a:pt x="154" y="0"/>
                    <a:pt x="159" y="31"/>
                    <a:pt x="172" y="45"/>
                  </a:cubicBezTo>
                  <a:lnTo>
                    <a:pt x="220" y="81"/>
                  </a:lnTo>
                  <a:lnTo>
                    <a:pt x="247" y="123"/>
                  </a:lnTo>
                  <a:lnTo>
                    <a:pt x="253" y="162"/>
                  </a:lnTo>
                  <a:lnTo>
                    <a:pt x="249" y="216"/>
                  </a:lnTo>
                  <a:lnTo>
                    <a:pt x="229" y="264"/>
                  </a:lnTo>
                  <a:lnTo>
                    <a:pt x="219" y="313"/>
                  </a:lnTo>
                  <a:lnTo>
                    <a:pt x="199" y="331"/>
                  </a:lnTo>
                  <a:lnTo>
                    <a:pt x="129" y="346"/>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6331" name="Group 17"/>
          <p:cNvGrpSpPr>
            <a:grpSpLocks/>
          </p:cNvGrpSpPr>
          <p:nvPr/>
        </p:nvGrpSpPr>
        <p:grpSpPr bwMode="auto">
          <a:xfrm>
            <a:off x="6078538" y="1652588"/>
            <a:ext cx="284162" cy="1309687"/>
            <a:chOff x="3604" y="1175"/>
            <a:chExt cx="118" cy="544"/>
          </a:xfrm>
        </p:grpSpPr>
        <p:sp>
          <p:nvSpPr>
            <p:cNvPr id="56356" name="Freeform 18"/>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57" name="Freeform 19"/>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6332" name="Group 20"/>
          <p:cNvGrpSpPr>
            <a:grpSpLocks/>
          </p:cNvGrpSpPr>
          <p:nvPr/>
        </p:nvGrpSpPr>
        <p:grpSpPr bwMode="auto">
          <a:xfrm>
            <a:off x="6384925" y="1636713"/>
            <a:ext cx="284163" cy="1308100"/>
            <a:chOff x="3604" y="1175"/>
            <a:chExt cx="118" cy="544"/>
          </a:xfrm>
        </p:grpSpPr>
        <p:sp>
          <p:nvSpPr>
            <p:cNvPr id="56354" name="Freeform 21"/>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55" name="Freeform 22"/>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6333" name="Group 23"/>
          <p:cNvGrpSpPr>
            <a:grpSpLocks/>
          </p:cNvGrpSpPr>
          <p:nvPr/>
        </p:nvGrpSpPr>
        <p:grpSpPr bwMode="auto">
          <a:xfrm rot="-755186">
            <a:off x="2849563" y="4379913"/>
            <a:ext cx="1331912" cy="1749425"/>
            <a:chOff x="4070" y="1040"/>
            <a:chExt cx="656" cy="861"/>
          </a:xfrm>
        </p:grpSpPr>
        <p:sp>
          <p:nvSpPr>
            <p:cNvPr id="399384" name="Freeform 24"/>
            <p:cNvSpPr>
              <a:spLocks/>
            </p:cNvSpPr>
            <p:nvPr/>
          </p:nvSpPr>
          <p:spPr bwMode="auto">
            <a:xfrm>
              <a:off x="4269" y="1040"/>
              <a:ext cx="457" cy="342"/>
            </a:xfrm>
            <a:custGeom>
              <a:avLst/>
              <a:gdLst/>
              <a:ahLst/>
              <a:cxnLst>
                <a:cxn ang="0">
                  <a:pos x="4" y="238"/>
                </a:cxn>
                <a:cxn ang="0">
                  <a:pos x="3" y="153"/>
                </a:cxn>
                <a:cxn ang="0">
                  <a:pos x="0" y="87"/>
                </a:cxn>
                <a:cxn ang="0">
                  <a:pos x="9" y="51"/>
                </a:cxn>
                <a:cxn ang="0">
                  <a:pos x="43" y="0"/>
                </a:cxn>
                <a:cxn ang="0">
                  <a:pos x="97" y="4"/>
                </a:cxn>
                <a:cxn ang="0">
                  <a:pos x="110" y="24"/>
                </a:cxn>
                <a:cxn ang="0">
                  <a:pos x="72" y="107"/>
                </a:cxn>
                <a:cxn ang="0">
                  <a:pos x="110" y="24"/>
                </a:cxn>
                <a:cxn ang="0">
                  <a:pos x="132" y="9"/>
                </a:cxn>
                <a:cxn ang="0">
                  <a:pos x="151" y="7"/>
                </a:cxn>
                <a:cxn ang="0">
                  <a:pos x="189" y="13"/>
                </a:cxn>
                <a:cxn ang="0">
                  <a:pos x="260" y="48"/>
                </a:cxn>
                <a:cxn ang="0">
                  <a:pos x="280" y="88"/>
                </a:cxn>
                <a:cxn ang="0">
                  <a:pos x="276" y="125"/>
                </a:cxn>
                <a:cxn ang="0">
                  <a:pos x="256" y="174"/>
                </a:cxn>
                <a:cxn ang="0">
                  <a:pos x="276" y="125"/>
                </a:cxn>
                <a:cxn ang="0">
                  <a:pos x="280" y="88"/>
                </a:cxn>
                <a:cxn ang="0">
                  <a:pos x="301" y="72"/>
                </a:cxn>
                <a:cxn ang="0">
                  <a:pos x="356" y="72"/>
                </a:cxn>
                <a:cxn ang="0">
                  <a:pos x="393" y="77"/>
                </a:cxn>
                <a:cxn ang="0">
                  <a:pos x="437" y="90"/>
                </a:cxn>
                <a:cxn ang="0">
                  <a:pos x="454" y="115"/>
                </a:cxn>
                <a:cxn ang="0">
                  <a:pos x="456" y="180"/>
                </a:cxn>
                <a:cxn ang="0">
                  <a:pos x="447" y="222"/>
                </a:cxn>
                <a:cxn ang="0">
                  <a:pos x="396" y="284"/>
                </a:cxn>
                <a:cxn ang="0">
                  <a:pos x="365" y="341"/>
                </a:cxn>
                <a:cxn ang="0">
                  <a:pos x="283" y="336"/>
                </a:cxn>
                <a:cxn ang="0">
                  <a:pos x="201" y="316"/>
                </a:cxn>
                <a:cxn ang="0">
                  <a:pos x="100" y="286"/>
                </a:cxn>
                <a:cxn ang="0">
                  <a:pos x="4" y="238"/>
                </a:cxn>
              </a:cxnLst>
              <a:rect l="0" t="0" r="r" b="b"/>
              <a:pathLst>
                <a:path w="457" h="342">
                  <a:moveTo>
                    <a:pt x="4" y="238"/>
                  </a:moveTo>
                  <a:lnTo>
                    <a:pt x="3" y="153"/>
                  </a:lnTo>
                  <a:lnTo>
                    <a:pt x="0" y="87"/>
                  </a:lnTo>
                  <a:lnTo>
                    <a:pt x="9" y="51"/>
                  </a:lnTo>
                  <a:lnTo>
                    <a:pt x="43" y="0"/>
                  </a:lnTo>
                  <a:lnTo>
                    <a:pt x="97" y="4"/>
                  </a:lnTo>
                  <a:lnTo>
                    <a:pt x="110" y="24"/>
                  </a:lnTo>
                  <a:lnTo>
                    <a:pt x="72" y="107"/>
                  </a:lnTo>
                  <a:lnTo>
                    <a:pt x="110" y="24"/>
                  </a:lnTo>
                  <a:lnTo>
                    <a:pt x="132" y="9"/>
                  </a:lnTo>
                  <a:lnTo>
                    <a:pt x="151" y="7"/>
                  </a:lnTo>
                  <a:lnTo>
                    <a:pt x="189" y="13"/>
                  </a:lnTo>
                  <a:lnTo>
                    <a:pt x="260" y="48"/>
                  </a:lnTo>
                  <a:lnTo>
                    <a:pt x="280" y="88"/>
                  </a:lnTo>
                  <a:lnTo>
                    <a:pt x="276" y="125"/>
                  </a:lnTo>
                  <a:lnTo>
                    <a:pt x="256" y="174"/>
                  </a:lnTo>
                  <a:lnTo>
                    <a:pt x="276" y="125"/>
                  </a:lnTo>
                  <a:lnTo>
                    <a:pt x="280" y="88"/>
                  </a:lnTo>
                  <a:lnTo>
                    <a:pt x="301" y="72"/>
                  </a:lnTo>
                  <a:lnTo>
                    <a:pt x="356" y="72"/>
                  </a:lnTo>
                  <a:lnTo>
                    <a:pt x="393" y="77"/>
                  </a:lnTo>
                  <a:lnTo>
                    <a:pt x="437" y="90"/>
                  </a:lnTo>
                  <a:lnTo>
                    <a:pt x="454" y="115"/>
                  </a:lnTo>
                  <a:lnTo>
                    <a:pt x="456" y="180"/>
                  </a:lnTo>
                  <a:lnTo>
                    <a:pt x="447" y="222"/>
                  </a:lnTo>
                  <a:lnTo>
                    <a:pt x="396" y="284"/>
                  </a:lnTo>
                  <a:lnTo>
                    <a:pt x="365" y="341"/>
                  </a:lnTo>
                  <a:lnTo>
                    <a:pt x="283" y="336"/>
                  </a:lnTo>
                  <a:lnTo>
                    <a:pt x="201" y="316"/>
                  </a:lnTo>
                  <a:lnTo>
                    <a:pt x="100" y="286"/>
                  </a:lnTo>
                  <a:lnTo>
                    <a:pt x="4" y="238"/>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6353" name="Freeform 25"/>
            <p:cNvSpPr>
              <a:spLocks/>
            </p:cNvSpPr>
            <p:nvPr/>
          </p:nvSpPr>
          <p:spPr bwMode="auto">
            <a:xfrm>
              <a:off x="4070" y="1280"/>
              <a:ext cx="564" cy="621"/>
            </a:xfrm>
            <a:custGeom>
              <a:avLst/>
              <a:gdLst>
                <a:gd name="T0" fmla="*/ 563 w 564"/>
                <a:gd name="T1" fmla="*/ 101 h 621"/>
                <a:gd name="T2" fmla="*/ 481 w 564"/>
                <a:gd name="T3" fmla="*/ 97 h 621"/>
                <a:gd name="T4" fmla="*/ 399 w 564"/>
                <a:gd name="T5" fmla="*/ 77 h 621"/>
                <a:gd name="T6" fmla="*/ 298 w 564"/>
                <a:gd name="T7" fmla="*/ 47 h 621"/>
                <a:gd name="T8" fmla="*/ 202 w 564"/>
                <a:gd name="T9" fmla="*/ 0 h 621"/>
                <a:gd name="T10" fmla="*/ 176 w 564"/>
                <a:gd name="T11" fmla="*/ 94 h 621"/>
                <a:gd name="T12" fmla="*/ 92 w 564"/>
                <a:gd name="T13" fmla="*/ 240 h 621"/>
                <a:gd name="T14" fmla="*/ 44 w 564"/>
                <a:gd name="T15" fmla="*/ 392 h 621"/>
                <a:gd name="T16" fmla="*/ 0 w 564"/>
                <a:gd name="T17" fmla="*/ 461 h 621"/>
                <a:gd name="T18" fmla="*/ 3 w 564"/>
                <a:gd name="T19" fmla="*/ 517 h 621"/>
                <a:gd name="T20" fmla="*/ 20 w 564"/>
                <a:gd name="T21" fmla="*/ 534 h 621"/>
                <a:gd name="T22" fmla="*/ 65 w 564"/>
                <a:gd name="T23" fmla="*/ 522 h 621"/>
                <a:gd name="T24" fmla="*/ 104 w 564"/>
                <a:gd name="T25" fmla="*/ 490 h 621"/>
                <a:gd name="T26" fmla="*/ 157 w 564"/>
                <a:gd name="T27" fmla="*/ 399 h 621"/>
                <a:gd name="T28" fmla="*/ 330 w 564"/>
                <a:gd name="T29" fmla="*/ 221 h 621"/>
                <a:gd name="T30" fmla="*/ 338 w 564"/>
                <a:gd name="T31" fmla="*/ 231 h 621"/>
                <a:gd name="T32" fmla="*/ 353 w 564"/>
                <a:gd name="T33" fmla="*/ 271 h 621"/>
                <a:gd name="T34" fmla="*/ 353 w 564"/>
                <a:gd name="T35" fmla="*/ 312 h 621"/>
                <a:gd name="T36" fmla="*/ 342 w 564"/>
                <a:gd name="T37" fmla="*/ 372 h 621"/>
                <a:gd name="T38" fmla="*/ 302 w 564"/>
                <a:gd name="T39" fmla="*/ 463 h 621"/>
                <a:gd name="T40" fmla="*/ 266 w 564"/>
                <a:gd name="T41" fmla="*/ 519 h 621"/>
                <a:gd name="T42" fmla="*/ 247 w 564"/>
                <a:gd name="T43" fmla="*/ 573 h 621"/>
                <a:gd name="T44" fmla="*/ 262 w 564"/>
                <a:gd name="T45" fmla="*/ 613 h 621"/>
                <a:gd name="T46" fmla="*/ 281 w 564"/>
                <a:gd name="T47" fmla="*/ 620 h 621"/>
                <a:gd name="T48" fmla="*/ 326 w 564"/>
                <a:gd name="T49" fmla="*/ 609 h 621"/>
                <a:gd name="T50" fmla="*/ 407 w 564"/>
                <a:gd name="T51" fmla="*/ 536 h 621"/>
                <a:gd name="T52" fmla="*/ 469 w 564"/>
                <a:gd name="T53" fmla="*/ 470 h 621"/>
                <a:gd name="T54" fmla="*/ 487 w 564"/>
                <a:gd name="T55" fmla="*/ 436 h 621"/>
                <a:gd name="T56" fmla="*/ 505 w 564"/>
                <a:gd name="T57" fmla="*/ 354 h 621"/>
                <a:gd name="T58" fmla="*/ 507 w 564"/>
                <a:gd name="T59" fmla="*/ 251 h 621"/>
                <a:gd name="T60" fmla="*/ 524 w 564"/>
                <a:gd name="T61" fmla="*/ 189 h 621"/>
                <a:gd name="T62" fmla="*/ 563 w 564"/>
                <a:gd name="T63" fmla="*/ 101 h 6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621"/>
                <a:gd name="T98" fmla="*/ 564 w 564"/>
                <a:gd name="T99" fmla="*/ 621 h 6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621">
                  <a:moveTo>
                    <a:pt x="563" y="101"/>
                  </a:moveTo>
                  <a:lnTo>
                    <a:pt x="481" y="97"/>
                  </a:lnTo>
                  <a:lnTo>
                    <a:pt x="399" y="77"/>
                  </a:lnTo>
                  <a:lnTo>
                    <a:pt x="298" y="47"/>
                  </a:lnTo>
                  <a:lnTo>
                    <a:pt x="202" y="0"/>
                  </a:lnTo>
                  <a:lnTo>
                    <a:pt x="176" y="94"/>
                  </a:lnTo>
                  <a:lnTo>
                    <a:pt x="92" y="240"/>
                  </a:lnTo>
                  <a:lnTo>
                    <a:pt x="44" y="392"/>
                  </a:lnTo>
                  <a:lnTo>
                    <a:pt x="0" y="461"/>
                  </a:lnTo>
                  <a:lnTo>
                    <a:pt x="3" y="517"/>
                  </a:lnTo>
                  <a:lnTo>
                    <a:pt x="20" y="534"/>
                  </a:lnTo>
                  <a:lnTo>
                    <a:pt x="65" y="522"/>
                  </a:lnTo>
                  <a:lnTo>
                    <a:pt x="104" y="490"/>
                  </a:lnTo>
                  <a:lnTo>
                    <a:pt x="157" y="399"/>
                  </a:lnTo>
                  <a:lnTo>
                    <a:pt x="330" y="221"/>
                  </a:lnTo>
                  <a:lnTo>
                    <a:pt x="338" y="231"/>
                  </a:lnTo>
                  <a:lnTo>
                    <a:pt x="353" y="271"/>
                  </a:lnTo>
                  <a:lnTo>
                    <a:pt x="353" y="312"/>
                  </a:lnTo>
                  <a:lnTo>
                    <a:pt x="342" y="372"/>
                  </a:lnTo>
                  <a:lnTo>
                    <a:pt x="302" y="463"/>
                  </a:lnTo>
                  <a:lnTo>
                    <a:pt x="266" y="519"/>
                  </a:lnTo>
                  <a:lnTo>
                    <a:pt x="247" y="573"/>
                  </a:lnTo>
                  <a:lnTo>
                    <a:pt x="262" y="613"/>
                  </a:lnTo>
                  <a:lnTo>
                    <a:pt x="281" y="620"/>
                  </a:lnTo>
                  <a:lnTo>
                    <a:pt x="326" y="609"/>
                  </a:lnTo>
                  <a:lnTo>
                    <a:pt x="407" y="536"/>
                  </a:lnTo>
                  <a:lnTo>
                    <a:pt x="469" y="470"/>
                  </a:lnTo>
                  <a:lnTo>
                    <a:pt x="487" y="436"/>
                  </a:lnTo>
                  <a:lnTo>
                    <a:pt x="505" y="354"/>
                  </a:lnTo>
                  <a:lnTo>
                    <a:pt x="507" y="251"/>
                  </a:lnTo>
                  <a:lnTo>
                    <a:pt x="524" y="189"/>
                  </a:lnTo>
                  <a:lnTo>
                    <a:pt x="563" y="101"/>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6334" name="Group 26"/>
          <p:cNvGrpSpPr>
            <a:grpSpLocks/>
          </p:cNvGrpSpPr>
          <p:nvPr/>
        </p:nvGrpSpPr>
        <p:grpSpPr bwMode="auto">
          <a:xfrm rot="730838">
            <a:off x="4084638" y="4437063"/>
            <a:ext cx="603250" cy="1574800"/>
            <a:chOff x="5017" y="1099"/>
            <a:chExt cx="297" cy="775"/>
          </a:xfrm>
        </p:grpSpPr>
        <p:sp>
          <p:nvSpPr>
            <p:cNvPr id="56350" name="Freeform 27"/>
            <p:cNvSpPr>
              <a:spLocks/>
            </p:cNvSpPr>
            <p:nvPr/>
          </p:nvSpPr>
          <p:spPr bwMode="auto">
            <a:xfrm>
              <a:off x="5086" y="1341"/>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9388" name="Freeform 28"/>
            <p:cNvSpPr>
              <a:spLocks/>
            </p:cNvSpPr>
            <p:nvPr/>
          </p:nvSpPr>
          <p:spPr bwMode="auto">
            <a:xfrm>
              <a:off x="5017" y="1098"/>
              <a:ext cx="253" cy="30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6335" name="Group 29"/>
          <p:cNvGrpSpPr>
            <a:grpSpLocks/>
          </p:cNvGrpSpPr>
          <p:nvPr/>
        </p:nvGrpSpPr>
        <p:grpSpPr bwMode="auto">
          <a:xfrm rot="730838">
            <a:off x="4811713" y="4413250"/>
            <a:ext cx="603250" cy="1574800"/>
            <a:chOff x="5017" y="1099"/>
            <a:chExt cx="297" cy="775"/>
          </a:xfrm>
        </p:grpSpPr>
        <p:sp>
          <p:nvSpPr>
            <p:cNvPr id="56348" name="Freeform 30"/>
            <p:cNvSpPr>
              <a:spLocks/>
            </p:cNvSpPr>
            <p:nvPr/>
          </p:nvSpPr>
          <p:spPr bwMode="auto">
            <a:xfrm>
              <a:off x="5086" y="1341"/>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9391" name="Freeform 31"/>
            <p:cNvSpPr>
              <a:spLocks/>
            </p:cNvSpPr>
            <p:nvPr/>
          </p:nvSpPr>
          <p:spPr bwMode="auto">
            <a:xfrm>
              <a:off x="5017" y="1098"/>
              <a:ext cx="253" cy="30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6336" name="Group 32"/>
          <p:cNvGrpSpPr>
            <a:grpSpLocks/>
          </p:cNvGrpSpPr>
          <p:nvPr/>
        </p:nvGrpSpPr>
        <p:grpSpPr bwMode="auto">
          <a:xfrm>
            <a:off x="5508625" y="4398963"/>
            <a:ext cx="534988" cy="1684337"/>
            <a:chOff x="2938" y="2139"/>
            <a:chExt cx="263" cy="829"/>
          </a:xfrm>
        </p:grpSpPr>
        <p:sp>
          <p:nvSpPr>
            <p:cNvPr id="56346" name="Freeform 33"/>
            <p:cNvSpPr>
              <a:spLocks/>
            </p:cNvSpPr>
            <p:nvPr/>
          </p:nvSpPr>
          <p:spPr bwMode="auto">
            <a:xfrm rot="730838">
              <a:off x="2938" y="2435"/>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399394" name="Freeform 34"/>
            <p:cNvSpPr>
              <a:spLocks/>
            </p:cNvSpPr>
            <p:nvPr/>
          </p:nvSpPr>
          <p:spPr bwMode="auto">
            <a:xfrm>
              <a:off x="2948" y="2139"/>
              <a:ext cx="253" cy="346"/>
            </a:xfrm>
            <a:custGeom>
              <a:avLst/>
              <a:gdLst/>
              <a:ahLst/>
              <a:cxnLst>
                <a:cxn ang="0">
                  <a:pos x="129" y="346"/>
                </a:cxn>
                <a:cxn ang="0">
                  <a:pos x="75" y="346"/>
                </a:cxn>
                <a:cxn ang="0">
                  <a:pos x="39" y="316"/>
                </a:cxn>
                <a:cxn ang="0">
                  <a:pos x="0" y="212"/>
                </a:cxn>
                <a:cxn ang="0">
                  <a:pos x="4" y="159"/>
                </a:cxn>
                <a:cxn ang="0">
                  <a:pos x="22" y="93"/>
                </a:cxn>
                <a:cxn ang="0">
                  <a:pos x="73" y="48"/>
                </a:cxn>
                <a:cxn ang="0">
                  <a:pos x="124" y="0"/>
                </a:cxn>
                <a:cxn ang="0">
                  <a:pos x="172" y="45"/>
                </a:cxn>
                <a:cxn ang="0">
                  <a:pos x="220" y="81"/>
                </a:cxn>
                <a:cxn ang="0">
                  <a:pos x="247" y="123"/>
                </a:cxn>
                <a:cxn ang="0">
                  <a:pos x="253" y="162"/>
                </a:cxn>
                <a:cxn ang="0">
                  <a:pos x="249" y="216"/>
                </a:cxn>
                <a:cxn ang="0">
                  <a:pos x="229" y="264"/>
                </a:cxn>
                <a:cxn ang="0">
                  <a:pos x="219" y="313"/>
                </a:cxn>
                <a:cxn ang="0">
                  <a:pos x="199" y="331"/>
                </a:cxn>
                <a:cxn ang="0">
                  <a:pos x="129" y="346"/>
                </a:cxn>
              </a:cxnLst>
              <a:rect l="0" t="0" r="r" b="b"/>
              <a:pathLst>
                <a:path w="253" h="346">
                  <a:moveTo>
                    <a:pt x="129" y="346"/>
                  </a:moveTo>
                  <a:lnTo>
                    <a:pt x="75" y="346"/>
                  </a:lnTo>
                  <a:lnTo>
                    <a:pt x="39" y="316"/>
                  </a:lnTo>
                  <a:lnTo>
                    <a:pt x="0" y="212"/>
                  </a:lnTo>
                  <a:lnTo>
                    <a:pt x="4" y="159"/>
                  </a:lnTo>
                  <a:cubicBezTo>
                    <a:pt x="8" y="139"/>
                    <a:pt x="12" y="108"/>
                    <a:pt x="22" y="93"/>
                  </a:cubicBezTo>
                  <a:cubicBezTo>
                    <a:pt x="32" y="78"/>
                    <a:pt x="56" y="63"/>
                    <a:pt x="73" y="48"/>
                  </a:cubicBezTo>
                  <a:cubicBezTo>
                    <a:pt x="90" y="29"/>
                    <a:pt x="94" y="0"/>
                    <a:pt x="124" y="0"/>
                  </a:cubicBezTo>
                  <a:cubicBezTo>
                    <a:pt x="154" y="0"/>
                    <a:pt x="159" y="31"/>
                    <a:pt x="172" y="45"/>
                  </a:cubicBezTo>
                  <a:lnTo>
                    <a:pt x="220" y="81"/>
                  </a:lnTo>
                  <a:lnTo>
                    <a:pt x="247" y="123"/>
                  </a:lnTo>
                  <a:lnTo>
                    <a:pt x="253" y="162"/>
                  </a:lnTo>
                  <a:lnTo>
                    <a:pt x="249" y="216"/>
                  </a:lnTo>
                  <a:lnTo>
                    <a:pt x="229" y="264"/>
                  </a:lnTo>
                  <a:lnTo>
                    <a:pt x="219" y="313"/>
                  </a:lnTo>
                  <a:lnTo>
                    <a:pt x="199" y="331"/>
                  </a:lnTo>
                  <a:lnTo>
                    <a:pt x="129" y="346"/>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6337" name="Group 35"/>
          <p:cNvGrpSpPr>
            <a:grpSpLocks/>
          </p:cNvGrpSpPr>
          <p:nvPr/>
        </p:nvGrpSpPr>
        <p:grpSpPr bwMode="auto">
          <a:xfrm>
            <a:off x="6043613" y="4418013"/>
            <a:ext cx="284162" cy="1309687"/>
            <a:chOff x="3604" y="1175"/>
            <a:chExt cx="118" cy="544"/>
          </a:xfrm>
        </p:grpSpPr>
        <p:sp>
          <p:nvSpPr>
            <p:cNvPr id="56344" name="Freeform 36"/>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45" name="Freeform 37"/>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6338" name="Group 38"/>
          <p:cNvGrpSpPr>
            <a:grpSpLocks/>
          </p:cNvGrpSpPr>
          <p:nvPr/>
        </p:nvGrpSpPr>
        <p:grpSpPr bwMode="auto">
          <a:xfrm>
            <a:off x="6350000" y="4402138"/>
            <a:ext cx="284163" cy="1308100"/>
            <a:chOff x="3604" y="1175"/>
            <a:chExt cx="118" cy="544"/>
          </a:xfrm>
        </p:grpSpPr>
        <p:sp>
          <p:nvSpPr>
            <p:cNvPr id="56342" name="Freeform 39"/>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6343" name="Freeform 40"/>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sp>
        <p:nvSpPr>
          <p:cNvPr id="399403" name="Freeform 43"/>
          <p:cNvSpPr>
            <a:spLocks/>
          </p:cNvSpPr>
          <p:nvPr/>
        </p:nvSpPr>
        <p:spPr bwMode="auto">
          <a:xfrm rot="-349308">
            <a:off x="3200400" y="1016000"/>
            <a:ext cx="885825" cy="657225"/>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399409" name="Freeform 49"/>
          <p:cNvSpPr>
            <a:spLocks/>
          </p:cNvSpPr>
          <p:nvPr/>
        </p:nvSpPr>
        <p:spPr bwMode="auto">
          <a:xfrm rot="-349308">
            <a:off x="4114800" y="1263650"/>
            <a:ext cx="733425" cy="422275"/>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399410" name="Line 50"/>
          <p:cNvSpPr>
            <a:spLocks noChangeShapeType="1"/>
          </p:cNvSpPr>
          <p:nvPr/>
        </p:nvSpPr>
        <p:spPr bwMode="auto">
          <a:xfrm flipH="1">
            <a:off x="4108450" y="936625"/>
            <a:ext cx="6350" cy="1338263"/>
          </a:xfrm>
          <a:prstGeom prst="line">
            <a:avLst/>
          </a:prstGeom>
          <a:noFill/>
          <a:ln w="57150">
            <a:solidFill>
              <a:srgbClr val="FF9900"/>
            </a:solidFill>
            <a:round/>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4025900" y="1666875"/>
            <a:ext cx="906463" cy="1327150"/>
            <a:chOff x="2580" y="2205"/>
            <a:chExt cx="446" cy="653"/>
          </a:xfrm>
        </p:grpSpPr>
        <p:sp>
          <p:nvSpPr>
            <p:cNvPr id="57389" name="Freeform 3"/>
            <p:cNvSpPr>
              <a:spLocks/>
            </p:cNvSpPr>
            <p:nvPr/>
          </p:nvSpPr>
          <p:spPr bwMode="auto">
            <a:xfrm>
              <a:off x="2624" y="2205"/>
              <a:ext cx="378" cy="227"/>
            </a:xfrm>
            <a:custGeom>
              <a:avLst/>
              <a:gdLst>
                <a:gd name="T0" fmla="*/ 38 w 378"/>
                <a:gd name="T1" fmla="*/ 212 h 227"/>
                <a:gd name="T2" fmla="*/ 16 w 378"/>
                <a:gd name="T3" fmla="*/ 147 h 227"/>
                <a:gd name="T4" fmla="*/ 0 w 378"/>
                <a:gd name="T5" fmla="*/ 98 h 227"/>
                <a:gd name="T6" fmla="*/ 0 w 378"/>
                <a:gd name="T7" fmla="*/ 68 h 227"/>
                <a:gd name="T8" fmla="*/ 20 w 378"/>
                <a:gd name="T9" fmla="*/ 21 h 227"/>
                <a:gd name="T10" fmla="*/ 62 w 378"/>
                <a:gd name="T11" fmla="*/ 9 h 227"/>
                <a:gd name="T12" fmla="*/ 77 w 378"/>
                <a:gd name="T13" fmla="*/ 22 h 227"/>
                <a:gd name="T14" fmla="*/ 63 w 378"/>
                <a:gd name="T15" fmla="*/ 69 h 227"/>
                <a:gd name="T16" fmla="*/ 77 w 378"/>
                <a:gd name="T17" fmla="*/ 22 h 227"/>
                <a:gd name="T18" fmla="*/ 88 w 378"/>
                <a:gd name="T19" fmla="*/ 5 h 227"/>
                <a:gd name="T20" fmla="*/ 118 w 378"/>
                <a:gd name="T21" fmla="*/ 4 h 227"/>
                <a:gd name="T22" fmla="*/ 151 w 378"/>
                <a:gd name="T23" fmla="*/ 3 h 227"/>
                <a:gd name="T24" fmla="*/ 195 w 378"/>
                <a:gd name="T25" fmla="*/ 4 h 227"/>
                <a:gd name="T26" fmla="*/ 221 w 378"/>
                <a:gd name="T27" fmla="*/ 32 h 227"/>
                <a:gd name="T28" fmla="*/ 224 w 378"/>
                <a:gd name="T29" fmla="*/ 52 h 227"/>
                <a:gd name="T30" fmla="*/ 231 w 378"/>
                <a:gd name="T31" fmla="*/ 79 h 227"/>
                <a:gd name="T32" fmla="*/ 224 w 378"/>
                <a:gd name="T33" fmla="*/ 61 h 227"/>
                <a:gd name="T34" fmla="*/ 221 w 378"/>
                <a:gd name="T35" fmla="*/ 32 h 227"/>
                <a:gd name="T36" fmla="*/ 232 w 378"/>
                <a:gd name="T37" fmla="*/ 14 h 227"/>
                <a:gd name="T38" fmla="*/ 275 w 378"/>
                <a:gd name="T39" fmla="*/ 1 h 227"/>
                <a:gd name="T40" fmla="*/ 304 w 378"/>
                <a:gd name="T41" fmla="*/ 0 h 227"/>
                <a:gd name="T42" fmla="*/ 335 w 378"/>
                <a:gd name="T43" fmla="*/ 1 h 227"/>
                <a:gd name="T44" fmla="*/ 360 w 378"/>
                <a:gd name="T45" fmla="*/ 11 h 227"/>
                <a:gd name="T46" fmla="*/ 375 w 378"/>
                <a:gd name="T47" fmla="*/ 61 h 227"/>
                <a:gd name="T48" fmla="*/ 377 w 378"/>
                <a:gd name="T49" fmla="*/ 93 h 227"/>
                <a:gd name="T50" fmla="*/ 352 w 378"/>
                <a:gd name="T51" fmla="*/ 154 h 227"/>
                <a:gd name="T52" fmla="*/ 340 w 378"/>
                <a:gd name="T53" fmla="*/ 204 h 227"/>
                <a:gd name="T54" fmla="*/ 275 w 378"/>
                <a:gd name="T55" fmla="*/ 222 h 227"/>
                <a:gd name="T56" fmla="*/ 208 w 378"/>
                <a:gd name="T57" fmla="*/ 226 h 227"/>
                <a:gd name="T58" fmla="*/ 123 w 378"/>
                <a:gd name="T59" fmla="*/ 226 h 227"/>
                <a:gd name="T60" fmla="*/ 38 w 378"/>
                <a:gd name="T61" fmla="*/ 212 h 2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8"/>
                <a:gd name="T94" fmla="*/ 0 h 227"/>
                <a:gd name="T95" fmla="*/ 378 w 378"/>
                <a:gd name="T96" fmla="*/ 227 h 2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8" h="227">
                  <a:moveTo>
                    <a:pt x="38" y="212"/>
                  </a:moveTo>
                  <a:lnTo>
                    <a:pt x="16" y="147"/>
                  </a:lnTo>
                  <a:lnTo>
                    <a:pt x="0" y="98"/>
                  </a:lnTo>
                  <a:lnTo>
                    <a:pt x="0" y="68"/>
                  </a:lnTo>
                  <a:lnTo>
                    <a:pt x="20" y="21"/>
                  </a:lnTo>
                  <a:lnTo>
                    <a:pt x="62" y="9"/>
                  </a:lnTo>
                  <a:lnTo>
                    <a:pt x="77" y="22"/>
                  </a:lnTo>
                  <a:lnTo>
                    <a:pt x="63" y="69"/>
                  </a:lnTo>
                  <a:lnTo>
                    <a:pt x="77" y="22"/>
                  </a:lnTo>
                  <a:lnTo>
                    <a:pt x="88" y="5"/>
                  </a:lnTo>
                  <a:lnTo>
                    <a:pt x="118" y="4"/>
                  </a:lnTo>
                  <a:lnTo>
                    <a:pt x="151" y="3"/>
                  </a:lnTo>
                  <a:lnTo>
                    <a:pt x="195" y="4"/>
                  </a:lnTo>
                  <a:lnTo>
                    <a:pt x="221" y="32"/>
                  </a:lnTo>
                  <a:lnTo>
                    <a:pt x="224" y="52"/>
                  </a:lnTo>
                  <a:lnTo>
                    <a:pt x="231" y="79"/>
                  </a:lnTo>
                  <a:lnTo>
                    <a:pt x="224" y="61"/>
                  </a:lnTo>
                  <a:lnTo>
                    <a:pt x="221" y="32"/>
                  </a:lnTo>
                  <a:lnTo>
                    <a:pt x="232" y="14"/>
                  </a:lnTo>
                  <a:lnTo>
                    <a:pt x="275" y="1"/>
                  </a:lnTo>
                  <a:lnTo>
                    <a:pt x="304" y="0"/>
                  </a:lnTo>
                  <a:lnTo>
                    <a:pt x="335" y="1"/>
                  </a:lnTo>
                  <a:lnTo>
                    <a:pt x="360" y="11"/>
                  </a:lnTo>
                  <a:lnTo>
                    <a:pt x="375" y="61"/>
                  </a:lnTo>
                  <a:lnTo>
                    <a:pt x="377" y="93"/>
                  </a:lnTo>
                  <a:lnTo>
                    <a:pt x="352" y="154"/>
                  </a:lnTo>
                  <a:lnTo>
                    <a:pt x="340" y="204"/>
                  </a:lnTo>
                  <a:lnTo>
                    <a:pt x="275" y="222"/>
                  </a:lnTo>
                  <a:lnTo>
                    <a:pt x="208" y="226"/>
                  </a:lnTo>
                  <a:lnTo>
                    <a:pt x="123" y="226"/>
                  </a:lnTo>
                  <a:lnTo>
                    <a:pt x="38" y="212"/>
                  </a:lnTo>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90" name="Freeform 4"/>
            <p:cNvSpPr>
              <a:spLocks/>
            </p:cNvSpPr>
            <p:nvPr/>
          </p:nvSpPr>
          <p:spPr bwMode="auto">
            <a:xfrm>
              <a:off x="2580" y="2410"/>
              <a:ext cx="446" cy="448"/>
            </a:xfrm>
            <a:custGeom>
              <a:avLst/>
              <a:gdLst>
                <a:gd name="T0" fmla="*/ 379 w 446"/>
                <a:gd name="T1" fmla="*/ 0 h 448"/>
                <a:gd name="T2" fmla="*/ 304 w 446"/>
                <a:gd name="T3" fmla="*/ 14 h 448"/>
                <a:gd name="T4" fmla="*/ 240 w 446"/>
                <a:gd name="T5" fmla="*/ 17 h 448"/>
                <a:gd name="T6" fmla="*/ 162 w 446"/>
                <a:gd name="T7" fmla="*/ 21 h 448"/>
                <a:gd name="T8" fmla="*/ 82 w 446"/>
                <a:gd name="T9" fmla="*/ 9 h 448"/>
                <a:gd name="T10" fmla="*/ 71 w 446"/>
                <a:gd name="T11" fmla="*/ 82 h 448"/>
                <a:gd name="T12" fmla="*/ 25 w 446"/>
                <a:gd name="T13" fmla="*/ 174 h 448"/>
                <a:gd name="T14" fmla="*/ 8 w 446"/>
                <a:gd name="T15" fmla="*/ 253 h 448"/>
                <a:gd name="T16" fmla="*/ 0 w 446"/>
                <a:gd name="T17" fmla="*/ 328 h 448"/>
                <a:gd name="T18" fmla="*/ 12 w 446"/>
                <a:gd name="T19" fmla="*/ 404 h 448"/>
                <a:gd name="T20" fmla="*/ 34 w 446"/>
                <a:gd name="T21" fmla="*/ 441 h 448"/>
                <a:gd name="T22" fmla="*/ 67 w 446"/>
                <a:gd name="T23" fmla="*/ 436 h 448"/>
                <a:gd name="T24" fmla="*/ 77 w 446"/>
                <a:gd name="T25" fmla="*/ 400 h 448"/>
                <a:gd name="T26" fmla="*/ 79 w 446"/>
                <a:gd name="T27" fmla="*/ 337 h 448"/>
                <a:gd name="T28" fmla="*/ 89 w 446"/>
                <a:gd name="T29" fmla="*/ 255 h 448"/>
                <a:gd name="T30" fmla="*/ 125 w 446"/>
                <a:gd name="T31" fmla="*/ 183 h 448"/>
                <a:gd name="T32" fmla="*/ 178 w 446"/>
                <a:gd name="T33" fmla="*/ 142 h 448"/>
                <a:gd name="T34" fmla="*/ 230 w 446"/>
                <a:gd name="T35" fmla="*/ 126 h 448"/>
                <a:gd name="T36" fmla="*/ 287 w 446"/>
                <a:gd name="T37" fmla="*/ 145 h 448"/>
                <a:gd name="T38" fmla="*/ 327 w 446"/>
                <a:gd name="T39" fmla="*/ 206 h 448"/>
                <a:gd name="T40" fmla="*/ 349 w 446"/>
                <a:gd name="T41" fmla="*/ 255 h 448"/>
                <a:gd name="T42" fmla="*/ 365 w 446"/>
                <a:gd name="T43" fmla="*/ 301 h 448"/>
                <a:gd name="T44" fmla="*/ 371 w 446"/>
                <a:gd name="T45" fmla="*/ 352 h 448"/>
                <a:gd name="T46" fmla="*/ 369 w 446"/>
                <a:gd name="T47" fmla="*/ 400 h 448"/>
                <a:gd name="T48" fmla="*/ 369 w 446"/>
                <a:gd name="T49" fmla="*/ 435 h 448"/>
                <a:gd name="T50" fmla="*/ 398 w 446"/>
                <a:gd name="T51" fmla="*/ 447 h 448"/>
                <a:gd name="T52" fmla="*/ 426 w 446"/>
                <a:gd name="T53" fmla="*/ 411 h 448"/>
                <a:gd name="T54" fmla="*/ 441 w 446"/>
                <a:gd name="T55" fmla="*/ 348 h 448"/>
                <a:gd name="T56" fmla="*/ 445 w 446"/>
                <a:gd name="T57" fmla="*/ 295 h 448"/>
                <a:gd name="T58" fmla="*/ 434 w 446"/>
                <a:gd name="T59" fmla="*/ 240 h 448"/>
                <a:gd name="T60" fmla="*/ 404 w 446"/>
                <a:gd name="T61" fmla="*/ 174 h 448"/>
                <a:gd name="T62" fmla="*/ 382 w 446"/>
                <a:gd name="T63" fmla="*/ 118 h 448"/>
                <a:gd name="T64" fmla="*/ 371 w 446"/>
                <a:gd name="T65" fmla="*/ 63 h 448"/>
                <a:gd name="T66" fmla="*/ 379 w 446"/>
                <a:gd name="T67" fmla="*/ 0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6"/>
                <a:gd name="T103" fmla="*/ 0 h 448"/>
                <a:gd name="T104" fmla="*/ 446 w 44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6" h="448">
                  <a:moveTo>
                    <a:pt x="379" y="0"/>
                  </a:moveTo>
                  <a:lnTo>
                    <a:pt x="304" y="14"/>
                  </a:lnTo>
                  <a:lnTo>
                    <a:pt x="240" y="17"/>
                  </a:lnTo>
                  <a:lnTo>
                    <a:pt x="162" y="21"/>
                  </a:lnTo>
                  <a:lnTo>
                    <a:pt x="82" y="9"/>
                  </a:lnTo>
                  <a:lnTo>
                    <a:pt x="71" y="82"/>
                  </a:lnTo>
                  <a:lnTo>
                    <a:pt x="25" y="174"/>
                  </a:lnTo>
                  <a:lnTo>
                    <a:pt x="8" y="253"/>
                  </a:lnTo>
                  <a:lnTo>
                    <a:pt x="0" y="328"/>
                  </a:lnTo>
                  <a:lnTo>
                    <a:pt x="12" y="404"/>
                  </a:lnTo>
                  <a:lnTo>
                    <a:pt x="34" y="441"/>
                  </a:lnTo>
                  <a:lnTo>
                    <a:pt x="67" y="436"/>
                  </a:lnTo>
                  <a:lnTo>
                    <a:pt x="77" y="400"/>
                  </a:lnTo>
                  <a:lnTo>
                    <a:pt x="79" y="337"/>
                  </a:lnTo>
                  <a:lnTo>
                    <a:pt x="89" y="255"/>
                  </a:lnTo>
                  <a:lnTo>
                    <a:pt x="125" y="183"/>
                  </a:lnTo>
                  <a:lnTo>
                    <a:pt x="178" y="142"/>
                  </a:lnTo>
                  <a:lnTo>
                    <a:pt x="230" y="126"/>
                  </a:lnTo>
                  <a:lnTo>
                    <a:pt x="287" y="145"/>
                  </a:lnTo>
                  <a:lnTo>
                    <a:pt x="327" y="206"/>
                  </a:lnTo>
                  <a:lnTo>
                    <a:pt x="349" y="255"/>
                  </a:lnTo>
                  <a:lnTo>
                    <a:pt x="365" y="301"/>
                  </a:lnTo>
                  <a:lnTo>
                    <a:pt x="371" y="352"/>
                  </a:lnTo>
                  <a:lnTo>
                    <a:pt x="369" y="400"/>
                  </a:lnTo>
                  <a:lnTo>
                    <a:pt x="369" y="435"/>
                  </a:lnTo>
                  <a:lnTo>
                    <a:pt x="398" y="447"/>
                  </a:lnTo>
                  <a:lnTo>
                    <a:pt x="426" y="411"/>
                  </a:lnTo>
                  <a:lnTo>
                    <a:pt x="441" y="348"/>
                  </a:lnTo>
                  <a:lnTo>
                    <a:pt x="445" y="295"/>
                  </a:lnTo>
                  <a:lnTo>
                    <a:pt x="434" y="240"/>
                  </a:lnTo>
                  <a:lnTo>
                    <a:pt x="404" y="174"/>
                  </a:lnTo>
                  <a:lnTo>
                    <a:pt x="382" y="118"/>
                  </a:lnTo>
                  <a:lnTo>
                    <a:pt x="371" y="63"/>
                  </a:lnTo>
                  <a:lnTo>
                    <a:pt x="379" y="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7347" name="Group 5"/>
          <p:cNvGrpSpPr>
            <a:grpSpLocks/>
          </p:cNvGrpSpPr>
          <p:nvPr/>
        </p:nvGrpSpPr>
        <p:grpSpPr bwMode="auto">
          <a:xfrm rot="-755186">
            <a:off x="2884488" y="1614488"/>
            <a:ext cx="1331912" cy="1749425"/>
            <a:chOff x="4070" y="1040"/>
            <a:chExt cx="656" cy="861"/>
          </a:xfrm>
        </p:grpSpPr>
        <p:sp>
          <p:nvSpPr>
            <p:cNvPr id="400390" name="Freeform 6"/>
            <p:cNvSpPr>
              <a:spLocks/>
            </p:cNvSpPr>
            <p:nvPr/>
          </p:nvSpPr>
          <p:spPr bwMode="auto">
            <a:xfrm>
              <a:off x="4269" y="1040"/>
              <a:ext cx="457" cy="342"/>
            </a:xfrm>
            <a:custGeom>
              <a:avLst/>
              <a:gdLst/>
              <a:ahLst/>
              <a:cxnLst>
                <a:cxn ang="0">
                  <a:pos x="4" y="238"/>
                </a:cxn>
                <a:cxn ang="0">
                  <a:pos x="3" y="153"/>
                </a:cxn>
                <a:cxn ang="0">
                  <a:pos x="0" y="87"/>
                </a:cxn>
                <a:cxn ang="0">
                  <a:pos x="9" y="51"/>
                </a:cxn>
                <a:cxn ang="0">
                  <a:pos x="43" y="0"/>
                </a:cxn>
                <a:cxn ang="0">
                  <a:pos x="97" y="4"/>
                </a:cxn>
                <a:cxn ang="0">
                  <a:pos x="110" y="24"/>
                </a:cxn>
                <a:cxn ang="0">
                  <a:pos x="72" y="107"/>
                </a:cxn>
                <a:cxn ang="0">
                  <a:pos x="110" y="24"/>
                </a:cxn>
                <a:cxn ang="0">
                  <a:pos x="132" y="9"/>
                </a:cxn>
                <a:cxn ang="0">
                  <a:pos x="151" y="7"/>
                </a:cxn>
                <a:cxn ang="0">
                  <a:pos x="189" y="13"/>
                </a:cxn>
                <a:cxn ang="0">
                  <a:pos x="260" y="48"/>
                </a:cxn>
                <a:cxn ang="0">
                  <a:pos x="280" y="88"/>
                </a:cxn>
                <a:cxn ang="0">
                  <a:pos x="276" y="125"/>
                </a:cxn>
                <a:cxn ang="0">
                  <a:pos x="256" y="174"/>
                </a:cxn>
                <a:cxn ang="0">
                  <a:pos x="276" y="125"/>
                </a:cxn>
                <a:cxn ang="0">
                  <a:pos x="280" y="88"/>
                </a:cxn>
                <a:cxn ang="0">
                  <a:pos x="301" y="72"/>
                </a:cxn>
                <a:cxn ang="0">
                  <a:pos x="356" y="72"/>
                </a:cxn>
                <a:cxn ang="0">
                  <a:pos x="393" y="77"/>
                </a:cxn>
                <a:cxn ang="0">
                  <a:pos x="437" y="90"/>
                </a:cxn>
                <a:cxn ang="0">
                  <a:pos x="454" y="115"/>
                </a:cxn>
                <a:cxn ang="0">
                  <a:pos x="456" y="180"/>
                </a:cxn>
                <a:cxn ang="0">
                  <a:pos x="447" y="222"/>
                </a:cxn>
                <a:cxn ang="0">
                  <a:pos x="396" y="284"/>
                </a:cxn>
                <a:cxn ang="0">
                  <a:pos x="365" y="341"/>
                </a:cxn>
                <a:cxn ang="0">
                  <a:pos x="283" y="336"/>
                </a:cxn>
                <a:cxn ang="0">
                  <a:pos x="201" y="316"/>
                </a:cxn>
                <a:cxn ang="0">
                  <a:pos x="100" y="286"/>
                </a:cxn>
                <a:cxn ang="0">
                  <a:pos x="4" y="238"/>
                </a:cxn>
              </a:cxnLst>
              <a:rect l="0" t="0" r="r" b="b"/>
              <a:pathLst>
                <a:path w="457" h="342">
                  <a:moveTo>
                    <a:pt x="4" y="238"/>
                  </a:moveTo>
                  <a:lnTo>
                    <a:pt x="3" y="153"/>
                  </a:lnTo>
                  <a:lnTo>
                    <a:pt x="0" y="87"/>
                  </a:lnTo>
                  <a:lnTo>
                    <a:pt x="9" y="51"/>
                  </a:lnTo>
                  <a:lnTo>
                    <a:pt x="43" y="0"/>
                  </a:lnTo>
                  <a:lnTo>
                    <a:pt x="97" y="4"/>
                  </a:lnTo>
                  <a:lnTo>
                    <a:pt x="110" y="24"/>
                  </a:lnTo>
                  <a:lnTo>
                    <a:pt x="72" y="107"/>
                  </a:lnTo>
                  <a:lnTo>
                    <a:pt x="110" y="24"/>
                  </a:lnTo>
                  <a:lnTo>
                    <a:pt x="132" y="9"/>
                  </a:lnTo>
                  <a:lnTo>
                    <a:pt x="151" y="7"/>
                  </a:lnTo>
                  <a:lnTo>
                    <a:pt x="189" y="13"/>
                  </a:lnTo>
                  <a:lnTo>
                    <a:pt x="260" y="48"/>
                  </a:lnTo>
                  <a:lnTo>
                    <a:pt x="280" y="88"/>
                  </a:lnTo>
                  <a:lnTo>
                    <a:pt x="276" y="125"/>
                  </a:lnTo>
                  <a:lnTo>
                    <a:pt x="256" y="174"/>
                  </a:lnTo>
                  <a:lnTo>
                    <a:pt x="276" y="125"/>
                  </a:lnTo>
                  <a:lnTo>
                    <a:pt x="280" y="88"/>
                  </a:lnTo>
                  <a:lnTo>
                    <a:pt x="301" y="72"/>
                  </a:lnTo>
                  <a:lnTo>
                    <a:pt x="356" y="72"/>
                  </a:lnTo>
                  <a:lnTo>
                    <a:pt x="393" y="77"/>
                  </a:lnTo>
                  <a:lnTo>
                    <a:pt x="437" y="90"/>
                  </a:lnTo>
                  <a:lnTo>
                    <a:pt x="454" y="115"/>
                  </a:lnTo>
                  <a:lnTo>
                    <a:pt x="456" y="180"/>
                  </a:lnTo>
                  <a:lnTo>
                    <a:pt x="447" y="222"/>
                  </a:lnTo>
                  <a:lnTo>
                    <a:pt x="396" y="284"/>
                  </a:lnTo>
                  <a:lnTo>
                    <a:pt x="365" y="341"/>
                  </a:lnTo>
                  <a:lnTo>
                    <a:pt x="283" y="336"/>
                  </a:lnTo>
                  <a:lnTo>
                    <a:pt x="201" y="316"/>
                  </a:lnTo>
                  <a:lnTo>
                    <a:pt x="100" y="286"/>
                  </a:lnTo>
                  <a:lnTo>
                    <a:pt x="4" y="238"/>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7388" name="Freeform 7"/>
            <p:cNvSpPr>
              <a:spLocks/>
            </p:cNvSpPr>
            <p:nvPr/>
          </p:nvSpPr>
          <p:spPr bwMode="auto">
            <a:xfrm>
              <a:off x="4070" y="1280"/>
              <a:ext cx="564" cy="621"/>
            </a:xfrm>
            <a:custGeom>
              <a:avLst/>
              <a:gdLst>
                <a:gd name="T0" fmla="*/ 563 w 564"/>
                <a:gd name="T1" fmla="*/ 101 h 621"/>
                <a:gd name="T2" fmla="*/ 481 w 564"/>
                <a:gd name="T3" fmla="*/ 97 h 621"/>
                <a:gd name="T4" fmla="*/ 399 w 564"/>
                <a:gd name="T5" fmla="*/ 77 h 621"/>
                <a:gd name="T6" fmla="*/ 298 w 564"/>
                <a:gd name="T7" fmla="*/ 47 h 621"/>
                <a:gd name="T8" fmla="*/ 202 w 564"/>
                <a:gd name="T9" fmla="*/ 0 h 621"/>
                <a:gd name="T10" fmla="*/ 176 w 564"/>
                <a:gd name="T11" fmla="*/ 94 h 621"/>
                <a:gd name="T12" fmla="*/ 92 w 564"/>
                <a:gd name="T13" fmla="*/ 240 h 621"/>
                <a:gd name="T14" fmla="*/ 44 w 564"/>
                <a:gd name="T15" fmla="*/ 392 h 621"/>
                <a:gd name="T16" fmla="*/ 0 w 564"/>
                <a:gd name="T17" fmla="*/ 461 h 621"/>
                <a:gd name="T18" fmla="*/ 3 w 564"/>
                <a:gd name="T19" fmla="*/ 517 h 621"/>
                <a:gd name="T20" fmla="*/ 20 w 564"/>
                <a:gd name="T21" fmla="*/ 534 h 621"/>
                <a:gd name="T22" fmla="*/ 65 w 564"/>
                <a:gd name="T23" fmla="*/ 522 h 621"/>
                <a:gd name="T24" fmla="*/ 104 w 564"/>
                <a:gd name="T25" fmla="*/ 490 h 621"/>
                <a:gd name="T26" fmla="*/ 157 w 564"/>
                <a:gd name="T27" fmla="*/ 399 h 621"/>
                <a:gd name="T28" fmla="*/ 330 w 564"/>
                <a:gd name="T29" fmla="*/ 221 h 621"/>
                <a:gd name="T30" fmla="*/ 338 w 564"/>
                <a:gd name="T31" fmla="*/ 231 h 621"/>
                <a:gd name="T32" fmla="*/ 353 w 564"/>
                <a:gd name="T33" fmla="*/ 271 h 621"/>
                <a:gd name="T34" fmla="*/ 353 w 564"/>
                <a:gd name="T35" fmla="*/ 312 h 621"/>
                <a:gd name="T36" fmla="*/ 342 w 564"/>
                <a:gd name="T37" fmla="*/ 372 h 621"/>
                <a:gd name="T38" fmla="*/ 302 w 564"/>
                <a:gd name="T39" fmla="*/ 463 h 621"/>
                <a:gd name="T40" fmla="*/ 266 w 564"/>
                <a:gd name="T41" fmla="*/ 519 h 621"/>
                <a:gd name="T42" fmla="*/ 247 w 564"/>
                <a:gd name="T43" fmla="*/ 573 h 621"/>
                <a:gd name="T44" fmla="*/ 262 w 564"/>
                <a:gd name="T45" fmla="*/ 613 h 621"/>
                <a:gd name="T46" fmla="*/ 281 w 564"/>
                <a:gd name="T47" fmla="*/ 620 h 621"/>
                <a:gd name="T48" fmla="*/ 326 w 564"/>
                <a:gd name="T49" fmla="*/ 609 h 621"/>
                <a:gd name="T50" fmla="*/ 407 w 564"/>
                <a:gd name="T51" fmla="*/ 536 h 621"/>
                <a:gd name="T52" fmla="*/ 469 w 564"/>
                <a:gd name="T53" fmla="*/ 470 h 621"/>
                <a:gd name="T54" fmla="*/ 487 w 564"/>
                <a:gd name="T55" fmla="*/ 436 h 621"/>
                <a:gd name="T56" fmla="*/ 505 w 564"/>
                <a:gd name="T57" fmla="*/ 354 h 621"/>
                <a:gd name="T58" fmla="*/ 507 w 564"/>
                <a:gd name="T59" fmla="*/ 251 h 621"/>
                <a:gd name="T60" fmla="*/ 524 w 564"/>
                <a:gd name="T61" fmla="*/ 189 h 621"/>
                <a:gd name="T62" fmla="*/ 563 w 564"/>
                <a:gd name="T63" fmla="*/ 101 h 6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621"/>
                <a:gd name="T98" fmla="*/ 564 w 564"/>
                <a:gd name="T99" fmla="*/ 621 h 6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621">
                  <a:moveTo>
                    <a:pt x="563" y="101"/>
                  </a:moveTo>
                  <a:lnTo>
                    <a:pt x="481" y="97"/>
                  </a:lnTo>
                  <a:lnTo>
                    <a:pt x="399" y="77"/>
                  </a:lnTo>
                  <a:lnTo>
                    <a:pt x="298" y="47"/>
                  </a:lnTo>
                  <a:lnTo>
                    <a:pt x="202" y="0"/>
                  </a:lnTo>
                  <a:lnTo>
                    <a:pt x="176" y="94"/>
                  </a:lnTo>
                  <a:lnTo>
                    <a:pt x="92" y="240"/>
                  </a:lnTo>
                  <a:lnTo>
                    <a:pt x="44" y="392"/>
                  </a:lnTo>
                  <a:lnTo>
                    <a:pt x="0" y="461"/>
                  </a:lnTo>
                  <a:lnTo>
                    <a:pt x="3" y="517"/>
                  </a:lnTo>
                  <a:lnTo>
                    <a:pt x="20" y="534"/>
                  </a:lnTo>
                  <a:lnTo>
                    <a:pt x="65" y="522"/>
                  </a:lnTo>
                  <a:lnTo>
                    <a:pt x="104" y="490"/>
                  </a:lnTo>
                  <a:lnTo>
                    <a:pt x="157" y="399"/>
                  </a:lnTo>
                  <a:lnTo>
                    <a:pt x="330" y="221"/>
                  </a:lnTo>
                  <a:lnTo>
                    <a:pt x="338" y="231"/>
                  </a:lnTo>
                  <a:lnTo>
                    <a:pt x="353" y="271"/>
                  </a:lnTo>
                  <a:lnTo>
                    <a:pt x="353" y="312"/>
                  </a:lnTo>
                  <a:lnTo>
                    <a:pt x="342" y="372"/>
                  </a:lnTo>
                  <a:lnTo>
                    <a:pt x="302" y="463"/>
                  </a:lnTo>
                  <a:lnTo>
                    <a:pt x="266" y="519"/>
                  </a:lnTo>
                  <a:lnTo>
                    <a:pt x="247" y="573"/>
                  </a:lnTo>
                  <a:lnTo>
                    <a:pt x="262" y="613"/>
                  </a:lnTo>
                  <a:lnTo>
                    <a:pt x="281" y="620"/>
                  </a:lnTo>
                  <a:lnTo>
                    <a:pt x="326" y="609"/>
                  </a:lnTo>
                  <a:lnTo>
                    <a:pt x="407" y="536"/>
                  </a:lnTo>
                  <a:lnTo>
                    <a:pt x="469" y="470"/>
                  </a:lnTo>
                  <a:lnTo>
                    <a:pt x="487" y="436"/>
                  </a:lnTo>
                  <a:lnTo>
                    <a:pt x="505" y="354"/>
                  </a:lnTo>
                  <a:lnTo>
                    <a:pt x="507" y="251"/>
                  </a:lnTo>
                  <a:lnTo>
                    <a:pt x="524" y="189"/>
                  </a:lnTo>
                  <a:lnTo>
                    <a:pt x="563" y="101"/>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sp>
        <p:nvSpPr>
          <p:cNvPr id="57348" name="Freeform 8"/>
          <p:cNvSpPr>
            <a:spLocks/>
          </p:cNvSpPr>
          <p:nvPr/>
        </p:nvSpPr>
        <p:spPr bwMode="auto">
          <a:xfrm>
            <a:off x="4306888" y="3032125"/>
            <a:ext cx="366712" cy="590550"/>
          </a:xfrm>
          <a:custGeom>
            <a:avLst/>
            <a:gdLst>
              <a:gd name="T0" fmla="*/ 182562 w 231"/>
              <a:gd name="T1" fmla="*/ 63500 h 372"/>
              <a:gd name="T2" fmla="*/ 73025 w 231"/>
              <a:gd name="T3" fmla="*/ 65088 h 372"/>
              <a:gd name="T4" fmla="*/ 0 w 231"/>
              <a:gd name="T5" fmla="*/ 3175 h 372"/>
              <a:gd name="T6" fmla="*/ 20637 w 231"/>
              <a:gd name="T7" fmla="*/ 184150 h 372"/>
              <a:gd name="T8" fmla="*/ 52387 w 231"/>
              <a:gd name="T9" fmla="*/ 539750 h 372"/>
              <a:gd name="T10" fmla="*/ 141287 w 231"/>
              <a:gd name="T11" fmla="*/ 512763 h 372"/>
              <a:gd name="T12" fmla="*/ 265112 w 231"/>
              <a:gd name="T13" fmla="*/ 522288 h 372"/>
              <a:gd name="T14" fmla="*/ 325437 w 231"/>
              <a:gd name="T15" fmla="*/ 523875 h 372"/>
              <a:gd name="T16" fmla="*/ 342900 w 231"/>
              <a:gd name="T17" fmla="*/ 165100 h 372"/>
              <a:gd name="T18" fmla="*/ 366712 w 231"/>
              <a:gd name="T19" fmla="*/ 0 h 372"/>
              <a:gd name="T20" fmla="*/ 325437 w 231"/>
              <a:gd name="T21" fmla="*/ 34925 h 372"/>
              <a:gd name="T22" fmla="*/ 182562 w 231"/>
              <a:gd name="T23" fmla="*/ 63500 h 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372"/>
              <a:gd name="T38" fmla="*/ 231 w 231"/>
              <a:gd name="T39" fmla="*/ 372 h 3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372">
                <a:moveTo>
                  <a:pt x="115" y="40"/>
                </a:moveTo>
                <a:lnTo>
                  <a:pt x="46" y="41"/>
                </a:lnTo>
                <a:lnTo>
                  <a:pt x="0" y="2"/>
                </a:lnTo>
                <a:lnTo>
                  <a:pt x="13" y="116"/>
                </a:lnTo>
                <a:lnTo>
                  <a:pt x="33" y="340"/>
                </a:lnTo>
                <a:cubicBezTo>
                  <a:pt x="46" y="372"/>
                  <a:pt x="67" y="328"/>
                  <a:pt x="89" y="323"/>
                </a:cubicBezTo>
                <a:cubicBezTo>
                  <a:pt x="111" y="318"/>
                  <a:pt x="148" y="325"/>
                  <a:pt x="167" y="329"/>
                </a:cubicBezTo>
                <a:cubicBezTo>
                  <a:pt x="186" y="333"/>
                  <a:pt x="196" y="364"/>
                  <a:pt x="205" y="330"/>
                </a:cubicBezTo>
                <a:lnTo>
                  <a:pt x="216" y="104"/>
                </a:lnTo>
                <a:lnTo>
                  <a:pt x="231" y="0"/>
                </a:lnTo>
                <a:lnTo>
                  <a:pt x="205" y="22"/>
                </a:lnTo>
                <a:lnTo>
                  <a:pt x="115" y="4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400393" name="Freeform 9"/>
          <p:cNvSpPr>
            <a:spLocks/>
          </p:cNvSpPr>
          <p:nvPr/>
        </p:nvSpPr>
        <p:spPr bwMode="auto">
          <a:xfrm rot="730838">
            <a:off x="4221163" y="2493963"/>
            <a:ext cx="514350" cy="61912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7350" name="Freeform 10"/>
          <p:cNvSpPr>
            <a:spLocks/>
          </p:cNvSpPr>
          <p:nvPr/>
        </p:nvSpPr>
        <p:spPr bwMode="auto">
          <a:xfrm>
            <a:off x="4902200" y="1665288"/>
            <a:ext cx="617538" cy="349250"/>
          </a:xfrm>
          <a:custGeom>
            <a:avLst/>
            <a:gdLst>
              <a:gd name="T0" fmla="*/ 62973 w 304"/>
              <a:gd name="T1" fmla="*/ 328945 h 172"/>
              <a:gd name="T2" fmla="*/ 26408 w 304"/>
              <a:gd name="T3" fmla="*/ 227419 h 172"/>
              <a:gd name="T4" fmla="*/ 0 w 304"/>
              <a:gd name="T5" fmla="*/ 152289 h 172"/>
              <a:gd name="T6" fmla="*/ 0 w 304"/>
              <a:gd name="T7" fmla="*/ 105587 h 172"/>
              <a:gd name="T8" fmla="*/ 32502 w 304"/>
              <a:gd name="T9" fmla="*/ 32488 h 172"/>
              <a:gd name="T10" fmla="*/ 101569 w 304"/>
              <a:gd name="T11" fmla="*/ 14214 h 172"/>
              <a:gd name="T12" fmla="*/ 192981 w 304"/>
              <a:gd name="T13" fmla="*/ 6092 h 172"/>
              <a:gd name="T14" fmla="*/ 247828 w 304"/>
              <a:gd name="T15" fmla="*/ 4061 h 172"/>
              <a:gd name="T16" fmla="*/ 318926 w 304"/>
              <a:gd name="T17" fmla="*/ 6092 h 172"/>
              <a:gd name="T18" fmla="*/ 361585 w 304"/>
              <a:gd name="T19" fmla="*/ 48733 h 172"/>
              <a:gd name="T20" fmla="*/ 367679 w 304"/>
              <a:gd name="T21" fmla="*/ 81221 h 172"/>
              <a:gd name="T22" fmla="*/ 361585 w 304"/>
              <a:gd name="T23" fmla="*/ 48733 h 172"/>
              <a:gd name="T24" fmla="*/ 379867 w 304"/>
              <a:gd name="T25" fmla="*/ 22336 h 172"/>
              <a:gd name="T26" fmla="*/ 450965 w 304"/>
              <a:gd name="T27" fmla="*/ 2031 h 172"/>
              <a:gd name="T28" fmla="*/ 497687 w 304"/>
              <a:gd name="T29" fmla="*/ 0 h 172"/>
              <a:gd name="T30" fmla="*/ 548471 w 304"/>
              <a:gd name="T31" fmla="*/ 2031 h 172"/>
              <a:gd name="T32" fmla="*/ 589099 w 304"/>
              <a:gd name="T33" fmla="*/ 16244 h 172"/>
              <a:gd name="T34" fmla="*/ 615507 w 304"/>
              <a:gd name="T35" fmla="*/ 93404 h 172"/>
              <a:gd name="T36" fmla="*/ 617538 w 304"/>
              <a:gd name="T37" fmla="*/ 144167 h 172"/>
              <a:gd name="T38" fmla="*/ 576911 w 304"/>
              <a:gd name="T39" fmla="*/ 237571 h 172"/>
              <a:gd name="T40" fmla="*/ 556597 w 304"/>
              <a:gd name="T41" fmla="*/ 314731 h 172"/>
              <a:gd name="T42" fmla="*/ 450965 w 304"/>
              <a:gd name="T43" fmla="*/ 343158 h 172"/>
              <a:gd name="T44" fmla="*/ 341271 w 304"/>
              <a:gd name="T45" fmla="*/ 349250 h 172"/>
              <a:gd name="T46" fmla="*/ 201106 w 304"/>
              <a:gd name="T47" fmla="*/ 349250 h 172"/>
              <a:gd name="T48" fmla="*/ 62973 w 304"/>
              <a:gd name="T49" fmla="*/ 328945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72"/>
              <a:gd name="T77" fmla="*/ 304 w 304"/>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72">
                <a:moveTo>
                  <a:pt x="31" y="162"/>
                </a:moveTo>
                <a:lnTo>
                  <a:pt x="13" y="112"/>
                </a:lnTo>
                <a:lnTo>
                  <a:pt x="0" y="75"/>
                </a:lnTo>
                <a:lnTo>
                  <a:pt x="0" y="52"/>
                </a:lnTo>
                <a:lnTo>
                  <a:pt x="16" y="16"/>
                </a:lnTo>
                <a:lnTo>
                  <a:pt x="50" y="7"/>
                </a:lnTo>
                <a:lnTo>
                  <a:pt x="95" y="3"/>
                </a:lnTo>
                <a:lnTo>
                  <a:pt x="122" y="2"/>
                </a:lnTo>
                <a:lnTo>
                  <a:pt x="157" y="3"/>
                </a:lnTo>
                <a:lnTo>
                  <a:pt x="178" y="24"/>
                </a:lnTo>
                <a:lnTo>
                  <a:pt x="181" y="40"/>
                </a:lnTo>
                <a:lnTo>
                  <a:pt x="178" y="24"/>
                </a:lnTo>
                <a:lnTo>
                  <a:pt x="187" y="11"/>
                </a:lnTo>
                <a:lnTo>
                  <a:pt x="222" y="1"/>
                </a:lnTo>
                <a:lnTo>
                  <a:pt x="245" y="0"/>
                </a:lnTo>
                <a:lnTo>
                  <a:pt x="270" y="1"/>
                </a:lnTo>
                <a:lnTo>
                  <a:pt x="290" y="8"/>
                </a:lnTo>
                <a:lnTo>
                  <a:pt x="303" y="46"/>
                </a:lnTo>
                <a:lnTo>
                  <a:pt x="304" y="71"/>
                </a:lnTo>
                <a:lnTo>
                  <a:pt x="284" y="117"/>
                </a:lnTo>
                <a:lnTo>
                  <a:pt x="274" y="155"/>
                </a:lnTo>
                <a:lnTo>
                  <a:pt x="222" y="169"/>
                </a:lnTo>
                <a:lnTo>
                  <a:pt x="168" y="172"/>
                </a:lnTo>
                <a:lnTo>
                  <a:pt x="99" y="172"/>
                </a:lnTo>
                <a:lnTo>
                  <a:pt x="31" y="162"/>
                </a:lnTo>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51" name="Freeform 11"/>
          <p:cNvSpPr>
            <a:spLocks/>
          </p:cNvSpPr>
          <p:nvPr/>
        </p:nvSpPr>
        <p:spPr bwMode="auto">
          <a:xfrm>
            <a:off x="4872038" y="1984375"/>
            <a:ext cx="639762" cy="530225"/>
          </a:xfrm>
          <a:custGeom>
            <a:avLst/>
            <a:gdLst>
              <a:gd name="T0" fmla="*/ 584925 w 315"/>
              <a:gd name="T1" fmla="*/ 0 h 261"/>
              <a:gd name="T2" fmla="*/ 461035 w 315"/>
              <a:gd name="T3" fmla="*/ 22347 h 261"/>
              <a:gd name="T4" fmla="*/ 357454 w 315"/>
              <a:gd name="T5" fmla="*/ 26410 h 261"/>
              <a:gd name="T6" fmla="*/ 229502 w 315"/>
              <a:gd name="T7" fmla="*/ 32504 h 261"/>
              <a:gd name="T8" fmla="*/ 97488 w 315"/>
              <a:gd name="T9" fmla="*/ 14221 h 261"/>
              <a:gd name="T10" fmla="*/ 79209 w 315"/>
              <a:gd name="T11" fmla="*/ 125954 h 261"/>
              <a:gd name="T12" fmla="*/ 0 w 315"/>
              <a:gd name="T13" fmla="*/ 327074 h 261"/>
              <a:gd name="T14" fmla="*/ 18279 w 315"/>
              <a:gd name="T15" fmla="*/ 455059 h 261"/>
              <a:gd name="T16" fmla="*/ 93426 w 315"/>
              <a:gd name="T17" fmla="*/ 520067 h 261"/>
              <a:gd name="T18" fmla="*/ 109673 w 315"/>
              <a:gd name="T19" fmla="*/ 394114 h 261"/>
              <a:gd name="T20" fmla="*/ 168572 w 315"/>
              <a:gd name="T21" fmla="*/ 282380 h 261"/>
              <a:gd name="T22" fmla="*/ 255905 w 315"/>
              <a:gd name="T23" fmla="*/ 219403 h 261"/>
              <a:gd name="T24" fmla="*/ 341206 w 315"/>
              <a:gd name="T25" fmla="*/ 195025 h 261"/>
              <a:gd name="T26" fmla="*/ 434632 w 315"/>
              <a:gd name="T27" fmla="*/ 223466 h 261"/>
              <a:gd name="T28" fmla="*/ 505717 w 315"/>
              <a:gd name="T29" fmla="*/ 314885 h 261"/>
              <a:gd name="T30" fmla="*/ 554460 w 315"/>
              <a:gd name="T31" fmla="*/ 455059 h 261"/>
              <a:gd name="T32" fmla="*/ 627576 w 315"/>
              <a:gd name="T33" fmla="*/ 406303 h 261"/>
              <a:gd name="T34" fmla="*/ 625545 w 315"/>
              <a:gd name="T35" fmla="*/ 268160 h 261"/>
              <a:gd name="T36" fmla="*/ 570708 w 315"/>
              <a:gd name="T37" fmla="*/ 97513 h 261"/>
              <a:gd name="T38" fmla="*/ 584925 w 315"/>
              <a:gd name="T39" fmla="*/ 0 h 2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61"/>
              <a:gd name="T62" fmla="*/ 315 w 315"/>
              <a:gd name="T63" fmla="*/ 261 h 2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61">
                <a:moveTo>
                  <a:pt x="288" y="0"/>
                </a:moveTo>
                <a:lnTo>
                  <a:pt x="227" y="11"/>
                </a:lnTo>
                <a:lnTo>
                  <a:pt x="176" y="13"/>
                </a:lnTo>
                <a:lnTo>
                  <a:pt x="113" y="16"/>
                </a:lnTo>
                <a:lnTo>
                  <a:pt x="48" y="7"/>
                </a:lnTo>
                <a:lnTo>
                  <a:pt x="39" y="62"/>
                </a:lnTo>
                <a:lnTo>
                  <a:pt x="0" y="161"/>
                </a:lnTo>
                <a:lnTo>
                  <a:pt x="9" y="224"/>
                </a:lnTo>
                <a:cubicBezTo>
                  <a:pt x="17" y="240"/>
                  <a:pt x="38" y="261"/>
                  <a:pt x="46" y="256"/>
                </a:cubicBezTo>
                <a:cubicBezTo>
                  <a:pt x="54" y="251"/>
                  <a:pt x="48" y="213"/>
                  <a:pt x="54" y="194"/>
                </a:cubicBezTo>
                <a:lnTo>
                  <a:pt x="83" y="139"/>
                </a:lnTo>
                <a:lnTo>
                  <a:pt x="126" y="108"/>
                </a:lnTo>
                <a:lnTo>
                  <a:pt x="168" y="96"/>
                </a:lnTo>
                <a:lnTo>
                  <a:pt x="214" y="110"/>
                </a:lnTo>
                <a:lnTo>
                  <a:pt x="249" y="155"/>
                </a:lnTo>
                <a:lnTo>
                  <a:pt x="273" y="224"/>
                </a:lnTo>
                <a:cubicBezTo>
                  <a:pt x="283" y="231"/>
                  <a:pt x="303" y="215"/>
                  <a:pt x="309" y="200"/>
                </a:cubicBezTo>
                <a:cubicBezTo>
                  <a:pt x="315" y="185"/>
                  <a:pt x="313" y="157"/>
                  <a:pt x="308" y="132"/>
                </a:cubicBezTo>
                <a:lnTo>
                  <a:pt x="281" y="48"/>
                </a:lnTo>
                <a:lnTo>
                  <a:pt x="288" y="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52" name="Freeform 12"/>
          <p:cNvSpPr>
            <a:spLocks/>
          </p:cNvSpPr>
          <p:nvPr/>
        </p:nvSpPr>
        <p:spPr bwMode="auto">
          <a:xfrm>
            <a:off x="5033963" y="2797175"/>
            <a:ext cx="366712" cy="785813"/>
          </a:xfrm>
          <a:custGeom>
            <a:avLst/>
            <a:gdLst>
              <a:gd name="T0" fmla="*/ 182562 w 231"/>
              <a:gd name="T1" fmla="*/ 63500 h 495"/>
              <a:gd name="T2" fmla="*/ 73025 w 231"/>
              <a:gd name="T3" fmla="*/ 65088 h 495"/>
              <a:gd name="T4" fmla="*/ 0 w 231"/>
              <a:gd name="T5" fmla="*/ 3175 h 495"/>
              <a:gd name="T6" fmla="*/ 20637 w 231"/>
              <a:gd name="T7" fmla="*/ 184150 h 495"/>
              <a:gd name="T8" fmla="*/ 52387 w 231"/>
              <a:gd name="T9" fmla="*/ 539750 h 495"/>
              <a:gd name="T10" fmla="*/ 100012 w 231"/>
              <a:gd name="T11" fmla="*/ 785813 h 495"/>
              <a:gd name="T12" fmla="*/ 292100 w 231"/>
              <a:gd name="T13" fmla="*/ 773113 h 495"/>
              <a:gd name="T14" fmla="*/ 325437 w 231"/>
              <a:gd name="T15" fmla="*/ 523875 h 495"/>
              <a:gd name="T16" fmla="*/ 342900 w 231"/>
              <a:gd name="T17" fmla="*/ 165100 h 495"/>
              <a:gd name="T18" fmla="*/ 366712 w 231"/>
              <a:gd name="T19" fmla="*/ 0 h 495"/>
              <a:gd name="T20" fmla="*/ 325437 w 231"/>
              <a:gd name="T21" fmla="*/ 34925 h 495"/>
              <a:gd name="T22" fmla="*/ 182562 w 231"/>
              <a:gd name="T23" fmla="*/ 63500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495"/>
              <a:gd name="T38" fmla="*/ 231 w 231"/>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495">
                <a:moveTo>
                  <a:pt x="115" y="40"/>
                </a:moveTo>
                <a:lnTo>
                  <a:pt x="46" y="41"/>
                </a:lnTo>
                <a:lnTo>
                  <a:pt x="0" y="2"/>
                </a:lnTo>
                <a:lnTo>
                  <a:pt x="13" y="116"/>
                </a:lnTo>
                <a:lnTo>
                  <a:pt x="33" y="340"/>
                </a:lnTo>
                <a:lnTo>
                  <a:pt x="63" y="495"/>
                </a:lnTo>
                <a:lnTo>
                  <a:pt x="184" y="487"/>
                </a:lnTo>
                <a:lnTo>
                  <a:pt x="205" y="330"/>
                </a:lnTo>
                <a:lnTo>
                  <a:pt x="216" y="104"/>
                </a:lnTo>
                <a:lnTo>
                  <a:pt x="231" y="0"/>
                </a:lnTo>
                <a:lnTo>
                  <a:pt x="205" y="22"/>
                </a:lnTo>
                <a:lnTo>
                  <a:pt x="115" y="4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400397" name="Freeform 13"/>
          <p:cNvSpPr>
            <a:spLocks/>
          </p:cNvSpPr>
          <p:nvPr/>
        </p:nvSpPr>
        <p:spPr bwMode="auto">
          <a:xfrm rot="730838">
            <a:off x="4948238" y="2259013"/>
            <a:ext cx="514350" cy="61912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nvGrpSpPr>
          <p:cNvPr id="57354" name="Group 14"/>
          <p:cNvGrpSpPr>
            <a:grpSpLocks/>
          </p:cNvGrpSpPr>
          <p:nvPr/>
        </p:nvGrpSpPr>
        <p:grpSpPr bwMode="auto">
          <a:xfrm>
            <a:off x="5543550" y="1811338"/>
            <a:ext cx="534988" cy="1684337"/>
            <a:chOff x="2938" y="2139"/>
            <a:chExt cx="263" cy="829"/>
          </a:xfrm>
        </p:grpSpPr>
        <p:sp>
          <p:nvSpPr>
            <p:cNvPr id="57385" name="Freeform 15"/>
            <p:cNvSpPr>
              <a:spLocks/>
            </p:cNvSpPr>
            <p:nvPr/>
          </p:nvSpPr>
          <p:spPr bwMode="auto">
            <a:xfrm rot="730838">
              <a:off x="2938" y="2435"/>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400400" name="Freeform 16"/>
            <p:cNvSpPr>
              <a:spLocks/>
            </p:cNvSpPr>
            <p:nvPr/>
          </p:nvSpPr>
          <p:spPr bwMode="auto">
            <a:xfrm>
              <a:off x="2948" y="2139"/>
              <a:ext cx="253" cy="346"/>
            </a:xfrm>
            <a:custGeom>
              <a:avLst/>
              <a:gdLst/>
              <a:ahLst/>
              <a:cxnLst>
                <a:cxn ang="0">
                  <a:pos x="129" y="346"/>
                </a:cxn>
                <a:cxn ang="0">
                  <a:pos x="75" y="346"/>
                </a:cxn>
                <a:cxn ang="0">
                  <a:pos x="39" y="316"/>
                </a:cxn>
                <a:cxn ang="0">
                  <a:pos x="0" y="212"/>
                </a:cxn>
                <a:cxn ang="0">
                  <a:pos x="4" y="159"/>
                </a:cxn>
                <a:cxn ang="0">
                  <a:pos x="22" y="93"/>
                </a:cxn>
                <a:cxn ang="0">
                  <a:pos x="73" y="48"/>
                </a:cxn>
                <a:cxn ang="0">
                  <a:pos x="124" y="0"/>
                </a:cxn>
                <a:cxn ang="0">
                  <a:pos x="172" y="45"/>
                </a:cxn>
                <a:cxn ang="0">
                  <a:pos x="220" y="81"/>
                </a:cxn>
                <a:cxn ang="0">
                  <a:pos x="247" y="123"/>
                </a:cxn>
                <a:cxn ang="0">
                  <a:pos x="253" y="162"/>
                </a:cxn>
                <a:cxn ang="0">
                  <a:pos x="249" y="216"/>
                </a:cxn>
                <a:cxn ang="0">
                  <a:pos x="229" y="264"/>
                </a:cxn>
                <a:cxn ang="0">
                  <a:pos x="219" y="313"/>
                </a:cxn>
                <a:cxn ang="0">
                  <a:pos x="199" y="331"/>
                </a:cxn>
                <a:cxn ang="0">
                  <a:pos x="129" y="346"/>
                </a:cxn>
              </a:cxnLst>
              <a:rect l="0" t="0" r="r" b="b"/>
              <a:pathLst>
                <a:path w="253" h="346">
                  <a:moveTo>
                    <a:pt x="129" y="346"/>
                  </a:moveTo>
                  <a:lnTo>
                    <a:pt x="75" y="346"/>
                  </a:lnTo>
                  <a:lnTo>
                    <a:pt x="39" y="316"/>
                  </a:lnTo>
                  <a:lnTo>
                    <a:pt x="0" y="212"/>
                  </a:lnTo>
                  <a:lnTo>
                    <a:pt x="4" y="159"/>
                  </a:lnTo>
                  <a:cubicBezTo>
                    <a:pt x="8" y="139"/>
                    <a:pt x="12" y="108"/>
                    <a:pt x="22" y="93"/>
                  </a:cubicBezTo>
                  <a:cubicBezTo>
                    <a:pt x="32" y="78"/>
                    <a:pt x="56" y="63"/>
                    <a:pt x="73" y="48"/>
                  </a:cubicBezTo>
                  <a:cubicBezTo>
                    <a:pt x="90" y="29"/>
                    <a:pt x="94" y="0"/>
                    <a:pt x="124" y="0"/>
                  </a:cubicBezTo>
                  <a:cubicBezTo>
                    <a:pt x="154" y="0"/>
                    <a:pt x="159" y="31"/>
                    <a:pt x="172" y="45"/>
                  </a:cubicBezTo>
                  <a:lnTo>
                    <a:pt x="220" y="81"/>
                  </a:lnTo>
                  <a:lnTo>
                    <a:pt x="247" y="123"/>
                  </a:lnTo>
                  <a:lnTo>
                    <a:pt x="253" y="162"/>
                  </a:lnTo>
                  <a:lnTo>
                    <a:pt x="249" y="216"/>
                  </a:lnTo>
                  <a:lnTo>
                    <a:pt x="229" y="264"/>
                  </a:lnTo>
                  <a:lnTo>
                    <a:pt x="219" y="313"/>
                  </a:lnTo>
                  <a:lnTo>
                    <a:pt x="199" y="331"/>
                  </a:lnTo>
                  <a:lnTo>
                    <a:pt x="129" y="346"/>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7355" name="Group 17"/>
          <p:cNvGrpSpPr>
            <a:grpSpLocks/>
          </p:cNvGrpSpPr>
          <p:nvPr/>
        </p:nvGrpSpPr>
        <p:grpSpPr bwMode="auto">
          <a:xfrm>
            <a:off x="6078538" y="1652588"/>
            <a:ext cx="284162" cy="1309687"/>
            <a:chOff x="3604" y="1175"/>
            <a:chExt cx="118" cy="544"/>
          </a:xfrm>
        </p:grpSpPr>
        <p:sp>
          <p:nvSpPr>
            <p:cNvPr id="57383" name="Freeform 18"/>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84" name="Freeform 19"/>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7356" name="Group 20"/>
          <p:cNvGrpSpPr>
            <a:grpSpLocks/>
          </p:cNvGrpSpPr>
          <p:nvPr/>
        </p:nvGrpSpPr>
        <p:grpSpPr bwMode="auto">
          <a:xfrm>
            <a:off x="6384925" y="1636713"/>
            <a:ext cx="284163" cy="1308100"/>
            <a:chOff x="3604" y="1175"/>
            <a:chExt cx="118" cy="544"/>
          </a:xfrm>
        </p:grpSpPr>
        <p:sp>
          <p:nvSpPr>
            <p:cNvPr id="57381" name="Freeform 21"/>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82" name="Freeform 22"/>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7" name="Group 23"/>
          <p:cNvGrpSpPr>
            <a:grpSpLocks/>
          </p:cNvGrpSpPr>
          <p:nvPr/>
        </p:nvGrpSpPr>
        <p:grpSpPr bwMode="auto">
          <a:xfrm rot="-755186">
            <a:off x="2849563" y="4379913"/>
            <a:ext cx="1331912" cy="1749425"/>
            <a:chOff x="4070" y="1040"/>
            <a:chExt cx="656" cy="861"/>
          </a:xfrm>
        </p:grpSpPr>
        <p:sp>
          <p:nvSpPr>
            <p:cNvPr id="400408" name="Freeform 24"/>
            <p:cNvSpPr>
              <a:spLocks/>
            </p:cNvSpPr>
            <p:nvPr/>
          </p:nvSpPr>
          <p:spPr bwMode="auto">
            <a:xfrm>
              <a:off x="4269" y="1040"/>
              <a:ext cx="457" cy="342"/>
            </a:xfrm>
            <a:custGeom>
              <a:avLst/>
              <a:gdLst/>
              <a:ahLst/>
              <a:cxnLst>
                <a:cxn ang="0">
                  <a:pos x="4" y="238"/>
                </a:cxn>
                <a:cxn ang="0">
                  <a:pos x="3" y="153"/>
                </a:cxn>
                <a:cxn ang="0">
                  <a:pos x="0" y="87"/>
                </a:cxn>
                <a:cxn ang="0">
                  <a:pos x="9" y="51"/>
                </a:cxn>
                <a:cxn ang="0">
                  <a:pos x="43" y="0"/>
                </a:cxn>
                <a:cxn ang="0">
                  <a:pos x="97" y="4"/>
                </a:cxn>
                <a:cxn ang="0">
                  <a:pos x="110" y="24"/>
                </a:cxn>
                <a:cxn ang="0">
                  <a:pos x="72" y="107"/>
                </a:cxn>
                <a:cxn ang="0">
                  <a:pos x="110" y="24"/>
                </a:cxn>
                <a:cxn ang="0">
                  <a:pos x="132" y="9"/>
                </a:cxn>
                <a:cxn ang="0">
                  <a:pos x="151" y="7"/>
                </a:cxn>
                <a:cxn ang="0">
                  <a:pos x="189" y="13"/>
                </a:cxn>
                <a:cxn ang="0">
                  <a:pos x="260" y="48"/>
                </a:cxn>
                <a:cxn ang="0">
                  <a:pos x="280" y="88"/>
                </a:cxn>
                <a:cxn ang="0">
                  <a:pos x="276" y="125"/>
                </a:cxn>
                <a:cxn ang="0">
                  <a:pos x="256" y="174"/>
                </a:cxn>
                <a:cxn ang="0">
                  <a:pos x="276" y="125"/>
                </a:cxn>
                <a:cxn ang="0">
                  <a:pos x="280" y="88"/>
                </a:cxn>
                <a:cxn ang="0">
                  <a:pos x="301" y="72"/>
                </a:cxn>
                <a:cxn ang="0">
                  <a:pos x="356" y="72"/>
                </a:cxn>
                <a:cxn ang="0">
                  <a:pos x="393" y="77"/>
                </a:cxn>
                <a:cxn ang="0">
                  <a:pos x="437" y="90"/>
                </a:cxn>
                <a:cxn ang="0">
                  <a:pos x="454" y="115"/>
                </a:cxn>
                <a:cxn ang="0">
                  <a:pos x="456" y="180"/>
                </a:cxn>
                <a:cxn ang="0">
                  <a:pos x="447" y="222"/>
                </a:cxn>
                <a:cxn ang="0">
                  <a:pos x="396" y="284"/>
                </a:cxn>
                <a:cxn ang="0">
                  <a:pos x="365" y="341"/>
                </a:cxn>
                <a:cxn ang="0">
                  <a:pos x="283" y="336"/>
                </a:cxn>
                <a:cxn ang="0">
                  <a:pos x="201" y="316"/>
                </a:cxn>
                <a:cxn ang="0">
                  <a:pos x="100" y="286"/>
                </a:cxn>
                <a:cxn ang="0">
                  <a:pos x="4" y="238"/>
                </a:cxn>
              </a:cxnLst>
              <a:rect l="0" t="0" r="r" b="b"/>
              <a:pathLst>
                <a:path w="457" h="342">
                  <a:moveTo>
                    <a:pt x="4" y="238"/>
                  </a:moveTo>
                  <a:lnTo>
                    <a:pt x="3" y="153"/>
                  </a:lnTo>
                  <a:lnTo>
                    <a:pt x="0" y="87"/>
                  </a:lnTo>
                  <a:lnTo>
                    <a:pt x="9" y="51"/>
                  </a:lnTo>
                  <a:lnTo>
                    <a:pt x="43" y="0"/>
                  </a:lnTo>
                  <a:lnTo>
                    <a:pt x="97" y="4"/>
                  </a:lnTo>
                  <a:lnTo>
                    <a:pt x="110" y="24"/>
                  </a:lnTo>
                  <a:lnTo>
                    <a:pt x="72" y="107"/>
                  </a:lnTo>
                  <a:lnTo>
                    <a:pt x="110" y="24"/>
                  </a:lnTo>
                  <a:lnTo>
                    <a:pt x="132" y="9"/>
                  </a:lnTo>
                  <a:lnTo>
                    <a:pt x="151" y="7"/>
                  </a:lnTo>
                  <a:lnTo>
                    <a:pt x="189" y="13"/>
                  </a:lnTo>
                  <a:lnTo>
                    <a:pt x="260" y="48"/>
                  </a:lnTo>
                  <a:lnTo>
                    <a:pt x="280" y="88"/>
                  </a:lnTo>
                  <a:lnTo>
                    <a:pt x="276" y="125"/>
                  </a:lnTo>
                  <a:lnTo>
                    <a:pt x="256" y="174"/>
                  </a:lnTo>
                  <a:lnTo>
                    <a:pt x="276" y="125"/>
                  </a:lnTo>
                  <a:lnTo>
                    <a:pt x="280" y="88"/>
                  </a:lnTo>
                  <a:lnTo>
                    <a:pt x="301" y="72"/>
                  </a:lnTo>
                  <a:lnTo>
                    <a:pt x="356" y="72"/>
                  </a:lnTo>
                  <a:lnTo>
                    <a:pt x="393" y="77"/>
                  </a:lnTo>
                  <a:lnTo>
                    <a:pt x="437" y="90"/>
                  </a:lnTo>
                  <a:lnTo>
                    <a:pt x="454" y="115"/>
                  </a:lnTo>
                  <a:lnTo>
                    <a:pt x="456" y="180"/>
                  </a:lnTo>
                  <a:lnTo>
                    <a:pt x="447" y="222"/>
                  </a:lnTo>
                  <a:lnTo>
                    <a:pt x="396" y="284"/>
                  </a:lnTo>
                  <a:lnTo>
                    <a:pt x="365" y="341"/>
                  </a:lnTo>
                  <a:lnTo>
                    <a:pt x="283" y="336"/>
                  </a:lnTo>
                  <a:lnTo>
                    <a:pt x="201" y="316"/>
                  </a:lnTo>
                  <a:lnTo>
                    <a:pt x="100" y="286"/>
                  </a:lnTo>
                  <a:lnTo>
                    <a:pt x="4" y="238"/>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7380" name="Freeform 25"/>
            <p:cNvSpPr>
              <a:spLocks/>
            </p:cNvSpPr>
            <p:nvPr/>
          </p:nvSpPr>
          <p:spPr bwMode="auto">
            <a:xfrm>
              <a:off x="4070" y="1280"/>
              <a:ext cx="564" cy="621"/>
            </a:xfrm>
            <a:custGeom>
              <a:avLst/>
              <a:gdLst>
                <a:gd name="T0" fmla="*/ 563 w 564"/>
                <a:gd name="T1" fmla="*/ 101 h 621"/>
                <a:gd name="T2" fmla="*/ 481 w 564"/>
                <a:gd name="T3" fmla="*/ 97 h 621"/>
                <a:gd name="T4" fmla="*/ 399 w 564"/>
                <a:gd name="T5" fmla="*/ 77 h 621"/>
                <a:gd name="T6" fmla="*/ 298 w 564"/>
                <a:gd name="T7" fmla="*/ 47 h 621"/>
                <a:gd name="T8" fmla="*/ 202 w 564"/>
                <a:gd name="T9" fmla="*/ 0 h 621"/>
                <a:gd name="T10" fmla="*/ 176 w 564"/>
                <a:gd name="T11" fmla="*/ 94 h 621"/>
                <a:gd name="T12" fmla="*/ 92 w 564"/>
                <a:gd name="T13" fmla="*/ 240 h 621"/>
                <a:gd name="T14" fmla="*/ 44 w 564"/>
                <a:gd name="T15" fmla="*/ 392 h 621"/>
                <a:gd name="T16" fmla="*/ 0 w 564"/>
                <a:gd name="T17" fmla="*/ 461 h 621"/>
                <a:gd name="T18" fmla="*/ 3 w 564"/>
                <a:gd name="T19" fmla="*/ 517 h 621"/>
                <a:gd name="T20" fmla="*/ 20 w 564"/>
                <a:gd name="T21" fmla="*/ 534 h 621"/>
                <a:gd name="T22" fmla="*/ 65 w 564"/>
                <a:gd name="T23" fmla="*/ 522 h 621"/>
                <a:gd name="T24" fmla="*/ 104 w 564"/>
                <a:gd name="T25" fmla="*/ 490 h 621"/>
                <a:gd name="T26" fmla="*/ 157 w 564"/>
                <a:gd name="T27" fmla="*/ 399 h 621"/>
                <a:gd name="T28" fmla="*/ 330 w 564"/>
                <a:gd name="T29" fmla="*/ 221 h 621"/>
                <a:gd name="T30" fmla="*/ 338 w 564"/>
                <a:gd name="T31" fmla="*/ 231 h 621"/>
                <a:gd name="T32" fmla="*/ 353 w 564"/>
                <a:gd name="T33" fmla="*/ 271 h 621"/>
                <a:gd name="T34" fmla="*/ 353 w 564"/>
                <a:gd name="T35" fmla="*/ 312 h 621"/>
                <a:gd name="T36" fmla="*/ 342 w 564"/>
                <a:gd name="T37" fmla="*/ 372 h 621"/>
                <a:gd name="T38" fmla="*/ 302 w 564"/>
                <a:gd name="T39" fmla="*/ 463 h 621"/>
                <a:gd name="T40" fmla="*/ 266 w 564"/>
                <a:gd name="T41" fmla="*/ 519 h 621"/>
                <a:gd name="T42" fmla="*/ 247 w 564"/>
                <a:gd name="T43" fmla="*/ 573 h 621"/>
                <a:gd name="T44" fmla="*/ 262 w 564"/>
                <a:gd name="T45" fmla="*/ 613 h 621"/>
                <a:gd name="T46" fmla="*/ 281 w 564"/>
                <a:gd name="T47" fmla="*/ 620 h 621"/>
                <a:gd name="T48" fmla="*/ 326 w 564"/>
                <a:gd name="T49" fmla="*/ 609 h 621"/>
                <a:gd name="T50" fmla="*/ 407 w 564"/>
                <a:gd name="T51" fmla="*/ 536 h 621"/>
                <a:gd name="T52" fmla="*/ 469 w 564"/>
                <a:gd name="T53" fmla="*/ 470 h 621"/>
                <a:gd name="T54" fmla="*/ 487 w 564"/>
                <a:gd name="T55" fmla="*/ 436 h 621"/>
                <a:gd name="T56" fmla="*/ 505 w 564"/>
                <a:gd name="T57" fmla="*/ 354 h 621"/>
                <a:gd name="T58" fmla="*/ 507 w 564"/>
                <a:gd name="T59" fmla="*/ 251 h 621"/>
                <a:gd name="T60" fmla="*/ 524 w 564"/>
                <a:gd name="T61" fmla="*/ 189 h 621"/>
                <a:gd name="T62" fmla="*/ 563 w 564"/>
                <a:gd name="T63" fmla="*/ 101 h 6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621"/>
                <a:gd name="T98" fmla="*/ 564 w 564"/>
                <a:gd name="T99" fmla="*/ 621 h 6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621">
                  <a:moveTo>
                    <a:pt x="563" y="101"/>
                  </a:moveTo>
                  <a:lnTo>
                    <a:pt x="481" y="97"/>
                  </a:lnTo>
                  <a:lnTo>
                    <a:pt x="399" y="77"/>
                  </a:lnTo>
                  <a:lnTo>
                    <a:pt x="298" y="47"/>
                  </a:lnTo>
                  <a:lnTo>
                    <a:pt x="202" y="0"/>
                  </a:lnTo>
                  <a:lnTo>
                    <a:pt x="176" y="94"/>
                  </a:lnTo>
                  <a:lnTo>
                    <a:pt x="92" y="240"/>
                  </a:lnTo>
                  <a:lnTo>
                    <a:pt x="44" y="392"/>
                  </a:lnTo>
                  <a:lnTo>
                    <a:pt x="0" y="461"/>
                  </a:lnTo>
                  <a:lnTo>
                    <a:pt x="3" y="517"/>
                  </a:lnTo>
                  <a:lnTo>
                    <a:pt x="20" y="534"/>
                  </a:lnTo>
                  <a:lnTo>
                    <a:pt x="65" y="522"/>
                  </a:lnTo>
                  <a:lnTo>
                    <a:pt x="104" y="490"/>
                  </a:lnTo>
                  <a:lnTo>
                    <a:pt x="157" y="399"/>
                  </a:lnTo>
                  <a:lnTo>
                    <a:pt x="330" y="221"/>
                  </a:lnTo>
                  <a:lnTo>
                    <a:pt x="338" y="231"/>
                  </a:lnTo>
                  <a:lnTo>
                    <a:pt x="353" y="271"/>
                  </a:lnTo>
                  <a:lnTo>
                    <a:pt x="353" y="312"/>
                  </a:lnTo>
                  <a:lnTo>
                    <a:pt x="342" y="372"/>
                  </a:lnTo>
                  <a:lnTo>
                    <a:pt x="302" y="463"/>
                  </a:lnTo>
                  <a:lnTo>
                    <a:pt x="266" y="519"/>
                  </a:lnTo>
                  <a:lnTo>
                    <a:pt x="247" y="573"/>
                  </a:lnTo>
                  <a:lnTo>
                    <a:pt x="262" y="613"/>
                  </a:lnTo>
                  <a:lnTo>
                    <a:pt x="281" y="620"/>
                  </a:lnTo>
                  <a:lnTo>
                    <a:pt x="326" y="609"/>
                  </a:lnTo>
                  <a:lnTo>
                    <a:pt x="407" y="536"/>
                  </a:lnTo>
                  <a:lnTo>
                    <a:pt x="469" y="470"/>
                  </a:lnTo>
                  <a:lnTo>
                    <a:pt x="487" y="436"/>
                  </a:lnTo>
                  <a:lnTo>
                    <a:pt x="505" y="354"/>
                  </a:lnTo>
                  <a:lnTo>
                    <a:pt x="507" y="251"/>
                  </a:lnTo>
                  <a:lnTo>
                    <a:pt x="524" y="189"/>
                  </a:lnTo>
                  <a:lnTo>
                    <a:pt x="563" y="101"/>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8" name="Group 26"/>
          <p:cNvGrpSpPr>
            <a:grpSpLocks/>
          </p:cNvGrpSpPr>
          <p:nvPr/>
        </p:nvGrpSpPr>
        <p:grpSpPr bwMode="auto">
          <a:xfrm rot="730838">
            <a:off x="4084638" y="4437063"/>
            <a:ext cx="603250" cy="1574800"/>
            <a:chOff x="5017" y="1099"/>
            <a:chExt cx="297" cy="775"/>
          </a:xfrm>
        </p:grpSpPr>
        <p:sp>
          <p:nvSpPr>
            <p:cNvPr id="57377" name="Freeform 27"/>
            <p:cNvSpPr>
              <a:spLocks/>
            </p:cNvSpPr>
            <p:nvPr/>
          </p:nvSpPr>
          <p:spPr bwMode="auto">
            <a:xfrm>
              <a:off x="5086" y="1341"/>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400412" name="Freeform 28"/>
            <p:cNvSpPr>
              <a:spLocks/>
            </p:cNvSpPr>
            <p:nvPr/>
          </p:nvSpPr>
          <p:spPr bwMode="auto">
            <a:xfrm>
              <a:off x="5017" y="1098"/>
              <a:ext cx="253" cy="30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7359" name="Group 29"/>
          <p:cNvGrpSpPr>
            <a:grpSpLocks/>
          </p:cNvGrpSpPr>
          <p:nvPr/>
        </p:nvGrpSpPr>
        <p:grpSpPr bwMode="auto">
          <a:xfrm rot="730838">
            <a:off x="4811713" y="4413250"/>
            <a:ext cx="603250" cy="1574800"/>
            <a:chOff x="5017" y="1099"/>
            <a:chExt cx="297" cy="775"/>
          </a:xfrm>
        </p:grpSpPr>
        <p:sp>
          <p:nvSpPr>
            <p:cNvPr id="57375" name="Freeform 30"/>
            <p:cNvSpPr>
              <a:spLocks/>
            </p:cNvSpPr>
            <p:nvPr/>
          </p:nvSpPr>
          <p:spPr bwMode="auto">
            <a:xfrm>
              <a:off x="5086" y="1341"/>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400415" name="Freeform 31"/>
            <p:cNvSpPr>
              <a:spLocks/>
            </p:cNvSpPr>
            <p:nvPr/>
          </p:nvSpPr>
          <p:spPr bwMode="auto">
            <a:xfrm>
              <a:off x="5017" y="1098"/>
              <a:ext cx="253" cy="305"/>
            </a:xfrm>
            <a:custGeom>
              <a:avLst/>
              <a:gdLst/>
              <a:ahLst/>
              <a:cxnLst>
                <a:cxn ang="0">
                  <a:pos x="162" y="292"/>
                </a:cxn>
                <a:cxn ang="0">
                  <a:pos x="109" y="304"/>
                </a:cxn>
                <a:cxn ang="0">
                  <a:pos x="67" y="282"/>
                </a:cxn>
                <a:cxn ang="0">
                  <a:pos x="7" y="189"/>
                </a:cxn>
                <a:cxn ang="0">
                  <a:pos x="0" y="136"/>
                </a:cxn>
                <a:cxn ang="0">
                  <a:pos x="7" y="90"/>
                </a:cxn>
                <a:cxn ang="0">
                  <a:pos x="63" y="27"/>
                </a:cxn>
                <a:cxn ang="0">
                  <a:pos x="94" y="0"/>
                </a:cxn>
                <a:cxn ang="0">
                  <a:pos x="112" y="2"/>
                </a:cxn>
                <a:cxn ang="0">
                  <a:pos x="155" y="27"/>
                </a:cxn>
                <a:cxn ang="0">
                  <a:pos x="224" y="55"/>
                </a:cxn>
                <a:cxn ang="0">
                  <a:pos x="244" y="86"/>
                </a:cxn>
                <a:cxn ang="0">
                  <a:pos x="252" y="140"/>
                </a:cxn>
                <a:cxn ang="0">
                  <a:pos x="239" y="215"/>
                </a:cxn>
                <a:cxn ang="0">
                  <a:pos x="243" y="241"/>
                </a:cxn>
                <a:cxn ang="0">
                  <a:pos x="227" y="263"/>
                </a:cxn>
                <a:cxn ang="0">
                  <a:pos x="162" y="292"/>
                </a:cxn>
              </a:cxnLst>
              <a:rect l="0" t="0" r="r" b="b"/>
              <a:pathLst>
                <a:path w="253" h="305">
                  <a:moveTo>
                    <a:pt x="162" y="292"/>
                  </a:moveTo>
                  <a:lnTo>
                    <a:pt x="109" y="304"/>
                  </a:lnTo>
                  <a:lnTo>
                    <a:pt x="67" y="282"/>
                  </a:lnTo>
                  <a:lnTo>
                    <a:pt x="7" y="189"/>
                  </a:lnTo>
                  <a:lnTo>
                    <a:pt x="0" y="136"/>
                  </a:lnTo>
                  <a:lnTo>
                    <a:pt x="7" y="90"/>
                  </a:lnTo>
                  <a:lnTo>
                    <a:pt x="63" y="27"/>
                  </a:lnTo>
                  <a:lnTo>
                    <a:pt x="94" y="0"/>
                  </a:lnTo>
                  <a:lnTo>
                    <a:pt x="112" y="2"/>
                  </a:lnTo>
                  <a:lnTo>
                    <a:pt x="155" y="27"/>
                  </a:lnTo>
                  <a:lnTo>
                    <a:pt x="224" y="55"/>
                  </a:lnTo>
                  <a:lnTo>
                    <a:pt x="244" y="86"/>
                  </a:lnTo>
                  <a:lnTo>
                    <a:pt x="252" y="140"/>
                  </a:lnTo>
                  <a:lnTo>
                    <a:pt x="239" y="215"/>
                  </a:lnTo>
                  <a:lnTo>
                    <a:pt x="243" y="241"/>
                  </a:lnTo>
                  <a:lnTo>
                    <a:pt x="227" y="263"/>
                  </a:lnTo>
                  <a:lnTo>
                    <a:pt x="162" y="292"/>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7360" name="Group 32"/>
          <p:cNvGrpSpPr>
            <a:grpSpLocks/>
          </p:cNvGrpSpPr>
          <p:nvPr/>
        </p:nvGrpSpPr>
        <p:grpSpPr bwMode="auto">
          <a:xfrm>
            <a:off x="5508625" y="4398963"/>
            <a:ext cx="534988" cy="1684337"/>
            <a:chOff x="2938" y="2139"/>
            <a:chExt cx="263" cy="829"/>
          </a:xfrm>
        </p:grpSpPr>
        <p:sp>
          <p:nvSpPr>
            <p:cNvPr id="57373" name="Freeform 33"/>
            <p:cNvSpPr>
              <a:spLocks/>
            </p:cNvSpPr>
            <p:nvPr/>
          </p:nvSpPr>
          <p:spPr bwMode="auto">
            <a:xfrm rot="730838">
              <a:off x="2938" y="2435"/>
              <a:ext cx="228" cy="533"/>
            </a:xfrm>
            <a:custGeom>
              <a:avLst/>
              <a:gdLst>
                <a:gd name="T0" fmla="*/ 94 w 228"/>
                <a:gd name="T1" fmla="*/ 50 h 533"/>
                <a:gd name="T2" fmla="*/ 41 w 228"/>
                <a:gd name="T3" fmla="*/ 62 h 533"/>
                <a:gd name="T4" fmla="*/ 0 w 228"/>
                <a:gd name="T5" fmla="*/ 40 h 533"/>
                <a:gd name="T6" fmla="*/ 29 w 228"/>
                <a:gd name="T7" fmla="*/ 124 h 533"/>
                <a:gd name="T8" fmla="*/ 81 w 228"/>
                <a:gd name="T9" fmla="*/ 292 h 533"/>
                <a:gd name="T10" fmla="*/ 129 w 228"/>
                <a:gd name="T11" fmla="*/ 406 h 533"/>
                <a:gd name="T12" fmla="*/ 171 w 228"/>
                <a:gd name="T13" fmla="*/ 505 h 533"/>
                <a:gd name="T14" fmla="*/ 194 w 228"/>
                <a:gd name="T15" fmla="*/ 527 h 533"/>
                <a:gd name="T16" fmla="*/ 207 w 228"/>
                <a:gd name="T17" fmla="*/ 532 h 533"/>
                <a:gd name="T18" fmla="*/ 216 w 228"/>
                <a:gd name="T19" fmla="*/ 521 h 533"/>
                <a:gd name="T20" fmla="*/ 227 w 228"/>
                <a:gd name="T21" fmla="*/ 489 h 533"/>
                <a:gd name="T22" fmla="*/ 220 w 228"/>
                <a:gd name="T23" fmla="*/ 380 h 533"/>
                <a:gd name="T24" fmla="*/ 211 w 228"/>
                <a:gd name="T25" fmla="*/ 256 h 533"/>
                <a:gd name="T26" fmla="*/ 182 w 228"/>
                <a:gd name="T27" fmla="*/ 82 h 533"/>
                <a:gd name="T28" fmla="*/ 176 w 228"/>
                <a:gd name="T29" fmla="*/ 0 h 533"/>
                <a:gd name="T30" fmla="*/ 160 w 228"/>
                <a:gd name="T31" fmla="*/ 21 h 533"/>
                <a:gd name="T32" fmla="*/ 94 w 228"/>
                <a:gd name="T33" fmla="*/ 5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33"/>
                <a:gd name="T53" fmla="*/ 228 w 228"/>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33">
                  <a:moveTo>
                    <a:pt x="94" y="50"/>
                  </a:moveTo>
                  <a:lnTo>
                    <a:pt x="41" y="62"/>
                  </a:lnTo>
                  <a:lnTo>
                    <a:pt x="0" y="40"/>
                  </a:lnTo>
                  <a:lnTo>
                    <a:pt x="29" y="124"/>
                  </a:lnTo>
                  <a:lnTo>
                    <a:pt x="81" y="292"/>
                  </a:lnTo>
                  <a:lnTo>
                    <a:pt x="129" y="406"/>
                  </a:lnTo>
                  <a:lnTo>
                    <a:pt x="171" y="505"/>
                  </a:lnTo>
                  <a:lnTo>
                    <a:pt x="194" y="527"/>
                  </a:lnTo>
                  <a:lnTo>
                    <a:pt x="207" y="532"/>
                  </a:lnTo>
                  <a:lnTo>
                    <a:pt x="216" y="521"/>
                  </a:lnTo>
                  <a:lnTo>
                    <a:pt x="227" y="489"/>
                  </a:lnTo>
                  <a:lnTo>
                    <a:pt x="220" y="380"/>
                  </a:lnTo>
                  <a:lnTo>
                    <a:pt x="211" y="256"/>
                  </a:lnTo>
                  <a:lnTo>
                    <a:pt x="182" y="82"/>
                  </a:lnTo>
                  <a:lnTo>
                    <a:pt x="176" y="0"/>
                  </a:lnTo>
                  <a:lnTo>
                    <a:pt x="160" y="21"/>
                  </a:lnTo>
                  <a:lnTo>
                    <a:pt x="94" y="50"/>
                  </a:lnTo>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400418" name="Freeform 34"/>
            <p:cNvSpPr>
              <a:spLocks/>
            </p:cNvSpPr>
            <p:nvPr/>
          </p:nvSpPr>
          <p:spPr bwMode="auto">
            <a:xfrm>
              <a:off x="2948" y="2139"/>
              <a:ext cx="253" cy="346"/>
            </a:xfrm>
            <a:custGeom>
              <a:avLst/>
              <a:gdLst/>
              <a:ahLst/>
              <a:cxnLst>
                <a:cxn ang="0">
                  <a:pos x="129" y="346"/>
                </a:cxn>
                <a:cxn ang="0">
                  <a:pos x="75" y="346"/>
                </a:cxn>
                <a:cxn ang="0">
                  <a:pos x="39" y="316"/>
                </a:cxn>
                <a:cxn ang="0">
                  <a:pos x="0" y="212"/>
                </a:cxn>
                <a:cxn ang="0">
                  <a:pos x="4" y="159"/>
                </a:cxn>
                <a:cxn ang="0">
                  <a:pos x="22" y="93"/>
                </a:cxn>
                <a:cxn ang="0">
                  <a:pos x="73" y="48"/>
                </a:cxn>
                <a:cxn ang="0">
                  <a:pos x="124" y="0"/>
                </a:cxn>
                <a:cxn ang="0">
                  <a:pos x="172" y="45"/>
                </a:cxn>
                <a:cxn ang="0">
                  <a:pos x="220" y="81"/>
                </a:cxn>
                <a:cxn ang="0">
                  <a:pos x="247" y="123"/>
                </a:cxn>
                <a:cxn ang="0">
                  <a:pos x="253" y="162"/>
                </a:cxn>
                <a:cxn ang="0">
                  <a:pos x="249" y="216"/>
                </a:cxn>
                <a:cxn ang="0">
                  <a:pos x="229" y="264"/>
                </a:cxn>
                <a:cxn ang="0">
                  <a:pos x="219" y="313"/>
                </a:cxn>
                <a:cxn ang="0">
                  <a:pos x="199" y="331"/>
                </a:cxn>
                <a:cxn ang="0">
                  <a:pos x="129" y="346"/>
                </a:cxn>
              </a:cxnLst>
              <a:rect l="0" t="0" r="r" b="b"/>
              <a:pathLst>
                <a:path w="253" h="346">
                  <a:moveTo>
                    <a:pt x="129" y="346"/>
                  </a:moveTo>
                  <a:lnTo>
                    <a:pt x="75" y="346"/>
                  </a:lnTo>
                  <a:lnTo>
                    <a:pt x="39" y="316"/>
                  </a:lnTo>
                  <a:lnTo>
                    <a:pt x="0" y="212"/>
                  </a:lnTo>
                  <a:lnTo>
                    <a:pt x="4" y="159"/>
                  </a:lnTo>
                  <a:cubicBezTo>
                    <a:pt x="8" y="139"/>
                    <a:pt x="12" y="108"/>
                    <a:pt x="22" y="93"/>
                  </a:cubicBezTo>
                  <a:cubicBezTo>
                    <a:pt x="32" y="78"/>
                    <a:pt x="56" y="63"/>
                    <a:pt x="73" y="48"/>
                  </a:cubicBezTo>
                  <a:cubicBezTo>
                    <a:pt x="90" y="29"/>
                    <a:pt x="94" y="0"/>
                    <a:pt x="124" y="0"/>
                  </a:cubicBezTo>
                  <a:cubicBezTo>
                    <a:pt x="154" y="0"/>
                    <a:pt x="159" y="31"/>
                    <a:pt x="172" y="45"/>
                  </a:cubicBezTo>
                  <a:lnTo>
                    <a:pt x="220" y="81"/>
                  </a:lnTo>
                  <a:lnTo>
                    <a:pt x="247" y="123"/>
                  </a:lnTo>
                  <a:lnTo>
                    <a:pt x="253" y="162"/>
                  </a:lnTo>
                  <a:lnTo>
                    <a:pt x="249" y="216"/>
                  </a:lnTo>
                  <a:lnTo>
                    <a:pt x="229" y="264"/>
                  </a:lnTo>
                  <a:lnTo>
                    <a:pt x="219" y="313"/>
                  </a:lnTo>
                  <a:lnTo>
                    <a:pt x="199" y="331"/>
                  </a:lnTo>
                  <a:lnTo>
                    <a:pt x="129" y="346"/>
                  </a:lnTo>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grpSp>
      <p:grpSp>
        <p:nvGrpSpPr>
          <p:cNvPr id="57361" name="Group 35"/>
          <p:cNvGrpSpPr>
            <a:grpSpLocks/>
          </p:cNvGrpSpPr>
          <p:nvPr/>
        </p:nvGrpSpPr>
        <p:grpSpPr bwMode="auto">
          <a:xfrm>
            <a:off x="6043613" y="4418013"/>
            <a:ext cx="284162" cy="1309687"/>
            <a:chOff x="3604" y="1175"/>
            <a:chExt cx="118" cy="544"/>
          </a:xfrm>
        </p:grpSpPr>
        <p:sp>
          <p:nvSpPr>
            <p:cNvPr id="57371" name="Freeform 36"/>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72" name="Freeform 37"/>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grpSp>
        <p:nvGrpSpPr>
          <p:cNvPr id="57362" name="Group 38"/>
          <p:cNvGrpSpPr>
            <a:grpSpLocks/>
          </p:cNvGrpSpPr>
          <p:nvPr/>
        </p:nvGrpSpPr>
        <p:grpSpPr bwMode="auto">
          <a:xfrm>
            <a:off x="6350000" y="4402138"/>
            <a:ext cx="284163" cy="1308100"/>
            <a:chOff x="3604" y="1175"/>
            <a:chExt cx="118" cy="544"/>
          </a:xfrm>
        </p:grpSpPr>
        <p:sp>
          <p:nvSpPr>
            <p:cNvPr id="57369" name="Freeform 39"/>
            <p:cNvSpPr>
              <a:spLocks/>
            </p:cNvSpPr>
            <p:nvPr/>
          </p:nvSpPr>
          <p:spPr bwMode="auto">
            <a:xfrm rot="-135630">
              <a:off x="3604" y="1175"/>
              <a:ext cx="118" cy="220"/>
            </a:xfrm>
            <a:custGeom>
              <a:avLst/>
              <a:gdLst>
                <a:gd name="T0" fmla="*/ 12 w 118"/>
                <a:gd name="T1" fmla="*/ 199 h 220"/>
                <a:gd name="T2" fmla="*/ 9 w 118"/>
                <a:gd name="T3" fmla="*/ 154 h 220"/>
                <a:gd name="T4" fmla="*/ 3 w 118"/>
                <a:gd name="T5" fmla="*/ 118 h 220"/>
                <a:gd name="T6" fmla="*/ 0 w 118"/>
                <a:gd name="T7" fmla="*/ 27 h 220"/>
                <a:gd name="T8" fmla="*/ 0 w 118"/>
                <a:gd name="T9" fmla="*/ 13 h 220"/>
                <a:gd name="T10" fmla="*/ 7 w 118"/>
                <a:gd name="T11" fmla="*/ 9 h 220"/>
                <a:gd name="T12" fmla="*/ 23 w 118"/>
                <a:gd name="T13" fmla="*/ 2 h 220"/>
                <a:gd name="T14" fmla="*/ 41 w 118"/>
                <a:gd name="T15" fmla="*/ 2 h 220"/>
                <a:gd name="T16" fmla="*/ 64 w 118"/>
                <a:gd name="T17" fmla="*/ 0 h 220"/>
                <a:gd name="T18" fmla="*/ 105 w 118"/>
                <a:gd name="T19" fmla="*/ 2 h 220"/>
                <a:gd name="T20" fmla="*/ 114 w 118"/>
                <a:gd name="T21" fmla="*/ 4 h 220"/>
                <a:gd name="T22" fmla="*/ 118 w 118"/>
                <a:gd name="T23" fmla="*/ 13 h 220"/>
                <a:gd name="T24" fmla="*/ 114 w 118"/>
                <a:gd name="T25" fmla="*/ 63 h 220"/>
                <a:gd name="T26" fmla="*/ 98 w 118"/>
                <a:gd name="T27" fmla="*/ 190 h 220"/>
                <a:gd name="T28" fmla="*/ 84 w 118"/>
                <a:gd name="T29" fmla="*/ 206 h 220"/>
                <a:gd name="T30" fmla="*/ 71 w 118"/>
                <a:gd name="T31" fmla="*/ 213 h 220"/>
                <a:gd name="T32" fmla="*/ 52 w 118"/>
                <a:gd name="T33" fmla="*/ 220 h 220"/>
                <a:gd name="T34" fmla="*/ 34 w 118"/>
                <a:gd name="T35" fmla="*/ 220 h 220"/>
                <a:gd name="T36" fmla="*/ 23 w 118"/>
                <a:gd name="T37" fmla="*/ 213 h 220"/>
                <a:gd name="T38" fmla="*/ 12 w 118"/>
                <a:gd name="T39" fmla="*/ 199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20"/>
                <a:gd name="T62" fmla="*/ 118 w 118"/>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gradFill rotWithShape="0">
              <a:gsLst>
                <a:gs pos="0">
                  <a:schemeClr val="bg1"/>
                </a:gs>
                <a:gs pos="100000">
                  <a:srgbClr val="DDDDDD"/>
                </a:gs>
              </a:gsLst>
              <a:lin ang="0" scaled="1"/>
            </a:gradFill>
            <a:ln w="12700" cap="rnd" cmpd="sng">
              <a:solidFill>
                <a:srgbClr val="000000"/>
              </a:solidFill>
              <a:prstDash val="solid"/>
              <a:round/>
              <a:headEnd type="none" w="sm" len="sm"/>
              <a:tailEnd type="none" w="sm" len="sm"/>
            </a:ln>
          </p:spPr>
          <p:txBody>
            <a:bodyPr/>
            <a:lstStyle/>
            <a:p>
              <a:endParaRPr lang="el-GR"/>
            </a:p>
          </p:txBody>
        </p:sp>
        <p:sp>
          <p:nvSpPr>
            <p:cNvPr id="57370" name="Freeform 40"/>
            <p:cNvSpPr>
              <a:spLocks/>
            </p:cNvSpPr>
            <p:nvPr/>
          </p:nvSpPr>
          <p:spPr bwMode="auto">
            <a:xfrm rot="-135630">
              <a:off x="3626" y="1365"/>
              <a:ext cx="86" cy="354"/>
            </a:xfrm>
            <a:custGeom>
              <a:avLst/>
              <a:gdLst>
                <a:gd name="T0" fmla="*/ 86 w 86"/>
                <a:gd name="T1" fmla="*/ 0 h 354"/>
                <a:gd name="T2" fmla="*/ 70 w 86"/>
                <a:gd name="T3" fmla="*/ 114 h 354"/>
                <a:gd name="T4" fmla="*/ 63 w 86"/>
                <a:gd name="T5" fmla="*/ 195 h 354"/>
                <a:gd name="T6" fmla="*/ 52 w 86"/>
                <a:gd name="T7" fmla="*/ 275 h 354"/>
                <a:gd name="T8" fmla="*/ 43 w 86"/>
                <a:gd name="T9" fmla="*/ 327 h 354"/>
                <a:gd name="T10" fmla="*/ 31 w 86"/>
                <a:gd name="T11" fmla="*/ 345 h 354"/>
                <a:gd name="T12" fmla="*/ 20 w 86"/>
                <a:gd name="T13" fmla="*/ 354 h 354"/>
                <a:gd name="T14" fmla="*/ 9 w 86"/>
                <a:gd name="T15" fmla="*/ 354 h 354"/>
                <a:gd name="T16" fmla="*/ 2 w 86"/>
                <a:gd name="T17" fmla="*/ 347 h 354"/>
                <a:gd name="T18" fmla="*/ 4 w 86"/>
                <a:gd name="T19" fmla="*/ 336 h 354"/>
                <a:gd name="T20" fmla="*/ 6 w 86"/>
                <a:gd name="T21" fmla="*/ 318 h 354"/>
                <a:gd name="T22" fmla="*/ 9 w 86"/>
                <a:gd name="T23" fmla="*/ 300 h 354"/>
                <a:gd name="T24" fmla="*/ 9 w 86"/>
                <a:gd name="T25" fmla="*/ 261 h 354"/>
                <a:gd name="T26" fmla="*/ 2 w 86"/>
                <a:gd name="T27" fmla="*/ 198 h 354"/>
                <a:gd name="T28" fmla="*/ 2 w 86"/>
                <a:gd name="T29" fmla="*/ 105 h 354"/>
                <a:gd name="T30" fmla="*/ 0 w 86"/>
                <a:gd name="T31" fmla="*/ 9 h 354"/>
                <a:gd name="T32" fmla="*/ 11 w 86"/>
                <a:gd name="T33" fmla="*/ 23 h 354"/>
                <a:gd name="T34" fmla="*/ 22 w 86"/>
                <a:gd name="T35" fmla="*/ 30 h 354"/>
                <a:gd name="T36" fmla="*/ 40 w 86"/>
                <a:gd name="T37" fmla="*/ 30 h 354"/>
                <a:gd name="T38" fmla="*/ 59 w 86"/>
                <a:gd name="T39" fmla="*/ 23 h 354"/>
                <a:gd name="T40" fmla="*/ 72 w 86"/>
                <a:gd name="T41" fmla="*/ 16 h 354"/>
                <a:gd name="T42" fmla="*/ 86 w 86"/>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354"/>
                <a:gd name="T68" fmla="*/ 86 w 86"/>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gradFill rotWithShape="0">
              <a:gsLst>
                <a:gs pos="0">
                  <a:schemeClr val="bg1"/>
                </a:gs>
                <a:gs pos="100000">
                  <a:srgbClr val="FFFF99"/>
                </a:gs>
              </a:gsLst>
              <a:lin ang="0" scaled="1"/>
            </a:gradFill>
            <a:ln w="12700" cap="rnd" cmpd="sng">
              <a:solidFill>
                <a:srgbClr val="000000"/>
              </a:solidFill>
              <a:prstDash val="solid"/>
              <a:round/>
              <a:headEnd type="none" w="sm" len="sm"/>
              <a:tailEnd type="none" w="sm" len="sm"/>
            </a:ln>
          </p:spPr>
          <p:txBody>
            <a:bodyPr/>
            <a:lstStyle/>
            <a:p>
              <a:endParaRPr lang="el-GR"/>
            </a:p>
          </p:txBody>
        </p:sp>
      </p:grpSp>
      <p:sp>
        <p:nvSpPr>
          <p:cNvPr id="400425" name="Freeform 41"/>
          <p:cNvSpPr>
            <a:spLocks/>
          </p:cNvSpPr>
          <p:nvPr/>
        </p:nvSpPr>
        <p:spPr bwMode="auto">
          <a:xfrm rot="-349308">
            <a:off x="3200400" y="1016000"/>
            <a:ext cx="885825" cy="657225"/>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400426" name="Freeform 42"/>
          <p:cNvSpPr>
            <a:spLocks/>
          </p:cNvSpPr>
          <p:nvPr/>
        </p:nvSpPr>
        <p:spPr bwMode="auto">
          <a:xfrm rot="-349308">
            <a:off x="4114800" y="1263650"/>
            <a:ext cx="733425" cy="422275"/>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57365" name="Line 43"/>
          <p:cNvSpPr>
            <a:spLocks noChangeShapeType="1"/>
          </p:cNvSpPr>
          <p:nvPr/>
        </p:nvSpPr>
        <p:spPr bwMode="auto">
          <a:xfrm flipH="1">
            <a:off x="4108450" y="936625"/>
            <a:ext cx="6350" cy="1338263"/>
          </a:xfrm>
          <a:prstGeom prst="line">
            <a:avLst/>
          </a:prstGeom>
          <a:noFill/>
          <a:ln w="57150">
            <a:solidFill>
              <a:srgbClr val="FF9900"/>
            </a:solidFill>
            <a:round/>
            <a:headEnd/>
            <a:tailEnd/>
          </a:ln>
        </p:spPr>
        <p:txBody>
          <a:bodyPr/>
          <a:lstStyle/>
          <a:p>
            <a:endParaRPr lang="el-GR"/>
          </a:p>
        </p:txBody>
      </p:sp>
      <p:sp>
        <p:nvSpPr>
          <p:cNvPr id="400428" name="Freeform 44"/>
          <p:cNvSpPr>
            <a:spLocks/>
          </p:cNvSpPr>
          <p:nvPr/>
        </p:nvSpPr>
        <p:spPr bwMode="auto">
          <a:xfrm rot="-349308">
            <a:off x="3175000" y="3792538"/>
            <a:ext cx="885825" cy="657225"/>
          </a:xfrm>
          <a:custGeom>
            <a:avLst/>
            <a:gdLst/>
            <a:ahLst/>
            <a:cxnLst>
              <a:cxn ang="0">
                <a:pos x="20" y="0"/>
              </a:cxn>
              <a:cxn ang="0">
                <a:pos x="8" y="19"/>
              </a:cxn>
              <a:cxn ang="0">
                <a:pos x="3" y="26"/>
              </a:cxn>
              <a:cxn ang="0">
                <a:pos x="0" y="35"/>
              </a:cxn>
              <a:cxn ang="0">
                <a:pos x="0" y="45"/>
              </a:cxn>
              <a:cxn ang="0">
                <a:pos x="5" y="45"/>
              </a:cxn>
              <a:cxn ang="0">
                <a:pos x="5" y="38"/>
              </a:cxn>
              <a:cxn ang="0">
                <a:pos x="5" y="45"/>
              </a:cxn>
              <a:cxn ang="0">
                <a:pos x="10" y="52"/>
              </a:cxn>
              <a:cxn ang="0">
                <a:pos x="17" y="59"/>
              </a:cxn>
              <a:cxn ang="0">
                <a:pos x="23" y="61"/>
              </a:cxn>
              <a:cxn ang="0">
                <a:pos x="35" y="55"/>
              </a:cxn>
              <a:cxn ang="0">
                <a:pos x="42" y="55"/>
              </a:cxn>
              <a:cxn ang="0">
                <a:pos x="42" y="48"/>
              </a:cxn>
              <a:cxn ang="0">
                <a:pos x="44" y="38"/>
              </a:cxn>
              <a:cxn ang="0">
                <a:pos x="42" y="48"/>
              </a:cxn>
              <a:cxn ang="0">
                <a:pos x="42" y="55"/>
              </a:cxn>
              <a:cxn ang="0">
                <a:pos x="54" y="67"/>
              </a:cxn>
              <a:cxn ang="0">
                <a:pos x="57" y="69"/>
              </a:cxn>
              <a:cxn ang="0">
                <a:pos x="61" y="69"/>
              </a:cxn>
              <a:cxn ang="0">
                <a:pos x="81" y="64"/>
              </a:cxn>
              <a:cxn ang="0">
                <a:pos x="88" y="61"/>
              </a:cxn>
              <a:cxn ang="0">
                <a:pos x="91" y="55"/>
              </a:cxn>
              <a:cxn ang="0">
                <a:pos x="93" y="50"/>
              </a:cxn>
              <a:cxn ang="0">
                <a:pos x="90" y="29"/>
              </a:cxn>
              <a:cxn ang="0">
                <a:pos x="90" y="22"/>
              </a:cxn>
              <a:cxn ang="0">
                <a:pos x="90" y="12"/>
              </a:cxn>
              <a:cxn ang="0">
                <a:pos x="78" y="9"/>
              </a:cxn>
              <a:cxn ang="0">
                <a:pos x="71" y="7"/>
              </a:cxn>
              <a:cxn ang="0">
                <a:pos x="56" y="5"/>
              </a:cxn>
              <a:cxn ang="0">
                <a:pos x="30" y="0"/>
              </a:cxn>
              <a:cxn ang="0">
                <a:pos x="20" y="0"/>
              </a:cxn>
            </a:cxnLst>
            <a:rect l="0" t="0" r="r" b="b"/>
            <a:pathLst>
              <a:path w="93" h="69">
                <a:moveTo>
                  <a:pt x="20" y="0"/>
                </a:moveTo>
                <a:lnTo>
                  <a:pt x="8" y="19"/>
                </a:lnTo>
                <a:lnTo>
                  <a:pt x="3" y="26"/>
                </a:lnTo>
                <a:lnTo>
                  <a:pt x="0" y="35"/>
                </a:lnTo>
                <a:lnTo>
                  <a:pt x="0" y="45"/>
                </a:lnTo>
                <a:lnTo>
                  <a:pt x="5" y="45"/>
                </a:lnTo>
                <a:lnTo>
                  <a:pt x="5" y="38"/>
                </a:lnTo>
                <a:lnTo>
                  <a:pt x="5" y="45"/>
                </a:lnTo>
                <a:lnTo>
                  <a:pt x="10" y="52"/>
                </a:lnTo>
                <a:lnTo>
                  <a:pt x="17" y="59"/>
                </a:lnTo>
                <a:lnTo>
                  <a:pt x="23" y="61"/>
                </a:lnTo>
                <a:lnTo>
                  <a:pt x="35" y="55"/>
                </a:lnTo>
                <a:lnTo>
                  <a:pt x="42" y="55"/>
                </a:lnTo>
                <a:lnTo>
                  <a:pt x="42" y="48"/>
                </a:lnTo>
                <a:lnTo>
                  <a:pt x="44" y="38"/>
                </a:lnTo>
                <a:lnTo>
                  <a:pt x="42" y="48"/>
                </a:lnTo>
                <a:lnTo>
                  <a:pt x="42" y="55"/>
                </a:lnTo>
                <a:lnTo>
                  <a:pt x="54" y="67"/>
                </a:lnTo>
                <a:lnTo>
                  <a:pt x="57" y="69"/>
                </a:lnTo>
                <a:lnTo>
                  <a:pt x="61" y="69"/>
                </a:lnTo>
                <a:lnTo>
                  <a:pt x="81" y="64"/>
                </a:lnTo>
                <a:lnTo>
                  <a:pt x="88" y="61"/>
                </a:lnTo>
                <a:lnTo>
                  <a:pt x="91" y="55"/>
                </a:lnTo>
                <a:lnTo>
                  <a:pt x="93" y="50"/>
                </a:lnTo>
                <a:lnTo>
                  <a:pt x="90" y="29"/>
                </a:lnTo>
                <a:lnTo>
                  <a:pt x="90" y="22"/>
                </a:lnTo>
                <a:lnTo>
                  <a:pt x="90" y="12"/>
                </a:lnTo>
                <a:lnTo>
                  <a:pt x="78" y="9"/>
                </a:lnTo>
                <a:lnTo>
                  <a:pt x="71" y="7"/>
                </a:lnTo>
                <a:lnTo>
                  <a:pt x="56" y="5"/>
                </a:lnTo>
                <a:lnTo>
                  <a:pt x="30" y="0"/>
                </a:lnTo>
                <a:lnTo>
                  <a:pt x="20" y="0"/>
                </a:lnTo>
                <a:close/>
              </a:path>
            </a:pathLst>
          </a:custGeom>
          <a:gradFill rotWithShape="0">
            <a:gsLst>
              <a:gs pos="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pPr>
              <a:defRPr/>
            </a:pPr>
            <a:endParaRPr lang="el-GR"/>
          </a:p>
        </p:txBody>
      </p:sp>
      <p:sp>
        <p:nvSpPr>
          <p:cNvPr id="400429" name="AutoShape 45"/>
          <p:cNvSpPr>
            <a:spLocks noChangeArrowheads="1"/>
          </p:cNvSpPr>
          <p:nvPr/>
        </p:nvSpPr>
        <p:spPr bwMode="auto">
          <a:xfrm>
            <a:off x="3109913" y="5703888"/>
            <a:ext cx="742950" cy="468312"/>
          </a:xfrm>
          <a:prstGeom prst="rightArrow">
            <a:avLst>
              <a:gd name="adj1" fmla="val 50000"/>
              <a:gd name="adj2" fmla="val 39661"/>
            </a:avLst>
          </a:prstGeom>
          <a:solidFill>
            <a:schemeClr val="accent1"/>
          </a:solidFill>
          <a:ln w="9525">
            <a:solidFill>
              <a:schemeClr val="tx1"/>
            </a:solidFill>
            <a:miter lim="800000"/>
            <a:headEnd/>
            <a:tailEnd/>
          </a:ln>
          <a:effectLst>
            <a:outerShdw dist="53882" dir="2700000" algn="ctr" rotWithShape="0">
              <a:schemeClr val="tx1">
                <a:alpha val="50000"/>
              </a:schemeClr>
            </a:outerShdw>
          </a:effectLst>
        </p:spPr>
        <p:txBody>
          <a:bodyPr wrap="none" anchor="ctr"/>
          <a:lstStyle/>
          <a:p>
            <a:pPr>
              <a:defRPr/>
            </a:pPr>
            <a:endParaRPr lang="el-GR"/>
          </a:p>
        </p:txBody>
      </p:sp>
      <p:sp>
        <p:nvSpPr>
          <p:cNvPr id="400430" name="AutoShape 46"/>
          <p:cNvSpPr>
            <a:spLocks noChangeArrowheads="1"/>
          </p:cNvSpPr>
          <p:nvPr/>
        </p:nvSpPr>
        <p:spPr bwMode="auto">
          <a:xfrm>
            <a:off x="3486150" y="3497263"/>
            <a:ext cx="422275" cy="468312"/>
          </a:xfrm>
          <a:prstGeom prst="rightArrow">
            <a:avLst>
              <a:gd name="adj1" fmla="val 49833"/>
              <a:gd name="adj2" fmla="val 49250"/>
            </a:avLst>
          </a:prstGeom>
          <a:solidFill>
            <a:schemeClr val="accent1"/>
          </a:solidFill>
          <a:ln w="9525">
            <a:solidFill>
              <a:schemeClr val="tx1"/>
            </a:solidFill>
            <a:miter lim="800000"/>
            <a:headEnd/>
            <a:tailEnd/>
          </a:ln>
          <a:effectLst>
            <a:outerShdw dist="53882" dir="2700000" algn="ctr" rotWithShape="0">
              <a:schemeClr val="tx1">
                <a:alpha val="50000"/>
              </a:schemeClr>
            </a:outerShdw>
          </a:effectLst>
        </p:spPr>
        <p:txBody>
          <a:bodyPr wrap="none" anchor="ctr"/>
          <a:lstStyle/>
          <a:p>
            <a:pP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0.0007 L 0.01997 0.0007 " pathEditMode="relative" rAng="0" ptsTypes="AA">
                                      <p:cBhvr>
                                        <p:cTn id="6" dur="2000" fill="hold"/>
                                        <p:tgtEl>
                                          <p:spTgt spid="7"/>
                                        </p:tgtEl>
                                        <p:attrNameLst>
                                          <p:attrName>ppt_x</p:attrName>
                                          <p:attrName>ppt_y</p:attrName>
                                        </p:attrNameLst>
                                      </p:cBhvr>
                                      <p:rCtr x="10" y="0"/>
                                    </p:animMotion>
                                  </p:childTnLst>
                                </p:cTn>
                              </p:par>
                              <p:par>
                                <p:cTn id="7" presetID="63" presetClass="path" presetSubtype="0" accel="50000" decel="50000" fill="hold" nodeType="withEffect">
                                  <p:stCondLst>
                                    <p:cond delay="0"/>
                                  </p:stCondLst>
                                  <p:childTnLst>
                                    <p:animMotion origin="layout" path="M 2.77778E-7 4.44444E-6 L 0.01528 4.44444E-6 " pathEditMode="relative" rAng="0" ptsTypes="AA">
                                      <p:cBhvr>
                                        <p:cTn id="8" dur="2000" fill="hold"/>
                                        <p:tgtEl>
                                          <p:spTgt spid="8"/>
                                        </p:tgtEl>
                                        <p:attrNameLst>
                                          <p:attrName>ppt_x</p:attrName>
                                          <p:attrName>ppt_y</p:attrName>
                                        </p:attrNameLst>
                                      </p:cBhvr>
                                      <p:rCtr x="8" y="0"/>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94444E-6 7.40741E-7 L 0.00729 0.01042 " pathEditMode="relative" rAng="0" ptsTypes="AA">
                                      <p:cBhvr>
                                        <p:cTn id="12" dur="2000" fill="hold"/>
                                        <p:tgtEl>
                                          <p:spTgt spid="400428"/>
                                        </p:tgtEl>
                                        <p:attrNameLst>
                                          <p:attrName>ppt_x</p:attrName>
                                          <p:attrName>ppt_y</p:attrName>
                                        </p:attrNameLst>
                                      </p:cBhvr>
                                      <p:rCtr x="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VarelasSpyros"/>
          <p:cNvPicPr>
            <a:picLocks noChangeAspect="1" noChangeArrowheads="1"/>
          </p:cNvPicPr>
          <p:nvPr/>
        </p:nvPicPr>
        <p:blipFill>
          <a:blip r:embed="rId3" cstate="print"/>
          <a:srcRect/>
          <a:stretch>
            <a:fillRect/>
          </a:stretch>
        </p:blipFill>
        <p:spPr bwMode="auto">
          <a:xfrm>
            <a:off x="474663" y="1490663"/>
            <a:ext cx="8299450" cy="431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Χειροπέδης χέρι"/>
          <p:cNvPicPr>
            <a:picLocks noChangeAspect="1" noChangeArrowheads="1"/>
          </p:cNvPicPr>
          <p:nvPr/>
        </p:nvPicPr>
        <p:blipFill>
          <a:blip r:embed="rId3" cstate="print">
            <a:lum bright="12000"/>
          </a:blip>
          <a:srcRect/>
          <a:stretch>
            <a:fillRect/>
          </a:stretch>
        </p:blipFill>
        <p:spPr bwMode="auto">
          <a:xfrm>
            <a:off x="2814638" y="625475"/>
            <a:ext cx="4406900" cy="6045200"/>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ala1.bmp"/>
          <p:cNvPicPr>
            <a:picLocks noChangeAspect="1"/>
          </p:cNvPicPr>
          <p:nvPr/>
        </p:nvPicPr>
        <p:blipFill>
          <a:blip r:embed="rId3" cstate="print"/>
          <a:srcRect/>
          <a:stretch>
            <a:fillRect/>
          </a:stretch>
        </p:blipFill>
        <p:spPr bwMode="auto">
          <a:xfrm>
            <a:off x="2279650" y="598488"/>
            <a:ext cx="5627688" cy="607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3" cstate="print"/>
          <a:srcRect l="2509" r="6480"/>
          <a:stretch>
            <a:fillRect/>
          </a:stretch>
        </p:blipFill>
        <p:spPr bwMode="auto">
          <a:xfrm>
            <a:off x="2063750" y="984250"/>
            <a:ext cx="6370638" cy="524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3" cstate="print"/>
          <a:srcRect/>
          <a:stretch>
            <a:fillRect/>
          </a:stretch>
        </p:blipFill>
        <p:spPr bwMode="auto">
          <a:xfrm>
            <a:off x="2039938" y="1136650"/>
            <a:ext cx="6542087" cy="491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smtClean="0"/>
              <a:t>Ορθοδοντική μεθοδολογία</a:t>
            </a:r>
          </a:p>
        </p:txBody>
      </p:sp>
      <p:sp>
        <p:nvSpPr>
          <p:cNvPr id="8195" name="Rectangle 3"/>
          <p:cNvSpPr>
            <a:spLocks noGrp="1" noChangeArrowheads="1"/>
          </p:cNvSpPr>
          <p:nvPr>
            <p:ph type="body" idx="1"/>
          </p:nvPr>
        </p:nvSpPr>
        <p:spPr/>
        <p:txBody>
          <a:bodyPr/>
          <a:lstStyle/>
          <a:p>
            <a:pPr marL="609600" indent="-609600" eaLnBrk="1" hangingPunct="1">
              <a:buFontTx/>
              <a:buAutoNum type="arabicPeriod"/>
            </a:pPr>
            <a:r>
              <a:rPr lang="el-GR" smtClean="0"/>
              <a:t>Συστηματική συλλογή διαγνωστικών στοιχείων</a:t>
            </a:r>
          </a:p>
          <a:p>
            <a:pPr marL="609600" indent="-609600" eaLnBrk="1" hangingPunct="1">
              <a:buFontTx/>
              <a:buAutoNum type="arabicPeriod"/>
            </a:pPr>
            <a:r>
              <a:rPr lang="el-GR" smtClean="0"/>
              <a:t>Επεξεργασία στοιχείων</a:t>
            </a:r>
          </a:p>
          <a:p>
            <a:pPr marL="609600" indent="-609600" eaLnBrk="1" hangingPunct="1">
              <a:buFontTx/>
              <a:buAutoNum type="arabicPeriod"/>
            </a:pPr>
            <a:r>
              <a:rPr lang="el-GR" smtClean="0"/>
              <a:t>Διάγνωση</a:t>
            </a:r>
            <a:br>
              <a:rPr lang="el-GR" smtClean="0"/>
            </a:br>
            <a:endParaRPr lang="el-GR" smtClean="0"/>
          </a:p>
          <a:p>
            <a:pPr marL="609600" indent="-609600" eaLnBrk="1" hangingPunct="1">
              <a:buFontTx/>
              <a:buAutoNum type="arabicPeriod"/>
            </a:pPr>
            <a:r>
              <a:rPr lang="el-GR" smtClean="0"/>
              <a:t>Εναλλακτικά σχέδια θεραπείας</a:t>
            </a:r>
          </a:p>
          <a:p>
            <a:pPr marL="609600" indent="-609600" eaLnBrk="1" hangingPunct="1">
              <a:buFontTx/>
              <a:buAutoNum type="arabicPeriod"/>
            </a:pPr>
            <a:r>
              <a:rPr lang="el-GR" smtClean="0"/>
              <a:t>Επιλογή θεραπείας</a:t>
            </a:r>
          </a:p>
        </p:txBody>
      </p:sp>
      <p:sp>
        <p:nvSpPr>
          <p:cNvPr id="8196" name="Line 4"/>
          <p:cNvSpPr>
            <a:spLocks noChangeShapeType="1"/>
          </p:cNvSpPr>
          <p:nvPr/>
        </p:nvSpPr>
        <p:spPr bwMode="auto">
          <a:xfrm>
            <a:off x="1671638" y="3190875"/>
            <a:ext cx="6713537" cy="0"/>
          </a:xfrm>
          <a:prstGeom prst="line">
            <a:avLst/>
          </a:prstGeom>
          <a:noFill/>
          <a:ln w="57150">
            <a:solidFill>
              <a:srgbClr val="FF66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vb4screen3"/>
          <p:cNvPicPr>
            <a:picLocks noChangeAspect="1" noChangeArrowheads="1"/>
          </p:cNvPicPr>
          <p:nvPr/>
        </p:nvPicPr>
        <p:blipFill>
          <a:blip r:embed="rId3" cstate="print"/>
          <a:srcRect/>
          <a:stretch>
            <a:fillRect/>
          </a:stretch>
        </p:blipFill>
        <p:spPr bwMode="auto">
          <a:xfrm>
            <a:off x="2212975" y="860425"/>
            <a:ext cx="6043613" cy="546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sz="3600" smtClean="0"/>
              <a:t>Συλλογή Διαγνωστικών Στοιχείων</a:t>
            </a:r>
          </a:p>
        </p:txBody>
      </p:sp>
      <p:sp>
        <p:nvSpPr>
          <p:cNvPr id="9219" name="Rectangle 3"/>
          <p:cNvSpPr>
            <a:spLocks noGrp="1" noChangeArrowheads="1"/>
          </p:cNvSpPr>
          <p:nvPr>
            <p:ph type="body" idx="1"/>
          </p:nvPr>
        </p:nvSpPr>
        <p:spPr/>
        <p:txBody>
          <a:bodyPr/>
          <a:lstStyle/>
          <a:p>
            <a:pPr eaLnBrk="1" hangingPunct="1">
              <a:lnSpc>
                <a:spcPct val="90000"/>
              </a:lnSpc>
            </a:pPr>
            <a:r>
              <a:rPr lang="el-GR" smtClean="0"/>
              <a:t>Κλινική Εξέταση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sz="3600" smtClean="0"/>
              <a:t>Συλλογή Διαγνωστικών Στοιχείων</a:t>
            </a:r>
          </a:p>
        </p:txBody>
      </p:sp>
      <p:sp>
        <p:nvSpPr>
          <p:cNvPr id="10243" name="Rectangle 3"/>
          <p:cNvSpPr>
            <a:spLocks noGrp="1" noChangeArrowheads="1"/>
          </p:cNvSpPr>
          <p:nvPr>
            <p:ph type="body" idx="1"/>
          </p:nvPr>
        </p:nvSpPr>
        <p:spPr/>
        <p:txBody>
          <a:bodyPr/>
          <a:lstStyle/>
          <a:p>
            <a:pPr eaLnBrk="1" hangingPunct="1">
              <a:lnSpc>
                <a:spcPct val="90000"/>
              </a:lnSpc>
            </a:pPr>
            <a:r>
              <a:rPr lang="el-GR" smtClean="0"/>
              <a:t>Κλινική Εξέταση</a:t>
            </a:r>
          </a:p>
          <a:p>
            <a:pPr eaLnBrk="1" hangingPunct="1">
              <a:lnSpc>
                <a:spcPct val="90000"/>
              </a:lnSpc>
            </a:pPr>
            <a:r>
              <a:rPr lang="el-GR" smtClean="0"/>
              <a:t>Κλινική Εξέταση</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sz="3600" smtClean="0"/>
              <a:t>Συλλογή Διαγνωστικών Στοιχείων</a:t>
            </a:r>
          </a:p>
        </p:txBody>
      </p:sp>
      <p:sp>
        <p:nvSpPr>
          <p:cNvPr id="11267" name="Rectangle 3"/>
          <p:cNvSpPr>
            <a:spLocks noGrp="1" noChangeArrowheads="1"/>
          </p:cNvSpPr>
          <p:nvPr>
            <p:ph type="body" idx="1"/>
          </p:nvPr>
        </p:nvSpPr>
        <p:spPr/>
        <p:txBody>
          <a:bodyPr/>
          <a:lstStyle/>
          <a:p>
            <a:pPr eaLnBrk="1" hangingPunct="1">
              <a:lnSpc>
                <a:spcPct val="90000"/>
              </a:lnSpc>
            </a:pPr>
            <a:r>
              <a:rPr lang="el-GR" smtClean="0"/>
              <a:t>Κλινική Εξέταση</a:t>
            </a:r>
          </a:p>
          <a:p>
            <a:pPr eaLnBrk="1" hangingPunct="1">
              <a:lnSpc>
                <a:spcPct val="90000"/>
              </a:lnSpc>
            </a:pPr>
            <a:r>
              <a:rPr lang="el-GR" smtClean="0"/>
              <a:t>Κλινική Εξέταση</a:t>
            </a:r>
          </a:p>
          <a:p>
            <a:pPr eaLnBrk="1" hangingPunct="1">
              <a:lnSpc>
                <a:spcPct val="90000"/>
              </a:lnSpc>
            </a:pPr>
            <a:r>
              <a:rPr lang="el-GR" smtClean="0"/>
              <a:t>Κλινική Εξέταση</a:t>
            </a:r>
          </a:p>
          <a:p>
            <a:pPr lvl="1" eaLnBrk="1" hangingPunct="1">
              <a:lnSpc>
                <a:spcPct val="90000"/>
              </a:lnSpc>
            </a:pPr>
            <a:r>
              <a:rPr lang="el-GR" smtClean="0"/>
              <a:t>Εξωστοματική (Προσώπου)</a:t>
            </a:r>
          </a:p>
          <a:p>
            <a:pPr lvl="1" eaLnBrk="1" hangingPunct="1">
              <a:lnSpc>
                <a:spcPct val="90000"/>
              </a:lnSpc>
            </a:pPr>
            <a:r>
              <a:rPr lang="el-GR" smtClean="0"/>
              <a:t>Ενδοστοματική</a:t>
            </a:r>
          </a:p>
          <a:p>
            <a:pPr lvl="2" eaLnBrk="1" hangingPunct="1">
              <a:lnSpc>
                <a:spcPct val="90000"/>
              </a:lnSpc>
            </a:pPr>
            <a:r>
              <a:rPr lang="el-GR" smtClean="0"/>
              <a:t>Μαλακά Μόρια</a:t>
            </a:r>
          </a:p>
          <a:p>
            <a:pPr lvl="2" eaLnBrk="1" hangingPunct="1">
              <a:lnSpc>
                <a:spcPct val="90000"/>
              </a:lnSpc>
            </a:pPr>
            <a:r>
              <a:rPr lang="el-GR" smtClean="0"/>
              <a:t>Δόντια</a:t>
            </a:r>
          </a:p>
          <a:p>
            <a:pPr lvl="2" eaLnBrk="1" hangingPunct="1">
              <a:lnSpc>
                <a:spcPct val="90000"/>
              </a:lnSpc>
            </a:pPr>
            <a:r>
              <a:rPr lang="el-GR" smtClean="0"/>
              <a:t>Σύγκλειση</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2029</TotalTime>
  <Words>1861</Words>
  <Application>Microsoft Office PowerPoint</Application>
  <PresentationFormat>On-screen Show (4:3)</PresentationFormat>
  <Paragraphs>266</Paragraphs>
  <Slides>60</Slides>
  <Notes>56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Times New Roman</vt:lpstr>
      <vt:lpstr>Arial</vt:lpstr>
      <vt:lpstr>Default Design</vt:lpstr>
      <vt:lpstr>Διαγνωστική Μεθοδολογία</vt:lpstr>
      <vt:lpstr>Διάγνωση</vt:lpstr>
      <vt:lpstr>Slide 3</vt:lpstr>
      <vt:lpstr>Slide 4</vt:lpstr>
      <vt:lpstr>Περιγραφή:</vt:lpstr>
      <vt:lpstr>Ορθοδοντική μεθοδολογία</vt:lpstr>
      <vt:lpstr>Συλλογή Διαγνωστικών Στοιχείων</vt:lpstr>
      <vt:lpstr>Συλλογή Διαγνωστικών Στοιχείων</vt:lpstr>
      <vt:lpstr>Συλλογή Διαγνωστικών Στοιχείων</vt:lpstr>
      <vt:lpstr>Συλλογή Διαγνωστικών Στοιχείων</vt:lpstr>
      <vt:lpstr>Slide 11</vt:lpstr>
      <vt:lpstr>Slide 12</vt:lpstr>
      <vt:lpstr>Slide 13</vt:lpstr>
      <vt:lpstr>Slide 14</vt:lpstr>
      <vt:lpstr>Slide 15</vt:lpstr>
      <vt:lpstr>Slide 16</vt:lpstr>
      <vt:lpstr>Slide 17</vt:lpstr>
      <vt:lpstr>Slide 18</vt:lpstr>
      <vt:lpstr>Slide 19</vt:lpstr>
      <vt:lpstr>Κεφαλομετρική ακτινογραφία</vt:lpstr>
      <vt:lpstr>Slide 21</vt:lpstr>
      <vt:lpstr>Slide 22</vt:lpstr>
      <vt:lpstr>Slide 23</vt:lpstr>
      <vt:lpstr>Slide 24</vt:lpstr>
      <vt:lpstr>Slide 25</vt:lpstr>
      <vt:lpstr>Συμμετρία – διπλό περίγραμμα</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Χαμόγελο</vt:lpstr>
      <vt:lpstr>Χαμόγελο</vt:lpstr>
      <vt:lpstr>Slide 47</vt:lpstr>
      <vt:lpstr>Slide 48</vt:lpstr>
      <vt:lpstr>Ανάλυση μεικτού φραγμού</vt:lpstr>
      <vt:lpstr>Ανάλυση μεικτού φραγμού</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Halazonetis</dc:creator>
  <cp:lastModifiedBy>Demetrios Halazonetis</cp:lastModifiedBy>
  <cp:revision>112</cp:revision>
  <dcterms:created xsi:type="dcterms:W3CDTF">1601-01-01T00:00:00Z</dcterms:created>
  <dcterms:modified xsi:type="dcterms:W3CDTF">2014-09-16T12:49:10Z</dcterms:modified>
</cp:coreProperties>
</file>