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handoutMasterIdLst>
    <p:handoutMasterId r:id="rId36"/>
  </p:handoutMasterIdLst>
  <p:sldIdLst>
    <p:sldId id="329" r:id="rId5"/>
    <p:sldId id="331" r:id="rId6"/>
    <p:sldId id="333" r:id="rId7"/>
    <p:sldId id="332" r:id="rId8"/>
    <p:sldId id="334" r:id="rId9"/>
    <p:sldId id="335" r:id="rId10"/>
    <p:sldId id="336" r:id="rId11"/>
    <p:sldId id="337" r:id="rId12"/>
    <p:sldId id="363" r:id="rId13"/>
    <p:sldId id="390" r:id="rId14"/>
    <p:sldId id="339" r:id="rId15"/>
    <p:sldId id="340" r:id="rId16"/>
    <p:sldId id="393" r:id="rId17"/>
    <p:sldId id="342" r:id="rId18"/>
    <p:sldId id="365" r:id="rId19"/>
    <p:sldId id="366" r:id="rId20"/>
    <p:sldId id="367" r:id="rId21"/>
    <p:sldId id="389" r:id="rId22"/>
    <p:sldId id="343" r:id="rId23"/>
    <p:sldId id="368" r:id="rId24"/>
    <p:sldId id="397" r:id="rId25"/>
    <p:sldId id="398" r:id="rId26"/>
    <p:sldId id="371" r:id="rId27"/>
    <p:sldId id="377" r:id="rId28"/>
    <p:sldId id="396" r:id="rId29"/>
    <p:sldId id="372" r:id="rId30"/>
    <p:sldId id="385" r:id="rId31"/>
    <p:sldId id="386" r:id="rId32"/>
    <p:sldId id="376" r:id="rId33"/>
    <p:sldId id="394" r:id="rId3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E80"/>
    <a:srgbClr val="853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1" autoAdjust="0"/>
    <p:restoredTop sz="87429" autoAdjust="0"/>
  </p:normalViewPr>
  <p:slideViewPr>
    <p:cSldViewPr showGuides="1">
      <p:cViewPr varScale="1">
        <p:scale>
          <a:sx n="99" d="100"/>
          <a:sy n="99" d="100"/>
        </p:scale>
        <p:origin x="1116" y="9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10/4/2023</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10/4/2023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αποτελέσματα</a:t>
            </a:r>
            <a:r>
              <a:rPr lang="el-GR" baseline="0" dirty="0"/>
              <a:t> ενημερώνεστε για την τοποθεσία και την πληρότητα των τευχών των περιοδικών. Εάν ο τίτλος διατίθεται και σε ηλεκτρονική μορφή εμφανίζεται </a:t>
            </a:r>
            <a:r>
              <a:rPr lang="el-GR" baseline="0" dirty="0" err="1"/>
              <a:t>υπερσύνδεσμος</a:t>
            </a:r>
            <a:r>
              <a:rPr lang="el-GR" baseline="0" dirty="0"/>
              <a:t> που σας οδηγεί στο πλήρες κείμενο είτε μέσω Δικτύου ΕΚΠΑ είτε μέσω των εγκαταστάσεων της βιβλιοθήκης.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Πέργαμος</a:t>
            </a:r>
            <a:r>
              <a:rPr lang="el-GR" baseline="0" dirty="0"/>
              <a:t> </a:t>
            </a:r>
            <a:r>
              <a:rPr lang="el-GR" dirty="0"/>
              <a:t>αποτελεί την </a:t>
            </a:r>
            <a:r>
              <a:rPr lang="el-GR" b="0" dirty="0"/>
              <a:t>Ενιαία Πλατφόρμα Ιδρυματικού Αποθετηρίου και Ψηφιακής Βιβλιοθήκης για το ΕΚΠΑ</a:t>
            </a:r>
            <a:r>
              <a:rPr lang="el-GR" dirty="0"/>
              <a:t>.</a:t>
            </a:r>
            <a:r>
              <a:rPr lang="el-GR" baseline="0" dirty="0"/>
              <a:t> Συγκεντρώνει </a:t>
            </a:r>
            <a:r>
              <a:rPr lang="el-GR" dirty="0"/>
              <a:t>Διπλωματικές  εργασίες μεταπτυχιακών φοιτητών, καθώς και Διδακτορικές Διατριβές </a:t>
            </a:r>
            <a:r>
              <a:rPr lang="el-GR" baseline="0" dirty="0"/>
              <a:t>και εμπλουτίζεται με πρόσθετες Ψηφιακές Συλλογές του Πανεπιστημίου. Μπορείτε να </a:t>
            </a:r>
            <a:r>
              <a:rPr lang="el-GR" baseline="0" dirty="0" err="1"/>
              <a:t>πλοηγηθείτε</a:t>
            </a:r>
            <a:r>
              <a:rPr lang="el-GR" dirty="0" err="1"/>
              <a:t>▀</a:t>
            </a:r>
            <a:r>
              <a:rPr lang="el-GR" baseline="0" dirty="0"/>
              <a:t> </a:t>
            </a:r>
            <a:r>
              <a:rPr lang="el-GR" b="0" dirty="0"/>
              <a:t>στο υλικό των συλλογών ή να εισάγετε στα Κριτήρια λέξεις κλειδιά προς</a:t>
            </a:r>
            <a:r>
              <a:rPr lang="el-GR" b="0" baseline="0" dirty="0"/>
              <a:t>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Αφού εντοπίσετε κάποιο</a:t>
            </a:r>
            <a:r>
              <a:rPr lang="el-GR" sz="1600" b="0" i="0" kern="1200" baseline="0" dirty="0">
                <a:solidFill>
                  <a:schemeClr val="tx2"/>
                </a:solidFill>
                <a:effectLst/>
                <a:latin typeface="+mn-lt"/>
                <a:ea typeface="+mn-ea"/>
                <a:cs typeface="+mn-cs"/>
              </a:rPr>
              <a:t> αποτέλεσμα που σας ενδιαφέρει, στην ενότητα</a:t>
            </a:r>
            <a:r>
              <a:rPr lang="el-GR" sz="1600" b="0" i="0" kern="1200" dirty="0">
                <a:solidFill>
                  <a:schemeClr val="tx2"/>
                </a:solidFill>
                <a:effectLst/>
                <a:latin typeface="+mn-lt"/>
                <a:ea typeface="+mn-ea"/>
                <a:cs typeface="+mn-cs"/>
              </a:rPr>
              <a:t> ΠΕΡΙΕΧΟΜΕΝΑ εμφανίζεται το πλήρες κείμενο της εργασίας σε μορφή</a:t>
            </a:r>
            <a:r>
              <a:rPr lang="el-GR" sz="1600" b="0" i="0" kern="1200" baseline="0" dirty="0">
                <a:solidFill>
                  <a:schemeClr val="tx2"/>
                </a:solidFill>
                <a:effectLst/>
                <a:latin typeface="+mn-lt"/>
                <a:ea typeface="+mn-ea"/>
                <a:cs typeface="+mn-cs"/>
              </a:rPr>
              <a:t> </a:t>
            </a:r>
            <a:r>
              <a:rPr lang="en-US" sz="1600" b="0" i="0" kern="1200" baseline="0" dirty="0">
                <a:solidFill>
                  <a:schemeClr val="tx2"/>
                </a:solidFill>
                <a:effectLst/>
                <a:latin typeface="+mn-lt"/>
                <a:ea typeface="+mn-ea"/>
                <a:cs typeface="+mn-cs"/>
              </a:rPr>
              <a:t>pdf</a:t>
            </a:r>
            <a:r>
              <a:rPr lang="el-GR" sz="1600" b="0" i="0" kern="1200" dirty="0">
                <a:solidFill>
                  <a:schemeClr val="tx2"/>
                </a:solidFill>
                <a:effectLst/>
                <a:latin typeface="+mn-lt"/>
                <a:ea typeface="+mn-ea"/>
                <a:cs typeface="+mn-cs"/>
              </a:rPr>
              <a:t>. </a:t>
            </a:r>
          </a:p>
          <a:p>
            <a:pPr marL="0" marR="0" indent="0" algn="l" defTabSz="1218987" rtl="0" eaLnBrk="1" fontAlgn="auto" latinLnBrk="0" hangingPunct="1">
              <a:lnSpc>
                <a:spcPct val="100000"/>
              </a:lnSpc>
              <a:spcBef>
                <a:spcPts val="0"/>
              </a:spcBef>
              <a:spcAft>
                <a:spcPts val="0"/>
              </a:spcAft>
              <a:buClrTx/>
              <a:buSzTx/>
              <a:buFontTx/>
              <a:buNone/>
              <a:tabLst/>
              <a:defRPr/>
            </a:pPr>
            <a:r>
              <a:rPr lang="el-GR" dirty="0" err="1"/>
              <a:t>▀</a:t>
            </a:r>
            <a:r>
              <a:rPr lang="el-GR" sz="1600" b="0" i="0" kern="1200" dirty="0" err="1">
                <a:solidFill>
                  <a:schemeClr val="tx2"/>
                </a:solidFill>
                <a:effectLst/>
                <a:latin typeface="+mn-lt"/>
                <a:ea typeface="+mn-ea"/>
                <a:cs typeface="+mn-cs"/>
              </a:rPr>
              <a:t>Ενδέχεται</a:t>
            </a:r>
            <a:r>
              <a:rPr lang="el-GR" sz="1600" b="0" i="0" kern="1200" dirty="0">
                <a:solidFill>
                  <a:schemeClr val="tx2"/>
                </a:solidFill>
                <a:effectLst/>
                <a:latin typeface="+mn-lt"/>
                <a:ea typeface="+mn-ea"/>
                <a:cs typeface="+mn-cs"/>
              </a:rPr>
              <a:t> να υπάρχουν χρονικοί περιορισμοί την πρόσβασης στο πλήρες κείμενο</a:t>
            </a:r>
            <a:r>
              <a:rPr lang="el-GR" sz="1600" b="0" i="0" kern="1200" baseline="0" dirty="0">
                <a:solidFill>
                  <a:schemeClr val="tx2"/>
                </a:solidFill>
                <a:effectLst/>
                <a:latin typeface="+mn-lt"/>
                <a:ea typeface="+mn-ea"/>
                <a:cs typeface="+mn-cs"/>
              </a:rPr>
              <a:t>. Σε αυτή την περίπτωση το ψηφιακό κείμενο δεν διατίθεται ηλεκτρονικά μέχρι να λήξει η περίοδος που έχει ορίσει ο συγγραφέας (6 μήνες, 12 μήνες ή έως 5 χρόνια για τις διδακτορικές διατριβές)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Η Βιβλιοθήκη παρέχει πρόσβαση σε ψηφιακό περιεχόμενο μέσα από ελληνικές και διεθνείς βάσεων νομικών πληροφοριών. Η πρόσβαση είναι εφικτή είτε μέσω του Δικτύου του ΕΚΠΑ είτε από τις εγκαταστάσεις της</a:t>
            </a:r>
            <a:r>
              <a:rPr lang="en-US"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είναι o Σύνδεσμος Ελληνικών Ακαδημαϊκών Βιβλιοθηκών που λειτουργεί υπό μορφή κοινοπραξίας και αποτελείται από 4</a:t>
            </a:r>
            <a:r>
              <a:rPr lang="en-US" sz="1600" b="0" i="0" kern="1200">
                <a:solidFill>
                  <a:schemeClr val="tx2"/>
                </a:solidFill>
                <a:effectLst/>
                <a:latin typeface="+mn-lt"/>
                <a:ea typeface="+mn-ea"/>
                <a:cs typeface="+mn-cs"/>
              </a:rPr>
              <a:t>3</a:t>
            </a:r>
            <a:r>
              <a:rPr lang="el-GR" sz="1600" b="0" i="0" kern="120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Ιδρύματα/Μέλη.</a:t>
            </a:r>
            <a:r>
              <a:rPr lang="el-GR" sz="1600" b="0" i="0" kern="1200" baseline="0" dirty="0">
                <a:solidFill>
                  <a:schemeClr val="tx2"/>
                </a:solidFill>
                <a:effectLst/>
                <a:latin typeface="+mn-lt"/>
                <a:ea typeface="+mn-ea"/>
                <a:cs typeface="+mn-cs"/>
              </a:rPr>
              <a:t> Από τ</a:t>
            </a:r>
            <a:r>
              <a:rPr lang="el-GR" sz="1600" b="0" i="0" kern="1200" dirty="0">
                <a:solidFill>
                  <a:schemeClr val="tx2"/>
                </a:solidFill>
                <a:effectLst/>
                <a:latin typeface="+mn-lt"/>
                <a:ea typeface="+mn-ea"/>
                <a:cs typeface="+mn-cs"/>
              </a:rPr>
              <a:t>η διαδικτυακή πύλη του 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τα μέλη του έχουν πρόσβαση σε ηλεκτρονικό υλικό που καλύπτεται από συμβάσεις που έχει συνάψει ο Σύνδεσμος με διάφορους εκδότες/διαθέτες. Η πρόσβαση στις ηλεκτρονικές πηγές</a:t>
            </a:r>
            <a:r>
              <a:rPr lang="el-GR" sz="1600" b="0" i="0" kern="1200" baseline="0" dirty="0">
                <a:solidFill>
                  <a:schemeClr val="tx2"/>
                </a:solidFill>
                <a:effectLst/>
                <a:latin typeface="+mn-lt"/>
                <a:ea typeface="+mn-ea"/>
                <a:cs typeface="+mn-cs"/>
              </a:rPr>
              <a:t> και στις βιβλιογραφικές βάσεις δεδομένων </a:t>
            </a:r>
            <a:r>
              <a:rPr lang="el-GR" sz="1600" b="0" i="0" kern="1200" dirty="0">
                <a:solidFill>
                  <a:schemeClr val="tx2"/>
                </a:solidFill>
                <a:effectLst/>
                <a:latin typeface="+mn-lt"/>
                <a:ea typeface="+mn-ea"/>
                <a:cs typeface="+mn-cs"/>
              </a:rPr>
              <a:t>είναι εφικτή και μέσω Δικτύου ΕΚΠΑ.</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Ενιαία μηχανή αναζήτησης της </a:t>
            </a:r>
            <a:r>
              <a:rPr lang="en-US" sz="1600" b="0" i="0" kern="1200" dirty="0">
                <a:solidFill>
                  <a:schemeClr val="tx2"/>
                </a:solidFill>
                <a:effectLst/>
                <a:latin typeface="+mn-lt"/>
                <a:ea typeface="+mn-ea"/>
                <a:cs typeface="+mn-cs"/>
              </a:rPr>
              <a:t>heal link</a:t>
            </a:r>
            <a:r>
              <a:rPr lang="el-GR" dirty="0"/>
              <a:t>▀</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πραγματοποιεί ταυτόχρονη αναζήτηση στα ηλεκτρονικά περιοδικά (σε επίπεδο άρθρου) και στα ηλεκτρονικά βιβλία (σε επίπεδο τίτλου). </a:t>
            </a:r>
            <a:r>
              <a:rPr lang="el-GR" sz="1600" b="0" i="0" kern="1200" dirty="0" err="1">
                <a:solidFill>
                  <a:schemeClr val="tx2"/>
                </a:solidFill>
                <a:effectLst/>
                <a:latin typeface="+mn-lt"/>
                <a:ea typeface="+mn-ea"/>
                <a:cs typeface="+mn-cs"/>
              </a:rPr>
              <a:t>Παράλληλα</a:t>
            </a:r>
            <a:r>
              <a:rPr lang="el-GR" dirty="0" err="1"/>
              <a:t>▀</a:t>
            </a:r>
            <a:r>
              <a:rPr lang="el-GR" sz="1600" b="0" i="0" kern="1200" dirty="0">
                <a:solidFill>
                  <a:schemeClr val="tx2"/>
                </a:solidFill>
                <a:effectLst/>
                <a:latin typeface="+mn-lt"/>
                <a:ea typeface="+mn-ea"/>
                <a:cs typeface="+mn-cs"/>
              </a:rPr>
              <a:t>, δίνεται η δυνατότητα περιορισμού των αποτελεσμάτων μέσω πολλαπλών φίλτρων.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a:p>
        </p:txBody>
      </p:sp>
    </p:spTree>
    <p:extLst>
      <p:ext uri="{BB962C8B-B14F-4D97-AF65-F5344CB8AC3E}">
        <p14:creationId xmlns:p14="http://schemas.microsoft.com/office/powerpoint/2010/main" val="210767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Από το μενού </a:t>
            </a:r>
            <a:r>
              <a:rPr lang="en-US" sz="1600" b="0" i="0" kern="1200" dirty="0">
                <a:solidFill>
                  <a:schemeClr val="tx2"/>
                </a:solidFill>
                <a:effectLst/>
                <a:latin typeface="+mn-lt"/>
                <a:ea typeface="+mn-ea"/>
                <a:cs typeface="+mn-cs"/>
              </a:rPr>
              <a:t>“</a:t>
            </a:r>
            <a:r>
              <a:rPr lang="el-GR" sz="1600" b="0" i="0" kern="1200" dirty="0">
                <a:solidFill>
                  <a:schemeClr val="tx2"/>
                </a:solidFill>
                <a:effectLst/>
                <a:latin typeface="+mn-lt"/>
                <a:ea typeface="+mn-ea"/>
                <a:cs typeface="+mn-cs"/>
              </a:rPr>
              <a:t>Ηλεκτρονικές πηγές” και επιλέγοντας τη</a:t>
            </a:r>
            <a:r>
              <a:rPr lang="el-GR" sz="1600" b="0" i="0" kern="1200" baseline="0" dirty="0">
                <a:solidFill>
                  <a:schemeClr val="tx2"/>
                </a:solidFill>
                <a:effectLst/>
                <a:latin typeface="+mn-lt"/>
                <a:ea typeface="+mn-ea"/>
                <a:cs typeface="+mn-cs"/>
              </a:rPr>
              <a:t>ν ενότητα </a:t>
            </a:r>
            <a:r>
              <a:rPr lang="el-GR" sz="1600" b="0" i="0" kern="1200" dirty="0">
                <a:solidFill>
                  <a:schemeClr val="tx2"/>
                </a:solidFill>
                <a:effectLst/>
                <a:latin typeface="+mn-lt"/>
                <a:ea typeface="+mn-ea"/>
                <a:cs typeface="+mn-cs"/>
              </a:rPr>
              <a:t>“Ηλεκτρονικά περιοδικά” μπορείτε να πλοηγηθείτε στους</a:t>
            </a:r>
            <a:r>
              <a:rPr lang="el-GR" sz="1600" b="0" i="0" kern="1200" baseline="0" dirty="0">
                <a:solidFill>
                  <a:schemeClr val="tx2"/>
                </a:solidFill>
                <a:effectLst/>
                <a:latin typeface="+mn-lt"/>
                <a:ea typeface="+mn-ea"/>
                <a:cs typeface="+mn-cs"/>
              </a:rPr>
              <a:t> τίτλους</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της αλφαβητικής περιήγησης, είτε μέσω θεματικής κατηγοριοποίησης,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του διαχωρισμού τους ανά εκδότη.</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Επίσης, μπορείτε να εντοπίσετε το περιοδικό που σας ενδιαφέρει πληκτρολογώντας ολόκληρο ή μέρος του τίτλου του στο πεδίο “Γρήγορη αναζήτηση” που υπάρχει στο πάνω δεξί μέρος της πύλης.</a:t>
            </a:r>
            <a:r>
              <a:rPr lang="el-GR" sz="1600" b="0" i="0" kern="1200" baseline="0" dirty="0">
                <a:solidFill>
                  <a:schemeClr val="tx2"/>
                </a:solidFill>
                <a:effectLst/>
                <a:latin typeface="+mn-lt"/>
                <a:ea typeface="+mn-ea"/>
                <a:cs typeface="+mn-cs"/>
              </a:rPr>
              <a:t> Στα αποτελέσματα </a:t>
            </a:r>
            <a:r>
              <a:rPr lang="el-GR" sz="1600" b="0" i="0" kern="1200" dirty="0">
                <a:solidFill>
                  <a:schemeClr val="tx2"/>
                </a:solidFill>
                <a:effectLst/>
                <a:latin typeface="+mn-lt"/>
                <a:ea typeface="+mn-ea"/>
                <a:cs typeface="+mn-cs"/>
              </a:rPr>
              <a:t>αναγράφεται</a:t>
            </a:r>
            <a:r>
              <a:rPr lang="el-GR" sz="1600" b="0" i="0" kern="1200" baseline="0" dirty="0">
                <a:solidFill>
                  <a:schemeClr val="tx2"/>
                </a:solidFill>
                <a:effectLst/>
                <a:latin typeface="+mn-lt"/>
                <a:ea typeface="+mn-ea"/>
                <a:cs typeface="+mn-cs"/>
              </a:rPr>
              <a:t> η περίοδος των ετών για την οποία υπάρχει δικαίωμα πρόσβασης στο πλήρες κείμενο των περιοδικών που περιλαμβάνονται στη βάση.</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a:p>
        </p:txBody>
      </p:sp>
    </p:spTree>
    <p:extLst>
      <p:ext uri="{BB962C8B-B14F-4D97-AF65-F5344CB8AC3E}">
        <p14:creationId xmlns:p14="http://schemas.microsoft.com/office/powerpoint/2010/main" val="297673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Μόλις επιλέξετε τον τίτλο που επιθυμείτε μεταφέρεστε στον ιστότοπο του εκδότη/διαθέτη για να δείτε το πλήρες κείμενο των άρθρων. Οι προσφερόμενες δυνατότητες αναζήτησης και ο τρόπος πλοήγησης στη σελίδα εξαρτώνται από την πολιτική του εκάστοτε εκδότη.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6943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H Βιβλιοθήκη και Κέντρο Πληροφόρησης (ΒΚΠ) του ΕΚΠΑ, διαθέτει την υπηρεσία </a:t>
            </a:r>
            <a:r>
              <a:rPr lang="el-GR" b="1" dirty="0" err="1"/>
              <a:t>Summon</a:t>
            </a:r>
            <a:r>
              <a:rPr lang="el-GR" b="1" dirty="0"/>
              <a:t> </a:t>
            </a:r>
            <a:r>
              <a:rPr lang="el-GR" b="1" dirty="0" err="1"/>
              <a:t>Discovery</a:t>
            </a:r>
            <a:r>
              <a:rPr lang="el-GR" b="1" dirty="0"/>
              <a:t> </a:t>
            </a:r>
            <a:r>
              <a:rPr lang="el-GR" b="1" dirty="0" err="1"/>
              <a:t>Service</a:t>
            </a:r>
            <a:r>
              <a:rPr lang="el-GR" dirty="0"/>
              <a:t> για να παρέχει </a:t>
            </a:r>
            <a:r>
              <a:rPr lang="el-GR" i="1" dirty="0"/>
              <a:t>ενιαία αναζήτηση</a:t>
            </a:r>
            <a:r>
              <a:rPr lang="el-GR" dirty="0"/>
              <a:t> στις ηλεκτρονικές πηγές που προσφέρει</a:t>
            </a:r>
            <a:r>
              <a:rPr lang="en-US" dirty="0"/>
              <a:t>.</a:t>
            </a:r>
            <a:r>
              <a:rPr lang="en-US" baseline="0" dirty="0"/>
              <a:t> </a:t>
            </a:r>
            <a:r>
              <a:rPr lang="el-GR" dirty="0"/>
              <a:t>Στα αποτελέσματα αναζήτησης μπορεί ο χρήστης να επέμβει με μια σειρά από φίλτρα και εργαλεία, όπως επίσης και να επεκτείνει την αναζήτησή του και εκτός των συλλογών στις οποίες παρέχεται πρόσβαση.</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υπηρεσία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άρθρων επιστημονικών περιοδικών  από άλλες Βιβλιοθήκες του εσωτερικού και εξωτερικού, δίνει τη δυνατότητα παραγγελίας αντιγράφων άρθρων σε έντυπη μορφή από περιοδικά, τα οποία δεν περιλαμβάνονται στις συλλογές της Βιβλιοθήκης της Νομικής Σχολής.</a:t>
            </a:r>
            <a:r>
              <a:rPr lang="el-GR" sz="1600" b="0" i="0" kern="1200" baseline="0" dirty="0">
                <a:solidFill>
                  <a:schemeClr val="tx2"/>
                </a:solidFill>
                <a:effectLst/>
                <a:latin typeface="+mn-lt"/>
                <a:ea typeface="+mn-ea"/>
                <a:cs typeface="+mn-cs"/>
              </a:rPr>
              <a:t> Για την παραγγελία είναι απαραίτητη η καταχώρηση σχετικής Ηλεκτρονικής Φόρμας. </a:t>
            </a:r>
          </a:p>
          <a:p>
            <a:r>
              <a:rPr lang="el-GR" sz="1600" b="0" i="0" kern="1200" baseline="0" dirty="0">
                <a:solidFill>
                  <a:schemeClr val="tx2"/>
                </a:solidFill>
                <a:effectLst/>
                <a:latin typeface="+mn-lt"/>
                <a:ea typeface="+mn-ea"/>
                <a:cs typeface="+mn-cs"/>
              </a:rPr>
              <a:t>Επιπροσθέτως, η Βιβλιοθήκη συνεργάζεται με άλλες ακαδημαϊκές βιβλιοθήκες για την παροχή υπηρεσίας διαδανεισμού βιβλίων που δεν υπάρχουν στη συλλογή της. </a:t>
            </a:r>
            <a:r>
              <a:rPr lang="el-GR" sz="1600" b="0" i="0" kern="1200" dirty="0">
                <a:solidFill>
                  <a:schemeClr val="tx2"/>
                </a:solidFill>
                <a:effectLst/>
                <a:latin typeface="+mn-lt"/>
                <a:ea typeface="+mn-ea"/>
                <a:cs typeface="+mn-cs"/>
              </a:rPr>
              <a:t>Προκειμένου να πραγματοποιήσετε ένα αίτημα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Βιβλίου, θα πρέπει να απευθυνθείτε αυτοπροσώπως</a:t>
            </a:r>
            <a:r>
              <a:rPr lang="en-GB"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στη</a:t>
            </a:r>
            <a:r>
              <a:rPr lang="el-GR" sz="1600" b="0" i="0" kern="1200" baseline="0" dirty="0">
                <a:solidFill>
                  <a:schemeClr val="tx2"/>
                </a:solidFill>
                <a:effectLst/>
                <a:latin typeface="+mn-lt"/>
                <a:ea typeface="+mn-ea"/>
                <a:cs typeface="+mn-cs"/>
              </a:rPr>
              <a:t> Βιβλιοθήκη μας. </a:t>
            </a:r>
            <a:r>
              <a:rPr lang="el-GR" sz="1600" b="0" i="0" kern="1200" dirty="0">
                <a:solidFill>
                  <a:schemeClr val="tx2"/>
                </a:solidFill>
                <a:effectLst/>
                <a:latin typeface="+mn-lt"/>
                <a:ea typeface="+mn-ea"/>
                <a:cs typeface="+mn-cs"/>
              </a:rPr>
              <a:t>Οι εν λόγω υπηρεσίες επιβαρύνουν με μικρό κόστος τον χρήστη.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175640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Ενιαία Βιβλιοθήκη της Νομικής σχολής στο κτήριο του παλιού Χημείου του ΕΚΠΑ, που θεωρείται από τις πληρέστερες νομικές συλλογές στη χώρα μας και συγκρίνεται επάξια με αντίστοιχες του εξωτερικού στον τομέα της, ξεκίνησε τη λειτουργία της τον Οκτώβριο του 2016.</a:t>
            </a:r>
            <a:r>
              <a:rPr lang="el-GR" dirty="0"/>
              <a:t> Καταλαμβάνει χώρους στο ισόγειο, τον πρώτο και τον δεύτερο όροφο του ιστορικού κτηρίου του Παλαιού Χημείου του ΕΚΠΑ.</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dirty="0"/>
          </a:p>
        </p:txBody>
      </p:sp>
    </p:spTree>
    <p:extLst>
      <p:ext uri="{BB962C8B-B14F-4D97-AF65-F5344CB8AC3E}">
        <p14:creationId xmlns:p14="http://schemas.microsoft.com/office/powerpoint/2010/main" val="318625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Για την πρόσβαση σε υπηρεσίες από οποιοδήποτε χώρο </a:t>
            </a:r>
            <a:r>
              <a:rPr lang="el-GR" sz="1600" b="1" i="0" kern="1200" dirty="0">
                <a:solidFill>
                  <a:schemeClr val="tx2"/>
                </a:solidFill>
                <a:effectLst/>
                <a:latin typeface="+mn-lt"/>
                <a:ea typeface="+mn-ea"/>
                <a:cs typeface="+mn-cs"/>
              </a:rPr>
              <a:t>εκτός της Βιβλιοθήκης που χρειάζονται πιστοποίηση</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προσφέρονται</a:t>
            </a:r>
            <a:r>
              <a:rPr lang="el-GR" sz="1600" b="0" i="0" kern="1200" baseline="0" dirty="0">
                <a:solidFill>
                  <a:schemeClr val="tx2"/>
                </a:solidFill>
                <a:effectLst/>
                <a:latin typeface="+mn-lt"/>
                <a:ea typeface="+mn-ea"/>
                <a:cs typeface="+mn-cs"/>
              </a:rPr>
              <a:t> δύο εναλλακτικές επιλογές. Πρώτον, μπορείτε να εγκαταστήσετε στη συσκευή σας την εφαρμογή </a:t>
            </a:r>
            <a:r>
              <a:rPr lang="en-GB" sz="1600" b="0" i="0" kern="1200" baseline="0" dirty="0">
                <a:solidFill>
                  <a:schemeClr val="tx2"/>
                </a:solidFill>
                <a:effectLst/>
                <a:latin typeface="+mn-lt"/>
                <a:ea typeface="+mn-ea"/>
                <a:cs typeface="+mn-cs"/>
              </a:rPr>
              <a:t>VPN</a:t>
            </a:r>
            <a:r>
              <a:rPr lang="el-GR" sz="1600" b="0" i="0" kern="1200" baseline="0" dirty="0">
                <a:solidFill>
                  <a:schemeClr val="tx2"/>
                </a:solidFill>
                <a:effectLst/>
                <a:latin typeface="+mn-lt"/>
                <a:ea typeface="+mn-ea"/>
                <a:cs typeface="+mn-cs"/>
              </a:rPr>
              <a:t>, ώστε η σύνδεση στο Δίκτυο του ΕΚΠΑ να επιτευχθεί μέσω Ιδεατού Δικτύου. Κ</a:t>
            </a:r>
            <a:r>
              <a:rPr lang="el-GR" sz="1600" b="0" i="0" kern="1200" dirty="0">
                <a:solidFill>
                  <a:schemeClr val="tx2"/>
                </a:solidFill>
                <a:effectLst/>
                <a:latin typeface="+mn-lt"/>
                <a:ea typeface="+mn-ea"/>
                <a:cs typeface="+mn-cs"/>
              </a:rPr>
              <a:t>ατά το άνοιγμα της εφαρμογής στα</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πεδία </a:t>
            </a:r>
            <a:r>
              <a:rPr lang="el-GR" sz="1600" b="1" i="0" kern="1200" dirty="0" err="1">
                <a:solidFill>
                  <a:schemeClr val="tx2"/>
                </a:solidFill>
                <a:effectLst/>
                <a:latin typeface="+mn-lt"/>
                <a:ea typeface="+mn-ea"/>
                <a:cs typeface="+mn-cs"/>
              </a:rPr>
              <a:t>username</a:t>
            </a:r>
            <a:r>
              <a:rPr lang="el-GR" sz="1600" b="0" i="0" kern="1200" dirty="0">
                <a:solidFill>
                  <a:schemeClr val="tx2"/>
                </a:solidFill>
                <a:effectLst/>
                <a:latin typeface="+mn-lt"/>
                <a:ea typeface="+mn-ea"/>
                <a:cs typeface="+mn-cs"/>
              </a:rPr>
              <a:t> και </a:t>
            </a:r>
            <a:r>
              <a:rPr lang="el-GR" sz="1600" b="1" i="0" kern="1200" dirty="0" err="1">
                <a:solidFill>
                  <a:schemeClr val="tx2"/>
                </a:solidFill>
                <a:effectLst/>
                <a:latin typeface="+mn-lt"/>
                <a:ea typeface="+mn-ea"/>
                <a:cs typeface="+mn-cs"/>
              </a:rPr>
              <a:t>password</a:t>
            </a:r>
            <a:r>
              <a:rPr lang="el-GR" sz="1600" b="0" i="0" kern="1200" dirty="0">
                <a:solidFill>
                  <a:schemeClr val="tx2"/>
                </a:solidFill>
                <a:effectLst/>
                <a:latin typeface="+mn-lt"/>
                <a:ea typeface="+mn-ea"/>
                <a:cs typeface="+mn-cs"/>
              </a:rPr>
              <a:t> που σας ζητούνται</a:t>
            </a:r>
            <a:r>
              <a:rPr lang="en-GB"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καταχωρείτε τα αντίστοιχα στοιχεία του υφιστάμενου λογαριασμού σας στο Πανεπιστήμιο Αθηνών. Για τη δημιουργία ή τη διαχείριση λογαριασμού θα πρέπει να υποβάλετε σχετικό αίτημα στην Υπηρεσία Υποστήριξης Χρηστών του Κ.ΛΕΙ.ΔΙ.</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baseline="0" dirty="0">
                <a:solidFill>
                  <a:schemeClr val="tx2"/>
                </a:solidFill>
                <a:effectLst/>
                <a:latin typeface="+mn-lt"/>
                <a:ea typeface="+mn-ea"/>
                <a:cs typeface="+mn-cs"/>
              </a:rPr>
              <a:t>Επίσης, μπορείτε να συνδεθείτε μέσω Διακομιστή μεσολάβησης  (</a:t>
            </a:r>
            <a:r>
              <a:rPr lang="en-US" sz="1600" b="0" i="0" kern="1200" baseline="0" dirty="0">
                <a:solidFill>
                  <a:schemeClr val="tx2"/>
                </a:solidFill>
                <a:effectLst/>
                <a:latin typeface="+mn-lt"/>
                <a:ea typeface="+mn-ea"/>
                <a:cs typeface="+mn-cs"/>
              </a:rPr>
              <a:t>proxy server) </a:t>
            </a:r>
            <a:r>
              <a:rPr lang="el-GR" sz="1600" b="0" i="0" kern="1200" baseline="0" dirty="0">
                <a:solidFill>
                  <a:schemeClr val="tx2"/>
                </a:solidFill>
                <a:effectLst/>
                <a:latin typeface="+mn-lt"/>
                <a:ea typeface="+mn-ea"/>
                <a:cs typeface="+mn-cs"/>
              </a:rPr>
              <a:t>χωρίς τη χρήση επιπλέον λογισμικού. Για κάθε μία από τις περιπτώσεις παρέχονται αναλυτικές τεχνικές οδηγίες ανάλογα με τον </a:t>
            </a:r>
            <a:r>
              <a:rPr lang="el-GR" sz="1600" b="0" i="0" kern="1200" baseline="0" dirty="0" err="1">
                <a:solidFill>
                  <a:schemeClr val="tx2"/>
                </a:solidFill>
                <a:effectLst/>
                <a:latin typeface="+mn-lt"/>
                <a:ea typeface="+mn-ea"/>
                <a:cs typeface="+mn-cs"/>
              </a:rPr>
              <a:t>φυλλομετρητή</a:t>
            </a:r>
            <a:r>
              <a:rPr lang="en-GB" sz="1600" b="0" i="0" kern="1200" baseline="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ή το λειτουργικό σύστημα της συσκευής, που ο χρήστης επιθυμεί να χρησιμοποιήσει για τη σύνδεσή του με το Δίκτυο του Πανεπιστημίου.</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i="0" kern="1200" dirty="0">
                <a:solidFill>
                  <a:schemeClr val="tx2"/>
                </a:solidFill>
                <a:effectLst/>
                <a:latin typeface="+mn-lt"/>
                <a:ea typeface="+mn-ea"/>
                <a:cs typeface="+mn-cs"/>
              </a:rPr>
              <a:t>To </a:t>
            </a:r>
            <a:r>
              <a:rPr lang="el-GR" sz="1600" b="0" i="0" kern="1200" dirty="0">
                <a:solidFill>
                  <a:schemeClr val="tx2"/>
                </a:solidFill>
                <a:effectLst/>
                <a:latin typeface="+mn-lt"/>
                <a:ea typeface="+mn-ea"/>
                <a:cs typeface="+mn-cs"/>
              </a:rPr>
              <a:t>ΕΚΠΑ διαθέτει στα μέλη του εργαλεία για την καλύτερη οργάνωση της έρευνας τους. Μεταξύ αυτών και τα εργαλεία διαχείρισης Βιβλιογραφίας. Το </a:t>
            </a:r>
            <a:r>
              <a:rPr lang="en-US" sz="1600" b="0" i="0" kern="1200" dirty="0">
                <a:solidFill>
                  <a:schemeClr val="tx2"/>
                </a:solidFill>
                <a:effectLst/>
                <a:latin typeface="+mn-lt"/>
                <a:ea typeface="+mn-ea"/>
                <a:cs typeface="+mn-cs"/>
              </a:rPr>
              <a:t>Zotero</a:t>
            </a:r>
            <a:r>
              <a:rPr lang="el-GR" sz="1600" b="0" i="0" kern="1200" dirty="0">
                <a:solidFill>
                  <a:schemeClr val="tx2"/>
                </a:solidFill>
                <a:effectLst/>
                <a:latin typeface="+mn-lt"/>
                <a:ea typeface="+mn-ea"/>
                <a:cs typeface="+mn-cs"/>
              </a:rPr>
              <a:t> είναι</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διαδικτυακές εφαρμογές διαχείρισης βιβλιογραφίας που παρέχουν τη δυνατότητα οργάνωσης της βιβλιογραφίας αλλά και διαμοιρασμού βιβλιογραφικών αναφορών και εργασιών ανάμεσα σε ερευνητές. Οι βιβλιογραφικές αναφορές που αποθηκεύονται</a:t>
            </a:r>
            <a:r>
              <a:rPr lang="el-GR" sz="1600" b="0" i="0" kern="1200" baseline="0" dirty="0">
                <a:solidFill>
                  <a:schemeClr val="tx2"/>
                </a:solidFill>
                <a:effectLst/>
                <a:latin typeface="+mn-lt"/>
                <a:ea typeface="+mn-ea"/>
                <a:cs typeface="+mn-cs"/>
              </a:rPr>
              <a:t> στο σύστημα, </a:t>
            </a:r>
            <a:r>
              <a:rPr lang="el-GR" sz="1600" b="0" i="0" kern="1200" dirty="0">
                <a:solidFill>
                  <a:schemeClr val="tx2"/>
                </a:solidFill>
                <a:effectLst/>
                <a:latin typeface="+mn-lt"/>
                <a:ea typeface="+mn-ea"/>
                <a:cs typeface="+mn-cs"/>
              </a:rPr>
              <a:t>μπορούν πολύ εύκολα να εξαχθούν σε κειμενογράφο σύμφωνα με τα διεθνή πρότυπα εμφάνισης παραπομπών.</a:t>
            </a:r>
            <a:r>
              <a:rPr lang="el-GR" sz="1600" b="0" i="0" kern="1200" baseline="0" dirty="0">
                <a:solidFill>
                  <a:schemeClr val="tx2"/>
                </a:solidFill>
                <a:effectLst/>
                <a:latin typeface="+mn-lt"/>
                <a:ea typeface="+mn-ea"/>
                <a:cs typeface="+mn-cs"/>
              </a:rPr>
              <a:t> Η βιβλιοθήκη οργανώνει κάθε χρόνο εξειδικευμένο σεμινάριο-εργαστήριο για τη χρήση τους.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398432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Το Εθνικό και Καποδιστριακό Πανεπιστήμιο Αθηνών,, έχει αποκτήσει συνδρομή στο λογισμικό εντοπισμού λογοκλοπής </a:t>
            </a:r>
            <a:r>
              <a:rPr lang="el-GR" sz="1600" b="0" i="0" kern="1200" dirty="0" err="1">
                <a:solidFill>
                  <a:schemeClr val="tx2"/>
                </a:solidFill>
                <a:effectLst/>
                <a:latin typeface="+mn-lt"/>
                <a:ea typeface="+mn-ea"/>
                <a:cs typeface="+mn-cs"/>
              </a:rPr>
              <a:t>Turnitin</a:t>
            </a:r>
            <a:r>
              <a:rPr lang="el-GR" sz="1600" b="0" i="0" kern="1200" dirty="0">
                <a:solidFill>
                  <a:schemeClr val="tx2"/>
                </a:solidFill>
                <a:effectLst/>
                <a:latin typeface="+mn-lt"/>
                <a:ea typeface="+mn-ea"/>
                <a:cs typeface="+mn-cs"/>
              </a:rPr>
              <a:t>. Η χρήση του προϊόντος απευθύνεται σε Μέλη ΔΕΠ, ΕΔΙΠ, ΕΕΠ, ΕΤΕΠ και όσους θεσμικά ασκούν διδακτικά καθήκοντα</a:t>
            </a:r>
            <a:r>
              <a:rPr lang="el-GR" sz="1600" b="0" i="0" kern="1200" baseline="0" dirty="0">
                <a:solidFill>
                  <a:schemeClr val="tx2"/>
                </a:solidFill>
                <a:effectLst/>
                <a:latin typeface="+mn-lt"/>
                <a:ea typeface="+mn-ea"/>
                <a:cs typeface="+mn-cs"/>
              </a:rPr>
              <a:t> προσφέροντάς τους</a:t>
            </a:r>
            <a:r>
              <a:rPr lang="el-GR" sz="1600" b="0" i="0" kern="1200" dirty="0">
                <a:solidFill>
                  <a:schemeClr val="tx2"/>
                </a:solidFill>
                <a:effectLst/>
                <a:latin typeface="+mn-lt"/>
                <a:ea typeface="+mn-ea"/>
                <a:cs typeface="+mn-cs"/>
              </a:rPr>
              <a:t> τη δυνατότητα να ελέγχουν ως προς την αυθεντικότητά τους και το ενδεχόμενο λογοκλοπής τις εργασίες οι οποίες κατατίθενται από τους  φοιτητές τους στο πλαίσιο κάποιου μαθήματος, άσκησης.</a:t>
            </a:r>
            <a:endParaRPr lang="el-GR" sz="1600" b="0" i="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2754293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ανάγκες των φοιτητών με αναπηρία (</a:t>
            </a:r>
            <a:r>
              <a:rPr lang="el-GR" dirty="0" err="1"/>
              <a:t>ΦμεΑ</a:t>
            </a:r>
            <a:r>
              <a:rPr lang="el-GR" dirty="0"/>
              <a:t>) είναι ίδιες με των υπόλοιπων συμφοιτητών τους. Η</a:t>
            </a:r>
            <a:r>
              <a:rPr lang="el-GR" u="none" dirty="0">
                <a:solidFill>
                  <a:schemeClr val="tx2"/>
                </a:solidFill>
              </a:rPr>
              <a:t> Μονάδα Προσβασιμότητας του ΕΚΠΑ</a:t>
            </a:r>
            <a:r>
              <a:rPr lang="el-GR" u="none" baseline="0" dirty="0">
                <a:solidFill>
                  <a:schemeClr val="tx2"/>
                </a:solidFill>
              </a:rPr>
              <a:t> </a:t>
            </a:r>
            <a:r>
              <a:rPr lang="el-GR" baseline="0" dirty="0"/>
              <a:t>διαχειρίζεται τ</a:t>
            </a:r>
            <a:r>
              <a:rPr lang="el-GR" dirty="0"/>
              <a:t>ο πληροφοριακό σύστημα </a:t>
            </a:r>
            <a:r>
              <a:rPr lang="el-GR" u="none" dirty="0">
                <a:solidFill>
                  <a:schemeClr val="tx2"/>
                </a:solidFill>
              </a:rPr>
              <a:t>ΕΡΜΟΦΙΛΟΣ  με το οποίο</a:t>
            </a:r>
            <a:r>
              <a:rPr lang="el-GR" dirty="0"/>
              <a:t> παρέχονται </a:t>
            </a:r>
            <a:r>
              <a:rPr lang="el-GR" i="0" dirty="0"/>
              <a:t>Ψηφιακές Υπηρεσίες </a:t>
            </a:r>
            <a:r>
              <a:rPr lang="el-GR" i="0" dirty="0" err="1"/>
              <a:t>Προσβάσιμων</a:t>
            </a:r>
            <a:r>
              <a:rPr lang="el-GR" i="0" dirty="0"/>
              <a:t> Ακαδημαϊκών Συγγραμμάτων για Φοιτητές με Αναπηρία</a:t>
            </a:r>
            <a:r>
              <a:rPr lang="el-GR" dirty="0"/>
              <a:t>. Οι φοιτητές μπορούν να απευθυνθούν στη μονάδα για την αναζήτηση ή τη δημιουργία των συγγραμμάτων που τους ενδιαφέρουν σε </a:t>
            </a:r>
            <a:r>
              <a:rPr lang="el-GR" dirty="0" err="1"/>
              <a:t>προσβάσιμη</a:t>
            </a:r>
            <a:r>
              <a:rPr lang="el-GR" dirty="0"/>
              <a:t> μορφή και στο </a:t>
            </a:r>
            <a:r>
              <a:rPr lang="el-GR" dirty="0" err="1"/>
              <a:t>μορφότυπο</a:t>
            </a:r>
            <a:r>
              <a:rPr lang="el-GR" dirty="0"/>
              <a:t> που χρειάζονται. Η </a:t>
            </a:r>
            <a:r>
              <a:rPr lang="en-US" dirty="0" err="1"/>
              <a:t>AmeLib</a:t>
            </a:r>
            <a:r>
              <a:rPr lang="en-US" baseline="0" dirty="0"/>
              <a:t> </a:t>
            </a:r>
            <a:r>
              <a:rPr lang="el-GR" dirty="0"/>
              <a:t>αποσκοπεί στο να παρέχει </a:t>
            </a:r>
            <a:r>
              <a:rPr lang="el-GR" b="0" dirty="0" err="1"/>
              <a:t>προσβάσιμα</a:t>
            </a:r>
            <a:r>
              <a:rPr lang="el-GR" b="0" dirty="0"/>
              <a:t> (μέσω διαδικτύου) βιβλία σε όλους στους δικαιούχους </a:t>
            </a:r>
            <a:r>
              <a:rPr lang="el-GR" b="0" dirty="0" err="1"/>
              <a:t>εντυπο</a:t>
            </a:r>
            <a:r>
              <a:rPr lang="el-GR" b="0" dirty="0"/>
              <a:t>-ανάπηρους  χρήστες των ελληνικών ακαδημαϊκών βιβλιοθηκών</a:t>
            </a:r>
            <a:r>
              <a:rPr lang="en-US" b="0" dirty="0"/>
              <a:t>.</a:t>
            </a:r>
            <a:r>
              <a:rPr lang="el-GR" b="0" dirty="0"/>
              <a:t> Βρισκόμαστε σε διαδικασίες λειτουργίας σταθμού προσβασιμότητας  και εντός της Βιβλιοθήκης.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Στην ενότητα ΜΑΘΑΙΝΩ</a:t>
            </a:r>
            <a:r>
              <a:rPr lang="el-GR" sz="1600" b="0" i="0" kern="1200" baseline="0" dirty="0">
                <a:solidFill>
                  <a:schemeClr val="tx2"/>
                </a:solidFill>
                <a:effectLst/>
                <a:latin typeface="+mn-lt"/>
                <a:ea typeface="+mn-ea"/>
                <a:cs typeface="+mn-cs"/>
              </a:rPr>
              <a:t> ΠΩΣ</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περιλαμβάνονται κείμενα και άλλο βοηθητικό υλικό με οδηγίες, συμβουλές και επεξηγήσεις, με σκοπό να βοηθήσουν τα μέλη της ακαδημαϊκής κοινότητας αλλά και όλους τους επισκέπτες της να χρησιμοποιούν σωστά τη Βιβλιοθήκη για την έρευνά τους, αξιοποιώντας τις κάθε είδους υπηρεσίες που προσφέρει, ψηφιακές και παραδοσιακές. </a:t>
            </a:r>
            <a:endParaRPr lang="el-GR" dirty="0"/>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Μην</a:t>
            </a:r>
            <a:r>
              <a:rPr lang="el-GR" baseline="0" dirty="0"/>
              <a:t> παραλείψετε να κάνετε </a:t>
            </a:r>
            <a:r>
              <a:rPr lang="en-GB" baseline="0" dirty="0"/>
              <a:t>like </a:t>
            </a:r>
            <a:r>
              <a:rPr lang="el-GR" baseline="0" dirty="0"/>
              <a:t>στη σελίδα μας στο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a:t>
            </a:r>
            <a:r>
              <a:rPr lang="el-GR" baseline="0" dirty="0"/>
              <a:t>ή να μας ακολουθήσετε στο </a:t>
            </a:r>
            <a:r>
              <a:rPr lang="en-GB" baseline="0" dirty="0"/>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27</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συμμετέχει ενεργά στο</a:t>
            </a:r>
            <a:r>
              <a:rPr lang="el-GR" sz="1600" b="0" i="0" kern="1200" baseline="0" dirty="0">
                <a:solidFill>
                  <a:schemeClr val="tx2"/>
                </a:solidFill>
                <a:effectLst/>
                <a:latin typeface="+mn-lt"/>
                <a:ea typeface="+mn-ea"/>
                <a:cs typeface="+mn-cs"/>
              </a:rPr>
              <a:t> εκπαιδευτικό, κοινωνικό και πολιτιστικό έργο </a:t>
            </a:r>
            <a:r>
              <a:rPr lang="el-GR" sz="1600" b="0" i="0" kern="1200" dirty="0">
                <a:solidFill>
                  <a:schemeClr val="tx2"/>
                </a:solidFill>
                <a:effectLst/>
                <a:latin typeface="+mn-lt"/>
                <a:ea typeface="+mn-ea"/>
                <a:cs typeface="+mn-cs"/>
              </a:rPr>
              <a:t>του Πανεπιστημίου.  Μεταξύ</a:t>
            </a:r>
            <a:r>
              <a:rPr lang="el-GR" sz="1600" b="0" i="0" kern="1200" baseline="0" dirty="0">
                <a:solidFill>
                  <a:schemeClr val="tx2"/>
                </a:solidFill>
                <a:effectLst/>
                <a:latin typeface="+mn-lt"/>
                <a:ea typeface="+mn-ea"/>
                <a:cs typeface="+mn-cs"/>
              </a:rPr>
              <a:t> άλλων έχει διοργανώσει </a:t>
            </a:r>
            <a:r>
              <a:rPr lang="el-GR" sz="1600" kern="1200" dirty="0">
                <a:solidFill>
                  <a:schemeClr val="tx2"/>
                </a:solidFill>
                <a:effectLst/>
                <a:latin typeface="+mn-lt"/>
                <a:ea typeface="+mn-ea"/>
                <a:cs typeface="+mn-cs"/>
              </a:rPr>
              <a:t>ειδικά σεμινάρια και ημερίδες με θεματικές που αφορούν το δίκαιο, όπως πνευματικά δικαιώματα, προστασία προσωπικών δεδομένων.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Στις  δραστηριότητές της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εντάσσεται από</a:t>
            </a:r>
            <a:r>
              <a:rPr lang="el-GR" sz="1600" b="0" i="0" kern="1200" baseline="0" dirty="0">
                <a:solidFill>
                  <a:schemeClr val="tx2"/>
                </a:solidFill>
                <a:effectLst/>
                <a:latin typeface="+mn-lt"/>
                <a:ea typeface="+mn-ea"/>
                <a:cs typeface="+mn-cs"/>
              </a:rPr>
              <a:t> το 2011 και</a:t>
            </a:r>
            <a:r>
              <a:rPr lang="el-GR" sz="1600" b="0" i="0" kern="1200" dirty="0">
                <a:solidFill>
                  <a:schemeClr val="tx2"/>
                </a:solidFill>
                <a:effectLst/>
                <a:latin typeface="+mn-lt"/>
                <a:ea typeface="+mn-ea"/>
                <a:cs typeface="+mn-cs"/>
              </a:rPr>
              <a:t> η συμμετοχή στην ομάδα «Δίκαιο και τέχνη»,</a:t>
            </a:r>
            <a:r>
              <a:rPr lang="el-GR" sz="1600" b="0" i="0" kern="1200" baseline="0" dirty="0">
                <a:solidFill>
                  <a:schemeClr val="tx2"/>
                </a:solidFill>
                <a:effectLst/>
                <a:latin typeface="+mn-lt"/>
                <a:ea typeface="+mn-ea"/>
                <a:cs typeface="+mn-cs"/>
              </a:rPr>
              <a:t> μια δράση</a:t>
            </a:r>
            <a:r>
              <a:rPr lang="el-GR" sz="1600" b="0" i="0" kern="1200" dirty="0">
                <a:solidFill>
                  <a:schemeClr val="tx2"/>
                </a:solidFill>
                <a:effectLst/>
                <a:latin typeface="+mn-lt"/>
                <a:ea typeface="+mn-ea"/>
                <a:cs typeface="+mn-cs"/>
              </a:rPr>
              <a:t> που στοχεύει στη διερεύνηση του νομικού φαινομένου, μέσα από το πρίσμα της τέχνης και των έργων της, φέρνοντας σε επαφή νομικούς επιστήμονες και ανθρώπους της τέχνης και των γραμμάτων</a:t>
            </a:r>
            <a:r>
              <a:rPr lang="en-US" sz="1600" b="0" i="0" kern="1200" dirty="0">
                <a:solidFill>
                  <a:schemeClr val="tx2"/>
                </a:solidFill>
                <a:effectLst/>
                <a:latin typeface="+mn-lt"/>
                <a:ea typeface="+mn-ea"/>
                <a:cs typeface="+mn-cs"/>
              </a:rPr>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28</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Βιβλιοθήκη της Νομικής Σχολής αναγνωρισμένη πλέον ως σημαντικός εκπαιδευτικός και πολιτιστικός φορέας στην Ελληνική ακαδημαϊκή κοινότητα, παραμένει ανοιχτή στις νέες προκλήσεις της ψηφιακής εποχής, με συναίσθηση της αποστολής της, παρέχοντας υπηρεσίες που καλύπτουν τις σύγχρονες ανάγκες.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29</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Όλες οι συλλογές έχουν καταχωριστεί στον ηλεκτρονικό κατάλογο των βιβλιοθηκών του ΕΚΠΑ και τα βιβλιογραφικά στοιχεία, μαζί με τις τοπικές πληροφορίες είναι διαθέσιμα μέσω της ιστοσελίδας των Βιβλιοθηκών </a:t>
            </a:r>
            <a:r>
              <a:rPr lang="el-GR" dirty="0">
                <a:hlinkClick r:id="rId3" tooltip="Opens external link in new window"/>
              </a:rPr>
              <a:t>www.lib.uoa.gr</a:t>
            </a:r>
            <a:r>
              <a:rPr lang="el-GR" dirty="0"/>
              <a:t>.</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προσωπικό της Βιβλιοθήκης καταβάλλει κάθε προσπάθεια να εξυπηρετηθούν όλες οι ανάγκες των χρηστών.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30</a:t>
            </a:fld>
            <a:endParaRPr lang="el-GR"/>
          </a:p>
        </p:txBody>
      </p:sp>
    </p:spTree>
    <p:extLst>
      <p:ext uri="{BB962C8B-B14F-4D97-AF65-F5344CB8AC3E}">
        <p14:creationId xmlns:p14="http://schemas.microsoft.com/office/powerpoint/2010/main" val="359344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Εφεξής η ιστοσελίδα της Βιβλιοθήκης μας </a:t>
            </a:r>
            <a:r>
              <a:rPr lang="el-GR" baseline="0" dirty="0"/>
              <a:t>θα προστεθεί στις αγαπημένες σας καθώς θα αποτελέσει πολύτιμο οδηγό σε αυτό σας το ταξίδι στη νομική έρευνα. Ενημερωθείτε πλήρως για τις παρεχόμενες υπηρεσίες και για οποιαδήποτε απορία μπορείτε να επικοινωνήστε μαζί μας είτε τηλεφωνικώς ή μέσω </a:t>
            </a:r>
            <a:r>
              <a:rPr lang="en-US" baseline="0" dirty="0"/>
              <a:t>mail</a:t>
            </a:r>
            <a:r>
              <a:rPr lang="el-GR" baseline="0" dirty="0"/>
              <a:t> είτε να χρησιμοποιήσετε την υπηρεσία </a:t>
            </a:r>
            <a:r>
              <a:rPr lang="en-US" baseline="0" dirty="0"/>
              <a:t>live chat </a:t>
            </a:r>
            <a:r>
              <a:rPr lang="el-GR" baseline="0" dirty="0"/>
              <a:t>Ρώτησε τον βιβλιοθηκονόμο!</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συλλογή είναι πλήρως αυτοματοποιημένη και μέσω του ανοιχτού δημοσίου καταλόγου (Ο</a:t>
            </a:r>
            <a:r>
              <a:rPr lang="en-US" sz="1600" b="0" i="0" kern="1200" dirty="0">
                <a:solidFill>
                  <a:schemeClr val="tx2"/>
                </a:solidFill>
                <a:effectLst/>
                <a:latin typeface="+mn-lt"/>
                <a:ea typeface="+mn-ea"/>
                <a:cs typeface="+mn-cs"/>
              </a:rPr>
              <a:t>PAC) </a:t>
            </a:r>
            <a:r>
              <a:rPr lang="el-GR" sz="1600" b="0" i="0" kern="1200" dirty="0">
                <a:solidFill>
                  <a:schemeClr val="tx2"/>
                </a:solidFill>
                <a:effectLst/>
                <a:latin typeface="+mn-lt"/>
                <a:ea typeface="+mn-ea"/>
                <a:cs typeface="+mn-cs"/>
              </a:rPr>
              <a:t>υπάρχει δυνατότητα εντοπισμού του υλικού που σας ενδιαφέρει. </a:t>
            </a:r>
            <a:r>
              <a:rPr lang="el-GR" sz="1600" b="0" i="0" kern="1200" baseline="0" dirty="0">
                <a:solidFill>
                  <a:schemeClr val="tx2"/>
                </a:solidFill>
                <a:effectLst/>
                <a:latin typeface="+mn-lt"/>
                <a:ea typeface="+mn-ea"/>
                <a:cs typeface="+mn-cs"/>
              </a:rPr>
              <a:t>Για τον εντοπισμό μονογραφιών μπορείτε να χρησιμοποιήσετε είτε την Απλή αναζήτηση είτε τη Σύνθετη.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αναζήτηση</a:t>
            </a:r>
            <a:r>
              <a:rPr lang="el-GR" baseline="0" dirty="0"/>
              <a:t> με «λέξη κλειδί»</a:t>
            </a:r>
            <a:r>
              <a:rPr lang="el-GR" dirty="0"/>
              <a:t> ▀</a:t>
            </a:r>
            <a:r>
              <a:rPr lang="el-GR" baseline="0" dirty="0"/>
              <a:t> εντοπίζει τον όρο που αναζητάτε σε πολλαπλά ευρετήρια (τίτλος, συγγραφέας, θέμα) γι</a:t>
            </a:r>
            <a:r>
              <a:rPr lang="en-US" baseline="0" dirty="0"/>
              <a:t>’</a:t>
            </a:r>
            <a:r>
              <a:rPr lang="el-GR" baseline="0" dirty="0"/>
              <a:t> αυτό και μπορεί να εμφανίσει πολλά αποτελέσματα.</a:t>
            </a:r>
          </a:p>
          <a:p>
            <a:r>
              <a:rPr lang="el-GR" baseline="0" dirty="0"/>
              <a:t>Η αναζήτηση στον «Τίτλο» αλφαβητικά επιστρέφει αποτελέσματα τεκμηρίων όπου ο τίτλος τους ξεκινάει με τον όρο που θέσατε στην αναζήτηση. </a:t>
            </a:r>
          </a:p>
          <a:p>
            <a:r>
              <a:rPr lang="el-GR" baseline="0" dirty="0"/>
              <a:t>Εάν γνωρίζετε τον δημιουργό του βιβλίου μπορείτε να χρησιμοποιήσετε το ευρετήριο «Συγγραφέας» θέτοντας ως όρο αναζήτησης το όνομά του. Εάν επιθυμείτε να ανακτήσετε υλικό σχετικό με συγκεκριμένο θέμα π.χ. Γάμος μπορείτε να χρησιμοποιήσετε το θεματικό ευρετήριο. </a:t>
            </a:r>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a:t>
            </a:r>
            <a:r>
              <a:rPr lang="el-GR" baseline="0" dirty="0"/>
              <a:t> αναζήτηση μπορείτε να συνδυάσετε όρους και ευρετήρια με τη χρήση λογικών τελεστών προκειμένου να λάβετε στοχευμένα αποτελέσματα.  </a:t>
            </a:r>
          </a:p>
          <a:p>
            <a:r>
              <a:rPr lang="el-GR" baseline="0" dirty="0"/>
              <a:t>Π.Χ. έστω ότι κάποιος αναζητεί το βιβλίο του καθηγητή κ. </a:t>
            </a:r>
            <a:r>
              <a:rPr lang="el-GR" baseline="0" dirty="0" err="1"/>
              <a:t>Μαυριά</a:t>
            </a:r>
            <a:r>
              <a:rPr lang="el-GR" baseline="0" dirty="0"/>
              <a:t> με τίτλο συνταγματικό δίκαιο. Θέτει τους όρους στα αντίστοιχα πεδία επιλέγοντας τ</a:t>
            </a:r>
            <a:r>
              <a:rPr lang="en-US" baseline="0" dirty="0"/>
              <a:t>o</a:t>
            </a:r>
            <a:r>
              <a:rPr lang="el-GR" baseline="0" dirty="0"/>
              <a:t>ν τελεστή ΚΑΙ και πατάει Υποβολή..</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593737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Στην επόμενη σελίδα εμφανίζονται τα αποτελέσματα της αναζήτησης.</a:t>
            </a:r>
            <a:r>
              <a:rPr lang="el-GR" baseline="0" dirty="0"/>
              <a:t> Αφού ελέγξετε την τοποθεσία και τη διαθεσιμότητα του τεκμηρίου, σημειώνετε τον ταξιθετικό αριθμό και τον </a:t>
            </a:r>
            <a:r>
              <a:rPr lang="el-GR" baseline="0" dirty="0" err="1"/>
              <a:t>ραβδοκώδικα</a:t>
            </a:r>
            <a:r>
              <a:rPr lang="el-GR" baseline="0" dirty="0"/>
              <a:t>. Ο κατάλογος είναι ενιαίος για όλο το Πανεπιστήμιο Αθηνών. Επιπλέον, ανήκει σε ένα συνεργατικό σχήμα ακαδημαϊκών ιδρυμάτων γι</a:t>
            </a:r>
            <a:r>
              <a:rPr lang="en-US" baseline="0" dirty="0"/>
              <a:t>’</a:t>
            </a:r>
            <a:r>
              <a:rPr lang="el-GR" baseline="0" dirty="0"/>
              <a:t> αυτό μπορείτε πατώντας στο βέλος πάνω δεξιά ή να ψάξετε εκτός καταλόγου ΕΚΠΑ ή να ψάξετε σε όλα τα συνεργαζόμενα ιδρύματα (πχ. </a:t>
            </a:r>
            <a:r>
              <a:rPr lang="el-GR" baseline="0" dirty="0" err="1"/>
              <a:t>Πάντειο</a:t>
            </a:r>
            <a:r>
              <a:rPr lang="el-GR" baseline="0" dirty="0"/>
              <a:t>, ΔΠΘ). </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Οι μεταπτυχιακοί φοιτητές, υποψήφιοι διδάκτορες και μεταδιδακτορικοί έχουν δικαίωμα δανεισμού έως </a:t>
            </a:r>
            <a:r>
              <a:rPr lang="en-US" sz="1600" b="0" i="0" kern="1200" dirty="0">
                <a:solidFill>
                  <a:schemeClr val="tx2"/>
                </a:solidFill>
                <a:effectLst/>
                <a:latin typeface="+mn-lt"/>
                <a:ea typeface="+mn-ea"/>
                <a:cs typeface="+mn-cs"/>
              </a:rPr>
              <a:t>5</a:t>
            </a:r>
            <a:r>
              <a:rPr lang="el-GR" sz="1600" b="0" i="0" kern="1200" dirty="0">
                <a:solidFill>
                  <a:schemeClr val="tx2"/>
                </a:solidFill>
                <a:effectLst/>
                <a:latin typeface="+mn-lt"/>
                <a:ea typeface="+mn-ea"/>
                <a:cs typeface="+mn-cs"/>
              </a:rPr>
              <a:t> βιβλία τη φορά, με διάρκεια δανεισμού έως </a:t>
            </a:r>
            <a:r>
              <a:rPr lang="el-GR" sz="1600" b="0" i="0" kern="1200" dirty="0" err="1">
                <a:solidFill>
                  <a:schemeClr val="tx2"/>
                </a:solidFill>
                <a:effectLst/>
                <a:latin typeface="+mn-lt"/>
                <a:ea typeface="+mn-ea"/>
                <a:cs typeface="+mn-cs"/>
              </a:rPr>
              <a:t>δεκα</a:t>
            </a:r>
            <a:r>
              <a:rPr lang="el-GR" sz="1600" b="0" i="0" kern="1200" dirty="0">
                <a:solidFill>
                  <a:schemeClr val="tx2"/>
                </a:solidFill>
                <a:effectLst/>
                <a:latin typeface="+mn-lt"/>
                <a:ea typeface="+mn-ea"/>
                <a:cs typeface="+mn-cs"/>
              </a:rPr>
              <a:t> ημέρες και δικαίωμα μίας ανανέωσης.</a:t>
            </a:r>
            <a:r>
              <a:rPr lang="el-GR" sz="1600" b="0" i="0" kern="1200" baseline="0" dirty="0">
                <a:solidFill>
                  <a:schemeClr val="tx2"/>
                </a:solidFill>
                <a:effectLst/>
                <a:latin typeface="+mn-lt"/>
                <a:ea typeface="+mn-ea"/>
                <a:cs typeface="+mn-cs"/>
              </a:rPr>
              <a:t> Μην παραλείψετε να ενεργοποιήσετε την υπηρεσία «ο Λογαριασμός μου» για να ελέγχετε τις ημερομηνίες επιστροφής των βιβλίων και το ιστορικό δανεισμού σας.</a:t>
            </a:r>
            <a:endParaRPr lang="el-GR" sz="1600" b="0" i="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382026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Εάν ενδιαφέρεστε να βρείτε Περιοδικά</a:t>
            </a:r>
            <a:r>
              <a:rPr lang="el-GR" baseline="0" dirty="0"/>
              <a:t> που ανήκουν στη συλλογή της Βιβλιοθήκης χρησιμοποιήστε την Αναζήτηση Περιοδικών πληκτρολογώντας τον τίτλο ή τη συντομογραφία του Περιοδικού.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644395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10/4/2023</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10/4/2023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10/4/2023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10/4/2023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10/4/2023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10/4/2023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10/4/2023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10/4/2023</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hyperlink" Target="https://pergamos.lib.uoa.gr/uoa/dl/frontend/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hyperlink" Target="https://www.sakkoulas.com/" TargetMode="External"/><Relationship Id="rId21" Type="http://schemas.openxmlformats.org/officeDocument/2006/relationships/image" Target="../media/image52.png"/><Relationship Id="rId7" Type="http://schemas.openxmlformats.org/officeDocument/2006/relationships/image" Target="../media/image42.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46.png"/><Relationship Id="rId10" Type="http://schemas.openxmlformats.org/officeDocument/2006/relationships/hyperlink" Target="https://oxford.universitypressscholarship.com/" TargetMode="External"/><Relationship Id="rId19" Type="http://schemas.openxmlformats.org/officeDocument/2006/relationships/image" Target="../media/image50.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45.png"/><Relationship Id="rId22"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heal-link.gr/" TargetMode="External"/><Relationship Id="rId3" Type="http://schemas.openxmlformats.org/officeDocument/2006/relationships/image" Target="../media/image60.png"/><Relationship Id="rId7" Type="http://schemas.openxmlformats.org/officeDocument/2006/relationships/hyperlink" Target="http://www.lib.uoa.gr/ypiresies/bibliografikes-baseis/syndromes-ekpa.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lib.uoa.gr/ypiresies/ilektroniki-ekdosi-periodikon.html" TargetMode="External"/><Relationship Id="rId5" Type="http://schemas.openxmlformats.org/officeDocument/2006/relationships/hyperlink" Target="http://www.lib.uoa.gr/sylloges/psifiakes-sylloges/idrymatiko-apothetirio-psifiaki-bibliothiki-pergamos.html" TargetMode="External"/><Relationship Id="rId10" Type="http://schemas.openxmlformats.org/officeDocument/2006/relationships/image" Target="../media/image62.png"/><Relationship Id="rId4" Type="http://schemas.openxmlformats.org/officeDocument/2006/relationships/hyperlink" Target="http://www.lib.uoa.gr/ypiresies/katalogos-opac.html" TargetMode="External"/><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hyperlink" Target="http://www.lib.uoa.gr/ypiresies/paraggelia-arthron.html"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hyperlink" Target="http://www.lib.uoa.gr/ypiresies/apotropi-logoklopis-turnitin.html" TargetMode="External"/><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hyperlink" Target="http://access.uoa.gr/ERMOFILOS/" TargetMode="External"/><Relationship Id="rId7" Type="http://schemas.openxmlformats.org/officeDocument/2006/relationships/hyperlink" Target="https://amelib.seab.gr/"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8.jpe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webp"/></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law.lib.uoa.g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l-GR" altLang="el-GR" sz="2000" b="1" dirty="0">
                <a:latin typeface="Times New Roman" pitchFamily="18" charset="0"/>
                <a:cs typeface="Times New Roman" pitchFamily="18" charset="0"/>
              </a:rPr>
              <a:t>ΕΘΝΙΚΟΝ ΚΑΙ</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ΚΑΠΟΔΙΣΤΡΙΑΚΟΝ ΠΑΝΕΠΙΣΤΗΜΙΟΝ</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ΑΘΗΝΩΝ</a:t>
            </a:r>
            <a:br>
              <a:rPr lang="en-US" altLang="el-GR" sz="2000" dirty="0">
                <a:latin typeface="Times New Roman" pitchFamily="18" charset="0"/>
                <a:cs typeface="Times New Roman" pitchFamily="18" charset="0"/>
              </a:rPr>
            </a:br>
            <a:r>
              <a:rPr lang="el-GR" altLang="el-GR" sz="2000" b="1" dirty="0">
                <a:latin typeface="Times New Roman" pitchFamily="18" charset="0"/>
                <a:cs typeface="Times New Roman" pitchFamily="18" charset="0"/>
              </a:rPr>
              <a:t>ΒΙΒΛΙΟΘΗΚΗ ΝΟΜΙΚΗΣ ΣΧΟΛΗΣ</a:t>
            </a:r>
            <a:endParaRPr lang="en-US" sz="2000" dirty="0"/>
          </a:p>
        </p:txBody>
      </p:sp>
      <p:sp>
        <p:nvSpPr>
          <p:cNvPr id="3" name="Subtitle 2"/>
          <p:cNvSpPr>
            <a:spLocks noGrp="1"/>
          </p:cNvSpPr>
          <p:nvPr>
            <p:ph type="subTitle" idx="1"/>
          </p:nvPr>
        </p:nvSpPr>
        <p:spPr>
          <a:xfrm>
            <a:off x="5950396" y="1628800"/>
            <a:ext cx="5806380" cy="1872208"/>
          </a:xfrm>
        </p:spPr>
        <p:txBody>
          <a:bodyPr>
            <a:normAutofit fontScale="92500"/>
          </a:bodyPr>
          <a:lstStyle/>
          <a:p>
            <a:pPr algn="ctr"/>
            <a:r>
              <a:rPr lang="el-GR" altLang="el-GR" sz="3800" b="1" dirty="0">
                <a:latin typeface="Times New Roman" pitchFamily="18" charset="0"/>
                <a:cs typeface="Times New Roman" pitchFamily="18" charset="0"/>
              </a:rPr>
              <a:t>ΥΠΗΡΕΣΙΕΣ ΒΙΒΛΙΟΘΗΚΗΣ</a:t>
            </a:r>
            <a:r>
              <a:rPr lang="el-GR" altLang="el-GR" sz="2400" b="1" dirty="0">
                <a:solidFill>
                  <a:schemeClr val="tx1">
                    <a:lumMod val="60000"/>
                    <a:lumOff val="40000"/>
                  </a:schemeClr>
                </a:solidFill>
                <a:latin typeface="Century" pitchFamily="18" charset="0"/>
              </a:rPr>
              <a:t>	</a:t>
            </a:r>
          </a:p>
          <a:p>
            <a:pPr algn="ctr"/>
            <a:r>
              <a:rPr lang="el-GR" altLang="el-GR" sz="2400" b="1" dirty="0">
                <a:solidFill>
                  <a:srgbClr val="FF0000"/>
                </a:solidFill>
                <a:latin typeface="Century" pitchFamily="18" charset="0"/>
              </a:rPr>
              <a:t>ΣΕΜΙΝΑΡΙΑ </a:t>
            </a:r>
          </a:p>
          <a:p>
            <a:pPr algn="ctr"/>
            <a:r>
              <a:rPr lang="el-GR" altLang="el-GR" sz="2400" b="1" dirty="0">
                <a:solidFill>
                  <a:srgbClr val="FF0000"/>
                </a:solidFill>
                <a:latin typeface="Century" pitchFamily="18" charset="0"/>
              </a:rPr>
              <a:t>μεταπτυχιακών φοιτητών Νομικής  Σχολής</a:t>
            </a:r>
            <a:endParaRPr lang="en-US" altLang="el-GR" sz="1600" dirty="0">
              <a:solidFill>
                <a:schemeClr val="tx1">
                  <a:lumMod val="60000"/>
                  <a:lumOff val="40000"/>
                </a:schemeClr>
              </a:solidFill>
              <a:latin typeface="Century" pitchFamily="18" charset="0"/>
            </a:endParaRPr>
          </a:p>
        </p:txBody>
      </p:sp>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7DF493AB-DBE1-F45E-8BDC-4AEE21845BC8}"/>
              </a:ext>
            </a:extLst>
          </p:cNvPr>
          <p:cNvPicPr>
            <a:picLocks noChangeAspect="1"/>
          </p:cNvPicPr>
          <p:nvPr/>
        </p:nvPicPr>
        <p:blipFill>
          <a:blip r:embed="rId4"/>
          <a:stretch>
            <a:fillRect/>
          </a:stretch>
        </p:blipFill>
        <p:spPr>
          <a:xfrm>
            <a:off x="6550920" y="3657620"/>
            <a:ext cx="4368028" cy="2147643"/>
          </a:xfrm>
          <a:prstGeom prst="rect">
            <a:avLst/>
          </a:prstGeom>
        </p:spPr>
      </p:pic>
      <p:pic>
        <p:nvPicPr>
          <p:cNvPr id="7" name="Γραφικό 6" descr="Σφυρί δικαστή">
            <a:extLst>
              <a:ext uri="{FF2B5EF4-FFF2-40B4-BE49-F238E27FC236}">
                <a16:creationId xmlns:a16="http://schemas.microsoft.com/office/drawing/2014/main" id="{4D14ECF5-8630-AB63-2F4B-6E28B6BE65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453" y="6162120"/>
            <a:ext cx="462247" cy="513888"/>
          </a:xfrm>
          <a:prstGeom prst="rect">
            <a:avLst/>
          </a:prstGeom>
        </p:spPr>
      </p:pic>
      <p:pic>
        <p:nvPicPr>
          <p:cNvPr id="8" name="Γραφικό 7" descr="Μεγεθυντικός φακός">
            <a:extLst>
              <a:ext uri="{FF2B5EF4-FFF2-40B4-BE49-F238E27FC236}">
                <a16:creationId xmlns:a16="http://schemas.microsoft.com/office/drawing/2014/main" id="{4DD87D4F-3E97-4143-485A-246146BA97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80" y="6177900"/>
            <a:ext cx="498108" cy="498108"/>
          </a:xfrm>
          <a:prstGeom prst="rect">
            <a:avLst/>
          </a:prstGeom>
        </p:spPr>
      </p:pic>
      <p:pic>
        <p:nvPicPr>
          <p:cNvPr id="9" name="Γραφικό 8" descr="Χρήστης">
            <a:extLst>
              <a:ext uri="{FF2B5EF4-FFF2-40B4-BE49-F238E27FC236}">
                <a16:creationId xmlns:a16="http://schemas.microsoft.com/office/drawing/2014/main" id="{6C0BCB12-8064-8A2B-093F-4A3534A893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8509" y="6177900"/>
            <a:ext cx="462247" cy="513888"/>
          </a:xfrm>
          <a:prstGeom prst="rect">
            <a:avLst/>
          </a:prstGeom>
        </p:spPr>
      </p:pic>
      <p:pic>
        <p:nvPicPr>
          <p:cNvPr id="10" name="Γραφικό 9" descr="Φυσαλίδα συνομιλίας">
            <a:extLst>
              <a:ext uri="{FF2B5EF4-FFF2-40B4-BE49-F238E27FC236}">
                <a16:creationId xmlns:a16="http://schemas.microsoft.com/office/drawing/2014/main" id="{2301033A-DF09-FEB0-E8A8-36B74AFDB4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31040" y="6123240"/>
            <a:ext cx="551604" cy="584746"/>
          </a:xfrm>
          <a:prstGeom prst="rect">
            <a:avLst/>
          </a:prstGeom>
        </p:spPr>
      </p:pic>
      <p:pic>
        <p:nvPicPr>
          <p:cNvPr id="11" name="Γραφικό 10" descr="Internet">
            <a:extLst>
              <a:ext uri="{FF2B5EF4-FFF2-40B4-BE49-F238E27FC236}">
                <a16:creationId xmlns:a16="http://schemas.microsoft.com/office/drawing/2014/main" id="{B6073C81-FE77-E441-3E96-B4DD5295FB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90756" y="6093296"/>
            <a:ext cx="623612" cy="661088"/>
          </a:xfrm>
          <a:prstGeom prst="rect">
            <a:avLst/>
          </a:prstGeom>
        </p:spPr>
      </p:pic>
      <p:pic>
        <p:nvPicPr>
          <p:cNvPr id="12" name="Γραφικό 11" descr="Ασύρματο">
            <a:extLst>
              <a:ext uri="{FF2B5EF4-FFF2-40B4-BE49-F238E27FC236}">
                <a16:creationId xmlns:a16="http://schemas.microsoft.com/office/drawing/2014/main" id="{9B2CEE76-3226-A073-3CBC-435328DDE0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63288" y="6155730"/>
            <a:ext cx="623612" cy="546310"/>
          </a:xfrm>
          <a:prstGeom prst="rect">
            <a:avLst/>
          </a:prstGeom>
        </p:spPr>
      </p:pic>
      <p:pic>
        <p:nvPicPr>
          <p:cNvPr id="13" name="Γραφικό 12" descr="Βιβλία">
            <a:extLst>
              <a:ext uri="{FF2B5EF4-FFF2-40B4-BE49-F238E27FC236}">
                <a16:creationId xmlns:a16="http://schemas.microsoft.com/office/drawing/2014/main" id="{62A2EA6D-9F5C-858B-1DF9-9D3C3661C2C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50920" y="6165304"/>
            <a:ext cx="623612" cy="550229"/>
          </a:xfrm>
          <a:prstGeom prst="rect">
            <a:avLst/>
          </a:prstGeom>
        </p:spPr>
      </p:pic>
      <p:pic>
        <p:nvPicPr>
          <p:cNvPr id="14" name="Γραφικό 13" descr="Ξεκλείδωμα">
            <a:extLst>
              <a:ext uri="{FF2B5EF4-FFF2-40B4-BE49-F238E27FC236}">
                <a16:creationId xmlns:a16="http://schemas.microsoft.com/office/drawing/2014/main" id="{C2858CDB-4835-9FE1-4694-087FBE3B8C4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14892" y="6208074"/>
            <a:ext cx="623612" cy="467934"/>
          </a:xfrm>
          <a:prstGeom prst="rect">
            <a:avLst/>
          </a:prstGeom>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Ομάδα 1"/>
          <p:cNvGrpSpPr/>
          <p:nvPr/>
        </p:nvGrpSpPr>
        <p:grpSpPr>
          <a:xfrm>
            <a:off x="1006809" y="3633947"/>
            <a:ext cx="9300907" cy="2819389"/>
            <a:chOff x="909836" y="3356988"/>
            <a:chExt cx="9444923" cy="2819389"/>
          </a:xfrm>
        </p:grpSpPr>
        <p:cxnSp>
          <p:nvCxnSpPr>
            <p:cNvPr id="3" name="Γωνιακή σύνδεση 2"/>
            <p:cNvCxnSpPr/>
            <p:nvPr/>
          </p:nvCxnSpPr>
          <p:spPr>
            <a:xfrm rot="10800000" flipV="1">
              <a:off x="2721911" y="3356988"/>
              <a:ext cx="7632848" cy="936105"/>
            </a:xfrm>
            <a:prstGeom prst="bentConnector3">
              <a:avLst>
                <a:gd name="adj1" fmla="val 8765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9836" y="3868053"/>
              <a:ext cx="1800200" cy="2308324"/>
            </a:xfrm>
            <a:prstGeom prst="rect">
              <a:avLst/>
            </a:prstGeom>
            <a:noFill/>
            <a:ln w="25400">
              <a:solidFill>
                <a:srgbClr val="385E80">
                  <a:alpha val="0"/>
                </a:srgbClr>
              </a:solidFill>
            </a:ln>
          </p:spPr>
          <p:txBody>
            <a:bodyPr wrap="square" rtlCol="0">
              <a:spAutoFit/>
            </a:bodyPr>
            <a:lstStyle/>
            <a:p>
              <a:r>
                <a:rPr lang="el-GR" sz="1200" b="1" dirty="0"/>
                <a:t>Μπορείτε να κλικάρετε στο σύνδεσμο για την ηλεκτρονική πρόσβαση στο πλήρες κείμενο του περιοδικού μέσω  Δικτύου του ΕΚΠΑ</a:t>
              </a:r>
              <a:r>
                <a:rPr lang="en-US" sz="1200" b="1" dirty="0"/>
                <a:t> </a:t>
              </a:r>
              <a:r>
                <a:rPr lang="el-GR" sz="1200" b="1" dirty="0"/>
                <a:t>ή με τη χρήση κωδικών εντός του χώρου της Βιβλιοθήκης της Νομικής Σχολής</a:t>
              </a:r>
            </a:p>
          </p:txBody>
        </p:sp>
      </p:grpSp>
    </p:spTree>
    <p:extLst>
      <p:ext uri="{BB962C8B-B14F-4D97-AF65-F5344CB8AC3E}">
        <p14:creationId xmlns:p14="http://schemas.microsoft.com/office/powerpoint/2010/main" val="25419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27384"/>
            <a:ext cx="12188825" cy="6872684"/>
          </a:xfrm>
          <a:prstGeom prst="rect">
            <a:avLst/>
          </a:prstGeom>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7" name="Εικόνα 6"/>
          <p:cNvPicPr>
            <a:picLocks noChangeAspect="1"/>
          </p:cNvPicPr>
          <p:nvPr/>
        </p:nvPicPr>
        <p:blipFill>
          <a:blip r:embed="rId5"/>
          <a:stretch>
            <a:fillRect/>
          </a:stretch>
        </p:blipFill>
        <p:spPr>
          <a:xfrm>
            <a:off x="8974732" y="620688"/>
            <a:ext cx="3221261" cy="6224612"/>
          </a:xfrm>
          <a:prstGeom prst="rect">
            <a:avLst/>
          </a:prstGeom>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1" y="0"/>
            <a:ext cx="12188826" cy="6734175"/>
          </a:xfrm>
          <a:prstGeom prst="rect">
            <a:avLst/>
          </a:prstGeom>
        </p:spPr>
      </p:pic>
      <p:sp>
        <p:nvSpPr>
          <p:cNvPr id="11" name="Εξάγωνο 10"/>
          <p:cNvSpPr/>
          <p:nvPr/>
        </p:nvSpPr>
        <p:spPr>
          <a:xfrm>
            <a:off x="4726260" y="3455739"/>
            <a:ext cx="2448272" cy="2061493"/>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bg1"/>
                </a:solidFill>
              </a:rPr>
              <a:t>Περιορισμένη πρόσβαση στο πλήρες κείμενο</a:t>
            </a:r>
            <a:r>
              <a:rPr lang="en-US" sz="1400" b="1" dirty="0">
                <a:solidFill>
                  <a:schemeClr val="bg1"/>
                </a:solidFill>
              </a:rPr>
              <a:t> </a:t>
            </a:r>
            <a:r>
              <a:rPr lang="el-GR" sz="1400" b="1" dirty="0">
                <a:solidFill>
                  <a:schemeClr val="bg1"/>
                </a:solidFill>
              </a:rPr>
              <a:t>για συγκεκριμένη χρονική περίοδο</a:t>
            </a:r>
          </a:p>
        </p:txBody>
      </p:sp>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l-GR" sz="3200" dirty="0"/>
              <a:t>Νομικές Βάσεις Δεδομένων</a:t>
            </a:r>
            <a:br>
              <a:rPr lang="el-GR" sz="3200" dirty="0"/>
            </a:br>
            <a:r>
              <a:rPr lang="el-GR" sz="3200" dirty="0"/>
              <a:t>(συνδρομές βιβλιοθήκης)</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5164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l-GR" sz="3200" dirty="0"/>
              <a:t>Ηλεκτρονικά περιοδικά και βιβλία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l-GR" sz="1600" dirty="0"/>
              <a:t>Σύνδεσμος Ελληνικών Ακαδημαϊκών Βιβλιοθηκών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l-GR" sz="1600" dirty="0"/>
              <a:t>Πρόσβαση σε πλήρες κείμενο ηλεκτρονικών περιοδικών και βιβλίων και σε βιβλιογραφικές βάσεις δεδομένων</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 name="Εικόνα 2"/>
          <p:cNvPicPr>
            <a:picLocks noChangeAspect="1"/>
          </p:cNvPicPr>
          <p:nvPr/>
        </p:nvPicPr>
        <p:blipFill>
          <a:blip r:embed="rId4"/>
          <a:stretch>
            <a:fillRect/>
          </a:stretch>
        </p:blipFill>
        <p:spPr>
          <a:xfrm>
            <a:off x="4896542" y="1052737"/>
            <a:ext cx="7030518" cy="5805264"/>
          </a:xfrm>
          <a:prstGeom prst="rect">
            <a:avLst/>
          </a:prstGeom>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11440" y="0"/>
            <a:ext cx="12188825" cy="6885384"/>
          </a:xfrm>
          <a:prstGeom prst="rect">
            <a:avLst/>
          </a:prstGeom>
        </p:spPr>
      </p:pic>
      <p:sp>
        <p:nvSpPr>
          <p:cNvPr id="3" name="Ελλειψοειδής επεξήγηση 2"/>
          <p:cNvSpPr/>
          <p:nvPr/>
        </p:nvSpPr>
        <p:spPr>
          <a:xfrm>
            <a:off x="3862164" y="1678545"/>
            <a:ext cx="2366874" cy="1728192"/>
          </a:xfrm>
          <a:prstGeom prst="wedgeEllipseCallout">
            <a:avLst>
              <a:gd name="adj1" fmla="val 123682"/>
              <a:gd name="adj2" fmla="val -49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Τίτλος</a:t>
            </a:r>
            <a:endParaRPr lang="en-US" sz="1400" dirty="0"/>
          </a:p>
          <a:p>
            <a:pPr algn="ctr"/>
            <a:r>
              <a:rPr lang="el-GR" sz="1400" dirty="0"/>
              <a:t>Τίτλος περιοδικού</a:t>
            </a:r>
            <a:endParaRPr lang="en-US" sz="1400" dirty="0"/>
          </a:p>
          <a:p>
            <a:pPr algn="ctr"/>
            <a:r>
              <a:rPr lang="el-GR" sz="1400" dirty="0"/>
              <a:t>Συγγραφέας</a:t>
            </a:r>
            <a:endParaRPr lang="en-US" sz="1400" dirty="0"/>
          </a:p>
          <a:p>
            <a:pPr algn="ctr"/>
            <a:r>
              <a:rPr lang="el-GR" sz="1400" dirty="0"/>
              <a:t>Θέμα</a:t>
            </a:r>
            <a:endParaRPr lang="en-US" sz="1400" dirty="0"/>
          </a:p>
          <a:p>
            <a:pPr algn="ctr"/>
            <a:r>
              <a:rPr lang="en-US" sz="1400" dirty="0"/>
              <a:t>ISBN/ISSN</a:t>
            </a:r>
          </a:p>
          <a:p>
            <a:pPr algn="ctr"/>
            <a:r>
              <a:rPr lang="el-GR" sz="1400" dirty="0"/>
              <a:t>Μορφή</a:t>
            </a:r>
          </a:p>
        </p:txBody>
      </p:sp>
      <p:pic>
        <p:nvPicPr>
          <p:cNvPr id="6" name="Εικόνα 5"/>
          <p:cNvPicPr>
            <a:picLocks noChangeAspect="1"/>
          </p:cNvPicPr>
          <p:nvPr/>
        </p:nvPicPr>
        <p:blipFill>
          <a:blip r:embed="rId4"/>
          <a:stretch>
            <a:fillRect/>
          </a:stretch>
        </p:blipFill>
        <p:spPr>
          <a:xfrm>
            <a:off x="1989956" y="-25018"/>
            <a:ext cx="9058275" cy="6855365"/>
          </a:xfrm>
          <a:prstGeom prst="rect">
            <a:avLst/>
          </a:prstGeom>
          <a:effectLst>
            <a:innerShdw blurRad="114300">
              <a:srgbClr val="853B70"/>
            </a:innerShdw>
          </a:effectLst>
        </p:spPr>
      </p:pic>
    </p:spTree>
    <p:extLst>
      <p:ext uri="{BB962C8B-B14F-4D97-AF65-F5344CB8AC3E}">
        <p14:creationId xmlns:p14="http://schemas.microsoft.com/office/powerpoint/2010/main" val="322125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7901" y="4725144"/>
            <a:ext cx="12196726" cy="2132856"/>
          </a:xfrm>
          <a:prstGeom prst="rect">
            <a:avLst/>
          </a:prstGeom>
        </p:spPr>
      </p:pic>
      <p:pic>
        <p:nvPicPr>
          <p:cNvPr id="7" name="Εικόνα 6">
            <a:extLst>
              <a:ext uri="{FF2B5EF4-FFF2-40B4-BE49-F238E27FC236}">
                <a16:creationId xmlns:a16="http://schemas.microsoft.com/office/drawing/2014/main" id="{728FE931-E644-6599-328D-251E189F300F}"/>
              </a:ext>
            </a:extLst>
          </p:cNvPr>
          <p:cNvPicPr>
            <a:picLocks noChangeAspect="1"/>
          </p:cNvPicPr>
          <p:nvPr/>
        </p:nvPicPr>
        <p:blipFill>
          <a:blip r:embed="rId4"/>
          <a:stretch>
            <a:fillRect/>
          </a:stretch>
        </p:blipFill>
        <p:spPr>
          <a:xfrm>
            <a:off x="0" y="0"/>
            <a:ext cx="12188825" cy="4725145"/>
          </a:xfrm>
          <a:prstGeom prst="rect">
            <a:avLst/>
          </a:prstGeom>
        </p:spPr>
      </p:pic>
    </p:spTree>
    <p:extLst>
      <p:ext uri="{BB962C8B-B14F-4D97-AF65-F5344CB8AC3E}">
        <p14:creationId xmlns:p14="http://schemas.microsoft.com/office/powerpoint/2010/main" val="53506572"/>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8900" y="0"/>
            <a:ext cx="12188825" cy="6857336"/>
          </a:xfrm>
          <a:prstGeom prst="rect">
            <a:avLst/>
          </a:prstGeom>
        </p:spPr>
      </p:pic>
    </p:spTree>
    <p:extLst>
      <p:ext uri="{BB962C8B-B14F-4D97-AF65-F5344CB8AC3E}">
        <p14:creationId xmlns:p14="http://schemas.microsoft.com/office/powerpoint/2010/main" val="217605863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68" y="1556792"/>
            <a:ext cx="1000911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Μηχανή Ενιαίας Αναζήτησης της ΒΚΠ</a:t>
            </a:r>
            <a:endParaRPr lang="en-US" sz="3300" b="0" dirty="0"/>
          </a:p>
          <a:p>
            <a:pPr algn="ctr"/>
            <a:r>
              <a:rPr lang="en-US" sz="3300" b="0" dirty="0"/>
              <a:t>Summon Discovery Service</a:t>
            </a:r>
            <a:endParaRPr lang="el-GR" sz="3300" b="0" dirty="0"/>
          </a:p>
          <a:p>
            <a:pPr algn="ctr"/>
            <a:r>
              <a:rPr lang="en-US" sz="3300" b="0" dirty="0">
                <a:solidFill>
                  <a:srgbClr val="0070C0"/>
                </a:solidFill>
              </a:rPr>
              <a:t>www.lib.uoa.gr/summon</a:t>
            </a:r>
            <a:r>
              <a:rPr lang="en-US" sz="2100" b="0" dirty="0">
                <a:solidFill>
                  <a:srgbClr val="374C81"/>
                </a:solidFill>
              </a:rPr>
              <a:t> </a:t>
            </a:r>
            <a:endParaRPr lang="el-GR" sz="2100" b="0" dirty="0"/>
          </a:p>
        </p:txBody>
      </p:sp>
      <p:sp>
        <p:nvSpPr>
          <p:cNvPr id="3" name="Ορθογώνιο 2"/>
          <p:cNvSpPr/>
          <p:nvPr/>
        </p:nvSpPr>
        <p:spPr>
          <a:xfrm>
            <a:off x="1197868" y="3068960"/>
            <a:ext cx="10297144" cy="2677656"/>
          </a:xfrm>
          <a:prstGeom prst="rect">
            <a:avLst/>
          </a:prstGeom>
        </p:spPr>
        <p:txBody>
          <a:bodyPr wrap="square">
            <a:spAutoFit/>
          </a:bodyPr>
          <a:lstStyle/>
          <a:p>
            <a:pPr>
              <a:lnSpc>
                <a:spcPct val="150000"/>
              </a:lnSpc>
            </a:pPr>
            <a:r>
              <a:rPr lang="el-GR" sz="1400" dirty="0"/>
              <a:t>Περιλαμβάνει :</a:t>
            </a:r>
            <a:endParaRPr lang="en-US" sz="1400" dirty="0"/>
          </a:p>
          <a:p>
            <a:pPr marL="285750" indent="-285750">
              <a:lnSpc>
                <a:spcPct val="150000"/>
              </a:lnSpc>
              <a:buFont typeface="Wingdings" panose="05000000000000000000" pitchFamily="2" charset="2"/>
              <a:buChar char="ü"/>
            </a:pPr>
            <a:r>
              <a:rPr lang="el-GR" sz="1400" dirty="0"/>
              <a:t>τον </a:t>
            </a:r>
            <a:r>
              <a:rPr lang="el-GR" sz="1400" dirty="0">
                <a:hlinkClick r:id="rId4" tooltip="Opens internal link in current window"/>
              </a:rPr>
              <a:t>κατάλογο (OPAC)</a:t>
            </a:r>
            <a:r>
              <a:rPr lang="el-GR" sz="1400" dirty="0"/>
              <a:t> της ΒΚΠ του ΕΚΠΑ</a:t>
            </a:r>
          </a:p>
          <a:p>
            <a:pPr marL="285750" indent="-285750">
              <a:lnSpc>
                <a:spcPct val="150000"/>
              </a:lnSpc>
              <a:buFont typeface="Wingdings" panose="05000000000000000000" pitchFamily="2" charset="2"/>
              <a:buChar char="ü"/>
            </a:pPr>
            <a:r>
              <a:rPr lang="el-GR" sz="1400" dirty="0"/>
              <a:t>το </a:t>
            </a:r>
            <a:r>
              <a:rPr lang="el-GR" sz="1400" dirty="0">
                <a:hlinkClick r:id="rId5" tooltip="Opens internal link in current window"/>
              </a:rPr>
              <a:t>Ιδρυματικό Αποθετήριο Πέργαμος</a:t>
            </a:r>
            <a:r>
              <a:rPr lang="el-GR" sz="1400" dirty="0"/>
              <a:t> του ΕΚΠΑ</a:t>
            </a:r>
          </a:p>
          <a:p>
            <a:pPr marL="285750" indent="-285750">
              <a:lnSpc>
                <a:spcPct val="150000"/>
              </a:lnSpc>
              <a:buFont typeface="Wingdings" panose="05000000000000000000" pitchFamily="2" charset="2"/>
              <a:buChar char="ü"/>
            </a:pPr>
            <a:r>
              <a:rPr lang="el-GR" sz="1400" dirty="0"/>
              <a:t>το </a:t>
            </a:r>
            <a:r>
              <a:rPr lang="el-GR" sz="1400" dirty="0">
                <a:hlinkClick r:id="rId6" tooltip="Opens internal link in current window"/>
              </a:rPr>
              <a:t>Σύστημα ηλεκτρονικής έκδοσης  περιοδικών</a:t>
            </a:r>
            <a:r>
              <a:rPr lang="el-GR" sz="1400" dirty="0"/>
              <a:t> του ΕΚΠΑ</a:t>
            </a:r>
          </a:p>
          <a:p>
            <a:pPr marL="285750" indent="-285750">
              <a:lnSpc>
                <a:spcPct val="150000"/>
              </a:lnSpc>
              <a:buFont typeface="Wingdings" panose="05000000000000000000" pitchFamily="2" charset="2"/>
              <a:buChar char="ü"/>
            </a:pPr>
            <a:r>
              <a:rPr lang="el-GR" sz="1400" dirty="0">
                <a:hlinkClick r:id="rId7" tooltip="Opens internal link in current window"/>
              </a:rPr>
              <a:t>βιβλιογραφικές βάσεις,</a:t>
            </a:r>
            <a:r>
              <a:rPr lang="el-GR" sz="1400" dirty="0"/>
              <a:t> ηλεκτρονικά βιβλία και ηλεκτρονικά περιοδικά στα οποία έχει το ΕΚΠΑ απευθείας συνδρομή</a:t>
            </a:r>
          </a:p>
          <a:p>
            <a:pPr marL="285750" indent="-285750">
              <a:lnSpc>
                <a:spcPct val="150000"/>
              </a:lnSpc>
              <a:buFont typeface="Wingdings" panose="05000000000000000000" pitchFamily="2" charset="2"/>
              <a:buChar char="ü"/>
            </a:pPr>
            <a:r>
              <a:rPr lang="el-GR" sz="1400" dirty="0"/>
              <a:t>ηλεκτρονικές πηγές του </a:t>
            </a:r>
            <a:r>
              <a:rPr lang="el-GR" sz="1400" dirty="0">
                <a:hlinkClick r:id="rId8" tooltip="Opens external link in new window"/>
              </a:rPr>
              <a:t>HEAL-</a:t>
            </a:r>
            <a:r>
              <a:rPr lang="el-GR" sz="1400" dirty="0" err="1">
                <a:hlinkClick r:id="rId8" tooltip="Opens external link in new window"/>
              </a:rPr>
              <a:t>Link</a:t>
            </a:r>
            <a:r>
              <a:rPr lang="el-GR" sz="1400" dirty="0">
                <a:hlinkClick r:id="rId8" tooltip="Opens external link in new window"/>
              </a:rPr>
              <a:t>/ΣΕΑΒ</a:t>
            </a:r>
            <a:r>
              <a:rPr lang="el-GR" sz="1400" dirty="0"/>
              <a:t> (σχεδόν όλα τα περιοδικά και μεγάλο ποσοστό των ηλεκτρονικών βιβλίων και βιβλιογραφικών βάσεων)</a:t>
            </a:r>
          </a:p>
          <a:p>
            <a:pPr marL="285750" indent="-285750">
              <a:lnSpc>
                <a:spcPct val="150000"/>
              </a:lnSpc>
              <a:buFont typeface="Wingdings" panose="05000000000000000000" pitchFamily="2" charset="2"/>
              <a:buChar char="ü"/>
            </a:pPr>
            <a:r>
              <a:rPr lang="el-GR" sz="1400" dirty="0"/>
              <a:t>ηλεκτρονικές πηγές (βιβλία και περιοδικά) Ανοικτής Πρόσβασης (</a:t>
            </a:r>
            <a:r>
              <a:rPr lang="el-GR" sz="1400" dirty="0" err="1"/>
              <a:t>Open</a:t>
            </a:r>
            <a:r>
              <a:rPr lang="el-GR" sz="1400" dirty="0"/>
              <a:t> Access)</a:t>
            </a:r>
          </a:p>
        </p:txBody>
      </p:sp>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868" y="2676301"/>
            <a:ext cx="10009112" cy="377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756" y="116632"/>
            <a:ext cx="11809311"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3874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332656"/>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Υπηρεσία παραγγελίας άρθρων</a:t>
            </a:r>
            <a:r>
              <a:rPr lang="en-US" sz="3300" b="0" dirty="0"/>
              <a:t> </a:t>
            </a:r>
            <a:r>
              <a:rPr lang="el-GR" sz="3300" b="0" dirty="0"/>
              <a:t>περιοδικών και διαδανεισμού βιβλίων</a:t>
            </a:r>
            <a:br>
              <a:rPr lang="el-GR" sz="3300" b="0" dirty="0">
                <a:solidFill>
                  <a:srgbClr val="374C81"/>
                </a:solidFill>
              </a:rPr>
            </a:br>
            <a:r>
              <a:rPr lang="en-US" sz="2100" b="0" dirty="0">
                <a:solidFill>
                  <a:srgbClr val="374C81"/>
                </a:solidFill>
                <a:hlinkClick r:id="rId3"/>
              </a:rPr>
              <a:t>http://www.lib.uoa.gr/ypiresies/paraggelia-arthron.html</a:t>
            </a:r>
            <a:r>
              <a:rPr lang="en-US" sz="2100" b="0" dirty="0">
                <a:solidFill>
                  <a:srgbClr val="374C81"/>
                </a:solidFill>
              </a:rPr>
              <a:t> </a:t>
            </a:r>
            <a:endParaRPr lang="el-GR" sz="2100" b="0" dirty="0"/>
          </a:p>
        </p:txBody>
      </p:sp>
      <p:sp>
        <p:nvSpPr>
          <p:cNvPr id="6" name="Text Placeholder 3"/>
          <p:cNvSpPr txBox="1">
            <a:spLocks/>
          </p:cNvSpPr>
          <p:nvPr/>
        </p:nvSpPr>
        <p:spPr>
          <a:xfrm>
            <a:off x="837828" y="1889980"/>
            <a:ext cx="3240360" cy="4392488"/>
          </a:xfrm>
          <a:prstGeom prst="rect">
            <a:avLst/>
          </a:prstGeom>
        </p:spPr>
        <p:txBody>
          <a:bodyPr vert="horz" lIns="121899" tIns="60949" rIns="121899" bIns="60949" rtlCol="0">
            <a:normAutofit fontScale="92500" lnSpcReduction="20000"/>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sz="1400" dirty="0"/>
              <a:t>Εθνικός Συλλογικός Κατάλογος Επιστημονικών Περιοδικών</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Δυνατότητα αναζήτησης περιοδικών, σε περίπου 200 βιβλιοθήκες</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Ο χρόνος παράδοσης</a:t>
            </a:r>
            <a:r>
              <a:rPr lang="en-US" sz="1400" dirty="0"/>
              <a:t> </a:t>
            </a:r>
            <a:r>
              <a:rPr lang="el-GR" sz="1400" dirty="0"/>
              <a:t>και το κόστος παραγγελίας εξαρτάται από τη Βιβλιοθήκη που στέλνει το άρθρο (Ελλάδα ή εξωτερικό)</a:t>
            </a:r>
          </a:p>
          <a:p>
            <a:pPr marL="285750" indent="-285750">
              <a:buFont typeface="Courier New" panose="02070309020205020404" pitchFamily="49" charset="0"/>
              <a:buChar char="o"/>
            </a:pPr>
            <a:endParaRPr lang="el-GR" sz="1500" dirty="0"/>
          </a:p>
          <a:p>
            <a:pPr marL="285750" indent="-285750">
              <a:buFont typeface="Courier New" panose="02070309020205020404" pitchFamily="49" charset="0"/>
              <a:buChar char="o"/>
            </a:pPr>
            <a:r>
              <a:rPr lang="el-GR" sz="1400" dirty="0"/>
              <a:t>Παράδοση του άρθρου σε έντυπη μορφή </a:t>
            </a:r>
          </a:p>
          <a:p>
            <a:pPr marL="285750" indent="-285750">
              <a:buFont typeface="Courier New" panose="02070309020205020404" pitchFamily="49" charset="0"/>
              <a:buChar char="o"/>
            </a:pPr>
            <a:endParaRPr lang="el-GR" sz="1400" dirty="0"/>
          </a:p>
          <a:p>
            <a:pPr marL="285750" indent="-285750">
              <a:buFont typeface="Courier New" panose="02070309020205020404" pitchFamily="49" charset="0"/>
              <a:buChar char="o"/>
            </a:pPr>
            <a:r>
              <a:rPr lang="el-GR" sz="1400" dirty="0"/>
              <a:t>Διαδανεισμός βιβλίων σε συνεργασία με άλλες ακαδημαϊκές βιβλιοθήκες</a:t>
            </a:r>
          </a:p>
          <a:p>
            <a:pPr marL="285750" indent="-285750">
              <a:buFont typeface="Courier New" panose="02070309020205020404" pitchFamily="49" charset="0"/>
              <a:buChar char="o"/>
            </a:pPr>
            <a:endParaRPr lang="el-GR" sz="1500" dirty="0"/>
          </a:p>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244" y="1889980"/>
            <a:ext cx="7200800" cy="477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66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67" y="-27384"/>
            <a:ext cx="3312367" cy="329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Αποτέλεσμα εικόνας για βιβλιοθηκη νομικης σχολη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67" y="3265320"/>
            <a:ext cx="5302326" cy="3592680"/>
          </a:xfrm>
          <a:prstGeom prst="rect">
            <a:avLst/>
          </a:prstGeom>
          <a:solidFill>
            <a:schemeClr val="accent2">
              <a:lumMod val="40000"/>
              <a:lumOff val="60000"/>
            </a:schemeClr>
          </a:solid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436" y="0"/>
            <a:ext cx="5904656" cy="326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Μέσα στη Νέα Βιβλιοθήκη της Νομικής Σχολής της Αθήνα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93" y="3265320"/>
            <a:ext cx="3888432" cy="35926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s://encrypted-tbn0.gstatic.com/images?q=tbn%3AANd9GcRBsFVG0gyBBEvOV9aSSBAQphIPSFvx2ouoVg&amp;usqp=C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258105"/>
            <a:ext cx="2998067" cy="359989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17748" y="72008"/>
            <a:ext cx="2664296" cy="2996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 name="Ομάδα 1"/>
          <p:cNvGrpSpPr/>
          <p:nvPr/>
        </p:nvGrpSpPr>
        <p:grpSpPr>
          <a:xfrm>
            <a:off x="189756" y="3615407"/>
            <a:ext cx="2592288" cy="2333873"/>
            <a:chOff x="189756" y="3615407"/>
            <a:chExt cx="2592288" cy="2333873"/>
          </a:xfrm>
        </p:grpSpPr>
        <p:sp>
          <p:nvSpPr>
            <p:cNvPr id="8" name="TextBox 7"/>
            <p:cNvSpPr txBox="1"/>
            <p:nvPr/>
          </p:nvSpPr>
          <p:spPr>
            <a:xfrm>
              <a:off x="189756" y="3615407"/>
              <a:ext cx="1305254" cy="461665"/>
            </a:xfrm>
            <a:prstGeom prst="rect">
              <a:avLst/>
            </a:prstGeom>
            <a:solidFill>
              <a:schemeClr val="accent2">
                <a:lumMod val="40000"/>
                <a:lumOff val="60000"/>
              </a:schemeClr>
            </a:solidFill>
          </p:spPr>
          <p:txBody>
            <a:bodyPr wrap="square" rtlCol="0">
              <a:spAutoFit/>
            </a:bodyPr>
            <a:lstStyle/>
            <a:p>
              <a:r>
                <a:rPr lang="el-GR" b="1" dirty="0"/>
                <a:t>Ισόγειο</a:t>
              </a:r>
            </a:p>
          </p:txBody>
        </p:sp>
        <p:sp>
          <p:nvSpPr>
            <p:cNvPr id="10" name="Ορθογώνιο 9"/>
            <p:cNvSpPr/>
            <p:nvPr/>
          </p:nvSpPr>
          <p:spPr>
            <a:xfrm>
              <a:off x="405780" y="4437112"/>
              <a:ext cx="2376264" cy="15121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l-GR" sz="1200" b="1" dirty="0"/>
                <a:t>Γραφείο εξυπηρέτησης &amp; πληροφόρησης</a:t>
              </a:r>
            </a:p>
            <a:p>
              <a:pPr marL="171450" indent="-171450" algn="ctr">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περιοδικών (-1999)</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Συλλογές βιβλίων ανά κλάδο δικαίου</a:t>
              </a:r>
            </a:p>
          </p:txBody>
        </p:sp>
      </p:grpSp>
      <p:grpSp>
        <p:nvGrpSpPr>
          <p:cNvPr id="9" name="Ομάδα 8"/>
          <p:cNvGrpSpPr/>
          <p:nvPr/>
        </p:nvGrpSpPr>
        <p:grpSpPr>
          <a:xfrm>
            <a:off x="3142084" y="116632"/>
            <a:ext cx="4680520" cy="3024336"/>
            <a:chOff x="3142084" y="116632"/>
            <a:chExt cx="4680520" cy="3024336"/>
          </a:xfrm>
        </p:grpSpPr>
        <p:sp>
          <p:nvSpPr>
            <p:cNvPr id="13" name="TextBox 12"/>
            <p:cNvSpPr txBox="1"/>
            <p:nvPr/>
          </p:nvSpPr>
          <p:spPr>
            <a:xfrm>
              <a:off x="3142084" y="116632"/>
              <a:ext cx="2160240" cy="461665"/>
            </a:xfrm>
            <a:prstGeom prst="rect">
              <a:avLst/>
            </a:prstGeom>
            <a:solidFill>
              <a:schemeClr val="accent2">
                <a:lumMod val="40000"/>
                <a:lumOff val="60000"/>
              </a:schemeClr>
            </a:solidFill>
          </p:spPr>
          <p:txBody>
            <a:bodyPr wrap="square" rtlCol="0">
              <a:spAutoFit/>
            </a:bodyPr>
            <a:lstStyle/>
            <a:p>
              <a:r>
                <a:rPr lang="el-GR" b="1" dirty="0"/>
                <a:t>1</a:t>
              </a:r>
              <a:r>
                <a:rPr lang="el-GR" b="1" baseline="30000" dirty="0"/>
                <a:t>ος</a:t>
              </a:r>
              <a:r>
                <a:rPr lang="el-GR" b="1" dirty="0"/>
                <a:t> Όροφος</a:t>
              </a:r>
            </a:p>
          </p:txBody>
        </p:sp>
        <p:sp>
          <p:nvSpPr>
            <p:cNvPr id="14" name="Ορθογώνιο 13"/>
            <p:cNvSpPr/>
            <p:nvPr/>
          </p:nvSpPr>
          <p:spPr>
            <a:xfrm>
              <a:off x="5446340" y="461161"/>
              <a:ext cx="2376264" cy="26798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l-GR" sz="1200" b="1" dirty="0"/>
                <a:t>Γραφείο εξυπηρέτησης &amp; πληροφόρησης</a:t>
              </a:r>
            </a:p>
            <a:p>
              <a:endParaRPr lang="el-GR" sz="1200" b="1" dirty="0"/>
            </a:p>
            <a:p>
              <a:pPr marL="171450" indent="-171450">
                <a:buFont typeface="Arial" panose="020B0604020202020204" pitchFamily="34" charset="0"/>
                <a:buChar char="•"/>
              </a:pPr>
              <a:r>
                <a:rPr lang="el-GR" sz="1200" b="1" dirty="0"/>
                <a:t>Αναγνωστήριο περιοδικών</a:t>
              </a:r>
            </a:p>
            <a:p>
              <a:endParaRPr lang="el-GR" sz="1200" b="1" dirty="0"/>
            </a:p>
            <a:p>
              <a:pPr marL="171450" indent="-171450">
                <a:buFont typeface="Arial" panose="020B0604020202020204" pitchFamily="34" charset="0"/>
                <a:buChar char="•"/>
              </a:pPr>
              <a:r>
                <a:rPr lang="el-GR" sz="1200" b="1" dirty="0"/>
                <a:t>Αρχείο περιοδικών (2000-)</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Αίθουσα τιμητικών τόμων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διδακτορικών διατριβών Νομικής Σχολής</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διδακτικών συγγραμμάτων «Εύδοξος»</a:t>
              </a:r>
            </a:p>
            <a:p>
              <a:pPr marL="171450" indent="-171450" algn="ctr">
                <a:buFont typeface="Arial" panose="020B0604020202020204" pitchFamily="34" charset="0"/>
                <a:buChar char="•"/>
              </a:pPr>
              <a:endParaRPr lang="el-GR" sz="1200" b="1" dirty="0"/>
            </a:p>
          </p:txBody>
        </p:sp>
      </p:grpSp>
      <p:grpSp>
        <p:nvGrpSpPr>
          <p:cNvPr id="11" name="Ομάδα 10"/>
          <p:cNvGrpSpPr/>
          <p:nvPr/>
        </p:nvGrpSpPr>
        <p:grpSpPr>
          <a:xfrm>
            <a:off x="9262764" y="116632"/>
            <a:ext cx="2664296" cy="2592288"/>
            <a:chOff x="9262764" y="116632"/>
            <a:chExt cx="2664296" cy="2592288"/>
          </a:xfrm>
        </p:grpSpPr>
        <p:sp>
          <p:nvSpPr>
            <p:cNvPr id="15" name="TextBox 14"/>
            <p:cNvSpPr txBox="1"/>
            <p:nvPr/>
          </p:nvSpPr>
          <p:spPr>
            <a:xfrm>
              <a:off x="9766820" y="116632"/>
              <a:ext cx="2160240" cy="461665"/>
            </a:xfrm>
            <a:prstGeom prst="rect">
              <a:avLst/>
            </a:prstGeom>
            <a:solidFill>
              <a:schemeClr val="accent2">
                <a:lumMod val="40000"/>
                <a:lumOff val="60000"/>
              </a:schemeClr>
            </a:solidFill>
          </p:spPr>
          <p:txBody>
            <a:bodyPr wrap="square" rtlCol="0">
              <a:spAutoFit/>
            </a:bodyPr>
            <a:lstStyle/>
            <a:p>
              <a:r>
                <a:rPr lang="el-GR" b="1" dirty="0"/>
                <a:t>2</a:t>
              </a:r>
              <a:r>
                <a:rPr lang="el-GR" b="1" baseline="30000" dirty="0"/>
                <a:t>ος</a:t>
              </a:r>
              <a:r>
                <a:rPr lang="el-GR" b="1" dirty="0"/>
                <a:t> Όροφος</a:t>
              </a:r>
            </a:p>
          </p:txBody>
        </p:sp>
        <p:sp>
          <p:nvSpPr>
            <p:cNvPr id="16" name="Ορθογώνιο 15"/>
            <p:cNvSpPr/>
            <p:nvPr/>
          </p:nvSpPr>
          <p:spPr>
            <a:xfrm>
              <a:off x="9262764" y="908720"/>
              <a:ext cx="2376264" cy="1800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l-GR" sz="1200" b="1" dirty="0"/>
            </a:p>
            <a:p>
              <a:pPr marL="171450" indent="-171450">
                <a:buFont typeface="Arial" panose="020B0604020202020204" pitchFamily="34" charset="0"/>
                <a:buChar char="•"/>
              </a:pPr>
              <a:r>
                <a:rPr lang="el-GR" sz="1200" b="1" dirty="0"/>
                <a:t>Κεντρικό αναγνωστήριο</a:t>
              </a:r>
            </a:p>
            <a:p>
              <a:endParaRPr lang="el-GR" sz="1200" b="1" dirty="0"/>
            </a:p>
            <a:p>
              <a:pPr marL="171450" indent="-171450">
                <a:buFont typeface="Arial" panose="020B0604020202020204" pitchFamily="34" charset="0"/>
                <a:buChar char="•"/>
              </a:pPr>
              <a:r>
                <a:rPr lang="el-GR" sz="1200" b="1" dirty="0"/>
                <a:t>Αίθουσα πολυμέσων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Γραμματεία Βιβλιοθήκης </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σπανίων βιβλίων</a:t>
              </a:r>
            </a:p>
            <a:p>
              <a:pPr marL="171450" indent="-171450" algn="ctr">
                <a:buFont typeface="Arial" panose="020B0604020202020204" pitchFamily="34" charset="0"/>
                <a:buChar char="•"/>
              </a:pPr>
              <a:endParaRPr lang="el-GR" sz="1200" b="1" dirty="0"/>
            </a:p>
          </p:txBody>
        </p:sp>
      </p:grpSp>
      <p:sp>
        <p:nvSpPr>
          <p:cNvPr id="12" name="AutoShape 2" descr="Φωτογραφίες Βιβλιοθήκης Νομικής Σχολής - Παλαιό Χημείο - Βιβλιοθήκη της Νομικής  Σχολής ΕΚΠΑ"/>
          <p:cNvSpPr>
            <a:spLocks noChangeAspect="1" noChangeArrowheads="1"/>
          </p:cNvSpPr>
          <p:nvPr/>
        </p:nvSpPr>
        <p:spPr bwMode="auto">
          <a:xfrm>
            <a:off x="155575" y="-9144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7" name="AutoShape 4" descr="Φωτογραφίες Βιβλιοθήκης Νομικής Σχολής - Παλαιό Χημείο - Βιβλιοθήκη της Νομικής  Σχολής ΕΚΠΑ"/>
          <p:cNvSpPr>
            <a:spLocks noChangeAspect="1" noChangeArrowheads="1"/>
          </p:cNvSpPr>
          <p:nvPr/>
        </p:nvSpPr>
        <p:spPr bwMode="auto">
          <a:xfrm>
            <a:off x="307975" y="-7620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8" name="AutoShape 6" descr="Φωτογραφίες Βιβλιοθήκης Νομικής Σχολής - Παλαιό Χημείο - Βιβλιοθήκη της Νομικής  Σχολής ΕΚΠΑ"/>
          <p:cNvSpPr>
            <a:spLocks noChangeAspect="1" noChangeArrowheads="1"/>
          </p:cNvSpPr>
          <p:nvPr/>
        </p:nvSpPr>
        <p:spPr bwMode="auto">
          <a:xfrm>
            <a:off x="460375" y="-6096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AutoShape 8" descr="Φωτογραφίες Βιβλιοθήκης Νομικής Σχολής - Παλαιό Χημείο - Βιβλιοθήκη της Νομικής  Σχολής ΕΚΠΑ"/>
          <p:cNvSpPr>
            <a:spLocks noChangeAspect="1" noChangeArrowheads="1"/>
          </p:cNvSpPr>
          <p:nvPr/>
        </p:nvSpPr>
        <p:spPr bwMode="auto">
          <a:xfrm>
            <a:off x="612775" y="-4572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35" name="Picture 11" descr="Μέσα στη Νέα Βιβλιοθήκη της Νομικής Σχολής της Αθήνα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84"/>
            <a:ext cx="299806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Πρόσβαση στις υπηρεσίες των βιβλιοθηκών εκτός δικτύου ΕΚΠΑ</a:t>
            </a:r>
            <a:br>
              <a:rPr lang="el-GR" sz="3300" b="0" dirty="0">
                <a:solidFill>
                  <a:srgbClr val="374C81"/>
                </a:solidFill>
              </a:rPr>
            </a:b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dirty="0"/>
              <a:t>Κέντρο Λειτουργίας και Διαχείρισης Δικτύου (ΚΛΕΙΔΙ)</a:t>
            </a:r>
          </a:p>
          <a:p>
            <a:endParaRPr lang="en-US" dirty="0"/>
          </a:p>
          <a:p>
            <a:pPr marL="285750" indent="-285750">
              <a:buFont typeface="Courier New" panose="02070309020205020404" pitchFamily="49" charset="0"/>
              <a:buChar char="o"/>
            </a:pPr>
            <a:r>
              <a:rPr lang="el-GR" dirty="0"/>
              <a:t>Δημιουργία λογαριασμού</a:t>
            </a:r>
          </a:p>
          <a:p>
            <a:endParaRPr lang="el-GR" dirty="0"/>
          </a:p>
          <a:p>
            <a:pPr marL="285750" indent="-285750">
              <a:buFont typeface="Courier New" panose="02070309020205020404" pitchFamily="49" charset="0"/>
              <a:buChar char="o"/>
            </a:pPr>
            <a:r>
              <a:rPr lang="el-GR" dirty="0"/>
              <a:t>Αναλυτικές οδηγίες εγκατάστασης και χρήσης</a:t>
            </a:r>
            <a:endParaRPr lang="en-US" dirty="0"/>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1413892" y="1052736"/>
            <a:ext cx="10009112" cy="738664"/>
          </a:xfrm>
          <a:prstGeom prst="rect">
            <a:avLst/>
          </a:prstGeom>
        </p:spPr>
        <p:txBody>
          <a:bodyPr wrap="square">
            <a:spAutoFit/>
          </a:bodyPr>
          <a:lstStyle/>
          <a:p>
            <a:pPr algn="ctr"/>
            <a:r>
              <a:rPr lang="el-GR" dirty="0">
                <a:solidFill>
                  <a:srgbClr val="374C81"/>
                </a:solidFill>
              </a:rPr>
              <a:t>Σύνδεση μέσω Ιδεατού Δικτύου ή μέσω Διακομιστή Μεσολάβησης</a:t>
            </a: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Marker/>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188640"/>
            <a:ext cx="10157354" cy="964952"/>
          </a:xfrm>
        </p:spPr>
        <p:txBody>
          <a:bodyPr>
            <a:normAutofit fontScale="90000"/>
          </a:bodyPr>
          <a:lstStyle/>
          <a:p>
            <a:pPr algn="ctr"/>
            <a:r>
              <a:rPr lang="el-GR" sz="3600" dirty="0"/>
              <a:t>Διαχείριση και οργάνωση βιβλιογραφίας</a:t>
            </a:r>
            <a:br>
              <a:rPr lang="el-GR" sz="3200" dirty="0"/>
            </a:br>
            <a:endParaRPr lang="el-GR" sz="32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060848"/>
            <a:ext cx="3969469" cy="3816423"/>
          </a:xfrm>
        </p:spPr>
        <p:txBody>
          <a:bodyPr>
            <a:normAutofit lnSpcReduction="10000"/>
          </a:bodyPr>
          <a:lstStyle/>
          <a:p>
            <a:pPr marL="285750" indent="-285750">
              <a:lnSpc>
                <a:spcPct val="100000"/>
              </a:lnSpc>
            </a:pPr>
            <a:endParaRPr lang="el-GR" sz="1200" dirty="0"/>
          </a:p>
          <a:p>
            <a:pPr marL="285750" indent="-285750">
              <a:lnSpc>
                <a:spcPct val="100000"/>
              </a:lnSpc>
            </a:pPr>
            <a:r>
              <a:rPr lang="el-GR" sz="1200" dirty="0"/>
              <a:t>Λογισμικό για τη δημιουργία, συλλογή και οργάνωση βιβλιογραφικών αναφορών</a:t>
            </a:r>
            <a:endParaRPr lang="en-US" sz="1200" dirty="0"/>
          </a:p>
          <a:p>
            <a:pPr marL="285750" indent="-285750">
              <a:lnSpc>
                <a:spcPct val="100000"/>
              </a:lnSpc>
            </a:pPr>
            <a:r>
              <a:rPr lang="el-GR" sz="1200" dirty="0"/>
              <a:t>Αυτόματη εισαγωγή βιβλιογραφίας σε κειμενογράφο</a:t>
            </a:r>
          </a:p>
          <a:p>
            <a:pPr marL="285750" indent="-285750">
              <a:lnSpc>
                <a:spcPct val="100000"/>
              </a:lnSpc>
            </a:pPr>
            <a:r>
              <a:rPr lang="el-GR" sz="1200" dirty="0"/>
              <a:t>Μορφοποίηση βιβλιογραφικών αναφορών  με βάση τα διεθνή πρότυπα (π.χ. APA, Harvard)</a:t>
            </a:r>
          </a:p>
          <a:p>
            <a:pPr marL="285750" indent="-285750">
              <a:lnSpc>
                <a:spcPct val="100000"/>
              </a:lnSpc>
            </a:pPr>
            <a:r>
              <a:rPr lang="el-GR" sz="1200" dirty="0"/>
              <a:t>Δυνατότητα σημειώσεων και σχολιασμού επί του πλήρους κειμένου</a:t>
            </a:r>
          </a:p>
          <a:p>
            <a:pPr marL="285750" indent="-285750">
              <a:lnSpc>
                <a:spcPct val="100000"/>
              </a:lnSpc>
            </a:pPr>
            <a:r>
              <a:rPr lang="el-GR" sz="1200" dirty="0"/>
              <a:t>Διαδικτυακή Βιβλιοθήκη (</a:t>
            </a:r>
            <a:r>
              <a:rPr lang="en-US" sz="1200" dirty="0"/>
              <a:t>Web Library</a:t>
            </a:r>
            <a:r>
              <a:rPr lang="el-GR" sz="1200" dirty="0"/>
              <a:t>)</a:t>
            </a:r>
          </a:p>
          <a:p>
            <a:pPr marL="285750" indent="-285750">
              <a:lnSpc>
                <a:spcPct val="100000"/>
              </a:lnSpc>
            </a:pPr>
            <a:r>
              <a:rPr lang="el-GR" sz="1200" dirty="0"/>
              <a:t>Συγχρονισμός δεδομένων </a:t>
            </a:r>
          </a:p>
          <a:p>
            <a:pPr marL="285750" indent="-285750">
              <a:lnSpc>
                <a:spcPct val="100000"/>
              </a:lnSpc>
            </a:pPr>
            <a:r>
              <a:rPr lang="el-GR" sz="1200" dirty="0"/>
              <a:t>Ομαδικές βιβλιοθήκες</a:t>
            </a:r>
            <a:r>
              <a:rPr lang="en-US" sz="1200" dirty="0"/>
              <a:t> (Group Libraries)</a:t>
            </a:r>
          </a:p>
          <a:p>
            <a:pPr marL="285750" indent="-285750">
              <a:lnSpc>
                <a:spcPct val="100000"/>
              </a:lnSpc>
            </a:pP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6" name="Εικόνα 5">
            <a:extLst>
              <a:ext uri="{FF2B5EF4-FFF2-40B4-BE49-F238E27FC236}">
                <a16:creationId xmlns:a16="http://schemas.microsoft.com/office/drawing/2014/main" id="{4A3C54ED-CDE1-C920-099C-876F98B45E8D}"/>
              </a:ext>
            </a:extLst>
          </p:cNvPr>
          <p:cNvPicPr>
            <a:picLocks noChangeAspect="1"/>
          </p:cNvPicPr>
          <p:nvPr/>
        </p:nvPicPr>
        <p:blipFill>
          <a:blip r:embed="rId5"/>
          <a:stretch>
            <a:fillRect/>
          </a:stretch>
        </p:blipFill>
        <p:spPr>
          <a:xfrm>
            <a:off x="4582244" y="1412775"/>
            <a:ext cx="7272807" cy="4824538"/>
          </a:xfrm>
          <a:prstGeom prst="rect">
            <a:avLst/>
          </a:prstGeom>
        </p:spPr>
      </p:pic>
      <p:pic>
        <p:nvPicPr>
          <p:cNvPr id="8" name="Εικόνα 7">
            <a:extLst>
              <a:ext uri="{FF2B5EF4-FFF2-40B4-BE49-F238E27FC236}">
                <a16:creationId xmlns:a16="http://schemas.microsoft.com/office/drawing/2014/main" id="{FD12EEA9-B75F-2A2F-FF67-9C02B6EEABAB}"/>
              </a:ext>
            </a:extLst>
          </p:cNvPr>
          <p:cNvPicPr>
            <a:picLocks noChangeAspect="1"/>
          </p:cNvPicPr>
          <p:nvPr/>
        </p:nvPicPr>
        <p:blipFill>
          <a:blip r:embed="rId6"/>
          <a:stretch>
            <a:fillRect/>
          </a:stretch>
        </p:blipFill>
        <p:spPr>
          <a:xfrm>
            <a:off x="981844" y="1412775"/>
            <a:ext cx="3168351" cy="820939"/>
          </a:xfrm>
          <a:prstGeom prst="rect">
            <a:avLst/>
          </a:prstGeom>
        </p:spPr>
      </p:pic>
    </p:spTree>
    <p:extLst>
      <p:ext uri="{BB962C8B-B14F-4D97-AF65-F5344CB8AC3E}">
        <p14:creationId xmlns:p14="http://schemas.microsoft.com/office/powerpoint/2010/main" val="16660285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375816"/>
            <a:ext cx="10157354" cy="1397000"/>
          </a:xfrm>
        </p:spPr>
        <p:txBody>
          <a:bodyPr>
            <a:normAutofit fontScale="90000"/>
          </a:bodyPr>
          <a:lstStyle/>
          <a:p>
            <a:pPr algn="ctr"/>
            <a:br>
              <a:rPr lang="el-GR" sz="3200" dirty="0"/>
            </a:br>
            <a:br>
              <a:rPr lang="el-GR" sz="3200" dirty="0"/>
            </a:br>
            <a:r>
              <a:rPr lang="el-GR" sz="3600" dirty="0"/>
              <a:t>Λογισμικό ελέγχου Λογοκλοπής</a:t>
            </a:r>
            <a:br>
              <a:rPr lang="el-GR" sz="3200" dirty="0"/>
            </a:br>
            <a:r>
              <a:rPr lang="en-US" sz="2700" dirty="0">
                <a:hlinkClick r:id="rId3"/>
              </a:rPr>
              <a:t>http://www.lib.uoa.gr/ypiresies/apotropi-logoklopis-turnitin.html</a:t>
            </a:r>
            <a:r>
              <a:rPr lang="en-US" sz="2700" dirty="0"/>
              <a:t> </a:t>
            </a:r>
            <a:endParaRPr lang="el-GR" sz="27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401972" y="1988840"/>
            <a:ext cx="3676216" cy="4717962"/>
          </a:xfrm>
        </p:spPr>
        <p:txBody>
          <a:bodyPr>
            <a:normAutofit/>
          </a:bodyPr>
          <a:lstStyle/>
          <a:p>
            <a:pPr marL="0" indent="0">
              <a:lnSpc>
                <a:spcPct val="100000"/>
              </a:lnSpc>
              <a:buNone/>
            </a:pPr>
            <a:r>
              <a:rPr lang="en-US" sz="1400" b="1" dirty="0"/>
              <a:t>Turnitin Draft Coach</a:t>
            </a:r>
            <a:r>
              <a:rPr lang="el-GR" sz="1400" b="1" dirty="0"/>
              <a:t>:</a:t>
            </a:r>
          </a:p>
          <a:p>
            <a:pPr marL="285750" indent="-285750">
              <a:lnSpc>
                <a:spcPct val="100000"/>
              </a:lnSpc>
            </a:pPr>
            <a:r>
              <a:rPr lang="el-GR" sz="1400" dirty="0"/>
              <a:t>Σύνδεση</a:t>
            </a:r>
            <a:r>
              <a:rPr lang="en-US" sz="1400" dirty="0"/>
              <a:t> </a:t>
            </a:r>
            <a:r>
              <a:rPr lang="el-GR" sz="1400" dirty="0"/>
              <a:t>σε</a:t>
            </a:r>
            <a:r>
              <a:rPr lang="en-US" sz="1400" dirty="0"/>
              <a:t> Google doc</a:t>
            </a:r>
            <a:r>
              <a:rPr lang="el-GR" sz="1400" dirty="0"/>
              <a:t> με ιδρυματικό λογαριασμό</a:t>
            </a:r>
            <a:endParaRPr lang="en-US" sz="1400" dirty="0"/>
          </a:p>
          <a:p>
            <a:pPr marL="285750" indent="-285750">
              <a:lnSpc>
                <a:spcPct val="100000"/>
              </a:lnSpc>
            </a:pPr>
            <a:r>
              <a:rPr lang="el-GR" sz="1400" dirty="0"/>
              <a:t>Έ</a:t>
            </a:r>
            <a:r>
              <a:rPr lang="el-GR" sz="1400" b="0" dirty="0">
                <a:effectLst/>
              </a:rPr>
              <a:t>λεγχος εργασιών ως προς το ενδεχόμενο λογοκλοπής</a:t>
            </a:r>
            <a:r>
              <a:rPr lang="en-US" sz="1400" b="0" dirty="0">
                <a:effectLst/>
              </a:rPr>
              <a:t> </a:t>
            </a:r>
            <a:br>
              <a:rPr lang="el-GR" sz="1400" b="0" dirty="0">
                <a:effectLst/>
              </a:rPr>
            </a:br>
            <a:r>
              <a:rPr lang="el-GR" sz="1400" b="0" dirty="0">
                <a:effectLst/>
              </a:rPr>
              <a:t>μέχρι 3 φορές ανά έγγραφο</a:t>
            </a:r>
            <a:endParaRPr lang="en-US" sz="1400" dirty="0"/>
          </a:p>
          <a:p>
            <a:pPr marL="285750" indent="-285750">
              <a:lnSpc>
                <a:spcPct val="100000"/>
              </a:lnSpc>
            </a:pPr>
            <a:r>
              <a:rPr lang="el-GR" sz="1400" dirty="0"/>
              <a:t>Έ</a:t>
            </a:r>
            <a:r>
              <a:rPr lang="el-GR" sz="1400" b="0" dirty="0">
                <a:effectLst/>
              </a:rPr>
              <a:t>λεγχος αναφορών και γραμματικής (για την Αγγλική γλώσσα)</a:t>
            </a:r>
            <a:endParaRPr lang="en-US" sz="1400" b="0" dirty="0">
              <a:effectLst/>
            </a:endParaRPr>
          </a:p>
          <a:p>
            <a:pPr marL="0" indent="0">
              <a:lnSpc>
                <a:spcPct val="100000"/>
              </a:lnSpc>
              <a:buNone/>
            </a:pPr>
            <a:r>
              <a:rPr lang="en-US" sz="1400" b="1" dirty="0"/>
              <a:t>Feedback Studio</a:t>
            </a:r>
            <a:r>
              <a:rPr lang="el-GR" sz="1400" b="1" dirty="0"/>
              <a:t>: </a:t>
            </a:r>
            <a:br>
              <a:rPr lang="el-GR" sz="1400" b="1" dirty="0"/>
            </a:br>
            <a:r>
              <a:rPr lang="el-GR" sz="1100" i="1" dirty="0"/>
              <a:t>(Η πρόσβαση των φοιτητών στην πλατφόρμα εξαρτάται από τα μέλη ΔΕΠ)</a:t>
            </a: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lang="el-GR" sz="1400" dirty="0">
                <a:solidFill>
                  <a:srgbClr val="374C81"/>
                </a:solidFill>
                <a:latin typeface="Century Gothic"/>
              </a:rPr>
              <a:t>Ανάρτηση </a:t>
            </a:r>
            <a:r>
              <a:rPr kumimoji="0" lang="el-GR" sz="1400" b="0" i="0" u="none" strike="noStrike" kern="1200" cap="none" spc="0" normalizeH="0" baseline="0" noProof="0" dirty="0">
                <a:ln>
                  <a:noFill/>
                </a:ln>
                <a:solidFill>
                  <a:srgbClr val="374C81"/>
                </a:solidFill>
                <a:effectLst/>
                <a:uLnTx/>
                <a:uFillTx/>
                <a:latin typeface="Century Gothic"/>
                <a:ea typeface="+mn-ea"/>
                <a:cs typeface="+mn-cs"/>
              </a:rPr>
              <a:t>εργασιών για έλεγχο</a:t>
            </a: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kumimoji="0" lang="el-GR" sz="1400" b="0" i="0" u="none" strike="noStrike" kern="1200" cap="none" spc="0" normalizeH="0" baseline="0" noProof="0" dirty="0">
                <a:ln>
                  <a:noFill/>
                </a:ln>
                <a:solidFill>
                  <a:srgbClr val="374C81"/>
                </a:solidFill>
                <a:effectLst/>
                <a:uLnTx/>
                <a:uFillTx/>
                <a:latin typeface="Century Gothic"/>
                <a:ea typeface="+mn-ea"/>
                <a:cs typeface="+mn-cs"/>
              </a:rPr>
              <a:t>Αποτελέσματα ελέγχου, βαθμολόγηση και σχολιασμός</a:t>
            </a:r>
            <a:endParaRPr kumimoji="0" lang="en-US" sz="1400" b="0" i="0" u="none" strike="noStrike" kern="1200" cap="none" spc="0" normalizeH="0" baseline="0" noProof="0" dirty="0">
              <a:ln>
                <a:noFill/>
              </a:ln>
              <a:solidFill>
                <a:srgbClr val="374C81"/>
              </a:solidFill>
              <a:effectLst/>
              <a:uLnTx/>
              <a:uFillTx/>
              <a:latin typeface="Century Gothic"/>
              <a:ea typeface="+mn-ea"/>
              <a:cs typeface="+mn-cs"/>
            </a:endParaRPr>
          </a:p>
          <a:p>
            <a:pPr marL="0" indent="0">
              <a:buNone/>
            </a:pPr>
            <a:endParaRPr lang="el-GR" sz="1400" dirty="0"/>
          </a:p>
          <a:p>
            <a:endParaRPr lang="en-US" sz="1400" dirty="0"/>
          </a:p>
        </p:txBody>
      </p:sp>
      <p:pic>
        <p:nvPicPr>
          <p:cNvPr id="2050" name="Picture 2" descr="Turnitin: λογισμικό ελέγχου λογοκλοπή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252" y="276902"/>
            <a:ext cx="3312368" cy="631818"/>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376B93AA-CC01-FC1D-70D0-CE2D82EA82BB}"/>
              </a:ext>
            </a:extLst>
          </p:cNvPr>
          <p:cNvPicPr>
            <a:picLocks noChangeAspect="1"/>
          </p:cNvPicPr>
          <p:nvPr/>
        </p:nvPicPr>
        <p:blipFill>
          <a:blip r:embed="rId5"/>
          <a:stretch>
            <a:fillRect/>
          </a:stretch>
        </p:blipFill>
        <p:spPr>
          <a:xfrm>
            <a:off x="10054852" y="1793356"/>
            <a:ext cx="1800200" cy="4876004"/>
          </a:xfrm>
          <a:prstGeom prst="rect">
            <a:avLst/>
          </a:prstGeom>
        </p:spPr>
      </p:pic>
      <p:grpSp>
        <p:nvGrpSpPr>
          <p:cNvPr id="16" name="Ομάδα 15">
            <a:extLst>
              <a:ext uri="{FF2B5EF4-FFF2-40B4-BE49-F238E27FC236}">
                <a16:creationId xmlns:a16="http://schemas.microsoft.com/office/drawing/2014/main" id="{51E2A57C-C68D-ABC6-4990-6AA6BA8D3A69}"/>
              </a:ext>
            </a:extLst>
          </p:cNvPr>
          <p:cNvGrpSpPr/>
          <p:nvPr/>
        </p:nvGrpSpPr>
        <p:grpSpPr>
          <a:xfrm>
            <a:off x="4150196" y="2276872"/>
            <a:ext cx="5904656" cy="3688662"/>
            <a:chOff x="4057493" y="2574667"/>
            <a:chExt cx="5190829" cy="3504204"/>
          </a:xfrm>
        </p:grpSpPr>
        <p:pic>
          <p:nvPicPr>
            <p:cNvPr id="8" name="Εικόνα 7">
              <a:extLst>
                <a:ext uri="{FF2B5EF4-FFF2-40B4-BE49-F238E27FC236}">
                  <a16:creationId xmlns:a16="http://schemas.microsoft.com/office/drawing/2014/main" id="{08A98A65-4221-CDDD-B9F9-A4A68C7CCC92}"/>
                </a:ext>
              </a:extLst>
            </p:cNvPr>
            <p:cNvPicPr>
              <a:picLocks noChangeAspect="1"/>
            </p:cNvPicPr>
            <p:nvPr/>
          </p:nvPicPr>
          <p:blipFill>
            <a:blip r:embed="rId6"/>
            <a:stretch>
              <a:fillRect/>
            </a:stretch>
          </p:blipFill>
          <p:spPr>
            <a:xfrm>
              <a:off x="4057493" y="2574667"/>
              <a:ext cx="5190829" cy="3504204"/>
            </a:xfrm>
            <a:prstGeom prst="rect">
              <a:avLst/>
            </a:prstGeom>
          </p:spPr>
        </p:pic>
        <p:pic>
          <p:nvPicPr>
            <p:cNvPr id="15" name="Εικόνα 14">
              <a:extLst>
                <a:ext uri="{FF2B5EF4-FFF2-40B4-BE49-F238E27FC236}">
                  <a16:creationId xmlns:a16="http://schemas.microsoft.com/office/drawing/2014/main" id="{51F56C3D-3F13-4E84-024E-BEDC4521990F}"/>
                </a:ext>
              </a:extLst>
            </p:cNvPr>
            <p:cNvPicPr>
              <a:picLocks noChangeAspect="1"/>
            </p:cNvPicPr>
            <p:nvPr/>
          </p:nvPicPr>
          <p:blipFill>
            <a:blip r:embed="rId7"/>
            <a:stretch>
              <a:fillRect/>
            </a:stretch>
          </p:blipFill>
          <p:spPr>
            <a:xfrm>
              <a:off x="6094412" y="4725144"/>
              <a:ext cx="1008111" cy="792088"/>
            </a:xfrm>
            <a:prstGeom prst="rect">
              <a:avLst/>
            </a:prstGeom>
          </p:spPr>
        </p:pic>
      </p:grpSp>
    </p:spTree>
    <p:extLst>
      <p:ext uri="{BB962C8B-B14F-4D97-AF65-F5344CB8AC3E}">
        <p14:creationId xmlns:p14="http://schemas.microsoft.com/office/powerpoint/2010/main" val="3346379494"/>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Ψηφιακές Υπηρεσίες</a:t>
            </a:r>
            <a:r>
              <a:rPr lang="en-US" sz="3200" dirty="0"/>
              <a:t> </a:t>
            </a:r>
            <a:r>
              <a:rPr lang="el-GR" sz="3200" dirty="0"/>
              <a:t>για Φοιτητές με Αναπηρία</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204864"/>
            <a:ext cx="4761557" cy="4032448"/>
          </a:xfrm>
        </p:spPr>
        <p:txBody>
          <a:bodyPr>
            <a:normAutofit/>
          </a:bodyPr>
          <a:lstStyle/>
          <a:p>
            <a:pPr>
              <a:buFont typeface="Wingdings" panose="05000000000000000000" pitchFamily="2" charset="2"/>
              <a:buChar char="v"/>
            </a:pPr>
            <a:r>
              <a:rPr lang="el-GR" sz="1600" b="1" dirty="0"/>
              <a:t>ΕΡΜΟΦΙΛΟΣ</a:t>
            </a:r>
            <a:r>
              <a:rPr lang="en-US" sz="1600" b="1" dirty="0"/>
              <a:t>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l-GR" sz="1400" dirty="0"/>
              <a:t>Ισότιμη πρόσβαση στη γνώση</a:t>
            </a:r>
            <a:endParaRPr lang="el-GR" sz="1300" dirty="0"/>
          </a:p>
          <a:p>
            <a:pPr lvl="1">
              <a:buFont typeface="Wingdings" panose="05000000000000000000" pitchFamily="2" charset="2"/>
              <a:buChar char="ü"/>
            </a:pPr>
            <a:r>
              <a:rPr lang="el-GR" sz="1400" dirty="0"/>
              <a:t>Μετατροπή ακαδημαϊκών συγγραμμάτων  σε </a:t>
            </a:r>
            <a:r>
              <a:rPr lang="el-GR" sz="1400" dirty="0" err="1"/>
              <a:t>προσβάσιμη</a:t>
            </a:r>
            <a:r>
              <a:rPr lang="el-GR" sz="1400" dirty="0"/>
              <a:t> μορφή</a:t>
            </a:r>
          </a:p>
          <a:p>
            <a:pPr lvl="1">
              <a:lnSpc>
                <a:spcPct val="100000"/>
              </a:lnSpc>
              <a:buFont typeface="Wingdings" panose="05000000000000000000" pitchFamily="2" charset="2"/>
              <a:buChar char="ü"/>
            </a:pPr>
            <a:r>
              <a:rPr lang="el-GR" sz="1400" dirty="0"/>
              <a:t>Υποστήριξη διαφορετικών </a:t>
            </a:r>
            <a:r>
              <a:rPr lang="el-GR" sz="1400" dirty="0" err="1"/>
              <a:t>μορφοτύπων</a:t>
            </a:r>
            <a:r>
              <a:rPr lang="el-GR" sz="1400" dirty="0"/>
              <a:t> </a:t>
            </a:r>
          </a:p>
          <a:p>
            <a:pPr lvl="1">
              <a:lnSpc>
                <a:spcPct val="100000"/>
              </a:lnSpc>
              <a:buFont typeface="Wingdings" panose="05000000000000000000" pitchFamily="2" charset="2"/>
              <a:buChar char="ü"/>
            </a:pPr>
            <a:r>
              <a:rPr lang="el-GR" sz="1400" dirty="0"/>
              <a:t>Διασύνδεση με: </a:t>
            </a:r>
            <a:r>
              <a:rPr lang="en-US" sz="1400" dirty="0" err="1"/>
              <a:t>Mystudies</a:t>
            </a:r>
            <a:r>
              <a:rPr lang="el-GR" sz="1400" dirty="0"/>
              <a:t>                                 </a:t>
            </a:r>
            <a:r>
              <a:rPr lang="en-US" sz="1400" dirty="0"/>
              <a:t> </a:t>
            </a:r>
            <a:r>
              <a:rPr lang="el-GR" sz="1400" dirty="0"/>
              <a:t>	                  ΕΥΔΟΞΟΣ		                  ΠΕΡΓΑΜΟΣ</a:t>
            </a:r>
          </a:p>
          <a:p>
            <a:pPr lvl="1">
              <a:lnSpc>
                <a:spcPct val="100000"/>
              </a:lnSpc>
              <a:buFont typeface="Wingdings" panose="05000000000000000000" pitchFamily="2" charset="2"/>
              <a:buChar char="ü"/>
            </a:pPr>
            <a:r>
              <a:rPr lang="el-GR" sz="1400" dirty="0"/>
              <a:t>Αίτηση από τον </a:t>
            </a:r>
            <a:r>
              <a:rPr lang="el-GR" sz="1400" dirty="0" err="1"/>
              <a:t>ΦμεΑ</a:t>
            </a:r>
            <a:r>
              <a:rPr lang="el-GR" sz="1400" dirty="0"/>
              <a:t> για τη παραγωγή και διάθεση ακαδημαϊκού συγγράμματος</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2204864"/>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7"/>
              </a:rPr>
              <a:t>https://amelib.seab.gr/</a:t>
            </a:r>
            <a:r>
              <a:rPr lang="el-GR" sz="1600" dirty="0"/>
              <a:t> </a:t>
            </a:r>
            <a:endParaRPr lang="en-US" sz="1600" dirty="0"/>
          </a:p>
          <a:p>
            <a:pPr>
              <a:buFont typeface="Wingdings" panose="05000000000000000000" pitchFamily="2" charset="2"/>
              <a:buChar char="ü"/>
            </a:pPr>
            <a:r>
              <a:rPr lang="el-GR" sz="1400" dirty="0"/>
              <a:t>Συνεργαζόμενοι φορείς:</a:t>
            </a:r>
            <a:endParaRPr lang="en-US" sz="1400" dirty="0"/>
          </a:p>
          <a:p>
            <a:pPr marL="426645" lvl="1" indent="0">
              <a:buNone/>
            </a:pPr>
            <a:r>
              <a:rPr lang="el-GR" sz="1400" dirty="0"/>
              <a:t>	Εθνική Βιβλιοθήκη</a:t>
            </a:r>
          </a:p>
          <a:p>
            <a:pPr marL="426645" lvl="1" indent="0">
              <a:buNone/>
            </a:pPr>
            <a:r>
              <a:rPr lang="el-GR" sz="1400" dirty="0"/>
              <a:t>	Κέντρο Εκπαίδευσης και 	Αποκατάστασης Τυφλών (ΚΕΑΤ)</a:t>
            </a:r>
          </a:p>
          <a:p>
            <a:pPr marL="426645" lvl="1" indent="0">
              <a:buNone/>
            </a:pPr>
            <a:r>
              <a:rPr lang="el-GR" sz="1400" dirty="0"/>
              <a:t>	Φάρος Τυφλών</a:t>
            </a:r>
          </a:p>
          <a:p>
            <a:pPr marL="426645" lvl="1" indent="0">
              <a:buNone/>
            </a:pPr>
            <a:r>
              <a:rPr lang="el-GR" sz="1400" dirty="0"/>
              <a:t>	Πανελλήνιος Σύλλογος Τυφλών</a:t>
            </a:r>
          </a:p>
          <a:p>
            <a:pPr marL="426645" lvl="1" indent="0">
              <a:buNone/>
            </a:pPr>
            <a:r>
              <a:rPr lang="el-GR" sz="1400" dirty="0"/>
              <a:t>	Σύνδεσμος Ελληνικών Ακαδημαϊκών 	Βιβλιοθηκών</a:t>
            </a:r>
          </a:p>
          <a:p>
            <a:pPr marL="426645" lvl="1" indent="0">
              <a:buNone/>
            </a:pPr>
            <a:r>
              <a:rPr lang="el-GR" sz="1400" dirty="0"/>
              <a:t>	Διαβάζω για τους άλλους</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16632"/>
            <a:ext cx="10157354" cy="1152128"/>
          </a:xfrm>
        </p:spPr>
        <p:txBody>
          <a:bodyPr>
            <a:normAutofit fontScale="90000"/>
          </a:bodyPr>
          <a:lstStyle/>
          <a:p>
            <a:pPr algn="ctr"/>
            <a:r>
              <a:rPr lang="el-GR" sz="3200" dirty="0"/>
              <a:t>Γνωσιακή Βάση της Βιβλιοθήκης και Κέντρου Πληροφόρησης</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n-US" b="1" dirty="0"/>
            </a:br>
            <a:br>
              <a:rPr lang="en-US" b="1" dirty="0"/>
            </a:br>
            <a:r>
              <a:rPr lang="el-GR" sz="2700" b="1" dirty="0"/>
              <a:t>Το υλικό από </a:t>
            </a:r>
            <a:r>
              <a:rPr lang="el-GR" sz="2700" b="1"/>
              <a:t>τα σεμινάρια</a:t>
            </a:r>
            <a:r>
              <a:rPr lang="en-US" sz="2700" b="1"/>
              <a:t> </a:t>
            </a:r>
            <a:r>
              <a:rPr lang="el-GR" sz="2700" b="1" dirty="0"/>
              <a:t>πληροφοριακής εκπαίδευσης </a:t>
            </a:r>
            <a:br>
              <a:rPr lang="el-GR" sz="2700" b="1" dirty="0"/>
            </a:br>
            <a:r>
              <a:rPr lang="en-US" sz="2700" b="1" dirty="0"/>
              <a:t> </a:t>
            </a:r>
            <a:r>
              <a:rPr lang="el-GR" sz="2700" b="1" dirty="0"/>
              <a:t>στο e</a:t>
            </a:r>
            <a:r>
              <a:rPr lang="en-US" sz="2700" b="1" dirty="0"/>
              <a:t>C</a:t>
            </a:r>
            <a:r>
              <a:rPr lang="el-GR" sz="2700" b="1" dirty="0" err="1"/>
              <a:t>lass</a:t>
            </a:r>
            <a:br>
              <a:rPr lang="el-GR" sz="2700" b="1" dirty="0"/>
            </a:br>
            <a:endParaRPr lang="el-GR" sz="2700" dirty="0"/>
          </a:p>
        </p:txBody>
      </p:sp>
      <p:pic>
        <p:nvPicPr>
          <p:cNvPr id="6" name="Εικόνα 5">
            <a:extLst>
              <a:ext uri="{FF2B5EF4-FFF2-40B4-BE49-F238E27FC236}">
                <a16:creationId xmlns:a16="http://schemas.microsoft.com/office/drawing/2014/main" id="{2CCEEF92-B8B0-276B-1E2D-32050B1E2D7B}"/>
              </a:ext>
            </a:extLst>
          </p:cNvPr>
          <p:cNvPicPr>
            <a:picLocks noChangeAspect="1"/>
          </p:cNvPicPr>
          <p:nvPr/>
        </p:nvPicPr>
        <p:blipFill>
          <a:blip r:embed="rId3"/>
          <a:stretch>
            <a:fillRect/>
          </a:stretch>
        </p:blipFill>
        <p:spPr>
          <a:xfrm>
            <a:off x="333772" y="1196752"/>
            <a:ext cx="11521280" cy="558504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Βιβλιοθήκη Νομικής Σχολής ΕΚΠΑ / NKUA Law Library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9C100DFC-6DF8-0005-094C-2DDBD60EA170}"/>
              </a:ext>
            </a:extLst>
          </p:cNvPr>
          <p:cNvPicPr>
            <a:picLocks noChangeAspect="1"/>
          </p:cNvPicPr>
          <p:nvPr/>
        </p:nvPicPr>
        <p:blipFill>
          <a:blip r:embed="rId5"/>
          <a:stretch>
            <a:fillRect/>
          </a:stretch>
        </p:blipFill>
        <p:spPr>
          <a:xfrm>
            <a:off x="2349997" y="3942582"/>
            <a:ext cx="6039146" cy="2907478"/>
          </a:xfrm>
          <a:prstGeom prst="rect">
            <a:avLst/>
          </a:prstGeom>
        </p:spPr>
      </p:pic>
      <p:pic>
        <p:nvPicPr>
          <p:cNvPr id="7" name="Εικόνα 6">
            <a:extLst>
              <a:ext uri="{FF2B5EF4-FFF2-40B4-BE49-F238E27FC236}">
                <a16:creationId xmlns:a16="http://schemas.microsoft.com/office/drawing/2014/main" id="{CCA07A93-AB1E-235D-647A-A85C60E34E25}"/>
              </a:ext>
            </a:extLst>
          </p:cNvPr>
          <p:cNvPicPr>
            <a:picLocks noChangeAspect="1"/>
          </p:cNvPicPr>
          <p:nvPr/>
        </p:nvPicPr>
        <p:blipFill>
          <a:blip r:embed="rId6"/>
          <a:stretch>
            <a:fillRect/>
          </a:stretch>
        </p:blipFill>
        <p:spPr>
          <a:xfrm>
            <a:off x="8470676" y="5013176"/>
            <a:ext cx="3709096" cy="1827358"/>
          </a:xfrm>
          <a:prstGeom prst="rect">
            <a:avLst/>
          </a:prstGeom>
        </p:spPr>
      </p:pic>
      <p:pic>
        <p:nvPicPr>
          <p:cNvPr id="11" name="Εικόνα 10">
            <a:extLst>
              <a:ext uri="{FF2B5EF4-FFF2-40B4-BE49-F238E27FC236}">
                <a16:creationId xmlns:a16="http://schemas.microsoft.com/office/drawing/2014/main" id="{7D2094E7-0FFF-9CDD-27B1-D35321ACDE1B}"/>
              </a:ext>
            </a:extLst>
          </p:cNvPr>
          <p:cNvPicPr>
            <a:picLocks noChangeAspect="1"/>
          </p:cNvPicPr>
          <p:nvPr/>
        </p:nvPicPr>
        <p:blipFill>
          <a:blip r:embed="rId7"/>
          <a:stretch>
            <a:fillRect/>
          </a:stretch>
        </p:blipFill>
        <p:spPr>
          <a:xfrm>
            <a:off x="8614692" y="4058519"/>
            <a:ext cx="3456384" cy="828747"/>
          </a:xfrm>
          <a:prstGeom prst="rect">
            <a:avLst/>
          </a:prstGeom>
        </p:spPr>
      </p:pic>
    </p:spTree>
    <p:extLst>
      <p:ext uri="{BB962C8B-B14F-4D97-AF65-F5344CB8AC3E}">
        <p14:creationId xmlns:p14="http://schemas.microsoft.com/office/powerpoint/2010/main" val="248829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621803" y="30206"/>
            <a:ext cx="11567021"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@vivliothiki_nomikis_sxolis_uoa</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3200" dirty="0"/>
              <a:t>H </a:t>
            </a:r>
            <a:r>
              <a:rPr lang="el-GR" sz="3200" dirty="0"/>
              <a:t>Βιβλιοθήκη υποστηρίζει το εκπαιδευτικό, κοινωνικό και πολιτιστικό έργο του Πανεπιστημίου </a:t>
            </a:r>
            <a:br>
              <a:rPr lang="en-US" sz="2200" b="1" dirty="0"/>
            </a:br>
            <a:endParaRPr lang="el-GR" sz="2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908720"/>
            <a:ext cx="4028123" cy="4680520"/>
          </a:xfrm>
        </p:spPr>
        <p:txBody>
          <a:bodyPr>
            <a:normAutofit/>
          </a:bodyPr>
          <a:lstStyle/>
          <a:p>
            <a:endParaRPr lang="el-GR" sz="1300" b="1" dirty="0"/>
          </a:p>
          <a:p>
            <a:r>
              <a:rPr lang="el-GR" sz="1300" b="1" dirty="0"/>
              <a:t>Σεμινάρια- ημερίδες-εργαστήρια</a:t>
            </a:r>
          </a:p>
          <a:p>
            <a:r>
              <a:rPr lang="el-GR" sz="1300" b="1" dirty="0"/>
              <a:t>Πολιτιστικά δρώμενα</a:t>
            </a:r>
          </a:p>
          <a:p>
            <a:r>
              <a:rPr lang="el-GR" sz="1300" b="1" dirty="0"/>
              <a:t>Σύνδεση με την κοινωνία</a:t>
            </a:r>
            <a:endParaRPr lang="en-US" sz="1300" b="1" dirty="0"/>
          </a:p>
          <a:p>
            <a:pPr marL="0" indent="0">
              <a:buNone/>
            </a:pPr>
            <a:endParaRPr lang="el-GR" sz="1300" b="1" dirty="0"/>
          </a:p>
          <a:p>
            <a:pPr marL="0" indent="0">
              <a:buNone/>
            </a:pPr>
            <a:endParaRPr lang="el-GR" sz="1300" b="1" dirty="0"/>
          </a:p>
          <a:p>
            <a:pPr marL="0" indent="0">
              <a:buNone/>
            </a:pPr>
            <a:endParaRPr lang="el-GR" sz="1300" b="1" dirty="0"/>
          </a:p>
          <a:p>
            <a:pPr marL="0" indent="0">
              <a:buNone/>
            </a:pP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2708920"/>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01266EFE-85A2-8364-7DF1-6C7BD980C1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64" y="3861048"/>
            <a:ext cx="2520280" cy="2448272"/>
          </a:xfrm>
          <a:prstGeom prst="rect">
            <a:avLst/>
          </a:prstGeom>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278" y="692696"/>
            <a:ext cx="11631682" cy="615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8457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57170" y="116633"/>
            <a:ext cx="511390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a:extLst>
              <a:ext uri="{FF2B5EF4-FFF2-40B4-BE49-F238E27FC236}">
                <a16:creationId xmlns:a16="http://schemas.microsoft.com/office/drawing/2014/main" id="{4B573B9F-79C1-15F7-5340-3800A8BD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 y="3941018"/>
            <a:ext cx="6874491" cy="2800350"/>
          </a:xfrm>
          <a:prstGeom prst="rect">
            <a:avLst/>
          </a:prstGeom>
        </p:spPr>
      </p:pic>
      <p:pic>
        <p:nvPicPr>
          <p:cNvPr id="11" name="Εικόνα 10">
            <a:extLst>
              <a:ext uri="{FF2B5EF4-FFF2-40B4-BE49-F238E27FC236}">
                <a16:creationId xmlns:a16="http://schemas.microsoft.com/office/drawing/2014/main" id="{71C985AB-E6B4-5032-EB02-B2F43AA13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8" y="2108968"/>
            <a:ext cx="6880230" cy="1904794"/>
          </a:xfrm>
          <a:prstGeom prst="rect">
            <a:avLst/>
          </a:prstGeom>
        </p:spPr>
      </p:pic>
      <p:pic>
        <p:nvPicPr>
          <p:cNvPr id="16" name="Εικόνα 15">
            <a:extLst>
              <a:ext uri="{FF2B5EF4-FFF2-40B4-BE49-F238E27FC236}">
                <a16:creationId xmlns:a16="http://schemas.microsoft.com/office/drawing/2014/main" id="{984482B7-95F8-BB44-0212-670F0EE2652A}"/>
              </a:ext>
            </a:extLst>
          </p:cNvPr>
          <p:cNvPicPr>
            <a:picLocks noChangeAspect="1"/>
          </p:cNvPicPr>
          <p:nvPr/>
        </p:nvPicPr>
        <p:blipFill>
          <a:blip r:embed="rId6"/>
          <a:stretch>
            <a:fillRect/>
          </a:stretch>
        </p:blipFill>
        <p:spPr>
          <a:xfrm>
            <a:off x="76940" y="116632"/>
            <a:ext cx="6880230" cy="2016224"/>
          </a:xfrm>
          <a:prstGeom prst="rect">
            <a:avLst/>
          </a:prstGeom>
        </p:spPr>
      </p:pic>
    </p:spTree>
    <p:extLst>
      <p:ext uri="{BB962C8B-B14F-4D97-AF65-F5344CB8AC3E}">
        <p14:creationId xmlns:p14="http://schemas.microsoft.com/office/powerpoint/2010/main" val="39238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A9E7A072-7EDF-EF82-7694-8DD3E07E34D7}"/>
              </a:ext>
            </a:extLst>
          </p:cNvPr>
          <p:cNvPicPr>
            <a:picLocks noChangeAspect="1"/>
          </p:cNvPicPr>
          <p:nvPr/>
        </p:nvPicPr>
        <p:blipFill>
          <a:blip r:embed="rId3"/>
          <a:stretch>
            <a:fillRect/>
          </a:stretch>
        </p:blipFill>
        <p:spPr>
          <a:xfrm>
            <a:off x="333772" y="686172"/>
            <a:ext cx="11612338" cy="6165304"/>
          </a:xfrm>
          <a:prstGeom prst="rect">
            <a:avLst/>
          </a:prstGeom>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14" name="Καμπύλο δεξιό βέλος 13"/>
          <p:cNvSpPr/>
          <p:nvPr/>
        </p:nvSpPr>
        <p:spPr>
          <a:xfrm>
            <a:off x="8534938" y="5229200"/>
            <a:ext cx="3599971"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7359367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Ηλεκτρονικός κατάλογος </a:t>
            </a:r>
            <a:r>
              <a:rPr lang="en-US" sz="3300" b="0" dirty="0">
                <a:solidFill>
                  <a:srgbClr val="374C81"/>
                </a:solidFill>
              </a:rPr>
              <a:t>OPAC</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l-GR" dirty="0"/>
              <a:t>Ανοιχτή πρόσβαση</a:t>
            </a:r>
          </a:p>
          <a:p>
            <a:pPr marL="285750" indent="-285750">
              <a:buFont typeface="Arial" pitchFamily="34" charset="0"/>
              <a:buChar char="•"/>
            </a:pPr>
            <a:endParaRPr lang="el-GR" dirty="0"/>
          </a:p>
          <a:p>
            <a:pPr marL="285750" indent="-285750">
              <a:buFont typeface="Wingdings" panose="05000000000000000000" pitchFamily="2" charset="2"/>
              <a:buChar char="q"/>
            </a:pPr>
            <a:r>
              <a:rPr lang="el-GR" dirty="0"/>
              <a:t>Αναζήτηση στο Συλλογικό Κατάλογο</a:t>
            </a:r>
          </a:p>
          <a:p>
            <a:endParaRPr lang="el-GR" dirty="0"/>
          </a:p>
          <a:p>
            <a:pPr marL="285750" indent="-285750">
              <a:buFont typeface="Wingdings" panose="05000000000000000000" pitchFamily="2" charset="2"/>
              <a:buChar char="q"/>
            </a:pPr>
            <a:r>
              <a:rPr lang="el-GR" dirty="0"/>
              <a:t>Τρόποι αναζήτησης</a:t>
            </a:r>
          </a:p>
          <a:p>
            <a:pPr marL="895243" lvl="1" indent="-285750">
              <a:buFont typeface="Wingdings" panose="05000000000000000000" pitchFamily="2" charset="2"/>
              <a:buChar char="§"/>
            </a:pPr>
            <a:r>
              <a:rPr lang="el-GR" dirty="0"/>
              <a:t>Απλή </a:t>
            </a:r>
          </a:p>
          <a:p>
            <a:pPr marL="895243" lvl="1" indent="-285750">
              <a:buFont typeface="Wingdings" panose="05000000000000000000" pitchFamily="2" charset="2"/>
              <a:buChar char="§"/>
            </a:pPr>
            <a:r>
              <a:rPr lang="el-GR" dirty="0"/>
              <a:t>Σύνθετη</a:t>
            </a:r>
          </a:p>
          <a:p>
            <a:pPr marL="895243" lvl="1" indent="-285750">
              <a:buFont typeface="Wingdings" panose="05000000000000000000" pitchFamily="2" charset="2"/>
              <a:buChar char="§"/>
            </a:pPr>
            <a:r>
              <a:rPr lang="el-GR" dirty="0"/>
              <a:t>Αναζήτηση Περιοδικών</a:t>
            </a:r>
          </a:p>
          <a:p>
            <a:pPr marL="895243" lvl="1" indent="-285750">
              <a:buFont typeface="Wingdings" panose="05000000000000000000" pitchFamily="2" charset="2"/>
              <a:buChar char="§"/>
            </a:pPr>
            <a:r>
              <a:rPr lang="el-GR" dirty="0"/>
              <a:t>Με αριθμό</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95" y="1340768"/>
            <a:ext cx="940940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717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Ελλειψοειδής επεξήγηση 9"/>
          <p:cNvSpPr/>
          <p:nvPr/>
        </p:nvSpPr>
        <p:spPr>
          <a:xfrm flipH="1">
            <a:off x="99642" y="1916831"/>
            <a:ext cx="2376264" cy="1538911"/>
          </a:xfrm>
          <a:prstGeom prst="wedgeEllipseCallout">
            <a:avLst>
              <a:gd name="adj1" fmla="val -72511"/>
              <a:gd name="adj2" fmla="val 19228"/>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rPr>
              <a:t>η αναζήτηση με Λέξη κλειδί ψάχνει σε αρκετά ευρετήρια και μπορεί να εμφανίσει  πάρα πολλά αποτελέσματα</a:t>
            </a: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rot="16200000">
            <a:off x="8740602" y="1034628"/>
            <a:ext cx="1152128" cy="3060548"/>
          </a:xfrm>
          <a:prstGeom prst="wedgeEllipseCallout">
            <a:avLst>
              <a:gd name="adj1" fmla="val -87346"/>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200" b="1" dirty="0"/>
              <a:t>Μπορείτε να χρησιμοποιήσετε τους τελεστές ΚΑΙ, ΚΑΙ ΟΧΙ, Ή για να συνδυάσετε τους όρους της αναζήτησής σας</a:t>
            </a:r>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Εικόνα 12">
            <a:extLst>
              <a:ext uri="{FF2B5EF4-FFF2-40B4-BE49-F238E27FC236}">
                <a16:creationId xmlns:a16="http://schemas.microsoft.com/office/drawing/2014/main" id="{A106E51D-398F-CAD9-637E-FE657DA5F1CD}"/>
              </a:ext>
            </a:extLst>
          </p:cNvPr>
          <p:cNvPicPr>
            <a:picLocks noChangeAspect="1"/>
          </p:cNvPicPr>
          <p:nvPr/>
        </p:nvPicPr>
        <p:blipFill>
          <a:blip r:embed="rId3"/>
          <a:stretch>
            <a:fillRect/>
          </a:stretch>
        </p:blipFill>
        <p:spPr>
          <a:xfrm>
            <a:off x="0" y="0"/>
            <a:ext cx="12169722" cy="6858000"/>
          </a:xfrm>
          <a:prstGeom prst="rect">
            <a:avLst/>
          </a:prstGeom>
        </p:spPr>
      </p:pic>
      <p:sp>
        <p:nvSpPr>
          <p:cNvPr id="2" name="Δεξιό βέλος 1"/>
          <p:cNvSpPr/>
          <p:nvPr/>
        </p:nvSpPr>
        <p:spPr>
          <a:xfrm>
            <a:off x="396255" y="3121918"/>
            <a:ext cx="3384376" cy="1008112"/>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100" b="1" dirty="0"/>
              <a:t>Ελέγχετε την τοποθεσία &amp; διαθεσιμότητα του βιβλίου  &amp; σημειώνετε ταξιθετικό αριθμό</a:t>
            </a:r>
          </a:p>
        </p:txBody>
      </p:sp>
      <p:grpSp>
        <p:nvGrpSpPr>
          <p:cNvPr id="8" name="Ομάδα 7">
            <a:extLst>
              <a:ext uri="{FF2B5EF4-FFF2-40B4-BE49-F238E27FC236}">
                <a16:creationId xmlns:a16="http://schemas.microsoft.com/office/drawing/2014/main" id="{549FF05E-58A8-19CD-C5EC-AFC3C87D96EB}"/>
              </a:ext>
            </a:extLst>
          </p:cNvPr>
          <p:cNvGrpSpPr/>
          <p:nvPr/>
        </p:nvGrpSpPr>
        <p:grpSpPr>
          <a:xfrm>
            <a:off x="5518348" y="404664"/>
            <a:ext cx="5460480" cy="4478188"/>
            <a:chOff x="5518348" y="390972"/>
            <a:chExt cx="5460480" cy="4478188"/>
          </a:xfrm>
        </p:grpSpPr>
        <p:pic>
          <p:nvPicPr>
            <p:cNvPr id="9" name="Εικόνα 8">
              <a:extLst>
                <a:ext uri="{FF2B5EF4-FFF2-40B4-BE49-F238E27FC236}">
                  <a16:creationId xmlns:a16="http://schemas.microsoft.com/office/drawing/2014/main" id="{6DFC4DCB-99E3-7F0B-88F0-F1EC3A439FB5}"/>
                </a:ext>
              </a:extLst>
            </p:cNvPr>
            <p:cNvPicPr>
              <a:picLocks noChangeAspect="1"/>
            </p:cNvPicPr>
            <p:nvPr/>
          </p:nvPicPr>
          <p:blipFill>
            <a:blip r:embed="rId4"/>
            <a:stretch>
              <a:fillRect/>
            </a:stretch>
          </p:blipFill>
          <p:spPr>
            <a:xfrm>
              <a:off x="5518348" y="1230610"/>
              <a:ext cx="4824535" cy="3638550"/>
            </a:xfrm>
            <a:prstGeom prst="rect">
              <a:avLst/>
            </a:prstGeom>
          </p:spPr>
        </p:pic>
        <p:sp>
          <p:nvSpPr>
            <p:cNvPr id="10" name="Επεξήγηση με κάτω βέλος 14">
              <a:extLst>
                <a:ext uri="{FF2B5EF4-FFF2-40B4-BE49-F238E27FC236}">
                  <a16:creationId xmlns:a16="http://schemas.microsoft.com/office/drawing/2014/main" id="{35547B6F-2D37-5AEC-C7A3-EC9059734D11}"/>
                </a:ext>
              </a:extLst>
            </p:cNvPr>
            <p:cNvSpPr/>
            <p:nvPr/>
          </p:nvSpPr>
          <p:spPr>
            <a:xfrm>
              <a:off x="9478787" y="390972"/>
              <a:ext cx="1500041" cy="733772"/>
            </a:xfrm>
            <a:prstGeom prst="downArrowCallout">
              <a:avLst>
                <a:gd name="adj1" fmla="val 16960"/>
                <a:gd name="adj2" fmla="val 19640"/>
                <a:gd name="adj3" fmla="val 25000"/>
                <a:gd name="adj4" fmla="val 64977"/>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000" b="1" dirty="0"/>
                <a:t>μπορείτε να επιλέξετε άλλο ίδρυμα για την αναζήτησή σας  </a:t>
              </a:r>
            </a:p>
            <a:p>
              <a:pPr algn="ctr"/>
              <a:endParaRPr lang="el-GR" sz="1000" dirty="0"/>
            </a:p>
          </p:txBody>
        </p:sp>
      </p:grpSp>
      <p:pic>
        <p:nvPicPr>
          <p:cNvPr id="7" name="Εικόνα 6">
            <a:extLst>
              <a:ext uri="{FF2B5EF4-FFF2-40B4-BE49-F238E27FC236}">
                <a16:creationId xmlns:a16="http://schemas.microsoft.com/office/drawing/2014/main" id="{2123F5BA-8AA0-B3A9-38F2-0752945FF479}"/>
              </a:ext>
            </a:extLst>
          </p:cNvPr>
          <p:cNvPicPr>
            <a:picLocks noChangeAspect="1"/>
          </p:cNvPicPr>
          <p:nvPr/>
        </p:nvPicPr>
        <p:blipFill>
          <a:blip r:embed="rId5"/>
          <a:stretch>
            <a:fillRect/>
          </a:stretch>
        </p:blipFill>
        <p:spPr>
          <a:xfrm>
            <a:off x="4997423" y="0"/>
            <a:ext cx="2193979" cy="6858000"/>
          </a:xfrm>
          <a:prstGeom prst="rect">
            <a:avLst/>
          </a:prstGeom>
        </p:spPr>
      </p:pic>
    </p:spTree>
    <p:extLst>
      <p:ext uri="{BB962C8B-B14F-4D97-AF65-F5344CB8AC3E}">
        <p14:creationId xmlns:p14="http://schemas.microsoft.com/office/powerpoint/2010/main" val="24460026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414833" y="1916832"/>
            <a:ext cx="2304256" cy="1584176"/>
          </a:xfrm>
          <a:prstGeom prst="wedgeEllipseCallout">
            <a:avLst>
              <a:gd name="adj1" fmla="val 81104"/>
              <a:gd name="adj2" fmla="val 1614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Μπορείτε επίσης να χρησιμοποιήσετε τη συντομογραφία του τίτλου ενός περιοδικού για να το αναζητήσετε </a:t>
            </a:r>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01D382-32B0-43EE-932C-28906AF37617}">
  <ds:schemaRefs>
    <ds:schemaRef ds:uri="4873beb7-5857-4685-be1f-d57550cc96cc"/>
    <ds:schemaRef ds:uri="http://schemas.microsoft.com/office/2006/documentManagement/types"/>
    <ds:schemaRef ds:uri="http://purl.org/dc/elements/1.1/"/>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tf02787940</Template>
  <TotalTime>6669</TotalTime>
  <Words>2678</Words>
  <Application>Microsoft Office PowerPoint</Application>
  <PresentationFormat>Προσαρμογή</PresentationFormat>
  <Paragraphs>244</Paragraphs>
  <Slides>30</Slides>
  <Notes>30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30</vt:i4>
      </vt:variant>
    </vt:vector>
  </HeadingPairs>
  <TitlesOfParts>
    <vt:vector size="37" baseType="lpstr">
      <vt:lpstr>Arial</vt:lpstr>
      <vt:lpstr>Century</vt:lpstr>
      <vt:lpstr>Century Gothic</vt:lpstr>
      <vt:lpstr>Courier New</vt:lpstr>
      <vt:lpstr>Times New Roman</vt:lpstr>
      <vt:lpstr>Wingdings</vt:lpstr>
      <vt:lpstr>tf02787940</vt:lpstr>
      <vt:lpstr>ΕΘΝΙΚΟΝ ΚΑΙ ΚΑΠΟΔΙΣΤΡΙΑΚΟΝ ΠΑΝΕΠΙΣΤΗΜΙΟΝ ΑΘΗΝΩΝ ΒΙΒΛΙΟΘΗΚΗ ΝΟΜΙΚΗΣ ΣΧΟΛΗΣ</vt:lpstr>
      <vt:lpstr>Παρουσίαση του PowerPoint</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https://pergamos.lib.uoa.gr/uoa/dl/frontend/index.html  </vt:lpstr>
      <vt:lpstr>Παρουσίαση του PowerPoint</vt:lpstr>
      <vt:lpstr>Νομικές Βάσεις Δεδομένων (συνδρομές βιβλιοθήκης)</vt:lpstr>
      <vt:lpstr>Ηλεκτρονικά περιοδικά και βιβλία (HEAL-LINK) http://www.heal-link.gr/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Διαχείριση και οργάνωση βιβλιογραφίας </vt:lpstr>
      <vt:lpstr>  Λογισμικό ελέγχου Λογοκλοπής http://www.lib.uoa.gr/ypiresies/apotropi-logoklopis-turnitin.html </vt:lpstr>
      <vt:lpstr>   Ψηφιακές Υπηρεσίες για Φοιτητές με Αναπηρία </vt:lpstr>
      <vt:lpstr>Γνωσιακή Βάση της Βιβλιοθήκης και Κέντρου Πληροφόρησης http://www.lib.uoa.gr/nc/mathaino-pos.html </vt:lpstr>
      <vt:lpstr>  Το υλικό από τα σεμινάρια πληροφοριακής εκπαίδευσης   στο eClass </vt:lpstr>
      <vt:lpstr>   Βιβλιοθήκη Νομικής Σχολής ΕΚΠΑ / NKUA Law Library</vt:lpstr>
      <vt:lpstr>Παρουσίαση του PowerPoint</vt:lpstr>
      <vt:lpstr>H Βιβλιοθήκη υποστηρίζει το εκπαιδευτικό, κοινωνικό και πολιτιστικό έργο του Πανεπιστημίου  </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Charikleia Ramma</cp:lastModifiedBy>
  <cp:revision>659</cp:revision>
  <cp:lastPrinted>2020-11-09T11:52:16Z</cp:lastPrinted>
  <dcterms:created xsi:type="dcterms:W3CDTF">2017-10-12T07:46:31Z</dcterms:created>
  <dcterms:modified xsi:type="dcterms:W3CDTF">2023-10-04T06:59:47Z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