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71"/>
  </p:notesMasterIdLst>
  <p:sldIdLst>
    <p:sldId id="366" r:id="rId2"/>
    <p:sldId id="420" r:id="rId3"/>
    <p:sldId id="377" r:id="rId4"/>
    <p:sldId id="311" r:id="rId5"/>
    <p:sldId id="362" r:id="rId6"/>
    <p:sldId id="312" r:id="rId7"/>
    <p:sldId id="408" r:id="rId8"/>
    <p:sldId id="313" r:id="rId9"/>
    <p:sldId id="314" r:id="rId10"/>
    <p:sldId id="372" r:id="rId11"/>
    <p:sldId id="409" r:id="rId12"/>
    <p:sldId id="374" r:id="rId13"/>
    <p:sldId id="373" r:id="rId14"/>
    <p:sldId id="320" r:id="rId15"/>
    <p:sldId id="379" r:id="rId16"/>
    <p:sldId id="321" r:id="rId17"/>
    <p:sldId id="418" r:id="rId18"/>
    <p:sldId id="324" r:id="rId19"/>
    <p:sldId id="389" r:id="rId20"/>
    <p:sldId id="380" r:id="rId21"/>
    <p:sldId id="412" r:id="rId22"/>
    <p:sldId id="326" r:id="rId23"/>
    <p:sldId id="390" r:id="rId24"/>
    <p:sldId id="327" r:id="rId25"/>
    <p:sldId id="381" r:id="rId26"/>
    <p:sldId id="328" r:id="rId27"/>
    <p:sldId id="415" r:id="rId28"/>
    <p:sldId id="416" r:id="rId29"/>
    <p:sldId id="329" r:id="rId30"/>
    <p:sldId id="400" r:id="rId31"/>
    <p:sldId id="399" r:id="rId32"/>
    <p:sldId id="398" r:id="rId33"/>
    <p:sldId id="330" r:id="rId34"/>
    <p:sldId id="331" r:id="rId35"/>
    <p:sldId id="332" r:id="rId36"/>
    <p:sldId id="391" r:id="rId37"/>
    <p:sldId id="392" r:id="rId38"/>
    <p:sldId id="397" r:id="rId39"/>
    <p:sldId id="410" r:id="rId40"/>
    <p:sldId id="333" r:id="rId41"/>
    <p:sldId id="334" r:id="rId42"/>
    <p:sldId id="335" r:id="rId43"/>
    <p:sldId id="396" r:id="rId44"/>
    <p:sldId id="339" r:id="rId45"/>
    <p:sldId id="406" r:id="rId46"/>
    <p:sldId id="376" r:id="rId47"/>
    <p:sldId id="401" r:id="rId48"/>
    <p:sldId id="402" r:id="rId49"/>
    <p:sldId id="422" r:id="rId50"/>
    <p:sldId id="423" r:id="rId51"/>
    <p:sldId id="424" r:id="rId52"/>
    <p:sldId id="425" r:id="rId53"/>
    <p:sldId id="426" r:id="rId54"/>
    <p:sldId id="427" r:id="rId55"/>
    <p:sldId id="428" r:id="rId56"/>
    <p:sldId id="429" r:id="rId57"/>
    <p:sldId id="430" r:id="rId58"/>
    <p:sldId id="431" r:id="rId59"/>
    <p:sldId id="432" r:id="rId60"/>
    <p:sldId id="433" r:id="rId61"/>
    <p:sldId id="434" r:id="rId62"/>
    <p:sldId id="435" r:id="rId63"/>
    <p:sldId id="436" r:id="rId64"/>
    <p:sldId id="437" r:id="rId65"/>
    <p:sldId id="438" r:id="rId66"/>
    <p:sldId id="439" r:id="rId67"/>
    <p:sldId id="440" r:id="rId68"/>
    <p:sldId id="441" r:id="rId69"/>
    <p:sldId id="442" r:id="rId7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9" autoAdjust="0"/>
    <p:restoredTop sz="94620" autoAdjust="0"/>
  </p:normalViewPr>
  <p:slideViewPr>
    <p:cSldViewPr>
      <p:cViewPr varScale="1">
        <p:scale>
          <a:sx n="69" d="100"/>
          <a:sy n="69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fld id="{76D2186C-9913-4F2E-86EB-F1E36F4CE9FD}" type="datetimeFigureOut">
              <a:rPr lang="el-GR"/>
              <a:pPr>
                <a:defRPr/>
              </a:pPr>
              <a:t>1/3/2016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fld id="{6682BC3F-FBF9-4954-AEB7-BF35656C63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E483E1-1114-4BED-B956-CE2BBEEAA7A2}" type="slidenum">
              <a:rPr lang="el-GR" smtClean="0"/>
              <a:pPr/>
              <a:t>1</a:t>
            </a:fld>
            <a:endParaRPr 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FF8346-AB27-4466-9293-0F5A5729F362}" type="slidenum">
              <a:rPr lang="el-GR" smtClean="0"/>
              <a:pPr/>
              <a:t>10</a:t>
            </a:fld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C6649E-12AB-4A73-9C99-C3B3B122DC80}" type="slidenum">
              <a:rPr lang="el-GR" smtClean="0"/>
              <a:pPr/>
              <a:t>11</a:t>
            </a:fld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A4852C-8C56-4E86-AC96-59E5AB200E9B}" type="slidenum">
              <a:rPr lang="el-GR" smtClean="0"/>
              <a:pPr/>
              <a:t>12</a:t>
            </a:fld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204378-947D-47C8-ABE9-1AED1B7C2B28}" type="slidenum">
              <a:rPr lang="el-GR" smtClean="0"/>
              <a:pPr/>
              <a:t>13</a:t>
            </a:fld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F229F0-FC72-499A-A208-7018FADE050F}" type="slidenum">
              <a:rPr lang="el-GR" smtClean="0"/>
              <a:pPr/>
              <a:t>14</a:t>
            </a:fld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AC79FD-3E01-41AC-9A1A-42436F67AE47}" type="slidenum">
              <a:rPr lang="el-GR" smtClean="0"/>
              <a:pPr/>
              <a:t>15</a:t>
            </a:fld>
            <a:endParaRPr 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B137DC-9C33-4F5D-815F-415EC4D39BA4}" type="slidenum">
              <a:rPr lang="el-GR" smtClean="0"/>
              <a:pPr/>
              <a:t>16</a:t>
            </a:fld>
            <a:endParaRPr 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43E45B-DD3C-4078-BC68-D21697E1ABAD}" type="slidenum">
              <a:rPr lang="el-GR" smtClean="0"/>
              <a:pPr/>
              <a:t>17</a:t>
            </a:fld>
            <a:endParaRPr 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646A13-3690-479D-B2F9-E986E50FE615}" type="slidenum">
              <a:rPr lang="el-GR" smtClean="0"/>
              <a:pPr/>
              <a:t>18</a:t>
            </a:fld>
            <a:endParaRPr 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9364AB-1926-433E-9573-F31DA02F1AB4}" type="slidenum">
              <a:rPr lang="el-GR" smtClean="0"/>
              <a:pPr/>
              <a:t>19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C429D2-3BB7-445D-8A77-8BC2138CAD8D}" type="slidenum">
              <a:rPr lang="el-GR" smtClean="0"/>
              <a:pPr/>
              <a:t>2</a:t>
            </a:fld>
            <a:endParaRPr 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0E340-4103-460C-B7C9-528F3949A994}" type="slidenum">
              <a:rPr lang="el-GR" smtClean="0"/>
              <a:pPr/>
              <a:t>20</a:t>
            </a:fld>
            <a:endParaRPr 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461420-3FE5-4ED8-A416-D468E9738813}" type="slidenum">
              <a:rPr lang="el-GR" smtClean="0"/>
              <a:pPr/>
              <a:t>21</a:t>
            </a:fld>
            <a:endParaRPr 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660850-AF6D-4956-87FB-EBB71E82F6D7}" type="slidenum">
              <a:rPr lang="el-GR" smtClean="0"/>
              <a:pPr/>
              <a:t>22</a:t>
            </a:fld>
            <a:endParaRPr lang="el-G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BA8278-04AE-4E1F-B286-0A904D3FF94F}" type="slidenum">
              <a:rPr lang="el-GR" smtClean="0"/>
              <a:pPr/>
              <a:t>23</a:t>
            </a:fld>
            <a:endParaRPr lang="el-G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5270B8-3D51-42EA-AAE6-F13B15EB1214}" type="slidenum">
              <a:rPr lang="el-GR" smtClean="0"/>
              <a:pPr/>
              <a:t>24</a:t>
            </a:fld>
            <a:endParaRPr lang="el-G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58FA2C-8FBF-47E7-B094-73884E4286BD}" type="slidenum">
              <a:rPr lang="el-GR" smtClean="0"/>
              <a:pPr/>
              <a:t>25</a:t>
            </a:fld>
            <a:endParaRPr lang="el-G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4EF402-35FF-4D44-8176-7A4E8564AAEB}" type="slidenum">
              <a:rPr lang="el-GR" smtClean="0"/>
              <a:pPr/>
              <a:t>26</a:t>
            </a:fld>
            <a:endParaRPr lang="el-G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B995AF-4D15-49A2-8C8C-C0F729044683}" type="slidenum">
              <a:rPr lang="el-GR" smtClean="0"/>
              <a:pPr/>
              <a:t>27</a:t>
            </a:fld>
            <a:endParaRPr lang="el-G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04811A-44B9-4D00-B3A1-8BA5E1D29B98}" type="slidenum">
              <a:rPr lang="el-GR" smtClean="0"/>
              <a:pPr/>
              <a:t>28</a:t>
            </a:fld>
            <a:endParaRPr lang="el-G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9D221E-92B6-4861-9385-899C7F9BF1EB}" type="slidenum">
              <a:rPr lang="el-GR" smtClean="0"/>
              <a:pPr/>
              <a:t>29</a:t>
            </a:fld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23D372-4AD6-492D-B1C8-B5D8DE893AF4}" type="slidenum">
              <a:rPr lang="el-GR" smtClean="0"/>
              <a:pPr/>
              <a:t>3</a:t>
            </a:fld>
            <a:endParaRPr lang="el-G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3BE000-6EA6-4CF5-9A06-4D0ADB2318DD}" type="slidenum">
              <a:rPr lang="el-GR" smtClean="0"/>
              <a:pPr/>
              <a:t>30</a:t>
            </a:fld>
            <a:endParaRPr lang="el-G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BCA8F3-07BD-468F-B64A-5C1BFA69556A}" type="slidenum">
              <a:rPr lang="el-GR" smtClean="0"/>
              <a:pPr/>
              <a:t>31</a:t>
            </a:fld>
            <a:endParaRPr lang="el-G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4CD809-C416-4F72-94EF-E3E3CF9C5A50}" type="slidenum">
              <a:rPr lang="el-GR" smtClean="0"/>
              <a:pPr/>
              <a:t>32</a:t>
            </a:fld>
            <a:endParaRPr lang="el-G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8140AD-3234-46DD-9406-AF5016459FEF}" type="slidenum">
              <a:rPr lang="el-GR" smtClean="0"/>
              <a:pPr/>
              <a:t>33</a:t>
            </a:fld>
            <a:endParaRPr lang="el-G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D510FF-DA8B-40C9-9C77-37F8AEAE768B}" type="slidenum">
              <a:rPr lang="el-GR" smtClean="0"/>
              <a:pPr/>
              <a:t>34</a:t>
            </a:fld>
            <a:endParaRPr lang="el-G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F53EF8-0B35-4A69-95C0-6BFC4EBB8724}" type="slidenum">
              <a:rPr lang="el-GR" smtClean="0"/>
              <a:pPr/>
              <a:t>35</a:t>
            </a:fld>
            <a:endParaRPr lang="el-G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E1B446-E057-46F2-95DB-48F7EAF40475}" type="slidenum">
              <a:rPr lang="el-GR" smtClean="0"/>
              <a:pPr/>
              <a:t>36</a:t>
            </a:fld>
            <a:endParaRPr lang="el-G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11169A-28D4-460B-92B1-8CBD238FA828}" type="slidenum">
              <a:rPr lang="el-GR" smtClean="0"/>
              <a:pPr/>
              <a:t>37</a:t>
            </a:fld>
            <a:endParaRPr lang="el-G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506B50-4D15-4830-B93D-A1AA864CF82B}" type="slidenum">
              <a:rPr lang="el-GR" smtClean="0"/>
              <a:pPr/>
              <a:t>38</a:t>
            </a:fld>
            <a:endParaRPr lang="el-G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EAB81-95E9-4FD8-B70F-965262226A6C}" type="slidenum">
              <a:rPr lang="el-GR" smtClean="0"/>
              <a:pPr/>
              <a:t>39</a:t>
            </a:fld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E6E677-CF7A-4AF0-BCD8-94D5B98ACC85}" type="slidenum">
              <a:rPr lang="el-GR" smtClean="0"/>
              <a:pPr/>
              <a:t>4</a:t>
            </a:fld>
            <a:endParaRPr lang="el-G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9EE3BA-3B79-4D75-9C19-12465F717762}" type="slidenum">
              <a:rPr lang="el-GR" smtClean="0"/>
              <a:pPr/>
              <a:t>40</a:t>
            </a:fld>
            <a:endParaRPr lang="el-G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9E2AB6-6DBF-49F4-B350-C899ED55BBF9}" type="slidenum">
              <a:rPr lang="el-GR" smtClean="0"/>
              <a:pPr/>
              <a:t>41</a:t>
            </a:fld>
            <a:endParaRPr lang="el-G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A1B3AD-DE28-4712-80DD-39E570F06C82}" type="slidenum">
              <a:rPr lang="el-GR" smtClean="0"/>
              <a:pPr/>
              <a:t>42</a:t>
            </a:fld>
            <a:endParaRPr lang="el-G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763906-D3FF-4682-8FB3-DFEFE480FE5D}" type="slidenum">
              <a:rPr lang="el-GR" smtClean="0"/>
              <a:pPr/>
              <a:t>43</a:t>
            </a:fld>
            <a:endParaRPr lang="el-G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26F417-3016-49AA-A1BF-AE75C27E5E51}" type="slidenum">
              <a:rPr lang="el-GR" smtClean="0"/>
              <a:pPr/>
              <a:t>44</a:t>
            </a:fld>
            <a:endParaRPr lang="el-G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47A993-B08F-4F9B-B043-13AD5D1BD3CF}" type="slidenum">
              <a:rPr lang="el-GR" smtClean="0"/>
              <a:pPr/>
              <a:t>45</a:t>
            </a:fld>
            <a:endParaRPr lang="el-G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0CA043-2559-490A-B0EA-852E7D29259B}" type="slidenum">
              <a:rPr lang="el-GR" smtClean="0"/>
              <a:pPr/>
              <a:t>46</a:t>
            </a:fld>
            <a:endParaRPr lang="el-G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C5CDF8-CA1F-411B-B87D-62C9FF13DD6D}" type="slidenum">
              <a:rPr lang="el-GR" smtClean="0"/>
              <a:pPr/>
              <a:t>47</a:t>
            </a:fld>
            <a:endParaRPr lang="el-G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A224A6-AE18-456B-ABB6-7553BA7E9BCB}" type="slidenum">
              <a:rPr lang="el-GR" smtClean="0"/>
              <a:pPr/>
              <a:t>48</a:t>
            </a:fld>
            <a:endParaRPr lang="el-G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0C705E-C16E-4933-B86C-625FB5BA09A8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9DD2B0-8866-474A-80CC-C49E57908EA2}" type="slidenum">
              <a:rPr lang="el-GR" smtClean="0"/>
              <a:pPr/>
              <a:t>5</a:t>
            </a:fld>
            <a:endParaRPr lang="el-G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54B63E-B3A2-4664-AB06-C8ACD48890F4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1EE920-979E-4163-AC7F-08C913F6F305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DCDC0D-A645-437A-978D-089755E21D21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517525"/>
            <a:ext cx="5022850" cy="37671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2862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9AE639-EC35-4CDF-A562-48C51005141B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FDDB0-AF1D-4404-9767-814BF0F1CE6A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C170BA-EC54-4263-A87D-AEFCD78599D4}" type="slidenum">
              <a:rPr lang="el-GR" smtClean="0"/>
              <a:pPr/>
              <a:t>6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D3C6D0-427E-4AF9-8CAB-0F7F72AD7386}" type="slidenum">
              <a:rPr lang="el-GR" smtClean="0"/>
              <a:pPr/>
              <a:t>7</a:t>
            </a:fld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A57500-9DB1-4927-A021-E6AF36EB4CCD}" type="slidenum">
              <a:rPr lang="el-GR" smtClean="0"/>
              <a:pPr/>
              <a:t>8</a:t>
            </a:fld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57BB1F-1579-4AF3-A4A7-15E5705A9535}" type="slidenum">
              <a:rPr lang="el-GR" smtClean="0"/>
              <a:pPr/>
              <a:t>9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9373AE-8377-4071-91AC-8148021C511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C6BF-185A-4B0D-B38E-D226E7D3038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063DA929-27EC-4133-AB02-7F4652F77D5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5BBEF-BE70-4CD4-9233-6725660BFD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5BA8CB-78C3-47DB-9704-DFCE79AE97A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39AC30-E623-4AD4-9ABA-5984CC9C23D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32A9892E-EDCE-4C3F-BE5D-E12401487F2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F1395797-DFAB-42BC-8324-0884C683CFB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l-GR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CE01452-A144-4308-828A-A3096D5CC27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66BBC8-AE60-439F-B26D-104053EB354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9EB0985-4D4C-45CF-B496-8579D1B140B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58FA6A7-1FE3-4D55-BAB6-742F4AA2E9E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0AC96D-AAB0-45EE-A20A-B9026A56D0D3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450" y="620688"/>
            <a:ext cx="7010400" cy="554461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b="1" dirty="0" smtClean="0">
                <a:solidFill>
                  <a:schemeClr val="tx1"/>
                </a:solidFill>
              </a:rPr>
              <a:t>ΒΙΟΜΕΤΑΤΡΟΠΗ-ΑΠΕΚΚΡΙΣΗ</a:t>
            </a:r>
            <a:r>
              <a:rPr lang="el-GR" sz="4400" dirty="0" smtClean="0">
                <a:solidFill>
                  <a:schemeClr val="tx1"/>
                </a:solidFill>
              </a:rPr>
              <a:t> </a:t>
            </a:r>
            <a:br>
              <a:rPr lang="el-GR" sz="4400" dirty="0" smtClean="0">
                <a:solidFill>
                  <a:schemeClr val="tx1"/>
                </a:solidFill>
              </a:rPr>
            </a:br>
            <a:r>
              <a:rPr lang="el-GR" sz="4400" b="1" dirty="0" smtClean="0">
                <a:solidFill>
                  <a:schemeClr val="tx1"/>
                </a:solidFill>
              </a:rPr>
              <a:t>ΤΟΞΙΚΩΝ ΟΥΣΙΩΝ</a:t>
            </a:r>
            <a:br>
              <a:rPr lang="el-GR" sz="4400" b="1" dirty="0" smtClean="0">
                <a:solidFill>
                  <a:schemeClr val="tx1"/>
                </a:solidFill>
              </a:rPr>
            </a:br>
            <a:r>
              <a:rPr lang="el-GR" sz="4400" b="1" dirty="0" smtClean="0">
                <a:solidFill>
                  <a:schemeClr val="tx1"/>
                </a:solidFill>
              </a:rPr>
              <a:t/>
            </a:r>
            <a:br>
              <a:rPr lang="el-GR" sz="4400" b="1" dirty="0" smtClean="0">
                <a:solidFill>
                  <a:schemeClr val="tx1"/>
                </a:solidFill>
              </a:rPr>
            </a:br>
            <a:r>
              <a:rPr lang="el-GR" sz="3300" b="1" dirty="0" err="1" smtClean="0">
                <a:solidFill>
                  <a:schemeClr val="tx1"/>
                </a:solidFill>
              </a:rPr>
              <a:t>Κατσέλου</a:t>
            </a:r>
            <a:r>
              <a:rPr lang="el-GR" sz="3300" b="1" dirty="0" smtClean="0">
                <a:solidFill>
                  <a:schemeClr val="tx1"/>
                </a:solidFill>
              </a:rPr>
              <a:t> Μαρία</a:t>
            </a:r>
            <a:r>
              <a:rPr lang="el-GR" sz="2800" dirty="0" smtClean="0">
                <a:solidFill>
                  <a:schemeClr val="tx1"/>
                </a:solidFill>
              </a:rPr>
              <a:t/>
            </a:r>
            <a:br>
              <a:rPr lang="el-GR" sz="2800" dirty="0" smtClean="0">
                <a:solidFill>
                  <a:schemeClr val="tx1"/>
                </a:solidFill>
              </a:rPr>
            </a:br>
            <a:r>
              <a:rPr lang="el-GR" sz="2500" dirty="0" smtClean="0">
                <a:solidFill>
                  <a:schemeClr val="tx1"/>
                </a:solidFill>
              </a:rPr>
              <a:t>Υποψήφια Διδάκτωρ Τοξικολογίας</a:t>
            </a:r>
            <a:br>
              <a:rPr lang="el-GR" sz="2500" dirty="0" smtClean="0">
                <a:solidFill>
                  <a:schemeClr val="tx1"/>
                </a:solidFill>
              </a:rPr>
            </a:br>
            <a:r>
              <a:rPr lang="el-GR" sz="2500" dirty="0" smtClean="0">
                <a:solidFill>
                  <a:schemeClr val="tx1"/>
                </a:solidFill>
              </a:rPr>
              <a:t>Επιστ. Συνεργάτης Εργαστηρίου Ιατροδικαστικής και Τοξικολογίας, Ιατρική Αθηνών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549275"/>
            <a:ext cx="7596187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600" b="1" smtClean="0"/>
              <a:t>Λιπόφιλες και υδρόφιλες ουσίες με διαφορετική συμπεριφορά</a:t>
            </a:r>
            <a:r>
              <a:rPr lang="el-GR" sz="3200" b="1" smtClean="0"/>
              <a:t/>
            </a:r>
            <a:br>
              <a:rPr lang="el-GR" sz="3200" b="1" smtClean="0"/>
            </a:br>
            <a:endParaRPr lang="el-GR" sz="3200" b="1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87450" y="2205038"/>
            <a:ext cx="7056438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l-GR" b="1" smtClean="0"/>
              <a:t>- Οργανοχλωριωμένα εντομοκτόνα  (συσσώρευση), οργανοφωσφορικά (ταχεία υδρόλυση)</a:t>
            </a:r>
          </a:p>
          <a:p>
            <a:pPr algn="just" eaLnBrk="1" hangingPunct="1">
              <a:buFont typeface="Wingdings" pitchFamily="2" charset="2"/>
              <a:buNone/>
            </a:pPr>
            <a:endParaRPr lang="el-GR" b="1" smtClean="0"/>
          </a:p>
          <a:p>
            <a:pPr algn="just" eaLnBrk="1" hangingPunct="1">
              <a:buFont typeface="Wingdings" pitchFamily="2" charset="2"/>
              <a:buNone/>
            </a:pPr>
            <a:r>
              <a:rPr lang="el-GR" b="1" smtClean="0"/>
              <a:t> - </a:t>
            </a:r>
            <a:r>
              <a:rPr lang="en-GB" b="1" smtClean="0"/>
              <a:t>Paraquat</a:t>
            </a:r>
            <a:r>
              <a:rPr lang="el-GR" b="1" smtClean="0"/>
              <a:t>,</a:t>
            </a:r>
            <a:r>
              <a:rPr lang="en-GB" b="1" smtClean="0"/>
              <a:t> </a:t>
            </a:r>
            <a:r>
              <a:rPr lang="el-GR" b="1" smtClean="0"/>
              <a:t>υδατοδιαλυτό, ελάχιστη απορρόφηση, ταχύτατη απέκκριση</a:t>
            </a:r>
          </a:p>
          <a:p>
            <a:pPr eaLnBrk="1" hangingPunct="1"/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mtClean="0"/>
              <a:t>Βιομετατροπή ουσιών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971550" y="1981200"/>
            <a:ext cx="7921625" cy="4114800"/>
          </a:xfrm>
        </p:spPr>
        <p:txBody>
          <a:bodyPr/>
          <a:lstStyle/>
          <a:p>
            <a:r>
              <a:rPr lang="el-GR" smtClean="0"/>
              <a:t>Στο ήπαρ</a:t>
            </a:r>
          </a:p>
          <a:p>
            <a:r>
              <a:rPr lang="el-GR" smtClean="0"/>
              <a:t>Εξωηπατικά:</a:t>
            </a:r>
          </a:p>
          <a:p>
            <a:pPr>
              <a:buFont typeface="Wingdings" pitchFamily="2" charset="2"/>
              <a:buNone/>
            </a:pPr>
            <a:r>
              <a:rPr lang="el-GR" smtClean="0"/>
              <a:t>     έντερο (εστεράσες, λιπάσες, β-</a:t>
            </a:r>
          </a:p>
          <a:p>
            <a:pPr>
              <a:buFont typeface="Wingdings" pitchFamily="2" charset="2"/>
              <a:buNone/>
            </a:pPr>
            <a:r>
              <a:rPr lang="el-GR" smtClean="0"/>
              <a:t>     γλυκουρονιδάσες)</a:t>
            </a:r>
          </a:p>
          <a:p>
            <a:pPr>
              <a:buFont typeface="Wingdings" pitchFamily="2" charset="2"/>
              <a:buNone/>
            </a:pPr>
            <a:r>
              <a:rPr lang="el-GR" smtClean="0"/>
              <a:t>     νεφρούς, πνεύμονες κλπ.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Φάσεις βιομετατροπής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650" y="2133600"/>
            <a:ext cx="787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3200" b="1" smtClean="0"/>
              <a:t>ΦΑΣΗ 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mtClean="0"/>
              <a:t>Αποκάλυψη και προσθήκη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mtClean="0"/>
              <a:t>λειτουργικών ομάδων (-ΟΗ, </a:t>
            </a:r>
            <a:r>
              <a:rPr lang="en-US" smtClean="0"/>
              <a:t>-NH, </a:t>
            </a:r>
            <a:r>
              <a:rPr lang="el-GR" smtClean="0"/>
              <a:t>-</a:t>
            </a:r>
            <a:r>
              <a:rPr lang="en-US" smtClean="0"/>
              <a:t>SH, -COOH</a:t>
            </a:r>
            <a:r>
              <a:rPr lang="el-GR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mtClean="0"/>
              <a:t>Οξείδωση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mtClean="0"/>
              <a:t>Αναγωγή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mtClean="0"/>
              <a:t>Υδρόλυση</a:t>
            </a:r>
          </a:p>
          <a:p>
            <a:pPr eaLnBrk="1" hangingPunct="1">
              <a:lnSpc>
                <a:spcPct val="90000"/>
              </a:lnSpc>
            </a:pPr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b="1" smtClean="0"/>
              <a:t>Φάσεις βιομετατροπής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692275" y="2205038"/>
            <a:ext cx="7010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3200" b="1" smtClean="0"/>
              <a:t>ΦΑΣΗ ΙΙ</a:t>
            </a:r>
          </a:p>
          <a:p>
            <a:pPr eaLnBrk="1" hangingPunct="1">
              <a:buFont typeface="Wingdings" pitchFamily="2" charset="2"/>
              <a:buNone/>
            </a:pPr>
            <a:endParaRPr lang="el-GR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l-GR" smtClean="0"/>
              <a:t>Σύνθεση (μεθυλίωση, ακετυλίωση)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l-GR" smtClean="0"/>
              <a:t>Σύζευξη με ενδογενείς ουσίες</a:t>
            </a:r>
          </a:p>
          <a:p>
            <a:pPr eaLnBrk="1" hangingPunct="1"/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404813"/>
            <a:ext cx="7010400" cy="1295400"/>
          </a:xfrm>
        </p:spPr>
        <p:txBody>
          <a:bodyPr/>
          <a:lstStyle/>
          <a:p>
            <a:pPr eaLnBrk="1" hangingPunct="1"/>
            <a:r>
              <a:rPr lang="el-GR" b="1" smtClean="0"/>
              <a:t>Οξείδωση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44675"/>
            <a:ext cx="8353425" cy="43307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smtClean="0"/>
              <a:t>Στο ηπατικό μικροσωματικό σύστημα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mtClean="0"/>
              <a:t>    Μονοοξυγενάσες-Ενζυμικά συστήματα δύο ενζύμων (συνεζευγμένων) στις μεμβράνες ενδοπλασματικού δικτύου: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smtClean="0"/>
              <a:t>   Αναγωγάση κυτοχρώματος </a:t>
            </a:r>
            <a:r>
              <a:rPr lang="en-US" smtClean="0"/>
              <a:t>P</a:t>
            </a:r>
            <a:r>
              <a:rPr lang="en-US" baseline="-25000" smtClean="0"/>
              <a:t>450 </a:t>
            </a:r>
            <a:r>
              <a:rPr lang="el-GR" baseline="-25000" smtClean="0"/>
              <a:t> </a:t>
            </a:r>
            <a:r>
              <a:rPr lang="el-GR" smtClean="0"/>
              <a:t>με συνένζυμο  το </a:t>
            </a:r>
            <a:r>
              <a:rPr lang="en-US" smtClean="0"/>
              <a:t>NADPH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smtClean="0"/>
              <a:t>   α-κυτόχρωμα </a:t>
            </a:r>
            <a:r>
              <a:rPr lang="en-US" smtClean="0"/>
              <a:t>P</a:t>
            </a:r>
            <a:r>
              <a:rPr lang="el-GR" baseline="-25000" smtClean="0"/>
              <a:t>450</a:t>
            </a:r>
            <a:r>
              <a:rPr lang="en-US" smtClean="0"/>
              <a:t> </a:t>
            </a:r>
            <a:r>
              <a:rPr lang="el-GR" smtClean="0"/>
              <a:t>που περιέχει αίμη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RH + NADPH + O2 + H+ = ROH + NADP+ +H2O</a:t>
            </a:r>
            <a:endParaRPr lang="el-GR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17411" name="Picture 2" descr="Picture 0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60350"/>
            <a:ext cx="9144000" cy="633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Οξείδωση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16013" y="1981200"/>
            <a:ext cx="7570787" cy="4184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mtClean="0">
                <a:cs typeface="Arial" charset="0"/>
              </a:rPr>
              <a:t>Αλειφατική οξείδωση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smtClean="0"/>
              <a:t>Μεπροβαμάτη → Υδροξυμεπροβαμάτη</a:t>
            </a:r>
          </a:p>
          <a:p>
            <a:pPr eaLnBrk="1" hangingPunct="1">
              <a:buFont typeface="Wingdings" pitchFamily="2" charset="2"/>
              <a:buNone/>
            </a:pPr>
            <a:endParaRPr lang="el-GR" smtClean="0"/>
          </a:p>
          <a:p>
            <a:pPr eaLnBrk="1" hangingPunct="1">
              <a:buFont typeface="Wingdings" pitchFamily="2" charset="2"/>
              <a:buNone/>
            </a:pPr>
            <a:r>
              <a:rPr lang="el-GR" smtClean="0"/>
              <a:t>Αρωματική υδροξυλίωση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smtClean="0"/>
              <a:t>Φαινοβαρβιτάλη → Υδροξυφαινοβαρβιτάλη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smtClean="0"/>
              <a:t>Χλωροπρομαζίνη → Υδροξυχλωροπρομαζίνη</a:t>
            </a:r>
          </a:p>
          <a:p>
            <a:pPr eaLnBrk="1" hangingPunct="1">
              <a:buFont typeface="Wingdings" pitchFamily="2" charset="2"/>
              <a:buNone/>
            </a:pPr>
            <a:endParaRPr lang="el-GR" smtClean="0">
              <a:cs typeface="Arial" charset="0"/>
            </a:endParaRPr>
          </a:p>
        </p:txBody>
      </p:sp>
      <p:pic>
        <p:nvPicPr>
          <p:cNvPr id="18436" name="Picture 5" descr="http://1.bp.blogspot.com/_lgGR-n1R8i0/SAW4De3QiJI/AAAAAAAAAV0/nVlKin5JfQI/s320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8100" y="4868863"/>
            <a:ext cx="52800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 descr="les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679243" y="1600200"/>
            <a:ext cx="6020463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Ν- και </a:t>
            </a:r>
            <a:r>
              <a:rPr lang="en-GB" b="1" smtClean="0"/>
              <a:t>S-</a:t>
            </a:r>
            <a:r>
              <a:rPr lang="el-GR" b="1" smtClean="0"/>
              <a:t> οξείδωση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2400" smtClean="0"/>
              <a:t>1ταγείς αμίνες</a:t>
            </a:r>
            <a:r>
              <a:rPr lang="el-GR" sz="2400" smtClean="0">
                <a:cs typeface="Arial" charset="0"/>
              </a:rPr>
              <a:t>→Ν-οξείδια (ενζυμικά ή αυθόρμητα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>
                <a:cs typeface="Arial" charset="0"/>
              </a:rPr>
              <a:t>παρουσία νερού)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>
                <a:cs typeface="Arial" charset="0"/>
              </a:rPr>
              <a:t>Ημιπραμίνη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>
                <a:cs typeface="Arial" charset="0"/>
              </a:rPr>
              <a:t>Μεθαδόνη</a:t>
            </a:r>
          </a:p>
          <a:p>
            <a:pPr eaLnBrk="1" hangingPunct="1">
              <a:buFont typeface="Wingdings" pitchFamily="2" charset="2"/>
              <a:buNone/>
            </a:pPr>
            <a:endParaRPr lang="el-GR" sz="2400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>
                <a:cs typeface="Arial" charset="0"/>
              </a:rPr>
              <a:t>φαινοθειαζίνες→ </a:t>
            </a:r>
            <a:r>
              <a:rPr lang="en-GB" sz="2400" smtClean="0">
                <a:cs typeface="Arial" charset="0"/>
              </a:rPr>
              <a:t>S-</a:t>
            </a:r>
            <a:r>
              <a:rPr lang="el-GR" sz="2400" smtClean="0">
                <a:cs typeface="Arial" charset="0"/>
              </a:rPr>
              <a:t>οξείδια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>
                <a:cs typeface="Arial" charset="0"/>
              </a:rPr>
              <a:t>θειοριδαζίδη→σουλφοξείδια, σουλφόνες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>
                <a:cs typeface="Arial" charset="0"/>
              </a:rPr>
              <a:t>Π.χ. μεσοριδαζίδη, σουλφοριδαζίδη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>
                <a:cs typeface="Arial" charset="0"/>
              </a:rPr>
              <a:t>(αντιψυχωσικοί παράγοντες)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763713" y="549275"/>
            <a:ext cx="7010400" cy="1295400"/>
          </a:xfrm>
        </p:spPr>
        <p:txBody>
          <a:bodyPr>
            <a:normAutofit fontScale="90000"/>
          </a:bodyPr>
          <a:lstStyle/>
          <a:p>
            <a:r>
              <a:rPr lang="el-GR" b="1" smtClean="0"/>
              <a:t>Οξείδωση</a:t>
            </a:r>
            <a:r>
              <a:rPr lang="el-GR" smtClean="0"/>
              <a:t/>
            </a:r>
            <a:br>
              <a:rPr lang="el-GR" smtClean="0"/>
            </a:br>
            <a:endParaRPr lang="el-GR" smtClean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1619250" y="1557338"/>
            <a:ext cx="7010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l-GR" smtClean="0"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smtClean="0">
                <a:cs typeface="Arial" charset="0"/>
              </a:rPr>
              <a:t>Οξειδωτική απαμίνωση (αμινοξειδάσες)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cs typeface="Arial" charset="0"/>
              </a:rPr>
              <a:t>    </a:t>
            </a:r>
            <a:r>
              <a:rPr lang="en-US" sz="2400" smtClean="0">
                <a:cs typeface="Arial" charset="0"/>
              </a:rPr>
              <a:t>R-CH</a:t>
            </a:r>
            <a:r>
              <a:rPr lang="en-US" sz="2400" baseline="-25000" smtClean="0">
                <a:cs typeface="Arial" charset="0"/>
              </a:rPr>
              <a:t>2</a:t>
            </a:r>
            <a:r>
              <a:rPr lang="en-US" sz="2400" smtClean="0">
                <a:cs typeface="Arial" charset="0"/>
              </a:rPr>
              <a:t>-NH</a:t>
            </a:r>
            <a:r>
              <a:rPr lang="en-US" sz="2400" baseline="-25000" smtClean="0">
                <a:cs typeface="Arial" charset="0"/>
              </a:rPr>
              <a:t>2</a:t>
            </a:r>
            <a:r>
              <a:rPr lang="en-US" sz="2400" smtClean="0">
                <a:cs typeface="Arial" charset="0"/>
              </a:rPr>
              <a:t> → R-CHO + NH</a:t>
            </a:r>
            <a:r>
              <a:rPr lang="en-US" sz="2400" baseline="-25000" smtClean="0">
                <a:cs typeface="Arial" charset="0"/>
              </a:rPr>
              <a:t>3</a:t>
            </a:r>
            <a:endParaRPr lang="el-GR" sz="2400" baseline="-25000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sz="2400" baseline="-25000" smtClean="0">
                <a:cs typeface="Arial" charset="0"/>
              </a:rPr>
              <a:t>      </a:t>
            </a:r>
            <a:r>
              <a:rPr lang="el-GR" sz="2400" smtClean="0">
                <a:cs typeface="Arial" charset="0"/>
              </a:rPr>
              <a:t>Αμφεταμίνη </a:t>
            </a:r>
            <a:r>
              <a:rPr lang="en-US" sz="2400" smtClean="0">
                <a:cs typeface="Arial" charset="0"/>
              </a:rPr>
              <a:t>→ </a:t>
            </a:r>
            <a:r>
              <a:rPr lang="el-GR" sz="2400" smtClean="0">
                <a:cs typeface="Arial" charset="0"/>
              </a:rPr>
              <a:t>Φαινυλακετόνη</a:t>
            </a:r>
            <a:endParaRPr lang="en-US" sz="2400" baseline="-25000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l-GR" baseline="-25000" smtClean="0"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smtClean="0">
                <a:cs typeface="Arial" charset="0"/>
              </a:rPr>
              <a:t>Αποθείωση (αντικατάσταση </a:t>
            </a:r>
            <a:r>
              <a:rPr lang="en-GB" smtClean="0">
                <a:cs typeface="Arial" charset="0"/>
              </a:rPr>
              <a:t>S </a:t>
            </a:r>
            <a:r>
              <a:rPr lang="el-GR" smtClean="0">
                <a:cs typeface="Arial" charset="0"/>
              </a:rPr>
              <a:t>από Ο)</a:t>
            </a:r>
            <a:endParaRPr lang="en-US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cs typeface="Arial" charset="0"/>
              </a:rPr>
              <a:t>    </a:t>
            </a:r>
            <a:r>
              <a:rPr lang="en-US" sz="2400" smtClean="0">
                <a:cs typeface="Arial" charset="0"/>
              </a:rPr>
              <a:t>R-SH → R-OH</a:t>
            </a:r>
            <a:endParaRPr lang="el-GR" sz="2400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>
                <a:cs typeface="Arial" charset="0"/>
              </a:rPr>
              <a:t>   Θειοπεντάλη, παραθείο, μαλαθείο</a:t>
            </a:r>
          </a:p>
          <a:p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404813"/>
            <a:ext cx="5992813" cy="1295400"/>
          </a:xfrm>
        </p:spPr>
        <p:txBody>
          <a:bodyPr/>
          <a:lstStyle/>
          <a:p>
            <a:pPr eaLnBrk="1" hangingPunct="1"/>
            <a:r>
              <a:rPr lang="el-GR" b="1" smtClean="0"/>
              <a:t>Βιομετατροπή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42988" y="1844675"/>
            <a:ext cx="7416800" cy="41052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smtClean="0"/>
              <a:t>Το σύνολο των βιοχημικών διεργασιών μέσω των οποίων μία ξενοβιοτική ουσία υπόκειται εισερχόμενη στον οργανισμό</a:t>
            </a:r>
          </a:p>
          <a:p>
            <a:pPr eaLnBrk="1" hangingPunct="1"/>
            <a:r>
              <a:rPr lang="el-GR" smtClean="0"/>
              <a:t>Αποτέλεσμα είναι ο σχηματισμός υδατοδιαλυτών προϊόντων, χημικά διαφόρων από τη μητρική ουσία</a:t>
            </a:r>
          </a:p>
          <a:p>
            <a:pPr eaLnBrk="1" hangingPunct="1"/>
            <a:r>
              <a:rPr lang="el-GR" smtClean="0"/>
              <a:t>Τα προϊόντα βιομετατροπής απεκκρίνονται  ευχερέστερα από τον οργανισμό</a:t>
            </a:r>
          </a:p>
          <a:p>
            <a:r>
              <a:rPr lang="el-GR" smtClean="0"/>
              <a:t>Δεν συνοδεύεται από παραγωγή ενέργειας </a:t>
            </a:r>
            <a:br>
              <a:rPr lang="el-GR" smtClean="0"/>
            </a:br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549275"/>
            <a:ext cx="70104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b="1" smtClean="0"/>
              <a:t>Οξείδωση</a:t>
            </a:r>
            <a:r>
              <a:rPr lang="el-GR" smtClean="0"/>
              <a:t/>
            </a:r>
            <a:br>
              <a:rPr lang="el-GR" smtClean="0"/>
            </a:br>
            <a:endParaRPr lang="el-GR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87450" y="1916113"/>
            <a:ext cx="820896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l-GR" smtClean="0"/>
              <a:t>Ο-απαλκυλίωση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mtClean="0"/>
              <a:t>    </a:t>
            </a:r>
            <a:r>
              <a:rPr lang="en-US" smtClean="0"/>
              <a:t>R-O-CH</a:t>
            </a:r>
            <a:r>
              <a:rPr lang="en-US" baseline="-25000" smtClean="0"/>
              <a:t>3</a:t>
            </a:r>
            <a:r>
              <a:rPr lang="en-US" smtClean="0"/>
              <a:t> →</a:t>
            </a:r>
            <a:r>
              <a:rPr lang="el-GR" smtClean="0"/>
              <a:t> </a:t>
            </a:r>
            <a:r>
              <a:rPr lang="en-US" smtClean="0"/>
              <a:t>R-O</a:t>
            </a:r>
            <a:r>
              <a:rPr lang="el-GR" smtClean="0"/>
              <a:t>Η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mtClean="0"/>
              <a:t>    Κωδεϊνη </a:t>
            </a:r>
            <a:r>
              <a:rPr lang="el-GR" smtClean="0">
                <a:cs typeface="Arial" charset="0"/>
              </a:rPr>
              <a:t>→ Μορφίνη</a:t>
            </a:r>
            <a:endParaRPr lang="en-US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l-GR" smtClean="0"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l-GR" smtClean="0"/>
          </a:p>
          <a:p>
            <a:pPr eaLnBrk="1" hangingPunct="1">
              <a:buFont typeface="Wingdings" pitchFamily="2" charset="2"/>
              <a:buNone/>
            </a:pPr>
            <a:endParaRPr lang="el-GR" smtClean="0"/>
          </a:p>
          <a:p>
            <a:pPr eaLnBrk="1" hangingPunct="1">
              <a:buFont typeface="Wingdings" pitchFamily="2" charset="2"/>
              <a:buNone/>
            </a:pPr>
            <a:r>
              <a:rPr lang="el-GR" smtClean="0">
                <a:cs typeface="Arial" charset="0"/>
              </a:rPr>
              <a:t> </a:t>
            </a:r>
            <a:endParaRPr lang="el-GR" smtClean="0"/>
          </a:p>
          <a:p>
            <a:pPr eaLnBrk="1" hangingPunct="1">
              <a:buFont typeface="Wingdings" pitchFamily="2" charset="2"/>
              <a:buNone/>
            </a:pPr>
            <a:endParaRPr lang="el-GR" smtClean="0"/>
          </a:p>
          <a:p>
            <a:pPr eaLnBrk="1" hangingPunct="1">
              <a:buFont typeface="Wingdings" pitchFamily="2" charset="2"/>
              <a:buNone/>
            </a:pPr>
            <a:endParaRPr lang="el-GR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l-GR" smtClean="0">
              <a:cs typeface="Arial" charset="0"/>
            </a:endParaRPr>
          </a:p>
        </p:txBody>
      </p:sp>
      <p:pic>
        <p:nvPicPr>
          <p:cNvPr id="22532" name="Picture 5" descr="http://www.scielo.br/img/revistas/bjps/v46n3/a03fig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716338"/>
            <a:ext cx="5545138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b="1" smtClean="0"/>
              <a:t>Οξείδωση</a:t>
            </a:r>
            <a:r>
              <a:rPr lang="el-GR" smtClean="0"/>
              <a:t/>
            </a:r>
            <a:br>
              <a:rPr lang="el-GR" smtClean="0"/>
            </a:br>
            <a:endParaRPr lang="el-GR" smtClean="0"/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l-GR" smtClean="0"/>
              <a:t>Ν-απαλκυλίωση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l-GR" smtClean="0"/>
              <a:t>  </a:t>
            </a:r>
            <a:r>
              <a:rPr lang="en-US" smtClean="0"/>
              <a:t> R-N-(CH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l-GR" smtClean="0">
                <a:cs typeface="Arial" charset="0"/>
              </a:rPr>
              <a:t>→ </a:t>
            </a:r>
            <a:r>
              <a:rPr lang="en-US" smtClean="0"/>
              <a:t>R-NH-CH</a:t>
            </a:r>
            <a:r>
              <a:rPr lang="en-US" baseline="-25000" smtClean="0"/>
              <a:t>3</a:t>
            </a:r>
            <a:r>
              <a:rPr lang="en-US" smtClean="0"/>
              <a:t> </a:t>
            </a:r>
            <a:r>
              <a:rPr lang="el-GR" smtClean="0">
                <a:cs typeface="Arial" charset="0"/>
              </a:rPr>
              <a:t>→ </a:t>
            </a:r>
            <a:r>
              <a:rPr lang="en-US" smtClean="0"/>
              <a:t>R-NH</a:t>
            </a:r>
            <a:r>
              <a:rPr lang="en-US" baseline="-25000" smtClean="0"/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mtClean="0"/>
              <a:t>   Κωδεϊνη </a:t>
            </a:r>
            <a:r>
              <a:rPr lang="el-GR" smtClean="0">
                <a:cs typeface="Arial" charset="0"/>
              </a:rPr>
              <a:t>→ Νορκωδείνη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mtClean="0">
                <a:cs typeface="Arial" charset="0"/>
              </a:rPr>
              <a:t>   Διαζεπάμη → Νορδιαζεπάμη</a:t>
            </a:r>
          </a:p>
          <a:p>
            <a:pPr>
              <a:buFont typeface="Wingdings" pitchFamily="2" charset="2"/>
              <a:buNone/>
            </a:pPr>
            <a:endParaRPr lang="el-GR" smtClean="0"/>
          </a:p>
        </p:txBody>
      </p:sp>
      <p:pic>
        <p:nvPicPr>
          <p:cNvPr id="23556" name="Picture 2" descr="https://encrypted-tbn3.gstatic.com/images?q=tbn:ANd9GcREHivzuA_QdM8MDKQeXQ-FTC6r0U1UUrfuZvTCGBe0e7lSJxv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4365625"/>
            <a:ext cx="4824412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Αφυδρογόνωση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088" y="1981200"/>
            <a:ext cx="7859712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smtClean="0"/>
              <a:t>Μη μικροσωμιακή οξείδωση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mtClean="0"/>
              <a:t>Κυτταροπλασματικά ένζυμα</a:t>
            </a:r>
          </a:p>
          <a:p>
            <a:pPr eaLnBrk="1" hangingPunct="1"/>
            <a:r>
              <a:rPr lang="el-GR" smtClean="0"/>
              <a:t>Αλειφατικές αλκοόλες→αλδεϋδες, κετόνες π.χ.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mtClean="0"/>
              <a:t>Αιθυλική αλκοόλη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mtClean="0">
                <a:cs typeface="Arial" charset="0"/>
              </a:rPr>
              <a:t>          ↓ αλκοολική αφυδρογονάση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mtClean="0">
                <a:cs typeface="Arial" charset="0"/>
              </a:rPr>
              <a:t>Ακεταλδεϋδη</a:t>
            </a:r>
            <a:endParaRPr lang="el-GR" smtClean="0"/>
          </a:p>
          <a:p>
            <a:pPr eaLnBrk="1" hangingPunct="1">
              <a:buFont typeface="Wingdings" pitchFamily="2" charset="2"/>
              <a:buNone/>
            </a:pPr>
            <a:r>
              <a:rPr lang="el-GR" smtClean="0">
                <a:cs typeface="Arial" charset="0"/>
              </a:rPr>
              <a:t>          ↓αλδευδική αφυδρογονάση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mtClean="0">
                <a:cs typeface="Arial" charset="0"/>
              </a:rPr>
              <a:t>Οξεικό οξύ  </a:t>
            </a:r>
            <a:r>
              <a:rPr lang="el-GR" smtClean="0"/>
              <a:t>→ αντιδράσεις σύζευξης</a:t>
            </a:r>
            <a:endParaRPr lang="el-GR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l-GR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25603" name="Content Placeholder 3" descr="Figure 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60350"/>
            <a:ext cx="9144000" cy="633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457200"/>
            <a:ext cx="6562725" cy="1295400"/>
          </a:xfrm>
        </p:spPr>
        <p:txBody>
          <a:bodyPr/>
          <a:lstStyle/>
          <a:p>
            <a:pPr eaLnBrk="1" hangingPunct="1"/>
            <a:r>
              <a:rPr lang="el-GR" b="1" smtClean="0"/>
              <a:t>Αναγωγή</a:t>
            </a:r>
            <a:endParaRPr lang="el-GR" sz="2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981200"/>
            <a:ext cx="8147050" cy="41846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smtClean="0">
                <a:cs typeface="Arial" charset="0"/>
              </a:rPr>
              <a:t>Επίδραση αναγωγασών μικροσωμάτων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mtClean="0">
                <a:cs typeface="Arial" charset="0"/>
              </a:rPr>
              <a:t>κυτταροπλάσματος ή εντερικών βακτηριδίων</a:t>
            </a:r>
          </a:p>
          <a:p>
            <a:pPr eaLnBrk="1" hangingPunct="1"/>
            <a:r>
              <a:rPr lang="el-GR" smtClean="0">
                <a:cs typeface="Arial" charset="0"/>
              </a:rPr>
              <a:t>Αζω-ομάδας: </a:t>
            </a:r>
            <a:endParaRPr lang="en-US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cs typeface="Arial" charset="0"/>
              </a:rPr>
              <a:t>    R</a:t>
            </a:r>
            <a:r>
              <a:rPr lang="el-GR" smtClean="0">
                <a:cs typeface="Arial" charset="0"/>
              </a:rPr>
              <a:t>-Ν=Ν</a:t>
            </a:r>
            <a:r>
              <a:rPr lang="en-US" smtClean="0">
                <a:cs typeface="Arial" charset="0"/>
              </a:rPr>
              <a:t>-R</a:t>
            </a:r>
            <a:r>
              <a:rPr lang="el-GR" smtClean="0">
                <a:cs typeface="Arial" charset="0"/>
              </a:rPr>
              <a:t>→ </a:t>
            </a:r>
            <a:r>
              <a:rPr lang="en-US" smtClean="0">
                <a:cs typeface="Arial" charset="0"/>
              </a:rPr>
              <a:t>R</a:t>
            </a:r>
            <a:r>
              <a:rPr lang="el-GR" smtClean="0">
                <a:cs typeface="Arial" charset="0"/>
              </a:rPr>
              <a:t>-ΝΗ</a:t>
            </a:r>
            <a:r>
              <a:rPr lang="el-GR" baseline="-25000" smtClean="0">
                <a:cs typeface="Arial" charset="0"/>
              </a:rPr>
              <a:t>2</a:t>
            </a:r>
            <a:r>
              <a:rPr lang="el-GR" smtClean="0">
                <a:cs typeface="Arial" charset="0"/>
              </a:rPr>
              <a:t> + Η</a:t>
            </a:r>
            <a:r>
              <a:rPr lang="el-GR" baseline="-25000" smtClean="0">
                <a:cs typeface="Arial" charset="0"/>
              </a:rPr>
              <a:t>2</a:t>
            </a:r>
            <a:r>
              <a:rPr lang="el-GR" smtClean="0">
                <a:cs typeface="Arial" charset="0"/>
              </a:rPr>
              <a:t>Ν-</a:t>
            </a:r>
            <a:r>
              <a:rPr lang="en-US" smtClean="0">
                <a:cs typeface="Arial" charset="0"/>
              </a:rPr>
              <a:t>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cs typeface="Arial" charset="0"/>
              </a:rPr>
              <a:t>    </a:t>
            </a:r>
            <a:r>
              <a:rPr lang="el-GR" smtClean="0">
                <a:cs typeface="Arial" charset="0"/>
              </a:rPr>
              <a:t>π.χ. Ταρτραζίνη, Προντοζίλη</a:t>
            </a:r>
          </a:p>
          <a:p>
            <a:pPr eaLnBrk="1" hangingPunct="1"/>
            <a:r>
              <a:rPr lang="el-GR" smtClean="0">
                <a:cs typeface="Arial" charset="0"/>
              </a:rPr>
              <a:t>Νιτρο-ομάδας: </a:t>
            </a:r>
            <a:endParaRPr lang="en-US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cs typeface="Arial" charset="0"/>
              </a:rPr>
              <a:t>    R</a:t>
            </a:r>
            <a:r>
              <a:rPr lang="el-GR" smtClean="0">
                <a:cs typeface="Arial" charset="0"/>
              </a:rPr>
              <a:t>-ΝΟ</a:t>
            </a:r>
            <a:r>
              <a:rPr lang="el-GR" baseline="-25000" smtClean="0">
                <a:cs typeface="Arial" charset="0"/>
              </a:rPr>
              <a:t>2</a:t>
            </a:r>
            <a:r>
              <a:rPr lang="el-GR" smtClean="0">
                <a:cs typeface="Arial" charset="0"/>
              </a:rPr>
              <a:t> → </a:t>
            </a:r>
            <a:r>
              <a:rPr lang="en-US" smtClean="0">
                <a:cs typeface="Arial" charset="0"/>
              </a:rPr>
              <a:t>R</a:t>
            </a:r>
            <a:r>
              <a:rPr lang="el-GR" smtClean="0">
                <a:cs typeface="Arial" charset="0"/>
              </a:rPr>
              <a:t>-ΝΗ</a:t>
            </a:r>
            <a:r>
              <a:rPr lang="el-GR" baseline="-25000" smtClean="0">
                <a:cs typeface="Arial" charset="0"/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baseline="-25000" smtClean="0">
                <a:cs typeface="Arial" charset="0"/>
              </a:rPr>
              <a:t>     </a:t>
            </a:r>
            <a:r>
              <a:rPr lang="el-GR" smtClean="0">
                <a:cs typeface="Arial" charset="0"/>
              </a:rPr>
              <a:t>π.χ. Φθοριονιτραζεπάμη</a:t>
            </a:r>
            <a:r>
              <a:rPr lang="en-US" smtClean="0">
                <a:cs typeface="Arial" charset="0"/>
              </a:rPr>
              <a:t>,</a:t>
            </a:r>
            <a:r>
              <a:rPr lang="el-GR" smtClean="0">
                <a:cs typeface="Arial" charset="0"/>
              </a:rPr>
              <a:t> Χλωραμφαινικόλη </a:t>
            </a:r>
            <a:endParaRPr lang="el-GR" baseline="-250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979613" y="457200"/>
            <a:ext cx="6707187" cy="1295400"/>
          </a:xfrm>
        </p:spPr>
        <p:txBody>
          <a:bodyPr/>
          <a:lstStyle/>
          <a:p>
            <a:r>
              <a:rPr lang="el-GR" b="1" smtClean="0"/>
              <a:t>Αναγωγή</a:t>
            </a:r>
            <a:endParaRPr lang="el-GR" smtClean="0"/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971550" y="1844675"/>
            <a:ext cx="7715250" cy="4251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l-GR" smtClean="0"/>
          </a:p>
          <a:p>
            <a:r>
              <a:rPr lang="el-GR" smtClean="0"/>
              <a:t>Αφαλογόνωση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mtClean="0"/>
              <a:t>Ενυδρος χλωράλη</a:t>
            </a:r>
            <a:r>
              <a:rPr lang="el-GR" smtClean="0">
                <a:cs typeface="Arial" charset="0"/>
              </a:rPr>
              <a:t> → τετραχλωροαιθανόλη (τοξικός μεταβολίτης)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mtClean="0">
                <a:cs typeface="Arial" charset="0"/>
              </a:rPr>
              <a:t>Αλοθάνιο, Τετραχλωράνθρακας</a:t>
            </a:r>
          </a:p>
          <a:p>
            <a:pPr>
              <a:buFont typeface="Wingdings" pitchFamily="2" charset="2"/>
              <a:buNone/>
            </a:pPr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Υδρόλυση - εστεράσες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844675"/>
            <a:ext cx="8604250" cy="43926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mtClean="0"/>
              <a:t>Εστεράσες-αμιδάσες στο κυτταρόπλασμα ιστών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l-GR" smtClean="0"/>
              <a:t>Ταχεία υδρόλυση- αδρανοποίηση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R-CO-OR →</a:t>
            </a:r>
            <a:r>
              <a:rPr lang="el-GR" smtClean="0"/>
              <a:t> </a:t>
            </a:r>
            <a:r>
              <a:rPr lang="en-US" smtClean="0"/>
              <a:t>R-COOH</a:t>
            </a:r>
            <a:r>
              <a:rPr lang="el-GR" smtClean="0"/>
              <a:t> </a:t>
            </a:r>
            <a:r>
              <a:rPr lang="en-US" smtClean="0"/>
              <a:t>+</a:t>
            </a:r>
            <a:r>
              <a:rPr lang="el-GR" smtClean="0"/>
              <a:t> </a:t>
            </a:r>
            <a:r>
              <a:rPr lang="en-US" smtClean="0"/>
              <a:t>R-OH</a:t>
            </a:r>
            <a:endParaRPr lang="el-GR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mtClean="0"/>
              <a:t>Ηρωϊνη, προκαϊνη, μεπεριδίνη, κοκαϊνη, ασπιρίνη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mtClean="0"/>
              <a:t>      </a:t>
            </a: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mtClean="0"/>
              <a:t>Π.χ.      </a:t>
            </a:r>
            <a:r>
              <a:rPr lang="en-US" smtClean="0"/>
              <a:t>      </a:t>
            </a:r>
            <a:r>
              <a:rPr lang="el-GR" smtClean="0"/>
              <a:t>προκαίνη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mtClean="0"/>
              <a:t>                          ↓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mtClean="0"/>
              <a:t>Π-αμινοβενζοϊκό + διαιθυλοαμινοαιθανόλη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medicinescomplete.com/mc/clarke/current/images/Clkpharmacokinetics_and_metabolismC005_defaul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785225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acb.sagepub.com/content/48/6/531/F1.larg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88913"/>
            <a:ext cx="8785225" cy="6553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476250"/>
            <a:ext cx="7010400" cy="1295400"/>
          </a:xfrm>
        </p:spPr>
        <p:txBody>
          <a:bodyPr/>
          <a:lstStyle/>
          <a:p>
            <a:pPr eaLnBrk="1" hangingPunct="1"/>
            <a:r>
              <a:rPr lang="el-GR" b="1" smtClean="0"/>
              <a:t>Υδρόλυση- αμιδάσες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76375" y="1844675"/>
            <a:ext cx="7138988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smtClean="0"/>
              <a:t>Βραδεία υδρόλυση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R-CO-</a:t>
            </a:r>
            <a:r>
              <a:rPr lang="el-GR" smtClean="0"/>
              <a:t>ΝΗ-</a:t>
            </a:r>
            <a:r>
              <a:rPr lang="en-US" smtClean="0"/>
              <a:t>R →</a:t>
            </a:r>
            <a:r>
              <a:rPr lang="el-GR" smtClean="0"/>
              <a:t> </a:t>
            </a:r>
            <a:r>
              <a:rPr lang="en-US" smtClean="0"/>
              <a:t>R-COOH</a:t>
            </a:r>
            <a:r>
              <a:rPr lang="el-GR" smtClean="0"/>
              <a:t> </a:t>
            </a:r>
            <a:r>
              <a:rPr lang="en-US" smtClean="0"/>
              <a:t>+</a:t>
            </a:r>
            <a:r>
              <a:rPr lang="el-GR" smtClean="0"/>
              <a:t> </a:t>
            </a:r>
            <a:r>
              <a:rPr lang="en-US" smtClean="0"/>
              <a:t>R-</a:t>
            </a:r>
            <a:r>
              <a:rPr lang="el-GR" smtClean="0"/>
              <a:t>ΝΗ</a:t>
            </a:r>
            <a:r>
              <a:rPr lang="el-GR" baseline="-25000" smtClean="0"/>
              <a:t>2</a:t>
            </a:r>
            <a:endParaRPr lang="el-GR" smtClean="0"/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/>
              <a:t>Π.χ.       Προκαϊναμίδιο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/>
              <a:t>                          ↓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/>
              <a:t>Π-αμινοβενζοϊκό + διαιθυλοαμινοαιθυλαμίνη</a:t>
            </a: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l-GR" sz="2400" smtClean="0"/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/>
              <a:t>Βιομετατροπή λιδοκαίνης</a:t>
            </a:r>
          </a:p>
          <a:p>
            <a:pPr eaLnBrk="1" hangingPunct="1">
              <a:buFont typeface="Wingdings" pitchFamily="2" charset="2"/>
              <a:buNone/>
            </a:pPr>
            <a:endParaRPr lang="el-GR" smtClean="0"/>
          </a:p>
        </p:txBody>
      </p:sp>
      <p:pic>
        <p:nvPicPr>
          <p:cNvPr id="31748" name="Picture 5" descr="http://drtedwilliams.net/cop/753/753_LidocaineMetaboli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-944563"/>
            <a:ext cx="4381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 descr="http://drtedwilliams.net/cop/753/753_LidocaineMetaboli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-944563"/>
            <a:ext cx="4381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9" descr="http://drtedwilliams.net/cop/753/753_LidocaineMetaboli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-944563"/>
            <a:ext cx="4381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1" descr="http://drtedwilliams.net/cop/753/753_LidocaineMetaboli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437112"/>
            <a:ext cx="5842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79613" y="404813"/>
            <a:ext cx="7010400" cy="1295400"/>
          </a:xfrm>
        </p:spPr>
        <p:txBody>
          <a:bodyPr/>
          <a:lstStyle/>
          <a:p>
            <a:r>
              <a:rPr lang="el-GR" b="1" smtClean="0"/>
              <a:t>Μεταβολισμός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8888" y="1981200"/>
            <a:ext cx="7345362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Το σύνολο των χημικών αντιδράσεων που χρησιμεύουν στη διατήρηση της ζωής</a:t>
            </a:r>
          </a:p>
          <a:p>
            <a:pPr>
              <a:defRPr/>
            </a:pPr>
            <a:r>
              <a:rPr lang="el-GR" dirty="0" smtClean="0"/>
              <a:t>Οι αντιδράσεις αυτές έχουν σκοπό είτε τη σύνθεση πρωτεΐνης ή άλλων βιολογικά απαραίτητων ουσιών </a:t>
            </a:r>
          </a:p>
          <a:p>
            <a:pPr>
              <a:defRPr/>
            </a:pPr>
            <a:r>
              <a:rPr lang="el-GR" dirty="0" smtClean="0"/>
              <a:t>Εξασφάλιση ενέργειας για την ομαλή λειτουργία του κυττάρου.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mtClean="0"/>
              <a:t>     Φάση ΙΙ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1547813" y="2420938"/>
            <a:ext cx="7010400" cy="4114800"/>
          </a:xfrm>
        </p:spPr>
        <p:txBody>
          <a:bodyPr/>
          <a:lstStyle/>
          <a:p>
            <a:r>
              <a:rPr lang="el-GR" smtClean="0"/>
              <a:t>Σύνθεση</a:t>
            </a:r>
          </a:p>
          <a:p>
            <a:pPr>
              <a:buFont typeface="Wingdings" pitchFamily="2" charset="2"/>
              <a:buNone/>
            </a:pPr>
            <a:r>
              <a:rPr lang="el-GR" smtClean="0"/>
              <a:t>    ακετυλίωση, μεθυλίωση</a:t>
            </a:r>
          </a:p>
          <a:p>
            <a:pPr>
              <a:buFont typeface="Wingdings" pitchFamily="2" charset="2"/>
              <a:buNone/>
            </a:pPr>
            <a:endParaRPr lang="el-GR" smtClean="0"/>
          </a:p>
          <a:p>
            <a:r>
              <a:rPr lang="el-GR" smtClean="0"/>
              <a:t>Σύζευξη</a:t>
            </a:r>
          </a:p>
          <a:p>
            <a:pPr>
              <a:buFont typeface="Wingdings" pitchFamily="2" charset="2"/>
              <a:buNone/>
            </a:pPr>
            <a:r>
              <a:rPr lang="el-GR" smtClean="0"/>
              <a:t>    γλυκουρονικό, θείο, γλουταθειόνη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mtClean="0"/>
              <a:t>Ακετυλίωση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900113" y="2349500"/>
            <a:ext cx="7858125" cy="4114800"/>
          </a:xfrm>
        </p:spPr>
        <p:txBody>
          <a:bodyPr/>
          <a:lstStyle/>
          <a:p>
            <a:r>
              <a:rPr lang="el-GR" smtClean="0"/>
              <a:t>Ένζυμα: ακετυλοτρανσφεράσες, στο κυτταρόπλασμα κυττάρων ήπατος και γαστρικού βλεννογόνου</a:t>
            </a:r>
          </a:p>
          <a:p>
            <a:r>
              <a:rPr lang="el-GR" smtClean="0"/>
              <a:t>Συνένζυμο: ακετυλο-</a:t>
            </a:r>
            <a:r>
              <a:rPr lang="en-US" smtClean="0"/>
              <a:t>CoA</a:t>
            </a:r>
            <a:endParaRPr lang="el-GR" smtClean="0"/>
          </a:p>
          <a:p>
            <a:r>
              <a:rPr lang="el-GR" smtClean="0"/>
              <a:t>Αμινοενώσεις, σουλφοναμίδες, υδραζίνες</a:t>
            </a:r>
          </a:p>
          <a:p>
            <a:pPr>
              <a:buFont typeface="Wingdings" pitchFamily="2" charset="2"/>
              <a:buNone/>
            </a:pPr>
            <a:r>
              <a:rPr lang="el-GR" smtClean="0"/>
              <a:t>    ανιλίνη, ισονιαζίδη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 R-NH</a:t>
            </a:r>
            <a:r>
              <a:rPr lang="en-US" baseline="-25000" smtClean="0"/>
              <a:t>2  </a:t>
            </a:r>
            <a:r>
              <a:rPr lang="en-US" smtClean="0"/>
              <a:t>→ R-N-COCH</a:t>
            </a:r>
            <a:r>
              <a:rPr lang="en-US" baseline="-25000" smtClean="0"/>
              <a:t>3</a:t>
            </a:r>
          </a:p>
          <a:p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mtClean="0"/>
              <a:t>Μεθυλίωση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1619250" y="2349500"/>
            <a:ext cx="7010400" cy="4114800"/>
          </a:xfrm>
        </p:spPr>
        <p:txBody>
          <a:bodyPr/>
          <a:lstStyle/>
          <a:p>
            <a:r>
              <a:rPr lang="el-GR" smtClean="0"/>
              <a:t>Ένζυμα: μεθυλοτρανσφεράσες</a:t>
            </a:r>
          </a:p>
          <a:p>
            <a:r>
              <a:rPr lang="el-GR" smtClean="0"/>
              <a:t>Υδροξυ, αμινο και θειολομάδες</a:t>
            </a:r>
            <a:endParaRPr lang="en-US" smtClean="0"/>
          </a:p>
          <a:p>
            <a:r>
              <a:rPr lang="el-GR" smtClean="0"/>
              <a:t>Μεθυλίωση με </a:t>
            </a:r>
            <a:r>
              <a:rPr lang="en-US" smtClean="0"/>
              <a:t>S-</a:t>
            </a:r>
            <a:r>
              <a:rPr lang="el-GR" smtClean="0"/>
              <a:t>αδενοσυνομεθειονίνη </a:t>
            </a:r>
          </a:p>
          <a:p>
            <a:pPr>
              <a:buFont typeface="Wingdings" pitchFamily="2" charset="2"/>
              <a:buNone/>
            </a:pPr>
            <a:r>
              <a:rPr lang="el-GR" smtClean="0"/>
              <a:t>   Νοραδρεναλίνη → Νορμετανεφρίνη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457200"/>
            <a:ext cx="6562725" cy="1295400"/>
          </a:xfrm>
        </p:spPr>
        <p:txBody>
          <a:bodyPr/>
          <a:lstStyle/>
          <a:p>
            <a:pPr eaLnBrk="1" hangingPunct="1"/>
            <a:r>
              <a:rPr lang="el-GR" b="1" smtClean="0"/>
              <a:t>Σύζευξη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Αύξηση του μεγέθους του μορίου</a:t>
            </a:r>
          </a:p>
          <a:p>
            <a:pPr eaLnBrk="1" hangingPunct="1"/>
            <a:r>
              <a:rPr lang="el-GR" smtClean="0"/>
              <a:t>Μείωση της λιποδιαλυτότητας</a:t>
            </a:r>
          </a:p>
          <a:p>
            <a:pPr eaLnBrk="1" hangingPunct="1"/>
            <a:r>
              <a:rPr lang="el-GR" smtClean="0"/>
              <a:t>Μείωση της φαρμακολογικής δράσης</a:t>
            </a:r>
          </a:p>
          <a:p>
            <a:pPr eaLnBrk="1" hangingPunct="1"/>
            <a:endParaRPr lang="el-GR" smtClean="0"/>
          </a:p>
          <a:p>
            <a:pPr eaLnBrk="1" hangingPunct="1"/>
            <a:r>
              <a:rPr lang="el-GR" smtClean="0"/>
              <a:t>Μέσα σύζευξης</a:t>
            </a:r>
            <a:r>
              <a:rPr lang="en-GB" smtClean="0"/>
              <a:t>:</a:t>
            </a:r>
            <a:r>
              <a:rPr lang="el-GR" smtClean="0"/>
              <a:t> θείο, γλυκουρονικό οξύ, γλουταθειόνη, γλυκίνη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57200"/>
            <a:ext cx="7138987" cy="1295400"/>
          </a:xfrm>
        </p:spPr>
        <p:txBody>
          <a:bodyPr/>
          <a:lstStyle/>
          <a:p>
            <a:pPr eaLnBrk="1" hangingPunct="1"/>
            <a:r>
              <a:rPr lang="el-GR" b="1" smtClean="0"/>
              <a:t>Σύζευξη με γλυκουρονικό οξύ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l-GR" sz="2400" smtClean="0"/>
              <a:t>Δότης του γλυκουρονικού οξέος</a:t>
            </a:r>
            <a:r>
              <a:rPr lang="en-GB" sz="2400" smtClean="0"/>
              <a:t>: </a:t>
            </a:r>
            <a:r>
              <a:rPr lang="el-GR" sz="2400" smtClean="0"/>
              <a:t>το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/>
              <a:t>ουριδίνο διφώσφο γλυκουρονικό οξύ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/>
              <a:t>(</a:t>
            </a:r>
            <a:r>
              <a:rPr lang="en-GB" sz="2400" smtClean="0"/>
              <a:t>UDP-</a:t>
            </a:r>
            <a:r>
              <a:rPr lang="el-GR" sz="2400" smtClean="0"/>
              <a:t>γλυκουρονικό)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/>
              <a:t>Ουσίες</a:t>
            </a:r>
            <a:r>
              <a:rPr lang="en-GB" sz="2400" smtClean="0"/>
              <a:t>:</a:t>
            </a:r>
            <a:r>
              <a:rPr lang="el-GR" sz="2400" smtClean="0"/>
              <a:t> Αλκοόλες, φαινόλες, οργανικά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/>
              <a:t>οξέα, αμίνες, θειούχες ενώσεις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/>
              <a:t>Στεροειδείς ορμόνες, μορφίνη, μινθόλη, καμφορά,</a:t>
            </a:r>
            <a:r>
              <a:rPr lang="en-US" sz="2400" smtClean="0"/>
              <a:t> </a:t>
            </a:r>
            <a:r>
              <a:rPr lang="el-GR" sz="2400" smtClean="0"/>
              <a:t>βανιλίνη,</a:t>
            </a:r>
            <a:r>
              <a:rPr lang="en-US" sz="2400" smtClean="0"/>
              <a:t> </a:t>
            </a:r>
            <a:r>
              <a:rPr lang="el-GR" sz="2400" smtClean="0"/>
              <a:t>π-αμινοβενζοϊκό οξύ, σαλικυλικό,χλωραμφενικόλη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/>
              <a:t>Ενζυμο</a:t>
            </a:r>
            <a:r>
              <a:rPr lang="en-GB" sz="2400" smtClean="0"/>
              <a:t>:</a:t>
            </a:r>
            <a:r>
              <a:rPr lang="el-GR" sz="2400" smtClean="0"/>
              <a:t> </a:t>
            </a:r>
            <a:r>
              <a:rPr lang="en-GB" sz="2400" smtClean="0"/>
              <a:t>UDP-</a:t>
            </a:r>
            <a:r>
              <a:rPr lang="el-GR" sz="2400" smtClean="0"/>
              <a:t>γλυκουρόνυλοτρανσφεράση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549275"/>
            <a:ext cx="7138988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b="1" smtClean="0"/>
              <a:t>Σύζευξη με γλυκουρονικό οξύ </a:t>
            </a:r>
            <a:r>
              <a:rPr lang="el-GR" smtClean="0"/>
              <a:t/>
            </a:r>
            <a:br>
              <a:rPr lang="el-GR" smtClean="0"/>
            </a:br>
            <a:endParaRPr lang="el-GR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676400" y="1981200"/>
            <a:ext cx="7010400" cy="1808163"/>
          </a:xfrm>
        </p:spPr>
        <p:txBody>
          <a:bodyPr/>
          <a:lstStyle/>
          <a:p>
            <a:pPr eaLnBrk="1" hangingPunct="1"/>
            <a:r>
              <a:rPr lang="el-GR" smtClean="0"/>
              <a:t>Ουσία + </a:t>
            </a:r>
            <a:r>
              <a:rPr lang="en-GB" smtClean="0"/>
              <a:t>UDP</a:t>
            </a:r>
            <a:r>
              <a:rPr lang="el-GR" smtClean="0"/>
              <a:t>-γλυκουρονικό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mtClean="0"/>
              <a:t>             ↓</a:t>
            </a:r>
            <a:r>
              <a:rPr lang="en-GB" smtClean="0"/>
              <a:t>UDP-</a:t>
            </a:r>
            <a:r>
              <a:rPr lang="el-GR" smtClean="0"/>
              <a:t>γλυκουρόνυλοτρανσφεράση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mtClean="0"/>
              <a:t>Ουσία-γλυκουρονικό + </a:t>
            </a:r>
            <a:r>
              <a:rPr lang="en-GB" smtClean="0"/>
              <a:t>UDP</a:t>
            </a:r>
            <a:endParaRPr lang="el-GR" smtClean="0"/>
          </a:p>
          <a:p>
            <a:pPr eaLnBrk="1" hangingPunct="1">
              <a:buFont typeface="Wingdings" pitchFamily="2" charset="2"/>
              <a:buNone/>
            </a:pPr>
            <a:endParaRPr lang="el-GR" smtClean="0"/>
          </a:p>
        </p:txBody>
      </p:sp>
      <p:pic>
        <p:nvPicPr>
          <p:cNvPr id="37892" name="Content Placeholder 3" descr="Figure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716338"/>
            <a:ext cx="871378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Σύζευξη με θείο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16013" y="1981200"/>
            <a:ext cx="7570787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smtClean="0"/>
              <a:t>Ενζυμα</a:t>
            </a:r>
            <a:r>
              <a:rPr lang="en-GB" smtClean="0"/>
              <a:t>: </a:t>
            </a:r>
            <a:r>
              <a:rPr lang="el-GR" smtClean="0"/>
              <a:t>θειοτρανσφεράσες</a:t>
            </a:r>
          </a:p>
          <a:p>
            <a:pPr eaLnBrk="1" hangingPunct="1">
              <a:lnSpc>
                <a:spcPct val="90000"/>
              </a:lnSpc>
            </a:pPr>
            <a:r>
              <a:rPr lang="el-GR" smtClean="0"/>
              <a:t>Δότης </a:t>
            </a:r>
            <a:r>
              <a:rPr lang="en-GB" smtClean="0"/>
              <a:t>S</a:t>
            </a:r>
            <a:r>
              <a:rPr lang="el-GR" smtClean="0"/>
              <a:t> (συνένζυμο)</a:t>
            </a:r>
            <a:r>
              <a:rPr lang="en-GB" smtClean="0"/>
              <a:t>: PAPS (</a:t>
            </a:r>
            <a:r>
              <a:rPr lang="el-GR" smtClean="0"/>
              <a:t>5 - φωσφοθειική - </a:t>
            </a:r>
            <a:r>
              <a:rPr lang="en-GB" smtClean="0"/>
              <a:t>3</a:t>
            </a:r>
            <a:r>
              <a:rPr lang="el-GR" smtClean="0"/>
              <a:t> </a:t>
            </a:r>
            <a:r>
              <a:rPr lang="en-GB" smtClean="0"/>
              <a:t>-</a:t>
            </a:r>
            <a:r>
              <a:rPr lang="el-GR" smtClean="0"/>
              <a:t> φωσφοαδενόσινη)</a:t>
            </a:r>
          </a:p>
          <a:p>
            <a:pPr eaLnBrk="1" hangingPunct="1">
              <a:lnSpc>
                <a:spcPct val="90000"/>
              </a:lnSpc>
            </a:pPr>
            <a:r>
              <a:rPr lang="el-GR" smtClean="0"/>
              <a:t>Ουσίες</a:t>
            </a:r>
            <a:r>
              <a:rPr lang="en-GB" smtClean="0"/>
              <a:t>:</a:t>
            </a:r>
            <a:r>
              <a:rPr lang="el-GR" smtClean="0"/>
              <a:t> αρωματικές αλκοόλες, φαινόλες        π.χ. μορφίνη, ακεταμινοφαίνιο</a:t>
            </a:r>
          </a:p>
          <a:p>
            <a:pPr eaLnBrk="1" hangingPunct="1">
              <a:lnSpc>
                <a:spcPct val="90000"/>
              </a:lnSpc>
            </a:pPr>
            <a:r>
              <a:rPr lang="el-GR" smtClean="0"/>
              <a:t>Προϊόντα</a:t>
            </a:r>
            <a:r>
              <a:rPr lang="en-GB" smtClean="0"/>
              <a:t>:</a:t>
            </a:r>
            <a:r>
              <a:rPr lang="el-GR" smtClean="0"/>
              <a:t> θειοεστέρες</a:t>
            </a:r>
          </a:p>
          <a:p>
            <a:pPr eaLnBrk="1" hangingPunct="1">
              <a:lnSpc>
                <a:spcPct val="90000"/>
              </a:lnSpc>
            </a:pPr>
            <a:endParaRPr lang="el-GR" smtClean="0"/>
          </a:p>
          <a:p>
            <a:pPr eaLnBrk="1" hangingPunct="1">
              <a:lnSpc>
                <a:spcPct val="90000"/>
              </a:lnSpc>
            </a:pPr>
            <a:r>
              <a:rPr lang="el-GR" smtClean="0"/>
              <a:t>δράστικότητα των θειοτρανφερασών&lt; των γλυκουρόνυλοτρασφερασών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mtClean="0"/>
              <a:t>Σύζευξη με θείο</a:t>
            </a:r>
            <a:endParaRPr lang="el-GR" smtClean="0"/>
          </a:p>
        </p:txBody>
      </p:sp>
      <p:pic>
        <p:nvPicPr>
          <p:cNvPr id="39939" name="Content Placeholder 3" descr="Figure 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12775" y="2691914"/>
            <a:ext cx="8153400" cy="23123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Σύζευξη με γλυκίνη</a:t>
            </a:r>
            <a:endParaRPr lang="el-GR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-</a:t>
            </a:r>
            <a:r>
              <a:rPr lang="en-GB" smtClean="0"/>
              <a:t>COOH </a:t>
            </a:r>
            <a:r>
              <a:rPr lang="el-GR" smtClean="0"/>
              <a:t>ομάδα των καρβοξυλικών+συνΑ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mtClean="0"/>
              <a:t>                            ↓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mtClean="0"/>
              <a:t>     σύμπλοκο με συνΑ + γλυκίνη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mtClean="0"/>
              <a:t>                            ↓ ακυλάση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mtClean="0"/>
              <a:t>      σύμπλοκο με γλυκίνη + συν Α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mtClean="0"/>
              <a:t>      (αδρανές, εύκολα απεκκρινόμενο)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mtClean="0"/>
              <a:t>Π.χ. βενζοϊκό→ιππουρικό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mtClean="0"/>
              <a:t>       σαλικυλικό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http://upload.wikimedia.org/wikipedia/commons/3/33/Toluene_metabolism_S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88913"/>
            <a:ext cx="8821738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itle 4"/>
          <p:cNvSpPr>
            <a:spLocks noGrp="1"/>
          </p:cNvSpPr>
          <p:nvPr>
            <p:ph type="title"/>
          </p:nvPr>
        </p:nvSpPr>
        <p:spPr>
          <a:xfrm>
            <a:off x="539750" y="6165850"/>
            <a:ext cx="7586663" cy="692150"/>
          </a:xfrm>
        </p:spPr>
        <p:txBody>
          <a:bodyPr/>
          <a:lstStyle/>
          <a:p>
            <a:r>
              <a:rPr lang="el-GR" sz="2800" smtClean="0"/>
              <a:t>                  Βιομετατροπή τολουολίου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476250"/>
            <a:ext cx="7010400" cy="1295400"/>
          </a:xfrm>
        </p:spPr>
        <p:txBody>
          <a:bodyPr/>
          <a:lstStyle/>
          <a:p>
            <a:pPr eaLnBrk="1" hangingPunct="1"/>
            <a:r>
              <a:rPr lang="el-GR" b="1" smtClean="0"/>
              <a:t>Υδατοδιαλυτότητα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Ελάτωση της ικανότητας κατανομής στους ιστούς</a:t>
            </a:r>
          </a:p>
          <a:p>
            <a:pPr eaLnBrk="1" hangingPunct="1"/>
            <a:r>
              <a:rPr lang="el-GR" smtClean="0"/>
              <a:t>Ελάτωση της νεφρικής επαναπορρόφησης</a:t>
            </a:r>
          </a:p>
          <a:p>
            <a:pPr eaLnBrk="1" hangingPunct="1"/>
            <a:r>
              <a:rPr lang="el-GR" smtClean="0"/>
              <a:t>Ελάτωση της εντερικής επαναπορρόφησης</a:t>
            </a:r>
          </a:p>
          <a:p>
            <a:pPr eaLnBrk="1" hangingPunct="1"/>
            <a:r>
              <a:rPr lang="el-GR" smtClean="0"/>
              <a:t>Προαγωγή της απέκκρισης</a:t>
            </a:r>
          </a:p>
          <a:p>
            <a:pPr eaLnBrk="1" hangingPunct="1"/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Σύζευξη με γλουταθειόνη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1981200"/>
            <a:ext cx="8002587" cy="4114800"/>
          </a:xfrm>
        </p:spPr>
        <p:txBody>
          <a:bodyPr/>
          <a:lstStyle/>
          <a:p>
            <a:pPr eaLnBrk="1" hangingPunct="1"/>
            <a:r>
              <a:rPr lang="el-GR" smtClean="0"/>
              <a:t>Γλουταθειόνη</a:t>
            </a:r>
            <a:r>
              <a:rPr lang="en-GB" smtClean="0"/>
              <a:t>:</a:t>
            </a:r>
            <a:r>
              <a:rPr lang="el-GR" smtClean="0"/>
              <a:t> ενδογενές τριπεπτίδιο, αποτελούμενο από γλυκίνη, κυστεϊνη και γλουταμικό οξύ.</a:t>
            </a:r>
          </a:p>
          <a:p>
            <a:pPr eaLnBrk="1" hangingPunct="1"/>
            <a:r>
              <a:rPr lang="el-GR" smtClean="0"/>
              <a:t>Συζεύγνυνται με αυτήν ουσίες που έχουν ηλεκτρόφιλο άτομο άνθρακος καθώς και τα προϊόντα της δράσης του </a:t>
            </a:r>
            <a:r>
              <a:rPr lang="en-US" smtClean="0"/>
              <a:t>P</a:t>
            </a:r>
            <a:r>
              <a:rPr lang="en-GB" baseline="-25000" smtClean="0"/>
              <a:t>450</a:t>
            </a:r>
            <a:endParaRPr lang="el-GR" baseline="-25000" smtClean="0"/>
          </a:p>
          <a:p>
            <a:pPr eaLnBrk="1" hangingPunct="1"/>
            <a:r>
              <a:rPr lang="el-GR" smtClean="0"/>
              <a:t>Η σύζευξη γίνεται στη σουλφυδρική ομάδα της κυστεϊνης της γλουταθειόνης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Σύζευξη με γλουταθειόνη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smtClean="0"/>
              <a:t>Ουσία + κυστεϊνη-γλυκίνη-γλουταμικό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400" smtClean="0"/>
              <a:t>              </a:t>
            </a:r>
            <a:r>
              <a:rPr lang="el-GR" sz="2400" smtClean="0">
                <a:cs typeface="Arial" charset="0"/>
              </a:rPr>
              <a:t>↓γλουταθείοτρανφεράση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400" smtClean="0">
                <a:cs typeface="Arial" charset="0"/>
              </a:rPr>
              <a:t>Ουσία-κυστεϊνη </a:t>
            </a:r>
            <a:r>
              <a:rPr lang="el-GR" sz="2400" smtClean="0"/>
              <a:t>-γλυκίνη-γλουταμικό</a:t>
            </a:r>
            <a:r>
              <a:rPr lang="el-GR" sz="2400" smtClean="0"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400" smtClean="0">
                <a:cs typeface="Arial" charset="0"/>
              </a:rPr>
              <a:t>               ↓ενζυμική διάσπαση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400" smtClean="0">
                <a:cs typeface="Arial" charset="0"/>
              </a:rPr>
              <a:t>Ουσία-κυστεϊνη </a:t>
            </a:r>
            <a:r>
              <a:rPr lang="el-GR" sz="2400" smtClean="0"/>
              <a:t>–γλυκίνη +γλουταμικό</a:t>
            </a:r>
            <a:r>
              <a:rPr lang="el-GR" sz="2400" smtClean="0"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400" smtClean="0">
                <a:cs typeface="Arial" charset="0"/>
              </a:rPr>
              <a:t>               ↓ ενζυμική διάσπαση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400" smtClean="0">
                <a:cs typeface="Arial" charset="0"/>
              </a:rPr>
              <a:t>Ουσία-κυστεϊνη </a:t>
            </a:r>
            <a:r>
              <a:rPr lang="el-GR" sz="2400" smtClean="0"/>
              <a:t>+γλυκίνη +γλουταμικό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400" smtClean="0"/>
              <a:t>               </a:t>
            </a:r>
            <a:r>
              <a:rPr lang="el-GR" sz="2400" smtClean="0">
                <a:cs typeface="Arial" charset="0"/>
              </a:rPr>
              <a:t> ↓ακετυλίωση(ακέτυλοτρανσφεράση)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400" smtClean="0">
                <a:cs typeface="Arial" charset="0"/>
              </a:rPr>
              <a:t>Ουσία-ακετυλιωμένη κυστεϊνη ή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400" smtClean="0">
                <a:cs typeface="Arial" charset="0"/>
              </a:rPr>
              <a:t>Ουσία-μερκαπτορικό οξύ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Content Placeholder 3" descr="Figure 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0"/>
            <a:ext cx="878522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467600" cy="1295400"/>
          </a:xfrm>
        </p:spPr>
        <p:txBody>
          <a:bodyPr/>
          <a:lstStyle/>
          <a:p>
            <a:r>
              <a:rPr lang="el-GR" sz="3600" b="1" smtClean="0"/>
              <a:t>Απέκκριση προϊόντων σύζευξης</a:t>
            </a:r>
          </a:p>
        </p:txBody>
      </p:sp>
      <p:sp>
        <p:nvSpPr>
          <p:cNvPr id="46083" name="Content Placeholder 5"/>
          <p:cNvSpPr>
            <a:spLocks noGrp="1"/>
          </p:cNvSpPr>
          <p:nvPr>
            <p:ph sz="quarter" idx="1"/>
          </p:nvPr>
        </p:nvSpPr>
        <p:spPr>
          <a:xfrm>
            <a:off x="1187450" y="2492375"/>
            <a:ext cx="7570788" cy="3384550"/>
          </a:xfrm>
        </p:spPr>
        <p:txBody>
          <a:bodyPr/>
          <a:lstStyle/>
          <a:p>
            <a:r>
              <a:rPr lang="el-GR" smtClean="0"/>
              <a:t>Με θειϊκκό οξύ                         →    νεφροί</a:t>
            </a:r>
          </a:p>
          <a:p>
            <a:r>
              <a:rPr lang="el-GR" smtClean="0"/>
              <a:t>Με γλουταθειόνη                     →    χολή</a:t>
            </a:r>
          </a:p>
          <a:p>
            <a:r>
              <a:rPr lang="el-GR" smtClean="0"/>
              <a:t>Με αμινοξέα                            →    νεφροί</a:t>
            </a:r>
          </a:p>
          <a:p>
            <a:r>
              <a:rPr lang="el-GR" smtClean="0"/>
              <a:t>Γλυκουρονίδια    ΜΒ&gt;350       →    χολή    </a:t>
            </a:r>
          </a:p>
          <a:p>
            <a:pPr>
              <a:buFont typeface="Wingdings" pitchFamily="2" charset="2"/>
              <a:buNone/>
            </a:pPr>
            <a:r>
              <a:rPr lang="el-GR" smtClean="0"/>
              <a:t>                               ΜΒ&lt;250       →   νεφροί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smtClean="0"/>
              <a:t>Συνδυασμένη δράση πολλών ενζυμικών συστημάτων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l-GR" sz="2400" smtClean="0"/>
              <a:t>Γλυκουρόνυλο-παράγωγο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/>
              <a:t>               </a:t>
            </a:r>
            <a:r>
              <a:rPr lang="el-GR" sz="2400" smtClean="0">
                <a:cs typeface="Arial" charset="0"/>
              </a:rPr>
              <a:t>↑γλυκουρόνυλοτρανφεράση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>
                <a:cs typeface="Arial" charset="0"/>
              </a:rPr>
              <a:t>               ↑     θειοτρανσφεράση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>
                <a:cs typeface="Arial" charset="0"/>
              </a:rPr>
              <a:t>          φαινόλη→→→→θειοπαράγωγο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>
                <a:cs typeface="Arial" charset="0"/>
              </a:rPr>
              <a:t>αυθόρμητα ↑          εποξυυδρατάση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>
                <a:cs typeface="Arial" charset="0"/>
              </a:rPr>
              <a:t>Βενζόλιο→εποξείδιο→→→διυδροδιόλη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>
                <a:cs typeface="Arial" charset="0"/>
              </a:rPr>
              <a:t>                    ↓γλουταθειοτρανσφεράση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smtClean="0">
                <a:cs typeface="Arial" charset="0"/>
              </a:rPr>
              <a:t>Γλουταθειοπαράγωγο ή μερκαπτουρικού οξέως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http://dmd.aspetjournals.org/content/25/2/133/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7852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404813"/>
            <a:ext cx="7010400" cy="1295400"/>
          </a:xfrm>
        </p:spPr>
        <p:txBody>
          <a:bodyPr/>
          <a:lstStyle/>
          <a:p>
            <a:pPr eaLnBrk="1" hangingPunct="1"/>
            <a:r>
              <a:rPr lang="el-GR" b="1" smtClean="0"/>
              <a:t>Ενζυμική επαγωγή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692275" y="1989138"/>
            <a:ext cx="7010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mtClean="0"/>
              <a:t>Επιτάχυνση βιομετατροπής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smtClean="0"/>
              <a:t>Φαινοβαρβιτάλη </a:t>
            </a:r>
            <a:r>
              <a:rPr lang="en-US" smtClean="0"/>
              <a:t>-</a:t>
            </a:r>
            <a:r>
              <a:rPr lang="el-GR" smtClean="0"/>
              <a:t> Δικουμαρόλη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smtClean="0"/>
              <a:t>Φαινυτοίνη - Κορτιζόλη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smtClean="0"/>
              <a:t>Αιθανόλη </a:t>
            </a:r>
            <a:r>
              <a:rPr lang="en-US" smtClean="0"/>
              <a:t>-</a:t>
            </a:r>
            <a:r>
              <a:rPr lang="el-GR" smtClean="0"/>
              <a:t> Πεντοβαβιτάλη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smtClean="0"/>
              <a:t>Ριφαμπικίνη - Μεθαδόνη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smtClean="0"/>
              <a:t>Αντιπυρίνη - Μεθακουαλόνη</a:t>
            </a:r>
          </a:p>
          <a:p>
            <a:pPr eaLnBrk="1" hangingPunct="1">
              <a:buFont typeface="Wingdings" pitchFamily="2" charset="2"/>
              <a:buNone/>
            </a:pPr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mtClean="0"/>
              <a:t>Ενζυμική αναστολή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"/>
          </p:nvPr>
        </p:nvSpPr>
        <p:spPr>
          <a:xfrm>
            <a:off x="1331913" y="1981200"/>
            <a:ext cx="7354887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mtClean="0"/>
              <a:t>Μείωση του ρυθμού βιομετατροπής</a:t>
            </a:r>
          </a:p>
          <a:p>
            <a:pPr>
              <a:buFont typeface="Wingdings" pitchFamily="2" charset="2"/>
              <a:buNone/>
            </a:pPr>
            <a:r>
              <a:rPr lang="el-GR" smtClean="0"/>
              <a:t>Ανταγωνισμός για το ίδιο ενζυμικό σύστημα</a:t>
            </a:r>
          </a:p>
          <a:p>
            <a:pPr>
              <a:buFont typeface="Wingdings" pitchFamily="2" charset="2"/>
              <a:buNone/>
            </a:pPr>
            <a:endParaRPr lang="el-GR" smtClean="0"/>
          </a:p>
          <a:p>
            <a:pPr>
              <a:buFont typeface="Wingdings" pitchFamily="2" charset="2"/>
              <a:buChar char="§"/>
            </a:pPr>
            <a:r>
              <a:rPr lang="el-GR" smtClean="0"/>
              <a:t>Φαινυλοβουταζόνη – Βαρφαρίνη</a:t>
            </a:r>
          </a:p>
          <a:p>
            <a:pPr>
              <a:buFont typeface="Wingdings" pitchFamily="2" charset="2"/>
              <a:buChar char="§"/>
            </a:pPr>
            <a:r>
              <a:rPr lang="el-GR" smtClean="0"/>
              <a:t>Χλωραμφαινικόλη - Φαινυτοίνη</a:t>
            </a:r>
          </a:p>
          <a:p>
            <a:pPr>
              <a:buFont typeface="Wingdings" pitchFamily="2" charset="2"/>
              <a:buChar char="§"/>
            </a:pPr>
            <a:r>
              <a:rPr lang="el-GR" smtClean="0"/>
              <a:t>Αιθανόλη - Βαρφαρίνη</a:t>
            </a:r>
          </a:p>
          <a:p>
            <a:pPr>
              <a:buFont typeface="Wingdings" pitchFamily="2" charset="2"/>
              <a:buChar char="§"/>
            </a:pPr>
            <a:r>
              <a:rPr lang="el-GR" smtClean="0"/>
              <a:t>Αναστολείς ΜΑΟ - Αμφεταμίνη</a:t>
            </a:r>
          </a:p>
          <a:p>
            <a:pPr>
              <a:buFont typeface="Wingdings" pitchFamily="2" charset="2"/>
              <a:buNone/>
            </a:pPr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765175"/>
            <a:ext cx="7451725" cy="1079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b="1" smtClean="0"/>
              <a:t>Παράγοντες που επηρεάζουν τη βιομετατροπή</a:t>
            </a:r>
            <a:r>
              <a:rPr lang="el-GR" smtClean="0"/>
              <a:t/>
            </a:r>
            <a:br>
              <a:rPr lang="el-GR" smtClean="0"/>
            </a:br>
            <a:endParaRPr lang="el-GR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76375" y="1412875"/>
            <a:ext cx="6650038" cy="4752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l-GR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/>
              <a:t>Χημική δομή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/>
              <a:t>Δόση και συχνότητα χορήγησης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/>
              <a:t>Οδός χορήγησης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/>
              <a:t>Ηλικία – φύλο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/>
              <a:t>Κατάσταση υγείας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/>
              <a:t>Αλληλεπίδραση ουσιών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/>
              <a:t>Ποιότητα τροφής</a:t>
            </a:r>
          </a:p>
          <a:p>
            <a:pPr eaLnBrk="1" hangingPunct="1">
              <a:buFont typeface="Wingdings" pitchFamily="2" charset="2"/>
              <a:buNone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116013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b="1" dirty="0" smtClean="0">
                <a:solidFill>
                  <a:schemeClr val="tx1"/>
                </a:solidFill>
              </a:rPr>
              <a:t>ΑΠΕΚΚΡΙΣΗ ΤΟΞΙΚΩΝ ΟΥΣΙΩΝ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9161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Νεφροί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Ήπαρ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Χολή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Πνεύμονες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Ιδρώτας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Δάκρυα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Σίελος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Τρίχες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Γάλα θηλασμού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827088" y="2349500"/>
            <a:ext cx="7777162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/>
              <a:t>Βιομετατροπή</a:t>
            </a:r>
            <a:r>
              <a:rPr lang="el-GR" sz="4000"/>
              <a:t> ≡</a:t>
            </a:r>
            <a:r>
              <a:rPr lang="en-US" sz="4000"/>
              <a:t> </a:t>
            </a:r>
            <a:r>
              <a:rPr lang="el-GR" sz="4000" b="1"/>
              <a:t>Αποτοξίνωση</a:t>
            </a:r>
            <a:r>
              <a:rPr lang="el-GR"/>
              <a:t/>
            </a:r>
            <a:br>
              <a:rPr lang="el-GR"/>
            </a:b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DC8DA-8C46-4DF9-9939-10EC1ADD3AA7}" type="slidenum">
              <a:rPr lang="en-US"/>
              <a:pPr>
                <a:defRPr/>
              </a:pPr>
              <a:t>50</a:t>
            </a:fld>
            <a:endParaRPr lang="th-TH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635125" y="762000"/>
          <a:ext cx="6022975" cy="5195888"/>
        </p:xfrm>
        <a:graphic>
          <a:graphicData uri="http://schemas.openxmlformats.org/presentationml/2006/ole">
            <p:oleObj spid="_x0000_s1026" name="MS Organization Chart 2.0" r:id="rId4" imgW="1625400" imgH="1530000" progId="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pic>
        <p:nvPicPr>
          <p:cNvPr id="665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33688" y="2147888"/>
            <a:ext cx="3476625" cy="3629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pic>
        <p:nvPicPr>
          <p:cNvPr id="675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38438" y="2586038"/>
            <a:ext cx="3667125" cy="2752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BC0BB-AE1A-41B3-9AF4-28214E9EC064}" type="slidenum">
              <a:rPr lang="en-US"/>
              <a:pPr>
                <a:defRPr/>
              </a:pPr>
              <a:t>53</a:t>
            </a:fld>
            <a:endParaRPr lang="th-TH"/>
          </a:p>
        </p:txBody>
      </p:sp>
      <p:pic>
        <p:nvPicPr>
          <p:cNvPr id="68611" name="Picture 2" descr="4_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1066800"/>
            <a:ext cx="66675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2024063" y="304800"/>
            <a:ext cx="502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Albertus Extra Bold" pitchFamily="34" charset="0"/>
                <a:cs typeface="Times New Roman (Arabic)" charset="-78"/>
              </a:rPr>
              <a:t>Nephron Structure</a:t>
            </a:r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1344613" y="6324600"/>
            <a:ext cx="64277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vantGarde" pitchFamily="34" charset="0"/>
              </a:rPr>
              <a:t> (A.C. Guyton, </a:t>
            </a:r>
            <a:r>
              <a:rPr lang="en-US" sz="1200" b="1" i="1">
                <a:latin typeface="AvantGarde" pitchFamily="34" charset="0"/>
              </a:rPr>
              <a:t>Textbook of Medical Physiology</a:t>
            </a:r>
            <a:r>
              <a:rPr lang="en-US" sz="1200" b="1">
                <a:latin typeface="AvantGarde" pitchFamily="34" charset="0"/>
              </a:rPr>
              <a:t>, Philadelphia, W.B. Saunders Co.; 1991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Renal Histology</a:t>
            </a:r>
            <a:endParaRPr lang="el-GR" dirty="0"/>
          </a:p>
        </p:txBody>
      </p:sp>
      <p:pic>
        <p:nvPicPr>
          <p:cNvPr id="696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71700" y="2390775"/>
            <a:ext cx="4800600" cy="3143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37D4D-64B0-4BDC-8D7A-E55A6DCC29DA}" type="slidenum">
              <a:rPr lang="en-US"/>
              <a:pPr>
                <a:defRPr/>
              </a:pPr>
              <a:t>55</a:t>
            </a:fld>
            <a:endParaRPr lang="th-TH"/>
          </a:p>
        </p:txBody>
      </p:sp>
      <p:pic>
        <p:nvPicPr>
          <p:cNvPr id="70659" name="Picture 2" descr="4_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1066800"/>
            <a:ext cx="66675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2024063" y="304800"/>
            <a:ext cx="502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Albertus Extra Bold" pitchFamily="34" charset="0"/>
                <a:cs typeface="Times New Roman (Arabic)" charset="-78"/>
              </a:rPr>
              <a:t>Nephron Structure</a:t>
            </a:r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1344613" y="6324600"/>
            <a:ext cx="64277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vantGarde" pitchFamily="34" charset="0"/>
              </a:rPr>
              <a:t> (A.C. Guyton, </a:t>
            </a:r>
            <a:r>
              <a:rPr lang="en-US" sz="1200" b="1" i="1">
                <a:latin typeface="AvantGarde" pitchFamily="34" charset="0"/>
              </a:rPr>
              <a:t>Textbook of Medical Physiology</a:t>
            </a:r>
            <a:r>
              <a:rPr lang="en-US" sz="1200" b="1">
                <a:latin typeface="AvantGarde" pitchFamily="34" charset="0"/>
              </a:rPr>
              <a:t>, Philadelphia, W.B. Saunders Co.; 1991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             </a:t>
            </a:r>
            <a:r>
              <a:rPr lang="el-GR" sz="3300" b="1" dirty="0" smtClean="0">
                <a:solidFill>
                  <a:schemeClr val="tx1"/>
                </a:solidFill>
                <a:latin typeface="Calibri" pitchFamily="34" charset="0"/>
              </a:rPr>
              <a:t>ΑΠΕΚΚΡΙΣΗ ΤΟΞΙΚΩΝ ΟΥΣΙΩΝ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09"/>
            <a:ext cx="8229600" cy="5400675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l-GR" b="1" dirty="0" smtClean="0">
                <a:latin typeface="Calibri" pitchFamily="34" charset="0"/>
              </a:rPr>
              <a:t>ΝΕΦΡΙΚΗ ΑΠΕΚΚΡΙΣΗ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800" b="1" dirty="0" smtClean="0">
                <a:latin typeface="Calibri" pitchFamily="34" charset="0"/>
              </a:rPr>
              <a:t>Τρεις μηχανισμοί</a:t>
            </a:r>
            <a:r>
              <a:rPr lang="en-US" sz="2800" b="1" dirty="0" smtClean="0">
                <a:latin typeface="Calibri" pitchFamily="34" charset="0"/>
              </a:rPr>
              <a:t>:</a:t>
            </a:r>
            <a:endParaRPr lang="el-GR" sz="2800" b="1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800" b="1" dirty="0" smtClean="0">
                <a:latin typeface="Calibri" pitchFamily="34" charset="0"/>
              </a:rPr>
              <a:t>1. Παθητική </a:t>
            </a:r>
            <a:r>
              <a:rPr lang="el-GR" sz="2800" b="1" dirty="0" err="1" smtClean="0">
                <a:latin typeface="Calibri" pitchFamily="34" charset="0"/>
              </a:rPr>
              <a:t>σπειραματική</a:t>
            </a:r>
            <a:r>
              <a:rPr lang="el-GR" sz="2800" b="1" dirty="0" smtClean="0">
                <a:latin typeface="Calibri" pitchFamily="34" charset="0"/>
              </a:rPr>
              <a:t> διήθηση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800" b="1" dirty="0" smtClean="0">
                <a:latin typeface="Calibri" pitchFamily="34" charset="0"/>
              </a:rPr>
              <a:t>   </a:t>
            </a:r>
            <a:r>
              <a:rPr lang="el-GR" sz="2800" dirty="0" smtClean="0">
                <a:latin typeface="Calibri" pitchFamily="34" charset="0"/>
              </a:rPr>
              <a:t>( διήθηση από το αίμα, μέσω των πόρων στο </a:t>
            </a:r>
            <a:endParaRPr lang="en-US" sz="28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latin typeface="Calibri" pitchFamily="34" charset="0"/>
              </a:rPr>
              <a:t>     </a:t>
            </a:r>
            <a:r>
              <a:rPr lang="el-GR" sz="2800" dirty="0" smtClean="0">
                <a:latin typeface="Calibri" pitchFamily="34" charset="0"/>
              </a:rPr>
              <a:t>αγγειώδες σπείραμα του νεφρού)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l-GR" sz="24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800" b="1" dirty="0" smtClean="0">
                <a:latin typeface="Calibri" pitchFamily="34" charset="0"/>
              </a:rPr>
              <a:t>2. Παθητική </a:t>
            </a:r>
            <a:r>
              <a:rPr lang="el-GR" sz="2800" b="1" dirty="0" err="1" smtClean="0">
                <a:latin typeface="Calibri" pitchFamily="34" charset="0"/>
              </a:rPr>
              <a:t>σωληναριακή</a:t>
            </a:r>
            <a:r>
              <a:rPr lang="el-GR" sz="2800" b="1" dirty="0" smtClean="0">
                <a:latin typeface="Calibri" pitchFamily="34" charset="0"/>
              </a:rPr>
              <a:t> διάχυση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800" b="1" dirty="0" smtClean="0">
                <a:latin typeface="Calibri" pitchFamily="34" charset="0"/>
              </a:rPr>
              <a:t>   </a:t>
            </a:r>
            <a:r>
              <a:rPr lang="el-GR" sz="2800" dirty="0" smtClean="0">
                <a:latin typeface="Calibri" pitchFamily="34" charset="0"/>
              </a:rPr>
              <a:t>(διάχυση από το αίμα προς τα ουροφόρα σωληνάρια)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l-GR" sz="2400" b="1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800" b="1" dirty="0" smtClean="0">
                <a:latin typeface="Calibri" pitchFamily="34" charset="0"/>
              </a:rPr>
              <a:t>3. Ενεργητική </a:t>
            </a:r>
            <a:r>
              <a:rPr lang="el-GR" sz="2800" b="1" dirty="0" err="1" smtClean="0">
                <a:latin typeface="Calibri" pitchFamily="34" charset="0"/>
              </a:rPr>
              <a:t>σωληναριακή</a:t>
            </a:r>
            <a:r>
              <a:rPr lang="el-GR" sz="2800" b="1" dirty="0" smtClean="0">
                <a:latin typeface="Calibri" pitchFamily="34" charset="0"/>
              </a:rPr>
              <a:t> έκκριση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800" dirty="0" smtClean="0">
                <a:latin typeface="Calibri" pitchFamily="34" charset="0"/>
              </a:rPr>
              <a:t>   (ενεργός μεταφορά στο υγρό των </a:t>
            </a:r>
            <a:r>
              <a:rPr lang="el-GR" sz="2800" dirty="0" err="1" smtClean="0">
                <a:latin typeface="Calibri" pitchFamily="34" charset="0"/>
              </a:rPr>
              <a:t>εσπειραμένων</a:t>
            </a:r>
            <a:r>
              <a:rPr lang="el-GR" sz="2800" dirty="0" smtClean="0">
                <a:latin typeface="Calibri" pitchFamily="34" charset="0"/>
              </a:rPr>
              <a:t> σωληναρίων)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Renal Filtration Microstructure</a:t>
            </a:r>
            <a:endParaRPr lang="el-GR" dirty="0"/>
          </a:p>
        </p:txBody>
      </p:sp>
      <p:pic>
        <p:nvPicPr>
          <p:cNvPr id="727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8550" y="2566988"/>
            <a:ext cx="1866900" cy="2790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b="1" dirty="0" smtClean="0">
                <a:solidFill>
                  <a:schemeClr val="tx1"/>
                </a:solidFill>
                <a:latin typeface="Calibri" pitchFamily="34" charset="0"/>
              </a:rPr>
              <a:t>               </a:t>
            </a:r>
            <a:r>
              <a:rPr lang="el-GR" sz="3300" b="1" dirty="0" smtClean="0">
                <a:solidFill>
                  <a:schemeClr val="tx1"/>
                </a:solidFill>
                <a:latin typeface="Calibri" pitchFamily="34" charset="0"/>
              </a:rPr>
              <a:t>ΑΠΕΚΚΡΙΣΗ ΤΟΞΙΚΩΝ ΟΥΣΙΩΝ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522" y="1484313"/>
            <a:ext cx="8362950" cy="60928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l-GR" b="1" dirty="0" smtClean="0"/>
              <a:t>ΝΕΦΡΙΚΗ ΑΠΕΚΚΡΙΣΗ</a:t>
            </a:r>
          </a:p>
          <a:p>
            <a:pPr eaLnBrk="1" hangingPunct="1">
              <a:buFontTx/>
              <a:buNone/>
              <a:defRPr/>
            </a:pPr>
            <a:endParaRPr lang="el-GR" sz="1800" b="1" dirty="0" smtClean="0"/>
          </a:p>
          <a:p>
            <a:pPr eaLnBrk="1" hangingPunct="1">
              <a:buFontTx/>
              <a:buNone/>
              <a:defRPr/>
            </a:pPr>
            <a:r>
              <a:rPr lang="el-GR" sz="2800" b="1" dirty="0" smtClean="0"/>
              <a:t>1ος μηχανισμός</a:t>
            </a:r>
          </a:p>
          <a:p>
            <a:pPr eaLnBrk="1" hangingPunct="1">
              <a:defRPr/>
            </a:pPr>
            <a:r>
              <a:rPr lang="el-GR" sz="2800" dirty="0" smtClean="0"/>
              <a:t>Απέκκριση ή </a:t>
            </a:r>
            <a:r>
              <a:rPr lang="el-GR" sz="2800" dirty="0" err="1" smtClean="0"/>
              <a:t>επαναπορρόφηση</a:t>
            </a:r>
            <a:r>
              <a:rPr lang="el-GR" sz="2800" dirty="0" smtClean="0"/>
              <a:t> στα νεφρικά σωληνάρια και είσοδος στην κυκλοφορία.</a:t>
            </a:r>
          </a:p>
          <a:p>
            <a:pPr eaLnBrk="1" hangingPunct="1">
              <a:defRPr/>
            </a:pPr>
            <a:r>
              <a:rPr lang="el-GR" sz="2800" dirty="0" smtClean="0"/>
              <a:t>Οι λιποδιαλυτές ουσίες </a:t>
            </a:r>
            <a:r>
              <a:rPr lang="el-GR" sz="2800" dirty="0" err="1" smtClean="0"/>
              <a:t>επαναπορροφώνται</a:t>
            </a:r>
            <a:endParaRPr lang="el-GR" sz="2800" dirty="0" smtClean="0"/>
          </a:p>
          <a:p>
            <a:pPr eaLnBrk="1" hangingPunct="1">
              <a:defRPr/>
            </a:pPr>
            <a:r>
              <a:rPr lang="el-GR" sz="2800" dirty="0" smtClean="0"/>
              <a:t>Οι </a:t>
            </a:r>
            <a:r>
              <a:rPr lang="el-GR" sz="2800" dirty="0" err="1" smtClean="0"/>
              <a:t>υδατοδιαλυτές</a:t>
            </a:r>
            <a:r>
              <a:rPr lang="el-GR" sz="2800" b="1" dirty="0" smtClean="0"/>
              <a:t> </a:t>
            </a:r>
            <a:r>
              <a:rPr lang="el-GR" sz="2800" dirty="0" smtClean="0"/>
              <a:t>ουσίες, οι πολικές και τα ιόντα απεκκρίνονται στα ούρα.</a:t>
            </a:r>
          </a:p>
          <a:p>
            <a:pPr eaLnBrk="1" hangingPunct="1">
              <a:defRPr/>
            </a:pPr>
            <a:endParaRPr lang="el-GR" sz="2800" dirty="0" smtClean="0"/>
          </a:p>
          <a:p>
            <a:pPr eaLnBrk="1" hangingPunct="1">
              <a:buFontTx/>
              <a:buNone/>
              <a:defRPr/>
            </a:pPr>
            <a:r>
              <a:rPr lang="el-GR" sz="2800" b="1" dirty="0" smtClean="0"/>
              <a:t>2ος μηχανισμός</a:t>
            </a:r>
          </a:p>
          <a:p>
            <a:pPr eaLnBrk="1" hangingPunct="1">
              <a:defRPr/>
            </a:pPr>
            <a:r>
              <a:rPr lang="el-GR" sz="2800" dirty="0" smtClean="0"/>
              <a:t>Απέκκριση των οργανικών βάσεων</a:t>
            </a:r>
          </a:p>
          <a:p>
            <a:pPr eaLnBrk="1" hangingPunct="1">
              <a:defRPr/>
            </a:pPr>
            <a:endParaRPr 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47625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el-GR" sz="3300" b="1" dirty="0" smtClean="0">
                <a:solidFill>
                  <a:schemeClr val="tx1"/>
                </a:solidFill>
              </a:rPr>
              <a:t>     ΑΠΕΚΚΡΙΣΗ ΤΟΞΙΚΩΝ ΟΥΣΙΩΝ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56655"/>
            <a:ext cx="8362950" cy="60928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l-GR" b="1" dirty="0" smtClean="0"/>
              <a:t>ΝΕΦΡΙΚΗ ΑΠΕΚΚΡΙΣΗ</a:t>
            </a:r>
          </a:p>
          <a:p>
            <a:pPr eaLnBrk="1" hangingPunct="1">
              <a:buFontTx/>
              <a:buNone/>
              <a:defRPr/>
            </a:pPr>
            <a:endParaRPr lang="el-GR" sz="1800" b="1" dirty="0" smtClean="0"/>
          </a:p>
          <a:p>
            <a:pPr eaLnBrk="1" hangingPunct="1">
              <a:buFontTx/>
              <a:buNone/>
              <a:defRPr/>
            </a:pPr>
            <a:r>
              <a:rPr lang="el-GR" sz="2800" b="1" dirty="0" smtClean="0"/>
              <a:t>3ος μηχανισμός</a:t>
            </a:r>
          </a:p>
          <a:p>
            <a:pPr eaLnBrk="1" hangingPunct="1">
              <a:defRPr/>
            </a:pPr>
            <a:r>
              <a:rPr lang="el-GR" sz="2800" dirty="0" smtClean="0"/>
              <a:t>Ο μηχανισμός αυτός διαθέτει δύο εκκριτικές πορείες ενεργούς μεταφοράς, με ανταγωνισμό για την απέκκριση</a:t>
            </a:r>
          </a:p>
          <a:p>
            <a:pPr eaLnBrk="1" hangingPunct="1">
              <a:buFontTx/>
              <a:buNone/>
              <a:defRPr/>
            </a:pPr>
            <a:r>
              <a:rPr lang="el-GR" sz="2800" dirty="0" smtClean="0"/>
              <a:t>     - για οξέα (ΡΑΗ)</a:t>
            </a:r>
          </a:p>
          <a:p>
            <a:pPr eaLnBrk="1" hangingPunct="1">
              <a:buFontTx/>
              <a:buNone/>
              <a:defRPr/>
            </a:pPr>
            <a:r>
              <a:rPr lang="el-GR" sz="2800" dirty="0" smtClean="0"/>
              <a:t>     - για βάσεις (ΝΜΝ)</a:t>
            </a:r>
          </a:p>
          <a:p>
            <a:pPr eaLnBrk="1" hangingPunct="1">
              <a:defRPr/>
            </a:pPr>
            <a:r>
              <a:rPr lang="el-GR" sz="2800" dirty="0" smtClean="0"/>
              <a:t>Απέκκριση </a:t>
            </a:r>
            <a:r>
              <a:rPr lang="el-GR" sz="2800" dirty="0" err="1" smtClean="0"/>
              <a:t>πενικιλλίνης</a:t>
            </a:r>
            <a:r>
              <a:rPr lang="el-GR" sz="2800" dirty="0" smtClean="0"/>
              <a:t> με ενεργό μεταφορά και ανταγωνισμός από την </a:t>
            </a:r>
            <a:r>
              <a:rPr lang="el-GR" sz="2800" dirty="0" err="1" smtClean="0"/>
              <a:t>προβενεσίδη</a:t>
            </a:r>
            <a:r>
              <a:rPr lang="el-GR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57200"/>
            <a:ext cx="7596187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l-GR" b="1" smtClean="0"/>
              <a:t>Βιομετατροπή</a:t>
            </a:r>
            <a:r>
              <a:rPr lang="el-GR" smtClean="0"/>
              <a:t> </a:t>
            </a:r>
            <a:r>
              <a:rPr lang="el-GR" smtClean="0">
                <a:cs typeface="Arial" charset="0"/>
              </a:rPr>
              <a:t>≠ </a:t>
            </a:r>
            <a:r>
              <a:rPr lang="el-GR" b="1" smtClean="0"/>
              <a:t>Αποτοξίνωση</a:t>
            </a:r>
            <a:endParaRPr lang="el-GR" sz="2400" b="1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87450" y="2133600"/>
            <a:ext cx="7515225" cy="4114800"/>
          </a:xfrm>
        </p:spPr>
        <p:txBody>
          <a:bodyPr/>
          <a:lstStyle/>
          <a:p>
            <a:pPr eaLnBrk="1" hangingPunct="1"/>
            <a:r>
              <a:rPr lang="el-GR" smtClean="0"/>
              <a:t>Ενεργός μεταβολίτης όπως και η μητρική ουσία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smtClean="0"/>
              <a:t>              προποξυφαίνιο </a:t>
            </a:r>
            <a:r>
              <a:rPr lang="el-GR" sz="2000" smtClean="0">
                <a:cs typeface="Arial" charset="0"/>
              </a:rPr>
              <a:t>→→  νορπροποξυφαίνιο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smtClean="0">
                <a:cs typeface="Arial" charset="0"/>
              </a:rPr>
              <a:t>                διαζεπάμη       →→     νορδιαζεπάμη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smtClean="0">
                <a:cs typeface="Arial" charset="0"/>
              </a:rPr>
              <a:t>               αμιτριπτυλίνη   →→     νορτριπτυλίνη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l-GR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mtClean="0"/>
              <a:t>   </a:t>
            </a:r>
            <a:r>
              <a:rPr lang="en-US" smtClean="0"/>
              <a:t> </a:t>
            </a:r>
            <a:endParaRPr lang="el-GR" smtClean="0">
              <a:cs typeface="Arial" charset="0"/>
            </a:endParaRPr>
          </a:p>
          <a:p>
            <a:pPr eaLnBrk="1" hangingPunct="1"/>
            <a:endParaRPr lang="el-GR" smtClean="0"/>
          </a:p>
          <a:p>
            <a:pPr eaLnBrk="1" hangingPunct="1"/>
            <a:endParaRPr lang="el-GR" smtClean="0"/>
          </a:p>
          <a:p>
            <a:pPr eaLnBrk="1" hangingPunct="1">
              <a:buFont typeface="Wingdings" pitchFamily="2" charset="2"/>
              <a:buNone/>
            </a:pPr>
            <a:endParaRPr lang="el-GR" smtClean="0">
              <a:cs typeface="Arial" charset="0"/>
            </a:endParaRPr>
          </a:p>
        </p:txBody>
      </p:sp>
      <p:pic>
        <p:nvPicPr>
          <p:cNvPr id="8196" name="Picture 4" descr="http://3.bp.blogspot.com/_lgGR-n1R8i0/SAW8M-3QiOI/AAAAAAAAAWc/OR_XfCb2kgY/s320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4292600"/>
            <a:ext cx="4897438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88640"/>
            <a:ext cx="7010400" cy="12954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600" b="1" dirty="0" smtClean="0">
                <a:solidFill>
                  <a:schemeClr val="tx1"/>
                </a:solidFill>
              </a:rPr>
              <a:t>    </a:t>
            </a:r>
            <a:r>
              <a:rPr lang="el-GR" sz="3200" b="1" dirty="0" smtClean="0">
                <a:solidFill>
                  <a:schemeClr val="tx1"/>
                </a:solidFill>
              </a:rPr>
              <a:t>ΑΠΕΚΚΡΙΣΗ ΤΟΞΙΚΩΝ ΟΥΣΙΩΝ ΜΕ ΤΗ ΧΟΛΗ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133600"/>
            <a:ext cx="8964612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Χολή – Χοληφόρα αγγεία – Λεπτό έντερο – Παχύ έντερο, επομένως οι ουσίες που απεκκρίνονται στη χολή καταλήγουν στα κόπρανα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Απέκκριση στη χολή πολικών ενώσεων με ΜΒ 300 (π.χ. οι συνεζευγμένες με </a:t>
            </a:r>
            <a:r>
              <a:rPr lang="el-GR" sz="2800" dirty="0" err="1" smtClean="0"/>
              <a:t>γλουταθειόνη</a:t>
            </a:r>
            <a:r>
              <a:rPr lang="el-GR" sz="2800" dirty="0" smtClean="0"/>
              <a:t>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Τα βακτηρίδια του εντέρου μετατρέπουν την τοξική ουσία σε περισσότερο λιποδιαλυτή, με αποτέλεσμα τη διέγερση της </a:t>
            </a:r>
            <a:r>
              <a:rPr lang="el-GR" sz="2800" dirty="0" err="1" smtClean="0"/>
              <a:t>εντεροηπατικής</a:t>
            </a:r>
            <a:r>
              <a:rPr lang="el-GR" sz="2800" dirty="0" smtClean="0"/>
              <a:t> κυκλοφορίας και την αύξηση της τοξικότητας της ουσίας.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ΗΠΑΤΙΚΗ ΒΛΑΒΗ – ΜΕΙΩΣΗ ΧΟΛΙΚΗΣ ΑΠΕΚΚΡΙΣΗΣ – ΑΥΞΗΣΗ </a:t>
            </a:r>
            <a:r>
              <a:rPr lang="en-US" sz="2800" dirty="0" smtClean="0"/>
              <a:t>t</a:t>
            </a:r>
            <a:r>
              <a:rPr lang="el-GR" sz="2400" dirty="0" smtClean="0"/>
              <a:t>1/2</a:t>
            </a:r>
            <a:r>
              <a:rPr lang="el-GR" sz="2800" dirty="0" smtClean="0"/>
              <a:t> ΤΗΣ ΟΥΣΙΑΣ – ΤΟΞΙΚΟΤΗΤΑ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3600" b="1" dirty="0" smtClean="0">
                <a:solidFill>
                  <a:schemeClr val="tx1"/>
                </a:solidFill>
              </a:rPr>
              <a:t>   </a:t>
            </a:r>
            <a:r>
              <a:rPr lang="el-GR" sz="3200" b="1" dirty="0" smtClean="0">
                <a:solidFill>
                  <a:schemeClr val="tx1"/>
                </a:solidFill>
              </a:rPr>
              <a:t>ΑΠΕΚΚΡΙΣΗ ΤΟΞΙΚΩΝ ΟΥΣΙΩΝ </a:t>
            </a:r>
            <a:br>
              <a:rPr lang="el-GR" sz="3200" b="1" dirty="0" smtClean="0">
                <a:solidFill>
                  <a:schemeClr val="tx1"/>
                </a:solidFill>
              </a:rPr>
            </a:br>
            <a:r>
              <a:rPr lang="el-GR" sz="3200" b="1" dirty="0" smtClean="0">
                <a:solidFill>
                  <a:schemeClr val="tx1"/>
                </a:solidFill>
              </a:rPr>
              <a:t>ΜΕ ΤΗ ΧΟΛΗ </a:t>
            </a:r>
            <a:br>
              <a:rPr lang="el-GR" sz="3200" b="1" dirty="0" smtClean="0">
                <a:solidFill>
                  <a:schemeClr val="tx1"/>
                </a:solidFill>
              </a:rPr>
            </a:br>
            <a:r>
              <a:rPr lang="el-GR" sz="1800" b="1" dirty="0" smtClean="0">
                <a:solidFill>
                  <a:schemeClr val="tx1"/>
                </a:solidFill>
              </a:rPr>
              <a:t/>
            </a:r>
            <a:br>
              <a:rPr lang="el-GR" sz="1800" b="1" dirty="0" smtClean="0">
                <a:solidFill>
                  <a:schemeClr val="tx1"/>
                </a:solidFill>
              </a:rPr>
            </a:br>
            <a:endParaRPr lang="el-GR" sz="1800" b="1" dirty="0" smtClean="0">
              <a:solidFill>
                <a:schemeClr val="tx1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96975"/>
            <a:ext cx="8229600" cy="50847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l-GR" b="1" dirty="0" smtClean="0"/>
              <a:t>                  </a:t>
            </a:r>
            <a:endParaRPr lang="el-GR" dirty="0" smtClean="0"/>
          </a:p>
          <a:p>
            <a:pPr eaLnBrk="1" hangingPunct="1">
              <a:defRPr/>
            </a:pPr>
            <a:r>
              <a:rPr lang="el-GR" sz="2800" dirty="0" smtClean="0"/>
              <a:t>αυξάνει τον  </a:t>
            </a:r>
            <a:r>
              <a:rPr lang="en-US" sz="2800" dirty="0" smtClean="0"/>
              <a:t>t1/2</a:t>
            </a:r>
            <a:r>
              <a:rPr lang="el-GR" sz="2800" dirty="0" smtClean="0"/>
              <a:t> της ουσίας</a:t>
            </a:r>
          </a:p>
          <a:p>
            <a:pPr eaLnBrk="1" hangingPunct="1">
              <a:defRPr/>
            </a:pPr>
            <a:r>
              <a:rPr lang="el-GR" sz="2800" dirty="0" smtClean="0"/>
              <a:t>οδηγεί στην παραγωγή τοξικών μεταβολιτών στον γαστρεντερικό σωλήνα</a:t>
            </a:r>
          </a:p>
          <a:p>
            <a:pPr eaLnBrk="1" hangingPunct="1">
              <a:defRPr/>
            </a:pPr>
            <a:r>
              <a:rPr lang="el-GR" sz="2800" dirty="0" smtClean="0"/>
              <a:t>αυξάνει την παραμονή της ουσίας στο ήπαρ, μέσω της </a:t>
            </a:r>
            <a:r>
              <a:rPr lang="el-GR" sz="2800" dirty="0" err="1" smtClean="0"/>
              <a:t>εντεροηπατικής</a:t>
            </a:r>
            <a:r>
              <a:rPr lang="el-GR" sz="2800" dirty="0" smtClean="0"/>
              <a:t> κυκλοφορίας της ουσίας</a:t>
            </a:r>
          </a:p>
          <a:p>
            <a:pPr eaLnBrk="1" hangingPunct="1">
              <a:defRPr/>
            </a:pPr>
            <a:r>
              <a:rPr lang="el-GR" sz="2800" dirty="0" smtClean="0"/>
              <a:t>μπορεί να </a:t>
            </a:r>
            <a:r>
              <a:rPr lang="el-GR" sz="2800" dirty="0" err="1" smtClean="0"/>
              <a:t>κορεσθεί</a:t>
            </a:r>
            <a:r>
              <a:rPr lang="el-GR" sz="2800" dirty="0" smtClean="0"/>
              <a:t> και να οδηγήσει σε ηπατική βλάβη.</a:t>
            </a:r>
          </a:p>
          <a:p>
            <a:pPr eaLnBrk="1" hangingPunct="1">
              <a:buFontTx/>
              <a:buNone/>
              <a:defRPr/>
            </a:pPr>
            <a:r>
              <a:rPr lang="el-GR" sz="2800" dirty="0" smtClean="0"/>
              <a:t>Η απέκκριση μιας ουσίας μέσω της χολής είναι καθοριστική για την τοξικότητά της.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1676400" y="116632"/>
            <a:ext cx="70104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b="1" dirty="0" smtClean="0">
                <a:solidFill>
                  <a:schemeClr val="tx1"/>
                </a:solidFill>
              </a:rPr>
              <a:t>    ΑΠΕΚΚΡΙΣΗ ΤΟΞΙΚΩΝ ΟΥΣΙΩΝ </a:t>
            </a:r>
            <a:br>
              <a:rPr lang="el-GR" sz="3600" b="1" dirty="0" smtClean="0">
                <a:solidFill>
                  <a:schemeClr val="tx1"/>
                </a:solidFill>
              </a:rPr>
            </a:br>
            <a:r>
              <a:rPr lang="el-GR" sz="1800" b="1" dirty="0" smtClean="0">
                <a:solidFill>
                  <a:schemeClr val="tx1"/>
                </a:solidFill>
              </a:rPr>
              <a:t/>
            </a:r>
            <a:br>
              <a:rPr lang="el-GR" sz="1800" b="1" dirty="0" smtClean="0">
                <a:solidFill>
                  <a:schemeClr val="tx1"/>
                </a:solidFill>
              </a:rPr>
            </a:br>
            <a:r>
              <a:rPr lang="el-GR" sz="1800" b="1" dirty="0" smtClean="0">
                <a:solidFill>
                  <a:schemeClr val="tx1"/>
                </a:solidFill>
              </a:rPr>
              <a:t>                       </a:t>
            </a:r>
            <a:r>
              <a:rPr lang="el-GR" sz="3200" b="1" dirty="0" smtClean="0">
                <a:solidFill>
                  <a:schemeClr val="tx1"/>
                </a:solidFill>
              </a:rPr>
              <a:t>ΑΠΕΚΚΡΙΣΗ ΜΕ ΤΗ ΧΟΛΗ</a:t>
            </a:r>
          </a:p>
        </p:txBody>
      </p:sp>
      <p:pic>
        <p:nvPicPr>
          <p:cNvPr id="77827" name="Picture 8" descr="~lwf0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4325" y="2151063"/>
            <a:ext cx="5903913" cy="3863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AFE690E-C346-4128-BD89-5DE6C12D0CDC}" type="slidenum">
              <a:rPr lang="en-US"/>
              <a:pPr>
                <a:defRPr/>
              </a:pPr>
              <a:t>63</a:t>
            </a:fld>
            <a:endParaRPr lang="th-TH"/>
          </a:p>
        </p:txBody>
      </p:sp>
      <p:sp>
        <p:nvSpPr>
          <p:cNvPr id="78851" name="Rectangle 2"/>
          <p:cNvSpPr>
            <a:spLocks noChangeArrowheads="1"/>
          </p:cNvSpPr>
          <p:nvPr/>
        </p:nvSpPr>
        <p:spPr bwMode="auto">
          <a:xfrm>
            <a:off x="1971675" y="2878138"/>
            <a:ext cx="915988" cy="2897187"/>
          </a:xfrm>
          <a:prstGeom prst="rect">
            <a:avLst/>
          </a:prstGeom>
          <a:solidFill>
            <a:schemeClr val="folHlink"/>
          </a:solidFill>
          <a:ln w="508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title"/>
          </p:nvPr>
        </p:nvSpPr>
        <p:spPr>
          <a:xfrm>
            <a:off x="1195388" y="958850"/>
            <a:ext cx="5688012" cy="939800"/>
          </a:xfrm>
          <a:solidFill>
            <a:srgbClr val="FFFFFF"/>
          </a:solidFill>
          <a:ln w="127000" cap="flat">
            <a:solidFill>
              <a:srgbClr val="FFFFFF"/>
            </a:solidFill>
          </a:ln>
        </p:spPr>
        <p:txBody>
          <a:bodyPr lIns="85266" tIns="43331" rIns="85266" bIns="43331"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>
                <a:solidFill>
                  <a:schemeClr val="hlink"/>
                </a:solidFill>
                <a:latin typeface="Albertus Extra Bold" pitchFamily="34" charset="0"/>
              </a:rPr>
              <a:t>The enterohepatic shunt/</a:t>
            </a:r>
            <a:br>
              <a:rPr lang="en-US" sz="3200" smtClean="0">
                <a:solidFill>
                  <a:schemeClr val="hlink"/>
                </a:solidFill>
                <a:latin typeface="Albertus Extra Bold" pitchFamily="34" charset="0"/>
              </a:rPr>
            </a:br>
            <a:r>
              <a:rPr lang="en-US" sz="3200" smtClean="0">
                <a:solidFill>
                  <a:schemeClr val="hlink"/>
                </a:solidFill>
                <a:latin typeface="Albertus Extra Bold" pitchFamily="34" charset="0"/>
              </a:rPr>
              <a:t>circulation</a:t>
            </a:r>
          </a:p>
        </p:txBody>
      </p:sp>
      <p:sp>
        <p:nvSpPr>
          <p:cNvPr id="78853" name="AutoShape 4"/>
          <p:cNvSpPr>
            <a:spLocks noChangeArrowheads="1"/>
          </p:cNvSpPr>
          <p:nvPr/>
        </p:nvSpPr>
        <p:spPr bwMode="auto">
          <a:xfrm rot="10800000">
            <a:off x="3921125" y="2555875"/>
            <a:ext cx="3794125" cy="3254375"/>
          </a:xfrm>
          <a:prstGeom prst="rtTriangle">
            <a:avLst/>
          </a:prstGeom>
          <a:solidFill>
            <a:schemeClr val="folHlink"/>
          </a:solidFill>
          <a:ln w="1270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8854" name="AutoShape 5"/>
          <p:cNvSpPr>
            <a:spLocks noChangeArrowheads="1"/>
          </p:cNvSpPr>
          <p:nvPr/>
        </p:nvSpPr>
        <p:spPr bwMode="auto">
          <a:xfrm>
            <a:off x="4113213" y="2698750"/>
            <a:ext cx="1300162" cy="1101725"/>
          </a:xfrm>
          <a:prstGeom prst="rtTriangle">
            <a:avLst/>
          </a:prstGeom>
          <a:solidFill>
            <a:srgbClr val="B3B900"/>
          </a:solidFill>
          <a:ln w="127000">
            <a:solidFill>
              <a:srgbClr val="B3B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8855" name="Arc 6"/>
          <p:cNvSpPr>
            <a:spLocks/>
          </p:cNvSpPr>
          <p:nvPr/>
        </p:nvSpPr>
        <p:spPr bwMode="auto">
          <a:xfrm>
            <a:off x="2973388" y="4865688"/>
            <a:ext cx="3986212" cy="3825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01600" cap="rnd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8856" name="AutoShape 7"/>
          <p:cNvSpPr>
            <a:spLocks noChangeArrowheads="1"/>
          </p:cNvSpPr>
          <p:nvPr/>
        </p:nvSpPr>
        <p:spPr bwMode="auto">
          <a:xfrm rot="-5400000">
            <a:off x="6736556" y="4531519"/>
            <a:ext cx="466725" cy="128588"/>
          </a:xfrm>
          <a:prstGeom prst="rightArrow">
            <a:avLst>
              <a:gd name="adj1" fmla="val 50000"/>
              <a:gd name="adj2" fmla="val 181498"/>
            </a:avLst>
          </a:prstGeom>
          <a:solidFill>
            <a:schemeClr val="hlink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8857" name="Rectangle 8"/>
          <p:cNvSpPr>
            <a:spLocks noChangeArrowheads="1"/>
          </p:cNvSpPr>
          <p:nvPr/>
        </p:nvSpPr>
        <p:spPr bwMode="auto">
          <a:xfrm>
            <a:off x="3600450" y="5283200"/>
            <a:ext cx="2239963" cy="4270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lIns="79675" tIns="39138" rIns="79675" bIns="39138">
            <a:spAutoFit/>
          </a:bodyPr>
          <a:lstStyle/>
          <a:p>
            <a:pPr defTabSz="804863" eaLnBrk="0" hangingPunct="0"/>
            <a:r>
              <a:rPr lang="en-US" sz="2100" b="1">
                <a:solidFill>
                  <a:schemeClr val="hlink"/>
                </a:solidFill>
                <a:latin typeface="Arial" charset="0"/>
              </a:rPr>
              <a:t>Portal circulation</a:t>
            </a:r>
          </a:p>
        </p:txBody>
      </p:sp>
      <p:sp>
        <p:nvSpPr>
          <p:cNvPr id="78858" name="Rectangle 9"/>
          <p:cNvSpPr>
            <a:spLocks noChangeArrowheads="1"/>
          </p:cNvSpPr>
          <p:nvPr/>
        </p:nvSpPr>
        <p:spPr bwMode="auto">
          <a:xfrm>
            <a:off x="5583238" y="2051050"/>
            <a:ext cx="763587" cy="42862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lIns="79675" tIns="39138" rIns="79675" bIns="39138">
            <a:spAutoFit/>
          </a:bodyPr>
          <a:lstStyle/>
          <a:p>
            <a:pPr defTabSz="804863" eaLnBrk="0" hangingPunct="0"/>
            <a:r>
              <a:rPr lang="en-US" sz="2100" b="1">
                <a:solidFill>
                  <a:schemeClr val="folHlink"/>
                </a:solidFill>
                <a:latin typeface="Arial" charset="0"/>
              </a:rPr>
              <a:t>Liver</a:t>
            </a:r>
          </a:p>
        </p:txBody>
      </p:sp>
      <p:sp>
        <p:nvSpPr>
          <p:cNvPr id="78859" name="Rectangle 10"/>
          <p:cNvSpPr>
            <a:spLocks noChangeArrowheads="1"/>
          </p:cNvSpPr>
          <p:nvPr/>
        </p:nvSpPr>
        <p:spPr bwMode="auto">
          <a:xfrm>
            <a:off x="4191000" y="4267200"/>
            <a:ext cx="1660525" cy="4000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lIns="79675" tIns="39138" rIns="79675" bIns="39138">
            <a:spAutoFit/>
          </a:bodyPr>
          <a:lstStyle/>
          <a:p>
            <a:pPr defTabSz="804863" eaLnBrk="0" hangingPunct="0"/>
            <a:r>
              <a:rPr lang="en-US" sz="2100" b="1">
                <a:solidFill>
                  <a:srgbClr val="FAFD00"/>
                </a:solidFill>
                <a:latin typeface="Arial" charset="0"/>
              </a:rPr>
              <a:t>gall bladder</a:t>
            </a:r>
          </a:p>
        </p:txBody>
      </p:sp>
      <p:sp>
        <p:nvSpPr>
          <p:cNvPr id="78860" name="Arc 11"/>
          <p:cNvSpPr>
            <a:spLocks/>
          </p:cNvSpPr>
          <p:nvPr/>
        </p:nvSpPr>
        <p:spPr bwMode="auto">
          <a:xfrm>
            <a:off x="4316413" y="2925763"/>
            <a:ext cx="1512887" cy="479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FAFD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8861" name="Line 12"/>
          <p:cNvSpPr>
            <a:spLocks noChangeShapeType="1"/>
          </p:cNvSpPr>
          <p:nvPr/>
        </p:nvSpPr>
        <p:spPr bwMode="auto">
          <a:xfrm flipH="1">
            <a:off x="2249488" y="3141663"/>
            <a:ext cx="2024062" cy="0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8862" name="Rectangle 13"/>
          <p:cNvSpPr>
            <a:spLocks noChangeArrowheads="1"/>
          </p:cNvSpPr>
          <p:nvPr/>
        </p:nvSpPr>
        <p:spPr bwMode="auto">
          <a:xfrm>
            <a:off x="2079625" y="5857875"/>
            <a:ext cx="642938" cy="42703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79675" tIns="39138" rIns="79675" bIns="39138">
            <a:spAutoFit/>
          </a:bodyPr>
          <a:lstStyle/>
          <a:p>
            <a:pPr defTabSz="804863" eaLnBrk="0" hangingPunct="0"/>
            <a:r>
              <a:rPr lang="en-US" sz="2100" b="1">
                <a:solidFill>
                  <a:schemeClr val="folHlink"/>
                </a:solidFill>
                <a:latin typeface="Arial" charset="0"/>
              </a:rPr>
              <a:t>Gut</a:t>
            </a:r>
          </a:p>
        </p:txBody>
      </p:sp>
      <p:sp>
        <p:nvSpPr>
          <p:cNvPr id="78863" name="Rectangle 14"/>
          <p:cNvSpPr>
            <a:spLocks noChangeArrowheads="1"/>
          </p:cNvSpPr>
          <p:nvPr/>
        </p:nvSpPr>
        <p:spPr bwMode="auto">
          <a:xfrm>
            <a:off x="3089275" y="2697163"/>
            <a:ext cx="620713" cy="4286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79675" tIns="39138" rIns="79675" bIns="39138">
            <a:spAutoFit/>
          </a:bodyPr>
          <a:lstStyle/>
          <a:p>
            <a:pPr defTabSz="804863" eaLnBrk="0" hangingPunct="0"/>
            <a:r>
              <a:rPr lang="en-US" sz="2100" b="1">
                <a:solidFill>
                  <a:srgbClr val="FAFD00"/>
                </a:solidFill>
                <a:latin typeface="Arial" charset="0"/>
              </a:rPr>
              <a:t>Bile</a:t>
            </a:r>
          </a:p>
        </p:txBody>
      </p:sp>
      <p:sp>
        <p:nvSpPr>
          <p:cNvPr id="78864" name="Rectangle 15"/>
          <p:cNvSpPr>
            <a:spLocks noChangeArrowheads="1"/>
          </p:cNvSpPr>
          <p:nvPr/>
        </p:nvSpPr>
        <p:spPr bwMode="auto">
          <a:xfrm>
            <a:off x="3025775" y="3128963"/>
            <a:ext cx="690563" cy="42703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79675" tIns="39138" rIns="79675" bIns="39138">
            <a:spAutoFit/>
          </a:bodyPr>
          <a:lstStyle/>
          <a:p>
            <a:pPr defTabSz="804863" eaLnBrk="0" hangingPunct="0"/>
            <a:r>
              <a:rPr lang="en-US" sz="2100" b="1">
                <a:solidFill>
                  <a:srgbClr val="FAFD00"/>
                </a:solidFill>
                <a:latin typeface="Arial" charset="0"/>
              </a:rPr>
              <a:t>duct</a:t>
            </a:r>
          </a:p>
        </p:txBody>
      </p:sp>
      <p:sp>
        <p:nvSpPr>
          <p:cNvPr id="78865" name="AutoShape 16"/>
          <p:cNvSpPr>
            <a:spLocks noChangeArrowheads="1"/>
          </p:cNvSpPr>
          <p:nvPr/>
        </p:nvSpPr>
        <p:spPr bwMode="auto">
          <a:xfrm rot="16200000" flipH="1">
            <a:off x="2306638" y="2425700"/>
            <a:ext cx="311150" cy="212725"/>
          </a:xfrm>
          <a:prstGeom prst="rightArrow">
            <a:avLst>
              <a:gd name="adj1" fmla="val 50000"/>
              <a:gd name="adj2" fmla="val 73141"/>
            </a:avLst>
          </a:prstGeom>
          <a:solidFill>
            <a:schemeClr val="tx1"/>
          </a:solidFill>
          <a:ln w="508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8866" name="Rectangle 17"/>
          <p:cNvSpPr>
            <a:spLocks noChangeArrowheads="1"/>
          </p:cNvSpPr>
          <p:nvPr/>
        </p:nvSpPr>
        <p:spPr bwMode="auto">
          <a:xfrm>
            <a:off x="2001838" y="1979613"/>
            <a:ext cx="749300" cy="42703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79675" tIns="39138" rIns="79675" bIns="39138">
            <a:spAutoFit/>
          </a:bodyPr>
          <a:lstStyle/>
          <a:p>
            <a:pPr defTabSz="804863" eaLnBrk="0" hangingPunct="0"/>
            <a:r>
              <a:rPr lang="en-US" sz="2100" b="1">
                <a:solidFill>
                  <a:schemeClr val="tx2"/>
                </a:solidFill>
                <a:latin typeface="Arial" charset="0"/>
              </a:rPr>
              <a:t>Drug</a:t>
            </a:r>
          </a:p>
        </p:txBody>
      </p:sp>
      <p:sp>
        <p:nvSpPr>
          <p:cNvPr id="78867" name="Rectangle 18"/>
          <p:cNvSpPr>
            <a:spLocks noChangeArrowheads="1"/>
          </p:cNvSpPr>
          <p:nvPr/>
        </p:nvSpPr>
        <p:spPr bwMode="auto">
          <a:xfrm>
            <a:off x="5851525" y="3502025"/>
            <a:ext cx="2874963" cy="1041400"/>
          </a:xfrm>
          <a:prstGeom prst="rect">
            <a:avLst/>
          </a:prstGeom>
          <a:solidFill>
            <a:schemeClr val="bg2"/>
          </a:solidFill>
          <a:ln w="50800">
            <a:noFill/>
            <a:miter lim="800000"/>
            <a:headEnd/>
            <a:tailEnd/>
          </a:ln>
        </p:spPr>
        <p:txBody>
          <a:bodyPr lIns="79675" tIns="39138" rIns="79675" bIns="39138">
            <a:spAutoFit/>
          </a:bodyPr>
          <a:lstStyle/>
          <a:p>
            <a:pPr defTabSz="804863" eaLnBrk="0" hangingPunct="0"/>
            <a:r>
              <a:rPr lang="en-US" sz="2100" b="1">
                <a:solidFill>
                  <a:schemeClr val="tx2"/>
                </a:solidFill>
                <a:latin typeface="Arial" charset="0"/>
              </a:rPr>
              <a:t>Biotransformation;</a:t>
            </a:r>
          </a:p>
          <a:p>
            <a:pPr defTabSz="804863" eaLnBrk="0" hangingPunct="0"/>
            <a:r>
              <a:rPr lang="en-US" sz="2100" b="1">
                <a:solidFill>
                  <a:schemeClr val="tx2"/>
                </a:solidFill>
                <a:latin typeface="Arial" charset="0"/>
              </a:rPr>
              <a:t>glucuronide produced</a:t>
            </a:r>
          </a:p>
        </p:txBody>
      </p:sp>
      <p:sp>
        <p:nvSpPr>
          <p:cNvPr id="78868" name="AutoShape 19"/>
          <p:cNvSpPr>
            <a:spLocks noChangeArrowheads="1"/>
          </p:cNvSpPr>
          <p:nvPr/>
        </p:nvSpPr>
        <p:spPr bwMode="auto">
          <a:xfrm rot="-5400000">
            <a:off x="6814344" y="2728119"/>
            <a:ext cx="311150" cy="1042988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2"/>
          </a:solidFill>
          <a:ln w="508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8869" name="Rectangle 20"/>
          <p:cNvSpPr>
            <a:spLocks noChangeArrowheads="1"/>
          </p:cNvSpPr>
          <p:nvPr/>
        </p:nvSpPr>
        <p:spPr bwMode="auto">
          <a:xfrm>
            <a:off x="5724525" y="2640013"/>
            <a:ext cx="2298700" cy="4286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79675" tIns="39138" rIns="79675" bIns="39138">
            <a:spAutoFit/>
          </a:bodyPr>
          <a:lstStyle/>
          <a:p>
            <a:pPr defTabSz="804863" eaLnBrk="0" hangingPunct="0"/>
            <a:r>
              <a:rPr lang="en-US" sz="2100" b="1">
                <a:solidFill>
                  <a:schemeClr val="tx2"/>
                </a:solidFill>
                <a:latin typeface="Arial" charset="0"/>
              </a:rPr>
              <a:t>Bile formation</a:t>
            </a:r>
          </a:p>
        </p:txBody>
      </p:sp>
      <p:sp>
        <p:nvSpPr>
          <p:cNvPr id="78870" name="Rectangle 21"/>
          <p:cNvSpPr>
            <a:spLocks noChangeArrowheads="1"/>
          </p:cNvSpPr>
          <p:nvPr/>
        </p:nvSpPr>
        <p:spPr bwMode="auto">
          <a:xfrm>
            <a:off x="1503363" y="3775075"/>
            <a:ext cx="2619375" cy="720725"/>
          </a:xfrm>
          <a:prstGeom prst="rect">
            <a:avLst/>
          </a:prstGeom>
          <a:solidFill>
            <a:schemeClr val="bg2"/>
          </a:solidFill>
          <a:ln w="50800">
            <a:noFill/>
            <a:miter lim="800000"/>
            <a:headEnd/>
            <a:tailEnd/>
          </a:ln>
        </p:spPr>
        <p:txBody>
          <a:bodyPr lIns="79675" tIns="39138" rIns="79675" bIns="39138">
            <a:spAutoFit/>
          </a:bodyPr>
          <a:lstStyle/>
          <a:p>
            <a:pPr defTabSz="804863" eaLnBrk="0" hangingPunct="0"/>
            <a:r>
              <a:rPr lang="en-US" sz="2100" b="1">
                <a:solidFill>
                  <a:schemeClr val="tx2"/>
                </a:solidFill>
                <a:latin typeface="Arial" charset="0"/>
              </a:rPr>
              <a:t>Hydrolysis by</a:t>
            </a:r>
          </a:p>
          <a:p>
            <a:pPr defTabSz="804863" eaLnBrk="0" hangingPunct="0"/>
            <a:r>
              <a:rPr lang="en-US" sz="2100" b="1">
                <a:solidFill>
                  <a:schemeClr val="tx2"/>
                </a:solidFill>
                <a:latin typeface="Arial" charset="0"/>
              </a:rPr>
              <a:t>beta glucuronidase</a:t>
            </a:r>
          </a:p>
        </p:txBody>
      </p:sp>
      <p:sp>
        <p:nvSpPr>
          <p:cNvPr id="78871" name="AutoShape 22"/>
          <p:cNvSpPr>
            <a:spLocks noChangeArrowheads="1"/>
          </p:cNvSpPr>
          <p:nvPr/>
        </p:nvSpPr>
        <p:spPr bwMode="auto">
          <a:xfrm rot="16200000" flipH="1">
            <a:off x="1982788" y="3362325"/>
            <a:ext cx="382587" cy="277813"/>
          </a:xfrm>
          <a:prstGeom prst="rightArrow">
            <a:avLst>
              <a:gd name="adj1" fmla="val 50000"/>
              <a:gd name="adj2" fmla="val 68863"/>
            </a:avLst>
          </a:prstGeom>
          <a:solidFill>
            <a:schemeClr val="tx2"/>
          </a:solidFill>
          <a:ln w="508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8872" name="AutoShape 23"/>
          <p:cNvSpPr>
            <a:spLocks noChangeArrowheads="1"/>
          </p:cNvSpPr>
          <p:nvPr/>
        </p:nvSpPr>
        <p:spPr bwMode="auto">
          <a:xfrm rot="16200000" flipH="1">
            <a:off x="2430463" y="3362325"/>
            <a:ext cx="382587" cy="277813"/>
          </a:xfrm>
          <a:prstGeom prst="rightArrow">
            <a:avLst>
              <a:gd name="adj1" fmla="val 50000"/>
              <a:gd name="adj2" fmla="val 68863"/>
            </a:avLst>
          </a:prstGeom>
          <a:solidFill>
            <a:srgbClr val="FAFD00"/>
          </a:solidFill>
          <a:ln w="50800">
            <a:solidFill>
              <a:srgbClr val="FAFD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8873" name="AutoShape 24"/>
          <p:cNvSpPr>
            <a:spLocks noChangeArrowheads="1"/>
          </p:cNvSpPr>
          <p:nvPr/>
        </p:nvSpPr>
        <p:spPr bwMode="auto">
          <a:xfrm rot="16200000" flipH="1">
            <a:off x="1982788" y="4725987"/>
            <a:ext cx="382588" cy="277813"/>
          </a:xfrm>
          <a:prstGeom prst="rightArrow">
            <a:avLst>
              <a:gd name="adj1" fmla="val 50000"/>
              <a:gd name="adj2" fmla="val 68863"/>
            </a:avLst>
          </a:prstGeom>
          <a:solidFill>
            <a:schemeClr val="tx2"/>
          </a:solidFill>
          <a:ln w="508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8874" name="AutoShape 25"/>
          <p:cNvSpPr>
            <a:spLocks noChangeArrowheads="1"/>
          </p:cNvSpPr>
          <p:nvPr/>
        </p:nvSpPr>
        <p:spPr bwMode="auto">
          <a:xfrm rot="16200000" flipH="1">
            <a:off x="2430463" y="4725987"/>
            <a:ext cx="382588" cy="277813"/>
          </a:xfrm>
          <a:prstGeom prst="rightArrow">
            <a:avLst>
              <a:gd name="adj1" fmla="val 50000"/>
              <a:gd name="adj2" fmla="val 68863"/>
            </a:avLst>
          </a:prstGeom>
          <a:solidFill>
            <a:schemeClr val="tx2"/>
          </a:solidFill>
          <a:ln w="508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8875" name="Line 26"/>
          <p:cNvSpPr>
            <a:spLocks noChangeShapeType="1"/>
          </p:cNvSpPr>
          <p:nvPr/>
        </p:nvSpPr>
        <p:spPr bwMode="auto">
          <a:xfrm flipH="1" flipV="1">
            <a:off x="4724400" y="38100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tx1"/>
                </a:solidFill>
              </a:rPr>
              <a:t>ΑΛΛΕΣ ΟΔΟΙ ΑΠΕΚΚΡΙΣΗΣ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685338" cy="55721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 smtClean="0"/>
              <a:t>α) </a:t>
            </a:r>
            <a:r>
              <a:rPr lang="el-GR" sz="2800" b="1" dirty="0" smtClean="0"/>
              <a:t>πνεύμονες </a:t>
            </a:r>
            <a:r>
              <a:rPr lang="el-GR" sz="2800" dirty="0" smtClean="0"/>
              <a:t>(λιποδιαλυτές ενώσεις: αιθανόλη, αιθέρας, υδροκυάνιο – με διάχυση)</a:t>
            </a:r>
          </a:p>
          <a:p>
            <a:pPr eaLnBrk="1" hangingPunct="1">
              <a:defRPr/>
            </a:pPr>
            <a:r>
              <a:rPr lang="el-GR" sz="2800" dirty="0" smtClean="0"/>
              <a:t>β) </a:t>
            </a:r>
            <a:r>
              <a:rPr lang="el-GR" sz="2800" b="1" dirty="0" smtClean="0"/>
              <a:t>γαστρεντερικός σωλήνας</a:t>
            </a:r>
          </a:p>
          <a:p>
            <a:pPr eaLnBrk="1" hangingPunct="1">
              <a:defRPr/>
            </a:pPr>
            <a:r>
              <a:rPr lang="el-GR" sz="2800" dirty="0" smtClean="0"/>
              <a:t>γ) </a:t>
            </a:r>
            <a:r>
              <a:rPr lang="el-GR" sz="2800" b="1" dirty="0" smtClean="0"/>
              <a:t>εγκεφαλονωτιαίο υγρό </a:t>
            </a:r>
            <a:r>
              <a:rPr lang="el-GR" sz="2800" dirty="0" smtClean="0"/>
              <a:t>(με ενεργό μεταφορά)</a:t>
            </a:r>
          </a:p>
          <a:p>
            <a:pPr eaLnBrk="1" hangingPunct="1">
              <a:defRPr/>
            </a:pPr>
            <a:r>
              <a:rPr lang="el-GR" sz="2800" dirty="0" smtClean="0"/>
              <a:t>δ) </a:t>
            </a:r>
            <a:r>
              <a:rPr lang="el-GR" sz="2800" b="1" dirty="0" smtClean="0"/>
              <a:t>γάλα θηλασμού </a:t>
            </a:r>
            <a:r>
              <a:rPr lang="el-GR" sz="2800" dirty="0" smtClean="0"/>
              <a:t>(</a:t>
            </a:r>
            <a:r>
              <a:rPr lang="en-US" sz="2800" dirty="0" smtClean="0"/>
              <a:t>pH</a:t>
            </a:r>
            <a:r>
              <a:rPr lang="el-GR" sz="2800" dirty="0" smtClean="0"/>
              <a:t> 6,5) (</a:t>
            </a:r>
            <a:r>
              <a:rPr lang="en-US" sz="2800" dirty="0" smtClean="0"/>
              <a:t>DDT</a:t>
            </a:r>
            <a:r>
              <a:rPr lang="el-GR" sz="2800" dirty="0" smtClean="0"/>
              <a:t>, </a:t>
            </a:r>
            <a:r>
              <a:rPr lang="en-US" sz="2800" dirty="0" err="1" smtClean="0"/>
              <a:t>Pb</a:t>
            </a:r>
            <a:r>
              <a:rPr lang="el-GR" sz="2800" dirty="0" smtClean="0"/>
              <a:t>, λιποδιαλυτές τοξικές ουσίες, αλκαλικές ουσίες – με διάχυση)</a:t>
            </a:r>
          </a:p>
          <a:p>
            <a:pPr eaLnBrk="1" hangingPunct="1">
              <a:defRPr/>
            </a:pPr>
            <a:r>
              <a:rPr lang="el-GR" sz="2800" dirty="0" smtClean="0"/>
              <a:t>ε) </a:t>
            </a:r>
            <a:r>
              <a:rPr lang="el-GR" sz="2800" b="1" dirty="0" smtClean="0"/>
              <a:t>ιδρώτας</a:t>
            </a:r>
            <a:r>
              <a:rPr lang="el-GR" sz="2800" dirty="0" smtClean="0"/>
              <a:t> (με διάχυση)</a:t>
            </a:r>
          </a:p>
          <a:p>
            <a:pPr eaLnBrk="1" hangingPunct="1">
              <a:defRPr/>
            </a:pPr>
            <a:r>
              <a:rPr lang="el-GR" sz="2800" dirty="0" smtClean="0"/>
              <a:t>στ)</a:t>
            </a:r>
            <a:r>
              <a:rPr lang="el-GR" sz="2800" b="1" dirty="0" smtClean="0"/>
              <a:t>σίελος, τρίχες </a:t>
            </a:r>
            <a:endParaRPr 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15C8510-1E5B-46C9-B75E-87D98C23B86A}" type="slidenum">
              <a:rPr lang="en-US"/>
              <a:pPr>
                <a:defRPr/>
              </a:pPr>
              <a:t>65</a:t>
            </a:fld>
            <a:endParaRPr lang="th-TH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690563" y="703263"/>
            <a:ext cx="7488237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latin typeface="Albertus Extra Bold" pitchFamily="34" charset="0"/>
              </a:rPr>
              <a:t>EXCRETION BY OTHER ROUTES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494" y="1690464"/>
            <a:ext cx="8208962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b="1" dirty="0" smtClean="0">
                <a:cs typeface="Tahoma" pitchFamily="34" charset="0"/>
              </a:rPr>
              <a:t>LUNG </a:t>
            </a:r>
            <a:r>
              <a:rPr lang="en-US" sz="2400" b="1" dirty="0" smtClean="0">
                <a:cs typeface="Tahoma" pitchFamily="34" charset="0"/>
              </a:rPr>
              <a:t>- For gases and volatile liquids by diffusion.  </a:t>
            </a:r>
          </a:p>
          <a:p>
            <a:pPr eaLnBrk="1" hangingPunct="1">
              <a:buFontTx/>
              <a:buNone/>
              <a:defRPr/>
            </a:pPr>
            <a:r>
              <a:rPr lang="en-US" sz="2400" b="1" dirty="0" smtClean="0">
                <a:cs typeface="Tahoma" pitchFamily="34" charset="0"/>
              </a:rPr>
              <a:t>	Excretion rate depends on partial pressure of gas and </a:t>
            </a:r>
            <a:r>
              <a:rPr lang="en-US" sz="2400" b="1" dirty="0" err="1" smtClean="0">
                <a:cs typeface="Tahoma" pitchFamily="34" charset="0"/>
              </a:rPr>
              <a:t>blood:air</a:t>
            </a:r>
            <a:r>
              <a:rPr lang="en-US" sz="2400" b="1" dirty="0" smtClean="0">
                <a:cs typeface="Tahoma" pitchFamily="34" charset="0"/>
              </a:rPr>
              <a:t> partition coefficient.</a:t>
            </a:r>
          </a:p>
          <a:p>
            <a:pPr eaLnBrk="1" hangingPunct="1">
              <a:defRPr/>
            </a:pPr>
            <a:r>
              <a:rPr lang="en-US" sz="2800" b="1" dirty="0" smtClean="0">
                <a:cs typeface="Tahoma" pitchFamily="34" charset="0"/>
              </a:rPr>
              <a:t>MOTHER’S MILK</a:t>
            </a:r>
            <a:r>
              <a:rPr lang="en-US" sz="2400" b="1" dirty="0" smtClean="0">
                <a:cs typeface="Tahoma" pitchFamily="34" charset="0"/>
              </a:rPr>
              <a:t> 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US" sz="2400" b="1" dirty="0" smtClean="0">
                <a:cs typeface="Tahoma" pitchFamily="34" charset="0"/>
              </a:rPr>
              <a:t>	a) By simple diffusion mostly.  Milk has high lipid content and is more acidic than plasma (traps alkaline fat soluble substances).  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US" sz="2400" b="1" dirty="0" smtClean="0">
                <a:cs typeface="Tahoma" pitchFamily="34" charset="0"/>
              </a:rPr>
              <a:t>	b) Important for 2 reasons: transfer to baby, transfer from animals to humans.</a:t>
            </a:r>
          </a:p>
          <a:p>
            <a:pPr eaLnBrk="1" hangingPunct="1">
              <a:defRPr/>
            </a:pPr>
            <a:r>
              <a:rPr lang="en-US" sz="2800" b="1" dirty="0" smtClean="0">
                <a:cs typeface="Tahoma" pitchFamily="34" charset="0"/>
              </a:rPr>
              <a:t>OTHER SECRETIONS – sweat, saliva, etc.. 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US" sz="2400" b="1" dirty="0" smtClean="0">
                <a:cs typeface="Tahoma" pitchFamily="34" charset="0"/>
              </a:rPr>
              <a:t>	minor contribution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l-GR" sz="3600" b="1" dirty="0" smtClean="0"/>
              <a:t>Απέκκριση μέσω των κοπράνων (</a:t>
            </a:r>
            <a:r>
              <a:rPr lang="en-US" sz="3600" b="1" dirty="0" smtClean="0"/>
              <a:t>Fecal Excretion</a:t>
            </a:r>
            <a:r>
              <a:rPr lang="el-GR" sz="3600" b="1" dirty="0" smtClean="0"/>
              <a:t>)</a:t>
            </a:r>
            <a:endParaRPr lang="el-GR" sz="3600" b="1" dirty="0"/>
          </a:p>
        </p:txBody>
      </p:sp>
      <p:pic>
        <p:nvPicPr>
          <p:cNvPr id="819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5463" y="4508500"/>
            <a:ext cx="1771650" cy="1657350"/>
          </a:xfrm>
          <a:noFill/>
        </p:spPr>
      </p:pic>
      <p:sp>
        <p:nvSpPr>
          <p:cNvPr id="81924" name="5 - Ορθογώνιο"/>
          <p:cNvSpPr>
            <a:spLocks noChangeArrowheads="1"/>
          </p:cNvSpPr>
          <p:nvPr/>
        </p:nvSpPr>
        <p:spPr bwMode="auto">
          <a:xfrm>
            <a:off x="467544" y="1484784"/>
            <a:ext cx="630019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A)     Excretion in bile to intestine.</a:t>
            </a:r>
          </a:p>
          <a:p>
            <a:r>
              <a:rPr lang="en-US" dirty="0"/>
              <a:t>            – Active transport of toxicant   </a:t>
            </a:r>
          </a:p>
          <a:p>
            <a:r>
              <a:rPr lang="en-US" dirty="0"/>
              <a:t>               parent and metabolites.</a:t>
            </a:r>
          </a:p>
          <a:p>
            <a:r>
              <a:rPr lang="en-US" dirty="0"/>
              <a:t>             – Highly soluble Phase II  </a:t>
            </a:r>
          </a:p>
          <a:p>
            <a:r>
              <a:rPr lang="en-US" dirty="0"/>
              <a:t>                metabolites (large, ionized)</a:t>
            </a:r>
          </a:p>
          <a:p>
            <a:r>
              <a:rPr lang="en-US" dirty="0"/>
              <a:t> B)    Excretion into the lumen of the GI </a:t>
            </a:r>
          </a:p>
          <a:p>
            <a:r>
              <a:rPr lang="en-US" dirty="0"/>
              <a:t>         tract</a:t>
            </a:r>
          </a:p>
          <a:p>
            <a:r>
              <a:rPr lang="en-US" dirty="0"/>
              <a:t>       – Direct diffusion from capillaries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b="1" dirty="0" err="1" smtClean="0">
                <a:solidFill>
                  <a:schemeClr val="tx1"/>
                </a:solidFill>
              </a:rPr>
              <a:t>Εκπνεόμενος</a:t>
            </a:r>
            <a:r>
              <a:rPr lang="el-GR" b="1" dirty="0" smtClean="0">
                <a:solidFill>
                  <a:schemeClr val="tx1"/>
                </a:solidFill>
              </a:rPr>
              <a:t> αέρας</a:t>
            </a:r>
            <a:endParaRPr lang="el-GR" b="1" dirty="0">
              <a:solidFill>
                <a:schemeClr val="tx1"/>
              </a:solidFill>
            </a:endParaRPr>
          </a:p>
        </p:txBody>
      </p:sp>
      <p:pic>
        <p:nvPicPr>
          <p:cNvPr id="829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35825" y="5445125"/>
            <a:ext cx="1323975" cy="1114425"/>
          </a:xfrm>
          <a:noFill/>
        </p:spPr>
      </p:pic>
      <p:sp>
        <p:nvSpPr>
          <p:cNvPr id="82948" name="4 - Ορθογώνιο"/>
          <p:cNvSpPr>
            <a:spLocks noChangeArrowheads="1"/>
          </p:cNvSpPr>
          <p:nvPr/>
        </p:nvSpPr>
        <p:spPr bwMode="auto">
          <a:xfrm>
            <a:off x="1403648" y="1700808"/>
            <a:ext cx="61926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Gas phase </a:t>
            </a:r>
            <a:r>
              <a:rPr lang="en-US" dirty="0" err="1"/>
              <a:t>xenobiotics</a:t>
            </a:r>
            <a:r>
              <a:rPr lang="en-US" dirty="0"/>
              <a:t>.</a:t>
            </a:r>
          </a:p>
          <a:p>
            <a:r>
              <a:rPr lang="en-US" dirty="0"/>
              <a:t>• Passive diffusion from blood</a:t>
            </a:r>
          </a:p>
          <a:p>
            <a:r>
              <a:rPr lang="en-US" dirty="0"/>
              <a:t>to alveolus via concentration</a:t>
            </a:r>
          </a:p>
          <a:p>
            <a:r>
              <a:rPr lang="en-US" dirty="0"/>
              <a:t>gradient.</a:t>
            </a:r>
          </a:p>
          <a:p>
            <a:r>
              <a:rPr lang="en-US" dirty="0"/>
              <a:t>– The total alveolar epithelial</a:t>
            </a:r>
          </a:p>
          <a:p>
            <a:r>
              <a:rPr lang="en-US" dirty="0"/>
              <a:t>surface area within an average</a:t>
            </a:r>
          </a:p>
          <a:p>
            <a:r>
              <a:rPr lang="en-US" dirty="0"/>
              <a:t>adult human lung </a:t>
            </a:r>
            <a:r>
              <a:rPr lang="en-US" dirty="0" smtClean="0"/>
              <a:t>has </a:t>
            </a:r>
            <a:r>
              <a:rPr lang="en-US" dirty="0"/>
              <a:t>been</a:t>
            </a:r>
          </a:p>
          <a:p>
            <a:r>
              <a:rPr lang="en-US" dirty="0"/>
              <a:t>estimated to be as large as</a:t>
            </a:r>
          </a:p>
          <a:p>
            <a:r>
              <a:rPr lang="en-US" dirty="0"/>
              <a:t>100-140 m2.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E6EC3E9-6BBF-497F-8A48-59D8CABDF50E}" type="slidenum">
              <a:rPr lang="en-US"/>
              <a:pPr>
                <a:defRPr/>
              </a:pPr>
              <a:t>68</a:t>
            </a:fld>
            <a:endParaRPr lang="th-TH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332656"/>
            <a:ext cx="4495800" cy="90487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600" b="1" dirty="0" smtClean="0">
                <a:solidFill>
                  <a:schemeClr val="tx1"/>
                </a:solidFill>
              </a:rPr>
              <a:t>ΣΥΜΠΕΡΑΣΜΑ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162800" cy="33480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GB" sz="2400" b="1" dirty="0" smtClean="0">
                <a:latin typeface="Calibri" pitchFamily="34" charset="0"/>
                <a:cs typeface="Tahoma" pitchFamily="34" charset="0"/>
              </a:rPr>
              <a:t>	</a:t>
            </a:r>
            <a:r>
              <a:rPr lang="el-GR" sz="2400" b="1" dirty="0" smtClean="0">
                <a:latin typeface="Calibri" pitchFamily="34" charset="0"/>
              </a:rPr>
              <a:t>Η απορρόφηση, η κατανομή και η απέκκριση μιας χημικής ουσίας είναι από ποιοτικής απόψεως παρόμοιες σε όλα τα άτομα.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l-GR" sz="2400" b="1" dirty="0" smtClean="0">
                <a:latin typeface="Calibri" pitchFamily="34" charset="0"/>
              </a:rPr>
              <a:t> Όμως, για συγκεκριμένους λόγους, μπορεί να διαφέρουν από άτομο σε άτομο ποσοτικά</a:t>
            </a:r>
            <a:r>
              <a:rPr lang="en-GB" sz="2400" b="1" dirty="0" smtClean="0">
                <a:latin typeface="Calibri" pitchFamily="34" charset="0"/>
              </a:rPr>
              <a:t>.  </a:t>
            </a:r>
            <a:r>
              <a:rPr lang="el-GR" sz="2400" b="1" dirty="0" smtClean="0">
                <a:latin typeface="Calibri" pitchFamily="34" charset="0"/>
              </a:rPr>
              <a:t>Κάθε άτομο πρέπει να θεωρείται ξεχωριστό και η θεραπευτική και φαρμακευτική αγωγή να εξατομικεύεται. </a:t>
            </a:r>
            <a:endParaRPr lang="en-GB" sz="24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2996952"/>
            <a:ext cx="9287944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5000" i="1" dirty="0" smtClean="0"/>
              <a:t>Ευχαριστώ για την προσοχή σας!!!</a:t>
            </a:r>
            <a:endParaRPr lang="el-GR" sz="5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57200"/>
            <a:ext cx="7488238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l-GR" b="1" smtClean="0"/>
              <a:t>Βιομετατροπή </a:t>
            </a:r>
            <a:r>
              <a:rPr lang="el-GR" b="1" smtClean="0">
                <a:cs typeface="Arial" charset="0"/>
              </a:rPr>
              <a:t>≠ </a:t>
            </a:r>
            <a:r>
              <a:rPr lang="el-GR" b="1" smtClean="0"/>
              <a:t>Αποτοξίνωση</a:t>
            </a:r>
            <a:br>
              <a:rPr lang="el-GR" b="1" smtClean="0"/>
            </a:br>
            <a:endParaRPr lang="el-GR" sz="2400" b="1" smtClean="0"/>
          </a:p>
        </p:txBody>
      </p:sp>
      <p:sp>
        <p:nvSpPr>
          <p:cNvPr id="9218" name="Content Placeholder 2"/>
          <p:cNvSpPr>
            <a:spLocks noGrp="1"/>
          </p:cNvSpPr>
          <p:nvPr>
            <p:ph sz="quarter" idx="1"/>
          </p:nvPr>
        </p:nvSpPr>
        <p:spPr>
          <a:xfrm>
            <a:off x="900113" y="1981200"/>
            <a:ext cx="80645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l-GR" smtClean="0"/>
              <a:t>Μητρικό φάρμακο ανενεργό (προφάρμακο)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mtClean="0"/>
              <a:t>         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l-GR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l-GR" smtClean="0"/>
              <a:t>Τοξικός μεταβολίτης π.χ. χλωραμφαινικόλη</a:t>
            </a:r>
          </a:p>
          <a:p>
            <a:pPr>
              <a:buFont typeface="Wingdings" pitchFamily="2" charset="2"/>
              <a:buNone/>
            </a:pPr>
            <a:endParaRPr lang="el-GR" smtClean="0"/>
          </a:p>
        </p:txBody>
      </p:sp>
      <p:pic>
        <p:nvPicPr>
          <p:cNvPr id="9220" name="Picture 2" descr="http://3.bp.blogspot.com/_lgGR-n1R8i0/SAW86-3QiQI/AAAAAAAAAWs/wWDxkK1IhhY/s320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565400"/>
            <a:ext cx="46799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620713"/>
            <a:ext cx="7667625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l-GR" b="1" smtClean="0"/>
              <a:t>Βιομετατροπή </a:t>
            </a:r>
            <a:r>
              <a:rPr lang="el-GR" b="1" smtClean="0">
                <a:cs typeface="Arial" charset="0"/>
              </a:rPr>
              <a:t>≠ </a:t>
            </a:r>
            <a:r>
              <a:rPr lang="el-GR" b="1" smtClean="0"/>
              <a:t>Αποτοξίνωση</a:t>
            </a:r>
            <a:br>
              <a:rPr lang="el-GR" b="1" smtClean="0"/>
            </a:br>
            <a:endParaRPr lang="el-GR" sz="2400" b="1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676400" y="2193925"/>
            <a:ext cx="7010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mtClean="0"/>
              <a:t>Σε υπερδοσολογία:</a:t>
            </a:r>
          </a:p>
          <a:p>
            <a:pPr eaLnBrk="1" hangingPunct="1"/>
            <a:r>
              <a:rPr lang="el-GR" smtClean="0"/>
              <a:t>Κορεσμός οδών βιομετατροπής</a:t>
            </a:r>
          </a:p>
          <a:p>
            <a:pPr eaLnBrk="1" hangingPunct="1"/>
            <a:r>
              <a:rPr lang="el-GR" smtClean="0"/>
              <a:t>Ενεργοποίηση άλλων οδών βιομετατροπής</a:t>
            </a:r>
          </a:p>
          <a:p>
            <a:pPr eaLnBrk="1" hangingPunct="1"/>
            <a:r>
              <a:rPr lang="el-GR" smtClean="0"/>
              <a:t>Διαφορετικά προϊόντα με διαφορετική φαρμακολογική ή/και τοξική δράση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476250"/>
            <a:ext cx="7010400" cy="1295400"/>
          </a:xfrm>
        </p:spPr>
        <p:txBody>
          <a:bodyPr/>
          <a:lstStyle/>
          <a:p>
            <a:pPr eaLnBrk="1" hangingPunct="1"/>
            <a:r>
              <a:rPr lang="el-GR" b="1" smtClean="0"/>
              <a:t>Λιποδιαλυτότητα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31913" y="2349500"/>
            <a:ext cx="7010400" cy="3311525"/>
          </a:xfrm>
        </p:spPr>
        <p:txBody>
          <a:bodyPr/>
          <a:lstStyle/>
          <a:p>
            <a:pPr algn="just" eaLnBrk="1" hangingPunct="1"/>
            <a:r>
              <a:rPr lang="el-GR" b="1" smtClean="0"/>
              <a:t>Βραδεία βιομετατροπή</a:t>
            </a:r>
          </a:p>
          <a:p>
            <a:pPr algn="just" eaLnBrk="1" hangingPunct="1"/>
            <a:r>
              <a:rPr lang="el-GR" b="1" smtClean="0"/>
              <a:t>Συσσώρευση στους ιστούς</a:t>
            </a:r>
          </a:p>
          <a:p>
            <a:pPr algn="just" eaLnBrk="1" hangingPunct="1"/>
            <a:r>
              <a:rPr lang="el-GR" b="1" smtClean="0"/>
              <a:t>Επιβράδυνση της αποτοξίνωσης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3342</TotalTime>
  <Words>1634</Words>
  <Application>Microsoft Office PowerPoint</Application>
  <PresentationFormat>Προβολή στην οθόνη (4:3)</PresentationFormat>
  <Paragraphs>431</Paragraphs>
  <Slides>69</Slides>
  <Notes>54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69</vt:i4>
      </vt:variant>
    </vt:vector>
  </HeadingPairs>
  <TitlesOfParts>
    <vt:vector size="71" baseType="lpstr">
      <vt:lpstr>Διάμεσος</vt:lpstr>
      <vt:lpstr>MS Organization Chart 2.0</vt:lpstr>
      <vt:lpstr>ΒΙΟΜΕΤΑΤΡΟΠΗ-ΑΠΕΚΚΡΙΣΗ  ΤΟΞΙΚΩΝ ΟΥΣΙΩΝ  Κατσέλου Μαρία Υποψήφια Διδάκτωρ Τοξικολογίας Επιστ. Συνεργάτης Εργαστηρίου Ιατροδικαστικής και Τοξικολογίας, Ιατρική Αθηνών</vt:lpstr>
      <vt:lpstr>Βιομετατροπή</vt:lpstr>
      <vt:lpstr>Μεταβολισμός</vt:lpstr>
      <vt:lpstr>Υδατοδιαλυτότητα</vt:lpstr>
      <vt:lpstr>Διαφάνεια 5</vt:lpstr>
      <vt:lpstr>Βιομετατροπή ≠ Αποτοξίνωση</vt:lpstr>
      <vt:lpstr>Βιομετατροπή ≠ Αποτοξίνωση </vt:lpstr>
      <vt:lpstr>Βιομετατροπή ≠ Αποτοξίνωση </vt:lpstr>
      <vt:lpstr>Λιποδιαλυτότητα</vt:lpstr>
      <vt:lpstr>Λιπόφιλες και υδρόφιλες ουσίες με διαφορετική συμπεριφορά </vt:lpstr>
      <vt:lpstr>Βιομετατροπή ουσιών</vt:lpstr>
      <vt:lpstr>Φάσεις βιομετατροπής</vt:lpstr>
      <vt:lpstr>Φάσεις βιομετατροπής</vt:lpstr>
      <vt:lpstr>Οξείδωση</vt:lpstr>
      <vt:lpstr>Διαφάνεια 15</vt:lpstr>
      <vt:lpstr>Οξείδωση</vt:lpstr>
      <vt:lpstr>Διαφάνεια 17</vt:lpstr>
      <vt:lpstr>Ν- και S- οξείδωση</vt:lpstr>
      <vt:lpstr>Οξείδωση </vt:lpstr>
      <vt:lpstr>Οξείδωση </vt:lpstr>
      <vt:lpstr>Οξείδωση </vt:lpstr>
      <vt:lpstr>Αφυδρογόνωση</vt:lpstr>
      <vt:lpstr>Διαφάνεια 23</vt:lpstr>
      <vt:lpstr>Αναγωγή</vt:lpstr>
      <vt:lpstr>Αναγωγή</vt:lpstr>
      <vt:lpstr>Υδρόλυση - εστεράσες</vt:lpstr>
      <vt:lpstr>Διαφάνεια 27</vt:lpstr>
      <vt:lpstr>Διαφάνεια 28</vt:lpstr>
      <vt:lpstr>Υδρόλυση- αμιδάσες</vt:lpstr>
      <vt:lpstr>     Φάση ΙΙ</vt:lpstr>
      <vt:lpstr>Ακετυλίωση</vt:lpstr>
      <vt:lpstr>Μεθυλίωση</vt:lpstr>
      <vt:lpstr>Σύζευξη</vt:lpstr>
      <vt:lpstr>Σύζευξη με γλυκουρονικό οξύ</vt:lpstr>
      <vt:lpstr>Σύζευξη με γλυκουρονικό οξύ  </vt:lpstr>
      <vt:lpstr>Σύζευξη με θείο</vt:lpstr>
      <vt:lpstr>Σύζευξη με θείο</vt:lpstr>
      <vt:lpstr>Σύζευξη με γλυκίνη</vt:lpstr>
      <vt:lpstr>                  Βιομετατροπή τολουολίου</vt:lpstr>
      <vt:lpstr>Σύζευξη με γλουταθειόνη</vt:lpstr>
      <vt:lpstr>Σύζευξη με γλουταθειόνη</vt:lpstr>
      <vt:lpstr>Διαφάνεια 42</vt:lpstr>
      <vt:lpstr>Απέκκριση προϊόντων σύζευξης</vt:lpstr>
      <vt:lpstr>Συνδυασμένη δράση πολλών ενζυμικών συστημάτων</vt:lpstr>
      <vt:lpstr>Διαφάνεια 45</vt:lpstr>
      <vt:lpstr>Ενζυμική επαγωγή</vt:lpstr>
      <vt:lpstr>Ενζυμική αναστολή</vt:lpstr>
      <vt:lpstr>Παράγοντες που επηρεάζουν τη βιομετατροπή </vt:lpstr>
      <vt:lpstr>ΑΠΕΚΚΡΙΣΗ ΤΟΞΙΚΩΝ ΟΥΣΙΩΝ</vt:lpstr>
      <vt:lpstr>Διαφάνεια 50</vt:lpstr>
      <vt:lpstr>Διαφάνεια 51</vt:lpstr>
      <vt:lpstr>Διαφάνεια 52</vt:lpstr>
      <vt:lpstr>Διαφάνεια 53</vt:lpstr>
      <vt:lpstr>Renal Histology</vt:lpstr>
      <vt:lpstr>Διαφάνεια 55</vt:lpstr>
      <vt:lpstr>             ΑΠΕΚΚΡΙΣΗ ΤΟΞΙΚΩΝ ΟΥΣΙΩΝ</vt:lpstr>
      <vt:lpstr>Renal Filtration Microstructure</vt:lpstr>
      <vt:lpstr>               ΑΠΕΚΚΡΙΣΗ ΤΟΞΙΚΩΝ ΟΥΣΙΩΝ</vt:lpstr>
      <vt:lpstr>     ΑΠΕΚΚΡΙΣΗ ΤΟΞΙΚΩΝ ΟΥΣΙΩΝ </vt:lpstr>
      <vt:lpstr>    ΑΠΕΚΚΡΙΣΗ ΤΟΞΙΚΩΝ ΟΥΣΙΩΝ ΜΕ ΤΗ ΧΟΛΗ</vt:lpstr>
      <vt:lpstr>   ΑΠΕΚΚΡΙΣΗ ΤΟΞΙΚΩΝ ΟΥΣΙΩΝ  ΜΕ ΤΗ ΧΟΛΗ   </vt:lpstr>
      <vt:lpstr>    ΑΠΕΚΚΡΙΣΗ ΤΟΞΙΚΩΝ ΟΥΣΙΩΝ                          ΑΠΕΚΚΡΙΣΗ ΜΕ ΤΗ ΧΟΛΗ</vt:lpstr>
      <vt:lpstr>The enterohepatic shunt/ circulation</vt:lpstr>
      <vt:lpstr>ΑΛΛΕΣ ΟΔΟΙ ΑΠΕΚΚΡΙΣΗΣ</vt:lpstr>
      <vt:lpstr>EXCRETION BY OTHER ROUTES</vt:lpstr>
      <vt:lpstr>Απέκκριση μέσω των κοπράνων (Fecal Excretion)</vt:lpstr>
      <vt:lpstr> Εκπνεόμενος αέρας</vt:lpstr>
      <vt:lpstr>ΣΥΜΠΕΡΑΣΜΑ</vt:lpstr>
      <vt:lpstr>Διαφάνεια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ΑΠΟΡΡΟΦΗΣΗ-ΚΑΤΑΝΟΜΗ-ΑΠΕΚΚΡΙΣΗ ΤΟΞΙΚΩΝ ΟΥΣΙΩΝ</dc:title>
  <dc:creator>Kapodistrian University of Athens</dc:creator>
  <cp:lastModifiedBy>Mary</cp:lastModifiedBy>
  <cp:revision>155</cp:revision>
  <dcterms:created xsi:type="dcterms:W3CDTF">2005-02-16T10:52:00Z</dcterms:created>
  <dcterms:modified xsi:type="dcterms:W3CDTF">2016-03-01T19:16:47Z</dcterms:modified>
</cp:coreProperties>
</file>