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266" r:id="rId4"/>
    <p:sldId id="275" r:id="rId5"/>
    <p:sldId id="267" r:id="rId6"/>
    <p:sldId id="276" r:id="rId7"/>
    <p:sldId id="259" r:id="rId8"/>
    <p:sldId id="257" r:id="rId9"/>
    <p:sldId id="258" r:id="rId10"/>
    <p:sldId id="261" r:id="rId11"/>
    <p:sldId id="260" r:id="rId12"/>
    <p:sldId id="263" r:id="rId13"/>
    <p:sldId id="270" r:id="rId14"/>
    <p:sldId id="264" r:id="rId15"/>
    <p:sldId id="262" r:id="rId16"/>
    <p:sldId id="265" r:id="rId17"/>
    <p:sldId id="273" r:id="rId18"/>
    <p:sldId id="274"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2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CD510-15FB-4840-A6E2-84BEEC39B3D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A87539ED-A0FA-4F18-9572-51FE0622D998}">
      <dgm:prSet phldrT="[Text]"/>
      <dgm:spPr/>
      <dgm:t>
        <a:bodyPr/>
        <a:lstStyle/>
        <a:p>
          <a:r>
            <a:rPr lang="el-GR" dirty="0" smtClean="0"/>
            <a:t>Το Παιδαγωγικό Περιβάλλον στη Σχολική Τάξη</a:t>
          </a:r>
          <a:endParaRPr lang="en-US" dirty="0"/>
        </a:p>
      </dgm:t>
    </dgm:pt>
    <dgm:pt modelId="{6DB3F541-1026-4A64-A25E-3D6ABDF4BC91}" type="parTrans" cxnId="{975ECE05-E728-4818-BE04-D2F7B34CD6E1}">
      <dgm:prSet/>
      <dgm:spPr/>
      <dgm:t>
        <a:bodyPr/>
        <a:lstStyle/>
        <a:p>
          <a:endParaRPr lang="en-US"/>
        </a:p>
      </dgm:t>
    </dgm:pt>
    <dgm:pt modelId="{2E0D0FAD-2AC6-4C50-B51B-DA2DDADFAAEE}" type="sibTrans" cxnId="{975ECE05-E728-4818-BE04-D2F7B34CD6E1}">
      <dgm:prSet/>
      <dgm:spPr/>
      <dgm:t>
        <a:bodyPr/>
        <a:lstStyle/>
        <a:p>
          <a:endParaRPr lang="en-US"/>
        </a:p>
      </dgm:t>
    </dgm:pt>
    <dgm:pt modelId="{1B0AE67F-24C9-4774-9356-4A621DBB9DC9}">
      <dgm:prSet/>
      <dgm:spPr/>
      <dgm:t>
        <a:bodyPr/>
        <a:lstStyle/>
        <a:p>
          <a:r>
            <a:rPr lang="el-GR" dirty="0" smtClean="0"/>
            <a:t>Παιδαγωγική Σχέση</a:t>
          </a:r>
          <a:endParaRPr lang="en-US" dirty="0"/>
        </a:p>
      </dgm:t>
    </dgm:pt>
    <dgm:pt modelId="{4E0C7834-AED9-4F94-8C73-3442E1D3AA26}" type="parTrans" cxnId="{F92466A4-0344-4E2E-AA62-9156442AC84B}">
      <dgm:prSet/>
      <dgm:spPr/>
      <dgm:t>
        <a:bodyPr/>
        <a:lstStyle/>
        <a:p>
          <a:endParaRPr lang="en-US"/>
        </a:p>
      </dgm:t>
    </dgm:pt>
    <dgm:pt modelId="{FEEA7310-6521-4D55-BE8C-B158B03296FE}" type="sibTrans" cxnId="{F92466A4-0344-4E2E-AA62-9156442AC84B}">
      <dgm:prSet/>
      <dgm:spPr/>
      <dgm:t>
        <a:bodyPr/>
        <a:lstStyle/>
        <a:p>
          <a:endParaRPr lang="en-US"/>
        </a:p>
      </dgm:t>
    </dgm:pt>
    <dgm:pt modelId="{D9C3D3AF-844A-43D7-8D52-3F52B2985F30}">
      <dgm:prSet/>
      <dgm:spPr/>
      <dgm:t>
        <a:bodyPr/>
        <a:lstStyle/>
        <a:p>
          <a:r>
            <a:rPr lang="el-GR" dirty="0" smtClean="0"/>
            <a:t>Διαπροσωπική Επικοινωνία</a:t>
          </a:r>
          <a:endParaRPr lang="en-US" dirty="0"/>
        </a:p>
      </dgm:t>
    </dgm:pt>
    <dgm:pt modelId="{6B7B8774-C481-4FB9-A920-92251E83F02D}" type="parTrans" cxnId="{BECE8B5D-4BA2-41F8-9B84-EE53AE51436E}">
      <dgm:prSet/>
      <dgm:spPr/>
      <dgm:t>
        <a:bodyPr/>
        <a:lstStyle/>
        <a:p>
          <a:endParaRPr lang="en-US"/>
        </a:p>
      </dgm:t>
    </dgm:pt>
    <dgm:pt modelId="{BD8DA954-C2B9-45C7-8C1B-61ACA10DE39D}" type="sibTrans" cxnId="{BECE8B5D-4BA2-41F8-9B84-EE53AE51436E}">
      <dgm:prSet/>
      <dgm:spPr/>
      <dgm:t>
        <a:bodyPr/>
        <a:lstStyle/>
        <a:p>
          <a:endParaRPr lang="en-US"/>
        </a:p>
      </dgm:t>
    </dgm:pt>
    <dgm:pt modelId="{700A4B76-8C0E-4BA1-90C1-19AC4E498DEA}">
      <dgm:prSet/>
      <dgm:spPr/>
      <dgm:t>
        <a:bodyPr/>
        <a:lstStyle/>
        <a:p>
          <a:r>
            <a:rPr lang="el-GR" dirty="0" smtClean="0"/>
            <a:t>Τάξη στη Σχολική Τάξη</a:t>
          </a:r>
          <a:endParaRPr lang="en-US" dirty="0"/>
        </a:p>
      </dgm:t>
    </dgm:pt>
    <dgm:pt modelId="{8C3DA2A0-2C36-4C22-A751-8A71C2119E4C}" type="parTrans" cxnId="{45864EB9-A274-4C85-BA4F-E4524CC19599}">
      <dgm:prSet/>
      <dgm:spPr/>
      <dgm:t>
        <a:bodyPr/>
        <a:lstStyle/>
        <a:p>
          <a:endParaRPr lang="en-US"/>
        </a:p>
      </dgm:t>
    </dgm:pt>
    <dgm:pt modelId="{BDF46022-BBA8-45FA-8656-223A2769B804}" type="sibTrans" cxnId="{45864EB9-A274-4C85-BA4F-E4524CC19599}">
      <dgm:prSet/>
      <dgm:spPr/>
      <dgm:t>
        <a:bodyPr/>
        <a:lstStyle/>
        <a:p>
          <a:endParaRPr lang="en-US"/>
        </a:p>
      </dgm:t>
    </dgm:pt>
    <dgm:pt modelId="{9AF2EF4F-A4A2-4712-8DD1-5BB84926BC30}">
      <dgm:prSet/>
      <dgm:spPr/>
      <dgm:t>
        <a:bodyPr/>
        <a:lstStyle/>
        <a:p>
          <a:r>
            <a:rPr lang="el-GR" dirty="0" smtClean="0"/>
            <a:t>Αταξία στη Σχολική Τάξη</a:t>
          </a:r>
          <a:endParaRPr lang="en-US" dirty="0"/>
        </a:p>
      </dgm:t>
    </dgm:pt>
    <dgm:pt modelId="{76E7C677-A8E5-4D8C-94FE-3C2C20D09DD5}" type="parTrans" cxnId="{7D161457-C42B-4CBB-B0DB-890CC249566B}">
      <dgm:prSet/>
      <dgm:spPr/>
      <dgm:t>
        <a:bodyPr/>
        <a:lstStyle/>
        <a:p>
          <a:endParaRPr lang="en-US"/>
        </a:p>
      </dgm:t>
    </dgm:pt>
    <dgm:pt modelId="{F32271F3-D8A7-4256-A1E1-CE9E85C05FAA}" type="sibTrans" cxnId="{7D161457-C42B-4CBB-B0DB-890CC249566B}">
      <dgm:prSet/>
      <dgm:spPr/>
      <dgm:t>
        <a:bodyPr/>
        <a:lstStyle/>
        <a:p>
          <a:endParaRPr lang="en-US"/>
        </a:p>
      </dgm:t>
    </dgm:pt>
    <dgm:pt modelId="{0CB55CE2-5199-4CBF-BC3E-F5041A4C62A9}">
      <dgm:prSet/>
      <dgm:spPr/>
      <dgm:t>
        <a:bodyPr/>
        <a:lstStyle/>
        <a:p>
          <a:r>
            <a:rPr lang="el-GR" dirty="0" smtClean="0"/>
            <a:t>Εξωτερικός και Εσωτερικός Έλεγχος στη Σχολική Πειθαρχία</a:t>
          </a:r>
          <a:endParaRPr lang="en-US" dirty="0"/>
        </a:p>
      </dgm:t>
    </dgm:pt>
    <dgm:pt modelId="{382EED37-CC1D-45D6-9E0E-1B0971309537}" type="parTrans" cxnId="{A64B2C13-27F9-419D-864D-C29D56174C6B}">
      <dgm:prSet/>
      <dgm:spPr/>
      <dgm:t>
        <a:bodyPr/>
        <a:lstStyle/>
        <a:p>
          <a:endParaRPr lang="en-US"/>
        </a:p>
      </dgm:t>
    </dgm:pt>
    <dgm:pt modelId="{A0900217-7819-4413-ADCC-056F3347556E}" type="sibTrans" cxnId="{A64B2C13-27F9-419D-864D-C29D56174C6B}">
      <dgm:prSet/>
      <dgm:spPr/>
      <dgm:t>
        <a:bodyPr/>
        <a:lstStyle/>
        <a:p>
          <a:endParaRPr lang="en-US"/>
        </a:p>
      </dgm:t>
    </dgm:pt>
    <dgm:pt modelId="{20495D67-E944-42E5-A67B-3B909A05DB77}" type="pres">
      <dgm:prSet presAssocID="{BDDCD510-15FB-4840-A6E2-84BEEC39B3D3}" presName="cycle" presStyleCnt="0">
        <dgm:presLayoutVars>
          <dgm:dir/>
          <dgm:resizeHandles val="exact"/>
        </dgm:presLayoutVars>
      </dgm:prSet>
      <dgm:spPr/>
      <dgm:t>
        <a:bodyPr/>
        <a:lstStyle/>
        <a:p>
          <a:endParaRPr lang="en-US"/>
        </a:p>
      </dgm:t>
    </dgm:pt>
    <dgm:pt modelId="{4BA54BD1-E656-4901-81F2-2C32C349CC45}" type="pres">
      <dgm:prSet presAssocID="{A87539ED-A0FA-4F18-9572-51FE0622D998}" presName="dummy" presStyleCnt="0"/>
      <dgm:spPr/>
    </dgm:pt>
    <dgm:pt modelId="{DA8F27A9-F175-4D28-9601-901476FA32D1}" type="pres">
      <dgm:prSet presAssocID="{A87539ED-A0FA-4F18-9572-51FE0622D998}" presName="node" presStyleLbl="revTx" presStyleIdx="0" presStyleCnt="6">
        <dgm:presLayoutVars>
          <dgm:bulletEnabled val="1"/>
        </dgm:presLayoutVars>
      </dgm:prSet>
      <dgm:spPr/>
      <dgm:t>
        <a:bodyPr/>
        <a:lstStyle/>
        <a:p>
          <a:endParaRPr lang="en-US"/>
        </a:p>
      </dgm:t>
    </dgm:pt>
    <dgm:pt modelId="{623C958B-3F36-471A-854A-B4EEBC4B20E0}" type="pres">
      <dgm:prSet presAssocID="{2E0D0FAD-2AC6-4C50-B51B-DA2DDADFAAEE}" presName="sibTrans" presStyleLbl="node1" presStyleIdx="0" presStyleCnt="6"/>
      <dgm:spPr/>
      <dgm:t>
        <a:bodyPr/>
        <a:lstStyle/>
        <a:p>
          <a:endParaRPr lang="en-US"/>
        </a:p>
      </dgm:t>
    </dgm:pt>
    <dgm:pt modelId="{7E79963E-5CE6-4C04-925A-D63C6FDE8C50}" type="pres">
      <dgm:prSet presAssocID="{1B0AE67F-24C9-4774-9356-4A621DBB9DC9}" presName="dummy" presStyleCnt="0"/>
      <dgm:spPr/>
    </dgm:pt>
    <dgm:pt modelId="{02ED7A42-7C97-4B06-9320-4AA5403543F2}" type="pres">
      <dgm:prSet presAssocID="{1B0AE67F-24C9-4774-9356-4A621DBB9DC9}" presName="node" presStyleLbl="revTx" presStyleIdx="1" presStyleCnt="6">
        <dgm:presLayoutVars>
          <dgm:bulletEnabled val="1"/>
        </dgm:presLayoutVars>
      </dgm:prSet>
      <dgm:spPr/>
      <dgm:t>
        <a:bodyPr/>
        <a:lstStyle/>
        <a:p>
          <a:endParaRPr lang="en-US"/>
        </a:p>
      </dgm:t>
    </dgm:pt>
    <dgm:pt modelId="{77B20F04-5AD3-4DAD-BC52-DCA5DC45FA5D}" type="pres">
      <dgm:prSet presAssocID="{FEEA7310-6521-4D55-BE8C-B158B03296FE}" presName="sibTrans" presStyleLbl="node1" presStyleIdx="1" presStyleCnt="6"/>
      <dgm:spPr/>
      <dgm:t>
        <a:bodyPr/>
        <a:lstStyle/>
        <a:p>
          <a:endParaRPr lang="en-US"/>
        </a:p>
      </dgm:t>
    </dgm:pt>
    <dgm:pt modelId="{80501CC9-E0E0-4792-B28E-DF2A16746C88}" type="pres">
      <dgm:prSet presAssocID="{D9C3D3AF-844A-43D7-8D52-3F52B2985F30}" presName="dummy" presStyleCnt="0"/>
      <dgm:spPr/>
    </dgm:pt>
    <dgm:pt modelId="{24E86F1E-7861-4E1E-B20F-9DB82B36B5BF}" type="pres">
      <dgm:prSet presAssocID="{D9C3D3AF-844A-43D7-8D52-3F52B2985F30}" presName="node" presStyleLbl="revTx" presStyleIdx="2" presStyleCnt="6">
        <dgm:presLayoutVars>
          <dgm:bulletEnabled val="1"/>
        </dgm:presLayoutVars>
      </dgm:prSet>
      <dgm:spPr/>
      <dgm:t>
        <a:bodyPr/>
        <a:lstStyle/>
        <a:p>
          <a:endParaRPr lang="en-US"/>
        </a:p>
      </dgm:t>
    </dgm:pt>
    <dgm:pt modelId="{FB743C9D-6444-4FB2-8594-8B1B6207F792}" type="pres">
      <dgm:prSet presAssocID="{BD8DA954-C2B9-45C7-8C1B-61ACA10DE39D}" presName="sibTrans" presStyleLbl="node1" presStyleIdx="2" presStyleCnt="6"/>
      <dgm:spPr/>
      <dgm:t>
        <a:bodyPr/>
        <a:lstStyle/>
        <a:p>
          <a:endParaRPr lang="en-US"/>
        </a:p>
      </dgm:t>
    </dgm:pt>
    <dgm:pt modelId="{AEB94A63-C61C-4AFC-B0DD-58CCA71B36F1}" type="pres">
      <dgm:prSet presAssocID="{700A4B76-8C0E-4BA1-90C1-19AC4E498DEA}" presName="dummy" presStyleCnt="0"/>
      <dgm:spPr/>
    </dgm:pt>
    <dgm:pt modelId="{4B2CFC92-6937-4001-BEDC-F3719EE3EDF8}" type="pres">
      <dgm:prSet presAssocID="{700A4B76-8C0E-4BA1-90C1-19AC4E498DEA}" presName="node" presStyleLbl="revTx" presStyleIdx="3" presStyleCnt="6">
        <dgm:presLayoutVars>
          <dgm:bulletEnabled val="1"/>
        </dgm:presLayoutVars>
      </dgm:prSet>
      <dgm:spPr/>
      <dgm:t>
        <a:bodyPr/>
        <a:lstStyle/>
        <a:p>
          <a:endParaRPr lang="en-US"/>
        </a:p>
      </dgm:t>
    </dgm:pt>
    <dgm:pt modelId="{D08998ED-52DA-4F06-8E6D-739D6C8A3729}" type="pres">
      <dgm:prSet presAssocID="{BDF46022-BBA8-45FA-8656-223A2769B804}" presName="sibTrans" presStyleLbl="node1" presStyleIdx="3" presStyleCnt="6"/>
      <dgm:spPr/>
      <dgm:t>
        <a:bodyPr/>
        <a:lstStyle/>
        <a:p>
          <a:endParaRPr lang="en-US"/>
        </a:p>
      </dgm:t>
    </dgm:pt>
    <dgm:pt modelId="{FC7A5408-618F-489B-B46E-5F01D9FBB07E}" type="pres">
      <dgm:prSet presAssocID="{9AF2EF4F-A4A2-4712-8DD1-5BB84926BC30}" presName="dummy" presStyleCnt="0"/>
      <dgm:spPr/>
    </dgm:pt>
    <dgm:pt modelId="{C30C9D57-3367-41F9-B9BA-8E8678A7FFC4}" type="pres">
      <dgm:prSet presAssocID="{9AF2EF4F-A4A2-4712-8DD1-5BB84926BC30}" presName="node" presStyleLbl="revTx" presStyleIdx="4" presStyleCnt="6">
        <dgm:presLayoutVars>
          <dgm:bulletEnabled val="1"/>
        </dgm:presLayoutVars>
      </dgm:prSet>
      <dgm:spPr/>
      <dgm:t>
        <a:bodyPr/>
        <a:lstStyle/>
        <a:p>
          <a:endParaRPr lang="en-US"/>
        </a:p>
      </dgm:t>
    </dgm:pt>
    <dgm:pt modelId="{07E5D22B-E5F0-4760-A600-64498042505F}" type="pres">
      <dgm:prSet presAssocID="{F32271F3-D8A7-4256-A1E1-CE9E85C05FAA}" presName="sibTrans" presStyleLbl="node1" presStyleIdx="4" presStyleCnt="6" custLinFactNeighborX="-234" custLinFactNeighborY="-469"/>
      <dgm:spPr/>
      <dgm:t>
        <a:bodyPr/>
        <a:lstStyle/>
        <a:p>
          <a:endParaRPr lang="en-US"/>
        </a:p>
      </dgm:t>
    </dgm:pt>
    <dgm:pt modelId="{E4B86CA8-4BBC-41E8-BBEB-9AEA31353A5C}" type="pres">
      <dgm:prSet presAssocID="{0CB55CE2-5199-4CBF-BC3E-F5041A4C62A9}" presName="dummy" presStyleCnt="0"/>
      <dgm:spPr/>
    </dgm:pt>
    <dgm:pt modelId="{C19E4F13-ACD8-405B-B19E-7A7B44B5C120}" type="pres">
      <dgm:prSet presAssocID="{0CB55CE2-5199-4CBF-BC3E-F5041A4C62A9}" presName="node" presStyleLbl="revTx" presStyleIdx="5" presStyleCnt="6">
        <dgm:presLayoutVars>
          <dgm:bulletEnabled val="1"/>
        </dgm:presLayoutVars>
      </dgm:prSet>
      <dgm:spPr/>
      <dgm:t>
        <a:bodyPr/>
        <a:lstStyle/>
        <a:p>
          <a:endParaRPr lang="en-US"/>
        </a:p>
      </dgm:t>
    </dgm:pt>
    <dgm:pt modelId="{AC0DAA42-F416-418B-B3A5-3FDB846F737A}" type="pres">
      <dgm:prSet presAssocID="{A0900217-7819-4413-ADCC-056F3347556E}" presName="sibTrans" presStyleLbl="node1" presStyleIdx="5" presStyleCnt="6"/>
      <dgm:spPr/>
      <dgm:t>
        <a:bodyPr/>
        <a:lstStyle/>
        <a:p>
          <a:endParaRPr lang="en-US"/>
        </a:p>
      </dgm:t>
    </dgm:pt>
  </dgm:ptLst>
  <dgm:cxnLst>
    <dgm:cxn modelId="{DD3CB2FB-8962-40EC-B3E7-02E1CE32AB40}" type="presOf" srcId="{F32271F3-D8A7-4256-A1E1-CE9E85C05FAA}" destId="{07E5D22B-E5F0-4760-A600-64498042505F}" srcOrd="0" destOrd="0" presId="urn:microsoft.com/office/officeart/2005/8/layout/cycle1"/>
    <dgm:cxn modelId="{F92466A4-0344-4E2E-AA62-9156442AC84B}" srcId="{BDDCD510-15FB-4840-A6E2-84BEEC39B3D3}" destId="{1B0AE67F-24C9-4774-9356-4A621DBB9DC9}" srcOrd="1" destOrd="0" parTransId="{4E0C7834-AED9-4F94-8C73-3442E1D3AA26}" sibTransId="{FEEA7310-6521-4D55-BE8C-B158B03296FE}"/>
    <dgm:cxn modelId="{58D0FCFC-E08E-4E44-8839-E3802B56767A}" type="presOf" srcId="{700A4B76-8C0E-4BA1-90C1-19AC4E498DEA}" destId="{4B2CFC92-6937-4001-BEDC-F3719EE3EDF8}" srcOrd="0" destOrd="0" presId="urn:microsoft.com/office/officeart/2005/8/layout/cycle1"/>
    <dgm:cxn modelId="{975ECE05-E728-4818-BE04-D2F7B34CD6E1}" srcId="{BDDCD510-15FB-4840-A6E2-84BEEC39B3D3}" destId="{A87539ED-A0FA-4F18-9572-51FE0622D998}" srcOrd="0" destOrd="0" parTransId="{6DB3F541-1026-4A64-A25E-3D6ABDF4BC91}" sibTransId="{2E0D0FAD-2AC6-4C50-B51B-DA2DDADFAAEE}"/>
    <dgm:cxn modelId="{6D28BB15-FEB1-4B1B-8D95-725217CC77BB}" type="presOf" srcId="{9AF2EF4F-A4A2-4712-8DD1-5BB84926BC30}" destId="{C30C9D57-3367-41F9-B9BA-8E8678A7FFC4}" srcOrd="0" destOrd="0" presId="urn:microsoft.com/office/officeart/2005/8/layout/cycle1"/>
    <dgm:cxn modelId="{FEA9E2B9-5F47-4C3B-9772-06CD7EE40C73}" type="presOf" srcId="{BD8DA954-C2B9-45C7-8C1B-61ACA10DE39D}" destId="{FB743C9D-6444-4FB2-8594-8B1B6207F792}" srcOrd="0" destOrd="0" presId="urn:microsoft.com/office/officeart/2005/8/layout/cycle1"/>
    <dgm:cxn modelId="{45864EB9-A274-4C85-BA4F-E4524CC19599}" srcId="{BDDCD510-15FB-4840-A6E2-84BEEC39B3D3}" destId="{700A4B76-8C0E-4BA1-90C1-19AC4E498DEA}" srcOrd="3" destOrd="0" parTransId="{8C3DA2A0-2C36-4C22-A751-8A71C2119E4C}" sibTransId="{BDF46022-BBA8-45FA-8656-223A2769B804}"/>
    <dgm:cxn modelId="{F6D2BD65-A318-4003-894E-70976B691FF5}" type="presOf" srcId="{0CB55CE2-5199-4CBF-BC3E-F5041A4C62A9}" destId="{C19E4F13-ACD8-405B-B19E-7A7B44B5C120}" srcOrd="0" destOrd="0" presId="urn:microsoft.com/office/officeart/2005/8/layout/cycle1"/>
    <dgm:cxn modelId="{36B2B7E6-7B5A-48DD-A977-62888566EC05}" type="presOf" srcId="{FEEA7310-6521-4D55-BE8C-B158B03296FE}" destId="{77B20F04-5AD3-4DAD-BC52-DCA5DC45FA5D}" srcOrd="0" destOrd="0" presId="urn:microsoft.com/office/officeart/2005/8/layout/cycle1"/>
    <dgm:cxn modelId="{C76B1BF6-9308-4FEF-8A31-039765DFFCF3}" type="presOf" srcId="{A0900217-7819-4413-ADCC-056F3347556E}" destId="{AC0DAA42-F416-418B-B3A5-3FDB846F737A}" srcOrd="0" destOrd="0" presId="urn:microsoft.com/office/officeart/2005/8/layout/cycle1"/>
    <dgm:cxn modelId="{F4D2B219-6774-4368-AEAE-F16A26495D93}" type="presOf" srcId="{BDF46022-BBA8-45FA-8656-223A2769B804}" destId="{D08998ED-52DA-4F06-8E6D-739D6C8A3729}" srcOrd="0" destOrd="0" presId="urn:microsoft.com/office/officeart/2005/8/layout/cycle1"/>
    <dgm:cxn modelId="{A64B2C13-27F9-419D-864D-C29D56174C6B}" srcId="{BDDCD510-15FB-4840-A6E2-84BEEC39B3D3}" destId="{0CB55CE2-5199-4CBF-BC3E-F5041A4C62A9}" srcOrd="5" destOrd="0" parTransId="{382EED37-CC1D-45D6-9E0E-1B0971309537}" sibTransId="{A0900217-7819-4413-ADCC-056F3347556E}"/>
    <dgm:cxn modelId="{BECE8B5D-4BA2-41F8-9B84-EE53AE51436E}" srcId="{BDDCD510-15FB-4840-A6E2-84BEEC39B3D3}" destId="{D9C3D3AF-844A-43D7-8D52-3F52B2985F30}" srcOrd="2" destOrd="0" parTransId="{6B7B8774-C481-4FB9-A920-92251E83F02D}" sibTransId="{BD8DA954-C2B9-45C7-8C1B-61ACA10DE39D}"/>
    <dgm:cxn modelId="{6FE2AEE7-E8DC-4A9D-959A-2452451E6CB0}" type="presOf" srcId="{D9C3D3AF-844A-43D7-8D52-3F52B2985F30}" destId="{24E86F1E-7861-4E1E-B20F-9DB82B36B5BF}" srcOrd="0" destOrd="0" presId="urn:microsoft.com/office/officeart/2005/8/layout/cycle1"/>
    <dgm:cxn modelId="{46B28D21-05B9-4BAB-A218-662222F37757}" type="presOf" srcId="{2E0D0FAD-2AC6-4C50-B51B-DA2DDADFAAEE}" destId="{623C958B-3F36-471A-854A-B4EEBC4B20E0}" srcOrd="0" destOrd="0" presId="urn:microsoft.com/office/officeart/2005/8/layout/cycle1"/>
    <dgm:cxn modelId="{FCC4AF9D-8840-49CA-84C2-73EA8F0E296C}" type="presOf" srcId="{A87539ED-A0FA-4F18-9572-51FE0622D998}" destId="{DA8F27A9-F175-4D28-9601-901476FA32D1}" srcOrd="0" destOrd="0" presId="urn:microsoft.com/office/officeart/2005/8/layout/cycle1"/>
    <dgm:cxn modelId="{7D161457-C42B-4CBB-B0DB-890CC249566B}" srcId="{BDDCD510-15FB-4840-A6E2-84BEEC39B3D3}" destId="{9AF2EF4F-A4A2-4712-8DD1-5BB84926BC30}" srcOrd="4" destOrd="0" parTransId="{76E7C677-A8E5-4D8C-94FE-3C2C20D09DD5}" sibTransId="{F32271F3-D8A7-4256-A1E1-CE9E85C05FAA}"/>
    <dgm:cxn modelId="{681EB072-3D5E-40C4-BB94-626E9C01240E}" type="presOf" srcId="{BDDCD510-15FB-4840-A6E2-84BEEC39B3D3}" destId="{20495D67-E944-42E5-A67B-3B909A05DB77}" srcOrd="0" destOrd="0" presId="urn:microsoft.com/office/officeart/2005/8/layout/cycle1"/>
    <dgm:cxn modelId="{878FD824-BADD-4EB5-B4DC-2418B07BD3B1}" type="presOf" srcId="{1B0AE67F-24C9-4774-9356-4A621DBB9DC9}" destId="{02ED7A42-7C97-4B06-9320-4AA5403543F2}" srcOrd="0" destOrd="0" presId="urn:microsoft.com/office/officeart/2005/8/layout/cycle1"/>
    <dgm:cxn modelId="{6FE32B77-08E3-435A-BCAD-F77D0A6A4854}" type="presParOf" srcId="{20495D67-E944-42E5-A67B-3B909A05DB77}" destId="{4BA54BD1-E656-4901-81F2-2C32C349CC45}" srcOrd="0" destOrd="0" presId="urn:microsoft.com/office/officeart/2005/8/layout/cycle1"/>
    <dgm:cxn modelId="{EB99E893-8852-4DD1-B2B5-130E48DF63F0}" type="presParOf" srcId="{20495D67-E944-42E5-A67B-3B909A05DB77}" destId="{DA8F27A9-F175-4D28-9601-901476FA32D1}" srcOrd="1" destOrd="0" presId="urn:microsoft.com/office/officeart/2005/8/layout/cycle1"/>
    <dgm:cxn modelId="{D412AA4E-C3A0-433E-BE6E-01ED5A04E5DA}" type="presParOf" srcId="{20495D67-E944-42E5-A67B-3B909A05DB77}" destId="{623C958B-3F36-471A-854A-B4EEBC4B20E0}" srcOrd="2" destOrd="0" presId="urn:microsoft.com/office/officeart/2005/8/layout/cycle1"/>
    <dgm:cxn modelId="{F4E4DEC5-B1EB-4C4C-87AE-E0A831347D8F}" type="presParOf" srcId="{20495D67-E944-42E5-A67B-3B909A05DB77}" destId="{7E79963E-5CE6-4C04-925A-D63C6FDE8C50}" srcOrd="3" destOrd="0" presId="urn:microsoft.com/office/officeart/2005/8/layout/cycle1"/>
    <dgm:cxn modelId="{368890F4-E469-4817-841C-E19B33D7BD10}" type="presParOf" srcId="{20495D67-E944-42E5-A67B-3B909A05DB77}" destId="{02ED7A42-7C97-4B06-9320-4AA5403543F2}" srcOrd="4" destOrd="0" presId="urn:microsoft.com/office/officeart/2005/8/layout/cycle1"/>
    <dgm:cxn modelId="{8B613781-2DF8-4AB4-8D73-F23D4B68E6F6}" type="presParOf" srcId="{20495D67-E944-42E5-A67B-3B909A05DB77}" destId="{77B20F04-5AD3-4DAD-BC52-DCA5DC45FA5D}" srcOrd="5" destOrd="0" presId="urn:microsoft.com/office/officeart/2005/8/layout/cycle1"/>
    <dgm:cxn modelId="{D580BFAD-CE8C-4C13-B685-21C26F94E793}" type="presParOf" srcId="{20495D67-E944-42E5-A67B-3B909A05DB77}" destId="{80501CC9-E0E0-4792-B28E-DF2A16746C88}" srcOrd="6" destOrd="0" presId="urn:microsoft.com/office/officeart/2005/8/layout/cycle1"/>
    <dgm:cxn modelId="{AB48E7B8-8D35-443C-8DB0-E05CD5436BFA}" type="presParOf" srcId="{20495D67-E944-42E5-A67B-3B909A05DB77}" destId="{24E86F1E-7861-4E1E-B20F-9DB82B36B5BF}" srcOrd="7" destOrd="0" presId="urn:microsoft.com/office/officeart/2005/8/layout/cycle1"/>
    <dgm:cxn modelId="{6F4C4DA2-1078-44AE-9884-8C8C0A45807D}" type="presParOf" srcId="{20495D67-E944-42E5-A67B-3B909A05DB77}" destId="{FB743C9D-6444-4FB2-8594-8B1B6207F792}" srcOrd="8" destOrd="0" presId="urn:microsoft.com/office/officeart/2005/8/layout/cycle1"/>
    <dgm:cxn modelId="{04317A71-698C-48A5-AF1E-7E7727F72B41}" type="presParOf" srcId="{20495D67-E944-42E5-A67B-3B909A05DB77}" destId="{AEB94A63-C61C-4AFC-B0DD-58CCA71B36F1}" srcOrd="9" destOrd="0" presId="urn:microsoft.com/office/officeart/2005/8/layout/cycle1"/>
    <dgm:cxn modelId="{BECC1788-61D3-4486-AE5B-608DC1365BB1}" type="presParOf" srcId="{20495D67-E944-42E5-A67B-3B909A05DB77}" destId="{4B2CFC92-6937-4001-BEDC-F3719EE3EDF8}" srcOrd="10" destOrd="0" presId="urn:microsoft.com/office/officeart/2005/8/layout/cycle1"/>
    <dgm:cxn modelId="{929CA7C4-D28E-47ED-9859-1A6F2CCC1407}" type="presParOf" srcId="{20495D67-E944-42E5-A67B-3B909A05DB77}" destId="{D08998ED-52DA-4F06-8E6D-739D6C8A3729}" srcOrd="11" destOrd="0" presId="urn:microsoft.com/office/officeart/2005/8/layout/cycle1"/>
    <dgm:cxn modelId="{89E95517-4542-495F-A5E0-0F787C056D45}" type="presParOf" srcId="{20495D67-E944-42E5-A67B-3B909A05DB77}" destId="{FC7A5408-618F-489B-B46E-5F01D9FBB07E}" srcOrd="12" destOrd="0" presId="urn:microsoft.com/office/officeart/2005/8/layout/cycle1"/>
    <dgm:cxn modelId="{357E6775-EC68-4E36-8A79-D0701464D337}" type="presParOf" srcId="{20495D67-E944-42E5-A67B-3B909A05DB77}" destId="{C30C9D57-3367-41F9-B9BA-8E8678A7FFC4}" srcOrd="13" destOrd="0" presId="urn:microsoft.com/office/officeart/2005/8/layout/cycle1"/>
    <dgm:cxn modelId="{C5D9BAA9-837B-4EFC-8EF2-30CD35FAE24A}" type="presParOf" srcId="{20495D67-E944-42E5-A67B-3B909A05DB77}" destId="{07E5D22B-E5F0-4760-A600-64498042505F}" srcOrd="14" destOrd="0" presId="urn:microsoft.com/office/officeart/2005/8/layout/cycle1"/>
    <dgm:cxn modelId="{25C51CE1-18F4-4DFA-BCC7-4CAEDFB39C6A}" type="presParOf" srcId="{20495D67-E944-42E5-A67B-3B909A05DB77}" destId="{E4B86CA8-4BBC-41E8-BBEB-9AEA31353A5C}" srcOrd="15" destOrd="0" presId="urn:microsoft.com/office/officeart/2005/8/layout/cycle1"/>
    <dgm:cxn modelId="{613A5831-8E2E-437E-9F31-374602C07E2B}" type="presParOf" srcId="{20495D67-E944-42E5-A67B-3B909A05DB77}" destId="{C19E4F13-ACD8-405B-B19E-7A7B44B5C120}" srcOrd="16" destOrd="0" presId="urn:microsoft.com/office/officeart/2005/8/layout/cycle1"/>
    <dgm:cxn modelId="{9CBE6421-2DAC-4DDA-AE06-749B8883DBA0}" type="presParOf" srcId="{20495D67-E944-42E5-A67B-3B909A05DB77}" destId="{AC0DAA42-F416-418B-B3A5-3FDB846F737A}"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4531D-6D29-403B-806C-EB0CF5954B54}" type="datetimeFigureOut">
              <a:rPr lang="en-US" smtClean="0"/>
              <a:t>4/28/2015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0E087-3A32-45DF-86F9-6D61256D9B1E}" type="slidenum">
              <a:rPr lang="en-US" smtClean="0"/>
              <a:t>‹#›</a:t>
            </a:fld>
            <a:endParaRPr lang="en-US"/>
          </a:p>
        </p:txBody>
      </p:sp>
    </p:spTree>
    <p:extLst>
      <p:ext uri="{BB962C8B-B14F-4D97-AF65-F5344CB8AC3E}">
        <p14:creationId xmlns:p14="http://schemas.microsoft.com/office/powerpoint/2010/main" val="336760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0E087-3A32-45DF-86F9-6D61256D9B1E}" type="slidenum">
              <a:rPr lang="en-US" smtClean="0"/>
              <a:t>3</a:t>
            </a:fld>
            <a:endParaRPr lang="en-US"/>
          </a:p>
        </p:txBody>
      </p:sp>
    </p:spTree>
    <p:extLst>
      <p:ext uri="{BB962C8B-B14F-4D97-AF65-F5344CB8AC3E}">
        <p14:creationId xmlns:p14="http://schemas.microsoft.com/office/powerpoint/2010/main" val="368839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0E087-3A32-45DF-86F9-6D61256D9B1E}" type="slidenum">
              <a:rPr lang="en-US" smtClean="0"/>
              <a:t>4</a:t>
            </a:fld>
            <a:endParaRPr lang="en-US"/>
          </a:p>
        </p:txBody>
      </p:sp>
    </p:spTree>
    <p:extLst>
      <p:ext uri="{BB962C8B-B14F-4D97-AF65-F5344CB8AC3E}">
        <p14:creationId xmlns:p14="http://schemas.microsoft.com/office/powerpoint/2010/main" val="348606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0E087-3A32-45DF-86F9-6D61256D9B1E}" type="slidenum">
              <a:rPr lang="en-US" smtClean="0"/>
              <a:t>5</a:t>
            </a:fld>
            <a:endParaRPr lang="en-US"/>
          </a:p>
        </p:txBody>
      </p:sp>
    </p:spTree>
    <p:extLst>
      <p:ext uri="{BB962C8B-B14F-4D97-AF65-F5344CB8AC3E}">
        <p14:creationId xmlns:p14="http://schemas.microsoft.com/office/powerpoint/2010/main" val="13617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0E087-3A32-45DF-86F9-6D61256D9B1E}" type="slidenum">
              <a:rPr lang="en-US" smtClean="0"/>
              <a:t>18</a:t>
            </a:fld>
            <a:endParaRPr lang="en-US"/>
          </a:p>
        </p:txBody>
      </p:sp>
    </p:spTree>
    <p:extLst>
      <p:ext uri="{BB962C8B-B14F-4D97-AF65-F5344CB8AC3E}">
        <p14:creationId xmlns:p14="http://schemas.microsoft.com/office/powerpoint/2010/main" val="102433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7033E3-B20E-4CD1-8053-E227575FC8A1}" type="datetimeFigureOut">
              <a:rPr lang="en-US" smtClean="0"/>
              <a:t>4/28/2015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1681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033E3-B20E-4CD1-8053-E227575FC8A1}" type="datetimeFigureOut">
              <a:rPr lang="en-US" smtClean="0"/>
              <a:t>4/28/2015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205130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033E3-B20E-4CD1-8053-E227575FC8A1}" type="datetimeFigureOut">
              <a:rPr lang="en-US" smtClean="0"/>
              <a:t>4/28/2015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133435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033E3-B20E-4CD1-8053-E227575FC8A1}" type="datetimeFigureOut">
              <a:rPr lang="en-US" smtClean="0"/>
              <a:t>4/28/2015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345684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033E3-B20E-4CD1-8053-E227575FC8A1}" type="datetimeFigureOut">
              <a:rPr lang="en-US" smtClean="0"/>
              <a:t>4/28/2015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781320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7033E3-B20E-4CD1-8053-E227575FC8A1}" type="datetimeFigureOut">
              <a:rPr lang="en-US" smtClean="0"/>
              <a:t>4/28/2015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1258496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7033E3-B20E-4CD1-8053-E227575FC8A1}" type="datetimeFigureOut">
              <a:rPr lang="en-US" smtClean="0"/>
              <a:t>4/28/2015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1192057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7033E3-B20E-4CD1-8053-E227575FC8A1}" type="datetimeFigureOut">
              <a:rPr lang="en-US" smtClean="0"/>
              <a:t>4/28/2015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2276467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033E3-B20E-4CD1-8053-E227575FC8A1}" type="datetimeFigureOut">
              <a:rPr lang="en-US" smtClean="0"/>
              <a:t>4/28/2015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43519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033E3-B20E-4CD1-8053-E227575FC8A1}" type="datetimeFigureOut">
              <a:rPr lang="en-US" smtClean="0"/>
              <a:t>4/28/2015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3483968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033E3-B20E-4CD1-8053-E227575FC8A1}" type="datetimeFigureOut">
              <a:rPr lang="en-US" smtClean="0"/>
              <a:t>4/28/2015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2FC2D-E7B6-4A59-84B8-7ED6B8EEB3A0}" type="slidenum">
              <a:rPr lang="en-US" smtClean="0"/>
              <a:t>‹#›</a:t>
            </a:fld>
            <a:endParaRPr lang="en-US"/>
          </a:p>
        </p:txBody>
      </p:sp>
    </p:spTree>
    <p:extLst>
      <p:ext uri="{BB962C8B-B14F-4D97-AF65-F5344CB8AC3E}">
        <p14:creationId xmlns:p14="http://schemas.microsoft.com/office/powerpoint/2010/main" val="355916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033E3-B20E-4CD1-8053-E227575FC8A1}" type="datetimeFigureOut">
              <a:rPr lang="en-US" smtClean="0"/>
              <a:t>4/28/2015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2FC2D-E7B6-4A59-84B8-7ED6B8EEB3A0}" type="slidenum">
              <a:rPr lang="en-US" smtClean="0"/>
              <a:t>‹#›</a:t>
            </a:fld>
            <a:endParaRPr lang="en-US"/>
          </a:p>
        </p:txBody>
      </p:sp>
    </p:spTree>
    <p:extLst>
      <p:ext uri="{BB962C8B-B14F-4D97-AF65-F5344CB8AC3E}">
        <p14:creationId xmlns:p14="http://schemas.microsoft.com/office/powerpoint/2010/main" val="579153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www.alfavita.gr/"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57500" y="1041400"/>
            <a:ext cx="6134100" cy="4559299"/>
          </a:xfrm>
          <a:prstGeom prst="rect">
            <a:avLst/>
          </a:prstGeom>
          <a:ln>
            <a:noFill/>
          </a:ln>
          <a:effectLst>
            <a:softEdge rad="112500"/>
          </a:effectLst>
        </p:spPr>
      </p:pic>
      <p:sp>
        <p:nvSpPr>
          <p:cNvPr id="3" name="Rectangle 2"/>
          <p:cNvSpPr/>
          <p:nvPr/>
        </p:nvSpPr>
        <p:spPr>
          <a:xfrm>
            <a:off x="215900" y="516235"/>
            <a:ext cx="4940300" cy="1323439"/>
          </a:xfrm>
          <a:prstGeom prst="rect">
            <a:avLst/>
          </a:prstGeom>
          <a:noFill/>
        </p:spPr>
        <p:txBody>
          <a:bodyPr wrap="square" lIns="91440" tIns="45720" rIns="91440" bIns="45720">
            <a:spAutoFit/>
          </a:bodyPr>
          <a:lstStyle/>
          <a:p>
            <a:r>
              <a:rPr lang="el-GR"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Η πειθαρχία </a:t>
            </a:r>
          </a:p>
          <a:p>
            <a:r>
              <a:rPr lang="el-GR"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στη σχολική τάξη</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3440408" y="4900719"/>
            <a:ext cx="1842172" cy="461665"/>
          </a:xfrm>
          <a:prstGeom prst="rect">
            <a:avLst/>
          </a:prstGeom>
          <a:noFill/>
        </p:spPr>
        <p:txBody>
          <a:bodyPr wrap="none" lIns="91440" tIns="45720" rIns="91440" bIns="45720">
            <a:spAutoFit/>
          </a:bodyPr>
          <a:lstStyle/>
          <a:p>
            <a:pPr algn="ctr"/>
            <a:r>
              <a:rPr lang="el-GR" sz="2400" b="1" dirty="0" smtClean="0">
                <a:ln w="0"/>
                <a:solidFill>
                  <a:srgbClr val="800000"/>
                </a:solidFill>
                <a:latin typeface="Segoe Print" panose="02000600000000000000" pitchFamily="2" charset="0"/>
              </a:rPr>
              <a:t>εισαγωγή</a:t>
            </a:r>
            <a:endParaRPr lang="en-US" sz="2400" b="1" dirty="0">
              <a:ln w="0"/>
              <a:solidFill>
                <a:srgbClr val="800000"/>
              </a:solidFill>
              <a:latin typeface="Segoe Print" panose="02000600000000000000" pitchFamily="2" charset="0"/>
            </a:endParaRPr>
          </a:p>
        </p:txBody>
      </p:sp>
      <p:sp>
        <p:nvSpPr>
          <p:cNvPr id="5" name="Rectangle 4"/>
          <p:cNvSpPr/>
          <p:nvPr/>
        </p:nvSpPr>
        <p:spPr>
          <a:xfrm>
            <a:off x="9870536" y="6062364"/>
            <a:ext cx="2228816" cy="400110"/>
          </a:xfrm>
          <a:prstGeom prst="rect">
            <a:avLst/>
          </a:prstGeom>
        </p:spPr>
        <p:txBody>
          <a:bodyPr wrap="none">
            <a:spAutoFit/>
          </a:bodyPr>
          <a:lstStyle/>
          <a:p>
            <a:pPr lvl="0" algn="ctr"/>
            <a:r>
              <a:rPr lang="el-GR" sz="2000" b="1" dirty="0" smtClean="0"/>
              <a:t>Ιωάννης Ε. Βρεττός</a:t>
            </a:r>
            <a:endParaRPr lang="en-US" sz="2000" b="1" dirty="0"/>
          </a:p>
        </p:txBody>
      </p:sp>
    </p:spTree>
    <p:extLst>
      <p:ext uri="{BB962C8B-B14F-4D97-AF65-F5344CB8AC3E}">
        <p14:creationId xmlns:p14="http://schemas.microsoft.com/office/powerpoint/2010/main" val="3628388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6600" y="101600"/>
            <a:ext cx="7912100" cy="6387068"/>
          </a:xfrm>
          <a:prstGeom prst="rect">
            <a:avLst/>
          </a:prstGeom>
        </p:spPr>
      </p:pic>
      <p:sp>
        <p:nvSpPr>
          <p:cNvPr id="3" name="Rectangle 2"/>
          <p:cNvSpPr/>
          <p:nvPr/>
        </p:nvSpPr>
        <p:spPr>
          <a:xfrm>
            <a:off x="3496574" y="6488668"/>
            <a:ext cx="4322465" cy="369332"/>
          </a:xfrm>
          <a:prstGeom prst="rect">
            <a:avLst/>
          </a:prstGeom>
        </p:spPr>
        <p:txBody>
          <a:bodyPr wrap="none">
            <a:spAutoFit/>
          </a:bodyPr>
          <a:lstStyle/>
          <a:p>
            <a:r>
              <a:rPr lang="el-GR" dirty="0" smtClean="0"/>
              <a:t> Σχολείο στο  Μπέλο </a:t>
            </a:r>
            <a:r>
              <a:rPr lang="el-GR" dirty="0" err="1" smtClean="0"/>
              <a:t>Οριζόντε</a:t>
            </a:r>
            <a:r>
              <a:rPr lang="el-GR" dirty="0" smtClean="0"/>
              <a:t> της Βραζιλίας</a:t>
            </a:r>
            <a:endParaRPr lang="en-US" dirty="0"/>
          </a:p>
        </p:txBody>
      </p:sp>
    </p:spTree>
    <p:extLst>
      <p:ext uri="{BB962C8B-B14F-4D97-AF65-F5344CB8AC3E}">
        <p14:creationId xmlns:p14="http://schemas.microsoft.com/office/powerpoint/2010/main" val="1334447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898" y="152400"/>
            <a:ext cx="7569199" cy="6019800"/>
          </a:xfrm>
          <a:prstGeom prst="rect">
            <a:avLst/>
          </a:prstGeom>
        </p:spPr>
      </p:pic>
      <p:sp>
        <p:nvSpPr>
          <p:cNvPr id="3" name="Rectangle 2"/>
          <p:cNvSpPr/>
          <p:nvPr/>
        </p:nvSpPr>
        <p:spPr>
          <a:xfrm>
            <a:off x="3389788" y="6488668"/>
            <a:ext cx="5285421" cy="369332"/>
          </a:xfrm>
          <a:prstGeom prst="rect">
            <a:avLst/>
          </a:prstGeom>
        </p:spPr>
        <p:txBody>
          <a:bodyPr wrap="none">
            <a:spAutoFit/>
          </a:bodyPr>
          <a:lstStyle/>
          <a:p>
            <a:r>
              <a:rPr lang="el-GR" dirty="0" smtClean="0"/>
              <a:t>Σχολείο </a:t>
            </a:r>
            <a:r>
              <a:rPr lang="en-US" dirty="0" smtClean="0"/>
              <a:t>Escolar </a:t>
            </a:r>
            <a:r>
              <a:rPr lang="en-US" dirty="0" err="1" smtClean="0"/>
              <a:t>Secundaria</a:t>
            </a:r>
            <a:r>
              <a:rPr lang="en-US" dirty="0" smtClean="0"/>
              <a:t> </a:t>
            </a:r>
            <a:r>
              <a:rPr lang="el-GR" dirty="0" smtClean="0"/>
              <a:t>στου </a:t>
            </a:r>
            <a:r>
              <a:rPr lang="en-US" dirty="0" err="1" smtClean="0"/>
              <a:t>Tiracanchi</a:t>
            </a:r>
            <a:r>
              <a:rPr lang="en-US" dirty="0" smtClean="0"/>
              <a:t> </a:t>
            </a:r>
            <a:r>
              <a:rPr lang="el-GR" dirty="0" smtClean="0"/>
              <a:t>του Περού</a:t>
            </a:r>
            <a:endParaRPr lang="en-US" dirty="0"/>
          </a:p>
        </p:txBody>
      </p:sp>
    </p:spTree>
    <p:extLst>
      <p:ext uri="{BB962C8B-B14F-4D97-AF65-F5344CB8AC3E}">
        <p14:creationId xmlns:p14="http://schemas.microsoft.com/office/powerpoint/2010/main" val="108089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899" y="152400"/>
            <a:ext cx="7391399" cy="6083300"/>
          </a:xfrm>
          <a:prstGeom prst="rect">
            <a:avLst/>
          </a:prstGeom>
        </p:spPr>
      </p:pic>
      <p:sp>
        <p:nvSpPr>
          <p:cNvPr id="3" name="Rectangle 2"/>
          <p:cNvSpPr/>
          <p:nvPr/>
        </p:nvSpPr>
        <p:spPr>
          <a:xfrm>
            <a:off x="3581740" y="6514068"/>
            <a:ext cx="4368119" cy="369332"/>
          </a:xfrm>
          <a:prstGeom prst="rect">
            <a:avLst/>
          </a:prstGeom>
        </p:spPr>
        <p:txBody>
          <a:bodyPr wrap="none">
            <a:spAutoFit/>
          </a:bodyPr>
          <a:lstStyle/>
          <a:p>
            <a:r>
              <a:rPr lang="el-GR" dirty="0" smtClean="0"/>
              <a:t>Εκπαιδευτικό Συγκρότημα στη </a:t>
            </a:r>
            <a:r>
              <a:rPr lang="el-GR" dirty="0" err="1" smtClean="0"/>
              <a:t>Ντόχα</a:t>
            </a:r>
            <a:r>
              <a:rPr lang="el-GR" dirty="0" smtClean="0"/>
              <a:t>, Κατάρ</a:t>
            </a:r>
            <a:endParaRPr lang="en-US" dirty="0"/>
          </a:p>
        </p:txBody>
      </p:sp>
    </p:spTree>
    <p:extLst>
      <p:ext uri="{BB962C8B-B14F-4D97-AF65-F5344CB8AC3E}">
        <p14:creationId xmlns:p14="http://schemas.microsoft.com/office/powerpoint/2010/main" val="320626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2800" y="241300"/>
            <a:ext cx="7391400" cy="6114534"/>
          </a:xfrm>
          <a:prstGeom prst="rect">
            <a:avLst/>
          </a:prstGeom>
        </p:spPr>
      </p:pic>
      <p:sp>
        <p:nvSpPr>
          <p:cNvPr id="3" name="Rectangle 2"/>
          <p:cNvSpPr/>
          <p:nvPr/>
        </p:nvSpPr>
        <p:spPr>
          <a:xfrm>
            <a:off x="5323548" y="6355834"/>
            <a:ext cx="986104" cy="369332"/>
          </a:xfrm>
          <a:prstGeom prst="rect">
            <a:avLst/>
          </a:prstGeom>
        </p:spPr>
        <p:txBody>
          <a:bodyPr wrap="none">
            <a:spAutoFit/>
          </a:bodyPr>
          <a:lstStyle/>
          <a:p>
            <a:r>
              <a:rPr lang="el-GR" dirty="0" smtClean="0"/>
              <a:t>Νιγηρία </a:t>
            </a:r>
            <a:endParaRPr lang="en-US" dirty="0"/>
          </a:p>
        </p:txBody>
      </p:sp>
    </p:spTree>
    <p:extLst>
      <p:ext uri="{BB962C8B-B14F-4D97-AF65-F5344CB8AC3E}">
        <p14:creationId xmlns:p14="http://schemas.microsoft.com/office/powerpoint/2010/main" val="302896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101600"/>
            <a:ext cx="7581900" cy="6223000"/>
          </a:xfrm>
          <a:prstGeom prst="rect">
            <a:avLst/>
          </a:prstGeom>
        </p:spPr>
      </p:pic>
      <p:sp>
        <p:nvSpPr>
          <p:cNvPr id="3" name="Rectangle 2"/>
          <p:cNvSpPr/>
          <p:nvPr/>
        </p:nvSpPr>
        <p:spPr>
          <a:xfrm>
            <a:off x="2762250" y="6488668"/>
            <a:ext cx="6172200" cy="369332"/>
          </a:xfrm>
          <a:prstGeom prst="rect">
            <a:avLst/>
          </a:prstGeom>
        </p:spPr>
        <p:txBody>
          <a:bodyPr wrap="square">
            <a:spAutoFit/>
          </a:bodyPr>
          <a:lstStyle/>
          <a:p>
            <a:r>
              <a:rPr lang="el-GR" dirty="0" smtClean="0"/>
              <a:t>Σχολείο για “</a:t>
            </a:r>
            <a:r>
              <a:rPr lang="el-GR" dirty="0" err="1" smtClean="0"/>
              <a:t>high</a:t>
            </a:r>
            <a:r>
              <a:rPr lang="el-GR" dirty="0" smtClean="0"/>
              <a:t> </a:t>
            </a:r>
            <a:r>
              <a:rPr lang="el-GR" dirty="0" err="1" smtClean="0"/>
              <a:t>class</a:t>
            </a:r>
            <a:r>
              <a:rPr lang="el-GR" dirty="0" smtClean="0"/>
              <a:t>” μαθητές στην Αγία Πετρούπολη, Ρωσία</a:t>
            </a:r>
            <a:endParaRPr lang="en-US" dirty="0"/>
          </a:p>
        </p:txBody>
      </p:sp>
    </p:spTree>
    <p:extLst>
      <p:ext uri="{BB962C8B-B14F-4D97-AF65-F5344CB8AC3E}">
        <p14:creationId xmlns:p14="http://schemas.microsoft.com/office/powerpoint/2010/main" val="351325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8200" y="139700"/>
            <a:ext cx="7924799" cy="6254234"/>
          </a:xfrm>
          <a:prstGeom prst="rect">
            <a:avLst/>
          </a:prstGeom>
        </p:spPr>
      </p:pic>
      <p:sp>
        <p:nvSpPr>
          <p:cNvPr id="3" name="Rectangle 2"/>
          <p:cNvSpPr/>
          <p:nvPr/>
        </p:nvSpPr>
        <p:spPr>
          <a:xfrm>
            <a:off x="4327429" y="6488668"/>
            <a:ext cx="3486339" cy="369332"/>
          </a:xfrm>
          <a:prstGeom prst="rect">
            <a:avLst/>
          </a:prstGeom>
        </p:spPr>
        <p:txBody>
          <a:bodyPr wrap="none">
            <a:spAutoFit/>
          </a:bodyPr>
          <a:lstStyle/>
          <a:p>
            <a:r>
              <a:rPr lang="el-GR" dirty="0" smtClean="0"/>
              <a:t>Σχολείο στη Μαδρίτη της Ισπανίας </a:t>
            </a:r>
            <a:endParaRPr lang="en-US" dirty="0"/>
          </a:p>
        </p:txBody>
      </p:sp>
    </p:spTree>
    <p:extLst>
      <p:ext uri="{BB962C8B-B14F-4D97-AF65-F5344CB8AC3E}">
        <p14:creationId xmlns:p14="http://schemas.microsoft.com/office/powerpoint/2010/main" val="122862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216584"/>
            <a:ext cx="8064500" cy="5904815"/>
          </a:xfrm>
          <a:prstGeom prst="rect">
            <a:avLst/>
          </a:prstGeom>
        </p:spPr>
      </p:pic>
      <p:sp>
        <p:nvSpPr>
          <p:cNvPr id="3" name="Rectangle 2"/>
          <p:cNvSpPr/>
          <p:nvPr/>
        </p:nvSpPr>
        <p:spPr>
          <a:xfrm>
            <a:off x="2546350" y="6369735"/>
            <a:ext cx="6337300" cy="369332"/>
          </a:xfrm>
          <a:prstGeom prst="rect">
            <a:avLst/>
          </a:prstGeom>
        </p:spPr>
        <p:txBody>
          <a:bodyPr wrap="square">
            <a:spAutoFit/>
          </a:bodyPr>
          <a:lstStyle/>
          <a:p>
            <a:r>
              <a:rPr lang="el-GR" dirty="0" smtClean="0"/>
              <a:t>Σχολείο </a:t>
            </a:r>
            <a:r>
              <a:rPr lang="en-US" dirty="0" err="1" smtClean="0"/>
              <a:t>Escuela</a:t>
            </a:r>
            <a:r>
              <a:rPr lang="en-US" dirty="0" smtClean="0"/>
              <a:t> </a:t>
            </a:r>
            <a:r>
              <a:rPr lang="en-US" dirty="0" err="1" smtClean="0"/>
              <a:t>Primaria</a:t>
            </a:r>
            <a:r>
              <a:rPr lang="en-US" dirty="0" smtClean="0"/>
              <a:t> Angela </a:t>
            </a:r>
            <a:r>
              <a:rPr lang="en-US" dirty="0" err="1" smtClean="0"/>
              <a:t>Landa</a:t>
            </a:r>
            <a:r>
              <a:rPr lang="en-US" dirty="0" smtClean="0"/>
              <a:t> </a:t>
            </a:r>
            <a:r>
              <a:rPr lang="el-GR" dirty="0" smtClean="0"/>
              <a:t>στην Παλιά Αβάνα, Κούβα</a:t>
            </a:r>
            <a:endParaRPr lang="en-US" dirty="0"/>
          </a:p>
        </p:txBody>
      </p:sp>
    </p:spTree>
    <p:extLst>
      <p:ext uri="{BB962C8B-B14F-4D97-AF65-F5344CB8AC3E}">
        <p14:creationId xmlns:p14="http://schemas.microsoft.com/office/powerpoint/2010/main" val="1014560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700" y="130245"/>
            <a:ext cx="11849100" cy="6370975"/>
          </a:xfrm>
          <a:prstGeom prst="rect">
            <a:avLst/>
          </a:prstGeom>
        </p:spPr>
        <p:txBody>
          <a:bodyPr wrap="square">
            <a:spAutoFit/>
          </a:bodyPr>
          <a:lstStyle/>
          <a:p>
            <a:pPr algn="ctr"/>
            <a:r>
              <a:rPr lang="el-GR" sz="2400" dirty="0" smtClean="0">
                <a:ln w="0"/>
                <a:effectLst>
                  <a:outerShdw blurRad="38100" dist="19050" dir="2700000" algn="tl" rotWithShape="0">
                    <a:schemeClr val="dk1">
                      <a:alpha val="40000"/>
                    </a:schemeClr>
                  </a:outerShdw>
                </a:effectLst>
              </a:rPr>
              <a:t>Ένας πρωτοπόρος δάσκαλος, 27 ετών, θέλει να επαναφέρει </a:t>
            </a:r>
          </a:p>
          <a:p>
            <a:pPr algn="ctr"/>
            <a:r>
              <a:rPr lang="el-GR" sz="2400" dirty="0" smtClean="0">
                <a:ln w="0"/>
                <a:effectLst>
                  <a:outerShdw blurRad="38100" dist="19050" dir="2700000" algn="tl" rotWithShape="0">
                    <a:schemeClr val="dk1">
                      <a:alpha val="40000"/>
                    </a:schemeClr>
                  </a:outerShdw>
                </a:effectLst>
              </a:rPr>
              <a:t>την τιμωρία και την πειθαρχία στο σχολείο</a:t>
            </a:r>
          </a:p>
          <a:p>
            <a:endParaRPr lang="el-GR" sz="2400" dirty="0" smtClean="0">
              <a:ln w="0"/>
              <a:effectLst>
                <a:outerShdw blurRad="38100" dist="19050" dir="2700000" algn="tl" rotWithShape="0">
                  <a:schemeClr val="dk1">
                    <a:alpha val="40000"/>
                  </a:schemeClr>
                </a:outerShdw>
              </a:effectLst>
            </a:endParaRPr>
          </a:p>
          <a:p>
            <a:endParaRPr lang="el-GR" sz="2400" dirty="0">
              <a:ln w="0"/>
              <a:effectLst>
                <a:outerShdw blurRad="38100" dist="19050" dir="2700000" algn="tl" rotWithShape="0">
                  <a:schemeClr val="dk1">
                    <a:alpha val="40000"/>
                  </a:schemeClr>
                </a:outerShdw>
              </a:effectLst>
            </a:endParaRPr>
          </a:p>
          <a:p>
            <a:pPr algn="just"/>
            <a:r>
              <a:rPr lang="el-GR" b="1" dirty="0" smtClean="0"/>
              <a:t>Δουλειά, δουλειά, δουλειά. Αυτή είναι η μέθοδος που χρησιμοποιεί ένας νεαρός δάσκαλος σε δημόσιο σχολείο της περιοχής </a:t>
            </a:r>
            <a:r>
              <a:rPr lang="el-GR" b="1" dirty="0" err="1" smtClean="0"/>
              <a:t>Ντρανσί</a:t>
            </a:r>
            <a:r>
              <a:rPr lang="el-GR" b="1" dirty="0" smtClean="0"/>
              <a:t> της Γαλλίας και τη συνδυάζει με τιμωρίες και αποβολή από τα μαθήματα, όταν παρατηρούνται προβλήματα πειθαρχίας στην τάξη.</a:t>
            </a:r>
          </a:p>
          <a:p>
            <a:pPr algn="just"/>
            <a:endParaRPr lang="el-GR" dirty="0" smtClean="0"/>
          </a:p>
          <a:p>
            <a:pPr algn="just"/>
            <a:r>
              <a:rPr lang="el-GR" dirty="0" smtClean="0"/>
              <a:t>«Η τεμπελιά είναι η καρδιά του προβλήματος. Όταν λείπει η προσπάθεια, τότε γινόμαστε μάρτυρες της αυτοκαταστροφής νεαρών παιδιών 15 ετών» λέει ο δάσκαλος </a:t>
            </a:r>
            <a:r>
              <a:rPr lang="el-GR" dirty="0" err="1" smtClean="0"/>
              <a:t>Ζερεμί</a:t>
            </a:r>
            <a:r>
              <a:rPr lang="el-GR" dirty="0" smtClean="0"/>
              <a:t> </a:t>
            </a:r>
            <a:r>
              <a:rPr lang="el-GR" dirty="0" err="1" smtClean="0"/>
              <a:t>Φοντανιέ</a:t>
            </a:r>
            <a:r>
              <a:rPr lang="el-GR" dirty="0" smtClean="0"/>
              <a:t>, για τον οποίο μιλάει όλη η Γαλλία εσχάτως, λόγω των πεποιθήσεών του. Στους περισσότερους αρέσει η μέθοδός του γιατί ο δάσκαλος έχει αποφασίσει να βάλει τους μαθητές στη δουλειά, με στόχο όλη η τάξη του να περάσει με επιτυχία τις εξετάσεις για το </a:t>
            </a:r>
            <a:r>
              <a:rPr lang="el-GR" dirty="0" err="1" smtClean="0"/>
              <a:t>μπακαλορεά</a:t>
            </a:r>
            <a:r>
              <a:rPr lang="el-GR" dirty="0" smtClean="0"/>
              <a:t>.</a:t>
            </a:r>
          </a:p>
          <a:p>
            <a:pPr algn="just"/>
            <a:r>
              <a:rPr lang="el-GR" dirty="0" smtClean="0"/>
              <a:t>Για να επιβάλλει τη μέθοδό του, ο νεαρός δάσκαλος, δεν αρκείται στα λόγια ή στις συμβουλές, αλλά χρησιμοποιεί τα τεχνάσματα του </a:t>
            </a:r>
            <a:r>
              <a:rPr lang="el-GR" dirty="0" err="1" smtClean="0"/>
              <a:t>old</a:t>
            </a:r>
            <a:r>
              <a:rPr lang="el-GR" dirty="0" smtClean="0"/>
              <a:t> </a:t>
            </a:r>
            <a:r>
              <a:rPr lang="el-GR" dirty="0" err="1" smtClean="0"/>
              <a:t>school</a:t>
            </a:r>
            <a:r>
              <a:rPr lang="el-GR" dirty="0" smtClean="0"/>
              <a:t>, τις παλιές καλές μεθόδους της τιμωρίας: αποβολή από το μάθημα όταν λείπει η πειθαρχία, έλεγχοι σε εβδομαδιαία βάση των γνώσεων, μικροί βαθμοί. Όταν βλέπει ότι ένας μαθητής δεν τα πάει καλά, στέλνει SMS στους γονείς.</a:t>
            </a:r>
          </a:p>
          <a:p>
            <a:pPr algn="just"/>
            <a:r>
              <a:rPr lang="el-GR" dirty="0" smtClean="0"/>
              <a:t>Τις θέσεις του τις συζητά με τους νεαρούς του σχολείου ή και με άλλους στο </a:t>
            </a:r>
            <a:r>
              <a:rPr lang="el-GR" dirty="0" err="1" smtClean="0"/>
              <a:t>facebook</a:t>
            </a:r>
            <a:r>
              <a:rPr lang="el-GR" dirty="0" smtClean="0"/>
              <a:t>.</a:t>
            </a:r>
          </a:p>
          <a:p>
            <a:endParaRPr lang="el-GR" dirty="0" smtClean="0"/>
          </a:p>
          <a:p>
            <a:pPr algn="r"/>
            <a:r>
              <a:rPr lang="el-GR" dirty="0" smtClean="0"/>
              <a:t>Πηγή: </a:t>
            </a:r>
            <a:r>
              <a:rPr lang="en-US" dirty="0" smtClean="0"/>
              <a:t>http://www.iefimerida.gr</a:t>
            </a:r>
          </a:p>
          <a:p>
            <a:endParaRPr lang="el-GR" dirty="0" smtClean="0"/>
          </a:p>
          <a:p>
            <a:endParaRPr lang="el-GR"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29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51600" y="1777137"/>
            <a:ext cx="5194300" cy="3785652"/>
          </a:xfrm>
          <a:prstGeom prst="rect">
            <a:avLst/>
          </a:prstGeom>
        </p:spPr>
        <p:txBody>
          <a:bodyPr wrap="square">
            <a:spAutoFit/>
          </a:bodyPr>
          <a:lstStyle/>
          <a:p>
            <a:pPr algn="just"/>
            <a:r>
              <a:rPr lang="el-GR" sz="2000" dirty="0" smtClean="0">
                <a:latin typeface="Courier New" panose="02070309020205020404" pitchFamily="49" charset="0"/>
                <a:cs typeface="Courier New" panose="02070309020205020404" pitchFamily="49" charset="0"/>
              </a:rPr>
              <a:t>Η πειθαρχία δεν επιβάλλεται, αλλά καλλιεργείται σταδιακά, ώστε μέσω της κατάλληλης αγωγής να κατακτήσουν οι μαθητές την αυτοπειθαρχία. </a:t>
            </a:r>
          </a:p>
          <a:p>
            <a:pPr algn="just"/>
            <a:endParaRPr lang="el-GR" sz="2000" dirty="0" smtClean="0">
              <a:latin typeface="Courier New" panose="02070309020205020404" pitchFamily="49" charset="0"/>
              <a:cs typeface="Courier New" panose="02070309020205020404" pitchFamily="49" charset="0"/>
            </a:endParaRPr>
          </a:p>
          <a:p>
            <a:pPr algn="just"/>
            <a:r>
              <a:rPr lang="el-GR" sz="2000" dirty="0" smtClean="0">
                <a:latin typeface="Courier New" panose="02070309020205020404" pitchFamily="49" charset="0"/>
                <a:cs typeface="Courier New" panose="02070309020205020404" pitchFamily="49" charset="0"/>
              </a:rPr>
              <a:t>Ο πιο αποτελεσματικός τρόπος για τη βελτίωση της συμπεριφοράς των μαθητών στην τάξη είναι η ενθάρρυνσή τους με την προβολή των θετι­κών συμπεριφορών που αναμένονται από αυτούς.</a:t>
            </a:r>
            <a:endParaRPr lang="en-US" sz="2000" dirty="0">
              <a:latin typeface="Courier New" panose="02070309020205020404" pitchFamily="49" charset="0"/>
              <a:cs typeface="Courier New" panose="02070309020205020404" pitchFamily="49" charset="0"/>
            </a:endParaRPr>
          </a:p>
        </p:txBody>
      </p:sp>
      <p:pic>
        <p:nvPicPr>
          <p:cNvPr id="4" name="Picture 3"/>
          <p:cNvPicPr>
            <a:picLocks noChangeAspect="1"/>
          </p:cNvPicPr>
          <p:nvPr/>
        </p:nvPicPr>
        <p:blipFill>
          <a:blip r:embed="rId3"/>
          <a:stretch>
            <a:fillRect/>
          </a:stretch>
        </p:blipFill>
        <p:spPr>
          <a:xfrm>
            <a:off x="737363" y="1180565"/>
            <a:ext cx="5066537" cy="4178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2186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6400" y="1371600"/>
            <a:ext cx="3149600" cy="3517900"/>
          </a:xfrm>
          <a:prstGeom prst="rect">
            <a:avLst/>
          </a:prstGeom>
        </p:spPr>
      </p:pic>
    </p:spTree>
    <p:extLst>
      <p:ext uri="{BB962C8B-B14F-4D97-AF65-F5344CB8AC3E}">
        <p14:creationId xmlns:p14="http://schemas.microsoft.com/office/powerpoint/2010/main" val="408278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2">
                <a:shade val="45000"/>
                <a:satMod val="135000"/>
              </a:schemeClr>
              <a:prstClr val="white"/>
            </a:duotone>
          </a:blip>
          <a:srcRect t="11550"/>
          <a:stretch/>
        </p:blipFill>
        <p:spPr>
          <a:xfrm>
            <a:off x="711200" y="952500"/>
            <a:ext cx="4978400" cy="334010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duotone>
              <a:schemeClr val="accent5">
                <a:shade val="45000"/>
                <a:satMod val="135000"/>
              </a:schemeClr>
              <a:prstClr val="white"/>
            </a:duotone>
          </a:blip>
          <a:srcRect t="11974"/>
          <a:stretch/>
        </p:blipFill>
        <p:spPr>
          <a:xfrm>
            <a:off x="6451600" y="2082800"/>
            <a:ext cx="4813300" cy="3213100"/>
          </a:xfrm>
          <a:prstGeom prst="rect">
            <a:avLst/>
          </a:prstGeom>
          <a:solidFill>
            <a:srgbClr val="FFFFFF">
              <a:shade val="85000"/>
            </a:srgbClr>
          </a:solidFill>
          <a:ln w="1905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6674800" y="842935"/>
            <a:ext cx="4366900" cy="461665"/>
          </a:xfrm>
          <a:prstGeom prst="rect">
            <a:avLst/>
          </a:prstGeom>
        </p:spPr>
        <p:txBody>
          <a:bodyPr wrap="none">
            <a:spAutoFit/>
          </a:bodyPr>
          <a:lstStyle/>
          <a:p>
            <a:pPr lvl="0" algn="ctr"/>
            <a:r>
              <a:rPr lang="el-GR" sz="2400" dirty="0">
                <a:ln w="0"/>
                <a:effectLst>
                  <a:outerShdw blurRad="38100" dist="19050" dir="2700000" algn="tl" rotWithShape="0">
                    <a:schemeClr val="dk1">
                      <a:alpha val="40000"/>
                    </a:schemeClr>
                  </a:outerShdw>
                </a:effectLst>
                <a:latin typeface="Segoe Print" panose="02000600000000000000" pitchFamily="2" charset="0"/>
              </a:rPr>
              <a:t>από το χθες στο σήμερα…</a:t>
            </a:r>
            <a:endParaRPr lang="en-US" sz="2400" dirty="0">
              <a:ln w="0"/>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214416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blip>
          <a:stretch>
            <a:fillRect/>
          </a:stretch>
        </p:blipFill>
        <p:spPr>
          <a:xfrm>
            <a:off x="5124449" y="939801"/>
            <a:ext cx="7013574" cy="4686299"/>
          </a:xfrm>
          <a:prstGeom prst="rect">
            <a:avLst/>
          </a:prstGeom>
          <a:ln>
            <a:noFill/>
          </a:ln>
          <a:effectLst>
            <a:softEdge rad="112500"/>
          </a:effectLst>
        </p:spPr>
      </p:pic>
      <p:pic>
        <p:nvPicPr>
          <p:cNvPr id="2" name="Picture 1"/>
          <p:cNvPicPr>
            <a:picLocks noChangeAspect="1"/>
          </p:cNvPicPr>
          <p:nvPr/>
        </p:nvPicPr>
        <p:blipFill>
          <a:blip r:embed="rId4">
            <a:duotone>
              <a:prstClr val="black"/>
              <a:schemeClr val="accent4">
                <a:tint val="45000"/>
                <a:satMod val="400000"/>
              </a:schemeClr>
            </a:duotone>
          </a:blip>
          <a:stretch>
            <a:fillRect/>
          </a:stretch>
        </p:blipFill>
        <p:spPr>
          <a:xfrm>
            <a:off x="477837" y="264299"/>
            <a:ext cx="3446463" cy="2923401"/>
          </a:xfrm>
          <a:prstGeom prst="rect">
            <a:avLst/>
          </a:prstGeom>
          <a:ln>
            <a:noFill/>
          </a:ln>
          <a:effectLst>
            <a:softEdge rad="112500"/>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1428750" y="3187700"/>
            <a:ext cx="3695699" cy="3197999"/>
          </a:xfrm>
          <a:prstGeom prst="rect">
            <a:avLst/>
          </a:prstGeom>
          <a:ln>
            <a:noFill/>
          </a:ln>
          <a:effectLst>
            <a:softEdge rad="112500"/>
          </a:effectLst>
        </p:spPr>
      </p:pic>
      <p:sp>
        <p:nvSpPr>
          <p:cNvPr id="5" name="Rectangle 4"/>
          <p:cNvSpPr/>
          <p:nvPr/>
        </p:nvSpPr>
        <p:spPr>
          <a:xfrm>
            <a:off x="5470524" y="1604139"/>
            <a:ext cx="6096000" cy="3416320"/>
          </a:xfrm>
          <a:prstGeom prst="rect">
            <a:avLst/>
          </a:prstGeom>
        </p:spPr>
        <p:txBody>
          <a:bodyPr>
            <a:spAutoFit/>
          </a:bodyPr>
          <a:lstStyle/>
          <a:p>
            <a:pPr algn="just"/>
            <a:r>
              <a:rPr lang="el-GR" dirty="0" smtClean="0"/>
              <a:t>Στην Ελλάδα, ήταν μια συνηθισμένη τιμωρία, μέχρι τη δεκαετία του 1980, που οι γονείς έλεγαν ακόμη τη γνωστή φράση «δάσκαλε το κόκκαλα δικά μου το κρέας δικό σου».  Εν ολίγοις, ο γονιός έλεγε «δείρε το αλλά μη σπάσεις και κανένα κόκαλο». Αυτό ήταν το όριο.</a:t>
            </a:r>
          </a:p>
          <a:p>
            <a:pPr algn="just"/>
            <a:r>
              <a:rPr lang="el-GR" dirty="0" smtClean="0"/>
              <a:t>Άλλη γνωστή φράση για όσους έκαναν αταξίες: «από το αυτί και στο δάσκαλο». </a:t>
            </a:r>
          </a:p>
          <a:p>
            <a:pPr algn="just"/>
            <a:r>
              <a:rPr lang="el-GR" dirty="0" smtClean="0"/>
              <a:t>Χιλιάδες μαθητές έτρωγαν καθημερινά σφαλιάρες και τέντωναν τα χέρια, για να φάνε ξύλο με το χάρακα στην παλάμη.</a:t>
            </a:r>
          </a:p>
          <a:p>
            <a:pPr algn="just"/>
            <a:r>
              <a:rPr lang="el-GR" dirty="0" smtClean="0"/>
              <a:t>Παιδιά στη γωνία με το  «πόδι πελαργό», τραβηγμένα αυτιά, τράβηγμα από την κοτσίδα και άλλες ευφάνταστες τιμωρίες.</a:t>
            </a:r>
            <a:endParaRPr lang="en-US" dirty="0"/>
          </a:p>
        </p:txBody>
      </p:sp>
    </p:spTree>
    <p:extLst>
      <p:ext uri="{BB962C8B-B14F-4D97-AF65-F5344CB8AC3E}">
        <p14:creationId xmlns:p14="http://schemas.microsoft.com/office/powerpoint/2010/main" val="79166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700" y="1003449"/>
            <a:ext cx="10604500" cy="5632311"/>
          </a:xfrm>
          <a:prstGeom prst="rect">
            <a:avLst/>
          </a:prstGeom>
        </p:spPr>
        <p:txBody>
          <a:bodyPr wrap="square">
            <a:spAutoFit/>
          </a:bodyPr>
          <a:lstStyle/>
          <a:p>
            <a:pPr algn="just">
              <a:lnSpc>
                <a:spcPct val="150000"/>
              </a:lnSpc>
            </a:pPr>
            <a:r>
              <a:rPr lang="el-GR" dirty="0" smtClean="0">
                <a:latin typeface="Cambria" panose="02040503050406030204" pitchFamily="18" charset="0"/>
              </a:rPr>
              <a:t>«…. Με διόρθωνε απότομα, με θυμό, κάθε φορά που έκανα λάθος και στο τρίτο ή στο τέταρτο - τα είχα χάσει κι έκανα πολλά – μου άστραψε κι ένα μπάτσο. Όχι τόσο ο πόνος όσο η προσβολή και προπάντων η μοχθηρία που είδα στα μάτια της τη στιγμή που κατάφερε τα νευρικό της χέρι στο μάγουλό μου, μ έκαναν έξω φρενών…»</a:t>
            </a:r>
          </a:p>
          <a:p>
            <a:pPr algn="just">
              <a:lnSpc>
                <a:spcPct val="150000"/>
              </a:lnSpc>
            </a:pPr>
            <a:endParaRPr lang="el-GR" dirty="0" smtClean="0">
              <a:latin typeface="Cambria" panose="02040503050406030204" pitchFamily="18" charset="0"/>
            </a:endParaRPr>
          </a:p>
          <a:p>
            <a:pPr algn="just">
              <a:lnSpc>
                <a:spcPct val="150000"/>
              </a:lnSpc>
            </a:pPr>
            <a:endParaRPr lang="el-GR" dirty="0" smtClean="0">
              <a:latin typeface="Cambria" panose="02040503050406030204" pitchFamily="18" charset="0"/>
            </a:endParaRPr>
          </a:p>
          <a:p>
            <a:pPr algn="just">
              <a:lnSpc>
                <a:spcPct val="150000"/>
              </a:lnSpc>
            </a:pPr>
            <a:r>
              <a:rPr lang="el-GR" dirty="0" smtClean="0">
                <a:latin typeface="Cambria" panose="02040503050406030204" pitchFamily="18" charset="0"/>
              </a:rPr>
              <a:t>« Μ’ έβρισε αυθάδη, αναιδέστατο και τα ρέστα. Δεν είπα τίποτε· αλλά το ίδιο βράδυ που τον απάντησα στην πλατεία, έκρινα καλό να κάμω πως δεν τον είδα, για να μην τον χαιρετήσω. Το παρατήρησε και για να βεβαιωθεί πέρασε από πολύ κοντά μου κοιτάζοντάς με καλά. Και πάλι έκανα πως δεν τον είδα. Την άλλη μέρα με κατάγγειλε στο «Σύλλογο των καθηγητών» και ζήτησε την τιμωρία μου. Με </a:t>
            </a:r>
            <a:r>
              <a:rPr lang="el-GR" dirty="0" err="1" smtClean="0">
                <a:latin typeface="Cambria" panose="02040503050406030204" pitchFamily="18" charset="0"/>
              </a:rPr>
              <a:t>απόβαλαν</a:t>
            </a:r>
            <a:r>
              <a:rPr lang="el-GR" dirty="0" smtClean="0">
                <a:latin typeface="Cambria" panose="02040503050406030204" pitchFamily="18" charset="0"/>
              </a:rPr>
              <a:t> για τρεις μήνες».</a:t>
            </a:r>
          </a:p>
          <a:p>
            <a:pPr>
              <a:lnSpc>
                <a:spcPct val="150000"/>
              </a:lnSpc>
            </a:pPr>
            <a:endParaRPr lang="el-GR" dirty="0" smtClean="0"/>
          </a:p>
          <a:p>
            <a:pPr algn="r"/>
            <a:r>
              <a:rPr lang="el-GR" dirty="0" smtClean="0"/>
              <a:t>Το σύστημα ποινών και πειθαρχίας στην Ελλάδα του 19ου αιώνα</a:t>
            </a:r>
          </a:p>
          <a:p>
            <a:pPr algn="r"/>
            <a:r>
              <a:rPr lang="el-GR" dirty="0" smtClean="0"/>
              <a:t>Πηγή: </a:t>
            </a:r>
            <a:r>
              <a:rPr lang="el-GR" dirty="0" smtClean="0">
                <a:hlinkClick r:id="rId3"/>
              </a:rPr>
              <a:t>http://www.alfavita.gr</a:t>
            </a:r>
            <a:endParaRPr lang="el-GR" dirty="0"/>
          </a:p>
        </p:txBody>
      </p:sp>
    </p:spTree>
    <p:extLst>
      <p:ext uri="{BB962C8B-B14F-4D97-AF65-F5344CB8AC3E}">
        <p14:creationId xmlns:p14="http://schemas.microsoft.com/office/powerpoint/2010/main" val="142690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841501" y="904315"/>
            <a:ext cx="8178800" cy="5570476"/>
          </a:xfrm>
          <a:prstGeom prst="rect">
            <a:avLst/>
          </a:prstGeom>
        </p:spPr>
      </p:pic>
      <p:sp>
        <p:nvSpPr>
          <p:cNvPr id="16" name="Rectangle 15"/>
          <p:cNvSpPr/>
          <p:nvPr/>
        </p:nvSpPr>
        <p:spPr>
          <a:xfrm>
            <a:off x="788532" y="145774"/>
            <a:ext cx="1028473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3200" b="1" dirty="0" smtClean="0">
                <a:ln/>
                <a:solidFill>
                  <a:schemeClr val="accent3"/>
                </a:solidFill>
              </a:rPr>
              <a:t>Η σχολική τάξη ως τρόπος πειθάρχησης της συμπεριφοράς</a:t>
            </a:r>
            <a:endParaRPr lang="en-US" sz="3200" b="1" dirty="0">
              <a:ln/>
              <a:solidFill>
                <a:schemeClr val="accent3"/>
              </a:solidFill>
            </a:endParaRPr>
          </a:p>
        </p:txBody>
      </p:sp>
    </p:spTree>
    <p:extLst>
      <p:ext uri="{BB962C8B-B14F-4D97-AF65-F5344CB8AC3E}">
        <p14:creationId xmlns:p14="http://schemas.microsoft.com/office/powerpoint/2010/main" val="3496430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92408208"/>
              </p:ext>
            </p:extLst>
          </p:nvPr>
        </p:nvGraphicFramePr>
        <p:xfrm>
          <a:off x="2082800" y="1"/>
          <a:ext cx="72898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3738697" y="2093353"/>
            <a:ext cx="4206605" cy="2645893"/>
          </a:xfrm>
          <a:prstGeom prst="rect">
            <a:avLst/>
          </a:prstGeom>
        </p:spPr>
      </p:pic>
    </p:spTree>
    <p:extLst>
      <p:ext uri="{BB962C8B-B14F-4D97-AF65-F5344CB8AC3E}">
        <p14:creationId xmlns:p14="http://schemas.microsoft.com/office/powerpoint/2010/main" val="269899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236537"/>
            <a:ext cx="8089900" cy="6171168"/>
          </a:xfrm>
          <a:prstGeom prst="rect">
            <a:avLst/>
          </a:prstGeom>
        </p:spPr>
      </p:pic>
      <p:sp>
        <p:nvSpPr>
          <p:cNvPr id="3" name="Rectangle 2"/>
          <p:cNvSpPr/>
          <p:nvPr/>
        </p:nvSpPr>
        <p:spPr>
          <a:xfrm>
            <a:off x="4007568" y="6407705"/>
            <a:ext cx="3554563" cy="369332"/>
          </a:xfrm>
          <a:prstGeom prst="rect">
            <a:avLst/>
          </a:prstGeom>
          <a:noFill/>
        </p:spPr>
        <p:txBody>
          <a:bodyPr wrap="none" lIns="91440" tIns="45720" rIns="91440" bIns="45720">
            <a:spAutoFit/>
          </a:bodyPr>
          <a:lstStyle/>
          <a:p>
            <a:pPr algn="ctr"/>
            <a:r>
              <a:rPr lang="en-US" dirty="0" smtClean="0"/>
              <a:t>School </a:t>
            </a:r>
            <a:r>
              <a:rPr lang="en-US" dirty="0" err="1" smtClean="0"/>
              <a:t>Kuramo</a:t>
            </a:r>
            <a:r>
              <a:rPr lang="en-US" dirty="0" smtClean="0"/>
              <a:t> Junior, Lagos Nigeria</a:t>
            </a:r>
            <a:endParaRPr lang="en-US" dirty="0"/>
          </a:p>
        </p:txBody>
      </p:sp>
    </p:spTree>
    <p:extLst>
      <p:ext uri="{BB962C8B-B14F-4D97-AF65-F5344CB8AC3E}">
        <p14:creationId xmlns:p14="http://schemas.microsoft.com/office/powerpoint/2010/main" val="4140069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2900" y="152400"/>
            <a:ext cx="8674100" cy="6216134"/>
          </a:xfrm>
          <a:prstGeom prst="rect">
            <a:avLst/>
          </a:prstGeom>
        </p:spPr>
      </p:pic>
      <p:sp>
        <p:nvSpPr>
          <p:cNvPr id="3" name="Rectangle 2"/>
          <p:cNvSpPr/>
          <p:nvPr/>
        </p:nvSpPr>
        <p:spPr>
          <a:xfrm>
            <a:off x="2299367" y="6368534"/>
            <a:ext cx="7301166" cy="369332"/>
          </a:xfrm>
          <a:prstGeom prst="rect">
            <a:avLst/>
          </a:prstGeom>
        </p:spPr>
        <p:txBody>
          <a:bodyPr wrap="none">
            <a:spAutoFit/>
          </a:bodyPr>
          <a:lstStyle/>
          <a:p>
            <a:r>
              <a:rPr lang="el-GR" dirty="0" smtClean="0"/>
              <a:t>Δημοτικό Σχολείο στην </a:t>
            </a:r>
            <a:r>
              <a:rPr lang="el-GR" dirty="0" err="1" smtClean="0"/>
              <a:t>Γκαμπέλα</a:t>
            </a:r>
            <a:r>
              <a:rPr lang="el-GR" dirty="0" smtClean="0"/>
              <a:t> της Αιθιοπίας</a:t>
            </a:r>
            <a:r>
              <a:rPr lang="en-US" dirty="0" smtClean="0"/>
              <a:t>, </a:t>
            </a:r>
            <a:r>
              <a:rPr lang="el-GR" dirty="0" smtClean="0"/>
              <a:t>κοντά στην Αντίς </a:t>
            </a:r>
            <a:r>
              <a:rPr lang="el-GR" dirty="0" err="1" smtClean="0"/>
              <a:t>Αμπεμπα</a:t>
            </a:r>
            <a:r>
              <a:rPr lang="el-GR" dirty="0" smtClean="0"/>
              <a:t> </a:t>
            </a:r>
            <a:endParaRPr lang="en-US" dirty="0"/>
          </a:p>
        </p:txBody>
      </p:sp>
    </p:spTree>
    <p:extLst>
      <p:ext uri="{BB962C8B-B14F-4D97-AF65-F5344CB8AC3E}">
        <p14:creationId xmlns:p14="http://schemas.microsoft.com/office/powerpoint/2010/main" val="133744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3900" y="177800"/>
            <a:ext cx="8039100" cy="6310868"/>
          </a:xfrm>
          <a:prstGeom prst="rect">
            <a:avLst/>
          </a:prstGeom>
        </p:spPr>
      </p:pic>
      <p:sp>
        <p:nvSpPr>
          <p:cNvPr id="5" name="Rectangle 4"/>
          <p:cNvSpPr/>
          <p:nvPr/>
        </p:nvSpPr>
        <p:spPr>
          <a:xfrm>
            <a:off x="3583650" y="6488668"/>
            <a:ext cx="4859600" cy="369332"/>
          </a:xfrm>
          <a:prstGeom prst="rect">
            <a:avLst/>
          </a:prstGeom>
        </p:spPr>
        <p:txBody>
          <a:bodyPr wrap="none">
            <a:spAutoFit/>
          </a:bodyPr>
          <a:lstStyle/>
          <a:p>
            <a:r>
              <a:rPr lang="el-GR" dirty="0" smtClean="0"/>
              <a:t>Δημοτικό Σχολείο </a:t>
            </a:r>
            <a:r>
              <a:rPr lang="el-GR" dirty="0" err="1" smtClean="0"/>
              <a:t>Akamat</a:t>
            </a:r>
            <a:r>
              <a:rPr lang="el-GR" dirty="0" smtClean="0"/>
              <a:t> </a:t>
            </a:r>
            <a:r>
              <a:rPr lang="el-GR" dirty="0" err="1" smtClean="0"/>
              <a:t>Al</a:t>
            </a:r>
            <a:r>
              <a:rPr lang="el-GR" dirty="0" smtClean="0"/>
              <a:t> </a:t>
            </a:r>
            <a:r>
              <a:rPr lang="el-GR" dirty="0" err="1" smtClean="0"/>
              <a:t>Me’gab</a:t>
            </a:r>
            <a:r>
              <a:rPr lang="el-GR" dirty="0" smtClean="0"/>
              <a:t>, στην Υεμένη</a:t>
            </a:r>
            <a:endParaRPr lang="en-US" dirty="0"/>
          </a:p>
        </p:txBody>
      </p:sp>
    </p:spTree>
    <p:extLst>
      <p:ext uri="{BB962C8B-B14F-4D97-AF65-F5344CB8AC3E}">
        <p14:creationId xmlns:p14="http://schemas.microsoft.com/office/powerpoint/2010/main" val="2578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679</Words>
  <Application>Microsoft Office PowerPoint</Application>
  <PresentationFormat>Widescreen</PresentationFormat>
  <Paragraphs>51</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vt:lpstr>
      <vt:lpstr>Courier New</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ERMIONI</dc:creator>
  <cp:lastModifiedBy>ERMIONI</cp:lastModifiedBy>
  <cp:revision>18</cp:revision>
  <dcterms:created xsi:type="dcterms:W3CDTF">2015-04-28T17:04:33Z</dcterms:created>
  <dcterms:modified xsi:type="dcterms:W3CDTF">2015-04-28T19:40:48Z</dcterms:modified>
</cp:coreProperties>
</file>