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54"/>
  </p:notesMasterIdLst>
  <p:sldIdLst>
    <p:sldId id="589" r:id="rId2"/>
    <p:sldId id="457" r:id="rId3"/>
    <p:sldId id="593" r:id="rId4"/>
    <p:sldId id="594" r:id="rId5"/>
    <p:sldId id="502" r:id="rId6"/>
    <p:sldId id="595" r:id="rId7"/>
    <p:sldId id="596" r:id="rId8"/>
    <p:sldId id="597" r:id="rId9"/>
    <p:sldId id="598" r:id="rId10"/>
    <p:sldId id="459" r:id="rId11"/>
    <p:sldId id="467" r:id="rId12"/>
    <p:sldId id="472" r:id="rId13"/>
    <p:sldId id="609" r:id="rId14"/>
    <p:sldId id="608" r:id="rId15"/>
    <p:sldId id="610" r:id="rId16"/>
    <p:sldId id="611" r:id="rId17"/>
    <p:sldId id="612" r:id="rId18"/>
    <p:sldId id="613" r:id="rId19"/>
    <p:sldId id="614" r:id="rId20"/>
    <p:sldId id="615" r:id="rId21"/>
    <p:sldId id="604" r:id="rId22"/>
    <p:sldId id="603" r:id="rId23"/>
    <p:sldId id="636" r:id="rId24"/>
    <p:sldId id="607" r:id="rId25"/>
    <p:sldId id="605" r:id="rId26"/>
    <p:sldId id="606" r:id="rId27"/>
    <p:sldId id="601" r:id="rId28"/>
    <p:sldId id="602" r:id="rId29"/>
    <p:sldId id="618" r:id="rId30"/>
    <p:sldId id="637" r:id="rId31"/>
    <p:sldId id="621" r:id="rId32"/>
    <p:sldId id="625" r:id="rId33"/>
    <p:sldId id="620" r:id="rId34"/>
    <p:sldId id="623" r:id="rId35"/>
    <p:sldId id="624" r:id="rId36"/>
    <p:sldId id="631" r:id="rId37"/>
    <p:sldId id="635" r:id="rId38"/>
    <p:sldId id="634" r:id="rId39"/>
    <p:sldId id="627" r:id="rId40"/>
    <p:sldId id="626" r:id="rId41"/>
    <p:sldId id="628" r:id="rId42"/>
    <p:sldId id="619" r:id="rId43"/>
    <p:sldId id="632" r:id="rId44"/>
    <p:sldId id="509" r:id="rId45"/>
    <p:sldId id="522" r:id="rId46"/>
    <p:sldId id="523" r:id="rId47"/>
    <p:sldId id="528" r:id="rId48"/>
    <p:sldId id="538" r:id="rId49"/>
    <p:sldId id="546" r:id="rId50"/>
    <p:sldId id="452" r:id="rId51"/>
    <p:sldId id="641" r:id="rId52"/>
    <p:sldId id="638" r:id="rId53"/>
  </p:sldIdLst>
  <p:sldSz cx="9144000" cy="6858000" type="screen4x3"/>
  <p:notesSz cx="6858000" cy="9144000"/>
  <p:defaultTextStyle>
    <a:defPPr>
      <a:defRPr lang="el-G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0" d="100"/>
          <a:sy n="100" d="100"/>
        </p:scale>
        <p:origin x="-2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8A1675CF-F40A-4F2B-9C3D-9E8E4C094B2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22531" name="Rectangle 3">
            <a:extLst>
              <a:ext uri="{FF2B5EF4-FFF2-40B4-BE49-F238E27FC236}">
                <a16:creationId xmlns:a16="http://schemas.microsoft.com/office/drawing/2014/main" xmlns="" id="{3DC07370-97DA-4B1B-A6AB-AAFACC8F452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3076" name="Rectangle 4">
            <a:extLst>
              <a:ext uri="{FF2B5EF4-FFF2-40B4-BE49-F238E27FC236}">
                <a16:creationId xmlns:a16="http://schemas.microsoft.com/office/drawing/2014/main" xmlns="" id="{AABCBEFE-A3F6-4C65-9AFA-569ACC38FF1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3" name="Rectangle 5">
            <a:extLst>
              <a:ext uri="{FF2B5EF4-FFF2-40B4-BE49-F238E27FC236}">
                <a16:creationId xmlns:a16="http://schemas.microsoft.com/office/drawing/2014/main" xmlns="" id="{3ACD184B-F2B1-425F-9867-8E32785042D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22534" name="Rectangle 6">
            <a:extLst>
              <a:ext uri="{FF2B5EF4-FFF2-40B4-BE49-F238E27FC236}">
                <a16:creationId xmlns:a16="http://schemas.microsoft.com/office/drawing/2014/main" xmlns="" id="{5976E07C-C1BD-48BA-936B-56243C2A6E8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22535" name="Rectangle 7">
            <a:extLst>
              <a:ext uri="{FF2B5EF4-FFF2-40B4-BE49-F238E27FC236}">
                <a16:creationId xmlns:a16="http://schemas.microsoft.com/office/drawing/2014/main" xmlns="" id="{A10311AC-3623-4B65-A767-086A4766846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3F7CF3F-33D8-4A67-80DB-6ED3BEB054FE}"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A8EE78DC-D3F9-4A5D-A8FB-C2A8487C107F}"/>
              </a:ext>
            </a:extLst>
          </p:cNvPr>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l-GR" sz="1200">
                <a:ea typeface="ＭＳ Ｐゴシック" panose="020B0600070205080204" pitchFamily="34" charset="-128"/>
              </a:rPr>
              <a:t>The Aetiology of Hypertension</a:t>
            </a:r>
          </a:p>
        </p:txBody>
      </p:sp>
      <p:sp>
        <p:nvSpPr>
          <p:cNvPr id="7171" name="Rectangle 3">
            <a:extLst>
              <a:ext uri="{FF2B5EF4-FFF2-40B4-BE49-F238E27FC236}">
                <a16:creationId xmlns:a16="http://schemas.microsoft.com/office/drawing/2014/main" xmlns="" id="{4C0CBDE6-EF5C-4EED-852D-5AD376367B4F}"/>
              </a:ext>
            </a:extLst>
          </p:cNvPr>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97EB4B-8062-460C-9BC0-A885A679E4FE}" type="datetime1">
              <a:rPr lang="en-GB" altLang="el-GR" sz="1200" smtClean="0">
                <a:ea typeface="ＭＳ Ｐゴシック" panose="020B0600070205080204" pitchFamily="34" charset="-128"/>
              </a:rPr>
              <a:pPr/>
              <a:t>12/05/2020</a:t>
            </a:fld>
            <a:endParaRPr lang="en-GB" altLang="el-GR" sz="1200">
              <a:ea typeface="ＭＳ Ｐゴシック" panose="020B0600070205080204" pitchFamily="34" charset="-128"/>
            </a:endParaRPr>
          </a:p>
        </p:txBody>
      </p:sp>
      <p:sp>
        <p:nvSpPr>
          <p:cNvPr id="7172" name="Rectangle 6">
            <a:extLst>
              <a:ext uri="{FF2B5EF4-FFF2-40B4-BE49-F238E27FC236}">
                <a16:creationId xmlns:a16="http://schemas.microsoft.com/office/drawing/2014/main" xmlns="" id="{0FF6D270-7D49-4C97-9AF4-B67CE20ABAEE}"/>
              </a:ext>
            </a:extLst>
          </p:cNvPr>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l-GR" sz="1200">
                <a:ea typeface="ＭＳ Ｐゴシック" panose="020B0600070205080204" pitchFamily="34" charset="-128"/>
              </a:rPr>
              <a:t>Clinical Pharmacology Phase II</a:t>
            </a:r>
          </a:p>
        </p:txBody>
      </p:sp>
      <p:sp>
        <p:nvSpPr>
          <p:cNvPr id="7173" name="Rectangle 7">
            <a:extLst>
              <a:ext uri="{FF2B5EF4-FFF2-40B4-BE49-F238E27FC236}">
                <a16:creationId xmlns:a16="http://schemas.microsoft.com/office/drawing/2014/main" xmlns="" id="{093313E9-5C12-4FD0-B411-4214BAD9DB1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4A1E07C-9207-4ABD-BA5A-41EFE3DAB543}" type="slidenum">
              <a:rPr lang="en-GB" altLang="el-GR" sz="1200">
                <a:ea typeface="ＭＳ Ｐゴシック" panose="020B0600070205080204" pitchFamily="34" charset="-128"/>
              </a:rPr>
              <a:pPr/>
              <a:t>3</a:t>
            </a:fld>
            <a:endParaRPr lang="en-GB" altLang="el-GR" sz="1200">
              <a:ea typeface="ＭＳ Ｐゴシック" panose="020B0600070205080204" pitchFamily="34" charset="-128"/>
            </a:endParaRPr>
          </a:p>
        </p:txBody>
      </p:sp>
      <p:sp>
        <p:nvSpPr>
          <p:cNvPr id="7174" name="Rectangle 2">
            <a:extLst>
              <a:ext uri="{FF2B5EF4-FFF2-40B4-BE49-F238E27FC236}">
                <a16:creationId xmlns:a16="http://schemas.microsoft.com/office/drawing/2014/main" xmlns="" id="{D62EA197-385B-4D65-B8A6-C3439FD981E8}"/>
              </a:ext>
            </a:extLst>
          </p:cNvPr>
          <p:cNvSpPr>
            <a:spLocks noGrp="1" noRot="1" noChangeAspect="1" noChangeArrowheads="1" noTextEdit="1"/>
          </p:cNvSpPr>
          <p:nvPr>
            <p:ph type="sldImg"/>
          </p:nvPr>
        </p:nvSpPr>
        <p:spPr>
          <a:ln/>
        </p:spPr>
      </p:sp>
      <p:sp>
        <p:nvSpPr>
          <p:cNvPr id="7175" name="Rectangle 3">
            <a:extLst>
              <a:ext uri="{FF2B5EF4-FFF2-40B4-BE49-F238E27FC236}">
                <a16:creationId xmlns:a16="http://schemas.microsoft.com/office/drawing/2014/main" xmlns="" id="{0F02B6F8-7D7F-428A-9640-8C6AFBC73B3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el-GR">
                <a:latin typeface="New-Baskerville-RomanA"/>
              </a:rPr>
              <a:t>Maintenance of a normal blood pressure is dependent on the balance between the cardiac output and peripheral vascular resistance. Most patients with essential hypertension have a normal cardiac output but a raised peripheral resistance.</a:t>
            </a:r>
          </a:p>
          <a:p>
            <a:r>
              <a:rPr lang="fr-FR" altLang="el-GR">
                <a:latin typeface="New-Baskerville-RomanA"/>
              </a:rPr>
              <a:t>Peripheral resistance is determined not by large arteries or the capillaries but by small arterioles, the walls of which contain smooth muscle cells. Contraction of smooth muscle cells is thought to be related to a rise in intracellular calcium concentration, which may explain the vasodilatory effect of drugs that block the calcium channels. Prolonged smooth muscle constriction is thought to induce structural changes with thickening of the arteriolar vessel walls possibly mediated by angiotensin, leading to an irreversible rise in peripheral resistance.</a:t>
            </a:r>
          </a:p>
          <a:p>
            <a:r>
              <a:rPr lang="fr-FR" altLang="el-GR">
                <a:latin typeface="New-Baskerville-RomanA"/>
              </a:rPr>
              <a:t>It has been postulated that in very early hypertension the peripheral resistance is not raised and the elevation of the</a:t>
            </a:r>
          </a:p>
          <a:p>
            <a:r>
              <a:rPr lang="fr-FR" altLang="el-GR">
                <a:latin typeface="New-Baskerville-RomanA"/>
              </a:rPr>
              <a:t>blood pressure is caused by a raised cardiac output, which is related to sympathetic overactivity. The subsequent rise in peripheral arteriolar resistance might therefore develop in a compensatory manner to prevent the raised pressure being transmitted to the capillary bed where it would substantially affect cell homeostasis.</a:t>
            </a:r>
          </a:p>
          <a:p>
            <a:endParaRPr lang="fr-FR" altLang="el-GR">
              <a:latin typeface="New-Baskerville-RomanA"/>
            </a:endParaRPr>
          </a:p>
          <a:p>
            <a:r>
              <a:rPr lang="fr-FR" altLang="el-GR">
                <a:latin typeface="New-Baskerville-RomanA"/>
              </a:rPr>
              <a:t>Reference:</a:t>
            </a:r>
          </a:p>
          <a:p>
            <a:r>
              <a:rPr lang="fr-FR" altLang="el-GR">
                <a:latin typeface="New-Baskerville-RomanA"/>
              </a:rPr>
              <a:t>Beevers G et al. ABC of hypertension. The pathophysiology of hypertension. BMJ 2001; 322:912-916.</a:t>
            </a:r>
          </a:p>
          <a:p>
            <a:endParaRPr lang="fr-FR" altLang="el-GR">
              <a:latin typeface="New-Baskerville-Rom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xmlns="" id="{152296BC-C191-4552-9707-A6E91ECD1C3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0BCE31-F770-43AC-8CAE-A291354B81AA}" type="slidenum">
              <a:rPr lang="el-GR" altLang="el-GR" sz="1200">
                <a:solidFill>
                  <a:srgbClr val="000000"/>
                </a:solidFill>
              </a:rPr>
              <a:pPr/>
              <a:t>38</a:t>
            </a:fld>
            <a:endParaRPr lang="el-GR" altLang="el-GR" sz="1200">
              <a:solidFill>
                <a:srgbClr val="000000"/>
              </a:solidFill>
            </a:endParaRPr>
          </a:p>
        </p:txBody>
      </p:sp>
      <p:sp>
        <p:nvSpPr>
          <p:cNvPr id="52227" name="Rectangle 2">
            <a:extLst>
              <a:ext uri="{FF2B5EF4-FFF2-40B4-BE49-F238E27FC236}">
                <a16:creationId xmlns:a16="http://schemas.microsoft.com/office/drawing/2014/main" xmlns="" id="{7ED79C66-3F5A-498B-98EC-292B5618409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xmlns="" id="{F992C8B8-FC7D-4BD9-8F7F-48A2DFE28B3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854F0AF8-6631-4CEC-B3C4-411D40DBB4C4}"/>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xmlns="" id="{40C03B07-F64D-4BE8-85EC-5AFDD1598FB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C6E9074B-B1D5-4E27-A23F-4EC4A38601E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xmlns="" id="{C726552C-977B-434D-A747-D8C900AC049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l-GR"/>
              <a:t>blood pressure is regulated by a complex homeostatic system: sodium affects it, but so do potassium, calcium, caloric intake, sex, age, and race.</a:t>
            </a:r>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6439994A-BE20-4801-8601-B85A2085DAC4}"/>
              </a:ext>
            </a:extLst>
          </p:cNvPr>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l-GR" sz="1200">
                <a:ea typeface="msgothic"/>
                <a:cs typeface="msgothic"/>
              </a:rPr>
              <a:t>The Aetiology of Hypertension</a:t>
            </a:r>
          </a:p>
        </p:txBody>
      </p:sp>
      <p:sp>
        <p:nvSpPr>
          <p:cNvPr id="26627" name="Rectangle 3">
            <a:extLst>
              <a:ext uri="{FF2B5EF4-FFF2-40B4-BE49-F238E27FC236}">
                <a16:creationId xmlns:a16="http://schemas.microsoft.com/office/drawing/2014/main" xmlns="" id="{CF7A613A-D252-45FC-96BF-F915C2C9E697}"/>
              </a:ext>
            </a:extLst>
          </p:cNvPr>
          <p:cNvSpPr>
            <a:spLocks noGrp="1" noChangeArrowheads="1"/>
          </p:cNvSpPr>
          <p:nvPr>
            <p:ph type="dt" sz="quarter" idx="1"/>
          </p:nvPr>
        </p:nvSpPr>
        <p:spPr>
          <a:xfrm>
            <a:off x="3884613" y="0"/>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27FAC1D-B68A-499B-A5B7-FAD486217EF0}" type="datetime1">
              <a:rPr lang="en-GB" altLang="el-GR" sz="1200" smtClean="0">
                <a:ea typeface="msgothic"/>
                <a:cs typeface="msgothic"/>
              </a:rPr>
              <a:pPr/>
              <a:t>12/05/2020</a:t>
            </a:fld>
            <a:endParaRPr lang="en-GB" altLang="el-GR" sz="1200">
              <a:ea typeface="msgothic"/>
              <a:cs typeface="msgothic"/>
            </a:endParaRPr>
          </a:p>
        </p:txBody>
      </p:sp>
      <p:sp>
        <p:nvSpPr>
          <p:cNvPr id="26628" name="Rectangle 6">
            <a:extLst>
              <a:ext uri="{FF2B5EF4-FFF2-40B4-BE49-F238E27FC236}">
                <a16:creationId xmlns:a16="http://schemas.microsoft.com/office/drawing/2014/main" xmlns="" id="{66AD049E-446F-435C-8558-08056CA699EB}"/>
              </a:ext>
            </a:extLst>
          </p:cNvPr>
          <p:cNvSpPr>
            <a:spLocks noGrp="1" noChangeArrowheads="1"/>
          </p:cNvSpPr>
          <p:nvPr>
            <p:ph type="ftr" sz="quarter" idx="4"/>
          </p:nvPr>
        </p:nvSpPr>
        <p:spPr>
          <a:xfrm>
            <a:off x="0"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l-GR" sz="1200">
                <a:ea typeface="msgothic"/>
                <a:cs typeface="msgothic"/>
              </a:rPr>
              <a:t>Clinical Pharmacology Phase II</a:t>
            </a:r>
          </a:p>
        </p:txBody>
      </p:sp>
      <p:sp>
        <p:nvSpPr>
          <p:cNvPr id="26629" name="Rectangle 7">
            <a:extLst>
              <a:ext uri="{FF2B5EF4-FFF2-40B4-BE49-F238E27FC236}">
                <a16:creationId xmlns:a16="http://schemas.microsoft.com/office/drawing/2014/main" xmlns="" id="{357CBD7E-F106-4EE6-A71F-B6BABB6E950B}"/>
              </a:ext>
            </a:extLst>
          </p:cNvPr>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6547AD-3290-4BF0-B031-6AAB00357FCE}" type="slidenum">
              <a:rPr lang="en-GB" altLang="el-GR" sz="1200">
                <a:ea typeface="msgothic"/>
                <a:cs typeface="msgothic"/>
              </a:rPr>
              <a:pPr/>
              <a:t>19</a:t>
            </a:fld>
            <a:endParaRPr lang="en-GB" altLang="el-GR" sz="1200">
              <a:ea typeface="msgothic"/>
              <a:cs typeface="msgothic"/>
            </a:endParaRPr>
          </a:p>
        </p:txBody>
      </p:sp>
      <p:sp>
        <p:nvSpPr>
          <p:cNvPr id="26630" name="Rectangle 2">
            <a:extLst>
              <a:ext uri="{FF2B5EF4-FFF2-40B4-BE49-F238E27FC236}">
                <a16:creationId xmlns:a16="http://schemas.microsoft.com/office/drawing/2014/main" xmlns="" id="{93307CC0-F5FF-4781-B417-BAC73CF3393D}"/>
              </a:ext>
            </a:extLst>
          </p:cNvPr>
          <p:cNvSpPr>
            <a:spLocks noGrp="1" noRot="1" noChangeAspect="1" noChangeArrowheads="1" noTextEdit="1"/>
          </p:cNvSpPr>
          <p:nvPr>
            <p:ph type="sldImg"/>
          </p:nvPr>
        </p:nvSpPr>
        <p:spPr>
          <a:ln/>
        </p:spPr>
      </p:sp>
      <p:sp>
        <p:nvSpPr>
          <p:cNvPr id="26631" name="Rectangle 3">
            <a:extLst>
              <a:ext uri="{FF2B5EF4-FFF2-40B4-BE49-F238E27FC236}">
                <a16:creationId xmlns:a16="http://schemas.microsoft.com/office/drawing/2014/main" xmlns="" id="{FF0187DB-5D92-4200-875E-CF7BF8BCFD1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fr-FR" altLang="el-GR"/>
              <a:t>This is a national representative cross-sectional survey using data from the Third National and Nutrition Examination Survey (NHANES III), which was conducted in 2 phases from 1988 to 1994.</a:t>
            </a:r>
          </a:p>
          <a:p>
            <a:pPr algn="just"/>
            <a:r>
              <a:rPr lang="fr-FR" altLang="el-GR"/>
              <a:t>A total of 16884 adults, 25 years and older, classified as overweight and obese (body mass index [BMI] </a:t>
            </a:r>
            <a:r>
              <a:rPr lang="fr-FR" altLang="el-GR">
                <a:latin typeface="Arial" panose="020B0604020202020204" pitchFamily="34" charset="0"/>
                <a:ea typeface="Arial Unicode MS" pitchFamily="34" charset="-128"/>
              </a:rPr>
              <a:t>≥25 </a:t>
            </a:r>
            <a:r>
              <a:rPr lang="fr-FR" altLang="el-GR">
                <a:latin typeface="Arial" panose="020B0604020202020204" pitchFamily="34" charset="0"/>
              </a:rPr>
              <a:t>kg/m</a:t>
            </a:r>
            <a:r>
              <a:rPr lang="fr-FR" altLang="el-GR" baseline="30000">
                <a:latin typeface="Arial" panose="020B0604020202020204" pitchFamily="34" charset="0"/>
              </a:rPr>
              <a:t>2) </a:t>
            </a:r>
            <a:r>
              <a:rPr lang="fr-FR" altLang="el-GR">
                <a:latin typeface="Arial" panose="020B0604020202020204" pitchFamily="34" charset="0"/>
              </a:rPr>
              <a:t>based on National Institute of Health recommended guidelines.</a:t>
            </a:r>
          </a:p>
          <a:p>
            <a:pPr algn="just"/>
            <a:r>
              <a:rPr lang="fr-FR" altLang="el-GR">
                <a:latin typeface="Arial" panose="020B0604020202020204" pitchFamily="34" charset="0"/>
              </a:rPr>
              <a:t>Sixty three precent of men and 55% of women had a body mass index of </a:t>
            </a:r>
            <a:r>
              <a:rPr lang="fr-FR" altLang="el-GR">
                <a:latin typeface="Arial" panose="020B0604020202020204" pitchFamily="34" charset="0"/>
                <a:ea typeface="Arial Unicode MS" pitchFamily="34" charset="-128"/>
              </a:rPr>
              <a:t>25 </a:t>
            </a:r>
            <a:r>
              <a:rPr lang="fr-FR" altLang="el-GR">
                <a:latin typeface="Arial" panose="020B0604020202020204" pitchFamily="34" charset="0"/>
              </a:rPr>
              <a:t>kg/m</a:t>
            </a:r>
            <a:r>
              <a:rPr lang="fr-FR" altLang="el-GR" baseline="30000">
                <a:latin typeface="Arial" panose="020B0604020202020204" pitchFamily="34" charset="0"/>
              </a:rPr>
              <a:t>2</a:t>
            </a:r>
            <a:r>
              <a:rPr lang="fr-FR" altLang="el-GR">
                <a:latin typeface="Arial" panose="020B0604020202020204" pitchFamily="34" charset="0"/>
              </a:rPr>
              <a:t> or greater. A graded increase in the prevalence of hypertension was observed with increasing severity of overweight and obesity.</a:t>
            </a:r>
          </a:p>
          <a:p>
            <a:pPr algn="just"/>
            <a:endParaRPr lang="fr-FR" altLang="el-GR">
              <a:latin typeface="Arial" panose="020B0604020202020204" pitchFamily="34" charset="0"/>
            </a:endParaRPr>
          </a:p>
          <a:p>
            <a:pPr algn="just"/>
            <a:r>
              <a:rPr lang="fr-FR" altLang="el-GR">
                <a:latin typeface="Arial" panose="020B0604020202020204" pitchFamily="34" charset="0"/>
              </a:rPr>
              <a:t>Reference: </a:t>
            </a:r>
            <a:r>
              <a:rPr lang="fr-FR" altLang="el-GR" sz="1400">
                <a:latin typeface="Arial" panose="020B0604020202020204" pitchFamily="34" charset="0"/>
              </a:rPr>
              <a:t>Must A et al. JAMA 1999; 282:1523-1529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xmlns="" id="{CFBF2200-51E2-436F-9966-C3BFC7CE3AF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4884A73-4AE5-46C6-8311-378048E621A0}" type="slidenum">
              <a:rPr lang="el-GR" altLang="el-GR" sz="1200"/>
              <a:pPr/>
              <a:t>20</a:t>
            </a:fld>
            <a:endParaRPr lang="el-GR" altLang="el-GR" sz="1200"/>
          </a:p>
        </p:txBody>
      </p:sp>
      <p:sp>
        <p:nvSpPr>
          <p:cNvPr id="28675" name="Rectangle 2">
            <a:extLst>
              <a:ext uri="{FF2B5EF4-FFF2-40B4-BE49-F238E27FC236}">
                <a16:creationId xmlns:a16="http://schemas.microsoft.com/office/drawing/2014/main" xmlns="" id="{0EFD9C87-D92E-4899-8FE2-B531B883584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xmlns="" id="{6BC7F17D-0C17-4976-997E-9480289D728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altLang="el-GR"/>
              <a:t>Νεφραγγειακή υπέρταση είναι αυτή που οφείλεταια σε στένωση της μιάς ή και των δύο νεφρικών αρτηριών. Σε νεαρές γυναίκες η συχνότερη αιτία είναι η ινομυϊκή δυσπλασία, ενώ σε ηλικιωμένους άνδρες η αθηρωματική νόσος.</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F849EA45-B795-4415-907D-6121FFB288A2}"/>
              </a:ext>
            </a:extLst>
          </p:cNvPr>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l-GR" sz="1200"/>
              <a:t>The Aetiology of Hypertension</a:t>
            </a:r>
          </a:p>
        </p:txBody>
      </p:sp>
      <p:sp>
        <p:nvSpPr>
          <p:cNvPr id="33795" name="Rectangle 3">
            <a:extLst>
              <a:ext uri="{FF2B5EF4-FFF2-40B4-BE49-F238E27FC236}">
                <a16:creationId xmlns:a16="http://schemas.microsoft.com/office/drawing/2014/main" xmlns="" id="{6D798908-01AE-419D-9F06-AF6A4EFC10CD}"/>
              </a:ext>
            </a:extLst>
          </p:cNvPr>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D93560-26C1-447E-87E4-D254ADB48A88}" type="datetime1">
              <a:rPr lang="en-GB" altLang="el-GR" sz="1200" smtClean="0"/>
              <a:pPr/>
              <a:t>12/05/2020</a:t>
            </a:fld>
            <a:endParaRPr lang="en-GB" altLang="el-GR" sz="1200"/>
          </a:p>
        </p:txBody>
      </p:sp>
      <p:sp>
        <p:nvSpPr>
          <p:cNvPr id="33796" name="Rectangle 6">
            <a:extLst>
              <a:ext uri="{FF2B5EF4-FFF2-40B4-BE49-F238E27FC236}">
                <a16:creationId xmlns:a16="http://schemas.microsoft.com/office/drawing/2014/main" xmlns="" id="{8ED162E7-750B-4701-927B-1EA1BF86E603}"/>
              </a:ext>
            </a:extLst>
          </p:cNvPr>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l-GR" sz="1200"/>
              <a:t>Clinical Pharmacology Phase II</a:t>
            </a:r>
          </a:p>
        </p:txBody>
      </p:sp>
      <p:sp>
        <p:nvSpPr>
          <p:cNvPr id="33797" name="Rectangle 7">
            <a:extLst>
              <a:ext uri="{FF2B5EF4-FFF2-40B4-BE49-F238E27FC236}">
                <a16:creationId xmlns:a16="http://schemas.microsoft.com/office/drawing/2014/main" xmlns="" id="{FB2761D0-1AB9-48CD-A4D3-5F1E7FB0809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ECEE077-0144-46A7-9E20-7A521A116AC4}" type="slidenum">
              <a:rPr lang="en-GB" altLang="el-GR" sz="1200"/>
              <a:pPr/>
              <a:t>24</a:t>
            </a:fld>
            <a:endParaRPr lang="en-GB" altLang="el-GR" sz="1200"/>
          </a:p>
        </p:txBody>
      </p:sp>
      <p:sp>
        <p:nvSpPr>
          <p:cNvPr id="33798" name="Rectangle 2">
            <a:extLst>
              <a:ext uri="{FF2B5EF4-FFF2-40B4-BE49-F238E27FC236}">
                <a16:creationId xmlns:a16="http://schemas.microsoft.com/office/drawing/2014/main" xmlns="" id="{2E4456EE-EE82-45F7-80B2-7F6DBC2E4E63}"/>
              </a:ext>
            </a:extLst>
          </p:cNvPr>
          <p:cNvSpPr>
            <a:spLocks noGrp="1" noRot="1" noChangeAspect="1" noChangeArrowheads="1" noTextEdit="1"/>
          </p:cNvSpPr>
          <p:nvPr>
            <p:ph type="sldImg"/>
          </p:nvPr>
        </p:nvSpPr>
        <p:spPr>
          <a:ln/>
        </p:spPr>
      </p:sp>
      <p:sp>
        <p:nvSpPr>
          <p:cNvPr id="33799" name="Rectangle 3">
            <a:extLst>
              <a:ext uri="{FF2B5EF4-FFF2-40B4-BE49-F238E27FC236}">
                <a16:creationId xmlns:a16="http://schemas.microsoft.com/office/drawing/2014/main" xmlns="" id="{2B636367-0ED3-41BC-B8C8-B3CA0E0CBAA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el-GR">
                <a:solidFill>
                  <a:srgbClr val="231F20"/>
                </a:solidFill>
                <a:latin typeface="Times-Roman"/>
              </a:rPr>
              <a:t>Both SBP and DBP rise progressively with advancing age, until the age of 60 years. At that point, DBP tends to reach a plateau while SBP (and consequently the pulse pressure [PP]) continues to rise, representing a more reliable predictor of CVD at that age (</a:t>
            </a:r>
            <a:r>
              <a:rPr lang="fr-FR" altLang="el-GR" i="1">
                <a:solidFill>
                  <a:srgbClr val="231F20"/>
                </a:solidFill>
                <a:latin typeface="Times-Italic"/>
              </a:rPr>
              <a:t>see </a:t>
            </a:r>
            <a:r>
              <a:rPr lang="fr-FR" altLang="el-GR">
                <a:solidFill>
                  <a:srgbClr val="231F20"/>
                </a:solidFill>
                <a:latin typeface="Times-Roman"/>
              </a:rPr>
              <a:t>Figure 1.6). While this has been observed in most western countries, the age-associated increase in BP may be of environmental rather than biological origin. Isolated non-Western societies do not show an increase in BP with advancing age, but if they start to adopt the ‘modern’ way of life, they begin to develop a profile similar to that found in western countries.</a:t>
            </a:r>
          </a:p>
          <a:p>
            <a:endParaRPr lang="fr-FR" altLang="el-GR">
              <a:solidFill>
                <a:srgbClr val="231F20"/>
              </a:solidFill>
              <a:latin typeface="Times-Roman"/>
            </a:endParaRPr>
          </a:p>
          <a:p>
            <a:r>
              <a:rPr lang="fr-FR" altLang="el-GR">
                <a:solidFill>
                  <a:srgbClr val="231F20"/>
                </a:solidFill>
                <a:latin typeface="Times-Roman"/>
              </a:rPr>
              <a:t>Reference:</a:t>
            </a:r>
          </a:p>
          <a:p>
            <a:r>
              <a:rPr lang="fr-FR" altLang="el-GR" sz="1600">
                <a:solidFill>
                  <a:schemeClr val="bg2"/>
                </a:solidFill>
              </a:rPr>
              <a:t>Lip G and Bakris G. Handbook Hypertension Management. CMG.</a:t>
            </a:r>
            <a:endParaRPr lang="fr-FR" altLang="el-GR">
              <a:solidFill>
                <a:srgbClr val="000000"/>
              </a:solidFill>
              <a:latin typeface="Times-Roman"/>
            </a:endParaRPr>
          </a:p>
          <a:p>
            <a:endParaRPr lang="fr-F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xmlns="" id="{9FD338AA-B4CA-437E-8F19-1096847148F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258FF8F-63F9-43BB-9771-E8B9B11789D8}" type="slidenum">
              <a:rPr lang="en-GB" altLang="el-GR" sz="1200"/>
              <a:pPr/>
              <a:t>29</a:t>
            </a:fld>
            <a:endParaRPr lang="en-GB" altLang="el-GR" sz="1200"/>
          </a:p>
        </p:txBody>
      </p:sp>
      <p:sp>
        <p:nvSpPr>
          <p:cNvPr id="39939" name="Rectangle 2">
            <a:extLst>
              <a:ext uri="{FF2B5EF4-FFF2-40B4-BE49-F238E27FC236}">
                <a16:creationId xmlns:a16="http://schemas.microsoft.com/office/drawing/2014/main" xmlns="" id="{4035EE5A-D5F8-465C-B449-38782164AD78}"/>
              </a:ext>
            </a:extLst>
          </p:cNvPr>
          <p:cNvSpPr>
            <a:spLocks noGrp="1" noRot="1" noChangeAspec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xmlns="" id="{C654BD3D-6C30-4774-90B4-8C2565593A2F}"/>
              </a:ext>
            </a:extLst>
          </p:cNvPr>
          <p:cNvSpPr>
            <a:spLocks noGrp="1" noChangeArrowheads="1"/>
          </p:cNvSpPr>
          <p:nvPr>
            <p:ph type="body" idx="1"/>
          </p:nvPr>
        </p:nvSpPr>
        <p:spPr>
          <a:solidFill>
            <a:srgbClr val="FFFFFF"/>
          </a:solidFill>
          <a:ln>
            <a:solidFill>
              <a:srgbClr val="000000"/>
            </a:solidFill>
          </a:ln>
        </p:spPr>
        <p:txBody>
          <a:bodyPr/>
          <a:lstStyle/>
          <a:p>
            <a:r>
              <a:rPr lang="en-US" altLang="el-GR" b="1"/>
              <a:t>Hypertension Treatment Effect Matches Observational Data</a:t>
            </a:r>
          </a:p>
          <a:p>
            <a:r>
              <a:rPr lang="en-US" altLang="el-GR"/>
              <a:t>Observational data indicate that risk for a variety of hypertension related outcomes rises with increasing levels of blood pressure. A key question to be answered in clinical trials is: To what extent does blood pressure treatment reduce the increase in cardiovascular disease risk associated with hypertension?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xmlns="" id="{5ECE3B3C-3E56-405E-A8B2-DC3B4EEAD33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8885A5-ED8C-47AC-8354-4E144A52466B}" type="slidenum">
              <a:rPr lang="el-GR" altLang="el-GR" sz="1200">
                <a:solidFill>
                  <a:srgbClr val="000000"/>
                </a:solidFill>
              </a:rPr>
              <a:pPr/>
              <a:t>36</a:t>
            </a:fld>
            <a:endParaRPr lang="el-GR" altLang="el-GR" sz="1200">
              <a:solidFill>
                <a:srgbClr val="000000"/>
              </a:solidFill>
            </a:endParaRPr>
          </a:p>
        </p:txBody>
      </p:sp>
      <p:sp>
        <p:nvSpPr>
          <p:cNvPr id="48131" name="Rectangle 2">
            <a:extLst>
              <a:ext uri="{FF2B5EF4-FFF2-40B4-BE49-F238E27FC236}">
                <a16:creationId xmlns:a16="http://schemas.microsoft.com/office/drawing/2014/main" xmlns="" id="{C16257C8-37BB-4360-8201-2F791BFED5D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xmlns="" id="{50D521DB-AB65-4E6B-8CCB-7BFA625BEB1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xmlns="" id="{8556EAE0-777F-454D-AF50-A70F0E0CA96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xmlns="" id="{4C081F80-4039-4CDD-BEBF-C60B94FB8EA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a:extLst>
              <a:ext uri="{FF2B5EF4-FFF2-40B4-BE49-F238E27FC236}">
                <a16:creationId xmlns:a16="http://schemas.microsoft.com/office/drawing/2014/main" xmlns="" id="{1709B14C-0523-4474-B735-2072CD2F7BEB}"/>
              </a:ext>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16:creationId xmlns:a16="http://schemas.microsoft.com/office/drawing/2014/main" xmlns="" id="{3DA498D8-1A0B-42D5-B7A3-E117A6CC8CE3}"/>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E1F6C8F1-88F4-498A-9389-93441E3304F9}"/>
              </a:ext>
            </a:extLst>
          </p:cNvPr>
          <p:cNvSpPr>
            <a:spLocks noGrp="1"/>
          </p:cNvSpPr>
          <p:nvPr>
            <p:ph type="sldNum" sz="quarter" idx="12"/>
          </p:nvPr>
        </p:nvSpPr>
        <p:spPr/>
        <p:txBody>
          <a:bodyPr/>
          <a:lstStyle>
            <a:lvl1pPr>
              <a:defRPr/>
            </a:lvl1pPr>
          </a:lstStyle>
          <a:p>
            <a:pPr>
              <a:defRPr/>
            </a:pPr>
            <a:fld id="{9A83CF24-ED69-44FB-81C2-C58732776A52}" type="slidenum">
              <a:rPr lang="el-GR" altLang="el-GR"/>
              <a:pPr>
                <a:defRPr/>
              </a:pPr>
              <a:t>‹#›</a:t>
            </a:fld>
            <a:endParaRPr lang="el-GR" altLang="el-GR"/>
          </a:p>
        </p:txBody>
      </p:sp>
    </p:spTree>
    <p:extLst>
      <p:ext uri="{BB962C8B-B14F-4D97-AF65-F5344CB8AC3E}">
        <p14:creationId xmlns:p14="http://schemas.microsoft.com/office/powerpoint/2010/main" xmlns="" val="37067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xmlns="" id="{2B289CC0-F476-409F-AFE1-406C825846D5}"/>
              </a:ext>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16:creationId xmlns:a16="http://schemas.microsoft.com/office/drawing/2014/main" xmlns="" id="{633986A1-4632-4153-857A-4DF600F42914}"/>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906B8B36-6849-44B7-BFCE-F6A01CC3B251}"/>
              </a:ext>
            </a:extLst>
          </p:cNvPr>
          <p:cNvSpPr>
            <a:spLocks noGrp="1"/>
          </p:cNvSpPr>
          <p:nvPr>
            <p:ph type="sldNum" sz="quarter" idx="12"/>
          </p:nvPr>
        </p:nvSpPr>
        <p:spPr/>
        <p:txBody>
          <a:bodyPr/>
          <a:lstStyle>
            <a:lvl1pPr>
              <a:defRPr/>
            </a:lvl1pPr>
          </a:lstStyle>
          <a:p>
            <a:pPr>
              <a:defRPr/>
            </a:pPr>
            <a:fld id="{DE484CBF-5FF9-489F-8080-F6B3C57753C6}" type="slidenum">
              <a:rPr lang="el-GR" altLang="el-GR"/>
              <a:pPr>
                <a:defRPr/>
              </a:pPr>
              <a:t>‹#›</a:t>
            </a:fld>
            <a:endParaRPr lang="el-GR" altLang="el-GR"/>
          </a:p>
        </p:txBody>
      </p:sp>
    </p:spTree>
    <p:extLst>
      <p:ext uri="{BB962C8B-B14F-4D97-AF65-F5344CB8AC3E}">
        <p14:creationId xmlns:p14="http://schemas.microsoft.com/office/powerpoint/2010/main" xmlns="" val="213638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xmlns="" id="{F1E2F995-7437-4500-8C8E-BC7764C9F757}"/>
              </a:ext>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16:creationId xmlns:a16="http://schemas.microsoft.com/office/drawing/2014/main" xmlns="" id="{3C8347D9-8C66-4C16-A150-F2A110447285}"/>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AF800439-80EF-49E1-B3FC-918B96934F3A}"/>
              </a:ext>
            </a:extLst>
          </p:cNvPr>
          <p:cNvSpPr>
            <a:spLocks noGrp="1"/>
          </p:cNvSpPr>
          <p:nvPr>
            <p:ph type="sldNum" sz="quarter" idx="12"/>
          </p:nvPr>
        </p:nvSpPr>
        <p:spPr/>
        <p:txBody>
          <a:bodyPr/>
          <a:lstStyle>
            <a:lvl1pPr>
              <a:defRPr/>
            </a:lvl1pPr>
          </a:lstStyle>
          <a:p>
            <a:pPr>
              <a:defRPr/>
            </a:pPr>
            <a:fld id="{5A00D4BB-ADE7-46B0-8774-838BE7652862}" type="slidenum">
              <a:rPr lang="el-GR" altLang="el-GR"/>
              <a:pPr>
                <a:defRPr/>
              </a:pPr>
              <a:t>‹#›</a:t>
            </a:fld>
            <a:endParaRPr lang="el-GR" altLang="el-GR"/>
          </a:p>
        </p:txBody>
      </p:sp>
    </p:spTree>
    <p:extLst>
      <p:ext uri="{BB962C8B-B14F-4D97-AF65-F5344CB8AC3E}">
        <p14:creationId xmlns:p14="http://schemas.microsoft.com/office/powerpoint/2010/main" xmlns="" val="2625810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7956550" cy="719137"/>
          </a:xfrm>
        </p:spPr>
        <p:txBody>
          <a:bodyPr/>
          <a:lstStyle/>
          <a:p>
            <a:r>
              <a:rPr lang="en-US"/>
              <a:t>Click to edit Master title style</a:t>
            </a:r>
            <a:endParaRPr lang="el-GR"/>
          </a:p>
        </p:txBody>
      </p:sp>
      <p:sp>
        <p:nvSpPr>
          <p:cNvPr id="3" name="Chart Placeholder 2"/>
          <p:cNvSpPr>
            <a:spLocks noGrp="1"/>
          </p:cNvSpPr>
          <p:nvPr>
            <p:ph type="chart" idx="1"/>
          </p:nvPr>
        </p:nvSpPr>
        <p:spPr>
          <a:xfrm>
            <a:off x="457200" y="1165225"/>
            <a:ext cx="8229600" cy="4525963"/>
          </a:xfrm>
        </p:spPr>
        <p:txBody>
          <a:bodyPr rtlCol="0">
            <a:normAutofit/>
          </a:bodyPr>
          <a:lstStyle/>
          <a:p>
            <a:pPr lvl="0"/>
            <a:endParaRPr lang="el-GR" noProof="0"/>
          </a:p>
        </p:txBody>
      </p:sp>
      <p:sp>
        <p:nvSpPr>
          <p:cNvPr id="4" name="Footer Placeholder 3">
            <a:extLst>
              <a:ext uri="{FF2B5EF4-FFF2-40B4-BE49-F238E27FC236}">
                <a16:creationId xmlns:a16="http://schemas.microsoft.com/office/drawing/2014/main" xmlns="" id="{961B754A-7C2E-48E2-8B38-24EE46D5D3CF}"/>
              </a:ext>
            </a:extLst>
          </p:cNvPr>
          <p:cNvSpPr>
            <a:spLocks noGrp="1"/>
          </p:cNvSpPr>
          <p:nvPr>
            <p:ph type="ftr" sz="quarter" idx="10"/>
          </p:nvPr>
        </p:nvSpPr>
        <p:spPr/>
        <p:txBody>
          <a:bodyPr/>
          <a:lstStyle>
            <a:lvl1pPr fontAlgn="auto">
              <a:spcBef>
                <a:spcPts val="0"/>
              </a:spcBef>
              <a:spcAft>
                <a:spcPts val="0"/>
              </a:spcAft>
              <a:defRPr/>
            </a:lvl1pPr>
          </a:lstStyle>
          <a:p>
            <a:pPr>
              <a:defRPr/>
            </a:pPr>
            <a:endParaRPr lang="el-GR"/>
          </a:p>
        </p:txBody>
      </p:sp>
    </p:spTree>
    <p:extLst>
      <p:ext uri="{BB962C8B-B14F-4D97-AF65-F5344CB8AC3E}">
        <p14:creationId xmlns:p14="http://schemas.microsoft.com/office/powerpoint/2010/main" xmlns="" val="200466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xmlns="" id="{7E25D76F-AA3B-4DEC-BC43-1A732E1DB214}"/>
              </a:ext>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16:creationId xmlns:a16="http://schemas.microsoft.com/office/drawing/2014/main" xmlns="" id="{5DDAF07C-C2A9-4A85-B228-3621355E9339}"/>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3331A9ED-CC77-4FCA-8A43-A4E3C5355077}"/>
              </a:ext>
            </a:extLst>
          </p:cNvPr>
          <p:cNvSpPr>
            <a:spLocks noGrp="1"/>
          </p:cNvSpPr>
          <p:nvPr>
            <p:ph type="sldNum" sz="quarter" idx="12"/>
          </p:nvPr>
        </p:nvSpPr>
        <p:spPr/>
        <p:txBody>
          <a:bodyPr/>
          <a:lstStyle>
            <a:lvl1pPr>
              <a:defRPr/>
            </a:lvl1pPr>
          </a:lstStyle>
          <a:p>
            <a:pPr>
              <a:defRPr/>
            </a:pPr>
            <a:fld id="{73574A95-530F-49D0-A7D9-34A36151648A}" type="slidenum">
              <a:rPr lang="el-GR" altLang="el-GR"/>
              <a:pPr>
                <a:defRPr/>
              </a:pPr>
              <a:t>‹#›</a:t>
            </a:fld>
            <a:endParaRPr lang="el-GR" altLang="el-GR"/>
          </a:p>
        </p:txBody>
      </p:sp>
    </p:spTree>
    <p:extLst>
      <p:ext uri="{BB962C8B-B14F-4D97-AF65-F5344CB8AC3E}">
        <p14:creationId xmlns:p14="http://schemas.microsoft.com/office/powerpoint/2010/main" xmlns="" val="153391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a:extLst>
              <a:ext uri="{FF2B5EF4-FFF2-40B4-BE49-F238E27FC236}">
                <a16:creationId xmlns:a16="http://schemas.microsoft.com/office/drawing/2014/main" xmlns="" id="{C7A1206B-47D5-4620-86B1-84753A59F9FE}"/>
              </a:ext>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16:creationId xmlns:a16="http://schemas.microsoft.com/office/drawing/2014/main" xmlns="" id="{DC2F5320-CAD2-432C-B63A-BAC1D42942A1}"/>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76832038-B392-4FC1-A48E-65800142A322}"/>
              </a:ext>
            </a:extLst>
          </p:cNvPr>
          <p:cNvSpPr>
            <a:spLocks noGrp="1"/>
          </p:cNvSpPr>
          <p:nvPr>
            <p:ph type="sldNum" sz="quarter" idx="12"/>
          </p:nvPr>
        </p:nvSpPr>
        <p:spPr/>
        <p:txBody>
          <a:bodyPr/>
          <a:lstStyle>
            <a:lvl1pPr>
              <a:defRPr/>
            </a:lvl1pPr>
          </a:lstStyle>
          <a:p>
            <a:pPr>
              <a:defRPr/>
            </a:pPr>
            <a:fld id="{46C55B06-CA92-46CA-A065-74E3EC4F2CC0}" type="slidenum">
              <a:rPr lang="el-GR" altLang="el-GR"/>
              <a:pPr>
                <a:defRPr/>
              </a:pPr>
              <a:t>‹#›</a:t>
            </a:fld>
            <a:endParaRPr lang="el-GR" altLang="el-GR"/>
          </a:p>
        </p:txBody>
      </p:sp>
    </p:spTree>
    <p:extLst>
      <p:ext uri="{BB962C8B-B14F-4D97-AF65-F5344CB8AC3E}">
        <p14:creationId xmlns:p14="http://schemas.microsoft.com/office/powerpoint/2010/main" xmlns="" val="2649751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a:extLst>
              <a:ext uri="{FF2B5EF4-FFF2-40B4-BE49-F238E27FC236}">
                <a16:creationId xmlns:a16="http://schemas.microsoft.com/office/drawing/2014/main" xmlns="" id="{44016570-91D2-4661-920E-D1A1C0AB3F46}"/>
              </a:ext>
            </a:extLst>
          </p:cNvPr>
          <p:cNvSpPr>
            <a:spLocks noGrp="1"/>
          </p:cNvSpPr>
          <p:nvPr>
            <p:ph type="dt" sz="half" idx="10"/>
          </p:nvPr>
        </p:nvSpPr>
        <p:spPr/>
        <p:txBody>
          <a:bodyPr/>
          <a:lstStyle>
            <a:lvl1pPr>
              <a:defRPr/>
            </a:lvl1pPr>
          </a:lstStyle>
          <a:p>
            <a:pPr>
              <a:defRPr/>
            </a:pPr>
            <a:endParaRPr lang="el-GR"/>
          </a:p>
        </p:txBody>
      </p:sp>
      <p:sp>
        <p:nvSpPr>
          <p:cNvPr id="6" name="4 - Θέση υποσέλιδου">
            <a:extLst>
              <a:ext uri="{FF2B5EF4-FFF2-40B4-BE49-F238E27FC236}">
                <a16:creationId xmlns:a16="http://schemas.microsoft.com/office/drawing/2014/main" xmlns="" id="{7C891D90-E5CE-4DE3-A19B-3D7DC25B43A3}"/>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xmlns="" id="{13F0596E-ACA1-4A4B-A4E8-6C81ACC2943D}"/>
              </a:ext>
            </a:extLst>
          </p:cNvPr>
          <p:cNvSpPr>
            <a:spLocks noGrp="1"/>
          </p:cNvSpPr>
          <p:nvPr>
            <p:ph type="sldNum" sz="quarter" idx="12"/>
          </p:nvPr>
        </p:nvSpPr>
        <p:spPr/>
        <p:txBody>
          <a:bodyPr/>
          <a:lstStyle>
            <a:lvl1pPr>
              <a:defRPr/>
            </a:lvl1pPr>
          </a:lstStyle>
          <a:p>
            <a:pPr>
              <a:defRPr/>
            </a:pPr>
            <a:fld id="{50119C74-AAE8-48C0-8E06-61E5A5EFDA65}" type="slidenum">
              <a:rPr lang="el-GR" altLang="el-GR"/>
              <a:pPr>
                <a:defRPr/>
              </a:pPr>
              <a:t>‹#›</a:t>
            </a:fld>
            <a:endParaRPr lang="el-GR" altLang="el-GR"/>
          </a:p>
        </p:txBody>
      </p:sp>
    </p:spTree>
    <p:extLst>
      <p:ext uri="{BB962C8B-B14F-4D97-AF65-F5344CB8AC3E}">
        <p14:creationId xmlns:p14="http://schemas.microsoft.com/office/powerpoint/2010/main" xmlns="" val="155131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a:extLst>
              <a:ext uri="{FF2B5EF4-FFF2-40B4-BE49-F238E27FC236}">
                <a16:creationId xmlns:a16="http://schemas.microsoft.com/office/drawing/2014/main" xmlns="" id="{3E323A7B-851B-449A-A394-DC4BE9AA94A4}"/>
              </a:ext>
            </a:extLst>
          </p:cNvPr>
          <p:cNvSpPr>
            <a:spLocks noGrp="1"/>
          </p:cNvSpPr>
          <p:nvPr>
            <p:ph type="dt" sz="half" idx="10"/>
          </p:nvPr>
        </p:nvSpPr>
        <p:spPr/>
        <p:txBody>
          <a:bodyPr/>
          <a:lstStyle>
            <a:lvl1pPr>
              <a:defRPr/>
            </a:lvl1pPr>
          </a:lstStyle>
          <a:p>
            <a:pPr>
              <a:defRPr/>
            </a:pPr>
            <a:endParaRPr lang="el-GR"/>
          </a:p>
        </p:txBody>
      </p:sp>
      <p:sp>
        <p:nvSpPr>
          <p:cNvPr id="8" name="4 - Θέση υποσέλιδου">
            <a:extLst>
              <a:ext uri="{FF2B5EF4-FFF2-40B4-BE49-F238E27FC236}">
                <a16:creationId xmlns:a16="http://schemas.microsoft.com/office/drawing/2014/main" xmlns="" id="{F19D91DA-2E05-4952-8385-B0663F9C44E1}"/>
              </a:ext>
            </a:extLst>
          </p:cNvPr>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a:extLst>
              <a:ext uri="{FF2B5EF4-FFF2-40B4-BE49-F238E27FC236}">
                <a16:creationId xmlns:a16="http://schemas.microsoft.com/office/drawing/2014/main" xmlns="" id="{B969B08E-4D71-423E-A60A-F54D67914343}"/>
              </a:ext>
            </a:extLst>
          </p:cNvPr>
          <p:cNvSpPr>
            <a:spLocks noGrp="1"/>
          </p:cNvSpPr>
          <p:nvPr>
            <p:ph type="sldNum" sz="quarter" idx="12"/>
          </p:nvPr>
        </p:nvSpPr>
        <p:spPr/>
        <p:txBody>
          <a:bodyPr/>
          <a:lstStyle>
            <a:lvl1pPr>
              <a:defRPr/>
            </a:lvl1pPr>
          </a:lstStyle>
          <a:p>
            <a:pPr>
              <a:defRPr/>
            </a:pPr>
            <a:fld id="{79C31EB5-8C31-4A95-95E2-C6A0AA62B70A}" type="slidenum">
              <a:rPr lang="el-GR" altLang="el-GR"/>
              <a:pPr>
                <a:defRPr/>
              </a:pPr>
              <a:t>‹#›</a:t>
            </a:fld>
            <a:endParaRPr lang="el-GR" altLang="el-GR"/>
          </a:p>
        </p:txBody>
      </p:sp>
    </p:spTree>
    <p:extLst>
      <p:ext uri="{BB962C8B-B14F-4D97-AF65-F5344CB8AC3E}">
        <p14:creationId xmlns:p14="http://schemas.microsoft.com/office/powerpoint/2010/main" xmlns="" val="48217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a:extLst>
              <a:ext uri="{FF2B5EF4-FFF2-40B4-BE49-F238E27FC236}">
                <a16:creationId xmlns:a16="http://schemas.microsoft.com/office/drawing/2014/main" xmlns="" id="{9CFD7DFF-1C5D-4FFB-B548-01BF01CFDE9F}"/>
              </a:ext>
            </a:extLst>
          </p:cNvPr>
          <p:cNvSpPr>
            <a:spLocks noGrp="1"/>
          </p:cNvSpPr>
          <p:nvPr>
            <p:ph type="dt" sz="half" idx="10"/>
          </p:nvPr>
        </p:nvSpPr>
        <p:spPr/>
        <p:txBody>
          <a:bodyPr/>
          <a:lstStyle>
            <a:lvl1pPr>
              <a:defRPr/>
            </a:lvl1pPr>
          </a:lstStyle>
          <a:p>
            <a:pPr>
              <a:defRPr/>
            </a:pPr>
            <a:endParaRPr lang="el-GR"/>
          </a:p>
        </p:txBody>
      </p:sp>
      <p:sp>
        <p:nvSpPr>
          <p:cNvPr id="4" name="4 - Θέση υποσέλιδου">
            <a:extLst>
              <a:ext uri="{FF2B5EF4-FFF2-40B4-BE49-F238E27FC236}">
                <a16:creationId xmlns:a16="http://schemas.microsoft.com/office/drawing/2014/main" xmlns="" id="{95E6289E-671F-41CD-908F-B8483662836A}"/>
              </a:ext>
            </a:extLst>
          </p:cNvPr>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a:extLst>
              <a:ext uri="{FF2B5EF4-FFF2-40B4-BE49-F238E27FC236}">
                <a16:creationId xmlns:a16="http://schemas.microsoft.com/office/drawing/2014/main" xmlns="" id="{BCD99665-6181-46FC-A2D1-07088C76331C}"/>
              </a:ext>
            </a:extLst>
          </p:cNvPr>
          <p:cNvSpPr>
            <a:spLocks noGrp="1"/>
          </p:cNvSpPr>
          <p:nvPr>
            <p:ph type="sldNum" sz="quarter" idx="12"/>
          </p:nvPr>
        </p:nvSpPr>
        <p:spPr/>
        <p:txBody>
          <a:bodyPr/>
          <a:lstStyle>
            <a:lvl1pPr>
              <a:defRPr/>
            </a:lvl1pPr>
          </a:lstStyle>
          <a:p>
            <a:pPr>
              <a:defRPr/>
            </a:pPr>
            <a:fld id="{FB1CF26B-922D-4E47-9C66-AA9A580F34E2}" type="slidenum">
              <a:rPr lang="el-GR" altLang="el-GR"/>
              <a:pPr>
                <a:defRPr/>
              </a:pPr>
              <a:t>‹#›</a:t>
            </a:fld>
            <a:endParaRPr lang="el-GR" altLang="el-GR"/>
          </a:p>
        </p:txBody>
      </p:sp>
    </p:spTree>
    <p:extLst>
      <p:ext uri="{BB962C8B-B14F-4D97-AF65-F5344CB8AC3E}">
        <p14:creationId xmlns:p14="http://schemas.microsoft.com/office/powerpoint/2010/main" xmlns="" val="402247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a:extLst>
              <a:ext uri="{FF2B5EF4-FFF2-40B4-BE49-F238E27FC236}">
                <a16:creationId xmlns:a16="http://schemas.microsoft.com/office/drawing/2014/main" xmlns="" id="{AE7D4BAD-7B49-4957-9690-22230826D876}"/>
              </a:ext>
            </a:extLst>
          </p:cNvPr>
          <p:cNvSpPr>
            <a:spLocks noGrp="1"/>
          </p:cNvSpPr>
          <p:nvPr>
            <p:ph type="dt" sz="half" idx="10"/>
          </p:nvPr>
        </p:nvSpPr>
        <p:spPr/>
        <p:txBody>
          <a:bodyPr/>
          <a:lstStyle>
            <a:lvl1pPr>
              <a:defRPr/>
            </a:lvl1pPr>
          </a:lstStyle>
          <a:p>
            <a:pPr>
              <a:defRPr/>
            </a:pPr>
            <a:endParaRPr lang="el-GR"/>
          </a:p>
        </p:txBody>
      </p:sp>
      <p:sp>
        <p:nvSpPr>
          <p:cNvPr id="3" name="4 - Θέση υποσέλιδου">
            <a:extLst>
              <a:ext uri="{FF2B5EF4-FFF2-40B4-BE49-F238E27FC236}">
                <a16:creationId xmlns:a16="http://schemas.microsoft.com/office/drawing/2014/main" xmlns="" id="{95EB73DA-F8D5-43D2-9A22-EF35200D7874}"/>
              </a:ext>
            </a:extLst>
          </p:cNvPr>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a:extLst>
              <a:ext uri="{FF2B5EF4-FFF2-40B4-BE49-F238E27FC236}">
                <a16:creationId xmlns:a16="http://schemas.microsoft.com/office/drawing/2014/main" xmlns="" id="{FFDE738B-573F-44B2-AF29-53457A42D6BF}"/>
              </a:ext>
            </a:extLst>
          </p:cNvPr>
          <p:cNvSpPr>
            <a:spLocks noGrp="1"/>
          </p:cNvSpPr>
          <p:nvPr>
            <p:ph type="sldNum" sz="quarter" idx="12"/>
          </p:nvPr>
        </p:nvSpPr>
        <p:spPr/>
        <p:txBody>
          <a:bodyPr/>
          <a:lstStyle>
            <a:lvl1pPr>
              <a:defRPr/>
            </a:lvl1pPr>
          </a:lstStyle>
          <a:p>
            <a:pPr>
              <a:defRPr/>
            </a:pPr>
            <a:fld id="{5BE58E8A-28C1-4393-9645-544EB563751C}" type="slidenum">
              <a:rPr lang="el-GR" altLang="el-GR"/>
              <a:pPr>
                <a:defRPr/>
              </a:pPr>
              <a:t>‹#›</a:t>
            </a:fld>
            <a:endParaRPr lang="el-GR" altLang="el-GR"/>
          </a:p>
        </p:txBody>
      </p:sp>
    </p:spTree>
    <p:extLst>
      <p:ext uri="{BB962C8B-B14F-4D97-AF65-F5344CB8AC3E}">
        <p14:creationId xmlns:p14="http://schemas.microsoft.com/office/powerpoint/2010/main" xmlns="" val="2107488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xmlns="" id="{701356B1-F996-4916-B10D-32C158930CF9}"/>
              </a:ext>
            </a:extLst>
          </p:cNvPr>
          <p:cNvSpPr>
            <a:spLocks noGrp="1"/>
          </p:cNvSpPr>
          <p:nvPr>
            <p:ph type="dt" sz="half" idx="10"/>
          </p:nvPr>
        </p:nvSpPr>
        <p:spPr/>
        <p:txBody>
          <a:bodyPr/>
          <a:lstStyle>
            <a:lvl1pPr>
              <a:defRPr/>
            </a:lvl1pPr>
          </a:lstStyle>
          <a:p>
            <a:pPr>
              <a:defRPr/>
            </a:pPr>
            <a:endParaRPr lang="el-GR"/>
          </a:p>
        </p:txBody>
      </p:sp>
      <p:sp>
        <p:nvSpPr>
          <p:cNvPr id="6" name="4 - Θέση υποσέλιδου">
            <a:extLst>
              <a:ext uri="{FF2B5EF4-FFF2-40B4-BE49-F238E27FC236}">
                <a16:creationId xmlns:a16="http://schemas.microsoft.com/office/drawing/2014/main" xmlns="" id="{4F3F0710-CE86-41A8-A0A4-13A3A6B7A200}"/>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xmlns="" id="{6ED2E712-9FF1-439D-BFE6-CEF9D46B439D}"/>
              </a:ext>
            </a:extLst>
          </p:cNvPr>
          <p:cNvSpPr>
            <a:spLocks noGrp="1"/>
          </p:cNvSpPr>
          <p:nvPr>
            <p:ph type="sldNum" sz="quarter" idx="12"/>
          </p:nvPr>
        </p:nvSpPr>
        <p:spPr/>
        <p:txBody>
          <a:bodyPr/>
          <a:lstStyle>
            <a:lvl1pPr>
              <a:defRPr/>
            </a:lvl1pPr>
          </a:lstStyle>
          <a:p>
            <a:pPr>
              <a:defRPr/>
            </a:pPr>
            <a:fld id="{B0427A03-F313-4B13-B28E-259E578E9B79}" type="slidenum">
              <a:rPr lang="el-GR" altLang="el-GR"/>
              <a:pPr>
                <a:defRPr/>
              </a:pPr>
              <a:t>‹#›</a:t>
            </a:fld>
            <a:endParaRPr lang="el-GR" altLang="el-GR"/>
          </a:p>
        </p:txBody>
      </p:sp>
    </p:spTree>
    <p:extLst>
      <p:ext uri="{BB962C8B-B14F-4D97-AF65-F5344CB8AC3E}">
        <p14:creationId xmlns:p14="http://schemas.microsoft.com/office/powerpoint/2010/main" xmlns="" val="402475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xmlns="" id="{DA839D3D-1EEA-4EE4-B9AE-4BDB9DFF5E04}"/>
              </a:ext>
            </a:extLst>
          </p:cNvPr>
          <p:cNvSpPr>
            <a:spLocks noGrp="1"/>
          </p:cNvSpPr>
          <p:nvPr>
            <p:ph type="dt" sz="half" idx="10"/>
          </p:nvPr>
        </p:nvSpPr>
        <p:spPr/>
        <p:txBody>
          <a:bodyPr/>
          <a:lstStyle>
            <a:lvl1pPr>
              <a:defRPr/>
            </a:lvl1pPr>
          </a:lstStyle>
          <a:p>
            <a:pPr>
              <a:defRPr/>
            </a:pPr>
            <a:endParaRPr lang="el-GR"/>
          </a:p>
        </p:txBody>
      </p:sp>
      <p:sp>
        <p:nvSpPr>
          <p:cNvPr id="6" name="4 - Θέση υποσέλιδου">
            <a:extLst>
              <a:ext uri="{FF2B5EF4-FFF2-40B4-BE49-F238E27FC236}">
                <a16:creationId xmlns:a16="http://schemas.microsoft.com/office/drawing/2014/main" xmlns="" id="{2591C7F0-AC5F-4A42-BC04-A43FB2F15185}"/>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xmlns="" id="{59589B41-1191-4FB0-B9FA-9A4840BA32D9}"/>
              </a:ext>
            </a:extLst>
          </p:cNvPr>
          <p:cNvSpPr>
            <a:spLocks noGrp="1"/>
          </p:cNvSpPr>
          <p:nvPr>
            <p:ph type="sldNum" sz="quarter" idx="12"/>
          </p:nvPr>
        </p:nvSpPr>
        <p:spPr/>
        <p:txBody>
          <a:bodyPr/>
          <a:lstStyle>
            <a:lvl1pPr>
              <a:defRPr/>
            </a:lvl1pPr>
          </a:lstStyle>
          <a:p>
            <a:pPr>
              <a:defRPr/>
            </a:pPr>
            <a:fld id="{E7065A45-577F-48C3-8EFA-33F2005A9136}" type="slidenum">
              <a:rPr lang="el-GR" altLang="el-GR"/>
              <a:pPr>
                <a:defRPr/>
              </a:pPr>
              <a:t>‹#›</a:t>
            </a:fld>
            <a:endParaRPr lang="el-GR" altLang="el-GR"/>
          </a:p>
        </p:txBody>
      </p:sp>
    </p:spTree>
    <p:extLst>
      <p:ext uri="{BB962C8B-B14F-4D97-AF65-F5344CB8AC3E}">
        <p14:creationId xmlns:p14="http://schemas.microsoft.com/office/powerpoint/2010/main" xmlns="" val="75391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a:extLst>
              <a:ext uri="{FF2B5EF4-FFF2-40B4-BE49-F238E27FC236}">
                <a16:creationId xmlns:a16="http://schemas.microsoft.com/office/drawing/2014/main" xmlns="" id="{2278D8D1-9EB1-4A0D-A5E5-89757E293ED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7" name="2 - Θέση κειμένου">
            <a:extLst>
              <a:ext uri="{FF2B5EF4-FFF2-40B4-BE49-F238E27FC236}">
                <a16:creationId xmlns:a16="http://schemas.microsoft.com/office/drawing/2014/main" xmlns="" id="{3699FA3D-4E56-4167-911A-0F9A6A4CD48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a:extLst>
              <a:ext uri="{FF2B5EF4-FFF2-40B4-BE49-F238E27FC236}">
                <a16:creationId xmlns:a16="http://schemas.microsoft.com/office/drawing/2014/main" xmlns="" id="{598A66F9-0D24-48FF-AB07-5F09ECCC164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4 - Θέση υποσέλιδου">
            <a:extLst>
              <a:ext uri="{FF2B5EF4-FFF2-40B4-BE49-F238E27FC236}">
                <a16:creationId xmlns:a16="http://schemas.microsoft.com/office/drawing/2014/main" xmlns="" id="{1571F247-5938-4589-9FA2-11137A8DAE2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BD0DC54B-2E0C-4C0D-9F84-7BA795B57E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5CA79B81-3E2F-430B-8283-3B2B3306F73D}"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0.m4a"/><Relationship Id="rId5" Type="http://schemas.openxmlformats.org/officeDocument/2006/relationships/image" Target="../media/image19.png"/><Relationship Id="rId4" Type="http://schemas.openxmlformats.org/officeDocument/2006/relationships/image" Target="../media/image18.w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8" Type="http://schemas.microsoft.com/office/2007/relationships/media" Target="../media/media13.m4a"/><Relationship Id="rId3" Type="http://schemas.openxmlformats.org/officeDocument/2006/relationships/notesSlide" Target="../notesSlides/notesSlide3.xml"/><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4.m4a"/></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5.m4a"/></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7.m4a"/></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19.m4a"/><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image" Target="../media/image2.png"/><Relationship Id="rId5" Type="http://schemas.microsoft.com/office/2007/relationships/media" Target="../media/media2.m4a"/><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20.m4a"/><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1.m4a"/></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2.m4a"/></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3.m4a"/></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24.m4a"/><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6.m4a"/></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7.m4a"/></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vmlDrawing" Target="../drawings/vmlDrawing3.vml"/><Relationship Id="rId6" Type="http://schemas.microsoft.com/office/2007/relationships/media" Target="../media/media29.m4a"/><Relationship Id="rId5" Type="http://schemas.openxmlformats.org/officeDocument/2006/relationships/oleObject" Target="../embeddings/oleObject3.bin"/><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microsoft.com/office/2007/relationships/media" Target="../media/media3.m4a"/></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0.m4a"/></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1.m4a"/></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2.m4a"/></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3.m4a"/></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4.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vmlDrawing" Target="../drawings/vmlDrawing4.vml"/><Relationship Id="rId6" Type="http://schemas.microsoft.com/office/2007/relationships/media" Target="../media/media35.m4a"/><Relationship Id="rId5" Type="http://schemas.openxmlformats.org/officeDocument/2006/relationships/image" Target="../media/image47.jpeg"/><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36.m4a"/><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37.m4a"/><Relationship Id="rId4" Type="http://schemas.openxmlformats.org/officeDocument/2006/relationships/image" Target="../media/image49.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8.m4a"/></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9.m4a"/></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media" Target="../media/media4.m4a"/><Relationship Id="rId2" Type="http://schemas.openxmlformats.org/officeDocument/2006/relationships/video" Target="NULL" TargetMode="Externa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oleObject" Target="../embeddings/oleObject2.bin"/><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0.m4a"/></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1.m4a"/></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2.m4a"/></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3.m4a"/></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44.m4a"/><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microsoft.com/office/2007/relationships/media" Target="../media/media4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microsoft.com/office/2007/relationships/media" Target="../media/media4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microsoft.com/office/2007/relationships/media" Target="../media/media48.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microsoft.com/office/2007/relationships/media" Target="../media/media49.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m4a"/></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0.m4a"/></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1.m4a"/></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2.m4a"/></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9.m4a"/><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xmlns="" id="{375EB2F9-DBBA-4420-8B81-3A485176E836}"/>
              </a:ext>
            </a:extLst>
          </p:cNvPr>
          <p:cNvSpPr>
            <a:spLocks noGrp="1"/>
          </p:cNvSpPr>
          <p:nvPr>
            <p:ph type="ctrTitle"/>
          </p:nvPr>
        </p:nvSpPr>
        <p:spPr>
          <a:xfrm>
            <a:off x="827088" y="333375"/>
            <a:ext cx="7772400" cy="1470025"/>
          </a:xfrm>
        </p:spPr>
        <p:txBody>
          <a:bodyPr/>
          <a:lstStyle/>
          <a:p>
            <a:r>
              <a:rPr lang="el-GR" altLang="el-GR" b="1">
                <a:solidFill>
                  <a:srgbClr val="FF0000"/>
                </a:solidFill>
              </a:rPr>
              <a:t>Αρτηριακή Υπέρταση</a:t>
            </a:r>
          </a:p>
        </p:txBody>
      </p:sp>
      <p:sp>
        <p:nvSpPr>
          <p:cNvPr id="3" name="Subtitle 2">
            <a:extLst>
              <a:ext uri="{FF2B5EF4-FFF2-40B4-BE49-F238E27FC236}">
                <a16:creationId xmlns:a16="http://schemas.microsoft.com/office/drawing/2014/main" xmlns="" id="{66373171-A70E-4928-B467-78140DE4191A}"/>
              </a:ext>
            </a:extLst>
          </p:cNvPr>
          <p:cNvSpPr>
            <a:spLocks noGrp="1"/>
          </p:cNvSpPr>
          <p:nvPr>
            <p:ph type="subTitle" idx="1"/>
          </p:nvPr>
        </p:nvSpPr>
        <p:spPr>
          <a:xfrm>
            <a:off x="1331913" y="4868863"/>
            <a:ext cx="6400800" cy="1752600"/>
          </a:xfrm>
        </p:spPr>
        <p:txBody>
          <a:bodyPr/>
          <a:lstStyle/>
          <a:p>
            <a:pPr>
              <a:defRPr/>
            </a:pPr>
            <a:r>
              <a:rPr lang="el-GR" sz="1800" dirty="0">
                <a:solidFill>
                  <a:schemeClr val="tx1"/>
                </a:solidFill>
              </a:rPr>
              <a:t>Δ. Β. </a:t>
            </a:r>
            <a:r>
              <a:rPr lang="el-GR" sz="1800" dirty="0" err="1">
                <a:solidFill>
                  <a:schemeClr val="tx1"/>
                </a:solidFill>
              </a:rPr>
              <a:t>Βλαχάκος</a:t>
            </a:r>
            <a:r>
              <a:rPr lang="el-GR" sz="1800" dirty="0">
                <a:solidFill>
                  <a:schemeClr val="tx1"/>
                </a:solidFill>
              </a:rPr>
              <a:t>, </a:t>
            </a:r>
            <a:r>
              <a:rPr lang="en-US" sz="1800" dirty="0">
                <a:solidFill>
                  <a:schemeClr val="tx1"/>
                </a:solidFill>
              </a:rPr>
              <a:t>M.D., Ph.D.</a:t>
            </a:r>
            <a:r>
              <a:rPr lang="el-GR" sz="1800" dirty="0">
                <a:solidFill>
                  <a:schemeClr val="tx1"/>
                </a:solidFill>
              </a:rPr>
              <a:t> </a:t>
            </a:r>
          </a:p>
          <a:p>
            <a:pPr>
              <a:defRPr/>
            </a:pPr>
            <a:r>
              <a:rPr lang="el-GR" sz="1800" dirty="0">
                <a:solidFill>
                  <a:schemeClr val="tx1"/>
                </a:solidFill>
              </a:rPr>
              <a:t>Καθηγητής Παθολογίας-Νεφρολογίας</a:t>
            </a:r>
          </a:p>
          <a:p>
            <a:pPr>
              <a:defRPr/>
            </a:pPr>
            <a:r>
              <a:rPr lang="el-GR" sz="1800" dirty="0">
                <a:solidFill>
                  <a:schemeClr val="tx1"/>
                </a:solidFill>
              </a:rPr>
              <a:t>Νεφρολογική Μονάδα</a:t>
            </a:r>
          </a:p>
          <a:p>
            <a:pPr>
              <a:defRPr/>
            </a:pPr>
            <a:r>
              <a:rPr lang="el-GR" sz="1800" dirty="0">
                <a:solidFill>
                  <a:schemeClr val="tx1"/>
                </a:solidFill>
              </a:rPr>
              <a:t>Β’ Προπαιδευτική Παθολογική Κλινική</a:t>
            </a:r>
          </a:p>
          <a:p>
            <a:pPr>
              <a:defRPr/>
            </a:pPr>
            <a:r>
              <a:rPr lang="el-GR" sz="1800" dirty="0">
                <a:solidFill>
                  <a:schemeClr val="tx1"/>
                </a:solidFill>
              </a:rPr>
              <a:t>Πανεπιστημιακό Γενικό Νοσοκομείο «ΑΤΤΙΚΟΝ»</a:t>
            </a:r>
          </a:p>
          <a:p>
            <a:pPr>
              <a:defRPr/>
            </a:pPr>
            <a:r>
              <a:rPr lang="el-GR" sz="1800" dirty="0">
                <a:solidFill>
                  <a:schemeClr val="tx1"/>
                </a:solidFill>
              </a:rPr>
              <a:t>Χαϊδάρι</a:t>
            </a:r>
          </a:p>
          <a:p>
            <a:pPr>
              <a:defRPr/>
            </a:pPr>
            <a:endParaRPr lang="en-US" dirty="0"/>
          </a:p>
        </p:txBody>
      </p:sp>
      <p:pic>
        <p:nvPicPr>
          <p:cNvPr id="4100" name="Picture 2" descr="Image result for hypertension specialist">
            <a:extLst>
              <a:ext uri="{FF2B5EF4-FFF2-40B4-BE49-F238E27FC236}">
                <a16:creationId xmlns:a16="http://schemas.microsoft.com/office/drawing/2014/main" xmlns="" id="{26674450-30F0-4981-A79D-D5CDC414BBC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87675" y="2060575"/>
            <a:ext cx="3452813"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51C3DC89-64B3-4622-A86C-58E12E1E1F6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xmlns="" id="{3672A635-A10D-4EA0-A76F-DDB47DBA4E6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9274" t="52792" r="11473" b="19423"/>
          <a:stretch>
            <a:fillRect/>
          </a:stretch>
        </p:blipFill>
        <p:spPr bwMode="auto">
          <a:xfrm>
            <a:off x="0" y="692150"/>
            <a:ext cx="9144000"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3 - Επεξήγηση με παραλληλόγραμμο">
            <a:extLst>
              <a:ext uri="{FF2B5EF4-FFF2-40B4-BE49-F238E27FC236}">
                <a16:creationId xmlns:a16="http://schemas.microsoft.com/office/drawing/2014/main" xmlns="" id="{CB0C4114-044E-4F85-96C3-043EE3A5C25D}"/>
              </a:ext>
            </a:extLst>
          </p:cNvPr>
          <p:cNvSpPr/>
          <p:nvPr/>
        </p:nvSpPr>
        <p:spPr>
          <a:xfrm>
            <a:off x="0" y="549275"/>
            <a:ext cx="9072563" cy="2663825"/>
          </a:xfrm>
          <a:prstGeom prst="wedgeRectCallout">
            <a:avLst>
              <a:gd name="adj1" fmla="val -524"/>
              <a:gd name="adj2" fmla="val 7238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14340" name="Picture 6" descr="guyton">
            <a:extLst>
              <a:ext uri="{FF2B5EF4-FFF2-40B4-BE49-F238E27FC236}">
                <a16:creationId xmlns:a16="http://schemas.microsoft.com/office/drawing/2014/main" xmlns="" id="{09672D0B-EAF5-4E77-BCD6-63B3BECABE0C}"/>
              </a:ext>
            </a:extLst>
          </p:cNvPr>
          <p:cNvPicPr>
            <a:picLocks noGrp="1" noChangeAspect="1" noChangeArrowheads="1"/>
          </p:cNvPicPr>
          <p:nvPr>
            <p:ph idx="1"/>
          </p:nvPr>
        </p:nvPicPr>
        <p:blipFill>
          <a:blip r:embed="rId5">
            <a:extLst>
              <a:ext uri="{28A0092B-C50C-407E-A947-70E740481C1C}">
                <a14:useLocalDpi xmlns:a14="http://schemas.microsoft.com/office/drawing/2010/main" xmlns="" val="0"/>
              </a:ext>
            </a:extLst>
          </a:blip>
          <a:srcRect l="9641" t="1707" r="6013" b="18031"/>
          <a:stretch>
            <a:fillRect/>
          </a:stretch>
        </p:blipFill>
        <p:spPr>
          <a:xfrm>
            <a:off x="4643438" y="3376613"/>
            <a:ext cx="2592387" cy="3481387"/>
          </a:xfrm>
        </p:spPr>
      </p:pic>
      <p:cxnSp>
        <p:nvCxnSpPr>
          <p:cNvPr id="6" name="5 - Ευθεία γραμμή σύνδεσης">
            <a:extLst>
              <a:ext uri="{FF2B5EF4-FFF2-40B4-BE49-F238E27FC236}">
                <a16:creationId xmlns:a16="http://schemas.microsoft.com/office/drawing/2014/main" xmlns="" id="{5E0B8E6A-5412-4F5E-AEFE-B8BC10C44DC8}"/>
              </a:ext>
            </a:extLst>
          </p:cNvPr>
          <p:cNvCxnSpPr/>
          <p:nvPr/>
        </p:nvCxnSpPr>
        <p:spPr>
          <a:xfrm>
            <a:off x="6372225" y="2276475"/>
            <a:ext cx="259238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6 - Ευθεία γραμμή σύνδεσης">
            <a:extLst>
              <a:ext uri="{FF2B5EF4-FFF2-40B4-BE49-F238E27FC236}">
                <a16:creationId xmlns:a16="http://schemas.microsoft.com/office/drawing/2014/main" xmlns="" id="{4B4C5376-23D3-4856-944D-5AD973E3F963}"/>
              </a:ext>
            </a:extLst>
          </p:cNvPr>
          <p:cNvCxnSpPr/>
          <p:nvPr/>
        </p:nvCxnSpPr>
        <p:spPr>
          <a:xfrm>
            <a:off x="250825" y="2708275"/>
            <a:ext cx="871378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8 - Ευθεία γραμμή σύνδεσης">
            <a:extLst>
              <a:ext uri="{FF2B5EF4-FFF2-40B4-BE49-F238E27FC236}">
                <a16:creationId xmlns:a16="http://schemas.microsoft.com/office/drawing/2014/main" xmlns="" id="{DB8EED21-A7BF-4A9B-BDE1-495561EA5F89}"/>
              </a:ext>
            </a:extLst>
          </p:cNvPr>
          <p:cNvCxnSpPr/>
          <p:nvPr/>
        </p:nvCxnSpPr>
        <p:spPr>
          <a:xfrm>
            <a:off x="179388" y="1557338"/>
            <a:ext cx="878522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a:extLst>
              <a:ext uri="{FF2B5EF4-FFF2-40B4-BE49-F238E27FC236}">
                <a16:creationId xmlns:a16="http://schemas.microsoft.com/office/drawing/2014/main" xmlns="" id="{35DD2E23-07BC-462A-ACFE-36034A91B8F7}"/>
              </a:ext>
            </a:extLst>
          </p:cNvPr>
          <p:cNvCxnSpPr/>
          <p:nvPr/>
        </p:nvCxnSpPr>
        <p:spPr>
          <a:xfrm>
            <a:off x="3059113" y="1916113"/>
            <a:ext cx="41052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a:extLst>
              <a:ext uri="{FF2B5EF4-FFF2-40B4-BE49-F238E27FC236}">
                <a16:creationId xmlns:a16="http://schemas.microsoft.com/office/drawing/2014/main" xmlns="" id="{2C4A7A6F-7EC3-4EDA-A351-67470D2CA50E}"/>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xmlns="" id="{E604BD30-6841-40DD-A71A-737EC4C7F7F8}"/>
              </a:ext>
            </a:extLst>
          </p:cNvPr>
          <p:cNvSpPr>
            <a:spLocks noGrp="1"/>
          </p:cNvSpPr>
          <p:nvPr>
            <p:ph type="title"/>
          </p:nvPr>
        </p:nvSpPr>
        <p:spPr>
          <a:xfrm>
            <a:off x="260350" y="685800"/>
            <a:ext cx="8507413" cy="738188"/>
          </a:xfrm>
        </p:spPr>
        <p:txBody>
          <a:bodyPr/>
          <a:lstStyle/>
          <a:p>
            <a:pPr eaLnBrk="1" hangingPunct="1"/>
            <a:r>
              <a:rPr lang="en-US" altLang="el-GR" sz="2800"/>
              <a:t>Hypertension travels along with the kidney!</a:t>
            </a:r>
            <a:endParaRPr lang="el-GR" altLang="el-GR" sz="2800"/>
          </a:p>
        </p:txBody>
      </p:sp>
      <p:grpSp>
        <p:nvGrpSpPr>
          <p:cNvPr id="16387" name="23 - Ομάδα">
            <a:extLst>
              <a:ext uri="{FF2B5EF4-FFF2-40B4-BE49-F238E27FC236}">
                <a16:creationId xmlns:a16="http://schemas.microsoft.com/office/drawing/2014/main" xmlns="" id="{085ACF04-A2AC-4038-8DC0-CC43136B6251}"/>
              </a:ext>
            </a:extLst>
          </p:cNvPr>
          <p:cNvGrpSpPr>
            <a:grpSpLocks/>
          </p:cNvGrpSpPr>
          <p:nvPr/>
        </p:nvGrpSpPr>
        <p:grpSpPr bwMode="auto">
          <a:xfrm>
            <a:off x="979488" y="1665288"/>
            <a:ext cx="7013575" cy="4749800"/>
            <a:chOff x="1079500" y="1835150"/>
            <a:chExt cx="7732713" cy="5237163"/>
          </a:xfrm>
        </p:grpSpPr>
        <p:grpSp>
          <p:nvGrpSpPr>
            <p:cNvPr id="16389" name="23 - Ομάδα">
              <a:extLst>
                <a:ext uri="{FF2B5EF4-FFF2-40B4-BE49-F238E27FC236}">
                  <a16:creationId xmlns:a16="http://schemas.microsoft.com/office/drawing/2014/main" xmlns="" id="{8FEB2DF2-C15E-441D-85F2-D309716EA95A}"/>
                </a:ext>
              </a:extLst>
            </p:cNvPr>
            <p:cNvGrpSpPr>
              <a:grpSpLocks/>
            </p:cNvGrpSpPr>
            <p:nvPr/>
          </p:nvGrpSpPr>
          <p:grpSpPr bwMode="auto">
            <a:xfrm>
              <a:off x="1079500" y="1835150"/>
              <a:ext cx="7732713" cy="5237163"/>
              <a:chOff x="1115616" y="1124744"/>
              <a:chExt cx="7013678" cy="4752528"/>
            </a:xfrm>
          </p:grpSpPr>
          <p:grpSp>
            <p:nvGrpSpPr>
              <p:cNvPr id="16391" name="Group 25">
                <a:extLst>
                  <a:ext uri="{FF2B5EF4-FFF2-40B4-BE49-F238E27FC236}">
                    <a16:creationId xmlns:a16="http://schemas.microsoft.com/office/drawing/2014/main" xmlns="" id="{40145229-B88E-41A0-82C8-C738C9E0A578}"/>
                  </a:ext>
                </a:extLst>
              </p:cNvPr>
              <p:cNvGrpSpPr>
                <a:grpSpLocks/>
              </p:cNvGrpSpPr>
              <p:nvPr/>
            </p:nvGrpSpPr>
            <p:grpSpPr bwMode="auto">
              <a:xfrm>
                <a:off x="1115616" y="1124744"/>
                <a:ext cx="7013678" cy="4752528"/>
                <a:chOff x="476" y="845"/>
                <a:chExt cx="4899" cy="2948"/>
              </a:xfrm>
            </p:grpSpPr>
            <p:grpSp>
              <p:nvGrpSpPr>
                <p:cNvPr id="16394" name="Group 17">
                  <a:extLst>
                    <a:ext uri="{FF2B5EF4-FFF2-40B4-BE49-F238E27FC236}">
                      <a16:creationId xmlns:a16="http://schemas.microsoft.com/office/drawing/2014/main" xmlns="" id="{09B550F9-CE2B-4389-B6B4-B1625EFBC232}"/>
                    </a:ext>
                  </a:extLst>
                </p:cNvPr>
                <p:cNvGrpSpPr>
                  <a:grpSpLocks/>
                </p:cNvGrpSpPr>
                <p:nvPr/>
              </p:nvGrpSpPr>
              <p:grpSpPr bwMode="auto">
                <a:xfrm>
                  <a:off x="521" y="845"/>
                  <a:ext cx="4854" cy="2655"/>
                  <a:chOff x="385" y="845"/>
                  <a:chExt cx="4854" cy="2655"/>
                </a:xfrm>
              </p:grpSpPr>
              <p:grpSp>
                <p:nvGrpSpPr>
                  <p:cNvPr id="16402" name="Group 15">
                    <a:extLst>
                      <a:ext uri="{FF2B5EF4-FFF2-40B4-BE49-F238E27FC236}">
                        <a16:creationId xmlns:a16="http://schemas.microsoft.com/office/drawing/2014/main" xmlns="" id="{962545F2-F580-46E9-A906-48F7AC3ADC52}"/>
                      </a:ext>
                    </a:extLst>
                  </p:cNvPr>
                  <p:cNvGrpSpPr>
                    <a:grpSpLocks/>
                  </p:cNvGrpSpPr>
                  <p:nvPr/>
                </p:nvGrpSpPr>
                <p:grpSpPr bwMode="auto">
                  <a:xfrm>
                    <a:off x="385" y="845"/>
                    <a:ext cx="4854" cy="2169"/>
                    <a:chOff x="1474" y="1026"/>
                    <a:chExt cx="2459" cy="1589"/>
                  </a:xfrm>
                </p:grpSpPr>
                <p:grpSp>
                  <p:nvGrpSpPr>
                    <p:cNvPr id="16406" name="Group 11">
                      <a:extLst>
                        <a:ext uri="{FF2B5EF4-FFF2-40B4-BE49-F238E27FC236}">
                          <a16:creationId xmlns:a16="http://schemas.microsoft.com/office/drawing/2014/main" xmlns="" id="{E026ACE7-E4A0-40F6-94E8-27F1C39BA600}"/>
                        </a:ext>
                      </a:extLst>
                    </p:cNvPr>
                    <p:cNvGrpSpPr>
                      <a:grpSpLocks/>
                    </p:cNvGrpSpPr>
                    <p:nvPr/>
                  </p:nvGrpSpPr>
                  <p:grpSpPr bwMode="auto">
                    <a:xfrm>
                      <a:off x="1474" y="1026"/>
                      <a:ext cx="2459" cy="952"/>
                      <a:chOff x="1474" y="1026"/>
                      <a:chExt cx="2459" cy="952"/>
                    </a:xfrm>
                  </p:grpSpPr>
                  <p:pic>
                    <p:nvPicPr>
                      <p:cNvPr id="16408"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xmlns="" id="{FD30B7A5-CB95-4399-B70D-5B532433F85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64198" b="4475"/>
                      <a:stretch>
                        <a:fillRect/>
                      </a:stretch>
                    </p:blipFill>
                    <p:spPr bwMode="auto">
                      <a:xfrm>
                        <a:off x="1474" y="1026"/>
                        <a:ext cx="2459" cy="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09" name="Line 9">
                        <a:extLst>
                          <a:ext uri="{FF2B5EF4-FFF2-40B4-BE49-F238E27FC236}">
                            <a16:creationId xmlns:a16="http://schemas.microsoft.com/office/drawing/2014/main" xmlns="" id="{A22ECF4E-7AB6-43E2-B85A-209F1728D394}"/>
                          </a:ext>
                        </a:extLst>
                      </p:cNvPr>
                      <p:cNvSpPr>
                        <a:spLocks noChangeShapeType="1"/>
                      </p:cNvSpPr>
                      <p:nvPr/>
                    </p:nvSpPr>
                    <p:spPr bwMode="auto">
                      <a:xfrm>
                        <a:off x="2835" y="1480"/>
                        <a:ext cx="363" cy="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16407" name="Text Box 13">
                      <a:extLst>
                        <a:ext uri="{FF2B5EF4-FFF2-40B4-BE49-F238E27FC236}">
                          <a16:creationId xmlns:a16="http://schemas.microsoft.com/office/drawing/2014/main" xmlns="" id="{802E9535-12B5-40E3-8C32-B53C136F8729}"/>
                        </a:ext>
                      </a:extLst>
                    </p:cNvPr>
                    <p:cNvSpPr txBox="1">
                      <a:spLocks noChangeArrowheads="1"/>
                    </p:cNvSpPr>
                    <p:nvPr/>
                  </p:nvSpPr>
                  <p:spPr bwMode="auto">
                    <a:xfrm>
                      <a:off x="1482" y="2237"/>
                      <a:ext cx="2449" cy="3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2400">
                          <a:latin typeface="Times New Roman" panose="02020603050405020304" pitchFamily="18" charset="0"/>
                        </a:rPr>
                        <a:t>          </a:t>
                      </a:r>
                      <a:r>
                        <a:rPr lang="en-US" altLang="el-GR" sz="2400">
                          <a:solidFill>
                            <a:schemeClr val="bg2"/>
                          </a:solidFill>
                          <a:latin typeface="Times New Roman" panose="02020603050405020304" pitchFamily="18" charset="0"/>
                        </a:rPr>
                        <a:t>PHR	                      PNR	                     HTN</a:t>
                      </a:r>
                      <a:endParaRPr lang="el-GR" altLang="el-GR" sz="2400">
                        <a:solidFill>
                          <a:schemeClr val="bg2"/>
                        </a:solidFill>
                        <a:latin typeface="Times New Roman" panose="02020603050405020304" pitchFamily="18" charset="0"/>
                      </a:endParaRPr>
                    </a:p>
                  </p:txBody>
                </p:sp>
              </p:grpSp>
              <p:grpSp>
                <p:nvGrpSpPr>
                  <p:cNvPr id="16403" name="Group 12">
                    <a:extLst>
                      <a:ext uri="{FF2B5EF4-FFF2-40B4-BE49-F238E27FC236}">
                        <a16:creationId xmlns:a16="http://schemas.microsoft.com/office/drawing/2014/main" xmlns="" id="{7DFD1198-C0B5-4620-945F-8162699E69BB}"/>
                      </a:ext>
                    </a:extLst>
                  </p:cNvPr>
                  <p:cNvGrpSpPr>
                    <a:grpSpLocks/>
                  </p:cNvGrpSpPr>
                  <p:nvPr/>
                </p:nvGrpSpPr>
                <p:grpSpPr bwMode="auto">
                  <a:xfrm>
                    <a:off x="400" y="2318"/>
                    <a:ext cx="4809" cy="1182"/>
                    <a:chOff x="2524" y="2233"/>
                    <a:chExt cx="2291" cy="907"/>
                  </a:xfrm>
                </p:grpSpPr>
                <p:pic>
                  <p:nvPicPr>
                    <p:cNvPr id="16404" name="Picture 6"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xmlns="" id="{EF6CE9AA-1F3F-4B0C-8F3C-E71F9B07132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64088" b="3885"/>
                    <a:stretch>
                      <a:fillRect/>
                    </a:stretch>
                  </p:blipFill>
                  <p:spPr bwMode="auto">
                    <a:xfrm>
                      <a:off x="2524" y="2233"/>
                      <a:ext cx="2291" cy="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05" name="Line 10">
                      <a:extLst>
                        <a:ext uri="{FF2B5EF4-FFF2-40B4-BE49-F238E27FC236}">
                          <a16:creationId xmlns:a16="http://schemas.microsoft.com/office/drawing/2014/main" xmlns="" id="{187541D9-B60A-460A-A6B2-FAA997E60C08}"/>
                        </a:ext>
                      </a:extLst>
                    </p:cNvPr>
                    <p:cNvSpPr>
                      <a:spLocks noChangeShapeType="1"/>
                    </p:cNvSpPr>
                    <p:nvPr/>
                  </p:nvSpPr>
                  <p:spPr bwMode="auto">
                    <a:xfrm>
                      <a:off x="3787" y="2704"/>
                      <a:ext cx="363"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grpSp>
            <p:sp>
              <p:nvSpPr>
                <p:cNvPr id="16395" name="Rectangle 18">
                  <a:extLst>
                    <a:ext uri="{FF2B5EF4-FFF2-40B4-BE49-F238E27FC236}">
                      <a16:creationId xmlns:a16="http://schemas.microsoft.com/office/drawing/2014/main" xmlns="" id="{765FFA73-1B06-4210-A80E-03EF9021EF3A}"/>
                    </a:ext>
                  </a:extLst>
                </p:cNvPr>
                <p:cNvSpPr>
                  <a:spLocks noChangeArrowheads="1"/>
                </p:cNvSpPr>
                <p:nvPr/>
              </p:nvSpPr>
              <p:spPr bwMode="auto">
                <a:xfrm>
                  <a:off x="476" y="890"/>
                  <a:ext cx="4854" cy="2903"/>
                </a:xfrm>
                <a:prstGeom prst="rect">
                  <a:avLst/>
                </a:prstGeom>
                <a:noFill/>
                <a:ln w="1968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6396" name="Oval 19">
                  <a:extLst>
                    <a:ext uri="{FF2B5EF4-FFF2-40B4-BE49-F238E27FC236}">
                      <a16:creationId xmlns:a16="http://schemas.microsoft.com/office/drawing/2014/main" xmlns="" id="{B4012C37-35AB-47DA-AE45-9E7736EF7753}"/>
                    </a:ext>
                  </a:extLst>
                </p:cNvPr>
                <p:cNvSpPr>
                  <a:spLocks noChangeArrowheads="1"/>
                </p:cNvSpPr>
                <p:nvPr/>
              </p:nvSpPr>
              <p:spPr bwMode="auto">
                <a:xfrm>
                  <a:off x="1202" y="2795"/>
                  <a:ext cx="182" cy="181"/>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6397" name="Oval 20">
                  <a:extLst>
                    <a:ext uri="{FF2B5EF4-FFF2-40B4-BE49-F238E27FC236}">
                      <a16:creationId xmlns:a16="http://schemas.microsoft.com/office/drawing/2014/main" xmlns="" id="{AA36EC4E-1777-4382-8B64-E9D5B21EFBC0}"/>
                    </a:ext>
                  </a:extLst>
                </p:cNvPr>
                <p:cNvSpPr>
                  <a:spLocks noChangeArrowheads="1"/>
                </p:cNvSpPr>
                <p:nvPr/>
              </p:nvSpPr>
              <p:spPr bwMode="auto">
                <a:xfrm>
                  <a:off x="839" y="2795"/>
                  <a:ext cx="182" cy="181"/>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6398" name="Oval 21">
                  <a:extLst>
                    <a:ext uri="{FF2B5EF4-FFF2-40B4-BE49-F238E27FC236}">
                      <a16:creationId xmlns:a16="http://schemas.microsoft.com/office/drawing/2014/main" xmlns="" id="{E0BCAE09-50DB-4A97-8BFA-EBBA0B3F171A}"/>
                    </a:ext>
                  </a:extLst>
                </p:cNvPr>
                <p:cNvSpPr>
                  <a:spLocks noChangeArrowheads="1"/>
                </p:cNvSpPr>
                <p:nvPr/>
              </p:nvSpPr>
              <p:spPr bwMode="auto">
                <a:xfrm>
                  <a:off x="4150" y="2795"/>
                  <a:ext cx="182" cy="181"/>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6399" name="Oval 22">
                  <a:extLst>
                    <a:ext uri="{FF2B5EF4-FFF2-40B4-BE49-F238E27FC236}">
                      <a16:creationId xmlns:a16="http://schemas.microsoft.com/office/drawing/2014/main" xmlns="" id="{BCE9CC89-02D1-4CFA-9611-31D213157BFB}"/>
                    </a:ext>
                  </a:extLst>
                </p:cNvPr>
                <p:cNvSpPr>
                  <a:spLocks noChangeArrowheads="1"/>
                </p:cNvSpPr>
                <p:nvPr/>
              </p:nvSpPr>
              <p:spPr bwMode="auto">
                <a:xfrm>
                  <a:off x="839" y="1389"/>
                  <a:ext cx="182" cy="181"/>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6400" name="Oval 23">
                  <a:extLst>
                    <a:ext uri="{FF2B5EF4-FFF2-40B4-BE49-F238E27FC236}">
                      <a16:creationId xmlns:a16="http://schemas.microsoft.com/office/drawing/2014/main" xmlns="" id="{B032E7E6-46A1-414B-ACB7-6E17D058A1DC}"/>
                    </a:ext>
                  </a:extLst>
                </p:cNvPr>
                <p:cNvSpPr>
                  <a:spLocks noChangeArrowheads="1"/>
                </p:cNvSpPr>
                <p:nvPr/>
              </p:nvSpPr>
              <p:spPr bwMode="auto">
                <a:xfrm>
                  <a:off x="4195" y="1389"/>
                  <a:ext cx="182" cy="181"/>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6401" name="Oval 24">
                  <a:extLst>
                    <a:ext uri="{FF2B5EF4-FFF2-40B4-BE49-F238E27FC236}">
                      <a16:creationId xmlns:a16="http://schemas.microsoft.com/office/drawing/2014/main" xmlns="" id="{0E24C3DB-6912-43AB-8642-7B67378D4C81}"/>
                    </a:ext>
                  </a:extLst>
                </p:cNvPr>
                <p:cNvSpPr>
                  <a:spLocks noChangeArrowheads="1"/>
                </p:cNvSpPr>
                <p:nvPr/>
              </p:nvSpPr>
              <p:spPr bwMode="auto">
                <a:xfrm>
                  <a:off x="1202" y="1389"/>
                  <a:ext cx="182" cy="181"/>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grpSp>
          <p:sp>
            <p:nvSpPr>
              <p:cNvPr id="16392" name="21 - TextBox">
                <a:extLst>
                  <a:ext uri="{FF2B5EF4-FFF2-40B4-BE49-F238E27FC236}">
                    <a16:creationId xmlns:a16="http://schemas.microsoft.com/office/drawing/2014/main" xmlns="" id="{C7934CCA-DE14-424E-85AC-69724B1A701A}"/>
                  </a:ext>
                </a:extLst>
              </p:cNvPr>
              <p:cNvSpPr txBox="1">
                <a:spLocks noChangeArrowheads="1"/>
              </p:cNvSpPr>
              <p:nvPr/>
            </p:nvSpPr>
            <p:spPr bwMode="auto">
              <a:xfrm>
                <a:off x="1691680" y="3140968"/>
                <a:ext cx="6408712" cy="461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400" b="1">
                    <a:latin typeface="Tahoma" panose="020B0604030504040204" pitchFamily="34" charset="0"/>
                    <a:cs typeface="Tahoma" panose="020B0604030504040204" pitchFamily="34" charset="0"/>
                  </a:rPr>
                  <a:t>ΗΤ                       ΝΤ                       ΗΤ         </a:t>
                </a:r>
                <a:r>
                  <a:rPr lang="el-GR" altLang="el-GR" sz="2400">
                    <a:latin typeface="Times New Roman" panose="02020603050405020304" pitchFamily="18" charset="0"/>
                  </a:rPr>
                  <a:t>         </a:t>
                </a:r>
              </a:p>
            </p:txBody>
          </p:sp>
          <p:sp>
            <p:nvSpPr>
              <p:cNvPr id="16393" name="22 - TextBox">
                <a:extLst>
                  <a:ext uri="{FF2B5EF4-FFF2-40B4-BE49-F238E27FC236}">
                    <a16:creationId xmlns:a16="http://schemas.microsoft.com/office/drawing/2014/main" xmlns="" id="{DF42784A-467B-4100-B0F1-E1322237AC72}"/>
                  </a:ext>
                </a:extLst>
              </p:cNvPr>
              <p:cNvSpPr txBox="1">
                <a:spLocks noChangeArrowheads="1"/>
              </p:cNvSpPr>
              <p:nvPr/>
            </p:nvSpPr>
            <p:spPr bwMode="auto">
              <a:xfrm>
                <a:off x="1691680" y="5301208"/>
                <a:ext cx="6408712" cy="461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400" b="1">
                    <a:latin typeface="Tahoma" panose="020B0604030504040204" pitchFamily="34" charset="0"/>
                    <a:cs typeface="Tahoma" panose="020B0604030504040204" pitchFamily="34" charset="0"/>
                  </a:rPr>
                  <a:t>ΝΤ                       ΗΤ                       ΝΤ         </a:t>
                </a:r>
                <a:r>
                  <a:rPr lang="el-GR" altLang="el-GR" sz="2400">
                    <a:latin typeface="Times New Roman" panose="02020603050405020304" pitchFamily="18" charset="0"/>
                  </a:rPr>
                  <a:t>         </a:t>
                </a:r>
              </a:p>
            </p:txBody>
          </p:sp>
        </p:grpSp>
        <p:sp>
          <p:nvSpPr>
            <p:cNvPr id="16390" name="22 - Ορθογώνιο">
              <a:extLst>
                <a:ext uri="{FF2B5EF4-FFF2-40B4-BE49-F238E27FC236}">
                  <a16:creationId xmlns:a16="http://schemas.microsoft.com/office/drawing/2014/main" xmlns="" id="{C09B2683-F0B8-4E00-B4DB-425E39FD8418}"/>
                </a:ext>
              </a:extLst>
            </p:cNvPr>
            <p:cNvSpPr>
              <a:spLocks noChangeArrowheads="1"/>
            </p:cNvSpPr>
            <p:nvPr/>
          </p:nvSpPr>
          <p:spPr bwMode="auto">
            <a:xfrm>
              <a:off x="1151880" y="4355901"/>
              <a:ext cx="7128792" cy="216024"/>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grpSp>
      <p:pic>
        <p:nvPicPr>
          <p:cNvPr id="3" name="Εγγεγραμμένος ήχος">
            <a:hlinkClick r:id="" action="ppaction://media"/>
            <a:extLst>
              <a:ext uri="{FF2B5EF4-FFF2-40B4-BE49-F238E27FC236}">
                <a16:creationId xmlns:a16="http://schemas.microsoft.com/office/drawing/2014/main" xmlns="" id="{C39A03DB-71C3-40F8-8140-E8FCE1F7D68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xmlns="" id="{A2E02AC0-68A4-432F-875B-665DB675F36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03350" y="981075"/>
            <a:ext cx="6156325" cy="534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AutoShape 10">
            <a:extLst>
              <a:ext uri="{FF2B5EF4-FFF2-40B4-BE49-F238E27FC236}">
                <a16:creationId xmlns:a16="http://schemas.microsoft.com/office/drawing/2014/main" xmlns="" id="{80D4F438-C2C6-4025-A09B-EC181E4990A4}"/>
              </a:ext>
            </a:extLst>
          </p:cNvPr>
          <p:cNvSpPr>
            <a:spLocks noChangeArrowheads="1"/>
          </p:cNvSpPr>
          <p:nvPr/>
        </p:nvSpPr>
        <p:spPr bwMode="auto">
          <a:xfrm rot="-3119788">
            <a:off x="5833269" y="731044"/>
            <a:ext cx="642937" cy="1870075"/>
          </a:xfrm>
          <a:prstGeom prst="curvedLeftArrow">
            <a:avLst>
              <a:gd name="adj1" fmla="val 47131"/>
              <a:gd name="adj2" fmla="val 103634"/>
              <a:gd name="adj3" fmla="val 62731"/>
            </a:avLst>
          </a:prstGeom>
          <a:solidFill>
            <a:schemeClr val="accent1"/>
          </a:solidFill>
          <a:ln w="9525">
            <a:solidFill>
              <a:schemeClr val="tx1"/>
            </a:solidFill>
            <a:miter lim="800000"/>
            <a:headEnd/>
            <a:tailEnd/>
          </a:ln>
        </p:spPr>
        <p:txBody>
          <a:bodyPr wrap="none" lIns="91430" tIns="45715" rIns="91430" bIns="4571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p>
        </p:txBody>
      </p:sp>
      <p:sp>
        <p:nvSpPr>
          <p:cNvPr id="17412" name="AutoShape 11">
            <a:extLst>
              <a:ext uri="{FF2B5EF4-FFF2-40B4-BE49-F238E27FC236}">
                <a16:creationId xmlns:a16="http://schemas.microsoft.com/office/drawing/2014/main" xmlns="" id="{5127C289-039F-4283-9EC4-EE2EB60BDD55}"/>
              </a:ext>
            </a:extLst>
          </p:cNvPr>
          <p:cNvSpPr>
            <a:spLocks noChangeArrowheads="1"/>
          </p:cNvSpPr>
          <p:nvPr/>
        </p:nvSpPr>
        <p:spPr bwMode="auto">
          <a:xfrm>
            <a:off x="4427538" y="4005263"/>
            <a:ext cx="719137" cy="5032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lIns="91430" tIns="45715" rIns="91430" bIns="45715" anchor="ctr"/>
          <a:lstStyle/>
          <a:p>
            <a:endParaRPr lang="el-GR"/>
          </a:p>
        </p:txBody>
      </p:sp>
      <p:grpSp>
        <p:nvGrpSpPr>
          <p:cNvPr id="17413" name="15 - Ομάδα">
            <a:extLst>
              <a:ext uri="{FF2B5EF4-FFF2-40B4-BE49-F238E27FC236}">
                <a16:creationId xmlns:a16="http://schemas.microsoft.com/office/drawing/2014/main" xmlns="" id="{EEB00629-205E-4BFA-BD86-2458B8E19556}"/>
              </a:ext>
            </a:extLst>
          </p:cNvPr>
          <p:cNvGrpSpPr>
            <a:grpSpLocks/>
          </p:cNvGrpSpPr>
          <p:nvPr/>
        </p:nvGrpSpPr>
        <p:grpSpPr bwMode="auto">
          <a:xfrm>
            <a:off x="4211638" y="1412875"/>
            <a:ext cx="1657350" cy="3168650"/>
            <a:chOff x="5796136" y="836712"/>
            <a:chExt cx="1657177" cy="3240360"/>
          </a:xfrm>
        </p:grpSpPr>
        <p:sp>
          <p:nvSpPr>
            <p:cNvPr id="17415" name="Line 9">
              <a:extLst>
                <a:ext uri="{FF2B5EF4-FFF2-40B4-BE49-F238E27FC236}">
                  <a16:creationId xmlns:a16="http://schemas.microsoft.com/office/drawing/2014/main" xmlns="" id="{970E1A1D-A0A9-4B45-AC20-386CCCFCF25C}"/>
                </a:ext>
              </a:extLst>
            </p:cNvPr>
            <p:cNvSpPr>
              <a:spLocks noChangeShapeType="1"/>
            </p:cNvSpPr>
            <p:nvPr/>
          </p:nvSpPr>
          <p:spPr bwMode="auto">
            <a:xfrm flipH="1">
              <a:off x="6732588" y="908050"/>
              <a:ext cx="720725" cy="3097213"/>
            </a:xfrm>
            <a:prstGeom prst="line">
              <a:avLst/>
            </a:prstGeom>
            <a:noFill/>
            <a:ln w="38100">
              <a:solidFill>
                <a:srgbClr val="000000"/>
              </a:solidFill>
              <a:prstDash val="dash"/>
              <a:round/>
              <a:headEnd type="oval" w="med" len="med"/>
              <a:tailEnd type="oval" w="med" len="med"/>
            </a:ln>
            <a:extLst>
              <a:ext uri="{909E8E84-426E-40DD-AFC4-6F175D3DCCD1}">
                <a14:hiddenFill xmlns:a14="http://schemas.microsoft.com/office/drawing/2010/main" xmlns="">
                  <a:noFill/>
                </a14:hiddenFill>
              </a:ext>
            </a:extLst>
          </p:spPr>
          <p:txBody>
            <a:bodyPr/>
            <a:lstStyle/>
            <a:p>
              <a:endParaRPr lang="el-GR"/>
            </a:p>
          </p:txBody>
        </p:sp>
        <p:cxnSp>
          <p:nvCxnSpPr>
            <p:cNvPr id="9" name="8 - Ευθεία γραμμή σύνδεσης">
              <a:extLst>
                <a:ext uri="{FF2B5EF4-FFF2-40B4-BE49-F238E27FC236}">
                  <a16:creationId xmlns:a16="http://schemas.microsoft.com/office/drawing/2014/main" xmlns="" id="{B5735BB3-7E1A-4A80-8F7B-B1ECAB9FBF19}"/>
                </a:ext>
              </a:extLst>
            </p:cNvPr>
            <p:cNvCxnSpPr/>
            <p:nvPr/>
          </p:nvCxnSpPr>
          <p:spPr>
            <a:xfrm flipV="1">
              <a:off x="5796136" y="836712"/>
              <a:ext cx="792079" cy="324036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3" name="Εγγεγραμμένος ήχος">
            <a:hlinkClick r:id="" action="ppaction://media"/>
            <a:extLst>
              <a:ext uri="{FF2B5EF4-FFF2-40B4-BE49-F238E27FC236}">
                <a16:creationId xmlns:a16="http://schemas.microsoft.com/office/drawing/2014/main" xmlns="" id="{7AEEB230-3734-4F5C-808B-B5B57F72C58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xmlns="" id="{F5D56221-EE7D-4BB5-8217-025FFB25232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0350" y="358775"/>
            <a:ext cx="4795838" cy="304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4">
            <a:extLst>
              <a:ext uri="{FF2B5EF4-FFF2-40B4-BE49-F238E27FC236}">
                <a16:creationId xmlns:a16="http://schemas.microsoft.com/office/drawing/2014/main" xmlns="" id="{B84EFBC6-12BE-4ACB-8CAD-B828C902FD5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25950" y="3429000"/>
            <a:ext cx="4718050"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2">
            <a:extLst>
              <a:ext uri="{FF2B5EF4-FFF2-40B4-BE49-F238E27FC236}">
                <a16:creationId xmlns:a16="http://schemas.microsoft.com/office/drawing/2014/main" xmlns="" id="{D0F3EEAC-ADB3-429C-9BFE-38EC59B416A2}"/>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094288" y="554038"/>
            <a:ext cx="3473450" cy="218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4">
            <a:extLst>
              <a:ext uri="{FF2B5EF4-FFF2-40B4-BE49-F238E27FC236}">
                <a16:creationId xmlns:a16="http://schemas.microsoft.com/office/drawing/2014/main" xmlns="" id="{04F99697-E2C2-42FF-8AE9-8FD5D9E47954}"/>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60350" y="4148138"/>
            <a:ext cx="3948113"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3B91B190-27E4-410A-961C-67716C29D7B8}"/>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xmlns="" id="{E457804C-4DE1-40A0-8C9F-1276EE0E601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0" y="692150"/>
            <a:ext cx="7920038"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5CF7E8BA-0519-443A-B738-1D002E193A7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xmlns="" id="{D9240696-D4BD-4FE2-A03B-9E449D0428C6}"/>
              </a:ext>
            </a:extLst>
          </p:cNvPr>
          <p:cNvSpPr>
            <a:spLocks noGrp="1"/>
          </p:cNvSpPr>
          <p:nvPr>
            <p:ph type="title"/>
          </p:nvPr>
        </p:nvSpPr>
        <p:spPr/>
        <p:txBody>
          <a:bodyPr/>
          <a:lstStyle/>
          <a:p>
            <a:pPr eaLnBrk="1" hangingPunct="1"/>
            <a:endParaRPr lang="el-GR" altLang="el-GR"/>
          </a:p>
        </p:txBody>
      </p:sp>
      <p:sp>
        <p:nvSpPr>
          <p:cNvPr id="21507" name="Content Placeholder 2">
            <a:extLst>
              <a:ext uri="{FF2B5EF4-FFF2-40B4-BE49-F238E27FC236}">
                <a16:creationId xmlns:a16="http://schemas.microsoft.com/office/drawing/2014/main" xmlns="" id="{4056EE58-5550-403F-9260-C1F56BF3989E}"/>
              </a:ext>
            </a:extLst>
          </p:cNvPr>
          <p:cNvSpPr>
            <a:spLocks noGrp="1"/>
          </p:cNvSpPr>
          <p:nvPr>
            <p:ph idx="1"/>
          </p:nvPr>
        </p:nvSpPr>
        <p:spPr/>
        <p:txBody>
          <a:bodyPr/>
          <a:lstStyle/>
          <a:p>
            <a:pPr eaLnBrk="1" hangingPunct="1"/>
            <a:endParaRPr lang="el-GR" altLang="el-GR"/>
          </a:p>
        </p:txBody>
      </p:sp>
      <p:pic>
        <p:nvPicPr>
          <p:cNvPr id="21508" name="Picture 2">
            <a:extLst>
              <a:ext uri="{FF2B5EF4-FFF2-40B4-BE49-F238E27FC236}">
                <a16:creationId xmlns:a16="http://schemas.microsoft.com/office/drawing/2014/main" xmlns="" id="{2EC7D37F-7C14-4417-8035-4F377EAA211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1950" y="293688"/>
            <a:ext cx="8566150" cy="607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1AC5599C-9F1B-4E8B-8FBC-0D2F60A3D1D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a:extLst>
              <a:ext uri="{FF2B5EF4-FFF2-40B4-BE49-F238E27FC236}">
                <a16:creationId xmlns:a16="http://schemas.microsoft.com/office/drawing/2014/main" xmlns="" id="{D17C12D4-80FF-40B5-94BB-14850B23A290}"/>
              </a:ext>
            </a:extLst>
          </p:cNvPr>
          <p:cNvSpPr>
            <a:spLocks noGrp="1"/>
          </p:cNvSpPr>
          <p:nvPr>
            <p:ph type="title"/>
          </p:nvPr>
        </p:nvSpPr>
        <p:spPr/>
        <p:txBody>
          <a:bodyPr/>
          <a:lstStyle/>
          <a:p>
            <a:pPr eaLnBrk="1" hangingPunct="1"/>
            <a:endParaRPr lang="el-GR" altLang="el-GR"/>
          </a:p>
        </p:txBody>
      </p:sp>
      <p:sp>
        <p:nvSpPr>
          <p:cNvPr id="22531" name="2 - Θέση περιεχομένου">
            <a:extLst>
              <a:ext uri="{FF2B5EF4-FFF2-40B4-BE49-F238E27FC236}">
                <a16:creationId xmlns:a16="http://schemas.microsoft.com/office/drawing/2014/main" xmlns="" id="{F73F7269-DACA-413D-B065-BE48A5395AAB}"/>
              </a:ext>
            </a:extLst>
          </p:cNvPr>
          <p:cNvSpPr>
            <a:spLocks noGrp="1"/>
          </p:cNvSpPr>
          <p:nvPr>
            <p:ph idx="1"/>
          </p:nvPr>
        </p:nvSpPr>
        <p:spPr/>
        <p:txBody>
          <a:bodyPr/>
          <a:lstStyle/>
          <a:p>
            <a:pPr eaLnBrk="1" hangingPunct="1"/>
            <a:endParaRPr lang="el-GR" altLang="el-GR"/>
          </a:p>
        </p:txBody>
      </p:sp>
      <p:pic>
        <p:nvPicPr>
          <p:cNvPr id="22532" name="Picture 2">
            <a:extLst>
              <a:ext uri="{FF2B5EF4-FFF2-40B4-BE49-F238E27FC236}">
                <a16:creationId xmlns:a16="http://schemas.microsoft.com/office/drawing/2014/main" xmlns="" id="{302C2C11-7B72-4A45-813E-12B9BD5D19A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588" y="0"/>
            <a:ext cx="91090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E3C362D3-0B09-4A6F-818B-47CCF9DA90D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E55823E4-077B-4964-8787-9D66B0C09097}"/>
              </a:ext>
            </a:extLst>
          </p:cNvPr>
          <p:cNvSpPr>
            <a:spLocks noGrp="1"/>
          </p:cNvSpPr>
          <p:nvPr>
            <p:ph type="title"/>
          </p:nvPr>
        </p:nvSpPr>
        <p:spPr/>
        <p:txBody>
          <a:bodyPr/>
          <a:lstStyle/>
          <a:p>
            <a:pPr eaLnBrk="1" hangingPunct="1"/>
            <a:r>
              <a:rPr lang="en-US" altLang="el-GR" sz="2400"/>
              <a:t>Denton D et al. The effect of increased salt intake on</a:t>
            </a:r>
            <a:br>
              <a:rPr lang="en-US" altLang="el-GR" sz="2400"/>
            </a:br>
            <a:r>
              <a:rPr lang="en-US" altLang="el-GR" sz="2400"/>
              <a:t>blood pressure in chimpanzees. </a:t>
            </a:r>
            <a:br>
              <a:rPr lang="en-US" altLang="el-GR" sz="2400"/>
            </a:br>
            <a:r>
              <a:rPr lang="en-US" altLang="el-GR" sz="2400"/>
              <a:t>Nat Med </a:t>
            </a:r>
            <a:r>
              <a:rPr lang="el-GR" altLang="el-GR" sz="2400"/>
              <a:t>1995;1:1009-16.</a:t>
            </a:r>
          </a:p>
        </p:txBody>
      </p:sp>
      <p:sp>
        <p:nvSpPr>
          <p:cNvPr id="23555" name="Content Placeholder 4">
            <a:extLst>
              <a:ext uri="{FF2B5EF4-FFF2-40B4-BE49-F238E27FC236}">
                <a16:creationId xmlns:a16="http://schemas.microsoft.com/office/drawing/2014/main" xmlns="" id="{96778427-3DC9-4595-910B-32B45465506F}"/>
              </a:ext>
            </a:extLst>
          </p:cNvPr>
          <p:cNvSpPr>
            <a:spLocks noGrp="1"/>
          </p:cNvSpPr>
          <p:nvPr>
            <p:ph idx="1"/>
          </p:nvPr>
        </p:nvSpPr>
        <p:spPr>
          <a:xfrm>
            <a:off x="395288" y="1557338"/>
            <a:ext cx="7805737" cy="4227512"/>
          </a:xfrm>
        </p:spPr>
        <p:txBody>
          <a:bodyPr>
            <a:spAutoFit/>
          </a:bodyPr>
          <a:lstStyle/>
          <a:p>
            <a:pPr eaLnBrk="1" hangingPunct="1"/>
            <a:r>
              <a:rPr lang="en-US" altLang="el-GR"/>
              <a:t>Humans share 98.4% genetic identity with chimpanzees</a:t>
            </a:r>
          </a:p>
          <a:p>
            <a:pPr eaLnBrk="1" hangingPunct="1"/>
            <a:r>
              <a:rPr lang="en-US" altLang="el-GR"/>
              <a:t>By adding up to 15 g of NaCl daily, SBP increased by 33 mm Hg and DBP by 10 mm Hg</a:t>
            </a:r>
          </a:p>
          <a:p>
            <a:pPr eaLnBrk="1" hangingPunct="1"/>
            <a:r>
              <a:rPr lang="en-US" altLang="el-GR"/>
              <a:t>The increases were reversed after withdrawal of the sodium chloride supplement.</a:t>
            </a:r>
            <a:endParaRPr lang="el-GR" altLang="el-GR"/>
          </a:p>
        </p:txBody>
      </p:sp>
      <p:pic>
        <p:nvPicPr>
          <p:cNvPr id="23556" name="Picture 2" descr="Chimpanzees - chimpanzees-and-bonobos Photo">
            <a:extLst>
              <a:ext uri="{FF2B5EF4-FFF2-40B4-BE49-F238E27FC236}">
                <a16:creationId xmlns:a16="http://schemas.microsoft.com/office/drawing/2014/main" xmlns="" id="{735F0A35-93C8-4C65-97B9-DBC0DD9C603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94475" y="4308475"/>
            <a:ext cx="2549525" cy="254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9C891FBE-0744-445C-A2F5-B10C6C37F10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xmlns="" id="{76C738F4-377D-4DB0-AFD6-A36E36CEF768}"/>
              </a:ext>
            </a:extLst>
          </p:cNvPr>
          <p:cNvSpPr>
            <a:spLocks noGrp="1"/>
          </p:cNvSpPr>
          <p:nvPr>
            <p:ph type="title"/>
          </p:nvPr>
        </p:nvSpPr>
        <p:spPr>
          <a:xfrm>
            <a:off x="457200" y="488950"/>
            <a:ext cx="8215313" cy="1144588"/>
          </a:xfrm>
        </p:spPr>
        <p:txBody>
          <a:bodyPr/>
          <a:lstStyle/>
          <a:p>
            <a:pPr eaLnBrk="1" hangingPunct="1"/>
            <a:r>
              <a:rPr lang="en-US" altLang="el-GR" sz="3600"/>
              <a:t>Relatively salt-sensitive groups of people</a:t>
            </a:r>
            <a:endParaRPr lang="el-GR" altLang="el-GR" sz="3600"/>
          </a:p>
        </p:txBody>
      </p:sp>
      <p:sp>
        <p:nvSpPr>
          <p:cNvPr id="24579" name="Content Placeholder 2">
            <a:extLst>
              <a:ext uri="{FF2B5EF4-FFF2-40B4-BE49-F238E27FC236}">
                <a16:creationId xmlns:a16="http://schemas.microsoft.com/office/drawing/2014/main" xmlns="" id="{46130015-B64E-446D-9F95-967B7F8263A3}"/>
              </a:ext>
            </a:extLst>
          </p:cNvPr>
          <p:cNvSpPr>
            <a:spLocks noGrp="1"/>
          </p:cNvSpPr>
          <p:nvPr>
            <p:ph idx="1"/>
          </p:nvPr>
        </p:nvSpPr>
        <p:spPr>
          <a:xfrm>
            <a:off x="652463" y="1992313"/>
            <a:ext cx="7805737" cy="4318000"/>
          </a:xfrm>
        </p:spPr>
        <p:txBody>
          <a:bodyPr/>
          <a:lstStyle/>
          <a:p>
            <a:pPr eaLnBrk="1" hangingPunct="1"/>
            <a:r>
              <a:rPr lang="en-US" altLang="el-GR" sz="3300"/>
              <a:t>Individuals </a:t>
            </a:r>
            <a:r>
              <a:rPr lang="el-GR" altLang="el-GR" sz="3300"/>
              <a:t>&gt; 50-60 </a:t>
            </a:r>
            <a:r>
              <a:rPr lang="en-US" altLang="el-GR" sz="3300"/>
              <a:t>yo</a:t>
            </a:r>
            <a:endParaRPr lang="el-GR" altLang="el-GR" sz="3300"/>
          </a:p>
          <a:p>
            <a:pPr eaLnBrk="1" hangingPunct="1"/>
            <a:r>
              <a:rPr lang="en-US" altLang="el-GR" sz="3300"/>
              <a:t>Blacks</a:t>
            </a:r>
            <a:endParaRPr lang="el-GR" altLang="el-GR" sz="3300"/>
          </a:p>
          <a:p>
            <a:pPr eaLnBrk="1" hangingPunct="1"/>
            <a:r>
              <a:rPr lang="en-US" altLang="el-GR" sz="3300"/>
              <a:t>Hypertensive patients</a:t>
            </a:r>
            <a:endParaRPr lang="el-GR" altLang="el-GR" sz="3300"/>
          </a:p>
          <a:p>
            <a:pPr eaLnBrk="1" hangingPunct="1"/>
            <a:r>
              <a:rPr lang="en-US" altLang="el-GR" sz="3300"/>
              <a:t>Obese people with metabolic syndrome and DM</a:t>
            </a:r>
            <a:endParaRPr lang="el-GR" altLang="el-GR" sz="3300"/>
          </a:p>
          <a:p>
            <a:pPr eaLnBrk="1" hangingPunct="1"/>
            <a:r>
              <a:rPr lang="en-US" altLang="el-GR" sz="3300"/>
              <a:t>Patients with CKD</a:t>
            </a:r>
            <a:endParaRPr lang="el-GR" altLang="el-GR" sz="3300"/>
          </a:p>
          <a:p>
            <a:pPr eaLnBrk="1" hangingPunct="1"/>
            <a:endParaRPr lang="el-GR" altLang="el-GR"/>
          </a:p>
          <a:p>
            <a:pPr eaLnBrk="1" hangingPunct="1"/>
            <a:endParaRPr lang="el-GR" altLang="el-GR"/>
          </a:p>
        </p:txBody>
      </p:sp>
      <p:pic>
        <p:nvPicPr>
          <p:cNvPr id="3" name="Εγγεγραμμένος ήχος">
            <a:hlinkClick r:id="" action="ppaction://media"/>
            <a:extLst>
              <a:ext uri="{FF2B5EF4-FFF2-40B4-BE49-F238E27FC236}">
                <a16:creationId xmlns:a16="http://schemas.microsoft.com/office/drawing/2014/main" xmlns="" id="{43EA268E-ACDF-4977-8B19-03C9D57B4E4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64FF16AA-C798-40BC-87A1-3E4E0E77A556}"/>
              </a:ext>
            </a:extLst>
          </p:cNvPr>
          <p:cNvSpPr>
            <a:spLocks noGrp="1"/>
          </p:cNvSpPr>
          <p:nvPr>
            <p:ph type="title"/>
          </p:nvPr>
        </p:nvSpPr>
        <p:spPr>
          <a:xfrm>
            <a:off x="0" y="0"/>
            <a:ext cx="8316913" cy="790575"/>
          </a:xfrm>
        </p:spPr>
        <p:txBody>
          <a:bodyPr/>
          <a:lstStyle/>
          <a:p>
            <a:pPr eaLnBrk="1" hangingPunct="1"/>
            <a:r>
              <a:rPr lang="fr-FR" altLang="el-GR" sz="2200"/>
              <a:t>Prevalence of Hypertension in US by Obesity Class and Sex</a:t>
            </a:r>
            <a:endParaRPr lang="en-US" altLang="el-GR" sz="2200"/>
          </a:p>
        </p:txBody>
      </p:sp>
      <p:sp>
        <p:nvSpPr>
          <p:cNvPr id="25603" name="Text Box 3">
            <a:extLst>
              <a:ext uri="{FF2B5EF4-FFF2-40B4-BE49-F238E27FC236}">
                <a16:creationId xmlns:a16="http://schemas.microsoft.com/office/drawing/2014/main" xmlns="" id="{1B59232E-65F0-4214-BB86-A189907F6407}"/>
              </a:ext>
            </a:extLst>
          </p:cNvPr>
          <p:cNvSpPr txBox="1">
            <a:spLocks noChangeArrowheads="1"/>
          </p:cNvSpPr>
          <p:nvPr/>
        </p:nvSpPr>
        <p:spPr bwMode="auto">
          <a:xfrm>
            <a:off x="5562600" y="6477000"/>
            <a:ext cx="358140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Clr>
                <a:srgbClr val="67CFE1"/>
              </a:buClr>
              <a:buFontTx/>
              <a:buNone/>
            </a:pPr>
            <a:r>
              <a:rPr lang="fr-FR" altLang="el-GR" sz="1400">
                <a:latin typeface="Times New Roman" panose="02020603050405020304" pitchFamily="18" charset="0"/>
              </a:rPr>
              <a:t>Must A et al. JAMA 1999; 282:1523-1529 </a:t>
            </a:r>
            <a:endParaRPr lang="en-US" altLang="el-GR" sz="1400">
              <a:latin typeface="Times New Roman" panose="02020603050405020304" pitchFamily="18" charset="0"/>
            </a:endParaRPr>
          </a:p>
        </p:txBody>
      </p:sp>
      <p:sp>
        <p:nvSpPr>
          <p:cNvPr id="25604" name="Rectangle 4">
            <a:extLst>
              <a:ext uri="{FF2B5EF4-FFF2-40B4-BE49-F238E27FC236}">
                <a16:creationId xmlns:a16="http://schemas.microsoft.com/office/drawing/2014/main" xmlns="" id="{1B4E4699-0910-4ED2-A587-116EB05685C6}"/>
              </a:ext>
            </a:extLst>
          </p:cNvPr>
          <p:cNvSpPr>
            <a:spLocks noChangeArrowheads="1"/>
          </p:cNvSpPr>
          <p:nvPr/>
        </p:nvSpPr>
        <p:spPr bwMode="auto">
          <a:xfrm>
            <a:off x="1423988" y="1217613"/>
            <a:ext cx="5670550" cy="353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05" name="Line 5">
            <a:extLst>
              <a:ext uri="{FF2B5EF4-FFF2-40B4-BE49-F238E27FC236}">
                <a16:creationId xmlns:a16="http://schemas.microsoft.com/office/drawing/2014/main" xmlns="" id="{0C32D362-9815-4C28-B396-2BD66DC741F5}"/>
              </a:ext>
            </a:extLst>
          </p:cNvPr>
          <p:cNvSpPr>
            <a:spLocks noChangeShapeType="1"/>
          </p:cNvSpPr>
          <p:nvPr/>
        </p:nvSpPr>
        <p:spPr bwMode="auto">
          <a:xfrm>
            <a:off x="1423988" y="4244975"/>
            <a:ext cx="567055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06" name="Line 6">
            <a:extLst>
              <a:ext uri="{FF2B5EF4-FFF2-40B4-BE49-F238E27FC236}">
                <a16:creationId xmlns:a16="http://schemas.microsoft.com/office/drawing/2014/main" xmlns="" id="{B626094B-585C-4745-A5F7-FD29A76999A3}"/>
              </a:ext>
            </a:extLst>
          </p:cNvPr>
          <p:cNvSpPr>
            <a:spLocks noChangeShapeType="1"/>
          </p:cNvSpPr>
          <p:nvPr/>
        </p:nvSpPr>
        <p:spPr bwMode="auto">
          <a:xfrm>
            <a:off x="1423988" y="3746500"/>
            <a:ext cx="567055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07" name="Line 7">
            <a:extLst>
              <a:ext uri="{FF2B5EF4-FFF2-40B4-BE49-F238E27FC236}">
                <a16:creationId xmlns:a16="http://schemas.microsoft.com/office/drawing/2014/main" xmlns="" id="{DD39929F-4A42-4C62-AE21-464D8F6FD6E5}"/>
              </a:ext>
            </a:extLst>
          </p:cNvPr>
          <p:cNvSpPr>
            <a:spLocks noChangeShapeType="1"/>
          </p:cNvSpPr>
          <p:nvPr/>
        </p:nvSpPr>
        <p:spPr bwMode="auto">
          <a:xfrm>
            <a:off x="1423988" y="3235325"/>
            <a:ext cx="567055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08" name="Line 8">
            <a:extLst>
              <a:ext uri="{FF2B5EF4-FFF2-40B4-BE49-F238E27FC236}">
                <a16:creationId xmlns:a16="http://schemas.microsoft.com/office/drawing/2014/main" xmlns="" id="{E945B788-10DE-4A2A-B246-558C9603233D}"/>
              </a:ext>
            </a:extLst>
          </p:cNvPr>
          <p:cNvSpPr>
            <a:spLocks noChangeShapeType="1"/>
          </p:cNvSpPr>
          <p:nvPr/>
        </p:nvSpPr>
        <p:spPr bwMode="auto">
          <a:xfrm>
            <a:off x="1423988" y="2738438"/>
            <a:ext cx="567055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09" name="Line 9">
            <a:extLst>
              <a:ext uri="{FF2B5EF4-FFF2-40B4-BE49-F238E27FC236}">
                <a16:creationId xmlns:a16="http://schemas.microsoft.com/office/drawing/2014/main" xmlns="" id="{AE76293D-E1F5-411B-BB6A-C2ABCBAF7ED0}"/>
              </a:ext>
            </a:extLst>
          </p:cNvPr>
          <p:cNvSpPr>
            <a:spLocks noChangeShapeType="1"/>
          </p:cNvSpPr>
          <p:nvPr/>
        </p:nvSpPr>
        <p:spPr bwMode="auto">
          <a:xfrm>
            <a:off x="1423988" y="2227263"/>
            <a:ext cx="567055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10" name="Line 10">
            <a:extLst>
              <a:ext uri="{FF2B5EF4-FFF2-40B4-BE49-F238E27FC236}">
                <a16:creationId xmlns:a16="http://schemas.microsoft.com/office/drawing/2014/main" xmlns="" id="{A37181EE-7DD5-4846-86A2-704C2530D739}"/>
              </a:ext>
            </a:extLst>
          </p:cNvPr>
          <p:cNvSpPr>
            <a:spLocks noChangeShapeType="1"/>
          </p:cNvSpPr>
          <p:nvPr/>
        </p:nvSpPr>
        <p:spPr bwMode="auto">
          <a:xfrm>
            <a:off x="1423988" y="1728788"/>
            <a:ext cx="567055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11" name="Line 11">
            <a:extLst>
              <a:ext uri="{FF2B5EF4-FFF2-40B4-BE49-F238E27FC236}">
                <a16:creationId xmlns:a16="http://schemas.microsoft.com/office/drawing/2014/main" xmlns="" id="{232334B5-A7C0-446A-AFB7-27A3B9668152}"/>
              </a:ext>
            </a:extLst>
          </p:cNvPr>
          <p:cNvSpPr>
            <a:spLocks noChangeShapeType="1"/>
          </p:cNvSpPr>
          <p:nvPr/>
        </p:nvSpPr>
        <p:spPr bwMode="auto">
          <a:xfrm>
            <a:off x="1423988" y="1217613"/>
            <a:ext cx="567055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12" name="Rectangle 12">
            <a:extLst>
              <a:ext uri="{FF2B5EF4-FFF2-40B4-BE49-F238E27FC236}">
                <a16:creationId xmlns:a16="http://schemas.microsoft.com/office/drawing/2014/main" xmlns="" id="{6CEEC3CB-CB27-4B40-B041-648224359D74}"/>
              </a:ext>
            </a:extLst>
          </p:cNvPr>
          <p:cNvSpPr>
            <a:spLocks noChangeArrowheads="1"/>
          </p:cNvSpPr>
          <p:nvPr/>
        </p:nvSpPr>
        <p:spPr bwMode="auto">
          <a:xfrm>
            <a:off x="1423988" y="1217613"/>
            <a:ext cx="5670550" cy="3538537"/>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13" name="Rectangle 13">
            <a:extLst>
              <a:ext uri="{FF2B5EF4-FFF2-40B4-BE49-F238E27FC236}">
                <a16:creationId xmlns:a16="http://schemas.microsoft.com/office/drawing/2014/main" xmlns="" id="{C1DD4F1B-68D4-4FFB-AF94-8BFDB460B902}"/>
              </a:ext>
            </a:extLst>
          </p:cNvPr>
          <p:cNvSpPr>
            <a:spLocks noChangeArrowheads="1"/>
          </p:cNvSpPr>
          <p:nvPr/>
        </p:nvSpPr>
        <p:spPr bwMode="auto">
          <a:xfrm>
            <a:off x="1620838" y="3576638"/>
            <a:ext cx="274637" cy="1179512"/>
          </a:xfrm>
          <a:prstGeom prst="rect">
            <a:avLst/>
          </a:prstGeom>
          <a:solidFill>
            <a:srgbClr val="003366"/>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14" name="Rectangle 14">
            <a:extLst>
              <a:ext uri="{FF2B5EF4-FFF2-40B4-BE49-F238E27FC236}">
                <a16:creationId xmlns:a16="http://schemas.microsoft.com/office/drawing/2014/main" xmlns="" id="{BD2A834B-5CE0-4D7F-902D-F9BE52C54986}"/>
              </a:ext>
            </a:extLst>
          </p:cNvPr>
          <p:cNvSpPr>
            <a:spLocks noChangeArrowheads="1"/>
          </p:cNvSpPr>
          <p:nvPr/>
        </p:nvSpPr>
        <p:spPr bwMode="auto">
          <a:xfrm>
            <a:off x="2563813" y="3563938"/>
            <a:ext cx="274637" cy="1192212"/>
          </a:xfrm>
          <a:prstGeom prst="rect">
            <a:avLst/>
          </a:prstGeom>
          <a:solidFill>
            <a:srgbClr val="003366"/>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15" name="Rectangle 15">
            <a:extLst>
              <a:ext uri="{FF2B5EF4-FFF2-40B4-BE49-F238E27FC236}">
                <a16:creationId xmlns:a16="http://schemas.microsoft.com/office/drawing/2014/main" xmlns="" id="{83D11A88-34BF-4F71-8672-DB1406C22311}"/>
              </a:ext>
            </a:extLst>
          </p:cNvPr>
          <p:cNvSpPr>
            <a:spLocks noChangeArrowheads="1"/>
          </p:cNvSpPr>
          <p:nvPr/>
        </p:nvSpPr>
        <p:spPr bwMode="auto">
          <a:xfrm>
            <a:off x="3506788" y="3025775"/>
            <a:ext cx="274637" cy="1730375"/>
          </a:xfrm>
          <a:prstGeom prst="rect">
            <a:avLst/>
          </a:prstGeom>
          <a:solidFill>
            <a:srgbClr val="003366"/>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16" name="Rectangle 16">
            <a:extLst>
              <a:ext uri="{FF2B5EF4-FFF2-40B4-BE49-F238E27FC236}">
                <a16:creationId xmlns:a16="http://schemas.microsoft.com/office/drawing/2014/main" xmlns="" id="{3A330366-0E02-48CC-A722-1828C0139703}"/>
              </a:ext>
            </a:extLst>
          </p:cNvPr>
          <p:cNvSpPr>
            <a:spLocks noChangeArrowheads="1"/>
          </p:cNvSpPr>
          <p:nvPr/>
        </p:nvSpPr>
        <p:spPr bwMode="auto">
          <a:xfrm>
            <a:off x="4462463" y="2279650"/>
            <a:ext cx="274637" cy="2476500"/>
          </a:xfrm>
          <a:prstGeom prst="rect">
            <a:avLst/>
          </a:prstGeom>
          <a:solidFill>
            <a:srgbClr val="003366"/>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17" name="Rectangle 17">
            <a:extLst>
              <a:ext uri="{FF2B5EF4-FFF2-40B4-BE49-F238E27FC236}">
                <a16:creationId xmlns:a16="http://schemas.microsoft.com/office/drawing/2014/main" xmlns="" id="{3467EBEF-0DF4-4251-87BD-FBE1F3FB08E9}"/>
              </a:ext>
            </a:extLst>
          </p:cNvPr>
          <p:cNvSpPr>
            <a:spLocks noChangeArrowheads="1"/>
          </p:cNvSpPr>
          <p:nvPr/>
        </p:nvSpPr>
        <p:spPr bwMode="auto">
          <a:xfrm>
            <a:off x="5405438" y="1441450"/>
            <a:ext cx="274637" cy="3314700"/>
          </a:xfrm>
          <a:prstGeom prst="rect">
            <a:avLst/>
          </a:prstGeom>
          <a:solidFill>
            <a:srgbClr val="003366"/>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18" name="Rectangle 18">
            <a:extLst>
              <a:ext uri="{FF2B5EF4-FFF2-40B4-BE49-F238E27FC236}">
                <a16:creationId xmlns:a16="http://schemas.microsoft.com/office/drawing/2014/main" xmlns="" id="{0D6ED575-8CEA-4060-A497-D78E01043158}"/>
              </a:ext>
            </a:extLst>
          </p:cNvPr>
          <p:cNvSpPr>
            <a:spLocks noChangeArrowheads="1"/>
          </p:cNvSpPr>
          <p:nvPr/>
        </p:nvSpPr>
        <p:spPr bwMode="auto">
          <a:xfrm>
            <a:off x="6348413" y="1493838"/>
            <a:ext cx="274637" cy="3262312"/>
          </a:xfrm>
          <a:prstGeom prst="rect">
            <a:avLst/>
          </a:prstGeom>
          <a:solidFill>
            <a:srgbClr val="003366"/>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19" name="Rectangle 19">
            <a:extLst>
              <a:ext uri="{FF2B5EF4-FFF2-40B4-BE49-F238E27FC236}">
                <a16:creationId xmlns:a16="http://schemas.microsoft.com/office/drawing/2014/main" xmlns="" id="{97BDB392-A1FD-4C0F-83C3-28D7BC808315}"/>
              </a:ext>
            </a:extLst>
          </p:cNvPr>
          <p:cNvSpPr>
            <a:spLocks noChangeArrowheads="1"/>
          </p:cNvSpPr>
          <p:nvPr/>
        </p:nvSpPr>
        <p:spPr bwMode="auto">
          <a:xfrm>
            <a:off x="1895475" y="3759200"/>
            <a:ext cx="261938" cy="996950"/>
          </a:xfrm>
          <a:prstGeom prst="rect">
            <a:avLst/>
          </a:prstGeom>
          <a:solidFill>
            <a:srgbClr val="EC008C"/>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20" name="Rectangle 20">
            <a:extLst>
              <a:ext uri="{FF2B5EF4-FFF2-40B4-BE49-F238E27FC236}">
                <a16:creationId xmlns:a16="http://schemas.microsoft.com/office/drawing/2014/main" xmlns="" id="{D0CDD525-D0BD-4601-A52D-B49C882C308B}"/>
              </a:ext>
            </a:extLst>
          </p:cNvPr>
          <p:cNvSpPr>
            <a:spLocks noChangeArrowheads="1"/>
          </p:cNvSpPr>
          <p:nvPr/>
        </p:nvSpPr>
        <p:spPr bwMode="auto">
          <a:xfrm>
            <a:off x="2838450" y="3576638"/>
            <a:ext cx="261938" cy="1179512"/>
          </a:xfrm>
          <a:prstGeom prst="rect">
            <a:avLst/>
          </a:prstGeom>
          <a:solidFill>
            <a:srgbClr val="EC008C"/>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21" name="Rectangle 21">
            <a:extLst>
              <a:ext uri="{FF2B5EF4-FFF2-40B4-BE49-F238E27FC236}">
                <a16:creationId xmlns:a16="http://schemas.microsoft.com/office/drawing/2014/main" xmlns="" id="{052078D4-AAC4-4FFF-9D77-DFEF72557859}"/>
              </a:ext>
            </a:extLst>
          </p:cNvPr>
          <p:cNvSpPr>
            <a:spLocks noChangeArrowheads="1"/>
          </p:cNvSpPr>
          <p:nvPr/>
        </p:nvSpPr>
        <p:spPr bwMode="auto">
          <a:xfrm>
            <a:off x="3781425" y="2790825"/>
            <a:ext cx="274638" cy="1965325"/>
          </a:xfrm>
          <a:prstGeom prst="rect">
            <a:avLst/>
          </a:prstGeom>
          <a:solidFill>
            <a:srgbClr val="EC008C"/>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22" name="Rectangle 22">
            <a:extLst>
              <a:ext uri="{FF2B5EF4-FFF2-40B4-BE49-F238E27FC236}">
                <a16:creationId xmlns:a16="http://schemas.microsoft.com/office/drawing/2014/main" xmlns="" id="{61856FD1-F451-4C76-883F-0D8D2711F554}"/>
              </a:ext>
            </a:extLst>
          </p:cNvPr>
          <p:cNvSpPr>
            <a:spLocks noChangeArrowheads="1"/>
          </p:cNvSpPr>
          <p:nvPr/>
        </p:nvSpPr>
        <p:spPr bwMode="auto">
          <a:xfrm>
            <a:off x="4737100" y="2332038"/>
            <a:ext cx="261938" cy="2424112"/>
          </a:xfrm>
          <a:prstGeom prst="rect">
            <a:avLst/>
          </a:prstGeom>
          <a:solidFill>
            <a:srgbClr val="EC008C"/>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23" name="Rectangle 23">
            <a:extLst>
              <a:ext uri="{FF2B5EF4-FFF2-40B4-BE49-F238E27FC236}">
                <a16:creationId xmlns:a16="http://schemas.microsoft.com/office/drawing/2014/main" xmlns="" id="{FA535E75-81CE-4F31-A9B0-AD78D4ADEB7B}"/>
              </a:ext>
            </a:extLst>
          </p:cNvPr>
          <p:cNvSpPr>
            <a:spLocks noChangeArrowheads="1"/>
          </p:cNvSpPr>
          <p:nvPr/>
        </p:nvSpPr>
        <p:spPr bwMode="auto">
          <a:xfrm>
            <a:off x="5680075" y="2005013"/>
            <a:ext cx="261938" cy="2751137"/>
          </a:xfrm>
          <a:prstGeom prst="rect">
            <a:avLst/>
          </a:prstGeom>
          <a:solidFill>
            <a:srgbClr val="EC008C"/>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24" name="Rectangle 24">
            <a:extLst>
              <a:ext uri="{FF2B5EF4-FFF2-40B4-BE49-F238E27FC236}">
                <a16:creationId xmlns:a16="http://schemas.microsoft.com/office/drawing/2014/main" xmlns="" id="{1AF34285-6955-4265-B2F1-92E92015EF2B}"/>
              </a:ext>
            </a:extLst>
          </p:cNvPr>
          <p:cNvSpPr>
            <a:spLocks noChangeArrowheads="1"/>
          </p:cNvSpPr>
          <p:nvPr/>
        </p:nvSpPr>
        <p:spPr bwMode="auto">
          <a:xfrm>
            <a:off x="6623050" y="1558925"/>
            <a:ext cx="261938" cy="3197225"/>
          </a:xfrm>
          <a:prstGeom prst="rect">
            <a:avLst/>
          </a:prstGeom>
          <a:solidFill>
            <a:srgbClr val="EC008C"/>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25" name="Line 25">
            <a:extLst>
              <a:ext uri="{FF2B5EF4-FFF2-40B4-BE49-F238E27FC236}">
                <a16:creationId xmlns:a16="http://schemas.microsoft.com/office/drawing/2014/main" xmlns="" id="{966CD25B-01D6-4EC6-A4C1-3D6CB8AE40DC}"/>
              </a:ext>
            </a:extLst>
          </p:cNvPr>
          <p:cNvSpPr>
            <a:spLocks noChangeShapeType="1"/>
          </p:cNvSpPr>
          <p:nvPr/>
        </p:nvSpPr>
        <p:spPr bwMode="auto">
          <a:xfrm>
            <a:off x="1423988" y="1217613"/>
            <a:ext cx="1587" cy="353853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26" name="Line 26">
            <a:extLst>
              <a:ext uri="{FF2B5EF4-FFF2-40B4-BE49-F238E27FC236}">
                <a16:creationId xmlns:a16="http://schemas.microsoft.com/office/drawing/2014/main" xmlns="" id="{52FBC524-DF06-497A-A2EE-913681A2C664}"/>
              </a:ext>
            </a:extLst>
          </p:cNvPr>
          <p:cNvSpPr>
            <a:spLocks noChangeShapeType="1"/>
          </p:cNvSpPr>
          <p:nvPr/>
        </p:nvSpPr>
        <p:spPr bwMode="auto">
          <a:xfrm>
            <a:off x="1358900" y="4756150"/>
            <a:ext cx="65088"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27" name="Line 27">
            <a:extLst>
              <a:ext uri="{FF2B5EF4-FFF2-40B4-BE49-F238E27FC236}">
                <a16:creationId xmlns:a16="http://schemas.microsoft.com/office/drawing/2014/main" xmlns="" id="{BBDB4A9E-2746-45C6-974A-838805B4761A}"/>
              </a:ext>
            </a:extLst>
          </p:cNvPr>
          <p:cNvSpPr>
            <a:spLocks noChangeShapeType="1"/>
          </p:cNvSpPr>
          <p:nvPr/>
        </p:nvSpPr>
        <p:spPr bwMode="auto">
          <a:xfrm>
            <a:off x="1358900" y="4244975"/>
            <a:ext cx="65088"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28" name="Line 28">
            <a:extLst>
              <a:ext uri="{FF2B5EF4-FFF2-40B4-BE49-F238E27FC236}">
                <a16:creationId xmlns:a16="http://schemas.microsoft.com/office/drawing/2014/main" xmlns="" id="{079C1B56-1CFB-468C-8363-9B8639F1C345}"/>
              </a:ext>
            </a:extLst>
          </p:cNvPr>
          <p:cNvSpPr>
            <a:spLocks noChangeShapeType="1"/>
          </p:cNvSpPr>
          <p:nvPr/>
        </p:nvSpPr>
        <p:spPr bwMode="auto">
          <a:xfrm>
            <a:off x="1358900" y="3746500"/>
            <a:ext cx="65088"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29" name="Line 29">
            <a:extLst>
              <a:ext uri="{FF2B5EF4-FFF2-40B4-BE49-F238E27FC236}">
                <a16:creationId xmlns:a16="http://schemas.microsoft.com/office/drawing/2014/main" xmlns="" id="{16844B6F-8917-4BD5-86E2-28BFC6D7EA7B}"/>
              </a:ext>
            </a:extLst>
          </p:cNvPr>
          <p:cNvSpPr>
            <a:spLocks noChangeShapeType="1"/>
          </p:cNvSpPr>
          <p:nvPr/>
        </p:nvSpPr>
        <p:spPr bwMode="auto">
          <a:xfrm>
            <a:off x="1358900" y="3235325"/>
            <a:ext cx="65088"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0" name="Line 30">
            <a:extLst>
              <a:ext uri="{FF2B5EF4-FFF2-40B4-BE49-F238E27FC236}">
                <a16:creationId xmlns:a16="http://schemas.microsoft.com/office/drawing/2014/main" xmlns="" id="{2DA90841-3211-46DA-AF4E-77DCA498BC26}"/>
              </a:ext>
            </a:extLst>
          </p:cNvPr>
          <p:cNvSpPr>
            <a:spLocks noChangeShapeType="1"/>
          </p:cNvSpPr>
          <p:nvPr/>
        </p:nvSpPr>
        <p:spPr bwMode="auto">
          <a:xfrm>
            <a:off x="1358900" y="2738438"/>
            <a:ext cx="65088"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1" name="Line 31">
            <a:extLst>
              <a:ext uri="{FF2B5EF4-FFF2-40B4-BE49-F238E27FC236}">
                <a16:creationId xmlns:a16="http://schemas.microsoft.com/office/drawing/2014/main" xmlns="" id="{B9A1ADE0-0E3C-4545-B0BF-9DB6C0189860}"/>
              </a:ext>
            </a:extLst>
          </p:cNvPr>
          <p:cNvSpPr>
            <a:spLocks noChangeShapeType="1"/>
          </p:cNvSpPr>
          <p:nvPr/>
        </p:nvSpPr>
        <p:spPr bwMode="auto">
          <a:xfrm>
            <a:off x="1358900" y="2227263"/>
            <a:ext cx="65088"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2" name="Line 32">
            <a:extLst>
              <a:ext uri="{FF2B5EF4-FFF2-40B4-BE49-F238E27FC236}">
                <a16:creationId xmlns:a16="http://schemas.microsoft.com/office/drawing/2014/main" xmlns="" id="{D791A362-B2AE-4962-9AF4-DE5DB6BFA55A}"/>
              </a:ext>
            </a:extLst>
          </p:cNvPr>
          <p:cNvSpPr>
            <a:spLocks noChangeShapeType="1"/>
          </p:cNvSpPr>
          <p:nvPr/>
        </p:nvSpPr>
        <p:spPr bwMode="auto">
          <a:xfrm>
            <a:off x="1358900" y="1728788"/>
            <a:ext cx="65088"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3" name="Line 33">
            <a:extLst>
              <a:ext uri="{FF2B5EF4-FFF2-40B4-BE49-F238E27FC236}">
                <a16:creationId xmlns:a16="http://schemas.microsoft.com/office/drawing/2014/main" xmlns="" id="{2FB9499F-A4A0-4D63-9B0C-764B867C7F57}"/>
              </a:ext>
            </a:extLst>
          </p:cNvPr>
          <p:cNvSpPr>
            <a:spLocks noChangeShapeType="1"/>
          </p:cNvSpPr>
          <p:nvPr/>
        </p:nvSpPr>
        <p:spPr bwMode="auto">
          <a:xfrm>
            <a:off x="1358900" y="1217613"/>
            <a:ext cx="65088"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4" name="Line 34">
            <a:extLst>
              <a:ext uri="{FF2B5EF4-FFF2-40B4-BE49-F238E27FC236}">
                <a16:creationId xmlns:a16="http://schemas.microsoft.com/office/drawing/2014/main" xmlns="" id="{DF2CE0C5-97B8-4429-B5DE-A72051C5CF1A}"/>
              </a:ext>
            </a:extLst>
          </p:cNvPr>
          <p:cNvSpPr>
            <a:spLocks noChangeShapeType="1"/>
          </p:cNvSpPr>
          <p:nvPr/>
        </p:nvSpPr>
        <p:spPr bwMode="auto">
          <a:xfrm>
            <a:off x="1423988" y="4756150"/>
            <a:ext cx="567055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5" name="Line 35">
            <a:extLst>
              <a:ext uri="{FF2B5EF4-FFF2-40B4-BE49-F238E27FC236}">
                <a16:creationId xmlns:a16="http://schemas.microsoft.com/office/drawing/2014/main" xmlns="" id="{A59574F4-52D7-4912-AF27-53A3CB7AB3A9}"/>
              </a:ext>
            </a:extLst>
          </p:cNvPr>
          <p:cNvSpPr>
            <a:spLocks noChangeShapeType="1"/>
          </p:cNvSpPr>
          <p:nvPr/>
        </p:nvSpPr>
        <p:spPr bwMode="auto">
          <a:xfrm flipV="1">
            <a:off x="1423988" y="4756150"/>
            <a:ext cx="1587" cy="650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6" name="Line 36">
            <a:extLst>
              <a:ext uri="{FF2B5EF4-FFF2-40B4-BE49-F238E27FC236}">
                <a16:creationId xmlns:a16="http://schemas.microsoft.com/office/drawing/2014/main" xmlns="" id="{D9C3CB92-C11E-4D49-BB6F-D8F2D5E04C81}"/>
              </a:ext>
            </a:extLst>
          </p:cNvPr>
          <p:cNvSpPr>
            <a:spLocks noChangeShapeType="1"/>
          </p:cNvSpPr>
          <p:nvPr/>
        </p:nvSpPr>
        <p:spPr bwMode="auto">
          <a:xfrm flipV="1">
            <a:off x="2366963" y="4756150"/>
            <a:ext cx="1587" cy="650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7" name="Line 37">
            <a:extLst>
              <a:ext uri="{FF2B5EF4-FFF2-40B4-BE49-F238E27FC236}">
                <a16:creationId xmlns:a16="http://schemas.microsoft.com/office/drawing/2014/main" xmlns="" id="{D9A6CFA1-9258-4AED-98DF-58D234D361FD}"/>
              </a:ext>
            </a:extLst>
          </p:cNvPr>
          <p:cNvSpPr>
            <a:spLocks noChangeShapeType="1"/>
          </p:cNvSpPr>
          <p:nvPr/>
        </p:nvSpPr>
        <p:spPr bwMode="auto">
          <a:xfrm flipV="1">
            <a:off x="3309938" y="4756150"/>
            <a:ext cx="1587" cy="650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8" name="Line 38">
            <a:extLst>
              <a:ext uri="{FF2B5EF4-FFF2-40B4-BE49-F238E27FC236}">
                <a16:creationId xmlns:a16="http://schemas.microsoft.com/office/drawing/2014/main" xmlns="" id="{D22877C1-89BC-4D92-92D0-1136757582FE}"/>
              </a:ext>
            </a:extLst>
          </p:cNvPr>
          <p:cNvSpPr>
            <a:spLocks noChangeShapeType="1"/>
          </p:cNvSpPr>
          <p:nvPr/>
        </p:nvSpPr>
        <p:spPr bwMode="auto">
          <a:xfrm flipV="1">
            <a:off x="4265613" y="4756150"/>
            <a:ext cx="1587" cy="650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39" name="Line 39">
            <a:extLst>
              <a:ext uri="{FF2B5EF4-FFF2-40B4-BE49-F238E27FC236}">
                <a16:creationId xmlns:a16="http://schemas.microsoft.com/office/drawing/2014/main" xmlns="" id="{4468888A-9C70-4015-B956-6C5D1571087D}"/>
              </a:ext>
            </a:extLst>
          </p:cNvPr>
          <p:cNvSpPr>
            <a:spLocks noChangeShapeType="1"/>
          </p:cNvSpPr>
          <p:nvPr/>
        </p:nvSpPr>
        <p:spPr bwMode="auto">
          <a:xfrm flipV="1">
            <a:off x="5208588" y="4756150"/>
            <a:ext cx="1587" cy="650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40" name="Line 40">
            <a:extLst>
              <a:ext uri="{FF2B5EF4-FFF2-40B4-BE49-F238E27FC236}">
                <a16:creationId xmlns:a16="http://schemas.microsoft.com/office/drawing/2014/main" xmlns="" id="{54D75FC3-5B0B-429E-A8FE-A5E1068425AF}"/>
              </a:ext>
            </a:extLst>
          </p:cNvPr>
          <p:cNvSpPr>
            <a:spLocks noChangeShapeType="1"/>
          </p:cNvSpPr>
          <p:nvPr/>
        </p:nvSpPr>
        <p:spPr bwMode="auto">
          <a:xfrm flipV="1">
            <a:off x="6151563" y="4756150"/>
            <a:ext cx="1587" cy="650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41" name="Line 41">
            <a:extLst>
              <a:ext uri="{FF2B5EF4-FFF2-40B4-BE49-F238E27FC236}">
                <a16:creationId xmlns:a16="http://schemas.microsoft.com/office/drawing/2014/main" xmlns="" id="{7E90B08A-0B82-481F-BF48-B8E36E7027C9}"/>
              </a:ext>
            </a:extLst>
          </p:cNvPr>
          <p:cNvSpPr>
            <a:spLocks noChangeShapeType="1"/>
          </p:cNvSpPr>
          <p:nvPr/>
        </p:nvSpPr>
        <p:spPr bwMode="auto">
          <a:xfrm flipV="1">
            <a:off x="7094538" y="4756150"/>
            <a:ext cx="1587" cy="650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lIns="91430" tIns="45715" rIns="91430" bIns="45715"/>
          <a:lstStyle/>
          <a:p>
            <a:endParaRPr lang="el-GR"/>
          </a:p>
        </p:txBody>
      </p:sp>
      <p:sp>
        <p:nvSpPr>
          <p:cNvPr id="25642" name="Rectangle 42">
            <a:extLst>
              <a:ext uri="{FF2B5EF4-FFF2-40B4-BE49-F238E27FC236}">
                <a16:creationId xmlns:a16="http://schemas.microsoft.com/office/drawing/2014/main" xmlns="" id="{F4A3B8DD-68EF-48A1-8181-A92763FE7A45}"/>
              </a:ext>
            </a:extLst>
          </p:cNvPr>
          <p:cNvSpPr>
            <a:spLocks noChangeArrowheads="1"/>
          </p:cNvSpPr>
          <p:nvPr/>
        </p:nvSpPr>
        <p:spPr bwMode="auto">
          <a:xfrm>
            <a:off x="1136650" y="4637088"/>
            <a:ext cx="1079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0</a:t>
            </a:r>
            <a:endParaRPr lang="en-US" altLang="el-GR" sz="2400">
              <a:latin typeface="Times New Roman" panose="02020603050405020304" pitchFamily="18" charset="0"/>
            </a:endParaRPr>
          </a:p>
        </p:txBody>
      </p:sp>
      <p:sp>
        <p:nvSpPr>
          <p:cNvPr id="25643" name="Rectangle 43">
            <a:extLst>
              <a:ext uri="{FF2B5EF4-FFF2-40B4-BE49-F238E27FC236}">
                <a16:creationId xmlns:a16="http://schemas.microsoft.com/office/drawing/2014/main" xmlns="" id="{12774998-30A2-4143-AB59-A8A0F7261B00}"/>
              </a:ext>
            </a:extLst>
          </p:cNvPr>
          <p:cNvSpPr>
            <a:spLocks noChangeArrowheads="1"/>
          </p:cNvSpPr>
          <p:nvPr/>
        </p:nvSpPr>
        <p:spPr bwMode="auto">
          <a:xfrm>
            <a:off x="1017588" y="4127500"/>
            <a:ext cx="219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10</a:t>
            </a:r>
            <a:endParaRPr lang="en-US" altLang="el-GR" sz="2400">
              <a:latin typeface="Times New Roman" panose="02020603050405020304" pitchFamily="18" charset="0"/>
            </a:endParaRPr>
          </a:p>
        </p:txBody>
      </p:sp>
      <p:sp>
        <p:nvSpPr>
          <p:cNvPr id="25644" name="Rectangle 44">
            <a:extLst>
              <a:ext uri="{FF2B5EF4-FFF2-40B4-BE49-F238E27FC236}">
                <a16:creationId xmlns:a16="http://schemas.microsoft.com/office/drawing/2014/main" xmlns="" id="{A0984836-9FD5-4967-93BF-EE2FF903F2AF}"/>
              </a:ext>
            </a:extLst>
          </p:cNvPr>
          <p:cNvSpPr>
            <a:spLocks noChangeArrowheads="1"/>
          </p:cNvSpPr>
          <p:nvPr/>
        </p:nvSpPr>
        <p:spPr bwMode="auto">
          <a:xfrm>
            <a:off x="1017588" y="3629025"/>
            <a:ext cx="219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20</a:t>
            </a:r>
            <a:endParaRPr lang="en-US" altLang="el-GR" sz="2400">
              <a:latin typeface="Times New Roman" panose="02020603050405020304" pitchFamily="18" charset="0"/>
            </a:endParaRPr>
          </a:p>
        </p:txBody>
      </p:sp>
      <p:sp>
        <p:nvSpPr>
          <p:cNvPr id="25645" name="Rectangle 45">
            <a:extLst>
              <a:ext uri="{FF2B5EF4-FFF2-40B4-BE49-F238E27FC236}">
                <a16:creationId xmlns:a16="http://schemas.microsoft.com/office/drawing/2014/main" xmlns="" id="{A5024C17-69B5-4FA1-BE39-2EDAD944AA26}"/>
              </a:ext>
            </a:extLst>
          </p:cNvPr>
          <p:cNvSpPr>
            <a:spLocks noChangeArrowheads="1"/>
          </p:cNvSpPr>
          <p:nvPr/>
        </p:nvSpPr>
        <p:spPr bwMode="auto">
          <a:xfrm>
            <a:off x="1017588" y="3117850"/>
            <a:ext cx="219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30</a:t>
            </a:r>
            <a:endParaRPr lang="en-US" altLang="el-GR" sz="2400">
              <a:latin typeface="Times New Roman" panose="02020603050405020304" pitchFamily="18" charset="0"/>
            </a:endParaRPr>
          </a:p>
        </p:txBody>
      </p:sp>
      <p:sp>
        <p:nvSpPr>
          <p:cNvPr id="25646" name="Rectangle 46">
            <a:extLst>
              <a:ext uri="{FF2B5EF4-FFF2-40B4-BE49-F238E27FC236}">
                <a16:creationId xmlns:a16="http://schemas.microsoft.com/office/drawing/2014/main" xmlns="" id="{63F407EE-A566-4BD0-AB1B-331E359ADDC4}"/>
              </a:ext>
            </a:extLst>
          </p:cNvPr>
          <p:cNvSpPr>
            <a:spLocks noChangeArrowheads="1"/>
          </p:cNvSpPr>
          <p:nvPr/>
        </p:nvSpPr>
        <p:spPr bwMode="auto">
          <a:xfrm>
            <a:off x="1017588" y="2619375"/>
            <a:ext cx="219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40</a:t>
            </a:r>
            <a:endParaRPr lang="en-US" altLang="el-GR" sz="2400">
              <a:latin typeface="Times New Roman" panose="02020603050405020304" pitchFamily="18" charset="0"/>
            </a:endParaRPr>
          </a:p>
        </p:txBody>
      </p:sp>
      <p:sp>
        <p:nvSpPr>
          <p:cNvPr id="25647" name="Rectangle 47">
            <a:extLst>
              <a:ext uri="{FF2B5EF4-FFF2-40B4-BE49-F238E27FC236}">
                <a16:creationId xmlns:a16="http://schemas.microsoft.com/office/drawing/2014/main" xmlns="" id="{CA5BC716-C959-45A2-9B01-7D366DA8B239}"/>
              </a:ext>
            </a:extLst>
          </p:cNvPr>
          <p:cNvSpPr>
            <a:spLocks noChangeArrowheads="1"/>
          </p:cNvSpPr>
          <p:nvPr/>
        </p:nvSpPr>
        <p:spPr bwMode="auto">
          <a:xfrm>
            <a:off x="1017588" y="2109788"/>
            <a:ext cx="21907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50</a:t>
            </a:r>
            <a:endParaRPr lang="en-US" altLang="el-GR" sz="2400">
              <a:latin typeface="Times New Roman" panose="02020603050405020304" pitchFamily="18" charset="0"/>
            </a:endParaRPr>
          </a:p>
        </p:txBody>
      </p:sp>
      <p:sp>
        <p:nvSpPr>
          <p:cNvPr id="25648" name="Rectangle 48">
            <a:extLst>
              <a:ext uri="{FF2B5EF4-FFF2-40B4-BE49-F238E27FC236}">
                <a16:creationId xmlns:a16="http://schemas.microsoft.com/office/drawing/2014/main" xmlns="" id="{4EA92DDB-8E64-40A6-996E-B79BAF6BB4E7}"/>
              </a:ext>
            </a:extLst>
          </p:cNvPr>
          <p:cNvSpPr>
            <a:spLocks noChangeArrowheads="1"/>
          </p:cNvSpPr>
          <p:nvPr/>
        </p:nvSpPr>
        <p:spPr bwMode="auto">
          <a:xfrm>
            <a:off x="1017588" y="1611313"/>
            <a:ext cx="21907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60</a:t>
            </a:r>
            <a:endParaRPr lang="en-US" altLang="el-GR" sz="2400">
              <a:latin typeface="Times New Roman" panose="02020603050405020304" pitchFamily="18" charset="0"/>
            </a:endParaRPr>
          </a:p>
        </p:txBody>
      </p:sp>
      <p:sp>
        <p:nvSpPr>
          <p:cNvPr id="25649" name="Rectangle 49">
            <a:extLst>
              <a:ext uri="{FF2B5EF4-FFF2-40B4-BE49-F238E27FC236}">
                <a16:creationId xmlns:a16="http://schemas.microsoft.com/office/drawing/2014/main" xmlns="" id="{4246D662-DE29-4A42-BE7C-CE449B563688}"/>
              </a:ext>
            </a:extLst>
          </p:cNvPr>
          <p:cNvSpPr>
            <a:spLocks noChangeArrowheads="1"/>
          </p:cNvSpPr>
          <p:nvPr/>
        </p:nvSpPr>
        <p:spPr bwMode="auto">
          <a:xfrm>
            <a:off x="1017588" y="1100138"/>
            <a:ext cx="21907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700">
                <a:solidFill>
                  <a:srgbClr val="000000"/>
                </a:solidFill>
                <a:latin typeface="Times New Roman" panose="02020603050405020304" pitchFamily="18" charset="0"/>
              </a:rPr>
              <a:t>70</a:t>
            </a:r>
            <a:endParaRPr lang="en-US" altLang="el-GR" sz="2400">
              <a:latin typeface="Times New Roman" panose="02020603050405020304" pitchFamily="18" charset="0"/>
            </a:endParaRPr>
          </a:p>
        </p:txBody>
      </p:sp>
      <p:sp>
        <p:nvSpPr>
          <p:cNvPr id="25650" name="Rectangle 50">
            <a:extLst>
              <a:ext uri="{FF2B5EF4-FFF2-40B4-BE49-F238E27FC236}">
                <a16:creationId xmlns:a16="http://schemas.microsoft.com/office/drawing/2014/main" xmlns="" id="{471B2C5A-1C35-4048-9BE2-E039C3024ECD}"/>
              </a:ext>
            </a:extLst>
          </p:cNvPr>
          <p:cNvSpPr>
            <a:spLocks noChangeArrowheads="1"/>
          </p:cNvSpPr>
          <p:nvPr/>
        </p:nvSpPr>
        <p:spPr bwMode="auto">
          <a:xfrm rot="-2700000">
            <a:off x="928688" y="5713413"/>
            <a:ext cx="10271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600">
                <a:solidFill>
                  <a:srgbClr val="000000"/>
                </a:solidFill>
                <a:latin typeface="Times New Roman" panose="02020603050405020304" pitchFamily="18" charset="0"/>
              </a:rPr>
              <a:t>underweight</a:t>
            </a:r>
            <a:endParaRPr lang="en-US" altLang="el-GR" sz="1600">
              <a:latin typeface="Times New Roman" panose="02020603050405020304" pitchFamily="18" charset="0"/>
            </a:endParaRPr>
          </a:p>
        </p:txBody>
      </p:sp>
      <p:sp>
        <p:nvSpPr>
          <p:cNvPr id="25651" name="Rectangle 51">
            <a:extLst>
              <a:ext uri="{FF2B5EF4-FFF2-40B4-BE49-F238E27FC236}">
                <a16:creationId xmlns:a16="http://schemas.microsoft.com/office/drawing/2014/main" xmlns="" id="{C5A81626-8DE2-449D-BA22-5A05B0F1A7F7}"/>
              </a:ext>
            </a:extLst>
          </p:cNvPr>
          <p:cNvSpPr>
            <a:spLocks noChangeArrowheads="1"/>
          </p:cNvSpPr>
          <p:nvPr/>
        </p:nvSpPr>
        <p:spPr bwMode="auto">
          <a:xfrm rot="-2700000">
            <a:off x="2257425" y="5562600"/>
            <a:ext cx="58261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600">
                <a:solidFill>
                  <a:srgbClr val="000000"/>
                </a:solidFill>
                <a:latin typeface="Times New Roman" panose="02020603050405020304" pitchFamily="18" charset="0"/>
              </a:rPr>
              <a:t>normal</a:t>
            </a:r>
            <a:endParaRPr lang="en-US" altLang="el-GR" sz="1600">
              <a:latin typeface="Times New Roman" panose="02020603050405020304" pitchFamily="18" charset="0"/>
            </a:endParaRPr>
          </a:p>
        </p:txBody>
      </p:sp>
      <p:sp>
        <p:nvSpPr>
          <p:cNvPr id="25652" name="Rectangle 52">
            <a:extLst>
              <a:ext uri="{FF2B5EF4-FFF2-40B4-BE49-F238E27FC236}">
                <a16:creationId xmlns:a16="http://schemas.microsoft.com/office/drawing/2014/main" xmlns="" id="{1BFDDD11-1AF1-4AF7-A8CF-1114D0C15C5D}"/>
              </a:ext>
            </a:extLst>
          </p:cNvPr>
          <p:cNvSpPr>
            <a:spLocks noChangeArrowheads="1"/>
          </p:cNvSpPr>
          <p:nvPr/>
        </p:nvSpPr>
        <p:spPr bwMode="auto">
          <a:xfrm rot="-2700000">
            <a:off x="2894013" y="5637213"/>
            <a:ext cx="9239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600">
                <a:solidFill>
                  <a:srgbClr val="000000"/>
                </a:solidFill>
                <a:latin typeface="Times New Roman" panose="02020603050405020304" pitchFamily="18" charset="0"/>
              </a:rPr>
              <a:t>overweight</a:t>
            </a:r>
            <a:endParaRPr lang="en-US" altLang="el-GR" sz="1600">
              <a:latin typeface="Times New Roman" panose="02020603050405020304" pitchFamily="18" charset="0"/>
            </a:endParaRPr>
          </a:p>
        </p:txBody>
      </p:sp>
      <p:sp>
        <p:nvSpPr>
          <p:cNvPr id="25653" name="Rectangle 53">
            <a:extLst>
              <a:ext uri="{FF2B5EF4-FFF2-40B4-BE49-F238E27FC236}">
                <a16:creationId xmlns:a16="http://schemas.microsoft.com/office/drawing/2014/main" xmlns="" id="{DCC6A16F-145E-4065-BE6F-18A015B2D352}"/>
              </a:ext>
            </a:extLst>
          </p:cNvPr>
          <p:cNvSpPr>
            <a:spLocks noChangeArrowheads="1"/>
          </p:cNvSpPr>
          <p:nvPr/>
        </p:nvSpPr>
        <p:spPr bwMode="auto">
          <a:xfrm rot="-2700000">
            <a:off x="3627438" y="5713413"/>
            <a:ext cx="12001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600">
                <a:solidFill>
                  <a:srgbClr val="000000"/>
                </a:solidFill>
                <a:latin typeface="Times New Roman" panose="02020603050405020304" pitchFamily="18" charset="0"/>
              </a:rPr>
              <a:t>obesity class 1</a:t>
            </a:r>
            <a:endParaRPr lang="en-US" altLang="el-GR" sz="1600">
              <a:latin typeface="Times New Roman" panose="02020603050405020304" pitchFamily="18" charset="0"/>
            </a:endParaRPr>
          </a:p>
        </p:txBody>
      </p:sp>
      <p:sp>
        <p:nvSpPr>
          <p:cNvPr id="25654" name="Rectangle 54">
            <a:extLst>
              <a:ext uri="{FF2B5EF4-FFF2-40B4-BE49-F238E27FC236}">
                <a16:creationId xmlns:a16="http://schemas.microsoft.com/office/drawing/2014/main" xmlns="" id="{1AE084EC-5714-45EA-ADD6-2C67FA566211}"/>
              </a:ext>
            </a:extLst>
          </p:cNvPr>
          <p:cNvSpPr>
            <a:spLocks noChangeArrowheads="1"/>
          </p:cNvSpPr>
          <p:nvPr/>
        </p:nvSpPr>
        <p:spPr bwMode="auto">
          <a:xfrm rot="-2700000">
            <a:off x="4540250" y="5713413"/>
            <a:ext cx="11493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600">
                <a:solidFill>
                  <a:srgbClr val="000000"/>
                </a:solidFill>
                <a:latin typeface="Times New Roman" panose="02020603050405020304" pitchFamily="18" charset="0"/>
              </a:rPr>
              <a:t>obesity class2</a:t>
            </a:r>
            <a:endParaRPr lang="en-US" altLang="el-GR" sz="1600">
              <a:latin typeface="Times New Roman" panose="02020603050405020304" pitchFamily="18" charset="0"/>
            </a:endParaRPr>
          </a:p>
        </p:txBody>
      </p:sp>
      <p:sp>
        <p:nvSpPr>
          <p:cNvPr id="25655" name="Rectangle 55">
            <a:extLst>
              <a:ext uri="{FF2B5EF4-FFF2-40B4-BE49-F238E27FC236}">
                <a16:creationId xmlns:a16="http://schemas.microsoft.com/office/drawing/2014/main" xmlns="" id="{B7607240-08D0-487D-922C-5C38E94F917C}"/>
              </a:ext>
            </a:extLst>
          </p:cNvPr>
          <p:cNvSpPr>
            <a:spLocks noChangeArrowheads="1"/>
          </p:cNvSpPr>
          <p:nvPr/>
        </p:nvSpPr>
        <p:spPr bwMode="auto">
          <a:xfrm rot="-2700000">
            <a:off x="5532438" y="5713413"/>
            <a:ext cx="12001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600">
                <a:solidFill>
                  <a:srgbClr val="000000"/>
                </a:solidFill>
                <a:latin typeface="Times New Roman" panose="02020603050405020304" pitchFamily="18" charset="0"/>
              </a:rPr>
              <a:t>obesity class 3</a:t>
            </a:r>
            <a:endParaRPr lang="en-US" altLang="el-GR" sz="1600">
              <a:latin typeface="Times New Roman" panose="02020603050405020304" pitchFamily="18" charset="0"/>
            </a:endParaRPr>
          </a:p>
        </p:txBody>
      </p:sp>
      <p:sp>
        <p:nvSpPr>
          <p:cNvPr id="25656" name="Rectangle 56">
            <a:extLst>
              <a:ext uri="{FF2B5EF4-FFF2-40B4-BE49-F238E27FC236}">
                <a16:creationId xmlns:a16="http://schemas.microsoft.com/office/drawing/2014/main" xmlns="" id="{BDDA9DD5-A1D5-42BF-ADC3-2148FD1DDE18}"/>
              </a:ext>
            </a:extLst>
          </p:cNvPr>
          <p:cNvSpPr>
            <a:spLocks noChangeArrowheads="1"/>
          </p:cNvSpPr>
          <p:nvPr/>
        </p:nvSpPr>
        <p:spPr bwMode="auto">
          <a:xfrm>
            <a:off x="7239000" y="2528888"/>
            <a:ext cx="1546225" cy="915987"/>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57" name="Rectangle 57">
            <a:extLst>
              <a:ext uri="{FF2B5EF4-FFF2-40B4-BE49-F238E27FC236}">
                <a16:creationId xmlns:a16="http://schemas.microsoft.com/office/drawing/2014/main" xmlns="" id="{CB6D122D-0B64-468E-8A81-0F3D83F07072}"/>
              </a:ext>
            </a:extLst>
          </p:cNvPr>
          <p:cNvSpPr>
            <a:spLocks noChangeArrowheads="1"/>
          </p:cNvSpPr>
          <p:nvPr/>
        </p:nvSpPr>
        <p:spPr bwMode="auto">
          <a:xfrm>
            <a:off x="7343775" y="2686050"/>
            <a:ext cx="196850" cy="195263"/>
          </a:xfrm>
          <a:prstGeom prst="rect">
            <a:avLst/>
          </a:prstGeom>
          <a:solidFill>
            <a:srgbClr val="003366"/>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58" name="Rectangle 58">
            <a:extLst>
              <a:ext uri="{FF2B5EF4-FFF2-40B4-BE49-F238E27FC236}">
                <a16:creationId xmlns:a16="http://schemas.microsoft.com/office/drawing/2014/main" xmlns="" id="{5201684B-7D84-4CCC-A5C0-EDAF4A930FB0}"/>
              </a:ext>
            </a:extLst>
          </p:cNvPr>
          <p:cNvSpPr>
            <a:spLocks noChangeArrowheads="1"/>
          </p:cNvSpPr>
          <p:nvPr/>
        </p:nvSpPr>
        <p:spPr bwMode="auto">
          <a:xfrm>
            <a:off x="7632700" y="2606675"/>
            <a:ext cx="5524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500">
                <a:solidFill>
                  <a:srgbClr val="000000"/>
                </a:solidFill>
                <a:latin typeface="Times New Roman" panose="02020603050405020304" pitchFamily="18" charset="0"/>
              </a:rPr>
              <a:t>men</a:t>
            </a:r>
            <a:endParaRPr lang="en-US" altLang="el-GR" sz="2400">
              <a:latin typeface="Times New Roman" panose="02020603050405020304" pitchFamily="18" charset="0"/>
            </a:endParaRPr>
          </a:p>
        </p:txBody>
      </p:sp>
      <p:sp>
        <p:nvSpPr>
          <p:cNvPr id="25659" name="Rectangle 59">
            <a:extLst>
              <a:ext uri="{FF2B5EF4-FFF2-40B4-BE49-F238E27FC236}">
                <a16:creationId xmlns:a16="http://schemas.microsoft.com/office/drawing/2014/main" xmlns="" id="{3C1056BC-66C9-4746-8FF0-93BB1FF4E1C5}"/>
              </a:ext>
            </a:extLst>
          </p:cNvPr>
          <p:cNvSpPr>
            <a:spLocks noChangeArrowheads="1"/>
          </p:cNvSpPr>
          <p:nvPr/>
        </p:nvSpPr>
        <p:spPr bwMode="auto">
          <a:xfrm>
            <a:off x="7343775" y="3144838"/>
            <a:ext cx="196850" cy="195262"/>
          </a:xfrm>
          <a:prstGeom prst="rect">
            <a:avLst/>
          </a:prstGeom>
          <a:solidFill>
            <a:srgbClr val="EC008C"/>
          </a:solidFill>
          <a:ln w="12700">
            <a:solidFill>
              <a:srgbClr val="000000"/>
            </a:solidFill>
            <a:miter lim="800000"/>
            <a:headEnd/>
            <a:tailEnd/>
          </a:ln>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25660" name="Rectangle 60">
            <a:extLst>
              <a:ext uri="{FF2B5EF4-FFF2-40B4-BE49-F238E27FC236}">
                <a16:creationId xmlns:a16="http://schemas.microsoft.com/office/drawing/2014/main" xmlns="" id="{D85E7196-C389-4BAD-94A7-78012302E708}"/>
              </a:ext>
            </a:extLst>
          </p:cNvPr>
          <p:cNvSpPr>
            <a:spLocks noChangeArrowheads="1"/>
          </p:cNvSpPr>
          <p:nvPr/>
        </p:nvSpPr>
        <p:spPr bwMode="auto">
          <a:xfrm>
            <a:off x="7632700" y="3065463"/>
            <a:ext cx="942975"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500">
                <a:solidFill>
                  <a:srgbClr val="000000"/>
                </a:solidFill>
                <a:latin typeface="Times New Roman" panose="02020603050405020304" pitchFamily="18" charset="0"/>
              </a:rPr>
              <a:t>women</a:t>
            </a:r>
            <a:endParaRPr lang="en-US" altLang="el-GR" sz="2400">
              <a:latin typeface="Times New Roman" panose="02020603050405020304" pitchFamily="18" charset="0"/>
            </a:endParaRPr>
          </a:p>
        </p:txBody>
      </p:sp>
      <p:sp>
        <p:nvSpPr>
          <p:cNvPr id="25661" name="Rectangle 61">
            <a:extLst>
              <a:ext uri="{FF2B5EF4-FFF2-40B4-BE49-F238E27FC236}">
                <a16:creationId xmlns:a16="http://schemas.microsoft.com/office/drawing/2014/main" xmlns="" id="{FD3631F7-27C6-41BC-A250-FA087CBEEC7F}"/>
              </a:ext>
            </a:extLst>
          </p:cNvPr>
          <p:cNvSpPr>
            <a:spLocks noChangeArrowheads="1"/>
          </p:cNvSpPr>
          <p:nvPr/>
        </p:nvSpPr>
        <p:spPr bwMode="auto">
          <a:xfrm>
            <a:off x="457200" y="1295400"/>
            <a:ext cx="4413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a:solidFill>
                  <a:srgbClr val="000000"/>
                </a:solidFill>
                <a:latin typeface="Times New Roman" panose="02020603050405020304" pitchFamily="18" charset="0"/>
              </a:rPr>
              <a:t>%</a:t>
            </a:r>
            <a:endParaRPr lang="fr-FR" altLang="el-GR" sz="2400">
              <a:solidFill>
                <a:srgbClr val="000000"/>
              </a:solidFill>
              <a:latin typeface="Times New Roman" panose="02020603050405020304" pitchFamily="18" charset="0"/>
            </a:endParaRPr>
          </a:p>
        </p:txBody>
      </p:sp>
      <p:sp>
        <p:nvSpPr>
          <p:cNvPr id="25662" name="Rectangle 62">
            <a:extLst>
              <a:ext uri="{FF2B5EF4-FFF2-40B4-BE49-F238E27FC236}">
                <a16:creationId xmlns:a16="http://schemas.microsoft.com/office/drawing/2014/main" xmlns="" id="{ADDB73D3-528B-4912-ADB5-FFE2E8F6D20E}"/>
              </a:ext>
            </a:extLst>
          </p:cNvPr>
          <p:cNvSpPr>
            <a:spLocks noChangeArrowheads="1"/>
          </p:cNvSpPr>
          <p:nvPr/>
        </p:nvSpPr>
        <p:spPr bwMode="auto">
          <a:xfrm>
            <a:off x="152400" y="4953000"/>
            <a:ext cx="7162800" cy="2762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430" tIns="45715" rIns="91430" bIns="45715">
            <a:spAutoFit/>
          </a:bodyPr>
          <a:lstStyle>
            <a:lvl1pPr defTabSz="566738">
              <a:spcBef>
                <a:spcPct val="20000"/>
              </a:spcBef>
              <a:buFont typeface="Arial" panose="020B0604020202020204" pitchFamily="34" charset="0"/>
              <a:buChar char="•"/>
              <a:tabLst>
                <a:tab pos="1433513" algn="l"/>
                <a:tab pos="2287588" algn="l"/>
                <a:tab pos="3238500" algn="l"/>
                <a:tab pos="4192588" algn="l"/>
                <a:tab pos="5145088" algn="l"/>
                <a:tab pos="6196013" algn="l"/>
              </a:tabLst>
              <a:defRPr sz="3200">
                <a:solidFill>
                  <a:schemeClr val="tx1"/>
                </a:solidFill>
                <a:latin typeface="Calibri" panose="020F0502020204030204" pitchFamily="34" charset="0"/>
              </a:defRPr>
            </a:lvl1pPr>
            <a:lvl2pPr marL="742950" indent="-285750" defTabSz="566738">
              <a:spcBef>
                <a:spcPct val="20000"/>
              </a:spcBef>
              <a:buFont typeface="Arial" panose="020B0604020202020204" pitchFamily="34" charset="0"/>
              <a:buChar char="–"/>
              <a:tabLst>
                <a:tab pos="1433513" algn="l"/>
                <a:tab pos="2287588" algn="l"/>
                <a:tab pos="3238500" algn="l"/>
                <a:tab pos="4192588" algn="l"/>
                <a:tab pos="5145088" algn="l"/>
                <a:tab pos="6196013" algn="l"/>
              </a:tabLst>
              <a:defRPr sz="2800">
                <a:solidFill>
                  <a:schemeClr val="tx1"/>
                </a:solidFill>
                <a:latin typeface="Calibri" panose="020F0502020204030204" pitchFamily="34" charset="0"/>
              </a:defRPr>
            </a:lvl2pPr>
            <a:lvl3pPr marL="1143000" indent="-228600" defTabSz="566738">
              <a:spcBef>
                <a:spcPct val="20000"/>
              </a:spcBef>
              <a:buFont typeface="Arial" panose="020B0604020202020204" pitchFamily="34" charset="0"/>
              <a:buChar char="•"/>
              <a:tabLst>
                <a:tab pos="1433513" algn="l"/>
                <a:tab pos="2287588" algn="l"/>
                <a:tab pos="3238500" algn="l"/>
                <a:tab pos="4192588" algn="l"/>
                <a:tab pos="5145088" algn="l"/>
                <a:tab pos="6196013" algn="l"/>
              </a:tabLst>
              <a:defRPr sz="2400">
                <a:solidFill>
                  <a:schemeClr val="tx1"/>
                </a:solidFill>
                <a:latin typeface="Calibri" panose="020F0502020204030204" pitchFamily="34" charset="0"/>
              </a:defRPr>
            </a:lvl3pPr>
            <a:lvl4pPr marL="1600200" indent="-228600" defTabSz="566738">
              <a:spcBef>
                <a:spcPct val="20000"/>
              </a:spcBef>
              <a:buFont typeface="Arial" panose="020B0604020202020204" pitchFamily="34" charset="0"/>
              <a:buChar char="–"/>
              <a:tabLst>
                <a:tab pos="1433513" algn="l"/>
                <a:tab pos="2287588" algn="l"/>
                <a:tab pos="3238500" algn="l"/>
                <a:tab pos="4192588" algn="l"/>
                <a:tab pos="5145088" algn="l"/>
                <a:tab pos="6196013" algn="l"/>
              </a:tabLst>
              <a:defRPr sz="2000">
                <a:solidFill>
                  <a:schemeClr val="tx1"/>
                </a:solidFill>
                <a:latin typeface="Calibri" panose="020F0502020204030204" pitchFamily="34" charset="0"/>
              </a:defRPr>
            </a:lvl4pPr>
            <a:lvl5pPr marL="2057400" indent="-228600" defTabSz="566738">
              <a:spcBef>
                <a:spcPct val="20000"/>
              </a:spcBef>
              <a:buFont typeface="Arial" panose="020B0604020202020204" pitchFamily="34" charset="0"/>
              <a:buChar char="»"/>
              <a:tabLst>
                <a:tab pos="1433513" algn="l"/>
                <a:tab pos="2287588" algn="l"/>
                <a:tab pos="3238500" algn="l"/>
                <a:tab pos="4192588" algn="l"/>
                <a:tab pos="5145088" algn="l"/>
                <a:tab pos="6196013" algn="l"/>
              </a:tabLst>
              <a:defRPr sz="2000">
                <a:solidFill>
                  <a:schemeClr val="tx1"/>
                </a:solidFill>
                <a:latin typeface="Calibri" panose="020F0502020204030204" pitchFamily="34" charset="0"/>
              </a:defRPr>
            </a:lvl5pPr>
            <a:lvl6pPr marL="2514600" indent="-228600" defTabSz="566738" eaLnBrk="0" fontAlgn="base" hangingPunct="0">
              <a:spcBef>
                <a:spcPct val="20000"/>
              </a:spcBef>
              <a:spcAft>
                <a:spcPct val="0"/>
              </a:spcAft>
              <a:buFont typeface="Arial" panose="020B0604020202020204" pitchFamily="34" charset="0"/>
              <a:buChar char="»"/>
              <a:tabLst>
                <a:tab pos="1433513" algn="l"/>
                <a:tab pos="2287588" algn="l"/>
                <a:tab pos="3238500" algn="l"/>
                <a:tab pos="4192588" algn="l"/>
                <a:tab pos="5145088" algn="l"/>
                <a:tab pos="6196013" algn="l"/>
              </a:tabLst>
              <a:defRPr sz="2000">
                <a:solidFill>
                  <a:schemeClr val="tx1"/>
                </a:solidFill>
                <a:latin typeface="Calibri" panose="020F0502020204030204" pitchFamily="34" charset="0"/>
              </a:defRPr>
            </a:lvl6pPr>
            <a:lvl7pPr marL="2971800" indent="-228600" defTabSz="566738" eaLnBrk="0" fontAlgn="base" hangingPunct="0">
              <a:spcBef>
                <a:spcPct val="20000"/>
              </a:spcBef>
              <a:spcAft>
                <a:spcPct val="0"/>
              </a:spcAft>
              <a:buFont typeface="Arial" panose="020B0604020202020204" pitchFamily="34" charset="0"/>
              <a:buChar char="»"/>
              <a:tabLst>
                <a:tab pos="1433513" algn="l"/>
                <a:tab pos="2287588" algn="l"/>
                <a:tab pos="3238500" algn="l"/>
                <a:tab pos="4192588" algn="l"/>
                <a:tab pos="5145088" algn="l"/>
                <a:tab pos="6196013" algn="l"/>
              </a:tabLst>
              <a:defRPr sz="2000">
                <a:solidFill>
                  <a:schemeClr val="tx1"/>
                </a:solidFill>
                <a:latin typeface="Calibri" panose="020F0502020204030204" pitchFamily="34" charset="0"/>
              </a:defRPr>
            </a:lvl7pPr>
            <a:lvl8pPr marL="3429000" indent="-228600" defTabSz="566738" eaLnBrk="0" fontAlgn="base" hangingPunct="0">
              <a:spcBef>
                <a:spcPct val="20000"/>
              </a:spcBef>
              <a:spcAft>
                <a:spcPct val="0"/>
              </a:spcAft>
              <a:buFont typeface="Arial" panose="020B0604020202020204" pitchFamily="34" charset="0"/>
              <a:buChar char="»"/>
              <a:tabLst>
                <a:tab pos="1433513" algn="l"/>
                <a:tab pos="2287588" algn="l"/>
                <a:tab pos="3238500" algn="l"/>
                <a:tab pos="4192588" algn="l"/>
                <a:tab pos="5145088" algn="l"/>
                <a:tab pos="6196013" algn="l"/>
              </a:tabLst>
              <a:defRPr sz="2000">
                <a:solidFill>
                  <a:schemeClr val="tx1"/>
                </a:solidFill>
                <a:latin typeface="Calibri" panose="020F0502020204030204" pitchFamily="34" charset="0"/>
              </a:defRPr>
            </a:lvl8pPr>
            <a:lvl9pPr marL="3886200" indent="-228600" defTabSz="566738" eaLnBrk="0" fontAlgn="base" hangingPunct="0">
              <a:spcBef>
                <a:spcPct val="20000"/>
              </a:spcBef>
              <a:spcAft>
                <a:spcPct val="0"/>
              </a:spcAft>
              <a:buFont typeface="Arial" panose="020B0604020202020204" pitchFamily="34" charset="0"/>
              <a:buChar char="»"/>
              <a:tabLst>
                <a:tab pos="1433513" algn="l"/>
                <a:tab pos="2287588" algn="l"/>
                <a:tab pos="3238500" algn="l"/>
                <a:tab pos="4192588" algn="l"/>
                <a:tab pos="5145088" algn="l"/>
                <a:tab pos="6196013" algn="l"/>
              </a:tabLst>
              <a:defRPr sz="2000">
                <a:solidFill>
                  <a:schemeClr val="tx1"/>
                </a:solidFill>
                <a:latin typeface="Calibri" panose="020F0502020204030204" pitchFamily="34" charset="0"/>
              </a:defRPr>
            </a:lvl9pPr>
          </a:lstStyle>
          <a:p>
            <a:pPr>
              <a:spcBef>
                <a:spcPct val="0"/>
              </a:spcBef>
              <a:buClr>
                <a:srgbClr val="67CFE1"/>
              </a:buClr>
              <a:buFontTx/>
              <a:buNone/>
            </a:pPr>
            <a:r>
              <a:rPr lang="fr-FR" altLang="el-GR" sz="1200">
                <a:latin typeface="Times New Roman" panose="02020603050405020304" pitchFamily="18" charset="0"/>
              </a:rPr>
              <a:t>BMI(kg/m</a:t>
            </a:r>
            <a:r>
              <a:rPr lang="fr-FR" altLang="el-GR" sz="1200" baseline="30000">
                <a:latin typeface="Times New Roman" panose="02020603050405020304" pitchFamily="18" charset="0"/>
              </a:rPr>
              <a:t>2</a:t>
            </a:r>
            <a:r>
              <a:rPr lang="fr-FR" altLang="el-GR" sz="1200">
                <a:latin typeface="Times New Roman" panose="02020603050405020304" pitchFamily="18" charset="0"/>
              </a:rPr>
              <a:t>)	&lt;18.5	18.5-24.9	25-29.9	30-34.9	35-39.9	</a:t>
            </a:r>
            <a:r>
              <a:rPr lang="fr-FR" altLang="el-GR" sz="1200">
                <a:latin typeface="Times New Roman" panose="02020603050405020304" pitchFamily="18" charset="0"/>
                <a:ea typeface="Arial Unicode MS" pitchFamily="34" charset="-128"/>
              </a:rPr>
              <a:t>≥40</a:t>
            </a:r>
            <a:endParaRPr lang="en-US" altLang="el-GR" sz="1200">
              <a:latin typeface="Times New Roman" panose="02020603050405020304" pitchFamily="18" charset="0"/>
            </a:endParaRPr>
          </a:p>
        </p:txBody>
      </p:sp>
      <p:pic>
        <p:nvPicPr>
          <p:cNvPr id="25663" name="Picture 64">
            <a:extLst>
              <a:ext uri="{FF2B5EF4-FFF2-40B4-BE49-F238E27FC236}">
                <a16:creationId xmlns:a16="http://schemas.microsoft.com/office/drawing/2014/main" xmlns="" id="{8C1F6E79-F591-4186-B444-76FDFA64485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00175" y="685800"/>
            <a:ext cx="3086100"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08D2E905-8000-481A-BC06-99E168847D1C}"/>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11 - Ομάδα">
            <a:extLst>
              <a:ext uri="{FF2B5EF4-FFF2-40B4-BE49-F238E27FC236}">
                <a16:creationId xmlns:a16="http://schemas.microsoft.com/office/drawing/2014/main" xmlns="" id="{6309D8C1-426E-47F9-9137-06E0EE9B93CB}"/>
              </a:ext>
            </a:extLst>
          </p:cNvPr>
          <p:cNvGrpSpPr>
            <a:grpSpLocks/>
          </p:cNvGrpSpPr>
          <p:nvPr/>
        </p:nvGrpSpPr>
        <p:grpSpPr bwMode="auto">
          <a:xfrm>
            <a:off x="684213" y="188913"/>
            <a:ext cx="7848600" cy="6407150"/>
            <a:chOff x="684213" y="377826"/>
            <a:chExt cx="7848600" cy="6407150"/>
          </a:xfrm>
        </p:grpSpPr>
        <p:grpSp>
          <p:nvGrpSpPr>
            <p:cNvPr id="5128" name="Group 3">
              <a:extLst>
                <a:ext uri="{FF2B5EF4-FFF2-40B4-BE49-F238E27FC236}">
                  <a16:creationId xmlns:a16="http://schemas.microsoft.com/office/drawing/2014/main" xmlns="" id="{0F16B45C-059A-4BD6-B203-42C8AB46C647}"/>
                </a:ext>
              </a:extLst>
            </p:cNvPr>
            <p:cNvGrpSpPr>
              <a:grpSpLocks/>
            </p:cNvGrpSpPr>
            <p:nvPr/>
          </p:nvGrpSpPr>
          <p:grpSpPr bwMode="auto">
            <a:xfrm>
              <a:off x="684213" y="377826"/>
              <a:ext cx="7848600" cy="6407150"/>
              <a:chOff x="431" y="238"/>
              <a:chExt cx="4944" cy="4036"/>
            </a:xfrm>
          </p:grpSpPr>
          <p:graphicFrame>
            <p:nvGraphicFramePr>
              <p:cNvPr id="5131" name="Object 2">
                <a:extLst>
                  <a:ext uri="{FF2B5EF4-FFF2-40B4-BE49-F238E27FC236}">
                    <a16:creationId xmlns:a16="http://schemas.microsoft.com/office/drawing/2014/main" xmlns="" id="{7E4437B7-1FC2-416F-A07F-A597D8D63160}"/>
                  </a:ext>
                </a:extLst>
              </p:cNvPr>
              <p:cNvGraphicFramePr>
                <a:graphicFrameLocks noChangeAspect="1"/>
              </p:cNvGraphicFramePr>
              <p:nvPr/>
            </p:nvGraphicFramePr>
            <p:xfrm>
              <a:off x="431" y="238"/>
              <a:ext cx="3491" cy="4036"/>
            </p:xfrm>
            <a:graphic>
              <a:graphicData uri="http://schemas.openxmlformats.org/presentationml/2006/ole">
                <p:oleObj spid="_x0000_s5135" name="Photo Editor Photo" r:id="rId4" imgW="5866667" imgH="7009524" progId="">
                  <p:embed/>
                </p:oleObj>
              </a:graphicData>
            </a:graphic>
          </p:graphicFrame>
          <p:sp>
            <p:nvSpPr>
              <p:cNvPr id="5132" name="Text Box 6">
                <a:extLst>
                  <a:ext uri="{FF2B5EF4-FFF2-40B4-BE49-F238E27FC236}">
                    <a16:creationId xmlns:a16="http://schemas.microsoft.com/office/drawing/2014/main" xmlns="" id="{979A60E2-F5DA-4E26-9306-85B94986C784}"/>
                  </a:ext>
                </a:extLst>
              </p:cNvPr>
              <p:cNvSpPr txBox="1">
                <a:spLocks noChangeArrowheads="1"/>
              </p:cNvSpPr>
              <p:nvPr/>
            </p:nvSpPr>
            <p:spPr bwMode="auto">
              <a:xfrm>
                <a:off x="4014" y="436"/>
                <a:ext cx="136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l-GR" sz="2400" b="1">
                    <a:solidFill>
                      <a:schemeClr val="accent1"/>
                    </a:solidFill>
                    <a:latin typeface="Times New Roman" panose="02020603050405020304" pitchFamily="18" charset="0"/>
                  </a:rPr>
                  <a:t>EFFECTIVE VOLUME</a:t>
                </a:r>
                <a:endParaRPr lang="el-GR" altLang="el-GR" sz="2400" b="1">
                  <a:solidFill>
                    <a:schemeClr val="accent1"/>
                  </a:solidFill>
                  <a:latin typeface="Times New Roman" panose="02020603050405020304" pitchFamily="18" charset="0"/>
                </a:endParaRPr>
              </a:p>
            </p:txBody>
          </p:sp>
          <p:sp>
            <p:nvSpPr>
              <p:cNvPr id="5133" name="Line 7">
                <a:extLst>
                  <a:ext uri="{FF2B5EF4-FFF2-40B4-BE49-F238E27FC236}">
                    <a16:creationId xmlns:a16="http://schemas.microsoft.com/office/drawing/2014/main" xmlns="" id="{68E13227-A6F0-49BF-ADF7-8BF22C62373B}"/>
                  </a:ext>
                </a:extLst>
              </p:cNvPr>
              <p:cNvSpPr>
                <a:spLocks noChangeShapeType="1"/>
              </p:cNvSpPr>
              <p:nvPr/>
            </p:nvSpPr>
            <p:spPr bwMode="auto">
              <a:xfrm flipH="1">
                <a:off x="3787" y="845"/>
                <a:ext cx="363" cy="1026"/>
              </a:xfrm>
              <a:prstGeom prst="line">
                <a:avLst/>
              </a:prstGeom>
              <a:noFill/>
              <a:ln w="50800">
                <a:solidFill>
                  <a:schemeClr val="accent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l-GR"/>
              </a:p>
            </p:txBody>
          </p:sp>
        </p:grpSp>
        <p:sp>
          <p:nvSpPr>
            <p:cNvPr id="5129" name="9 - TextBox">
              <a:extLst>
                <a:ext uri="{FF2B5EF4-FFF2-40B4-BE49-F238E27FC236}">
                  <a16:creationId xmlns:a16="http://schemas.microsoft.com/office/drawing/2014/main" xmlns="" id="{DE2D3E5D-40F7-4130-AB68-79CE468B7A46}"/>
                </a:ext>
              </a:extLst>
            </p:cNvPr>
            <p:cNvSpPr txBox="1">
              <a:spLocks noChangeArrowheads="1"/>
            </p:cNvSpPr>
            <p:nvPr/>
          </p:nvSpPr>
          <p:spPr bwMode="auto">
            <a:xfrm>
              <a:off x="1188072" y="4574142"/>
              <a:ext cx="15841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b="1">
                  <a:latin typeface="Times New Roman" panose="02020603050405020304" pitchFamily="18" charset="0"/>
                </a:rPr>
                <a:t>30 kg</a:t>
              </a:r>
              <a:endParaRPr lang="el-GR" altLang="el-GR" sz="2400" b="1">
                <a:latin typeface="Times New Roman" panose="02020603050405020304" pitchFamily="18" charset="0"/>
              </a:endParaRPr>
            </a:p>
          </p:txBody>
        </p:sp>
        <p:sp>
          <p:nvSpPr>
            <p:cNvPr id="5130" name="10 - TextBox">
              <a:extLst>
                <a:ext uri="{FF2B5EF4-FFF2-40B4-BE49-F238E27FC236}">
                  <a16:creationId xmlns:a16="http://schemas.microsoft.com/office/drawing/2014/main" xmlns="" id="{8C03F399-B458-4653-A2C5-7609D877C3D1}"/>
                </a:ext>
              </a:extLst>
            </p:cNvPr>
            <p:cNvSpPr txBox="1">
              <a:spLocks noChangeArrowheads="1"/>
            </p:cNvSpPr>
            <p:nvPr/>
          </p:nvSpPr>
          <p:spPr bwMode="auto">
            <a:xfrm>
              <a:off x="1188072" y="6016997"/>
              <a:ext cx="15841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b="1">
                  <a:latin typeface="Times New Roman" panose="02020603050405020304" pitchFamily="18" charset="0"/>
                </a:rPr>
                <a:t>0.3 kg</a:t>
              </a:r>
              <a:endParaRPr lang="el-GR" altLang="el-GR" sz="2400" b="1">
                <a:latin typeface="Times New Roman" panose="02020603050405020304" pitchFamily="18" charset="0"/>
              </a:endParaRPr>
            </a:p>
          </p:txBody>
        </p:sp>
      </p:grpSp>
      <p:sp>
        <p:nvSpPr>
          <p:cNvPr id="14" name="13 - Λυγισμένο βέλος">
            <a:extLst>
              <a:ext uri="{FF2B5EF4-FFF2-40B4-BE49-F238E27FC236}">
                <a16:creationId xmlns:a16="http://schemas.microsoft.com/office/drawing/2014/main" xmlns="" id="{2D641F1B-E4C4-4AAC-B3AB-2E8901037926}"/>
              </a:ext>
            </a:extLst>
          </p:cNvPr>
          <p:cNvSpPr/>
          <p:nvPr/>
        </p:nvSpPr>
        <p:spPr bwMode="auto">
          <a:xfrm rot="10800000">
            <a:off x="5353050" y="5264150"/>
            <a:ext cx="873125" cy="79533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5124" name="9 - TextBox">
            <a:extLst>
              <a:ext uri="{FF2B5EF4-FFF2-40B4-BE49-F238E27FC236}">
                <a16:creationId xmlns:a16="http://schemas.microsoft.com/office/drawing/2014/main" xmlns="" id="{8F30116D-CCCA-4387-A44F-D7A5DD6E8522}"/>
              </a:ext>
            </a:extLst>
          </p:cNvPr>
          <p:cNvSpPr txBox="1">
            <a:spLocks noChangeArrowheads="1"/>
          </p:cNvSpPr>
          <p:nvPr/>
        </p:nvSpPr>
        <p:spPr bwMode="auto">
          <a:xfrm>
            <a:off x="3692525" y="4144963"/>
            <a:ext cx="1614488"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b="1">
                <a:latin typeface="Verdana" panose="020B0604030504040204" pitchFamily="34" charset="0"/>
              </a:rPr>
              <a:t>1 L/min</a:t>
            </a:r>
            <a:endParaRPr lang="el-GR" altLang="el-GR" sz="2400" b="1">
              <a:latin typeface="Verdana" panose="020B0604030504040204" pitchFamily="34" charset="0"/>
            </a:endParaRPr>
          </a:p>
        </p:txBody>
      </p:sp>
      <p:sp>
        <p:nvSpPr>
          <p:cNvPr id="5125" name="8 - TextBox">
            <a:extLst>
              <a:ext uri="{FF2B5EF4-FFF2-40B4-BE49-F238E27FC236}">
                <a16:creationId xmlns:a16="http://schemas.microsoft.com/office/drawing/2014/main" xmlns="" id="{47E89507-4C2E-4B77-943E-51D1AD2B642A}"/>
              </a:ext>
            </a:extLst>
          </p:cNvPr>
          <p:cNvSpPr txBox="1">
            <a:spLocks noChangeArrowheads="1"/>
          </p:cNvSpPr>
          <p:nvPr/>
        </p:nvSpPr>
        <p:spPr bwMode="auto">
          <a:xfrm>
            <a:off x="3768725" y="5659438"/>
            <a:ext cx="1582738"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b="1">
                <a:latin typeface="Verdana" panose="020B0604030504040204" pitchFamily="34" charset="0"/>
              </a:rPr>
              <a:t>1 L/min</a:t>
            </a:r>
            <a:endParaRPr lang="el-GR" altLang="el-GR" sz="2400" b="1">
              <a:latin typeface="Verdana" panose="020B0604030504040204" pitchFamily="34" charset="0"/>
            </a:endParaRPr>
          </a:p>
        </p:txBody>
      </p:sp>
      <p:sp>
        <p:nvSpPr>
          <p:cNvPr id="17" name="16 - Λυγισμένο βέλος">
            <a:extLst>
              <a:ext uri="{FF2B5EF4-FFF2-40B4-BE49-F238E27FC236}">
                <a16:creationId xmlns:a16="http://schemas.microsoft.com/office/drawing/2014/main" xmlns="" id="{A9DFC34E-D6F7-4194-93BB-8FC66BFB9BAE}"/>
              </a:ext>
            </a:extLst>
          </p:cNvPr>
          <p:cNvSpPr/>
          <p:nvPr/>
        </p:nvSpPr>
        <p:spPr bwMode="auto">
          <a:xfrm rot="10800000">
            <a:off x="5338763" y="3744913"/>
            <a:ext cx="873125" cy="7953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pic>
        <p:nvPicPr>
          <p:cNvPr id="3" name="Εγγεγραμμένος ήχος">
            <a:hlinkClick r:id="" action="ppaction://media"/>
            <a:extLst>
              <a:ext uri="{FF2B5EF4-FFF2-40B4-BE49-F238E27FC236}">
                <a16:creationId xmlns:a16="http://schemas.microsoft.com/office/drawing/2014/main" xmlns="" id="{8F2990BD-5C7B-401A-B6B2-27D688F9F4F2}"/>
              </a:ext>
            </a:extLst>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le0005">
            <a:extLst>
              <a:ext uri="{FF2B5EF4-FFF2-40B4-BE49-F238E27FC236}">
                <a16:creationId xmlns:a16="http://schemas.microsoft.com/office/drawing/2014/main" xmlns="" id="{47AD389D-4792-4F79-8C2B-AE171A9D566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32446" t="24792" r="26468" b="22708"/>
          <a:stretch>
            <a:fillRect/>
          </a:stretch>
        </p:blipFill>
        <p:spPr bwMode="auto">
          <a:xfrm>
            <a:off x="1476375" y="187325"/>
            <a:ext cx="648017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D7C1226F-3580-4A9D-9792-970227AB32F6}"/>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xmlns="" id="{59D8DA59-A961-418F-87EB-CA8D776FF0E9}"/>
              </a:ext>
            </a:extLst>
          </p:cNvPr>
          <p:cNvSpPr>
            <a:spLocks noGrp="1"/>
          </p:cNvSpPr>
          <p:nvPr>
            <p:ph type="title"/>
          </p:nvPr>
        </p:nvSpPr>
        <p:spPr/>
        <p:txBody>
          <a:bodyPr/>
          <a:lstStyle/>
          <a:p>
            <a:endParaRPr lang="el-GR" altLang="el-GR"/>
          </a:p>
        </p:txBody>
      </p:sp>
      <p:sp>
        <p:nvSpPr>
          <p:cNvPr id="29699" name="Content Placeholder 2">
            <a:extLst>
              <a:ext uri="{FF2B5EF4-FFF2-40B4-BE49-F238E27FC236}">
                <a16:creationId xmlns:a16="http://schemas.microsoft.com/office/drawing/2014/main" xmlns="" id="{CC864521-5971-4AE9-91CB-A2D8CBE479C2}"/>
              </a:ext>
            </a:extLst>
          </p:cNvPr>
          <p:cNvSpPr>
            <a:spLocks noGrp="1"/>
          </p:cNvSpPr>
          <p:nvPr>
            <p:ph sz="half" idx="1"/>
          </p:nvPr>
        </p:nvSpPr>
        <p:spPr/>
        <p:txBody>
          <a:bodyPr/>
          <a:lstStyle/>
          <a:p>
            <a:endParaRPr lang="el-GR" altLang="el-GR"/>
          </a:p>
        </p:txBody>
      </p:sp>
      <p:sp>
        <p:nvSpPr>
          <p:cNvPr id="29700" name="Content Placeholder 3">
            <a:extLst>
              <a:ext uri="{FF2B5EF4-FFF2-40B4-BE49-F238E27FC236}">
                <a16:creationId xmlns:a16="http://schemas.microsoft.com/office/drawing/2014/main" xmlns="" id="{A709FE19-18E8-487A-8F2D-0112CEFC45C6}"/>
              </a:ext>
            </a:extLst>
          </p:cNvPr>
          <p:cNvSpPr>
            <a:spLocks noGrp="1"/>
          </p:cNvSpPr>
          <p:nvPr>
            <p:ph sz="half" idx="2"/>
          </p:nvPr>
        </p:nvSpPr>
        <p:spPr/>
        <p:txBody>
          <a:bodyPr/>
          <a:lstStyle/>
          <a:p>
            <a:endParaRPr lang="el-GR" altLang="el-GR"/>
          </a:p>
        </p:txBody>
      </p:sp>
      <p:grpSp>
        <p:nvGrpSpPr>
          <p:cNvPr id="29701" name="Group 6">
            <a:extLst>
              <a:ext uri="{FF2B5EF4-FFF2-40B4-BE49-F238E27FC236}">
                <a16:creationId xmlns:a16="http://schemas.microsoft.com/office/drawing/2014/main" xmlns="" id="{A8B4D972-97E0-4550-829A-FB3EB97F8329}"/>
              </a:ext>
            </a:extLst>
          </p:cNvPr>
          <p:cNvGrpSpPr>
            <a:grpSpLocks/>
          </p:cNvGrpSpPr>
          <p:nvPr/>
        </p:nvGrpSpPr>
        <p:grpSpPr bwMode="auto">
          <a:xfrm>
            <a:off x="0" y="0"/>
            <a:ext cx="9144000" cy="6588125"/>
            <a:chOff x="827584" y="0"/>
            <a:chExt cx="7172325" cy="4947572"/>
          </a:xfrm>
        </p:grpSpPr>
        <p:pic>
          <p:nvPicPr>
            <p:cNvPr id="29703" name="Picture 2">
              <a:extLst>
                <a:ext uri="{FF2B5EF4-FFF2-40B4-BE49-F238E27FC236}">
                  <a16:creationId xmlns:a16="http://schemas.microsoft.com/office/drawing/2014/main" xmlns="" id="{70D3541B-63AF-4A6A-ADD8-909DF1666A7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b="42763"/>
            <a:stretch>
              <a:fillRect/>
            </a:stretch>
          </p:blipFill>
          <p:spPr bwMode="auto">
            <a:xfrm>
              <a:off x="827584" y="0"/>
              <a:ext cx="7172325" cy="3789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4" name="Picture 2">
              <a:extLst>
                <a:ext uri="{FF2B5EF4-FFF2-40B4-BE49-F238E27FC236}">
                  <a16:creationId xmlns:a16="http://schemas.microsoft.com/office/drawing/2014/main" xmlns="" id="{5EF9E5AD-E915-48B2-AE34-234876D7ECE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82129"/>
            <a:stretch>
              <a:fillRect/>
            </a:stretch>
          </p:blipFill>
          <p:spPr bwMode="auto">
            <a:xfrm>
              <a:off x="827584" y="3764537"/>
              <a:ext cx="7172325" cy="1183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Εγγεγραμμένος ήχος">
            <a:hlinkClick r:id="" action="ppaction://media"/>
            <a:extLst>
              <a:ext uri="{FF2B5EF4-FFF2-40B4-BE49-F238E27FC236}">
                <a16:creationId xmlns:a16="http://schemas.microsoft.com/office/drawing/2014/main" xmlns="" id="{D5BBCEFF-0375-44DB-9670-5AF94B4E7C2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xmlns="" id="{B7958EFE-C924-454F-A797-E3A4C8066B35}"/>
              </a:ext>
            </a:extLst>
          </p:cNvPr>
          <p:cNvSpPr>
            <a:spLocks noGrp="1"/>
          </p:cNvSpPr>
          <p:nvPr>
            <p:ph type="title"/>
          </p:nvPr>
        </p:nvSpPr>
        <p:spPr/>
        <p:txBody>
          <a:bodyPr/>
          <a:lstStyle/>
          <a:p>
            <a:endParaRPr lang="el-GR" altLang="el-GR"/>
          </a:p>
        </p:txBody>
      </p:sp>
      <p:sp>
        <p:nvSpPr>
          <p:cNvPr id="30723" name="Content Placeholder 3">
            <a:extLst>
              <a:ext uri="{FF2B5EF4-FFF2-40B4-BE49-F238E27FC236}">
                <a16:creationId xmlns:a16="http://schemas.microsoft.com/office/drawing/2014/main" xmlns="" id="{0D14884A-E5EA-4419-9599-80E01DA5B5F9}"/>
              </a:ext>
            </a:extLst>
          </p:cNvPr>
          <p:cNvSpPr>
            <a:spLocks noGrp="1"/>
          </p:cNvSpPr>
          <p:nvPr>
            <p:ph sz="half" idx="2"/>
          </p:nvPr>
        </p:nvSpPr>
        <p:spPr/>
        <p:txBody>
          <a:bodyPr/>
          <a:lstStyle/>
          <a:p>
            <a:endParaRPr lang="el-GR" altLang="el-GR"/>
          </a:p>
        </p:txBody>
      </p:sp>
      <p:pic>
        <p:nvPicPr>
          <p:cNvPr id="30724" name="Picture 2">
            <a:extLst>
              <a:ext uri="{FF2B5EF4-FFF2-40B4-BE49-F238E27FC236}">
                <a16:creationId xmlns:a16="http://schemas.microsoft.com/office/drawing/2014/main" xmlns="" id="{5AF01117-E945-4FCD-8A44-9B20ACE9DF8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113" y="0"/>
            <a:ext cx="93138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1522E938-75FC-47C3-B355-A8D881A7085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a:extLst>
              <a:ext uri="{FF2B5EF4-FFF2-40B4-BE49-F238E27FC236}">
                <a16:creationId xmlns:a16="http://schemas.microsoft.com/office/drawing/2014/main" xmlns="" id="{F1F85A11-4482-4B96-B666-652EA92594BA}"/>
              </a:ext>
            </a:extLst>
          </p:cNvPr>
          <p:cNvSpPr>
            <a:spLocks noGrp="1"/>
          </p:cNvSpPr>
          <p:nvPr>
            <p:ph type="title"/>
          </p:nvPr>
        </p:nvSpPr>
        <p:spPr/>
        <p:txBody>
          <a:bodyPr/>
          <a:lstStyle/>
          <a:p>
            <a:endParaRPr lang="el-GR" altLang="el-GR"/>
          </a:p>
        </p:txBody>
      </p:sp>
      <p:sp>
        <p:nvSpPr>
          <p:cNvPr id="31747" name="2 - Θέση περιεχομένου">
            <a:extLst>
              <a:ext uri="{FF2B5EF4-FFF2-40B4-BE49-F238E27FC236}">
                <a16:creationId xmlns:a16="http://schemas.microsoft.com/office/drawing/2014/main" xmlns="" id="{A40254EE-F885-4833-8D54-F98A2AE3BE4B}"/>
              </a:ext>
            </a:extLst>
          </p:cNvPr>
          <p:cNvSpPr>
            <a:spLocks noGrp="1"/>
          </p:cNvSpPr>
          <p:nvPr>
            <p:ph sz="quarter" idx="1"/>
          </p:nvPr>
        </p:nvSpPr>
        <p:spPr/>
        <p:txBody>
          <a:bodyPr/>
          <a:lstStyle/>
          <a:p>
            <a:endParaRPr lang="el-GR" altLang="el-GR"/>
          </a:p>
        </p:txBody>
      </p:sp>
      <p:pic>
        <p:nvPicPr>
          <p:cNvPr id="31748" name="Picture 2" descr="Image result for hypertension prevalence">
            <a:extLst>
              <a:ext uri="{FF2B5EF4-FFF2-40B4-BE49-F238E27FC236}">
                <a16:creationId xmlns:a16="http://schemas.microsoft.com/office/drawing/2014/main" xmlns="" id="{EC8D0104-AC70-48F8-BD1B-FAF7DB2BB94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076" t="1289" r="1065" b="3244"/>
          <a:stretch>
            <a:fillRect/>
          </a:stretch>
        </p:blipFill>
        <p:spPr bwMode="auto">
          <a:xfrm>
            <a:off x="423863" y="49213"/>
            <a:ext cx="8374062" cy="680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5420BFE8-667E-495E-82B1-048607835AF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raph_1">
            <a:extLst>
              <a:ext uri="{FF2B5EF4-FFF2-40B4-BE49-F238E27FC236}">
                <a16:creationId xmlns:a16="http://schemas.microsoft.com/office/drawing/2014/main" xmlns="" id="{4D482246-FECF-4582-BD0B-22CDD3B69F7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36850" y="1204913"/>
            <a:ext cx="6172200" cy="446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5">
            <a:extLst>
              <a:ext uri="{FF2B5EF4-FFF2-40B4-BE49-F238E27FC236}">
                <a16:creationId xmlns:a16="http://schemas.microsoft.com/office/drawing/2014/main" xmlns="" id="{BCCAD47F-B4CA-4EDA-9051-ED5439CED3A2}"/>
              </a:ext>
            </a:extLst>
          </p:cNvPr>
          <p:cNvSpPr txBox="1">
            <a:spLocks noChangeArrowheads="1"/>
          </p:cNvSpPr>
          <p:nvPr/>
        </p:nvSpPr>
        <p:spPr bwMode="auto">
          <a:xfrm>
            <a:off x="0" y="6553200"/>
            <a:ext cx="449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el-GR" sz="1000">
                <a:latin typeface="Times New Roman" panose="02020603050405020304" pitchFamily="18" charset="0"/>
              </a:rPr>
              <a:t>Lip G and Bakris G. Handbook Hypertension Management. CMG</a:t>
            </a:r>
            <a:endParaRPr lang="fr-FR" altLang="el-GR" sz="1000">
              <a:latin typeface="Times New Roman" panose="02020603050405020304" pitchFamily="18" charset="0"/>
              <a:ea typeface="ＭＳ Ｐゴシック" panose="020B0600070205080204" pitchFamily="34" charset="-128"/>
            </a:endParaRPr>
          </a:p>
          <a:p>
            <a:pPr>
              <a:spcBef>
                <a:spcPct val="0"/>
              </a:spcBef>
              <a:buFontTx/>
              <a:buNone/>
            </a:pPr>
            <a:endParaRPr lang="fr-FR" altLang="el-GR" sz="1000">
              <a:latin typeface="Times New Roman" panose="02020603050405020304" pitchFamily="18" charset="0"/>
              <a:ea typeface="ＭＳ Ｐゴシック" panose="020B0600070205080204" pitchFamily="34" charset="-128"/>
            </a:endParaRPr>
          </a:p>
        </p:txBody>
      </p:sp>
      <p:sp>
        <p:nvSpPr>
          <p:cNvPr id="32772" name="Rectangle 6">
            <a:extLst>
              <a:ext uri="{FF2B5EF4-FFF2-40B4-BE49-F238E27FC236}">
                <a16:creationId xmlns:a16="http://schemas.microsoft.com/office/drawing/2014/main" xmlns="" id="{1F6DDAF0-B807-44C6-8C85-66AE20458197}"/>
              </a:ext>
            </a:extLst>
          </p:cNvPr>
          <p:cNvSpPr>
            <a:spLocks noChangeArrowheads="1"/>
          </p:cNvSpPr>
          <p:nvPr/>
        </p:nvSpPr>
        <p:spPr bwMode="auto">
          <a:xfrm>
            <a:off x="0" y="0"/>
            <a:ext cx="8316913"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el-GR" sz="1800">
                <a:solidFill>
                  <a:schemeClr val="bg1"/>
                </a:solidFill>
                <a:latin typeface="Times New Roman" panose="02020603050405020304" pitchFamily="18" charset="0"/>
              </a:rPr>
              <a:t>Association Between Age and Average Levels of Systolic and Diastolic Blood Pressure in Four Economically Developed Countries</a:t>
            </a:r>
            <a:endParaRPr lang="en-US" altLang="el-GR" sz="1800">
              <a:solidFill>
                <a:schemeClr val="bg1"/>
              </a:solidFill>
              <a:latin typeface="Times New Roman" panose="02020603050405020304" pitchFamily="18" charset="0"/>
            </a:endParaRPr>
          </a:p>
        </p:txBody>
      </p:sp>
      <p:sp>
        <p:nvSpPr>
          <p:cNvPr id="32773" name="Text Box 7">
            <a:extLst>
              <a:ext uri="{FF2B5EF4-FFF2-40B4-BE49-F238E27FC236}">
                <a16:creationId xmlns:a16="http://schemas.microsoft.com/office/drawing/2014/main" xmlns="" id="{ABDBD5E8-D961-4A03-93E2-3630873F3820}"/>
              </a:ext>
            </a:extLst>
          </p:cNvPr>
          <p:cNvSpPr txBox="1">
            <a:spLocks noChangeArrowheads="1"/>
          </p:cNvSpPr>
          <p:nvPr/>
        </p:nvSpPr>
        <p:spPr bwMode="auto">
          <a:xfrm>
            <a:off x="3779838" y="1431925"/>
            <a:ext cx="7096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women</a:t>
            </a:r>
          </a:p>
        </p:txBody>
      </p:sp>
      <p:sp>
        <p:nvSpPr>
          <p:cNvPr id="32774" name="Text Box 8">
            <a:extLst>
              <a:ext uri="{FF2B5EF4-FFF2-40B4-BE49-F238E27FC236}">
                <a16:creationId xmlns:a16="http://schemas.microsoft.com/office/drawing/2014/main" xmlns="" id="{23A23B2C-A3C6-46CF-BBDF-09C03541822F}"/>
              </a:ext>
            </a:extLst>
          </p:cNvPr>
          <p:cNvSpPr txBox="1">
            <a:spLocks noChangeArrowheads="1"/>
          </p:cNvSpPr>
          <p:nvPr/>
        </p:nvSpPr>
        <p:spPr bwMode="auto">
          <a:xfrm>
            <a:off x="3803650" y="1812925"/>
            <a:ext cx="4968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men</a:t>
            </a:r>
          </a:p>
        </p:txBody>
      </p:sp>
      <p:sp>
        <p:nvSpPr>
          <p:cNvPr id="32775" name="Text Box 9">
            <a:extLst>
              <a:ext uri="{FF2B5EF4-FFF2-40B4-BE49-F238E27FC236}">
                <a16:creationId xmlns:a16="http://schemas.microsoft.com/office/drawing/2014/main" xmlns="" id="{0B6A7503-D008-4655-B0B0-D1D9937DAB72}"/>
              </a:ext>
            </a:extLst>
          </p:cNvPr>
          <p:cNvSpPr txBox="1">
            <a:spLocks noChangeArrowheads="1"/>
          </p:cNvSpPr>
          <p:nvPr/>
        </p:nvSpPr>
        <p:spPr bwMode="auto">
          <a:xfrm>
            <a:off x="1441450" y="1173163"/>
            <a:ext cx="758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BP</a:t>
            </a:r>
          </a:p>
          <a:p>
            <a:pPr>
              <a:spcBef>
                <a:spcPct val="0"/>
              </a:spcBef>
              <a:buFontTx/>
              <a:buNone/>
            </a:pPr>
            <a:r>
              <a:rPr lang="en-US" altLang="el-GR" sz="1200">
                <a:solidFill>
                  <a:srgbClr val="003257"/>
                </a:solidFill>
                <a:latin typeface="Times New Roman" panose="02020603050405020304" pitchFamily="18" charset="0"/>
              </a:rPr>
              <a:t>(mmHg)</a:t>
            </a:r>
          </a:p>
        </p:txBody>
      </p:sp>
      <p:sp>
        <p:nvSpPr>
          <p:cNvPr id="32776" name="Text Box 10">
            <a:extLst>
              <a:ext uri="{FF2B5EF4-FFF2-40B4-BE49-F238E27FC236}">
                <a16:creationId xmlns:a16="http://schemas.microsoft.com/office/drawing/2014/main" xmlns="" id="{2C3630F4-7C4E-4D25-AD73-43024DC09BE1}"/>
              </a:ext>
            </a:extLst>
          </p:cNvPr>
          <p:cNvSpPr txBox="1">
            <a:spLocks noChangeArrowheads="1"/>
          </p:cNvSpPr>
          <p:nvPr/>
        </p:nvSpPr>
        <p:spPr bwMode="auto">
          <a:xfrm>
            <a:off x="2263775" y="1030288"/>
            <a:ext cx="436563"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50000"/>
              </a:lnSpc>
              <a:spcBef>
                <a:spcPct val="0"/>
              </a:spcBef>
              <a:buFontTx/>
              <a:buNone/>
            </a:pPr>
            <a:r>
              <a:rPr lang="en-US" altLang="el-GR" sz="1200">
                <a:solidFill>
                  <a:srgbClr val="003257"/>
                </a:solidFill>
                <a:latin typeface="Times New Roman" panose="02020603050405020304" pitchFamily="18" charset="0"/>
              </a:rPr>
              <a:t>160</a:t>
            </a: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r>
              <a:rPr lang="en-US" altLang="el-GR" sz="1200">
                <a:solidFill>
                  <a:srgbClr val="003257"/>
                </a:solidFill>
                <a:latin typeface="Times New Roman" panose="02020603050405020304" pitchFamily="18" charset="0"/>
              </a:rPr>
              <a:t>140</a:t>
            </a: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r>
              <a:rPr lang="en-US" altLang="el-GR" sz="1200">
                <a:solidFill>
                  <a:srgbClr val="003257"/>
                </a:solidFill>
                <a:latin typeface="Times New Roman" panose="02020603050405020304" pitchFamily="18" charset="0"/>
              </a:rPr>
              <a:t>120</a:t>
            </a: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r>
              <a:rPr lang="en-US" altLang="el-GR" sz="1200">
                <a:solidFill>
                  <a:srgbClr val="003257"/>
                </a:solidFill>
                <a:latin typeface="Times New Roman" panose="02020603050405020304" pitchFamily="18" charset="0"/>
              </a:rPr>
              <a:t>100</a:t>
            </a: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r>
              <a:rPr lang="en-US" altLang="el-GR" sz="1200">
                <a:solidFill>
                  <a:srgbClr val="003257"/>
                </a:solidFill>
                <a:latin typeface="Times New Roman" panose="02020603050405020304" pitchFamily="18" charset="0"/>
              </a:rPr>
              <a:t>80</a:t>
            </a: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endParaRPr lang="en-US" altLang="el-GR" sz="1200">
              <a:solidFill>
                <a:srgbClr val="003257"/>
              </a:solidFill>
              <a:latin typeface="Times New Roman" panose="02020603050405020304" pitchFamily="18" charset="0"/>
            </a:endParaRPr>
          </a:p>
          <a:p>
            <a:pPr algn="r">
              <a:lnSpc>
                <a:spcPct val="150000"/>
              </a:lnSpc>
              <a:spcBef>
                <a:spcPct val="0"/>
              </a:spcBef>
              <a:buFontTx/>
              <a:buNone/>
            </a:pPr>
            <a:r>
              <a:rPr lang="en-US" altLang="el-GR" sz="1200">
                <a:solidFill>
                  <a:srgbClr val="003257"/>
                </a:solidFill>
                <a:latin typeface="Times New Roman" panose="02020603050405020304" pitchFamily="18" charset="0"/>
              </a:rPr>
              <a:t>60</a:t>
            </a:r>
          </a:p>
        </p:txBody>
      </p:sp>
      <p:sp>
        <p:nvSpPr>
          <p:cNvPr id="32777" name="Text Box 11">
            <a:extLst>
              <a:ext uri="{FF2B5EF4-FFF2-40B4-BE49-F238E27FC236}">
                <a16:creationId xmlns:a16="http://schemas.microsoft.com/office/drawing/2014/main" xmlns="" id="{F2292B24-E96E-4DC2-9EE3-15F0EA5CD2C1}"/>
              </a:ext>
            </a:extLst>
          </p:cNvPr>
          <p:cNvSpPr txBox="1">
            <a:spLocks noChangeArrowheads="1"/>
          </p:cNvSpPr>
          <p:nvPr/>
        </p:nvSpPr>
        <p:spPr bwMode="auto">
          <a:xfrm>
            <a:off x="2797175" y="5778500"/>
            <a:ext cx="62515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20                        30                       40                        50                        60                       70</a:t>
            </a:r>
          </a:p>
        </p:txBody>
      </p:sp>
      <p:sp>
        <p:nvSpPr>
          <p:cNvPr id="32778" name="Text Box 12">
            <a:extLst>
              <a:ext uri="{FF2B5EF4-FFF2-40B4-BE49-F238E27FC236}">
                <a16:creationId xmlns:a16="http://schemas.microsoft.com/office/drawing/2014/main" xmlns="" id="{5D892231-FA3D-4AEB-AF73-B45719339F93}"/>
              </a:ext>
            </a:extLst>
          </p:cNvPr>
          <p:cNvSpPr txBox="1">
            <a:spLocks noChangeArrowheads="1"/>
          </p:cNvSpPr>
          <p:nvPr/>
        </p:nvSpPr>
        <p:spPr bwMode="auto">
          <a:xfrm>
            <a:off x="6988175" y="2544763"/>
            <a:ext cx="75088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systolic</a:t>
            </a:r>
          </a:p>
        </p:txBody>
      </p:sp>
      <p:sp>
        <p:nvSpPr>
          <p:cNvPr id="32779" name="Text Box 13">
            <a:extLst>
              <a:ext uri="{FF2B5EF4-FFF2-40B4-BE49-F238E27FC236}">
                <a16:creationId xmlns:a16="http://schemas.microsoft.com/office/drawing/2014/main" xmlns="" id="{8005CD5F-A9F9-4DC2-8F87-89F210A46C21}"/>
              </a:ext>
            </a:extLst>
          </p:cNvPr>
          <p:cNvSpPr txBox="1">
            <a:spLocks noChangeArrowheads="1"/>
          </p:cNvSpPr>
          <p:nvPr/>
        </p:nvSpPr>
        <p:spPr bwMode="auto">
          <a:xfrm>
            <a:off x="3381375" y="4102100"/>
            <a:ext cx="8032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diastolic</a:t>
            </a:r>
          </a:p>
        </p:txBody>
      </p:sp>
      <p:sp>
        <p:nvSpPr>
          <p:cNvPr id="32780" name="Text Box 14">
            <a:extLst>
              <a:ext uri="{FF2B5EF4-FFF2-40B4-BE49-F238E27FC236}">
                <a16:creationId xmlns:a16="http://schemas.microsoft.com/office/drawing/2014/main" xmlns="" id="{5982BF16-C96B-42B0-BDD4-E5DA97F6878E}"/>
              </a:ext>
            </a:extLst>
          </p:cNvPr>
          <p:cNvSpPr txBox="1">
            <a:spLocks noChangeArrowheads="1"/>
          </p:cNvSpPr>
          <p:nvPr/>
        </p:nvSpPr>
        <p:spPr bwMode="auto">
          <a:xfrm>
            <a:off x="5251450" y="6049963"/>
            <a:ext cx="101123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Age (years)</a:t>
            </a:r>
          </a:p>
        </p:txBody>
      </p:sp>
      <p:sp>
        <p:nvSpPr>
          <p:cNvPr id="32781" name="Text Box 15">
            <a:extLst>
              <a:ext uri="{FF2B5EF4-FFF2-40B4-BE49-F238E27FC236}">
                <a16:creationId xmlns:a16="http://schemas.microsoft.com/office/drawing/2014/main" xmlns="" id="{F24854C0-AC13-46C5-A6D7-8A30D909113F}"/>
              </a:ext>
            </a:extLst>
          </p:cNvPr>
          <p:cNvSpPr txBox="1">
            <a:spLocks noChangeArrowheads="1"/>
          </p:cNvSpPr>
          <p:nvPr/>
        </p:nvSpPr>
        <p:spPr bwMode="auto">
          <a:xfrm>
            <a:off x="361950" y="3154363"/>
            <a:ext cx="18478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solidFill>
                  <a:srgbClr val="003257"/>
                </a:solidFill>
                <a:latin typeface="Times New Roman" panose="02020603050405020304" pitchFamily="18" charset="0"/>
              </a:rPr>
              <a:t>Unites States (1976-80)</a:t>
            </a:r>
          </a:p>
          <a:p>
            <a:pPr>
              <a:spcBef>
                <a:spcPct val="0"/>
              </a:spcBef>
              <a:buFontTx/>
              <a:buNone/>
            </a:pPr>
            <a:r>
              <a:rPr lang="en-US" altLang="el-GR" sz="1200">
                <a:solidFill>
                  <a:srgbClr val="003257"/>
                </a:solidFill>
                <a:latin typeface="Times New Roman" panose="02020603050405020304" pitchFamily="18" charset="0"/>
              </a:rPr>
              <a:t>Italy (1976)</a:t>
            </a:r>
          </a:p>
          <a:p>
            <a:pPr>
              <a:spcBef>
                <a:spcPct val="0"/>
              </a:spcBef>
              <a:buFontTx/>
              <a:buNone/>
            </a:pPr>
            <a:r>
              <a:rPr lang="en-US" altLang="el-GR" sz="1200">
                <a:solidFill>
                  <a:srgbClr val="003257"/>
                </a:solidFill>
                <a:latin typeface="Times New Roman" panose="02020603050405020304" pitchFamily="18" charset="0"/>
              </a:rPr>
              <a:t>Japan (1980)</a:t>
            </a:r>
          </a:p>
          <a:p>
            <a:pPr>
              <a:spcBef>
                <a:spcPct val="0"/>
              </a:spcBef>
              <a:buFontTx/>
              <a:buNone/>
            </a:pPr>
            <a:r>
              <a:rPr lang="en-US" altLang="el-GR" sz="1200">
                <a:solidFill>
                  <a:srgbClr val="003257"/>
                </a:solidFill>
                <a:latin typeface="Times New Roman" panose="02020603050405020304" pitchFamily="18" charset="0"/>
              </a:rPr>
              <a:t>Australia (1980)</a:t>
            </a:r>
          </a:p>
        </p:txBody>
      </p:sp>
      <p:sp>
        <p:nvSpPr>
          <p:cNvPr id="32782" name="Line 16">
            <a:extLst>
              <a:ext uri="{FF2B5EF4-FFF2-40B4-BE49-F238E27FC236}">
                <a16:creationId xmlns:a16="http://schemas.microsoft.com/office/drawing/2014/main" xmlns="" id="{5342ECF8-774A-4202-A28D-04A10DA8AA9B}"/>
              </a:ext>
            </a:extLst>
          </p:cNvPr>
          <p:cNvSpPr>
            <a:spLocks noChangeShapeType="1"/>
          </p:cNvSpPr>
          <p:nvPr/>
        </p:nvSpPr>
        <p:spPr bwMode="auto">
          <a:xfrm>
            <a:off x="152400" y="3290888"/>
            <a:ext cx="228600" cy="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2783" name="Line 17">
            <a:extLst>
              <a:ext uri="{FF2B5EF4-FFF2-40B4-BE49-F238E27FC236}">
                <a16:creationId xmlns:a16="http://schemas.microsoft.com/office/drawing/2014/main" xmlns="" id="{65721D7D-3DCD-480E-8474-0FB3D151559F}"/>
              </a:ext>
            </a:extLst>
          </p:cNvPr>
          <p:cNvSpPr>
            <a:spLocks noChangeShapeType="1"/>
          </p:cNvSpPr>
          <p:nvPr/>
        </p:nvSpPr>
        <p:spPr bwMode="auto">
          <a:xfrm>
            <a:off x="152400" y="3443288"/>
            <a:ext cx="228600" cy="0"/>
          </a:xfrm>
          <a:prstGeom prst="line">
            <a:avLst/>
          </a:prstGeom>
          <a:noFill/>
          <a:ln w="31750">
            <a:solidFill>
              <a:srgbClr val="3B894E"/>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2784" name="Line 18">
            <a:extLst>
              <a:ext uri="{FF2B5EF4-FFF2-40B4-BE49-F238E27FC236}">
                <a16:creationId xmlns:a16="http://schemas.microsoft.com/office/drawing/2014/main" xmlns="" id="{B3533244-6ED2-4E5F-A51C-8DFE369B8021}"/>
              </a:ext>
            </a:extLst>
          </p:cNvPr>
          <p:cNvSpPr>
            <a:spLocks noChangeShapeType="1"/>
          </p:cNvSpPr>
          <p:nvPr/>
        </p:nvSpPr>
        <p:spPr bwMode="auto">
          <a:xfrm>
            <a:off x="152400" y="3824288"/>
            <a:ext cx="228600" cy="0"/>
          </a:xfrm>
          <a:prstGeom prst="line">
            <a:avLst/>
          </a:prstGeom>
          <a:noFill/>
          <a:ln w="31750">
            <a:solidFill>
              <a:srgbClr val="39698B"/>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2785" name="Line 19">
            <a:extLst>
              <a:ext uri="{FF2B5EF4-FFF2-40B4-BE49-F238E27FC236}">
                <a16:creationId xmlns:a16="http://schemas.microsoft.com/office/drawing/2014/main" xmlns="" id="{885C3DC2-815D-4301-B7BA-DD287972750E}"/>
              </a:ext>
            </a:extLst>
          </p:cNvPr>
          <p:cNvSpPr>
            <a:spLocks noChangeShapeType="1"/>
          </p:cNvSpPr>
          <p:nvPr/>
        </p:nvSpPr>
        <p:spPr bwMode="auto">
          <a:xfrm>
            <a:off x="152400" y="3671888"/>
            <a:ext cx="228600" cy="0"/>
          </a:xfrm>
          <a:prstGeom prst="line">
            <a:avLst/>
          </a:prstGeom>
          <a:noFill/>
          <a:ln w="31750">
            <a:solidFill>
              <a:srgbClr val="EC008C"/>
            </a:solidFill>
            <a:round/>
            <a:headEnd/>
            <a:tailEnd/>
          </a:ln>
          <a:extLst>
            <a:ext uri="{909E8E84-426E-40DD-AFC4-6F175D3DCCD1}">
              <a14:hiddenFill xmlns:a14="http://schemas.microsoft.com/office/drawing/2010/main" xmlns="">
                <a:noFill/>
              </a14:hiddenFill>
            </a:ext>
          </a:extLst>
        </p:spPr>
        <p:txBody>
          <a:bodyPr/>
          <a:lstStyle/>
          <a:p>
            <a:endParaRPr lang="el-GR"/>
          </a:p>
        </p:txBody>
      </p:sp>
      <p:pic>
        <p:nvPicPr>
          <p:cNvPr id="3" name="Εγγεγραμμένος ήχος">
            <a:hlinkClick r:id="" action="ppaction://media"/>
            <a:extLst>
              <a:ext uri="{FF2B5EF4-FFF2-40B4-BE49-F238E27FC236}">
                <a16:creationId xmlns:a16="http://schemas.microsoft.com/office/drawing/2014/main" xmlns="" id="{8B1BD6F3-F9C2-4750-B4D0-47F48C77B609}"/>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xmlns="" id="{9E37D661-1163-4C30-A15D-B9CE791D1E87}"/>
              </a:ext>
            </a:extLst>
          </p:cNvPr>
          <p:cNvSpPr>
            <a:spLocks noGrp="1"/>
          </p:cNvSpPr>
          <p:nvPr>
            <p:ph type="title"/>
          </p:nvPr>
        </p:nvSpPr>
        <p:spPr/>
        <p:txBody>
          <a:bodyPr/>
          <a:lstStyle/>
          <a:p>
            <a:endParaRPr lang="el-GR" altLang="el-GR"/>
          </a:p>
        </p:txBody>
      </p:sp>
      <p:sp>
        <p:nvSpPr>
          <p:cNvPr id="34819" name="Content Placeholder 2">
            <a:extLst>
              <a:ext uri="{FF2B5EF4-FFF2-40B4-BE49-F238E27FC236}">
                <a16:creationId xmlns:a16="http://schemas.microsoft.com/office/drawing/2014/main" xmlns="" id="{A9C48659-0258-4282-8A9A-E7E1B3B65606}"/>
              </a:ext>
            </a:extLst>
          </p:cNvPr>
          <p:cNvSpPr>
            <a:spLocks noGrp="1"/>
          </p:cNvSpPr>
          <p:nvPr>
            <p:ph sz="half" idx="1"/>
          </p:nvPr>
        </p:nvSpPr>
        <p:spPr/>
        <p:txBody>
          <a:bodyPr/>
          <a:lstStyle/>
          <a:p>
            <a:endParaRPr lang="el-GR" altLang="el-GR"/>
          </a:p>
        </p:txBody>
      </p:sp>
      <p:sp>
        <p:nvSpPr>
          <p:cNvPr id="34820" name="Content Placeholder 3">
            <a:extLst>
              <a:ext uri="{FF2B5EF4-FFF2-40B4-BE49-F238E27FC236}">
                <a16:creationId xmlns:a16="http://schemas.microsoft.com/office/drawing/2014/main" xmlns="" id="{7CBA340D-314C-4CEB-8F59-F9EBCFA52DF7}"/>
              </a:ext>
            </a:extLst>
          </p:cNvPr>
          <p:cNvSpPr>
            <a:spLocks noGrp="1"/>
          </p:cNvSpPr>
          <p:nvPr>
            <p:ph sz="half" idx="2"/>
          </p:nvPr>
        </p:nvSpPr>
        <p:spPr/>
        <p:txBody>
          <a:bodyPr/>
          <a:lstStyle/>
          <a:p>
            <a:endParaRPr lang="el-GR" altLang="el-GR"/>
          </a:p>
        </p:txBody>
      </p:sp>
      <p:pic>
        <p:nvPicPr>
          <p:cNvPr id="34821" name="Picture 2">
            <a:extLst>
              <a:ext uri="{FF2B5EF4-FFF2-40B4-BE49-F238E27FC236}">
                <a16:creationId xmlns:a16="http://schemas.microsoft.com/office/drawing/2014/main" xmlns="" id="{ACE8565F-90BE-4FAE-B46F-666F7438DDF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 y="247650"/>
            <a:ext cx="9378950"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315809F1-6DB4-46A5-9060-DB6DF88A1FC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xmlns="" id="{C439F71D-6FA9-49BE-8BA8-BD5743326A21}"/>
              </a:ext>
            </a:extLst>
          </p:cNvPr>
          <p:cNvSpPr>
            <a:spLocks noGrp="1"/>
          </p:cNvSpPr>
          <p:nvPr>
            <p:ph type="title"/>
          </p:nvPr>
        </p:nvSpPr>
        <p:spPr/>
        <p:txBody>
          <a:bodyPr/>
          <a:lstStyle/>
          <a:p>
            <a:endParaRPr lang="el-GR" altLang="el-GR"/>
          </a:p>
        </p:txBody>
      </p:sp>
      <p:sp>
        <p:nvSpPr>
          <p:cNvPr id="35843" name="Content Placeholder 2">
            <a:extLst>
              <a:ext uri="{FF2B5EF4-FFF2-40B4-BE49-F238E27FC236}">
                <a16:creationId xmlns:a16="http://schemas.microsoft.com/office/drawing/2014/main" xmlns="" id="{66B0FF28-992E-49A1-9162-D605B842281C}"/>
              </a:ext>
            </a:extLst>
          </p:cNvPr>
          <p:cNvSpPr>
            <a:spLocks noGrp="1"/>
          </p:cNvSpPr>
          <p:nvPr>
            <p:ph sz="half" idx="1"/>
          </p:nvPr>
        </p:nvSpPr>
        <p:spPr/>
        <p:txBody>
          <a:bodyPr/>
          <a:lstStyle/>
          <a:p>
            <a:endParaRPr lang="el-GR" altLang="el-GR"/>
          </a:p>
        </p:txBody>
      </p:sp>
      <p:sp>
        <p:nvSpPr>
          <p:cNvPr id="35844" name="Content Placeholder 3">
            <a:extLst>
              <a:ext uri="{FF2B5EF4-FFF2-40B4-BE49-F238E27FC236}">
                <a16:creationId xmlns:a16="http://schemas.microsoft.com/office/drawing/2014/main" xmlns="" id="{6E9CE81A-627D-4B4A-A8A7-B7B29637548F}"/>
              </a:ext>
            </a:extLst>
          </p:cNvPr>
          <p:cNvSpPr>
            <a:spLocks noGrp="1"/>
          </p:cNvSpPr>
          <p:nvPr>
            <p:ph sz="half" idx="2"/>
          </p:nvPr>
        </p:nvSpPr>
        <p:spPr/>
        <p:txBody>
          <a:bodyPr/>
          <a:lstStyle/>
          <a:p>
            <a:endParaRPr lang="el-GR" altLang="el-GR"/>
          </a:p>
        </p:txBody>
      </p:sp>
      <p:pic>
        <p:nvPicPr>
          <p:cNvPr id="35845" name="Picture 2">
            <a:extLst>
              <a:ext uri="{FF2B5EF4-FFF2-40B4-BE49-F238E27FC236}">
                <a16:creationId xmlns:a16="http://schemas.microsoft.com/office/drawing/2014/main" xmlns="" id="{54337DA8-6FAE-4A0B-8555-619A096CD7D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375" y="230188"/>
            <a:ext cx="9245600" cy="622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E3E9C1B4-A526-477E-B88C-DAF9F0B5324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xmlns="" id="{91E3CAD7-D2CF-4820-AB01-04F3F5CEAE0F}"/>
              </a:ext>
            </a:extLst>
          </p:cNvPr>
          <p:cNvSpPr>
            <a:spLocks noGrp="1"/>
          </p:cNvSpPr>
          <p:nvPr>
            <p:ph type="title"/>
          </p:nvPr>
        </p:nvSpPr>
        <p:spPr/>
        <p:txBody>
          <a:bodyPr/>
          <a:lstStyle/>
          <a:p>
            <a:endParaRPr lang="el-GR" altLang="el-GR"/>
          </a:p>
        </p:txBody>
      </p:sp>
      <p:sp>
        <p:nvSpPr>
          <p:cNvPr id="36867" name="Content Placeholder 2">
            <a:extLst>
              <a:ext uri="{FF2B5EF4-FFF2-40B4-BE49-F238E27FC236}">
                <a16:creationId xmlns:a16="http://schemas.microsoft.com/office/drawing/2014/main" xmlns="" id="{D65BF713-BE3C-4D9F-B57C-B3E8258360F3}"/>
              </a:ext>
            </a:extLst>
          </p:cNvPr>
          <p:cNvSpPr>
            <a:spLocks noGrp="1"/>
          </p:cNvSpPr>
          <p:nvPr>
            <p:ph sz="half" idx="1"/>
          </p:nvPr>
        </p:nvSpPr>
        <p:spPr/>
        <p:txBody>
          <a:bodyPr/>
          <a:lstStyle/>
          <a:p>
            <a:endParaRPr lang="el-GR" altLang="el-GR"/>
          </a:p>
        </p:txBody>
      </p:sp>
      <p:sp>
        <p:nvSpPr>
          <p:cNvPr id="36868" name="Content Placeholder 3">
            <a:extLst>
              <a:ext uri="{FF2B5EF4-FFF2-40B4-BE49-F238E27FC236}">
                <a16:creationId xmlns:a16="http://schemas.microsoft.com/office/drawing/2014/main" xmlns="" id="{A1AA8FC7-53C8-4C7D-884E-B53121D812C6}"/>
              </a:ext>
            </a:extLst>
          </p:cNvPr>
          <p:cNvSpPr>
            <a:spLocks noGrp="1"/>
          </p:cNvSpPr>
          <p:nvPr>
            <p:ph sz="half" idx="2"/>
          </p:nvPr>
        </p:nvSpPr>
        <p:spPr/>
        <p:txBody>
          <a:bodyPr/>
          <a:lstStyle/>
          <a:p>
            <a:endParaRPr lang="el-GR" altLang="el-GR"/>
          </a:p>
        </p:txBody>
      </p:sp>
      <p:pic>
        <p:nvPicPr>
          <p:cNvPr id="36869" name="Picture 2">
            <a:extLst>
              <a:ext uri="{FF2B5EF4-FFF2-40B4-BE49-F238E27FC236}">
                <a16:creationId xmlns:a16="http://schemas.microsoft.com/office/drawing/2014/main" xmlns="" id="{106702FB-1EB7-418A-8141-F7E5D937114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33375"/>
            <a:ext cx="9144000" cy="612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4E528D0B-15A8-4D76-A36C-E9F4D34AB3F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xmlns="" id="{4DA29C26-834E-4E68-98D6-1965BEFEAA5B}"/>
              </a:ext>
            </a:extLst>
          </p:cNvPr>
          <p:cNvSpPr>
            <a:spLocks noGrp="1"/>
          </p:cNvSpPr>
          <p:nvPr>
            <p:ph type="title"/>
          </p:nvPr>
        </p:nvSpPr>
        <p:spPr/>
        <p:txBody>
          <a:bodyPr/>
          <a:lstStyle/>
          <a:p>
            <a:endParaRPr lang="el-GR" altLang="el-GR"/>
          </a:p>
        </p:txBody>
      </p:sp>
      <p:sp>
        <p:nvSpPr>
          <p:cNvPr id="37891" name="Content Placeholder 2">
            <a:extLst>
              <a:ext uri="{FF2B5EF4-FFF2-40B4-BE49-F238E27FC236}">
                <a16:creationId xmlns:a16="http://schemas.microsoft.com/office/drawing/2014/main" xmlns="" id="{286F47D3-115A-49A6-9078-9583706B02C5}"/>
              </a:ext>
            </a:extLst>
          </p:cNvPr>
          <p:cNvSpPr>
            <a:spLocks noGrp="1"/>
          </p:cNvSpPr>
          <p:nvPr>
            <p:ph sz="half" idx="1"/>
          </p:nvPr>
        </p:nvSpPr>
        <p:spPr/>
        <p:txBody>
          <a:bodyPr/>
          <a:lstStyle/>
          <a:p>
            <a:endParaRPr lang="el-GR" altLang="el-GR"/>
          </a:p>
        </p:txBody>
      </p:sp>
      <p:sp>
        <p:nvSpPr>
          <p:cNvPr id="37892" name="Content Placeholder 3">
            <a:extLst>
              <a:ext uri="{FF2B5EF4-FFF2-40B4-BE49-F238E27FC236}">
                <a16:creationId xmlns:a16="http://schemas.microsoft.com/office/drawing/2014/main" xmlns="" id="{E06743CC-E2AF-4EF6-9C81-9AEE0C018065}"/>
              </a:ext>
            </a:extLst>
          </p:cNvPr>
          <p:cNvSpPr>
            <a:spLocks noGrp="1"/>
          </p:cNvSpPr>
          <p:nvPr>
            <p:ph sz="half" idx="2"/>
          </p:nvPr>
        </p:nvSpPr>
        <p:spPr/>
        <p:txBody>
          <a:bodyPr/>
          <a:lstStyle/>
          <a:p>
            <a:endParaRPr lang="el-GR" altLang="el-GR"/>
          </a:p>
        </p:txBody>
      </p:sp>
      <p:pic>
        <p:nvPicPr>
          <p:cNvPr id="37893" name="Picture 2">
            <a:extLst>
              <a:ext uri="{FF2B5EF4-FFF2-40B4-BE49-F238E27FC236}">
                <a16:creationId xmlns:a16="http://schemas.microsoft.com/office/drawing/2014/main" xmlns="" id="{9985DFA2-94D1-4AC4-A508-32EB6CF3708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438" y="188913"/>
            <a:ext cx="9540876"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5D6E1862-CE3E-4613-A6CF-A8965C50498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a:hlinkClick r:id="" action="ppaction://ole?verb=0"/>
            <a:extLst>
              <a:ext uri="{FF2B5EF4-FFF2-40B4-BE49-F238E27FC236}">
                <a16:creationId xmlns:a16="http://schemas.microsoft.com/office/drawing/2014/main" xmlns="" id="{B92ACB52-87F3-49F2-BED4-B96A549AF102}"/>
              </a:ext>
            </a:extLst>
          </p:cNvPr>
          <p:cNvGraphicFramePr>
            <a:graphicFrameLocks/>
          </p:cNvGraphicFramePr>
          <p:nvPr/>
        </p:nvGraphicFramePr>
        <p:xfrm>
          <a:off x="1035050" y="2852738"/>
          <a:ext cx="7534275" cy="2808287"/>
        </p:xfrm>
        <a:graphic>
          <a:graphicData uri="http://schemas.openxmlformats.org/presentationml/2006/ole">
            <p:oleObj spid="_x0000_s38943" name="Chart" r:id="rId5" imgW="8782202" imgH="4467149" progId="MSGraph.Chart.8">
              <p:embed followColorScheme="full"/>
            </p:oleObj>
          </a:graphicData>
        </a:graphic>
      </p:graphicFrame>
      <p:sp>
        <p:nvSpPr>
          <p:cNvPr id="38915" name="Text Box 3">
            <a:extLst>
              <a:ext uri="{FF2B5EF4-FFF2-40B4-BE49-F238E27FC236}">
                <a16:creationId xmlns:a16="http://schemas.microsoft.com/office/drawing/2014/main" xmlns="" id="{74908BF9-5136-4FAC-AAC8-099B31D5A920}"/>
              </a:ext>
            </a:extLst>
          </p:cNvPr>
          <p:cNvSpPr txBox="1">
            <a:spLocks noChangeArrowheads="1"/>
          </p:cNvSpPr>
          <p:nvPr/>
        </p:nvSpPr>
        <p:spPr bwMode="auto">
          <a:xfrm rot="-5400000">
            <a:off x="-742156" y="3740944"/>
            <a:ext cx="314801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Verdana" panose="020B0604030504040204" pitchFamily="34" charset="0"/>
              </a:rPr>
              <a:t>Incidence of cardiovascular disease</a:t>
            </a:r>
          </a:p>
        </p:txBody>
      </p:sp>
      <p:sp>
        <p:nvSpPr>
          <p:cNvPr id="38916" name="Text Box 4">
            <a:extLst>
              <a:ext uri="{FF2B5EF4-FFF2-40B4-BE49-F238E27FC236}">
                <a16:creationId xmlns:a16="http://schemas.microsoft.com/office/drawing/2014/main" xmlns="" id="{F262D0F8-6B1C-487A-A4E4-DC48CF6DF85D}"/>
              </a:ext>
            </a:extLst>
          </p:cNvPr>
          <p:cNvSpPr txBox="1">
            <a:spLocks noChangeArrowheads="1"/>
          </p:cNvSpPr>
          <p:nvPr/>
        </p:nvSpPr>
        <p:spPr bwMode="auto">
          <a:xfrm>
            <a:off x="1085850" y="56578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a:latin typeface="Verdana" panose="020B0604030504040204" pitchFamily="34" charset="0"/>
              </a:rPr>
              <a:t>120</a:t>
            </a:r>
          </a:p>
        </p:txBody>
      </p:sp>
      <p:sp>
        <p:nvSpPr>
          <p:cNvPr id="38917" name="Rectangle 5">
            <a:extLst>
              <a:ext uri="{FF2B5EF4-FFF2-40B4-BE49-F238E27FC236}">
                <a16:creationId xmlns:a16="http://schemas.microsoft.com/office/drawing/2014/main" xmlns="" id="{57A23F54-333B-432A-9B85-F8F4905D166A}"/>
              </a:ext>
            </a:extLst>
          </p:cNvPr>
          <p:cNvSpPr>
            <a:spLocks noGrp="1" noChangeArrowheads="1"/>
          </p:cNvSpPr>
          <p:nvPr>
            <p:ph type="title"/>
          </p:nvPr>
        </p:nvSpPr>
        <p:spPr>
          <a:xfrm>
            <a:off x="533400" y="685800"/>
            <a:ext cx="8229600" cy="1066800"/>
          </a:xfrm>
          <a:ln>
            <a:solidFill>
              <a:schemeClr val="accent1"/>
            </a:solidFill>
            <a:miter lim="800000"/>
            <a:headEnd/>
            <a:tailEnd/>
          </a:ln>
        </p:spPr>
        <p:txBody>
          <a:bodyPr/>
          <a:lstStyle/>
          <a:p>
            <a:pPr eaLnBrk="1" hangingPunct="1"/>
            <a:r>
              <a:rPr lang="en-US" altLang="en-US" sz="3200"/>
              <a:t>Hypertension Treatment Effect </a:t>
            </a:r>
            <a:br>
              <a:rPr lang="en-US" altLang="en-US" sz="3200"/>
            </a:br>
            <a:r>
              <a:rPr lang="en-US" altLang="en-US" sz="3200"/>
              <a:t>Mirrors Observational Data</a:t>
            </a:r>
          </a:p>
        </p:txBody>
      </p:sp>
      <p:sp>
        <p:nvSpPr>
          <p:cNvPr id="38918" name="Text Box 6">
            <a:extLst>
              <a:ext uri="{FF2B5EF4-FFF2-40B4-BE49-F238E27FC236}">
                <a16:creationId xmlns:a16="http://schemas.microsoft.com/office/drawing/2014/main" xmlns="" id="{650C25A2-FF78-40DE-8041-23B109B8266D}"/>
              </a:ext>
            </a:extLst>
          </p:cNvPr>
          <p:cNvSpPr txBox="1">
            <a:spLocks noChangeArrowheads="1"/>
          </p:cNvSpPr>
          <p:nvPr/>
        </p:nvSpPr>
        <p:spPr bwMode="auto">
          <a:xfrm>
            <a:off x="2359025" y="56578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a:latin typeface="Verdana" panose="020B0604030504040204" pitchFamily="34" charset="0"/>
              </a:rPr>
              <a:t>140</a:t>
            </a:r>
          </a:p>
        </p:txBody>
      </p:sp>
      <p:sp>
        <p:nvSpPr>
          <p:cNvPr id="38919" name="Text Box 7">
            <a:extLst>
              <a:ext uri="{FF2B5EF4-FFF2-40B4-BE49-F238E27FC236}">
                <a16:creationId xmlns:a16="http://schemas.microsoft.com/office/drawing/2014/main" xmlns="" id="{F8521B3B-60DC-4B3B-97A7-9E570304D51F}"/>
              </a:ext>
            </a:extLst>
          </p:cNvPr>
          <p:cNvSpPr txBox="1">
            <a:spLocks noChangeArrowheads="1"/>
          </p:cNvSpPr>
          <p:nvPr/>
        </p:nvSpPr>
        <p:spPr bwMode="auto">
          <a:xfrm>
            <a:off x="3617913" y="56578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a:latin typeface="Verdana" panose="020B0604030504040204" pitchFamily="34" charset="0"/>
              </a:rPr>
              <a:t>160</a:t>
            </a:r>
          </a:p>
        </p:txBody>
      </p:sp>
      <p:sp>
        <p:nvSpPr>
          <p:cNvPr id="38920" name="Text Box 8">
            <a:extLst>
              <a:ext uri="{FF2B5EF4-FFF2-40B4-BE49-F238E27FC236}">
                <a16:creationId xmlns:a16="http://schemas.microsoft.com/office/drawing/2014/main" xmlns="" id="{6239C2A8-79AA-4946-819C-6F652CAEF6E6}"/>
              </a:ext>
            </a:extLst>
          </p:cNvPr>
          <p:cNvSpPr txBox="1">
            <a:spLocks noChangeArrowheads="1"/>
          </p:cNvSpPr>
          <p:nvPr/>
        </p:nvSpPr>
        <p:spPr bwMode="auto">
          <a:xfrm>
            <a:off x="4924425" y="56578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a:latin typeface="Verdana" panose="020B0604030504040204" pitchFamily="34" charset="0"/>
              </a:rPr>
              <a:t>180</a:t>
            </a:r>
          </a:p>
        </p:txBody>
      </p:sp>
      <p:sp>
        <p:nvSpPr>
          <p:cNvPr id="38921" name="Text Box 9">
            <a:extLst>
              <a:ext uri="{FF2B5EF4-FFF2-40B4-BE49-F238E27FC236}">
                <a16:creationId xmlns:a16="http://schemas.microsoft.com/office/drawing/2014/main" xmlns="" id="{9DA9CC98-9DB8-4FA2-B8D4-1D3153CA8C32}"/>
              </a:ext>
            </a:extLst>
          </p:cNvPr>
          <p:cNvSpPr txBox="1">
            <a:spLocks noChangeArrowheads="1"/>
          </p:cNvSpPr>
          <p:nvPr/>
        </p:nvSpPr>
        <p:spPr bwMode="auto">
          <a:xfrm>
            <a:off x="6184900" y="56578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a:latin typeface="Verdana" panose="020B0604030504040204" pitchFamily="34" charset="0"/>
              </a:rPr>
              <a:t>200</a:t>
            </a:r>
          </a:p>
        </p:txBody>
      </p:sp>
      <p:sp>
        <p:nvSpPr>
          <p:cNvPr id="38922" name="Text Box 10">
            <a:extLst>
              <a:ext uri="{FF2B5EF4-FFF2-40B4-BE49-F238E27FC236}">
                <a16:creationId xmlns:a16="http://schemas.microsoft.com/office/drawing/2014/main" xmlns="" id="{4B4C98E4-3466-42D4-A37C-02F9F827D190}"/>
              </a:ext>
            </a:extLst>
          </p:cNvPr>
          <p:cNvSpPr txBox="1">
            <a:spLocks noChangeArrowheads="1"/>
          </p:cNvSpPr>
          <p:nvPr/>
        </p:nvSpPr>
        <p:spPr bwMode="auto">
          <a:xfrm>
            <a:off x="7477125" y="56578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a:latin typeface="Verdana" panose="020B0604030504040204" pitchFamily="34" charset="0"/>
              </a:rPr>
              <a:t>220</a:t>
            </a:r>
          </a:p>
        </p:txBody>
      </p:sp>
      <p:grpSp>
        <p:nvGrpSpPr>
          <p:cNvPr id="38923" name="Group 11">
            <a:extLst>
              <a:ext uri="{FF2B5EF4-FFF2-40B4-BE49-F238E27FC236}">
                <a16:creationId xmlns:a16="http://schemas.microsoft.com/office/drawing/2014/main" xmlns="" id="{1D46B42C-649F-48AD-8DC0-C0B002A6A6F2}"/>
              </a:ext>
            </a:extLst>
          </p:cNvPr>
          <p:cNvGrpSpPr>
            <a:grpSpLocks/>
          </p:cNvGrpSpPr>
          <p:nvPr/>
        </p:nvGrpSpPr>
        <p:grpSpPr bwMode="auto">
          <a:xfrm>
            <a:off x="2852738" y="5291138"/>
            <a:ext cx="4337050" cy="268287"/>
            <a:chOff x="2022" y="3298"/>
            <a:chExt cx="3073" cy="169"/>
          </a:xfrm>
        </p:grpSpPr>
        <p:sp>
          <p:nvSpPr>
            <p:cNvPr id="38930" name="Line 12">
              <a:extLst>
                <a:ext uri="{FF2B5EF4-FFF2-40B4-BE49-F238E27FC236}">
                  <a16:creationId xmlns:a16="http://schemas.microsoft.com/office/drawing/2014/main" xmlns="" id="{3F55EF86-CF7D-4E86-A4F0-EE3C9DEC9460}"/>
                </a:ext>
              </a:extLst>
            </p:cNvPr>
            <p:cNvSpPr>
              <a:spLocks noChangeShapeType="1"/>
            </p:cNvSpPr>
            <p:nvPr/>
          </p:nvSpPr>
          <p:spPr bwMode="auto">
            <a:xfrm flipV="1">
              <a:off x="2022" y="3298"/>
              <a:ext cx="328" cy="169"/>
            </a:xfrm>
            <a:prstGeom prst="line">
              <a:avLst/>
            </a:prstGeom>
            <a:noFill/>
            <a:ln w="9525">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8931" name="Line 13">
              <a:extLst>
                <a:ext uri="{FF2B5EF4-FFF2-40B4-BE49-F238E27FC236}">
                  <a16:creationId xmlns:a16="http://schemas.microsoft.com/office/drawing/2014/main" xmlns="" id="{6696ECEE-2E09-4BFC-982D-C6895FE3DC57}"/>
                </a:ext>
              </a:extLst>
            </p:cNvPr>
            <p:cNvSpPr>
              <a:spLocks noChangeShapeType="1"/>
            </p:cNvSpPr>
            <p:nvPr/>
          </p:nvSpPr>
          <p:spPr bwMode="auto">
            <a:xfrm flipV="1">
              <a:off x="2948" y="3298"/>
              <a:ext cx="328" cy="169"/>
            </a:xfrm>
            <a:prstGeom prst="line">
              <a:avLst/>
            </a:prstGeom>
            <a:noFill/>
            <a:ln w="9525">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8932" name="Line 14">
              <a:extLst>
                <a:ext uri="{FF2B5EF4-FFF2-40B4-BE49-F238E27FC236}">
                  <a16:creationId xmlns:a16="http://schemas.microsoft.com/office/drawing/2014/main" xmlns="" id="{3793C79B-4C4C-4CC6-B63C-9AA3C801850F}"/>
                </a:ext>
              </a:extLst>
            </p:cNvPr>
            <p:cNvSpPr>
              <a:spLocks noChangeShapeType="1"/>
            </p:cNvSpPr>
            <p:nvPr/>
          </p:nvSpPr>
          <p:spPr bwMode="auto">
            <a:xfrm flipV="1">
              <a:off x="3863" y="3298"/>
              <a:ext cx="328" cy="169"/>
            </a:xfrm>
            <a:prstGeom prst="line">
              <a:avLst/>
            </a:prstGeom>
            <a:noFill/>
            <a:ln w="9525">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8933" name="Line 15">
              <a:extLst>
                <a:ext uri="{FF2B5EF4-FFF2-40B4-BE49-F238E27FC236}">
                  <a16:creationId xmlns:a16="http://schemas.microsoft.com/office/drawing/2014/main" xmlns="" id="{3CDBCCF5-1241-4DA3-B542-6822D8FF9305}"/>
                </a:ext>
              </a:extLst>
            </p:cNvPr>
            <p:cNvSpPr>
              <a:spLocks noChangeShapeType="1"/>
            </p:cNvSpPr>
            <p:nvPr/>
          </p:nvSpPr>
          <p:spPr bwMode="auto">
            <a:xfrm flipV="1">
              <a:off x="4767" y="3298"/>
              <a:ext cx="328" cy="169"/>
            </a:xfrm>
            <a:prstGeom prst="line">
              <a:avLst/>
            </a:prstGeom>
            <a:noFill/>
            <a:ln w="9525">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38924" name="AutoShape 16">
            <a:extLst>
              <a:ext uri="{FF2B5EF4-FFF2-40B4-BE49-F238E27FC236}">
                <a16:creationId xmlns:a16="http://schemas.microsoft.com/office/drawing/2014/main" xmlns="" id="{DF2A4D31-B830-40E9-A077-66B487BF0EFA}"/>
              </a:ext>
            </a:extLst>
          </p:cNvPr>
          <p:cNvSpPr>
            <a:spLocks noChangeArrowheads="1"/>
          </p:cNvSpPr>
          <p:nvPr/>
        </p:nvSpPr>
        <p:spPr bwMode="auto">
          <a:xfrm rot="-1397541">
            <a:off x="2260600" y="2724150"/>
            <a:ext cx="5913438" cy="935038"/>
          </a:xfrm>
          <a:prstGeom prst="rightArrow">
            <a:avLst>
              <a:gd name="adj1" fmla="val 50000"/>
              <a:gd name="adj2" fmla="val 158107"/>
            </a:avLst>
          </a:prstGeom>
          <a:gradFill rotWithShape="0">
            <a:gsLst>
              <a:gs pos="0">
                <a:srgbClr val="005E47"/>
              </a:gs>
              <a:gs pos="100000">
                <a:srgbClr val="00CC99"/>
              </a:gs>
            </a:gsLst>
            <a:lin ang="18900000" scaled="1"/>
          </a:gradFill>
          <a:ln w="9525">
            <a:miter lim="800000"/>
            <a:headEnd/>
            <a:tailEnd/>
          </a:ln>
          <a:scene3d>
            <a:camera prst="legacyPerspectiveFront">
              <a:rot lat="18900000" lon="600000" rev="0"/>
            </a:camera>
            <a:lightRig rig="legacyFlat2" dir="t"/>
          </a:scene3d>
          <a:sp3d extrusionH="176200" prstMaterial="legacyMatte">
            <a:bevelT w="13500" h="13500" prst="angle"/>
            <a:bevelB w="13500" h="13500" prst="angle"/>
            <a:extrusionClr>
              <a:srgbClr val="00CC99"/>
            </a:extrusionClr>
            <a:contourClr>
              <a:srgbClr val="005E47"/>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38925" name="AutoShape 17">
            <a:extLst>
              <a:ext uri="{FF2B5EF4-FFF2-40B4-BE49-F238E27FC236}">
                <a16:creationId xmlns:a16="http://schemas.microsoft.com/office/drawing/2014/main" xmlns="" id="{E5F3151E-AF28-4210-84DB-9591B4B6995E}"/>
              </a:ext>
            </a:extLst>
          </p:cNvPr>
          <p:cNvSpPr>
            <a:spLocks noChangeArrowheads="1"/>
          </p:cNvSpPr>
          <p:nvPr/>
        </p:nvSpPr>
        <p:spPr bwMode="auto">
          <a:xfrm rot="9402459">
            <a:off x="2989263" y="3357563"/>
            <a:ext cx="5154612" cy="1023937"/>
          </a:xfrm>
          <a:prstGeom prst="rightArrow">
            <a:avLst>
              <a:gd name="adj1" fmla="val 50000"/>
              <a:gd name="adj2" fmla="val 125853"/>
            </a:avLst>
          </a:prstGeom>
          <a:gradFill rotWithShape="0">
            <a:gsLst>
              <a:gs pos="0">
                <a:srgbClr val="FF9933"/>
              </a:gs>
              <a:gs pos="100000">
                <a:srgbClr val="764718"/>
              </a:gs>
            </a:gsLst>
            <a:lin ang="18900000" scaled="1"/>
          </a:gradFill>
          <a:ln w="9525">
            <a:miter lim="800000"/>
            <a:headEnd/>
            <a:tailEnd/>
          </a:ln>
          <a:scene3d>
            <a:camera prst="legacyPerspectiveFront">
              <a:rot lat="18900000" lon="600000" rev="0"/>
            </a:camera>
            <a:lightRig rig="legacyFlat2" dir="t"/>
          </a:scene3d>
          <a:sp3d extrusionH="176200" prstMaterial="legacyMatte">
            <a:bevelT w="13500" h="13500" prst="angle"/>
            <a:bevelB w="13500" h="13500" prst="angle"/>
            <a:extrusionClr>
              <a:srgbClr val="FF9933"/>
            </a:extrusionClr>
            <a:contourClr>
              <a:srgbClr val="FF9933"/>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38926" name="Text Box 18">
            <a:extLst>
              <a:ext uri="{FF2B5EF4-FFF2-40B4-BE49-F238E27FC236}">
                <a16:creationId xmlns:a16="http://schemas.microsoft.com/office/drawing/2014/main" xmlns="" id="{E30D09EF-46CA-42E9-A668-A9020584E90A}"/>
              </a:ext>
            </a:extLst>
          </p:cNvPr>
          <p:cNvSpPr txBox="1">
            <a:spLocks noChangeArrowheads="1"/>
          </p:cNvSpPr>
          <p:nvPr/>
        </p:nvSpPr>
        <p:spPr bwMode="auto">
          <a:xfrm rot="-1371151">
            <a:off x="1901825" y="2862263"/>
            <a:ext cx="48355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Verdana" panose="020B0604030504040204" pitchFamily="34" charset="0"/>
              </a:rPr>
              <a:t>Observational Data</a:t>
            </a:r>
          </a:p>
        </p:txBody>
      </p:sp>
      <p:sp>
        <p:nvSpPr>
          <p:cNvPr id="38927" name="Text Box 19">
            <a:extLst>
              <a:ext uri="{FF2B5EF4-FFF2-40B4-BE49-F238E27FC236}">
                <a16:creationId xmlns:a16="http://schemas.microsoft.com/office/drawing/2014/main" xmlns="" id="{A9998990-F902-47AB-9BCB-176C8D5AEE66}"/>
              </a:ext>
            </a:extLst>
          </p:cNvPr>
          <p:cNvSpPr txBox="1">
            <a:spLocks noChangeArrowheads="1"/>
          </p:cNvSpPr>
          <p:nvPr/>
        </p:nvSpPr>
        <p:spPr bwMode="auto">
          <a:xfrm rot="-1371151">
            <a:off x="3783013" y="3992563"/>
            <a:ext cx="48355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Verdana" panose="020B0604030504040204" pitchFamily="34" charset="0"/>
              </a:rPr>
              <a:t>Treatment Effect</a:t>
            </a:r>
          </a:p>
        </p:txBody>
      </p:sp>
      <p:sp>
        <p:nvSpPr>
          <p:cNvPr id="38928" name="Text Box 20">
            <a:extLst>
              <a:ext uri="{FF2B5EF4-FFF2-40B4-BE49-F238E27FC236}">
                <a16:creationId xmlns:a16="http://schemas.microsoft.com/office/drawing/2014/main" xmlns="" id="{DE6EE1F7-018B-45A4-B761-C2B42DF36322}"/>
              </a:ext>
            </a:extLst>
          </p:cNvPr>
          <p:cNvSpPr txBox="1">
            <a:spLocks noChangeArrowheads="1"/>
          </p:cNvSpPr>
          <p:nvPr/>
        </p:nvSpPr>
        <p:spPr bwMode="auto">
          <a:xfrm>
            <a:off x="3141663" y="6021388"/>
            <a:ext cx="38242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Verdana" panose="020B0604030504040204" pitchFamily="34" charset="0"/>
              </a:rPr>
              <a:t>Systolic blood pressure (mmHg)</a:t>
            </a:r>
          </a:p>
        </p:txBody>
      </p:sp>
      <p:pic>
        <p:nvPicPr>
          <p:cNvPr id="3" name="Εγγεγραμμένος ήχος">
            <a:hlinkClick r:id="" action="ppaction://media"/>
            <a:extLst>
              <a:ext uri="{FF2B5EF4-FFF2-40B4-BE49-F238E27FC236}">
                <a16:creationId xmlns:a16="http://schemas.microsoft.com/office/drawing/2014/main" xmlns="" id="{B64B514B-2914-4468-BCEC-4420FB1F6E54}"/>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xmlns="" id="{CCE75FA5-427E-4A12-9D37-7BFFDFDFE1B2}"/>
              </a:ext>
            </a:extLst>
          </p:cNvPr>
          <p:cNvSpPr>
            <a:spLocks noChangeArrowheads="1"/>
          </p:cNvSpPr>
          <p:nvPr/>
        </p:nvSpPr>
        <p:spPr bwMode="auto">
          <a:xfrm>
            <a:off x="2209800" y="5943600"/>
            <a:ext cx="304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6147" name="Rectangle 4">
            <a:extLst>
              <a:ext uri="{FF2B5EF4-FFF2-40B4-BE49-F238E27FC236}">
                <a16:creationId xmlns:a16="http://schemas.microsoft.com/office/drawing/2014/main" xmlns="" id="{0477233F-E354-42DB-8A05-02E989210B4C}"/>
              </a:ext>
            </a:extLst>
          </p:cNvPr>
          <p:cNvSpPr>
            <a:spLocks noChangeArrowheads="1"/>
          </p:cNvSpPr>
          <p:nvPr/>
        </p:nvSpPr>
        <p:spPr bwMode="auto">
          <a:xfrm>
            <a:off x="5334000" y="6019800"/>
            <a:ext cx="3810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el-GR" sz="1000">
                <a:latin typeface="Times New Roman" panose="02020603050405020304" pitchFamily="18" charset="0"/>
              </a:rPr>
              <a:t>Beevers G et al. BMJ 2001; 322:912-916</a:t>
            </a:r>
          </a:p>
        </p:txBody>
      </p:sp>
      <p:sp>
        <p:nvSpPr>
          <p:cNvPr id="6148" name="Rectangle 5">
            <a:extLst>
              <a:ext uri="{FF2B5EF4-FFF2-40B4-BE49-F238E27FC236}">
                <a16:creationId xmlns:a16="http://schemas.microsoft.com/office/drawing/2014/main" xmlns="" id="{79800233-6742-4764-A744-E2282BF759E2}"/>
              </a:ext>
            </a:extLst>
          </p:cNvPr>
          <p:cNvSpPr>
            <a:spLocks noChangeArrowheads="1"/>
          </p:cNvSpPr>
          <p:nvPr/>
        </p:nvSpPr>
        <p:spPr bwMode="auto">
          <a:xfrm>
            <a:off x="0" y="0"/>
            <a:ext cx="8316913"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400">
                <a:latin typeface="Times New Roman" panose="02020603050405020304" pitchFamily="18" charset="0"/>
              </a:rPr>
              <a:t>V = I x R</a:t>
            </a:r>
          </a:p>
          <a:p>
            <a:pPr algn="ctr" eaLnBrk="1" hangingPunct="1">
              <a:spcBef>
                <a:spcPct val="0"/>
              </a:spcBef>
              <a:buFontTx/>
              <a:buNone/>
            </a:pPr>
            <a:r>
              <a:rPr lang="en-GB" altLang="el-GR" sz="2400">
                <a:latin typeface="Times New Roman" panose="02020603050405020304" pitchFamily="18" charset="0"/>
              </a:rPr>
              <a:t>Blood Pressure = Cardiac Output x Peripheral Vascular Resistance</a:t>
            </a:r>
            <a:endParaRPr lang="en-US" altLang="el-GR" sz="2400">
              <a:latin typeface="Times New Roman" panose="02020603050405020304" pitchFamily="18" charset="0"/>
            </a:endParaRPr>
          </a:p>
        </p:txBody>
      </p:sp>
      <p:grpSp>
        <p:nvGrpSpPr>
          <p:cNvPr id="6149" name="17 - Ομάδα">
            <a:extLst>
              <a:ext uri="{FF2B5EF4-FFF2-40B4-BE49-F238E27FC236}">
                <a16:creationId xmlns:a16="http://schemas.microsoft.com/office/drawing/2014/main" xmlns="" id="{E0F70453-43B8-4169-8FA1-59580AC66708}"/>
              </a:ext>
            </a:extLst>
          </p:cNvPr>
          <p:cNvGrpSpPr>
            <a:grpSpLocks/>
          </p:cNvGrpSpPr>
          <p:nvPr/>
        </p:nvGrpSpPr>
        <p:grpSpPr bwMode="auto">
          <a:xfrm>
            <a:off x="228600" y="1600200"/>
            <a:ext cx="8915400" cy="4495800"/>
            <a:chOff x="228600" y="1905000"/>
            <a:chExt cx="8915400" cy="4495800"/>
          </a:xfrm>
        </p:grpSpPr>
        <p:sp>
          <p:nvSpPr>
            <p:cNvPr id="6153" name="Line 15">
              <a:extLst>
                <a:ext uri="{FF2B5EF4-FFF2-40B4-BE49-F238E27FC236}">
                  <a16:creationId xmlns:a16="http://schemas.microsoft.com/office/drawing/2014/main" xmlns="" id="{6908403A-0C9D-4FA5-9861-13312982E83A}"/>
                </a:ext>
              </a:extLst>
            </p:cNvPr>
            <p:cNvSpPr>
              <a:spLocks noChangeShapeType="1"/>
            </p:cNvSpPr>
            <p:nvPr/>
          </p:nvSpPr>
          <p:spPr bwMode="auto">
            <a:xfrm>
              <a:off x="2133600" y="3429000"/>
              <a:ext cx="762000" cy="0"/>
            </a:xfrm>
            <a:prstGeom prst="line">
              <a:avLst/>
            </a:prstGeom>
            <a:noFill/>
            <a:ln w="101600">
              <a:solidFill>
                <a:srgbClr val="003257"/>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pic>
          <p:nvPicPr>
            <p:cNvPr id="6154" name="Picture 5" descr="File0033">
              <a:extLst>
                <a:ext uri="{FF2B5EF4-FFF2-40B4-BE49-F238E27FC236}">
                  <a16:creationId xmlns:a16="http://schemas.microsoft.com/office/drawing/2014/main" xmlns="" id="{72A30889-C469-48FD-A9D7-4B2F04C1F5B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5378" t="25517" b="3732"/>
            <a:stretch>
              <a:fillRect/>
            </a:stretch>
          </p:blipFill>
          <p:spPr bwMode="auto">
            <a:xfrm>
              <a:off x="2514600" y="4191000"/>
              <a:ext cx="418306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55" name="14 - Ομάδα">
              <a:extLst>
                <a:ext uri="{FF2B5EF4-FFF2-40B4-BE49-F238E27FC236}">
                  <a16:creationId xmlns:a16="http://schemas.microsoft.com/office/drawing/2014/main" xmlns="" id="{01A6F81F-4916-477E-B0E8-2DE95A905992}"/>
                </a:ext>
              </a:extLst>
            </p:cNvPr>
            <p:cNvGrpSpPr>
              <a:grpSpLocks/>
            </p:cNvGrpSpPr>
            <p:nvPr/>
          </p:nvGrpSpPr>
          <p:grpSpPr bwMode="auto">
            <a:xfrm>
              <a:off x="228600" y="1905000"/>
              <a:ext cx="2101850" cy="2870200"/>
              <a:chOff x="228600" y="1905000"/>
              <a:chExt cx="2101850" cy="2870200"/>
            </a:xfrm>
          </p:grpSpPr>
          <p:pic>
            <p:nvPicPr>
              <p:cNvPr id="6163" name="Picture 18" descr="heart">
                <a:extLst>
                  <a:ext uri="{FF2B5EF4-FFF2-40B4-BE49-F238E27FC236}">
                    <a16:creationId xmlns:a16="http://schemas.microsoft.com/office/drawing/2014/main" xmlns="" id="{FD1388F0-9E98-4042-B9B4-7F4C0E7ED7B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4800" y="1905000"/>
                <a:ext cx="18288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4" name="Text Box 6">
                <a:extLst>
                  <a:ext uri="{FF2B5EF4-FFF2-40B4-BE49-F238E27FC236}">
                    <a16:creationId xmlns:a16="http://schemas.microsoft.com/office/drawing/2014/main" xmlns="" id="{9D1DA02C-B272-4196-BE3E-C009E737B302}"/>
                  </a:ext>
                </a:extLst>
              </p:cNvPr>
              <p:cNvSpPr txBox="1">
                <a:spLocks noChangeArrowheads="1"/>
              </p:cNvSpPr>
              <p:nvPr/>
            </p:nvSpPr>
            <p:spPr bwMode="auto">
              <a:xfrm>
                <a:off x="228600" y="3124200"/>
                <a:ext cx="2101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a:solidFill>
                      <a:srgbClr val="003257"/>
                    </a:solidFill>
                    <a:latin typeface="Times New Roman" panose="02020603050405020304" pitchFamily="18" charset="0"/>
                  </a:rPr>
                  <a:t>Heart</a:t>
                </a:r>
              </a:p>
              <a:p>
                <a:pPr>
                  <a:spcBef>
                    <a:spcPct val="0"/>
                  </a:spcBef>
                  <a:buFontTx/>
                  <a:buNone/>
                </a:pPr>
                <a:r>
                  <a:rPr lang="en-US" altLang="el-GR" sz="2400">
                    <a:solidFill>
                      <a:srgbClr val="003257"/>
                    </a:solidFill>
                    <a:latin typeface="Times New Roman" panose="02020603050405020304" pitchFamily="18" charset="0"/>
                  </a:rPr>
                  <a:t>(cardiac output)</a:t>
                </a:r>
              </a:p>
            </p:txBody>
          </p:sp>
        </p:grpSp>
        <p:grpSp>
          <p:nvGrpSpPr>
            <p:cNvPr id="6156" name="15 - Ομάδα">
              <a:extLst>
                <a:ext uri="{FF2B5EF4-FFF2-40B4-BE49-F238E27FC236}">
                  <a16:creationId xmlns:a16="http://schemas.microsoft.com/office/drawing/2014/main" xmlns="" id="{B4154B74-3117-4B9C-B2CA-AA3E08AA858B}"/>
                </a:ext>
              </a:extLst>
            </p:cNvPr>
            <p:cNvGrpSpPr>
              <a:grpSpLocks/>
            </p:cNvGrpSpPr>
            <p:nvPr/>
          </p:nvGrpSpPr>
          <p:grpSpPr bwMode="auto">
            <a:xfrm>
              <a:off x="2819400" y="2895600"/>
              <a:ext cx="2528888" cy="1128713"/>
              <a:chOff x="2819400" y="2895600"/>
              <a:chExt cx="2528888" cy="1128713"/>
            </a:xfrm>
          </p:grpSpPr>
          <p:pic>
            <p:nvPicPr>
              <p:cNvPr id="6161" name="Picture 13" descr="vessel">
                <a:extLst>
                  <a:ext uri="{FF2B5EF4-FFF2-40B4-BE49-F238E27FC236}">
                    <a16:creationId xmlns:a16="http://schemas.microsoft.com/office/drawing/2014/main" xmlns="" id="{03C1125B-118E-407D-8039-6339BA36473E}"/>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895600" y="2895600"/>
                <a:ext cx="245268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2" name="Text Box 7">
                <a:extLst>
                  <a:ext uri="{FF2B5EF4-FFF2-40B4-BE49-F238E27FC236}">
                    <a16:creationId xmlns:a16="http://schemas.microsoft.com/office/drawing/2014/main" xmlns="" id="{7507A7A5-F23E-4A35-99F8-72C381EFEDCF}"/>
                  </a:ext>
                </a:extLst>
              </p:cNvPr>
              <p:cNvSpPr txBox="1">
                <a:spLocks noChangeArrowheads="1"/>
              </p:cNvSpPr>
              <p:nvPr/>
            </p:nvSpPr>
            <p:spPr bwMode="auto">
              <a:xfrm>
                <a:off x="2819400" y="3124200"/>
                <a:ext cx="2187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l-GR" sz="2400">
                    <a:solidFill>
                      <a:srgbClr val="003257"/>
                    </a:solidFill>
                    <a:latin typeface="Times New Roman" panose="02020603050405020304" pitchFamily="18" charset="0"/>
                  </a:rPr>
                  <a:t>Arteries</a:t>
                </a:r>
              </a:p>
              <a:p>
                <a:pPr algn="ctr">
                  <a:spcBef>
                    <a:spcPct val="0"/>
                  </a:spcBef>
                  <a:buFontTx/>
                  <a:buNone/>
                </a:pPr>
                <a:r>
                  <a:rPr lang="en-US" altLang="el-GR" sz="2400">
                    <a:solidFill>
                      <a:srgbClr val="003257"/>
                    </a:solidFill>
                    <a:latin typeface="Times New Roman" panose="02020603050405020304" pitchFamily="18" charset="0"/>
                  </a:rPr>
                  <a:t>(blood pressure)</a:t>
                </a:r>
              </a:p>
            </p:txBody>
          </p:sp>
        </p:grpSp>
        <p:grpSp>
          <p:nvGrpSpPr>
            <p:cNvPr id="6157" name="16 - Ομάδα">
              <a:extLst>
                <a:ext uri="{FF2B5EF4-FFF2-40B4-BE49-F238E27FC236}">
                  <a16:creationId xmlns:a16="http://schemas.microsoft.com/office/drawing/2014/main" xmlns="" id="{ED12B2A3-EB28-43F4-A929-E7E6EBF905E2}"/>
                </a:ext>
              </a:extLst>
            </p:cNvPr>
            <p:cNvGrpSpPr>
              <a:grpSpLocks/>
            </p:cNvGrpSpPr>
            <p:nvPr/>
          </p:nvGrpSpPr>
          <p:grpSpPr bwMode="auto">
            <a:xfrm>
              <a:off x="5867400" y="2362200"/>
              <a:ext cx="3276600" cy="2235200"/>
              <a:chOff x="5867400" y="2362200"/>
              <a:chExt cx="3276600" cy="2235200"/>
            </a:xfrm>
          </p:grpSpPr>
          <p:pic>
            <p:nvPicPr>
              <p:cNvPr id="6159" name="Picture 17" descr="arteriole">
                <a:extLst>
                  <a:ext uri="{FF2B5EF4-FFF2-40B4-BE49-F238E27FC236}">
                    <a16:creationId xmlns:a16="http://schemas.microsoft.com/office/drawing/2014/main" xmlns="" id="{5281448C-EDA8-4529-9C57-B6DD72313CCB}"/>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943600" y="2362200"/>
                <a:ext cx="3200400"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0" name="Text Box 8">
                <a:extLst>
                  <a:ext uri="{FF2B5EF4-FFF2-40B4-BE49-F238E27FC236}">
                    <a16:creationId xmlns:a16="http://schemas.microsoft.com/office/drawing/2014/main" xmlns="" id="{0800DBF7-B71F-448B-B491-C4BC745CAA36}"/>
                  </a:ext>
                </a:extLst>
              </p:cNvPr>
              <p:cNvSpPr txBox="1">
                <a:spLocks noChangeArrowheads="1"/>
              </p:cNvSpPr>
              <p:nvPr/>
            </p:nvSpPr>
            <p:spPr bwMode="auto">
              <a:xfrm>
                <a:off x="5867400" y="3200400"/>
                <a:ext cx="29051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l-GR" sz="2400">
                    <a:solidFill>
                      <a:srgbClr val="003257"/>
                    </a:solidFill>
                    <a:latin typeface="Times New Roman" panose="02020603050405020304" pitchFamily="18" charset="0"/>
                  </a:rPr>
                  <a:t>Arterioles</a:t>
                </a:r>
              </a:p>
              <a:p>
                <a:pPr algn="ctr">
                  <a:spcBef>
                    <a:spcPct val="0"/>
                  </a:spcBef>
                  <a:buFontTx/>
                  <a:buNone/>
                </a:pPr>
                <a:r>
                  <a:rPr lang="en-US" altLang="el-GR" sz="2400">
                    <a:solidFill>
                      <a:srgbClr val="003257"/>
                    </a:solidFill>
                    <a:latin typeface="Times New Roman" panose="02020603050405020304" pitchFamily="18" charset="0"/>
                  </a:rPr>
                  <a:t>(peripheral resistance)</a:t>
                </a:r>
              </a:p>
            </p:txBody>
          </p:sp>
        </p:grpSp>
        <p:sp>
          <p:nvSpPr>
            <p:cNvPr id="6158" name="Line 16">
              <a:extLst>
                <a:ext uri="{FF2B5EF4-FFF2-40B4-BE49-F238E27FC236}">
                  <a16:creationId xmlns:a16="http://schemas.microsoft.com/office/drawing/2014/main" xmlns="" id="{81A4E116-76E1-4781-BE82-137B89155D0C}"/>
                </a:ext>
              </a:extLst>
            </p:cNvPr>
            <p:cNvSpPr>
              <a:spLocks noChangeShapeType="1"/>
            </p:cNvSpPr>
            <p:nvPr/>
          </p:nvSpPr>
          <p:spPr bwMode="auto">
            <a:xfrm flipH="1">
              <a:off x="4953000" y="3505200"/>
              <a:ext cx="914400" cy="0"/>
            </a:xfrm>
            <a:prstGeom prst="line">
              <a:avLst/>
            </a:prstGeom>
            <a:noFill/>
            <a:ln w="101600">
              <a:solidFill>
                <a:srgbClr val="003257"/>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pic>
        <p:nvPicPr>
          <p:cNvPr id="6150" name="Picture 22" descr="Image result for blood pressure">
            <a:extLst>
              <a:ext uri="{FF2B5EF4-FFF2-40B4-BE49-F238E27FC236}">
                <a16:creationId xmlns:a16="http://schemas.microsoft.com/office/drawing/2014/main" xmlns="" id="{1F74CDCA-166F-4C47-87E4-492C9ED88CEA}"/>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971800" y="914400"/>
            <a:ext cx="239077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1" name="Right Brace 18">
            <a:extLst>
              <a:ext uri="{FF2B5EF4-FFF2-40B4-BE49-F238E27FC236}">
                <a16:creationId xmlns:a16="http://schemas.microsoft.com/office/drawing/2014/main" xmlns="" id="{A1C2C79B-0D56-4E91-9F71-EFE11C08E2D9}"/>
              </a:ext>
            </a:extLst>
          </p:cNvPr>
          <p:cNvSpPr>
            <a:spLocks/>
          </p:cNvSpPr>
          <p:nvPr/>
        </p:nvSpPr>
        <p:spPr bwMode="auto">
          <a:xfrm>
            <a:off x="6629400" y="4419600"/>
            <a:ext cx="457200" cy="1524000"/>
          </a:xfrm>
          <a:prstGeom prst="rightBrace">
            <a:avLst>
              <a:gd name="adj1" fmla="val 8333"/>
              <a:gd name="adj2" fmla="val 50000"/>
            </a:avLst>
          </a:prstGeom>
          <a:noFill/>
          <a:ln w="508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C3485C48-A361-43D8-800C-DB28D7CD2A12}"/>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4191000" y="3170237"/>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a:extLst>
              <a:ext uri="{FF2B5EF4-FFF2-40B4-BE49-F238E27FC236}">
                <a16:creationId xmlns:a16="http://schemas.microsoft.com/office/drawing/2014/main" xmlns="" id="{63656BE0-71E1-442E-AEFA-96DA76FED24A}"/>
              </a:ext>
            </a:extLst>
          </p:cNvPr>
          <p:cNvSpPr>
            <a:spLocks noGrp="1"/>
          </p:cNvSpPr>
          <p:nvPr>
            <p:ph type="title"/>
          </p:nvPr>
        </p:nvSpPr>
        <p:spPr/>
        <p:txBody>
          <a:bodyPr/>
          <a:lstStyle/>
          <a:p>
            <a:endParaRPr lang="el-GR" altLang="el-GR"/>
          </a:p>
        </p:txBody>
      </p:sp>
      <p:sp>
        <p:nvSpPr>
          <p:cNvPr id="40963" name="2 - Θέση περιεχομένου">
            <a:extLst>
              <a:ext uri="{FF2B5EF4-FFF2-40B4-BE49-F238E27FC236}">
                <a16:creationId xmlns:a16="http://schemas.microsoft.com/office/drawing/2014/main" xmlns="" id="{3861AFAC-5EFD-4753-9C0F-C6A924CEF1D5}"/>
              </a:ext>
            </a:extLst>
          </p:cNvPr>
          <p:cNvSpPr>
            <a:spLocks noGrp="1"/>
          </p:cNvSpPr>
          <p:nvPr>
            <p:ph sz="quarter" idx="1"/>
          </p:nvPr>
        </p:nvSpPr>
        <p:spPr>
          <a:xfrm>
            <a:off x="250825" y="5245100"/>
            <a:ext cx="8569325" cy="1612900"/>
          </a:xfrm>
        </p:spPr>
        <p:txBody>
          <a:bodyPr/>
          <a:lstStyle/>
          <a:p>
            <a:pPr algn="ctr">
              <a:buFont typeface="Arial" panose="020B0604020202020204" pitchFamily="34" charset="0"/>
              <a:buNone/>
            </a:pPr>
            <a:r>
              <a:rPr lang="en-US" altLang="el-GR" sz="2800"/>
              <a:t>Apart antibiotics, anti-hypertensives are the single most important therapy contributing to rising life expectancies. </a:t>
            </a:r>
          </a:p>
        </p:txBody>
      </p:sp>
      <p:pic>
        <p:nvPicPr>
          <p:cNvPr id="40964" name="Picture 2" descr="Image result for hypertension epidemics">
            <a:extLst>
              <a:ext uri="{FF2B5EF4-FFF2-40B4-BE49-F238E27FC236}">
                <a16:creationId xmlns:a16="http://schemas.microsoft.com/office/drawing/2014/main" xmlns="" id="{F19FF742-79ED-441B-AFE5-BBA6FF116A1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04813"/>
            <a:ext cx="9144000" cy="483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50D4C423-82B3-412F-A2CF-DD44E17AF23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xmlns="" id="{DE159032-B5E5-4C83-BBAF-63E79B2130A0}"/>
              </a:ext>
            </a:extLst>
          </p:cNvPr>
          <p:cNvSpPr>
            <a:spLocks noGrp="1"/>
          </p:cNvSpPr>
          <p:nvPr>
            <p:ph type="title"/>
          </p:nvPr>
        </p:nvSpPr>
        <p:spPr/>
        <p:txBody>
          <a:bodyPr/>
          <a:lstStyle/>
          <a:p>
            <a:endParaRPr lang="el-GR" altLang="el-GR"/>
          </a:p>
        </p:txBody>
      </p:sp>
      <p:sp>
        <p:nvSpPr>
          <p:cNvPr id="41987" name="Content Placeholder 2">
            <a:extLst>
              <a:ext uri="{FF2B5EF4-FFF2-40B4-BE49-F238E27FC236}">
                <a16:creationId xmlns:a16="http://schemas.microsoft.com/office/drawing/2014/main" xmlns="" id="{59070D3C-14C6-4682-B391-9BBDF0328815}"/>
              </a:ext>
            </a:extLst>
          </p:cNvPr>
          <p:cNvSpPr>
            <a:spLocks noGrp="1"/>
          </p:cNvSpPr>
          <p:nvPr>
            <p:ph sz="half" idx="1"/>
          </p:nvPr>
        </p:nvSpPr>
        <p:spPr/>
        <p:txBody>
          <a:bodyPr/>
          <a:lstStyle/>
          <a:p>
            <a:endParaRPr lang="el-GR" altLang="el-GR"/>
          </a:p>
        </p:txBody>
      </p:sp>
      <p:sp>
        <p:nvSpPr>
          <p:cNvPr id="41988" name="Content Placeholder 3">
            <a:extLst>
              <a:ext uri="{FF2B5EF4-FFF2-40B4-BE49-F238E27FC236}">
                <a16:creationId xmlns:a16="http://schemas.microsoft.com/office/drawing/2014/main" xmlns="" id="{0B2E49C7-132D-48FA-85F1-4BE791EE97F8}"/>
              </a:ext>
            </a:extLst>
          </p:cNvPr>
          <p:cNvSpPr>
            <a:spLocks noGrp="1"/>
          </p:cNvSpPr>
          <p:nvPr>
            <p:ph sz="half" idx="2"/>
          </p:nvPr>
        </p:nvSpPr>
        <p:spPr/>
        <p:txBody>
          <a:bodyPr/>
          <a:lstStyle/>
          <a:p>
            <a:endParaRPr lang="el-GR" altLang="el-GR"/>
          </a:p>
        </p:txBody>
      </p:sp>
      <p:pic>
        <p:nvPicPr>
          <p:cNvPr id="41989" name="Picture 2">
            <a:extLst>
              <a:ext uri="{FF2B5EF4-FFF2-40B4-BE49-F238E27FC236}">
                <a16:creationId xmlns:a16="http://schemas.microsoft.com/office/drawing/2014/main" xmlns="" id="{C46A7AD2-DB8C-4955-ABA3-AF74CC87350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950" y="-131763"/>
            <a:ext cx="9774238" cy="655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EC414AA2-1AE9-47FF-9747-1D8489AA65F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xmlns="" id="{03F0D4A4-6524-405D-8649-96BCCE93D481}"/>
              </a:ext>
            </a:extLst>
          </p:cNvPr>
          <p:cNvSpPr>
            <a:spLocks noGrp="1"/>
          </p:cNvSpPr>
          <p:nvPr>
            <p:ph type="title"/>
          </p:nvPr>
        </p:nvSpPr>
        <p:spPr/>
        <p:txBody>
          <a:bodyPr/>
          <a:lstStyle/>
          <a:p>
            <a:endParaRPr lang="el-GR" altLang="el-GR"/>
          </a:p>
        </p:txBody>
      </p:sp>
      <p:sp>
        <p:nvSpPr>
          <p:cNvPr id="43011" name="Content Placeholder 2">
            <a:extLst>
              <a:ext uri="{FF2B5EF4-FFF2-40B4-BE49-F238E27FC236}">
                <a16:creationId xmlns:a16="http://schemas.microsoft.com/office/drawing/2014/main" xmlns="" id="{5B486FCC-197A-4170-BE02-354DC8ABC25B}"/>
              </a:ext>
            </a:extLst>
          </p:cNvPr>
          <p:cNvSpPr>
            <a:spLocks noGrp="1"/>
          </p:cNvSpPr>
          <p:nvPr>
            <p:ph sz="half" idx="1"/>
          </p:nvPr>
        </p:nvSpPr>
        <p:spPr/>
        <p:txBody>
          <a:bodyPr/>
          <a:lstStyle/>
          <a:p>
            <a:endParaRPr lang="el-GR" altLang="el-GR"/>
          </a:p>
        </p:txBody>
      </p:sp>
      <p:sp>
        <p:nvSpPr>
          <p:cNvPr id="43012" name="Content Placeholder 3">
            <a:extLst>
              <a:ext uri="{FF2B5EF4-FFF2-40B4-BE49-F238E27FC236}">
                <a16:creationId xmlns:a16="http://schemas.microsoft.com/office/drawing/2014/main" xmlns="" id="{DFBA1A87-B6F5-4B39-9218-C6C14FD7655B}"/>
              </a:ext>
            </a:extLst>
          </p:cNvPr>
          <p:cNvSpPr>
            <a:spLocks noGrp="1"/>
          </p:cNvSpPr>
          <p:nvPr>
            <p:ph sz="half" idx="2"/>
          </p:nvPr>
        </p:nvSpPr>
        <p:spPr/>
        <p:txBody>
          <a:bodyPr/>
          <a:lstStyle/>
          <a:p>
            <a:endParaRPr lang="el-GR" altLang="el-GR"/>
          </a:p>
        </p:txBody>
      </p:sp>
      <p:pic>
        <p:nvPicPr>
          <p:cNvPr id="43013" name="Picture 2">
            <a:extLst>
              <a:ext uri="{FF2B5EF4-FFF2-40B4-BE49-F238E27FC236}">
                <a16:creationId xmlns:a16="http://schemas.microsoft.com/office/drawing/2014/main" xmlns="" id="{D409CC62-8A22-49EC-9CE5-29273E0F7FA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950" y="268288"/>
            <a:ext cx="9432925" cy="627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A7EA531-DB7F-4207-92B5-5577FA78FE0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xmlns="" id="{6EB8C3B5-D04F-4104-8A01-9ABDE85542F7}"/>
              </a:ext>
            </a:extLst>
          </p:cNvPr>
          <p:cNvSpPr>
            <a:spLocks noGrp="1"/>
          </p:cNvSpPr>
          <p:nvPr>
            <p:ph type="title"/>
          </p:nvPr>
        </p:nvSpPr>
        <p:spPr/>
        <p:txBody>
          <a:bodyPr/>
          <a:lstStyle/>
          <a:p>
            <a:endParaRPr lang="el-GR" altLang="el-GR"/>
          </a:p>
        </p:txBody>
      </p:sp>
      <p:sp>
        <p:nvSpPr>
          <p:cNvPr id="44035" name="Content Placeholder 2">
            <a:extLst>
              <a:ext uri="{FF2B5EF4-FFF2-40B4-BE49-F238E27FC236}">
                <a16:creationId xmlns:a16="http://schemas.microsoft.com/office/drawing/2014/main" xmlns="" id="{7779B6F9-878D-4BD1-9422-F0F32C6A3685}"/>
              </a:ext>
            </a:extLst>
          </p:cNvPr>
          <p:cNvSpPr>
            <a:spLocks noGrp="1"/>
          </p:cNvSpPr>
          <p:nvPr>
            <p:ph sz="half" idx="1"/>
          </p:nvPr>
        </p:nvSpPr>
        <p:spPr/>
        <p:txBody>
          <a:bodyPr/>
          <a:lstStyle/>
          <a:p>
            <a:endParaRPr lang="el-GR" altLang="el-GR"/>
          </a:p>
        </p:txBody>
      </p:sp>
      <p:sp>
        <p:nvSpPr>
          <p:cNvPr id="44036" name="Content Placeholder 3">
            <a:extLst>
              <a:ext uri="{FF2B5EF4-FFF2-40B4-BE49-F238E27FC236}">
                <a16:creationId xmlns:a16="http://schemas.microsoft.com/office/drawing/2014/main" xmlns="" id="{5B8217E6-7FD6-47ED-BCA3-8EF9C0B4B268}"/>
              </a:ext>
            </a:extLst>
          </p:cNvPr>
          <p:cNvSpPr>
            <a:spLocks noGrp="1"/>
          </p:cNvSpPr>
          <p:nvPr>
            <p:ph sz="half" idx="2"/>
          </p:nvPr>
        </p:nvSpPr>
        <p:spPr/>
        <p:txBody>
          <a:bodyPr/>
          <a:lstStyle/>
          <a:p>
            <a:endParaRPr lang="el-GR" altLang="el-GR"/>
          </a:p>
        </p:txBody>
      </p:sp>
      <p:pic>
        <p:nvPicPr>
          <p:cNvPr id="44037" name="Picture 2">
            <a:extLst>
              <a:ext uri="{FF2B5EF4-FFF2-40B4-BE49-F238E27FC236}">
                <a16:creationId xmlns:a16="http://schemas.microsoft.com/office/drawing/2014/main" xmlns="" id="{E1A85632-6D25-4257-BAF1-3B9E7EBEE82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625" y="204788"/>
            <a:ext cx="93487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63A3F316-AF46-4E33-99B4-D2254CD8D64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xmlns="" id="{9B7F87BB-2FB3-4502-A7C7-03F54457F1EA}"/>
              </a:ext>
            </a:extLst>
          </p:cNvPr>
          <p:cNvSpPr>
            <a:spLocks noGrp="1"/>
          </p:cNvSpPr>
          <p:nvPr>
            <p:ph type="title"/>
          </p:nvPr>
        </p:nvSpPr>
        <p:spPr/>
        <p:txBody>
          <a:bodyPr/>
          <a:lstStyle/>
          <a:p>
            <a:endParaRPr lang="el-GR" altLang="el-GR"/>
          </a:p>
        </p:txBody>
      </p:sp>
      <p:sp>
        <p:nvSpPr>
          <p:cNvPr id="45059" name="Content Placeholder 2">
            <a:extLst>
              <a:ext uri="{FF2B5EF4-FFF2-40B4-BE49-F238E27FC236}">
                <a16:creationId xmlns:a16="http://schemas.microsoft.com/office/drawing/2014/main" xmlns="" id="{778C3D61-D5E6-4E07-BE9F-EFA1765D266B}"/>
              </a:ext>
            </a:extLst>
          </p:cNvPr>
          <p:cNvSpPr>
            <a:spLocks noGrp="1"/>
          </p:cNvSpPr>
          <p:nvPr>
            <p:ph sz="half" idx="1"/>
          </p:nvPr>
        </p:nvSpPr>
        <p:spPr/>
        <p:txBody>
          <a:bodyPr/>
          <a:lstStyle/>
          <a:p>
            <a:endParaRPr lang="el-GR" altLang="el-GR"/>
          </a:p>
        </p:txBody>
      </p:sp>
      <p:sp>
        <p:nvSpPr>
          <p:cNvPr id="45060" name="Content Placeholder 3">
            <a:extLst>
              <a:ext uri="{FF2B5EF4-FFF2-40B4-BE49-F238E27FC236}">
                <a16:creationId xmlns:a16="http://schemas.microsoft.com/office/drawing/2014/main" xmlns="" id="{904F23DB-EBE8-43B5-8DC4-7126D41BE139}"/>
              </a:ext>
            </a:extLst>
          </p:cNvPr>
          <p:cNvSpPr>
            <a:spLocks noGrp="1"/>
          </p:cNvSpPr>
          <p:nvPr>
            <p:ph sz="half" idx="2"/>
          </p:nvPr>
        </p:nvSpPr>
        <p:spPr/>
        <p:txBody>
          <a:bodyPr/>
          <a:lstStyle/>
          <a:p>
            <a:endParaRPr lang="el-GR" altLang="el-GR"/>
          </a:p>
        </p:txBody>
      </p:sp>
      <p:pic>
        <p:nvPicPr>
          <p:cNvPr id="45061" name="Picture 2">
            <a:extLst>
              <a:ext uri="{FF2B5EF4-FFF2-40B4-BE49-F238E27FC236}">
                <a16:creationId xmlns:a16="http://schemas.microsoft.com/office/drawing/2014/main" xmlns="" id="{CB016366-3503-4D26-98AC-6058928523E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850" y="333375"/>
            <a:ext cx="9607550" cy="640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D3CA76CB-4F85-4D19-AA65-7D7B9FDDF65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a:extLst>
              <a:ext uri="{FF2B5EF4-FFF2-40B4-BE49-F238E27FC236}">
                <a16:creationId xmlns:a16="http://schemas.microsoft.com/office/drawing/2014/main" xmlns="" id="{55125466-F136-4E91-BD0A-87C0AD98A3BA}"/>
              </a:ext>
            </a:extLst>
          </p:cNvPr>
          <p:cNvGraphicFramePr>
            <a:graphicFrameLocks noChangeAspect="1"/>
          </p:cNvGraphicFramePr>
          <p:nvPr>
            <p:ph idx="1"/>
          </p:nvPr>
        </p:nvGraphicFramePr>
        <p:xfrm>
          <a:off x="0" y="1816100"/>
          <a:ext cx="9061450" cy="5041900"/>
        </p:xfrm>
        <a:graphic>
          <a:graphicData uri="http://schemas.openxmlformats.org/presentationml/2006/ole">
            <p:oleObj spid="_x0000_s46087" name="Bitmap Image" r:id="rId4" imgW="5161905" imgH="2343477" progId="PBrush">
              <p:embed/>
            </p:oleObj>
          </a:graphicData>
        </a:graphic>
      </p:graphicFrame>
      <p:pic>
        <p:nvPicPr>
          <p:cNvPr id="46083" name="Picture 5">
            <a:extLst>
              <a:ext uri="{FF2B5EF4-FFF2-40B4-BE49-F238E27FC236}">
                <a16:creationId xmlns:a16="http://schemas.microsoft.com/office/drawing/2014/main" xmlns="" id="{D7020C27-1664-48E9-84E2-B2623402FA2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b="21185"/>
          <a:stretch>
            <a:fillRect/>
          </a:stretch>
        </p:blipFill>
        <p:spPr bwMode="auto">
          <a:xfrm>
            <a:off x="392113" y="293688"/>
            <a:ext cx="8591550" cy="1338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1F0D72F1-3EDE-4D05-8BFE-C09246C075E9}"/>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4">
            <a:extLst>
              <a:ext uri="{FF2B5EF4-FFF2-40B4-BE49-F238E27FC236}">
                <a16:creationId xmlns:a16="http://schemas.microsoft.com/office/drawing/2014/main" xmlns="" id="{A4E2CEEC-9BC0-4A2B-979D-75B1A1B444A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t="-26563" r="85182"/>
          <a:stretch>
            <a:fillRect/>
          </a:stretch>
        </p:blipFill>
        <p:spPr bwMode="auto">
          <a:xfrm>
            <a:off x="11113" y="-166688"/>
            <a:ext cx="638175"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Rectangle 4">
            <a:extLst>
              <a:ext uri="{FF2B5EF4-FFF2-40B4-BE49-F238E27FC236}">
                <a16:creationId xmlns:a16="http://schemas.microsoft.com/office/drawing/2014/main" xmlns="" id="{63CD66FB-0135-4999-95F3-08B3AC772FB7}"/>
              </a:ext>
            </a:extLst>
          </p:cNvPr>
          <p:cNvSpPr>
            <a:spLocks noChangeArrowheads="1"/>
          </p:cNvSpPr>
          <p:nvPr/>
        </p:nvSpPr>
        <p:spPr bwMode="auto">
          <a:xfrm>
            <a:off x="430213" y="1268413"/>
            <a:ext cx="82454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AutoNum type="arabicPeriod"/>
            </a:pPr>
            <a:r>
              <a:rPr lang="el-GR" altLang="el-GR" sz="2800">
                <a:solidFill>
                  <a:srgbClr val="000000"/>
                </a:solidFill>
                <a:latin typeface="Arial" panose="020B0604020202020204" pitchFamily="34" charset="0"/>
              </a:rPr>
              <a:t>Η επίτευξη άριστης ρύθμισης έχει μεγαλύτερη σημασία στη μείωση του</a:t>
            </a:r>
            <a:r>
              <a:rPr lang="en-US" altLang="el-GR" sz="2800">
                <a:solidFill>
                  <a:srgbClr val="000000"/>
                </a:solidFill>
                <a:latin typeface="Arial" panose="020B0604020202020204" pitchFamily="34" charset="0"/>
              </a:rPr>
              <a:t> </a:t>
            </a:r>
            <a:r>
              <a:rPr lang="el-GR" altLang="el-GR" sz="2800">
                <a:solidFill>
                  <a:srgbClr val="000000"/>
                </a:solidFill>
                <a:latin typeface="Arial" panose="020B0604020202020204" pitchFamily="34" charset="0"/>
              </a:rPr>
              <a:t>κινδύνου</a:t>
            </a:r>
          </a:p>
          <a:p>
            <a:pPr>
              <a:spcBef>
                <a:spcPct val="0"/>
              </a:spcBef>
              <a:buFontTx/>
              <a:buAutoNum type="arabicPeriod"/>
            </a:pPr>
            <a:r>
              <a:rPr lang="el-GR" altLang="el-GR" sz="2800">
                <a:solidFill>
                  <a:srgbClr val="000000"/>
                </a:solidFill>
                <a:latin typeface="Arial" panose="020B0604020202020204" pitchFamily="34" charset="0"/>
              </a:rPr>
              <a:t>Στις περισσότερες περιπτώσεις χρειάζονται 2-3 φάρμακα</a:t>
            </a:r>
          </a:p>
        </p:txBody>
      </p:sp>
      <p:sp>
        <p:nvSpPr>
          <p:cNvPr id="47108" name="Rectangle 9">
            <a:extLst>
              <a:ext uri="{FF2B5EF4-FFF2-40B4-BE49-F238E27FC236}">
                <a16:creationId xmlns:a16="http://schemas.microsoft.com/office/drawing/2014/main" xmlns="" id="{C0774F97-AE9A-482E-90CA-6272D08C8D66}"/>
              </a:ext>
            </a:extLst>
          </p:cNvPr>
          <p:cNvSpPr>
            <a:spLocks noChangeArrowheads="1"/>
          </p:cNvSpPr>
          <p:nvPr/>
        </p:nvSpPr>
        <p:spPr bwMode="auto">
          <a:xfrm>
            <a:off x="0" y="44450"/>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3000" b="1">
                <a:solidFill>
                  <a:schemeClr val="bg1"/>
                </a:solidFill>
                <a:latin typeface="Verdana" panose="020B0604030504040204" pitchFamily="34" charset="0"/>
              </a:rPr>
              <a:t>Επιλογή </a:t>
            </a:r>
            <a:r>
              <a:rPr lang="en-US" altLang="el-GR" sz="3000" b="1">
                <a:solidFill>
                  <a:schemeClr val="bg1"/>
                </a:solidFill>
                <a:latin typeface="Verdana" panose="020B0604030504040204" pitchFamily="34" charset="0"/>
              </a:rPr>
              <a:t>1</a:t>
            </a:r>
            <a:r>
              <a:rPr lang="en-US" altLang="el-GR" sz="3000" b="1" baseline="30000">
                <a:solidFill>
                  <a:schemeClr val="bg1"/>
                </a:solidFill>
                <a:latin typeface="Verdana" panose="020B0604030504040204" pitchFamily="34" charset="0"/>
              </a:rPr>
              <a:t>o</a:t>
            </a:r>
            <a:r>
              <a:rPr lang="el-GR" altLang="el-GR" sz="3000" b="1" baseline="30000">
                <a:solidFill>
                  <a:schemeClr val="bg1"/>
                </a:solidFill>
                <a:latin typeface="Verdana" panose="020B0604030504040204" pitchFamily="34" charset="0"/>
              </a:rPr>
              <a:t>υ</a:t>
            </a:r>
            <a:r>
              <a:rPr lang="en-US" altLang="el-GR" sz="3000" b="1">
                <a:solidFill>
                  <a:schemeClr val="bg1"/>
                </a:solidFill>
                <a:latin typeface="Verdana" panose="020B0604030504040204" pitchFamily="34" charset="0"/>
              </a:rPr>
              <a:t> </a:t>
            </a:r>
            <a:r>
              <a:rPr lang="el-GR" altLang="el-GR" sz="3000" b="1">
                <a:solidFill>
                  <a:schemeClr val="bg1"/>
                </a:solidFill>
                <a:latin typeface="Verdana" panose="020B0604030504040204" pitchFamily="34" charset="0"/>
              </a:rPr>
              <a:t>Φαρμάκου: </a:t>
            </a:r>
          </a:p>
          <a:p>
            <a:pPr algn="ctr">
              <a:spcBef>
                <a:spcPct val="0"/>
              </a:spcBef>
              <a:buFontTx/>
              <a:buNone/>
            </a:pPr>
            <a:r>
              <a:rPr lang="el-GR" altLang="el-GR" sz="3000" b="1">
                <a:solidFill>
                  <a:schemeClr val="bg1"/>
                </a:solidFill>
                <a:latin typeface="Verdana" panose="020B0604030504040204" pitchFamily="34" charset="0"/>
              </a:rPr>
              <a:t>Συνήθως δεν έχει τόσο μεγάλη σημασία</a:t>
            </a:r>
          </a:p>
        </p:txBody>
      </p:sp>
      <p:grpSp>
        <p:nvGrpSpPr>
          <p:cNvPr id="47109" name="Group 17">
            <a:extLst>
              <a:ext uri="{FF2B5EF4-FFF2-40B4-BE49-F238E27FC236}">
                <a16:creationId xmlns:a16="http://schemas.microsoft.com/office/drawing/2014/main" xmlns="" id="{C3F71659-3950-471F-B60D-03B1DF335698}"/>
              </a:ext>
            </a:extLst>
          </p:cNvPr>
          <p:cNvGrpSpPr>
            <a:grpSpLocks/>
          </p:cNvGrpSpPr>
          <p:nvPr/>
        </p:nvGrpSpPr>
        <p:grpSpPr bwMode="auto">
          <a:xfrm>
            <a:off x="0" y="3233738"/>
            <a:ext cx="9720263" cy="3486150"/>
            <a:chOff x="-204" y="2027"/>
            <a:chExt cx="6123" cy="2196"/>
          </a:xfrm>
        </p:grpSpPr>
        <p:sp>
          <p:nvSpPr>
            <p:cNvPr id="47111" name="Rectangle 10">
              <a:extLst>
                <a:ext uri="{FF2B5EF4-FFF2-40B4-BE49-F238E27FC236}">
                  <a16:creationId xmlns:a16="http://schemas.microsoft.com/office/drawing/2014/main" xmlns="" id="{E3A3E2C8-B1B5-40DB-964F-A5356C71560B}"/>
                </a:ext>
              </a:extLst>
            </p:cNvPr>
            <p:cNvSpPr>
              <a:spLocks noChangeArrowheads="1"/>
            </p:cNvSpPr>
            <p:nvPr/>
          </p:nvSpPr>
          <p:spPr bwMode="auto">
            <a:xfrm>
              <a:off x="-204" y="3647"/>
              <a:ext cx="576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700">
                  <a:latin typeface="Arial" panose="020B0604020202020204" pitchFamily="34" charset="0"/>
                </a:rPr>
                <a:t>ΠΡΟΤΙΜΗΣΗ: </a:t>
              </a:r>
              <a:r>
                <a:rPr lang="el-GR" altLang="el-GR" sz="2700" i="1">
                  <a:latin typeface="Arial" panose="020B0604020202020204" pitchFamily="34" charset="0"/>
                </a:rPr>
                <a:t>σε ειδικές ενδείξεις</a:t>
              </a:r>
              <a:r>
                <a:rPr lang="el-GR" altLang="el-GR" sz="2700">
                  <a:latin typeface="Arial" panose="020B0604020202020204" pitchFamily="34" charset="0"/>
                </a:rPr>
                <a:t>                             ΑΠΟΦΥΓΗ: </a:t>
              </a:r>
              <a:r>
                <a:rPr lang="el-GR" altLang="el-GR" sz="2700" i="1">
                  <a:latin typeface="Arial" panose="020B0604020202020204" pitchFamily="34" charset="0"/>
                </a:rPr>
                <a:t>σε</a:t>
              </a:r>
              <a:r>
                <a:rPr lang="el-GR" altLang="el-GR" sz="2700" i="1">
                  <a:solidFill>
                    <a:srgbClr val="000000"/>
                  </a:solidFill>
                  <a:latin typeface="Arial" panose="020B0604020202020204" pitchFamily="34" charset="0"/>
                </a:rPr>
                <a:t> </a:t>
              </a:r>
              <a:r>
                <a:rPr lang="el-GR" altLang="el-GR" sz="2700" i="1">
                  <a:solidFill>
                    <a:srgbClr val="000000"/>
                  </a:solidFill>
                  <a:latin typeface="Arial" panose="020B0604020202020204" pitchFamily="34" charset="0"/>
                  <a:cs typeface="Arial" panose="020B0604020202020204" pitchFamily="34" charset="0"/>
                </a:rPr>
                <a:t>↑</a:t>
              </a:r>
              <a:r>
                <a:rPr lang="el-GR" altLang="el-GR" sz="2700" i="1">
                  <a:solidFill>
                    <a:srgbClr val="000000"/>
                  </a:solidFill>
                  <a:latin typeface="Arial" panose="020B0604020202020204" pitchFamily="34" charset="0"/>
                </a:rPr>
                <a:t> κίνδυνο εμφάνισης διαβήτη, ηλικιωμένους</a:t>
              </a:r>
            </a:p>
          </p:txBody>
        </p:sp>
        <p:grpSp>
          <p:nvGrpSpPr>
            <p:cNvPr id="47112" name="Group 16">
              <a:extLst>
                <a:ext uri="{FF2B5EF4-FFF2-40B4-BE49-F238E27FC236}">
                  <a16:creationId xmlns:a16="http://schemas.microsoft.com/office/drawing/2014/main" xmlns="" id="{2662A68C-3EC5-4EB6-A951-37DC456CE429}"/>
                </a:ext>
              </a:extLst>
            </p:cNvPr>
            <p:cNvGrpSpPr>
              <a:grpSpLocks/>
            </p:cNvGrpSpPr>
            <p:nvPr/>
          </p:nvGrpSpPr>
          <p:grpSpPr bwMode="auto">
            <a:xfrm>
              <a:off x="-204" y="2027"/>
              <a:ext cx="6123" cy="1469"/>
              <a:chOff x="-204" y="2027"/>
              <a:chExt cx="6123" cy="1469"/>
            </a:xfrm>
          </p:grpSpPr>
          <p:sp>
            <p:nvSpPr>
              <p:cNvPr id="47114" name="Rectangle 15">
                <a:extLst>
                  <a:ext uri="{FF2B5EF4-FFF2-40B4-BE49-F238E27FC236}">
                    <a16:creationId xmlns:a16="http://schemas.microsoft.com/office/drawing/2014/main" xmlns="" id="{0EEF2ACE-B316-4187-BC8A-097D7AF2B932}"/>
                  </a:ext>
                </a:extLst>
              </p:cNvPr>
              <p:cNvSpPr>
                <a:spLocks noChangeArrowheads="1"/>
              </p:cNvSpPr>
              <p:nvPr/>
            </p:nvSpPr>
            <p:spPr bwMode="auto">
              <a:xfrm>
                <a:off x="-204" y="2044"/>
                <a:ext cx="6123" cy="145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solidFill>
                    <a:srgbClr val="000000"/>
                  </a:solidFill>
                  <a:latin typeface="Arial" panose="020B0604020202020204" pitchFamily="34" charset="0"/>
                </a:endParaRPr>
              </a:p>
            </p:txBody>
          </p:sp>
          <p:sp>
            <p:nvSpPr>
              <p:cNvPr id="47115" name="Rectangle 6">
                <a:extLst>
                  <a:ext uri="{FF2B5EF4-FFF2-40B4-BE49-F238E27FC236}">
                    <a16:creationId xmlns:a16="http://schemas.microsoft.com/office/drawing/2014/main" xmlns="" id="{22DE173B-8E8D-488F-92FC-3EA5329182E8}"/>
                  </a:ext>
                </a:extLst>
              </p:cNvPr>
              <p:cNvSpPr>
                <a:spLocks noChangeArrowheads="1"/>
              </p:cNvSpPr>
              <p:nvPr/>
            </p:nvSpPr>
            <p:spPr bwMode="auto">
              <a:xfrm>
                <a:off x="2336" y="2027"/>
                <a:ext cx="3266" cy="140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6088" indent="-4460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3333CC"/>
                  </a:buClr>
                  <a:buFontTx/>
                  <a:buChar char="•"/>
                </a:pPr>
                <a:r>
                  <a:rPr lang="el-GR" altLang="el-GR" sz="2800">
                    <a:solidFill>
                      <a:srgbClr val="000000"/>
                    </a:solidFill>
                    <a:latin typeface="Arial" panose="020B0604020202020204" pitchFamily="34" charset="0"/>
                  </a:rPr>
                  <a:t>Θειαζιδικά διουρητικά</a:t>
                </a:r>
              </a:p>
              <a:p>
                <a:pPr>
                  <a:spcBef>
                    <a:spcPct val="0"/>
                  </a:spcBef>
                  <a:buClr>
                    <a:srgbClr val="3333CC"/>
                  </a:buClr>
                  <a:buFontTx/>
                  <a:buChar char="•"/>
                </a:pPr>
                <a:r>
                  <a:rPr lang="el-GR" altLang="el-GR" sz="2800">
                    <a:solidFill>
                      <a:srgbClr val="000000"/>
                    </a:solidFill>
                    <a:latin typeface="Arial" panose="020B0604020202020204" pitchFamily="34" charset="0"/>
                  </a:rPr>
                  <a:t>Αναστολείς ΜΕΑ </a:t>
                </a:r>
              </a:p>
              <a:p>
                <a:pPr>
                  <a:spcBef>
                    <a:spcPct val="0"/>
                  </a:spcBef>
                  <a:buClr>
                    <a:srgbClr val="3333CC"/>
                  </a:buClr>
                  <a:buFontTx/>
                  <a:buChar char="•"/>
                </a:pPr>
                <a:r>
                  <a:rPr lang="el-GR" altLang="el-GR" sz="2800">
                    <a:solidFill>
                      <a:srgbClr val="000000"/>
                    </a:solidFill>
                    <a:latin typeface="Arial" panose="020B0604020202020204" pitchFamily="34" charset="0"/>
                  </a:rPr>
                  <a:t>Ανταγωνιστές </a:t>
                </a:r>
                <a:r>
                  <a:rPr lang="en-US" altLang="el-GR" sz="2800">
                    <a:solidFill>
                      <a:srgbClr val="000000"/>
                    </a:solidFill>
                    <a:latin typeface="Arial" panose="020B0604020202020204" pitchFamily="34" charset="0"/>
                  </a:rPr>
                  <a:t>Ca</a:t>
                </a:r>
              </a:p>
              <a:p>
                <a:pPr>
                  <a:spcBef>
                    <a:spcPct val="0"/>
                  </a:spcBef>
                  <a:buClr>
                    <a:srgbClr val="3333CC"/>
                  </a:buClr>
                  <a:buFontTx/>
                  <a:buChar char="•"/>
                </a:pPr>
                <a:r>
                  <a:rPr lang="el-GR" altLang="el-GR" sz="2800">
                    <a:solidFill>
                      <a:srgbClr val="000000"/>
                    </a:solidFill>
                    <a:latin typeface="Arial" panose="020B0604020202020204" pitchFamily="34" charset="0"/>
                  </a:rPr>
                  <a:t>Ανταγωνιστές αγγειοτασίνης </a:t>
                </a:r>
              </a:p>
              <a:p>
                <a:pPr>
                  <a:spcBef>
                    <a:spcPct val="0"/>
                  </a:spcBef>
                  <a:buClr>
                    <a:srgbClr val="3333CC"/>
                  </a:buClr>
                  <a:buFontTx/>
                  <a:buChar char="•"/>
                </a:pPr>
                <a:r>
                  <a:rPr lang="el-GR" altLang="el-GR" sz="2800">
                    <a:solidFill>
                      <a:srgbClr val="000000"/>
                    </a:solidFill>
                    <a:latin typeface="Arial" panose="020B0604020202020204" pitchFamily="34" charset="0"/>
                  </a:rPr>
                  <a:t>β-Αποκλειστές</a:t>
                </a:r>
                <a:r>
                  <a:rPr lang="en-US" altLang="el-GR" sz="2800">
                    <a:solidFill>
                      <a:srgbClr val="000000"/>
                    </a:solidFill>
                    <a:latin typeface="Arial" panose="020B0604020202020204" pitchFamily="34" charset="0"/>
                  </a:rPr>
                  <a:t> </a:t>
                </a:r>
                <a:r>
                  <a:rPr lang="el-GR" altLang="el-GR" sz="2800">
                    <a:solidFill>
                      <a:srgbClr val="000000"/>
                    </a:solidFill>
                    <a:latin typeface="Arial" panose="020B0604020202020204" pitchFamily="34" charset="0"/>
                  </a:rPr>
                  <a:t>***</a:t>
                </a:r>
                <a:endParaRPr lang="en-US" altLang="el-GR" sz="2800">
                  <a:solidFill>
                    <a:srgbClr val="000000"/>
                  </a:solidFill>
                  <a:latin typeface="Arial" panose="020B0604020202020204" pitchFamily="34" charset="0"/>
                </a:endParaRPr>
              </a:p>
            </p:txBody>
          </p:sp>
          <p:sp>
            <p:nvSpPr>
              <p:cNvPr id="47116" name="Rectangle 11">
                <a:extLst>
                  <a:ext uri="{FF2B5EF4-FFF2-40B4-BE49-F238E27FC236}">
                    <a16:creationId xmlns:a16="http://schemas.microsoft.com/office/drawing/2014/main" xmlns="" id="{472F7421-8CC0-441D-9253-D54D047A008C}"/>
                  </a:ext>
                </a:extLst>
              </p:cNvPr>
              <p:cNvSpPr>
                <a:spLocks noChangeArrowheads="1"/>
              </p:cNvSpPr>
              <p:nvPr/>
            </p:nvSpPr>
            <p:spPr bwMode="auto">
              <a:xfrm>
                <a:off x="158" y="2345"/>
                <a:ext cx="1883" cy="75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3600" b="1">
                    <a:solidFill>
                      <a:srgbClr val="333399"/>
                    </a:solidFill>
                    <a:latin typeface="Arial" panose="020B0604020202020204" pitchFamily="34" charset="0"/>
                  </a:rPr>
                  <a:t>Φάρμακα </a:t>
                </a:r>
              </a:p>
              <a:p>
                <a:pPr algn="ctr">
                  <a:spcBef>
                    <a:spcPct val="0"/>
                  </a:spcBef>
                  <a:buFontTx/>
                  <a:buNone/>
                </a:pPr>
                <a:r>
                  <a:rPr lang="el-GR" altLang="el-GR" sz="3600" b="1">
                    <a:solidFill>
                      <a:srgbClr val="333399"/>
                    </a:solidFill>
                    <a:latin typeface="Arial" panose="020B0604020202020204" pitchFamily="34" charset="0"/>
                  </a:rPr>
                  <a:t>1</a:t>
                </a:r>
                <a:r>
                  <a:rPr lang="el-GR" altLang="el-GR" sz="3600" b="1" baseline="30000">
                    <a:solidFill>
                      <a:srgbClr val="333399"/>
                    </a:solidFill>
                    <a:latin typeface="Arial" panose="020B0604020202020204" pitchFamily="34" charset="0"/>
                  </a:rPr>
                  <a:t>ης</a:t>
                </a:r>
                <a:r>
                  <a:rPr lang="el-GR" altLang="el-GR" sz="3600" b="1">
                    <a:solidFill>
                      <a:srgbClr val="333399"/>
                    </a:solidFill>
                    <a:latin typeface="Arial" panose="020B0604020202020204" pitchFamily="34" charset="0"/>
                  </a:rPr>
                  <a:t> γραμμής</a:t>
                </a:r>
              </a:p>
            </p:txBody>
          </p:sp>
        </p:grpSp>
        <p:sp>
          <p:nvSpPr>
            <p:cNvPr id="47113" name="Rectangle 13">
              <a:extLst>
                <a:ext uri="{FF2B5EF4-FFF2-40B4-BE49-F238E27FC236}">
                  <a16:creationId xmlns:a16="http://schemas.microsoft.com/office/drawing/2014/main" xmlns="" id="{9468ABD3-E984-48A8-98C5-44725451D525}"/>
                </a:ext>
              </a:extLst>
            </p:cNvPr>
            <p:cNvSpPr>
              <a:spLocks noChangeArrowheads="1"/>
            </p:cNvSpPr>
            <p:nvPr/>
          </p:nvSpPr>
          <p:spPr bwMode="auto">
            <a:xfrm>
              <a:off x="22" y="3576"/>
              <a:ext cx="359"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600">
                  <a:solidFill>
                    <a:srgbClr val="000000"/>
                  </a:solidFill>
                  <a:latin typeface="Arial" panose="020B0604020202020204" pitchFamily="34" charset="0"/>
                </a:rPr>
                <a:t>***</a:t>
              </a:r>
            </a:p>
          </p:txBody>
        </p:sp>
      </p:grpSp>
      <p:pic>
        <p:nvPicPr>
          <p:cNvPr id="2" name="Εγγεγραμμένος ήχος">
            <a:hlinkClick r:id="" action="ppaction://media"/>
            <a:extLst>
              <a:ext uri="{FF2B5EF4-FFF2-40B4-BE49-F238E27FC236}">
                <a16:creationId xmlns:a16="http://schemas.microsoft.com/office/drawing/2014/main" xmlns="" id="{D3C0F776-A06F-4DC7-962F-9FAAB84892E3}"/>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Text Box 2">
            <a:extLst>
              <a:ext uri="{FF2B5EF4-FFF2-40B4-BE49-F238E27FC236}">
                <a16:creationId xmlns:a16="http://schemas.microsoft.com/office/drawing/2014/main" xmlns="" id="{11EA3746-3F89-4824-9F22-FC8050B3E722}"/>
              </a:ext>
            </a:extLst>
          </p:cNvPr>
          <p:cNvSpPr txBox="1">
            <a:spLocks noChangeArrowheads="1"/>
          </p:cNvSpPr>
          <p:nvPr/>
        </p:nvSpPr>
        <p:spPr bwMode="auto">
          <a:xfrm>
            <a:off x="349250" y="1341438"/>
            <a:ext cx="8831263" cy="1096962"/>
          </a:xfrm>
          <a:prstGeom prst="rect">
            <a:avLst/>
          </a:prstGeom>
          <a:noFill/>
          <a:ln w="12700">
            <a:noFill/>
            <a:miter lim="800000"/>
            <a:headEnd/>
            <a:tailEnd/>
          </a:ln>
          <a:effectLst/>
        </p:spPr>
        <p:txBody>
          <a:bodyPr>
            <a:spAutoFit/>
          </a:bodyPr>
          <a:lstStyle/>
          <a:p>
            <a:pPr>
              <a:defRPr/>
            </a:pPr>
            <a:r>
              <a:rPr lang="el-GR" sz="2200">
                <a:solidFill>
                  <a:srgbClr val="003300"/>
                </a:solidFill>
                <a:effectLst>
                  <a:outerShdw blurRad="38100" dist="38100" dir="2700000" algn="tl">
                    <a:srgbClr val="C0C0C0"/>
                  </a:outerShdw>
                </a:effectLst>
              </a:rPr>
              <a:t>Με συνδυασμό β-αποκλειστή και θειαζιδικού</a:t>
            </a:r>
            <a:endParaRPr lang="fr-FR" sz="2200">
              <a:solidFill>
                <a:srgbClr val="003300"/>
              </a:solidFill>
              <a:effectLst>
                <a:outerShdw blurRad="38100" dist="38100" dir="2700000" algn="tl">
                  <a:srgbClr val="C0C0C0"/>
                </a:outerShdw>
              </a:effectLst>
            </a:endParaRPr>
          </a:p>
          <a:p>
            <a:pPr>
              <a:defRPr/>
            </a:pPr>
            <a:r>
              <a:rPr lang="fr-FR" sz="2200">
                <a:solidFill>
                  <a:srgbClr val="003300"/>
                </a:solidFill>
                <a:effectLst>
                  <a:outerShdw blurRad="38100" dist="38100" dir="2700000" algn="tl">
                    <a:srgbClr val="C0C0C0"/>
                  </a:outerShdw>
                </a:effectLst>
                <a:sym typeface="Wingdings" pitchFamily="2" charset="2"/>
              </a:rPr>
              <a:t> </a:t>
            </a:r>
            <a:r>
              <a:rPr lang="fr-FR" sz="2200" b="1">
                <a:solidFill>
                  <a:srgbClr val="003300"/>
                </a:solidFill>
                <a:effectLst>
                  <a:outerShdw blurRad="38100" dist="38100" dir="2700000" algn="tl">
                    <a:srgbClr val="C0C0C0"/>
                  </a:outerShdw>
                </a:effectLst>
                <a:sym typeface="Wingdings" pitchFamily="2" charset="2"/>
              </a:rPr>
              <a:t>RR =</a:t>
            </a:r>
            <a:r>
              <a:rPr lang="fr-FR" sz="2200" b="1">
                <a:solidFill>
                  <a:srgbClr val="003300"/>
                </a:solidFill>
                <a:effectLst>
                  <a:outerShdw blurRad="38100" dist="38100" dir="2700000" algn="tl">
                    <a:srgbClr val="C0C0C0"/>
                  </a:outerShdw>
                </a:effectLst>
              </a:rPr>
              <a:t> 1.19 (1.14-1.23) </a:t>
            </a:r>
            <a:r>
              <a:rPr lang="el-GR" sz="2200" b="1">
                <a:solidFill>
                  <a:srgbClr val="003300"/>
                </a:solidFill>
                <a:effectLst>
                  <a:outerShdw blurRad="38100" dist="38100" dir="2700000" algn="tl">
                    <a:srgbClr val="C0C0C0"/>
                  </a:outerShdw>
                </a:effectLst>
              </a:rPr>
              <a:t>για διαβήτη Τ2</a:t>
            </a:r>
            <a:r>
              <a:rPr lang="fr-FR" sz="2200">
                <a:solidFill>
                  <a:srgbClr val="003300"/>
                </a:solidFill>
                <a:effectLst>
                  <a:outerShdw blurRad="38100" dist="38100" dir="2700000" algn="tl">
                    <a:srgbClr val="C0C0C0"/>
                  </a:outerShdw>
                </a:effectLst>
              </a:rPr>
              <a:t> </a:t>
            </a:r>
            <a:r>
              <a:rPr lang="el-GR" sz="2200">
                <a:solidFill>
                  <a:srgbClr val="003300"/>
                </a:solidFill>
                <a:effectLst>
                  <a:outerShdw blurRad="38100" dist="38100" dir="2700000" algn="tl">
                    <a:srgbClr val="C0C0C0"/>
                  </a:outerShdw>
                </a:effectLst>
              </a:rPr>
              <a:t>συγκριτικά με άλλες αντιυπερτασικές θεραπείες που δεν χρησιμοποιούν αυτό το συνδυασμό</a:t>
            </a:r>
            <a:endParaRPr lang="fr-FR" sz="2200">
              <a:solidFill>
                <a:srgbClr val="003300"/>
              </a:solidFill>
              <a:effectLst>
                <a:outerShdw blurRad="38100" dist="38100" dir="2700000" algn="tl">
                  <a:srgbClr val="C0C0C0"/>
                </a:outerShdw>
              </a:effectLst>
            </a:endParaRPr>
          </a:p>
        </p:txBody>
      </p:sp>
      <p:pic>
        <p:nvPicPr>
          <p:cNvPr id="49155" name="Picture 3">
            <a:extLst>
              <a:ext uri="{FF2B5EF4-FFF2-40B4-BE49-F238E27FC236}">
                <a16:creationId xmlns:a16="http://schemas.microsoft.com/office/drawing/2014/main" xmlns="" id="{086DB9BD-7DB1-47F8-8BBC-32BF79B10DA5}"/>
              </a:ext>
            </a:extLst>
          </p:cNvPr>
          <p:cNvPicPr>
            <a:picLocks noChangeAspect="1" noChangeArrowheads="1"/>
          </p:cNvPicPr>
          <p:nvPr/>
        </p:nvPicPr>
        <p:blipFill>
          <a:blip r:embed="rId4">
            <a:lum contrast="-12000"/>
            <a:extLst>
              <a:ext uri="{28A0092B-C50C-407E-A947-70E740481C1C}">
                <a14:useLocalDpi xmlns:a14="http://schemas.microsoft.com/office/drawing/2010/main" xmlns="" val="0"/>
              </a:ext>
            </a:extLst>
          </a:blip>
          <a:srcRect/>
          <a:stretch>
            <a:fillRect/>
          </a:stretch>
        </p:blipFill>
        <p:spPr bwMode="auto">
          <a:xfrm>
            <a:off x="284163" y="2492375"/>
            <a:ext cx="8662987" cy="3816350"/>
          </a:xfrm>
          <a:prstGeom prst="rect">
            <a:avLst/>
          </a:prstGeom>
          <a:noFill/>
          <a:ln w="28575">
            <a:solidFill>
              <a:srgbClr val="003300"/>
            </a:solidFill>
            <a:miter lim="800000"/>
            <a:headEnd/>
            <a:tailEnd/>
          </a:ln>
          <a:extLst>
            <a:ext uri="{909E8E84-426E-40DD-AFC4-6F175D3DCCD1}">
              <a14:hiddenFill xmlns:a14="http://schemas.microsoft.com/office/drawing/2010/main" xmlns="">
                <a:solidFill>
                  <a:srgbClr val="FFFFFF"/>
                </a:solidFill>
              </a14:hiddenFill>
            </a:ext>
          </a:extLst>
        </p:spPr>
      </p:pic>
      <p:sp>
        <p:nvSpPr>
          <p:cNvPr id="49156" name="Rectangle 4">
            <a:extLst>
              <a:ext uri="{FF2B5EF4-FFF2-40B4-BE49-F238E27FC236}">
                <a16:creationId xmlns:a16="http://schemas.microsoft.com/office/drawing/2014/main" xmlns="" id="{073B2064-66DA-480F-966C-447F57E38672}"/>
              </a:ext>
            </a:extLst>
          </p:cNvPr>
          <p:cNvSpPr>
            <a:spLocks noChangeArrowheads="1"/>
          </p:cNvSpPr>
          <p:nvPr/>
        </p:nvSpPr>
        <p:spPr bwMode="auto">
          <a:xfrm>
            <a:off x="6686550" y="6453188"/>
            <a:ext cx="2470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el-GR" sz="1400">
                <a:solidFill>
                  <a:srgbClr val="003300"/>
                </a:solidFill>
                <a:latin typeface="Franklin Gothic Demi" panose="020B0703020102020204" pitchFamily="34" charset="0"/>
              </a:rPr>
              <a:t>Mason JM, </a:t>
            </a:r>
            <a:r>
              <a:rPr lang="fr-FR" altLang="el-GR" sz="1400" i="1">
                <a:solidFill>
                  <a:srgbClr val="003300"/>
                </a:solidFill>
                <a:latin typeface="Franklin Gothic Demi" panose="020B0703020102020204" pitchFamily="34" charset="0"/>
              </a:rPr>
              <a:t>J Hypertens</a:t>
            </a:r>
            <a:r>
              <a:rPr lang="fr-FR" altLang="el-GR" sz="1400">
                <a:solidFill>
                  <a:srgbClr val="003300"/>
                </a:solidFill>
                <a:latin typeface="Franklin Gothic Demi" panose="020B0703020102020204" pitchFamily="34" charset="0"/>
              </a:rPr>
              <a:t>. 2005</a:t>
            </a:r>
          </a:p>
        </p:txBody>
      </p:sp>
      <p:sp>
        <p:nvSpPr>
          <p:cNvPr id="52229" name="Rectangle 5">
            <a:extLst>
              <a:ext uri="{FF2B5EF4-FFF2-40B4-BE49-F238E27FC236}">
                <a16:creationId xmlns:a16="http://schemas.microsoft.com/office/drawing/2014/main" xmlns="" id="{E80F7C4F-EF78-471E-9C78-99E7F46FE91B}"/>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l-GR" sz="2600"/>
              <a:t>Το διαβητογόνο δυναμικό των συνδυασμών θειαζιδικού τύπου διουρητικού και β-αποκλειστή</a:t>
            </a:r>
            <a:r>
              <a:rPr lang="en-GB" sz="2600"/>
              <a:t> </a:t>
            </a:r>
            <a:r>
              <a:rPr lang="el-GR" sz="2600"/>
              <a:t>σε ασθενείς με υπέρταση</a:t>
            </a:r>
          </a:p>
        </p:txBody>
      </p:sp>
      <p:pic>
        <p:nvPicPr>
          <p:cNvPr id="3" name="Εγγεγραμμένος ήχος">
            <a:hlinkClick r:id="" action="ppaction://media"/>
            <a:extLst>
              <a:ext uri="{FF2B5EF4-FFF2-40B4-BE49-F238E27FC236}">
                <a16:creationId xmlns:a16="http://schemas.microsoft.com/office/drawing/2014/main" xmlns="" id="{147B3C76-EF4E-4949-AD6C-8B4097AF7AC4}"/>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xmlns="" id="{5E990C97-3F4B-4C8D-BD57-45C9E94BB45B}"/>
              </a:ext>
            </a:extLst>
          </p:cNvPr>
          <p:cNvSpPr>
            <a:spLocks noGrp="1" noChangeArrowheads="1"/>
          </p:cNvSpPr>
          <p:nvPr>
            <p:ph type="ctrTitle"/>
          </p:nvPr>
        </p:nvSpPr>
        <p:spPr>
          <a:xfrm>
            <a:off x="685800" y="188913"/>
            <a:ext cx="7772400" cy="1223962"/>
          </a:xfrm>
        </p:spPr>
        <p:txBody>
          <a:bodyPr rtlCol="0">
            <a:normAutofit fontScale="90000"/>
          </a:bodyPr>
          <a:lstStyle/>
          <a:p>
            <a:pPr eaLnBrk="1" fontAlgn="auto" hangingPunct="1">
              <a:spcAft>
                <a:spcPts val="0"/>
              </a:spcAft>
              <a:defRPr/>
            </a:pPr>
            <a:r>
              <a:rPr lang="el-GR" sz="4000"/>
              <a:t>Αντιϋπερτασικά φάρμακα</a:t>
            </a:r>
            <a:br>
              <a:rPr lang="el-GR" sz="4000"/>
            </a:br>
            <a:r>
              <a:rPr lang="el-GR" sz="4000"/>
              <a:t>Επιλογή φαρμάκων</a:t>
            </a:r>
          </a:p>
        </p:txBody>
      </p:sp>
      <p:sp>
        <p:nvSpPr>
          <p:cNvPr id="97283" name="Rectangle 3">
            <a:extLst>
              <a:ext uri="{FF2B5EF4-FFF2-40B4-BE49-F238E27FC236}">
                <a16:creationId xmlns:a16="http://schemas.microsoft.com/office/drawing/2014/main" xmlns="" id="{1FB9AE29-622F-435D-A3CF-176DC003ECD4}"/>
              </a:ext>
            </a:extLst>
          </p:cNvPr>
          <p:cNvSpPr>
            <a:spLocks noGrp="1" noChangeArrowheads="1"/>
          </p:cNvSpPr>
          <p:nvPr>
            <p:ph type="subTitle" idx="1"/>
          </p:nvPr>
        </p:nvSpPr>
        <p:spPr>
          <a:xfrm>
            <a:off x="1476375" y="1916113"/>
            <a:ext cx="6767513" cy="4176712"/>
          </a:xfrm>
        </p:spPr>
        <p:txBody>
          <a:bodyPr rtlCol="0">
            <a:normAutofit lnSpcReduction="10000"/>
          </a:bodyPr>
          <a:lstStyle/>
          <a:p>
            <a:pPr algn="l" eaLnBrk="1" fontAlgn="auto" hangingPunct="1">
              <a:spcAft>
                <a:spcPts val="0"/>
              </a:spcAft>
              <a:defRPr/>
            </a:pPr>
            <a:r>
              <a:rPr lang="el-GR" dirty="0"/>
              <a:t> </a:t>
            </a:r>
            <a:r>
              <a:rPr lang="el-GR" b="1" dirty="0">
                <a:solidFill>
                  <a:schemeClr val="tx1"/>
                </a:solidFill>
              </a:rPr>
              <a:t>Φάρμακα δεύτερης γραμμής </a:t>
            </a:r>
          </a:p>
          <a:p>
            <a:pPr algn="l" eaLnBrk="1" fontAlgn="auto" hangingPunct="1">
              <a:spcAft>
                <a:spcPts val="0"/>
              </a:spcAft>
              <a:defRPr/>
            </a:pPr>
            <a:r>
              <a:rPr lang="el-GR" dirty="0">
                <a:solidFill>
                  <a:schemeClr val="tx1"/>
                </a:solidFill>
              </a:rPr>
              <a:t>(Λιγότερες αποδείξεις από μεγάλες μελέτες)</a:t>
            </a:r>
          </a:p>
          <a:p>
            <a:pPr algn="l" eaLnBrk="1" fontAlgn="auto" hangingPunct="1">
              <a:spcAft>
                <a:spcPts val="0"/>
              </a:spcAft>
              <a:buFontTx/>
              <a:buChar char="•"/>
              <a:defRPr/>
            </a:pPr>
            <a:r>
              <a:rPr lang="el-GR" dirty="0">
                <a:solidFill>
                  <a:schemeClr val="tx1"/>
                </a:solidFill>
              </a:rPr>
              <a:t> Α1 </a:t>
            </a:r>
            <a:r>
              <a:rPr lang="el-GR" dirty="0" err="1">
                <a:solidFill>
                  <a:schemeClr val="tx1"/>
                </a:solidFill>
              </a:rPr>
              <a:t>αποκλειστές</a:t>
            </a:r>
            <a:endParaRPr lang="el-GR" dirty="0">
              <a:solidFill>
                <a:schemeClr val="tx1"/>
              </a:solidFill>
            </a:endParaRPr>
          </a:p>
          <a:p>
            <a:pPr algn="l" eaLnBrk="1" fontAlgn="auto" hangingPunct="1">
              <a:spcAft>
                <a:spcPts val="0"/>
              </a:spcAft>
              <a:buFontTx/>
              <a:buChar char="•"/>
              <a:defRPr/>
            </a:pPr>
            <a:r>
              <a:rPr lang="el-GR" dirty="0">
                <a:solidFill>
                  <a:schemeClr val="tx1"/>
                </a:solidFill>
              </a:rPr>
              <a:t> Κεντρικώς δρώντα φάρμακα ( α2 αγωνιστές, </a:t>
            </a:r>
            <a:r>
              <a:rPr lang="el-GR" dirty="0" err="1">
                <a:solidFill>
                  <a:schemeClr val="tx1"/>
                </a:solidFill>
              </a:rPr>
              <a:t>τροποποιητές</a:t>
            </a:r>
            <a:r>
              <a:rPr lang="el-GR" dirty="0">
                <a:solidFill>
                  <a:schemeClr val="tx1"/>
                </a:solidFill>
              </a:rPr>
              <a:t> της </a:t>
            </a:r>
            <a:r>
              <a:rPr lang="el-GR" dirty="0" err="1">
                <a:solidFill>
                  <a:schemeClr val="tx1"/>
                </a:solidFill>
              </a:rPr>
              <a:t>ιμιδαζολίνης</a:t>
            </a:r>
            <a:r>
              <a:rPr lang="el-GR" dirty="0">
                <a:solidFill>
                  <a:schemeClr val="tx1"/>
                </a:solidFill>
              </a:rPr>
              <a:t>)</a:t>
            </a:r>
          </a:p>
          <a:p>
            <a:pPr algn="l" eaLnBrk="1" fontAlgn="auto" hangingPunct="1">
              <a:spcAft>
                <a:spcPts val="0"/>
              </a:spcAft>
              <a:buFontTx/>
              <a:buChar char="•"/>
              <a:defRPr/>
            </a:pPr>
            <a:r>
              <a:rPr lang="el-GR" dirty="0">
                <a:solidFill>
                  <a:schemeClr val="tx1"/>
                </a:solidFill>
              </a:rPr>
              <a:t> Ανταγωνιστές της </a:t>
            </a:r>
            <a:r>
              <a:rPr lang="el-GR" dirty="0" err="1">
                <a:solidFill>
                  <a:schemeClr val="tx1"/>
                </a:solidFill>
              </a:rPr>
              <a:t>αλδοστερόνης</a:t>
            </a:r>
            <a:endParaRPr lang="el-GR" dirty="0">
              <a:solidFill>
                <a:schemeClr val="tx1"/>
              </a:solidFill>
            </a:endParaRPr>
          </a:p>
          <a:p>
            <a:pPr algn="l" eaLnBrk="1" fontAlgn="auto" hangingPunct="1">
              <a:spcAft>
                <a:spcPts val="0"/>
              </a:spcAft>
              <a:defRPr/>
            </a:pPr>
            <a:endParaRPr lang="el-GR" dirty="0"/>
          </a:p>
        </p:txBody>
      </p:sp>
      <p:pic>
        <p:nvPicPr>
          <p:cNvPr id="3" name="Εγγεγραμμένος ήχος">
            <a:hlinkClick r:id="" action="ppaction://media"/>
            <a:extLst>
              <a:ext uri="{FF2B5EF4-FFF2-40B4-BE49-F238E27FC236}">
                <a16:creationId xmlns:a16="http://schemas.microsoft.com/office/drawing/2014/main" xmlns="" id="{DB6DDC94-23AF-47FD-9998-D49FDE8421E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xmlns="" id="{6C27F594-943A-4888-BD6B-19E4954A410E}"/>
              </a:ext>
            </a:extLst>
          </p:cNvPr>
          <p:cNvSpPr>
            <a:spLocks noGrp="1"/>
          </p:cNvSpPr>
          <p:nvPr>
            <p:ph type="title"/>
          </p:nvPr>
        </p:nvSpPr>
        <p:spPr/>
        <p:txBody>
          <a:bodyPr/>
          <a:lstStyle/>
          <a:p>
            <a:endParaRPr lang="el-GR" altLang="el-GR"/>
          </a:p>
        </p:txBody>
      </p:sp>
      <p:sp>
        <p:nvSpPr>
          <p:cNvPr id="53251" name="Content Placeholder 2">
            <a:extLst>
              <a:ext uri="{FF2B5EF4-FFF2-40B4-BE49-F238E27FC236}">
                <a16:creationId xmlns:a16="http://schemas.microsoft.com/office/drawing/2014/main" xmlns="" id="{25C84185-C847-427B-861F-1E607A4E5C04}"/>
              </a:ext>
            </a:extLst>
          </p:cNvPr>
          <p:cNvSpPr>
            <a:spLocks noGrp="1"/>
          </p:cNvSpPr>
          <p:nvPr>
            <p:ph sz="half" idx="1"/>
          </p:nvPr>
        </p:nvSpPr>
        <p:spPr/>
        <p:txBody>
          <a:bodyPr/>
          <a:lstStyle/>
          <a:p>
            <a:endParaRPr lang="el-GR" altLang="el-GR"/>
          </a:p>
        </p:txBody>
      </p:sp>
      <p:sp>
        <p:nvSpPr>
          <p:cNvPr id="53252" name="Content Placeholder 3">
            <a:extLst>
              <a:ext uri="{FF2B5EF4-FFF2-40B4-BE49-F238E27FC236}">
                <a16:creationId xmlns:a16="http://schemas.microsoft.com/office/drawing/2014/main" xmlns="" id="{3544B640-D041-4756-8E3A-0903CF8F62AC}"/>
              </a:ext>
            </a:extLst>
          </p:cNvPr>
          <p:cNvSpPr>
            <a:spLocks noGrp="1"/>
          </p:cNvSpPr>
          <p:nvPr>
            <p:ph sz="half" idx="2"/>
          </p:nvPr>
        </p:nvSpPr>
        <p:spPr/>
        <p:txBody>
          <a:bodyPr/>
          <a:lstStyle/>
          <a:p>
            <a:endParaRPr lang="el-GR" altLang="el-GR"/>
          </a:p>
        </p:txBody>
      </p:sp>
      <p:pic>
        <p:nvPicPr>
          <p:cNvPr id="53253" name="Picture 2">
            <a:extLst>
              <a:ext uri="{FF2B5EF4-FFF2-40B4-BE49-F238E27FC236}">
                <a16:creationId xmlns:a16="http://schemas.microsoft.com/office/drawing/2014/main" xmlns="" id="{AC1516DD-87DE-4240-AF23-D9538B7E4AE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2413" y="0"/>
            <a:ext cx="9729788" cy="652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xmlns="" id="{9A255161-92D8-4104-AF7C-79099F3EE2E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a:extLst>
              <a:ext uri="{FF2B5EF4-FFF2-40B4-BE49-F238E27FC236}">
                <a16:creationId xmlns:a16="http://schemas.microsoft.com/office/drawing/2014/main" xmlns="" id="{AA07496B-D9D7-4A62-9F1E-69559E0B32CD}"/>
              </a:ext>
            </a:extLst>
          </p:cNvPr>
          <p:cNvSpPr txBox="1">
            <a:spLocks noChangeArrowheads="1"/>
          </p:cNvSpPr>
          <p:nvPr/>
        </p:nvSpPr>
        <p:spPr bwMode="auto">
          <a:xfrm>
            <a:off x="4973638" y="5484813"/>
            <a:ext cx="41703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800">
                <a:solidFill>
                  <a:schemeClr val="hlink"/>
                </a:solidFill>
              </a:rPr>
              <a:t>Πίεση ενσφηνώσεως</a:t>
            </a:r>
          </a:p>
        </p:txBody>
      </p:sp>
      <p:grpSp>
        <p:nvGrpSpPr>
          <p:cNvPr id="8195" name="22 - Ομάδα">
            <a:extLst>
              <a:ext uri="{FF2B5EF4-FFF2-40B4-BE49-F238E27FC236}">
                <a16:creationId xmlns:a16="http://schemas.microsoft.com/office/drawing/2014/main" xmlns="" id="{87FC4BDD-B25B-4EA6-8639-FE588F90A83E}"/>
              </a:ext>
            </a:extLst>
          </p:cNvPr>
          <p:cNvGrpSpPr>
            <a:grpSpLocks/>
          </p:cNvGrpSpPr>
          <p:nvPr/>
        </p:nvGrpSpPr>
        <p:grpSpPr bwMode="auto">
          <a:xfrm>
            <a:off x="2057400" y="1600200"/>
            <a:ext cx="5538788" cy="3937000"/>
            <a:chOff x="2057400" y="1524000"/>
            <a:chExt cx="5538788" cy="3937000"/>
          </a:xfrm>
        </p:grpSpPr>
        <p:grpSp>
          <p:nvGrpSpPr>
            <p:cNvPr id="8201" name="21 - Ομάδα">
              <a:extLst>
                <a:ext uri="{FF2B5EF4-FFF2-40B4-BE49-F238E27FC236}">
                  <a16:creationId xmlns:a16="http://schemas.microsoft.com/office/drawing/2014/main" xmlns="" id="{10E3B2F5-F2E2-454E-8B31-907AEBE43582}"/>
                </a:ext>
              </a:extLst>
            </p:cNvPr>
            <p:cNvGrpSpPr>
              <a:grpSpLocks/>
            </p:cNvGrpSpPr>
            <p:nvPr/>
          </p:nvGrpSpPr>
          <p:grpSpPr bwMode="auto">
            <a:xfrm>
              <a:off x="2057400" y="1524000"/>
              <a:ext cx="5538788" cy="3937000"/>
              <a:chOff x="3671888" y="1317625"/>
              <a:chExt cx="5538788" cy="3937000"/>
            </a:xfrm>
          </p:grpSpPr>
          <p:sp>
            <p:nvSpPr>
              <p:cNvPr id="8205" name="Text Box 4">
                <a:extLst>
                  <a:ext uri="{FF2B5EF4-FFF2-40B4-BE49-F238E27FC236}">
                    <a16:creationId xmlns:a16="http://schemas.microsoft.com/office/drawing/2014/main" xmlns="" id="{C896CFD2-6A99-428F-A5B5-CF06FDF0C4CD}"/>
                  </a:ext>
                </a:extLst>
              </p:cNvPr>
              <p:cNvSpPr txBox="1">
                <a:spLocks noChangeArrowheads="1"/>
              </p:cNvSpPr>
              <p:nvPr/>
            </p:nvSpPr>
            <p:spPr bwMode="auto">
              <a:xfrm>
                <a:off x="3671888" y="1736725"/>
                <a:ext cx="13684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800">
                    <a:solidFill>
                      <a:schemeClr val="hlink"/>
                    </a:solidFill>
                  </a:rPr>
                  <a:t>ΚΛΟΑ</a:t>
                </a:r>
              </a:p>
            </p:txBody>
          </p:sp>
          <p:grpSp>
            <p:nvGrpSpPr>
              <p:cNvPr id="8206" name="20 - Ομάδα">
                <a:extLst>
                  <a:ext uri="{FF2B5EF4-FFF2-40B4-BE49-F238E27FC236}">
                    <a16:creationId xmlns:a16="http://schemas.microsoft.com/office/drawing/2014/main" xmlns="" id="{E786306C-A116-4DFA-8D03-1F2768FCD3E8}"/>
                  </a:ext>
                </a:extLst>
              </p:cNvPr>
              <p:cNvGrpSpPr>
                <a:grpSpLocks/>
              </p:cNvGrpSpPr>
              <p:nvPr/>
            </p:nvGrpSpPr>
            <p:grpSpPr bwMode="auto">
              <a:xfrm>
                <a:off x="4094163" y="1925638"/>
                <a:ext cx="4897437" cy="3328987"/>
                <a:chOff x="4094163" y="1925638"/>
                <a:chExt cx="4897437" cy="3328987"/>
              </a:xfrm>
            </p:grpSpPr>
            <p:grpSp>
              <p:nvGrpSpPr>
                <p:cNvPr id="8214" name="19 - Ομάδα">
                  <a:extLst>
                    <a:ext uri="{FF2B5EF4-FFF2-40B4-BE49-F238E27FC236}">
                      <a16:creationId xmlns:a16="http://schemas.microsoft.com/office/drawing/2014/main" xmlns="" id="{632042DF-A3B0-4D0B-A9D6-C4B3C6C34717}"/>
                    </a:ext>
                  </a:extLst>
                </p:cNvPr>
                <p:cNvGrpSpPr>
                  <a:grpSpLocks/>
                </p:cNvGrpSpPr>
                <p:nvPr/>
              </p:nvGrpSpPr>
              <p:grpSpPr bwMode="auto">
                <a:xfrm>
                  <a:off x="4094163" y="1925638"/>
                  <a:ext cx="4294187" cy="3311525"/>
                  <a:chOff x="4094163" y="1925638"/>
                  <a:chExt cx="4294187" cy="3311525"/>
                </a:xfrm>
              </p:grpSpPr>
              <p:sp>
                <p:nvSpPr>
                  <p:cNvPr id="8216" name="Line 3">
                    <a:extLst>
                      <a:ext uri="{FF2B5EF4-FFF2-40B4-BE49-F238E27FC236}">
                        <a16:creationId xmlns:a16="http://schemas.microsoft.com/office/drawing/2014/main" xmlns="" id="{F1C46716-EA41-4CBA-AF23-8C198618E87A}"/>
                      </a:ext>
                    </a:extLst>
                  </p:cNvPr>
                  <p:cNvSpPr>
                    <a:spLocks noChangeShapeType="1"/>
                  </p:cNvSpPr>
                  <p:nvPr/>
                </p:nvSpPr>
                <p:spPr bwMode="auto">
                  <a:xfrm>
                    <a:off x="4094163" y="2286000"/>
                    <a:ext cx="0" cy="2951163"/>
                  </a:xfrm>
                  <a:prstGeom prst="line">
                    <a:avLst/>
                  </a:prstGeom>
                  <a:noFill/>
                  <a:ln w="114300">
                    <a:solidFill>
                      <a:schemeClr val="hlink"/>
                    </a:solidFill>
                    <a:round/>
                    <a:headEnd/>
                    <a:tailEnd/>
                  </a:ln>
                  <a:extLst>
                    <a:ext uri="{909E8E84-426E-40DD-AFC4-6F175D3DCCD1}">
                      <a14:hiddenFill xmlns:a14="http://schemas.microsoft.com/office/drawing/2010/main" xmlns="">
                        <a:noFill/>
                      </a14:hiddenFill>
                    </a:ext>
                  </a:extLst>
                </p:spPr>
                <p:txBody>
                  <a:bodyPr/>
                  <a:lstStyle/>
                  <a:p>
                    <a:endParaRPr lang="el-GR"/>
                  </a:p>
                </p:txBody>
              </p:sp>
              <p:grpSp>
                <p:nvGrpSpPr>
                  <p:cNvPr id="8217" name="10 - Ομάδα">
                    <a:extLst>
                      <a:ext uri="{FF2B5EF4-FFF2-40B4-BE49-F238E27FC236}">
                        <a16:creationId xmlns:a16="http://schemas.microsoft.com/office/drawing/2014/main" xmlns="" id="{ACABEE98-D7AA-4600-A609-680B817E5954}"/>
                      </a:ext>
                    </a:extLst>
                  </p:cNvPr>
                  <p:cNvGrpSpPr>
                    <a:grpSpLocks/>
                  </p:cNvGrpSpPr>
                  <p:nvPr/>
                </p:nvGrpSpPr>
                <p:grpSpPr bwMode="auto">
                  <a:xfrm>
                    <a:off x="4356100" y="1925638"/>
                    <a:ext cx="4032250" cy="3097212"/>
                    <a:chOff x="2555875" y="2060575"/>
                    <a:chExt cx="4032250" cy="3097213"/>
                  </a:xfrm>
                </p:grpSpPr>
                <p:sp>
                  <p:nvSpPr>
                    <p:cNvPr id="8218" name="Rectangle 2" descr="Light vertical">
                      <a:extLst>
                        <a:ext uri="{FF2B5EF4-FFF2-40B4-BE49-F238E27FC236}">
                          <a16:creationId xmlns:a16="http://schemas.microsoft.com/office/drawing/2014/main" xmlns="" id="{503BACF8-037B-4D18-A6D0-5CCADEA69536}"/>
                        </a:ext>
                      </a:extLst>
                    </p:cNvPr>
                    <p:cNvSpPr>
                      <a:spLocks noChangeArrowheads="1"/>
                    </p:cNvSpPr>
                    <p:nvPr/>
                  </p:nvSpPr>
                  <p:spPr bwMode="auto">
                    <a:xfrm>
                      <a:off x="4500563" y="2060575"/>
                      <a:ext cx="1081087" cy="3097213"/>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2400">
                        <a:latin typeface="Times New Roman" panose="02020603050405020304" pitchFamily="18" charset="0"/>
                      </a:endParaRPr>
                    </a:p>
                  </p:txBody>
                </p:sp>
                <p:sp>
                  <p:nvSpPr>
                    <p:cNvPr id="8219" name="Freeform 8">
                      <a:extLst>
                        <a:ext uri="{FF2B5EF4-FFF2-40B4-BE49-F238E27FC236}">
                          <a16:creationId xmlns:a16="http://schemas.microsoft.com/office/drawing/2014/main" xmlns="" id="{0198F382-A90A-4442-9AE4-1DA04781A245}"/>
                        </a:ext>
                      </a:extLst>
                    </p:cNvPr>
                    <p:cNvSpPr>
                      <a:spLocks/>
                    </p:cNvSpPr>
                    <p:nvPr/>
                  </p:nvSpPr>
                  <p:spPr bwMode="auto">
                    <a:xfrm>
                      <a:off x="2555875" y="2420938"/>
                      <a:ext cx="4032250" cy="2663825"/>
                    </a:xfrm>
                    <a:custGeom>
                      <a:avLst/>
                      <a:gdLst>
                        <a:gd name="T0" fmla="*/ 0 w 2314"/>
                        <a:gd name="T1" fmla="*/ 2147483646 h 1444"/>
                        <a:gd name="T2" fmla="*/ 2147483646 w 2314"/>
                        <a:gd name="T3" fmla="*/ 2147483646 h 1444"/>
                        <a:gd name="T4" fmla="*/ 2147483646 w 2314"/>
                        <a:gd name="T5" fmla="*/ 2147483646 h 1444"/>
                        <a:gd name="T6" fmla="*/ 0 60000 65536"/>
                        <a:gd name="T7" fmla="*/ 0 60000 65536"/>
                        <a:gd name="T8" fmla="*/ 0 60000 65536"/>
                        <a:gd name="T9" fmla="*/ 0 w 2314"/>
                        <a:gd name="T10" fmla="*/ 0 h 1444"/>
                        <a:gd name="T11" fmla="*/ 2314 w 2314"/>
                        <a:gd name="T12" fmla="*/ 1444 h 1444"/>
                      </a:gdLst>
                      <a:ahLst/>
                      <a:cxnLst>
                        <a:cxn ang="T6">
                          <a:pos x="T0" y="T1"/>
                        </a:cxn>
                        <a:cxn ang="T7">
                          <a:pos x="T2" y="T3"/>
                        </a:cxn>
                        <a:cxn ang="T8">
                          <a:pos x="T4" y="T5"/>
                        </a:cxn>
                      </a:cxnLst>
                      <a:rect l="T9" t="T10" r="T11" b="T12"/>
                      <a:pathLst>
                        <a:path w="2314" h="1444">
                          <a:moveTo>
                            <a:pt x="0" y="1444"/>
                          </a:moveTo>
                          <a:cubicBezTo>
                            <a:pt x="397" y="896"/>
                            <a:pt x="794" y="348"/>
                            <a:pt x="1180" y="174"/>
                          </a:cubicBezTo>
                          <a:cubicBezTo>
                            <a:pt x="1566" y="0"/>
                            <a:pt x="1940" y="200"/>
                            <a:pt x="2314" y="401"/>
                          </a:cubicBezTo>
                        </a:path>
                      </a:pathLst>
                    </a:custGeom>
                    <a:noFill/>
                    <a:ln w="1143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sp>
              <p:nvSpPr>
                <p:cNvPr id="8215" name="Line 11">
                  <a:extLst>
                    <a:ext uri="{FF2B5EF4-FFF2-40B4-BE49-F238E27FC236}">
                      <a16:creationId xmlns:a16="http://schemas.microsoft.com/office/drawing/2014/main" xmlns="" id="{70A12945-D8B2-42DA-AFAC-77D9032CBADF}"/>
                    </a:ext>
                  </a:extLst>
                </p:cNvPr>
                <p:cNvSpPr>
                  <a:spLocks noChangeShapeType="1"/>
                </p:cNvSpPr>
                <p:nvPr/>
              </p:nvSpPr>
              <p:spPr bwMode="auto">
                <a:xfrm>
                  <a:off x="4094163" y="5254625"/>
                  <a:ext cx="4897437" cy="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8207" name="TextBox 9">
                <a:extLst>
                  <a:ext uri="{FF2B5EF4-FFF2-40B4-BE49-F238E27FC236}">
                    <a16:creationId xmlns:a16="http://schemas.microsoft.com/office/drawing/2014/main" xmlns="" id="{F90860BA-6D1E-41B4-BDDA-BC644CDC23FB}"/>
                  </a:ext>
                </a:extLst>
              </p:cNvPr>
              <p:cNvSpPr txBox="1">
                <a:spLocks noChangeArrowheads="1"/>
              </p:cNvSpPr>
              <p:nvPr/>
            </p:nvSpPr>
            <p:spPr bwMode="auto">
              <a:xfrm>
                <a:off x="7329488" y="4365625"/>
                <a:ext cx="18811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400">
                    <a:latin typeface="Times New Roman" panose="02020603050405020304" pitchFamily="18" charset="0"/>
                  </a:rPr>
                  <a:t>υπερογκαιμία</a:t>
                </a:r>
              </a:p>
            </p:txBody>
          </p:sp>
          <p:sp>
            <p:nvSpPr>
              <p:cNvPr id="8208" name="TextBox 10">
                <a:extLst>
                  <a:ext uri="{FF2B5EF4-FFF2-40B4-BE49-F238E27FC236}">
                    <a16:creationId xmlns:a16="http://schemas.microsoft.com/office/drawing/2014/main" xmlns="" id="{596253C2-1AA9-4443-AABB-0ACFAE16E2DF}"/>
                  </a:ext>
                </a:extLst>
              </p:cNvPr>
              <p:cNvSpPr txBox="1">
                <a:spLocks noChangeArrowheads="1"/>
              </p:cNvSpPr>
              <p:nvPr/>
            </p:nvSpPr>
            <p:spPr bwMode="auto">
              <a:xfrm>
                <a:off x="4433888" y="4822825"/>
                <a:ext cx="18478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400">
                    <a:latin typeface="Times New Roman" panose="02020603050405020304" pitchFamily="18" charset="0"/>
                  </a:rPr>
                  <a:t>υποογκαιμία</a:t>
                </a:r>
              </a:p>
            </p:txBody>
          </p:sp>
          <p:sp>
            <p:nvSpPr>
              <p:cNvPr id="8209" name="TextBox 11">
                <a:extLst>
                  <a:ext uri="{FF2B5EF4-FFF2-40B4-BE49-F238E27FC236}">
                    <a16:creationId xmlns:a16="http://schemas.microsoft.com/office/drawing/2014/main" xmlns="" id="{0934A798-3145-44CC-9FD7-35EA8B53B06F}"/>
                  </a:ext>
                </a:extLst>
              </p:cNvPr>
              <p:cNvSpPr txBox="1">
                <a:spLocks noChangeArrowheads="1"/>
              </p:cNvSpPr>
              <p:nvPr/>
            </p:nvSpPr>
            <p:spPr bwMode="auto">
              <a:xfrm>
                <a:off x="6203950" y="1555750"/>
                <a:ext cx="18494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400">
                    <a:latin typeface="Times New Roman" panose="02020603050405020304" pitchFamily="18" charset="0"/>
                  </a:rPr>
                  <a:t>ευογκαιμία</a:t>
                </a:r>
              </a:p>
            </p:txBody>
          </p:sp>
          <p:sp>
            <p:nvSpPr>
              <p:cNvPr id="8210" name="TextBox 14">
                <a:extLst>
                  <a:ext uri="{FF2B5EF4-FFF2-40B4-BE49-F238E27FC236}">
                    <a16:creationId xmlns:a16="http://schemas.microsoft.com/office/drawing/2014/main" xmlns="" id="{C34ACC4F-1D07-4542-8F7B-E03B3B60F911}"/>
                  </a:ext>
                </a:extLst>
              </p:cNvPr>
              <p:cNvSpPr txBox="1">
                <a:spLocks noChangeArrowheads="1"/>
              </p:cNvSpPr>
              <p:nvPr/>
            </p:nvSpPr>
            <p:spPr bwMode="auto">
              <a:xfrm>
                <a:off x="6262688" y="1317625"/>
                <a:ext cx="18494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a:latin typeface="Times New Roman" panose="02020603050405020304" pitchFamily="18" charset="0"/>
                  </a:rPr>
                  <a:t>Μάζα Να κ.φ.</a:t>
                </a:r>
              </a:p>
            </p:txBody>
          </p:sp>
          <p:grpSp>
            <p:nvGrpSpPr>
              <p:cNvPr id="8211" name="Group 22">
                <a:extLst>
                  <a:ext uri="{FF2B5EF4-FFF2-40B4-BE49-F238E27FC236}">
                    <a16:creationId xmlns:a16="http://schemas.microsoft.com/office/drawing/2014/main" xmlns="" id="{1BED62E6-E82B-4128-8EF2-7923D6427F57}"/>
                  </a:ext>
                </a:extLst>
              </p:cNvPr>
              <p:cNvGrpSpPr>
                <a:grpSpLocks/>
              </p:cNvGrpSpPr>
              <p:nvPr/>
            </p:nvGrpSpPr>
            <p:grpSpPr bwMode="auto">
              <a:xfrm>
                <a:off x="4879975" y="4470400"/>
                <a:ext cx="1047750" cy="306388"/>
                <a:chOff x="4880153" y="4469706"/>
                <a:chExt cx="1048107" cy="307777"/>
              </a:xfrm>
            </p:grpSpPr>
            <p:sp>
              <p:nvSpPr>
                <p:cNvPr id="8212" name="TextBox 12">
                  <a:extLst>
                    <a:ext uri="{FF2B5EF4-FFF2-40B4-BE49-F238E27FC236}">
                      <a16:creationId xmlns:a16="http://schemas.microsoft.com/office/drawing/2014/main" xmlns="" id="{3792D274-CCCB-47BC-8A81-68F65BAD0170}"/>
                    </a:ext>
                  </a:extLst>
                </p:cNvPr>
                <p:cNvSpPr txBox="1">
                  <a:spLocks noChangeArrowheads="1"/>
                </p:cNvSpPr>
                <p:nvPr/>
              </p:nvSpPr>
              <p:spPr bwMode="auto">
                <a:xfrm>
                  <a:off x="4880153" y="4469706"/>
                  <a:ext cx="10481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a:latin typeface="Times New Roman" panose="02020603050405020304" pitchFamily="18" charset="0"/>
                    </a:rPr>
                    <a:t>Μάζα Να</a:t>
                  </a:r>
                </a:p>
              </p:txBody>
            </p:sp>
            <p:cxnSp>
              <p:nvCxnSpPr>
                <p:cNvPr id="17" name="Straight Arrow Connector 16">
                  <a:extLst>
                    <a:ext uri="{FF2B5EF4-FFF2-40B4-BE49-F238E27FC236}">
                      <a16:creationId xmlns:a16="http://schemas.microsoft.com/office/drawing/2014/main" xmlns="" id="{5750B684-93FB-4F09-A3BD-B194E780765D}"/>
                    </a:ext>
                  </a:extLst>
                </p:cNvPr>
                <p:cNvCxnSpPr/>
                <p:nvPr/>
              </p:nvCxnSpPr>
              <p:spPr>
                <a:xfrm>
                  <a:off x="5804394" y="4469706"/>
                  <a:ext cx="0" cy="3077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8202" name="Group 23">
              <a:extLst>
                <a:ext uri="{FF2B5EF4-FFF2-40B4-BE49-F238E27FC236}">
                  <a16:creationId xmlns:a16="http://schemas.microsoft.com/office/drawing/2014/main" xmlns="" id="{5A00A008-C26C-48FF-A331-9F7CBBD5387E}"/>
                </a:ext>
              </a:extLst>
            </p:cNvPr>
            <p:cNvGrpSpPr>
              <a:grpSpLocks/>
            </p:cNvGrpSpPr>
            <p:nvPr/>
          </p:nvGrpSpPr>
          <p:grpSpPr bwMode="auto">
            <a:xfrm>
              <a:off x="6019800" y="4191000"/>
              <a:ext cx="1047750" cy="306391"/>
              <a:chOff x="6019043" y="4189039"/>
              <a:chExt cx="1048107" cy="307780"/>
            </a:xfrm>
          </p:grpSpPr>
          <p:sp>
            <p:nvSpPr>
              <p:cNvPr id="8203" name="TextBox 13">
                <a:extLst>
                  <a:ext uri="{FF2B5EF4-FFF2-40B4-BE49-F238E27FC236}">
                    <a16:creationId xmlns:a16="http://schemas.microsoft.com/office/drawing/2014/main" xmlns="" id="{C8C84AC1-2F12-4086-90AF-F14E554AAD31}"/>
                  </a:ext>
                </a:extLst>
              </p:cNvPr>
              <p:cNvSpPr txBox="1">
                <a:spLocks noChangeArrowheads="1"/>
              </p:cNvSpPr>
              <p:nvPr/>
            </p:nvSpPr>
            <p:spPr bwMode="auto">
              <a:xfrm>
                <a:off x="6019043" y="4189039"/>
                <a:ext cx="10481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a:latin typeface="Times New Roman" panose="02020603050405020304" pitchFamily="18" charset="0"/>
                  </a:rPr>
                  <a:t>Μάζα Να</a:t>
                </a:r>
              </a:p>
            </p:txBody>
          </p:sp>
          <p:cxnSp>
            <p:nvCxnSpPr>
              <p:cNvPr id="19" name="Straight Arrow Connector 18">
                <a:extLst>
                  <a:ext uri="{FF2B5EF4-FFF2-40B4-BE49-F238E27FC236}">
                    <a16:creationId xmlns:a16="http://schemas.microsoft.com/office/drawing/2014/main" xmlns="" id="{0BDB7533-3FBE-41BD-932E-10590729D9A6}"/>
                  </a:ext>
                </a:extLst>
              </p:cNvPr>
              <p:cNvCxnSpPr/>
              <p:nvPr/>
            </p:nvCxnSpPr>
            <p:spPr>
              <a:xfrm flipV="1">
                <a:off x="6933755" y="4189039"/>
                <a:ext cx="0" cy="3077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aphicFrame>
        <p:nvGraphicFramePr>
          <p:cNvPr id="8196" name="Object 2">
            <a:extLst>
              <a:ext uri="{FF2B5EF4-FFF2-40B4-BE49-F238E27FC236}">
                <a16:creationId xmlns:a16="http://schemas.microsoft.com/office/drawing/2014/main" xmlns="" id="{3C24BED2-D5D6-472B-B82C-8D5FFE4B1620}"/>
              </a:ext>
            </a:extLst>
          </p:cNvPr>
          <p:cNvGraphicFramePr>
            <a:graphicFrameLocks noChangeAspect="1"/>
          </p:cNvGraphicFramePr>
          <p:nvPr/>
        </p:nvGraphicFramePr>
        <p:xfrm>
          <a:off x="0" y="0"/>
          <a:ext cx="2797175" cy="2057400"/>
        </p:xfrm>
        <a:graphic>
          <a:graphicData uri="http://schemas.openxmlformats.org/presentationml/2006/ole">
            <p:oleObj spid="_x0000_s8221" name="Photo Editor Photo" r:id="rId5" imgW="14832495" imgH="10945753" progId="">
              <p:embed/>
            </p:oleObj>
          </a:graphicData>
        </a:graphic>
      </p:graphicFrame>
      <p:sp>
        <p:nvSpPr>
          <p:cNvPr id="8197" name="Text Box 7">
            <a:extLst>
              <a:ext uri="{FF2B5EF4-FFF2-40B4-BE49-F238E27FC236}">
                <a16:creationId xmlns:a16="http://schemas.microsoft.com/office/drawing/2014/main" xmlns="" id="{EF627FC7-A3EB-4F06-80AC-FC4D63F4CC84}"/>
              </a:ext>
            </a:extLst>
          </p:cNvPr>
          <p:cNvSpPr txBox="1">
            <a:spLocks noChangeArrowheads="1"/>
          </p:cNvSpPr>
          <p:nvPr/>
        </p:nvSpPr>
        <p:spPr bwMode="auto">
          <a:xfrm>
            <a:off x="609600" y="4343400"/>
            <a:ext cx="1871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400">
                <a:solidFill>
                  <a:schemeClr val="accent2"/>
                </a:solidFill>
              </a:rPr>
              <a:t>ΟΞΕΩΣ</a:t>
            </a:r>
          </a:p>
        </p:txBody>
      </p:sp>
      <p:pic>
        <p:nvPicPr>
          <p:cNvPr id="8198" name="Picture 2">
            <a:extLst>
              <a:ext uri="{FF2B5EF4-FFF2-40B4-BE49-F238E27FC236}">
                <a16:creationId xmlns:a16="http://schemas.microsoft.com/office/drawing/2014/main" xmlns="" id="{B4D4A1FC-1465-4631-A8E4-2A6BD2A413F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l="9727" t="3024" r="46123" b="32077"/>
          <a:stretch>
            <a:fillRect/>
          </a:stretch>
        </p:blipFill>
        <p:spPr bwMode="auto">
          <a:xfrm>
            <a:off x="7620000" y="1676400"/>
            <a:ext cx="1524000" cy="232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Text Box 7">
            <a:extLst>
              <a:ext uri="{FF2B5EF4-FFF2-40B4-BE49-F238E27FC236}">
                <a16:creationId xmlns:a16="http://schemas.microsoft.com/office/drawing/2014/main" xmlns="" id="{FB76A27D-1042-4F1D-A244-1BC4A02BC2BE}"/>
              </a:ext>
            </a:extLst>
          </p:cNvPr>
          <p:cNvSpPr txBox="1">
            <a:spLocks noChangeArrowheads="1"/>
          </p:cNvSpPr>
          <p:nvPr/>
        </p:nvSpPr>
        <p:spPr bwMode="auto">
          <a:xfrm>
            <a:off x="7772400" y="4038600"/>
            <a:ext cx="1681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400">
                <a:solidFill>
                  <a:schemeClr val="accent2"/>
                </a:solidFill>
              </a:rPr>
              <a:t>ΧΡΟΝΙΩΣ</a:t>
            </a:r>
          </a:p>
        </p:txBody>
      </p:sp>
      <p:pic>
        <p:nvPicPr>
          <p:cNvPr id="3" name="Εγγεγραμμένος ήχος">
            <a:hlinkClick r:id="" action="ppaction://media"/>
            <a:extLst>
              <a:ext uri="{FF2B5EF4-FFF2-40B4-BE49-F238E27FC236}">
                <a16:creationId xmlns:a16="http://schemas.microsoft.com/office/drawing/2014/main" xmlns="" id="{DCC6A94C-9A36-410B-8CB7-BE8DA52146CD}"/>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a:extLst>
              <a:ext uri="{FF2B5EF4-FFF2-40B4-BE49-F238E27FC236}">
                <a16:creationId xmlns:a16="http://schemas.microsoft.com/office/drawing/2014/main" xmlns="" id="{FEDF3994-438E-4017-AA42-80E6EC0D48F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388" y="765175"/>
            <a:ext cx="8678862" cy="491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02BAC4EE-3937-47C0-B602-452A227DB34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xmlns="" id="{A48A1E4C-DA92-4CF4-91B0-17EDB97E457F}"/>
              </a:ext>
            </a:extLst>
          </p:cNvPr>
          <p:cNvSpPr>
            <a:spLocks noGrp="1"/>
          </p:cNvSpPr>
          <p:nvPr>
            <p:ph type="title"/>
          </p:nvPr>
        </p:nvSpPr>
        <p:spPr/>
        <p:txBody>
          <a:bodyPr/>
          <a:lstStyle/>
          <a:p>
            <a:endParaRPr lang="el-GR" altLang="el-GR"/>
          </a:p>
        </p:txBody>
      </p:sp>
      <p:sp>
        <p:nvSpPr>
          <p:cNvPr id="55299" name="Content Placeholder 2">
            <a:extLst>
              <a:ext uri="{FF2B5EF4-FFF2-40B4-BE49-F238E27FC236}">
                <a16:creationId xmlns:a16="http://schemas.microsoft.com/office/drawing/2014/main" xmlns="" id="{D9BBEEE2-8AB2-4A0D-B1FD-748C7289D99F}"/>
              </a:ext>
            </a:extLst>
          </p:cNvPr>
          <p:cNvSpPr>
            <a:spLocks noGrp="1"/>
          </p:cNvSpPr>
          <p:nvPr>
            <p:ph sz="half" idx="1"/>
          </p:nvPr>
        </p:nvSpPr>
        <p:spPr/>
        <p:txBody>
          <a:bodyPr/>
          <a:lstStyle/>
          <a:p>
            <a:endParaRPr lang="el-GR" altLang="el-GR"/>
          </a:p>
        </p:txBody>
      </p:sp>
      <p:sp>
        <p:nvSpPr>
          <p:cNvPr id="55300" name="Content Placeholder 3">
            <a:extLst>
              <a:ext uri="{FF2B5EF4-FFF2-40B4-BE49-F238E27FC236}">
                <a16:creationId xmlns:a16="http://schemas.microsoft.com/office/drawing/2014/main" xmlns="" id="{E7AF5F08-10E1-4D01-BE24-7F78866872BA}"/>
              </a:ext>
            </a:extLst>
          </p:cNvPr>
          <p:cNvSpPr>
            <a:spLocks noGrp="1"/>
          </p:cNvSpPr>
          <p:nvPr>
            <p:ph sz="half" idx="2"/>
          </p:nvPr>
        </p:nvSpPr>
        <p:spPr/>
        <p:txBody>
          <a:bodyPr/>
          <a:lstStyle/>
          <a:p>
            <a:endParaRPr lang="el-GR" altLang="el-GR"/>
          </a:p>
        </p:txBody>
      </p:sp>
      <p:pic>
        <p:nvPicPr>
          <p:cNvPr id="55301" name="Picture 2">
            <a:extLst>
              <a:ext uri="{FF2B5EF4-FFF2-40B4-BE49-F238E27FC236}">
                <a16:creationId xmlns:a16="http://schemas.microsoft.com/office/drawing/2014/main" xmlns="" id="{E0B549BF-14AE-4C6F-9547-22492C1BBAE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74663"/>
            <a:ext cx="9036050" cy="598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9696422-F82F-4161-9637-06B5FA28861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xmlns="" id="{3CEF024F-69F9-4EDD-8179-A1B835B45C35}"/>
              </a:ext>
            </a:extLst>
          </p:cNvPr>
          <p:cNvSpPr>
            <a:spLocks noGrp="1"/>
          </p:cNvSpPr>
          <p:nvPr>
            <p:ph type="title"/>
          </p:nvPr>
        </p:nvSpPr>
        <p:spPr/>
        <p:txBody>
          <a:bodyPr/>
          <a:lstStyle/>
          <a:p>
            <a:endParaRPr lang="el-GR" altLang="el-GR"/>
          </a:p>
        </p:txBody>
      </p:sp>
      <p:sp>
        <p:nvSpPr>
          <p:cNvPr id="56323" name="Content Placeholder 2">
            <a:extLst>
              <a:ext uri="{FF2B5EF4-FFF2-40B4-BE49-F238E27FC236}">
                <a16:creationId xmlns:a16="http://schemas.microsoft.com/office/drawing/2014/main" xmlns="" id="{A3F26F8F-8860-4344-AE79-E87CADB521EC}"/>
              </a:ext>
            </a:extLst>
          </p:cNvPr>
          <p:cNvSpPr>
            <a:spLocks noGrp="1"/>
          </p:cNvSpPr>
          <p:nvPr>
            <p:ph sz="half" idx="1"/>
          </p:nvPr>
        </p:nvSpPr>
        <p:spPr/>
        <p:txBody>
          <a:bodyPr/>
          <a:lstStyle/>
          <a:p>
            <a:endParaRPr lang="el-GR" altLang="el-GR"/>
          </a:p>
        </p:txBody>
      </p:sp>
      <p:sp>
        <p:nvSpPr>
          <p:cNvPr id="56324" name="Content Placeholder 3">
            <a:extLst>
              <a:ext uri="{FF2B5EF4-FFF2-40B4-BE49-F238E27FC236}">
                <a16:creationId xmlns:a16="http://schemas.microsoft.com/office/drawing/2014/main" xmlns="" id="{1F7C1B4A-6392-44FB-90EB-F322A87B9C48}"/>
              </a:ext>
            </a:extLst>
          </p:cNvPr>
          <p:cNvSpPr>
            <a:spLocks noGrp="1"/>
          </p:cNvSpPr>
          <p:nvPr>
            <p:ph sz="half" idx="2"/>
          </p:nvPr>
        </p:nvSpPr>
        <p:spPr/>
        <p:txBody>
          <a:bodyPr/>
          <a:lstStyle/>
          <a:p>
            <a:endParaRPr lang="el-GR" altLang="el-GR"/>
          </a:p>
        </p:txBody>
      </p:sp>
      <p:pic>
        <p:nvPicPr>
          <p:cNvPr id="56325" name="Picture 2">
            <a:extLst>
              <a:ext uri="{FF2B5EF4-FFF2-40B4-BE49-F238E27FC236}">
                <a16:creationId xmlns:a16="http://schemas.microsoft.com/office/drawing/2014/main" xmlns="" id="{E04BAC77-6977-4911-8D55-1D696FA7768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913" y="363538"/>
            <a:ext cx="9082087" cy="608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E14BCBB8-65C6-4B00-9E97-616485950EC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xmlns="" id="{97D01749-4554-464E-BA4B-A9EF84AFDC4A}"/>
              </a:ext>
            </a:extLst>
          </p:cNvPr>
          <p:cNvSpPr>
            <a:spLocks noGrp="1"/>
          </p:cNvSpPr>
          <p:nvPr>
            <p:ph type="title"/>
          </p:nvPr>
        </p:nvSpPr>
        <p:spPr/>
        <p:txBody>
          <a:bodyPr/>
          <a:lstStyle/>
          <a:p>
            <a:endParaRPr lang="el-GR" altLang="el-GR"/>
          </a:p>
        </p:txBody>
      </p:sp>
      <p:sp>
        <p:nvSpPr>
          <p:cNvPr id="57347" name="Content Placeholder 2">
            <a:extLst>
              <a:ext uri="{FF2B5EF4-FFF2-40B4-BE49-F238E27FC236}">
                <a16:creationId xmlns:a16="http://schemas.microsoft.com/office/drawing/2014/main" xmlns="" id="{244D8F50-7C25-4A88-B8F6-E0B9238074B2}"/>
              </a:ext>
            </a:extLst>
          </p:cNvPr>
          <p:cNvSpPr>
            <a:spLocks noGrp="1"/>
          </p:cNvSpPr>
          <p:nvPr>
            <p:ph sz="half" idx="1"/>
          </p:nvPr>
        </p:nvSpPr>
        <p:spPr/>
        <p:txBody>
          <a:bodyPr/>
          <a:lstStyle/>
          <a:p>
            <a:endParaRPr lang="el-GR" altLang="el-GR"/>
          </a:p>
        </p:txBody>
      </p:sp>
      <p:sp>
        <p:nvSpPr>
          <p:cNvPr id="57348" name="Content Placeholder 3">
            <a:extLst>
              <a:ext uri="{FF2B5EF4-FFF2-40B4-BE49-F238E27FC236}">
                <a16:creationId xmlns:a16="http://schemas.microsoft.com/office/drawing/2014/main" xmlns="" id="{330B5813-89A2-4033-B729-CA04652C623D}"/>
              </a:ext>
            </a:extLst>
          </p:cNvPr>
          <p:cNvSpPr>
            <a:spLocks noGrp="1"/>
          </p:cNvSpPr>
          <p:nvPr>
            <p:ph sz="half" idx="2"/>
          </p:nvPr>
        </p:nvSpPr>
        <p:spPr/>
        <p:txBody>
          <a:bodyPr/>
          <a:lstStyle/>
          <a:p>
            <a:endParaRPr lang="el-GR" altLang="el-GR"/>
          </a:p>
        </p:txBody>
      </p:sp>
      <p:pic>
        <p:nvPicPr>
          <p:cNvPr id="57349" name="Picture 2">
            <a:extLst>
              <a:ext uri="{FF2B5EF4-FFF2-40B4-BE49-F238E27FC236}">
                <a16:creationId xmlns:a16="http://schemas.microsoft.com/office/drawing/2014/main" xmlns="" id="{49E74199-3F30-4C73-91DB-8DE49138DB1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47650"/>
            <a:ext cx="9324975" cy="624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6E7B7175-1402-43D1-8A38-67B0142B788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7B76E405-A93A-4F70-B43E-80ED30CBFBEF}"/>
              </a:ext>
            </a:extLst>
          </p:cNvPr>
          <p:cNvSpPr>
            <a:spLocks noGrp="1"/>
          </p:cNvSpPr>
          <p:nvPr>
            <p:ph type="title"/>
          </p:nvPr>
        </p:nvSpPr>
        <p:spPr>
          <a:xfrm>
            <a:off x="152400" y="2971800"/>
            <a:ext cx="7772400" cy="1143000"/>
          </a:xfrm>
        </p:spPr>
        <p:txBody>
          <a:bodyPr/>
          <a:lstStyle/>
          <a:p>
            <a:pPr algn="l" eaLnBrk="1" hangingPunct="1"/>
            <a:r>
              <a:rPr lang="en-US" altLang="el-GR" sz="3600"/>
              <a:t>Primary hyperaldosteronism</a:t>
            </a:r>
            <a:r>
              <a:rPr lang="en-US" altLang="el-GR"/>
              <a:t/>
            </a:r>
            <a:br>
              <a:rPr lang="en-US" altLang="el-GR"/>
            </a:br>
            <a:r>
              <a:rPr lang="en-US" altLang="el-GR" sz="2800"/>
              <a:t>2/3 bilateral hyperplasia</a:t>
            </a:r>
            <a:r>
              <a:rPr lang="el-GR" altLang="el-GR" sz="2800"/>
              <a:t>,</a:t>
            </a:r>
            <a:r>
              <a:rPr lang="en-US" altLang="el-GR" sz="2800"/>
              <a:t/>
            </a:r>
            <a:br>
              <a:rPr lang="en-US" altLang="el-GR" sz="2800"/>
            </a:br>
            <a:r>
              <a:rPr lang="el-GR" altLang="el-GR" sz="2800"/>
              <a:t>1/3 </a:t>
            </a:r>
            <a:r>
              <a:rPr lang="en-US" altLang="el-GR" sz="2800"/>
              <a:t>adenoma</a:t>
            </a:r>
            <a:r>
              <a:rPr lang="el-GR" altLang="el-GR" sz="2800"/>
              <a:t> (</a:t>
            </a:r>
            <a:r>
              <a:rPr lang="en-US" altLang="el-GR" sz="2800"/>
              <a:t>Conn’ syndrome) </a:t>
            </a:r>
            <a:br>
              <a:rPr lang="en-US" altLang="el-GR" sz="2800"/>
            </a:br>
            <a:r>
              <a:rPr lang="en-US" altLang="el-GR" sz="2800"/>
              <a:t>M</a:t>
            </a:r>
            <a:r>
              <a:rPr lang="el-GR" altLang="el-GR" sz="2800"/>
              <a:t>:</a:t>
            </a:r>
            <a:r>
              <a:rPr lang="en-US" altLang="el-GR" sz="2800"/>
              <a:t>F</a:t>
            </a:r>
            <a:r>
              <a:rPr lang="el-GR" altLang="el-GR" sz="2800"/>
              <a:t> =&gt; 1:2, 30-50 </a:t>
            </a:r>
            <a:r>
              <a:rPr lang="en-US" altLang="el-GR" sz="2800"/>
              <a:t>yo</a:t>
            </a:r>
            <a:r>
              <a:rPr lang="el-GR" altLang="el-GR" sz="2800"/>
              <a:t/>
            </a:r>
            <a:br>
              <a:rPr lang="el-GR" altLang="el-GR" sz="2800"/>
            </a:br>
            <a:r>
              <a:rPr lang="el-GR" altLang="el-GR"/>
              <a:t>-</a:t>
            </a:r>
            <a:r>
              <a:rPr lang="en-US" altLang="el-GR"/>
              <a:t>Hypertension</a:t>
            </a:r>
            <a:r>
              <a:rPr lang="el-GR" altLang="el-GR"/>
              <a:t/>
            </a:r>
            <a:br>
              <a:rPr lang="el-GR" altLang="el-GR"/>
            </a:br>
            <a:r>
              <a:rPr lang="el-GR" altLang="el-GR"/>
              <a:t>-</a:t>
            </a:r>
            <a:r>
              <a:rPr lang="en-US" altLang="el-GR"/>
              <a:t>Hypokalemia </a:t>
            </a:r>
            <a:r>
              <a:rPr lang="el-GR" altLang="el-GR"/>
              <a:t>(95%) </a:t>
            </a:r>
            <a:r>
              <a:rPr lang="en-US" altLang="el-GR"/>
              <a:t/>
            </a:r>
            <a:br>
              <a:rPr lang="en-US" altLang="el-GR"/>
            </a:br>
            <a:r>
              <a:rPr lang="en-US" altLang="el-GR"/>
              <a:t>  </a:t>
            </a:r>
            <a:r>
              <a:rPr lang="el-GR" altLang="el-GR"/>
              <a:t>ή Κ+ 3.4-3.7 </a:t>
            </a:r>
            <a:r>
              <a:rPr lang="en-US" altLang="el-GR"/>
              <a:t>meq/L</a:t>
            </a:r>
            <a:r>
              <a:rPr lang="el-GR" altLang="el-GR"/>
              <a:t/>
            </a:r>
            <a:br>
              <a:rPr lang="el-GR" altLang="el-GR"/>
            </a:br>
            <a:r>
              <a:rPr lang="el-GR" altLang="el-GR"/>
              <a:t>-Μ</a:t>
            </a:r>
            <a:r>
              <a:rPr lang="en-US" altLang="el-GR"/>
              <a:t>etabolic Alkalosis</a:t>
            </a:r>
            <a:r>
              <a:rPr lang="el-GR" altLang="el-GR"/>
              <a:t/>
            </a:r>
            <a:br>
              <a:rPr lang="el-GR" altLang="el-GR"/>
            </a:br>
            <a:r>
              <a:rPr lang="el-GR" altLang="el-GR"/>
              <a:t>-</a:t>
            </a:r>
            <a:r>
              <a:rPr lang="en-US" altLang="el-GR"/>
              <a:t>Low Renin - High Aldo</a:t>
            </a:r>
            <a:endParaRPr lang="en-GB" altLang="el-GR"/>
          </a:p>
        </p:txBody>
      </p:sp>
      <p:pic>
        <p:nvPicPr>
          <p:cNvPr id="59395" name="Picture 4">
            <a:extLst>
              <a:ext uri="{FF2B5EF4-FFF2-40B4-BE49-F238E27FC236}">
                <a16:creationId xmlns:a16="http://schemas.microsoft.com/office/drawing/2014/main" xmlns="" id="{516F3DE6-C1A8-46D2-A3C0-961B1EC3A28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51538" y="0"/>
            <a:ext cx="3192462"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5">
            <a:extLst>
              <a:ext uri="{FF2B5EF4-FFF2-40B4-BE49-F238E27FC236}">
                <a16:creationId xmlns:a16="http://schemas.microsoft.com/office/drawing/2014/main" xmlns="" id="{DF0475D9-080C-4C4A-87AB-3CA12B2B1AF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43600" y="2133600"/>
            <a:ext cx="320040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99020886-8CE3-48E5-B4F9-CA90A869AF59}"/>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DD1E3965-8601-4C6C-8396-5439319B76E8}"/>
              </a:ext>
            </a:extLst>
          </p:cNvPr>
          <p:cNvSpPr>
            <a:spLocks noGrp="1"/>
          </p:cNvSpPr>
          <p:nvPr>
            <p:ph type="title"/>
          </p:nvPr>
        </p:nvSpPr>
        <p:spPr/>
        <p:txBody>
          <a:bodyPr/>
          <a:lstStyle/>
          <a:p>
            <a:r>
              <a:rPr lang="en-US" altLang="el-GR"/>
              <a:t>Pheochromocytoma</a:t>
            </a:r>
          </a:p>
        </p:txBody>
      </p:sp>
      <p:sp>
        <p:nvSpPr>
          <p:cNvPr id="60419" name="Rectangle 3">
            <a:extLst>
              <a:ext uri="{FF2B5EF4-FFF2-40B4-BE49-F238E27FC236}">
                <a16:creationId xmlns:a16="http://schemas.microsoft.com/office/drawing/2014/main" xmlns="" id="{6416E498-0FBF-4CB9-A82A-74EE5C4F2995}"/>
              </a:ext>
            </a:extLst>
          </p:cNvPr>
          <p:cNvSpPr>
            <a:spLocks noGrp="1"/>
          </p:cNvSpPr>
          <p:nvPr>
            <p:ph type="body" idx="1"/>
          </p:nvPr>
        </p:nvSpPr>
        <p:spPr/>
        <p:txBody>
          <a:bodyPr/>
          <a:lstStyle/>
          <a:p>
            <a:pPr>
              <a:lnSpc>
                <a:spcPct val="90000"/>
              </a:lnSpc>
            </a:pPr>
            <a:r>
              <a:rPr lang="en-US" altLang="el-GR" sz="2800"/>
              <a:t>0.01-0.1% of HTN population</a:t>
            </a:r>
          </a:p>
          <a:p>
            <a:pPr lvl="2">
              <a:lnSpc>
                <a:spcPct val="90000"/>
              </a:lnSpc>
            </a:pPr>
            <a:r>
              <a:rPr lang="en-US" altLang="el-GR" sz="2000"/>
              <a:t>Found in 0.5% of those screened</a:t>
            </a:r>
          </a:p>
          <a:p>
            <a:pPr>
              <a:lnSpc>
                <a:spcPct val="90000"/>
              </a:lnSpc>
            </a:pPr>
            <a:r>
              <a:rPr lang="en-US" altLang="el-GR" sz="2800"/>
              <a:t>M = F</a:t>
            </a:r>
          </a:p>
          <a:p>
            <a:pPr>
              <a:lnSpc>
                <a:spcPct val="90000"/>
              </a:lnSpc>
            </a:pPr>
            <a:r>
              <a:rPr lang="en-US" altLang="el-GR" sz="2800"/>
              <a:t>3</a:t>
            </a:r>
            <a:r>
              <a:rPr lang="en-US" altLang="el-GR" sz="2800" baseline="30000"/>
              <a:t>rd</a:t>
            </a:r>
            <a:r>
              <a:rPr lang="en-US" altLang="el-GR" sz="2800"/>
              <a:t> to 5</a:t>
            </a:r>
            <a:r>
              <a:rPr lang="en-US" altLang="el-GR" sz="2800" baseline="30000"/>
              <a:t>th</a:t>
            </a:r>
            <a:r>
              <a:rPr lang="en-US" altLang="el-GR" sz="2800"/>
              <a:t> decades of life</a:t>
            </a:r>
          </a:p>
          <a:p>
            <a:pPr>
              <a:lnSpc>
                <a:spcPct val="90000"/>
              </a:lnSpc>
            </a:pPr>
            <a:r>
              <a:rPr lang="en-US" altLang="el-GR" sz="2800"/>
              <a:t>Rare, investigate only if clinically suspicion:</a:t>
            </a:r>
          </a:p>
          <a:p>
            <a:pPr lvl="2">
              <a:lnSpc>
                <a:spcPct val="90000"/>
              </a:lnSpc>
            </a:pPr>
            <a:r>
              <a:rPr lang="en-US" altLang="el-GR" sz="2000"/>
              <a:t>Signs or Symptoms</a:t>
            </a:r>
          </a:p>
          <a:p>
            <a:pPr lvl="2">
              <a:lnSpc>
                <a:spcPct val="90000"/>
              </a:lnSpc>
            </a:pPr>
            <a:r>
              <a:rPr lang="en-US" altLang="el-GR" sz="2000"/>
              <a:t>Severe HTN, HTN crisis</a:t>
            </a:r>
          </a:p>
          <a:p>
            <a:pPr lvl="2">
              <a:lnSpc>
                <a:spcPct val="90000"/>
              </a:lnSpc>
            </a:pPr>
            <a:r>
              <a:rPr lang="en-US" altLang="el-GR" sz="2000"/>
              <a:t>Refractory HTN (&gt; 3 drugs)</a:t>
            </a:r>
          </a:p>
          <a:p>
            <a:pPr lvl="2">
              <a:lnSpc>
                <a:spcPct val="90000"/>
              </a:lnSpc>
            </a:pPr>
            <a:r>
              <a:rPr lang="en-US" altLang="el-GR" sz="2000"/>
              <a:t>HTN present @ age &lt; 20 or &gt; 50 ?</a:t>
            </a:r>
          </a:p>
          <a:p>
            <a:pPr lvl="2">
              <a:lnSpc>
                <a:spcPct val="90000"/>
              </a:lnSpc>
            </a:pPr>
            <a:r>
              <a:rPr lang="en-US" altLang="el-GR" sz="2000"/>
              <a:t>Adrenal lesion found on imaging (ex. Incidentaloma)</a:t>
            </a:r>
          </a:p>
        </p:txBody>
      </p:sp>
      <p:sp>
        <p:nvSpPr>
          <p:cNvPr id="60420" name="Line 5">
            <a:extLst>
              <a:ext uri="{FF2B5EF4-FFF2-40B4-BE49-F238E27FC236}">
                <a16:creationId xmlns:a16="http://schemas.microsoft.com/office/drawing/2014/main" xmlns="" id="{91C9E069-C844-4876-84C0-9B2FFCB4D957}"/>
              </a:ext>
            </a:extLst>
          </p:cNvPr>
          <p:cNvSpPr>
            <a:spLocks noChangeShapeType="1"/>
          </p:cNvSpPr>
          <p:nvPr/>
        </p:nvSpPr>
        <p:spPr bwMode="auto">
          <a:xfrm flipH="1">
            <a:off x="4572000" y="3505200"/>
            <a:ext cx="36576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wrap="none"/>
          <a:lstStyle/>
          <a:p>
            <a:endParaRPr lang="el-GR"/>
          </a:p>
        </p:txBody>
      </p:sp>
      <p:sp>
        <p:nvSpPr>
          <p:cNvPr id="60421" name="Line 6">
            <a:extLst>
              <a:ext uri="{FF2B5EF4-FFF2-40B4-BE49-F238E27FC236}">
                <a16:creationId xmlns:a16="http://schemas.microsoft.com/office/drawing/2014/main" xmlns="" id="{A6293274-B2D5-47D3-8090-79F8DEB9145A}"/>
              </a:ext>
            </a:extLst>
          </p:cNvPr>
          <p:cNvSpPr>
            <a:spLocks noChangeShapeType="1"/>
          </p:cNvSpPr>
          <p:nvPr/>
        </p:nvSpPr>
        <p:spPr bwMode="auto">
          <a:xfrm>
            <a:off x="5562600" y="5410200"/>
            <a:ext cx="26670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lstStyle/>
          <a:p>
            <a:endParaRPr lang="el-GR"/>
          </a:p>
        </p:txBody>
      </p:sp>
      <p:sp>
        <p:nvSpPr>
          <p:cNvPr id="60422" name="Line 9">
            <a:extLst>
              <a:ext uri="{FF2B5EF4-FFF2-40B4-BE49-F238E27FC236}">
                <a16:creationId xmlns:a16="http://schemas.microsoft.com/office/drawing/2014/main" xmlns="" id="{CDE97F54-BBBC-4DBD-B784-91EF0EAC582A}"/>
              </a:ext>
            </a:extLst>
          </p:cNvPr>
          <p:cNvSpPr>
            <a:spLocks noChangeShapeType="1"/>
          </p:cNvSpPr>
          <p:nvPr/>
        </p:nvSpPr>
        <p:spPr bwMode="auto">
          <a:xfrm flipV="1">
            <a:off x="8229600" y="3505200"/>
            <a:ext cx="0" cy="1905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lstStyle/>
          <a:p>
            <a:endParaRPr lang="el-GR"/>
          </a:p>
        </p:txBody>
      </p:sp>
      <p:pic>
        <p:nvPicPr>
          <p:cNvPr id="3" name="Εγγεγραμμένος ήχος">
            <a:hlinkClick r:id="" action="ppaction://media"/>
            <a:extLst>
              <a:ext uri="{FF2B5EF4-FFF2-40B4-BE49-F238E27FC236}">
                <a16:creationId xmlns:a16="http://schemas.microsoft.com/office/drawing/2014/main" xmlns="" id="{1FA11E8A-4597-4456-9FC1-6B0BE32F018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xmlns="" id="{12777834-AF56-4E0F-A267-26E22A278968}"/>
              </a:ext>
            </a:extLst>
          </p:cNvPr>
          <p:cNvSpPr>
            <a:spLocks noGrp="1"/>
          </p:cNvSpPr>
          <p:nvPr>
            <p:ph type="title"/>
          </p:nvPr>
        </p:nvSpPr>
        <p:spPr/>
        <p:txBody>
          <a:bodyPr/>
          <a:lstStyle/>
          <a:p>
            <a:r>
              <a:rPr lang="en-US" altLang="el-GR"/>
              <a:t>Pheo: Signs &amp; Symptoms</a:t>
            </a:r>
          </a:p>
        </p:txBody>
      </p:sp>
      <p:sp>
        <p:nvSpPr>
          <p:cNvPr id="61443" name="Rectangle 3">
            <a:extLst>
              <a:ext uri="{FF2B5EF4-FFF2-40B4-BE49-F238E27FC236}">
                <a16:creationId xmlns:a16="http://schemas.microsoft.com/office/drawing/2014/main" xmlns="" id="{CC740198-27F3-4372-AF04-7B16DBF473C8}"/>
              </a:ext>
            </a:extLst>
          </p:cNvPr>
          <p:cNvSpPr>
            <a:spLocks noGrp="1"/>
          </p:cNvSpPr>
          <p:nvPr>
            <p:ph type="body" idx="1"/>
          </p:nvPr>
        </p:nvSpPr>
        <p:spPr/>
        <p:txBody>
          <a:bodyPr/>
          <a:lstStyle/>
          <a:p>
            <a:pPr>
              <a:lnSpc>
                <a:spcPct val="90000"/>
              </a:lnSpc>
            </a:pPr>
            <a:r>
              <a:rPr lang="en-US" altLang="el-GR" sz="2800">
                <a:solidFill>
                  <a:schemeClr val="tx2"/>
                </a:solidFill>
              </a:rPr>
              <a:t>The five P’s:</a:t>
            </a:r>
          </a:p>
          <a:p>
            <a:pPr lvl="2">
              <a:lnSpc>
                <a:spcPct val="90000"/>
              </a:lnSpc>
            </a:pPr>
            <a:r>
              <a:rPr lang="en-US" altLang="el-GR" sz="2000"/>
              <a:t>Pressure (HTN)	90%</a:t>
            </a:r>
          </a:p>
          <a:p>
            <a:pPr lvl="2">
              <a:lnSpc>
                <a:spcPct val="90000"/>
              </a:lnSpc>
            </a:pPr>
            <a:r>
              <a:rPr lang="en-US" altLang="el-GR" sz="2000"/>
              <a:t>Pain (Headache)	80%</a:t>
            </a:r>
          </a:p>
          <a:p>
            <a:pPr lvl="2">
              <a:lnSpc>
                <a:spcPct val="90000"/>
              </a:lnSpc>
            </a:pPr>
            <a:r>
              <a:rPr lang="en-US" altLang="el-GR" sz="2000"/>
              <a:t>Perspiration		71%</a:t>
            </a:r>
          </a:p>
          <a:p>
            <a:pPr lvl="2">
              <a:lnSpc>
                <a:spcPct val="90000"/>
              </a:lnSpc>
            </a:pPr>
            <a:r>
              <a:rPr lang="en-US" altLang="el-GR" sz="2000"/>
              <a:t>Palpitation		64%</a:t>
            </a:r>
          </a:p>
          <a:p>
            <a:pPr lvl="2">
              <a:lnSpc>
                <a:spcPct val="90000"/>
              </a:lnSpc>
            </a:pPr>
            <a:r>
              <a:rPr lang="en-US" altLang="el-GR" sz="2000"/>
              <a:t>Pallor			42%</a:t>
            </a:r>
          </a:p>
          <a:p>
            <a:pPr lvl="4">
              <a:lnSpc>
                <a:spcPct val="90000"/>
              </a:lnSpc>
            </a:pPr>
            <a:r>
              <a:rPr lang="en-US" altLang="el-GR" sz="1800"/>
              <a:t>Paroxysms (</a:t>
            </a:r>
            <a:r>
              <a:rPr lang="en-US" altLang="el-GR" sz="1800">
                <a:solidFill>
                  <a:schemeClr val="tx2"/>
                </a:solidFill>
              </a:rPr>
              <a:t>the sixth P!</a:t>
            </a:r>
            <a:r>
              <a:rPr lang="en-US" altLang="el-GR" sz="1800"/>
              <a:t>)</a:t>
            </a:r>
          </a:p>
          <a:p>
            <a:pPr>
              <a:lnSpc>
                <a:spcPct val="90000"/>
              </a:lnSpc>
            </a:pPr>
            <a:r>
              <a:rPr lang="en-US" altLang="el-GR" sz="2800">
                <a:solidFill>
                  <a:schemeClr val="tx2"/>
                </a:solidFill>
              </a:rPr>
              <a:t>The Classical Triad:</a:t>
            </a:r>
          </a:p>
          <a:p>
            <a:pPr lvl="2">
              <a:lnSpc>
                <a:spcPct val="90000"/>
              </a:lnSpc>
            </a:pPr>
            <a:r>
              <a:rPr lang="en-US" altLang="el-GR" sz="2000"/>
              <a:t>Pain (Headache), Perspiration, Palpitations</a:t>
            </a:r>
          </a:p>
          <a:p>
            <a:pPr lvl="2">
              <a:lnSpc>
                <a:spcPct val="90000"/>
              </a:lnSpc>
            </a:pPr>
            <a:r>
              <a:rPr lang="en-US" altLang="el-GR" sz="2000"/>
              <a:t>Lack of all 3 virtually excluded diagnosis of pheo in a series of &gt; 21,0000 patients</a:t>
            </a:r>
          </a:p>
        </p:txBody>
      </p:sp>
      <p:sp>
        <p:nvSpPr>
          <p:cNvPr id="61444" name="Line 4">
            <a:extLst>
              <a:ext uri="{FF2B5EF4-FFF2-40B4-BE49-F238E27FC236}">
                <a16:creationId xmlns:a16="http://schemas.microsoft.com/office/drawing/2014/main" xmlns="" id="{35A62690-6CFC-4158-8F39-1CEE3BC80155}"/>
              </a:ext>
            </a:extLst>
          </p:cNvPr>
          <p:cNvSpPr>
            <a:spLocks noChangeShapeType="1"/>
          </p:cNvSpPr>
          <p:nvPr/>
        </p:nvSpPr>
        <p:spPr bwMode="auto">
          <a:xfrm flipH="1">
            <a:off x="5334000" y="3276600"/>
            <a:ext cx="36576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wrap="none"/>
          <a:lstStyle/>
          <a:p>
            <a:endParaRPr lang="el-GR"/>
          </a:p>
        </p:txBody>
      </p:sp>
      <p:sp>
        <p:nvSpPr>
          <p:cNvPr id="61445" name="Line 5">
            <a:extLst>
              <a:ext uri="{FF2B5EF4-FFF2-40B4-BE49-F238E27FC236}">
                <a16:creationId xmlns:a16="http://schemas.microsoft.com/office/drawing/2014/main" xmlns="" id="{F4774B25-B3C3-4F19-96D5-534799CEB669}"/>
              </a:ext>
            </a:extLst>
          </p:cNvPr>
          <p:cNvSpPr>
            <a:spLocks noChangeShapeType="1"/>
          </p:cNvSpPr>
          <p:nvPr/>
        </p:nvSpPr>
        <p:spPr bwMode="auto">
          <a:xfrm>
            <a:off x="6324600" y="5105400"/>
            <a:ext cx="26670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lstStyle/>
          <a:p>
            <a:endParaRPr lang="el-GR"/>
          </a:p>
        </p:txBody>
      </p:sp>
      <p:sp>
        <p:nvSpPr>
          <p:cNvPr id="61446" name="Line 6">
            <a:extLst>
              <a:ext uri="{FF2B5EF4-FFF2-40B4-BE49-F238E27FC236}">
                <a16:creationId xmlns:a16="http://schemas.microsoft.com/office/drawing/2014/main" xmlns="" id="{88562025-564A-459E-AA0A-8373E02924BA}"/>
              </a:ext>
            </a:extLst>
          </p:cNvPr>
          <p:cNvSpPr>
            <a:spLocks noChangeShapeType="1"/>
          </p:cNvSpPr>
          <p:nvPr/>
        </p:nvSpPr>
        <p:spPr bwMode="auto">
          <a:xfrm flipV="1">
            <a:off x="8991600" y="3276600"/>
            <a:ext cx="0" cy="1828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lstStyle/>
          <a:p>
            <a:endParaRPr lang="el-GR"/>
          </a:p>
        </p:txBody>
      </p:sp>
      <p:sp>
        <p:nvSpPr>
          <p:cNvPr id="61447" name="AutoShape 7">
            <a:extLst>
              <a:ext uri="{FF2B5EF4-FFF2-40B4-BE49-F238E27FC236}">
                <a16:creationId xmlns:a16="http://schemas.microsoft.com/office/drawing/2014/main" xmlns="" id="{C101F776-A500-4AFA-B484-5915EA09C106}"/>
              </a:ext>
            </a:extLst>
          </p:cNvPr>
          <p:cNvSpPr>
            <a:spLocks/>
          </p:cNvSpPr>
          <p:nvPr/>
        </p:nvSpPr>
        <p:spPr bwMode="auto">
          <a:xfrm>
            <a:off x="4953000" y="2819400"/>
            <a:ext cx="304800" cy="914400"/>
          </a:xfrm>
          <a:prstGeom prst="rightBrace">
            <a:avLst>
              <a:gd name="adj1" fmla="val 250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6EBFCEDE-73DB-4844-B6FE-008B1CFD9EB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xmlns="" id="{26C91BD3-396E-4511-B17B-EA0E3EF75CF7}"/>
              </a:ext>
            </a:extLst>
          </p:cNvPr>
          <p:cNvSpPr>
            <a:spLocks noGrp="1"/>
          </p:cNvSpPr>
          <p:nvPr>
            <p:ph type="title"/>
          </p:nvPr>
        </p:nvSpPr>
        <p:spPr/>
        <p:txBody>
          <a:bodyPr/>
          <a:lstStyle/>
          <a:p>
            <a:r>
              <a:rPr lang="en-US" altLang="el-GR"/>
              <a:t>Pheo: ‘Rule of 10’</a:t>
            </a:r>
          </a:p>
        </p:txBody>
      </p:sp>
      <p:sp>
        <p:nvSpPr>
          <p:cNvPr id="62467" name="Rectangle 3">
            <a:extLst>
              <a:ext uri="{FF2B5EF4-FFF2-40B4-BE49-F238E27FC236}">
                <a16:creationId xmlns:a16="http://schemas.microsoft.com/office/drawing/2014/main" xmlns="" id="{2EB881F7-9AF6-45D2-B027-B2F3C72966FD}"/>
              </a:ext>
            </a:extLst>
          </p:cNvPr>
          <p:cNvSpPr>
            <a:spLocks noGrp="1"/>
          </p:cNvSpPr>
          <p:nvPr>
            <p:ph type="body" idx="1"/>
          </p:nvPr>
        </p:nvSpPr>
        <p:spPr/>
        <p:txBody>
          <a:bodyPr/>
          <a:lstStyle/>
          <a:p>
            <a:r>
              <a:rPr lang="en-US" altLang="el-GR"/>
              <a:t>10% extra-adrenal (closer to 15%)</a:t>
            </a:r>
          </a:p>
          <a:p>
            <a:r>
              <a:rPr lang="en-US" altLang="el-GR"/>
              <a:t>10% occur in children</a:t>
            </a:r>
          </a:p>
          <a:p>
            <a:r>
              <a:rPr lang="en-US" altLang="el-GR"/>
              <a:t>10% familial (closer to 20%)</a:t>
            </a:r>
          </a:p>
          <a:p>
            <a:r>
              <a:rPr lang="en-US" altLang="el-GR"/>
              <a:t>10% bilateral or multiple (more if familial)</a:t>
            </a:r>
          </a:p>
          <a:p>
            <a:r>
              <a:rPr lang="en-US" altLang="el-GR"/>
              <a:t>10% recur (more if extra-adrenal)</a:t>
            </a:r>
          </a:p>
          <a:p>
            <a:r>
              <a:rPr lang="en-US" altLang="el-GR"/>
              <a:t>10% malignant</a:t>
            </a:r>
          </a:p>
          <a:p>
            <a:r>
              <a:rPr lang="en-US" altLang="el-GR"/>
              <a:t>10% discovered incidentally</a:t>
            </a:r>
          </a:p>
        </p:txBody>
      </p:sp>
      <p:pic>
        <p:nvPicPr>
          <p:cNvPr id="3" name="Εγγεγραμμένος ήχος">
            <a:hlinkClick r:id="" action="ppaction://media"/>
            <a:extLst>
              <a:ext uri="{FF2B5EF4-FFF2-40B4-BE49-F238E27FC236}">
                <a16:creationId xmlns:a16="http://schemas.microsoft.com/office/drawing/2014/main" xmlns="" id="{5B906C6C-0915-4D28-9AF2-41FEA173EB9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263B8DCF-C9BC-4D66-8473-55430CC1B45D}"/>
              </a:ext>
            </a:extLst>
          </p:cNvPr>
          <p:cNvSpPr>
            <a:spLocks noGrp="1"/>
          </p:cNvSpPr>
          <p:nvPr>
            <p:ph type="title"/>
          </p:nvPr>
        </p:nvSpPr>
        <p:spPr/>
        <p:txBody>
          <a:bodyPr/>
          <a:lstStyle/>
          <a:p>
            <a:r>
              <a:rPr lang="en-US" altLang="el-GR"/>
              <a:t>Localization: Imaging</a:t>
            </a:r>
          </a:p>
        </p:txBody>
      </p:sp>
      <p:sp>
        <p:nvSpPr>
          <p:cNvPr id="63491" name="Rectangle 3">
            <a:extLst>
              <a:ext uri="{FF2B5EF4-FFF2-40B4-BE49-F238E27FC236}">
                <a16:creationId xmlns:a16="http://schemas.microsoft.com/office/drawing/2014/main" xmlns="" id="{15F1E55F-8BDC-4094-AF5E-56D0936E3ACF}"/>
              </a:ext>
            </a:extLst>
          </p:cNvPr>
          <p:cNvSpPr>
            <a:spLocks noGrp="1"/>
          </p:cNvSpPr>
          <p:nvPr>
            <p:ph type="body" idx="1"/>
          </p:nvPr>
        </p:nvSpPr>
        <p:spPr/>
        <p:txBody>
          <a:bodyPr/>
          <a:lstStyle/>
          <a:p>
            <a:r>
              <a:rPr lang="en-US" altLang="el-GR"/>
              <a:t>CT abdomen</a:t>
            </a:r>
          </a:p>
          <a:p>
            <a:pPr lvl="2"/>
            <a:r>
              <a:rPr lang="en-US" altLang="el-GR"/>
              <a:t>Adrenal pheo SEN 93-100%</a:t>
            </a:r>
          </a:p>
          <a:p>
            <a:pPr lvl="2"/>
            <a:r>
              <a:rPr lang="en-US" altLang="el-GR"/>
              <a:t>Extra-adrenal pheo SEN 90%</a:t>
            </a:r>
          </a:p>
          <a:p>
            <a:r>
              <a:rPr lang="en-US" altLang="el-GR"/>
              <a:t>MRI</a:t>
            </a:r>
          </a:p>
          <a:p>
            <a:pPr lvl="2"/>
            <a:r>
              <a:rPr lang="en-US" altLang="el-GR"/>
              <a:t>&gt; SEN than CT for extra-adrenal pheo</a:t>
            </a:r>
          </a:p>
        </p:txBody>
      </p:sp>
      <p:pic>
        <p:nvPicPr>
          <p:cNvPr id="3" name="Εγγεγραμμένος ήχος">
            <a:hlinkClick r:id="" action="ppaction://media"/>
            <a:extLst>
              <a:ext uri="{FF2B5EF4-FFF2-40B4-BE49-F238E27FC236}">
                <a16:creationId xmlns:a16="http://schemas.microsoft.com/office/drawing/2014/main" xmlns="" id="{192A5A6E-96ED-471E-8293-4B8024FA5E2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xmlns="" id="{B0056AA0-0487-45EE-82F2-2CB77C416A63}"/>
              </a:ext>
            </a:extLst>
          </p:cNvPr>
          <p:cNvSpPr>
            <a:spLocks noGrp="1"/>
          </p:cNvSpPr>
          <p:nvPr>
            <p:ph type="title"/>
          </p:nvPr>
        </p:nvSpPr>
        <p:spPr/>
        <p:txBody>
          <a:bodyPr/>
          <a:lstStyle/>
          <a:p>
            <a:r>
              <a:rPr lang="en-US" altLang="el-GR"/>
              <a:t>Pheo Management</a:t>
            </a:r>
          </a:p>
        </p:txBody>
      </p:sp>
      <p:sp>
        <p:nvSpPr>
          <p:cNvPr id="64515" name="Rectangle 3">
            <a:extLst>
              <a:ext uri="{FF2B5EF4-FFF2-40B4-BE49-F238E27FC236}">
                <a16:creationId xmlns:a16="http://schemas.microsoft.com/office/drawing/2014/main" xmlns="" id="{3CC789D0-A6B7-4EF4-84AE-2700AC7A0223}"/>
              </a:ext>
            </a:extLst>
          </p:cNvPr>
          <p:cNvSpPr>
            <a:spLocks noGrp="1"/>
          </p:cNvSpPr>
          <p:nvPr>
            <p:ph type="body" idx="1"/>
          </p:nvPr>
        </p:nvSpPr>
        <p:spPr/>
        <p:txBody>
          <a:bodyPr/>
          <a:lstStyle/>
          <a:p>
            <a:pPr>
              <a:lnSpc>
                <a:spcPct val="90000"/>
              </a:lnSpc>
            </a:pPr>
            <a:r>
              <a:rPr lang="en-US" altLang="el-GR" sz="2800"/>
              <a:t>Prior to 1951, reported mortality for excision of pheochromoyctoma </a:t>
            </a:r>
            <a:r>
              <a:rPr lang="en-US" altLang="el-GR" sz="2800">
                <a:solidFill>
                  <a:schemeClr val="hlink"/>
                </a:solidFill>
              </a:rPr>
              <a:t>24 - 50 %</a:t>
            </a:r>
          </a:p>
          <a:p>
            <a:pPr lvl="2">
              <a:lnSpc>
                <a:spcPct val="90000"/>
              </a:lnSpc>
            </a:pPr>
            <a:r>
              <a:rPr lang="en-US" altLang="el-GR" sz="2000" b="1"/>
              <a:t>HTN crisis, arrhythmia, MI, stroke</a:t>
            </a:r>
          </a:p>
          <a:p>
            <a:pPr lvl="2">
              <a:lnSpc>
                <a:spcPct val="90000"/>
              </a:lnSpc>
            </a:pPr>
            <a:r>
              <a:rPr lang="en-US" altLang="el-GR" sz="2000" b="1"/>
              <a:t>Hypotensive shock</a:t>
            </a:r>
          </a:p>
          <a:p>
            <a:pPr>
              <a:lnSpc>
                <a:spcPct val="90000"/>
              </a:lnSpc>
            </a:pPr>
            <a:r>
              <a:rPr lang="en-US" altLang="el-GR" sz="2800" b="1"/>
              <a:t>Currently, mortality:</a:t>
            </a:r>
            <a:r>
              <a:rPr lang="en-US" altLang="el-GR" sz="2800"/>
              <a:t> </a:t>
            </a:r>
            <a:r>
              <a:rPr lang="en-US" altLang="el-GR" sz="2800">
                <a:solidFill>
                  <a:schemeClr val="hlink"/>
                </a:solidFill>
              </a:rPr>
              <a:t>0 - 2.7 %</a:t>
            </a:r>
          </a:p>
          <a:p>
            <a:pPr lvl="2">
              <a:lnSpc>
                <a:spcPct val="90000"/>
              </a:lnSpc>
            </a:pPr>
            <a:r>
              <a:rPr lang="en-US" altLang="el-GR" sz="2000">
                <a:solidFill>
                  <a:schemeClr val="tx2"/>
                </a:solidFill>
                <a:sym typeface="Symbol" panose="05050102010706020507" pitchFamily="18" charset="2"/>
              </a:rPr>
              <a:t>Preoperative preperation, -blockade?</a:t>
            </a:r>
          </a:p>
          <a:p>
            <a:pPr lvl="2">
              <a:lnSpc>
                <a:spcPct val="90000"/>
              </a:lnSpc>
            </a:pPr>
            <a:r>
              <a:rPr lang="en-US" altLang="el-GR" sz="2000">
                <a:solidFill>
                  <a:schemeClr val="tx2"/>
                </a:solidFill>
                <a:sym typeface="Symbol" panose="05050102010706020507" pitchFamily="18" charset="2"/>
              </a:rPr>
              <a:t>New anesthetic techniques?</a:t>
            </a:r>
          </a:p>
          <a:p>
            <a:pPr lvl="4">
              <a:lnSpc>
                <a:spcPct val="90000"/>
              </a:lnSpc>
            </a:pPr>
            <a:r>
              <a:rPr lang="en-US" altLang="el-GR" sz="1800"/>
              <a:t>Anesthetic agents</a:t>
            </a:r>
          </a:p>
          <a:p>
            <a:pPr lvl="4">
              <a:lnSpc>
                <a:spcPct val="90000"/>
              </a:lnSpc>
            </a:pPr>
            <a:r>
              <a:rPr lang="en-US" altLang="el-GR" sz="1800"/>
              <a:t>Intraoperative monitoring: arterial line, EKG monitor, CVP line, Swan-Ganz</a:t>
            </a:r>
          </a:p>
          <a:p>
            <a:pPr>
              <a:lnSpc>
                <a:spcPct val="90000"/>
              </a:lnSpc>
            </a:pPr>
            <a:r>
              <a:rPr lang="en-US" altLang="el-GR" sz="2800" b="1"/>
              <a:t>Experienced &amp; Coordinated team:</a:t>
            </a:r>
          </a:p>
          <a:p>
            <a:pPr lvl="2">
              <a:lnSpc>
                <a:spcPct val="90000"/>
              </a:lnSpc>
            </a:pPr>
            <a:r>
              <a:rPr lang="en-US" altLang="el-GR" sz="2000">
                <a:solidFill>
                  <a:schemeClr val="tx2"/>
                </a:solidFill>
              </a:rPr>
              <a:t>Endocrinologist, Anesthesiologist and Surgeon</a:t>
            </a:r>
          </a:p>
        </p:txBody>
      </p:sp>
      <p:pic>
        <p:nvPicPr>
          <p:cNvPr id="3" name="Εγγεγραμμένος ήχος">
            <a:hlinkClick r:id="" action="ppaction://media"/>
            <a:extLst>
              <a:ext uri="{FF2B5EF4-FFF2-40B4-BE49-F238E27FC236}">
                <a16:creationId xmlns:a16="http://schemas.microsoft.com/office/drawing/2014/main" xmlns="" id="{DA356AA4-6421-4156-BA2D-32A4E35ECBC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2D931EB4-57DD-4AD2-A463-1918553A068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18613" b="16240"/>
          <a:stretch>
            <a:fillRect/>
          </a:stretch>
        </p:blipFill>
        <p:spPr bwMode="auto">
          <a:xfrm>
            <a:off x="0" y="836613"/>
            <a:ext cx="9144000"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 Box 3">
            <a:extLst>
              <a:ext uri="{FF2B5EF4-FFF2-40B4-BE49-F238E27FC236}">
                <a16:creationId xmlns:a16="http://schemas.microsoft.com/office/drawing/2014/main" xmlns="" id="{1B67AEDA-E620-42DE-9EF0-0F152BCEA935}"/>
              </a:ext>
            </a:extLst>
          </p:cNvPr>
          <p:cNvSpPr txBox="1">
            <a:spLocks noChangeArrowheads="1"/>
          </p:cNvSpPr>
          <p:nvPr/>
        </p:nvSpPr>
        <p:spPr bwMode="auto">
          <a:xfrm>
            <a:off x="539750" y="1989138"/>
            <a:ext cx="259238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6600" b="1">
                <a:solidFill>
                  <a:srgbClr val="FF0000"/>
                </a:solidFill>
                <a:latin typeface="Tahoma" panose="020B0604030504040204" pitchFamily="34" charset="0"/>
                <a:cs typeface="Tahoma" panose="020B0604030504040204" pitchFamily="34" charset="0"/>
              </a:rPr>
              <a:t>SNS</a:t>
            </a:r>
            <a:endParaRPr lang="el-GR" altLang="el-GR" sz="6600" b="1">
              <a:solidFill>
                <a:srgbClr val="FF0000"/>
              </a:solidFill>
              <a:latin typeface="Tahoma" panose="020B0604030504040204" pitchFamily="34" charset="0"/>
              <a:cs typeface="Tahoma" panose="020B0604030504040204" pitchFamily="34" charset="0"/>
            </a:endParaRPr>
          </a:p>
        </p:txBody>
      </p:sp>
      <p:sp>
        <p:nvSpPr>
          <p:cNvPr id="9220" name="Text Box 4">
            <a:extLst>
              <a:ext uri="{FF2B5EF4-FFF2-40B4-BE49-F238E27FC236}">
                <a16:creationId xmlns:a16="http://schemas.microsoft.com/office/drawing/2014/main" xmlns="" id="{42370F95-A326-47E9-B042-F2CE20C05108}"/>
              </a:ext>
            </a:extLst>
          </p:cNvPr>
          <p:cNvSpPr txBox="1">
            <a:spLocks noChangeArrowheads="1"/>
          </p:cNvSpPr>
          <p:nvPr/>
        </p:nvSpPr>
        <p:spPr bwMode="auto">
          <a:xfrm>
            <a:off x="6227763" y="1412875"/>
            <a:ext cx="216058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6600" b="1">
                <a:solidFill>
                  <a:srgbClr val="FF0000"/>
                </a:solidFill>
                <a:latin typeface="Tahoma" panose="020B0604030504040204" pitchFamily="34" charset="0"/>
                <a:cs typeface="Tahoma" panose="020B0604030504040204" pitchFamily="34" charset="0"/>
              </a:rPr>
              <a:t>ADH</a:t>
            </a:r>
            <a:endParaRPr lang="el-GR" altLang="el-GR" sz="6600" b="1">
              <a:solidFill>
                <a:srgbClr val="FF0000"/>
              </a:solidFill>
              <a:latin typeface="Tahoma" panose="020B0604030504040204" pitchFamily="34" charset="0"/>
              <a:cs typeface="Tahoma" panose="020B0604030504040204" pitchFamily="34" charset="0"/>
            </a:endParaRPr>
          </a:p>
        </p:txBody>
      </p:sp>
      <p:sp>
        <p:nvSpPr>
          <p:cNvPr id="9221" name="Text Box 5">
            <a:extLst>
              <a:ext uri="{FF2B5EF4-FFF2-40B4-BE49-F238E27FC236}">
                <a16:creationId xmlns:a16="http://schemas.microsoft.com/office/drawing/2014/main" xmlns="" id="{0E763470-F225-4345-8CA6-182EAD8B6C81}"/>
              </a:ext>
            </a:extLst>
          </p:cNvPr>
          <p:cNvSpPr txBox="1">
            <a:spLocks noChangeArrowheads="1"/>
          </p:cNvSpPr>
          <p:nvPr/>
        </p:nvSpPr>
        <p:spPr bwMode="auto">
          <a:xfrm>
            <a:off x="6588125" y="5749925"/>
            <a:ext cx="2844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6600" b="1">
                <a:solidFill>
                  <a:srgbClr val="FF0000"/>
                </a:solidFill>
                <a:latin typeface="Tahoma" panose="020B0604030504040204" pitchFamily="34" charset="0"/>
                <a:cs typeface="Tahoma" panose="020B0604030504040204" pitchFamily="34" charset="0"/>
              </a:rPr>
              <a:t>RAAS</a:t>
            </a:r>
            <a:endParaRPr lang="el-GR" altLang="el-GR" sz="6600" b="1">
              <a:solidFill>
                <a:srgbClr val="FF0000"/>
              </a:solidFill>
              <a:latin typeface="Tahoma" panose="020B0604030504040204" pitchFamily="34" charset="0"/>
              <a:cs typeface="Tahoma" panose="020B0604030504040204" pitchFamily="34" charset="0"/>
            </a:endParaRPr>
          </a:p>
        </p:txBody>
      </p:sp>
      <p:pic>
        <p:nvPicPr>
          <p:cNvPr id="3" name="Εγγεγραμμένος ήχος">
            <a:hlinkClick r:id="" action="ppaction://media"/>
            <a:extLst>
              <a:ext uri="{FF2B5EF4-FFF2-40B4-BE49-F238E27FC236}">
                <a16:creationId xmlns:a16="http://schemas.microsoft.com/office/drawing/2014/main" xmlns="" id="{079BE320-2B75-4573-8485-EE95202F393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xmlns="" id="{A84A6D46-32B8-4B5C-B992-6C8E060E030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47813" y="692150"/>
            <a:ext cx="61817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7EBB646-EFEE-4E2F-A001-8BFE913235C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xmlns="" id="{EDBAB889-6F55-41D7-86F3-797622C6651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7475" y="188913"/>
            <a:ext cx="9598025"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E0BF8B91-F8D8-47A1-BAC2-001D4AF3825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Image result for blood pressure measurement">
            <a:extLst>
              <a:ext uri="{FF2B5EF4-FFF2-40B4-BE49-F238E27FC236}">
                <a16:creationId xmlns:a16="http://schemas.microsoft.com/office/drawing/2014/main" xmlns="" id="{046EEC82-5D06-4D2E-AB1B-C12FA615022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7450" y="2420938"/>
            <a:ext cx="7088188" cy="349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F4720FB9-AB08-4A8B-971A-6C30DF837F10}"/>
              </a:ext>
            </a:extLst>
          </p:cNvPr>
          <p:cNvSpPr txBox="1">
            <a:spLocks noChangeArrowheads="1"/>
          </p:cNvSpPr>
          <p:nvPr/>
        </p:nvSpPr>
        <p:spPr>
          <a:xfrm>
            <a:off x="468313" y="908050"/>
            <a:ext cx="8229600" cy="1143000"/>
          </a:xfrm>
          <a:prstGeom prst="rect">
            <a:avLst/>
          </a:prstGeom>
        </p:spPr>
        <p:txBody>
          <a:bodyPr/>
          <a:lstStyle/>
          <a:p>
            <a:pPr algn="ctr">
              <a:defRPr/>
            </a:pPr>
            <a:r>
              <a:rPr lang="el-GR" sz="4400" b="1" dirty="0">
                <a:solidFill>
                  <a:srgbClr val="FF0000"/>
                </a:solidFill>
                <a:latin typeface="+mj-lt"/>
                <a:ea typeface="+mj-ea"/>
                <a:cs typeface="+mj-cs"/>
              </a:rPr>
              <a:t>Ευχαριστώ για την προσοχή σας!</a:t>
            </a:r>
            <a:endParaRPr lang="en-US" sz="4400" b="1" dirty="0">
              <a:solidFill>
                <a:srgbClr val="FF0000"/>
              </a:solidFill>
              <a:latin typeface="+mj-lt"/>
              <a:ea typeface="+mj-ea"/>
              <a:cs typeface="+mj-cs"/>
            </a:endParaRPr>
          </a:p>
        </p:txBody>
      </p:sp>
      <p:pic>
        <p:nvPicPr>
          <p:cNvPr id="4" name="Εγγεγραμμένος ήχος">
            <a:hlinkClick r:id="" action="ppaction://media"/>
            <a:extLst>
              <a:ext uri="{FF2B5EF4-FFF2-40B4-BE49-F238E27FC236}">
                <a16:creationId xmlns:a16="http://schemas.microsoft.com/office/drawing/2014/main" xmlns="" id="{2F2AE105-09D6-4923-A79B-561B8F25B0A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A76A5803-F436-4209-B485-E3B569D3C64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533400"/>
            <a:ext cx="9144000" cy="60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C9FC4573-3BEF-4EC6-B1D0-B4361B3396F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3">
            <a:extLst>
              <a:ext uri="{FF2B5EF4-FFF2-40B4-BE49-F238E27FC236}">
                <a16:creationId xmlns:a16="http://schemas.microsoft.com/office/drawing/2014/main" xmlns="" id="{8B2F99D7-FAE6-4FA0-A09F-4C4F5AA5CF92}"/>
              </a:ext>
            </a:extLst>
          </p:cNvPr>
          <p:cNvSpPr>
            <a:spLocks/>
          </p:cNvSpPr>
          <p:nvPr/>
        </p:nvSpPr>
        <p:spPr bwMode="auto">
          <a:xfrm>
            <a:off x="4752975" y="4875213"/>
            <a:ext cx="787400" cy="1379537"/>
          </a:xfrm>
          <a:custGeom>
            <a:avLst/>
            <a:gdLst>
              <a:gd name="T0" fmla="*/ 2147483646 w 405"/>
              <a:gd name="T1" fmla="*/ 2147483646 h 710"/>
              <a:gd name="T2" fmla="*/ 2147483646 w 405"/>
              <a:gd name="T3" fmla="*/ 2147483646 h 710"/>
              <a:gd name="T4" fmla="*/ 2147483646 w 405"/>
              <a:gd name="T5" fmla="*/ 2147483646 h 710"/>
              <a:gd name="T6" fmla="*/ 2147483646 w 405"/>
              <a:gd name="T7" fmla="*/ 2147483646 h 710"/>
              <a:gd name="T8" fmla="*/ 2147483646 w 405"/>
              <a:gd name="T9" fmla="*/ 2147483646 h 710"/>
              <a:gd name="T10" fmla="*/ 2147483646 w 405"/>
              <a:gd name="T11" fmla="*/ 0 h 710"/>
              <a:gd name="T12" fmla="*/ 2147483646 w 405"/>
              <a:gd name="T13" fmla="*/ 2147483646 h 710"/>
              <a:gd name="T14" fmla="*/ 2147483646 w 405"/>
              <a:gd name="T15" fmla="*/ 2147483646 h 710"/>
              <a:gd name="T16" fmla="*/ 2147483646 w 405"/>
              <a:gd name="T17" fmla="*/ 2147483646 h 710"/>
              <a:gd name="T18" fmla="*/ 2147483646 w 405"/>
              <a:gd name="T19" fmla="*/ 2147483646 h 710"/>
              <a:gd name="T20" fmla="*/ 2147483646 w 405"/>
              <a:gd name="T21" fmla="*/ 2147483646 h 710"/>
              <a:gd name="T22" fmla="*/ 2147483646 w 405"/>
              <a:gd name="T23" fmla="*/ 2147483646 h 710"/>
              <a:gd name="T24" fmla="*/ 2147483646 w 405"/>
              <a:gd name="T25" fmla="*/ 2147483646 h 710"/>
              <a:gd name="T26" fmla="*/ 2147483646 w 405"/>
              <a:gd name="T27" fmla="*/ 2147483646 h 710"/>
              <a:gd name="T28" fmla="*/ 2147483646 w 405"/>
              <a:gd name="T29" fmla="*/ 2147483646 h 710"/>
              <a:gd name="T30" fmla="*/ 2147483646 w 405"/>
              <a:gd name="T31" fmla="*/ 2147483646 h 710"/>
              <a:gd name="T32" fmla="*/ 2147483646 w 405"/>
              <a:gd name="T33" fmla="*/ 2147483646 h 710"/>
              <a:gd name="T34" fmla="*/ 2147483646 w 405"/>
              <a:gd name="T35" fmla="*/ 2147483646 h 710"/>
              <a:gd name="T36" fmla="*/ 2147483646 w 405"/>
              <a:gd name="T37" fmla="*/ 2147483646 h 710"/>
              <a:gd name="T38" fmla="*/ 2147483646 w 405"/>
              <a:gd name="T39" fmla="*/ 2147483646 h 710"/>
              <a:gd name="T40" fmla="*/ 2147483646 w 405"/>
              <a:gd name="T41" fmla="*/ 2147483646 h 710"/>
              <a:gd name="T42" fmla="*/ 2147483646 w 405"/>
              <a:gd name="T43" fmla="*/ 2147483646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5"/>
              <a:gd name="T67" fmla="*/ 0 h 710"/>
              <a:gd name="T68" fmla="*/ 405 w 405"/>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5" h="710">
                <a:moveTo>
                  <a:pt x="306" y="304"/>
                </a:moveTo>
                <a:cubicBezTo>
                  <a:pt x="315" y="293"/>
                  <a:pt x="345" y="293"/>
                  <a:pt x="360" y="280"/>
                </a:cubicBezTo>
                <a:cubicBezTo>
                  <a:pt x="375" y="267"/>
                  <a:pt x="388" y="251"/>
                  <a:pt x="394" y="226"/>
                </a:cubicBezTo>
                <a:cubicBezTo>
                  <a:pt x="400" y="201"/>
                  <a:pt x="405" y="157"/>
                  <a:pt x="399" y="127"/>
                </a:cubicBezTo>
                <a:cubicBezTo>
                  <a:pt x="393" y="97"/>
                  <a:pt x="385" y="66"/>
                  <a:pt x="360" y="45"/>
                </a:cubicBezTo>
                <a:cubicBezTo>
                  <a:pt x="335" y="24"/>
                  <a:pt x="288" y="0"/>
                  <a:pt x="250" y="0"/>
                </a:cubicBezTo>
                <a:cubicBezTo>
                  <a:pt x="212" y="0"/>
                  <a:pt x="160" y="29"/>
                  <a:pt x="132" y="46"/>
                </a:cubicBezTo>
                <a:cubicBezTo>
                  <a:pt x="104" y="63"/>
                  <a:pt x="95" y="84"/>
                  <a:pt x="84" y="102"/>
                </a:cubicBezTo>
                <a:cubicBezTo>
                  <a:pt x="73" y="120"/>
                  <a:pt x="72" y="136"/>
                  <a:pt x="63" y="157"/>
                </a:cubicBezTo>
                <a:cubicBezTo>
                  <a:pt x="54" y="178"/>
                  <a:pt x="37" y="201"/>
                  <a:pt x="28" y="226"/>
                </a:cubicBezTo>
                <a:cubicBezTo>
                  <a:pt x="19" y="251"/>
                  <a:pt x="11" y="272"/>
                  <a:pt x="7" y="309"/>
                </a:cubicBezTo>
                <a:cubicBezTo>
                  <a:pt x="3" y="346"/>
                  <a:pt x="3" y="414"/>
                  <a:pt x="3" y="450"/>
                </a:cubicBezTo>
                <a:cubicBezTo>
                  <a:pt x="3" y="486"/>
                  <a:pt x="0" y="496"/>
                  <a:pt x="7" y="526"/>
                </a:cubicBezTo>
                <a:cubicBezTo>
                  <a:pt x="14" y="556"/>
                  <a:pt x="28" y="604"/>
                  <a:pt x="48" y="633"/>
                </a:cubicBezTo>
                <a:cubicBezTo>
                  <a:pt x="68" y="662"/>
                  <a:pt x="96" y="688"/>
                  <a:pt x="126" y="699"/>
                </a:cubicBezTo>
                <a:cubicBezTo>
                  <a:pt x="156" y="710"/>
                  <a:pt x="200" y="709"/>
                  <a:pt x="231" y="702"/>
                </a:cubicBezTo>
                <a:cubicBezTo>
                  <a:pt x="262" y="695"/>
                  <a:pt x="292" y="678"/>
                  <a:pt x="312" y="657"/>
                </a:cubicBezTo>
                <a:cubicBezTo>
                  <a:pt x="332" y="636"/>
                  <a:pt x="346" y="601"/>
                  <a:pt x="351" y="574"/>
                </a:cubicBezTo>
                <a:cubicBezTo>
                  <a:pt x="356" y="547"/>
                  <a:pt x="354" y="521"/>
                  <a:pt x="345" y="496"/>
                </a:cubicBezTo>
                <a:cubicBezTo>
                  <a:pt x="336" y="471"/>
                  <a:pt x="301" y="445"/>
                  <a:pt x="295" y="421"/>
                </a:cubicBezTo>
                <a:cubicBezTo>
                  <a:pt x="289" y="397"/>
                  <a:pt x="304" y="369"/>
                  <a:pt x="306" y="349"/>
                </a:cubicBezTo>
                <a:cubicBezTo>
                  <a:pt x="308" y="329"/>
                  <a:pt x="297" y="315"/>
                  <a:pt x="306" y="304"/>
                </a:cubicBezTo>
                <a:close/>
              </a:path>
            </a:pathLst>
          </a:custGeom>
          <a:gradFill rotWithShape="1">
            <a:gsLst>
              <a:gs pos="0">
                <a:srgbClr val="621818"/>
              </a:gs>
              <a:gs pos="100000">
                <a:srgbClr val="4B1212"/>
              </a:gs>
            </a:gsLst>
            <a:lin ang="5400000" scaled="1"/>
          </a:gradFill>
          <a:ln w="19050">
            <a:solidFill>
              <a:srgbClr val="2F0B0B"/>
            </a:solidFill>
            <a:round/>
            <a:headEnd/>
            <a:tailEnd/>
          </a:ln>
        </p:spPr>
        <p:txBody>
          <a:bodyPr lIns="92075" tIns="46038" rIns="92075" bIns="46038" anchor="ctr"/>
          <a:lstStyle/>
          <a:p>
            <a:endParaRPr lang="el-GR"/>
          </a:p>
        </p:txBody>
      </p:sp>
      <p:sp>
        <p:nvSpPr>
          <p:cNvPr id="11267" name="Oval 4">
            <a:extLst>
              <a:ext uri="{FF2B5EF4-FFF2-40B4-BE49-F238E27FC236}">
                <a16:creationId xmlns:a16="http://schemas.microsoft.com/office/drawing/2014/main" xmlns="" id="{CC7C4959-9338-48E7-8496-9C7C874928C6}"/>
              </a:ext>
            </a:extLst>
          </p:cNvPr>
          <p:cNvSpPr>
            <a:spLocks noChangeArrowheads="1"/>
          </p:cNvSpPr>
          <p:nvPr/>
        </p:nvSpPr>
        <p:spPr bwMode="auto">
          <a:xfrm>
            <a:off x="4891088" y="4906963"/>
            <a:ext cx="581025" cy="576262"/>
          </a:xfrm>
          <a:prstGeom prst="ellipse">
            <a:avLst/>
          </a:prstGeom>
          <a:gradFill rotWithShape="1">
            <a:gsLst>
              <a:gs pos="0">
                <a:srgbClr val="FFFF99">
                  <a:alpha val="29999"/>
                </a:srgbClr>
              </a:gs>
              <a:gs pos="100000">
                <a:srgbClr val="767647">
                  <a:alpha val="0"/>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268" name="Oval 5">
            <a:extLst>
              <a:ext uri="{FF2B5EF4-FFF2-40B4-BE49-F238E27FC236}">
                <a16:creationId xmlns:a16="http://schemas.microsoft.com/office/drawing/2014/main" xmlns="" id="{492F2C4B-BDB6-436B-9E5F-A1859FF2CCC4}"/>
              </a:ext>
            </a:extLst>
          </p:cNvPr>
          <p:cNvSpPr>
            <a:spLocks noChangeArrowheads="1"/>
          </p:cNvSpPr>
          <p:nvPr/>
        </p:nvSpPr>
        <p:spPr bwMode="auto">
          <a:xfrm>
            <a:off x="4811713" y="5164138"/>
            <a:ext cx="466725" cy="820737"/>
          </a:xfrm>
          <a:prstGeom prst="ellipse">
            <a:avLst/>
          </a:prstGeom>
          <a:gradFill rotWithShape="1">
            <a:gsLst>
              <a:gs pos="0">
                <a:srgbClr val="FFFF99">
                  <a:alpha val="29999"/>
                </a:srgbClr>
              </a:gs>
              <a:gs pos="100000">
                <a:srgbClr val="767647">
                  <a:alpha val="0"/>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269" name="Oval 6">
            <a:extLst>
              <a:ext uri="{FF2B5EF4-FFF2-40B4-BE49-F238E27FC236}">
                <a16:creationId xmlns:a16="http://schemas.microsoft.com/office/drawing/2014/main" xmlns="" id="{AE939204-B257-4DC5-937B-42A5D9A0B8A7}"/>
              </a:ext>
            </a:extLst>
          </p:cNvPr>
          <p:cNvSpPr>
            <a:spLocks noChangeArrowheads="1"/>
          </p:cNvSpPr>
          <p:nvPr/>
        </p:nvSpPr>
        <p:spPr bwMode="auto">
          <a:xfrm>
            <a:off x="4826000" y="5664200"/>
            <a:ext cx="579438" cy="576263"/>
          </a:xfrm>
          <a:prstGeom prst="ellipse">
            <a:avLst/>
          </a:prstGeom>
          <a:gradFill rotWithShape="1">
            <a:gsLst>
              <a:gs pos="0">
                <a:srgbClr val="FFFF99">
                  <a:alpha val="29999"/>
                </a:srgbClr>
              </a:gs>
              <a:gs pos="100000">
                <a:srgbClr val="767647">
                  <a:alpha val="0"/>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312327" name="Oval 7">
            <a:extLst>
              <a:ext uri="{FF2B5EF4-FFF2-40B4-BE49-F238E27FC236}">
                <a16:creationId xmlns:a16="http://schemas.microsoft.com/office/drawing/2014/main" xmlns="" id="{D17ACB92-77BC-4732-80E6-601A00CF3FC2}"/>
              </a:ext>
            </a:extLst>
          </p:cNvPr>
          <p:cNvSpPr>
            <a:spLocks noChangeArrowheads="1"/>
          </p:cNvSpPr>
          <p:nvPr/>
        </p:nvSpPr>
        <p:spPr bwMode="auto">
          <a:xfrm rot="1619273">
            <a:off x="4929188" y="4916488"/>
            <a:ext cx="288925" cy="569912"/>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grpSp>
        <p:nvGrpSpPr>
          <p:cNvPr id="11271" name="Group 8">
            <a:extLst>
              <a:ext uri="{FF2B5EF4-FFF2-40B4-BE49-F238E27FC236}">
                <a16:creationId xmlns:a16="http://schemas.microsoft.com/office/drawing/2014/main" xmlns="" id="{97316C3E-3484-404C-AEE8-0E4BA54DB227}"/>
              </a:ext>
            </a:extLst>
          </p:cNvPr>
          <p:cNvGrpSpPr>
            <a:grpSpLocks/>
          </p:cNvGrpSpPr>
          <p:nvPr/>
        </p:nvGrpSpPr>
        <p:grpSpPr bwMode="auto">
          <a:xfrm>
            <a:off x="5165725" y="4746625"/>
            <a:ext cx="415925" cy="503238"/>
            <a:chOff x="2705" y="3068"/>
            <a:chExt cx="213" cy="259"/>
          </a:xfrm>
        </p:grpSpPr>
        <p:sp>
          <p:nvSpPr>
            <p:cNvPr id="11354" name="Freeform 9">
              <a:extLst>
                <a:ext uri="{FF2B5EF4-FFF2-40B4-BE49-F238E27FC236}">
                  <a16:creationId xmlns:a16="http://schemas.microsoft.com/office/drawing/2014/main" xmlns="" id="{52EC3C6F-3A82-4357-A358-847356509A4E}"/>
                </a:ext>
              </a:extLst>
            </p:cNvPr>
            <p:cNvSpPr>
              <a:spLocks/>
            </p:cNvSpPr>
            <p:nvPr/>
          </p:nvSpPr>
          <p:spPr bwMode="auto">
            <a:xfrm>
              <a:off x="2705" y="3068"/>
              <a:ext cx="213" cy="259"/>
            </a:xfrm>
            <a:custGeom>
              <a:avLst/>
              <a:gdLst>
                <a:gd name="T0" fmla="*/ 3 w 213"/>
                <a:gd name="T1" fmla="*/ 81 h 259"/>
                <a:gd name="T2" fmla="*/ 25 w 213"/>
                <a:gd name="T3" fmla="*/ 106 h 259"/>
                <a:gd name="T4" fmla="*/ 61 w 213"/>
                <a:gd name="T5" fmla="*/ 112 h 259"/>
                <a:gd name="T6" fmla="*/ 66 w 213"/>
                <a:gd name="T7" fmla="*/ 127 h 259"/>
                <a:gd name="T8" fmla="*/ 88 w 213"/>
                <a:gd name="T9" fmla="*/ 142 h 259"/>
                <a:gd name="T10" fmla="*/ 90 w 213"/>
                <a:gd name="T11" fmla="*/ 163 h 259"/>
                <a:gd name="T12" fmla="*/ 108 w 213"/>
                <a:gd name="T13" fmla="*/ 178 h 259"/>
                <a:gd name="T14" fmla="*/ 106 w 213"/>
                <a:gd name="T15" fmla="*/ 193 h 259"/>
                <a:gd name="T16" fmla="*/ 130 w 213"/>
                <a:gd name="T17" fmla="*/ 222 h 259"/>
                <a:gd name="T18" fmla="*/ 156 w 213"/>
                <a:gd name="T19" fmla="*/ 231 h 259"/>
                <a:gd name="T20" fmla="*/ 160 w 213"/>
                <a:gd name="T21" fmla="*/ 252 h 259"/>
                <a:gd name="T22" fmla="*/ 187 w 213"/>
                <a:gd name="T23" fmla="*/ 256 h 259"/>
                <a:gd name="T24" fmla="*/ 195 w 213"/>
                <a:gd name="T25" fmla="*/ 235 h 259"/>
                <a:gd name="T26" fmla="*/ 202 w 213"/>
                <a:gd name="T27" fmla="*/ 220 h 259"/>
                <a:gd name="T28" fmla="*/ 199 w 213"/>
                <a:gd name="T29" fmla="*/ 192 h 259"/>
                <a:gd name="T30" fmla="*/ 213 w 213"/>
                <a:gd name="T31" fmla="*/ 160 h 259"/>
                <a:gd name="T32" fmla="*/ 198 w 213"/>
                <a:gd name="T33" fmla="*/ 126 h 259"/>
                <a:gd name="T34" fmla="*/ 195 w 213"/>
                <a:gd name="T35" fmla="*/ 103 h 259"/>
                <a:gd name="T36" fmla="*/ 168 w 213"/>
                <a:gd name="T37" fmla="*/ 90 h 259"/>
                <a:gd name="T38" fmla="*/ 162 w 213"/>
                <a:gd name="T39" fmla="*/ 54 h 259"/>
                <a:gd name="T40" fmla="*/ 145 w 213"/>
                <a:gd name="T41" fmla="*/ 39 h 259"/>
                <a:gd name="T42" fmla="*/ 120 w 213"/>
                <a:gd name="T43" fmla="*/ 31 h 259"/>
                <a:gd name="T44" fmla="*/ 96 w 213"/>
                <a:gd name="T45" fmla="*/ 6 h 259"/>
                <a:gd name="T46" fmla="*/ 67 w 213"/>
                <a:gd name="T47" fmla="*/ 4 h 259"/>
                <a:gd name="T48" fmla="*/ 45 w 213"/>
                <a:gd name="T49" fmla="*/ 30 h 259"/>
                <a:gd name="T50" fmla="*/ 25 w 213"/>
                <a:gd name="T51" fmla="*/ 36 h 259"/>
                <a:gd name="T52" fmla="*/ 15 w 213"/>
                <a:gd name="T53" fmla="*/ 58 h 259"/>
                <a:gd name="T54" fmla="*/ 4 w 213"/>
                <a:gd name="T55" fmla="*/ 60 h 259"/>
                <a:gd name="T56" fmla="*/ 3 w 213"/>
                <a:gd name="T57" fmla="*/ 81 h 2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3"/>
                <a:gd name="T88" fmla="*/ 0 h 259"/>
                <a:gd name="T89" fmla="*/ 213 w 213"/>
                <a:gd name="T90" fmla="*/ 259 h 2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3" h="259">
                  <a:moveTo>
                    <a:pt x="3" y="81"/>
                  </a:moveTo>
                  <a:cubicBezTo>
                    <a:pt x="6" y="89"/>
                    <a:pt x="15" y="101"/>
                    <a:pt x="25" y="106"/>
                  </a:cubicBezTo>
                  <a:cubicBezTo>
                    <a:pt x="35" y="111"/>
                    <a:pt x="54" y="109"/>
                    <a:pt x="61" y="112"/>
                  </a:cubicBezTo>
                  <a:cubicBezTo>
                    <a:pt x="68" y="115"/>
                    <a:pt x="62" y="122"/>
                    <a:pt x="66" y="127"/>
                  </a:cubicBezTo>
                  <a:cubicBezTo>
                    <a:pt x="70" y="132"/>
                    <a:pt x="84" y="136"/>
                    <a:pt x="88" y="142"/>
                  </a:cubicBezTo>
                  <a:cubicBezTo>
                    <a:pt x="92" y="148"/>
                    <a:pt x="87" y="157"/>
                    <a:pt x="90" y="163"/>
                  </a:cubicBezTo>
                  <a:cubicBezTo>
                    <a:pt x="93" y="169"/>
                    <a:pt x="105" y="173"/>
                    <a:pt x="108" y="178"/>
                  </a:cubicBezTo>
                  <a:cubicBezTo>
                    <a:pt x="111" y="183"/>
                    <a:pt x="102" y="186"/>
                    <a:pt x="106" y="193"/>
                  </a:cubicBezTo>
                  <a:cubicBezTo>
                    <a:pt x="110" y="200"/>
                    <a:pt x="122" y="216"/>
                    <a:pt x="130" y="222"/>
                  </a:cubicBezTo>
                  <a:cubicBezTo>
                    <a:pt x="138" y="228"/>
                    <a:pt x="151" y="226"/>
                    <a:pt x="156" y="231"/>
                  </a:cubicBezTo>
                  <a:cubicBezTo>
                    <a:pt x="161" y="236"/>
                    <a:pt x="155" y="248"/>
                    <a:pt x="160" y="252"/>
                  </a:cubicBezTo>
                  <a:cubicBezTo>
                    <a:pt x="165" y="256"/>
                    <a:pt x="181" y="259"/>
                    <a:pt x="187" y="256"/>
                  </a:cubicBezTo>
                  <a:cubicBezTo>
                    <a:pt x="193" y="253"/>
                    <a:pt x="193" y="241"/>
                    <a:pt x="195" y="235"/>
                  </a:cubicBezTo>
                  <a:cubicBezTo>
                    <a:pt x="197" y="229"/>
                    <a:pt x="201" y="227"/>
                    <a:pt x="202" y="220"/>
                  </a:cubicBezTo>
                  <a:cubicBezTo>
                    <a:pt x="203" y="213"/>
                    <a:pt x="197" y="202"/>
                    <a:pt x="199" y="192"/>
                  </a:cubicBezTo>
                  <a:cubicBezTo>
                    <a:pt x="201" y="182"/>
                    <a:pt x="213" y="171"/>
                    <a:pt x="213" y="160"/>
                  </a:cubicBezTo>
                  <a:cubicBezTo>
                    <a:pt x="213" y="149"/>
                    <a:pt x="201" y="135"/>
                    <a:pt x="198" y="126"/>
                  </a:cubicBezTo>
                  <a:cubicBezTo>
                    <a:pt x="195" y="117"/>
                    <a:pt x="200" y="109"/>
                    <a:pt x="195" y="103"/>
                  </a:cubicBezTo>
                  <a:cubicBezTo>
                    <a:pt x="190" y="97"/>
                    <a:pt x="173" y="98"/>
                    <a:pt x="168" y="90"/>
                  </a:cubicBezTo>
                  <a:cubicBezTo>
                    <a:pt x="163" y="82"/>
                    <a:pt x="166" y="62"/>
                    <a:pt x="162" y="54"/>
                  </a:cubicBezTo>
                  <a:cubicBezTo>
                    <a:pt x="158" y="46"/>
                    <a:pt x="152" y="43"/>
                    <a:pt x="145" y="39"/>
                  </a:cubicBezTo>
                  <a:cubicBezTo>
                    <a:pt x="138" y="35"/>
                    <a:pt x="128" y="36"/>
                    <a:pt x="120" y="31"/>
                  </a:cubicBezTo>
                  <a:cubicBezTo>
                    <a:pt x="112" y="26"/>
                    <a:pt x="105" y="10"/>
                    <a:pt x="96" y="6"/>
                  </a:cubicBezTo>
                  <a:cubicBezTo>
                    <a:pt x="87" y="2"/>
                    <a:pt x="75" y="0"/>
                    <a:pt x="67" y="4"/>
                  </a:cubicBezTo>
                  <a:cubicBezTo>
                    <a:pt x="59" y="8"/>
                    <a:pt x="52" y="25"/>
                    <a:pt x="45" y="30"/>
                  </a:cubicBezTo>
                  <a:cubicBezTo>
                    <a:pt x="38" y="35"/>
                    <a:pt x="30" y="31"/>
                    <a:pt x="25" y="36"/>
                  </a:cubicBezTo>
                  <a:cubicBezTo>
                    <a:pt x="20" y="41"/>
                    <a:pt x="18" y="54"/>
                    <a:pt x="15" y="58"/>
                  </a:cubicBezTo>
                  <a:cubicBezTo>
                    <a:pt x="12" y="62"/>
                    <a:pt x="6" y="57"/>
                    <a:pt x="4" y="60"/>
                  </a:cubicBezTo>
                  <a:cubicBezTo>
                    <a:pt x="2" y="63"/>
                    <a:pt x="0" y="73"/>
                    <a:pt x="3" y="81"/>
                  </a:cubicBezTo>
                  <a:close/>
                </a:path>
              </a:pathLst>
            </a:custGeom>
            <a:solidFill>
              <a:srgbClr val="DEDDBD"/>
            </a:solidFill>
            <a:ln w="12700">
              <a:solidFill>
                <a:srgbClr val="000000"/>
              </a:solidFill>
              <a:round/>
              <a:headEnd/>
              <a:tailEnd/>
            </a:ln>
          </p:spPr>
          <p:txBody>
            <a:bodyPr lIns="92075" tIns="46038" rIns="92075" bIns="46038" anchor="ctr"/>
            <a:lstStyle/>
            <a:p>
              <a:endParaRPr lang="el-GR"/>
            </a:p>
          </p:txBody>
        </p:sp>
        <p:sp>
          <p:nvSpPr>
            <p:cNvPr id="11355" name="Freeform 10">
              <a:extLst>
                <a:ext uri="{FF2B5EF4-FFF2-40B4-BE49-F238E27FC236}">
                  <a16:creationId xmlns:a16="http://schemas.microsoft.com/office/drawing/2014/main" xmlns="" id="{E6ACF41A-078A-4E1E-83B8-FC88E48D5230}"/>
                </a:ext>
              </a:extLst>
            </p:cNvPr>
            <p:cNvSpPr>
              <a:spLocks/>
            </p:cNvSpPr>
            <p:nvPr/>
          </p:nvSpPr>
          <p:spPr bwMode="auto">
            <a:xfrm>
              <a:off x="2738" y="3122"/>
              <a:ext cx="24" cy="26"/>
            </a:xfrm>
            <a:custGeom>
              <a:avLst/>
              <a:gdLst>
                <a:gd name="T0" fmla="*/ 24 w 24"/>
                <a:gd name="T1" fmla="*/ 15 h 26"/>
                <a:gd name="T2" fmla="*/ 4 w 24"/>
                <a:gd name="T3" fmla="*/ 25 h 26"/>
                <a:gd name="T4" fmla="*/ 6 w 24"/>
                <a:gd name="T5" fmla="*/ 9 h 26"/>
                <a:gd name="T6" fmla="*/ 0 w 24"/>
                <a:gd name="T7" fmla="*/ 0 h 26"/>
                <a:gd name="T8" fmla="*/ 0 60000 65536"/>
                <a:gd name="T9" fmla="*/ 0 60000 65536"/>
                <a:gd name="T10" fmla="*/ 0 60000 65536"/>
                <a:gd name="T11" fmla="*/ 0 60000 65536"/>
                <a:gd name="T12" fmla="*/ 0 w 24"/>
                <a:gd name="T13" fmla="*/ 0 h 26"/>
                <a:gd name="T14" fmla="*/ 24 w 24"/>
                <a:gd name="T15" fmla="*/ 26 h 26"/>
              </a:gdLst>
              <a:ahLst/>
              <a:cxnLst>
                <a:cxn ang="T8">
                  <a:pos x="T0" y="T1"/>
                </a:cxn>
                <a:cxn ang="T9">
                  <a:pos x="T2" y="T3"/>
                </a:cxn>
                <a:cxn ang="T10">
                  <a:pos x="T4" y="T5"/>
                </a:cxn>
                <a:cxn ang="T11">
                  <a:pos x="T6" y="T7"/>
                </a:cxn>
              </a:cxnLst>
              <a:rect l="T12" t="T13" r="T14" b="T15"/>
              <a:pathLst>
                <a:path w="24" h="26">
                  <a:moveTo>
                    <a:pt x="24" y="15"/>
                  </a:moveTo>
                  <a:cubicBezTo>
                    <a:pt x="15" y="20"/>
                    <a:pt x="7" y="26"/>
                    <a:pt x="4" y="25"/>
                  </a:cubicBezTo>
                  <a:cubicBezTo>
                    <a:pt x="1" y="24"/>
                    <a:pt x="7" y="13"/>
                    <a:pt x="6" y="9"/>
                  </a:cubicBezTo>
                  <a:cubicBezTo>
                    <a:pt x="5" y="5"/>
                    <a:pt x="2" y="2"/>
                    <a:pt x="0" y="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56" name="Freeform 11">
              <a:extLst>
                <a:ext uri="{FF2B5EF4-FFF2-40B4-BE49-F238E27FC236}">
                  <a16:creationId xmlns:a16="http://schemas.microsoft.com/office/drawing/2014/main" xmlns="" id="{9FB41B93-6C92-4116-8DCD-3A32F3B75288}"/>
                </a:ext>
              </a:extLst>
            </p:cNvPr>
            <p:cNvSpPr>
              <a:spLocks/>
            </p:cNvSpPr>
            <p:nvPr/>
          </p:nvSpPr>
          <p:spPr bwMode="auto">
            <a:xfrm>
              <a:off x="2848" y="3135"/>
              <a:ext cx="19" cy="83"/>
            </a:xfrm>
            <a:custGeom>
              <a:avLst/>
              <a:gdLst>
                <a:gd name="T0" fmla="*/ 2 w 19"/>
                <a:gd name="T1" fmla="*/ 0 h 83"/>
                <a:gd name="T2" fmla="*/ 8 w 19"/>
                <a:gd name="T3" fmla="*/ 23 h 83"/>
                <a:gd name="T4" fmla="*/ 1 w 19"/>
                <a:gd name="T5" fmla="*/ 36 h 83"/>
                <a:gd name="T6" fmla="*/ 16 w 19"/>
                <a:gd name="T7" fmla="*/ 51 h 83"/>
                <a:gd name="T8" fmla="*/ 19 w 19"/>
                <a:gd name="T9" fmla="*/ 83 h 83"/>
                <a:gd name="T10" fmla="*/ 0 60000 65536"/>
                <a:gd name="T11" fmla="*/ 0 60000 65536"/>
                <a:gd name="T12" fmla="*/ 0 60000 65536"/>
                <a:gd name="T13" fmla="*/ 0 60000 65536"/>
                <a:gd name="T14" fmla="*/ 0 60000 65536"/>
                <a:gd name="T15" fmla="*/ 0 w 19"/>
                <a:gd name="T16" fmla="*/ 0 h 83"/>
                <a:gd name="T17" fmla="*/ 19 w 19"/>
                <a:gd name="T18" fmla="*/ 83 h 83"/>
              </a:gdLst>
              <a:ahLst/>
              <a:cxnLst>
                <a:cxn ang="T10">
                  <a:pos x="T0" y="T1"/>
                </a:cxn>
                <a:cxn ang="T11">
                  <a:pos x="T2" y="T3"/>
                </a:cxn>
                <a:cxn ang="T12">
                  <a:pos x="T4" y="T5"/>
                </a:cxn>
                <a:cxn ang="T13">
                  <a:pos x="T6" y="T7"/>
                </a:cxn>
                <a:cxn ang="T14">
                  <a:pos x="T8" y="T9"/>
                </a:cxn>
              </a:cxnLst>
              <a:rect l="T15" t="T16" r="T17" b="T18"/>
              <a:pathLst>
                <a:path w="19" h="83">
                  <a:moveTo>
                    <a:pt x="2" y="0"/>
                  </a:moveTo>
                  <a:cubicBezTo>
                    <a:pt x="5" y="8"/>
                    <a:pt x="8" y="17"/>
                    <a:pt x="8" y="23"/>
                  </a:cubicBezTo>
                  <a:cubicBezTo>
                    <a:pt x="8" y="29"/>
                    <a:pt x="0" y="31"/>
                    <a:pt x="1" y="36"/>
                  </a:cubicBezTo>
                  <a:cubicBezTo>
                    <a:pt x="2" y="41"/>
                    <a:pt x="13" y="43"/>
                    <a:pt x="16" y="51"/>
                  </a:cubicBezTo>
                  <a:cubicBezTo>
                    <a:pt x="19" y="59"/>
                    <a:pt x="19" y="71"/>
                    <a:pt x="19" y="83"/>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57" name="Freeform 12">
              <a:extLst>
                <a:ext uri="{FF2B5EF4-FFF2-40B4-BE49-F238E27FC236}">
                  <a16:creationId xmlns:a16="http://schemas.microsoft.com/office/drawing/2014/main" xmlns="" id="{13526790-CCD6-4C1A-B21D-96035D3458CE}"/>
                </a:ext>
              </a:extLst>
            </p:cNvPr>
            <p:cNvSpPr>
              <a:spLocks/>
            </p:cNvSpPr>
            <p:nvPr/>
          </p:nvSpPr>
          <p:spPr bwMode="auto">
            <a:xfrm>
              <a:off x="2802" y="3134"/>
              <a:ext cx="16" cy="51"/>
            </a:xfrm>
            <a:custGeom>
              <a:avLst/>
              <a:gdLst>
                <a:gd name="T0" fmla="*/ 9 w 16"/>
                <a:gd name="T1" fmla="*/ 0 h 51"/>
                <a:gd name="T2" fmla="*/ 15 w 16"/>
                <a:gd name="T3" fmla="*/ 28 h 51"/>
                <a:gd name="T4" fmla="*/ 0 w 16"/>
                <a:gd name="T5" fmla="*/ 51 h 51"/>
                <a:gd name="T6" fmla="*/ 0 60000 65536"/>
                <a:gd name="T7" fmla="*/ 0 60000 65536"/>
                <a:gd name="T8" fmla="*/ 0 60000 65536"/>
                <a:gd name="T9" fmla="*/ 0 w 16"/>
                <a:gd name="T10" fmla="*/ 0 h 51"/>
                <a:gd name="T11" fmla="*/ 16 w 16"/>
                <a:gd name="T12" fmla="*/ 51 h 51"/>
              </a:gdLst>
              <a:ahLst/>
              <a:cxnLst>
                <a:cxn ang="T6">
                  <a:pos x="T0" y="T1"/>
                </a:cxn>
                <a:cxn ang="T7">
                  <a:pos x="T2" y="T3"/>
                </a:cxn>
                <a:cxn ang="T8">
                  <a:pos x="T4" y="T5"/>
                </a:cxn>
              </a:cxnLst>
              <a:rect l="T9" t="T10" r="T11" b="T12"/>
              <a:pathLst>
                <a:path w="16" h="51">
                  <a:moveTo>
                    <a:pt x="9" y="0"/>
                  </a:moveTo>
                  <a:cubicBezTo>
                    <a:pt x="12" y="10"/>
                    <a:pt x="16" y="20"/>
                    <a:pt x="15" y="28"/>
                  </a:cubicBezTo>
                  <a:cubicBezTo>
                    <a:pt x="14" y="36"/>
                    <a:pt x="7" y="43"/>
                    <a:pt x="0" y="51"/>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58" name="Freeform 13">
              <a:extLst>
                <a:ext uri="{FF2B5EF4-FFF2-40B4-BE49-F238E27FC236}">
                  <a16:creationId xmlns:a16="http://schemas.microsoft.com/office/drawing/2014/main" xmlns="" id="{136B782C-BCCE-44F2-9273-F751763904AF}"/>
                </a:ext>
              </a:extLst>
            </p:cNvPr>
            <p:cNvSpPr>
              <a:spLocks/>
            </p:cNvSpPr>
            <p:nvPr/>
          </p:nvSpPr>
          <p:spPr bwMode="auto">
            <a:xfrm>
              <a:off x="2784" y="3122"/>
              <a:ext cx="12" cy="34"/>
            </a:xfrm>
            <a:custGeom>
              <a:avLst/>
              <a:gdLst>
                <a:gd name="T0" fmla="*/ 5 w 12"/>
                <a:gd name="T1" fmla="*/ 0 h 34"/>
                <a:gd name="T2" fmla="*/ 11 w 12"/>
                <a:gd name="T3" fmla="*/ 21 h 34"/>
                <a:gd name="T4" fmla="*/ 0 w 12"/>
                <a:gd name="T5" fmla="*/ 34 h 34"/>
                <a:gd name="T6" fmla="*/ 0 60000 65536"/>
                <a:gd name="T7" fmla="*/ 0 60000 65536"/>
                <a:gd name="T8" fmla="*/ 0 60000 65536"/>
                <a:gd name="T9" fmla="*/ 0 w 12"/>
                <a:gd name="T10" fmla="*/ 0 h 34"/>
                <a:gd name="T11" fmla="*/ 12 w 12"/>
                <a:gd name="T12" fmla="*/ 34 h 34"/>
              </a:gdLst>
              <a:ahLst/>
              <a:cxnLst>
                <a:cxn ang="T6">
                  <a:pos x="T0" y="T1"/>
                </a:cxn>
                <a:cxn ang="T7">
                  <a:pos x="T2" y="T3"/>
                </a:cxn>
                <a:cxn ang="T8">
                  <a:pos x="T4" y="T5"/>
                </a:cxn>
              </a:cxnLst>
              <a:rect l="T9" t="T10" r="T11" b="T12"/>
              <a:pathLst>
                <a:path w="12" h="34">
                  <a:moveTo>
                    <a:pt x="5" y="0"/>
                  </a:moveTo>
                  <a:cubicBezTo>
                    <a:pt x="8" y="7"/>
                    <a:pt x="12" y="15"/>
                    <a:pt x="11" y="21"/>
                  </a:cubicBezTo>
                  <a:cubicBezTo>
                    <a:pt x="10" y="27"/>
                    <a:pt x="5" y="30"/>
                    <a:pt x="0" y="34"/>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59" name="Freeform 14">
              <a:extLst>
                <a:ext uri="{FF2B5EF4-FFF2-40B4-BE49-F238E27FC236}">
                  <a16:creationId xmlns:a16="http://schemas.microsoft.com/office/drawing/2014/main" xmlns="" id="{7276BF84-3108-4C32-9E7B-B86453D2010C}"/>
                </a:ext>
              </a:extLst>
            </p:cNvPr>
            <p:cNvSpPr>
              <a:spLocks/>
            </p:cNvSpPr>
            <p:nvPr/>
          </p:nvSpPr>
          <p:spPr bwMode="auto">
            <a:xfrm>
              <a:off x="2817" y="3110"/>
              <a:ext cx="38" cy="20"/>
            </a:xfrm>
            <a:custGeom>
              <a:avLst/>
              <a:gdLst>
                <a:gd name="T0" fmla="*/ 0 w 38"/>
                <a:gd name="T1" fmla="*/ 3 h 20"/>
                <a:gd name="T2" fmla="*/ 23 w 38"/>
                <a:gd name="T3" fmla="*/ 19 h 20"/>
                <a:gd name="T4" fmla="*/ 38 w 38"/>
                <a:gd name="T5" fmla="*/ 0 h 20"/>
                <a:gd name="T6" fmla="*/ 0 60000 65536"/>
                <a:gd name="T7" fmla="*/ 0 60000 65536"/>
                <a:gd name="T8" fmla="*/ 0 60000 65536"/>
                <a:gd name="T9" fmla="*/ 0 w 38"/>
                <a:gd name="T10" fmla="*/ 0 h 20"/>
                <a:gd name="T11" fmla="*/ 38 w 38"/>
                <a:gd name="T12" fmla="*/ 20 h 20"/>
              </a:gdLst>
              <a:ahLst/>
              <a:cxnLst>
                <a:cxn ang="T6">
                  <a:pos x="T0" y="T1"/>
                </a:cxn>
                <a:cxn ang="T7">
                  <a:pos x="T2" y="T3"/>
                </a:cxn>
                <a:cxn ang="T8">
                  <a:pos x="T4" y="T5"/>
                </a:cxn>
              </a:cxnLst>
              <a:rect l="T9" t="T10" r="T11" b="T12"/>
              <a:pathLst>
                <a:path w="38" h="20">
                  <a:moveTo>
                    <a:pt x="0" y="3"/>
                  </a:moveTo>
                  <a:cubicBezTo>
                    <a:pt x="8" y="11"/>
                    <a:pt x="17" y="20"/>
                    <a:pt x="23" y="19"/>
                  </a:cubicBezTo>
                  <a:cubicBezTo>
                    <a:pt x="29" y="18"/>
                    <a:pt x="33" y="9"/>
                    <a:pt x="38" y="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60" name="Freeform 15">
              <a:extLst>
                <a:ext uri="{FF2B5EF4-FFF2-40B4-BE49-F238E27FC236}">
                  <a16:creationId xmlns:a16="http://schemas.microsoft.com/office/drawing/2014/main" xmlns="" id="{6EC8DF85-F650-4253-BE6F-6E5C8BA65D01}"/>
                </a:ext>
              </a:extLst>
            </p:cNvPr>
            <p:cNvSpPr>
              <a:spLocks/>
            </p:cNvSpPr>
            <p:nvPr/>
          </p:nvSpPr>
          <p:spPr bwMode="auto">
            <a:xfrm>
              <a:off x="2828" y="3246"/>
              <a:ext cx="20" cy="32"/>
            </a:xfrm>
            <a:custGeom>
              <a:avLst/>
              <a:gdLst>
                <a:gd name="T0" fmla="*/ 0 w 20"/>
                <a:gd name="T1" fmla="*/ 32 h 32"/>
                <a:gd name="T2" fmla="*/ 18 w 20"/>
                <a:gd name="T3" fmla="*/ 21 h 32"/>
                <a:gd name="T4" fmla="*/ 15 w 20"/>
                <a:gd name="T5" fmla="*/ 0 h 32"/>
                <a:gd name="T6" fmla="*/ 0 60000 65536"/>
                <a:gd name="T7" fmla="*/ 0 60000 65536"/>
                <a:gd name="T8" fmla="*/ 0 60000 65536"/>
                <a:gd name="T9" fmla="*/ 0 w 20"/>
                <a:gd name="T10" fmla="*/ 0 h 32"/>
                <a:gd name="T11" fmla="*/ 20 w 20"/>
                <a:gd name="T12" fmla="*/ 32 h 32"/>
              </a:gdLst>
              <a:ahLst/>
              <a:cxnLst>
                <a:cxn ang="T6">
                  <a:pos x="T0" y="T1"/>
                </a:cxn>
                <a:cxn ang="T7">
                  <a:pos x="T2" y="T3"/>
                </a:cxn>
                <a:cxn ang="T8">
                  <a:pos x="T4" y="T5"/>
                </a:cxn>
              </a:cxnLst>
              <a:rect l="T9" t="T10" r="T11" b="T12"/>
              <a:pathLst>
                <a:path w="20" h="32">
                  <a:moveTo>
                    <a:pt x="0" y="32"/>
                  </a:moveTo>
                  <a:cubicBezTo>
                    <a:pt x="8" y="29"/>
                    <a:pt x="16" y="26"/>
                    <a:pt x="18" y="21"/>
                  </a:cubicBezTo>
                  <a:cubicBezTo>
                    <a:pt x="20" y="16"/>
                    <a:pt x="17" y="8"/>
                    <a:pt x="15" y="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61" name="Freeform 16">
              <a:extLst>
                <a:ext uri="{FF2B5EF4-FFF2-40B4-BE49-F238E27FC236}">
                  <a16:creationId xmlns:a16="http://schemas.microsoft.com/office/drawing/2014/main" xmlns="" id="{96F605E3-1ED4-4A17-B77D-F881E9A0D3DC}"/>
                </a:ext>
              </a:extLst>
            </p:cNvPr>
            <p:cNvSpPr>
              <a:spLocks/>
            </p:cNvSpPr>
            <p:nvPr/>
          </p:nvSpPr>
          <p:spPr bwMode="auto">
            <a:xfrm>
              <a:off x="2825" y="3155"/>
              <a:ext cx="10" cy="36"/>
            </a:xfrm>
            <a:custGeom>
              <a:avLst/>
              <a:gdLst>
                <a:gd name="T0" fmla="*/ 0 w 10"/>
                <a:gd name="T1" fmla="*/ 36 h 36"/>
                <a:gd name="T2" fmla="*/ 9 w 10"/>
                <a:gd name="T3" fmla="*/ 22 h 36"/>
                <a:gd name="T4" fmla="*/ 9 w 10"/>
                <a:gd name="T5" fmla="*/ 0 h 36"/>
                <a:gd name="T6" fmla="*/ 0 60000 65536"/>
                <a:gd name="T7" fmla="*/ 0 60000 65536"/>
                <a:gd name="T8" fmla="*/ 0 60000 65536"/>
                <a:gd name="T9" fmla="*/ 0 w 10"/>
                <a:gd name="T10" fmla="*/ 0 h 36"/>
                <a:gd name="T11" fmla="*/ 10 w 10"/>
                <a:gd name="T12" fmla="*/ 36 h 36"/>
              </a:gdLst>
              <a:ahLst/>
              <a:cxnLst>
                <a:cxn ang="T6">
                  <a:pos x="T0" y="T1"/>
                </a:cxn>
                <a:cxn ang="T7">
                  <a:pos x="T2" y="T3"/>
                </a:cxn>
                <a:cxn ang="T8">
                  <a:pos x="T4" y="T5"/>
                </a:cxn>
              </a:cxnLst>
              <a:rect l="T9" t="T10" r="T11" b="T12"/>
              <a:pathLst>
                <a:path w="10" h="36">
                  <a:moveTo>
                    <a:pt x="0" y="36"/>
                  </a:moveTo>
                  <a:cubicBezTo>
                    <a:pt x="4" y="32"/>
                    <a:pt x="8" y="28"/>
                    <a:pt x="9" y="22"/>
                  </a:cubicBezTo>
                  <a:cubicBezTo>
                    <a:pt x="10" y="16"/>
                    <a:pt x="9" y="8"/>
                    <a:pt x="9" y="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62" name="Freeform 17">
              <a:extLst>
                <a:ext uri="{FF2B5EF4-FFF2-40B4-BE49-F238E27FC236}">
                  <a16:creationId xmlns:a16="http://schemas.microsoft.com/office/drawing/2014/main" xmlns="" id="{3AE624E6-4F94-425C-9B3A-A0DD8FFF7440}"/>
                </a:ext>
              </a:extLst>
            </p:cNvPr>
            <p:cNvSpPr>
              <a:spLocks/>
            </p:cNvSpPr>
            <p:nvPr/>
          </p:nvSpPr>
          <p:spPr bwMode="auto">
            <a:xfrm>
              <a:off x="2856" y="3279"/>
              <a:ext cx="17" cy="1"/>
            </a:xfrm>
            <a:custGeom>
              <a:avLst/>
              <a:gdLst>
                <a:gd name="T0" fmla="*/ 0 w 17"/>
                <a:gd name="T1" fmla="*/ 0 h 1"/>
                <a:gd name="T2" fmla="*/ 17 w 17"/>
                <a:gd name="T3" fmla="*/ 0 h 1"/>
                <a:gd name="T4" fmla="*/ 0 60000 65536"/>
                <a:gd name="T5" fmla="*/ 0 60000 65536"/>
                <a:gd name="T6" fmla="*/ 0 w 17"/>
                <a:gd name="T7" fmla="*/ 0 h 1"/>
                <a:gd name="T8" fmla="*/ 17 w 17"/>
                <a:gd name="T9" fmla="*/ 1 h 1"/>
              </a:gdLst>
              <a:ahLst/>
              <a:cxnLst>
                <a:cxn ang="T4">
                  <a:pos x="T0" y="T1"/>
                </a:cxn>
                <a:cxn ang="T5">
                  <a:pos x="T2" y="T3"/>
                </a:cxn>
              </a:cxnLst>
              <a:rect l="T6" t="T7" r="T8" b="T9"/>
              <a:pathLst>
                <a:path w="17" h="1">
                  <a:moveTo>
                    <a:pt x="0" y="0"/>
                  </a:moveTo>
                  <a:cubicBezTo>
                    <a:pt x="0" y="0"/>
                    <a:pt x="8" y="0"/>
                    <a:pt x="17" y="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63" name="Freeform 18">
              <a:extLst>
                <a:ext uri="{FF2B5EF4-FFF2-40B4-BE49-F238E27FC236}">
                  <a16:creationId xmlns:a16="http://schemas.microsoft.com/office/drawing/2014/main" xmlns="" id="{E81B7BD8-1A0D-4DED-A941-82DB65427CC2}"/>
                </a:ext>
              </a:extLst>
            </p:cNvPr>
            <p:cNvSpPr>
              <a:spLocks/>
            </p:cNvSpPr>
            <p:nvPr/>
          </p:nvSpPr>
          <p:spPr bwMode="auto">
            <a:xfrm>
              <a:off x="2868" y="3219"/>
              <a:ext cx="15" cy="42"/>
            </a:xfrm>
            <a:custGeom>
              <a:avLst/>
              <a:gdLst>
                <a:gd name="T0" fmla="*/ 15 w 15"/>
                <a:gd name="T1" fmla="*/ 0 h 42"/>
                <a:gd name="T2" fmla="*/ 5 w 15"/>
                <a:gd name="T3" fmla="*/ 20 h 42"/>
                <a:gd name="T4" fmla="*/ 9 w 15"/>
                <a:gd name="T5" fmla="*/ 35 h 42"/>
                <a:gd name="T6" fmla="*/ 0 w 15"/>
                <a:gd name="T7" fmla="*/ 42 h 42"/>
                <a:gd name="T8" fmla="*/ 0 60000 65536"/>
                <a:gd name="T9" fmla="*/ 0 60000 65536"/>
                <a:gd name="T10" fmla="*/ 0 60000 65536"/>
                <a:gd name="T11" fmla="*/ 0 60000 65536"/>
                <a:gd name="T12" fmla="*/ 0 w 15"/>
                <a:gd name="T13" fmla="*/ 0 h 42"/>
                <a:gd name="T14" fmla="*/ 15 w 15"/>
                <a:gd name="T15" fmla="*/ 42 h 42"/>
              </a:gdLst>
              <a:ahLst/>
              <a:cxnLst>
                <a:cxn ang="T8">
                  <a:pos x="T0" y="T1"/>
                </a:cxn>
                <a:cxn ang="T9">
                  <a:pos x="T2" y="T3"/>
                </a:cxn>
                <a:cxn ang="T10">
                  <a:pos x="T4" y="T5"/>
                </a:cxn>
                <a:cxn ang="T11">
                  <a:pos x="T6" y="T7"/>
                </a:cxn>
              </a:cxnLst>
              <a:rect l="T12" t="T13" r="T14" b="T15"/>
              <a:pathLst>
                <a:path w="15" h="42">
                  <a:moveTo>
                    <a:pt x="15" y="0"/>
                  </a:moveTo>
                  <a:cubicBezTo>
                    <a:pt x="10" y="7"/>
                    <a:pt x="6" y="14"/>
                    <a:pt x="5" y="20"/>
                  </a:cubicBezTo>
                  <a:cubicBezTo>
                    <a:pt x="4" y="26"/>
                    <a:pt x="10" y="31"/>
                    <a:pt x="9" y="35"/>
                  </a:cubicBezTo>
                  <a:cubicBezTo>
                    <a:pt x="8" y="39"/>
                    <a:pt x="1" y="41"/>
                    <a:pt x="0" y="4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64" name="Freeform 19">
              <a:extLst>
                <a:ext uri="{FF2B5EF4-FFF2-40B4-BE49-F238E27FC236}">
                  <a16:creationId xmlns:a16="http://schemas.microsoft.com/office/drawing/2014/main" xmlns="" id="{57B6DFEF-B9BD-4B12-AA4E-6FBA196A05EC}"/>
                </a:ext>
              </a:extLst>
            </p:cNvPr>
            <p:cNvSpPr>
              <a:spLocks/>
            </p:cNvSpPr>
            <p:nvPr/>
          </p:nvSpPr>
          <p:spPr bwMode="auto">
            <a:xfrm>
              <a:off x="2784" y="3075"/>
              <a:ext cx="12" cy="32"/>
            </a:xfrm>
            <a:custGeom>
              <a:avLst/>
              <a:gdLst>
                <a:gd name="T0" fmla="*/ 9 w 12"/>
                <a:gd name="T1" fmla="*/ 0 h 32"/>
                <a:gd name="T2" fmla="*/ 11 w 12"/>
                <a:gd name="T3" fmla="*/ 15 h 32"/>
                <a:gd name="T4" fmla="*/ 0 w 12"/>
                <a:gd name="T5" fmla="*/ 32 h 32"/>
                <a:gd name="T6" fmla="*/ 0 60000 65536"/>
                <a:gd name="T7" fmla="*/ 0 60000 65536"/>
                <a:gd name="T8" fmla="*/ 0 60000 65536"/>
                <a:gd name="T9" fmla="*/ 0 w 12"/>
                <a:gd name="T10" fmla="*/ 0 h 32"/>
                <a:gd name="T11" fmla="*/ 12 w 12"/>
                <a:gd name="T12" fmla="*/ 32 h 32"/>
              </a:gdLst>
              <a:ahLst/>
              <a:cxnLst>
                <a:cxn ang="T6">
                  <a:pos x="T0" y="T1"/>
                </a:cxn>
                <a:cxn ang="T7">
                  <a:pos x="T2" y="T3"/>
                </a:cxn>
                <a:cxn ang="T8">
                  <a:pos x="T4" y="T5"/>
                </a:cxn>
              </a:cxnLst>
              <a:rect l="T9" t="T10" r="T11" b="T12"/>
              <a:pathLst>
                <a:path w="12" h="32">
                  <a:moveTo>
                    <a:pt x="9" y="0"/>
                  </a:moveTo>
                  <a:cubicBezTo>
                    <a:pt x="10" y="5"/>
                    <a:pt x="12" y="10"/>
                    <a:pt x="11" y="15"/>
                  </a:cubicBezTo>
                  <a:cubicBezTo>
                    <a:pt x="10" y="20"/>
                    <a:pt x="5" y="26"/>
                    <a:pt x="0" y="3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65" name="Freeform 20">
              <a:extLst>
                <a:ext uri="{FF2B5EF4-FFF2-40B4-BE49-F238E27FC236}">
                  <a16:creationId xmlns:a16="http://schemas.microsoft.com/office/drawing/2014/main" xmlns="" id="{84ABB98C-B700-4C8B-B5C8-675A78B922A4}"/>
                </a:ext>
              </a:extLst>
            </p:cNvPr>
            <p:cNvSpPr>
              <a:spLocks/>
            </p:cNvSpPr>
            <p:nvPr/>
          </p:nvSpPr>
          <p:spPr bwMode="auto">
            <a:xfrm>
              <a:off x="2813" y="3206"/>
              <a:ext cx="33" cy="6"/>
            </a:xfrm>
            <a:custGeom>
              <a:avLst/>
              <a:gdLst>
                <a:gd name="T0" fmla="*/ 33 w 33"/>
                <a:gd name="T1" fmla="*/ 0 h 6"/>
                <a:gd name="T2" fmla="*/ 18 w 33"/>
                <a:gd name="T3" fmla="*/ 6 h 6"/>
                <a:gd name="T4" fmla="*/ 0 w 33"/>
                <a:gd name="T5" fmla="*/ 1 h 6"/>
                <a:gd name="T6" fmla="*/ 0 60000 65536"/>
                <a:gd name="T7" fmla="*/ 0 60000 65536"/>
                <a:gd name="T8" fmla="*/ 0 60000 65536"/>
                <a:gd name="T9" fmla="*/ 0 w 33"/>
                <a:gd name="T10" fmla="*/ 0 h 6"/>
                <a:gd name="T11" fmla="*/ 33 w 33"/>
                <a:gd name="T12" fmla="*/ 6 h 6"/>
              </a:gdLst>
              <a:ahLst/>
              <a:cxnLst>
                <a:cxn ang="T6">
                  <a:pos x="T0" y="T1"/>
                </a:cxn>
                <a:cxn ang="T7">
                  <a:pos x="T2" y="T3"/>
                </a:cxn>
                <a:cxn ang="T8">
                  <a:pos x="T4" y="T5"/>
                </a:cxn>
              </a:cxnLst>
              <a:rect l="T9" t="T10" r="T11" b="T12"/>
              <a:pathLst>
                <a:path w="33" h="6">
                  <a:moveTo>
                    <a:pt x="33" y="0"/>
                  </a:moveTo>
                  <a:cubicBezTo>
                    <a:pt x="28" y="3"/>
                    <a:pt x="23" y="6"/>
                    <a:pt x="18" y="6"/>
                  </a:cubicBezTo>
                  <a:cubicBezTo>
                    <a:pt x="13" y="6"/>
                    <a:pt x="6" y="3"/>
                    <a:pt x="0" y="1"/>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grpSp>
      <p:sp>
        <p:nvSpPr>
          <p:cNvPr id="11272" name="Freeform 21">
            <a:extLst>
              <a:ext uri="{FF2B5EF4-FFF2-40B4-BE49-F238E27FC236}">
                <a16:creationId xmlns:a16="http://schemas.microsoft.com/office/drawing/2014/main" xmlns="" id="{52C41DF6-BDC2-49E7-9CF4-26C3CCA8EE1E}"/>
              </a:ext>
            </a:extLst>
          </p:cNvPr>
          <p:cNvSpPr>
            <a:spLocks/>
          </p:cNvSpPr>
          <p:nvPr/>
        </p:nvSpPr>
        <p:spPr bwMode="auto">
          <a:xfrm>
            <a:off x="5384800" y="5287963"/>
            <a:ext cx="90488" cy="95250"/>
          </a:xfrm>
          <a:custGeom>
            <a:avLst/>
            <a:gdLst>
              <a:gd name="T0" fmla="*/ 0 w 47"/>
              <a:gd name="T1" fmla="*/ 2147483646 h 48"/>
              <a:gd name="T2" fmla="*/ 2147483646 w 47"/>
              <a:gd name="T3" fmla="*/ 2147483646 h 48"/>
              <a:gd name="T4" fmla="*/ 2147483646 w 47"/>
              <a:gd name="T5" fmla="*/ 0 h 48"/>
              <a:gd name="T6" fmla="*/ 0 60000 65536"/>
              <a:gd name="T7" fmla="*/ 0 60000 65536"/>
              <a:gd name="T8" fmla="*/ 0 60000 65536"/>
              <a:gd name="T9" fmla="*/ 0 w 47"/>
              <a:gd name="T10" fmla="*/ 0 h 48"/>
              <a:gd name="T11" fmla="*/ 47 w 47"/>
              <a:gd name="T12" fmla="*/ 48 h 48"/>
            </a:gdLst>
            <a:ahLst/>
            <a:cxnLst>
              <a:cxn ang="T6">
                <a:pos x="T0" y="T1"/>
              </a:cxn>
              <a:cxn ang="T7">
                <a:pos x="T2" y="T3"/>
              </a:cxn>
              <a:cxn ang="T8">
                <a:pos x="T4" y="T5"/>
              </a:cxn>
            </a:cxnLst>
            <a:rect l="T9" t="T10" r="T11" b="T12"/>
            <a:pathLst>
              <a:path w="47" h="48">
                <a:moveTo>
                  <a:pt x="0" y="48"/>
                </a:moveTo>
                <a:cubicBezTo>
                  <a:pt x="13" y="43"/>
                  <a:pt x="27" y="38"/>
                  <a:pt x="35" y="30"/>
                </a:cubicBezTo>
                <a:cubicBezTo>
                  <a:pt x="43" y="22"/>
                  <a:pt x="45" y="11"/>
                  <a:pt x="47" y="0"/>
                </a:cubicBezTo>
              </a:path>
            </a:pathLst>
          </a:custGeom>
          <a:noFill/>
          <a:ln w="19050">
            <a:solidFill>
              <a:srgbClr val="2F0B0B"/>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273" name="Freeform 22">
            <a:extLst>
              <a:ext uri="{FF2B5EF4-FFF2-40B4-BE49-F238E27FC236}">
                <a16:creationId xmlns:a16="http://schemas.microsoft.com/office/drawing/2014/main" xmlns="" id="{A5341FED-00FB-4FC2-96A0-699B2F395087}"/>
              </a:ext>
            </a:extLst>
          </p:cNvPr>
          <p:cNvSpPr>
            <a:spLocks/>
          </p:cNvSpPr>
          <p:nvPr/>
        </p:nvSpPr>
        <p:spPr bwMode="auto">
          <a:xfrm>
            <a:off x="5106988" y="5848350"/>
            <a:ext cx="287337" cy="352425"/>
          </a:xfrm>
          <a:custGeom>
            <a:avLst/>
            <a:gdLst>
              <a:gd name="T0" fmla="*/ 2147483646 w 148"/>
              <a:gd name="T1" fmla="*/ 0 h 181"/>
              <a:gd name="T2" fmla="*/ 2147483646 w 148"/>
              <a:gd name="T3" fmla="*/ 2147483646 h 181"/>
              <a:gd name="T4" fmla="*/ 2147483646 w 148"/>
              <a:gd name="T5" fmla="*/ 2147483646 h 181"/>
              <a:gd name="T6" fmla="*/ 2147483646 w 148"/>
              <a:gd name="T7" fmla="*/ 2147483646 h 181"/>
              <a:gd name="T8" fmla="*/ 0 w 148"/>
              <a:gd name="T9" fmla="*/ 2147483646 h 181"/>
              <a:gd name="T10" fmla="*/ 0 60000 65536"/>
              <a:gd name="T11" fmla="*/ 0 60000 65536"/>
              <a:gd name="T12" fmla="*/ 0 60000 65536"/>
              <a:gd name="T13" fmla="*/ 0 60000 65536"/>
              <a:gd name="T14" fmla="*/ 0 60000 65536"/>
              <a:gd name="T15" fmla="*/ 0 w 148"/>
              <a:gd name="T16" fmla="*/ 0 h 181"/>
              <a:gd name="T17" fmla="*/ 148 w 148"/>
              <a:gd name="T18" fmla="*/ 181 h 181"/>
            </a:gdLst>
            <a:ahLst/>
            <a:cxnLst>
              <a:cxn ang="T10">
                <a:pos x="T0" y="T1"/>
              </a:cxn>
              <a:cxn ang="T11">
                <a:pos x="T2" y="T3"/>
              </a:cxn>
              <a:cxn ang="T12">
                <a:pos x="T4" y="T5"/>
              </a:cxn>
              <a:cxn ang="T13">
                <a:pos x="T6" y="T7"/>
              </a:cxn>
              <a:cxn ang="T14">
                <a:pos x="T8" y="T9"/>
              </a:cxn>
            </a:cxnLst>
            <a:rect l="T15" t="T16" r="T17" b="T18"/>
            <a:pathLst>
              <a:path w="148" h="181">
                <a:moveTo>
                  <a:pt x="126" y="0"/>
                </a:moveTo>
                <a:cubicBezTo>
                  <a:pt x="137" y="15"/>
                  <a:pt x="148" y="30"/>
                  <a:pt x="148" y="51"/>
                </a:cubicBezTo>
                <a:cubicBezTo>
                  <a:pt x="148" y="72"/>
                  <a:pt x="142" y="105"/>
                  <a:pt x="129" y="124"/>
                </a:cubicBezTo>
                <a:cubicBezTo>
                  <a:pt x="116" y="143"/>
                  <a:pt x="93" y="159"/>
                  <a:pt x="72" y="168"/>
                </a:cubicBezTo>
                <a:cubicBezTo>
                  <a:pt x="51" y="177"/>
                  <a:pt x="12" y="179"/>
                  <a:pt x="0" y="181"/>
                </a:cubicBezTo>
              </a:path>
            </a:pathLst>
          </a:custGeom>
          <a:noFill/>
          <a:ln w="19050">
            <a:solidFill>
              <a:srgbClr val="2F0B0B"/>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grpSp>
        <p:nvGrpSpPr>
          <p:cNvPr id="11274" name="Group 23">
            <a:extLst>
              <a:ext uri="{FF2B5EF4-FFF2-40B4-BE49-F238E27FC236}">
                <a16:creationId xmlns:a16="http://schemas.microsoft.com/office/drawing/2014/main" xmlns="" id="{73C34D20-5DF2-4EC3-8E29-34217E40A698}"/>
              </a:ext>
            </a:extLst>
          </p:cNvPr>
          <p:cNvGrpSpPr>
            <a:grpSpLocks/>
          </p:cNvGrpSpPr>
          <p:nvPr/>
        </p:nvGrpSpPr>
        <p:grpSpPr bwMode="auto">
          <a:xfrm>
            <a:off x="5295900" y="5435600"/>
            <a:ext cx="41275" cy="315913"/>
            <a:chOff x="3584" y="2305"/>
            <a:chExt cx="43" cy="329"/>
          </a:xfrm>
        </p:grpSpPr>
        <p:sp>
          <p:nvSpPr>
            <p:cNvPr id="11352" name="Freeform 24">
              <a:extLst>
                <a:ext uri="{FF2B5EF4-FFF2-40B4-BE49-F238E27FC236}">
                  <a16:creationId xmlns:a16="http://schemas.microsoft.com/office/drawing/2014/main" xmlns="" id="{E438C237-E857-48A8-A2D9-DE358E249B44}"/>
                </a:ext>
              </a:extLst>
            </p:cNvPr>
            <p:cNvSpPr>
              <a:spLocks/>
            </p:cNvSpPr>
            <p:nvPr/>
          </p:nvSpPr>
          <p:spPr bwMode="auto">
            <a:xfrm>
              <a:off x="3608" y="2305"/>
              <a:ext cx="19" cy="43"/>
            </a:xfrm>
            <a:custGeom>
              <a:avLst/>
              <a:gdLst>
                <a:gd name="T0" fmla="*/ 2147483646 w 9"/>
                <a:gd name="T1" fmla="*/ 2147483646 h 21"/>
                <a:gd name="T2" fmla="*/ 0 w 9"/>
                <a:gd name="T3" fmla="*/ 0 h 21"/>
                <a:gd name="T4" fmla="*/ 0 60000 65536"/>
                <a:gd name="T5" fmla="*/ 0 60000 65536"/>
                <a:gd name="T6" fmla="*/ 0 w 9"/>
                <a:gd name="T7" fmla="*/ 0 h 21"/>
                <a:gd name="T8" fmla="*/ 9 w 9"/>
                <a:gd name="T9" fmla="*/ 21 h 21"/>
              </a:gdLst>
              <a:ahLst/>
              <a:cxnLst>
                <a:cxn ang="T4">
                  <a:pos x="T0" y="T1"/>
                </a:cxn>
                <a:cxn ang="T5">
                  <a:pos x="T2" y="T3"/>
                </a:cxn>
              </a:cxnLst>
              <a:rect l="T6" t="T7" r="T8" b="T9"/>
              <a:pathLst>
                <a:path w="9" h="21">
                  <a:moveTo>
                    <a:pt x="9" y="21"/>
                  </a:moveTo>
                  <a:cubicBezTo>
                    <a:pt x="9" y="21"/>
                    <a:pt x="4" y="10"/>
                    <a:pt x="0" y="0"/>
                  </a:cubicBezTo>
                </a:path>
              </a:pathLst>
            </a:custGeom>
            <a:noFill/>
            <a:ln w="19050">
              <a:solidFill>
                <a:srgbClr val="2F0B0B"/>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sp>
          <p:nvSpPr>
            <p:cNvPr id="11353" name="Freeform 25">
              <a:extLst>
                <a:ext uri="{FF2B5EF4-FFF2-40B4-BE49-F238E27FC236}">
                  <a16:creationId xmlns:a16="http://schemas.microsoft.com/office/drawing/2014/main" xmlns="" id="{348C0F20-29F7-4CC8-A800-746844E3D5A2}"/>
                </a:ext>
              </a:extLst>
            </p:cNvPr>
            <p:cNvSpPr>
              <a:spLocks/>
            </p:cNvSpPr>
            <p:nvPr/>
          </p:nvSpPr>
          <p:spPr bwMode="auto">
            <a:xfrm>
              <a:off x="3584" y="2567"/>
              <a:ext cx="29" cy="67"/>
            </a:xfrm>
            <a:custGeom>
              <a:avLst/>
              <a:gdLst>
                <a:gd name="T0" fmla="*/ 2147483646 w 14"/>
                <a:gd name="T1" fmla="*/ 0 h 33"/>
                <a:gd name="T2" fmla="*/ 2147483646 w 14"/>
                <a:gd name="T3" fmla="*/ 2147483646 h 33"/>
                <a:gd name="T4" fmla="*/ 0 w 14"/>
                <a:gd name="T5" fmla="*/ 2147483646 h 33"/>
                <a:gd name="T6" fmla="*/ 0 60000 65536"/>
                <a:gd name="T7" fmla="*/ 0 60000 65536"/>
                <a:gd name="T8" fmla="*/ 0 60000 65536"/>
                <a:gd name="T9" fmla="*/ 0 w 14"/>
                <a:gd name="T10" fmla="*/ 0 h 33"/>
                <a:gd name="T11" fmla="*/ 14 w 14"/>
                <a:gd name="T12" fmla="*/ 33 h 33"/>
              </a:gdLst>
              <a:ahLst/>
              <a:cxnLst>
                <a:cxn ang="T6">
                  <a:pos x="T0" y="T1"/>
                </a:cxn>
                <a:cxn ang="T7">
                  <a:pos x="T2" y="T3"/>
                </a:cxn>
                <a:cxn ang="T8">
                  <a:pos x="T4" y="T5"/>
                </a:cxn>
              </a:cxnLst>
              <a:rect l="T9" t="T10" r="T11" b="T12"/>
              <a:pathLst>
                <a:path w="14" h="33">
                  <a:moveTo>
                    <a:pt x="14" y="0"/>
                  </a:moveTo>
                  <a:cubicBezTo>
                    <a:pt x="12" y="9"/>
                    <a:pt x="10" y="19"/>
                    <a:pt x="8" y="24"/>
                  </a:cubicBezTo>
                  <a:cubicBezTo>
                    <a:pt x="6" y="29"/>
                    <a:pt x="3" y="31"/>
                    <a:pt x="0" y="33"/>
                  </a:cubicBezTo>
                </a:path>
              </a:pathLst>
            </a:custGeom>
            <a:noFill/>
            <a:ln w="19050">
              <a:solidFill>
                <a:srgbClr val="2F0B0B"/>
              </a:solidFill>
              <a:round/>
              <a:headEnd/>
              <a:tailEnd/>
            </a:ln>
            <a:extLst>
              <a:ext uri="{909E8E84-426E-40DD-AFC4-6F175D3DCCD1}">
                <a14:hiddenFill xmlns:a14="http://schemas.microsoft.com/office/drawing/2010/main" xmlns="">
                  <a:solidFill>
                    <a:srgbClr val="FFFFFF"/>
                  </a:solidFill>
                </a14:hiddenFill>
              </a:ext>
            </a:extLst>
          </p:spPr>
          <p:txBody>
            <a:bodyPr lIns="92075" tIns="46038" rIns="92075" bIns="46038" anchor="ctr"/>
            <a:lstStyle/>
            <a:p>
              <a:endParaRPr lang="el-GR"/>
            </a:p>
          </p:txBody>
        </p:sp>
      </p:grpSp>
      <p:sp>
        <p:nvSpPr>
          <p:cNvPr id="11275" name="Text Box 26">
            <a:extLst>
              <a:ext uri="{FF2B5EF4-FFF2-40B4-BE49-F238E27FC236}">
                <a16:creationId xmlns:a16="http://schemas.microsoft.com/office/drawing/2014/main" xmlns="" id="{9F273A6F-0B7B-43D1-9F46-478A171AC570}"/>
              </a:ext>
            </a:extLst>
          </p:cNvPr>
          <p:cNvSpPr txBox="1">
            <a:spLocks noChangeArrowheads="1"/>
          </p:cNvSpPr>
          <p:nvPr/>
        </p:nvSpPr>
        <p:spPr bwMode="auto">
          <a:xfrm>
            <a:off x="4872038" y="6278563"/>
            <a:ext cx="771525" cy="347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36000" tIns="36000" rIns="36000" bIns="360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l-GR" sz="2400">
                <a:latin typeface="Times New Roman" panose="02020603050405020304" pitchFamily="18" charset="0"/>
              </a:rPr>
              <a:t>Kidney</a:t>
            </a:r>
          </a:p>
        </p:txBody>
      </p:sp>
      <p:sp>
        <p:nvSpPr>
          <p:cNvPr id="11276" name="Text Box 27">
            <a:extLst>
              <a:ext uri="{FF2B5EF4-FFF2-40B4-BE49-F238E27FC236}">
                <a16:creationId xmlns:a16="http://schemas.microsoft.com/office/drawing/2014/main" xmlns="" id="{663DA1D1-CD41-414B-83B1-A7BEDABE3ADD}"/>
              </a:ext>
            </a:extLst>
          </p:cNvPr>
          <p:cNvSpPr txBox="1">
            <a:spLocks noChangeArrowheads="1"/>
          </p:cNvSpPr>
          <p:nvPr/>
        </p:nvSpPr>
        <p:spPr bwMode="auto">
          <a:xfrm>
            <a:off x="4706938" y="4064000"/>
            <a:ext cx="862012"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36000" tIns="36000" rIns="36000" bIns="360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l-GR" sz="2400">
                <a:latin typeface="Times New Roman" panose="02020603050405020304" pitchFamily="18" charset="0"/>
              </a:rPr>
              <a:t>Adrenal</a:t>
            </a:r>
            <a:br>
              <a:rPr lang="en-GB" altLang="el-GR" sz="2400">
                <a:latin typeface="Times New Roman" panose="02020603050405020304" pitchFamily="18" charset="0"/>
              </a:rPr>
            </a:br>
            <a:r>
              <a:rPr lang="en-GB" altLang="el-GR" sz="2400">
                <a:latin typeface="Times New Roman" panose="02020603050405020304" pitchFamily="18" charset="0"/>
              </a:rPr>
              <a:t>gland</a:t>
            </a:r>
          </a:p>
        </p:txBody>
      </p:sp>
      <p:sp>
        <p:nvSpPr>
          <p:cNvPr id="312348" name="Oval 28">
            <a:extLst>
              <a:ext uri="{FF2B5EF4-FFF2-40B4-BE49-F238E27FC236}">
                <a16:creationId xmlns:a16="http://schemas.microsoft.com/office/drawing/2014/main" xmlns="" id="{56BA7D7C-EDAE-4D91-BE2B-395F1D17C1D3}"/>
              </a:ext>
            </a:extLst>
          </p:cNvPr>
          <p:cNvSpPr>
            <a:spLocks noChangeArrowheads="1"/>
          </p:cNvSpPr>
          <p:nvPr/>
        </p:nvSpPr>
        <p:spPr bwMode="auto">
          <a:xfrm rot="2219994">
            <a:off x="3633788" y="2652713"/>
            <a:ext cx="104775" cy="10636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49" name="Oval 29">
            <a:extLst>
              <a:ext uri="{FF2B5EF4-FFF2-40B4-BE49-F238E27FC236}">
                <a16:creationId xmlns:a16="http://schemas.microsoft.com/office/drawing/2014/main" xmlns="" id="{44D49BD6-10FF-4028-B192-E1E5DF91D7EE}"/>
              </a:ext>
            </a:extLst>
          </p:cNvPr>
          <p:cNvSpPr>
            <a:spLocks noChangeArrowheads="1"/>
          </p:cNvSpPr>
          <p:nvPr/>
        </p:nvSpPr>
        <p:spPr bwMode="auto">
          <a:xfrm rot="2219994">
            <a:off x="3722688" y="2657475"/>
            <a:ext cx="104775" cy="10636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0" name="Oval 30">
            <a:extLst>
              <a:ext uri="{FF2B5EF4-FFF2-40B4-BE49-F238E27FC236}">
                <a16:creationId xmlns:a16="http://schemas.microsoft.com/office/drawing/2014/main" xmlns="" id="{8DA655B0-31F6-4219-AD29-726F944DCA1B}"/>
              </a:ext>
            </a:extLst>
          </p:cNvPr>
          <p:cNvSpPr>
            <a:spLocks noChangeArrowheads="1"/>
          </p:cNvSpPr>
          <p:nvPr/>
        </p:nvSpPr>
        <p:spPr bwMode="auto">
          <a:xfrm rot="2219994">
            <a:off x="3748088" y="2743200"/>
            <a:ext cx="104775" cy="109538"/>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1" name="Oval 31">
            <a:extLst>
              <a:ext uri="{FF2B5EF4-FFF2-40B4-BE49-F238E27FC236}">
                <a16:creationId xmlns:a16="http://schemas.microsoft.com/office/drawing/2014/main" xmlns="" id="{B605C128-466C-4022-9A0E-C23B5AF8A8E1}"/>
              </a:ext>
            </a:extLst>
          </p:cNvPr>
          <p:cNvSpPr>
            <a:spLocks noChangeArrowheads="1"/>
          </p:cNvSpPr>
          <p:nvPr/>
        </p:nvSpPr>
        <p:spPr bwMode="auto">
          <a:xfrm rot="2219994">
            <a:off x="3751263" y="2836863"/>
            <a:ext cx="104775" cy="10636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2" name="Oval 32">
            <a:extLst>
              <a:ext uri="{FF2B5EF4-FFF2-40B4-BE49-F238E27FC236}">
                <a16:creationId xmlns:a16="http://schemas.microsoft.com/office/drawing/2014/main" xmlns="" id="{2A88290A-7D48-476E-BADA-70581D2909F9}"/>
              </a:ext>
            </a:extLst>
          </p:cNvPr>
          <p:cNvSpPr>
            <a:spLocks noChangeArrowheads="1"/>
          </p:cNvSpPr>
          <p:nvPr/>
        </p:nvSpPr>
        <p:spPr bwMode="auto">
          <a:xfrm rot="2219994">
            <a:off x="3567113" y="2908300"/>
            <a:ext cx="104775" cy="10636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3" name="Oval 33">
            <a:extLst>
              <a:ext uri="{FF2B5EF4-FFF2-40B4-BE49-F238E27FC236}">
                <a16:creationId xmlns:a16="http://schemas.microsoft.com/office/drawing/2014/main" xmlns="" id="{53FB302B-F47C-4A05-819C-5B8253B8D9C1}"/>
              </a:ext>
            </a:extLst>
          </p:cNvPr>
          <p:cNvSpPr>
            <a:spLocks noChangeArrowheads="1"/>
          </p:cNvSpPr>
          <p:nvPr/>
        </p:nvSpPr>
        <p:spPr bwMode="auto">
          <a:xfrm rot="2219994">
            <a:off x="3633788" y="2849563"/>
            <a:ext cx="107950" cy="10636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4" name="Oval 34">
            <a:extLst>
              <a:ext uri="{FF2B5EF4-FFF2-40B4-BE49-F238E27FC236}">
                <a16:creationId xmlns:a16="http://schemas.microsoft.com/office/drawing/2014/main" xmlns="" id="{08FE48F2-A4CF-4646-80C7-DF7634CBEEA2}"/>
              </a:ext>
            </a:extLst>
          </p:cNvPr>
          <p:cNvSpPr>
            <a:spLocks noChangeArrowheads="1"/>
          </p:cNvSpPr>
          <p:nvPr/>
        </p:nvSpPr>
        <p:spPr bwMode="auto">
          <a:xfrm rot="2219994">
            <a:off x="3700463" y="2903538"/>
            <a:ext cx="104775" cy="104775"/>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5" name="Oval 35">
            <a:extLst>
              <a:ext uri="{FF2B5EF4-FFF2-40B4-BE49-F238E27FC236}">
                <a16:creationId xmlns:a16="http://schemas.microsoft.com/office/drawing/2014/main" xmlns="" id="{15EE584D-CBB1-4BD3-A4E8-A64EBC5C28B0}"/>
              </a:ext>
            </a:extLst>
          </p:cNvPr>
          <p:cNvSpPr>
            <a:spLocks noChangeArrowheads="1"/>
          </p:cNvSpPr>
          <p:nvPr/>
        </p:nvSpPr>
        <p:spPr bwMode="auto">
          <a:xfrm rot="2219994">
            <a:off x="3597275" y="2990850"/>
            <a:ext cx="104775" cy="10636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11285" name="Oval 36">
            <a:extLst>
              <a:ext uri="{FF2B5EF4-FFF2-40B4-BE49-F238E27FC236}">
                <a16:creationId xmlns:a16="http://schemas.microsoft.com/office/drawing/2014/main" xmlns="" id="{AAF69346-24BF-441E-9843-5111FDF70CB2}"/>
              </a:ext>
            </a:extLst>
          </p:cNvPr>
          <p:cNvSpPr>
            <a:spLocks noChangeArrowheads="1"/>
          </p:cNvSpPr>
          <p:nvPr/>
        </p:nvSpPr>
        <p:spPr bwMode="auto">
          <a:xfrm rot="2219994">
            <a:off x="3616325" y="2506663"/>
            <a:ext cx="104775" cy="106362"/>
          </a:xfrm>
          <a:prstGeom prst="ellipse">
            <a:avLst/>
          </a:prstGeom>
          <a:solidFill>
            <a:srgbClr val="FF0000"/>
          </a:soli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286" name="Oval 37">
            <a:extLst>
              <a:ext uri="{FF2B5EF4-FFF2-40B4-BE49-F238E27FC236}">
                <a16:creationId xmlns:a16="http://schemas.microsoft.com/office/drawing/2014/main" xmlns="" id="{E8024582-F1AB-48F1-93D5-7805288E12C5}"/>
              </a:ext>
            </a:extLst>
          </p:cNvPr>
          <p:cNvSpPr>
            <a:spLocks noChangeArrowheads="1"/>
          </p:cNvSpPr>
          <p:nvPr/>
        </p:nvSpPr>
        <p:spPr bwMode="auto">
          <a:xfrm rot="2219994">
            <a:off x="3575050" y="2582863"/>
            <a:ext cx="106363" cy="104775"/>
          </a:xfrm>
          <a:prstGeom prst="ellipse">
            <a:avLst/>
          </a:prstGeom>
          <a:solidFill>
            <a:srgbClr val="FF0000"/>
          </a:soli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grpSp>
        <p:nvGrpSpPr>
          <p:cNvPr id="11287" name="Group 38">
            <a:extLst>
              <a:ext uri="{FF2B5EF4-FFF2-40B4-BE49-F238E27FC236}">
                <a16:creationId xmlns:a16="http://schemas.microsoft.com/office/drawing/2014/main" xmlns="" id="{2AB44640-BE9A-4A6E-9AE9-289854578E00}"/>
              </a:ext>
            </a:extLst>
          </p:cNvPr>
          <p:cNvGrpSpPr>
            <a:grpSpLocks/>
          </p:cNvGrpSpPr>
          <p:nvPr/>
        </p:nvGrpSpPr>
        <p:grpSpPr bwMode="auto">
          <a:xfrm>
            <a:off x="5062538" y="2551113"/>
            <a:ext cx="288925" cy="444500"/>
            <a:chOff x="2394" y="1617"/>
            <a:chExt cx="113" cy="176"/>
          </a:xfrm>
        </p:grpSpPr>
        <p:sp>
          <p:nvSpPr>
            <p:cNvPr id="312359" name="Oval 39">
              <a:extLst>
                <a:ext uri="{FF2B5EF4-FFF2-40B4-BE49-F238E27FC236}">
                  <a16:creationId xmlns:a16="http://schemas.microsoft.com/office/drawing/2014/main" xmlns="" id="{42FCB628-4AC0-4BCF-93A2-731DFE7D5779}"/>
                </a:ext>
              </a:extLst>
            </p:cNvPr>
            <p:cNvSpPr>
              <a:spLocks noChangeArrowheads="1"/>
            </p:cNvSpPr>
            <p:nvPr/>
          </p:nvSpPr>
          <p:spPr bwMode="auto">
            <a:xfrm rot="2219994">
              <a:off x="2420" y="1617"/>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0" name="Oval 40">
              <a:extLst>
                <a:ext uri="{FF2B5EF4-FFF2-40B4-BE49-F238E27FC236}">
                  <a16:creationId xmlns:a16="http://schemas.microsoft.com/office/drawing/2014/main" xmlns="" id="{864FDB86-A128-42C0-8CD1-CF6CCBB9C753}"/>
                </a:ext>
              </a:extLst>
            </p:cNvPr>
            <p:cNvSpPr>
              <a:spLocks noChangeArrowheads="1"/>
            </p:cNvSpPr>
            <p:nvPr/>
          </p:nvSpPr>
          <p:spPr bwMode="auto">
            <a:xfrm rot="2219994">
              <a:off x="2455" y="1619"/>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1" name="Oval 41">
              <a:extLst>
                <a:ext uri="{FF2B5EF4-FFF2-40B4-BE49-F238E27FC236}">
                  <a16:creationId xmlns:a16="http://schemas.microsoft.com/office/drawing/2014/main" xmlns="" id="{5D787264-60D7-4CFF-A5EA-915F9E984CE5}"/>
                </a:ext>
              </a:extLst>
            </p:cNvPr>
            <p:cNvSpPr>
              <a:spLocks noChangeArrowheads="1"/>
            </p:cNvSpPr>
            <p:nvPr/>
          </p:nvSpPr>
          <p:spPr bwMode="auto">
            <a:xfrm rot="2219994">
              <a:off x="2465" y="1653"/>
              <a:ext cx="41" cy="4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2" name="Oval 42">
              <a:extLst>
                <a:ext uri="{FF2B5EF4-FFF2-40B4-BE49-F238E27FC236}">
                  <a16:creationId xmlns:a16="http://schemas.microsoft.com/office/drawing/2014/main" xmlns="" id="{201AE214-CECB-479D-B809-796551439B4A}"/>
                </a:ext>
              </a:extLst>
            </p:cNvPr>
            <p:cNvSpPr>
              <a:spLocks noChangeArrowheads="1"/>
            </p:cNvSpPr>
            <p:nvPr/>
          </p:nvSpPr>
          <p:spPr bwMode="auto">
            <a:xfrm rot="2219994">
              <a:off x="2466" y="1690"/>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3" name="Oval 43">
              <a:extLst>
                <a:ext uri="{FF2B5EF4-FFF2-40B4-BE49-F238E27FC236}">
                  <a16:creationId xmlns:a16="http://schemas.microsoft.com/office/drawing/2014/main" xmlns="" id="{3961C4C1-C244-4EEC-9912-349B963C22DA}"/>
                </a:ext>
              </a:extLst>
            </p:cNvPr>
            <p:cNvSpPr>
              <a:spLocks noChangeArrowheads="1"/>
            </p:cNvSpPr>
            <p:nvPr/>
          </p:nvSpPr>
          <p:spPr bwMode="auto">
            <a:xfrm rot="2219994">
              <a:off x="2394" y="1718"/>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4" name="Oval 44">
              <a:extLst>
                <a:ext uri="{FF2B5EF4-FFF2-40B4-BE49-F238E27FC236}">
                  <a16:creationId xmlns:a16="http://schemas.microsoft.com/office/drawing/2014/main" xmlns="" id="{2D88AE2E-F1D3-44A9-8AB9-B938ECCD4A59}"/>
                </a:ext>
              </a:extLst>
            </p:cNvPr>
            <p:cNvSpPr>
              <a:spLocks noChangeArrowheads="1"/>
            </p:cNvSpPr>
            <p:nvPr/>
          </p:nvSpPr>
          <p:spPr bwMode="auto">
            <a:xfrm rot="2219994">
              <a:off x="2420" y="1695"/>
              <a:ext cx="42"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5" name="Oval 45">
              <a:extLst>
                <a:ext uri="{FF2B5EF4-FFF2-40B4-BE49-F238E27FC236}">
                  <a16:creationId xmlns:a16="http://schemas.microsoft.com/office/drawing/2014/main" xmlns="" id="{BE3757BD-8D6A-4329-9CC6-CB14C7B4AC0A}"/>
                </a:ext>
              </a:extLst>
            </p:cNvPr>
            <p:cNvSpPr>
              <a:spLocks noChangeArrowheads="1"/>
            </p:cNvSpPr>
            <p:nvPr/>
          </p:nvSpPr>
          <p:spPr bwMode="auto">
            <a:xfrm rot="2219994">
              <a:off x="2446" y="1716"/>
              <a:ext cx="41" cy="41"/>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6" name="Oval 46">
              <a:extLst>
                <a:ext uri="{FF2B5EF4-FFF2-40B4-BE49-F238E27FC236}">
                  <a16:creationId xmlns:a16="http://schemas.microsoft.com/office/drawing/2014/main" xmlns="" id="{F19151CB-9F7A-4D23-9029-2BD2DB0D446C}"/>
                </a:ext>
              </a:extLst>
            </p:cNvPr>
            <p:cNvSpPr>
              <a:spLocks noChangeArrowheads="1"/>
            </p:cNvSpPr>
            <p:nvPr/>
          </p:nvSpPr>
          <p:spPr bwMode="auto">
            <a:xfrm rot="2219994">
              <a:off x="2406" y="1751"/>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grpSp>
      <p:sp>
        <p:nvSpPr>
          <p:cNvPr id="11288" name="Text Box 47">
            <a:extLst>
              <a:ext uri="{FF2B5EF4-FFF2-40B4-BE49-F238E27FC236}">
                <a16:creationId xmlns:a16="http://schemas.microsoft.com/office/drawing/2014/main" xmlns="" id="{9F4FE418-A63E-4982-AF1B-988E339C734F}"/>
              </a:ext>
            </a:extLst>
          </p:cNvPr>
          <p:cNvSpPr txBox="1">
            <a:spLocks noChangeArrowheads="1"/>
          </p:cNvSpPr>
          <p:nvPr/>
        </p:nvSpPr>
        <p:spPr bwMode="auto">
          <a:xfrm>
            <a:off x="2813050" y="3668713"/>
            <a:ext cx="170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l-GR" sz="2400">
                <a:latin typeface="Times New Roman" panose="02020603050405020304" pitchFamily="18" charset="0"/>
              </a:rPr>
              <a:t>Angiotensinogen</a:t>
            </a:r>
          </a:p>
        </p:txBody>
      </p:sp>
      <p:sp>
        <p:nvSpPr>
          <p:cNvPr id="11289" name="Text Box 48">
            <a:extLst>
              <a:ext uri="{FF2B5EF4-FFF2-40B4-BE49-F238E27FC236}">
                <a16:creationId xmlns:a16="http://schemas.microsoft.com/office/drawing/2014/main" xmlns="" id="{0A771A21-3DC8-4054-90A4-116A678538F8}"/>
              </a:ext>
            </a:extLst>
          </p:cNvPr>
          <p:cNvSpPr txBox="1">
            <a:spLocks noChangeArrowheads="1"/>
          </p:cNvSpPr>
          <p:nvPr/>
        </p:nvSpPr>
        <p:spPr bwMode="auto">
          <a:xfrm>
            <a:off x="3441700" y="2051050"/>
            <a:ext cx="5334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l-GR" sz="2400">
                <a:latin typeface="Times New Roman" panose="02020603050405020304" pitchFamily="18" charset="0"/>
              </a:rPr>
              <a:t>Ang I</a:t>
            </a:r>
          </a:p>
        </p:txBody>
      </p:sp>
      <p:sp>
        <p:nvSpPr>
          <p:cNvPr id="11290" name="Text Box 49">
            <a:extLst>
              <a:ext uri="{FF2B5EF4-FFF2-40B4-BE49-F238E27FC236}">
                <a16:creationId xmlns:a16="http://schemas.microsoft.com/office/drawing/2014/main" xmlns="" id="{EB5E51BC-64F1-4CAA-B2B0-0669B048B332}"/>
              </a:ext>
            </a:extLst>
          </p:cNvPr>
          <p:cNvSpPr txBox="1">
            <a:spLocks noChangeArrowheads="1"/>
          </p:cNvSpPr>
          <p:nvPr/>
        </p:nvSpPr>
        <p:spPr bwMode="auto">
          <a:xfrm>
            <a:off x="4945063" y="2051050"/>
            <a:ext cx="596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l-GR" sz="2400">
                <a:latin typeface="Times New Roman" panose="02020603050405020304" pitchFamily="18" charset="0"/>
              </a:rPr>
              <a:t>Ang II</a:t>
            </a:r>
          </a:p>
        </p:txBody>
      </p:sp>
      <p:sp>
        <p:nvSpPr>
          <p:cNvPr id="11291" name="Freeform 50">
            <a:extLst>
              <a:ext uri="{FF2B5EF4-FFF2-40B4-BE49-F238E27FC236}">
                <a16:creationId xmlns:a16="http://schemas.microsoft.com/office/drawing/2014/main" xmlns="" id="{F8BAF929-6977-4A4A-9A73-3A8C8C550304}"/>
              </a:ext>
            </a:extLst>
          </p:cNvPr>
          <p:cNvSpPr>
            <a:spLocks/>
          </p:cNvSpPr>
          <p:nvPr/>
        </p:nvSpPr>
        <p:spPr bwMode="auto">
          <a:xfrm rot="-1202689">
            <a:off x="2400300" y="2892425"/>
            <a:ext cx="1116013" cy="312738"/>
          </a:xfrm>
          <a:custGeom>
            <a:avLst/>
            <a:gdLst>
              <a:gd name="T0" fmla="*/ 0 w 612"/>
              <a:gd name="T1" fmla="*/ 2147483646 h 171"/>
              <a:gd name="T2" fmla="*/ 2147483646 w 612"/>
              <a:gd name="T3" fmla="*/ 2147483646 h 171"/>
              <a:gd name="T4" fmla="*/ 2147483646 w 612"/>
              <a:gd name="T5" fmla="*/ 2147483646 h 171"/>
              <a:gd name="T6" fmla="*/ 2147483646 w 612"/>
              <a:gd name="T7" fmla="*/ 2147483646 h 171"/>
              <a:gd name="T8" fmla="*/ 2147483646 w 612"/>
              <a:gd name="T9" fmla="*/ 0 h 171"/>
              <a:gd name="T10" fmla="*/ 2147483646 w 612"/>
              <a:gd name="T11" fmla="*/ 2147483646 h 171"/>
              <a:gd name="T12" fmla="*/ 0 w 612"/>
              <a:gd name="T13" fmla="*/ 2147483646 h 171"/>
              <a:gd name="T14" fmla="*/ 0 60000 65536"/>
              <a:gd name="T15" fmla="*/ 0 60000 65536"/>
              <a:gd name="T16" fmla="*/ 0 60000 65536"/>
              <a:gd name="T17" fmla="*/ 0 60000 65536"/>
              <a:gd name="T18" fmla="*/ 0 60000 65536"/>
              <a:gd name="T19" fmla="*/ 0 60000 65536"/>
              <a:gd name="T20" fmla="*/ 0 60000 65536"/>
              <a:gd name="T21" fmla="*/ 0 w 612"/>
              <a:gd name="T22" fmla="*/ 0 h 171"/>
              <a:gd name="T23" fmla="*/ 612 w 612"/>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2" h="171">
                <a:moveTo>
                  <a:pt x="0" y="171"/>
                </a:moveTo>
                <a:cubicBezTo>
                  <a:pt x="201" y="81"/>
                  <a:pt x="303" y="51"/>
                  <a:pt x="504" y="105"/>
                </a:cubicBezTo>
                <a:cubicBezTo>
                  <a:pt x="493" y="130"/>
                  <a:pt x="483" y="156"/>
                  <a:pt x="483" y="156"/>
                </a:cubicBezTo>
                <a:lnTo>
                  <a:pt x="612" y="108"/>
                </a:lnTo>
                <a:lnTo>
                  <a:pt x="549" y="0"/>
                </a:lnTo>
                <a:cubicBezTo>
                  <a:pt x="549" y="0"/>
                  <a:pt x="541" y="21"/>
                  <a:pt x="534" y="42"/>
                </a:cubicBezTo>
                <a:cubicBezTo>
                  <a:pt x="312" y="3"/>
                  <a:pt x="171" y="63"/>
                  <a:pt x="0" y="171"/>
                </a:cubicBezTo>
                <a:close/>
              </a:path>
            </a:pathLst>
          </a:custGeom>
          <a:solidFill>
            <a:schemeClr val="accent1"/>
          </a:solidFill>
          <a:ln>
            <a:noFill/>
          </a:ln>
          <a:extLst>
            <a:ext uri="{91240B29-F687-4F45-9708-019B960494DF}">
              <a14:hiddenLine xmlns:a14="http://schemas.microsoft.com/office/drawing/2010/main" xmlns="" w="19050">
                <a:solidFill>
                  <a:srgbClr val="000000"/>
                </a:solidFill>
                <a:round/>
                <a:headEnd/>
                <a:tailEnd/>
              </a14:hiddenLine>
            </a:ext>
          </a:extLst>
        </p:spPr>
        <p:txBody>
          <a:bodyPr lIns="92075" tIns="46038" rIns="92075" bIns="46038" anchor="ctr"/>
          <a:lstStyle/>
          <a:p>
            <a:endParaRPr lang="el-GR"/>
          </a:p>
        </p:txBody>
      </p:sp>
      <p:sp>
        <p:nvSpPr>
          <p:cNvPr id="11292" name="Freeform 51">
            <a:extLst>
              <a:ext uri="{FF2B5EF4-FFF2-40B4-BE49-F238E27FC236}">
                <a16:creationId xmlns:a16="http://schemas.microsoft.com/office/drawing/2014/main" xmlns="" id="{F89B1DD3-19D3-454C-950E-A9EB41BE2AE7}"/>
              </a:ext>
            </a:extLst>
          </p:cNvPr>
          <p:cNvSpPr>
            <a:spLocks/>
          </p:cNvSpPr>
          <p:nvPr/>
        </p:nvSpPr>
        <p:spPr bwMode="auto">
          <a:xfrm>
            <a:off x="3890963" y="2574925"/>
            <a:ext cx="1116012" cy="311150"/>
          </a:xfrm>
          <a:custGeom>
            <a:avLst/>
            <a:gdLst>
              <a:gd name="T0" fmla="*/ 0 w 612"/>
              <a:gd name="T1" fmla="*/ 2147483646 h 171"/>
              <a:gd name="T2" fmla="*/ 2147483646 w 612"/>
              <a:gd name="T3" fmla="*/ 2147483646 h 171"/>
              <a:gd name="T4" fmla="*/ 2147483646 w 612"/>
              <a:gd name="T5" fmla="*/ 2147483646 h 171"/>
              <a:gd name="T6" fmla="*/ 2147483646 w 612"/>
              <a:gd name="T7" fmla="*/ 2147483646 h 171"/>
              <a:gd name="T8" fmla="*/ 2147483646 w 612"/>
              <a:gd name="T9" fmla="*/ 0 h 171"/>
              <a:gd name="T10" fmla="*/ 2147483646 w 612"/>
              <a:gd name="T11" fmla="*/ 2147483646 h 171"/>
              <a:gd name="T12" fmla="*/ 0 w 612"/>
              <a:gd name="T13" fmla="*/ 2147483646 h 171"/>
              <a:gd name="T14" fmla="*/ 0 60000 65536"/>
              <a:gd name="T15" fmla="*/ 0 60000 65536"/>
              <a:gd name="T16" fmla="*/ 0 60000 65536"/>
              <a:gd name="T17" fmla="*/ 0 60000 65536"/>
              <a:gd name="T18" fmla="*/ 0 60000 65536"/>
              <a:gd name="T19" fmla="*/ 0 60000 65536"/>
              <a:gd name="T20" fmla="*/ 0 60000 65536"/>
              <a:gd name="T21" fmla="*/ 0 w 612"/>
              <a:gd name="T22" fmla="*/ 0 h 171"/>
              <a:gd name="T23" fmla="*/ 612 w 612"/>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2" h="171">
                <a:moveTo>
                  <a:pt x="0" y="171"/>
                </a:moveTo>
                <a:cubicBezTo>
                  <a:pt x="201" y="81"/>
                  <a:pt x="303" y="51"/>
                  <a:pt x="504" y="105"/>
                </a:cubicBezTo>
                <a:cubicBezTo>
                  <a:pt x="493" y="130"/>
                  <a:pt x="483" y="156"/>
                  <a:pt x="483" y="156"/>
                </a:cubicBezTo>
                <a:lnTo>
                  <a:pt x="612" y="108"/>
                </a:lnTo>
                <a:lnTo>
                  <a:pt x="549" y="0"/>
                </a:lnTo>
                <a:cubicBezTo>
                  <a:pt x="549" y="0"/>
                  <a:pt x="541" y="21"/>
                  <a:pt x="534" y="42"/>
                </a:cubicBezTo>
                <a:cubicBezTo>
                  <a:pt x="312" y="3"/>
                  <a:pt x="171" y="63"/>
                  <a:pt x="0" y="171"/>
                </a:cubicBezTo>
                <a:close/>
              </a:path>
            </a:pathLst>
          </a:custGeom>
          <a:solidFill>
            <a:schemeClr val="accent1"/>
          </a:solidFill>
          <a:ln>
            <a:noFill/>
          </a:ln>
          <a:extLst>
            <a:ext uri="{91240B29-F687-4F45-9708-019B960494DF}">
              <a14:hiddenLine xmlns:a14="http://schemas.microsoft.com/office/drawing/2010/main" xmlns="" w="19050">
                <a:solidFill>
                  <a:srgbClr val="000000"/>
                </a:solidFill>
                <a:round/>
                <a:headEnd/>
                <a:tailEnd/>
              </a14:hiddenLine>
            </a:ext>
          </a:extLst>
        </p:spPr>
        <p:txBody>
          <a:bodyPr lIns="92075" tIns="46038" rIns="92075" bIns="46038" anchor="ctr"/>
          <a:lstStyle/>
          <a:p>
            <a:endParaRPr lang="el-GR"/>
          </a:p>
        </p:txBody>
      </p:sp>
      <p:grpSp>
        <p:nvGrpSpPr>
          <p:cNvPr id="11293" name="Group 52">
            <a:extLst>
              <a:ext uri="{FF2B5EF4-FFF2-40B4-BE49-F238E27FC236}">
                <a16:creationId xmlns:a16="http://schemas.microsoft.com/office/drawing/2014/main" xmlns="" id="{BE6C81B7-9C55-45D1-93B4-2523073809D4}"/>
              </a:ext>
            </a:extLst>
          </p:cNvPr>
          <p:cNvGrpSpPr>
            <a:grpSpLocks/>
          </p:cNvGrpSpPr>
          <p:nvPr/>
        </p:nvGrpSpPr>
        <p:grpSpPr bwMode="auto">
          <a:xfrm>
            <a:off x="6516688" y="1495425"/>
            <a:ext cx="808037" cy="808038"/>
            <a:chOff x="2370" y="915"/>
            <a:chExt cx="856" cy="856"/>
          </a:xfrm>
        </p:grpSpPr>
        <p:sp>
          <p:nvSpPr>
            <p:cNvPr id="11340" name="Oval 53">
              <a:extLst>
                <a:ext uri="{FF2B5EF4-FFF2-40B4-BE49-F238E27FC236}">
                  <a16:creationId xmlns:a16="http://schemas.microsoft.com/office/drawing/2014/main" xmlns="" id="{38CB400F-7012-4C62-B78A-C9479719C90C}"/>
                </a:ext>
              </a:extLst>
            </p:cNvPr>
            <p:cNvSpPr>
              <a:spLocks noChangeArrowheads="1"/>
            </p:cNvSpPr>
            <p:nvPr/>
          </p:nvSpPr>
          <p:spPr bwMode="auto">
            <a:xfrm>
              <a:off x="2403" y="949"/>
              <a:ext cx="790" cy="788"/>
            </a:xfrm>
            <a:prstGeom prst="ellipse">
              <a:avLst/>
            </a:prstGeom>
            <a:gradFill rotWithShape="1">
              <a:gsLst>
                <a:gs pos="0">
                  <a:srgbClr val="000000"/>
                </a:gs>
                <a:gs pos="100000">
                  <a:srgbClr val="AA1212"/>
                </a:gs>
              </a:gsLst>
              <a:path path="shape">
                <a:fillToRect l="50000" t="50000" r="50000" b="50000"/>
              </a:path>
            </a:gradFill>
            <a:ln w="19050" algn="ctr">
              <a:solidFill>
                <a:schemeClr val="tx1"/>
              </a:solidFill>
              <a:round/>
              <a:headEnd/>
              <a:tailEnd/>
            </a:ln>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41" name="Oval 54">
              <a:extLst>
                <a:ext uri="{FF2B5EF4-FFF2-40B4-BE49-F238E27FC236}">
                  <a16:creationId xmlns:a16="http://schemas.microsoft.com/office/drawing/2014/main" xmlns="" id="{6C7B4365-0356-481E-94A7-08D39063E3F2}"/>
                </a:ext>
              </a:extLst>
            </p:cNvPr>
            <p:cNvSpPr>
              <a:spLocks noChangeArrowheads="1"/>
            </p:cNvSpPr>
            <p:nvPr/>
          </p:nvSpPr>
          <p:spPr bwMode="auto">
            <a:xfrm>
              <a:off x="2403" y="949"/>
              <a:ext cx="790" cy="788"/>
            </a:xfrm>
            <a:prstGeom prst="ellipse">
              <a:avLst/>
            </a:prstGeom>
            <a:gradFill rotWithShape="1">
              <a:gsLst>
                <a:gs pos="0">
                  <a:srgbClr val="000000">
                    <a:alpha val="74001"/>
                  </a:srgbClr>
                </a:gs>
                <a:gs pos="100000">
                  <a:srgbClr val="E51919">
                    <a:alpha val="29999"/>
                  </a:srgbClr>
                </a:gs>
              </a:gsLst>
              <a:lin ang="5400000" scaled="1"/>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42" name="AutoShape 55">
              <a:extLst>
                <a:ext uri="{FF2B5EF4-FFF2-40B4-BE49-F238E27FC236}">
                  <a16:creationId xmlns:a16="http://schemas.microsoft.com/office/drawing/2014/main" xmlns="" id="{4DB88929-DE94-41EC-8254-B8F4CCF530B1}"/>
                </a:ext>
              </a:extLst>
            </p:cNvPr>
            <p:cNvSpPr>
              <a:spLocks noChangeArrowheads="1"/>
            </p:cNvSpPr>
            <p:nvPr/>
          </p:nvSpPr>
          <p:spPr bwMode="auto">
            <a:xfrm>
              <a:off x="2370" y="915"/>
              <a:ext cx="856" cy="85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4 w 21600"/>
                <a:gd name="T25" fmla="*/ 3154 h 21600"/>
                <a:gd name="T26" fmla="*/ 18446 w 21600"/>
                <a:gd name="T27" fmla="*/ 184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91" y="10800"/>
                  </a:moveTo>
                  <a:cubicBezTo>
                    <a:pt x="1691" y="15831"/>
                    <a:pt x="5769" y="19909"/>
                    <a:pt x="10800" y="19909"/>
                  </a:cubicBezTo>
                  <a:cubicBezTo>
                    <a:pt x="15831" y="19909"/>
                    <a:pt x="19909" y="15831"/>
                    <a:pt x="19909" y="10800"/>
                  </a:cubicBezTo>
                  <a:cubicBezTo>
                    <a:pt x="19909" y="5769"/>
                    <a:pt x="15831" y="1691"/>
                    <a:pt x="10800" y="1691"/>
                  </a:cubicBezTo>
                  <a:cubicBezTo>
                    <a:pt x="5769" y="1691"/>
                    <a:pt x="1691" y="5769"/>
                    <a:pt x="1691" y="10800"/>
                  </a:cubicBezTo>
                  <a:close/>
                </a:path>
              </a:pathLst>
            </a:custGeom>
            <a:solidFill>
              <a:srgbClr val="E51919"/>
            </a:soli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p>
              <a:endParaRPr lang="el-GR"/>
            </a:p>
          </p:txBody>
        </p:sp>
        <p:sp>
          <p:nvSpPr>
            <p:cNvPr id="11343" name="Oval 56">
              <a:extLst>
                <a:ext uri="{FF2B5EF4-FFF2-40B4-BE49-F238E27FC236}">
                  <a16:creationId xmlns:a16="http://schemas.microsoft.com/office/drawing/2014/main" xmlns="" id="{756643FF-F2EE-4359-A8D8-296B0621EA3C}"/>
                </a:ext>
              </a:extLst>
            </p:cNvPr>
            <p:cNvSpPr>
              <a:spLocks noChangeArrowheads="1"/>
            </p:cNvSpPr>
            <p:nvPr/>
          </p:nvSpPr>
          <p:spPr bwMode="auto">
            <a:xfrm>
              <a:off x="2698" y="1244"/>
              <a:ext cx="199" cy="199"/>
            </a:xfrm>
            <a:prstGeom prst="ellipse">
              <a:avLst/>
            </a:prstGeom>
            <a:solidFill>
              <a:srgbClr val="151C53"/>
            </a:soli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grpSp>
      <p:sp>
        <p:nvSpPr>
          <p:cNvPr id="11294" name="Text Box 57">
            <a:extLst>
              <a:ext uri="{FF2B5EF4-FFF2-40B4-BE49-F238E27FC236}">
                <a16:creationId xmlns:a16="http://schemas.microsoft.com/office/drawing/2014/main" xmlns="" id="{1A0344BA-CBBE-4B5A-BE63-27410F088D78}"/>
              </a:ext>
            </a:extLst>
          </p:cNvPr>
          <p:cNvSpPr txBox="1">
            <a:spLocks noChangeArrowheads="1"/>
          </p:cNvSpPr>
          <p:nvPr/>
        </p:nvSpPr>
        <p:spPr bwMode="auto">
          <a:xfrm>
            <a:off x="7410450" y="1484313"/>
            <a:ext cx="7874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l-GR" sz="2400">
                <a:latin typeface="Times New Roman" panose="02020603050405020304" pitchFamily="18" charset="0"/>
              </a:rPr>
              <a:t>Arteries</a:t>
            </a:r>
          </a:p>
        </p:txBody>
      </p:sp>
      <p:sp>
        <p:nvSpPr>
          <p:cNvPr id="11295" name="Freeform 58">
            <a:extLst>
              <a:ext uri="{FF2B5EF4-FFF2-40B4-BE49-F238E27FC236}">
                <a16:creationId xmlns:a16="http://schemas.microsoft.com/office/drawing/2014/main" xmlns="" id="{23D0D715-A8B9-465C-8BC6-7937EE3D46C0}"/>
              </a:ext>
            </a:extLst>
          </p:cNvPr>
          <p:cNvSpPr>
            <a:spLocks/>
          </p:cNvSpPr>
          <p:nvPr/>
        </p:nvSpPr>
        <p:spPr bwMode="auto">
          <a:xfrm>
            <a:off x="5478463" y="2184400"/>
            <a:ext cx="1257300" cy="860425"/>
          </a:xfrm>
          <a:custGeom>
            <a:avLst/>
            <a:gdLst>
              <a:gd name="T0" fmla="*/ 0 w 689"/>
              <a:gd name="T1" fmla="*/ 2147483646 h 472"/>
              <a:gd name="T2" fmla="*/ 2147483646 w 689"/>
              <a:gd name="T3" fmla="*/ 2147483646 h 472"/>
              <a:gd name="T4" fmla="*/ 2147483646 w 689"/>
              <a:gd name="T5" fmla="*/ 2147483646 h 472"/>
              <a:gd name="T6" fmla="*/ 2147483646 w 689"/>
              <a:gd name="T7" fmla="*/ 0 h 472"/>
              <a:gd name="T8" fmla="*/ 2147483646 w 689"/>
              <a:gd name="T9" fmla="*/ 2147483646 h 472"/>
              <a:gd name="T10" fmla="*/ 2147483646 w 689"/>
              <a:gd name="T11" fmla="*/ 2147483646 h 472"/>
              <a:gd name="T12" fmla="*/ 0 w 689"/>
              <a:gd name="T13" fmla="*/ 2147483646 h 472"/>
              <a:gd name="T14" fmla="*/ 0 60000 65536"/>
              <a:gd name="T15" fmla="*/ 0 60000 65536"/>
              <a:gd name="T16" fmla="*/ 0 60000 65536"/>
              <a:gd name="T17" fmla="*/ 0 60000 65536"/>
              <a:gd name="T18" fmla="*/ 0 60000 65536"/>
              <a:gd name="T19" fmla="*/ 0 60000 65536"/>
              <a:gd name="T20" fmla="*/ 0 60000 65536"/>
              <a:gd name="T21" fmla="*/ 0 w 689"/>
              <a:gd name="T22" fmla="*/ 0 h 472"/>
              <a:gd name="T23" fmla="*/ 689 w 689"/>
              <a:gd name="T24" fmla="*/ 472 h 4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9" h="472">
                <a:moveTo>
                  <a:pt x="0" y="384"/>
                </a:moveTo>
                <a:cubicBezTo>
                  <a:pt x="340" y="472"/>
                  <a:pt x="563" y="207"/>
                  <a:pt x="638" y="121"/>
                </a:cubicBezTo>
                <a:lnTo>
                  <a:pt x="689" y="151"/>
                </a:lnTo>
                <a:lnTo>
                  <a:pt x="671" y="0"/>
                </a:lnTo>
                <a:lnTo>
                  <a:pt x="525" y="47"/>
                </a:lnTo>
                <a:lnTo>
                  <a:pt x="579" y="81"/>
                </a:lnTo>
                <a:cubicBezTo>
                  <a:pt x="508" y="156"/>
                  <a:pt x="405" y="367"/>
                  <a:pt x="0" y="384"/>
                </a:cubicBezTo>
                <a:close/>
              </a:path>
            </a:pathLst>
          </a:custGeom>
          <a:solidFill>
            <a:schemeClr val="accent1"/>
          </a:solidFill>
          <a:ln>
            <a:noFill/>
          </a:ln>
          <a:extLst>
            <a:ext uri="{91240B29-F687-4F45-9708-019B960494DF}">
              <a14:hiddenLine xmlns:a14="http://schemas.microsoft.com/office/drawing/2010/main" xmlns="" w="19050">
                <a:solidFill>
                  <a:srgbClr val="000000"/>
                </a:solidFill>
                <a:round/>
                <a:headEnd/>
                <a:tailEnd/>
              </a14:hiddenLine>
            </a:ext>
          </a:extLst>
        </p:spPr>
        <p:txBody>
          <a:bodyPr lIns="92075" tIns="46038" rIns="92075" bIns="46038" anchor="ctr"/>
          <a:lstStyle/>
          <a:p>
            <a:endParaRPr lang="el-GR"/>
          </a:p>
        </p:txBody>
      </p:sp>
      <p:sp>
        <p:nvSpPr>
          <p:cNvPr id="11296" name="Freeform 59">
            <a:extLst>
              <a:ext uri="{FF2B5EF4-FFF2-40B4-BE49-F238E27FC236}">
                <a16:creationId xmlns:a16="http://schemas.microsoft.com/office/drawing/2014/main" xmlns="" id="{1DAD134A-ADA7-4D65-B4D9-D1EBE0AB3046}"/>
              </a:ext>
            </a:extLst>
          </p:cNvPr>
          <p:cNvSpPr>
            <a:spLocks/>
          </p:cNvSpPr>
          <p:nvPr/>
        </p:nvSpPr>
        <p:spPr bwMode="auto">
          <a:xfrm>
            <a:off x="5465763" y="2992438"/>
            <a:ext cx="1084262" cy="1814512"/>
          </a:xfrm>
          <a:custGeom>
            <a:avLst/>
            <a:gdLst>
              <a:gd name="T0" fmla="*/ 0 w 594"/>
              <a:gd name="T1" fmla="*/ 0 h 996"/>
              <a:gd name="T2" fmla="*/ 2147483646 w 594"/>
              <a:gd name="T3" fmla="*/ 2147483646 h 996"/>
              <a:gd name="T4" fmla="*/ 2147483646 w 594"/>
              <a:gd name="T5" fmla="*/ 2147483646 h 996"/>
              <a:gd name="T6" fmla="*/ 2147483646 w 594"/>
              <a:gd name="T7" fmla="*/ 2147483646 h 996"/>
              <a:gd name="T8" fmla="*/ 2147483646 w 594"/>
              <a:gd name="T9" fmla="*/ 2147483646 h 996"/>
              <a:gd name="T10" fmla="*/ 2147483646 w 594"/>
              <a:gd name="T11" fmla="*/ 2147483646 h 996"/>
              <a:gd name="T12" fmla="*/ 0 w 594"/>
              <a:gd name="T13" fmla="*/ 0 h 996"/>
              <a:gd name="T14" fmla="*/ 0 60000 65536"/>
              <a:gd name="T15" fmla="*/ 0 60000 65536"/>
              <a:gd name="T16" fmla="*/ 0 60000 65536"/>
              <a:gd name="T17" fmla="*/ 0 60000 65536"/>
              <a:gd name="T18" fmla="*/ 0 60000 65536"/>
              <a:gd name="T19" fmla="*/ 0 60000 65536"/>
              <a:gd name="T20" fmla="*/ 0 60000 65536"/>
              <a:gd name="T21" fmla="*/ 0 w 594"/>
              <a:gd name="T22" fmla="*/ 0 h 996"/>
              <a:gd name="T23" fmla="*/ 594 w 594"/>
              <a:gd name="T24" fmla="*/ 996 h 9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996">
                <a:moveTo>
                  <a:pt x="0" y="0"/>
                </a:moveTo>
                <a:cubicBezTo>
                  <a:pt x="501" y="458"/>
                  <a:pt x="96" y="894"/>
                  <a:pt x="96" y="894"/>
                </a:cubicBezTo>
                <a:lnTo>
                  <a:pt x="55" y="851"/>
                </a:lnTo>
                <a:cubicBezTo>
                  <a:pt x="44" y="920"/>
                  <a:pt x="35" y="989"/>
                  <a:pt x="35" y="989"/>
                </a:cubicBezTo>
                <a:lnTo>
                  <a:pt x="187" y="996"/>
                </a:lnTo>
                <a:lnTo>
                  <a:pt x="149" y="954"/>
                </a:lnTo>
                <a:cubicBezTo>
                  <a:pt x="149" y="954"/>
                  <a:pt x="594" y="440"/>
                  <a:pt x="0" y="0"/>
                </a:cubicBezTo>
                <a:close/>
              </a:path>
            </a:pathLst>
          </a:custGeom>
          <a:solidFill>
            <a:schemeClr val="accent1"/>
          </a:solidFill>
          <a:ln>
            <a:noFill/>
          </a:ln>
          <a:extLst>
            <a:ext uri="{91240B29-F687-4F45-9708-019B960494DF}">
              <a14:hiddenLine xmlns:a14="http://schemas.microsoft.com/office/drawing/2010/main" xmlns="" w="19050">
                <a:solidFill>
                  <a:srgbClr val="000000"/>
                </a:solidFill>
                <a:round/>
                <a:headEnd/>
                <a:tailEnd/>
              </a14:hiddenLine>
            </a:ext>
          </a:extLst>
        </p:spPr>
        <p:txBody>
          <a:bodyPr lIns="92075" tIns="46038" rIns="92075" bIns="46038" anchor="ctr"/>
          <a:lstStyle/>
          <a:p>
            <a:endParaRPr lang="el-GR"/>
          </a:p>
        </p:txBody>
      </p:sp>
      <p:sp>
        <p:nvSpPr>
          <p:cNvPr id="8225" name="Text Box 60">
            <a:extLst>
              <a:ext uri="{FF2B5EF4-FFF2-40B4-BE49-F238E27FC236}">
                <a16:creationId xmlns:a16="http://schemas.microsoft.com/office/drawing/2014/main" xmlns="" id="{960E8CC2-6A87-431E-A13A-27AC21E257A5}"/>
              </a:ext>
            </a:extLst>
          </p:cNvPr>
          <p:cNvSpPr txBox="1">
            <a:spLocks noChangeArrowheads="1"/>
          </p:cNvSpPr>
          <p:nvPr/>
        </p:nvSpPr>
        <p:spPr bwMode="auto">
          <a:xfrm>
            <a:off x="6189663" y="5421313"/>
            <a:ext cx="1292225" cy="347662"/>
          </a:xfrm>
          <a:prstGeom prst="rect">
            <a:avLst/>
          </a:prstGeom>
          <a:noFill/>
          <a:ln w="19050" algn="ctr">
            <a:noFill/>
            <a:miter lim="800000"/>
            <a:headEnd/>
            <a:tailEnd/>
          </a:ln>
        </p:spPr>
        <p:txBody>
          <a:bodyPr wrap="none" lIns="36000" tIns="36000" rIns="36000" bIns="36000" anchor="ctr">
            <a:spAutoFit/>
          </a:bodyPr>
          <a:lstStyle/>
          <a:p>
            <a:pPr algn="ctr">
              <a:defRPr/>
            </a:pPr>
            <a:r>
              <a:rPr lang="en-GB" dirty="0" err="1">
                <a:solidFill>
                  <a:schemeClr val="accent6">
                    <a:lumMod val="75000"/>
                  </a:schemeClr>
                </a:solidFill>
              </a:rPr>
              <a:t>Aldosterone</a:t>
            </a:r>
            <a:endParaRPr lang="en-GB" dirty="0">
              <a:solidFill>
                <a:schemeClr val="accent6">
                  <a:lumMod val="75000"/>
                </a:schemeClr>
              </a:solidFill>
            </a:endParaRPr>
          </a:p>
        </p:txBody>
      </p:sp>
      <p:sp>
        <p:nvSpPr>
          <p:cNvPr id="11298" name="Freeform 61">
            <a:extLst>
              <a:ext uri="{FF2B5EF4-FFF2-40B4-BE49-F238E27FC236}">
                <a16:creationId xmlns:a16="http://schemas.microsoft.com/office/drawing/2014/main" xmlns="" id="{5556F905-9D32-474A-B0E8-C1D5FBCBD1FF}"/>
              </a:ext>
            </a:extLst>
          </p:cNvPr>
          <p:cNvSpPr>
            <a:spLocks/>
          </p:cNvSpPr>
          <p:nvPr/>
        </p:nvSpPr>
        <p:spPr bwMode="auto">
          <a:xfrm>
            <a:off x="5535613" y="5826125"/>
            <a:ext cx="836612" cy="346075"/>
          </a:xfrm>
          <a:custGeom>
            <a:avLst/>
            <a:gdLst>
              <a:gd name="T0" fmla="*/ 2147483646 w 494"/>
              <a:gd name="T1" fmla="*/ 0 h 219"/>
              <a:gd name="T2" fmla="*/ 2147483646 w 494"/>
              <a:gd name="T3" fmla="*/ 2147483646 h 219"/>
              <a:gd name="T4" fmla="*/ 2147483646 w 494"/>
              <a:gd name="T5" fmla="*/ 2147483646 h 219"/>
              <a:gd name="T6" fmla="*/ 0 w 494"/>
              <a:gd name="T7" fmla="*/ 2147483646 h 219"/>
              <a:gd name="T8" fmla="*/ 2147483646 w 494"/>
              <a:gd name="T9" fmla="*/ 2147483646 h 219"/>
              <a:gd name="T10" fmla="*/ 2147483646 w 494"/>
              <a:gd name="T11" fmla="*/ 2147483646 h 219"/>
              <a:gd name="T12" fmla="*/ 2147483646 w 494"/>
              <a:gd name="T13" fmla="*/ 0 h 219"/>
              <a:gd name="T14" fmla="*/ 0 60000 65536"/>
              <a:gd name="T15" fmla="*/ 0 60000 65536"/>
              <a:gd name="T16" fmla="*/ 0 60000 65536"/>
              <a:gd name="T17" fmla="*/ 0 60000 65536"/>
              <a:gd name="T18" fmla="*/ 0 60000 65536"/>
              <a:gd name="T19" fmla="*/ 0 60000 65536"/>
              <a:gd name="T20" fmla="*/ 0 60000 65536"/>
              <a:gd name="T21" fmla="*/ 0 w 494"/>
              <a:gd name="T22" fmla="*/ 0 h 219"/>
              <a:gd name="T23" fmla="*/ 494 w 494"/>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4" h="219">
                <a:moveTo>
                  <a:pt x="494" y="0"/>
                </a:moveTo>
                <a:cubicBezTo>
                  <a:pt x="368" y="104"/>
                  <a:pt x="292" y="128"/>
                  <a:pt x="132" y="89"/>
                </a:cubicBezTo>
                <a:cubicBezTo>
                  <a:pt x="142" y="57"/>
                  <a:pt x="153" y="26"/>
                  <a:pt x="153" y="26"/>
                </a:cubicBezTo>
                <a:lnTo>
                  <a:pt x="0" y="95"/>
                </a:lnTo>
                <a:lnTo>
                  <a:pt x="84" y="219"/>
                </a:lnTo>
                <a:lnTo>
                  <a:pt x="100" y="168"/>
                </a:lnTo>
                <a:cubicBezTo>
                  <a:pt x="278" y="208"/>
                  <a:pt x="430" y="168"/>
                  <a:pt x="494" y="0"/>
                </a:cubicBezTo>
                <a:close/>
              </a:path>
            </a:pathLst>
          </a:custGeom>
          <a:gradFill rotWithShape="1">
            <a:gsLst>
              <a:gs pos="0">
                <a:srgbClr val="D6B19C"/>
              </a:gs>
              <a:gs pos="30000">
                <a:srgbClr val="D49E6C"/>
              </a:gs>
              <a:gs pos="70000">
                <a:srgbClr val="A65528"/>
              </a:gs>
              <a:gs pos="100000">
                <a:srgbClr val="663012"/>
              </a:gs>
            </a:gsLst>
            <a:lin ang="0"/>
          </a:gradFill>
          <a:ln>
            <a:noFill/>
          </a:ln>
          <a:extLst>
            <a:ext uri="{91240B29-F687-4F45-9708-019B960494DF}">
              <a14:hiddenLine xmlns:a14="http://schemas.microsoft.com/office/drawing/2010/main" xmlns="" w="19050">
                <a:solidFill>
                  <a:srgbClr val="000000"/>
                </a:solidFill>
                <a:round/>
                <a:headEnd/>
                <a:tailEnd/>
              </a14:hiddenLine>
            </a:ext>
          </a:extLst>
        </p:spPr>
        <p:txBody>
          <a:bodyPr lIns="92075" tIns="46038" rIns="92075" bIns="46038" anchor="ctr"/>
          <a:lstStyle/>
          <a:p>
            <a:endParaRPr lang="el-GR"/>
          </a:p>
        </p:txBody>
      </p:sp>
      <p:sp>
        <p:nvSpPr>
          <p:cNvPr id="11299" name="Freeform 62">
            <a:extLst>
              <a:ext uri="{FF2B5EF4-FFF2-40B4-BE49-F238E27FC236}">
                <a16:creationId xmlns:a16="http://schemas.microsoft.com/office/drawing/2014/main" xmlns="" id="{4C0C8F07-DAE8-40CB-BC37-BF6D217B5EBB}"/>
              </a:ext>
            </a:extLst>
          </p:cNvPr>
          <p:cNvSpPr>
            <a:spLocks/>
          </p:cNvSpPr>
          <p:nvPr/>
        </p:nvSpPr>
        <p:spPr bwMode="auto">
          <a:xfrm>
            <a:off x="5649913" y="4840288"/>
            <a:ext cx="950912" cy="541337"/>
          </a:xfrm>
          <a:custGeom>
            <a:avLst/>
            <a:gdLst>
              <a:gd name="T0" fmla="*/ 0 w 610"/>
              <a:gd name="T1" fmla="*/ 2147483646 h 348"/>
              <a:gd name="T2" fmla="*/ 2147483646 w 610"/>
              <a:gd name="T3" fmla="*/ 2147483646 h 348"/>
              <a:gd name="T4" fmla="*/ 2147483646 w 610"/>
              <a:gd name="T5" fmla="*/ 2147483646 h 348"/>
              <a:gd name="T6" fmla="*/ 2147483646 w 610"/>
              <a:gd name="T7" fmla="*/ 2147483646 h 348"/>
              <a:gd name="T8" fmla="*/ 2147483646 w 610"/>
              <a:gd name="T9" fmla="*/ 2147483646 h 348"/>
              <a:gd name="T10" fmla="*/ 2147483646 w 610"/>
              <a:gd name="T11" fmla="*/ 2147483646 h 348"/>
              <a:gd name="T12" fmla="*/ 0 w 610"/>
              <a:gd name="T13" fmla="*/ 2147483646 h 348"/>
              <a:gd name="T14" fmla="*/ 0 60000 65536"/>
              <a:gd name="T15" fmla="*/ 0 60000 65536"/>
              <a:gd name="T16" fmla="*/ 0 60000 65536"/>
              <a:gd name="T17" fmla="*/ 0 60000 65536"/>
              <a:gd name="T18" fmla="*/ 0 60000 65536"/>
              <a:gd name="T19" fmla="*/ 0 60000 65536"/>
              <a:gd name="T20" fmla="*/ 0 60000 65536"/>
              <a:gd name="T21" fmla="*/ 0 w 610"/>
              <a:gd name="T22" fmla="*/ 0 h 348"/>
              <a:gd name="T23" fmla="*/ 610 w 610"/>
              <a:gd name="T24" fmla="*/ 348 h 3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0" h="348">
                <a:moveTo>
                  <a:pt x="0" y="150"/>
                </a:moveTo>
                <a:cubicBezTo>
                  <a:pt x="0" y="150"/>
                  <a:pt x="340" y="96"/>
                  <a:pt x="430" y="274"/>
                </a:cubicBezTo>
                <a:lnTo>
                  <a:pt x="342" y="286"/>
                </a:lnTo>
                <a:lnTo>
                  <a:pt x="482" y="348"/>
                </a:lnTo>
                <a:lnTo>
                  <a:pt x="610" y="248"/>
                </a:lnTo>
                <a:lnTo>
                  <a:pt x="530" y="260"/>
                </a:lnTo>
                <a:cubicBezTo>
                  <a:pt x="396" y="0"/>
                  <a:pt x="0" y="150"/>
                  <a:pt x="0" y="150"/>
                </a:cubicBezTo>
                <a:close/>
              </a:path>
            </a:pathLst>
          </a:custGeom>
          <a:gradFill rotWithShape="1">
            <a:gsLst>
              <a:gs pos="0">
                <a:srgbClr val="D6B19C"/>
              </a:gs>
              <a:gs pos="30000">
                <a:srgbClr val="D49E6C"/>
              </a:gs>
              <a:gs pos="70000">
                <a:srgbClr val="A65528"/>
              </a:gs>
              <a:gs pos="100000">
                <a:srgbClr val="663012"/>
              </a:gs>
            </a:gsLst>
            <a:lin ang="0"/>
          </a:gradFill>
          <a:ln>
            <a:noFill/>
          </a:ln>
          <a:extLst>
            <a:ext uri="{91240B29-F687-4F45-9708-019B960494DF}">
              <a14:hiddenLine xmlns:a14="http://schemas.microsoft.com/office/drawing/2010/main" xmlns="" w="19050">
                <a:solidFill>
                  <a:srgbClr val="000000"/>
                </a:solidFill>
                <a:round/>
                <a:headEnd/>
                <a:tailEnd/>
              </a14:hiddenLine>
            </a:ext>
          </a:extLst>
        </p:spPr>
        <p:txBody>
          <a:bodyPr lIns="92075" tIns="46038" rIns="92075" bIns="46038" anchor="ctr"/>
          <a:lstStyle/>
          <a:p>
            <a:endParaRPr lang="el-GR"/>
          </a:p>
        </p:txBody>
      </p:sp>
      <p:sp>
        <p:nvSpPr>
          <p:cNvPr id="11300" name="Freeform 63">
            <a:extLst>
              <a:ext uri="{FF2B5EF4-FFF2-40B4-BE49-F238E27FC236}">
                <a16:creationId xmlns:a16="http://schemas.microsoft.com/office/drawing/2014/main" xmlns="" id="{22C47413-BCA8-4B66-BD57-32D41988FDFA}"/>
              </a:ext>
            </a:extLst>
          </p:cNvPr>
          <p:cNvSpPr>
            <a:spLocks/>
          </p:cNvSpPr>
          <p:nvPr/>
        </p:nvSpPr>
        <p:spPr bwMode="auto">
          <a:xfrm>
            <a:off x="1041400" y="4992688"/>
            <a:ext cx="3887788" cy="957262"/>
          </a:xfrm>
          <a:custGeom>
            <a:avLst/>
            <a:gdLst>
              <a:gd name="T0" fmla="*/ 2147483646 w 2033"/>
              <a:gd name="T1" fmla="*/ 2147483646 h 1234"/>
              <a:gd name="T2" fmla="*/ 2147483646 w 2033"/>
              <a:gd name="T3" fmla="*/ 2147483646 h 1234"/>
              <a:gd name="T4" fmla="*/ 2147483646 w 2033"/>
              <a:gd name="T5" fmla="*/ 2147483646 h 1234"/>
              <a:gd name="T6" fmla="*/ 2147483646 w 2033"/>
              <a:gd name="T7" fmla="*/ 0 h 1234"/>
              <a:gd name="T8" fmla="*/ 2147483646 w 2033"/>
              <a:gd name="T9" fmla="*/ 2147483646 h 1234"/>
              <a:gd name="T10" fmla="*/ 2147483646 w 2033"/>
              <a:gd name="T11" fmla="*/ 2147483646 h 1234"/>
              <a:gd name="T12" fmla="*/ 2147483646 w 2033"/>
              <a:gd name="T13" fmla="*/ 2147483646 h 1234"/>
              <a:gd name="T14" fmla="*/ 0 60000 65536"/>
              <a:gd name="T15" fmla="*/ 0 60000 65536"/>
              <a:gd name="T16" fmla="*/ 0 60000 65536"/>
              <a:gd name="T17" fmla="*/ 0 60000 65536"/>
              <a:gd name="T18" fmla="*/ 0 60000 65536"/>
              <a:gd name="T19" fmla="*/ 0 60000 65536"/>
              <a:gd name="T20" fmla="*/ 0 60000 65536"/>
              <a:gd name="T21" fmla="*/ 0 w 2033"/>
              <a:gd name="T22" fmla="*/ 0 h 1234"/>
              <a:gd name="T23" fmla="*/ 2033 w 2033"/>
              <a:gd name="T24" fmla="*/ 1234 h 1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3" h="1234">
                <a:moveTo>
                  <a:pt x="2031" y="1219"/>
                </a:moveTo>
                <a:cubicBezTo>
                  <a:pt x="2031" y="1234"/>
                  <a:pt x="0" y="1226"/>
                  <a:pt x="332" y="93"/>
                </a:cubicBezTo>
                <a:lnTo>
                  <a:pt x="272" y="77"/>
                </a:lnTo>
                <a:lnTo>
                  <a:pt x="414" y="0"/>
                </a:lnTo>
                <a:lnTo>
                  <a:pt x="491" y="135"/>
                </a:lnTo>
                <a:lnTo>
                  <a:pt x="421" y="119"/>
                </a:lnTo>
                <a:cubicBezTo>
                  <a:pt x="89" y="1197"/>
                  <a:pt x="2033" y="1196"/>
                  <a:pt x="2031" y="1219"/>
                </a:cubicBezTo>
                <a:close/>
              </a:path>
            </a:pathLst>
          </a:custGeom>
          <a:gradFill rotWithShape="1">
            <a:gsLst>
              <a:gs pos="0">
                <a:srgbClr val="B95EFE"/>
              </a:gs>
              <a:gs pos="100000">
                <a:srgbClr val="5A019D"/>
              </a:gs>
            </a:gsLst>
            <a:lin ang="5400000" scaled="1"/>
          </a:gradFill>
          <a:ln>
            <a:noFill/>
          </a:ln>
          <a:extLst>
            <a:ext uri="{91240B29-F687-4F45-9708-019B960494DF}">
              <a14:hiddenLine xmlns:a14="http://schemas.microsoft.com/office/drawing/2010/main" xmlns="" w="12700">
                <a:solidFill>
                  <a:srgbClr val="000000"/>
                </a:solidFill>
                <a:round/>
                <a:headEnd/>
                <a:tailEnd/>
              </a14:hiddenLine>
            </a:ext>
          </a:extLst>
        </p:spPr>
        <p:txBody>
          <a:bodyPr lIns="92075" tIns="46038" rIns="92075" bIns="46038" anchor="ctr"/>
          <a:lstStyle/>
          <a:p>
            <a:endParaRPr lang="el-GR"/>
          </a:p>
        </p:txBody>
      </p:sp>
      <p:pic>
        <p:nvPicPr>
          <p:cNvPr id="11301" name="Picture 64" descr="renin">
            <a:extLst>
              <a:ext uri="{FF2B5EF4-FFF2-40B4-BE49-F238E27FC236}">
                <a16:creationId xmlns:a16="http://schemas.microsoft.com/office/drawing/2014/main" xmlns="" id="{8D5847CB-D325-4FCF-A8ED-63477C7D2591}"/>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xmlns="" val="0"/>
              </a:ext>
            </a:extLst>
          </a:blip>
          <a:srcRect t="3081" b="4341"/>
          <a:stretch>
            <a:fillRect/>
          </a:stretch>
        </p:blipFill>
        <p:spPr bwMode="auto">
          <a:xfrm>
            <a:off x="966788" y="2871788"/>
            <a:ext cx="1443037"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302" name="Group 65">
            <a:extLst>
              <a:ext uri="{FF2B5EF4-FFF2-40B4-BE49-F238E27FC236}">
                <a16:creationId xmlns:a16="http://schemas.microsoft.com/office/drawing/2014/main" xmlns="" id="{D47CB668-948C-44F9-8880-CF59B06665B2}"/>
              </a:ext>
            </a:extLst>
          </p:cNvPr>
          <p:cNvGrpSpPr>
            <a:grpSpLocks/>
          </p:cNvGrpSpPr>
          <p:nvPr/>
        </p:nvGrpSpPr>
        <p:grpSpPr bwMode="auto">
          <a:xfrm>
            <a:off x="1911350" y="3735388"/>
            <a:ext cx="971550" cy="615950"/>
            <a:chOff x="2675" y="1565"/>
            <a:chExt cx="533" cy="338"/>
          </a:xfrm>
        </p:grpSpPr>
        <p:grpSp>
          <p:nvGrpSpPr>
            <p:cNvPr id="11313" name="Group 66">
              <a:extLst>
                <a:ext uri="{FF2B5EF4-FFF2-40B4-BE49-F238E27FC236}">
                  <a16:creationId xmlns:a16="http://schemas.microsoft.com/office/drawing/2014/main" xmlns="" id="{24B63C6B-E458-4F40-AADE-BCA20796D0CF}"/>
                </a:ext>
              </a:extLst>
            </p:cNvPr>
            <p:cNvGrpSpPr>
              <a:grpSpLocks/>
            </p:cNvGrpSpPr>
            <p:nvPr/>
          </p:nvGrpSpPr>
          <p:grpSpPr bwMode="auto">
            <a:xfrm>
              <a:off x="3095" y="1669"/>
              <a:ext cx="113" cy="234"/>
              <a:chOff x="3117" y="1721"/>
              <a:chExt cx="113" cy="234"/>
            </a:xfrm>
          </p:grpSpPr>
          <p:sp>
            <p:nvSpPr>
              <p:cNvPr id="312387" name="Oval 67">
                <a:extLst>
                  <a:ext uri="{FF2B5EF4-FFF2-40B4-BE49-F238E27FC236}">
                    <a16:creationId xmlns:a16="http://schemas.microsoft.com/office/drawing/2014/main" xmlns="" id="{9F2EB079-F40D-4076-922C-5CF901FCB36E}"/>
                  </a:ext>
                </a:extLst>
              </p:cNvPr>
              <p:cNvSpPr>
                <a:spLocks noChangeArrowheads="1"/>
              </p:cNvSpPr>
              <p:nvPr/>
            </p:nvSpPr>
            <p:spPr bwMode="auto">
              <a:xfrm rot="2219994">
                <a:off x="3143" y="1779"/>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88" name="Oval 68">
                <a:extLst>
                  <a:ext uri="{FF2B5EF4-FFF2-40B4-BE49-F238E27FC236}">
                    <a16:creationId xmlns:a16="http://schemas.microsoft.com/office/drawing/2014/main" xmlns="" id="{6413A9BE-6F10-46F2-A9F8-D487CDC36F23}"/>
                  </a:ext>
                </a:extLst>
              </p:cNvPr>
              <p:cNvSpPr>
                <a:spLocks noChangeArrowheads="1"/>
              </p:cNvSpPr>
              <p:nvPr/>
            </p:nvSpPr>
            <p:spPr bwMode="auto">
              <a:xfrm rot="2219994">
                <a:off x="3178" y="1781"/>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89" name="Oval 69">
                <a:extLst>
                  <a:ext uri="{FF2B5EF4-FFF2-40B4-BE49-F238E27FC236}">
                    <a16:creationId xmlns:a16="http://schemas.microsoft.com/office/drawing/2014/main" xmlns="" id="{CC849517-1E88-4E9B-BE19-ED59EDC7518C}"/>
                  </a:ext>
                </a:extLst>
              </p:cNvPr>
              <p:cNvSpPr>
                <a:spLocks noChangeArrowheads="1"/>
              </p:cNvSpPr>
              <p:nvPr/>
            </p:nvSpPr>
            <p:spPr bwMode="auto">
              <a:xfrm rot="2219994">
                <a:off x="3188" y="1815"/>
                <a:ext cx="41" cy="4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0" name="Oval 70">
                <a:extLst>
                  <a:ext uri="{FF2B5EF4-FFF2-40B4-BE49-F238E27FC236}">
                    <a16:creationId xmlns:a16="http://schemas.microsoft.com/office/drawing/2014/main" xmlns="" id="{43578362-0E05-4339-9A47-0994793CF280}"/>
                  </a:ext>
                </a:extLst>
              </p:cNvPr>
              <p:cNvSpPr>
                <a:spLocks noChangeArrowheads="1"/>
              </p:cNvSpPr>
              <p:nvPr/>
            </p:nvSpPr>
            <p:spPr bwMode="auto">
              <a:xfrm rot="2219994">
                <a:off x="3189" y="1852"/>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1" name="Oval 71">
                <a:extLst>
                  <a:ext uri="{FF2B5EF4-FFF2-40B4-BE49-F238E27FC236}">
                    <a16:creationId xmlns:a16="http://schemas.microsoft.com/office/drawing/2014/main" xmlns="" id="{5F51362D-6374-4D78-93C6-60F72125B5E2}"/>
                  </a:ext>
                </a:extLst>
              </p:cNvPr>
              <p:cNvSpPr>
                <a:spLocks noChangeArrowheads="1"/>
              </p:cNvSpPr>
              <p:nvPr/>
            </p:nvSpPr>
            <p:spPr bwMode="auto">
              <a:xfrm rot="2219994">
                <a:off x="3117" y="1880"/>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2" name="Oval 72">
                <a:extLst>
                  <a:ext uri="{FF2B5EF4-FFF2-40B4-BE49-F238E27FC236}">
                    <a16:creationId xmlns:a16="http://schemas.microsoft.com/office/drawing/2014/main" xmlns="" id="{5E7AA747-0C8E-49F9-ADE7-2876DDF46328}"/>
                  </a:ext>
                </a:extLst>
              </p:cNvPr>
              <p:cNvSpPr>
                <a:spLocks noChangeArrowheads="1"/>
              </p:cNvSpPr>
              <p:nvPr/>
            </p:nvSpPr>
            <p:spPr bwMode="auto">
              <a:xfrm rot="2219994">
                <a:off x="3143" y="1857"/>
                <a:ext cx="42" cy="44"/>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3" name="Oval 73">
                <a:extLst>
                  <a:ext uri="{FF2B5EF4-FFF2-40B4-BE49-F238E27FC236}">
                    <a16:creationId xmlns:a16="http://schemas.microsoft.com/office/drawing/2014/main" xmlns="" id="{D805CD4B-FCB3-4327-B0B7-6298A23E8DF0}"/>
                  </a:ext>
                </a:extLst>
              </p:cNvPr>
              <p:cNvSpPr>
                <a:spLocks noChangeArrowheads="1"/>
              </p:cNvSpPr>
              <p:nvPr/>
            </p:nvSpPr>
            <p:spPr bwMode="auto">
              <a:xfrm rot="2219994">
                <a:off x="3169" y="1877"/>
                <a:ext cx="41" cy="44"/>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4" name="Oval 74">
                <a:extLst>
                  <a:ext uri="{FF2B5EF4-FFF2-40B4-BE49-F238E27FC236}">
                    <a16:creationId xmlns:a16="http://schemas.microsoft.com/office/drawing/2014/main" xmlns="" id="{E126A80F-9578-47BA-9752-F2C25A8847D4}"/>
                  </a:ext>
                </a:extLst>
              </p:cNvPr>
              <p:cNvSpPr>
                <a:spLocks noChangeArrowheads="1"/>
              </p:cNvSpPr>
              <p:nvPr/>
            </p:nvSpPr>
            <p:spPr bwMode="auto">
              <a:xfrm rot="2219994">
                <a:off x="3129" y="1913"/>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11338" name="Oval 75">
                <a:extLst>
                  <a:ext uri="{FF2B5EF4-FFF2-40B4-BE49-F238E27FC236}">
                    <a16:creationId xmlns:a16="http://schemas.microsoft.com/office/drawing/2014/main" xmlns="" id="{98E730F7-991E-4FE3-B3B5-63C5E264E0C2}"/>
                  </a:ext>
                </a:extLst>
              </p:cNvPr>
              <p:cNvSpPr>
                <a:spLocks noChangeArrowheads="1"/>
              </p:cNvSpPr>
              <p:nvPr/>
            </p:nvSpPr>
            <p:spPr bwMode="auto">
              <a:xfrm rot="2219994">
                <a:off x="3136" y="1721"/>
                <a:ext cx="41" cy="42"/>
              </a:xfrm>
              <a:prstGeom prst="ellipse">
                <a:avLst/>
              </a:prstGeom>
              <a:gradFill rotWithShape="1">
                <a:gsLst>
                  <a:gs pos="0">
                    <a:srgbClr val="FFC993"/>
                  </a:gs>
                  <a:gs pos="100000">
                    <a:srgbClr val="FF80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39" name="Oval 76">
                <a:extLst>
                  <a:ext uri="{FF2B5EF4-FFF2-40B4-BE49-F238E27FC236}">
                    <a16:creationId xmlns:a16="http://schemas.microsoft.com/office/drawing/2014/main" xmlns="" id="{A87DCB3E-57A7-4DA9-97BC-7CA61182ED3C}"/>
                  </a:ext>
                </a:extLst>
              </p:cNvPr>
              <p:cNvSpPr>
                <a:spLocks noChangeArrowheads="1"/>
              </p:cNvSpPr>
              <p:nvPr/>
            </p:nvSpPr>
            <p:spPr bwMode="auto">
              <a:xfrm rot="2219994">
                <a:off x="3120" y="1751"/>
                <a:ext cx="42" cy="42"/>
              </a:xfrm>
              <a:prstGeom prst="ellipse">
                <a:avLst/>
              </a:prstGeom>
              <a:gradFill rotWithShape="1">
                <a:gsLst>
                  <a:gs pos="0">
                    <a:srgbClr val="FFC993"/>
                  </a:gs>
                  <a:gs pos="100000">
                    <a:srgbClr val="FF80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grpSp>
        <p:grpSp>
          <p:nvGrpSpPr>
            <p:cNvPr id="11314" name="Group 77">
              <a:extLst>
                <a:ext uri="{FF2B5EF4-FFF2-40B4-BE49-F238E27FC236}">
                  <a16:creationId xmlns:a16="http://schemas.microsoft.com/office/drawing/2014/main" xmlns="" id="{5893DBA2-C435-455F-9D66-ED5CEBF252FE}"/>
                </a:ext>
              </a:extLst>
            </p:cNvPr>
            <p:cNvGrpSpPr>
              <a:grpSpLocks/>
            </p:cNvGrpSpPr>
            <p:nvPr/>
          </p:nvGrpSpPr>
          <p:grpSpPr bwMode="auto">
            <a:xfrm>
              <a:off x="2675" y="1565"/>
              <a:ext cx="455" cy="116"/>
              <a:chOff x="2705" y="2555"/>
              <a:chExt cx="455" cy="116"/>
            </a:xfrm>
          </p:grpSpPr>
          <p:sp>
            <p:nvSpPr>
              <p:cNvPr id="11315" name="Oval 78">
                <a:extLst>
                  <a:ext uri="{FF2B5EF4-FFF2-40B4-BE49-F238E27FC236}">
                    <a16:creationId xmlns:a16="http://schemas.microsoft.com/office/drawing/2014/main" xmlns="" id="{5D730A32-05E0-421C-B83C-E9C889C12C30}"/>
                  </a:ext>
                </a:extLst>
              </p:cNvPr>
              <p:cNvSpPr>
                <a:spLocks noChangeArrowheads="1"/>
              </p:cNvSpPr>
              <p:nvPr/>
            </p:nvSpPr>
            <p:spPr bwMode="auto">
              <a:xfrm rot="2219994" flipV="1">
                <a:off x="3063" y="2625"/>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16" name="Oval 79">
                <a:extLst>
                  <a:ext uri="{FF2B5EF4-FFF2-40B4-BE49-F238E27FC236}">
                    <a16:creationId xmlns:a16="http://schemas.microsoft.com/office/drawing/2014/main" xmlns="" id="{9A66D006-B5AE-4D90-876B-D49268CA14BC}"/>
                  </a:ext>
                </a:extLst>
              </p:cNvPr>
              <p:cNvSpPr>
                <a:spLocks noChangeArrowheads="1"/>
              </p:cNvSpPr>
              <p:nvPr/>
            </p:nvSpPr>
            <p:spPr bwMode="auto">
              <a:xfrm rot="2219994" flipV="1">
                <a:off x="3092" y="2610"/>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17" name="Oval 80">
                <a:extLst>
                  <a:ext uri="{FF2B5EF4-FFF2-40B4-BE49-F238E27FC236}">
                    <a16:creationId xmlns:a16="http://schemas.microsoft.com/office/drawing/2014/main" xmlns="" id="{CA98CDA7-EFCD-4E05-BA3B-9B168612DF52}"/>
                  </a:ext>
                </a:extLst>
              </p:cNvPr>
              <p:cNvSpPr>
                <a:spLocks noChangeArrowheads="1"/>
              </p:cNvSpPr>
              <p:nvPr/>
            </p:nvSpPr>
            <p:spPr bwMode="auto">
              <a:xfrm rot="2219994" flipV="1">
                <a:off x="3119" y="2629"/>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18" name="Oval 81">
                <a:extLst>
                  <a:ext uri="{FF2B5EF4-FFF2-40B4-BE49-F238E27FC236}">
                    <a16:creationId xmlns:a16="http://schemas.microsoft.com/office/drawing/2014/main" xmlns="" id="{BD0C9D6F-CAC5-479D-A7C4-1E72577A8EF7}"/>
                  </a:ext>
                </a:extLst>
              </p:cNvPr>
              <p:cNvSpPr>
                <a:spLocks noChangeArrowheads="1"/>
              </p:cNvSpPr>
              <p:nvPr/>
            </p:nvSpPr>
            <p:spPr bwMode="auto">
              <a:xfrm rot="2219994" flipV="1">
                <a:off x="3043" y="2597"/>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19" name="Oval 82">
                <a:extLst>
                  <a:ext uri="{FF2B5EF4-FFF2-40B4-BE49-F238E27FC236}">
                    <a16:creationId xmlns:a16="http://schemas.microsoft.com/office/drawing/2014/main" xmlns="" id="{299420B9-5231-43D9-98A2-F54E22E66C30}"/>
                  </a:ext>
                </a:extLst>
              </p:cNvPr>
              <p:cNvSpPr>
                <a:spLocks noChangeArrowheads="1"/>
              </p:cNvSpPr>
              <p:nvPr/>
            </p:nvSpPr>
            <p:spPr bwMode="auto">
              <a:xfrm rot="2219994" flipV="1">
                <a:off x="3009" y="2607"/>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0" name="Oval 83">
                <a:extLst>
                  <a:ext uri="{FF2B5EF4-FFF2-40B4-BE49-F238E27FC236}">
                    <a16:creationId xmlns:a16="http://schemas.microsoft.com/office/drawing/2014/main" xmlns="" id="{902BA3C7-D6A5-4D72-A8FC-A1A2F9E93AAE}"/>
                  </a:ext>
                </a:extLst>
              </p:cNvPr>
              <p:cNvSpPr>
                <a:spLocks noChangeArrowheads="1"/>
              </p:cNvSpPr>
              <p:nvPr/>
            </p:nvSpPr>
            <p:spPr bwMode="auto">
              <a:xfrm rot="2219994" flipV="1">
                <a:off x="2979" y="2593"/>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1" name="Oval 84">
                <a:extLst>
                  <a:ext uri="{FF2B5EF4-FFF2-40B4-BE49-F238E27FC236}">
                    <a16:creationId xmlns:a16="http://schemas.microsoft.com/office/drawing/2014/main" xmlns="" id="{10F85040-528F-4DCA-BDB4-BBFB93484F97}"/>
                  </a:ext>
                </a:extLst>
              </p:cNvPr>
              <p:cNvSpPr>
                <a:spLocks noChangeArrowheads="1"/>
              </p:cNvSpPr>
              <p:nvPr/>
            </p:nvSpPr>
            <p:spPr bwMode="auto">
              <a:xfrm rot="2219994" flipV="1">
                <a:off x="2969" y="2559"/>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2" name="Oval 85">
                <a:extLst>
                  <a:ext uri="{FF2B5EF4-FFF2-40B4-BE49-F238E27FC236}">
                    <a16:creationId xmlns:a16="http://schemas.microsoft.com/office/drawing/2014/main" xmlns="" id="{4DF887F8-5D6A-4B0D-9AA7-7871DA8D0CE0}"/>
                  </a:ext>
                </a:extLst>
              </p:cNvPr>
              <p:cNvSpPr>
                <a:spLocks noChangeArrowheads="1"/>
              </p:cNvSpPr>
              <p:nvPr/>
            </p:nvSpPr>
            <p:spPr bwMode="auto">
              <a:xfrm rot="2219994" flipV="1">
                <a:off x="2935" y="2555"/>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3" name="Oval 86">
                <a:extLst>
                  <a:ext uri="{FF2B5EF4-FFF2-40B4-BE49-F238E27FC236}">
                    <a16:creationId xmlns:a16="http://schemas.microsoft.com/office/drawing/2014/main" xmlns="" id="{96CB1363-3E90-4EAA-9BFC-68EBE4B0D997}"/>
                  </a:ext>
                </a:extLst>
              </p:cNvPr>
              <p:cNvSpPr>
                <a:spLocks noChangeArrowheads="1"/>
              </p:cNvSpPr>
              <p:nvPr/>
            </p:nvSpPr>
            <p:spPr bwMode="auto">
              <a:xfrm rot="2219994" flipV="1">
                <a:off x="2903" y="2571"/>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4" name="Oval 87">
                <a:extLst>
                  <a:ext uri="{FF2B5EF4-FFF2-40B4-BE49-F238E27FC236}">
                    <a16:creationId xmlns:a16="http://schemas.microsoft.com/office/drawing/2014/main" xmlns="" id="{E0D94BA2-7306-4760-B185-A7761810F794}"/>
                  </a:ext>
                </a:extLst>
              </p:cNvPr>
              <p:cNvSpPr>
                <a:spLocks noChangeArrowheads="1"/>
              </p:cNvSpPr>
              <p:nvPr/>
            </p:nvSpPr>
            <p:spPr bwMode="auto">
              <a:xfrm rot="2219994" flipV="1">
                <a:off x="2869" y="2555"/>
                <a:ext cx="41" cy="42"/>
              </a:xfrm>
              <a:prstGeom prst="ellipse">
                <a:avLst/>
              </a:prstGeom>
              <a:gradFill rotWithShape="1">
                <a:gsLst>
                  <a:gs pos="0">
                    <a:srgbClr val="FFA993"/>
                  </a:gs>
                  <a:gs pos="100000">
                    <a:srgbClr val="FF3300"/>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5" name="Oval 88">
                <a:extLst>
                  <a:ext uri="{FF2B5EF4-FFF2-40B4-BE49-F238E27FC236}">
                    <a16:creationId xmlns:a16="http://schemas.microsoft.com/office/drawing/2014/main" xmlns="" id="{D4F9C22B-E0EC-4B8A-9A15-54EDD3A88F84}"/>
                  </a:ext>
                </a:extLst>
              </p:cNvPr>
              <p:cNvSpPr>
                <a:spLocks noChangeArrowheads="1"/>
              </p:cNvSpPr>
              <p:nvPr/>
            </p:nvSpPr>
            <p:spPr bwMode="auto">
              <a:xfrm rot="2219994" flipV="1">
                <a:off x="2835" y="2577"/>
                <a:ext cx="41" cy="42"/>
              </a:xfrm>
              <a:prstGeom prst="ellipse">
                <a:avLst/>
              </a:prstGeom>
              <a:gradFill rotWithShape="1">
                <a:gsLst>
                  <a:gs pos="0">
                    <a:srgbClr val="FFA993"/>
                  </a:gs>
                  <a:gs pos="100000">
                    <a:srgbClr val="FF3300">
                      <a:alpha val="89998"/>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6" name="Oval 89">
                <a:extLst>
                  <a:ext uri="{FF2B5EF4-FFF2-40B4-BE49-F238E27FC236}">
                    <a16:creationId xmlns:a16="http://schemas.microsoft.com/office/drawing/2014/main" xmlns="" id="{31CA0982-760E-404D-ADC3-07099E3ABE4A}"/>
                  </a:ext>
                </a:extLst>
              </p:cNvPr>
              <p:cNvSpPr>
                <a:spLocks noChangeArrowheads="1"/>
              </p:cNvSpPr>
              <p:nvPr/>
            </p:nvSpPr>
            <p:spPr bwMode="auto">
              <a:xfrm rot="2219994" flipV="1">
                <a:off x="2797" y="2581"/>
                <a:ext cx="41" cy="42"/>
              </a:xfrm>
              <a:prstGeom prst="ellipse">
                <a:avLst/>
              </a:prstGeom>
              <a:gradFill rotWithShape="1">
                <a:gsLst>
                  <a:gs pos="0">
                    <a:srgbClr val="FFA993">
                      <a:alpha val="79999"/>
                    </a:srgbClr>
                  </a:gs>
                  <a:gs pos="100000">
                    <a:srgbClr val="FF3300">
                      <a:alpha val="79999"/>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7" name="Oval 90">
                <a:extLst>
                  <a:ext uri="{FF2B5EF4-FFF2-40B4-BE49-F238E27FC236}">
                    <a16:creationId xmlns:a16="http://schemas.microsoft.com/office/drawing/2014/main" xmlns="" id="{D5519BE1-73A0-4014-9B9B-9B45744C47BA}"/>
                  </a:ext>
                </a:extLst>
              </p:cNvPr>
              <p:cNvSpPr>
                <a:spLocks noChangeArrowheads="1"/>
              </p:cNvSpPr>
              <p:nvPr/>
            </p:nvSpPr>
            <p:spPr bwMode="auto">
              <a:xfrm rot="2219994" flipV="1">
                <a:off x="2771" y="2563"/>
                <a:ext cx="41" cy="42"/>
              </a:xfrm>
              <a:prstGeom prst="ellipse">
                <a:avLst/>
              </a:prstGeom>
              <a:gradFill rotWithShape="1">
                <a:gsLst>
                  <a:gs pos="0">
                    <a:srgbClr val="FFA993">
                      <a:alpha val="60001"/>
                    </a:srgbClr>
                  </a:gs>
                  <a:gs pos="100000">
                    <a:srgbClr val="FF3300">
                      <a:alpha val="60001"/>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8" name="Oval 91">
                <a:extLst>
                  <a:ext uri="{FF2B5EF4-FFF2-40B4-BE49-F238E27FC236}">
                    <a16:creationId xmlns:a16="http://schemas.microsoft.com/office/drawing/2014/main" xmlns="" id="{16E47A73-CD64-4078-994E-8CB10AAFADD5}"/>
                  </a:ext>
                </a:extLst>
              </p:cNvPr>
              <p:cNvSpPr>
                <a:spLocks noChangeArrowheads="1"/>
              </p:cNvSpPr>
              <p:nvPr/>
            </p:nvSpPr>
            <p:spPr bwMode="auto">
              <a:xfrm rot="2219994" flipV="1">
                <a:off x="2737" y="2563"/>
                <a:ext cx="41" cy="42"/>
              </a:xfrm>
              <a:prstGeom prst="ellipse">
                <a:avLst/>
              </a:prstGeom>
              <a:gradFill rotWithShape="1">
                <a:gsLst>
                  <a:gs pos="0">
                    <a:srgbClr val="FFA993">
                      <a:alpha val="39998"/>
                    </a:srgbClr>
                  </a:gs>
                  <a:gs pos="100000">
                    <a:srgbClr val="FF3300">
                      <a:alpha val="39998"/>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sp>
            <p:nvSpPr>
              <p:cNvPr id="11329" name="Oval 92">
                <a:extLst>
                  <a:ext uri="{FF2B5EF4-FFF2-40B4-BE49-F238E27FC236}">
                    <a16:creationId xmlns:a16="http://schemas.microsoft.com/office/drawing/2014/main" xmlns="" id="{FD913F06-7E60-4ADE-A0CC-4D1C7259DF91}"/>
                  </a:ext>
                </a:extLst>
              </p:cNvPr>
              <p:cNvSpPr>
                <a:spLocks noChangeArrowheads="1"/>
              </p:cNvSpPr>
              <p:nvPr/>
            </p:nvSpPr>
            <p:spPr bwMode="auto">
              <a:xfrm rot="2219994" flipV="1">
                <a:off x="2705" y="2573"/>
                <a:ext cx="41" cy="42"/>
              </a:xfrm>
              <a:prstGeom prst="ellipse">
                <a:avLst/>
              </a:prstGeom>
              <a:gradFill rotWithShape="1">
                <a:gsLst>
                  <a:gs pos="0">
                    <a:srgbClr val="FFA993">
                      <a:alpha val="20000"/>
                    </a:srgbClr>
                  </a:gs>
                  <a:gs pos="100000">
                    <a:srgbClr val="FF3300">
                      <a:alpha val="20000"/>
                    </a:srgbClr>
                  </a:gs>
                </a:gsLst>
                <a:path path="shape">
                  <a:fillToRect l="50000" t="50000" r="50000" b="50000"/>
                </a:path>
              </a:gradFill>
              <a:ln>
                <a:noFill/>
              </a:ln>
              <a:extLst>
                <a:ext uri="{91240B29-F687-4F45-9708-019B960494DF}">
                  <a14:hiddenLine xmlns:a14="http://schemas.microsoft.com/office/drawing/2010/main" xmlns="" w="19050" algn="ctr">
                    <a:solidFill>
                      <a:srgbClr val="000000"/>
                    </a:solidFill>
                    <a:round/>
                    <a:headEnd/>
                    <a:tailEnd/>
                  </a14:hiddenLine>
                </a:ext>
              </a:extLst>
            </p:spPr>
            <p:txBody>
              <a:bodyPr wrap="none"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l-GR" sz="2400">
                  <a:latin typeface="Times New Roman" panose="02020603050405020304" pitchFamily="18" charset="0"/>
                </a:endParaRPr>
              </a:p>
            </p:txBody>
          </p:sp>
        </p:grpSp>
      </p:grpSp>
      <p:sp>
        <p:nvSpPr>
          <p:cNvPr id="11303" name="Text Box 93">
            <a:extLst>
              <a:ext uri="{FF2B5EF4-FFF2-40B4-BE49-F238E27FC236}">
                <a16:creationId xmlns:a16="http://schemas.microsoft.com/office/drawing/2014/main" xmlns="" id="{4550945F-B4F3-40CB-A9CF-0B04A0B4E385}"/>
              </a:ext>
            </a:extLst>
          </p:cNvPr>
          <p:cNvSpPr txBox="1">
            <a:spLocks noChangeArrowheads="1"/>
          </p:cNvSpPr>
          <p:nvPr/>
        </p:nvSpPr>
        <p:spPr bwMode="auto">
          <a:xfrm>
            <a:off x="3319463" y="5407025"/>
            <a:ext cx="13335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2400">
                <a:solidFill>
                  <a:schemeClr val="hlink"/>
                </a:solidFill>
                <a:latin typeface="Times New Roman" panose="02020603050405020304" pitchFamily="18" charset="0"/>
              </a:rPr>
              <a:t>Na</a:t>
            </a:r>
            <a:r>
              <a:rPr lang="en-GB" altLang="el-GR" sz="2400" baseline="30000">
                <a:solidFill>
                  <a:schemeClr val="hlink"/>
                </a:solidFill>
                <a:latin typeface="Times New Roman" panose="02020603050405020304" pitchFamily="18" charset="0"/>
              </a:rPr>
              <a:t>+</a:t>
            </a:r>
            <a:r>
              <a:rPr lang="en-GB" altLang="el-GR" sz="2400">
                <a:solidFill>
                  <a:schemeClr val="hlink"/>
                </a:solidFill>
                <a:latin typeface="Times New Roman" panose="02020603050405020304" pitchFamily="18" charset="0"/>
              </a:rPr>
              <a:t> retention</a:t>
            </a:r>
            <a:endParaRPr lang="en-US" altLang="el-GR" sz="2400">
              <a:solidFill>
                <a:schemeClr val="hlink"/>
              </a:solidFill>
              <a:latin typeface="Times New Roman" panose="02020603050405020304" pitchFamily="18" charset="0"/>
            </a:endParaRPr>
          </a:p>
        </p:txBody>
      </p:sp>
      <p:sp>
        <p:nvSpPr>
          <p:cNvPr id="312414" name="Oval 94">
            <a:extLst>
              <a:ext uri="{FF2B5EF4-FFF2-40B4-BE49-F238E27FC236}">
                <a16:creationId xmlns:a16="http://schemas.microsoft.com/office/drawing/2014/main" xmlns="" id="{24FE888F-98DE-4667-824F-D1258943196F}"/>
              </a:ext>
            </a:extLst>
          </p:cNvPr>
          <p:cNvSpPr>
            <a:spLocks noChangeArrowheads="1"/>
          </p:cNvSpPr>
          <p:nvPr/>
        </p:nvSpPr>
        <p:spPr bwMode="auto">
          <a:xfrm>
            <a:off x="4259263" y="4803775"/>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312415" name="Oval 95">
            <a:extLst>
              <a:ext uri="{FF2B5EF4-FFF2-40B4-BE49-F238E27FC236}">
                <a16:creationId xmlns:a16="http://schemas.microsoft.com/office/drawing/2014/main" xmlns="" id="{21791667-11AA-4D68-A9D2-2074F8A18446}"/>
              </a:ext>
            </a:extLst>
          </p:cNvPr>
          <p:cNvSpPr>
            <a:spLocks noChangeArrowheads="1"/>
          </p:cNvSpPr>
          <p:nvPr/>
        </p:nvSpPr>
        <p:spPr bwMode="auto">
          <a:xfrm>
            <a:off x="4060825" y="5102225"/>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312416" name="Oval 96">
            <a:extLst>
              <a:ext uri="{FF2B5EF4-FFF2-40B4-BE49-F238E27FC236}">
                <a16:creationId xmlns:a16="http://schemas.microsoft.com/office/drawing/2014/main" xmlns="" id="{E3103D8E-E619-43AA-BFC3-807D54BD1A64}"/>
              </a:ext>
            </a:extLst>
          </p:cNvPr>
          <p:cNvSpPr>
            <a:spLocks noChangeArrowheads="1"/>
          </p:cNvSpPr>
          <p:nvPr/>
        </p:nvSpPr>
        <p:spPr bwMode="auto">
          <a:xfrm>
            <a:off x="4056063" y="5597525"/>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312417" name="Oval 97">
            <a:extLst>
              <a:ext uri="{FF2B5EF4-FFF2-40B4-BE49-F238E27FC236}">
                <a16:creationId xmlns:a16="http://schemas.microsoft.com/office/drawing/2014/main" xmlns="" id="{446D6E4A-03CA-4C68-93F1-6E01789CA0C9}"/>
              </a:ext>
            </a:extLst>
          </p:cNvPr>
          <p:cNvSpPr>
            <a:spLocks noChangeArrowheads="1"/>
          </p:cNvSpPr>
          <p:nvPr/>
        </p:nvSpPr>
        <p:spPr bwMode="auto">
          <a:xfrm>
            <a:off x="4186238" y="6045200"/>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11308" name="Text Box 98">
            <a:extLst>
              <a:ext uri="{FF2B5EF4-FFF2-40B4-BE49-F238E27FC236}">
                <a16:creationId xmlns:a16="http://schemas.microsoft.com/office/drawing/2014/main" xmlns="" id="{E29899D9-EE83-4EA8-84E9-4E06085FCA14}"/>
              </a:ext>
            </a:extLst>
          </p:cNvPr>
          <p:cNvSpPr txBox="1">
            <a:spLocks noChangeArrowheads="1"/>
          </p:cNvSpPr>
          <p:nvPr/>
        </p:nvSpPr>
        <p:spPr bwMode="auto">
          <a:xfrm>
            <a:off x="890588" y="4889500"/>
            <a:ext cx="5984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l-GR" sz="2400">
                <a:latin typeface="Times New Roman" panose="02020603050405020304" pitchFamily="18" charset="0"/>
              </a:rPr>
              <a:t>Renin</a:t>
            </a:r>
          </a:p>
        </p:txBody>
      </p:sp>
      <p:sp>
        <p:nvSpPr>
          <p:cNvPr id="11309" name="Text Box 99">
            <a:extLst>
              <a:ext uri="{FF2B5EF4-FFF2-40B4-BE49-F238E27FC236}">
                <a16:creationId xmlns:a16="http://schemas.microsoft.com/office/drawing/2014/main" xmlns="" id="{A045B81D-888A-4227-A889-7962BC2A2FF2}"/>
              </a:ext>
            </a:extLst>
          </p:cNvPr>
          <p:cNvSpPr txBox="1">
            <a:spLocks noChangeArrowheads="1"/>
          </p:cNvSpPr>
          <p:nvPr/>
        </p:nvSpPr>
        <p:spPr bwMode="auto">
          <a:xfrm>
            <a:off x="6011863" y="3321050"/>
            <a:ext cx="31321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l-GR" sz="2400">
                <a:solidFill>
                  <a:schemeClr val="tx2"/>
                </a:solidFill>
                <a:latin typeface="Times New Roman" panose="02020603050405020304" pitchFamily="18" charset="0"/>
              </a:rPr>
              <a:t>RAAS</a:t>
            </a:r>
            <a:endParaRPr lang="el-GR" altLang="el-GR" sz="2400">
              <a:solidFill>
                <a:schemeClr val="tx2"/>
              </a:solidFill>
              <a:latin typeface="Times New Roman" panose="02020603050405020304" pitchFamily="18" charset="0"/>
            </a:endParaRPr>
          </a:p>
        </p:txBody>
      </p:sp>
      <p:sp>
        <p:nvSpPr>
          <p:cNvPr id="11310" name="Text Box 100">
            <a:extLst>
              <a:ext uri="{FF2B5EF4-FFF2-40B4-BE49-F238E27FC236}">
                <a16:creationId xmlns:a16="http://schemas.microsoft.com/office/drawing/2014/main" xmlns="" id="{FDBF340D-2AEE-4E4F-ACFF-BFAC2E896D9A}"/>
              </a:ext>
            </a:extLst>
          </p:cNvPr>
          <p:cNvSpPr txBox="1">
            <a:spLocks noChangeArrowheads="1"/>
          </p:cNvSpPr>
          <p:nvPr/>
        </p:nvSpPr>
        <p:spPr bwMode="auto">
          <a:xfrm>
            <a:off x="4103688" y="2744788"/>
            <a:ext cx="1044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1600">
                <a:latin typeface="Verdana" panose="020B0604030504040204" pitchFamily="34" charset="0"/>
              </a:rPr>
              <a:t>ACE1</a:t>
            </a:r>
            <a:endParaRPr lang="el-GR" altLang="el-GR" sz="1600">
              <a:latin typeface="Verdana" panose="020B0604030504040204" pitchFamily="34" charset="0"/>
            </a:endParaRPr>
          </a:p>
        </p:txBody>
      </p:sp>
      <p:sp>
        <p:nvSpPr>
          <p:cNvPr id="11311" name="TextBox 100">
            <a:extLst>
              <a:ext uri="{FF2B5EF4-FFF2-40B4-BE49-F238E27FC236}">
                <a16:creationId xmlns:a16="http://schemas.microsoft.com/office/drawing/2014/main" xmlns="" id="{0BF011A7-4E67-443F-8049-661DBE6A34BE}"/>
              </a:ext>
            </a:extLst>
          </p:cNvPr>
          <p:cNvSpPr txBox="1">
            <a:spLocks noChangeArrowheads="1"/>
          </p:cNvSpPr>
          <p:nvPr/>
        </p:nvSpPr>
        <p:spPr bwMode="auto">
          <a:xfrm>
            <a:off x="381000" y="152400"/>
            <a:ext cx="69786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800">
                <a:solidFill>
                  <a:schemeClr val="bg1"/>
                </a:solidFill>
                <a:latin typeface="Times New Roman" panose="02020603050405020304" pitchFamily="18" charset="0"/>
              </a:rPr>
              <a:t>Renin-Angiotensin-Aldosterone System</a:t>
            </a:r>
            <a:endParaRPr lang="el-GR" altLang="el-GR" sz="2800">
              <a:solidFill>
                <a:schemeClr val="bg1"/>
              </a:solidFill>
              <a:latin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8A98140F-32C6-451F-91D0-5D22C636E52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4AD37A43-99C7-461C-A586-6F6AB2133C89}"/>
              </a:ext>
            </a:extLst>
          </p:cNvPr>
          <p:cNvSpPr>
            <a:spLocks noGrp="1"/>
          </p:cNvSpPr>
          <p:nvPr>
            <p:ph type="title"/>
          </p:nvPr>
        </p:nvSpPr>
        <p:spPr/>
        <p:txBody>
          <a:bodyPr/>
          <a:lstStyle/>
          <a:p>
            <a:pPr eaLnBrk="1" hangingPunct="1"/>
            <a:r>
              <a:rPr lang="en-GB" altLang="el-GR" sz="3600"/>
              <a:t>Sympathetic Nervous System</a:t>
            </a:r>
          </a:p>
        </p:txBody>
      </p:sp>
      <p:sp>
        <p:nvSpPr>
          <p:cNvPr id="12291" name="Rectangle 5">
            <a:extLst>
              <a:ext uri="{FF2B5EF4-FFF2-40B4-BE49-F238E27FC236}">
                <a16:creationId xmlns:a16="http://schemas.microsoft.com/office/drawing/2014/main" xmlns="" id="{BE64A547-CBB1-415D-86D4-5065A8816786}"/>
              </a:ext>
            </a:extLst>
          </p:cNvPr>
          <p:cNvSpPr>
            <a:spLocks noGrp="1"/>
          </p:cNvSpPr>
          <p:nvPr>
            <p:ph type="body" idx="1"/>
          </p:nvPr>
        </p:nvSpPr>
        <p:spPr>
          <a:xfrm>
            <a:off x="457200" y="914400"/>
            <a:ext cx="8001000" cy="3657600"/>
          </a:xfrm>
        </p:spPr>
        <p:txBody>
          <a:bodyPr/>
          <a:lstStyle/>
          <a:p>
            <a:pPr eaLnBrk="1" hangingPunct="1"/>
            <a:r>
              <a:rPr lang="en-GB" altLang="el-GR" sz="2800"/>
              <a:t>Sympathetic system activation produces</a:t>
            </a:r>
          </a:p>
          <a:p>
            <a:pPr lvl="1" eaLnBrk="1" hangingPunct="1"/>
            <a:r>
              <a:rPr lang="en-GB" altLang="el-GR" sz="2400"/>
              <a:t>vasoconstriction</a:t>
            </a:r>
          </a:p>
          <a:p>
            <a:pPr lvl="1" eaLnBrk="1" hangingPunct="1"/>
            <a:r>
              <a:rPr lang="en-GB" altLang="el-GR" sz="2400"/>
              <a:t>reflex tachycardia</a:t>
            </a:r>
          </a:p>
          <a:p>
            <a:pPr lvl="1" eaLnBrk="1" hangingPunct="1"/>
            <a:r>
              <a:rPr lang="en-GB" altLang="el-GR" sz="2400"/>
              <a:t>increased cardiac output</a:t>
            </a:r>
          </a:p>
          <a:p>
            <a:pPr eaLnBrk="1" hangingPunct="1"/>
            <a:r>
              <a:rPr lang="en-GB" altLang="el-GR" sz="2800"/>
              <a:t>The actions of the sympathetic system are rapid and account for </a:t>
            </a:r>
            <a:r>
              <a:rPr lang="en-GB" altLang="el-GR" sz="2800" b="1">
                <a:solidFill>
                  <a:srgbClr val="FF0000"/>
                </a:solidFill>
              </a:rPr>
              <a:t>second to second  blood pressure control</a:t>
            </a:r>
            <a:endParaRPr lang="en-US" altLang="el-GR" sz="2800" b="1">
              <a:solidFill>
                <a:srgbClr val="FF0000"/>
              </a:solidFill>
            </a:endParaRPr>
          </a:p>
        </p:txBody>
      </p:sp>
      <p:pic>
        <p:nvPicPr>
          <p:cNvPr id="12292" name="Picture 1029" descr="Related image">
            <a:extLst>
              <a:ext uri="{FF2B5EF4-FFF2-40B4-BE49-F238E27FC236}">
                <a16:creationId xmlns:a16="http://schemas.microsoft.com/office/drawing/2014/main" xmlns="" id="{6956607C-83F5-4875-B1B0-BD6624FBBFA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35655" b="22005"/>
          <a:stretch>
            <a:fillRect/>
          </a:stretch>
        </p:blipFill>
        <p:spPr bwMode="auto">
          <a:xfrm>
            <a:off x="1219200" y="4191000"/>
            <a:ext cx="671036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AutoShape 1031" descr="Related image">
            <a:extLst>
              <a:ext uri="{FF2B5EF4-FFF2-40B4-BE49-F238E27FC236}">
                <a16:creationId xmlns:a16="http://schemas.microsoft.com/office/drawing/2014/main" xmlns="" id="{EC6044C3-1C0B-42BB-BF84-1D249ED13170}"/>
              </a:ext>
            </a:extLst>
          </p:cNvPr>
          <p:cNvSpPr>
            <a:spLocks noChangeAspect="1" noChangeArrowheads="1"/>
          </p:cNvSpPr>
          <p:nvPr/>
        </p:nvSpPr>
        <p:spPr bwMode="auto">
          <a:xfrm>
            <a:off x="168275" y="-966788"/>
            <a:ext cx="4552950" cy="2028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2294" name="AutoShape 1033" descr="Related image">
            <a:extLst>
              <a:ext uri="{FF2B5EF4-FFF2-40B4-BE49-F238E27FC236}">
                <a16:creationId xmlns:a16="http://schemas.microsoft.com/office/drawing/2014/main" xmlns="" id="{868100B5-6881-4EF8-8FAE-EBA762D92AAD}"/>
              </a:ext>
            </a:extLst>
          </p:cNvPr>
          <p:cNvSpPr>
            <a:spLocks noChangeAspect="1" noChangeArrowheads="1"/>
          </p:cNvSpPr>
          <p:nvPr/>
        </p:nvSpPr>
        <p:spPr bwMode="auto">
          <a:xfrm>
            <a:off x="168275" y="-966788"/>
            <a:ext cx="4552950" cy="2028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A364F500-EC66-4090-A80D-0A5CEDC6DE8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Image result for goldblatt harry">
            <a:extLst>
              <a:ext uri="{FF2B5EF4-FFF2-40B4-BE49-F238E27FC236}">
                <a16:creationId xmlns:a16="http://schemas.microsoft.com/office/drawing/2014/main" xmlns="" id="{BFEB15E0-7FA1-4B0A-9F8B-62F9D7A95CE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27813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2" descr="Image result for goldblatt models">
            <a:extLst>
              <a:ext uri="{FF2B5EF4-FFF2-40B4-BE49-F238E27FC236}">
                <a16:creationId xmlns:a16="http://schemas.microsoft.com/office/drawing/2014/main" xmlns="" id="{7D347D0F-7AB9-4135-9073-A2976AFA671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09800" y="1524000"/>
            <a:ext cx="7135813"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AutoShape 2" descr="Image result for goldblatt">
            <a:extLst>
              <a:ext uri="{FF2B5EF4-FFF2-40B4-BE49-F238E27FC236}">
                <a16:creationId xmlns:a16="http://schemas.microsoft.com/office/drawing/2014/main" xmlns="" id="{3E8E7A9D-9515-4634-8490-E3E667673BD1}"/>
              </a:ext>
            </a:extLst>
          </p:cNvPr>
          <p:cNvSpPr>
            <a:spLocks noChangeAspect="1" noChangeArrowheads="1"/>
          </p:cNvSpPr>
          <p:nvPr/>
        </p:nvSpPr>
        <p:spPr bwMode="auto">
          <a:xfrm>
            <a:off x="168275" y="-1150938"/>
            <a:ext cx="1428750" cy="2400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3317" name="AutoShape 4" descr="Image result for goldblatt">
            <a:extLst>
              <a:ext uri="{FF2B5EF4-FFF2-40B4-BE49-F238E27FC236}">
                <a16:creationId xmlns:a16="http://schemas.microsoft.com/office/drawing/2014/main" xmlns="" id="{600F1B2C-8C29-4C22-ADC9-96743595A30C}"/>
              </a:ext>
            </a:extLst>
          </p:cNvPr>
          <p:cNvSpPr>
            <a:spLocks noChangeAspect="1" noChangeArrowheads="1"/>
          </p:cNvSpPr>
          <p:nvPr/>
        </p:nvSpPr>
        <p:spPr bwMode="auto">
          <a:xfrm>
            <a:off x="168275" y="-1150938"/>
            <a:ext cx="1428750" cy="2400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3318" name="AutoShape 6" descr="Image result for goldblatt harry">
            <a:extLst>
              <a:ext uri="{FF2B5EF4-FFF2-40B4-BE49-F238E27FC236}">
                <a16:creationId xmlns:a16="http://schemas.microsoft.com/office/drawing/2014/main" xmlns="" id="{06548A8A-7599-4AEC-A1BC-F84A6CC54145}"/>
              </a:ext>
            </a:extLst>
          </p:cNvPr>
          <p:cNvSpPr>
            <a:spLocks noChangeAspect="1" noChangeArrowheads="1"/>
          </p:cNvSpPr>
          <p:nvPr/>
        </p:nvSpPr>
        <p:spPr bwMode="auto">
          <a:xfrm>
            <a:off x="168275" y="-1096963"/>
            <a:ext cx="1790700" cy="228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sp>
        <p:nvSpPr>
          <p:cNvPr id="13319" name="AutoShape 8" descr="Image result for goldblatt harry">
            <a:extLst>
              <a:ext uri="{FF2B5EF4-FFF2-40B4-BE49-F238E27FC236}">
                <a16:creationId xmlns:a16="http://schemas.microsoft.com/office/drawing/2014/main" xmlns="" id="{6C464CDA-80B8-46A2-BE5C-454157F050D4}"/>
              </a:ext>
            </a:extLst>
          </p:cNvPr>
          <p:cNvSpPr>
            <a:spLocks noChangeAspect="1" noChangeArrowheads="1"/>
          </p:cNvSpPr>
          <p:nvPr/>
        </p:nvSpPr>
        <p:spPr bwMode="auto">
          <a:xfrm>
            <a:off x="168275" y="-1096963"/>
            <a:ext cx="1790700" cy="228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2400">
              <a:latin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49244DAE-5881-479B-9AC1-1FA5DB824A2E}"/>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7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2928</TotalTime>
  <Words>1384</Words>
  <Application>Microsoft Office PowerPoint</Application>
  <PresentationFormat>Προβολή στην οθόνη (4:3)</PresentationFormat>
  <Paragraphs>240</Paragraphs>
  <Slides>52</Slides>
  <Notes>10</Notes>
  <HiddenSlides>0</HiddenSlides>
  <MMClips>52</MMClips>
  <ScaleCrop>false</ScaleCrop>
  <HeadingPairs>
    <vt:vector size="6" baseType="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52</vt:i4>
      </vt:variant>
    </vt:vector>
  </HeadingPairs>
  <TitlesOfParts>
    <vt:vector size="56" baseType="lpstr">
      <vt:lpstr>Θέμα του Office</vt:lpstr>
      <vt:lpstr>Photo Editor Photo</vt:lpstr>
      <vt:lpstr>Chart</vt:lpstr>
      <vt:lpstr>Bitmap Image</vt:lpstr>
      <vt:lpstr>Αρτηριακή Υπέρταση</vt:lpstr>
      <vt:lpstr>Διαφάνεια 2</vt:lpstr>
      <vt:lpstr>Διαφάνεια 3</vt:lpstr>
      <vt:lpstr>Διαφάνεια 4</vt:lpstr>
      <vt:lpstr>Διαφάνεια 5</vt:lpstr>
      <vt:lpstr>Διαφάνεια 6</vt:lpstr>
      <vt:lpstr>Διαφάνεια 7</vt:lpstr>
      <vt:lpstr>Sympathetic Nervous System</vt:lpstr>
      <vt:lpstr>Διαφάνεια 9</vt:lpstr>
      <vt:lpstr>Διαφάνεια 10</vt:lpstr>
      <vt:lpstr>Hypertension travels along with the kidney!</vt:lpstr>
      <vt:lpstr>Διαφάνεια 12</vt:lpstr>
      <vt:lpstr>Διαφάνεια 13</vt:lpstr>
      <vt:lpstr>Διαφάνεια 14</vt:lpstr>
      <vt:lpstr>Διαφάνεια 15</vt:lpstr>
      <vt:lpstr>Διαφάνεια 16</vt:lpstr>
      <vt:lpstr>Denton D et al. The effect of increased salt intake on blood pressure in chimpanzees.  Nat Med 1995;1:1009-16.</vt:lpstr>
      <vt:lpstr>Relatively salt-sensitive groups of people</vt:lpstr>
      <vt:lpstr>Prevalence of Hypertension in US by Obesity Class and Sex</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Hypertension Treatment Effect  Mirrors Observational Data</vt:lpstr>
      <vt:lpstr>Διαφάνεια 30</vt:lpstr>
      <vt:lpstr>Διαφάνεια 31</vt:lpstr>
      <vt:lpstr>Διαφάνεια 32</vt:lpstr>
      <vt:lpstr>Διαφάνεια 33</vt:lpstr>
      <vt:lpstr>Διαφάνεια 34</vt:lpstr>
      <vt:lpstr>Διαφάνεια 35</vt:lpstr>
      <vt:lpstr>Διαφάνεια 36</vt:lpstr>
      <vt:lpstr>Το διαβητογόνο δυναμικό των συνδυασμών θειαζιδικού τύπου διουρητικού και β-αποκλειστή σε ασθενείς με υπέρταση</vt:lpstr>
      <vt:lpstr>Αντιϋπερτασικά φάρμακα Επιλογή φαρμάκων</vt:lpstr>
      <vt:lpstr>Διαφάνεια 39</vt:lpstr>
      <vt:lpstr>Διαφάνεια 40</vt:lpstr>
      <vt:lpstr>Διαφάνεια 41</vt:lpstr>
      <vt:lpstr>Διαφάνεια 42</vt:lpstr>
      <vt:lpstr>Διαφάνεια 43</vt:lpstr>
      <vt:lpstr>Primary hyperaldosteronism 2/3 bilateral hyperplasia, 1/3 adenoma (Conn’ syndrome)  M:F =&gt; 1:2, 30-50 yo -Hypertension -Hypokalemia (95%)    ή Κ+ 3.4-3.7 meq/L -Μetabolic Alkalosis -Low Renin - High Aldo</vt:lpstr>
      <vt:lpstr>Pheochromocytoma</vt:lpstr>
      <vt:lpstr>Pheo: Signs &amp; Symptoms</vt:lpstr>
      <vt:lpstr>Pheo: ‘Rule of 10’</vt:lpstr>
      <vt:lpstr>Localization: Imaging</vt:lpstr>
      <vt:lpstr>Pheo Management</vt:lpstr>
      <vt:lpstr>Διαφάνεια 50</vt:lpstr>
      <vt:lpstr>Διαφάνεια 51</vt:lpstr>
      <vt:lpstr>Διαφάνεια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ΠΑΡΟΥΣΙΑΣΕΙΣ ESC (I)</dc:title>
  <dc:creator>I Ikonomidis</dc:creator>
  <cp:lastModifiedBy>epost</cp:lastModifiedBy>
  <cp:revision>167</cp:revision>
  <dcterms:created xsi:type="dcterms:W3CDTF">2006-07-04T16:33:14Z</dcterms:created>
  <dcterms:modified xsi:type="dcterms:W3CDTF">2020-05-12T10:25:08Z</dcterms:modified>
</cp:coreProperties>
</file>