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414" r:id="rId3"/>
    <p:sldId id="257" r:id="rId4"/>
    <p:sldId id="258" r:id="rId5"/>
    <p:sldId id="409" r:id="rId6"/>
    <p:sldId id="416" r:id="rId7"/>
    <p:sldId id="403" r:id="rId8"/>
    <p:sldId id="776" r:id="rId9"/>
    <p:sldId id="410" r:id="rId10"/>
    <p:sldId id="423" r:id="rId11"/>
    <p:sldId id="781" r:id="rId12"/>
    <p:sldId id="401" r:id="rId13"/>
    <p:sldId id="412" r:id="rId14"/>
    <p:sldId id="413" r:id="rId15"/>
    <p:sldId id="417" r:id="rId16"/>
    <p:sldId id="418" r:id="rId17"/>
    <p:sldId id="329" r:id="rId18"/>
    <p:sldId id="786" r:id="rId19"/>
    <p:sldId id="501" r:id="rId20"/>
    <p:sldId id="419" r:id="rId21"/>
    <p:sldId id="778" r:id="rId22"/>
    <p:sldId id="779" r:id="rId23"/>
    <p:sldId id="411" r:id="rId24"/>
    <p:sldId id="282" r:id="rId25"/>
    <p:sldId id="780" r:id="rId26"/>
    <p:sldId id="782" r:id="rId27"/>
    <p:sldId id="300" r:id="rId28"/>
    <p:sldId id="301" r:id="rId29"/>
    <p:sldId id="774" r:id="rId30"/>
    <p:sldId id="424" r:id="rId31"/>
    <p:sldId id="296" r:id="rId32"/>
    <p:sldId id="783" r:id="rId33"/>
    <p:sldId id="775" r:id="rId34"/>
    <p:sldId id="271" r:id="rId35"/>
    <p:sldId id="784" r:id="rId36"/>
    <p:sldId id="430" r:id="rId37"/>
    <p:sldId id="431" r:id="rId38"/>
    <p:sldId id="432" r:id="rId39"/>
    <p:sldId id="503" r:id="rId40"/>
    <p:sldId id="436" r:id="rId41"/>
    <p:sldId id="509" r:id="rId42"/>
    <p:sldId id="313" r:id="rId43"/>
    <p:sldId id="437" r:id="rId44"/>
    <p:sldId id="438" r:id="rId45"/>
    <p:sldId id="510" r:id="rId46"/>
    <p:sldId id="435" r:id="rId47"/>
    <p:sldId id="312" r:id="rId48"/>
    <p:sldId id="310" r:id="rId49"/>
    <p:sldId id="504" r:id="rId50"/>
    <p:sldId id="508" r:id="rId51"/>
    <p:sldId id="261" r:id="rId52"/>
    <p:sldId id="505" r:id="rId53"/>
    <p:sldId id="262" r:id="rId54"/>
    <p:sldId id="264" r:id="rId55"/>
    <p:sldId id="286" r:id="rId56"/>
    <p:sldId id="266" r:id="rId57"/>
    <p:sldId id="263" r:id="rId58"/>
    <p:sldId id="506" r:id="rId59"/>
    <p:sldId id="507" r:id="rId60"/>
    <p:sldId id="280" r:id="rId61"/>
    <p:sldId id="260" r:id="rId62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5493"/>
    <a:srgbClr val="FF6600"/>
    <a:srgbClr val="0066FF"/>
    <a:srgbClr val="D6ECEE"/>
    <a:srgbClr val="D096FC"/>
    <a:srgbClr val="CC6600"/>
    <a:srgbClr val="F6713C"/>
    <a:srgbClr val="FF996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1713" autoAdjust="0"/>
  </p:normalViewPr>
  <p:slideViewPr>
    <p:cSldViewPr>
      <p:cViewPr varScale="1">
        <p:scale>
          <a:sx n="59" d="100"/>
          <a:sy n="59" d="100"/>
        </p:scale>
        <p:origin x="1810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A126AA8-21C7-4F9C-9D41-D18AC15DB5F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60612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Το δέρμα καλύπτει εξολοκλήρου της εξωτερική επιφάνεια του </a:t>
            </a:r>
            <a:r>
              <a:rPr lang="el-GR" dirty="0" err="1"/>
              <a:t>ανθρώποινου</a:t>
            </a:r>
            <a:r>
              <a:rPr lang="el-GR" dirty="0"/>
              <a:t> σώματος</a:t>
            </a: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9358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E7441C-4D78-4955-BB56-F7AD96D12C9D}" type="slidenum">
              <a:rPr lang="el-GR" smtClean="0">
                <a:cs typeface="Arial" charset="0"/>
              </a:rPr>
              <a:pPr/>
              <a:t>35</a:t>
            </a:fld>
            <a:endParaRPr lang="el-GR">
              <a:cs typeface="Arial" charset="0"/>
            </a:endParaRPr>
          </a:p>
        </p:txBody>
      </p:sp>
      <p:sp>
        <p:nvSpPr>
          <p:cNvPr id="76803" name="Text Box 2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3213"/>
          </a:xfrm>
          <a:noFill/>
          <a:ln/>
        </p:spPr>
        <p:txBody>
          <a:bodyPr wrap="none" anchor="ctr"/>
          <a:lstStyle/>
          <a:p>
            <a:pPr defTabSz="449263"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04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b="1" dirty="0"/>
              <a:t>Το δέρμα παρουσιάζει </a:t>
            </a:r>
            <a:r>
              <a:rPr lang="el-GR" altLang="en-US" b="1" dirty="0" err="1"/>
              <a:t>αφθονότατη</a:t>
            </a:r>
            <a:r>
              <a:rPr lang="el-GR" altLang="en-US" b="1" dirty="0"/>
              <a:t> νεύρωση</a:t>
            </a:r>
            <a:r>
              <a:rPr lang="el-GR" altLang="en-US" dirty="0"/>
              <a:t>. Οι νευρικές απολήξεις εισέρχονται στο υπόδερμα και σχηματίζουν ένα δίκτυο ινών στο ανώτερο χόριο. </a:t>
            </a:r>
            <a:r>
              <a:rPr lang="el-GR" altLang="en-US" i="1" dirty="0"/>
              <a:t>Μερικές διαπερνούν τη βασική μεμβράνη</a:t>
            </a:r>
            <a:r>
              <a:rPr lang="el-GR" altLang="en-US" dirty="0"/>
              <a:t> </a:t>
            </a:r>
            <a:r>
              <a:rPr lang="el-GR" altLang="en-US" b="1" dirty="0"/>
              <a:t>αλλά δεν προχωρούν πολύ μέσα στην επιδερμίδα</a:t>
            </a:r>
            <a:r>
              <a:rPr lang="el-GR" altLang="en-US" dirty="0"/>
              <a:t>. Οι νευρικές απολήξεις είναι </a:t>
            </a:r>
            <a:r>
              <a:rPr lang="el-GR" altLang="en-US" b="1" dirty="0"/>
              <a:t>είτε ελεύθερες</a:t>
            </a:r>
            <a:r>
              <a:rPr lang="el-GR" altLang="en-US" dirty="0"/>
              <a:t> είτε </a:t>
            </a:r>
            <a:r>
              <a:rPr lang="el-GR" altLang="en-US" b="1" dirty="0"/>
              <a:t>ενσωματωμένες σε εξειδικευμένους αισθητικούς υποδοχείς</a:t>
            </a:r>
            <a:r>
              <a:rPr lang="el-GR" altLang="en-US" dirty="0"/>
              <a:t>. Έχουν </a:t>
            </a:r>
            <a:r>
              <a:rPr lang="el-GR" altLang="en-US" dirty="0" err="1"/>
              <a:t>περιγραφεί</a:t>
            </a:r>
            <a:r>
              <a:rPr lang="el-GR" altLang="en-US" dirty="0"/>
              <a:t> </a:t>
            </a:r>
            <a:r>
              <a:rPr lang="el-GR" altLang="en-US" b="1" dirty="0"/>
              <a:t>δύο κύριες</a:t>
            </a:r>
            <a:r>
              <a:rPr lang="el-GR" altLang="en-US" dirty="0"/>
              <a:t> κατηγορίες αισθητικών υποδοχέων, </a:t>
            </a:r>
            <a:r>
              <a:rPr lang="el-GR" altLang="en-US" b="1" dirty="0"/>
              <a:t>οι </a:t>
            </a:r>
            <a:r>
              <a:rPr lang="el-GR" altLang="en-US" b="1" dirty="0" err="1"/>
              <a:t>μηχανουποδοχείς</a:t>
            </a:r>
            <a:r>
              <a:rPr lang="el-GR" altLang="en-US" b="1" dirty="0"/>
              <a:t> και οι </a:t>
            </a:r>
            <a:r>
              <a:rPr lang="el-GR" altLang="en-US" b="1" dirty="0" err="1"/>
              <a:t>θερμουποδοχείς</a:t>
            </a:r>
            <a:r>
              <a:rPr lang="el-GR" altLang="en-US" dirty="0"/>
              <a:t>. </a:t>
            </a:r>
            <a:r>
              <a:rPr lang="el-GR" altLang="en-US" i="1" dirty="0"/>
              <a:t>Μια άλλη κατηγορία</a:t>
            </a:r>
            <a:r>
              <a:rPr lang="el-GR" altLang="en-US" dirty="0"/>
              <a:t> υποδοχέων </a:t>
            </a:r>
            <a:r>
              <a:rPr lang="el-GR" altLang="en-US" b="1" dirty="0"/>
              <a:t>οι υποδοχείς του πόνου</a:t>
            </a:r>
            <a:r>
              <a:rPr lang="el-GR" altLang="en-US" dirty="0"/>
              <a:t>, διεγείρονται από χημικές ουσίες ή από θερμικά και μηχανικά ερεθίσματα.</a:t>
            </a:r>
          </a:p>
          <a:p>
            <a:pPr eaLnBrk="1" hangingPunct="1"/>
            <a:r>
              <a:rPr lang="el-GR" altLang="en-US" dirty="0"/>
              <a:t>Τα νεύρα είναι </a:t>
            </a:r>
            <a:r>
              <a:rPr lang="el-GR" altLang="en-US" b="1" i="1" u="sng" dirty="0"/>
              <a:t>αισθητικά</a:t>
            </a:r>
            <a:r>
              <a:rPr lang="el-GR" altLang="en-US" dirty="0"/>
              <a:t> που εξασφαλίζουν την αίσθηση της </a:t>
            </a:r>
            <a:r>
              <a:rPr lang="el-GR" altLang="en-US" b="1" i="1" u="sng" dirty="0"/>
              <a:t>αφής, του πόνου, του κνησμού, της πίεσης, των εναλλαγών</a:t>
            </a:r>
            <a:r>
              <a:rPr lang="el-GR" altLang="en-US" b="1" i="1" dirty="0"/>
              <a:t> θερμότητας-ψύχους</a:t>
            </a:r>
            <a:r>
              <a:rPr lang="el-GR" altLang="en-US" dirty="0"/>
              <a:t> και </a:t>
            </a:r>
            <a:r>
              <a:rPr lang="el-GR" altLang="en-US" b="1" i="1" u="sng" dirty="0"/>
              <a:t>συμπαθητικά</a:t>
            </a:r>
            <a:r>
              <a:rPr lang="el-GR" altLang="en-US" dirty="0"/>
              <a:t> που εξασφαλίζουν την </a:t>
            </a:r>
            <a:r>
              <a:rPr lang="el-GR" altLang="en-US" b="1" i="1" u="sng" dirty="0" err="1"/>
              <a:t>αγγειοσύσπαση</a:t>
            </a:r>
            <a:r>
              <a:rPr lang="el-GR" altLang="en-US" b="1" i="1" u="sng" dirty="0"/>
              <a:t>, την έκκριση του ιδρώτα και του σμήγματος, την </a:t>
            </a:r>
            <a:r>
              <a:rPr lang="el-GR" altLang="en-US" b="1" i="1" u="sng" dirty="0" err="1"/>
              <a:t>ορθοτριχία</a:t>
            </a:r>
            <a:r>
              <a:rPr lang="el-GR" altLang="en-US" dirty="0"/>
              <a:t>. Παρασυμπαθητικά νεύρα δεν υπάρχουν στο δέρμα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8781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Τρίχες υπάρχουν σε όλη την επιφάνεια του ανθρωπίνου δέρματος εκτός από τις παλάμες, πέλματα, πλάγιες επιφάνειες δακτύλων, θηλή του μαστού, πόσθη και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ημιβλεννογόνους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Μαζί με κάθε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τριχικό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θύλακο συνυπάρχουν οι σμηγματογόνοι αδένες και ο ανορθωτήρας μυς της τρίχας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ορθωτήρας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μυς έχει σχήμα ταινιοειδές, συνίσταται από λείες μυϊκές ίνες ,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νευρώνεται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από το συμπαθητικό σύστημα (θερμορύθμιση)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2808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Κάθε τρίχα διέρχεται από 3 στάδια μετά τη γέννηση της α) το </a:t>
            </a:r>
            <a:r>
              <a:rPr lang="el-GR" dirty="0" err="1"/>
              <a:t>αναγενές</a:t>
            </a:r>
            <a:r>
              <a:rPr lang="el-GR" dirty="0"/>
              <a:t>, β) το </a:t>
            </a:r>
            <a:r>
              <a:rPr lang="el-GR" dirty="0" err="1"/>
              <a:t>καταγενές</a:t>
            </a:r>
            <a:r>
              <a:rPr lang="el-GR" dirty="0"/>
              <a:t>, γ) το </a:t>
            </a:r>
            <a:r>
              <a:rPr lang="el-GR" dirty="0" err="1"/>
              <a:t>τελογενές</a:t>
            </a:r>
            <a:r>
              <a:rPr lang="el-GR" dirty="0"/>
              <a:t>. Α) το </a:t>
            </a:r>
            <a:r>
              <a:rPr lang="el-GR" dirty="0" err="1"/>
              <a:t>αναγενές</a:t>
            </a:r>
            <a:r>
              <a:rPr lang="el-GR" dirty="0"/>
              <a:t> είναι το στάδιο της αύξησης και είναι το μακρύτερο σε </a:t>
            </a:r>
            <a:r>
              <a:rPr lang="el-GR" dirty="0" err="1"/>
              <a:t>χρινική</a:t>
            </a:r>
            <a:r>
              <a:rPr lang="el-GR" dirty="0"/>
              <a:t> διάρκεια (2-6) χρόνια, για τις τρίχες του τριχωτού της κεφαλής. Η μέση ημερήσια αύξηση της τρίχας είναι 0,35 χιλ., δηλαδή περίπου 1-1,2 εκ. το μήνα. Το </a:t>
            </a:r>
            <a:r>
              <a:rPr lang="el-GR" dirty="0" err="1"/>
              <a:t>καταγενές</a:t>
            </a:r>
            <a:r>
              <a:rPr lang="el-GR" dirty="0"/>
              <a:t> αρχίζει με το τέλος του </a:t>
            </a:r>
            <a:r>
              <a:rPr lang="el-GR" dirty="0" err="1"/>
              <a:t>αναγενούς</a:t>
            </a:r>
            <a:r>
              <a:rPr lang="el-GR" dirty="0"/>
              <a:t> σταδίου και είναι σύντομο σε διάρκεια (2-3εβδομάδες). Κατ’ αυτό η τρίχα παύει να αναπτύσσεται, ο έξω επιθηλιακός θύλακος εκφυλίζεται και περιβάλλει το </a:t>
            </a:r>
            <a:r>
              <a:rPr lang="el-GR" dirty="0" err="1"/>
              <a:t>πεπαχυμένο</a:t>
            </a:r>
            <a:r>
              <a:rPr lang="el-GR" dirty="0"/>
              <a:t> κατώτερο τμήμα της ρίζας, που παίρνει έτσι ένα </a:t>
            </a:r>
            <a:r>
              <a:rPr lang="el-GR" dirty="0" err="1"/>
              <a:t>ροπαλοειδές</a:t>
            </a:r>
            <a:r>
              <a:rPr lang="el-GR" dirty="0"/>
              <a:t> σχήμα, ενώ διάφορες εξεργασίες στη θηλή προετοιμάζουν την πτώση της τρίχας και ταυτόχρονα τη δημιουργία νέας. Γ) το </a:t>
            </a:r>
            <a:r>
              <a:rPr lang="el-GR" dirty="0" err="1"/>
              <a:t>τελογενες</a:t>
            </a:r>
            <a:r>
              <a:rPr lang="el-GR" dirty="0"/>
              <a:t> στάδιο διαρκεί στο τριχωτό της κεφαλής 1-4 μήνες, κατά τη διάρκεια των οποίων η τρίχα που θα αντικατασταθεί έχει ένα συμπαγές ξηρό, λευκό οζώδες άκρο, συγκρατείται αρχικά σταθερά στη θέση της και στη συνέχεια αποβάλλεται. Ταυτόχρονα νέα επιθηλιακή </a:t>
            </a:r>
            <a:r>
              <a:rPr lang="el-GR" dirty="0" err="1"/>
              <a:t>δοκίδα</a:t>
            </a:r>
            <a:r>
              <a:rPr lang="el-GR" dirty="0"/>
              <a:t> στη θηλή, μεταποιείται σε βολβό και έτσι αρχίζει να σχηματίζεται η νέα τρίχα, η οποία θα αντικαταστήσει τη παλαιά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3283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2F47FA3C-A44E-4DE6-B94E-003E03AFBF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E492BD8-37B5-47CA-939A-48208FCEC982}" type="slidenum">
              <a:rPr lang="el-GR" altLang="en-US" sz="1200"/>
              <a:pPr/>
              <a:t>49</a:t>
            </a:fld>
            <a:endParaRPr lang="el-GR" altLang="en-US" sz="1200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72981D19-FD0D-4A0A-A082-2FCCE48DFA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5DF00B38-370C-4916-9225-8762E79353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altLang="en-US" dirty="0"/>
              <a:t>Τα νύχια είναι </a:t>
            </a:r>
            <a:r>
              <a:rPr lang="el-GR" altLang="en-US" b="1" dirty="0"/>
              <a:t>κεράτινες πλάκες</a:t>
            </a:r>
            <a:r>
              <a:rPr lang="el-GR" altLang="en-US" dirty="0"/>
              <a:t> που καλύπτουν το μεγαλύτερο τμήμα της ραχιαίας επιφάνειας της τελευταίας φάλαγγας των δακτύλων των χεριών και των ποδιών. Η προέκταση του δέρματος πάνω στα νύχια ονομάζεται </a:t>
            </a:r>
            <a:r>
              <a:rPr lang="el-GR" altLang="en-US" b="1" dirty="0" err="1"/>
              <a:t>παρωνύχιο</a:t>
            </a:r>
            <a:r>
              <a:rPr lang="el-GR" altLang="en-US" b="1" dirty="0"/>
              <a:t>.</a:t>
            </a:r>
            <a:r>
              <a:rPr lang="el-GR" altLang="en-US" dirty="0"/>
              <a:t> </a:t>
            </a:r>
            <a:r>
              <a:rPr lang="el-GR" altLang="en-US" b="1" dirty="0"/>
              <a:t>Το χείλος του </a:t>
            </a:r>
            <a:r>
              <a:rPr lang="el-GR" altLang="en-US" b="1" dirty="0" err="1"/>
              <a:t>παρωνυχίου</a:t>
            </a:r>
            <a:r>
              <a:rPr lang="el-GR" altLang="en-US" dirty="0"/>
              <a:t> σχηματίζει ένα λεπτό υμένα το </a:t>
            </a:r>
            <a:r>
              <a:rPr lang="el-GR" altLang="en-US" b="1" dirty="0" err="1"/>
              <a:t>επωνύχιο</a:t>
            </a:r>
            <a:r>
              <a:rPr lang="el-GR" altLang="en-US" dirty="0"/>
              <a:t>. Σε κάθε νύχι διακρίνουμε δύο τμήματα, </a:t>
            </a:r>
            <a:r>
              <a:rPr lang="el-GR" altLang="en-US" b="1" dirty="0"/>
              <a:t>το ελεύθερο</a:t>
            </a:r>
            <a:r>
              <a:rPr lang="el-GR" altLang="en-US" dirty="0"/>
              <a:t>, το οποίο συνιστά τη </a:t>
            </a:r>
            <a:r>
              <a:rPr lang="el-GR" altLang="en-US" b="1" i="1" u="sng" dirty="0"/>
              <a:t>πλάκα  </a:t>
            </a:r>
            <a:r>
              <a:rPr lang="el-GR" altLang="en-US" dirty="0"/>
              <a:t>και ένα </a:t>
            </a:r>
            <a:r>
              <a:rPr lang="el-GR" altLang="en-US" b="1" dirty="0"/>
              <a:t>καλυπτόμενο</a:t>
            </a:r>
            <a:r>
              <a:rPr lang="el-GR" altLang="en-US" dirty="0"/>
              <a:t> από την επιδερμίδα, το οποίο αποτελεί τη </a:t>
            </a:r>
            <a:r>
              <a:rPr lang="el-GR" altLang="en-US" b="1" i="1" u="sng" dirty="0"/>
              <a:t>μήτρα </a:t>
            </a:r>
            <a:r>
              <a:rPr lang="el-GR" altLang="en-US" dirty="0"/>
              <a:t>του νυχιού. Σε ορισμένα νύχια διακρίνεται ένα τμήμα της μήτρας ως </a:t>
            </a:r>
            <a:r>
              <a:rPr lang="el-GR" altLang="en-US" b="1" i="1" u="sng" dirty="0"/>
              <a:t>μηνοειδής υπόλευκη περιοχή</a:t>
            </a:r>
            <a:r>
              <a:rPr lang="el-GR" altLang="en-US" dirty="0"/>
              <a:t>, που ονομάζεται </a:t>
            </a:r>
            <a:r>
              <a:rPr lang="el-GR" altLang="en-US" i="1" u="sng" dirty="0"/>
              <a:t>μηνίσκος.   </a:t>
            </a:r>
            <a:r>
              <a:rPr lang="el-GR" altLang="en-US" dirty="0"/>
              <a:t>Η μήτρα συμβάλλει στην αύξηση του μήκους του νυχιού</a:t>
            </a:r>
          </a:p>
        </p:txBody>
      </p:sp>
    </p:spTree>
    <p:extLst>
      <p:ext uri="{BB962C8B-B14F-4D97-AF65-F5344CB8AC3E}">
        <p14:creationId xmlns:p14="http://schemas.microsoft.com/office/powerpoint/2010/main" val="2994618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 δέρμα αποτελεί φυσικό φραγμό για τους μικροοργανισμούς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1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Δερμοεπιδερμιδικός</a:t>
            </a: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φραγμός – «πλίνθος και κονίαμα»</a:t>
            </a:r>
          </a:p>
          <a:p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 κεραμίδια</a:t>
            </a:r>
          </a:p>
          <a:p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λιπίδια, </a:t>
            </a:r>
            <a:r>
              <a:rPr lang="el-GR" altLang="el-GR" sz="1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χοληστερόλες</a:t>
            </a: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και λιπαρά οξέα</a:t>
            </a:r>
          </a:p>
          <a:p>
            <a:pPr>
              <a:spcAft>
                <a:spcPts val="600"/>
              </a:spcAft>
            </a:pP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</a:t>
            </a:r>
            <a:r>
              <a:rPr lang="en-US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l-GR" altLang="el-GR" sz="1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φιλαγκρίνη</a:t>
            </a: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κ.α.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Βιολογικά χαρακτηριστικά</a:t>
            </a:r>
          </a:p>
          <a:p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Αντιοξειδωτικά ένζυμα</a:t>
            </a:r>
          </a:p>
          <a:p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</a:t>
            </a:r>
            <a:r>
              <a:rPr lang="el-GR" altLang="el-GR" sz="1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Αντιμικροβιακά</a:t>
            </a: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πεπτίδια</a:t>
            </a:r>
          </a:p>
          <a:p>
            <a:pPr>
              <a:spcAft>
                <a:spcPts val="600"/>
              </a:spcAft>
            </a:pP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</a:t>
            </a:r>
            <a:r>
              <a:rPr lang="el-GR" altLang="el-GR" sz="1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Κυτταροκίνες</a:t>
            </a: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κ.α.  </a:t>
            </a:r>
          </a:p>
          <a:p>
            <a:pPr>
              <a:spcAft>
                <a:spcPts val="600"/>
              </a:spcAft>
            </a:pPr>
            <a:endParaRPr lang="el-GR" altLang="el-GR" sz="1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Στην επιφάνεια του δέρματος ανευρίσκονται διάφορες ουσίες οι οποίες συνοπτικά ονομάζονται</a:t>
            </a:r>
            <a:r>
              <a:rPr lang="en-US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«φυσικοί ενυδατικοί παράγοντες» (</a:t>
            </a:r>
            <a:r>
              <a:rPr lang="en-US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Natural moisturizing factor/ NMF)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Οι </a:t>
            </a:r>
            <a:r>
              <a:rPr lang="en-US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NMF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αποτελούν το 20-30% του βάρους των κυττάρων της κερατίνης στιβάδας και είναι κυρίως αμινοξέα, </a:t>
            </a:r>
            <a:r>
              <a:rPr lang="el-GR" alt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λακτικό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οξύ, ουρία και ηλεκτρολύτες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Τα </a:t>
            </a:r>
            <a:r>
              <a:rPr lang="el-GR" alt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επιδερμιδικά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κύτταρα παράγουν </a:t>
            </a:r>
            <a:r>
              <a:rPr lang="el-GR" alt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τριγλυκερίδια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και </a:t>
            </a:r>
            <a:r>
              <a:rPr lang="el-GR" alt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χοληστερόλες</a:t>
            </a:r>
            <a:endParaRPr lang="el-GR" alt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Αντίστοιχα οι σμηγματογόνοι αδένες παράγουν </a:t>
            </a:r>
            <a:r>
              <a:rPr lang="el-GR" alt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τριγλυκερίδια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, εστέρες και </a:t>
            </a:r>
            <a:r>
              <a:rPr lang="el-GR" alt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σκουαλένια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Τα λιπίδια αυτά (</a:t>
            </a:r>
            <a:r>
              <a:rPr lang="el-GR" alt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τριγλυκερίδια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l-GR" alt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μεταβολίζονται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από βακτήρια σε ελεύθερα λιπαρά οξέα</a:t>
            </a:r>
          </a:p>
          <a:p>
            <a:pPr>
              <a:spcAft>
                <a:spcPts val="600"/>
              </a:spcAft>
            </a:pP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 Το </a:t>
            </a:r>
            <a:r>
              <a:rPr lang="el-GR" altLang="el-GR" sz="12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pH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του δέρματος διατηρείται όξινο</a:t>
            </a:r>
          </a:p>
          <a:p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Ο διάμεσος των κυττάρων χώρος γίνεται μη </a:t>
            </a:r>
            <a:endParaRPr lang="en-US" altLang="el-GR" sz="12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r>
              <a:rPr lang="en-US" altLang="el-G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   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διαπερατός από το</a:t>
            </a:r>
            <a:r>
              <a:rPr lang="en-US" altLang="el-G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νερό </a:t>
            </a:r>
          </a:p>
          <a:p>
            <a:pPr>
              <a:spcAft>
                <a:spcPts val="600"/>
              </a:spcAft>
            </a:pPr>
            <a:endParaRPr lang="en-US" altLang="el-GR" sz="1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3289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Φωτογραφία</a:t>
            </a:r>
            <a:r>
              <a:rPr lang="en-US" dirty="0"/>
              <a:t>: epidermolysis</a:t>
            </a:r>
            <a:r>
              <a:rPr lang="en-US" baseline="0" dirty="0"/>
              <a:t> bullosa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38819-4214-4A30-A0D5-AF73DC448C18}" type="slidenum">
              <a:rPr lang="el-GR" smtClean="0"/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3554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Φωτογραφία</a:t>
            </a:r>
            <a:r>
              <a:rPr lang="en-US" baseline="0" dirty="0"/>
              <a:t>: </a:t>
            </a:r>
            <a:r>
              <a:rPr lang="el-GR" baseline="0" dirty="0" err="1"/>
              <a:t>μελαγχρωματικό</a:t>
            </a:r>
            <a:r>
              <a:rPr lang="el-GR" baseline="0" dirty="0"/>
              <a:t> </a:t>
            </a:r>
            <a:r>
              <a:rPr lang="el-GR" baseline="0" dirty="0" err="1"/>
              <a:t>ξηρόδερμα</a:t>
            </a:r>
            <a:endParaRPr lang="el-GR" baseline="0" dirty="0"/>
          </a:p>
          <a:p>
            <a:r>
              <a:rPr lang="el-GR" baseline="0" dirty="0"/>
              <a:t>Η μελανίνη ενός μαύρου, του προσφέρει φυσική προστασία </a:t>
            </a:r>
            <a:r>
              <a:rPr lang="en-US" baseline="0" dirty="0"/>
              <a:t>SPF</a:t>
            </a:r>
            <a:r>
              <a:rPr lang="el-GR" baseline="0" dirty="0"/>
              <a:t>5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38819-4214-4A30-A0D5-AF73DC448C18}" type="slidenum">
              <a:rPr lang="el-GR" smtClean="0"/>
              <a:t>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32751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Στη</a:t>
            </a:r>
            <a:r>
              <a:rPr lang="el-GR" baseline="0" dirty="0"/>
              <a:t> συνέχεια η βιταμίνη </a:t>
            </a:r>
            <a:r>
              <a:rPr lang="en-US" baseline="0" dirty="0"/>
              <a:t>D3 </a:t>
            </a:r>
            <a:r>
              <a:rPr lang="el-GR" baseline="0" dirty="0"/>
              <a:t>αποθηκεύεται στο λιπώδη ιστό ή μεταφέρεται στο ήπαρ για να γίνει ενεργή (</a:t>
            </a:r>
            <a:r>
              <a:rPr lang="el-GR" baseline="0" dirty="0" err="1"/>
              <a:t>καλσιδιόλη</a:t>
            </a:r>
            <a:r>
              <a:rPr lang="el-GR" baseline="0" dirty="0"/>
              <a:t>) και στον νεφρό (</a:t>
            </a:r>
            <a:r>
              <a:rPr lang="el-GR" baseline="0" dirty="0" err="1"/>
              <a:t>καλσιτριόλη</a:t>
            </a:r>
            <a:r>
              <a:rPr lang="el-GR" baseline="0" dirty="0"/>
              <a:t>)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38819-4214-4A30-A0D5-AF73DC448C18}" type="slidenum">
              <a:rPr lang="el-GR" smtClean="0"/>
              <a:t>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7366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Το δέρμα δεν αποτελεί ένα </a:t>
            </a:r>
            <a:r>
              <a:rPr lang="el-GR" b="1" i="1" u="sng" dirty="0"/>
              <a:t>απλό περικάλυμμα</a:t>
            </a:r>
            <a:r>
              <a:rPr lang="el-GR" dirty="0"/>
              <a:t> του ανθρωπίνου σώματος, αλλά ένα όργανο με </a:t>
            </a:r>
            <a:r>
              <a:rPr lang="el-GR" b="1" i="1" u="sng" dirty="0"/>
              <a:t>σπουδαίες</a:t>
            </a:r>
            <a:r>
              <a:rPr lang="el-GR" dirty="0"/>
              <a:t> αισθητήριες, προστατευτικές, επουλωτικές</a:t>
            </a:r>
            <a:r>
              <a:rPr lang="el-GR" dirty="0">
                <a:solidFill>
                  <a:srgbClr val="FF0000"/>
                </a:solidFill>
              </a:rPr>
              <a:t>, ανοσολογικές  λειτουργίες. Είναι και ορατό</a:t>
            </a:r>
            <a:r>
              <a:rPr lang="el-GR" baseline="0" dirty="0">
                <a:solidFill>
                  <a:srgbClr val="FF0000"/>
                </a:solidFill>
              </a:rPr>
              <a:t> όργανο που </a:t>
            </a:r>
            <a:r>
              <a:rPr lang="el-GR" dirty="0">
                <a:solidFill>
                  <a:srgbClr val="FF0000"/>
                </a:solidFill>
              </a:rPr>
              <a:t>καθρεπτίζει τις λειτουργίες των εσωτερικών οργάνων,</a:t>
            </a:r>
            <a:r>
              <a:rPr lang="el-GR" baseline="0" dirty="0">
                <a:solidFill>
                  <a:srgbClr val="FF0000"/>
                </a:solidFill>
              </a:rPr>
              <a:t> και όχι σπάνια</a:t>
            </a:r>
            <a:endParaRPr lang="el-GR" sz="1200" dirty="0">
              <a:solidFill>
                <a:srgbClr val="242852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sz="1200" dirty="0">
              <a:solidFill>
                <a:srgbClr val="242852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sz="1200" dirty="0">
              <a:solidFill>
                <a:srgbClr val="242852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sz="1200" dirty="0">
              <a:solidFill>
                <a:srgbClr val="242852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38819-4214-4A30-A0D5-AF73DC448C18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0462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Δερματικά</a:t>
            </a:r>
            <a:r>
              <a:rPr lang="el-GR" baseline="0" dirty="0">
                <a:solidFill>
                  <a:srgbClr val="FF0000"/>
                </a:solidFill>
              </a:rPr>
              <a:t> </a:t>
            </a:r>
            <a:r>
              <a:rPr lang="el-GR" dirty="0">
                <a:solidFill>
                  <a:srgbClr val="FF0000"/>
                </a:solidFill>
              </a:rPr>
              <a:t>εξανθήματα </a:t>
            </a:r>
            <a:r>
              <a:rPr lang="el-GR" sz="1200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αποτελούν</a:t>
            </a:r>
            <a:r>
              <a:rPr lang="el-GR" sz="1200" baseline="0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el-GR" sz="1200" dirty="0">
                <a:solidFill>
                  <a:srgbClr val="242852"/>
                </a:solidFill>
                <a:latin typeface="Times New Roman" pitchFamily="18" charset="0"/>
                <a:ea typeface="ＭＳ Ｐゴシック" pitchFamily="34" charset="-128"/>
              </a:rPr>
              <a:t>κλινικά σημεία συστηματικών νόσων. Η υφή τους</a:t>
            </a:r>
            <a:r>
              <a:rPr lang="el-GR" sz="1200" baseline="0" dirty="0">
                <a:solidFill>
                  <a:srgbClr val="242852"/>
                </a:solidFill>
                <a:latin typeface="Times New Roman" pitchFamily="18" charset="0"/>
                <a:ea typeface="ＭＳ Ｐゴシック" pitchFamily="34" charset="-128"/>
              </a:rPr>
              <a:t>, το </a:t>
            </a:r>
            <a:r>
              <a:rPr lang="el-GR" sz="1200" dirty="0">
                <a:solidFill>
                  <a:srgbClr val="242852"/>
                </a:solidFill>
                <a:latin typeface="Times New Roman" pitchFamily="18" charset="0"/>
                <a:ea typeface="ＭＳ Ｐゴシック" pitchFamily="34" charset="-128"/>
              </a:rPr>
              <a:t> χρώμα, οι ειδικές βλάβες κατευθύνουν προς τη σωστή διάγνωση και έτσι Περιορίζοντας</a:t>
            </a:r>
            <a:r>
              <a:rPr lang="el-GR" sz="1200" baseline="0" dirty="0">
                <a:solidFill>
                  <a:srgbClr val="242852"/>
                </a:solidFill>
                <a:latin typeface="Times New Roman" pitchFamily="18" charset="0"/>
                <a:ea typeface="ＭＳ Ｐゴシック" pitchFamily="34" charset="-128"/>
              </a:rPr>
              <a:t> τ</a:t>
            </a:r>
            <a:r>
              <a:rPr lang="el-GR" sz="1200" dirty="0">
                <a:solidFill>
                  <a:srgbClr val="242852"/>
                </a:solidFill>
                <a:latin typeface="Times New Roman" pitchFamily="18" charset="0"/>
                <a:ea typeface="ＭＳ Ｐゴシック" pitchFamily="34" charset="-128"/>
              </a:rPr>
              <a:t>ην ανάγκη για πολλαπλές εργαστηριακές εξετάσεις</a:t>
            </a: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9069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dirty="0"/>
              <a:t>Το δέρμα αποτελείται από τρία τμήματα που είναι από έξω προς τα μέσα, η επιδερμίδα, το χόρια ή ιδίως δέρμα και ο υποδόριος ιστός ή </a:t>
            </a:r>
            <a:r>
              <a:rPr lang="el-GR" altLang="en-US" dirty="0" err="1"/>
              <a:t>υποδερμίδα</a:t>
            </a:r>
            <a:r>
              <a:rPr lang="el-GR" altLang="en-US" dirty="0"/>
              <a:t>. Περιέχει εξαρτήματα που είναι οι τρίχες, τα νύχια, οι ιδρωτοποιοί  αδένες και οι σμηγματογόνοι αδένες. Περιέχει επίσης αγγεία και νεύρα.</a:t>
            </a:r>
          </a:p>
          <a:p>
            <a:pPr eaLnBrk="1" hangingPunct="1"/>
            <a:r>
              <a:rPr lang="el-GR" altLang="en-US" dirty="0"/>
              <a:t> Το δέρμα αποτελείται από τρία τμήματα που είναι από έξω προς τα μέσα, η επιδερμίδα, το χόρια ή ιδίως δέρμα και ο υποδόριος ιστός ή </a:t>
            </a:r>
            <a:r>
              <a:rPr lang="el-GR" altLang="en-US" dirty="0" err="1"/>
              <a:t>υποδερμίδα</a:t>
            </a:r>
            <a:r>
              <a:rPr lang="el-GR" altLang="en-US" dirty="0"/>
              <a:t>. Περιέχει εξαρτήματα που είναι οι τρίχες, τα νύχια, οι ιδρωτοποιοί  αδένες και οι σμηγματογόνοι αδένες. Περιέχει επίσης αγγεία και νεύρα.</a:t>
            </a:r>
          </a:p>
          <a:p>
            <a:pPr eaLnBrk="1" hangingPunct="1"/>
            <a:r>
              <a:rPr lang="el-GR" altLang="en-US" dirty="0"/>
              <a:t> </a:t>
            </a:r>
          </a:p>
          <a:p>
            <a:pPr eaLnBrk="1" hangingPunct="1"/>
            <a:endParaRPr lang="el-G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3464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Τα βασικά κύτταρα </a:t>
            </a:r>
            <a:r>
              <a:rPr lang="el-GR" dirty="0" err="1"/>
              <a:t>διαρούνται</a:t>
            </a:r>
            <a:r>
              <a:rPr lang="el-GR" dirty="0"/>
              <a:t> συνεχώς δημιουργώντας νέα </a:t>
            </a:r>
            <a:r>
              <a:rPr lang="el-GR" dirty="0" err="1"/>
              <a:t>κερατινοκύτταρα</a:t>
            </a:r>
            <a:r>
              <a:rPr lang="el-GR" dirty="0"/>
              <a:t> </a:t>
            </a: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9190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Νηματοειδή </a:t>
            </a:r>
            <a:r>
              <a:rPr lang="el-GR" dirty="0" err="1"/>
              <a:t>πρωτείνη</a:t>
            </a:r>
            <a:r>
              <a:rPr lang="el-GR" dirty="0"/>
              <a:t> που ονομάζεται κερατίνη</a:t>
            </a: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8582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dirty="0"/>
              <a:t>Το δέρμα αποτελείται από τρία τμήματα που είναι από έξω προς τα μέσα, η επιδερμίδα, το χόρια ή ιδίως δέρμα και ο υποδόριος ιστός ή </a:t>
            </a:r>
            <a:r>
              <a:rPr lang="el-GR" altLang="en-US" dirty="0" err="1"/>
              <a:t>υποδερμίδα</a:t>
            </a:r>
            <a:r>
              <a:rPr lang="el-GR" altLang="en-US" dirty="0"/>
              <a:t>. Περιέχει εξαρτήματα που είναι οι τρίχες, τα νύχια, οι ιδρωτοποιοί  αδένες και οι σμηγματογόνοι αδένες. Περιέχει επίσης αγγεία και νεύρα.</a:t>
            </a:r>
          </a:p>
          <a:p>
            <a:pPr eaLnBrk="1" hangingPunct="1"/>
            <a:r>
              <a:rPr lang="el-GR" altLang="en-US" dirty="0"/>
              <a:t> Το δέρμα αποτελείται από τρία τμήματα που είναι από έξω προς τα μέσα, η επιδερμίδα, το χόρια ή ιδίως δέρμα και ο υποδόριος ιστός ή </a:t>
            </a:r>
            <a:r>
              <a:rPr lang="el-GR" altLang="en-US" dirty="0" err="1"/>
              <a:t>υποδερμίδα</a:t>
            </a:r>
            <a:r>
              <a:rPr lang="el-GR" altLang="en-US" dirty="0"/>
              <a:t>. Περιέχει εξαρτήματα που είναι οι τρίχες, τα νύχια, οι ιδρωτοποιοί  αδένες και οι σμηγματογόνοι αδένες. Περιέχει επίσης αγγεία και νεύρα.</a:t>
            </a:r>
          </a:p>
          <a:p>
            <a:pPr eaLnBrk="1" hangingPunct="1"/>
            <a:r>
              <a:rPr lang="el-GR" altLang="en-US" dirty="0"/>
              <a:t> </a:t>
            </a:r>
          </a:p>
          <a:p>
            <a:pPr eaLnBrk="1" hangingPunct="1"/>
            <a:endParaRPr lang="el-G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8056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dirty="0"/>
              <a:t>Το δέρμα αποτελείται από τρία τμήματα που είναι από έξω προς τα μέσα, η επιδερμίδα, το χόρια ή ιδίως δέρμα και ο υποδόριος ιστός ή </a:t>
            </a:r>
            <a:r>
              <a:rPr lang="el-GR" altLang="en-US" dirty="0" err="1"/>
              <a:t>υποδερμίδα</a:t>
            </a:r>
            <a:r>
              <a:rPr lang="el-GR" altLang="en-US" dirty="0"/>
              <a:t>. Περιέχει εξαρτήματα που είναι οι τρίχες, τα νύχια, οι ιδρωτοποιοί  αδένες και οι σμηγματογόνοι αδένες. Περιέχει επίσης αγγεία και νεύρα.</a:t>
            </a:r>
          </a:p>
          <a:p>
            <a:pPr eaLnBrk="1" hangingPunct="1"/>
            <a:r>
              <a:rPr lang="el-GR" altLang="en-US" dirty="0"/>
              <a:t> Το δέρμα αποτελείται από τρία τμήματα που είναι από έξω προς τα μέσα, η επιδερμίδα, το χόρια ή ιδίως δέρμα και ο υποδόριος ιστός ή </a:t>
            </a:r>
            <a:r>
              <a:rPr lang="el-GR" altLang="en-US" dirty="0" err="1"/>
              <a:t>υποδερμίδα</a:t>
            </a:r>
            <a:r>
              <a:rPr lang="el-GR" altLang="en-US" dirty="0"/>
              <a:t>. Περιέχει εξαρτήματα που είναι οι τρίχες, τα νύχια, οι ιδρωτοποιοί  αδένες και οι σμηγματογόνοι αδένες. Περιέχει επίσης αγγεία και νεύρα.</a:t>
            </a:r>
          </a:p>
          <a:p>
            <a:pPr eaLnBrk="1" hangingPunct="1"/>
            <a:r>
              <a:rPr lang="el-GR" altLang="en-US" dirty="0"/>
              <a:t> </a:t>
            </a:r>
          </a:p>
          <a:p>
            <a:pPr eaLnBrk="1" hangingPunct="1"/>
            <a:endParaRPr lang="el-G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3431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E7441C-4D78-4955-BB56-F7AD96D12C9D}" type="slidenum">
              <a:rPr lang="el-GR" smtClean="0">
                <a:cs typeface="Arial" charset="0"/>
              </a:rPr>
              <a:pPr/>
              <a:t>34</a:t>
            </a:fld>
            <a:endParaRPr lang="el-GR">
              <a:cs typeface="Arial" charset="0"/>
            </a:endParaRPr>
          </a:p>
        </p:txBody>
      </p:sp>
      <p:sp>
        <p:nvSpPr>
          <p:cNvPr id="76803" name="Text Box 2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3213"/>
          </a:xfrm>
          <a:noFill/>
          <a:ln/>
        </p:spPr>
        <p:txBody>
          <a:bodyPr wrap="none" anchor="ctr"/>
          <a:lstStyle/>
          <a:p>
            <a:pPr defTabSz="449263"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21B6-F814-481B-9D34-6CC2B437F0D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02B07-5F1C-4961-B173-6B6C0B2694E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E04D4-232C-470F-A338-D831EDA6C91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8EAC7-99BC-4485-AE1E-6F2171C8D4F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B39FD-7BC9-47F9-ABD0-C9D1F71489F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4BFB4FF-F74E-4D42-9C1E-7AFD393CE4A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DEDB3CC-D8CE-43C3-92E4-70D21AC3B27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2D3A5A2-0994-4F41-88C6-2ADD669126B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1F3BE-C4F8-4A4F-A5C0-11FA66A3E1D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2C32C-6C30-48B8-9FDF-98F6341F5AE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F5544-3824-4DCE-BBBC-B7E6B894A03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D9E32-58E9-4799-9148-BD542C8DAD6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21107-EDDF-4AA6-A8CB-B01ECE445F1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CA66D-48DA-4C20-BFD9-87D67173824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8A73F-FA54-4A33-BC7C-69634F1C1DB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D7257-275C-4B54-AE47-FEBC5BDB303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επεξεργασία του τίτλου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74C2636C-D765-4893-A71C-26C28A944A2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google.gr/url?sa=i&amp;rct=j&amp;q=&amp;esrc=s&amp;source=images&amp;cd=&amp;cad=rja&amp;uact=8&amp;ved=2ahUKEwi77PuBi_TdAhVSsaQKHZoKCqwQjRx6BAgBEAU&amp;url=https://www.frontiersin.org/articles/10.3389/fimmu.2017.01676/full&amp;psig=AOvVaw2-WZAIkBsn9vwGSK_QzAhw&amp;ust=153899321212870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hyperlink" Target="http://en.wikipedia.org/wiki/File:Paul_Langerhans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google.gr/url?sa=i&amp;rct=j&amp;q=&amp;esrc=s&amp;source=images&amp;cd=&amp;cad=rja&amp;uact=8&amp;ved=2ahUKEwiSmMWhjPTdAhVMuqQKHWvrDWwQjRx6BAgBEAU&amp;url=https://biology.stackexchange.com/questions/24349/why-are-merkel-cells-innervated-by-an-axon-and-not-a-dendrite&amp;psig=AOvVaw1zkx5ETmV6aPFglqB_CLIN&amp;ust=1538993651072869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gr/url?sa=i&amp;rct=j&amp;q=&amp;esrc=s&amp;source=images&amp;cd=&amp;cad=rja&amp;uact=8&amp;ved=2ahUKEwjw5tzN6uTdAhVDPVAKHXSrC1QQjRx6BAgBEAU&amp;url=https://www.mayoclinic.org/diseases-conditions/bullous-pemphigoid/symptoms-causes/syc-20350414&amp;psig=AOvVaw1cxKBQYEPZw_uRvwa-BDlU&amp;ust=1538469218634359" TargetMode="External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gr/url?sa=i&amp;rct=j&amp;q=&amp;esrc=s&amp;source=images&amp;cd=&amp;cad=rja&amp;uact=8&amp;ved=2ahUKEwi64ca56uTdAhUQL1AKHaczBGcQjRx6BAgBEAU&amp;url=https://www.medicalnewstoday.com/articles/320624.php&amp;psig=AOvVaw0jPF__snMJNyPkyNkPkBXw&amp;ust=1538469172436546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10.jpeg"/><Relationship Id="rId4" Type="http://schemas.openxmlformats.org/officeDocument/2006/relationships/image" Target="../media/image6.png"/><Relationship Id="rId9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gr/url?sa=i&amp;rct=j&amp;q=&amp;esrc=s&amp;source=images&amp;cd=&amp;cad=rja&amp;uact=8&amp;ved=2ahUKEwjzjZvXwfHdAhUO36QKHZCoAAQQjRx6BAgBEAU&amp;url=http://one-east.com/stages-of-hair-growth/origins-of-hair-anatomy-of-hair-and-hair-growth-cycle-hair-2013-for-stages-of-hair-growth/&amp;psig=AOvVaw0pSfRjhyCYFzkdHQux2YYW&amp;ust=1538904478578713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google.gr/url?sa=i&amp;rct=j&amp;q=&amp;esrc=s&amp;source=images&amp;cd=&amp;cad=rja&amp;uact=8&amp;ved=2ahUKEwjFm9jo9-TdAhUCZ1AKHXtRC2wQjRx6BAgBEAU&amp;url=https://www.youtube.com/watch?v%3DTb51XzX5WaM&amp;psig=AOvVaw3aa0mEQhbjI16oUnmebz_D&amp;ust=1538472767062111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gr/imgres?imgurl=https://img.medscapestatic.com/pi/meds/ckb/80/43080tn.jpg&amp;imgrefurl=https://emedicine.medscape.com/article/909549-overview&amp;docid=m7ac-BcMqh-7XM&amp;tbnid=gmNrcwXwUkO_oM:&amp;vet=10ahUKEwit7t6HgeXdAhULElAKHUGAAN0QMwhCKAowCg..i&amp;w=380&amp;h=242&amp;bih=963&amp;biw=1920&amp;q=epidermolysis%20bullosa&amp;ved=0ahUKEwit7t6HgeXdAhULElAKHUGAAN0QMwhCKAowCg&amp;iact=mrc&amp;uact=8" TargetMode="External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hyperlink" Target="https://www.google.gr/url?sa=i&amp;rct=j&amp;q=&amp;esrc=s&amp;source=images&amp;cd=&amp;cad=rja&amp;uact=8&amp;ved=2ahUKEwi-2928hOXdAhWDZlAKHc3jDOIQjRx6BAgBEAU&amp;url=https://mass4d.com/blogs/clinicians-blog/calluses&amp;psig=AOvVaw2SpyMUCdyGRFhBE7z9JC2h&amp;ust=1538476148660522" TargetMode="Externa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google.gr/url?sa=i&amp;rct=j&amp;q=&amp;esrc=s&amp;source=images&amp;cd=&amp;cad=rja&amp;uact=8&amp;ved=2ahUKEwj0stz-q_LdAhUC66QKHcU5DG8QjRx6BAgBEAU&amp;url=https://www.pinterest.com/pin/565905509397164562/&amp;psig=AOvVaw1UXynWdkMyJQj9OHelTtRu&amp;ust=1538933439944254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5.jpeg"/><Relationship Id="rId2" Type="http://schemas.openxmlformats.org/officeDocument/2006/relationships/hyperlink" Target="https://www.google.gr/url?sa=i&amp;rct=j&amp;q=&amp;esrc=s&amp;source=images&amp;cd=&amp;cad=rja&amp;uact=8&amp;ved=2ahUKEwigqcLhk-XdAhWCUlAKHaxRCeYQjRx6BAgBEAU&amp;url=https://saludanimal.leti.com/en/leti-derma-leticaderm-line-for-atopic-skin_35205&amp;psig=AOvVaw1oOVmYuMLVMwk14wdVHb5s&amp;ust=1538480208880766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gr/url?sa=i&amp;rct=j&amp;q=&amp;esrc=s&amp;source=images&amp;cd=&amp;cad=rja&amp;uact=8&amp;ved=2ahUKEwihldyzlOXdAhWFL1AKHUHkD6gQjRx6BAgBEAU&amp;url=http://www.danderm-pdv.is.kkh.dk/atlas/2-108-1-2.html&amp;psig=AOvVaw2HUoaY6fPVdeI-qHp0OUAZ&amp;ust=1538480438897673" TargetMode="External"/><Relationship Id="rId5" Type="http://schemas.openxmlformats.org/officeDocument/2006/relationships/image" Target="../media/image74.jpeg"/><Relationship Id="rId4" Type="http://schemas.openxmlformats.org/officeDocument/2006/relationships/hyperlink" Target="https://www.google.gr/url?sa=i&amp;rct=j&amp;q=&amp;esrc=s&amp;source=images&amp;cd=&amp;cad=rja&amp;uact=8&amp;ved=2ahUKEwjnrtmElOXdAhXRJFAKHUkqAgIQjRx6BAgBEAU&amp;url=https://www.mims.co.uk/dupilumab-first-biologic-moderate-to-severe-atopic-dermatitis/dermatology/article/1450981&amp;psig=AOvVaw2jOH_Ggo7DmY3qf_uM-y_t&amp;ust=1538480335194338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gr/url?sa=i&amp;rct=j&amp;q=&amp;esrc=s&amp;source=images&amp;cd=&amp;cad=rja&amp;uact=8&amp;ved=2ahUKEwiZoPS1huXdAhVNZFAKHSIDB4oQjRx6BAgBEAU&amp;url=https://www.molesafe.com/skin-cancer-prevention-uva-uvb-rays-whats-difference/&amp;psig=AOvVaw2RjrzZ4mOCBqMLR1sQa4tF&amp;ust=1538476516740932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hyperlink" Target="https://www.google.gr/url?sa=i&amp;rct=j&amp;q=&amp;esrc=s&amp;source=images&amp;cd=&amp;cad=rja&amp;uact=8&amp;ved=2ahUKEwjQ5O2DieXdAhWG2aQKHU5yBQwQjRx6BAgBEAU&amp;url=https://prezi.com/h_ghzulvmndl/xeroderma-pigmentosum/&amp;psig=AOvVaw0BjtdKWaZHi9zordpIZ2QO&amp;ust=1538477360610565" TargetMode="External"/><Relationship Id="rId4" Type="http://schemas.openxmlformats.org/officeDocument/2006/relationships/image" Target="../media/image76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772816"/>
            <a:ext cx="8784976" cy="1470025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432FF"/>
                </a:solidFill>
              </a:rPr>
              <a:t>A</a:t>
            </a:r>
            <a:r>
              <a:rPr lang="el-GR" b="1" dirty="0" err="1">
                <a:solidFill>
                  <a:srgbClr val="0432FF"/>
                </a:solidFill>
              </a:rPr>
              <a:t>νατομία</a:t>
            </a:r>
            <a:r>
              <a:rPr lang="el-GR" b="1" dirty="0">
                <a:solidFill>
                  <a:srgbClr val="0432FF"/>
                </a:solidFill>
              </a:rPr>
              <a:t> και Φυσιολογία Δέρματος</a:t>
            </a:r>
            <a:endParaRPr lang="en-US" b="1" dirty="0">
              <a:solidFill>
                <a:srgbClr val="0432FF"/>
              </a:solidFill>
            </a:endParaRPr>
          </a:p>
        </p:txBody>
      </p:sp>
      <p:pic>
        <p:nvPicPr>
          <p:cNvPr id="1026" name="Picture 2" descr="C:\Users\user\Desktop\ΛΟΓΟΤΥΠΟ_ΝΟΣΟΚΟΜΕΙΟ ΑΝΔΡΕΑΣ ΣΥΓΓΡΟΣ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5484"/>
            <a:ext cx="1889125" cy="123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80ACDA6-7F42-7645-B964-84F0DD0BB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77072"/>
            <a:ext cx="9144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2800" kern="0" dirty="0">
                <a:solidFill>
                  <a:schemeClr val="tx1"/>
                </a:solidFill>
              </a:rPr>
              <a:t>Η. Νικολαΐδου </a:t>
            </a:r>
          </a:p>
          <a:p>
            <a:pPr eaLnBrk="1" hangingPunct="1"/>
            <a:r>
              <a:rPr lang="el-GR" sz="2800" kern="0" dirty="0">
                <a:solidFill>
                  <a:schemeClr val="tx1"/>
                </a:solidFill>
              </a:rPr>
              <a:t>Καθηγήτρια ΕΚΠΑ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EEF00C-C5C2-A148-8BF1-56AF25145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12303"/>
            <a:ext cx="4711700" cy="134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4 - Θέση περιεχομένου" descr="Εικόνα18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143500" y="1714500"/>
            <a:ext cx="3608388" cy="3429000"/>
          </a:xfrm>
        </p:spPr>
      </p:pic>
      <p:sp>
        <p:nvSpPr>
          <p:cNvPr id="26626" name="7 - Θέση περιεχομένου"/>
          <p:cNvSpPr>
            <a:spLocks noGrp="1"/>
          </p:cNvSpPr>
          <p:nvPr>
            <p:ph sz="half" idx="2"/>
          </p:nvPr>
        </p:nvSpPr>
        <p:spPr>
          <a:xfrm>
            <a:off x="179512" y="1807974"/>
            <a:ext cx="4786313" cy="1641351"/>
          </a:xfrm>
        </p:spPr>
        <p:txBody>
          <a:bodyPr/>
          <a:lstStyle/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Κύκλος ανανέωσης</a:t>
            </a:r>
          </a:p>
          <a:p>
            <a:pPr>
              <a:buFontTx/>
              <a:buNone/>
            </a:pPr>
            <a:endParaRPr lang="el-GR" sz="800" dirty="0">
              <a:solidFill>
                <a:srgbClr val="0070C0"/>
              </a:solidFill>
              <a:sym typeface="Wingdings 3" pitchFamily="18" charset="2"/>
            </a:endParaRPr>
          </a:p>
          <a:p>
            <a:pPr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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τα κύτταρα της επιδερμίδας </a:t>
            </a:r>
          </a:p>
          <a:p>
            <a:pPr>
              <a:buFontTx/>
              <a:buNone/>
            </a:pPr>
            <a:r>
              <a:rPr lang="el-GR" sz="2400" dirty="0"/>
              <a:t>     ανανεώνονται </a:t>
            </a:r>
            <a:r>
              <a:rPr lang="el-GR" sz="2400" b="1" dirty="0">
                <a:solidFill>
                  <a:srgbClr val="C00000"/>
                </a:solidFill>
              </a:rPr>
              <a:t>κάθε 28-30 ημέρες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endParaRPr lang="en-US" sz="2400" dirty="0"/>
          </a:p>
        </p:txBody>
      </p:sp>
      <p:sp>
        <p:nvSpPr>
          <p:cNvPr id="26627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l-GR" sz="3600" dirty="0">
                <a:solidFill>
                  <a:srgbClr val="0432FF"/>
                </a:solidFill>
              </a:rPr>
              <a:t>Επιδερμίδα</a:t>
            </a:r>
            <a:endParaRPr lang="en-US" sz="3200" dirty="0">
              <a:solidFill>
                <a:srgbClr val="0432FF"/>
              </a:solidFill>
            </a:endParaRPr>
          </a:p>
        </p:txBody>
      </p:sp>
      <p:grpSp>
        <p:nvGrpSpPr>
          <p:cNvPr id="26628" name="19 - Ομάδα"/>
          <p:cNvGrpSpPr>
            <a:grpSpLocks/>
          </p:cNvGrpSpPr>
          <p:nvPr/>
        </p:nvGrpSpPr>
        <p:grpSpPr bwMode="auto">
          <a:xfrm>
            <a:off x="5715000" y="5214938"/>
            <a:ext cx="2643188" cy="1285875"/>
            <a:chOff x="5357818" y="5286388"/>
            <a:chExt cx="2643206" cy="1285884"/>
          </a:xfrm>
        </p:grpSpPr>
        <p:sp>
          <p:nvSpPr>
            <p:cNvPr id="14" name="13 - Ορθογώνιο"/>
            <p:cNvSpPr/>
            <p:nvPr/>
          </p:nvSpPr>
          <p:spPr>
            <a:xfrm>
              <a:off x="5357818" y="5286388"/>
              <a:ext cx="2643206" cy="12858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l-GR" dirty="0">
                  <a:solidFill>
                    <a:schemeClr val="tx1"/>
                  </a:solidFill>
                </a:rPr>
                <a:t>  </a:t>
              </a:r>
            </a:p>
            <a:p>
              <a:pPr>
                <a:defRPr/>
              </a:pPr>
              <a:r>
                <a:rPr lang="el-GR" dirty="0">
                  <a:solidFill>
                    <a:schemeClr val="tx1"/>
                  </a:solidFill>
                </a:rPr>
                <a:t>  </a:t>
              </a:r>
              <a:r>
                <a:rPr lang="el-GR" b="1" dirty="0">
                  <a:solidFill>
                    <a:schemeClr val="tx1"/>
                  </a:solidFill>
                </a:rPr>
                <a:t>4</a:t>
              </a:r>
              <a:r>
                <a:rPr lang="el-GR" dirty="0">
                  <a:solidFill>
                    <a:schemeClr val="tx1"/>
                  </a:solidFill>
                </a:rPr>
                <a:t>   ΚΕΡΑΤΙΝΗ ΣΤΙΒΑΔΑ</a:t>
              </a:r>
            </a:p>
            <a:p>
              <a:pPr>
                <a:defRPr/>
              </a:pPr>
              <a:endParaRPr lang="el-GR" sz="200" dirty="0">
                <a:solidFill>
                  <a:schemeClr val="tx1"/>
                </a:solidFill>
              </a:endParaRPr>
            </a:p>
            <a:p>
              <a:pPr>
                <a:defRPr/>
              </a:pPr>
              <a:r>
                <a:rPr lang="el-GR" dirty="0">
                  <a:solidFill>
                    <a:schemeClr val="tx1"/>
                  </a:solidFill>
                </a:rPr>
                <a:t>  </a:t>
              </a:r>
              <a:r>
                <a:rPr lang="el-GR" b="1" dirty="0">
                  <a:solidFill>
                    <a:schemeClr val="tx1"/>
                  </a:solidFill>
                </a:rPr>
                <a:t>3</a:t>
              </a:r>
              <a:r>
                <a:rPr lang="el-GR" dirty="0">
                  <a:solidFill>
                    <a:schemeClr val="tx1"/>
                  </a:solidFill>
                </a:rPr>
                <a:t>   ΚΟΚΚΙΩΔΗΣ ΣΤΙΒΑΔΑ</a:t>
              </a:r>
            </a:p>
            <a:p>
              <a:pPr>
                <a:defRPr/>
              </a:pPr>
              <a:endParaRPr lang="el-GR" sz="200" dirty="0">
                <a:solidFill>
                  <a:schemeClr val="tx1"/>
                </a:solidFill>
                <a:sym typeface="Wingdings 3" pitchFamily="18" charset="2"/>
              </a:endParaRPr>
            </a:p>
            <a:p>
              <a:pPr>
                <a:defRPr/>
              </a:pPr>
              <a:r>
                <a:rPr lang="el-GR" dirty="0">
                  <a:solidFill>
                    <a:schemeClr val="tx1"/>
                  </a:solidFill>
                </a:rPr>
                <a:t>  </a:t>
              </a:r>
              <a:r>
                <a:rPr lang="el-GR" b="1" dirty="0">
                  <a:solidFill>
                    <a:schemeClr val="tx1"/>
                  </a:solidFill>
                </a:rPr>
                <a:t>2</a:t>
              </a:r>
              <a:r>
                <a:rPr lang="el-GR" dirty="0">
                  <a:solidFill>
                    <a:schemeClr val="tx1"/>
                  </a:solidFill>
                </a:rPr>
                <a:t>   ΑΚΑΝΘΩΤΗ ΣΤΙΒΑΔΑ</a:t>
              </a:r>
              <a:endParaRPr lang="en-US" dirty="0">
                <a:solidFill>
                  <a:schemeClr val="tx1"/>
                </a:solidFill>
              </a:endParaRPr>
            </a:p>
            <a:p>
              <a:pPr>
                <a:defRPr/>
              </a:pPr>
              <a:r>
                <a:rPr lang="el-GR" sz="200" dirty="0">
                  <a:solidFill>
                    <a:schemeClr val="tx1"/>
                  </a:solidFill>
                  <a:sym typeface="Wingdings 3" pitchFamily="18" charset="2"/>
                </a:rPr>
                <a:t> </a:t>
              </a:r>
            </a:p>
            <a:p>
              <a:pPr>
                <a:defRPr/>
              </a:pPr>
              <a:r>
                <a:rPr lang="el-GR" dirty="0">
                  <a:solidFill>
                    <a:schemeClr val="tx1"/>
                  </a:solidFill>
                </a:rPr>
                <a:t>  </a:t>
              </a:r>
              <a:r>
                <a:rPr lang="el-GR" b="1" dirty="0">
                  <a:solidFill>
                    <a:schemeClr val="tx1"/>
                  </a:solidFill>
                </a:rPr>
                <a:t>1</a:t>
              </a:r>
              <a:r>
                <a:rPr lang="el-GR" dirty="0">
                  <a:solidFill>
                    <a:schemeClr val="tx1"/>
                  </a:solidFill>
                </a:rPr>
                <a:t>   ΒΑΣΙΚΗ ΣΤΙΒΑΔΑ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endParaRPr lang="en-US" dirty="0"/>
            </a:p>
          </p:txBody>
        </p:sp>
        <p:sp>
          <p:nvSpPr>
            <p:cNvPr id="15" name="14 - Έλλειψη"/>
            <p:cNvSpPr/>
            <p:nvPr/>
          </p:nvSpPr>
          <p:spPr>
            <a:xfrm>
              <a:off x="5500694" y="5357825"/>
              <a:ext cx="214314" cy="2143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16 - Έλλειψη"/>
            <p:cNvSpPr/>
            <p:nvPr/>
          </p:nvSpPr>
          <p:spPr>
            <a:xfrm>
              <a:off x="5500694" y="5668978"/>
              <a:ext cx="214314" cy="2143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17 - Έλλειψη"/>
            <p:cNvSpPr/>
            <p:nvPr/>
          </p:nvSpPr>
          <p:spPr>
            <a:xfrm>
              <a:off x="5500694" y="5980130"/>
              <a:ext cx="214314" cy="2143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18 - Έλλειψη"/>
            <p:cNvSpPr/>
            <p:nvPr/>
          </p:nvSpPr>
          <p:spPr>
            <a:xfrm>
              <a:off x="5500694" y="6286520"/>
              <a:ext cx="214314" cy="21431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l-GR" sz="36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Ψωρίαση</a:t>
            </a:r>
            <a:endParaRPr lang="en-US" sz="3200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D73C29-91EC-1E4B-9617-82D51BFA2BDF}"/>
              </a:ext>
            </a:extLst>
          </p:cNvPr>
          <p:cNvSpPr txBox="1"/>
          <p:nvPr/>
        </p:nvSpPr>
        <p:spPr>
          <a:xfrm>
            <a:off x="803789" y="6152038"/>
            <a:ext cx="753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Ανώμαλος </a:t>
            </a:r>
            <a:r>
              <a:rPr lang="el-GR" dirty="0" err="1"/>
              <a:t>επιδερμιδικός</a:t>
            </a:r>
            <a:r>
              <a:rPr lang="el-GR" dirty="0"/>
              <a:t> πολλαπλασιασμός/διαταραχή </a:t>
            </a:r>
            <a:r>
              <a:rPr lang="el-GR" dirty="0" err="1"/>
              <a:t>κερατινοποίησης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887830-C206-4444-B136-0AFB84838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93" y="1556792"/>
            <a:ext cx="3492500" cy="222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F31B37-830B-FE49-AAD1-50BE02D5F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556792"/>
            <a:ext cx="468052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77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>
                <a:solidFill>
                  <a:srgbClr val="0432FF"/>
                </a:solidFill>
              </a:rPr>
              <a:t>Επιδερμίδα</a:t>
            </a:r>
            <a:r>
              <a:rPr lang="en-US" sz="3600" dirty="0">
                <a:solidFill>
                  <a:srgbClr val="0432FF"/>
                </a:solidFill>
              </a:rPr>
              <a:t>: </a:t>
            </a:r>
            <a:r>
              <a:rPr lang="el-GR" sz="3600" dirty="0">
                <a:solidFill>
                  <a:srgbClr val="0432FF"/>
                </a:solidFill>
              </a:rPr>
              <a:t>Βασική στοιβάδα</a:t>
            </a:r>
            <a:endParaRPr lang="en-US" sz="3200" dirty="0">
              <a:solidFill>
                <a:srgbClr val="0432FF"/>
              </a:solidFill>
            </a:endParaRPr>
          </a:p>
        </p:txBody>
      </p:sp>
      <p:sp>
        <p:nvSpPr>
          <p:cNvPr id="27650" name="2 - Θέση περιεχομένου"/>
          <p:cNvSpPr>
            <a:spLocks noGrp="1"/>
          </p:cNvSpPr>
          <p:nvPr>
            <p:ph idx="1"/>
          </p:nvPr>
        </p:nvSpPr>
        <p:spPr>
          <a:xfrm>
            <a:off x="285720" y="1600200"/>
            <a:ext cx="5734795" cy="4525963"/>
          </a:xfrm>
        </p:spPr>
        <p:txBody>
          <a:bodyPr/>
          <a:lstStyle/>
          <a:p>
            <a:pPr>
              <a:buFontTx/>
              <a:buNone/>
            </a:pPr>
            <a:endParaRPr lang="el-GR" sz="800" dirty="0"/>
          </a:p>
          <a:p>
            <a:pPr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 </a:t>
            </a:r>
            <a:r>
              <a:rPr lang="el-GR" sz="2400" dirty="0"/>
              <a:t>αποτελείται από ένα στοίχο κυλινδρικών </a:t>
            </a:r>
          </a:p>
          <a:p>
            <a:pPr>
              <a:buFontTx/>
              <a:buNone/>
            </a:pPr>
            <a:r>
              <a:rPr lang="en-US" sz="2400" dirty="0"/>
              <a:t>     </a:t>
            </a:r>
            <a:r>
              <a:rPr lang="el-GR" sz="2400" dirty="0"/>
              <a:t>ή κυβοειδών κυττάρων 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 </a:t>
            </a:r>
            <a:r>
              <a:rPr lang="el-GR" sz="2400" dirty="0"/>
              <a:t>τα κύτταρα στηρίζονται στη βασική μεμβράνη στην συμβολή επιδερμίδας-χορίου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 </a:t>
            </a:r>
            <a:r>
              <a:rPr lang="el-GR" sz="2400" dirty="0"/>
              <a:t>είναι υπεύθυνη για τη συνεχή ανανέωση </a:t>
            </a:r>
          </a:p>
          <a:p>
            <a:pPr>
              <a:buFontTx/>
              <a:buNone/>
            </a:pPr>
            <a:r>
              <a:rPr lang="en-US" sz="2400" dirty="0"/>
              <a:t>     </a:t>
            </a:r>
            <a:r>
              <a:rPr lang="el-GR" sz="2400" dirty="0"/>
              <a:t>των επιδερμικών κυττάρων</a:t>
            </a:r>
            <a:endParaRPr lang="en-US" sz="2400" dirty="0"/>
          </a:p>
          <a:p>
            <a:pPr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 </a:t>
            </a:r>
            <a:r>
              <a:rPr lang="el-GR" sz="2400" dirty="0" err="1">
                <a:sym typeface="Wingdings 3" pitchFamily="18" charset="2"/>
              </a:rPr>
              <a:t>περι</a:t>
            </a:r>
            <a:r>
              <a:rPr lang="en-US" sz="2400" dirty="0" err="1">
                <a:sym typeface="Wingdings 3" pitchFamily="18" charset="2"/>
              </a:rPr>
              <a:t>έ</a:t>
            </a:r>
            <a:r>
              <a:rPr lang="el-GR" sz="2400" dirty="0" err="1">
                <a:sym typeface="Wingdings 3" pitchFamily="18" charset="2"/>
              </a:rPr>
              <a:t>χει</a:t>
            </a:r>
            <a:r>
              <a:rPr lang="el-GR" sz="2400" dirty="0">
                <a:sym typeface="Wingdings 3" pitchFamily="18" charset="2"/>
              </a:rPr>
              <a:t> πρόδρομες κερατίνες (Κ5, Κ14)</a:t>
            </a: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endParaRPr lang="el-GR" sz="2000" dirty="0"/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endParaRPr lang="en-US" sz="2400" dirty="0"/>
          </a:p>
        </p:txBody>
      </p:sp>
      <p:grpSp>
        <p:nvGrpSpPr>
          <p:cNvPr id="27651" name="7 - Ομάδα"/>
          <p:cNvGrpSpPr>
            <a:grpSpLocks/>
          </p:cNvGrpSpPr>
          <p:nvPr/>
        </p:nvGrpSpPr>
        <p:grpSpPr bwMode="auto">
          <a:xfrm>
            <a:off x="6084169" y="1592262"/>
            <a:ext cx="2640732" cy="4140993"/>
            <a:chOff x="6683680" y="1591598"/>
            <a:chExt cx="2041882" cy="3307413"/>
          </a:xfrm>
        </p:grpSpPr>
        <p:pic>
          <p:nvPicPr>
            <p:cNvPr id="27658" name="Picture 2"/>
            <p:cNvPicPr>
              <a:picLocks noChangeAspect="1" noChangeArrowheads="1"/>
            </p:cNvPicPr>
            <p:nvPr/>
          </p:nvPicPr>
          <p:blipFill>
            <a:blip r:embed="rId3"/>
            <a:srcRect l="17250" t="30316" r="66000" b="24001"/>
            <a:stretch>
              <a:fillRect/>
            </a:stretch>
          </p:blipFill>
          <p:spPr bwMode="auto">
            <a:xfrm>
              <a:off x="6683680" y="1591598"/>
              <a:ext cx="2041882" cy="3307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4 - Ορθογώνιο"/>
            <p:cNvSpPr/>
            <p:nvPr/>
          </p:nvSpPr>
          <p:spPr>
            <a:xfrm>
              <a:off x="6715436" y="3857406"/>
              <a:ext cx="1929150" cy="928871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6 - Ορθογώνιο"/>
            <p:cNvSpPr/>
            <p:nvPr/>
          </p:nvSpPr>
          <p:spPr>
            <a:xfrm>
              <a:off x="6715436" y="1642408"/>
              <a:ext cx="1929150" cy="2214998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>
                <a:solidFill>
                  <a:srgbClr val="0432FF"/>
                </a:solidFill>
              </a:rPr>
              <a:t>Επιδερμίδα</a:t>
            </a:r>
            <a:r>
              <a:rPr lang="en-US" sz="3600" dirty="0">
                <a:solidFill>
                  <a:srgbClr val="0432FF"/>
                </a:solidFill>
              </a:rPr>
              <a:t>: </a:t>
            </a:r>
            <a:r>
              <a:rPr lang="el-GR" sz="3600" dirty="0">
                <a:solidFill>
                  <a:srgbClr val="0432FF"/>
                </a:solidFill>
              </a:rPr>
              <a:t>Ακανθωτή στοιβάδα</a:t>
            </a:r>
            <a:endParaRPr lang="en-US" sz="3200" dirty="0">
              <a:solidFill>
                <a:srgbClr val="0432FF"/>
              </a:solidFill>
            </a:endParaRPr>
          </a:p>
        </p:txBody>
      </p:sp>
      <p:sp>
        <p:nvSpPr>
          <p:cNvPr id="29698" name="2 - Θέση περιεχομένου"/>
          <p:cNvSpPr>
            <a:spLocks noGrp="1"/>
          </p:cNvSpPr>
          <p:nvPr>
            <p:ph idx="1"/>
          </p:nvPr>
        </p:nvSpPr>
        <p:spPr>
          <a:xfrm>
            <a:off x="142875" y="1600200"/>
            <a:ext cx="9001125" cy="4853136"/>
          </a:xfrm>
        </p:spPr>
        <p:txBody>
          <a:bodyPr/>
          <a:lstStyle/>
          <a:p>
            <a:pPr>
              <a:buFontTx/>
              <a:buNone/>
            </a:pPr>
            <a:endParaRPr lang="el-GR" sz="400" dirty="0"/>
          </a:p>
          <a:p>
            <a:pPr>
              <a:spcBef>
                <a:spcPts val="0"/>
              </a:spcBef>
              <a:buFontTx/>
              <a:buNone/>
            </a:pP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αποτελείται από 8-10 στοίχους κυττάρων </a:t>
            </a:r>
          </a:p>
          <a:p>
            <a:pPr>
              <a:spcBef>
                <a:spcPts val="0"/>
              </a:spcBef>
              <a:buFontTx/>
              <a:buNone/>
            </a:pPr>
            <a:endParaRPr lang="el-GR" sz="400" dirty="0"/>
          </a:p>
          <a:p>
            <a:pPr>
              <a:spcBef>
                <a:spcPts val="0"/>
              </a:spcBef>
              <a:buFontTx/>
              <a:buNone/>
            </a:pPr>
            <a:r>
              <a:rPr lang="el-GR" sz="2400" dirty="0"/>
              <a:t>   και είναι η παχύτερη στιβάδα της επιδερμίδας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τα κύτταρα είναι κυβοειδή ή ελαφρώς </a:t>
            </a:r>
          </a:p>
          <a:p>
            <a:pPr>
              <a:buFontTx/>
              <a:buNone/>
            </a:pPr>
            <a:r>
              <a:rPr lang="el-GR" sz="2400" dirty="0"/>
              <a:t>   πιο πεπλατυσμένα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το κυτταρόπλασμά τους είναι γεμάτο </a:t>
            </a:r>
          </a:p>
          <a:p>
            <a:pPr>
              <a:buFontTx/>
              <a:buNone/>
            </a:pPr>
            <a:r>
              <a:rPr lang="el-GR" sz="2400" dirty="0"/>
              <a:t>  με δεσμίδες νηματίων κερατίνης (</a:t>
            </a:r>
            <a:r>
              <a:rPr lang="el-GR" sz="2400" dirty="0" err="1"/>
              <a:t>τονοϊνίδια</a:t>
            </a:r>
            <a:r>
              <a:rPr lang="el-GR" sz="2400" dirty="0"/>
              <a:t>)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τα </a:t>
            </a:r>
            <a:r>
              <a:rPr lang="el-GR" sz="2400" dirty="0" err="1"/>
              <a:t>τονοϊνίδια</a:t>
            </a:r>
            <a:r>
              <a:rPr lang="el-GR" sz="2400" dirty="0"/>
              <a:t> παίζουν σημαντικό ρόλο στη διατήρηση της συνοχής </a:t>
            </a:r>
          </a:p>
          <a:p>
            <a:pPr>
              <a:buFontTx/>
              <a:buNone/>
            </a:pPr>
            <a:r>
              <a:rPr lang="el-GR" sz="2400" dirty="0"/>
              <a:t>   μεταξύ των κυττάρων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None/>
            </a:pP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 </a:t>
            </a:r>
            <a:r>
              <a:rPr lang="el-GR" sz="2400" dirty="0">
                <a:sym typeface="Wingdings 3" pitchFamily="18" charset="2"/>
              </a:rPr>
              <a:t>περιέχει κερατίνες Κ1, Κ10</a:t>
            </a:r>
          </a:p>
          <a:p>
            <a:pPr>
              <a:buNone/>
            </a:pPr>
            <a:endParaRPr lang="el-GR" sz="2000" dirty="0"/>
          </a:p>
        </p:txBody>
      </p:sp>
      <p:grpSp>
        <p:nvGrpSpPr>
          <p:cNvPr id="29699" name="7 - Ομάδα"/>
          <p:cNvGrpSpPr>
            <a:grpSpLocks/>
          </p:cNvGrpSpPr>
          <p:nvPr/>
        </p:nvGrpSpPr>
        <p:grpSpPr bwMode="auto">
          <a:xfrm>
            <a:off x="6372201" y="1592263"/>
            <a:ext cx="2314600" cy="2958705"/>
            <a:chOff x="6683680" y="1591598"/>
            <a:chExt cx="2041882" cy="3307413"/>
          </a:xfrm>
        </p:grpSpPr>
        <p:pic>
          <p:nvPicPr>
            <p:cNvPr id="29703" name="Picture 2"/>
            <p:cNvPicPr>
              <a:picLocks noChangeAspect="1" noChangeArrowheads="1"/>
            </p:cNvPicPr>
            <p:nvPr/>
          </p:nvPicPr>
          <p:blipFill>
            <a:blip r:embed="rId2"/>
            <a:srcRect l="17250" t="30316" r="66000" b="24001"/>
            <a:stretch>
              <a:fillRect/>
            </a:stretch>
          </p:blipFill>
          <p:spPr bwMode="auto">
            <a:xfrm>
              <a:off x="6683680" y="1591598"/>
              <a:ext cx="2041882" cy="3307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4 - Ορθογώνιο"/>
            <p:cNvSpPr/>
            <p:nvPr/>
          </p:nvSpPr>
          <p:spPr>
            <a:xfrm>
              <a:off x="6715436" y="3857406"/>
              <a:ext cx="1929150" cy="928871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6 - Ορθογώνιο"/>
            <p:cNvSpPr/>
            <p:nvPr/>
          </p:nvSpPr>
          <p:spPr>
            <a:xfrm>
              <a:off x="6715436" y="1642408"/>
              <a:ext cx="1929150" cy="1143225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7D7D4AB-B1C0-2041-96ED-AFB57183A6EE}"/>
              </a:ext>
            </a:extLst>
          </p:cNvPr>
          <p:cNvSpPr/>
          <p:nvPr/>
        </p:nvSpPr>
        <p:spPr>
          <a:xfrm>
            <a:off x="6156176" y="2622333"/>
            <a:ext cx="2664296" cy="102269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2 - Θέση περιεχομένου"/>
          <p:cNvSpPr>
            <a:spLocks noGrp="1"/>
          </p:cNvSpPr>
          <p:nvPr>
            <p:ph idx="1"/>
          </p:nvPr>
        </p:nvSpPr>
        <p:spPr>
          <a:xfrm>
            <a:off x="-1" y="1503362"/>
            <a:ext cx="5663343" cy="4994276"/>
          </a:xfrm>
        </p:spPr>
        <p:txBody>
          <a:bodyPr/>
          <a:lstStyle/>
          <a:p>
            <a:pPr>
              <a:buFontTx/>
              <a:buNone/>
            </a:pPr>
            <a:endParaRPr lang="el-GR" sz="400" dirty="0"/>
          </a:p>
          <a:p>
            <a:pPr>
              <a:buFont typeface="Wingdings 3" pitchFamily="2" charset="2"/>
              <a:buChar char="î"/>
            </a:pPr>
            <a:r>
              <a:rPr lang="el-GR" sz="2400" dirty="0">
                <a:sym typeface="Wingdings 3" pitchFamily="18" charset="2"/>
              </a:rPr>
              <a:t>2-3 στίχοι από ρομβοειδή κύτταρα με οριζόντια διάταξη</a:t>
            </a:r>
          </a:p>
          <a:p>
            <a:pPr>
              <a:buFont typeface="Wingdings 3" pitchFamily="2" charset="2"/>
              <a:buChar char="î"/>
            </a:pPr>
            <a:r>
              <a:rPr lang="el-GR" sz="2400" dirty="0"/>
              <a:t>τα κύτταρα περιέχουν στο πρωτόπλασμά τους</a:t>
            </a:r>
            <a:r>
              <a:rPr lang="en-US" sz="2400" dirty="0"/>
              <a:t>:</a:t>
            </a:r>
            <a:endParaRPr lang="el-GR" sz="2400" dirty="0"/>
          </a:p>
          <a:p>
            <a:pPr>
              <a:buFontTx/>
              <a:buNone/>
            </a:pPr>
            <a:r>
              <a:rPr lang="el-GR" sz="2400" dirty="0"/>
              <a:t>  </a:t>
            </a:r>
            <a:r>
              <a:rPr lang="el-GR" sz="2400" b="1" dirty="0">
                <a:solidFill>
                  <a:srgbClr val="0066FF"/>
                </a:solidFill>
              </a:rPr>
              <a:t>-</a:t>
            </a:r>
            <a:r>
              <a:rPr lang="el-GR" sz="2400" dirty="0"/>
              <a:t> κοκκία </a:t>
            </a:r>
            <a:r>
              <a:rPr lang="el-GR" sz="2400" dirty="0" err="1"/>
              <a:t>κερατοϋαλίνης</a:t>
            </a:r>
            <a:r>
              <a:rPr lang="el-GR" sz="2400" dirty="0"/>
              <a:t> </a:t>
            </a:r>
            <a:r>
              <a:rPr lang="el-GR" sz="2000" dirty="0"/>
              <a:t>(κοκκία που δεν περιβάλλονται</a:t>
            </a:r>
            <a:r>
              <a:rPr lang="en-US" sz="2000" dirty="0"/>
              <a:t> </a:t>
            </a:r>
            <a:r>
              <a:rPr lang="el-GR" sz="2000" dirty="0"/>
              <a:t>από μεμβράνη - περιέχουν </a:t>
            </a:r>
            <a:r>
              <a:rPr lang="el-GR" sz="2000" dirty="0" err="1"/>
              <a:t>φωσφορυλιόμενες</a:t>
            </a:r>
            <a:r>
              <a:rPr lang="el-GR" sz="2000" dirty="0"/>
              <a:t> πρωτεΐνες,</a:t>
            </a:r>
            <a:r>
              <a:rPr lang="en-US" sz="2000" dirty="0"/>
              <a:t> </a:t>
            </a:r>
            <a:r>
              <a:rPr lang="el-GR" sz="2000" dirty="0"/>
              <a:t>πρόδρομο ουσία της κερατίνης)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000" b="1" dirty="0">
                <a:solidFill>
                  <a:srgbClr val="0066FF"/>
                </a:solidFill>
              </a:rPr>
              <a:t> </a:t>
            </a:r>
            <a:r>
              <a:rPr lang="el-GR" sz="2400" b="1" dirty="0">
                <a:solidFill>
                  <a:srgbClr val="0066FF"/>
                </a:solidFill>
              </a:rPr>
              <a:t>-</a:t>
            </a:r>
            <a:r>
              <a:rPr lang="el-GR" sz="2400" dirty="0"/>
              <a:t> </a:t>
            </a:r>
            <a:r>
              <a:rPr lang="el-GR" sz="2400" dirty="0" err="1"/>
              <a:t>πεταλιώδη</a:t>
            </a:r>
            <a:r>
              <a:rPr lang="el-GR" sz="2400" dirty="0"/>
              <a:t> κοκκία</a:t>
            </a:r>
            <a:r>
              <a:rPr lang="el-GR" sz="2000" dirty="0"/>
              <a:t> (περιβάλλονται από μεμβράνη</a:t>
            </a:r>
            <a:r>
              <a:rPr lang="en-US" sz="2000" dirty="0"/>
              <a:t> </a:t>
            </a:r>
            <a:r>
              <a:rPr lang="el-GR" sz="2000" dirty="0"/>
              <a:t>και περιέχουν λιπίδια – τα κοκκία ενώνονται με τις κυτταρικές μεμβράνες και απελευθερώνουν τα λιπίδια τα οποία λειτουργούν ως κυτταρική "κόλλα”</a:t>
            </a:r>
            <a:r>
              <a:rPr lang="en-US" sz="2000" dirty="0"/>
              <a:t> </a:t>
            </a:r>
            <a:r>
              <a:rPr lang="el-GR" sz="2000" dirty="0"/>
              <a:t>για τη συνοχή των κυττάρων</a:t>
            </a:r>
          </a:p>
        </p:txBody>
      </p:sp>
      <p:sp>
        <p:nvSpPr>
          <p:cNvPr id="5" name="1 - Τίτλος">
            <a:extLst>
              <a:ext uri="{FF2B5EF4-FFF2-40B4-BE49-F238E27FC236}">
                <a16:creationId xmlns:a16="http://schemas.microsoft.com/office/drawing/2014/main" id="{7E8B880C-D3F2-1E4F-9CDA-7BE03CAEFF56}"/>
              </a:ext>
            </a:extLst>
          </p:cNvPr>
          <p:cNvSpPr txBox="1">
            <a:spLocks/>
          </p:cNvSpPr>
          <p:nvPr/>
        </p:nvSpPr>
        <p:spPr bwMode="auto">
          <a:xfrm>
            <a:off x="563972" y="36036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l-GR" sz="3600" kern="0" dirty="0">
                <a:solidFill>
                  <a:srgbClr val="0432FF"/>
                </a:solidFill>
              </a:rPr>
              <a:t>Επιδερμίδα</a:t>
            </a:r>
            <a:r>
              <a:rPr lang="en-US" sz="3600" kern="0" dirty="0">
                <a:solidFill>
                  <a:srgbClr val="0432FF"/>
                </a:solidFill>
              </a:rPr>
              <a:t>: </a:t>
            </a:r>
            <a:r>
              <a:rPr lang="el-GR" sz="3600" kern="0" dirty="0">
                <a:solidFill>
                  <a:srgbClr val="0432FF"/>
                </a:solidFill>
              </a:rPr>
              <a:t>Κοκκιώδη στοιβάδα</a:t>
            </a:r>
            <a:endParaRPr lang="en-US" sz="3200" kern="0" dirty="0">
              <a:solidFill>
                <a:srgbClr val="0432FF"/>
              </a:solidFill>
            </a:endParaRPr>
          </a:p>
        </p:txBody>
      </p:sp>
      <p:grpSp>
        <p:nvGrpSpPr>
          <p:cNvPr id="8" name="7 - Ομάδα">
            <a:extLst>
              <a:ext uri="{FF2B5EF4-FFF2-40B4-BE49-F238E27FC236}">
                <a16:creationId xmlns:a16="http://schemas.microsoft.com/office/drawing/2014/main" id="{95C48894-A2BB-A048-A328-538FAF62CF28}"/>
              </a:ext>
            </a:extLst>
          </p:cNvPr>
          <p:cNvGrpSpPr>
            <a:grpSpLocks/>
          </p:cNvGrpSpPr>
          <p:nvPr/>
        </p:nvGrpSpPr>
        <p:grpSpPr bwMode="auto">
          <a:xfrm>
            <a:off x="6227315" y="1502221"/>
            <a:ext cx="2314600" cy="2958705"/>
            <a:chOff x="6683680" y="1591598"/>
            <a:chExt cx="2041882" cy="3307413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AE416613-BEFA-A34B-A3D3-BCB6FB720C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17250" t="30316" r="66000" b="24001"/>
            <a:stretch>
              <a:fillRect/>
            </a:stretch>
          </p:blipFill>
          <p:spPr bwMode="auto">
            <a:xfrm>
              <a:off x="6683680" y="1591598"/>
              <a:ext cx="2041882" cy="3307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4 - Ορθογώνιο">
              <a:extLst>
                <a:ext uri="{FF2B5EF4-FFF2-40B4-BE49-F238E27FC236}">
                  <a16:creationId xmlns:a16="http://schemas.microsoft.com/office/drawing/2014/main" id="{451EE1B3-AE15-3941-9F68-D74AF954ED12}"/>
                </a:ext>
              </a:extLst>
            </p:cNvPr>
            <p:cNvSpPr/>
            <p:nvPr/>
          </p:nvSpPr>
          <p:spPr>
            <a:xfrm>
              <a:off x="6715436" y="3857406"/>
              <a:ext cx="1929150" cy="928871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6 - Ορθογώνιο">
              <a:extLst>
                <a:ext uri="{FF2B5EF4-FFF2-40B4-BE49-F238E27FC236}">
                  <a16:creationId xmlns:a16="http://schemas.microsoft.com/office/drawing/2014/main" id="{1D82EEFF-DB4E-B747-BFB8-133E59E7D92C}"/>
                </a:ext>
              </a:extLst>
            </p:cNvPr>
            <p:cNvSpPr/>
            <p:nvPr/>
          </p:nvSpPr>
          <p:spPr>
            <a:xfrm>
              <a:off x="6715436" y="1642408"/>
              <a:ext cx="1929150" cy="1143225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3F68C54-7FC3-B04A-A26E-F2FB97BD2924}"/>
              </a:ext>
            </a:extLst>
          </p:cNvPr>
          <p:cNvSpPr/>
          <p:nvPr/>
        </p:nvSpPr>
        <p:spPr>
          <a:xfrm>
            <a:off x="6142920" y="2078285"/>
            <a:ext cx="2134573" cy="53753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19" name="8 - Εικόνα" descr="Εικόνα19.png">
            <a:extLst>
              <a:ext uri="{FF2B5EF4-FFF2-40B4-BE49-F238E27FC236}">
                <a16:creationId xmlns:a16="http://schemas.microsoft.com/office/drawing/2014/main" id="{648460DC-592B-FB4D-9AAF-2F610EAEDF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5995" y="4649598"/>
            <a:ext cx="2661443" cy="1906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2 - Θέση περιεχομένου"/>
          <p:cNvSpPr>
            <a:spLocks noGrp="1"/>
          </p:cNvSpPr>
          <p:nvPr>
            <p:ph idx="1"/>
          </p:nvPr>
        </p:nvSpPr>
        <p:spPr>
          <a:xfrm>
            <a:off x="142875" y="1649884"/>
            <a:ext cx="9001125" cy="4525963"/>
          </a:xfrm>
        </p:spPr>
        <p:txBody>
          <a:bodyPr/>
          <a:lstStyle/>
          <a:p>
            <a:pPr>
              <a:buFontTx/>
              <a:buNone/>
            </a:pPr>
            <a:endParaRPr lang="el-GR" sz="400" dirty="0"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l-GR" sz="400" dirty="0">
              <a:solidFill>
                <a:srgbClr val="0070C0"/>
              </a:solidFill>
              <a:ea typeface="Calibri" pitchFamily="34" charset="0"/>
              <a:cs typeface="Times New Roman" pitchFamily="18" charset="0"/>
              <a:sym typeface="Wingdings 3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sz="2400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  <a:sym typeface="Wingdings 3" pitchFamily="18" charset="2"/>
              </a:rPr>
              <a:t></a:t>
            </a:r>
            <a:r>
              <a:rPr lang="el-GR" sz="2400" dirty="0">
                <a:ea typeface="Calibri" pitchFamily="34" charset="0"/>
                <a:cs typeface="Times New Roman" pitchFamily="18" charset="0"/>
                <a:sym typeface="Wingdings 3" pitchFamily="18" charset="2"/>
              </a:rPr>
              <a:t> </a:t>
            </a:r>
            <a:r>
              <a:rPr lang="el-GR" sz="2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υπάρχει μόνο στις παλάμες και στα πέλματα</a:t>
            </a:r>
          </a:p>
          <a:p>
            <a:pPr>
              <a:spcBef>
                <a:spcPct val="0"/>
              </a:spcBef>
              <a:buFontTx/>
              <a:buNone/>
            </a:pPr>
            <a:endParaRPr lang="el-GR" sz="600" dirty="0"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sz="2400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  <a:sym typeface="Wingdings 3" pitchFamily="18" charset="2"/>
              </a:rPr>
              <a:t> </a:t>
            </a:r>
            <a:r>
              <a:rPr lang="el-GR" sz="2400" dirty="0">
                <a:ea typeface="Calibri" pitchFamily="34" charset="0"/>
                <a:cs typeface="Times New Roman" pitchFamily="18" charset="0"/>
              </a:rPr>
              <a:t>διάφανη, λεπτή στιβάδα από εξαιρετικά</a:t>
            </a:r>
            <a:endParaRPr lang="el-GR" sz="2400" dirty="0">
              <a:solidFill>
                <a:srgbClr val="0070C0"/>
              </a:solidFill>
              <a:ea typeface="Calibri" pitchFamily="34" charset="0"/>
              <a:cs typeface="Times New Roman" pitchFamily="18" charset="0"/>
              <a:sym typeface="Wingdings 3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sz="800" dirty="0">
                <a:ea typeface="Calibri" pitchFamily="34" charset="0"/>
                <a:cs typeface="Times New Roman" pitchFamily="18" charset="0"/>
              </a:rPr>
              <a:t>        </a:t>
            </a:r>
            <a:r>
              <a:rPr lang="el-GR" sz="2400" dirty="0">
                <a:ea typeface="Calibri" pitchFamily="34" charset="0"/>
                <a:cs typeface="Times New Roman" pitchFamily="18" charset="0"/>
              </a:rPr>
              <a:t>πεπλατυσμένα κύτταρα</a:t>
            </a:r>
            <a:endParaRPr lang="el-GR" sz="2400" dirty="0">
              <a:solidFill>
                <a:srgbClr val="0070C0"/>
              </a:solidFill>
              <a:ea typeface="Calibri" pitchFamily="34" charset="0"/>
              <a:cs typeface="Times New Roman" pitchFamily="18" charset="0"/>
              <a:sym typeface="Wingdings 3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l-GR" sz="600" dirty="0">
              <a:solidFill>
                <a:srgbClr val="0070C0"/>
              </a:solidFill>
              <a:ea typeface="Calibri" pitchFamily="34" charset="0"/>
              <a:cs typeface="Times New Roman" pitchFamily="18" charset="0"/>
              <a:sym typeface="Wingdings 3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sz="2400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  <a:sym typeface="Wingdings 3" pitchFamily="18" charset="2"/>
              </a:rPr>
              <a:t></a:t>
            </a:r>
            <a:r>
              <a:rPr lang="el-GR" sz="2400" dirty="0">
                <a:ea typeface="Calibri" pitchFamily="34" charset="0"/>
                <a:cs typeface="Times New Roman" pitchFamily="18" charset="0"/>
                <a:sym typeface="Wingdings 3" pitchFamily="18" charset="2"/>
              </a:rPr>
              <a:t> </a:t>
            </a:r>
            <a:r>
              <a:rPr lang="el-GR" sz="2400" dirty="0">
                <a:ea typeface="Calibri" pitchFamily="34" charset="0"/>
                <a:cs typeface="Times New Roman" pitchFamily="18" charset="0"/>
              </a:rPr>
              <a:t>οι πυρήνες των κυττάρων της βρίσκονται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sz="2400" dirty="0">
                <a:ea typeface="Calibri" pitchFamily="34" charset="0"/>
                <a:cs typeface="Times New Roman" pitchFamily="18" charset="0"/>
              </a:rPr>
              <a:t>   σε φάση εκφύλισης</a:t>
            </a:r>
          </a:p>
          <a:p>
            <a:pPr>
              <a:spcBef>
                <a:spcPct val="0"/>
              </a:spcBef>
              <a:buFontTx/>
              <a:buNone/>
            </a:pPr>
            <a:endParaRPr lang="el-GR" sz="600" dirty="0"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sz="2400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  <a:sym typeface="Wingdings 3" pitchFamily="18" charset="2"/>
              </a:rPr>
              <a:t></a:t>
            </a:r>
            <a:r>
              <a:rPr lang="el-GR" sz="2400" dirty="0">
                <a:ea typeface="Calibri" pitchFamily="34" charset="0"/>
                <a:cs typeface="Times New Roman" pitchFamily="18" charset="0"/>
                <a:sym typeface="Wingdings 3" pitchFamily="18" charset="2"/>
              </a:rPr>
              <a:t> </a:t>
            </a:r>
            <a:r>
              <a:rPr lang="el-GR" sz="2400" dirty="0">
                <a:ea typeface="Calibri" pitchFamily="34" charset="0"/>
                <a:cs typeface="Times New Roman" pitchFamily="18" charset="0"/>
              </a:rPr>
              <a:t>στο κυτταρόπλασμα τους περιέχεται </a:t>
            </a:r>
            <a:r>
              <a:rPr lang="el-GR" sz="2400" dirty="0" err="1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ελαιοειδίνη</a:t>
            </a:r>
            <a:r>
              <a:rPr lang="el-GR" sz="2400" dirty="0">
                <a:ea typeface="Calibri" pitchFamily="34" charset="0"/>
                <a:cs typeface="Times New Roman" pitchFamily="18" charset="0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sz="2400" dirty="0">
                <a:ea typeface="Calibri" pitchFamily="34" charset="0"/>
                <a:cs typeface="Times New Roman" pitchFamily="18" charset="0"/>
              </a:rPr>
              <a:t>   ουσία πρόδρομος της κερατίνης </a:t>
            </a:r>
          </a:p>
          <a:p>
            <a:pPr>
              <a:buFontTx/>
              <a:buNone/>
            </a:pPr>
            <a:endParaRPr lang="el-GR" sz="2000" dirty="0"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34820" name="29 - Ομάδα"/>
          <p:cNvGrpSpPr>
            <a:grpSpLocks/>
          </p:cNvGrpSpPr>
          <p:nvPr/>
        </p:nvGrpSpPr>
        <p:grpSpPr bwMode="auto">
          <a:xfrm>
            <a:off x="6683375" y="1592263"/>
            <a:ext cx="2041525" cy="3306762"/>
            <a:chOff x="6683375" y="1592263"/>
            <a:chExt cx="2041525" cy="3306762"/>
          </a:xfrm>
        </p:grpSpPr>
        <p:grpSp>
          <p:nvGrpSpPr>
            <p:cNvPr id="34821" name="7 - Ομάδα"/>
            <p:cNvGrpSpPr>
              <a:grpSpLocks/>
            </p:cNvGrpSpPr>
            <p:nvPr/>
          </p:nvGrpSpPr>
          <p:grpSpPr bwMode="auto">
            <a:xfrm>
              <a:off x="6683375" y="1592263"/>
              <a:ext cx="2041525" cy="3306762"/>
              <a:chOff x="6683680" y="1591598"/>
              <a:chExt cx="2041882" cy="3307413"/>
            </a:xfrm>
          </p:grpSpPr>
          <p:pic>
            <p:nvPicPr>
              <p:cNvPr id="34827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 l="17250" t="30316" r="66000" b="24001"/>
              <a:stretch>
                <a:fillRect/>
              </a:stretch>
            </p:blipFill>
            <p:spPr bwMode="auto">
              <a:xfrm>
                <a:off x="6683680" y="1591598"/>
                <a:ext cx="2041882" cy="3307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4 - Ορθογώνιο"/>
              <p:cNvSpPr/>
              <p:nvPr/>
            </p:nvSpPr>
            <p:spPr>
              <a:xfrm>
                <a:off x="6715436" y="2356924"/>
                <a:ext cx="1929150" cy="2429353"/>
              </a:xfrm>
              <a:prstGeom prst="rect">
                <a:avLst/>
              </a:prstGeom>
              <a:solidFill>
                <a:schemeClr val="bg1">
                  <a:alpha val="58000"/>
                </a:schemeClr>
              </a:soli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" name="6 - Ορθογώνιο"/>
              <p:cNvSpPr/>
              <p:nvPr/>
            </p:nvSpPr>
            <p:spPr>
              <a:xfrm>
                <a:off x="6715436" y="1642408"/>
                <a:ext cx="1929150" cy="643064"/>
              </a:xfrm>
              <a:prstGeom prst="rect">
                <a:avLst/>
              </a:prstGeom>
              <a:solidFill>
                <a:schemeClr val="bg1">
                  <a:alpha val="58000"/>
                </a:schemeClr>
              </a:soli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4" name="23 - Ομάδα"/>
            <p:cNvGrpSpPr/>
            <p:nvPr/>
          </p:nvGrpSpPr>
          <p:grpSpPr>
            <a:xfrm>
              <a:off x="6715140" y="2285992"/>
              <a:ext cx="1714512" cy="142876"/>
              <a:chOff x="2786050" y="5357826"/>
              <a:chExt cx="2000264" cy="142876"/>
            </a:xfrm>
            <a:solidFill>
              <a:srgbClr val="FF9966"/>
            </a:solidFill>
          </p:grpSpPr>
          <p:sp>
            <p:nvSpPr>
              <p:cNvPr id="19" name="18 - Έλλειψη"/>
              <p:cNvSpPr/>
              <p:nvPr/>
            </p:nvSpPr>
            <p:spPr>
              <a:xfrm>
                <a:off x="2786050" y="5357826"/>
                <a:ext cx="500066" cy="142876"/>
              </a:xfrm>
              <a:prstGeom prst="ellipse">
                <a:avLst/>
              </a:prstGeom>
              <a:grpFill/>
              <a:ln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" name="19 - Έλλειψη"/>
              <p:cNvSpPr/>
              <p:nvPr/>
            </p:nvSpPr>
            <p:spPr>
              <a:xfrm>
                <a:off x="3286116" y="5357826"/>
                <a:ext cx="500066" cy="142876"/>
              </a:xfrm>
              <a:prstGeom prst="ellipse">
                <a:avLst/>
              </a:prstGeom>
              <a:grpFill/>
              <a:ln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" name="21 - Έλλειψη"/>
              <p:cNvSpPr/>
              <p:nvPr/>
            </p:nvSpPr>
            <p:spPr>
              <a:xfrm>
                <a:off x="3786182" y="5357826"/>
                <a:ext cx="500066" cy="142876"/>
              </a:xfrm>
              <a:prstGeom prst="ellipse">
                <a:avLst/>
              </a:prstGeom>
              <a:grpFill/>
              <a:ln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3" name="22 - Έλλειψη"/>
              <p:cNvSpPr/>
              <p:nvPr/>
            </p:nvSpPr>
            <p:spPr>
              <a:xfrm>
                <a:off x="4286248" y="5357826"/>
                <a:ext cx="500066" cy="142876"/>
              </a:xfrm>
              <a:prstGeom prst="ellipse">
                <a:avLst/>
              </a:prstGeom>
              <a:grpFill/>
              <a:ln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25" name="24 - Έλλειψη"/>
            <p:cNvSpPr/>
            <p:nvPr/>
          </p:nvSpPr>
          <p:spPr>
            <a:xfrm>
              <a:off x="6786563" y="2286000"/>
              <a:ext cx="214312" cy="71438"/>
            </a:xfrm>
            <a:prstGeom prst="ellipse">
              <a:avLst/>
            </a:prstGeom>
            <a:solidFill>
              <a:srgbClr val="CC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25 - Έλλειψη"/>
            <p:cNvSpPr/>
            <p:nvPr/>
          </p:nvSpPr>
          <p:spPr>
            <a:xfrm>
              <a:off x="7286625" y="2332038"/>
              <a:ext cx="214313" cy="71437"/>
            </a:xfrm>
            <a:prstGeom prst="ellipse">
              <a:avLst/>
            </a:prstGeom>
            <a:solidFill>
              <a:srgbClr val="CC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26 - Έλλειψη"/>
            <p:cNvSpPr/>
            <p:nvPr/>
          </p:nvSpPr>
          <p:spPr>
            <a:xfrm>
              <a:off x="7715250" y="2357438"/>
              <a:ext cx="214313" cy="71437"/>
            </a:xfrm>
            <a:prstGeom prst="ellipse">
              <a:avLst/>
            </a:prstGeom>
            <a:solidFill>
              <a:srgbClr val="CC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27 - Έλλειψη"/>
            <p:cNvSpPr/>
            <p:nvPr/>
          </p:nvSpPr>
          <p:spPr>
            <a:xfrm>
              <a:off x="8072438" y="2286000"/>
              <a:ext cx="214312" cy="71438"/>
            </a:xfrm>
            <a:prstGeom prst="ellipse">
              <a:avLst/>
            </a:prstGeom>
            <a:solidFill>
              <a:srgbClr val="CC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1" name="1 - Τίτλος">
            <a:extLst>
              <a:ext uri="{FF2B5EF4-FFF2-40B4-BE49-F238E27FC236}">
                <a16:creationId xmlns:a16="http://schemas.microsoft.com/office/drawing/2014/main" id="{60613F33-BAF5-A446-AF0A-823C95947FBC}"/>
              </a:ext>
            </a:extLst>
          </p:cNvPr>
          <p:cNvSpPr txBox="1">
            <a:spLocks/>
          </p:cNvSpPr>
          <p:nvPr/>
        </p:nvSpPr>
        <p:spPr bwMode="auto">
          <a:xfrm>
            <a:off x="563972" y="36036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l-GR" sz="3600" kern="0" dirty="0">
                <a:solidFill>
                  <a:srgbClr val="0432FF"/>
                </a:solidFill>
              </a:rPr>
              <a:t>Επιδερμίδα</a:t>
            </a:r>
            <a:r>
              <a:rPr lang="en-US" sz="3600" kern="0" dirty="0">
                <a:solidFill>
                  <a:srgbClr val="0432FF"/>
                </a:solidFill>
              </a:rPr>
              <a:t>: </a:t>
            </a:r>
            <a:r>
              <a:rPr lang="el-GR" sz="3600" kern="0" dirty="0">
                <a:solidFill>
                  <a:srgbClr val="0432FF"/>
                </a:solidFill>
              </a:rPr>
              <a:t>Διαυγής στοιβάδα</a:t>
            </a:r>
            <a:endParaRPr lang="en-US" sz="3200" kern="0" dirty="0">
              <a:solidFill>
                <a:srgbClr val="0432FF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3805F7-FC05-9C4E-AB9A-BD063CD67F45}"/>
              </a:ext>
            </a:extLst>
          </p:cNvPr>
          <p:cNvSpPr/>
          <p:nvPr/>
        </p:nvSpPr>
        <p:spPr>
          <a:xfrm>
            <a:off x="6525339" y="2088663"/>
            <a:ext cx="2134573" cy="53753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2 - Θέση περιεχομένου"/>
          <p:cNvSpPr>
            <a:spLocks noGrp="1"/>
          </p:cNvSpPr>
          <p:nvPr>
            <p:ph idx="1"/>
          </p:nvPr>
        </p:nvSpPr>
        <p:spPr>
          <a:xfrm>
            <a:off x="294165" y="1288242"/>
            <a:ext cx="6157317" cy="4525963"/>
          </a:xfrm>
        </p:spPr>
        <p:txBody>
          <a:bodyPr/>
          <a:lstStyle/>
          <a:p>
            <a:endParaRPr lang="el-GR" sz="2400" dirty="0"/>
          </a:p>
          <a:p>
            <a:r>
              <a:rPr lang="el-GR" sz="2400" dirty="0"/>
              <a:t>αποτελείται από 8-16 στοίχους απύρηνων </a:t>
            </a:r>
            <a:r>
              <a:rPr lang="el-GR" sz="2400" dirty="0" err="1"/>
              <a:t>αποπεπλατυσμένων</a:t>
            </a:r>
            <a:r>
              <a:rPr lang="el-GR" sz="2400" dirty="0"/>
              <a:t> κυττάρων κυττάρων</a:t>
            </a:r>
          </a:p>
          <a:p>
            <a:r>
              <a:rPr lang="el-GR" sz="2400" dirty="0"/>
              <a:t>το κυτταρόπλασμά τους είναι γεμάτο από κερατίνη</a:t>
            </a:r>
            <a:r>
              <a:rPr lang="en-US" sz="2400" dirty="0"/>
              <a:t>, </a:t>
            </a:r>
            <a:r>
              <a:rPr lang="el-GR" sz="2400" dirty="0"/>
              <a:t>χωρίς άλλα </a:t>
            </a:r>
            <a:r>
              <a:rPr lang="el-GR" sz="2400" dirty="0" err="1"/>
              <a:t>ρογανίδια</a:t>
            </a:r>
            <a:endParaRPr lang="el-GR" sz="2400" dirty="0"/>
          </a:p>
          <a:p>
            <a:r>
              <a:rPr lang="el-GR" sz="2400" dirty="0"/>
              <a:t>είναι φτωχή σε νερό, αλλά πλούσια σε λιπίδια</a:t>
            </a:r>
          </a:p>
          <a:p>
            <a:r>
              <a:rPr lang="el-GR" sz="2400" dirty="0"/>
              <a:t>Τα λιπίδια προσφέρουν ελαστικότητα και μειώνουν την εξάτμιση του νερού που υπάρχει στην επιδερμίδα</a:t>
            </a:r>
          </a:p>
          <a:p>
            <a:endParaRPr lang="el-GR" sz="2400" dirty="0">
              <a:sym typeface="Wingdings 3" pitchFamily="18" charset="2"/>
            </a:endParaRPr>
          </a:p>
        </p:txBody>
      </p:sp>
      <p:grpSp>
        <p:nvGrpSpPr>
          <p:cNvPr id="35843" name="7 - Ομάδα"/>
          <p:cNvGrpSpPr>
            <a:grpSpLocks/>
          </p:cNvGrpSpPr>
          <p:nvPr/>
        </p:nvGrpSpPr>
        <p:grpSpPr bwMode="auto">
          <a:xfrm>
            <a:off x="6715140" y="1571612"/>
            <a:ext cx="2041525" cy="3306762"/>
            <a:chOff x="6683680" y="1591598"/>
            <a:chExt cx="2041882" cy="3307413"/>
          </a:xfrm>
        </p:grpSpPr>
        <p:pic>
          <p:nvPicPr>
            <p:cNvPr id="35847" name="Picture 2"/>
            <p:cNvPicPr>
              <a:picLocks noChangeAspect="1" noChangeArrowheads="1"/>
            </p:cNvPicPr>
            <p:nvPr/>
          </p:nvPicPr>
          <p:blipFill>
            <a:blip r:embed="rId3"/>
            <a:srcRect l="17250" t="30316" r="66000" b="24001"/>
            <a:stretch>
              <a:fillRect/>
            </a:stretch>
          </p:blipFill>
          <p:spPr bwMode="auto">
            <a:xfrm>
              <a:off x="6683680" y="1591598"/>
              <a:ext cx="2041882" cy="3307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4 - Ορθογώνιο"/>
            <p:cNvSpPr/>
            <p:nvPr/>
          </p:nvSpPr>
          <p:spPr>
            <a:xfrm>
              <a:off x="6715436" y="2356924"/>
              <a:ext cx="1929150" cy="2429353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" name="1 - Τίτλος">
            <a:extLst>
              <a:ext uri="{FF2B5EF4-FFF2-40B4-BE49-F238E27FC236}">
                <a16:creationId xmlns:a16="http://schemas.microsoft.com/office/drawing/2014/main" id="{C180F015-FB7B-854B-BEC1-E528D5878DFB}"/>
              </a:ext>
            </a:extLst>
          </p:cNvPr>
          <p:cNvSpPr txBox="1">
            <a:spLocks/>
          </p:cNvSpPr>
          <p:nvPr/>
        </p:nvSpPr>
        <p:spPr bwMode="auto">
          <a:xfrm>
            <a:off x="563972" y="36036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l-GR" sz="3600" kern="0" dirty="0">
                <a:solidFill>
                  <a:srgbClr val="0432FF"/>
                </a:solidFill>
              </a:rPr>
              <a:t>Επιδερμίδα</a:t>
            </a:r>
            <a:r>
              <a:rPr lang="en-US" sz="3600" kern="0" dirty="0">
                <a:solidFill>
                  <a:srgbClr val="0432FF"/>
                </a:solidFill>
              </a:rPr>
              <a:t>: </a:t>
            </a:r>
            <a:r>
              <a:rPr lang="el-GR" sz="3600" kern="0" dirty="0">
                <a:solidFill>
                  <a:srgbClr val="0432FF"/>
                </a:solidFill>
              </a:rPr>
              <a:t>κερατίνη στοιβάδα</a:t>
            </a:r>
            <a:endParaRPr lang="en-US" sz="3200" kern="0" dirty="0">
              <a:solidFill>
                <a:srgbClr val="0432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DEBEF7-9EE4-EF4D-A499-819422BB6355}"/>
              </a:ext>
            </a:extLst>
          </p:cNvPr>
          <p:cNvSpPr/>
          <p:nvPr/>
        </p:nvSpPr>
        <p:spPr>
          <a:xfrm>
            <a:off x="6539368" y="1600200"/>
            <a:ext cx="2134573" cy="73658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6"/>
          <p:cNvSpPr>
            <a:spLocks noChangeArrowheads="1"/>
          </p:cNvSpPr>
          <p:nvPr/>
        </p:nvSpPr>
        <p:spPr bwMode="auto">
          <a:xfrm>
            <a:off x="1908175" y="5516563"/>
            <a:ext cx="5256213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457200" y="1067876"/>
            <a:ext cx="4857752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l-GR" sz="400" dirty="0">
              <a:solidFill>
                <a:srgbClr val="0070C0"/>
              </a:solidFill>
              <a:latin typeface="+mj-lt"/>
              <a:cs typeface="+mn-cs"/>
              <a:sym typeface="Wingdings 3"/>
            </a:endParaRPr>
          </a:p>
          <a:p>
            <a:pPr>
              <a:defRPr/>
            </a:pPr>
            <a:endParaRPr lang="el-GR" sz="400" dirty="0">
              <a:latin typeface="+mj-lt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l-GR" sz="2400" dirty="0">
                <a:latin typeface="+mj-lt"/>
                <a:cs typeface="+mn-cs"/>
              </a:rPr>
              <a:t>το πάχος της εξαρτάται από</a:t>
            </a:r>
            <a:r>
              <a:rPr lang="en-US" sz="2400" dirty="0">
                <a:latin typeface="+mj-lt"/>
                <a:cs typeface="+mn-cs"/>
              </a:rPr>
              <a:t>:</a:t>
            </a:r>
            <a:endParaRPr lang="el-GR" sz="2400" dirty="0">
              <a:latin typeface="+mj-lt"/>
              <a:cs typeface="+mn-cs"/>
            </a:endParaRPr>
          </a:p>
          <a:p>
            <a:pPr>
              <a:defRPr/>
            </a:pPr>
            <a:r>
              <a:rPr lang="el-GR" sz="2400" dirty="0">
                <a:latin typeface="+mj-lt"/>
                <a:cs typeface="+mn-cs"/>
              </a:rPr>
              <a:t>    </a:t>
            </a:r>
            <a:r>
              <a:rPr lang="el-GR" sz="2800" b="1" dirty="0">
                <a:solidFill>
                  <a:srgbClr val="0070C0"/>
                </a:solidFill>
                <a:latin typeface="+mj-lt"/>
                <a:cs typeface="+mn-cs"/>
              </a:rPr>
              <a:t>-</a:t>
            </a:r>
            <a:r>
              <a:rPr lang="el-GR" sz="2400" dirty="0">
                <a:latin typeface="+mj-lt"/>
                <a:cs typeface="+mn-cs"/>
              </a:rPr>
              <a:t> την ηλικία (μικρότερο)</a:t>
            </a:r>
          </a:p>
          <a:p>
            <a:pPr>
              <a:defRPr/>
            </a:pPr>
            <a:r>
              <a:rPr lang="el-GR" sz="2400" dirty="0">
                <a:latin typeface="+mj-lt"/>
                <a:cs typeface="+mn-cs"/>
              </a:rPr>
              <a:t>    </a:t>
            </a:r>
            <a:r>
              <a:rPr lang="el-GR" sz="2800" b="1" dirty="0">
                <a:solidFill>
                  <a:srgbClr val="0070C0"/>
                </a:solidFill>
                <a:latin typeface="+mj-lt"/>
                <a:cs typeface="+mn-cs"/>
              </a:rPr>
              <a:t>-</a:t>
            </a:r>
            <a:r>
              <a:rPr lang="el-GR" sz="2400" dirty="0">
                <a:latin typeface="+mj-lt"/>
                <a:cs typeface="+mn-cs"/>
              </a:rPr>
              <a:t> την ανατομική θέση</a:t>
            </a:r>
          </a:p>
          <a:p>
            <a:pPr>
              <a:defRPr/>
            </a:pPr>
            <a:r>
              <a:rPr lang="el-GR" sz="2400" dirty="0">
                <a:latin typeface="+mj-lt"/>
                <a:cs typeface="+mn-cs"/>
              </a:rPr>
              <a:t>    </a:t>
            </a:r>
            <a:r>
              <a:rPr lang="el-GR" sz="2800" b="1" dirty="0">
                <a:solidFill>
                  <a:srgbClr val="0070C0"/>
                </a:solidFill>
                <a:latin typeface="+mj-lt"/>
                <a:cs typeface="+mn-cs"/>
              </a:rPr>
              <a:t>-</a:t>
            </a:r>
            <a:r>
              <a:rPr lang="el-GR" sz="2400" dirty="0">
                <a:latin typeface="+mj-lt"/>
                <a:cs typeface="+mn-cs"/>
              </a:rPr>
              <a:t> την έκθεση στην </a:t>
            </a:r>
            <a:r>
              <a:rPr lang="en-US" sz="2400" dirty="0">
                <a:latin typeface="+mj-lt"/>
                <a:cs typeface="+mn-cs"/>
              </a:rPr>
              <a:t>UV </a:t>
            </a:r>
            <a:r>
              <a:rPr lang="el-GR" sz="2400" dirty="0">
                <a:latin typeface="+mj-lt"/>
                <a:cs typeface="+mn-cs"/>
              </a:rPr>
              <a:t>ακτινοβολία  </a:t>
            </a:r>
          </a:p>
          <a:p>
            <a:pPr>
              <a:defRPr/>
            </a:pPr>
            <a:r>
              <a:rPr lang="el-GR" sz="2400" dirty="0">
                <a:latin typeface="+mj-lt"/>
                <a:cs typeface="+mn-cs"/>
              </a:rPr>
              <a:t>       (μεγαλύτερο)</a:t>
            </a:r>
          </a:p>
          <a:p>
            <a:pPr>
              <a:defRPr/>
            </a:pPr>
            <a:endParaRPr lang="el-GR" b="1" i="1" dirty="0">
              <a:cs typeface="+mn-cs"/>
            </a:endParaRPr>
          </a:p>
        </p:txBody>
      </p:sp>
      <p:pic>
        <p:nvPicPr>
          <p:cNvPr id="37891" name="6 - Εικόνα" descr="Εικόνα 20.png"/>
          <p:cNvPicPr>
            <a:picLocks noChangeAspect="1"/>
          </p:cNvPicPr>
          <p:nvPr/>
        </p:nvPicPr>
        <p:blipFill>
          <a:blip r:embed="rId2" cstate="print"/>
          <a:srcRect b="13225"/>
          <a:stretch>
            <a:fillRect/>
          </a:stretch>
        </p:blipFill>
        <p:spPr bwMode="auto">
          <a:xfrm>
            <a:off x="5288717" y="1008224"/>
            <a:ext cx="3588481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- Ορθογώνιο"/>
          <p:cNvSpPr/>
          <p:nvPr/>
        </p:nvSpPr>
        <p:spPr>
          <a:xfrm>
            <a:off x="291430" y="4221088"/>
            <a:ext cx="50649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+mj-lt"/>
              </a:rPr>
              <a:t>τα κύτταρά της κερατίνης στοιβάδας αποβάλλονται συνεχώς με τη μορφή φολίδων και αντικαθίστανται με νέα κύτταρα από τις κατώτερες στιβάδες</a:t>
            </a:r>
            <a:endParaRPr lang="en-US" sz="2400" dirty="0">
              <a:latin typeface="+mj-lt"/>
            </a:endParaRPr>
          </a:p>
        </p:txBody>
      </p:sp>
      <p:sp>
        <p:nvSpPr>
          <p:cNvPr id="7" name="1 - Τίτλος">
            <a:extLst>
              <a:ext uri="{FF2B5EF4-FFF2-40B4-BE49-F238E27FC236}">
                <a16:creationId xmlns:a16="http://schemas.microsoft.com/office/drawing/2014/main" id="{4CFF1EB8-89D7-2A42-A356-CF630DA1B9ED}"/>
              </a:ext>
            </a:extLst>
          </p:cNvPr>
          <p:cNvSpPr txBox="1">
            <a:spLocks/>
          </p:cNvSpPr>
          <p:nvPr/>
        </p:nvSpPr>
        <p:spPr bwMode="auto">
          <a:xfrm>
            <a:off x="457200" y="-15473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l-GR" sz="3600" kern="0" dirty="0">
                <a:solidFill>
                  <a:srgbClr val="0432FF"/>
                </a:solidFill>
              </a:rPr>
              <a:t>Επιδερμίδα</a:t>
            </a:r>
            <a:r>
              <a:rPr lang="en-US" sz="3600" kern="0" dirty="0">
                <a:solidFill>
                  <a:srgbClr val="0432FF"/>
                </a:solidFill>
              </a:rPr>
              <a:t>: </a:t>
            </a:r>
            <a:r>
              <a:rPr lang="el-GR" sz="3600" kern="0" dirty="0">
                <a:solidFill>
                  <a:srgbClr val="0432FF"/>
                </a:solidFill>
              </a:rPr>
              <a:t>κερατίνη στοιβάδα</a:t>
            </a:r>
            <a:endParaRPr lang="en-US" sz="3200" kern="0" dirty="0">
              <a:solidFill>
                <a:srgbClr val="0432FF"/>
              </a:solidFill>
            </a:endParaRPr>
          </a:p>
        </p:txBody>
      </p:sp>
      <p:pic>
        <p:nvPicPr>
          <p:cNvPr id="2050" name="Picture 2" descr="Brick Wall, red | R10961 | Rebel Walls">
            <a:extLst>
              <a:ext uri="{FF2B5EF4-FFF2-40B4-BE49-F238E27FC236}">
                <a16:creationId xmlns:a16="http://schemas.microsoft.com/office/drawing/2014/main" id="{2C35C746-C1FF-604F-BED1-212EFBFCE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936" y="4075210"/>
            <a:ext cx="3513634" cy="223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6"/>
          <p:cNvSpPr>
            <a:spLocks noChangeArrowheads="1"/>
          </p:cNvSpPr>
          <p:nvPr/>
        </p:nvSpPr>
        <p:spPr bwMode="auto">
          <a:xfrm>
            <a:off x="1692151" y="4263999"/>
            <a:ext cx="5256213" cy="4062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1 - Τίτλος">
            <a:extLst>
              <a:ext uri="{FF2B5EF4-FFF2-40B4-BE49-F238E27FC236}">
                <a16:creationId xmlns:a16="http://schemas.microsoft.com/office/drawing/2014/main" id="{4CFF1EB8-89D7-2A42-A356-CF630DA1B9ED}"/>
              </a:ext>
            </a:extLst>
          </p:cNvPr>
          <p:cNvSpPr txBox="1">
            <a:spLocks/>
          </p:cNvSpPr>
          <p:nvPr/>
        </p:nvSpPr>
        <p:spPr bwMode="auto">
          <a:xfrm>
            <a:off x="457200" y="995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kern="0" dirty="0">
                <a:solidFill>
                  <a:srgbClr val="0432FF"/>
                </a:solidFill>
              </a:rPr>
              <a:t>I</a:t>
            </a:r>
            <a:r>
              <a:rPr lang="el-GR" sz="3600" kern="0" dirty="0" err="1">
                <a:solidFill>
                  <a:srgbClr val="0432FF"/>
                </a:solidFill>
              </a:rPr>
              <a:t>στολογία</a:t>
            </a:r>
            <a:r>
              <a:rPr lang="el-GR" sz="3600" kern="0" dirty="0">
                <a:solidFill>
                  <a:srgbClr val="0432FF"/>
                </a:solidFill>
              </a:rPr>
              <a:t> Δέρματος</a:t>
            </a:r>
            <a:endParaRPr lang="en-US" sz="3200" kern="0" dirty="0">
              <a:solidFill>
                <a:srgbClr val="0432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7199EE-3050-444A-A83A-2CFE992E2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16" y="1385692"/>
            <a:ext cx="4680520" cy="40866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D33016-5462-9E40-8917-D40459CDD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412137"/>
            <a:ext cx="4032448" cy="40601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A6A16E-8D10-6F45-89F5-AA8D189D79CA}"/>
              </a:ext>
            </a:extLst>
          </p:cNvPr>
          <p:cNvSpPr txBox="1"/>
          <p:nvPr/>
        </p:nvSpPr>
        <p:spPr>
          <a:xfrm>
            <a:off x="1835696" y="5904163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Ράχη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3D8D18-F4F8-ED46-9064-6E0D8118C1FB}"/>
              </a:ext>
            </a:extLst>
          </p:cNvPr>
          <p:cNvSpPr txBox="1"/>
          <p:nvPr/>
        </p:nvSpPr>
        <p:spPr>
          <a:xfrm>
            <a:off x="6077771" y="5972091"/>
            <a:ext cx="2144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Παλάμες - πέλματα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079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15 - Εικόνα" descr="ΔΕΣΜΟΣΩΜΑΤΙΑ. 1p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8044" y="1916832"/>
            <a:ext cx="2703512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1 - Τίτλος"/>
          <p:cNvSpPr>
            <a:spLocks noGrp="1"/>
          </p:cNvSpPr>
          <p:nvPr>
            <p:ph type="title"/>
          </p:nvPr>
        </p:nvSpPr>
        <p:spPr>
          <a:xfrm>
            <a:off x="488352" y="254992"/>
            <a:ext cx="7324008" cy="1143000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E</a:t>
            </a:r>
            <a:r>
              <a:rPr lang="el-GR" sz="3200" dirty="0" err="1">
                <a:solidFill>
                  <a:srgbClr val="0432FF"/>
                </a:solidFill>
              </a:rPr>
              <a:t>πιδερμίδα</a:t>
            </a:r>
            <a:r>
              <a:rPr lang="en-US" sz="3200" dirty="0">
                <a:solidFill>
                  <a:srgbClr val="0432FF"/>
                </a:solidFill>
              </a:rPr>
              <a:t>: </a:t>
            </a:r>
            <a:r>
              <a:rPr lang="el-GR" sz="3200" dirty="0">
                <a:solidFill>
                  <a:srgbClr val="0432FF"/>
                </a:solidFill>
              </a:rPr>
              <a:t>σύνδεση </a:t>
            </a:r>
            <a:r>
              <a:rPr lang="el-GR" sz="3200" dirty="0" err="1">
                <a:solidFill>
                  <a:srgbClr val="0432FF"/>
                </a:solidFill>
              </a:rPr>
              <a:t>κερατινοκυττάρων</a:t>
            </a:r>
            <a:endParaRPr lang="en-US" sz="3200" dirty="0">
              <a:solidFill>
                <a:srgbClr val="0432FF"/>
              </a:solidFill>
            </a:endParaRPr>
          </a:p>
        </p:txBody>
      </p:sp>
      <p:grpSp>
        <p:nvGrpSpPr>
          <p:cNvPr id="40964" name="19 - Ομάδα"/>
          <p:cNvGrpSpPr>
            <a:grpSpLocks/>
          </p:cNvGrpSpPr>
          <p:nvPr/>
        </p:nvGrpSpPr>
        <p:grpSpPr bwMode="auto">
          <a:xfrm>
            <a:off x="6054225" y="3866282"/>
            <a:ext cx="2851150" cy="2128754"/>
            <a:chOff x="6214956" y="3714751"/>
            <a:chExt cx="2851866" cy="2781557"/>
          </a:xfrm>
        </p:grpSpPr>
        <p:pic>
          <p:nvPicPr>
            <p:cNvPr id="40965" name="Picture 4" descr="Plakins: Goliaths that link cell junctions and the cytoskeleto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14956" y="3714751"/>
              <a:ext cx="2786200" cy="2781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18 - Έλλειψη"/>
            <p:cNvSpPr/>
            <p:nvPr/>
          </p:nvSpPr>
          <p:spPr>
            <a:xfrm>
              <a:off x="8137901" y="5286521"/>
              <a:ext cx="928921" cy="96528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0" name="Ορθογώνιο 3">
            <a:extLst>
              <a:ext uri="{FF2B5EF4-FFF2-40B4-BE49-F238E27FC236}">
                <a16:creationId xmlns:a16="http://schemas.microsoft.com/office/drawing/2014/main" id="{32AFA6AD-2FA1-A64A-98B9-7A60526ABDE4}"/>
              </a:ext>
            </a:extLst>
          </p:cNvPr>
          <p:cNvSpPr/>
          <p:nvPr/>
        </p:nvSpPr>
        <p:spPr>
          <a:xfrm>
            <a:off x="230593" y="2106603"/>
            <a:ext cx="6017295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Τα κύτταρα της επιδερμίδας συνδέονται μεταξύ τους με διάφορους τρόπους</a:t>
            </a:r>
          </a:p>
          <a:p>
            <a:pPr>
              <a:spcAft>
                <a:spcPts val="600"/>
              </a:spcAft>
            </a:pP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 </a:t>
            </a:r>
            <a:r>
              <a:rPr lang="el-GR" altLang="el-GR" sz="24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Δεσμοσωμάτια</a:t>
            </a:r>
            <a:endParaRPr lang="el-GR" altLang="el-GR" sz="24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 </a:t>
            </a:r>
            <a:r>
              <a:rPr lang="en-US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Adherent junctions</a:t>
            </a: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(νημάτια </a:t>
            </a:r>
            <a:r>
              <a:rPr lang="el-GR" altLang="el-GR" sz="24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ακτίνης</a:t>
            </a: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 </a:t>
            </a:r>
            <a:r>
              <a:rPr lang="en-US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Gap junctions </a:t>
            </a: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(</a:t>
            </a:r>
            <a:r>
              <a:rPr lang="el-GR" altLang="el-GR" sz="24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κοννεξίνες</a:t>
            </a: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 Τ</a:t>
            </a:r>
            <a:r>
              <a:rPr lang="en-US" altLang="el-GR" sz="24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ight</a:t>
            </a:r>
            <a:r>
              <a:rPr lang="en-US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junctions</a:t>
            </a:r>
            <a:endParaRPr lang="el-GR" altLang="el-GR" sz="24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>
              <a:spcAft>
                <a:spcPts val="600"/>
              </a:spcAft>
            </a:pPr>
            <a:endParaRPr lang="el-GR" altLang="el-GR" sz="24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>
              <a:spcAft>
                <a:spcPts val="600"/>
              </a:spcAft>
            </a:pPr>
            <a:endParaRPr lang="el-GR" altLang="el-GR" sz="24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732418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49425" y="1504189"/>
            <a:ext cx="5345684" cy="4898415"/>
          </a:xfrm>
        </p:spPr>
        <p:txBody>
          <a:bodyPr/>
          <a:lstStyle/>
          <a:p>
            <a:pPr marL="0" indent="0">
              <a:spcBef>
                <a:spcPts val="0"/>
              </a:spcBef>
              <a:defRPr/>
            </a:pPr>
            <a:r>
              <a:rPr lang="el-GR" sz="2400" dirty="0">
                <a:latin typeface="+mj-lt"/>
              </a:rPr>
              <a:t> το δέρμα είναι το ζωτικό όργανο που καλύπτει ολόκληρο το ανθρώπινο σώμα</a:t>
            </a:r>
          </a:p>
          <a:p>
            <a:pPr marL="0" indent="0">
              <a:spcBef>
                <a:spcPts val="0"/>
              </a:spcBef>
              <a:defRPr/>
            </a:pPr>
            <a:endParaRPr lang="el-GR" sz="1400" dirty="0">
              <a:latin typeface="+mj-lt"/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el-GR" sz="2400" dirty="0">
                <a:latin typeface="+mj-lt"/>
              </a:rPr>
              <a:t> είναι το πιο εκτεταμένο όργανο</a:t>
            </a:r>
            <a:r>
              <a:rPr lang="fr-FR" sz="2400" dirty="0">
                <a:latin typeface="+mj-lt"/>
              </a:rPr>
              <a:t> (</a:t>
            </a:r>
            <a:r>
              <a:rPr lang="fr-FR" sz="2400" dirty="0" err="1">
                <a:latin typeface="+mj-lt"/>
                <a:sym typeface="Symbol"/>
              </a:rPr>
              <a:t>ά</a:t>
            </a:r>
            <a:r>
              <a:rPr lang="el-GR" sz="2400" dirty="0" err="1">
                <a:latin typeface="+mj-lt"/>
                <a:sym typeface="Symbol"/>
              </a:rPr>
              <a:t>νδρας</a:t>
            </a:r>
            <a:r>
              <a:rPr lang="el-GR" sz="2400" b="1" dirty="0">
                <a:latin typeface="+mj-lt"/>
                <a:sym typeface="Symbol"/>
              </a:rPr>
              <a:t> </a:t>
            </a:r>
            <a:r>
              <a:rPr lang="el-GR" sz="2400" dirty="0">
                <a:latin typeface="+mj-lt"/>
              </a:rPr>
              <a:t>1,80</a:t>
            </a:r>
            <a:r>
              <a:rPr lang="fr-FR" sz="2400" dirty="0">
                <a:latin typeface="+mj-lt"/>
              </a:rPr>
              <a:t> m²</a:t>
            </a:r>
            <a:r>
              <a:rPr lang="el-GR" sz="2400" dirty="0">
                <a:latin typeface="+mj-lt"/>
              </a:rPr>
              <a:t>, γυναίκα 1.6 m</a:t>
            </a:r>
            <a:r>
              <a:rPr lang="en-US" sz="2400" baseline="30000" dirty="0">
                <a:latin typeface="+mj-lt"/>
              </a:rPr>
              <a:t>2</a:t>
            </a:r>
            <a:r>
              <a:rPr lang="el-GR" sz="2400" dirty="0">
                <a:latin typeface="+mj-lt"/>
              </a:rPr>
              <a:t>)</a:t>
            </a:r>
          </a:p>
          <a:p>
            <a:pPr marL="0" indent="0">
              <a:spcBef>
                <a:spcPts val="0"/>
              </a:spcBef>
              <a:defRPr/>
            </a:pPr>
            <a:endParaRPr lang="el-GR" sz="1600" dirty="0">
              <a:latin typeface="+mj-lt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l-GR" sz="800" dirty="0">
              <a:solidFill>
                <a:srgbClr val="FFFF00"/>
              </a:solidFill>
              <a:latin typeface="+mj-lt"/>
              <a:cs typeface="Arial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l-GR" sz="2400" dirty="0">
                <a:latin typeface="+mj-lt"/>
              </a:rPr>
              <a:t> αποτελείται από</a:t>
            </a:r>
            <a:r>
              <a:rPr lang="fr-FR" sz="2400" dirty="0">
                <a:latin typeface="+mj-lt"/>
              </a:rPr>
              <a:t> </a:t>
            </a:r>
            <a:r>
              <a:rPr lang="el-GR" sz="2400" dirty="0">
                <a:latin typeface="+mj-lt"/>
              </a:rPr>
              <a:t> </a:t>
            </a:r>
            <a:r>
              <a:rPr lang="fr-FR" sz="2400" b="1" dirty="0">
                <a:latin typeface="+mj-lt"/>
                <a:sym typeface="Symbol"/>
              </a:rPr>
              <a:t></a:t>
            </a:r>
            <a:r>
              <a:rPr lang="el-GR" sz="2400" dirty="0">
                <a:latin typeface="+mj-lt"/>
                <a:sym typeface="Symbol"/>
              </a:rPr>
              <a:t> </a:t>
            </a:r>
            <a:r>
              <a:rPr lang="fr-FR" sz="2400" dirty="0">
                <a:latin typeface="+mj-lt"/>
              </a:rPr>
              <a:t>2 </a:t>
            </a:r>
            <a:r>
              <a:rPr lang="en-US" sz="2400" dirty="0">
                <a:latin typeface="+mj-lt"/>
              </a:rPr>
              <a:t> </a:t>
            </a:r>
            <a:r>
              <a:rPr lang="el-GR" sz="2400" dirty="0">
                <a:latin typeface="+mj-lt"/>
              </a:rPr>
              <a:t>δισεκατομμύρια κύτταρα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fr-FR" sz="1200" dirty="0">
              <a:latin typeface="+mj-lt"/>
            </a:endParaRPr>
          </a:p>
          <a:p>
            <a:pPr marL="0" indent="0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l-GR" sz="800" dirty="0">
              <a:solidFill>
                <a:srgbClr val="FFFF00"/>
              </a:solidFill>
              <a:latin typeface="+mj-lt"/>
              <a:cs typeface="Arial"/>
            </a:endParaRPr>
          </a:p>
          <a:p>
            <a:pPr marL="0" indent="0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l-GR" sz="2400" dirty="0">
                <a:latin typeface="+mj-lt"/>
              </a:rPr>
              <a:t> αντιπροσωπεύει το </a:t>
            </a:r>
            <a:r>
              <a:rPr lang="fr-FR" sz="2400" dirty="0">
                <a:latin typeface="+mj-lt"/>
              </a:rPr>
              <a:t>1</a:t>
            </a:r>
            <a:r>
              <a:rPr lang="el-GR" sz="2400" dirty="0">
                <a:latin typeface="+mj-lt"/>
              </a:rPr>
              <a:t>5</a:t>
            </a:r>
            <a:r>
              <a:rPr lang="fr-FR" sz="2400" dirty="0">
                <a:latin typeface="+mj-lt"/>
              </a:rPr>
              <a:t>%</a:t>
            </a:r>
            <a:r>
              <a:rPr lang="el-GR" sz="2400" dirty="0">
                <a:latin typeface="+mj-lt"/>
              </a:rPr>
              <a:t> του βάρους του σώματος (βάρος 5 </a:t>
            </a:r>
            <a:r>
              <a:rPr lang="en-US" sz="2400" dirty="0" err="1">
                <a:latin typeface="+mj-lt"/>
              </a:rPr>
              <a:t>Kgr</a:t>
            </a:r>
            <a:r>
              <a:rPr lang="en-US" sz="2400" dirty="0">
                <a:latin typeface="+mj-lt"/>
              </a:rPr>
              <a:t>)</a:t>
            </a:r>
            <a:endParaRPr lang="el-GR" sz="2400" dirty="0">
              <a:latin typeface="+mj-lt"/>
            </a:endParaRP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endParaRPr lang="el-GR" sz="1800" dirty="0">
              <a:latin typeface="+mj-lt"/>
            </a:endParaRPr>
          </a:p>
          <a:p>
            <a:pPr marL="0" indent="0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l-GR" sz="2400" dirty="0">
                <a:latin typeface="+mj-lt"/>
              </a:rPr>
              <a:t> χρώμα</a:t>
            </a:r>
            <a:r>
              <a:rPr lang="en-US" sz="2400" dirty="0">
                <a:latin typeface="+mj-lt"/>
              </a:rPr>
              <a:t>: </a:t>
            </a:r>
            <a:r>
              <a:rPr lang="el-GR" sz="2400" dirty="0">
                <a:latin typeface="+mj-lt"/>
              </a:rPr>
              <a:t>ποικίλλει - εξαρτάται από τη μελανίνη, </a:t>
            </a:r>
            <a:r>
              <a:rPr lang="el-GR" sz="2400" dirty="0" err="1">
                <a:latin typeface="+mj-lt"/>
              </a:rPr>
              <a:t>αγγείωση</a:t>
            </a:r>
            <a:r>
              <a:rPr lang="el-GR" sz="2400" dirty="0">
                <a:latin typeface="+mj-lt"/>
              </a:rPr>
              <a:t> και πάχος δέρματος </a:t>
            </a:r>
          </a:p>
        </p:txBody>
      </p:sp>
      <p:sp>
        <p:nvSpPr>
          <p:cNvPr id="17410" name="1 - Τίτλος"/>
          <p:cNvSpPr>
            <a:spLocks noGrp="1"/>
          </p:cNvSpPr>
          <p:nvPr>
            <p:ph type="title"/>
          </p:nvPr>
        </p:nvSpPr>
        <p:spPr>
          <a:xfrm>
            <a:off x="425021" y="116632"/>
            <a:ext cx="8229600" cy="1143000"/>
          </a:xfrm>
        </p:spPr>
        <p:txBody>
          <a:bodyPr/>
          <a:lstStyle/>
          <a:p>
            <a:r>
              <a:rPr lang="el-GR" sz="3600" dirty="0">
                <a:solidFill>
                  <a:srgbClr val="0432FF"/>
                </a:solidFill>
              </a:rPr>
              <a:t>Εισαγωγή</a:t>
            </a:r>
            <a:r>
              <a:rPr lang="en-US" sz="3600" dirty="0">
                <a:solidFill>
                  <a:srgbClr val="0432FF"/>
                </a:solidFill>
              </a:rPr>
              <a:t> – </a:t>
            </a:r>
            <a:r>
              <a:rPr lang="el-GR" sz="3600" dirty="0">
                <a:solidFill>
                  <a:srgbClr val="0432FF"/>
                </a:solidFill>
              </a:rPr>
              <a:t>γενικά χαρακτηριστικά </a:t>
            </a:r>
            <a:endParaRPr lang="en-US" sz="3600" dirty="0">
              <a:solidFill>
                <a:srgbClr val="043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83DA49-8FA1-2B47-9C02-C41B3B4557BD}"/>
              </a:ext>
            </a:extLst>
          </p:cNvPr>
          <p:cNvSpPr/>
          <p:nvPr/>
        </p:nvSpPr>
        <p:spPr>
          <a:xfrm>
            <a:off x="5724128" y="6021288"/>
            <a:ext cx="3270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akzidenz-grotesk"/>
              </a:rPr>
              <a:t>Gaspar Becerra (ca. 1520 - 1570)</a:t>
            </a:r>
            <a:endParaRPr lang="en-GR" dirty="0"/>
          </a:p>
        </p:txBody>
      </p:sp>
      <p:pic>
        <p:nvPicPr>
          <p:cNvPr id="1026" name="Picture 2" descr="Gaspar Becerra, A flayed man holding his own skin">
            <a:extLst>
              <a:ext uri="{FF2B5EF4-FFF2-40B4-BE49-F238E27FC236}">
                <a16:creationId xmlns:a16="http://schemas.microsoft.com/office/drawing/2014/main" id="{7DB71251-A091-9640-97BD-09119773A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763" y="1248008"/>
            <a:ext cx="3185058" cy="467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2 - Θέση περιεχομένου"/>
          <p:cNvSpPr>
            <a:spLocks noGrp="1"/>
          </p:cNvSpPr>
          <p:nvPr>
            <p:ph idx="1"/>
          </p:nvPr>
        </p:nvSpPr>
        <p:spPr>
          <a:xfrm>
            <a:off x="440396" y="1772816"/>
            <a:ext cx="4991819" cy="4525963"/>
          </a:xfrm>
        </p:spPr>
        <p:txBody>
          <a:bodyPr/>
          <a:lstStyle/>
          <a:p>
            <a:pPr>
              <a:buFontTx/>
              <a:buNone/>
            </a:pPr>
            <a:r>
              <a:rPr lang="el-GR" sz="2400" dirty="0" err="1">
                <a:solidFill>
                  <a:srgbClr val="C00000"/>
                </a:solidFill>
              </a:rPr>
              <a:t>Δεσμοσωμάτια</a:t>
            </a:r>
            <a:endParaRPr lang="el-GR" sz="2400" dirty="0">
              <a:solidFill>
                <a:srgbClr val="C00000"/>
              </a:solidFill>
            </a:endParaRPr>
          </a:p>
          <a:p>
            <a:pPr>
              <a:buFontTx/>
              <a:buNone/>
            </a:pPr>
            <a:r>
              <a:rPr lang="el-GR" sz="2000" dirty="0">
                <a:solidFill>
                  <a:srgbClr val="0070C0"/>
                </a:solidFill>
                <a:sym typeface="Wingdings 3" pitchFamily="18" charset="2"/>
              </a:rPr>
              <a:t> </a:t>
            </a:r>
            <a:r>
              <a:rPr lang="el-GR" sz="2400" dirty="0"/>
              <a:t>τα </a:t>
            </a:r>
            <a:r>
              <a:rPr lang="el-GR" sz="2400" dirty="0" err="1"/>
              <a:t>δεσμοσωμάτια</a:t>
            </a:r>
            <a:r>
              <a:rPr lang="el-GR" sz="2400" dirty="0"/>
              <a:t> που αποτελούνται  από ένα σύνθετο δίκτυο </a:t>
            </a:r>
            <a:r>
              <a:rPr lang="el-GR" sz="2400" dirty="0" err="1"/>
              <a:t>πρωτεινών</a:t>
            </a:r>
            <a:r>
              <a:rPr lang="el-GR" sz="2400" dirty="0"/>
              <a:t> συνδέουν τα </a:t>
            </a:r>
            <a:r>
              <a:rPr lang="el-GR" sz="2400" dirty="0" err="1"/>
              <a:t>κερατινοκύτταρα</a:t>
            </a:r>
            <a:r>
              <a:rPr lang="el-GR" sz="2400" dirty="0"/>
              <a:t> μεταξύ τους 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400" dirty="0" err="1">
                <a:solidFill>
                  <a:srgbClr val="C00000"/>
                </a:solidFill>
              </a:rPr>
              <a:t>Ημιδεσμοσωμάτια</a:t>
            </a:r>
            <a:endParaRPr lang="en-US" sz="2400" dirty="0">
              <a:solidFill>
                <a:srgbClr val="C00000"/>
              </a:solidFill>
            </a:endParaRPr>
          </a:p>
          <a:p>
            <a:pPr>
              <a:buFontTx/>
              <a:buNone/>
            </a:pPr>
            <a:endParaRPr lang="el-GR" sz="400" dirty="0">
              <a:solidFill>
                <a:srgbClr val="0070C0"/>
              </a:solidFill>
              <a:sym typeface="Wingdings 3" pitchFamily="18" charset="2"/>
            </a:endParaRPr>
          </a:p>
          <a:p>
            <a:pPr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 </a:t>
            </a:r>
            <a:r>
              <a:rPr lang="el-GR" sz="2400" dirty="0"/>
              <a:t>τα </a:t>
            </a:r>
            <a:r>
              <a:rPr lang="el-GR" sz="2400" dirty="0" err="1"/>
              <a:t>ημιδεσμοσωμάτια</a:t>
            </a:r>
            <a:r>
              <a:rPr lang="el-GR" sz="2400" dirty="0"/>
              <a:t> συνδέουν </a:t>
            </a:r>
          </a:p>
          <a:p>
            <a:pPr>
              <a:buFontTx/>
              <a:buNone/>
            </a:pPr>
            <a:r>
              <a:rPr lang="el-GR" sz="2400" dirty="0"/>
              <a:t>     τα </a:t>
            </a:r>
            <a:r>
              <a:rPr lang="el-GR" sz="2400" dirty="0" err="1"/>
              <a:t>κερατινοκύτταρα</a:t>
            </a:r>
            <a:r>
              <a:rPr lang="el-GR" sz="2400" dirty="0"/>
              <a:t> της βασικής στιβάδας με την βασική μεμβράνη</a:t>
            </a:r>
            <a:endParaRPr lang="en-US" sz="2400" dirty="0"/>
          </a:p>
        </p:txBody>
      </p:sp>
      <p:sp>
        <p:nvSpPr>
          <p:cNvPr id="40963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432FF"/>
                </a:solidFill>
              </a:rPr>
              <a:t>E</a:t>
            </a:r>
            <a:r>
              <a:rPr lang="el-GR" sz="3600" dirty="0" err="1">
                <a:solidFill>
                  <a:srgbClr val="0432FF"/>
                </a:solidFill>
              </a:rPr>
              <a:t>πιδερμίδα</a:t>
            </a:r>
            <a:r>
              <a:rPr lang="en-US" sz="3600" dirty="0">
                <a:solidFill>
                  <a:srgbClr val="0432FF"/>
                </a:solidFill>
              </a:rPr>
              <a:t>: </a:t>
            </a:r>
            <a:r>
              <a:rPr lang="el-GR" sz="3600" dirty="0">
                <a:solidFill>
                  <a:srgbClr val="0432FF"/>
                </a:solidFill>
              </a:rPr>
              <a:t>σύνδεση </a:t>
            </a:r>
            <a:r>
              <a:rPr lang="el-GR" sz="3600" dirty="0" err="1">
                <a:solidFill>
                  <a:srgbClr val="0432FF"/>
                </a:solidFill>
              </a:rPr>
              <a:t>κερατινοκυττάρων</a:t>
            </a:r>
            <a:endParaRPr lang="en-US" sz="3200" dirty="0">
              <a:solidFill>
                <a:srgbClr val="0432FF"/>
              </a:solidFill>
            </a:endParaRPr>
          </a:p>
        </p:txBody>
      </p:sp>
      <p:pic>
        <p:nvPicPr>
          <p:cNvPr id="8" name="16 - Εικόνα" descr="Εικόνα16.png">
            <a:extLst>
              <a:ext uri="{FF2B5EF4-FFF2-40B4-BE49-F238E27FC236}">
                <a16:creationId xmlns:a16="http://schemas.microsoft.com/office/drawing/2014/main" id="{E298751E-D5C1-EC40-B376-44AB3FB520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0072" y="2885613"/>
            <a:ext cx="3923928" cy="400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3 - Θέση περιεχομένου" descr="ΔΕΣΜΟΣΩΜΑΤΙΑ.png">
            <a:extLst>
              <a:ext uri="{FF2B5EF4-FFF2-40B4-BE49-F238E27FC236}">
                <a16:creationId xmlns:a16="http://schemas.microsoft.com/office/drawing/2014/main" id="{7EEDBF19-10A3-CF43-8F6C-C456597E02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9266" y="1240359"/>
            <a:ext cx="2736304" cy="2127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l-GR" sz="36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Π</a:t>
            </a:r>
            <a:r>
              <a:rPr lang="en-US" sz="3600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έ</a:t>
            </a:r>
            <a:r>
              <a:rPr lang="el-GR" sz="3600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μφιγα</a:t>
            </a:r>
            <a:endParaRPr lang="en-US" sz="3200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D73C29-91EC-1E4B-9617-82D51BFA2BDF}"/>
              </a:ext>
            </a:extLst>
          </p:cNvPr>
          <p:cNvSpPr txBox="1"/>
          <p:nvPr/>
        </p:nvSpPr>
        <p:spPr>
          <a:xfrm>
            <a:off x="1636004" y="6094606"/>
            <a:ext cx="587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Αυτοαντισώματα</a:t>
            </a:r>
            <a:r>
              <a:rPr lang="el-GR" dirty="0"/>
              <a:t> έναντι </a:t>
            </a:r>
            <a:r>
              <a:rPr lang="el-GR" dirty="0" err="1"/>
              <a:t>δεσμογλείνης</a:t>
            </a:r>
            <a:r>
              <a:rPr lang="el-GR" dirty="0"/>
              <a:t> (</a:t>
            </a:r>
            <a:r>
              <a:rPr lang="el-GR" dirty="0" err="1"/>
              <a:t>δεσμοσωματίων</a:t>
            </a:r>
            <a:r>
              <a:rPr lang="el-GR" dirty="0"/>
              <a:t>)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616E19-7FAA-7548-8ED0-0F07ADBA8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68760"/>
            <a:ext cx="3810000" cy="2376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068618-6C99-D94F-AF41-83B0726C9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130" y="1268760"/>
            <a:ext cx="4419600" cy="4536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1AE10-AF58-5E48-A0B6-5DB159FF5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08" y="3789039"/>
            <a:ext cx="3810000" cy="201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92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l-GR" sz="3600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Πομφολυγώδες</a:t>
            </a:r>
            <a:r>
              <a:rPr lang="el-GR" sz="36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3600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πεμφιγοειδές</a:t>
            </a:r>
            <a:endParaRPr lang="en-US" sz="3200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D73C29-91EC-1E4B-9617-82D51BFA2BDF}"/>
              </a:ext>
            </a:extLst>
          </p:cNvPr>
          <p:cNvSpPr txBox="1"/>
          <p:nvPr/>
        </p:nvSpPr>
        <p:spPr>
          <a:xfrm>
            <a:off x="1636004" y="6094606"/>
            <a:ext cx="4592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Αυτοαντισώματα</a:t>
            </a:r>
            <a:r>
              <a:rPr lang="el-GR" dirty="0"/>
              <a:t> έναντι </a:t>
            </a:r>
            <a:r>
              <a:rPr lang="el-GR" dirty="0" err="1"/>
              <a:t>ημιδεσμοσωματίων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CA7347-037D-D04E-BF0E-901314336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91" y="1412776"/>
            <a:ext cx="4330700" cy="45295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119587-2C4F-FA4B-BBD3-09C4B8ACD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429664"/>
            <a:ext cx="3538736" cy="25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52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l-GR" sz="2800" dirty="0">
                <a:sym typeface="Wingdings 3" pitchFamily="18" charset="2"/>
              </a:rPr>
              <a:t>Η</a:t>
            </a:r>
            <a:r>
              <a:rPr lang="el-GR" sz="2800" dirty="0"/>
              <a:t> επιδερμίδα περιέχει 3 ακόμη τύπους κυττάρων (εκτός </a:t>
            </a:r>
            <a:r>
              <a:rPr lang="el-GR" sz="2800" dirty="0" err="1"/>
              <a:t>κερατινοκυττάρων</a:t>
            </a:r>
            <a:r>
              <a:rPr lang="el-GR" sz="2800" dirty="0"/>
              <a:t>): </a:t>
            </a:r>
            <a:endParaRPr lang="en-US" sz="2800" dirty="0"/>
          </a:p>
          <a:p>
            <a:pPr>
              <a:buFontTx/>
              <a:buNone/>
            </a:pPr>
            <a:endParaRPr lang="el-GR" sz="2800" dirty="0">
              <a:sym typeface="Wingdings 3" pitchFamily="18" charset="2"/>
            </a:endParaRPr>
          </a:p>
          <a:p>
            <a:r>
              <a:rPr lang="el-GR" sz="2800" dirty="0">
                <a:sym typeface="Wingdings 3" pitchFamily="18" charset="2"/>
              </a:rPr>
              <a:t>   </a:t>
            </a:r>
            <a:r>
              <a:rPr lang="el-GR" sz="2800" dirty="0" err="1">
                <a:sym typeface="Wingdings 3" pitchFamily="18" charset="2"/>
              </a:rPr>
              <a:t>Μ</a:t>
            </a:r>
            <a:r>
              <a:rPr lang="el-GR" sz="2800" dirty="0" err="1"/>
              <a:t>ελανινοκύτταρα</a:t>
            </a:r>
            <a:endParaRPr lang="en-US" sz="2800" dirty="0"/>
          </a:p>
          <a:p>
            <a:endParaRPr lang="el-GR" sz="2800" dirty="0">
              <a:sym typeface="Wingdings 3" pitchFamily="18" charset="2"/>
            </a:endParaRPr>
          </a:p>
          <a:p>
            <a:r>
              <a:rPr lang="el-GR" sz="2800" dirty="0">
                <a:sym typeface="Wingdings 3" pitchFamily="18" charset="2"/>
              </a:rPr>
              <a:t>   Κ</a:t>
            </a:r>
            <a:r>
              <a:rPr lang="el-GR" sz="2800" dirty="0"/>
              <a:t>ύτταρα </a:t>
            </a:r>
            <a:r>
              <a:rPr lang="el-GR" sz="2800" dirty="0" err="1"/>
              <a:t>Langerhans</a:t>
            </a:r>
            <a:endParaRPr lang="en-US" sz="2800" dirty="0"/>
          </a:p>
          <a:p>
            <a:endParaRPr lang="el-GR" sz="2800" dirty="0">
              <a:sym typeface="Wingdings 3" pitchFamily="18" charset="2"/>
            </a:endParaRPr>
          </a:p>
          <a:p>
            <a:r>
              <a:rPr lang="el-GR" sz="2800" dirty="0">
                <a:sym typeface="Wingdings 3" pitchFamily="18" charset="2"/>
              </a:rPr>
              <a:t>   Κ</a:t>
            </a:r>
            <a:r>
              <a:rPr lang="el-GR" sz="2800" dirty="0"/>
              <a:t>ύτταρα του </a:t>
            </a:r>
            <a:r>
              <a:rPr lang="el-GR" sz="2800" dirty="0" err="1"/>
              <a:t>Merkel</a:t>
            </a:r>
            <a:endParaRPr lang="en-US" sz="2800" dirty="0"/>
          </a:p>
          <a:p>
            <a:pPr>
              <a:buFontTx/>
              <a:buNone/>
            </a:pPr>
            <a:endParaRPr lang="en-US" sz="2800" dirty="0"/>
          </a:p>
        </p:txBody>
      </p:sp>
      <p:sp>
        <p:nvSpPr>
          <p:cNvPr id="2560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>
                <a:solidFill>
                  <a:srgbClr val="0432FF"/>
                </a:solidFill>
              </a:rPr>
              <a:t>Επιδερμίδα</a:t>
            </a:r>
            <a:r>
              <a:rPr lang="en-US" sz="3600" dirty="0">
                <a:solidFill>
                  <a:srgbClr val="0432FF"/>
                </a:solidFill>
              </a:rPr>
              <a:t>: </a:t>
            </a:r>
            <a:r>
              <a:rPr lang="el-GR" sz="3600" dirty="0">
                <a:solidFill>
                  <a:srgbClr val="0432FF"/>
                </a:solidFill>
              </a:rPr>
              <a:t>λοιπά κύτταρα</a:t>
            </a:r>
            <a:endParaRPr lang="en-US" sz="3600" dirty="0">
              <a:solidFill>
                <a:srgbClr val="0432FF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FA1A60A-2111-354F-86A8-4D7596CCE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360" y="2780928"/>
            <a:ext cx="4053111" cy="334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003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Τίτλος"/>
          <p:cNvSpPr>
            <a:spLocks noGrp="1"/>
          </p:cNvSpPr>
          <p:nvPr>
            <p:ph type="title"/>
          </p:nvPr>
        </p:nvSpPr>
        <p:spPr>
          <a:xfrm>
            <a:off x="434028" y="45720"/>
            <a:ext cx="8229600" cy="1143000"/>
          </a:xfrm>
        </p:spPr>
        <p:txBody>
          <a:bodyPr/>
          <a:lstStyle/>
          <a:p>
            <a:r>
              <a:rPr lang="el-GR" sz="3600" dirty="0" err="1">
                <a:solidFill>
                  <a:srgbClr val="0432FF"/>
                </a:solidFill>
              </a:rPr>
              <a:t>Μελανινοκύτταρα</a:t>
            </a:r>
            <a:endParaRPr lang="en-US" sz="3600" dirty="0">
              <a:solidFill>
                <a:srgbClr val="0432FF"/>
              </a:solidFill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394362" y="1153551"/>
            <a:ext cx="5721348" cy="4525963"/>
          </a:xfrm>
        </p:spPr>
        <p:txBody>
          <a:bodyPr/>
          <a:lstStyle/>
          <a:p>
            <a:r>
              <a:rPr lang="el-GR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βρίσκονται ανάμεσα στα κύτταρα της  βασικής στιβάδας του δέρματος και στα </a:t>
            </a:r>
            <a:r>
              <a:rPr lang="el-GR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τριχοθυλάκια</a:t>
            </a:r>
            <a:r>
              <a:rPr lang="el-GR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)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l-GR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1000-2000/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mm</a:t>
            </a: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²</a:t>
            </a: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l-GR" sz="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sz="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l-GR" sz="2000" dirty="0">
                <a:solidFill>
                  <a:srgbClr val="0066FF"/>
                </a:solidFill>
                <a:latin typeface="+mn-lt"/>
                <a:ea typeface="+mn-ea"/>
                <a:cs typeface="+mn-cs"/>
                <a:sym typeface="Wingdings 3"/>
              </a:rPr>
              <a:t> </a:t>
            </a:r>
            <a:r>
              <a:rPr lang="el-GR" sz="2400" dirty="0"/>
              <a:t>είναι </a:t>
            </a:r>
            <a:r>
              <a:rPr lang="el-GR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στρογγυλά κυτταρικά σώματα</a:t>
            </a:r>
            <a:r>
              <a:rPr lang="el-GR" sz="2400" dirty="0"/>
              <a:t> με </a:t>
            </a:r>
            <a:r>
              <a:rPr lang="el-GR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μακριές, ακανόνιστες αποφυάδες</a:t>
            </a:r>
          </a:p>
          <a:p>
            <a:endParaRPr lang="en-US" sz="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l-GR" sz="2000" dirty="0">
                <a:solidFill>
                  <a:srgbClr val="0066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οι αποφυάδες τους διακλαδίζονται  ανάμεσα στη βασική και την ακανθωτή στιβάδα</a:t>
            </a:r>
            <a:endParaRPr lang="el-GR" sz="2400" dirty="0">
              <a:solidFill>
                <a:schemeClr val="tx1"/>
              </a:solidFill>
              <a:latin typeface="+mn-lt"/>
              <a:ea typeface="+mn-ea"/>
              <a:cs typeface="+mn-cs"/>
              <a:sym typeface="Wingdings 3"/>
            </a:endParaRPr>
          </a:p>
          <a:p>
            <a:pPr>
              <a:buNone/>
            </a:pPr>
            <a:endParaRPr lang="el-GR" sz="400" dirty="0">
              <a:sym typeface="Wingdings 3"/>
            </a:endParaRPr>
          </a:p>
          <a:p>
            <a:r>
              <a:rPr lang="el-GR" sz="2000" dirty="0">
                <a:solidFill>
                  <a:srgbClr val="0066FF"/>
                </a:solidFill>
                <a:latin typeface="+mn-lt"/>
                <a:ea typeface="+mn-ea"/>
                <a:cs typeface="+mn-cs"/>
                <a:sym typeface="Wingdings 3"/>
              </a:rPr>
              <a:t> </a:t>
            </a:r>
            <a:r>
              <a:rPr lang="el-GR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παράγουν  χρωστικ</a:t>
            </a:r>
            <a:r>
              <a:rPr lang="el-GR" sz="2400" dirty="0"/>
              <a:t>ές</a:t>
            </a:r>
            <a:r>
              <a:rPr lang="en-US" sz="2400" dirty="0"/>
              <a:t>:</a:t>
            </a:r>
            <a:r>
              <a:rPr lang="el-GR" sz="2400" dirty="0"/>
              <a:t> </a:t>
            </a:r>
            <a:endParaRPr lang="en-US" sz="2400" dirty="0"/>
          </a:p>
          <a:p>
            <a:pPr>
              <a:buNone/>
            </a:pPr>
            <a:r>
              <a:rPr lang="el-GR" sz="2400" dirty="0"/>
              <a:t>  - τ</a:t>
            </a:r>
            <a:r>
              <a:rPr lang="el-GR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ην </a:t>
            </a:r>
            <a:r>
              <a:rPr lang="el-GR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ευμελανίνη</a:t>
            </a:r>
            <a:r>
              <a:rPr lang="el-GR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(σκούρο χρώμα του δέρματος και των τριχών) </a:t>
            </a:r>
          </a:p>
          <a:p>
            <a:pPr>
              <a:buNone/>
            </a:pPr>
            <a:r>
              <a:rPr lang="el-GR" sz="2400" dirty="0"/>
              <a:t>  - την </a:t>
            </a:r>
            <a:r>
              <a:rPr lang="el-GR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φαιομελανίνη</a:t>
            </a:r>
            <a:r>
              <a:rPr lang="el-GR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(βρίσκεται στις κόκκινες τρίχες) </a:t>
            </a:r>
            <a:endParaRPr lang="en-US" sz="2400" dirty="0"/>
          </a:p>
        </p:txBody>
      </p:sp>
      <p:pic>
        <p:nvPicPr>
          <p:cNvPr id="1028" name="Picture 4" descr="Mechanism Of Skin Cell Turnover Illustration. Melanin And Melanocytes..  Royalty Free Cliparts, Vectors, And Stock Illustration. Image 123641043.">
            <a:extLst>
              <a:ext uri="{FF2B5EF4-FFF2-40B4-BE49-F238E27FC236}">
                <a16:creationId xmlns:a16="http://schemas.microsoft.com/office/drawing/2014/main" id="{F0448909-1A62-2842-AF4F-26DBDED04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82" y="4050237"/>
            <a:ext cx="3275856" cy="273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~AUT0032">
            <a:extLst>
              <a:ext uri="{FF2B5EF4-FFF2-40B4-BE49-F238E27FC236}">
                <a16:creationId xmlns:a16="http://schemas.microsoft.com/office/drawing/2014/main" id="{2C1F3790-1DAC-BF4A-B41E-3E6911EAA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/>
          </a:blip>
          <a:srcRect r="5556"/>
          <a:stretch>
            <a:fillRect/>
          </a:stretch>
        </p:blipFill>
        <p:spPr bwMode="auto">
          <a:xfrm>
            <a:off x="6130150" y="1012588"/>
            <a:ext cx="2573144" cy="303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l-GR" sz="3600" kern="0" dirty="0" err="1">
                <a:solidFill>
                  <a:srgbClr val="0432FF"/>
                </a:solidFill>
                <a:latin typeface="+mj-lt"/>
                <a:ea typeface="+mj-ea"/>
                <a:cs typeface="+mj-cs"/>
              </a:rPr>
              <a:t>Λε</a:t>
            </a:r>
            <a:r>
              <a:rPr lang="en-US" sz="3600" kern="0" dirty="0" err="1">
                <a:solidFill>
                  <a:srgbClr val="0432FF"/>
                </a:solidFill>
                <a:latin typeface="+mj-lt"/>
                <a:ea typeface="+mj-ea"/>
                <a:cs typeface="+mj-cs"/>
              </a:rPr>
              <a:t>ύ</a:t>
            </a:r>
            <a:r>
              <a:rPr lang="el-GR" sz="3600" kern="0" dirty="0" err="1">
                <a:solidFill>
                  <a:srgbClr val="0432FF"/>
                </a:solidFill>
                <a:latin typeface="+mj-lt"/>
                <a:ea typeface="+mj-ea"/>
                <a:cs typeface="+mj-cs"/>
              </a:rPr>
              <a:t>κη</a:t>
            </a:r>
            <a:endParaRPr lang="en-US" sz="3200" kern="0" dirty="0">
              <a:solidFill>
                <a:srgbClr val="0432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Vitiligo - Symptoms and causes - Mayo Clinic">
            <a:extLst>
              <a:ext uri="{FF2B5EF4-FFF2-40B4-BE49-F238E27FC236}">
                <a16:creationId xmlns:a16="http://schemas.microsoft.com/office/drawing/2014/main" id="{AF2065CC-C1C2-6C43-AEA8-C105B6DBA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4"/>
          <a:stretch/>
        </p:blipFill>
        <p:spPr bwMode="auto">
          <a:xfrm>
            <a:off x="2339752" y="1115015"/>
            <a:ext cx="4464496" cy="526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592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6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M</a:t>
            </a:r>
            <a:r>
              <a:rPr lang="el-GR" sz="3600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ελάνωμα</a:t>
            </a:r>
            <a:endParaRPr lang="en-US" sz="3200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765794-035E-4547-9988-15FE9E6A8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1484784"/>
            <a:ext cx="5842000" cy="424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75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604466" y="255189"/>
            <a:ext cx="3625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l-GR" sz="3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K</a:t>
            </a:r>
            <a:r>
              <a:rPr lang="el-GR" altLang="el-GR" sz="32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ύτταρα</a:t>
            </a:r>
            <a:r>
              <a:rPr lang="el-GR" altLang="el-GR" sz="3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el-GR" sz="3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Langerhans</a:t>
            </a:r>
            <a:endParaRPr lang="el-GR" sz="3200" dirty="0">
              <a:solidFill>
                <a:srgbClr val="0432FF"/>
              </a:solidFill>
            </a:endParaRPr>
          </a:p>
        </p:txBody>
      </p:sp>
      <p:pic>
        <p:nvPicPr>
          <p:cNvPr id="14338" name="Picture 2" descr="Σχετική εικόνα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161" y="2897179"/>
            <a:ext cx="4104456" cy="362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94716" y="1150640"/>
            <a:ext cx="4777982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+mj-lt"/>
              </a:rPr>
              <a:t>Ανακαλύφθηκαν το 1868 από τον Γερμανό φοιτητή ιατρικής, γιατρό και ανατόμο </a:t>
            </a:r>
            <a:r>
              <a:rPr lang="el-GR" sz="2400" dirty="0" err="1">
                <a:latin typeface="+mj-lt"/>
              </a:rPr>
              <a:t>Paul</a:t>
            </a:r>
            <a:r>
              <a:rPr lang="el-GR" sz="2400" dirty="0">
                <a:latin typeface="+mj-lt"/>
              </a:rPr>
              <a:t> </a:t>
            </a:r>
            <a:r>
              <a:rPr lang="el-GR" sz="2400" dirty="0" err="1">
                <a:latin typeface="+mj-lt"/>
              </a:rPr>
              <a:t>Langerhans</a:t>
            </a:r>
            <a:r>
              <a:rPr lang="el-GR" sz="2400" dirty="0">
                <a:latin typeface="+mj-lt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l-GR" sz="1100" dirty="0">
              <a:latin typeface="+mj-lt"/>
              <a:cs typeface="Calibri" panose="020F0502020204030204" pitchFamily="34" charset="0"/>
              <a:sym typeface="Wingdings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400" dirty="0">
                <a:latin typeface="+mj-lt"/>
                <a:cs typeface="Calibri" panose="020F0502020204030204" pitchFamily="34" charset="0"/>
                <a:sym typeface="Wingdings"/>
              </a:rPr>
              <a:t>Το κύτταρο </a:t>
            </a:r>
            <a:r>
              <a:rPr lang="en-US" altLang="el-GR" sz="2400" dirty="0">
                <a:latin typeface="+mj-lt"/>
                <a:cs typeface="Calibri" panose="020F0502020204030204" pitchFamily="34" charset="0"/>
                <a:sym typeface="Wingdings"/>
              </a:rPr>
              <a:t>Langerhans </a:t>
            </a:r>
            <a:r>
              <a:rPr lang="el-GR" altLang="el-GR" sz="2400" dirty="0">
                <a:latin typeface="+mj-lt"/>
                <a:cs typeface="Calibri" panose="020F0502020204030204" pitchFamily="34" charset="0"/>
                <a:sym typeface="Wingdings"/>
              </a:rPr>
              <a:t>είναι </a:t>
            </a:r>
            <a:r>
              <a:rPr lang="el-GR" altLang="el-GR" sz="2400" dirty="0" err="1">
                <a:latin typeface="+mj-lt"/>
                <a:cs typeface="Calibri" panose="020F0502020204030204" pitchFamily="34" charset="0"/>
                <a:sym typeface="Wingdings"/>
              </a:rPr>
              <a:t>δενδριτικό</a:t>
            </a:r>
            <a:r>
              <a:rPr lang="el-GR" altLang="el-GR" sz="2400" dirty="0">
                <a:latin typeface="+mj-lt"/>
                <a:cs typeface="Calibri" panose="020F0502020204030204" pitchFamily="34" charset="0"/>
                <a:sym typeface="Wingdings"/>
              </a:rPr>
              <a:t> κύτταρο </a:t>
            </a:r>
            <a:r>
              <a:rPr lang="el-GR" altLang="en-US" sz="2400" dirty="0">
                <a:latin typeface="+mj-lt"/>
                <a:cs typeface="Calibri" panose="020F0502020204030204" pitchFamily="34" charset="0"/>
              </a:rPr>
              <a:t>προέρχεται από </a:t>
            </a:r>
            <a:r>
              <a:rPr lang="el-GR" altLang="en-US" sz="2400" i="1" dirty="0">
                <a:latin typeface="+mj-lt"/>
                <a:cs typeface="Calibri" panose="020F0502020204030204" pitchFamily="34" charset="0"/>
              </a:rPr>
              <a:t>το μυελό των οστών</a:t>
            </a:r>
            <a:r>
              <a:rPr lang="el-GR" altLang="en-US" sz="2400" dirty="0">
                <a:latin typeface="+mj-lt"/>
                <a:cs typeface="Calibri" panose="020F0502020204030204" pitchFamily="34" charset="0"/>
              </a:rPr>
              <a:t> </a:t>
            </a:r>
            <a:r>
              <a:rPr lang="el-GR" altLang="el-GR" sz="2400" dirty="0">
                <a:latin typeface="+mj-lt"/>
                <a:cs typeface="Calibri" panose="020F0502020204030204" pitchFamily="34" charset="0"/>
                <a:sym typeface="Wingdings"/>
              </a:rPr>
              <a:t>και εντοπίζεται αποκλειστικά στην επιδερμίδα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l-GR" altLang="el-GR" sz="400" dirty="0">
              <a:latin typeface="+mj-lt"/>
              <a:cs typeface="Calibri" panose="020F0502020204030204" pitchFamily="34" charset="0"/>
              <a:sym typeface="Wingdings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400" dirty="0">
                <a:latin typeface="+mj-lt"/>
                <a:cs typeface="Calibri" panose="020F0502020204030204" pitchFamily="34" charset="0"/>
                <a:sym typeface="Wingdings"/>
              </a:rPr>
              <a:t>Ανήκει στα </a:t>
            </a:r>
            <a:r>
              <a:rPr lang="el-GR" altLang="el-GR" sz="2400" dirty="0" err="1">
                <a:latin typeface="+mj-lt"/>
                <a:cs typeface="Calibri" panose="020F0502020204030204" pitchFamily="34" charset="0"/>
                <a:sym typeface="Wingdings"/>
              </a:rPr>
              <a:t>αντιγονοπαρουσιαστικά</a:t>
            </a:r>
            <a:r>
              <a:rPr lang="el-GR" altLang="el-GR" sz="2400" dirty="0">
                <a:latin typeface="+mj-lt"/>
                <a:cs typeface="Calibri" panose="020F0502020204030204" pitchFamily="34" charset="0"/>
                <a:sym typeface="Wingdings"/>
              </a:rPr>
              <a:t> κύτταρα και παίζει σημαντικό ρόλο στην </a:t>
            </a:r>
            <a:r>
              <a:rPr lang="el-GR" altLang="el-GR" sz="2400" dirty="0" err="1">
                <a:latin typeface="+mj-lt"/>
                <a:cs typeface="Calibri" panose="020F0502020204030204" pitchFamily="34" charset="0"/>
                <a:sym typeface="Wingdings"/>
              </a:rPr>
              <a:t>ανοσιακή</a:t>
            </a:r>
            <a:r>
              <a:rPr lang="el-GR" altLang="el-GR" sz="2400" dirty="0">
                <a:latin typeface="+mj-lt"/>
                <a:cs typeface="Calibri" panose="020F0502020204030204" pitchFamily="34" charset="0"/>
                <a:sym typeface="Wingdings"/>
              </a:rPr>
              <a:t> απάντηση του δέρματος σε ξένα αντιγόνα, μικρόβια, </a:t>
            </a:r>
            <a:r>
              <a:rPr lang="el-GR" altLang="el-GR" sz="2400" dirty="0" err="1">
                <a:latin typeface="+mj-lt"/>
                <a:cs typeface="Calibri" panose="020F0502020204030204" pitchFamily="34" charset="0"/>
                <a:sym typeface="Wingdings"/>
              </a:rPr>
              <a:t>κ.α</a:t>
            </a:r>
            <a:endParaRPr lang="el-GR" altLang="el-GR" sz="2400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l-GR" altLang="el-GR" sz="2400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l-GR" altLang="el-GR" sz="24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5" name="Picture 4" descr="220px-Paul_Langerhans">
            <a:hlinkClick r:id="rId4"/>
            <a:extLst>
              <a:ext uri="{FF2B5EF4-FFF2-40B4-BE49-F238E27FC236}">
                <a16:creationId xmlns:a16="http://schemas.microsoft.com/office/drawing/2014/main" id="{625593CC-1B38-EA46-9F11-4CD565273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179" y="529288"/>
            <a:ext cx="16589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KONSTANTINOS\Desktop\FV_Langerhans_Epid_Text_GB.jpg">
            <a:extLst>
              <a:ext uri="{FF2B5EF4-FFF2-40B4-BE49-F238E27FC236}">
                <a16:creationId xmlns:a16="http://schemas.microsoft.com/office/drawing/2014/main" id="{16865DA6-B5D4-9148-9FC8-FA0A74A47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64043" y="529288"/>
            <a:ext cx="2451111" cy="193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76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090761" y="332656"/>
            <a:ext cx="29624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l-GR" sz="3200" dirty="0"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Κ</a:t>
            </a:r>
            <a:r>
              <a:rPr lang="el-GR" altLang="el-GR" sz="3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ύτταρα</a:t>
            </a:r>
            <a:r>
              <a:rPr lang="el-GR" altLang="el-GR" sz="3200" dirty="0"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el-GR" sz="3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Merkel</a:t>
            </a:r>
            <a:endParaRPr lang="el-GR" sz="3200" dirty="0">
              <a:solidFill>
                <a:srgbClr val="0432FF"/>
              </a:solidFill>
            </a:endParaRPr>
          </a:p>
        </p:txBody>
      </p:sp>
      <p:pic>
        <p:nvPicPr>
          <p:cNvPr id="15362" name="Picture 2" descr="Αποτέλεσμα εικόνας για merkel cel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43113"/>
            <a:ext cx="3028950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372367" y="1643113"/>
            <a:ext cx="5639793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Τα κύτταρα </a:t>
            </a:r>
            <a:r>
              <a:rPr lang="en-US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Merkel </a:t>
            </a: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ανευρίσκονται κυρίως στην περιοχή του προσώπου και των </a:t>
            </a:r>
            <a:r>
              <a:rPr lang="el-GR" altLang="el-GR" sz="24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ακροδακτύλων</a:t>
            </a:r>
            <a:endParaRPr lang="el-GR" altLang="el-GR" sz="24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Η ακριβής λειτουργία τους δεν έχει αποσαφηνιστεί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Παράγουν </a:t>
            </a:r>
            <a:r>
              <a:rPr lang="el-GR" altLang="el-GR" sz="24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νευροενδοκρινείς</a:t>
            </a: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ορμόνες και σε συνεργασία με νευρικές απολήξεις με τις οποίες συνδέονται παράγουν νευρικά ερεθίσματα </a:t>
            </a:r>
            <a:r>
              <a:rPr lang="el-GR" altLang="el-GR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(αίσθηση αφής/ βαθιά πίεση)</a:t>
            </a:r>
          </a:p>
        </p:txBody>
      </p:sp>
    </p:spTree>
    <p:extLst>
      <p:ext uri="{BB962C8B-B14F-4D97-AF65-F5344CB8AC3E}">
        <p14:creationId xmlns:p14="http://schemas.microsoft.com/office/powerpoint/2010/main" val="1840888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 err="1">
                <a:solidFill>
                  <a:srgbClr val="0432FF"/>
                </a:solidFill>
              </a:rPr>
              <a:t>Δομ</a:t>
            </a:r>
            <a:r>
              <a:rPr lang="en-US" sz="3600" dirty="0" err="1">
                <a:solidFill>
                  <a:srgbClr val="0432FF"/>
                </a:solidFill>
              </a:rPr>
              <a:t>ή</a:t>
            </a:r>
            <a:r>
              <a:rPr lang="el-GR" sz="3600" dirty="0">
                <a:solidFill>
                  <a:srgbClr val="0432FF"/>
                </a:solidFill>
              </a:rPr>
              <a:t> του δέρματος</a:t>
            </a:r>
            <a:endParaRPr lang="en-US" sz="3600" dirty="0">
              <a:solidFill>
                <a:srgbClr val="0432FF"/>
              </a:solidFill>
            </a:endParaRPr>
          </a:p>
        </p:txBody>
      </p:sp>
      <p:sp>
        <p:nvSpPr>
          <p:cNvPr id="23554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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το δέρμα αποτελείται από τρεις στιβάδες: </a:t>
            </a: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την επιδερμίδα</a:t>
            </a: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800" b="1" dirty="0">
                <a:solidFill>
                  <a:srgbClr val="C00000"/>
                </a:solidFill>
              </a:rPr>
              <a:t>το χόριο</a:t>
            </a:r>
            <a:endParaRPr lang="en-US" sz="2800" b="1" dirty="0">
              <a:solidFill>
                <a:srgbClr val="C00000"/>
              </a:solidFill>
            </a:endParaRPr>
          </a:p>
          <a:p>
            <a:pPr>
              <a:buFontTx/>
              <a:buNone/>
            </a:pPr>
            <a:endParaRPr lang="en-US" sz="2400" dirty="0">
              <a:sym typeface="Wingdings 3" pitchFamily="18" charset="2"/>
            </a:endParaRPr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 </a:t>
            </a:r>
            <a:r>
              <a:rPr lang="en-US" sz="2400" dirty="0">
                <a:solidFill>
                  <a:srgbClr val="0066FF"/>
                </a:solidFill>
                <a:sym typeface="Wingdings 3" pitchFamily="18" charset="2"/>
              </a:rPr>
              <a:t> </a:t>
            </a:r>
            <a:r>
              <a:rPr lang="el-GR" sz="2400" dirty="0"/>
              <a:t>το υπόδερμα</a:t>
            </a:r>
          </a:p>
          <a:p>
            <a:pPr>
              <a:buFont typeface="Wingdings 3" pitchFamily="18" charset="2"/>
              <a:buChar char="î"/>
            </a:pPr>
            <a:endParaRPr lang="el-GR" sz="2400" dirty="0">
              <a:sym typeface="Wingdings 3" pitchFamily="18" charset="2"/>
            </a:endParaRPr>
          </a:p>
          <a:p>
            <a:pPr>
              <a:buFontTx/>
              <a:buNone/>
            </a:pPr>
            <a:endParaRPr lang="en-US" sz="2400" dirty="0"/>
          </a:p>
        </p:txBody>
      </p:sp>
      <p:cxnSp>
        <p:nvCxnSpPr>
          <p:cNvPr id="9" name="8 - Ευθύγραμμο βέλος σύνδεσης"/>
          <p:cNvCxnSpPr>
            <a:cxnSpLocks/>
          </p:cNvCxnSpPr>
          <p:nvPr/>
        </p:nvCxnSpPr>
        <p:spPr>
          <a:xfrm>
            <a:off x="3071813" y="2786063"/>
            <a:ext cx="1814512" cy="261144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/>
          <p:cNvCxnSpPr>
            <a:cxnSpLocks/>
          </p:cNvCxnSpPr>
          <p:nvPr/>
        </p:nvCxnSpPr>
        <p:spPr>
          <a:xfrm>
            <a:off x="2483768" y="3645024"/>
            <a:ext cx="2366838" cy="383655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- Ευθύγραμμο βέλος σύνδεσης"/>
          <p:cNvCxnSpPr>
            <a:cxnSpLocks/>
          </p:cNvCxnSpPr>
          <p:nvPr/>
        </p:nvCxnSpPr>
        <p:spPr>
          <a:xfrm>
            <a:off x="2714625" y="4451351"/>
            <a:ext cx="2171700" cy="417809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 descr="~AUT0012">
            <a:extLst>
              <a:ext uri="{FF2B5EF4-FFF2-40B4-BE49-F238E27FC236}">
                <a16:creationId xmlns:a16="http://schemas.microsoft.com/office/drawing/2014/main" id="{4F5EDE23-2BDB-724D-81D5-09A0944F3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850" y="2460862"/>
            <a:ext cx="3693227" cy="313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903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704" y="12212"/>
            <a:ext cx="9328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5580112" y="980728"/>
            <a:ext cx="2621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Αισθητήριο όργανο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6033529" y="2492896"/>
            <a:ext cx="30598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Προστατευτικές και Επουλωτικές ιδιότητες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5578118" y="3861048"/>
            <a:ext cx="31358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Ανοσολογικές ιδιότητες</a:t>
            </a:r>
            <a:endParaRPr lang="en-US" alt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5796136" y="5157192"/>
            <a:ext cx="3168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Όργανο κοινωνικής και σεξουαλικής επικοινωνίας</a:t>
            </a:r>
          </a:p>
        </p:txBody>
      </p:sp>
      <p:sp>
        <p:nvSpPr>
          <p:cNvPr id="9" name="Τίτλος 1"/>
          <p:cNvSpPr txBox="1">
            <a:spLocks/>
          </p:cNvSpPr>
          <p:nvPr/>
        </p:nvSpPr>
        <p:spPr>
          <a:xfrm>
            <a:off x="4666047" y="0"/>
            <a:ext cx="4449353" cy="88838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l-GR" sz="3200" dirty="0">
                <a:latin typeface="Calibri" panose="020F0502020204030204" pitchFamily="34" charset="0"/>
                <a:cs typeface="Calibri" panose="020F0502020204030204" pitchFamily="34" charset="0"/>
              </a:rPr>
              <a:t>Το δέρμα με μια ματιά</a:t>
            </a:r>
          </a:p>
        </p:txBody>
      </p:sp>
    </p:spTree>
    <p:extLst>
      <p:ext uri="{BB962C8B-B14F-4D97-AF65-F5344CB8AC3E}">
        <p14:creationId xmlns:p14="http://schemas.microsoft.com/office/powerpoint/2010/main" val="7517830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21"/>
            <a:ext cx="8229600" cy="839833"/>
          </a:xfrm>
        </p:spPr>
        <p:txBody>
          <a:bodyPr/>
          <a:lstStyle/>
          <a:p>
            <a:br>
              <a:rPr lang="el-GR" sz="3200" dirty="0"/>
            </a:br>
            <a:r>
              <a:rPr lang="el-GR" sz="3600" dirty="0">
                <a:solidFill>
                  <a:srgbClr val="0066FF"/>
                </a:solidFill>
              </a:rPr>
              <a:t>Χόριο</a:t>
            </a:r>
            <a:r>
              <a:rPr lang="el-GR" sz="3600" dirty="0"/>
              <a:t> </a:t>
            </a:r>
            <a:br>
              <a:rPr lang="el-GR" sz="3200" dirty="0"/>
            </a:br>
            <a:endParaRPr lang="el-GR" sz="3200" dirty="0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166018"/>
            <a:ext cx="5616624" cy="5143302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 </a:t>
            </a:r>
            <a:r>
              <a:rPr lang="el-GR" sz="2400" dirty="0"/>
              <a:t>το χόριο βρίσκεται ακριβώς κάτω από την επιδερμίδα και την στηρίζει</a:t>
            </a:r>
          </a:p>
          <a:p>
            <a:pPr>
              <a:lnSpc>
                <a:spcPct val="90000"/>
              </a:lnSpc>
              <a:buFontTx/>
              <a:buNone/>
            </a:pPr>
            <a:endParaRPr lang="el-GR" sz="800" dirty="0">
              <a:solidFill>
                <a:srgbClr val="0070C0"/>
              </a:solidFill>
              <a:sym typeface="Wingdings 3" pitchFamily="18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l-GR" sz="800" dirty="0">
              <a:solidFill>
                <a:srgbClr val="0070C0"/>
              </a:solidFill>
              <a:sym typeface="Wingdings 3" pitchFamily="18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 </a:t>
            </a:r>
            <a:r>
              <a:rPr lang="el-GR" sz="2400" dirty="0"/>
              <a:t>έχει πάχος  από 0,5 έως 4,0mm</a:t>
            </a:r>
          </a:p>
          <a:p>
            <a:pPr>
              <a:lnSpc>
                <a:spcPct val="90000"/>
              </a:lnSpc>
              <a:buFontTx/>
              <a:buNone/>
            </a:pPr>
            <a:endParaRPr lang="el-GR" sz="800" dirty="0">
              <a:solidFill>
                <a:srgbClr val="0070C0"/>
              </a:solidFill>
              <a:sym typeface="Wingdings 3" pitchFamily="18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l-GR" sz="800" dirty="0">
              <a:solidFill>
                <a:srgbClr val="0070C0"/>
              </a:solidFill>
              <a:sym typeface="Wingdings 3" pitchFamily="18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 </a:t>
            </a:r>
            <a:r>
              <a:rPr lang="el-GR" sz="2400" dirty="0"/>
              <a:t>αποτελείται από συνδετικό ιστό (κολλαγόνο 75%  και </a:t>
            </a:r>
            <a:r>
              <a:rPr lang="el-GR" sz="2400" dirty="0" err="1"/>
              <a:t>ελαστίνη</a:t>
            </a:r>
            <a:r>
              <a:rPr lang="el-GR" sz="2400" dirty="0"/>
              <a:t> 4%) και θεμέλιο ουσία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l-GR" sz="2000" dirty="0"/>
              <a:t>    </a:t>
            </a:r>
            <a:endParaRPr lang="el-GR" sz="800" dirty="0"/>
          </a:p>
          <a:p>
            <a:pPr>
              <a:lnSpc>
                <a:spcPct val="90000"/>
              </a:lnSpc>
              <a:buFontTx/>
              <a:buNone/>
            </a:pPr>
            <a:endParaRPr lang="el-GR" sz="800" dirty="0"/>
          </a:p>
          <a:p>
            <a:pPr>
              <a:lnSpc>
                <a:spcPct val="90000"/>
              </a:lnSpc>
              <a:buFontTx/>
              <a:buNone/>
            </a:pPr>
            <a:r>
              <a:rPr lang="el-GR" sz="2000" dirty="0">
                <a:solidFill>
                  <a:srgbClr val="0070C0"/>
                </a:solidFill>
                <a:sym typeface="Wingdings 3" pitchFamily="18" charset="2"/>
              </a:rPr>
              <a:t></a:t>
            </a:r>
            <a:r>
              <a:rPr lang="el-GR" sz="2000" dirty="0"/>
              <a:t> </a:t>
            </a:r>
            <a:r>
              <a:rPr lang="el-GR" sz="2400" dirty="0"/>
              <a:t>η θεμέλιος ουσία είναι παχύρρευστο, κολλοειδές υγρό, που γεμίζει τα ενδιάμεσα διαστήματα μεταξύ των κυττάρων και των ινών του δέρματος </a:t>
            </a:r>
          </a:p>
        </p:txBody>
      </p:sp>
      <p:pic>
        <p:nvPicPr>
          <p:cNvPr id="5" name="Picture 3" descr="~AUT0012">
            <a:extLst>
              <a:ext uri="{FF2B5EF4-FFF2-40B4-BE49-F238E27FC236}">
                <a16:creationId xmlns:a16="http://schemas.microsoft.com/office/drawing/2014/main" id="{3C363220-C5EE-FB45-9FD5-A69FB7960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31077"/>
            <a:ext cx="3187891" cy="2706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0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5732" y="934285"/>
            <a:ext cx="2034422" cy="129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665163" y="-187343"/>
            <a:ext cx="82296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br>
              <a:rPr lang="el-GR" sz="3200" dirty="0">
                <a:solidFill>
                  <a:srgbClr val="0432FF"/>
                </a:solidFill>
                <a:latin typeface="Calibri" pitchFamily="34" charset="0"/>
              </a:rPr>
            </a:br>
            <a:r>
              <a:rPr lang="el-GR" sz="3600" dirty="0">
                <a:solidFill>
                  <a:srgbClr val="0432FF"/>
                </a:solidFill>
                <a:latin typeface="Calibri" pitchFamily="34" charset="0"/>
              </a:rPr>
              <a:t>Δομή χορίου</a:t>
            </a:r>
            <a:endParaRPr lang="el-GR" sz="3200" dirty="0">
              <a:solidFill>
                <a:srgbClr val="0432FF"/>
              </a:solidFill>
              <a:latin typeface="Calibr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814F96-9F88-494A-9FD7-02C3F2C45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655" y="980728"/>
            <a:ext cx="4480617" cy="32801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6664BF-7720-9140-9881-7B0C1DC6A31B}"/>
              </a:ext>
            </a:extLst>
          </p:cNvPr>
          <p:cNvSpPr txBox="1"/>
          <p:nvPr/>
        </p:nvSpPr>
        <p:spPr>
          <a:xfrm>
            <a:off x="-48533" y="1535631"/>
            <a:ext cx="1744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>
                <a:highlight>
                  <a:srgbClr val="FFFF00"/>
                </a:highlight>
              </a:rPr>
              <a:t>Θηλώδες</a:t>
            </a:r>
            <a:r>
              <a:rPr lang="el-GR" dirty="0">
                <a:highlight>
                  <a:srgbClr val="FFFF00"/>
                </a:highlight>
              </a:rPr>
              <a:t> χόριο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866D73-AB67-FF4D-AE00-2B7E41713D44}"/>
              </a:ext>
            </a:extLst>
          </p:cNvPr>
          <p:cNvSpPr txBox="1"/>
          <p:nvPr/>
        </p:nvSpPr>
        <p:spPr>
          <a:xfrm>
            <a:off x="-70729" y="2969661"/>
            <a:ext cx="1738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highlight>
                  <a:srgbClr val="FFFF00"/>
                </a:highlight>
              </a:rPr>
              <a:t>Δικτυωτό χόριο</a:t>
            </a:r>
            <a:endParaRPr lang="en-GR" dirty="0">
              <a:highlight>
                <a:srgbClr val="FFFF00"/>
              </a:highlight>
            </a:endParaRP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D709B391-CA08-0F47-948D-8EA41B7666E3}"/>
              </a:ext>
            </a:extLst>
          </p:cNvPr>
          <p:cNvSpPr/>
          <p:nvPr/>
        </p:nvSpPr>
        <p:spPr>
          <a:xfrm>
            <a:off x="2001528" y="1339362"/>
            <a:ext cx="432048" cy="1080120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98268606-C5CC-4C4E-AEAD-1173C8B790C8}"/>
              </a:ext>
            </a:extLst>
          </p:cNvPr>
          <p:cNvSpPr/>
          <p:nvPr/>
        </p:nvSpPr>
        <p:spPr>
          <a:xfrm>
            <a:off x="1895449" y="2582909"/>
            <a:ext cx="432048" cy="1512168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DA8AB0C1-2A13-8343-BCF7-F2A081906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095077"/>
            <a:ext cx="6264261" cy="328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25471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449263"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000" kern="0" dirty="0"/>
              <a:t>Περιέχει</a:t>
            </a:r>
            <a:r>
              <a:rPr lang="en-US" sz="2000" kern="0" dirty="0"/>
              <a:t>:</a:t>
            </a:r>
          </a:p>
          <a:p>
            <a:pPr marL="0" indent="0" defTabSz="449263"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kern="0" dirty="0"/>
              <a:t>- </a:t>
            </a:r>
            <a:r>
              <a:rPr lang="el-GR" sz="2000" kern="0" dirty="0" err="1"/>
              <a:t>ινοβλάστες</a:t>
            </a:r>
            <a:r>
              <a:rPr lang="el-GR" sz="2000" kern="0" dirty="0"/>
              <a:t> </a:t>
            </a:r>
          </a:p>
          <a:p>
            <a:pPr marL="0" indent="0" defTabSz="449263">
              <a:spcBef>
                <a:spcPts val="0"/>
              </a:spcBef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000" b="1" kern="0" dirty="0">
                <a:solidFill>
                  <a:srgbClr val="0066FF"/>
                </a:solidFill>
              </a:rPr>
              <a:t>-</a:t>
            </a:r>
            <a:r>
              <a:rPr lang="el-GR" sz="2000" kern="0" dirty="0"/>
              <a:t> νεύρα και νευρικές απολήξεις</a:t>
            </a:r>
          </a:p>
          <a:p>
            <a:pPr marL="0" indent="0" defTabSz="449263">
              <a:spcBef>
                <a:spcPts val="0"/>
              </a:spcBef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000" b="1" kern="0" dirty="0">
                <a:solidFill>
                  <a:srgbClr val="0066FF"/>
                </a:solidFill>
              </a:rPr>
              <a:t>-</a:t>
            </a:r>
            <a:r>
              <a:rPr lang="el-GR" sz="2000" kern="0" dirty="0"/>
              <a:t> αιμοφόρα και λεμφοφόρα αγγεία </a:t>
            </a:r>
          </a:p>
          <a:p>
            <a:pPr marL="0" indent="0" defTabSz="449263" eaLnBrk="1" hangingPunct="1">
              <a:spcBef>
                <a:spcPts val="0"/>
              </a:spcBef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000" b="1" kern="0" dirty="0">
                <a:solidFill>
                  <a:srgbClr val="0066FF"/>
                </a:solidFill>
              </a:rPr>
              <a:t>-</a:t>
            </a:r>
            <a:r>
              <a:rPr lang="el-GR" sz="2000" kern="0" dirty="0"/>
              <a:t> σμηγματογόνους και ιδρωτοποιούς αδένες</a:t>
            </a:r>
          </a:p>
          <a:p>
            <a:pPr marL="0" indent="0" defTabSz="449263" eaLnBrk="1" hangingPunct="1">
              <a:spcBef>
                <a:spcPts val="0"/>
              </a:spcBef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000" b="1" kern="0" dirty="0">
                <a:solidFill>
                  <a:srgbClr val="0066FF"/>
                </a:solidFill>
              </a:rPr>
              <a:t>-</a:t>
            </a:r>
            <a:r>
              <a:rPr lang="el-GR" sz="2000" kern="0" dirty="0"/>
              <a:t> θύλακες των τριχών με τους </a:t>
            </a:r>
            <a:r>
              <a:rPr lang="el-GR" sz="2000" kern="0" dirty="0" err="1"/>
              <a:t>ορθωτήρες</a:t>
            </a:r>
            <a:r>
              <a:rPr lang="el-GR" sz="2000" kern="0" dirty="0"/>
              <a:t> μύες </a:t>
            </a:r>
          </a:p>
          <a:p>
            <a:pPr marL="0" indent="0" defTabSz="449263" eaLnBrk="1" hangingPunct="1">
              <a:spcBef>
                <a:spcPts val="0"/>
              </a:spcBef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000" b="1" kern="0" dirty="0">
                <a:solidFill>
                  <a:srgbClr val="0066FF"/>
                </a:solidFill>
              </a:rPr>
              <a:t>-</a:t>
            </a:r>
            <a:r>
              <a:rPr lang="el-GR" sz="2000" kern="0" dirty="0"/>
              <a:t> λεμφοκύτταρα, </a:t>
            </a:r>
            <a:r>
              <a:rPr lang="el-GR" sz="2000" kern="0" dirty="0" err="1"/>
              <a:t>μαστοκύτταρα</a:t>
            </a:r>
            <a:r>
              <a:rPr lang="el-GR" sz="2000" kern="0" dirty="0"/>
              <a:t>, </a:t>
            </a:r>
            <a:r>
              <a:rPr lang="el-GR" sz="2000" kern="0" dirty="0" err="1"/>
              <a:t>μακροφάγα</a:t>
            </a:r>
            <a:r>
              <a:rPr lang="el-GR" sz="2000" kern="0" dirty="0"/>
              <a:t> κύτταρα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96E69B-6A2E-D949-BB92-0C64FB18F83F}"/>
              </a:ext>
            </a:extLst>
          </p:cNvPr>
          <p:cNvSpPr txBox="1"/>
          <p:nvPr/>
        </p:nvSpPr>
        <p:spPr>
          <a:xfrm>
            <a:off x="720043" y="2524254"/>
            <a:ext cx="261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</a:t>
            </a:r>
            <a:r>
              <a:rPr lang="en-GR" dirty="0"/>
              <a:t>ύ</a:t>
            </a:r>
            <a:r>
              <a:rPr lang="el-GR" dirty="0" err="1"/>
              <a:t>νδρομο</a:t>
            </a:r>
            <a:r>
              <a:rPr lang="el-GR" dirty="0"/>
              <a:t> </a:t>
            </a:r>
            <a:r>
              <a:rPr lang="en-US" dirty="0" err="1"/>
              <a:t>Ehler</a:t>
            </a:r>
            <a:r>
              <a:rPr lang="en-US" dirty="0"/>
              <a:t>-Danlos</a:t>
            </a:r>
            <a:endParaRPr lang="en-G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9FB168-2F96-DA4F-B1C4-AC09E66FA4EC}"/>
              </a:ext>
            </a:extLst>
          </p:cNvPr>
          <p:cNvSpPr txBox="1"/>
          <p:nvPr/>
        </p:nvSpPr>
        <p:spPr>
          <a:xfrm>
            <a:off x="5128022" y="2524254"/>
            <a:ext cx="1987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l-GR" dirty="0" err="1"/>
              <a:t>λιακή</a:t>
            </a:r>
            <a:r>
              <a:rPr lang="el-GR" dirty="0"/>
              <a:t> </a:t>
            </a:r>
            <a:r>
              <a:rPr lang="el-GR" dirty="0" err="1"/>
              <a:t>ελάστωση</a:t>
            </a:r>
            <a:endParaRPr lang="en-G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A0CD05-9722-B44E-B002-723CFC9AB7E4}"/>
              </a:ext>
            </a:extLst>
          </p:cNvPr>
          <p:cNvSpPr txBox="1"/>
          <p:nvPr/>
        </p:nvSpPr>
        <p:spPr>
          <a:xfrm>
            <a:off x="3287033" y="6093296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Σκληρόδερμα (</a:t>
            </a:r>
            <a:r>
              <a:rPr lang="el-GR" dirty="0" err="1"/>
              <a:t>μορφέα</a:t>
            </a:r>
            <a:r>
              <a:rPr lang="el-GR" dirty="0"/>
              <a:t>)</a:t>
            </a:r>
            <a:endParaRPr lang="en-GR" dirty="0"/>
          </a:p>
        </p:txBody>
      </p:sp>
      <p:pic>
        <p:nvPicPr>
          <p:cNvPr id="2050" name="Picture 2" descr="Morphea: Symptoms, Causes &amp; Treatment | Types of Morphea">
            <a:extLst>
              <a:ext uri="{FF2B5EF4-FFF2-40B4-BE49-F238E27FC236}">
                <a16:creationId xmlns:a16="http://schemas.microsoft.com/office/drawing/2014/main" id="{1CC69587-4D9D-7941-8889-68AA1B4FF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635896"/>
            <a:ext cx="3960440" cy="22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7EAF73-33DE-934B-8746-57D7D6CA8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11" y="115858"/>
            <a:ext cx="3273585" cy="22810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73AFB2-FB23-FD43-BBBC-CEB3B0140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4365"/>
            <a:ext cx="3273585" cy="228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281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 err="1">
                <a:solidFill>
                  <a:srgbClr val="0432FF"/>
                </a:solidFill>
              </a:rPr>
              <a:t>Δομ</a:t>
            </a:r>
            <a:r>
              <a:rPr lang="en-US" sz="3600" dirty="0" err="1">
                <a:solidFill>
                  <a:srgbClr val="0432FF"/>
                </a:solidFill>
              </a:rPr>
              <a:t>ή</a:t>
            </a:r>
            <a:r>
              <a:rPr lang="el-GR" sz="3600" dirty="0">
                <a:solidFill>
                  <a:srgbClr val="0432FF"/>
                </a:solidFill>
              </a:rPr>
              <a:t> του δέρματος</a:t>
            </a:r>
            <a:endParaRPr lang="en-US" sz="3600" dirty="0">
              <a:solidFill>
                <a:srgbClr val="0432FF"/>
              </a:solidFill>
            </a:endParaRPr>
          </a:p>
        </p:txBody>
      </p:sp>
      <p:sp>
        <p:nvSpPr>
          <p:cNvPr id="23554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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το δέρμα αποτελείται από τρεις στιβάδες: </a:t>
            </a: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την επιδερμίδα</a:t>
            </a: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το χόριο</a:t>
            </a:r>
            <a:endParaRPr lang="en-US" sz="2400" dirty="0"/>
          </a:p>
          <a:p>
            <a:pPr>
              <a:buFontTx/>
              <a:buNone/>
            </a:pPr>
            <a:endParaRPr lang="en-US" sz="2400" dirty="0">
              <a:sym typeface="Wingdings 3" pitchFamily="18" charset="2"/>
            </a:endParaRPr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 </a:t>
            </a:r>
            <a:r>
              <a:rPr lang="en-US" sz="2400" dirty="0">
                <a:solidFill>
                  <a:srgbClr val="0066FF"/>
                </a:solidFill>
                <a:sym typeface="Wingdings 3" pitchFamily="18" charset="2"/>
              </a:rPr>
              <a:t> </a:t>
            </a:r>
            <a:r>
              <a:rPr lang="el-GR" sz="2800" b="1" dirty="0">
                <a:solidFill>
                  <a:srgbClr val="C00000"/>
                </a:solidFill>
              </a:rPr>
              <a:t>το υπόδερμα</a:t>
            </a:r>
          </a:p>
          <a:p>
            <a:pPr>
              <a:buFont typeface="Wingdings 3" pitchFamily="18" charset="2"/>
              <a:buChar char="î"/>
            </a:pPr>
            <a:endParaRPr lang="el-GR" sz="2400" dirty="0">
              <a:sym typeface="Wingdings 3" pitchFamily="18" charset="2"/>
            </a:endParaRPr>
          </a:p>
          <a:p>
            <a:pPr>
              <a:buFontTx/>
              <a:buNone/>
            </a:pPr>
            <a:endParaRPr lang="en-US" sz="2400" dirty="0"/>
          </a:p>
        </p:txBody>
      </p:sp>
      <p:cxnSp>
        <p:nvCxnSpPr>
          <p:cNvPr id="9" name="8 - Ευθύγραμμο βέλος σύνδεσης"/>
          <p:cNvCxnSpPr>
            <a:cxnSpLocks/>
          </p:cNvCxnSpPr>
          <p:nvPr/>
        </p:nvCxnSpPr>
        <p:spPr>
          <a:xfrm>
            <a:off x="3071813" y="2786063"/>
            <a:ext cx="1814512" cy="261144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/>
          <p:cNvCxnSpPr>
            <a:cxnSpLocks/>
          </p:cNvCxnSpPr>
          <p:nvPr/>
        </p:nvCxnSpPr>
        <p:spPr>
          <a:xfrm>
            <a:off x="2483768" y="3645024"/>
            <a:ext cx="2366838" cy="383655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- Ευθύγραμμο βέλος σύνδεσης"/>
          <p:cNvCxnSpPr>
            <a:cxnSpLocks/>
          </p:cNvCxnSpPr>
          <p:nvPr/>
        </p:nvCxnSpPr>
        <p:spPr>
          <a:xfrm>
            <a:off x="2714625" y="4451351"/>
            <a:ext cx="2171700" cy="417809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 descr="~AUT0012">
            <a:extLst>
              <a:ext uri="{FF2B5EF4-FFF2-40B4-BE49-F238E27FC236}">
                <a16:creationId xmlns:a16="http://schemas.microsoft.com/office/drawing/2014/main" id="{4F5EDE23-2BDB-724D-81D5-09A0944F3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850" y="2460862"/>
            <a:ext cx="3693227" cy="313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241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5445"/>
          </a:xfrm>
        </p:spPr>
        <p:txBody>
          <a:bodyPr lIns="0" tIns="35268" rIns="0" bIns="0"/>
          <a:lstStyle/>
          <a:p>
            <a:pPr defTabSz="407988" eaLnBrk="1" hangingPunct="1">
              <a:lnSpc>
                <a:spcPct val="93000"/>
              </a:lnSpc>
              <a:buClr>
                <a:srgbClr val="000000"/>
              </a:buClr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</a:pPr>
            <a:r>
              <a:rPr lang="el-GR" sz="3600" dirty="0">
                <a:solidFill>
                  <a:srgbClr val="0432FF"/>
                </a:solidFill>
              </a:rPr>
              <a:t>Υπόδερμα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251520" y="1421954"/>
            <a:ext cx="5626968" cy="4525963"/>
          </a:xfrm>
        </p:spPr>
        <p:txBody>
          <a:bodyPr/>
          <a:lstStyle/>
          <a:p>
            <a:r>
              <a:rPr lang="el-GR" sz="2400" dirty="0"/>
              <a:t>Αποτελείται από</a:t>
            </a:r>
            <a:r>
              <a:rPr lang="en-US" sz="2400" dirty="0"/>
              <a:t>:</a:t>
            </a:r>
          </a:p>
          <a:p>
            <a:pPr marL="0" indent="0" defTabSz="449263" eaLnBrk="1" hangingPunct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400" dirty="0">
              <a:solidFill>
                <a:srgbClr val="0066FF"/>
              </a:solidFill>
              <a:sym typeface="Wingdings 3"/>
            </a:endParaRPr>
          </a:p>
          <a:p>
            <a:pPr marL="0" indent="0" defTabSz="449263" eaLnBrk="1" hangingPunct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dirty="0">
                <a:solidFill>
                  <a:srgbClr val="0066FF"/>
                </a:solidFill>
                <a:sym typeface="Wingdings 3"/>
              </a:rPr>
              <a:t>    </a:t>
            </a:r>
            <a:r>
              <a:rPr lang="el-GR" sz="2400" dirty="0">
                <a:solidFill>
                  <a:srgbClr val="0066FF"/>
                </a:solidFill>
                <a:sym typeface="Wingdings 3"/>
              </a:rPr>
              <a:t></a:t>
            </a:r>
            <a:r>
              <a:rPr lang="en-US" sz="2400" dirty="0">
                <a:solidFill>
                  <a:srgbClr val="0066FF"/>
                </a:solidFill>
                <a:sym typeface="Wingdings 3"/>
              </a:rPr>
              <a:t> </a:t>
            </a:r>
            <a:r>
              <a:rPr lang="el-GR" sz="2400" dirty="0"/>
              <a:t>λιπώδη ιστό</a:t>
            </a:r>
          </a:p>
          <a:p>
            <a:pPr marL="0" indent="0" defTabSz="449263" eaLnBrk="1" hangingPunct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400" dirty="0">
              <a:solidFill>
                <a:srgbClr val="0066FF"/>
              </a:solidFill>
              <a:sym typeface="Wingdings 3"/>
            </a:endParaRPr>
          </a:p>
          <a:p>
            <a:pPr marL="0" indent="0" defTabSz="449263" eaLnBrk="1" hangingPunct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dirty="0">
                <a:solidFill>
                  <a:srgbClr val="0066FF"/>
                </a:solidFill>
                <a:sym typeface="Wingdings 3"/>
              </a:rPr>
              <a:t>    </a:t>
            </a:r>
            <a:r>
              <a:rPr lang="el-GR" sz="2400" dirty="0">
                <a:solidFill>
                  <a:srgbClr val="0066FF"/>
                </a:solidFill>
                <a:sym typeface="Wingdings 3"/>
              </a:rPr>
              <a:t> </a:t>
            </a:r>
            <a:r>
              <a:rPr lang="el-GR" sz="2400" dirty="0"/>
              <a:t>αγγεία </a:t>
            </a:r>
          </a:p>
          <a:p>
            <a:pPr marL="0" indent="0" defTabSz="449263" eaLnBrk="1" hangingPunct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400" dirty="0">
              <a:solidFill>
                <a:srgbClr val="0066FF"/>
              </a:solidFill>
              <a:sym typeface="Wingdings 3"/>
            </a:endParaRPr>
          </a:p>
          <a:p>
            <a:pPr marL="0" indent="0" defTabSz="449263" eaLnBrk="1" hangingPunct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dirty="0">
                <a:solidFill>
                  <a:srgbClr val="0066FF"/>
                </a:solidFill>
                <a:sym typeface="Wingdings 3"/>
              </a:rPr>
              <a:t>    </a:t>
            </a:r>
            <a:r>
              <a:rPr lang="el-GR" sz="2400" dirty="0">
                <a:solidFill>
                  <a:srgbClr val="0066FF"/>
                </a:solidFill>
                <a:sym typeface="Wingdings 3"/>
              </a:rPr>
              <a:t> </a:t>
            </a:r>
            <a:r>
              <a:rPr lang="el-GR" sz="2400" dirty="0"/>
              <a:t>νεύρα</a:t>
            </a:r>
          </a:p>
          <a:p>
            <a:pPr marL="0" indent="0" defTabSz="449263" eaLnBrk="1" hangingPunct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l-GR" sz="2400" dirty="0"/>
          </a:p>
          <a:p>
            <a:r>
              <a:rPr lang="el-GR" sz="2400" dirty="0">
                <a:sym typeface="Wingdings 3"/>
              </a:rPr>
              <a:t>Λειτουργίες του υποδέρματος</a:t>
            </a:r>
            <a:r>
              <a:rPr lang="en-US" sz="2400" dirty="0">
                <a:sym typeface="Wingdings 3"/>
              </a:rPr>
              <a:t>:</a:t>
            </a:r>
          </a:p>
          <a:p>
            <a:pPr>
              <a:buNone/>
            </a:pPr>
            <a:endParaRPr lang="el-GR" sz="400" dirty="0">
              <a:solidFill>
                <a:srgbClr val="0066FF"/>
              </a:solidFill>
              <a:sym typeface="Wingdings 3"/>
            </a:endParaRPr>
          </a:p>
          <a:p>
            <a:pPr>
              <a:buNone/>
            </a:pPr>
            <a:r>
              <a:rPr lang="el-GR" sz="2400" dirty="0">
                <a:solidFill>
                  <a:srgbClr val="0066FF"/>
                </a:solidFill>
                <a:sym typeface="Wingdings 3"/>
              </a:rPr>
              <a:t>    </a:t>
            </a:r>
            <a:r>
              <a:rPr lang="el-GR" sz="2400" dirty="0">
                <a:sym typeface="Wingdings 3"/>
              </a:rPr>
              <a:t>προστατεύει από πιέσεις τα εσωτερικά όργανα</a:t>
            </a:r>
          </a:p>
          <a:p>
            <a:pPr>
              <a:buNone/>
            </a:pPr>
            <a:endParaRPr lang="el-GR" sz="400" dirty="0">
              <a:solidFill>
                <a:srgbClr val="0066FF"/>
              </a:solidFill>
              <a:sym typeface="Wingdings 3"/>
            </a:endParaRPr>
          </a:p>
          <a:p>
            <a:pPr>
              <a:buNone/>
            </a:pPr>
            <a:r>
              <a:rPr lang="el-GR" sz="2400" dirty="0">
                <a:solidFill>
                  <a:srgbClr val="0066FF"/>
                </a:solidFill>
                <a:sym typeface="Wingdings 3"/>
              </a:rPr>
              <a:t>    </a:t>
            </a:r>
            <a:r>
              <a:rPr lang="el-GR" sz="2400" dirty="0">
                <a:sym typeface="Wingdings 3"/>
              </a:rPr>
              <a:t>αποτελεί αποθήκη ενέργειας</a:t>
            </a:r>
          </a:p>
          <a:p>
            <a:pPr>
              <a:buNone/>
            </a:pPr>
            <a:endParaRPr lang="el-GR" sz="400" dirty="0">
              <a:solidFill>
                <a:srgbClr val="0066FF"/>
              </a:solidFill>
              <a:sym typeface="Wingdings 3"/>
            </a:endParaRPr>
          </a:p>
          <a:p>
            <a:pPr>
              <a:buNone/>
            </a:pPr>
            <a:r>
              <a:rPr lang="el-GR" sz="2400" dirty="0">
                <a:solidFill>
                  <a:srgbClr val="0066FF"/>
                </a:solidFill>
                <a:sym typeface="Wingdings 3"/>
              </a:rPr>
              <a:t>    </a:t>
            </a:r>
            <a:r>
              <a:rPr lang="el-GR" sz="2400" dirty="0">
                <a:sym typeface="Wingdings 3"/>
              </a:rPr>
              <a:t>διατηρεί τη θερμοκρασία στο σώμα</a:t>
            </a:r>
            <a:endParaRPr lang="en-US" sz="2400" dirty="0"/>
          </a:p>
        </p:txBody>
      </p:sp>
      <p:pic>
        <p:nvPicPr>
          <p:cNvPr id="4098" name="Picture 2" descr="Skin &amp; Nutrition – Marine Matrix">
            <a:extLst>
              <a:ext uri="{FF2B5EF4-FFF2-40B4-BE49-F238E27FC236}">
                <a16:creationId xmlns:a16="http://schemas.microsoft.com/office/drawing/2014/main" id="{130813EC-938E-324A-8AD5-A20389F99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10083"/>
            <a:ext cx="4572001" cy="306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ypodermis (subcutis, subcutaneous tissue) – Veterinary Histology">
            <a:extLst>
              <a:ext uri="{FF2B5EF4-FFF2-40B4-BE49-F238E27FC236}">
                <a16:creationId xmlns:a16="http://schemas.microsoft.com/office/drawing/2014/main" id="{59C1ED29-EE91-854D-8E42-BDD76DC68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123" y="4176413"/>
            <a:ext cx="3639910" cy="240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4578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2627784" y="398984"/>
            <a:ext cx="4022104" cy="635445"/>
          </a:xfrm>
        </p:spPr>
        <p:txBody>
          <a:bodyPr lIns="0" tIns="35268" rIns="0" bIns="0"/>
          <a:lstStyle/>
          <a:p>
            <a:pPr defTabSz="407988" eaLnBrk="1" hangingPunct="1">
              <a:lnSpc>
                <a:spcPct val="93000"/>
              </a:lnSpc>
              <a:buClr>
                <a:srgbClr val="000000"/>
              </a:buClr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</a:pPr>
            <a:r>
              <a:rPr lang="el-GR" sz="3600" dirty="0">
                <a:solidFill>
                  <a:srgbClr val="0432FF"/>
                </a:solidFill>
              </a:rPr>
              <a:t>Οζώδες ερύθημα</a:t>
            </a:r>
          </a:p>
        </p:txBody>
      </p:sp>
      <p:pic>
        <p:nvPicPr>
          <p:cNvPr id="3074" name="Picture 2" descr="Présentation PowerPoint">
            <a:extLst>
              <a:ext uri="{FF2B5EF4-FFF2-40B4-BE49-F238E27FC236}">
                <a16:creationId xmlns:a16="http://schemas.microsoft.com/office/drawing/2014/main" id="{914D43F8-D8BC-454C-AAD4-FE363C49C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84784"/>
            <a:ext cx="388843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3828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4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-9113"/>
            <a:ext cx="8229600" cy="922114"/>
          </a:xfrm>
        </p:spPr>
        <p:txBody>
          <a:bodyPr/>
          <a:lstStyle/>
          <a:p>
            <a:r>
              <a:rPr lang="el-GR" sz="3600" dirty="0">
                <a:solidFill>
                  <a:srgbClr val="0432FF"/>
                </a:solidFill>
              </a:rPr>
              <a:t>Αγγεία του δέρματος</a:t>
            </a:r>
          </a:p>
        </p:txBody>
      </p:sp>
      <p:sp>
        <p:nvSpPr>
          <p:cNvPr id="172042" name="Rectangle 10"/>
          <p:cNvSpPr>
            <a:spLocks noGrp="1" noChangeArrowheads="1"/>
          </p:cNvSpPr>
          <p:nvPr>
            <p:ph sz="half" idx="1"/>
          </p:nvPr>
        </p:nvSpPr>
        <p:spPr>
          <a:xfrm>
            <a:off x="136152" y="1052736"/>
            <a:ext cx="8352780" cy="1224136"/>
          </a:xfrm>
        </p:spPr>
        <p:txBody>
          <a:bodyPr/>
          <a:lstStyle/>
          <a:p>
            <a:r>
              <a:rPr lang="el-GR" sz="2400" dirty="0"/>
              <a:t>τα αγγεία του δέρματος βρίσκονται στο υπόδερμα και το χόριο (η επιδερμίδα στερείται αγγείων)</a:t>
            </a:r>
            <a:endParaRPr lang="el-GR" sz="2800" dirty="0"/>
          </a:p>
          <a:p>
            <a:endParaRPr lang="el-GR" sz="2400" dirty="0">
              <a:sym typeface="Wingdings 3" pitchFamily="18" charset="2"/>
            </a:endParaRPr>
          </a:p>
        </p:txBody>
      </p:sp>
      <p:pic>
        <p:nvPicPr>
          <p:cNvPr id="10" name="Picture 2" descr="~AUT0046">
            <a:extLst>
              <a:ext uri="{FF2B5EF4-FFF2-40B4-BE49-F238E27FC236}">
                <a16:creationId xmlns:a16="http://schemas.microsoft.com/office/drawing/2014/main" id="{E12AA874-D48A-9042-90F2-58B4AE7AB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</a:blip>
          <a:srcRect t="14145" r="51723"/>
          <a:stretch>
            <a:fillRect/>
          </a:stretch>
        </p:blipFill>
        <p:spPr bwMode="auto">
          <a:xfrm>
            <a:off x="5293618" y="2227007"/>
            <a:ext cx="3397250" cy="436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66FCE60F-CC25-3D4D-B104-B90C9AA05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2144457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l-GR" sz="2400" kern="0" dirty="0">
                <a:sym typeface="Wingdings 3" pitchFamily="18" charset="2"/>
              </a:rPr>
              <a:t>Διακρίνονται 2 κύρια οριζόντια </a:t>
            </a:r>
          </a:p>
          <a:p>
            <a:pPr>
              <a:buFont typeface="Wingdings 3" pitchFamily="18" charset="2"/>
              <a:buNone/>
            </a:pPr>
            <a:r>
              <a:rPr lang="en-US" sz="2400" kern="0" dirty="0">
                <a:sym typeface="Wingdings 3" pitchFamily="18" charset="2"/>
              </a:rPr>
              <a:t>     </a:t>
            </a:r>
            <a:r>
              <a:rPr lang="el-GR" sz="2400" kern="0" dirty="0">
                <a:sym typeface="Wingdings 3" pitchFamily="18" charset="2"/>
              </a:rPr>
              <a:t>πλέγματα</a:t>
            </a:r>
            <a:r>
              <a:rPr lang="en-US" sz="2400" kern="0" dirty="0">
                <a:sym typeface="Wingdings 3" pitchFamily="18" charset="2"/>
              </a:rPr>
              <a:t>:</a:t>
            </a:r>
          </a:p>
          <a:p>
            <a:pPr>
              <a:buFont typeface="Wingdings 3" pitchFamily="18" charset="2"/>
              <a:buNone/>
            </a:pPr>
            <a:r>
              <a:rPr lang="el-GR" sz="2400" kern="0" dirty="0">
                <a:sym typeface="Wingdings 3" pitchFamily="18" charset="2"/>
              </a:rPr>
              <a:t>    </a:t>
            </a:r>
            <a:r>
              <a:rPr lang="el-GR" sz="2400" kern="0" dirty="0">
                <a:solidFill>
                  <a:srgbClr val="0066FF"/>
                </a:solidFill>
                <a:sym typeface="Wingdings 3" pitchFamily="18" charset="2"/>
              </a:rPr>
              <a:t>  - </a:t>
            </a:r>
            <a:r>
              <a:rPr lang="el-GR" sz="2400" b="1" kern="0" dirty="0" err="1">
                <a:solidFill>
                  <a:srgbClr val="C00000"/>
                </a:solidFill>
                <a:sym typeface="Wingdings 3" pitchFamily="18" charset="2"/>
              </a:rPr>
              <a:t>επιπολής</a:t>
            </a:r>
            <a:r>
              <a:rPr lang="el-GR" sz="2400" b="1" kern="0" dirty="0">
                <a:solidFill>
                  <a:srgbClr val="C00000"/>
                </a:solidFill>
                <a:sym typeface="Wingdings 3" pitchFamily="18" charset="2"/>
              </a:rPr>
              <a:t> αγγειακό πλέγμα</a:t>
            </a:r>
          </a:p>
          <a:p>
            <a:pPr>
              <a:buFont typeface="Wingdings 3" pitchFamily="18" charset="2"/>
              <a:buNone/>
            </a:pPr>
            <a:r>
              <a:rPr lang="el-GR" sz="2000" kern="0" dirty="0">
                <a:sym typeface="Wingdings 3" pitchFamily="18" charset="2"/>
              </a:rPr>
              <a:t>        (βρίσκεται </a:t>
            </a:r>
            <a:r>
              <a:rPr lang="el-GR" sz="2000" kern="0" dirty="0" err="1">
                <a:sym typeface="Wingdings 3" pitchFamily="18" charset="2"/>
              </a:rPr>
              <a:t>θηλώδες</a:t>
            </a:r>
            <a:r>
              <a:rPr lang="el-GR" sz="2000" kern="0" dirty="0">
                <a:sym typeface="Wingdings 3" pitchFamily="18" charset="2"/>
              </a:rPr>
              <a:t> χόριο και τροφοδοτεί </a:t>
            </a:r>
          </a:p>
          <a:p>
            <a:pPr>
              <a:buFont typeface="Wingdings 3" pitchFamily="18" charset="2"/>
              <a:buNone/>
            </a:pPr>
            <a:r>
              <a:rPr lang="el-GR" sz="2000" kern="0" dirty="0">
                <a:sym typeface="Wingdings 3" pitchFamily="18" charset="2"/>
              </a:rPr>
              <a:t>          με τις τριχοειδείς αγκύλες το ανώτερο</a:t>
            </a:r>
          </a:p>
          <a:p>
            <a:pPr>
              <a:buFont typeface="Wingdings 3" pitchFamily="18" charset="2"/>
              <a:buNone/>
            </a:pPr>
            <a:r>
              <a:rPr lang="el-GR" sz="2000" kern="0" dirty="0">
                <a:sym typeface="Wingdings 3" pitchFamily="18" charset="2"/>
              </a:rPr>
              <a:t>          χόριο και την επιδερμίδα)</a:t>
            </a:r>
          </a:p>
          <a:p>
            <a:pPr>
              <a:buFont typeface="Wingdings 3" pitchFamily="18" charset="2"/>
              <a:buNone/>
            </a:pPr>
            <a:r>
              <a:rPr lang="el-GR" sz="2000" kern="0" dirty="0">
                <a:solidFill>
                  <a:srgbClr val="0066FF"/>
                </a:solidFill>
                <a:sym typeface="Wingdings 3" pitchFamily="18" charset="2"/>
              </a:rPr>
              <a:t>      </a:t>
            </a:r>
            <a:r>
              <a:rPr lang="en-US" sz="2400" kern="0" dirty="0">
                <a:solidFill>
                  <a:srgbClr val="0066FF"/>
                </a:solidFill>
                <a:sym typeface="Wingdings 3" pitchFamily="18" charset="2"/>
              </a:rPr>
              <a:t> </a:t>
            </a:r>
            <a:r>
              <a:rPr lang="el-GR" sz="2400" kern="0" dirty="0">
                <a:solidFill>
                  <a:srgbClr val="0066FF"/>
                </a:solidFill>
                <a:sym typeface="Wingdings 3" pitchFamily="18" charset="2"/>
              </a:rPr>
              <a:t>- </a:t>
            </a:r>
            <a:r>
              <a:rPr lang="el-GR" sz="2400" b="1" kern="0" dirty="0">
                <a:solidFill>
                  <a:srgbClr val="C00000"/>
                </a:solidFill>
                <a:sym typeface="Wingdings 3" pitchFamily="18" charset="2"/>
              </a:rPr>
              <a:t>εν τω </a:t>
            </a:r>
            <a:r>
              <a:rPr lang="el-GR" sz="2400" b="1" kern="0" dirty="0" err="1">
                <a:solidFill>
                  <a:srgbClr val="C00000"/>
                </a:solidFill>
                <a:sym typeface="Wingdings 3" pitchFamily="18" charset="2"/>
              </a:rPr>
              <a:t>βάθει</a:t>
            </a:r>
            <a:r>
              <a:rPr lang="el-GR" sz="2400" b="1" kern="0" dirty="0">
                <a:solidFill>
                  <a:srgbClr val="C00000"/>
                </a:solidFill>
                <a:sym typeface="Wingdings 3" pitchFamily="18" charset="2"/>
              </a:rPr>
              <a:t> αγγειακό πλέγμα</a:t>
            </a:r>
          </a:p>
          <a:p>
            <a:pPr>
              <a:buFont typeface="Wingdings 3" pitchFamily="18" charset="2"/>
              <a:buNone/>
            </a:pPr>
            <a:r>
              <a:rPr lang="el-GR" sz="2400" kern="0" dirty="0">
                <a:sym typeface="Wingdings 3" pitchFamily="18" charset="2"/>
              </a:rPr>
              <a:t>        </a:t>
            </a:r>
            <a:r>
              <a:rPr lang="el-GR" sz="2000" kern="0" dirty="0">
                <a:sym typeface="Wingdings 3" pitchFamily="18" charset="2"/>
              </a:rPr>
              <a:t>(βρίσκεται στο υποδόριο λίπος και </a:t>
            </a:r>
          </a:p>
          <a:p>
            <a:pPr>
              <a:buFont typeface="Wingdings 3" pitchFamily="18" charset="2"/>
              <a:buNone/>
            </a:pPr>
            <a:r>
              <a:rPr lang="el-GR" sz="2000" kern="0" dirty="0">
                <a:sym typeface="Wingdings 3" pitchFamily="18" charset="2"/>
              </a:rPr>
              <a:t>           τροφοδοτεί τους ιδρωτοποιούς αδένες</a:t>
            </a:r>
          </a:p>
          <a:p>
            <a:pPr>
              <a:buFont typeface="Wingdings 3" pitchFamily="18" charset="2"/>
              <a:buNone/>
            </a:pPr>
            <a:r>
              <a:rPr lang="el-GR" sz="2000" kern="0" dirty="0">
                <a:sym typeface="Wingdings 3" pitchFamily="18" charset="2"/>
              </a:rPr>
              <a:t>           και τους θυλάκους των τριχών)</a:t>
            </a:r>
          </a:p>
          <a:p>
            <a:pPr>
              <a:buFont typeface="Wingdings 3" pitchFamily="18" charset="2"/>
              <a:buNone/>
            </a:pPr>
            <a:endParaRPr lang="en-US" sz="2000" kern="0" dirty="0">
              <a:sym typeface="Wingdings 3" pitchFamily="18" charset="2"/>
            </a:endParaRPr>
          </a:p>
        </p:txBody>
      </p:sp>
      <p:sp>
        <p:nvSpPr>
          <p:cNvPr id="12" name="AutoShape 6">
            <a:extLst>
              <a:ext uri="{FF2B5EF4-FFF2-40B4-BE49-F238E27FC236}">
                <a16:creationId xmlns:a16="http://schemas.microsoft.com/office/drawing/2014/main" id="{DFDD6F75-7EF6-7149-B28B-AE929A8C8AEC}"/>
              </a:ext>
            </a:extLst>
          </p:cNvPr>
          <p:cNvSpPr>
            <a:spLocks/>
          </p:cNvSpPr>
          <p:nvPr/>
        </p:nvSpPr>
        <p:spPr bwMode="auto">
          <a:xfrm>
            <a:off x="5004172" y="3012564"/>
            <a:ext cx="215900" cy="1512887"/>
          </a:xfrm>
          <a:prstGeom prst="leftBrace">
            <a:avLst>
              <a:gd name="adj1" fmla="val 58395"/>
              <a:gd name="adj2" fmla="val 50000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3766F836-91B4-4348-93B9-3322F14406B5}"/>
              </a:ext>
            </a:extLst>
          </p:cNvPr>
          <p:cNvSpPr>
            <a:spLocks/>
          </p:cNvSpPr>
          <p:nvPr/>
        </p:nvSpPr>
        <p:spPr bwMode="auto">
          <a:xfrm>
            <a:off x="4969570" y="4644769"/>
            <a:ext cx="215900" cy="1943100"/>
          </a:xfrm>
          <a:prstGeom prst="leftBrace">
            <a:avLst>
              <a:gd name="adj1" fmla="val 75000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95051" y="43453"/>
            <a:ext cx="8229600" cy="1143000"/>
          </a:xfrm>
        </p:spPr>
        <p:txBody>
          <a:bodyPr/>
          <a:lstStyle/>
          <a:p>
            <a:r>
              <a:rPr lang="el-GR" sz="3600" dirty="0">
                <a:solidFill>
                  <a:srgbClr val="0432FF"/>
                </a:solidFill>
              </a:rPr>
              <a:t>Νεύρα του δέρματος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282650"/>
            <a:ext cx="5040560" cy="4525963"/>
          </a:xfrm>
        </p:spPr>
        <p:txBody>
          <a:bodyPr/>
          <a:lstStyle/>
          <a:p>
            <a:r>
              <a:rPr lang="el-GR" sz="2400" dirty="0"/>
              <a:t>Το δέρμα διαθέτει πλούσια νεύρωση</a:t>
            </a:r>
            <a:r>
              <a:rPr lang="en-US" sz="2400" dirty="0"/>
              <a:t>:</a:t>
            </a:r>
          </a:p>
          <a:p>
            <a:pPr>
              <a:buFont typeface="Wingdings 3" pitchFamily="18" charset="2"/>
              <a:buNone/>
            </a:pPr>
            <a:endParaRPr lang="el-GR" sz="1000" dirty="0">
              <a:sym typeface="Wingdings 3" pitchFamily="18" charset="2"/>
            </a:endParaRPr>
          </a:p>
          <a:p>
            <a:pPr>
              <a:spcBef>
                <a:spcPts val="0"/>
              </a:spcBef>
              <a:buFont typeface="Wingdings 3" pitchFamily="18" charset="2"/>
              <a:buNone/>
            </a:pPr>
            <a:r>
              <a:rPr lang="el-GR" sz="2400" dirty="0">
                <a:sym typeface="Wingdings 3" pitchFamily="18" charset="2"/>
              </a:rPr>
              <a:t>  </a:t>
            </a: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</a:t>
            </a:r>
            <a:r>
              <a:rPr lang="el-GR" sz="2400" dirty="0"/>
              <a:t> </a:t>
            </a:r>
            <a:r>
              <a:rPr lang="el-GR" sz="2400" dirty="0" err="1"/>
              <a:t>απαγωγό</a:t>
            </a:r>
            <a:r>
              <a:rPr lang="el-GR" sz="2400" dirty="0"/>
              <a:t> </a:t>
            </a:r>
            <a:r>
              <a:rPr lang="el-GR" sz="2400" dirty="0" err="1"/>
              <a:t>αμύελο</a:t>
            </a:r>
            <a:r>
              <a:rPr lang="el-GR" sz="2400" dirty="0"/>
              <a:t> νευρικό δίκτυο </a:t>
            </a:r>
            <a:r>
              <a:rPr lang="en-US" sz="2000" dirty="0"/>
              <a:t>(</a:t>
            </a:r>
            <a:r>
              <a:rPr lang="el-GR" sz="2000" dirty="0"/>
              <a:t>από το συμπαθητικό αυτόνομο νευρικό σύστημα</a:t>
            </a:r>
            <a:r>
              <a:rPr lang="en-US" sz="2000" dirty="0"/>
              <a:t>)</a:t>
            </a:r>
            <a:r>
              <a:rPr lang="el-GR" sz="2000" dirty="0"/>
              <a:t> </a:t>
            </a:r>
            <a:r>
              <a:rPr lang="en-US" sz="2000" dirty="0"/>
              <a:t>- </a:t>
            </a:r>
            <a:r>
              <a:rPr lang="el-GR" sz="2000" dirty="0"/>
              <a:t>υπεύθυνο για τη νεύρωση των εξαρτημάτων του δέρματος και των αγγείων</a:t>
            </a:r>
            <a:endParaRPr lang="en-US" sz="2000" dirty="0"/>
          </a:p>
          <a:p>
            <a:pPr>
              <a:buFontTx/>
              <a:buNone/>
            </a:pPr>
            <a:endParaRPr lang="el-GR" sz="800" dirty="0">
              <a:sym typeface="Wingdings 3" pitchFamily="18" charset="2"/>
            </a:endParaRPr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</a:t>
            </a: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</a:t>
            </a:r>
            <a:r>
              <a:rPr lang="el-GR" sz="2400" dirty="0"/>
              <a:t> προσαγωγό </a:t>
            </a:r>
            <a:r>
              <a:rPr lang="el-GR" sz="2400" dirty="0" err="1"/>
              <a:t>εμμύελο</a:t>
            </a:r>
            <a:r>
              <a:rPr lang="el-GR" sz="2400" dirty="0"/>
              <a:t> νευρικό δίκτυο για την εκτίμηση των αισθητικών ερεθισμάτων </a:t>
            </a:r>
          </a:p>
          <a:p>
            <a:pPr>
              <a:buFontTx/>
              <a:buNone/>
            </a:pPr>
            <a:endParaRPr lang="el-GR" sz="800" dirty="0"/>
          </a:p>
          <a:p>
            <a:pPr>
              <a:spcBef>
                <a:spcPts val="0"/>
              </a:spcBef>
              <a:buFontTx/>
              <a:buNone/>
            </a:pPr>
            <a:r>
              <a:rPr lang="el-GR" sz="2400" dirty="0">
                <a:sym typeface="Wingdings 3" pitchFamily="18" charset="2"/>
              </a:rPr>
              <a:t>  </a:t>
            </a: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</a:t>
            </a:r>
            <a:r>
              <a:rPr lang="el-GR" sz="2400" dirty="0"/>
              <a:t> ελεύθερες νευρικές απολήξεις, υποδοχείς πόνου, πίεσης, δόνησης, κνησμού και θερμότητας</a:t>
            </a:r>
            <a:r>
              <a:rPr lang="el-GR" dirty="0"/>
              <a:t> </a:t>
            </a:r>
          </a:p>
        </p:txBody>
      </p:sp>
      <p:pic>
        <p:nvPicPr>
          <p:cNvPr id="2050" name="Picture 2" descr="Neurodermatology Neuron Experts Human skin receptors : NEURON EXPERTS">
            <a:extLst>
              <a:ext uri="{FF2B5EF4-FFF2-40B4-BE49-F238E27FC236}">
                <a16:creationId xmlns:a16="http://schemas.microsoft.com/office/drawing/2014/main" id="{F26DB5D7-DDCD-2648-A4B1-B079BCFD0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1"/>
          <a:stretch/>
        </p:blipFill>
        <p:spPr bwMode="auto">
          <a:xfrm>
            <a:off x="6839296" y="2641623"/>
            <a:ext cx="1493355" cy="127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earch | Crawford Lab">
            <a:extLst>
              <a:ext uri="{FF2B5EF4-FFF2-40B4-BE49-F238E27FC236}">
                <a16:creationId xmlns:a16="http://schemas.microsoft.com/office/drawing/2014/main" id="{DD57F29F-5F86-3744-B2B9-DF5A02997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585" y="1282650"/>
            <a:ext cx="3811687" cy="294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5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6909"/>
          </a:xfrm>
          <a:noFill/>
          <a:ln/>
        </p:spPr>
        <p:txBody>
          <a:bodyPr/>
          <a:lstStyle/>
          <a:p>
            <a:br>
              <a:rPr lang="el-GR" sz="3600" dirty="0">
                <a:solidFill>
                  <a:srgbClr val="0432FF"/>
                </a:solidFill>
              </a:rPr>
            </a:br>
            <a:r>
              <a:rPr lang="el-GR" sz="3600" dirty="0">
                <a:solidFill>
                  <a:srgbClr val="0432FF"/>
                </a:solidFill>
              </a:rPr>
              <a:t>Νευρικοί υποδοχείς δέρματος</a:t>
            </a:r>
            <a:br>
              <a:rPr lang="el-GR" sz="3600" b="1" dirty="0">
                <a:solidFill>
                  <a:srgbClr val="0432FF"/>
                </a:solidFill>
              </a:rPr>
            </a:br>
            <a:endParaRPr lang="el-GR" sz="3600" dirty="0">
              <a:solidFill>
                <a:srgbClr val="0432FF"/>
              </a:solidFill>
            </a:endParaRPr>
          </a:p>
        </p:txBody>
      </p:sp>
      <p:sp>
        <p:nvSpPr>
          <p:cNvPr id="18125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02155" y="1216027"/>
            <a:ext cx="4765672" cy="4997450"/>
          </a:xfrm>
        </p:spPr>
        <p:txBody>
          <a:bodyPr/>
          <a:lstStyle/>
          <a:p>
            <a:pPr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/>
              </a:rPr>
              <a:t></a:t>
            </a:r>
            <a:r>
              <a:rPr lang="el-GR" sz="2400" dirty="0">
                <a:sym typeface="Wingdings 3"/>
              </a:rPr>
              <a:t> </a:t>
            </a:r>
            <a:r>
              <a:rPr lang="el-GR" sz="2400" dirty="0"/>
              <a:t>σωμάτια </a:t>
            </a:r>
            <a:r>
              <a:rPr lang="el-GR" sz="2400" dirty="0" err="1"/>
              <a:t>Meissner</a:t>
            </a:r>
            <a:r>
              <a:rPr lang="el-GR" sz="2400" dirty="0"/>
              <a:t> </a:t>
            </a:r>
          </a:p>
          <a:p>
            <a:pPr>
              <a:buFontTx/>
              <a:buNone/>
            </a:pPr>
            <a:r>
              <a:rPr lang="el-GR" sz="2000" dirty="0"/>
              <a:t>   στις </a:t>
            </a:r>
            <a:r>
              <a:rPr lang="el-GR" sz="2000" dirty="0" err="1"/>
              <a:t>θηλώδες</a:t>
            </a:r>
            <a:r>
              <a:rPr lang="el-GR" sz="2000" dirty="0"/>
              <a:t> χόριο των παλαμών και</a:t>
            </a:r>
          </a:p>
          <a:p>
            <a:pPr>
              <a:buFontTx/>
              <a:buNone/>
            </a:pPr>
            <a:r>
              <a:rPr lang="el-GR" sz="2000" dirty="0"/>
              <a:t>   των πελμάτων </a:t>
            </a:r>
            <a:r>
              <a:rPr lang="en-US" sz="2000" dirty="0"/>
              <a:t>- </a:t>
            </a:r>
            <a:r>
              <a:rPr lang="el-GR" sz="2000" dirty="0">
                <a:solidFill>
                  <a:srgbClr val="C00000"/>
                </a:solidFill>
              </a:rPr>
              <a:t>υποδοχείς της αφής </a:t>
            </a:r>
          </a:p>
          <a:p>
            <a:pPr>
              <a:buFontTx/>
              <a:buNone/>
            </a:pPr>
            <a:endParaRPr lang="el-GR" sz="400" b="1" dirty="0"/>
          </a:p>
          <a:p>
            <a:pPr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/>
              </a:rPr>
              <a:t> </a:t>
            </a:r>
            <a:r>
              <a:rPr lang="el-GR" sz="2400" dirty="0"/>
              <a:t>σωμάτια </a:t>
            </a:r>
            <a:r>
              <a:rPr lang="el-GR" sz="2400" dirty="0" err="1"/>
              <a:t>Pacini</a:t>
            </a:r>
            <a:r>
              <a:rPr lang="el-GR" sz="2400" dirty="0"/>
              <a:t> </a:t>
            </a:r>
            <a:r>
              <a:rPr lang="el-GR" sz="2000" dirty="0"/>
              <a:t>στο εν τω </a:t>
            </a:r>
            <a:r>
              <a:rPr lang="el-GR" sz="2000" dirty="0" err="1"/>
              <a:t>βάθει</a:t>
            </a:r>
            <a:r>
              <a:rPr lang="el-GR" sz="2000" dirty="0"/>
              <a:t> </a:t>
            </a:r>
          </a:p>
          <a:p>
            <a:pPr>
              <a:buFontTx/>
              <a:buNone/>
            </a:pPr>
            <a:r>
              <a:rPr lang="el-GR" sz="2000" dirty="0"/>
              <a:t>   δικτυωτό χόριο και υποδόριο ιστό</a:t>
            </a:r>
            <a:r>
              <a:rPr lang="en-US" sz="2000" dirty="0"/>
              <a:t> - </a:t>
            </a:r>
            <a:r>
              <a:rPr lang="el-GR" sz="2000" dirty="0">
                <a:solidFill>
                  <a:srgbClr val="C00000"/>
                </a:solidFill>
              </a:rPr>
              <a:t>υποδοχείς πίεσης και δόνησης </a:t>
            </a:r>
          </a:p>
          <a:p>
            <a:pPr>
              <a:buFontTx/>
              <a:buNone/>
            </a:pPr>
            <a:endParaRPr lang="el-GR" sz="800" b="1" dirty="0"/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/>
              </a:rPr>
              <a:t> </a:t>
            </a:r>
            <a:r>
              <a:rPr lang="el-GR" sz="2400" dirty="0"/>
              <a:t>σωμάτια των </a:t>
            </a:r>
            <a:r>
              <a:rPr lang="el-GR" sz="2400" dirty="0" err="1"/>
              <a:t>Krause</a:t>
            </a:r>
            <a:r>
              <a:rPr lang="el-GR" sz="2400" dirty="0"/>
              <a:t>, </a:t>
            </a:r>
            <a:r>
              <a:rPr lang="el-GR" sz="2400" dirty="0" err="1"/>
              <a:t>Ruffini</a:t>
            </a:r>
            <a:r>
              <a:rPr lang="el-GR" sz="2400" dirty="0"/>
              <a:t> </a:t>
            </a:r>
            <a:r>
              <a:rPr lang="el-GR" sz="2000" dirty="0"/>
              <a:t>(έχουν ρόλο στην</a:t>
            </a:r>
            <a:r>
              <a:rPr lang="en-US" sz="2000" dirty="0"/>
              <a:t> </a:t>
            </a:r>
            <a:r>
              <a:rPr lang="el-GR" sz="2000" dirty="0"/>
              <a:t>εν τω </a:t>
            </a:r>
            <a:r>
              <a:rPr lang="el-GR" sz="2000" dirty="0" err="1"/>
              <a:t>βάθει</a:t>
            </a:r>
            <a:r>
              <a:rPr lang="el-GR" sz="2000" dirty="0"/>
              <a:t> αισθητικότητα - </a:t>
            </a:r>
            <a:r>
              <a:rPr lang="el-GR" sz="2000" dirty="0">
                <a:solidFill>
                  <a:srgbClr val="C00000"/>
                </a:solidFill>
              </a:rPr>
              <a:t>άλγος, θερμό, ψυχρό</a:t>
            </a:r>
            <a:r>
              <a:rPr lang="el-GR" sz="2000" dirty="0"/>
              <a:t>) </a:t>
            </a:r>
          </a:p>
          <a:p>
            <a:pPr>
              <a:buFontTx/>
              <a:buNone/>
            </a:pPr>
            <a:endParaRPr lang="el-GR" sz="400" dirty="0">
              <a:solidFill>
                <a:srgbClr val="0070C0"/>
              </a:solidFill>
              <a:sym typeface="Wingdings 3"/>
            </a:endParaRPr>
          </a:p>
          <a:p>
            <a:pPr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/>
              </a:rPr>
              <a:t> </a:t>
            </a:r>
            <a:r>
              <a:rPr lang="el-GR" sz="2400" dirty="0"/>
              <a:t>απτικοί δίσκοι του </a:t>
            </a:r>
            <a:r>
              <a:rPr lang="el-GR" sz="2400" dirty="0" err="1"/>
              <a:t>Merkel</a:t>
            </a:r>
            <a:r>
              <a:rPr lang="en-US" sz="2400" dirty="0"/>
              <a:t> </a:t>
            </a:r>
            <a:r>
              <a:rPr lang="el-GR" sz="2000" dirty="0"/>
              <a:t>(τριχοειδείς δίσκοι)</a:t>
            </a:r>
            <a:r>
              <a:rPr lang="en-US" sz="2000" dirty="0"/>
              <a:t>, </a:t>
            </a:r>
            <a:r>
              <a:rPr lang="el-GR" sz="2000" dirty="0">
                <a:solidFill>
                  <a:srgbClr val="C00000"/>
                </a:solidFill>
              </a:rPr>
              <a:t>υποδοχείς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l-GR" sz="2000" dirty="0">
                <a:solidFill>
                  <a:srgbClr val="C00000"/>
                </a:solidFill>
              </a:rPr>
              <a:t>αφής</a:t>
            </a:r>
          </a:p>
          <a:p>
            <a:pPr>
              <a:buFontTx/>
              <a:buNone/>
            </a:pPr>
            <a:endParaRPr lang="el-GR" sz="2000" dirty="0"/>
          </a:p>
        </p:txBody>
      </p:sp>
      <p:pic>
        <p:nvPicPr>
          <p:cNvPr id="3074" name="Picture 2" descr="Neurodermatology Neuron Experts Human skin receptors : NEURON EXPERTS">
            <a:extLst>
              <a:ext uri="{FF2B5EF4-FFF2-40B4-BE49-F238E27FC236}">
                <a16:creationId xmlns:a16="http://schemas.microsoft.com/office/drawing/2014/main" id="{FC61B600-3A36-4B4E-8D7A-4F7A1F18E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256" y="1321501"/>
            <a:ext cx="3792589" cy="379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>
                <a:solidFill>
                  <a:srgbClr val="0066FF"/>
                </a:solidFill>
              </a:rPr>
              <a:t>Εξαρτήματα του δέρματος</a:t>
            </a:r>
            <a:r>
              <a:rPr lang="el-GR" sz="3600" dirty="0">
                <a:solidFill>
                  <a:srgbClr val="C00000"/>
                </a:solidFill>
              </a:rPr>
              <a:t>*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808"/>
            <a:ext cx="4402832" cy="208823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200" dirty="0"/>
              <a:t>Σμηγματογόνοι αδένες</a:t>
            </a:r>
          </a:p>
          <a:p>
            <a:pPr>
              <a:lnSpc>
                <a:spcPct val="90000"/>
              </a:lnSpc>
            </a:pPr>
            <a:r>
              <a:rPr lang="el-GR" sz="2200" dirty="0"/>
              <a:t>Ιδρωτοποιοί αδένες</a:t>
            </a:r>
          </a:p>
          <a:p>
            <a:pPr>
              <a:lnSpc>
                <a:spcPct val="90000"/>
              </a:lnSpc>
            </a:pPr>
            <a:r>
              <a:rPr lang="el-GR" sz="2200" dirty="0"/>
              <a:t>Τρίχες –</a:t>
            </a:r>
            <a:r>
              <a:rPr lang="el-GR" sz="2200" dirty="0" err="1"/>
              <a:t>τριχοσμηγματογόνες</a:t>
            </a:r>
            <a:r>
              <a:rPr lang="el-GR" sz="2200" dirty="0"/>
              <a:t> μονάδες</a:t>
            </a:r>
          </a:p>
          <a:p>
            <a:pPr>
              <a:lnSpc>
                <a:spcPct val="90000"/>
              </a:lnSpc>
            </a:pPr>
            <a:r>
              <a:rPr lang="el-GR" sz="2200" dirty="0"/>
              <a:t>Όνυχες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55CF9C-C66C-1347-8906-530D28ED0FAD}"/>
              </a:ext>
            </a:extLst>
          </p:cNvPr>
          <p:cNvSpPr txBox="1"/>
          <p:nvPr/>
        </p:nvSpPr>
        <p:spPr>
          <a:xfrm>
            <a:off x="611560" y="5013176"/>
            <a:ext cx="5165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</a:rPr>
              <a:t>*</a:t>
            </a:r>
            <a:r>
              <a:rPr lang="el-GR" dirty="0"/>
              <a:t> Προέρχονται εμβρυολογικά από την επιδερμίδα</a:t>
            </a:r>
          </a:p>
          <a:p>
            <a:r>
              <a:rPr lang="el-GR" dirty="0"/>
              <a:t>  Βρίσκονται στο χόριο ή/και το υπόδερμα</a:t>
            </a:r>
            <a:endParaRPr lang="en-G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BD3142-FEE6-AB47-B2F2-8818CB19E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522450"/>
            <a:ext cx="414322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8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/>
          </p:cNvSpPr>
          <p:nvPr/>
        </p:nvSpPr>
        <p:spPr>
          <a:xfrm>
            <a:off x="1979712" y="94262"/>
            <a:ext cx="6083498" cy="88838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l-GR" sz="3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Δέρμα: καθρέφτης υγείας </a:t>
            </a:r>
          </a:p>
        </p:txBody>
      </p:sp>
      <p:sp>
        <p:nvSpPr>
          <p:cNvPr id="3" name="Τίτλος 1"/>
          <p:cNvSpPr txBox="1">
            <a:spLocks/>
          </p:cNvSpPr>
          <p:nvPr/>
        </p:nvSpPr>
        <p:spPr>
          <a:xfrm>
            <a:off x="0" y="1171186"/>
            <a:ext cx="3041749" cy="88838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Συστηματικές νόσοι….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8"/>
          <a:stretch/>
        </p:blipFill>
        <p:spPr>
          <a:xfrm>
            <a:off x="2221334" y="1844824"/>
            <a:ext cx="1558578" cy="2152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56088"/>
            <a:ext cx="2304424" cy="280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05" y="4653136"/>
            <a:ext cx="2916324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Τίτλος 1"/>
          <p:cNvSpPr txBox="1">
            <a:spLocks/>
          </p:cNvSpPr>
          <p:nvPr/>
        </p:nvSpPr>
        <p:spPr>
          <a:xfrm>
            <a:off x="6087443" y="1171186"/>
            <a:ext cx="3041749" cy="88838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Δερματικές νόσοι….</a:t>
            </a:r>
          </a:p>
        </p:txBody>
      </p:sp>
      <p:pic>
        <p:nvPicPr>
          <p:cNvPr id="3076" name="Picture 4" descr="Αποτέλεσμα εικόνας για psoriasis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60256" y="2049511"/>
            <a:ext cx="3016889" cy="201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Αποτέλεσμα εικόνας για bullous pemphigoid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1"/>
          <a:stretch/>
        </p:blipFill>
        <p:spPr bwMode="auto">
          <a:xfrm>
            <a:off x="6516216" y="2492896"/>
            <a:ext cx="2485204" cy="229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97" y="4301159"/>
            <a:ext cx="1549350" cy="2319733"/>
          </a:xfrm>
          <a:prstGeom prst="rect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9527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32668" y="145235"/>
            <a:ext cx="8229600" cy="1143000"/>
          </a:xfrm>
        </p:spPr>
        <p:txBody>
          <a:bodyPr/>
          <a:lstStyle/>
          <a:p>
            <a:r>
              <a:rPr lang="el-GR" sz="3600" dirty="0">
                <a:solidFill>
                  <a:srgbClr val="0432FF"/>
                </a:solidFill>
              </a:rPr>
              <a:t>Σμηγματογόνοι αδένες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3642" y="1288235"/>
            <a:ext cx="5554960" cy="476740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 dirty="0"/>
              <a:t>αδένες </a:t>
            </a:r>
            <a:r>
              <a:rPr lang="el-GR" sz="2400" dirty="0" err="1"/>
              <a:t>ολοκρινούς</a:t>
            </a:r>
            <a:r>
              <a:rPr lang="el-GR" sz="2400" dirty="0"/>
              <a:t> τύπου (το σμήγμα που παράγουν προέρχεται από την καταστροφή του αδενικού επιθηλίου)</a:t>
            </a:r>
          </a:p>
          <a:p>
            <a:pPr>
              <a:lnSpc>
                <a:spcPct val="90000"/>
              </a:lnSpc>
            </a:pPr>
            <a:r>
              <a:rPr lang="el-GR" sz="2400" dirty="0"/>
              <a:t>βρίσκονται παντού στο δέρμα (100/ cm</a:t>
            </a:r>
            <a:r>
              <a:rPr lang="el-GR" sz="2400" dirty="0">
                <a:cs typeface="Calibri"/>
              </a:rPr>
              <a:t>²</a:t>
            </a:r>
            <a:r>
              <a:rPr lang="el-GR" sz="2400" dirty="0"/>
              <a:t>) </a:t>
            </a:r>
            <a:r>
              <a:rPr lang="el-GR" sz="2400" dirty="0">
                <a:solidFill>
                  <a:srgbClr val="C00000"/>
                </a:solidFill>
              </a:rPr>
              <a:t>εκτός από τις παλάμες, τα πέλματα</a:t>
            </a:r>
          </a:p>
          <a:p>
            <a:pPr>
              <a:lnSpc>
                <a:spcPct val="90000"/>
              </a:lnSpc>
            </a:pPr>
            <a:r>
              <a:rPr lang="el-GR" sz="2400" dirty="0"/>
              <a:t>είναι άφθονοι στο πρόσωπο, στο τριχωτό της κεφαλής και στο περίνεο (400-900/ cm</a:t>
            </a:r>
            <a:r>
              <a:rPr lang="el-GR" sz="2400" dirty="0">
                <a:cs typeface="Calibri"/>
              </a:rPr>
              <a:t>²</a:t>
            </a:r>
            <a:r>
              <a:rPr lang="el-GR" sz="2400" dirty="0"/>
              <a:t>)</a:t>
            </a:r>
          </a:p>
          <a:p>
            <a:pPr>
              <a:lnSpc>
                <a:spcPct val="90000"/>
              </a:lnSpc>
            </a:pPr>
            <a:r>
              <a:rPr lang="el-GR" sz="2400" dirty="0"/>
              <a:t>είναι μέρος της </a:t>
            </a:r>
            <a:r>
              <a:rPr lang="el-GR" sz="2400" dirty="0" err="1"/>
              <a:t>τριχοσμηγματογόνου</a:t>
            </a:r>
            <a:r>
              <a:rPr lang="el-GR" sz="2400" dirty="0"/>
              <a:t> </a:t>
            </a:r>
            <a:r>
              <a:rPr lang="el-GR" sz="2400" dirty="0" err="1"/>
              <a:t>μονάδος</a:t>
            </a:r>
            <a:r>
              <a:rPr lang="el-GR" sz="2400" dirty="0"/>
              <a:t> </a:t>
            </a:r>
          </a:p>
          <a:p>
            <a:pPr>
              <a:lnSpc>
                <a:spcPct val="90000"/>
              </a:lnSpc>
            </a:pPr>
            <a:r>
              <a:rPr lang="el-GR" sz="2400" dirty="0"/>
              <a:t>Συμβάλλουν στη λίπανση του δέρματος και των τριχών</a:t>
            </a:r>
          </a:p>
          <a:p>
            <a:pPr>
              <a:lnSpc>
                <a:spcPct val="90000"/>
              </a:lnSpc>
              <a:buFontTx/>
              <a:buNone/>
            </a:pPr>
            <a:endParaRPr lang="el-GR" sz="2400" dirty="0"/>
          </a:p>
          <a:p>
            <a:pPr>
              <a:lnSpc>
                <a:spcPct val="90000"/>
              </a:lnSpc>
              <a:buFontTx/>
              <a:buNone/>
            </a:pPr>
            <a:endParaRPr lang="el-GR" sz="2400" dirty="0">
              <a:solidFill>
                <a:srgbClr val="0070C0"/>
              </a:solidFill>
              <a:sym typeface="Wingdings 3"/>
            </a:endParaRPr>
          </a:p>
        </p:txBody>
      </p:sp>
      <p:pic>
        <p:nvPicPr>
          <p:cNvPr id="11" name="10 - Εικόνα" descr="ΑΔΕΝΕΣ ΔΕΡΜΑΤΟΣ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83" y="1714488"/>
            <a:ext cx="3286117" cy="2169305"/>
          </a:xfrm>
          <a:prstGeom prst="rect">
            <a:avLst/>
          </a:prstGeom>
        </p:spPr>
      </p:pic>
      <p:pic>
        <p:nvPicPr>
          <p:cNvPr id="192517" name="Picture 5" descr="C:\Users\KONSTANTINOS\Desktop\ghiandola_sebacea_fig_vol2_029860_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3929066"/>
            <a:ext cx="1819127" cy="2714644"/>
          </a:xfrm>
          <a:prstGeom prst="rect">
            <a:avLst/>
          </a:prstGeom>
          <a:noFill/>
        </p:spPr>
      </p:pic>
      <p:cxnSp>
        <p:nvCxnSpPr>
          <p:cNvPr id="20" name="19 - Ευθύγραμμο βέλος σύνδεσης"/>
          <p:cNvCxnSpPr/>
          <p:nvPr/>
        </p:nvCxnSpPr>
        <p:spPr>
          <a:xfrm rot="5400000">
            <a:off x="7643833" y="4714885"/>
            <a:ext cx="1357321" cy="357188"/>
          </a:xfrm>
          <a:prstGeom prst="straightConnector1">
            <a:avLst/>
          </a:prstGeom>
          <a:ln w="2857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- Ευθύγραμμο βέλος σύνδεσης"/>
          <p:cNvCxnSpPr/>
          <p:nvPr/>
        </p:nvCxnSpPr>
        <p:spPr>
          <a:xfrm rot="10800000" flipV="1">
            <a:off x="7286644" y="4214818"/>
            <a:ext cx="1214448" cy="1071570"/>
          </a:xfrm>
          <a:prstGeom prst="straightConnector1">
            <a:avLst/>
          </a:prstGeom>
          <a:ln w="2857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- Ευθεία γραμμή σύνδεσης"/>
          <p:cNvCxnSpPr/>
          <p:nvPr/>
        </p:nvCxnSpPr>
        <p:spPr>
          <a:xfrm rot="5460000">
            <a:off x="7893867" y="3393281"/>
            <a:ext cx="1500198" cy="285752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6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A</a:t>
            </a:r>
            <a:r>
              <a:rPr lang="el-GR" sz="3600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κμή</a:t>
            </a:r>
            <a:endParaRPr lang="en-US" sz="3200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48C0ED-72B6-914C-96A5-896F1AB85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196752"/>
            <a:ext cx="540060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276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>
          <a:xfrm>
            <a:off x="704355" y="0"/>
            <a:ext cx="8229600" cy="922114"/>
          </a:xfrm>
        </p:spPr>
        <p:txBody>
          <a:bodyPr/>
          <a:lstStyle/>
          <a:p>
            <a:pPr eaLnBrk="1" hangingPunct="1"/>
            <a:r>
              <a:rPr lang="el-GR" sz="3600" dirty="0">
                <a:solidFill>
                  <a:srgbClr val="0432FF"/>
                </a:solidFill>
              </a:rPr>
              <a:t>Ιδρωτοποιοί αδένες</a:t>
            </a:r>
          </a:p>
        </p:txBody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21" y="1515176"/>
            <a:ext cx="4841356" cy="306595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dirty="0"/>
              <a:t>οι ιδρωτοποιοί αδένες διακρίνονται σε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400" dirty="0" err="1"/>
              <a:t>εκκρινείς</a:t>
            </a:r>
            <a:endParaRPr lang="el-GR" sz="2400" dirty="0"/>
          </a:p>
          <a:p>
            <a:pPr lvl="1" eaLnBrk="1" hangingPunct="1">
              <a:lnSpc>
                <a:spcPct val="90000"/>
              </a:lnSpc>
            </a:pPr>
            <a:r>
              <a:rPr lang="el-GR" sz="2400" dirty="0" err="1"/>
              <a:t>αποκρινείς</a:t>
            </a:r>
            <a:endParaRPr lang="en-US" sz="2400" dirty="0">
              <a:solidFill>
                <a:srgbClr val="0070C0"/>
              </a:solidFill>
              <a:sym typeface="Wingdings 3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solidFill>
                <a:srgbClr val="0070C0"/>
              </a:solidFill>
              <a:sym typeface="Wingdings 3"/>
            </a:endParaRPr>
          </a:p>
          <a:p>
            <a:pPr eaLnBrk="1" hangingPunct="1">
              <a:lnSpc>
                <a:spcPct val="90000"/>
              </a:lnSpc>
            </a:pPr>
            <a:r>
              <a:rPr lang="el-GR" sz="2400" dirty="0"/>
              <a:t>βρίσκονται στο χόριο</a:t>
            </a:r>
          </a:p>
          <a:p>
            <a:pPr eaLnBrk="1" hangingPunct="1">
              <a:lnSpc>
                <a:spcPct val="90000"/>
              </a:lnSpc>
            </a:pPr>
            <a:endParaRPr lang="el-GR" sz="2400" dirty="0"/>
          </a:p>
          <a:p>
            <a:pPr eaLnBrk="1" hangingPunct="1">
              <a:lnSpc>
                <a:spcPct val="90000"/>
              </a:lnSpc>
            </a:pPr>
            <a:r>
              <a:rPr lang="el-GR" sz="2400" dirty="0" err="1"/>
              <a:t>νευρώνονται</a:t>
            </a:r>
            <a:r>
              <a:rPr lang="el-GR" sz="2400" dirty="0"/>
              <a:t> από το συμπαθητικό νευρικό σύστημα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solidFill>
                <a:srgbClr val="0070C0"/>
              </a:solidFill>
              <a:sym typeface="Wingdings 3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solidFill>
                <a:srgbClr val="0070C0"/>
              </a:solidFill>
              <a:sym typeface="Wingdings 3"/>
            </a:endParaRPr>
          </a:p>
          <a:p>
            <a:pPr eaLnBrk="1" hangingPunct="1">
              <a:lnSpc>
                <a:spcPct val="90000"/>
              </a:lnSpc>
            </a:pPr>
            <a:endParaRPr lang="el-GR" sz="2400" dirty="0">
              <a:solidFill>
                <a:srgbClr val="0070C0"/>
              </a:solidFill>
              <a:sym typeface="Wingdings 3"/>
            </a:endParaRPr>
          </a:p>
        </p:txBody>
      </p:sp>
      <p:pic>
        <p:nvPicPr>
          <p:cNvPr id="9" name="Picture 2" descr="~AUT0050">
            <a:extLst>
              <a:ext uri="{FF2B5EF4-FFF2-40B4-BE49-F238E27FC236}">
                <a16:creationId xmlns:a16="http://schemas.microsoft.com/office/drawing/2014/main" id="{A9A4E77C-4474-A343-B8AD-C539C849E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/>
          </a:blip>
          <a:srcRect t="5494" r="3683"/>
          <a:stretch>
            <a:fillRect/>
          </a:stretch>
        </p:blipFill>
        <p:spPr bwMode="auto">
          <a:xfrm>
            <a:off x="5004048" y="1515176"/>
            <a:ext cx="4067944" cy="382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 dirty="0"/>
              <a:t>οι </a:t>
            </a:r>
            <a:r>
              <a:rPr lang="el-GR" sz="2400" dirty="0" err="1"/>
              <a:t>εκκρινείς</a:t>
            </a:r>
            <a:r>
              <a:rPr lang="el-GR" sz="2400" dirty="0"/>
              <a:t> ιδρωτοποιοί αδένες</a:t>
            </a:r>
            <a:r>
              <a:rPr lang="en-US" sz="2400" dirty="0"/>
              <a:t>: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400" dirty="0">
              <a:solidFill>
                <a:srgbClr val="0070C0"/>
              </a:solidFill>
              <a:sym typeface="Wingdings 3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l-GR" sz="2400" dirty="0"/>
              <a:t>- εκκρίνουν τον ιδρώτα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400" dirty="0">
              <a:solidFill>
                <a:srgbClr val="0070C0"/>
              </a:solidFill>
              <a:sym typeface="Wingdings 3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l-GR" sz="2400" dirty="0"/>
              <a:t>- είναι υπεύθυνοι για τη θερμορύθμιση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400" dirty="0">
              <a:solidFill>
                <a:srgbClr val="0070C0"/>
              </a:solidFill>
              <a:sym typeface="Wingdings 3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l-GR" sz="2400" dirty="0"/>
              <a:t>- είναι άφθονοι στις παλάμες, τα πέλματα,</a:t>
            </a:r>
            <a:endParaRPr lang="en-US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    </a:t>
            </a:r>
            <a:r>
              <a:rPr lang="el-GR" sz="2400" dirty="0"/>
              <a:t> το μέτωπο και τις μασχάλες</a:t>
            </a:r>
            <a:endParaRPr lang="en-US" sz="2400" dirty="0"/>
          </a:p>
          <a:p>
            <a:pPr>
              <a:lnSpc>
                <a:spcPct val="90000"/>
              </a:lnSpc>
              <a:buFontTx/>
              <a:buNone/>
            </a:pPr>
            <a:endParaRPr lang="en-US" sz="400" dirty="0"/>
          </a:p>
          <a:p>
            <a:pPr>
              <a:lnSpc>
                <a:spcPct val="90000"/>
              </a:lnSpc>
              <a:buNone/>
            </a:pPr>
            <a:r>
              <a:rPr lang="el-GR" sz="2400" dirty="0"/>
              <a:t>- αποτελούνται από</a:t>
            </a:r>
            <a:r>
              <a:rPr lang="en-US" sz="2400" dirty="0"/>
              <a:t>:</a:t>
            </a:r>
          </a:p>
          <a:p>
            <a:pPr>
              <a:lnSpc>
                <a:spcPct val="90000"/>
              </a:lnSpc>
              <a:buNone/>
            </a:pPr>
            <a:r>
              <a:rPr lang="en-US" sz="2400" dirty="0"/>
              <a:t>    </a:t>
            </a:r>
            <a:r>
              <a:rPr lang="en-US" sz="2400" dirty="0">
                <a:solidFill>
                  <a:srgbClr val="0070C0"/>
                </a:solidFill>
              </a:rPr>
              <a:t>-</a:t>
            </a:r>
            <a:r>
              <a:rPr lang="en-US" sz="2400" dirty="0"/>
              <a:t> </a:t>
            </a:r>
            <a:r>
              <a:rPr lang="el-GR" sz="2400" dirty="0"/>
              <a:t>ένα σπειροειδή εκκριτικό αδένα</a:t>
            </a:r>
            <a:r>
              <a:rPr lang="en-US" sz="2400" dirty="0"/>
              <a:t> </a:t>
            </a:r>
            <a:r>
              <a:rPr lang="el-GR" sz="2200" dirty="0"/>
              <a:t>(βρίσκεται στο δικτυωτό χόριο ή       </a:t>
            </a:r>
          </a:p>
          <a:p>
            <a:pPr>
              <a:lnSpc>
                <a:spcPct val="90000"/>
              </a:lnSpc>
              <a:buNone/>
            </a:pPr>
            <a:r>
              <a:rPr lang="el-GR" sz="2200" dirty="0"/>
              <a:t>        στα ανώτερα στρώματα του υποδόριου ιστού)</a:t>
            </a:r>
          </a:p>
          <a:p>
            <a:pPr>
              <a:lnSpc>
                <a:spcPct val="90000"/>
              </a:lnSpc>
              <a:buFontTx/>
              <a:buNone/>
            </a:pPr>
            <a:endParaRPr lang="el-GR" sz="400" dirty="0"/>
          </a:p>
          <a:p>
            <a:pPr>
              <a:lnSpc>
                <a:spcPct val="90000"/>
              </a:lnSpc>
              <a:buFontTx/>
              <a:buNone/>
            </a:pPr>
            <a:r>
              <a:rPr lang="el-GR" sz="2400" dirty="0"/>
              <a:t>    </a:t>
            </a:r>
            <a:r>
              <a:rPr lang="el-GR" sz="2400" dirty="0">
                <a:solidFill>
                  <a:srgbClr val="0070C0"/>
                </a:solidFill>
              </a:rPr>
              <a:t>-</a:t>
            </a:r>
            <a:r>
              <a:rPr lang="el-GR" sz="2400" dirty="0"/>
              <a:t> τον </a:t>
            </a:r>
            <a:r>
              <a:rPr lang="el-GR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πόρο του </a:t>
            </a:r>
            <a:r>
              <a:rPr lang="el-GR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εκκρινούς</a:t>
            </a:r>
            <a:r>
              <a:rPr lang="el-GR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αδένα</a:t>
            </a:r>
            <a:r>
              <a:rPr lang="el-GR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(εκβάλλει ελικοειδώς στην επιδερμίδα) </a:t>
            </a:r>
            <a:endParaRPr lang="el-GR" sz="2000" dirty="0"/>
          </a:p>
        </p:txBody>
      </p:sp>
      <p:pic>
        <p:nvPicPr>
          <p:cNvPr id="4" name="3 - Εικόνα" descr="eccrine-sweat-glands-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463040"/>
            <a:ext cx="3108960" cy="2664844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B2DDC59-8659-7B48-AC22-8236190758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eaLnBrk="1" hangingPunct="1"/>
            <a:r>
              <a:rPr lang="el-GR" sz="3600" dirty="0" err="1">
                <a:solidFill>
                  <a:srgbClr val="0432FF"/>
                </a:solidFill>
              </a:rPr>
              <a:t>Εκκρινείς</a:t>
            </a:r>
            <a:r>
              <a:rPr lang="el-GR" sz="3600" dirty="0">
                <a:solidFill>
                  <a:srgbClr val="0432FF"/>
                </a:solidFill>
              </a:rPr>
              <a:t> ιδρωτοποιοί αδένες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4978896" cy="4525963"/>
          </a:xfrm>
        </p:spPr>
        <p:txBody>
          <a:bodyPr/>
          <a:lstStyle/>
          <a:p>
            <a:r>
              <a:rPr lang="el-GR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οι </a:t>
            </a:r>
            <a:r>
              <a:rPr lang="el-GR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αποκρινείς</a:t>
            </a:r>
            <a:r>
              <a:rPr lang="el-GR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αδένες εντοπίζονται</a:t>
            </a:r>
            <a:r>
              <a:rPr lang="el-GR" sz="2400" dirty="0"/>
              <a:t> </a:t>
            </a:r>
            <a:r>
              <a:rPr lang="el-GR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στη μασχάλη, στ</a:t>
            </a:r>
            <a:r>
              <a:rPr lang="el-GR" sz="2400" dirty="0"/>
              <a:t>ους</a:t>
            </a:r>
            <a:r>
              <a:rPr lang="el-GR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μαστούς, στην </a:t>
            </a:r>
            <a:r>
              <a:rPr lang="el-GR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περινεϊκή</a:t>
            </a:r>
            <a:r>
              <a:rPr lang="el-GR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χώρα</a:t>
            </a:r>
            <a:endParaRPr lang="el-GR" sz="2400" dirty="0"/>
          </a:p>
          <a:p>
            <a:r>
              <a:rPr lang="el-GR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Είναι υπεύθυνοι για την οσμή που αναδύεται </a:t>
            </a:r>
            <a:r>
              <a:rPr lang="el-GR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(η δυσάρεστη οσμή του εκκρίματος οφείλεται στα προϊόντα διάσπασης από τη </a:t>
            </a:r>
            <a:r>
              <a:rPr lang="el-GR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βακτηριακή</a:t>
            </a:r>
            <a:r>
              <a:rPr lang="el-GR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χλωρίδα του δέρματος)</a:t>
            </a:r>
          </a:p>
          <a:p>
            <a:endParaRPr lang="el-GR" sz="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l-GR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ο εκφορητικός πόρος εκβάλλει στο </a:t>
            </a:r>
            <a:r>
              <a:rPr lang="el-GR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τριχοθυλάκιο</a:t>
            </a:r>
            <a:r>
              <a:rPr lang="el-GR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πάνω από την εκβολή των σμηγματογόνων αδένων</a:t>
            </a:r>
            <a:endParaRPr lang="en-US" sz="2400" dirty="0"/>
          </a:p>
        </p:txBody>
      </p:sp>
      <p:pic>
        <p:nvPicPr>
          <p:cNvPr id="6" name="5 - Εικόνα" descr="body-odor-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60" y="1643050"/>
            <a:ext cx="3192540" cy="2571768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86D9FA2-17DD-C546-A8D5-73DEF0F89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922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3600" kern="0" dirty="0" err="1">
                <a:solidFill>
                  <a:srgbClr val="0432FF"/>
                </a:solidFill>
              </a:rPr>
              <a:t>Αποκρινείς</a:t>
            </a:r>
            <a:r>
              <a:rPr lang="el-GR" sz="3600" kern="0" dirty="0">
                <a:solidFill>
                  <a:srgbClr val="0432FF"/>
                </a:solidFill>
              </a:rPr>
              <a:t> ιδρωτοποιοί αδένες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l-GR" sz="3600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Διαπυητική</a:t>
            </a:r>
            <a:r>
              <a:rPr lang="el-GR" sz="36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3600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ιδρωταδενίτιδα</a:t>
            </a:r>
            <a:endParaRPr lang="en-US" sz="3200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B00084-83B2-504C-A5C1-E9DB501F6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90"/>
          <a:stretch/>
        </p:blipFill>
        <p:spPr>
          <a:xfrm>
            <a:off x="899592" y="1860550"/>
            <a:ext cx="4013200" cy="3008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6B9213-2CB9-C84B-BB8F-A528D109C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79" y="1860550"/>
            <a:ext cx="3394721" cy="300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020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 err="1">
                <a:solidFill>
                  <a:srgbClr val="0432FF"/>
                </a:solidFill>
              </a:rPr>
              <a:t>Τριχοσμηγματογόνος</a:t>
            </a:r>
            <a:r>
              <a:rPr lang="el-GR" sz="3600" dirty="0">
                <a:solidFill>
                  <a:srgbClr val="0432FF"/>
                </a:solidFill>
              </a:rPr>
              <a:t> μονάδα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75613" cy="4525963"/>
          </a:xfrm>
        </p:spPr>
        <p:txBody>
          <a:bodyPr/>
          <a:lstStyle/>
          <a:p>
            <a:pPr>
              <a:buFontTx/>
              <a:buNone/>
            </a:pPr>
            <a:r>
              <a:rPr lang="el-GR" sz="2000" dirty="0">
                <a:solidFill>
                  <a:srgbClr val="0066FF"/>
                </a:solidFill>
                <a:sym typeface="Wingdings 3" pitchFamily="18" charset="2"/>
              </a:rPr>
              <a:t></a:t>
            </a:r>
            <a:r>
              <a:rPr lang="en-US" sz="2000" dirty="0">
                <a:sym typeface="Wingdings 3" pitchFamily="18" charset="2"/>
              </a:rPr>
              <a:t> </a:t>
            </a:r>
            <a:r>
              <a:rPr lang="el-GR" sz="2400" dirty="0"/>
              <a:t>αποτελείται από</a:t>
            </a:r>
            <a:r>
              <a:rPr lang="en-US" sz="2400" dirty="0"/>
              <a:t>:</a:t>
            </a:r>
            <a:endParaRPr lang="en-US" sz="2400" dirty="0">
              <a:sym typeface="Wingdings 3" pitchFamily="18" charset="2"/>
            </a:endParaRPr>
          </a:p>
          <a:p>
            <a:pPr>
              <a:buFontTx/>
              <a:buNone/>
            </a:pPr>
            <a:endParaRPr lang="en-US" sz="700" dirty="0">
              <a:solidFill>
                <a:srgbClr val="0066FF"/>
              </a:solidFill>
              <a:sym typeface="Wingdings 3" pitchFamily="18" charset="2"/>
            </a:endParaRPr>
          </a:p>
          <a:p>
            <a:pPr>
              <a:buFontTx/>
              <a:buNone/>
            </a:pPr>
            <a:r>
              <a:rPr lang="en-US" sz="2000" dirty="0">
                <a:solidFill>
                  <a:srgbClr val="0066FF"/>
                </a:solidFill>
                <a:sym typeface="Wingdings 3" pitchFamily="18" charset="2"/>
              </a:rPr>
              <a:t> </a:t>
            </a:r>
            <a:r>
              <a:rPr lang="el-GR" sz="2000" dirty="0">
                <a:solidFill>
                  <a:srgbClr val="0066FF"/>
                </a:solidFill>
                <a:sym typeface="Wingdings 3" pitchFamily="18" charset="2"/>
              </a:rPr>
              <a:t>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n-US" sz="2400" dirty="0">
                <a:solidFill>
                  <a:srgbClr val="0066FF"/>
                </a:solidFill>
                <a:sym typeface="Wingdings 3" pitchFamily="18" charset="2"/>
              </a:rPr>
              <a:t> </a:t>
            </a:r>
            <a:r>
              <a:rPr lang="el-GR" sz="2400" dirty="0"/>
              <a:t>τον </a:t>
            </a:r>
            <a:r>
              <a:rPr lang="el-GR" sz="2400" dirty="0" err="1"/>
              <a:t>τριχικό</a:t>
            </a:r>
            <a:r>
              <a:rPr lang="el-GR" sz="2400" dirty="0"/>
              <a:t> θύλακα</a:t>
            </a:r>
            <a:r>
              <a:rPr lang="en-US" sz="2400" dirty="0"/>
              <a:t>   </a:t>
            </a:r>
            <a:endParaRPr lang="el-GR" sz="2400" dirty="0"/>
          </a:p>
          <a:p>
            <a:pPr>
              <a:buFontTx/>
              <a:buNone/>
            </a:pPr>
            <a:endParaRPr lang="en-US" sz="700" dirty="0">
              <a:sym typeface="Wingdings 3" pitchFamily="18" charset="2"/>
            </a:endParaRPr>
          </a:p>
          <a:p>
            <a:pPr>
              <a:buFontTx/>
              <a:buNone/>
            </a:pPr>
            <a:r>
              <a:rPr lang="el-GR" sz="2000" dirty="0">
                <a:sym typeface="Wingdings 3" pitchFamily="18" charset="2"/>
              </a:rPr>
              <a:t>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/>
              <a:t> τον </a:t>
            </a:r>
            <a:r>
              <a:rPr lang="el-GR" sz="2400" dirty="0" err="1"/>
              <a:t>σμηγματόγονο</a:t>
            </a:r>
            <a:r>
              <a:rPr lang="el-GR" sz="2400" dirty="0"/>
              <a:t> αδένα</a:t>
            </a:r>
          </a:p>
          <a:p>
            <a:pPr>
              <a:buFontTx/>
              <a:buNone/>
            </a:pPr>
            <a:endParaRPr lang="en-US" sz="700" dirty="0">
              <a:sym typeface="Wingdings 3" pitchFamily="18" charset="2"/>
            </a:endParaRPr>
          </a:p>
          <a:p>
            <a:pPr>
              <a:buFontTx/>
              <a:buNone/>
            </a:pPr>
            <a:r>
              <a:rPr lang="el-GR" sz="2000" dirty="0">
                <a:solidFill>
                  <a:srgbClr val="0066FF"/>
                </a:solidFill>
                <a:sym typeface="Wingdings 3" pitchFamily="18" charset="2"/>
              </a:rPr>
              <a:t>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olidFill>
                  <a:srgbClr val="0066FF"/>
                </a:solidFill>
              </a:rPr>
              <a:t> </a:t>
            </a:r>
            <a:r>
              <a:rPr lang="el-GR" sz="2400" dirty="0"/>
              <a:t>τον </a:t>
            </a:r>
            <a:r>
              <a:rPr lang="el-GR" sz="2400" dirty="0" err="1"/>
              <a:t>ανελκτήρα</a:t>
            </a:r>
            <a:r>
              <a:rPr lang="el-GR" sz="2400" dirty="0"/>
              <a:t> μυ της τρίχας</a:t>
            </a:r>
          </a:p>
          <a:p>
            <a:pPr>
              <a:buFontTx/>
              <a:buNone/>
            </a:pPr>
            <a:endParaRPr lang="el-GR" sz="2000" dirty="0"/>
          </a:p>
        </p:txBody>
      </p:sp>
      <p:pic>
        <p:nvPicPr>
          <p:cNvPr id="10" name="Picture 1026" descr="~AUT0044">
            <a:extLst>
              <a:ext uri="{FF2B5EF4-FFF2-40B4-BE49-F238E27FC236}">
                <a16:creationId xmlns:a16="http://schemas.microsoft.com/office/drawing/2014/main" id="{D0DFB773-FA14-954A-9435-62DEA707A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82266"/>
            <a:ext cx="339835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0" y="784225"/>
            <a:ext cx="277177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l-GR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971550" y="1700213"/>
            <a:ext cx="2305050" cy="8429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976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65985"/>
            <a:ext cx="8229600" cy="1143000"/>
          </a:xfrm>
        </p:spPr>
        <p:txBody>
          <a:bodyPr/>
          <a:lstStyle/>
          <a:p>
            <a:r>
              <a:rPr lang="el-GR" sz="3600" dirty="0" err="1">
                <a:solidFill>
                  <a:srgbClr val="0432FF"/>
                </a:solidFill>
              </a:rPr>
              <a:t>Τριχοθυλάκιο</a:t>
            </a:r>
            <a:endParaRPr lang="el-GR" sz="3600" dirty="0">
              <a:solidFill>
                <a:srgbClr val="0432FF"/>
              </a:solidFill>
            </a:endParaRPr>
          </a:p>
        </p:txBody>
      </p:sp>
      <p:sp>
        <p:nvSpPr>
          <p:cNvPr id="83977" name="Rectangle 9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1438"/>
            <a:ext cx="7786710" cy="5373710"/>
          </a:xfrm>
        </p:spPr>
        <p:txBody>
          <a:bodyPr/>
          <a:lstStyle/>
          <a:p>
            <a:r>
              <a:rPr lang="el-GR" sz="2400" dirty="0" err="1">
                <a:sym typeface="Wingdings 3"/>
              </a:rPr>
              <a:t>Επιδερμιδική</a:t>
            </a:r>
            <a:r>
              <a:rPr lang="el-GR" sz="2400" dirty="0">
                <a:sym typeface="Wingdings 3"/>
              </a:rPr>
              <a:t> εγκόλπωση από την οποία εκφύεται η τρίχα</a:t>
            </a:r>
          </a:p>
          <a:p>
            <a:r>
              <a:rPr lang="el-GR" sz="2400" dirty="0"/>
              <a:t>Αποτελείται από</a:t>
            </a:r>
            <a:r>
              <a:rPr lang="en-US" sz="2400" dirty="0"/>
              <a:t>:</a:t>
            </a:r>
          </a:p>
          <a:p>
            <a:pPr>
              <a:buFontTx/>
              <a:buNone/>
            </a:pPr>
            <a:endParaRPr lang="el-GR" sz="400" dirty="0">
              <a:sym typeface="Wingdings 3"/>
            </a:endParaRPr>
          </a:p>
          <a:p>
            <a:pPr>
              <a:buFontTx/>
              <a:buNone/>
            </a:pPr>
            <a:r>
              <a:rPr lang="el-GR" sz="2400" dirty="0">
                <a:sym typeface="Wingdings 3"/>
              </a:rPr>
              <a:t>   </a:t>
            </a:r>
            <a:r>
              <a:rPr lang="el-GR" sz="2400" dirty="0">
                <a:solidFill>
                  <a:srgbClr val="0066FF"/>
                </a:solidFill>
                <a:sym typeface="Wingdings 3"/>
              </a:rPr>
              <a:t></a:t>
            </a:r>
            <a:r>
              <a:rPr lang="el-GR" sz="2400" dirty="0">
                <a:sym typeface="Wingdings 3"/>
              </a:rPr>
              <a:t> </a:t>
            </a:r>
            <a:r>
              <a:rPr lang="el-GR" sz="2400" dirty="0"/>
              <a:t>τον βολβό της τρίχας, στο κατώτερο άκρο </a:t>
            </a:r>
          </a:p>
          <a:p>
            <a:pPr>
              <a:buFontTx/>
              <a:buNone/>
            </a:pPr>
            <a:r>
              <a:rPr lang="el-GR" sz="2400" dirty="0"/>
              <a:t>      του </a:t>
            </a:r>
            <a:r>
              <a:rPr lang="el-GR" sz="2400" dirty="0" err="1"/>
              <a:t>τριχοθυλακίου</a:t>
            </a:r>
            <a:r>
              <a:rPr lang="el-GR" sz="2400" dirty="0"/>
              <a:t> </a:t>
            </a:r>
          </a:p>
          <a:p>
            <a:pPr>
              <a:buFontTx/>
              <a:buNone/>
            </a:pPr>
            <a:endParaRPr lang="el-GR" sz="400" dirty="0">
              <a:sym typeface="Wingdings 3"/>
            </a:endParaRPr>
          </a:p>
          <a:p>
            <a:pPr>
              <a:buFontTx/>
              <a:buNone/>
            </a:pPr>
            <a:r>
              <a:rPr lang="el-GR" sz="2400" dirty="0">
                <a:sym typeface="Wingdings 3"/>
              </a:rPr>
              <a:t>   </a:t>
            </a:r>
            <a:r>
              <a:rPr lang="el-GR" sz="2400" dirty="0">
                <a:solidFill>
                  <a:srgbClr val="0066FF"/>
                </a:solidFill>
                <a:sym typeface="Wingdings 3"/>
              </a:rPr>
              <a:t></a:t>
            </a:r>
            <a:r>
              <a:rPr lang="el-GR" sz="2400" dirty="0">
                <a:sym typeface="Wingdings 3"/>
              </a:rPr>
              <a:t> </a:t>
            </a:r>
            <a:r>
              <a:rPr lang="el-GR" sz="2400" dirty="0"/>
              <a:t>τη θηλή της τρίχας (διαθέτει πολλές νευρικές </a:t>
            </a:r>
          </a:p>
          <a:p>
            <a:pPr>
              <a:buFontTx/>
              <a:buNone/>
            </a:pPr>
            <a:r>
              <a:rPr lang="el-GR" sz="2400" dirty="0"/>
              <a:t>      απολήξεις, αιμοφόρα αγγεία και άφθονα </a:t>
            </a:r>
          </a:p>
          <a:p>
            <a:pPr>
              <a:buFontTx/>
              <a:buNone/>
            </a:pPr>
            <a:r>
              <a:rPr lang="el-GR" sz="2400" dirty="0"/>
              <a:t>      βλαστικά κύτταρα)</a:t>
            </a:r>
          </a:p>
          <a:p>
            <a:pPr>
              <a:buFontTx/>
              <a:buNone/>
            </a:pPr>
            <a:r>
              <a:rPr lang="el-GR" sz="2400" dirty="0"/>
              <a:t>     </a:t>
            </a:r>
            <a:r>
              <a:rPr lang="el-GR" sz="2400" b="1" dirty="0">
                <a:solidFill>
                  <a:srgbClr val="00B0F0"/>
                </a:solidFill>
              </a:rPr>
              <a:t> - </a:t>
            </a:r>
            <a:r>
              <a:rPr lang="el-GR" sz="2400" dirty="0"/>
              <a:t>το έσω επιθηλιακό  έλυτρο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400" dirty="0"/>
              <a:t>      </a:t>
            </a:r>
            <a:r>
              <a:rPr lang="el-GR" sz="2400" b="1" dirty="0">
                <a:solidFill>
                  <a:srgbClr val="00B0F0"/>
                </a:solidFill>
              </a:rPr>
              <a:t>-</a:t>
            </a:r>
            <a:r>
              <a:rPr lang="el-GR" sz="2400" dirty="0"/>
              <a:t> το έξω επιθηλιακό έλυτρο</a:t>
            </a:r>
          </a:p>
          <a:p>
            <a:pPr>
              <a:buFontTx/>
              <a:buNone/>
            </a:pPr>
            <a:r>
              <a:rPr lang="el-GR" sz="2400" dirty="0"/>
              <a:t>      </a:t>
            </a:r>
            <a:r>
              <a:rPr lang="el-GR" sz="2400" b="1" dirty="0">
                <a:solidFill>
                  <a:srgbClr val="00B0F0"/>
                </a:solidFill>
              </a:rPr>
              <a:t>-</a:t>
            </a:r>
            <a:r>
              <a:rPr lang="el-GR" sz="2400" dirty="0"/>
              <a:t> τον μυελό ο οποίος  βρίσκεται στο κέντρο και    </a:t>
            </a:r>
          </a:p>
          <a:p>
            <a:pPr>
              <a:buFontTx/>
              <a:buNone/>
            </a:pPr>
            <a:r>
              <a:rPr lang="el-GR" sz="2400" dirty="0"/>
              <a:t>         περιβάλλεται από τον φλοιό και αυτός από το     </a:t>
            </a:r>
          </a:p>
          <a:p>
            <a:pPr>
              <a:buFontTx/>
              <a:buNone/>
            </a:pPr>
            <a:r>
              <a:rPr lang="el-GR" sz="2400" dirty="0"/>
              <a:t>         </a:t>
            </a:r>
            <a:r>
              <a:rPr lang="el-GR" sz="2400" dirty="0" err="1"/>
              <a:t>περιτρίχιο</a:t>
            </a:r>
            <a:r>
              <a:rPr lang="el-GR" sz="2400" dirty="0"/>
              <a:t> </a:t>
            </a:r>
          </a:p>
        </p:txBody>
      </p:sp>
      <p:pic>
        <p:nvPicPr>
          <p:cNvPr id="83978" name="Picture 10" descr="C:\Users\KONSTANTINOS\Desktop\ΤΡΙΧΙΚΟΣ ΘΥΛΑΚΟΣ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6480" y="2000240"/>
            <a:ext cx="3008713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- Τίτλος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Κύκλος ζωής της τρίχας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E850A9-230E-D642-90DE-4411C2C0A6A5}"/>
              </a:ext>
            </a:extLst>
          </p:cNvPr>
          <p:cNvSpPr/>
          <p:nvPr/>
        </p:nvSpPr>
        <p:spPr>
          <a:xfrm>
            <a:off x="493936" y="4941168"/>
            <a:ext cx="22536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600" b="1" dirty="0" err="1">
                <a:solidFill>
                  <a:srgbClr val="C00000"/>
                </a:solidFill>
              </a:rPr>
              <a:t>Αναγενής</a:t>
            </a:r>
            <a:r>
              <a:rPr lang="el-GR" sz="1600" b="1" dirty="0">
                <a:solidFill>
                  <a:srgbClr val="C00000"/>
                </a:solidFill>
              </a:rPr>
              <a:t> φάση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dirty="0"/>
              <a:t>(</a:t>
            </a:r>
            <a:r>
              <a:rPr lang="el-GR" sz="1600" dirty="0"/>
              <a:t>80-85% των τριχών</a:t>
            </a:r>
            <a:r>
              <a:rPr lang="en-US" sz="1600" dirty="0"/>
              <a:t>): </a:t>
            </a:r>
            <a:r>
              <a:rPr lang="el-GR" sz="1600" dirty="0"/>
              <a:t>φάση ανάπτυξης της τρίχας - διάρκεια 2 έως 6 έτη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DC3053-5340-5946-9AC3-CDEB8672B4CF}"/>
              </a:ext>
            </a:extLst>
          </p:cNvPr>
          <p:cNvSpPr/>
          <p:nvPr/>
        </p:nvSpPr>
        <p:spPr>
          <a:xfrm>
            <a:off x="2843808" y="4945523"/>
            <a:ext cx="28254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dirty="0">
                <a:solidFill>
                  <a:srgbClr val="C00000"/>
                </a:solidFill>
              </a:rPr>
              <a:t>K</a:t>
            </a:r>
            <a:r>
              <a:rPr lang="el-GR" sz="1600" b="1" dirty="0" err="1">
                <a:solidFill>
                  <a:srgbClr val="C00000"/>
                </a:solidFill>
              </a:rPr>
              <a:t>αταγενής</a:t>
            </a:r>
            <a:r>
              <a:rPr lang="el-GR" sz="1600" b="1" dirty="0">
                <a:solidFill>
                  <a:srgbClr val="C00000"/>
                </a:solidFill>
              </a:rPr>
              <a:t> φάση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dirty="0"/>
              <a:t>(1% </a:t>
            </a:r>
            <a:r>
              <a:rPr lang="el-GR" sz="1600" dirty="0"/>
              <a:t>των τριχών)</a:t>
            </a:r>
            <a:r>
              <a:rPr lang="en-US" sz="1600" dirty="0"/>
              <a:t>:</a:t>
            </a:r>
            <a:endParaRPr lang="el-GR" sz="1600" dirty="0"/>
          </a:p>
          <a:p>
            <a:pPr>
              <a:buNone/>
            </a:pPr>
            <a:r>
              <a:rPr lang="el-GR" sz="1600" dirty="0"/>
              <a:t>- ενδιάμεσο /μεταβατικό στάδιο – διάρκεια 2 </a:t>
            </a:r>
            <a:r>
              <a:rPr lang="el-GR" sz="1600" dirty="0" err="1"/>
              <a:t>εβδ</a:t>
            </a:r>
            <a:r>
              <a:rPr lang="el-GR" sz="1600" dirty="0"/>
              <a:t>.</a:t>
            </a:r>
          </a:p>
          <a:p>
            <a:pPr>
              <a:buNone/>
            </a:pPr>
            <a:r>
              <a:rPr lang="el-GR" sz="1600" dirty="0"/>
              <a:t>- προετοιμασία του θυλάκου για την απόπτωση της τρίχας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906E4C-B313-3545-8BE4-A0AF27C527DB}"/>
              </a:ext>
            </a:extLst>
          </p:cNvPr>
          <p:cNvSpPr/>
          <p:nvPr/>
        </p:nvSpPr>
        <p:spPr>
          <a:xfrm>
            <a:off x="6084168" y="4920704"/>
            <a:ext cx="2915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600" b="1" dirty="0" err="1">
                <a:solidFill>
                  <a:srgbClr val="C00000"/>
                </a:solidFill>
              </a:rPr>
              <a:t>Τελογενής</a:t>
            </a:r>
            <a:r>
              <a:rPr lang="el-GR" sz="1600" b="1" dirty="0">
                <a:solidFill>
                  <a:srgbClr val="C00000"/>
                </a:solidFill>
              </a:rPr>
              <a:t> φάση </a:t>
            </a:r>
            <a:r>
              <a:rPr lang="el-GR" sz="1600" dirty="0"/>
              <a:t>(10%-18% των τριχών)</a:t>
            </a:r>
            <a:r>
              <a:rPr lang="en-US" sz="1600" dirty="0"/>
              <a:t>:</a:t>
            </a:r>
            <a:endParaRPr lang="el-GR" sz="1600" dirty="0"/>
          </a:p>
          <a:p>
            <a:pPr>
              <a:buNone/>
            </a:pPr>
            <a:r>
              <a:rPr lang="el-GR" sz="1600" dirty="0"/>
              <a:t>- φάση ανάπαυσης - αδράνεια του θυλάκου - διάρκεια  3-4 μήνες</a:t>
            </a:r>
          </a:p>
          <a:p>
            <a:pPr>
              <a:buNone/>
            </a:pPr>
            <a:r>
              <a:rPr lang="el-GR" sz="1600" dirty="0"/>
              <a:t>- σταδιακή απόπτωση της τρίχας</a:t>
            </a:r>
          </a:p>
        </p:txBody>
      </p:sp>
      <p:pic>
        <p:nvPicPr>
          <p:cNvPr id="7" name="Picture 2" descr="Αποτέλεσμα εικόνας για hair anatomy">
            <a:hlinkClick r:id="rId3"/>
            <a:extLst>
              <a:ext uri="{FF2B5EF4-FFF2-40B4-BE49-F238E27FC236}">
                <a16:creationId xmlns:a16="http://schemas.microsoft.com/office/drawing/2014/main" id="{986A30CB-D990-734B-92C2-A92933C3E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" y="881425"/>
            <a:ext cx="840563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C6A5EE98-5401-4EB6-B949-D0490AA110F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800" y="0"/>
            <a:ext cx="4246860" cy="554414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FC76B6-5B27-4C8E-8A65-5D77586CEE25}"/>
              </a:ext>
            </a:extLst>
          </p:cNvPr>
          <p:cNvSpPr txBox="1"/>
          <p:nvPr/>
        </p:nvSpPr>
        <p:spPr>
          <a:xfrm>
            <a:off x="467544" y="26064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71C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lang="el-GR" sz="2800" b="1" dirty="0" err="1">
                <a:solidFill>
                  <a:srgbClr val="071C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νυχες</a:t>
            </a:r>
            <a:endParaRPr lang="en-GB" sz="2800" b="1" dirty="0">
              <a:solidFill>
                <a:srgbClr val="071CB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409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28662"/>
          </a:xfrm>
        </p:spPr>
        <p:txBody>
          <a:bodyPr/>
          <a:lstStyle/>
          <a:p>
            <a:pPr eaLnBrk="1" hangingPunct="1"/>
            <a:r>
              <a:rPr lang="el-GR" sz="3600" dirty="0">
                <a:solidFill>
                  <a:srgbClr val="0432FF"/>
                </a:solidFill>
              </a:rPr>
              <a:t>Λειτουργίες του δέρματος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154112"/>
            <a:ext cx="8686800" cy="54292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000" b="1" dirty="0">
                <a:solidFill>
                  <a:srgbClr val="0070C0"/>
                </a:solidFill>
                <a:sym typeface="Wingdings 3" pitchFamily="18" charset="2"/>
              </a:rPr>
              <a:t></a:t>
            </a:r>
            <a:r>
              <a:rPr lang="en-US" sz="2200" b="1" dirty="0">
                <a:sym typeface="Wingdings 3" pitchFamily="18" charset="2"/>
              </a:rPr>
              <a:t> </a:t>
            </a:r>
            <a:r>
              <a:rPr lang="el-GR" sz="2200" b="1" dirty="0">
                <a:sym typeface="Wingdings 3" pitchFamily="18" charset="2"/>
              </a:rPr>
              <a:t> </a:t>
            </a:r>
            <a:r>
              <a:rPr lang="el-GR" sz="2200" b="1" dirty="0"/>
              <a:t>προστατεύει από: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χημικά                                                              κερατίνη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υπεριώδη                                                        μελανίνη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</a:t>
            </a:r>
            <a:r>
              <a:rPr lang="el-GR" sz="2200" dirty="0" err="1"/>
              <a:t>απτίνες</a:t>
            </a:r>
            <a:r>
              <a:rPr lang="el-GR" sz="2200" dirty="0"/>
              <a:t>-αντιγόνα                                           κύτταρα </a:t>
            </a:r>
            <a:r>
              <a:rPr lang="en-US" sz="2200" dirty="0"/>
              <a:t>Langerhans</a:t>
            </a:r>
            <a:endParaRPr lang="el-GR" sz="22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μικρόβια</a:t>
            </a:r>
            <a:r>
              <a:rPr lang="en-US" sz="2200" dirty="0"/>
              <a:t>                                                          </a:t>
            </a:r>
            <a:r>
              <a:rPr lang="el-GR" sz="2200" dirty="0"/>
              <a:t>κύτταρα </a:t>
            </a:r>
            <a:r>
              <a:rPr lang="en-US" sz="2200" dirty="0"/>
              <a:t>Langerhans</a:t>
            </a:r>
            <a:endParaRPr lang="el-GR" sz="22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απώλεια </a:t>
            </a:r>
            <a:r>
              <a:rPr lang="en-US" sz="2200" dirty="0"/>
              <a:t>H2O-</a:t>
            </a:r>
            <a:r>
              <a:rPr lang="el-GR" sz="2200" dirty="0"/>
              <a:t>ηλεκτρολυτών</a:t>
            </a:r>
            <a:r>
              <a:rPr lang="en-US" sz="2200" dirty="0"/>
              <a:t>                       </a:t>
            </a:r>
            <a:r>
              <a:rPr lang="el-GR" sz="2200" dirty="0"/>
              <a:t>κερατίνη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κραδασμούς                                                    χόριο-υπόδερμα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000" b="1" dirty="0">
                <a:solidFill>
                  <a:srgbClr val="0070C0"/>
                </a:solidFill>
                <a:sym typeface="Wingdings 3" pitchFamily="18" charset="2"/>
              </a:rPr>
              <a:t></a:t>
            </a:r>
            <a:r>
              <a:rPr lang="el-GR" sz="2200" b="1" dirty="0">
                <a:sym typeface="Wingdings 3" pitchFamily="18" charset="2"/>
              </a:rPr>
              <a:t> </a:t>
            </a:r>
            <a:r>
              <a:rPr lang="en-US" sz="2200" b="1" dirty="0">
                <a:sym typeface="Wingdings 3" pitchFamily="18" charset="2"/>
              </a:rPr>
              <a:t> </a:t>
            </a:r>
            <a:r>
              <a:rPr lang="el-GR" sz="2200" b="1" dirty="0"/>
              <a:t>συντελεί στην ρύθμιση: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</a:t>
            </a:r>
            <a:r>
              <a:rPr lang="el-GR" sz="2200" dirty="0">
                <a:sym typeface="Wingdings 3" pitchFamily="18" charset="2"/>
              </a:rPr>
              <a:t>- </a:t>
            </a:r>
            <a:r>
              <a:rPr lang="el-GR" sz="2200" dirty="0"/>
              <a:t>θερμοκρασίας                                                αγγεία-</a:t>
            </a:r>
            <a:r>
              <a:rPr lang="el-GR" sz="2200" dirty="0" err="1"/>
              <a:t>εκκρινείς</a:t>
            </a:r>
            <a:r>
              <a:rPr lang="el-GR" sz="2200" dirty="0"/>
              <a:t> ιδρωτοποιοί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αισθητικότητας                                              νευρικές απολήξεις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οσμής   </a:t>
            </a:r>
            <a:r>
              <a:rPr lang="en-US" sz="2200" dirty="0"/>
              <a:t>  </a:t>
            </a:r>
            <a:r>
              <a:rPr lang="el-GR" sz="2200" dirty="0"/>
              <a:t>                                                          </a:t>
            </a:r>
            <a:r>
              <a:rPr lang="el-GR" sz="2200" dirty="0" err="1"/>
              <a:t>αποκρινείς</a:t>
            </a:r>
            <a:r>
              <a:rPr lang="el-GR" sz="2200" dirty="0"/>
              <a:t> ιδρωτοποιοί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000" b="1" dirty="0">
                <a:solidFill>
                  <a:srgbClr val="0070C0"/>
                </a:solidFill>
                <a:sym typeface="Wingdings 3" pitchFamily="18" charset="2"/>
              </a:rPr>
              <a:t></a:t>
            </a:r>
            <a:r>
              <a:rPr lang="el-GR" sz="2200" b="1" dirty="0">
                <a:sym typeface="Wingdings 3" pitchFamily="18" charset="2"/>
              </a:rPr>
              <a:t> </a:t>
            </a:r>
            <a:r>
              <a:rPr lang="en-US" sz="2200" b="1" dirty="0">
                <a:sym typeface="Wingdings 3" pitchFamily="18" charset="2"/>
              </a:rPr>
              <a:t> </a:t>
            </a:r>
            <a:r>
              <a:rPr lang="el-GR" sz="2200" b="1" dirty="0"/>
              <a:t>άλλες λειτουργίες</a:t>
            </a:r>
            <a:r>
              <a:rPr lang="en-US" sz="2200" b="1" dirty="0"/>
              <a:t>:</a:t>
            </a:r>
            <a:endParaRPr lang="el-GR" sz="22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λίπανση                                                           σμηγματογόνοι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αποθήκη θερμίδων                                       υποδόριος λιπώδης ιστός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σύνθεση </a:t>
            </a:r>
            <a:r>
              <a:rPr lang="el-GR" sz="2200" dirty="0" err="1"/>
              <a:t>βιτ</a:t>
            </a:r>
            <a:r>
              <a:rPr lang="el-GR" sz="2200" dirty="0"/>
              <a:t>. </a:t>
            </a:r>
            <a:r>
              <a:rPr lang="en-US" sz="2200" dirty="0"/>
              <a:t>D</a:t>
            </a:r>
            <a:r>
              <a:rPr lang="el-GR" sz="2200" dirty="0"/>
              <a:t>                                               </a:t>
            </a:r>
            <a:r>
              <a:rPr lang="el-GR" sz="2200" dirty="0" err="1"/>
              <a:t>κερατινοκύτταρο</a:t>
            </a:r>
            <a:endParaRPr lang="el-GR" sz="22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</a:t>
            </a:r>
            <a:r>
              <a:rPr lang="el-GR" sz="2200" dirty="0" err="1"/>
              <a:t>ψυχο</a:t>
            </a:r>
            <a:r>
              <a:rPr lang="el-GR" sz="2200" dirty="0"/>
              <a:t>-κοινωνική συμπεριφορά                   τρίχες -νύχια</a:t>
            </a:r>
            <a:endParaRPr lang="en-US" sz="2200" b="1" dirty="0"/>
          </a:p>
          <a:p>
            <a:pPr eaLnBrk="1" hangingPunct="1">
              <a:lnSpc>
                <a:spcPct val="80000"/>
              </a:lnSpc>
            </a:pPr>
            <a:endParaRPr lang="el-GR" sz="1600" b="1" dirty="0"/>
          </a:p>
        </p:txBody>
      </p:sp>
      <p:sp>
        <p:nvSpPr>
          <p:cNvPr id="4" name="3 - Ραβδωτό δεξιό βέλος"/>
          <p:cNvSpPr/>
          <p:nvPr/>
        </p:nvSpPr>
        <p:spPr>
          <a:xfrm>
            <a:off x="1979985" y="1617662"/>
            <a:ext cx="3500437" cy="71438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4 - Ραβδωτό δεξιό βέλος"/>
          <p:cNvSpPr/>
          <p:nvPr/>
        </p:nvSpPr>
        <p:spPr>
          <a:xfrm>
            <a:off x="2194297" y="1955800"/>
            <a:ext cx="3286125" cy="71437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6 - Ραβδωτό δεξιό βέλος"/>
          <p:cNvSpPr/>
          <p:nvPr/>
        </p:nvSpPr>
        <p:spPr>
          <a:xfrm>
            <a:off x="2988047" y="2297112"/>
            <a:ext cx="2470150" cy="71438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7 - Ραβδωτό δεξιό βέλος"/>
          <p:cNvSpPr/>
          <p:nvPr/>
        </p:nvSpPr>
        <p:spPr>
          <a:xfrm>
            <a:off x="2165722" y="2624137"/>
            <a:ext cx="3286125" cy="71438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8 - Ραβδωτό δεξιό βέλος"/>
          <p:cNvSpPr/>
          <p:nvPr/>
        </p:nvSpPr>
        <p:spPr>
          <a:xfrm>
            <a:off x="4359647" y="2962275"/>
            <a:ext cx="1098550" cy="71437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9 - Ραβδωτό δεξιό βέλος"/>
          <p:cNvSpPr/>
          <p:nvPr/>
        </p:nvSpPr>
        <p:spPr>
          <a:xfrm>
            <a:off x="2530847" y="3309937"/>
            <a:ext cx="2927350" cy="71438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10 - Ραβδωτό δεξιό βέλος"/>
          <p:cNvSpPr/>
          <p:nvPr/>
        </p:nvSpPr>
        <p:spPr>
          <a:xfrm>
            <a:off x="2943597" y="4005262"/>
            <a:ext cx="2468563" cy="71438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11 - Ραβδωτό δεξιό βέλος"/>
          <p:cNvSpPr/>
          <p:nvPr/>
        </p:nvSpPr>
        <p:spPr>
          <a:xfrm>
            <a:off x="2934072" y="4297362"/>
            <a:ext cx="2468563" cy="71438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12 - Ραβδωτό δεξιό βέλος"/>
          <p:cNvSpPr/>
          <p:nvPr/>
        </p:nvSpPr>
        <p:spPr>
          <a:xfrm>
            <a:off x="1765672" y="4654550"/>
            <a:ext cx="3643313" cy="71437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13 - Ραβδωτό δεξιό βέλος"/>
          <p:cNvSpPr/>
          <p:nvPr/>
        </p:nvSpPr>
        <p:spPr>
          <a:xfrm>
            <a:off x="1979985" y="5321300"/>
            <a:ext cx="3429000" cy="71437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14 - Ραβδωτό δεξιό βέλος"/>
          <p:cNvSpPr/>
          <p:nvPr/>
        </p:nvSpPr>
        <p:spPr>
          <a:xfrm>
            <a:off x="3265860" y="5654675"/>
            <a:ext cx="2111375" cy="71437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15 - Ραβδωτό δεξιό βέλος"/>
          <p:cNvSpPr/>
          <p:nvPr/>
        </p:nvSpPr>
        <p:spPr>
          <a:xfrm>
            <a:off x="2765797" y="5989637"/>
            <a:ext cx="2611438" cy="71438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16 - Ραβδωτό δεξιό βέλος"/>
          <p:cNvSpPr/>
          <p:nvPr/>
        </p:nvSpPr>
        <p:spPr>
          <a:xfrm>
            <a:off x="4543797" y="6318250"/>
            <a:ext cx="822325" cy="71437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772816"/>
            <a:ext cx="8784976" cy="1470025"/>
          </a:xfrm>
        </p:spPr>
        <p:txBody>
          <a:bodyPr/>
          <a:lstStyle/>
          <a:p>
            <a:pPr eaLnBrk="1" hangingPunct="1"/>
            <a:r>
              <a:rPr lang="el-GR" dirty="0">
                <a:solidFill>
                  <a:srgbClr val="0432FF"/>
                </a:solidFill>
              </a:rPr>
              <a:t>Φυσιολογικές λειτουργίες δέρματος</a:t>
            </a:r>
            <a:endParaRPr 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2729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/>
          </p:cNvSpPr>
          <p:nvPr/>
        </p:nvSpPr>
        <p:spPr>
          <a:xfrm>
            <a:off x="1517842" y="22944"/>
            <a:ext cx="6408712" cy="88838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l-GR" sz="3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 δέρμα ως προστατευτικό όργανο </a:t>
            </a:r>
          </a:p>
        </p:txBody>
      </p:sp>
      <p:grpSp>
        <p:nvGrpSpPr>
          <p:cNvPr id="44" name="Ομάδα 43"/>
          <p:cNvGrpSpPr/>
          <p:nvPr/>
        </p:nvGrpSpPr>
        <p:grpSpPr>
          <a:xfrm>
            <a:off x="-17980" y="1196752"/>
            <a:ext cx="9188874" cy="4180690"/>
            <a:chOff x="-17980" y="1196752"/>
            <a:chExt cx="9188874" cy="4180690"/>
          </a:xfrm>
        </p:grpSpPr>
        <p:pic>
          <p:nvPicPr>
            <p:cNvPr id="4098" name="Picture 2" descr="Αποτέλεσμα εικόνας για skin function">
              <a:hlinkClick r:id="rId2"/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7" t="56261"/>
            <a:stretch/>
          </p:blipFill>
          <p:spPr bwMode="auto">
            <a:xfrm>
              <a:off x="-17980" y="2204864"/>
              <a:ext cx="9161165" cy="3172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1071" y="2245142"/>
              <a:ext cx="2069701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Προστατεύει από τη ζέστη και το κρύο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78496" y="1257544"/>
              <a:ext cx="205172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Προστατεύει από μηχανικό τραύμα την ηλιακή ακτινοβολία…</a:t>
              </a:r>
            </a:p>
          </p:txBody>
        </p:sp>
        <p:sp>
          <p:nvSpPr>
            <p:cNvPr id="4" name="Ορθογώνιο 3"/>
            <p:cNvSpPr/>
            <p:nvPr/>
          </p:nvSpPr>
          <p:spPr>
            <a:xfrm>
              <a:off x="2572072" y="2190106"/>
              <a:ext cx="1584176" cy="6600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7" name="Γωνιακή σύνδεση 6"/>
            <p:cNvCxnSpPr/>
            <p:nvPr/>
          </p:nvCxnSpPr>
          <p:spPr>
            <a:xfrm rot="16200000" flipH="1">
              <a:off x="572458" y="2905371"/>
              <a:ext cx="336631" cy="144018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Γωνιακή σύνδεση 15"/>
            <p:cNvCxnSpPr/>
            <p:nvPr/>
          </p:nvCxnSpPr>
          <p:spPr>
            <a:xfrm rot="5400000">
              <a:off x="2333460" y="2475199"/>
              <a:ext cx="804676" cy="216028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932116" y="2051714"/>
              <a:ext cx="1224132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..και από χημικό ερεθισμό</a:t>
              </a:r>
            </a:p>
          </p:txBody>
        </p:sp>
        <p:cxnSp>
          <p:nvCxnSpPr>
            <p:cNvPr id="20" name="Γωνιακή σύνδεση 19"/>
            <p:cNvCxnSpPr>
              <a:stCxn id="19" idx="2"/>
            </p:cNvCxnSpPr>
            <p:nvPr/>
          </p:nvCxnSpPr>
          <p:spPr>
            <a:xfrm rot="16200000" flipH="1">
              <a:off x="3393828" y="3033064"/>
              <a:ext cx="474281" cy="173573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Ορθογώνιο 22"/>
            <p:cNvSpPr/>
            <p:nvPr/>
          </p:nvSpPr>
          <p:spPr>
            <a:xfrm>
              <a:off x="4139952" y="2279618"/>
              <a:ext cx="2200375" cy="645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6" name="Γωνιακή σύνδεση 25"/>
            <p:cNvCxnSpPr>
              <a:stCxn id="24" idx="2"/>
            </p:cNvCxnSpPr>
            <p:nvPr/>
          </p:nvCxnSpPr>
          <p:spPr>
            <a:xfrm rot="16200000" flipH="1">
              <a:off x="4932458" y="2474117"/>
              <a:ext cx="608741" cy="208445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Γωνιακή σύνδεση 27"/>
            <p:cNvCxnSpPr/>
            <p:nvPr/>
          </p:nvCxnSpPr>
          <p:spPr>
            <a:xfrm rot="5400000">
              <a:off x="4603153" y="2692689"/>
              <a:ext cx="238090" cy="131651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Γωνιακή σύνδεση 30"/>
            <p:cNvCxnSpPr/>
            <p:nvPr/>
          </p:nvCxnSpPr>
          <p:spPr>
            <a:xfrm rot="5400000">
              <a:off x="5750761" y="2210352"/>
              <a:ext cx="811077" cy="368056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Ορθογώνιο 32"/>
            <p:cNvSpPr/>
            <p:nvPr/>
          </p:nvSpPr>
          <p:spPr>
            <a:xfrm>
              <a:off x="6732240" y="2154593"/>
              <a:ext cx="1512168" cy="728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564450" y="2122030"/>
              <a:ext cx="1832357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Σμηγματορύθμιση</a:t>
              </a:r>
              <a:r>
                <a:rPr lang="el-G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- θερμορύθμιση</a:t>
              </a:r>
            </a:p>
          </p:txBody>
        </p:sp>
        <p:cxnSp>
          <p:nvCxnSpPr>
            <p:cNvPr id="36" name="Γωνιακή σύνδεση 35"/>
            <p:cNvCxnSpPr/>
            <p:nvPr/>
          </p:nvCxnSpPr>
          <p:spPr>
            <a:xfrm rot="5400000">
              <a:off x="7114660" y="2666527"/>
              <a:ext cx="250865" cy="215655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Ορθογώνιο 38"/>
            <p:cNvSpPr/>
            <p:nvPr/>
          </p:nvSpPr>
          <p:spPr>
            <a:xfrm>
              <a:off x="8604448" y="2257434"/>
              <a:ext cx="539552" cy="728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622722" y="1380654"/>
              <a:ext cx="154817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Αισθητήριο όργανο</a:t>
              </a:r>
            </a:p>
          </p:txBody>
        </p:sp>
        <p:cxnSp>
          <p:nvCxnSpPr>
            <p:cNvPr id="41" name="Γωνιακή σύνδεση 40"/>
            <p:cNvCxnSpPr>
              <a:stCxn id="40" idx="2"/>
            </p:cNvCxnSpPr>
            <p:nvPr/>
          </p:nvCxnSpPr>
          <p:spPr>
            <a:xfrm rot="16200000" flipH="1">
              <a:off x="8137744" y="2224492"/>
              <a:ext cx="887717" cy="369589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211960" y="1196752"/>
              <a:ext cx="1841292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Αποτελεί μηχανικό και </a:t>
              </a:r>
              <a:r>
                <a:rPr lang="el-GR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ανοσιακό</a:t>
              </a:r>
              <a:r>
                <a:rPr lang="el-G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φραγμό για λοιμώξεις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772363" y="1442973"/>
              <a:ext cx="158417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Απορροφά τα ξένα σώματα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18569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90" y="1122116"/>
            <a:ext cx="8709618" cy="525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802853" y="78782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 φραγμός του δέρματος είναι μια πολυδιάστατη οντότητα….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1700808"/>
            <a:ext cx="7920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Κερατίνη στιβάδα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2830392"/>
            <a:ext cx="9586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Επιδερμίδα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0090" y="4797152"/>
            <a:ext cx="7920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Χόριο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26288" y="1340768"/>
            <a:ext cx="98221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Μικροβίωμα</a:t>
            </a:r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28384" y="1796800"/>
            <a:ext cx="10542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«Χημικός φραγμός»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96138" y="2507226"/>
            <a:ext cx="99634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Μηχανικός φραγμός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50010" y="4221088"/>
            <a:ext cx="8984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Ανοσιακός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φραγμός</a:t>
            </a:r>
          </a:p>
        </p:txBody>
      </p:sp>
    </p:spTree>
    <p:extLst>
      <p:ext uri="{BB962C8B-B14F-4D97-AF65-F5344CB8AC3E}">
        <p14:creationId xmlns:p14="http://schemas.microsoft.com/office/powerpoint/2010/main" val="13008210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539427" y="279157"/>
            <a:ext cx="87597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Προστασία κατά βλάβης από μηχανικό τραυματισμό</a:t>
            </a:r>
          </a:p>
        </p:txBody>
      </p:sp>
      <p:sp>
        <p:nvSpPr>
          <p:cNvPr id="3" name="AutoShape 3" descr="Αποτέλεσμα εικόνας για epidermolysis bullosa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261" y="3861048"/>
            <a:ext cx="3467808" cy="220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367447" y="1196752"/>
            <a:ext cx="761924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Η κερατίνη στιβάδα αποτελεί ισχυρό φραγμό</a:t>
            </a:r>
          </a:p>
          <a:p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 Στενή και ισχυρή σύνδεση των επιθηλιακών κυττάρων </a:t>
            </a:r>
          </a:p>
          <a:p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  (</a:t>
            </a:r>
            <a:r>
              <a:rPr lang="el-GR" altLang="el-GR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δεσμοσωμάτια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 Ελαστικότητα (πρωτεΐνες και λιπίδια)</a:t>
            </a:r>
            <a:endParaRPr lang="el-GR" alt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Το χόριο και το υποδόριο λίπος είναι ικανά να απορροφούν τον κραδασμό (κολλαγόνο, ελαστικές ίνες, </a:t>
            </a:r>
            <a:r>
              <a:rPr lang="el-GR" alt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λιποκύτταρα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grpSp>
        <p:nvGrpSpPr>
          <p:cNvPr id="10" name="Ομάδα 9"/>
          <p:cNvGrpSpPr/>
          <p:nvPr/>
        </p:nvGrpSpPr>
        <p:grpSpPr>
          <a:xfrm>
            <a:off x="539427" y="3675146"/>
            <a:ext cx="4667834" cy="2001717"/>
            <a:chOff x="28326" y="3736592"/>
            <a:chExt cx="4667834" cy="2001717"/>
          </a:xfrm>
        </p:grpSpPr>
        <p:sp>
          <p:nvSpPr>
            <p:cNvPr id="6" name="Ορθογώνιο 5"/>
            <p:cNvSpPr/>
            <p:nvPr/>
          </p:nvSpPr>
          <p:spPr>
            <a:xfrm>
              <a:off x="28326" y="3736592"/>
              <a:ext cx="466783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Και βιοχημικός μηχανισμός προστασίας κατά επαναλαμβανόμενου μηχανικού</a:t>
              </a:r>
            </a:p>
            <a:p>
              <a:pPr algn="ctr"/>
              <a:r>
                <a:rPr lang="el-G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Τραύματος!!</a:t>
              </a:r>
            </a:p>
          </p:txBody>
        </p:sp>
        <p:sp>
          <p:nvSpPr>
            <p:cNvPr id="8" name="Δεξιό βέλος 7"/>
            <p:cNvSpPr/>
            <p:nvPr/>
          </p:nvSpPr>
          <p:spPr>
            <a:xfrm rot="5400000">
              <a:off x="2229391" y="4799493"/>
              <a:ext cx="678936" cy="484632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Ορθογώνιο 8"/>
            <p:cNvSpPr/>
            <p:nvPr/>
          </p:nvSpPr>
          <p:spPr>
            <a:xfrm>
              <a:off x="1407751" y="5368977"/>
              <a:ext cx="23412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>
                  <a:latin typeface="Calibri" panose="020F0502020204030204" pitchFamily="34" charset="0"/>
                  <a:cs typeface="Calibri" panose="020F0502020204030204" pitchFamily="34" charset="0"/>
                </a:rPr>
                <a:t>υπερπλασία των ιστών</a:t>
              </a:r>
            </a:p>
          </p:txBody>
        </p:sp>
      </p:grpSp>
      <p:pic>
        <p:nvPicPr>
          <p:cNvPr id="7174" name="Picture 6" descr="Αποτέλεσμα εικόνας για callus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5085184"/>
            <a:ext cx="3945678" cy="2064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6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357" y="1268760"/>
            <a:ext cx="4235822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2915816" y="332656"/>
            <a:ext cx="3745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Μικροβίωμα</a:t>
            </a:r>
            <a:r>
              <a:rPr lang="el-G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δέρματος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199219" y="1293168"/>
            <a:ext cx="458913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el-GR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Πάνω στην επιδερμίδα ανευρίσκονται μικροοργανισμοί οι οποίοι ενισχύουν </a:t>
            </a:r>
          </a:p>
          <a:p>
            <a:r>
              <a:rPr lang="el-GR" altLang="el-GR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την προστασία του δέρματος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el-GR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Οι μικροοργανισμοί αυτοί παράγουν ουσίες</a:t>
            </a:r>
            <a:r>
              <a:rPr lang="el-GR" altLang="el-GR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που αλληλεπιδρούν σε πολλαπλά επίπεδα με τα </a:t>
            </a:r>
            <a:r>
              <a:rPr lang="el-GR" altLang="el-GR" sz="24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επιδερμιδικά</a:t>
            </a:r>
            <a:r>
              <a:rPr lang="el-GR" altLang="el-GR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κύτταρα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el-GR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Επίσης κρατούν υπό έλεγχο πληθυσμούς πιθανών παθογόνων μικροοργανισμών  </a:t>
            </a:r>
          </a:p>
        </p:txBody>
      </p:sp>
    </p:spTree>
    <p:extLst>
      <p:ext uri="{BB962C8B-B14F-4D97-AF65-F5344CB8AC3E}">
        <p14:creationId xmlns:p14="http://schemas.microsoft.com/office/powerpoint/2010/main" val="23418746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018184" y="188640"/>
            <a:ext cx="31076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Ανοσιακός</a:t>
            </a:r>
            <a:r>
              <a:rPr lang="el-G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φραγμός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338012" y="836712"/>
            <a:ext cx="7619246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Στο δέρμα απαντώνται κύτταρα της ανοσίας τα οποία είναι προσαρμοσμένα να υπάρχουν μόνο σε αυτό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Κύρια κύτταρα της ανοσίας του δέρματος είναι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 </a:t>
            </a:r>
            <a:r>
              <a:rPr lang="el-GR" altLang="el-GR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Αντιγονοπαρουσιαστικά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κύτταρα (επιδερμίδα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: Langerhans,</a:t>
            </a:r>
            <a:endParaRPr lang="el-GR" altLang="el-GR" sz="2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   χόριο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: </a:t>
            </a:r>
            <a:r>
              <a:rPr lang="el-GR" altLang="el-GR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πλασματοειδή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και </a:t>
            </a:r>
            <a:r>
              <a:rPr lang="el-GR" altLang="el-GR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μυελοειδή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l-GR" altLang="el-GR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δενδριτικά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κύτταρα)</a:t>
            </a:r>
          </a:p>
          <a:p>
            <a:pPr>
              <a:spcAft>
                <a:spcPts val="600"/>
              </a:spcAft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Τ λεμφοκύτταρα</a:t>
            </a:r>
          </a:p>
          <a:p>
            <a:pPr>
              <a:spcAft>
                <a:spcPts val="600"/>
              </a:spcAft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</a:t>
            </a:r>
            <a:r>
              <a:rPr lang="el-GR" altLang="el-GR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Μαστοκύτταρα</a:t>
            </a:r>
            <a:endParaRPr lang="el-GR" altLang="el-GR" sz="2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ΝΚ 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cells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και πολλά άλλα…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Το δέρμα έχει την ικανότητα να δρα </a:t>
            </a:r>
            <a:endParaRPr lang="en-US" altLang="el-GR" sz="2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άμεσα σε ένα ερέθισμα (φυσική ανοσία) </a:t>
            </a:r>
            <a:endParaRPr lang="en-US" altLang="el-GR" sz="2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αλλά και να ενεργοποιεί και την επίκτητη </a:t>
            </a:r>
            <a:endParaRPr lang="en-US" altLang="el-GR" sz="2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ανοσία   </a:t>
            </a:r>
          </a:p>
          <a:p>
            <a:pPr>
              <a:spcAft>
                <a:spcPts val="600"/>
              </a:spcAft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endParaRPr lang="el-GR" alt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434" name="Picture 2" descr="Αποτέλεσμα εικόνας για langerhans cel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31770"/>
            <a:ext cx="3867200" cy="29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3911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84249" y="139999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Τι συμβαίνει εάν ο φραγμός του δέρματος είναι μη φυσιολογικός: </a:t>
            </a:r>
            <a:r>
              <a:rPr lang="el-GR" sz="20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μικροβίωμα</a:t>
            </a:r>
            <a:r>
              <a:rPr lang="el-GR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και μηχανικός/χημικός φραγμός (συνεπικουρεί ο </a:t>
            </a:r>
            <a:r>
              <a:rPr lang="el-GR" sz="20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ανοσιακός</a:t>
            </a:r>
            <a:r>
              <a:rPr lang="el-GR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φραγμός)</a:t>
            </a:r>
          </a:p>
        </p:txBody>
      </p:sp>
      <p:pic>
        <p:nvPicPr>
          <p:cNvPr id="11266" name="Picture 2" descr="Σχετική εικόνα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9" r="14200"/>
          <a:stretch/>
        </p:blipFill>
        <p:spPr bwMode="auto">
          <a:xfrm>
            <a:off x="34834" y="1196752"/>
            <a:ext cx="4979341" cy="349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Αποτέλεσμα εικόνας για atopic dermatiti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8720"/>
            <a:ext cx="4283968" cy="279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5076056" y="1012086"/>
            <a:ext cx="2880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Ατοπική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Δερματίτιδα!</a:t>
            </a:r>
            <a:endParaRPr lang="el-GR" dirty="0"/>
          </a:p>
        </p:txBody>
      </p:sp>
      <p:pic>
        <p:nvPicPr>
          <p:cNvPr id="11270" name="Picture 6" descr="Αποτέλεσμα εικόνας για atopic dermatitis infection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99448"/>
            <a:ext cx="4211960" cy="270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1763689" y="5360235"/>
            <a:ext cx="3096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Υψηλός κίνδυνος λοιμώξεων ! </a:t>
            </a:r>
          </a:p>
        </p:txBody>
      </p:sp>
    </p:spTree>
    <p:extLst>
      <p:ext uri="{BB962C8B-B14F-4D97-AF65-F5344CB8AC3E}">
        <p14:creationId xmlns:p14="http://schemas.microsoft.com/office/powerpoint/2010/main" val="8260900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84249" y="139999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Προστασία</a:t>
            </a:r>
            <a:r>
              <a:rPr lang="en-US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από την υπεριώδη ακτινοβολία</a:t>
            </a:r>
          </a:p>
        </p:txBody>
      </p:sp>
      <p:pic>
        <p:nvPicPr>
          <p:cNvPr id="8196" name="Picture 4" descr="Αποτέλεσμα εικόνας για skin protective barrier UV radiation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6" r="46777" b="10973"/>
          <a:stretch/>
        </p:blipFill>
        <p:spPr bwMode="auto">
          <a:xfrm>
            <a:off x="609325" y="1006469"/>
            <a:ext cx="2859584" cy="261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3419872" y="980728"/>
            <a:ext cx="5544616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υπεριώδης ακτινοβολία απορροφάται από το δέρμα αλλά η επίπτωση της μετριάζεται από:</a:t>
            </a:r>
          </a:p>
          <a:p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 </a:t>
            </a:r>
            <a:r>
              <a:rPr lang="el-GR" altLang="el-G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έναν πρωτεϊνικό φραγμό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, ο οποίος βρίσκεται</a:t>
            </a:r>
          </a:p>
          <a:p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   στην κεράτινη στιβάδα</a:t>
            </a:r>
          </a:p>
          <a:p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ένα διάχυτο </a:t>
            </a:r>
            <a:r>
              <a:rPr lang="el-GR" altLang="el-G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φραγμό</a:t>
            </a:r>
          </a:p>
          <a:p>
            <a:r>
              <a:rPr lang="el-GR" altLang="el-G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   μελανίνης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στην επιδερμίδα </a:t>
            </a:r>
          </a:p>
          <a:p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την ενεργοποίηση μηχανισμών </a:t>
            </a:r>
            <a:r>
              <a:rPr lang="en-US" altLang="el-G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DNA damage</a:t>
            </a:r>
            <a:endParaRPr lang="el-GR" altLang="el-GR" sz="2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r>
              <a:rPr lang="el-GR" altLang="el-G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   </a:t>
            </a:r>
            <a:r>
              <a:rPr lang="en-US" altLang="el-G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response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σε κυτταρικό επίπεδο (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DNA repair,</a:t>
            </a:r>
            <a:endParaRPr lang="el-GR" altLang="el-GR" sz="2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   απόπτωση κυττάρων, ενεργοποίηση</a:t>
            </a:r>
          </a:p>
          <a:p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   ανοσοποιητικού συστήματος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)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endParaRPr lang="el-GR" alt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8" name="Picture 6" descr="Αποτέλεσμα εικόνας για xeroderma pigmentosum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1048"/>
            <a:ext cx="2875032" cy="284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735DC2-1D07-004A-B93E-C2C14EA958C9}"/>
              </a:ext>
            </a:extLst>
          </p:cNvPr>
          <p:cNvSpPr txBox="1"/>
          <p:nvPr/>
        </p:nvSpPr>
        <p:spPr>
          <a:xfrm>
            <a:off x="4128665" y="6165304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</a:rPr>
              <a:t>Χ</a:t>
            </a:r>
            <a:r>
              <a:rPr lang="en-US" dirty="0" err="1">
                <a:solidFill>
                  <a:srgbClr val="C00000"/>
                </a:solidFill>
              </a:rPr>
              <a:t>eroderma</a:t>
            </a:r>
            <a:r>
              <a:rPr lang="en-US" dirty="0">
                <a:solidFill>
                  <a:srgbClr val="C00000"/>
                </a:solidFill>
              </a:rPr>
              <a:t> Pigmentosum</a:t>
            </a:r>
            <a:endParaRPr lang="en-G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7014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398117" y="233200"/>
            <a:ext cx="2397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Θερμορύθμιση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516274" y="980728"/>
            <a:ext cx="784887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Το δέρμα έχει διττή θερμορυθμιστική λειτουργία:</a:t>
            </a:r>
          </a:p>
          <a:p>
            <a:pPr>
              <a:spcAft>
                <a:spcPts val="600"/>
              </a:spcAft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 Φέρει ειδικούς υποδοχείς που λειτουργούν ως αισθητήρες</a:t>
            </a:r>
          </a:p>
          <a:p>
            <a:pPr>
              <a:spcAft>
                <a:spcPts val="600"/>
              </a:spcAft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     θερμοκρασίας</a:t>
            </a:r>
          </a:p>
          <a:p>
            <a:pPr>
              <a:spcAft>
                <a:spcPts val="600"/>
              </a:spcAft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Λειτουργεί το ίδιο ως θερμορυθμιστικό όργανο   </a:t>
            </a:r>
            <a:endParaRPr lang="el-GR" alt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55" y="2869988"/>
            <a:ext cx="5055890" cy="290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6235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5043" r="34046" b="21959"/>
          <a:stretch/>
        </p:blipFill>
        <p:spPr bwMode="auto">
          <a:xfrm>
            <a:off x="205263" y="3123548"/>
            <a:ext cx="4165578" cy="266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0749" y="5949280"/>
            <a:ext cx="2736304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Οι ιδρωτοποιοί αδένες παράγουν ιδρώτα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3568" y="5947916"/>
            <a:ext cx="2664296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Αγγειοδιαστολή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 H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διάμετρος των αγγείων αυξάνεται επιτρέποντας αυξημένη κυκλοφορία αίματος και διαφυγή θερμότητας</a:t>
            </a:r>
          </a:p>
          <a:p>
            <a:pPr algn="ctr"/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63AA090-A3A1-3C42-922F-F89A38D664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 t="15370" r="34369" b="22315"/>
          <a:stretch/>
        </p:blipFill>
        <p:spPr bwMode="auto">
          <a:xfrm>
            <a:off x="5268781" y="3123549"/>
            <a:ext cx="3669956" cy="266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695F6F-F73E-3045-B7A8-D7E03FE4D37E}"/>
              </a:ext>
            </a:extLst>
          </p:cNvPr>
          <p:cNvSpPr txBox="1"/>
          <p:nvPr/>
        </p:nvSpPr>
        <p:spPr>
          <a:xfrm>
            <a:off x="5568292" y="5947916"/>
            <a:ext cx="3070933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Το υποδόριο λίπος μπορεί να δρα και ως θερμομονωτικό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40AA658-6C05-C944-A793-D523D040C6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t="13330" r="33436" b="21902"/>
          <a:stretch/>
        </p:blipFill>
        <p:spPr bwMode="auto">
          <a:xfrm>
            <a:off x="2148000" y="521903"/>
            <a:ext cx="3829599" cy="243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0A3469-C938-8C43-9D94-161F2C18F76E}"/>
              </a:ext>
            </a:extLst>
          </p:cNvPr>
          <p:cNvSpPr txBox="1"/>
          <p:nvPr/>
        </p:nvSpPr>
        <p:spPr>
          <a:xfrm>
            <a:off x="6431384" y="562439"/>
            <a:ext cx="2592288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Οι υποδοχείς θερμορύθμισης είναι διαφορετικοί για το ζεστό και το κρύο και λειτουργούν αποστέλλοντας πληροφορίες για τη θερμοκρασία στον υποθάλαμο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8134C0-4C22-1E4B-8779-9270D85C955E}"/>
              </a:ext>
            </a:extLst>
          </p:cNvPr>
          <p:cNvSpPr txBox="1"/>
          <p:nvPr/>
        </p:nvSpPr>
        <p:spPr>
          <a:xfrm>
            <a:off x="6425952" y="1826350"/>
            <a:ext cx="2556284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Μεταβολές στην θερμοκρασία επάγουν την αποστολή νευρικών σημάτων από τον υποθάλαμο στο δέρμα (αγγεία και ιδρωτοποιοί αδένες)</a:t>
            </a:r>
          </a:p>
        </p:txBody>
      </p:sp>
      <p:sp>
        <p:nvSpPr>
          <p:cNvPr id="11" name="Ορθογώνιο 1">
            <a:extLst>
              <a:ext uri="{FF2B5EF4-FFF2-40B4-BE49-F238E27FC236}">
                <a16:creationId xmlns:a16="http://schemas.microsoft.com/office/drawing/2014/main" id="{AD82D25A-48AB-634D-9D14-EA5F32535664}"/>
              </a:ext>
            </a:extLst>
          </p:cNvPr>
          <p:cNvSpPr/>
          <p:nvPr/>
        </p:nvSpPr>
        <p:spPr>
          <a:xfrm>
            <a:off x="244460" y="-1999"/>
            <a:ext cx="2397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Θερμορύθμιση</a:t>
            </a:r>
          </a:p>
        </p:txBody>
      </p:sp>
    </p:spTree>
    <p:extLst>
      <p:ext uri="{BB962C8B-B14F-4D97-AF65-F5344CB8AC3E}">
        <p14:creationId xmlns:p14="http://schemas.microsoft.com/office/powerpoint/2010/main" val="126118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>
              <a:buFontTx/>
              <a:buNone/>
            </a:pPr>
            <a:r>
              <a:rPr lang="el-GR" sz="2400" dirty="0"/>
              <a:t>Το δέρμα εμβρυολογικά προέρχεται από</a:t>
            </a:r>
            <a:r>
              <a:rPr lang="en-US" sz="2400" dirty="0"/>
              <a:t>:</a:t>
            </a:r>
            <a:endParaRPr lang="el-GR" sz="2400" dirty="0"/>
          </a:p>
          <a:p>
            <a:pPr>
              <a:buFontTx/>
              <a:buNone/>
            </a:pPr>
            <a:endParaRPr lang="en-US" sz="800" dirty="0"/>
          </a:p>
          <a:p>
            <a:pPr>
              <a:buFontTx/>
              <a:buNone/>
            </a:pPr>
            <a:r>
              <a:rPr lang="el-GR" sz="2400" dirty="0" err="1"/>
              <a:t>Εξώδερμα</a:t>
            </a:r>
            <a:r>
              <a:rPr lang="el-GR" sz="2400" dirty="0"/>
              <a:t>               επιδερμίδα και εξαρτήματα (</a:t>
            </a:r>
            <a:r>
              <a:rPr lang="el-GR" sz="2200" dirty="0"/>
              <a:t>τρίχες, νύχια, αδένες</a:t>
            </a:r>
            <a:r>
              <a:rPr lang="el-GR" sz="2400" dirty="0"/>
              <a:t>) </a:t>
            </a:r>
          </a:p>
          <a:p>
            <a:pPr>
              <a:buFontTx/>
              <a:buNone/>
            </a:pPr>
            <a:endParaRPr lang="el-GR" sz="800" dirty="0"/>
          </a:p>
          <a:p>
            <a:pPr>
              <a:buFontTx/>
              <a:buNone/>
            </a:pPr>
            <a:r>
              <a:rPr lang="el-GR" sz="2400" dirty="0"/>
              <a:t>Μεσόδερμα	        χόριο και υπόδερμα</a:t>
            </a:r>
            <a:endParaRPr lang="en-US" sz="2400" dirty="0"/>
          </a:p>
        </p:txBody>
      </p:sp>
      <p:sp>
        <p:nvSpPr>
          <p:cNvPr id="4" name="3 - Δεξιό βέλος"/>
          <p:cNvSpPr/>
          <p:nvPr/>
        </p:nvSpPr>
        <p:spPr>
          <a:xfrm>
            <a:off x="2286000" y="2324299"/>
            <a:ext cx="357188" cy="28575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4 - Δεξιό βέλος"/>
          <p:cNvSpPr/>
          <p:nvPr/>
        </p:nvSpPr>
        <p:spPr>
          <a:xfrm>
            <a:off x="2286000" y="2871788"/>
            <a:ext cx="357188" cy="28575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9460" name="Picture 7" descr="http://klinikong.com/stemcelltherapy/images/germlayer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4500563"/>
            <a:ext cx="277177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9" descr="Embryonic Stem Cel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4714875"/>
            <a:ext cx="5238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>
                <a:solidFill>
                  <a:srgbClr val="0432FF"/>
                </a:solidFill>
              </a:rPr>
              <a:t>Εμβρυολογία δέρματος</a:t>
            </a:r>
            <a:endParaRPr lang="en-US" sz="3600" dirty="0">
              <a:solidFill>
                <a:srgbClr val="0432FF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anona\Desktop\Εικόνα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064896" cy="578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1402146" y="188315"/>
            <a:ext cx="6478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 δέρμα ως</a:t>
            </a:r>
            <a:r>
              <a:rPr lang="en-US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ενδοκρινολογικό όργανο</a:t>
            </a:r>
            <a:r>
              <a:rPr lang="en-US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Βιταμίνη</a:t>
            </a:r>
            <a:r>
              <a:rPr lang="en-US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</a:t>
            </a:r>
            <a:endParaRPr lang="el-GR" sz="2400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674" y="1918702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Το δέρμα εκτίθεται στον ήλιο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9572" y="3453524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Η υπεριώδης ακτινοβολία επιδρά στην 7-διυδροχοληστερόλη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07906" y="3453524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Παράγεται προ-βιταμίνη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l-GR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3778" y="3454841"/>
            <a:ext cx="3026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H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οποία μεταβολίζεται στα βαθύτερα στρώματα του δέρματος σε βιταμίνη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l-GR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39752" y="566124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ένζυμο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5396138" y="863393"/>
            <a:ext cx="2485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υπεριώδης ακτινοβολία </a:t>
            </a:r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>
            <a:off x="6839072" y="155922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δέρμα</a:t>
            </a:r>
          </a:p>
        </p:txBody>
      </p:sp>
    </p:spTree>
    <p:extLst>
      <p:ext uri="{BB962C8B-B14F-4D97-AF65-F5344CB8AC3E}">
        <p14:creationId xmlns:p14="http://schemas.microsoft.com/office/powerpoint/2010/main" val="4703689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/>
          </p:cNvSpPr>
          <p:nvPr/>
        </p:nvSpPr>
        <p:spPr>
          <a:xfrm>
            <a:off x="2195464" y="-89998"/>
            <a:ext cx="5221088" cy="88838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l-GR" sz="2800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Επούλωση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6981CEF0-7532-3A49-828C-D12B16FF6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401912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Ορθογώνιο 2">
            <a:extLst>
              <a:ext uri="{FF2B5EF4-FFF2-40B4-BE49-F238E27FC236}">
                <a16:creationId xmlns:a16="http://schemas.microsoft.com/office/drawing/2014/main" id="{598C69B3-DFA5-BF4B-A6E7-5BFB21684186}"/>
              </a:ext>
            </a:extLst>
          </p:cNvPr>
          <p:cNvSpPr/>
          <p:nvPr/>
        </p:nvSpPr>
        <p:spPr>
          <a:xfrm>
            <a:off x="827584" y="3231413"/>
            <a:ext cx="2592288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>
              <a:lnSpc>
                <a:spcPct val="80000"/>
              </a:lnSpc>
              <a:spcAft>
                <a:spcPts val="600"/>
              </a:spcAft>
            </a:pPr>
            <a:r>
              <a:rPr lang="el-GR" altLang="el-GR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Αιμόσταση</a:t>
            </a:r>
            <a:r>
              <a:rPr lang="en-US" altLang="el-GR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altLang="el-GR" sz="2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8EB01288-A121-C145-90C6-D2EBE52E0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5" t="2467" r="2965" b="50890"/>
          <a:stretch/>
        </p:blipFill>
        <p:spPr bwMode="auto">
          <a:xfrm>
            <a:off x="4806008" y="1052736"/>
            <a:ext cx="408029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Ορθογώνιο 3">
            <a:extLst>
              <a:ext uri="{FF2B5EF4-FFF2-40B4-BE49-F238E27FC236}">
                <a16:creationId xmlns:a16="http://schemas.microsoft.com/office/drawing/2014/main" id="{D70EA64A-428D-724B-B284-CCBEADAE6BDE}"/>
              </a:ext>
            </a:extLst>
          </p:cNvPr>
          <p:cNvSpPr/>
          <p:nvPr/>
        </p:nvSpPr>
        <p:spPr>
          <a:xfrm>
            <a:off x="5508104" y="3231413"/>
            <a:ext cx="2163734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l-GR" altLang="el-GR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Φλεγμονή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CDFA88EA-7F0E-1D4C-B94D-2F849F18E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6" t="51838" r="2625" b="2616"/>
          <a:stretch/>
        </p:blipFill>
        <p:spPr bwMode="auto">
          <a:xfrm>
            <a:off x="416248" y="3717031"/>
            <a:ext cx="3739413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Ορθογώνιο 2">
            <a:extLst>
              <a:ext uri="{FF2B5EF4-FFF2-40B4-BE49-F238E27FC236}">
                <a16:creationId xmlns:a16="http://schemas.microsoft.com/office/drawing/2014/main" id="{3C5029E6-F4CB-114F-8C99-AE70B72DEE80}"/>
              </a:ext>
            </a:extLst>
          </p:cNvPr>
          <p:cNvSpPr/>
          <p:nvPr/>
        </p:nvSpPr>
        <p:spPr>
          <a:xfrm>
            <a:off x="683568" y="5895708"/>
            <a:ext cx="3024336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>
              <a:lnSpc>
                <a:spcPct val="80000"/>
              </a:lnSpc>
              <a:spcAft>
                <a:spcPts val="600"/>
              </a:spcAft>
            </a:pPr>
            <a:r>
              <a:rPr lang="el-GR" altLang="el-GR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Επιθηλιοποίηση</a:t>
            </a:r>
            <a:r>
              <a:rPr lang="en-US" altLang="el-GR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altLang="el-GR" sz="2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Ορθογώνιο 2">
            <a:extLst>
              <a:ext uri="{FF2B5EF4-FFF2-40B4-BE49-F238E27FC236}">
                <a16:creationId xmlns:a16="http://schemas.microsoft.com/office/drawing/2014/main" id="{10C39DCD-303B-CF4B-8F74-373D2F7D1784}"/>
              </a:ext>
            </a:extLst>
          </p:cNvPr>
          <p:cNvSpPr/>
          <p:nvPr/>
        </p:nvSpPr>
        <p:spPr>
          <a:xfrm>
            <a:off x="4806008" y="5993528"/>
            <a:ext cx="3845605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l-GR" altLang="el-GR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Ωρίμανση - Αναδιάταξη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CD59604-47A1-2E4D-AD32-47F741B37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127" y="3626586"/>
            <a:ext cx="4067175" cy="2269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923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 err="1">
                <a:solidFill>
                  <a:srgbClr val="0432FF"/>
                </a:solidFill>
              </a:rPr>
              <a:t>Δομ</a:t>
            </a:r>
            <a:r>
              <a:rPr lang="en-US" sz="3600" dirty="0" err="1">
                <a:solidFill>
                  <a:srgbClr val="0432FF"/>
                </a:solidFill>
              </a:rPr>
              <a:t>ή</a:t>
            </a:r>
            <a:r>
              <a:rPr lang="el-GR" sz="3600" dirty="0">
                <a:solidFill>
                  <a:srgbClr val="0432FF"/>
                </a:solidFill>
              </a:rPr>
              <a:t> του δέρματος</a:t>
            </a:r>
            <a:endParaRPr lang="en-US" sz="3600" dirty="0">
              <a:solidFill>
                <a:srgbClr val="0432FF"/>
              </a:solidFill>
            </a:endParaRPr>
          </a:p>
        </p:txBody>
      </p:sp>
      <p:sp>
        <p:nvSpPr>
          <p:cNvPr id="23554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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το δέρμα αποτελείται από τρεις στιβάδες: </a:t>
            </a: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την επιδερμίδα</a:t>
            </a: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το χόριο</a:t>
            </a:r>
            <a:endParaRPr lang="en-US" sz="2400" dirty="0"/>
          </a:p>
          <a:p>
            <a:pPr>
              <a:buFontTx/>
              <a:buNone/>
            </a:pPr>
            <a:endParaRPr lang="en-US" sz="2400" dirty="0">
              <a:sym typeface="Wingdings 3" pitchFamily="18" charset="2"/>
            </a:endParaRPr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 </a:t>
            </a:r>
            <a:r>
              <a:rPr lang="en-US" sz="2400" dirty="0">
                <a:solidFill>
                  <a:srgbClr val="0066FF"/>
                </a:solidFill>
                <a:sym typeface="Wingdings 3" pitchFamily="18" charset="2"/>
              </a:rPr>
              <a:t> </a:t>
            </a:r>
            <a:r>
              <a:rPr lang="el-GR" sz="2400" dirty="0"/>
              <a:t>το υπόδερμα</a:t>
            </a:r>
          </a:p>
          <a:p>
            <a:pPr>
              <a:buFont typeface="Wingdings 3" pitchFamily="18" charset="2"/>
              <a:buChar char="î"/>
            </a:pPr>
            <a:endParaRPr lang="el-GR" sz="2400" dirty="0">
              <a:sym typeface="Wingdings 3" pitchFamily="18" charset="2"/>
            </a:endParaRPr>
          </a:p>
          <a:p>
            <a:pPr>
              <a:buFontTx/>
              <a:buNone/>
            </a:pPr>
            <a:r>
              <a:rPr lang="el-GR" sz="2000" dirty="0">
                <a:solidFill>
                  <a:srgbClr val="0066FF"/>
                </a:solidFill>
                <a:sym typeface="Wingdings 3" pitchFamily="18" charset="2"/>
              </a:rPr>
              <a:t></a:t>
            </a:r>
            <a:r>
              <a:rPr lang="en-US" sz="2000" dirty="0">
                <a:sym typeface="Wingdings 3" pitchFamily="18" charset="2"/>
              </a:rPr>
              <a:t> </a:t>
            </a:r>
            <a:r>
              <a:rPr lang="el-GR" sz="2400" dirty="0">
                <a:sym typeface="Wingdings 3" pitchFamily="18" charset="2"/>
              </a:rPr>
              <a:t>πάχος</a:t>
            </a:r>
            <a:r>
              <a:rPr lang="en-US" sz="2400" dirty="0">
                <a:solidFill>
                  <a:schemeClr val="accent2"/>
                </a:solidFill>
              </a:rPr>
              <a:t>:</a:t>
            </a:r>
            <a:r>
              <a:rPr lang="el-GR" sz="2400" dirty="0">
                <a:solidFill>
                  <a:schemeClr val="accent2"/>
                </a:solidFill>
              </a:rPr>
              <a:t>   </a:t>
            </a:r>
            <a:r>
              <a:rPr lang="el-GR" sz="2400" dirty="0"/>
              <a:t>1-2</a:t>
            </a:r>
            <a:r>
              <a:rPr lang="en-US" sz="2400" dirty="0"/>
              <a:t> mm</a:t>
            </a:r>
          </a:p>
          <a:p>
            <a:pPr eaLnBrk="1" hangingPunct="1">
              <a:lnSpc>
                <a:spcPct val="80000"/>
              </a:lnSpc>
              <a:buSzPct val="45000"/>
              <a:buFontTx/>
              <a:buNone/>
            </a:pPr>
            <a:r>
              <a:rPr lang="en-US" sz="2400" dirty="0"/>
              <a:t>        </a:t>
            </a:r>
            <a:r>
              <a:rPr lang="el-GR" sz="2400" dirty="0"/>
              <a:t>    </a:t>
            </a:r>
            <a:r>
              <a:rPr lang="en-US" sz="2400" dirty="0"/>
              <a:t> </a:t>
            </a:r>
            <a:r>
              <a:rPr lang="el-GR" sz="2400" dirty="0"/>
              <a:t>  </a:t>
            </a:r>
            <a:r>
              <a:rPr lang="en-US" sz="2400" dirty="0"/>
              <a:t> </a:t>
            </a:r>
            <a:r>
              <a:rPr lang="el-GR" sz="2400" dirty="0"/>
              <a:t>- </a:t>
            </a:r>
            <a:r>
              <a:rPr lang="en-US" sz="2400" dirty="0"/>
              <a:t>0,5 mm </a:t>
            </a:r>
            <a:r>
              <a:rPr lang="el-GR" sz="2400" dirty="0"/>
              <a:t>στα βλέφαρα</a:t>
            </a:r>
            <a:endParaRPr lang="en-US" sz="2400" dirty="0"/>
          </a:p>
          <a:p>
            <a:pPr eaLnBrk="1" hangingPunct="1">
              <a:lnSpc>
                <a:spcPct val="80000"/>
              </a:lnSpc>
              <a:buSzPct val="45000"/>
              <a:buFontTx/>
              <a:buNone/>
            </a:pPr>
            <a:r>
              <a:rPr lang="en-US" sz="2400" dirty="0"/>
              <a:t>         </a:t>
            </a:r>
            <a:r>
              <a:rPr lang="el-GR" sz="2400" dirty="0"/>
              <a:t>     </a:t>
            </a:r>
            <a:r>
              <a:rPr lang="en-US" sz="2400" dirty="0"/>
              <a:t> </a:t>
            </a:r>
            <a:r>
              <a:rPr lang="el-GR" sz="2400" dirty="0"/>
              <a:t> - </a:t>
            </a:r>
            <a:r>
              <a:rPr lang="en-US" sz="2400" dirty="0"/>
              <a:t>6 mm</a:t>
            </a:r>
            <a:r>
              <a:rPr lang="el-GR" sz="2400" dirty="0"/>
              <a:t> στις παλάμες</a:t>
            </a:r>
          </a:p>
          <a:p>
            <a:pPr>
              <a:buFontTx/>
              <a:buNone/>
            </a:pPr>
            <a:endParaRPr lang="en-US" sz="2400" dirty="0"/>
          </a:p>
        </p:txBody>
      </p:sp>
      <p:cxnSp>
        <p:nvCxnSpPr>
          <p:cNvPr id="9" name="8 - Ευθύγραμμο βέλος σύνδεσης"/>
          <p:cNvCxnSpPr>
            <a:cxnSpLocks/>
          </p:cNvCxnSpPr>
          <p:nvPr/>
        </p:nvCxnSpPr>
        <p:spPr>
          <a:xfrm>
            <a:off x="3071813" y="2786063"/>
            <a:ext cx="1814512" cy="261144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/>
          <p:cNvCxnSpPr>
            <a:cxnSpLocks/>
          </p:cNvCxnSpPr>
          <p:nvPr/>
        </p:nvCxnSpPr>
        <p:spPr>
          <a:xfrm>
            <a:off x="2205707" y="3570189"/>
            <a:ext cx="2644899" cy="458490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- Ευθύγραμμο βέλος σύνδεσης"/>
          <p:cNvCxnSpPr>
            <a:cxnSpLocks/>
          </p:cNvCxnSpPr>
          <p:nvPr/>
        </p:nvCxnSpPr>
        <p:spPr>
          <a:xfrm>
            <a:off x="2714625" y="4451351"/>
            <a:ext cx="2171700" cy="417809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 descr="~AUT0012">
            <a:extLst>
              <a:ext uri="{FF2B5EF4-FFF2-40B4-BE49-F238E27FC236}">
                <a16:creationId xmlns:a16="http://schemas.microsoft.com/office/drawing/2014/main" id="{4F5EDE23-2BDB-724D-81D5-09A0944F3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850" y="2460862"/>
            <a:ext cx="3693227" cy="313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6"/>
          <p:cNvSpPr>
            <a:spLocks noChangeArrowheads="1"/>
          </p:cNvSpPr>
          <p:nvPr/>
        </p:nvSpPr>
        <p:spPr bwMode="auto">
          <a:xfrm>
            <a:off x="1692151" y="4263999"/>
            <a:ext cx="5256213" cy="4062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1 - Τίτλος">
            <a:extLst>
              <a:ext uri="{FF2B5EF4-FFF2-40B4-BE49-F238E27FC236}">
                <a16:creationId xmlns:a16="http://schemas.microsoft.com/office/drawing/2014/main" id="{4CFF1EB8-89D7-2A42-A356-CF630DA1B9ED}"/>
              </a:ext>
            </a:extLst>
          </p:cNvPr>
          <p:cNvSpPr txBox="1">
            <a:spLocks/>
          </p:cNvSpPr>
          <p:nvPr/>
        </p:nvSpPr>
        <p:spPr bwMode="auto">
          <a:xfrm>
            <a:off x="457200" y="995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kern="0" dirty="0">
                <a:solidFill>
                  <a:srgbClr val="0432FF"/>
                </a:solidFill>
              </a:rPr>
              <a:t>I</a:t>
            </a:r>
            <a:r>
              <a:rPr lang="el-GR" sz="3600" kern="0" dirty="0" err="1">
                <a:solidFill>
                  <a:srgbClr val="0432FF"/>
                </a:solidFill>
              </a:rPr>
              <a:t>στολογία</a:t>
            </a:r>
            <a:r>
              <a:rPr lang="el-GR" sz="3600" kern="0" dirty="0">
                <a:solidFill>
                  <a:srgbClr val="0432FF"/>
                </a:solidFill>
              </a:rPr>
              <a:t> Δέρματος</a:t>
            </a:r>
            <a:endParaRPr lang="en-US" sz="3200" kern="0" dirty="0">
              <a:solidFill>
                <a:srgbClr val="0432FF"/>
              </a:solidFill>
            </a:endParaRPr>
          </a:p>
        </p:txBody>
      </p:sp>
      <p:pic>
        <p:nvPicPr>
          <p:cNvPr id="1028" name="Picture 4" descr="Histological Skin Structure Diagram | Do It Easy With ScienceProg">
            <a:extLst>
              <a:ext uri="{FF2B5EF4-FFF2-40B4-BE49-F238E27FC236}">
                <a16:creationId xmlns:a16="http://schemas.microsoft.com/office/drawing/2014/main" id="{1AE00619-CB0F-F648-BDFA-3061D5FBD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7"/>
          <a:stretch/>
        </p:blipFill>
        <p:spPr bwMode="auto">
          <a:xfrm>
            <a:off x="478444" y="1723055"/>
            <a:ext cx="847358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D84059-AFD1-5446-A978-A19D9E53D157}"/>
              </a:ext>
            </a:extLst>
          </p:cNvPr>
          <p:cNvSpPr txBox="1"/>
          <p:nvPr/>
        </p:nvSpPr>
        <p:spPr>
          <a:xfrm>
            <a:off x="6654686" y="1744223"/>
            <a:ext cx="209377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l-GR" dirty="0"/>
              <a:t>Κερατίνη στοιβάδα</a:t>
            </a:r>
            <a:endParaRPr lang="en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FDBB4-BE3C-D842-9162-05639CEA430B}"/>
              </a:ext>
            </a:extLst>
          </p:cNvPr>
          <p:cNvSpPr txBox="1"/>
          <p:nvPr/>
        </p:nvSpPr>
        <p:spPr>
          <a:xfrm>
            <a:off x="6700508" y="2335586"/>
            <a:ext cx="161590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>
                <a:highlight>
                  <a:srgbClr val="FFFF00"/>
                </a:highlight>
              </a:rPr>
              <a:t>Επιδερμίδα</a:t>
            </a:r>
            <a:endParaRPr lang="en-GR" dirty="0"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1C2E71-52C3-4444-B572-A51B0EEBB7C9}"/>
              </a:ext>
            </a:extLst>
          </p:cNvPr>
          <p:cNvSpPr txBox="1"/>
          <p:nvPr/>
        </p:nvSpPr>
        <p:spPr>
          <a:xfrm>
            <a:off x="6588049" y="3026884"/>
            <a:ext cx="223242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 err="1">
                <a:highlight>
                  <a:srgbClr val="FFFF00"/>
                </a:highlight>
              </a:rPr>
              <a:t>Θηλώδες</a:t>
            </a:r>
            <a:r>
              <a:rPr lang="el-GR" dirty="0">
                <a:highlight>
                  <a:srgbClr val="FFFF00"/>
                </a:highlight>
              </a:rPr>
              <a:t> χόριο</a:t>
            </a:r>
            <a:endParaRPr lang="en-GR" dirty="0"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24405E-38BD-7245-A935-80C887955CF2}"/>
              </a:ext>
            </a:extLst>
          </p:cNvPr>
          <p:cNvSpPr txBox="1"/>
          <p:nvPr/>
        </p:nvSpPr>
        <p:spPr>
          <a:xfrm>
            <a:off x="6574041" y="3783508"/>
            <a:ext cx="173810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l-GR" dirty="0">
                <a:highlight>
                  <a:srgbClr val="FFFF00"/>
                </a:highlight>
              </a:rPr>
              <a:t>Δικτυωτό χόριο</a:t>
            </a:r>
          </a:p>
          <a:p>
            <a:endParaRPr lang="en-GR" dirty="0">
              <a:highlight>
                <a:srgbClr val="FFFF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298B6F-0ADA-644D-AE33-BAB7F7E9A230}"/>
              </a:ext>
            </a:extLst>
          </p:cNvPr>
          <p:cNvSpPr txBox="1"/>
          <p:nvPr/>
        </p:nvSpPr>
        <p:spPr>
          <a:xfrm>
            <a:off x="6692443" y="5378543"/>
            <a:ext cx="173810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>
                <a:highlight>
                  <a:srgbClr val="FFFF00"/>
                </a:highlight>
              </a:rPr>
              <a:t>Υπόδερμα</a:t>
            </a:r>
            <a:endParaRPr lang="en-US" dirty="0">
              <a:highlight>
                <a:srgbClr val="FFFF00"/>
              </a:highlight>
            </a:endParaRPr>
          </a:p>
          <a:p>
            <a:endParaRPr lang="en-GR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3383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50"/>
          </a:xfrm>
        </p:spPr>
        <p:txBody>
          <a:bodyPr/>
          <a:lstStyle/>
          <a:p>
            <a:pPr>
              <a:buFontTx/>
              <a:buNone/>
            </a:pPr>
            <a:r>
              <a:rPr lang="el-GR" sz="2400" dirty="0"/>
              <a:t>Η επιδερμίδα αποτελείται από </a:t>
            </a:r>
            <a:r>
              <a:rPr lang="el-GR" sz="2400" dirty="0" err="1"/>
              <a:t>πολύστιβο</a:t>
            </a:r>
            <a:r>
              <a:rPr lang="el-GR" sz="2400" dirty="0"/>
              <a:t> </a:t>
            </a:r>
            <a:r>
              <a:rPr lang="el-GR" sz="2400" dirty="0" err="1"/>
              <a:t>κερατινοποιημένο</a:t>
            </a:r>
            <a:r>
              <a:rPr lang="el-GR" sz="2400" dirty="0"/>
              <a:t> </a:t>
            </a:r>
          </a:p>
          <a:p>
            <a:pPr>
              <a:buFontTx/>
              <a:buNone/>
            </a:pPr>
            <a:r>
              <a:rPr lang="el-GR" sz="2400" dirty="0"/>
              <a:t>   πλακώδες επιθήλιο</a:t>
            </a:r>
          </a:p>
          <a:p>
            <a:pPr>
              <a:buFontTx/>
              <a:buNone/>
            </a:pPr>
            <a:r>
              <a:rPr lang="el-GR" sz="2000" dirty="0">
                <a:solidFill>
                  <a:srgbClr val="0070C0"/>
                </a:solidFill>
                <a:sym typeface="Wingdings 3" pitchFamily="18" charset="2"/>
              </a:rPr>
              <a:t></a:t>
            </a: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 </a:t>
            </a:r>
            <a:r>
              <a:rPr lang="el-GR" sz="2400" dirty="0"/>
              <a:t>διακρίνονται 5 στιβάδες </a:t>
            </a:r>
            <a:r>
              <a:rPr lang="el-GR" sz="2400" dirty="0" err="1"/>
              <a:t>κερατινοκυττάρων</a:t>
            </a:r>
            <a:r>
              <a:rPr lang="el-GR" sz="2400" dirty="0"/>
              <a:t>:</a:t>
            </a:r>
            <a:endParaRPr lang="en-US" sz="2400" dirty="0"/>
          </a:p>
          <a:p>
            <a:pPr>
              <a:buFontTx/>
              <a:buNone/>
            </a:pPr>
            <a:endParaRPr lang="el-GR" sz="800" dirty="0">
              <a:solidFill>
                <a:srgbClr val="0070C0"/>
              </a:solidFill>
              <a:sym typeface="Wingdings 3" pitchFamily="18" charset="2"/>
            </a:endParaRPr>
          </a:p>
          <a:p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  </a:t>
            </a:r>
            <a:r>
              <a:rPr lang="el-GR" sz="2400" dirty="0"/>
              <a:t>κεράτινη στιβάδα</a:t>
            </a:r>
            <a:endParaRPr lang="en-US" sz="2400" dirty="0"/>
          </a:p>
          <a:p>
            <a:endParaRPr lang="el-GR" sz="400" dirty="0">
              <a:solidFill>
                <a:srgbClr val="0070C0"/>
              </a:solidFill>
              <a:sym typeface="Wingdings 3" pitchFamily="18" charset="2"/>
            </a:endParaRPr>
          </a:p>
          <a:p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   </a:t>
            </a:r>
            <a:r>
              <a:rPr lang="el-GR" sz="2400" dirty="0"/>
              <a:t>διαυγής στιβάδα</a:t>
            </a:r>
            <a:r>
              <a:rPr lang="el-GR" sz="2400" dirty="0">
                <a:solidFill>
                  <a:srgbClr val="FF0000"/>
                </a:solidFill>
                <a:sym typeface="Wingdings 2" pitchFamily="18" charset="2"/>
              </a:rPr>
              <a:t>*</a:t>
            </a:r>
            <a:endParaRPr lang="en-US" sz="2400" dirty="0"/>
          </a:p>
          <a:p>
            <a:endParaRPr lang="el-GR" sz="400" dirty="0">
              <a:solidFill>
                <a:srgbClr val="0070C0"/>
              </a:solidFill>
              <a:sym typeface="Wingdings 3" pitchFamily="18" charset="2"/>
            </a:endParaRPr>
          </a:p>
          <a:p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   </a:t>
            </a:r>
            <a:r>
              <a:rPr lang="el-GR" sz="2400" dirty="0"/>
              <a:t>κοκκιώδης στιβάδα</a:t>
            </a:r>
            <a:endParaRPr lang="en-US" sz="2400" dirty="0"/>
          </a:p>
          <a:p>
            <a:endParaRPr lang="el-GR" sz="400" dirty="0">
              <a:solidFill>
                <a:srgbClr val="0070C0"/>
              </a:solidFill>
              <a:sym typeface="Wingdings 3" pitchFamily="18" charset="2"/>
            </a:endParaRPr>
          </a:p>
          <a:p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   </a:t>
            </a:r>
            <a:r>
              <a:rPr lang="el-GR" sz="2400" dirty="0"/>
              <a:t>ακανθωτή στιβάδα</a:t>
            </a:r>
            <a:endParaRPr lang="en-US" sz="2400" dirty="0">
              <a:solidFill>
                <a:srgbClr val="FF0000"/>
              </a:solidFill>
            </a:endParaRPr>
          </a:p>
          <a:p>
            <a:endParaRPr lang="el-GR" sz="400" dirty="0">
              <a:solidFill>
                <a:srgbClr val="0070C0"/>
              </a:solidFill>
              <a:sym typeface="Wingdings 3" pitchFamily="18" charset="2"/>
            </a:endParaRPr>
          </a:p>
          <a:p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   </a:t>
            </a:r>
            <a:r>
              <a:rPr lang="el-GR" sz="2400" dirty="0"/>
              <a:t>βασική στιβάδα</a:t>
            </a:r>
            <a:endParaRPr lang="en-US" sz="2400" dirty="0"/>
          </a:p>
          <a:p>
            <a:pPr>
              <a:buFontTx/>
              <a:buNone/>
            </a:pPr>
            <a:endParaRPr lang="el-GR" sz="800" dirty="0">
              <a:solidFill>
                <a:srgbClr val="FF0000"/>
              </a:solidFill>
              <a:sym typeface="Wingdings 2" pitchFamily="18" charset="2"/>
            </a:endParaRPr>
          </a:p>
          <a:p>
            <a:pPr>
              <a:buFontTx/>
              <a:buNone/>
            </a:pPr>
            <a:r>
              <a:rPr lang="el-GR" sz="2400" dirty="0">
                <a:solidFill>
                  <a:srgbClr val="FF0000"/>
                </a:solidFill>
                <a:sym typeface="Wingdings 2" pitchFamily="18" charset="2"/>
              </a:rPr>
              <a:t>* </a:t>
            </a:r>
            <a:r>
              <a:rPr lang="el-GR" sz="2000" dirty="0"/>
              <a:t>η διαυγής στιβάδα βρίσκεται μόνο στις παλάμες και στα πέλματα</a:t>
            </a:r>
            <a:endParaRPr lang="en-US" sz="2000" dirty="0"/>
          </a:p>
        </p:txBody>
      </p:sp>
      <p:sp>
        <p:nvSpPr>
          <p:cNvPr id="24578" name="1 - Τίτλος"/>
          <p:cNvSpPr>
            <a:spLocks noGrp="1"/>
          </p:cNvSpPr>
          <p:nvPr>
            <p:ph type="title"/>
          </p:nvPr>
        </p:nvSpPr>
        <p:spPr>
          <a:xfrm>
            <a:off x="457200" y="238564"/>
            <a:ext cx="8229600" cy="924363"/>
          </a:xfrm>
        </p:spPr>
        <p:txBody>
          <a:bodyPr/>
          <a:lstStyle/>
          <a:p>
            <a:r>
              <a:rPr lang="el-GR" sz="3600" dirty="0">
                <a:solidFill>
                  <a:srgbClr val="0432FF"/>
                </a:solidFill>
              </a:rPr>
              <a:t>Επιδερμίδα</a:t>
            </a:r>
            <a:endParaRPr lang="en-US" sz="3600" dirty="0">
              <a:solidFill>
                <a:srgbClr val="0432FF"/>
              </a:solidFill>
            </a:endParaRP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/>
          <a:srcRect l="15750" t="29053" r="65250" b="24001"/>
          <a:stretch>
            <a:fillRect/>
          </a:stretch>
        </p:blipFill>
        <p:spPr bwMode="auto">
          <a:xfrm>
            <a:off x="5483225" y="3357563"/>
            <a:ext cx="2401143" cy="28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6 - Ευθύγραμμο βέλος σύνδεσης"/>
          <p:cNvCxnSpPr/>
          <p:nvPr/>
        </p:nvCxnSpPr>
        <p:spPr>
          <a:xfrm flipV="1">
            <a:off x="3643313" y="4929188"/>
            <a:ext cx="1785937" cy="357187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- Ευθύγραμμο βέλος σύνδεσης"/>
          <p:cNvCxnSpPr/>
          <p:nvPr/>
        </p:nvCxnSpPr>
        <p:spPr>
          <a:xfrm rot="-120000">
            <a:off x="3286125" y="5761038"/>
            <a:ext cx="2143125" cy="254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/>
          <p:cNvCxnSpPr/>
          <p:nvPr/>
        </p:nvCxnSpPr>
        <p:spPr>
          <a:xfrm flipV="1">
            <a:off x="3643313" y="4286250"/>
            <a:ext cx="1785937" cy="500063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- Ευθύγραμμο βέλος σύνδεσης"/>
          <p:cNvCxnSpPr/>
          <p:nvPr/>
        </p:nvCxnSpPr>
        <p:spPr>
          <a:xfrm>
            <a:off x="3500438" y="3749675"/>
            <a:ext cx="1928812" cy="158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- Ευθύγραμμο βέλος σύνδεσης"/>
          <p:cNvCxnSpPr/>
          <p:nvPr/>
        </p:nvCxnSpPr>
        <p:spPr>
          <a:xfrm flipV="1">
            <a:off x="3429000" y="4071938"/>
            <a:ext cx="1928813" cy="214312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3413</TotalTime>
  <Words>3444</Words>
  <Application>Microsoft Office PowerPoint</Application>
  <PresentationFormat>Προβολή στην οθόνη (4:3)</PresentationFormat>
  <Paragraphs>524</Paragraphs>
  <Slides>61</Slides>
  <Notes>19</Notes>
  <HiddenSlides>6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61</vt:i4>
      </vt:variant>
    </vt:vector>
  </HeadingPairs>
  <TitlesOfParts>
    <vt:vector size="71" baseType="lpstr">
      <vt:lpstr>ＭＳ Ｐゴシック</vt:lpstr>
      <vt:lpstr>akzidenz-grotesk</vt:lpstr>
      <vt:lpstr>Arial</vt:lpstr>
      <vt:lpstr>Calibri</vt:lpstr>
      <vt:lpstr>Symbol</vt:lpstr>
      <vt:lpstr>Times New Roman</vt:lpstr>
      <vt:lpstr>Wingdings</vt:lpstr>
      <vt:lpstr>Wingdings 2</vt:lpstr>
      <vt:lpstr>Wingdings 3</vt:lpstr>
      <vt:lpstr>Προεπιλεγμένη σχεδίαση</vt:lpstr>
      <vt:lpstr>Aνατομία και Φυσιολογία Δέρματος</vt:lpstr>
      <vt:lpstr>Εισαγωγή – γενικά χαρακτηριστικά </vt:lpstr>
      <vt:lpstr>Παρουσίαση του PowerPoint</vt:lpstr>
      <vt:lpstr>Παρουσίαση του PowerPoint</vt:lpstr>
      <vt:lpstr>Λειτουργίες του δέρματος</vt:lpstr>
      <vt:lpstr>Εμβρυολογία δέρματος</vt:lpstr>
      <vt:lpstr>Δομή του δέρματος</vt:lpstr>
      <vt:lpstr>Παρουσίαση του PowerPoint</vt:lpstr>
      <vt:lpstr>Επιδερμίδα</vt:lpstr>
      <vt:lpstr>Επιδερμίδα</vt:lpstr>
      <vt:lpstr>Παρουσίαση του PowerPoint</vt:lpstr>
      <vt:lpstr>Επιδερμίδα: Βασική στοιβάδα</vt:lpstr>
      <vt:lpstr>Επιδερμίδα: Ακανθωτή στοιβάδα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Eπιδερμίδα: σύνδεση κερατινοκυττάρων</vt:lpstr>
      <vt:lpstr>Eπιδερμίδα: σύνδεση κερατινοκυττάρων</vt:lpstr>
      <vt:lpstr>Παρουσίαση του PowerPoint</vt:lpstr>
      <vt:lpstr>Παρουσίαση του PowerPoint</vt:lpstr>
      <vt:lpstr>Επιδερμίδα: λοιπά κύτταρα</vt:lpstr>
      <vt:lpstr>Μελανινοκύτταρα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Δομή του δέρματος</vt:lpstr>
      <vt:lpstr> Χόριο  </vt:lpstr>
      <vt:lpstr>Παρουσίαση του PowerPoint</vt:lpstr>
      <vt:lpstr>Παρουσίαση του PowerPoint</vt:lpstr>
      <vt:lpstr>Δομή του δέρματος</vt:lpstr>
      <vt:lpstr>Υπόδερμα</vt:lpstr>
      <vt:lpstr>Οζώδες ερύθημα</vt:lpstr>
      <vt:lpstr>Αγγεία του δέρματος</vt:lpstr>
      <vt:lpstr>Νεύρα του δέρματος</vt:lpstr>
      <vt:lpstr> Νευρικοί υποδοχείς δέρματος </vt:lpstr>
      <vt:lpstr>Εξαρτήματα του δέρματος*</vt:lpstr>
      <vt:lpstr>Σμηγματογόνοι αδένες</vt:lpstr>
      <vt:lpstr>Παρουσίαση του PowerPoint</vt:lpstr>
      <vt:lpstr>Ιδρωτοποιοί αδένες</vt:lpstr>
      <vt:lpstr>Εκκρινείς ιδρωτοποιοί αδένες</vt:lpstr>
      <vt:lpstr>Παρουσίαση του PowerPoint</vt:lpstr>
      <vt:lpstr>Παρουσίαση του PowerPoint</vt:lpstr>
      <vt:lpstr>Τριχοσμηγματογόνος μονάδα</vt:lpstr>
      <vt:lpstr>Τριχοθυλάκιο</vt:lpstr>
      <vt:lpstr>Παρουσίαση του PowerPoint</vt:lpstr>
      <vt:lpstr>Παρουσίαση του PowerPoint</vt:lpstr>
      <vt:lpstr>Φυσιολογικές λειτουργίες δέρματος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ΑΝΑΤΟΜΙΑ &amp; ΦΥΣΙΟΛΟΓΙΑ ΔΕΡΜΑΤΟΣ</dc:title>
  <dc:creator>drigo</dc:creator>
  <cp:lastModifiedBy>amfitheatro syggros</cp:lastModifiedBy>
  <cp:revision>220</cp:revision>
  <dcterms:created xsi:type="dcterms:W3CDTF">2012-10-18T08:05:38Z</dcterms:created>
  <dcterms:modified xsi:type="dcterms:W3CDTF">2023-11-17T07:27:13Z</dcterms:modified>
</cp:coreProperties>
</file>