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67" r:id="rId2"/>
    <p:sldId id="310" r:id="rId3"/>
    <p:sldId id="288" r:id="rId4"/>
    <p:sldId id="295" r:id="rId5"/>
    <p:sldId id="296" r:id="rId6"/>
    <p:sldId id="307" r:id="rId7"/>
    <p:sldId id="257" r:id="rId8"/>
    <p:sldId id="279" r:id="rId9"/>
    <p:sldId id="260" r:id="rId10"/>
    <p:sldId id="271" r:id="rId11"/>
    <p:sldId id="258" r:id="rId12"/>
    <p:sldId id="289" r:id="rId13"/>
    <p:sldId id="314" r:id="rId14"/>
    <p:sldId id="315" r:id="rId15"/>
    <p:sldId id="259" r:id="rId16"/>
    <p:sldId id="261" r:id="rId17"/>
    <p:sldId id="263" r:id="rId18"/>
    <p:sldId id="313" r:id="rId19"/>
    <p:sldId id="262" r:id="rId20"/>
    <p:sldId id="311" r:id="rId21"/>
    <p:sldId id="300" r:id="rId22"/>
    <p:sldId id="265" r:id="rId23"/>
    <p:sldId id="303" r:id="rId24"/>
    <p:sldId id="269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C86CD-F151-4DE3-BCAF-865CBBEDF6BB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6582A-9982-4918-BA4C-D4E25C8CEE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693D2-0CB0-46D1-A73F-EE062A20F861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CE252-AA06-4781-BD0A-F2CC8E01FD9A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1BBDF-717E-4ADC-8B5C-D35169182C64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5630-728A-4927-A077-468F8399BFE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200" b="1" dirty="0" smtClean="0"/>
              <a:t>Διαφορική διάγνωση ερυθραιμίας, </a:t>
            </a:r>
            <a:r>
              <a:rPr lang="el-GR" sz="3200" b="1" dirty="0" err="1" smtClean="0"/>
              <a:t>λευκοκυττάρωσης</a:t>
            </a:r>
            <a:r>
              <a:rPr lang="el-GR" sz="3200" b="1" dirty="0" smtClean="0"/>
              <a:t>, </a:t>
            </a:r>
            <a:r>
              <a:rPr lang="el-GR" sz="3200" b="1" dirty="0" err="1" smtClean="0"/>
              <a:t>θρομβοκυττάρωσης</a:t>
            </a:r>
            <a:r>
              <a:rPr lang="el-GR" sz="3200" b="1" dirty="0" smtClean="0"/>
              <a:t> </a:t>
            </a:r>
            <a:endParaRPr lang="el-GR" sz="32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Μαρίνα Γ. </a:t>
            </a:r>
            <a:r>
              <a:rPr lang="el-GR" sz="2600" b="1" dirty="0" err="1" smtClean="0"/>
              <a:t>Μαντζουράνη</a:t>
            </a:r>
            <a:r>
              <a:rPr lang="el-GR" sz="2600" b="1" dirty="0" smtClean="0"/>
              <a:t> </a:t>
            </a:r>
          </a:p>
          <a:p>
            <a:r>
              <a:rPr lang="el-GR" sz="2600" b="1" dirty="0" smtClean="0"/>
              <a:t>Επίκουρη Καθηγήτρια </a:t>
            </a:r>
          </a:p>
          <a:p>
            <a:r>
              <a:rPr lang="el-GR" sz="2600" b="1" dirty="0" smtClean="0"/>
              <a:t>Α΄ Παθολογική Κλινική Πανεπιστημίου Αθηνών </a:t>
            </a:r>
            <a:endParaRPr lang="el-G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03848" y="2636912"/>
            <a:ext cx="3099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err="1" smtClean="0"/>
              <a:t>Πολυερυθραιμία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9512" y="0"/>
            <a:ext cx="8768362" cy="6663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Διαφορική διάγνωση στη </a:t>
            </a:r>
            <a:r>
              <a:rPr lang="el-GR" sz="2400" b="1" dirty="0" err="1" smtClean="0"/>
              <a:t>Πολυευθραιμία</a:t>
            </a:r>
            <a:r>
              <a:rPr lang="el-GR" sz="2400" b="1" dirty="0" smtClean="0"/>
              <a:t> (2)</a:t>
            </a:r>
          </a:p>
          <a:p>
            <a:endParaRPr lang="el-GR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Δευτεροπαθείς αιτίες </a:t>
            </a:r>
            <a:r>
              <a:rPr lang="el-GR" sz="2200" b="1" dirty="0" err="1" smtClean="0"/>
              <a:t>πολυκυταραιμίας</a:t>
            </a:r>
            <a:endParaRPr lang="el-GR" sz="2200" b="1" dirty="0" smtClean="0"/>
          </a:p>
          <a:p>
            <a:pPr lvl="1"/>
            <a:r>
              <a:rPr lang="el-GR" sz="2200" dirty="0" smtClean="0"/>
              <a:t>(απουσία </a:t>
            </a:r>
            <a:r>
              <a:rPr lang="en-US" sz="2200" dirty="0" smtClean="0"/>
              <a:t>Jak2 </a:t>
            </a:r>
            <a:r>
              <a:rPr lang="el-GR" sz="2200" dirty="0" smtClean="0"/>
              <a:t>μετάλλαξης)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Ψευδής </a:t>
            </a:r>
            <a:r>
              <a:rPr lang="el-GR" sz="2200" dirty="0" err="1" smtClean="0"/>
              <a:t>πολυκυτταραιμία</a:t>
            </a:r>
            <a:endParaRPr lang="el-GR" sz="2200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err="1" smtClean="0"/>
              <a:t>Σπληνεκτομή</a:t>
            </a:r>
            <a:r>
              <a:rPr lang="el-GR" sz="2200" dirty="0" smtClean="0"/>
              <a:t> (σωμάτια </a:t>
            </a:r>
            <a:r>
              <a:rPr lang="en-US" sz="2200" dirty="0" smtClean="0"/>
              <a:t>Howell </a:t>
            </a:r>
            <a:r>
              <a:rPr lang="en-US" sz="2200" dirty="0" err="1" smtClean="0"/>
              <a:t>Joly</a:t>
            </a:r>
            <a:r>
              <a:rPr lang="en-US" sz="2200" dirty="0" smtClean="0"/>
              <a:t>)</a:t>
            </a:r>
            <a:endParaRPr lang="el-GR" sz="2200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err="1" smtClean="0"/>
              <a:t>Υποξία</a:t>
            </a:r>
            <a:r>
              <a:rPr lang="el-GR" sz="2200" dirty="0" smtClean="0"/>
              <a:t>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Χρόνια αποφρακτική πνευμονοπάθεια,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err="1" smtClean="0"/>
              <a:t>Κάπνισμα→</a:t>
            </a:r>
            <a:r>
              <a:rPr lang="el-GR" sz="2200" dirty="0" smtClean="0"/>
              <a:t> αυξημένα επίπεδα </a:t>
            </a:r>
            <a:r>
              <a:rPr lang="el-GR" sz="2200" dirty="0" err="1" smtClean="0"/>
              <a:t>καρβοξυ</a:t>
            </a:r>
            <a:r>
              <a:rPr lang="el-GR" sz="2200" dirty="0" smtClean="0"/>
              <a:t>-αιμοσφαιρίνης)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err="1" smtClean="0"/>
              <a:t>Κυανωτική</a:t>
            </a:r>
            <a:r>
              <a:rPr lang="el-GR" sz="2200" dirty="0" smtClean="0"/>
              <a:t> καρδιοπάθεια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Κακοήθεια νεφρού, ήπατος, </a:t>
            </a:r>
            <a:r>
              <a:rPr lang="el-GR" sz="2200" dirty="0" err="1" smtClean="0"/>
              <a:t>αγγειοβλάστωμα</a:t>
            </a:r>
            <a:r>
              <a:rPr lang="el-GR" sz="2200" dirty="0" smtClean="0"/>
              <a:t> </a:t>
            </a:r>
            <a:r>
              <a:rPr lang="el-GR" sz="2200" dirty="0" err="1" smtClean="0"/>
              <a:t>παρεκεφαλίδος</a:t>
            </a:r>
            <a:endParaRPr lang="el-GR" sz="2200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Όγκοι </a:t>
            </a:r>
            <a:r>
              <a:rPr lang="el-GR" sz="2200" dirty="0" err="1" smtClean="0"/>
              <a:t>εκκρίνοντες</a:t>
            </a:r>
            <a:r>
              <a:rPr lang="el-GR" sz="2200" dirty="0" smtClean="0"/>
              <a:t> </a:t>
            </a:r>
            <a:r>
              <a:rPr lang="el-GR" sz="2200" dirty="0" err="1" smtClean="0"/>
              <a:t>ερυθροποιητίνη</a:t>
            </a:r>
            <a:r>
              <a:rPr lang="el-GR" sz="2200" dirty="0" smtClean="0"/>
              <a:t> (</a:t>
            </a:r>
            <a:r>
              <a:rPr lang="el-GR" sz="2200" dirty="0" err="1" smtClean="0"/>
              <a:t>παρανεοπλασματικές</a:t>
            </a:r>
            <a:r>
              <a:rPr lang="el-GR" sz="2200" dirty="0" smtClean="0"/>
              <a:t> εκδηλώσεις)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59"/>
                <a:gridCol w="2808312"/>
                <a:gridCol w="3923929"/>
              </a:tblGrid>
              <a:tr h="636918">
                <a:tc gridSpan="3"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ΕΡΥΘΡΟΠΟΙΗΤΙΝΗ (ΕΡΟ)</a:t>
                      </a:r>
                      <a:r>
                        <a:rPr lang="en-US" sz="2800" b="1" dirty="0" smtClean="0"/>
                        <a:t>&amp; </a:t>
                      </a:r>
                      <a:r>
                        <a:rPr lang="el-GR" sz="2800" b="1" dirty="0" smtClean="0"/>
                        <a:t>ΠΟΛΥΕΡΥΘΡΑΙΜΙΑ</a:t>
                      </a:r>
                      <a:endParaRPr lang="el-GR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767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err="1" smtClean="0"/>
                        <a:t>↑ΕΡΟ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dirty="0" smtClean="0"/>
                    </a:p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err="1" smtClean="0"/>
                        <a:t>Πολυερυθραιμία</a:t>
                      </a:r>
                      <a:endParaRPr lang="el-GR" sz="2200" dirty="0" smtClean="0"/>
                    </a:p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Μεγάλα </a:t>
                      </a:r>
                      <a:r>
                        <a:rPr lang="el-GR" sz="2200" dirty="0" err="1" smtClean="0"/>
                        <a:t>ινωμυώματα</a:t>
                      </a:r>
                      <a:r>
                        <a:rPr lang="el-GR" sz="2200" dirty="0" smtClean="0"/>
                        <a:t> μήτρας, </a:t>
                      </a:r>
                      <a:r>
                        <a:rPr lang="en-US" sz="2200" dirty="0" smtClean="0"/>
                        <a:t>Ca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l-GR" sz="2200" baseline="0" dirty="0" smtClean="0"/>
                        <a:t>νεφρού, </a:t>
                      </a:r>
                      <a:r>
                        <a:rPr lang="el-GR" sz="2200" baseline="0" dirty="0" err="1" smtClean="0"/>
                        <a:t>Ηπάτωμα</a:t>
                      </a:r>
                      <a:r>
                        <a:rPr lang="el-GR" sz="2200" baseline="0" dirty="0" smtClean="0"/>
                        <a:t>, </a:t>
                      </a:r>
                    </a:p>
                    <a:p>
                      <a:r>
                        <a:rPr lang="el-GR" sz="2200" baseline="0" dirty="0" err="1" smtClean="0"/>
                        <a:t>Αγγειοβλάστωμα</a:t>
                      </a:r>
                      <a:r>
                        <a:rPr lang="el-GR" sz="2200" baseline="0" dirty="0" smtClean="0"/>
                        <a:t> παρεγκεφαλίδας</a:t>
                      </a:r>
                    </a:p>
                  </a:txBody>
                  <a:tcPr/>
                </a:tc>
              </a:tr>
              <a:tr h="2576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err="1" smtClean="0"/>
                        <a:t>↑ΕΡΟ</a:t>
                      </a:r>
                      <a:r>
                        <a:rPr lang="el-GR" sz="2200" baseline="0" dirty="0" smtClean="0"/>
                        <a:t>  </a:t>
                      </a:r>
                      <a:endParaRPr lang="en-US" sz="2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aseline="0" dirty="0" smtClean="0"/>
                        <a:t>λόγω </a:t>
                      </a:r>
                      <a:r>
                        <a:rPr lang="el-GR" sz="2200" baseline="0" dirty="0" err="1" smtClean="0"/>
                        <a:t>ιστικής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baseline="0" dirty="0" err="1" smtClean="0"/>
                        <a:t>υποξίας</a:t>
                      </a:r>
                      <a:endParaRPr lang="el-GR" sz="2200" dirty="0" smtClean="0"/>
                    </a:p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err="1" smtClean="0"/>
                        <a:t>Πολυερυθραιμία</a:t>
                      </a:r>
                      <a:endParaRPr lang="el-GR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Κυανωτική</a:t>
                      </a:r>
                      <a:r>
                        <a:rPr lang="el-GR" sz="2200" dirty="0" smtClean="0"/>
                        <a:t> καρδιοπάθεια, </a:t>
                      </a:r>
                      <a:r>
                        <a:rPr lang="el-GR" sz="2200" dirty="0" err="1" smtClean="0"/>
                        <a:t>ιστική</a:t>
                      </a:r>
                      <a:r>
                        <a:rPr lang="el-GR" sz="2200" dirty="0" smtClean="0"/>
                        <a:t> άπνοια, ΧΑΠ, ↑</a:t>
                      </a:r>
                      <a:r>
                        <a:rPr lang="en-US" sz="2200" dirty="0" smtClean="0"/>
                        <a:t> </a:t>
                      </a:r>
                      <a:r>
                        <a:rPr lang="el-GR" sz="2200" dirty="0" smtClean="0"/>
                        <a:t>υψόμετρο, </a:t>
                      </a:r>
                      <a:r>
                        <a:rPr lang="el-GR" sz="2200" dirty="0" err="1" smtClean="0"/>
                        <a:t>Σύδρομο</a:t>
                      </a:r>
                      <a:r>
                        <a:rPr lang="el-GR" sz="2200" dirty="0" smtClean="0"/>
                        <a:t> </a:t>
                      </a:r>
                      <a:r>
                        <a:rPr lang="en-US" sz="2200" dirty="0" smtClean="0"/>
                        <a:t>Pickwick, </a:t>
                      </a:r>
                      <a:r>
                        <a:rPr lang="el-GR" sz="2200" baseline="0" dirty="0" smtClean="0"/>
                        <a:t>ισχαιμικός νεφρός, </a:t>
                      </a:r>
                      <a:r>
                        <a:rPr lang="el-GR" sz="2200" dirty="0" smtClean="0"/>
                        <a:t>↑</a:t>
                      </a:r>
                      <a:r>
                        <a:rPr lang="en-US" sz="2200" dirty="0" smtClean="0"/>
                        <a:t>CO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l-GR" sz="2200" baseline="0" dirty="0" smtClean="0"/>
                        <a:t>από κάπνισμα, υψηλής συνάφειας </a:t>
                      </a:r>
                      <a:r>
                        <a:rPr lang="en-US" sz="2200" baseline="0" dirty="0" err="1" smtClean="0"/>
                        <a:t>Hb</a:t>
                      </a:r>
                      <a:r>
                        <a:rPr lang="el-GR" sz="2200" baseline="0" dirty="0" smtClean="0"/>
                        <a:t>, </a:t>
                      </a:r>
                      <a:r>
                        <a:rPr lang="el-GR" sz="2200" baseline="0" dirty="0" err="1" smtClean="0"/>
                        <a:t>μεθαιμοσφαιριναιμία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dirty="0"/>
                    </a:p>
                  </a:txBody>
                  <a:tcPr/>
                </a:tc>
              </a:tr>
              <a:tr h="187728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Μεταλλάξεις </a:t>
                      </a:r>
                      <a:endParaRPr lang="en-US" sz="2200" dirty="0" smtClean="0"/>
                    </a:p>
                    <a:p>
                      <a:r>
                        <a:rPr lang="el-GR" sz="2200" dirty="0" smtClean="0"/>
                        <a:t>υποδοχέα της ΕΡΟ </a:t>
                      </a:r>
                      <a:endParaRPr lang="en-US" sz="2200" dirty="0" smtClean="0"/>
                    </a:p>
                    <a:p>
                      <a:r>
                        <a:rPr lang="el-GR" sz="2200" dirty="0" smtClean="0"/>
                        <a:t>με</a:t>
                      </a:r>
                      <a:r>
                        <a:rPr lang="en-US" sz="2200" dirty="0" smtClean="0"/>
                        <a:t> </a:t>
                      </a:r>
                      <a:r>
                        <a:rPr lang="el-GR" sz="2200" dirty="0" smtClean="0"/>
                        <a:t>↑ απόκριση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err="1" smtClean="0"/>
                        <a:t>Πολυερυθραιμία</a:t>
                      </a:r>
                      <a:endParaRPr lang="el-GR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Πρωτοπαθής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baseline="0" dirty="0" err="1" smtClean="0"/>
                        <a:t>οικογενής</a:t>
                      </a:r>
                      <a:r>
                        <a:rPr lang="el-GR" sz="2200" baseline="0" dirty="0" smtClean="0"/>
                        <a:t> ή συγγενής </a:t>
                      </a:r>
                      <a:r>
                        <a:rPr lang="el-GR" sz="2200" baseline="0" dirty="0" err="1" smtClean="0"/>
                        <a:t>Πολυκυτταραιμία</a:t>
                      </a:r>
                      <a:r>
                        <a:rPr lang="el-GR" sz="2200" baseline="0" dirty="0" smtClean="0"/>
                        <a:t>, </a:t>
                      </a:r>
                      <a:endParaRPr lang="en-US" sz="2200" baseline="0" dirty="0" smtClean="0"/>
                    </a:p>
                    <a:p>
                      <a:r>
                        <a:rPr lang="el-GR" sz="2200" baseline="0" dirty="0" err="1" smtClean="0"/>
                        <a:t>Πολυκυταραιμία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n-US" sz="2200" baseline="0" dirty="0" smtClean="0"/>
                        <a:t>Chuvash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9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4293096"/>
            <a:ext cx="7920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6000" b="1" dirty="0" err="1" smtClean="0"/>
              <a:t>Θρομβοκυτταραιμία</a:t>
            </a:r>
            <a:endParaRPr lang="el-GR" sz="60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551837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l-GR" sz="2200" dirty="0" smtClean="0"/>
              <a:t>Μικροί απύρηνοι δίσκοι, τμήματα των μητρικών </a:t>
            </a:r>
            <a:r>
              <a:rPr lang="el-GR" sz="2200" dirty="0" err="1" smtClean="0"/>
              <a:t>μεγακαρυοκυττάρων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 marL="914400" lvl="1" indent="-457200">
              <a:lnSpc>
                <a:spcPct val="150000"/>
              </a:lnSpc>
              <a:buClr>
                <a:schemeClr val="tx2"/>
              </a:buClr>
              <a:buSzPct val="70000"/>
            </a:pPr>
            <a:r>
              <a:rPr lang="en-US" sz="2200" dirty="0" smtClean="0"/>
              <a:t>(</a:t>
            </a:r>
            <a:r>
              <a:rPr lang="el-GR" sz="2200" dirty="0" smtClean="0"/>
              <a:t>φ.τ:150000-300000</a:t>
            </a:r>
            <a:r>
              <a:rPr lang="en-US" sz="2200" dirty="0" smtClean="0"/>
              <a:t>/</a:t>
            </a:r>
            <a:r>
              <a:rPr lang="el-GR" sz="2200" dirty="0" smtClean="0"/>
              <a:t>μ</a:t>
            </a:r>
            <a:r>
              <a:rPr lang="en-US" sz="2200" dirty="0" smtClean="0"/>
              <a:t>l)</a:t>
            </a:r>
            <a:endParaRPr lang="el-GR" sz="2200" dirty="0" smtClean="0"/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l-GR" sz="2200" dirty="0" smtClean="0"/>
              <a:t>Βιολογική αποστολή</a:t>
            </a:r>
            <a:r>
              <a:rPr lang="en-US" sz="2200" dirty="0" smtClean="0"/>
              <a:t> </a:t>
            </a:r>
            <a:r>
              <a:rPr lang="el-GR" sz="2200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αιμόσταση</a:t>
            </a:r>
            <a:endParaRPr lang="el-GR" sz="2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99592" y="836712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l-GR" sz="2800" b="1" dirty="0">
                <a:solidFill>
                  <a:schemeClr val="tx2"/>
                </a:solidFill>
              </a:rPr>
              <a:t>Αιμοπετάλια (</a:t>
            </a:r>
            <a:r>
              <a:rPr lang="en-US" sz="2800" b="1" dirty="0">
                <a:solidFill>
                  <a:schemeClr val="tx2"/>
                </a:solidFill>
              </a:rPr>
              <a:t>PLT)</a:t>
            </a:r>
            <a:endParaRPr lang="el-G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04664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800" b="1" dirty="0" err="1" smtClean="0"/>
              <a:t>Θρομβοκυτταραιμία</a:t>
            </a:r>
            <a:endParaRPr lang="el-GR" sz="2800" b="1" dirty="0" smtClean="0"/>
          </a:p>
          <a:p>
            <a:pPr lvl="1">
              <a:lnSpc>
                <a:spcPct val="200000"/>
              </a:lnSpc>
            </a:pPr>
            <a:endParaRPr lang="en-US" sz="2200" dirty="0" smtClean="0"/>
          </a:p>
          <a:p>
            <a:pPr lvl="1">
              <a:lnSpc>
                <a:spcPct val="200000"/>
              </a:lnSpc>
            </a:pPr>
            <a:r>
              <a:rPr lang="el-GR" sz="2200" dirty="0" smtClean="0"/>
              <a:t>Αληθής </a:t>
            </a:r>
            <a:r>
              <a:rPr lang="el-GR" sz="2200" dirty="0" err="1" smtClean="0"/>
              <a:t>Θρομβοκυτταραιμία</a:t>
            </a:r>
            <a:endParaRPr lang="el-GR" sz="2200" dirty="0" smtClean="0"/>
          </a:p>
          <a:p>
            <a:pPr lvl="1">
              <a:lnSpc>
                <a:spcPct val="200000"/>
              </a:lnSpc>
            </a:pPr>
            <a:r>
              <a:rPr lang="el-GR" sz="2200" dirty="0" smtClean="0"/>
              <a:t>	Αυξημένος αριθμός αιμοπεταλίων με απουσία άλλου νοσήματος</a:t>
            </a:r>
          </a:p>
          <a:p>
            <a:pPr lvl="2">
              <a:lnSpc>
                <a:spcPct val="200000"/>
              </a:lnSpc>
            </a:pPr>
            <a:r>
              <a:rPr lang="el-GR" sz="2200" dirty="0" smtClean="0"/>
              <a:t>	Φυσιολογική μάζα ερυθρών αιμοσφαιρίων</a:t>
            </a:r>
          </a:p>
          <a:p>
            <a:pPr lvl="2">
              <a:lnSpc>
                <a:spcPct val="200000"/>
              </a:lnSpc>
            </a:pPr>
            <a:r>
              <a:rPr lang="el-GR" sz="2200" dirty="0" smtClean="0"/>
              <a:t>	Απουσία </a:t>
            </a:r>
            <a:r>
              <a:rPr lang="en-US" sz="2200" dirty="0" smtClean="0"/>
              <a:t>Ph1 </a:t>
            </a:r>
            <a:r>
              <a:rPr lang="el-GR" sz="2200" dirty="0" smtClean="0"/>
              <a:t>χρωμόσωμα</a:t>
            </a:r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		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242" y="0"/>
            <a:ext cx="256875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124744"/>
            <a:ext cx="8748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</a:pPr>
            <a:r>
              <a:rPr lang="el-GR" sz="2800" b="1" dirty="0" smtClean="0"/>
              <a:t>Διαφορική διάγνωση στη</a:t>
            </a:r>
            <a:r>
              <a:rPr lang="el-GR" sz="2800" dirty="0" smtClean="0"/>
              <a:t> </a:t>
            </a:r>
            <a:r>
              <a:rPr lang="el-GR" sz="2800" b="1" dirty="0" err="1" smtClean="0"/>
              <a:t>Θρομβοκυτταραιμία</a:t>
            </a:r>
            <a:r>
              <a:rPr lang="el-GR" sz="2800" b="1" dirty="0" smtClean="0"/>
              <a:t> (1)</a:t>
            </a:r>
          </a:p>
          <a:p>
            <a:pPr lvl="2">
              <a:lnSpc>
                <a:spcPct val="200000"/>
              </a:lnSpc>
            </a:pPr>
            <a:r>
              <a:rPr lang="el-GR" sz="2200" dirty="0" smtClean="0"/>
              <a:t>Δευτεροπαθής </a:t>
            </a:r>
            <a:r>
              <a:rPr lang="el-GR" sz="2200" dirty="0" err="1" smtClean="0"/>
              <a:t>Θρομβοκυτταραιμία</a:t>
            </a:r>
            <a:endParaRPr lang="el-GR" sz="2200" dirty="0" smtClean="0"/>
          </a:p>
          <a:p>
            <a:pPr lvl="3">
              <a:lnSpc>
                <a:spcPct val="150000"/>
              </a:lnSpc>
            </a:pPr>
            <a:r>
              <a:rPr lang="el-GR" sz="2200" dirty="0" err="1" smtClean="0"/>
              <a:t>Σπληνεκτομή</a:t>
            </a:r>
            <a:endParaRPr lang="el-GR" sz="2200" dirty="0" smtClean="0"/>
          </a:p>
          <a:p>
            <a:pPr lvl="3">
              <a:lnSpc>
                <a:spcPct val="150000"/>
              </a:lnSpc>
            </a:pPr>
            <a:r>
              <a:rPr lang="el-GR" sz="2200" dirty="0" err="1" smtClean="0"/>
              <a:t>Ασπληνία</a:t>
            </a:r>
            <a:endParaRPr lang="el-GR" sz="2200" dirty="0" smtClean="0"/>
          </a:p>
          <a:p>
            <a:pPr lvl="3">
              <a:lnSpc>
                <a:spcPct val="150000"/>
              </a:lnSpc>
            </a:pPr>
            <a:r>
              <a:rPr lang="el-GR" sz="2200" dirty="0" smtClean="0"/>
              <a:t>Λειτουργική </a:t>
            </a:r>
            <a:r>
              <a:rPr lang="el-GR" sz="2200" dirty="0" err="1" smtClean="0"/>
              <a:t>ασπληνία</a:t>
            </a:r>
            <a:endParaRPr lang="el-GR" sz="2200" dirty="0" smtClean="0"/>
          </a:p>
          <a:p>
            <a:pPr lvl="3">
              <a:lnSpc>
                <a:spcPct val="150000"/>
              </a:lnSpc>
            </a:pPr>
            <a:r>
              <a:rPr lang="el-GR" sz="2400" i="1" dirty="0" smtClean="0"/>
              <a:t>Αντιδραστική </a:t>
            </a:r>
            <a:r>
              <a:rPr lang="el-GR" sz="2400" i="1" dirty="0" err="1" smtClean="0"/>
              <a:t>θρομβοκυττάρωση</a:t>
            </a:r>
            <a:r>
              <a:rPr lang="el-GR" sz="2400" i="1" dirty="0" smtClean="0"/>
              <a:t> (αιμοπετάλια ~ 10</a:t>
            </a:r>
            <a:r>
              <a:rPr lang="el-GR" sz="2400" i="1" baseline="30000" dirty="0" smtClean="0"/>
              <a:t>6</a:t>
            </a:r>
            <a:r>
              <a:rPr lang="el-GR" sz="2400" i="1" dirty="0" smtClean="0"/>
              <a:t> /μ</a:t>
            </a:r>
            <a:r>
              <a:rPr lang="en-US" sz="2400" i="1" dirty="0" smtClean="0"/>
              <a:t>l</a:t>
            </a:r>
            <a:r>
              <a:rPr lang="el-GR" sz="2400" i="1" dirty="0" smtClean="0"/>
              <a:t>)</a:t>
            </a:r>
            <a:endParaRPr lang="en-US" sz="2400" i="1" dirty="0" smtClean="0"/>
          </a:p>
          <a:p>
            <a:pPr lvl="3">
              <a:lnSpc>
                <a:spcPct val="150000"/>
              </a:lnSpc>
            </a:pPr>
            <a:r>
              <a:rPr lang="el-GR" sz="2400" i="1" dirty="0" err="1" smtClean="0"/>
              <a:t>Φαρμακογενής</a:t>
            </a:r>
            <a:endParaRPr lang="en-US" sz="2400" i="1" dirty="0" smtClean="0"/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	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-252536" y="0"/>
            <a:ext cx="93965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el-GR" sz="2800" b="1" dirty="0" smtClean="0"/>
              <a:t>Διαφορική διάγνωση στη</a:t>
            </a:r>
            <a:r>
              <a:rPr lang="el-GR" sz="2800" dirty="0" smtClean="0"/>
              <a:t> </a:t>
            </a:r>
            <a:r>
              <a:rPr lang="el-GR" sz="2800" b="1" dirty="0" err="1" smtClean="0"/>
              <a:t>Θρομβοκυτταραιμία</a:t>
            </a:r>
            <a:r>
              <a:rPr lang="el-GR" sz="2800" b="1" dirty="0" smtClean="0"/>
              <a:t> (2)</a:t>
            </a:r>
            <a:endParaRPr lang="el-GR" sz="2800" dirty="0" smtClean="0"/>
          </a:p>
          <a:p>
            <a:pPr lvl="3">
              <a:lnSpc>
                <a:spcPct val="150000"/>
              </a:lnSpc>
            </a:pPr>
            <a:endParaRPr lang="en-US" sz="2400" b="1" i="1" dirty="0" smtClean="0"/>
          </a:p>
          <a:p>
            <a:pPr lvl="3">
              <a:lnSpc>
                <a:spcPct val="150000"/>
              </a:lnSpc>
            </a:pPr>
            <a:r>
              <a:rPr lang="el-GR" sz="2400" b="1" i="1" dirty="0" smtClean="0"/>
              <a:t>Αντιδραστική </a:t>
            </a:r>
            <a:r>
              <a:rPr lang="el-GR" sz="2400" b="1" i="1" dirty="0" err="1" smtClean="0"/>
              <a:t>θρομβοκυττάρωση</a:t>
            </a:r>
            <a:r>
              <a:rPr lang="el-GR" sz="2400" b="1" i="1" dirty="0" smtClean="0"/>
              <a:t> (αιμοπετάλια ~ 10</a:t>
            </a:r>
            <a:r>
              <a:rPr lang="el-GR" sz="2400" b="1" i="1" baseline="30000" dirty="0" smtClean="0"/>
              <a:t>6</a:t>
            </a:r>
            <a:r>
              <a:rPr lang="el-GR" sz="2400" b="1" i="1" dirty="0" smtClean="0"/>
              <a:t> /μ</a:t>
            </a:r>
            <a:r>
              <a:rPr lang="en-US" sz="2400" b="1" i="1" dirty="0" smtClean="0"/>
              <a:t>l</a:t>
            </a:r>
            <a:r>
              <a:rPr lang="el-GR" sz="2400" b="1" i="1" dirty="0" smtClean="0"/>
              <a:t>)</a:t>
            </a:r>
            <a:endParaRPr lang="en-US" sz="2400" b="1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	</a:t>
            </a:r>
            <a:r>
              <a:rPr lang="el-GR" sz="2200" i="1" dirty="0" smtClean="0"/>
              <a:t>Λοιμώξεις</a:t>
            </a:r>
            <a:r>
              <a:rPr lang="en-US" sz="2400" dirty="0" smtClean="0"/>
              <a:t> </a:t>
            </a:r>
            <a:endParaRPr lang="el-GR" sz="2400" dirty="0" smtClean="0"/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	</a:t>
            </a:r>
            <a:r>
              <a:rPr lang="el-GR" sz="2000" dirty="0" smtClean="0"/>
              <a:t>(πνευμονία, σήψη, μηνιγγίτιδα, σηπτική αρθρίτιδα  λοιμώξεις  ουροποιητικού  	συστήματος, ……)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	</a:t>
            </a:r>
            <a:r>
              <a:rPr lang="el-GR" sz="2200" i="1" dirty="0" smtClean="0"/>
              <a:t>Αναιμία </a:t>
            </a:r>
            <a:r>
              <a:rPr lang="el-GR" sz="2200" i="1" dirty="0" err="1" smtClean="0"/>
              <a:t>Χρονίας</a:t>
            </a:r>
            <a:r>
              <a:rPr lang="el-GR" sz="2200" i="1" dirty="0" smtClean="0"/>
              <a:t> νόσου </a:t>
            </a:r>
          </a:p>
          <a:p>
            <a:pPr lvl="1">
              <a:lnSpc>
                <a:spcPct val="150000"/>
              </a:lnSpc>
            </a:pPr>
            <a:r>
              <a:rPr lang="el-GR" sz="2200" i="1" dirty="0" smtClean="0"/>
              <a:t>	Αιμορραγία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	</a:t>
            </a:r>
            <a:r>
              <a:rPr lang="el-GR" sz="2200" i="1" dirty="0" smtClean="0"/>
              <a:t>Έλλειψη σιδήρου σε βαριά σιδηροπενική αναιμία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-252536" y="0"/>
            <a:ext cx="93965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el-GR" sz="2800" b="1" dirty="0" smtClean="0"/>
              <a:t>Διαφορική διάγνωση στη</a:t>
            </a:r>
            <a:r>
              <a:rPr lang="el-GR" sz="2800" dirty="0" smtClean="0"/>
              <a:t> </a:t>
            </a:r>
            <a:r>
              <a:rPr lang="el-GR" sz="2800" b="1" dirty="0" err="1" smtClean="0"/>
              <a:t>Θρομβοκυτταραιμία</a:t>
            </a:r>
            <a:r>
              <a:rPr lang="el-GR" sz="2800" b="1" dirty="0" smtClean="0"/>
              <a:t> (3)</a:t>
            </a:r>
            <a:endParaRPr lang="el-GR" sz="2800" dirty="0" smtClean="0"/>
          </a:p>
          <a:p>
            <a:pPr lvl="3">
              <a:lnSpc>
                <a:spcPct val="150000"/>
              </a:lnSpc>
            </a:pPr>
            <a:endParaRPr lang="en-US" sz="2400" b="1" i="1" dirty="0" smtClean="0"/>
          </a:p>
          <a:p>
            <a:pPr lvl="3">
              <a:lnSpc>
                <a:spcPct val="150000"/>
              </a:lnSpc>
            </a:pPr>
            <a:r>
              <a:rPr lang="el-GR" sz="2400" b="1" i="1" dirty="0" smtClean="0"/>
              <a:t>Αντιδραστική </a:t>
            </a:r>
            <a:r>
              <a:rPr lang="el-GR" sz="2400" b="1" i="1" dirty="0" err="1" smtClean="0"/>
              <a:t>θρομβοκυττάρωση</a:t>
            </a:r>
            <a:r>
              <a:rPr lang="el-GR" sz="2400" b="1" i="1" dirty="0" smtClean="0"/>
              <a:t> (αιμοπετάλια ~ 10</a:t>
            </a:r>
            <a:r>
              <a:rPr lang="el-GR" sz="2400" b="1" i="1" baseline="30000" dirty="0" smtClean="0"/>
              <a:t>6</a:t>
            </a:r>
            <a:r>
              <a:rPr lang="el-GR" sz="2400" b="1" i="1" dirty="0" smtClean="0"/>
              <a:t> /μ</a:t>
            </a:r>
            <a:r>
              <a:rPr lang="en-US" sz="2400" b="1" i="1" dirty="0" smtClean="0"/>
              <a:t>l</a:t>
            </a:r>
            <a:r>
              <a:rPr lang="el-GR" sz="2400" b="1" i="1" dirty="0" smtClean="0"/>
              <a:t>)</a:t>
            </a:r>
            <a:endParaRPr lang="en-US" sz="2400" b="1" i="1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	</a:t>
            </a:r>
            <a:endParaRPr lang="el-GR" sz="2200" dirty="0" smtClean="0"/>
          </a:p>
          <a:p>
            <a:pPr lvl="2">
              <a:lnSpc>
                <a:spcPct val="150000"/>
              </a:lnSpc>
            </a:pPr>
            <a:r>
              <a:rPr lang="el-GR" sz="2200" b="1" dirty="0" smtClean="0"/>
              <a:t>Χρόνιες φλεγμονώδεις παθήσεις του εντέρου </a:t>
            </a:r>
            <a:r>
              <a:rPr lang="el-GR" sz="2200" dirty="0" smtClean="0"/>
              <a:t>(Ελκώδης κολίτιδα) </a:t>
            </a:r>
          </a:p>
          <a:p>
            <a:pPr lvl="2">
              <a:lnSpc>
                <a:spcPct val="150000"/>
              </a:lnSpc>
            </a:pPr>
            <a:r>
              <a:rPr lang="el-GR" sz="2200" b="1" dirty="0" smtClean="0"/>
              <a:t>Νοσήματα συνδετικού ιστού </a:t>
            </a:r>
          </a:p>
          <a:p>
            <a:pPr lvl="3">
              <a:lnSpc>
                <a:spcPct val="150000"/>
              </a:lnSpc>
            </a:pPr>
            <a:r>
              <a:rPr lang="el-GR" sz="2200" dirty="0" smtClean="0"/>
              <a:t>Ρευματοειδής αρθρίτιδα</a:t>
            </a:r>
          </a:p>
          <a:p>
            <a:pPr lvl="3">
              <a:lnSpc>
                <a:spcPct val="150000"/>
              </a:lnSpc>
            </a:pPr>
            <a:r>
              <a:rPr lang="el-GR" sz="2200" dirty="0" smtClean="0"/>
              <a:t>Ρευματική </a:t>
            </a:r>
            <a:r>
              <a:rPr lang="el-GR" sz="2200" dirty="0" err="1" smtClean="0"/>
              <a:t>πολυμυαλγία</a:t>
            </a:r>
            <a:endParaRPr lang="el-GR" sz="2200" dirty="0" smtClean="0"/>
          </a:p>
          <a:p>
            <a:pPr lvl="2">
              <a:lnSpc>
                <a:spcPct val="150000"/>
              </a:lnSpc>
            </a:pPr>
            <a:r>
              <a:rPr lang="el-GR" sz="2200" b="1" dirty="0" err="1" smtClean="0"/>
              <a:t>Αγγειΐτιδες</a:t>
            </a:r>
            <a:endParaRPr lang="el-GR" sz="2200" b="1" dirty="0" smtClean="0"/>
          </a:p>
          <a:p>
            <a:pPr lvl="2">
              <a:lnSpc>
                <a:spcPct val="150000"/>
              </a:lnSpc>
            </a:pPr>
            <a:r>
              <a:rPr lang="el-GR" sz="2200" dirty="0" smtClean="0"/>
              <a:t>Νόσος </a:t>
            </a:r>
            <a:r>
              <a:rPr lang="en-US" sz="2200" dirty="0" smtClean="0"/>
              <a:t>Kawasaki</a:t>
            </a:r>
            <a:endParaRPr lang="el-GR" sz="2200" dirty="0" smtClean="0"/>
          </a:p>
          <a:p>
            <a:pPr lvl="2">
              <a:lnSpc>
                <a:spcPct val="150000"/>
              </a:lnSpc>
            </a:pPr>
            <a:r>
              <a:rPr lang="el-GR" sz="2200" b="1" i="1" dirty="0" err="1" smtClean="0"/>
              <a:t>Φαρμακογενής</a:t>
            </a:r>
            <a:r>
              <a:rPr lang="el-GR" sz="2200" b="1" i="1" dirty="0" smtClean="0"/>
              <a:t> </a:t>
            </a:r>
            <a:r>
              <a:rPr lang="el-GR" sz="2200" b="1" i="1" dirty="0" err="1" smtClean="0"/>
              <a:t>θρομβοκυττάρωσης</a:t>
            </a:r>
            <a:r>
              <a:rPr lang="el-GR" sz="2200" b="1" i="1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l-GR" sz="2200" dirty="0" smtClean="0"/>
              <a:t>Κορτιζόνη</a:t>
            </a:r>
          </a:p>
          <a:p>
            <a:pPr lvl="2">
              <a:lnSpc>
                <a:spcPct val="150000"/>
              </a:lnSpc>
            </a:pPr>
            <a:r>
              <a:rPr lang="en-US" sz="2200" dirty="0" err="1" smtClean="0"/>
              <a:t>Vincristine</a:t>
            </a:r>
            <a:endParaRPr 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</a:pPr>
            <a:r>
              <a:rPr lang="el-GR" sz="2400" b="1" dirty="0" smtClean="0"/>
              <a:t>Διαφορική διάγνωση στη</a:t>
            </a:r>
            <a:r>
              <a:rPr lang="el-GR" sz="2400" dirty="0" smtClean="0"/>
              <a:t> </a:t>
            </a:r>
            <a:r>
              <a:rPr lang="el-GR" sz="2400" b="1" dirty="0" err="1" smtClean="0"/>
              <a:t>Θρομβοκυτταραιμία</a:t>
            </a:r>
            <a:r>
              <a:rPr lang="el-GR" sz="2400" b="1" dirty="0" smtClean="0"/>
              <a:t>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l-GR" sz="2200" b="1" dirty="0" smtClean="0"/>
          </a:p>
          <a:p>
            <a:pPr lvl="2">
              <a:lnSpc>
                <a:spcPct val="200000"/>
              </a:lnSpc>
            </a:pPr>
            <a:r>
              <a:rPr lang="el-GR" sz="2200" dirty="0" err="1" smtClean="0"/>
              <a:t>Μυελοϋπερλαστικά</a:t>
            </a:r>
            <a:r>
              <a:rPr lang="el-GR" sz="2200" dirty="0" smtClean="0"/>
              <a:t> νοσήματα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/>
              <a:t>Αληθής </a:t>
            </a:r>
            <a:r>
              <a:rPr lang="el-GR" sz="2200" dirty="0" err="1" smtClean="0"/>
              <a:t>Θρομβοκυτταραιμία</a:t>
            </a:r>
            <a:r>
              <a:rPr lang="el-GR" sz="2200" dirty="0" smtClean="0"/>
              <a:t> (50% </a:t>
            </a:r>
            <a:r>
              <a:rPr lang="en-US" sz="2200" dirty="0" smtClean="0"/>
              <a:t>Jak2 </a:t>
            </a:r>
            <a:r>
              <a:rPr lang="el-GR" sz="2200" dirty="0" smtClean="0"/>
              <a:t>μετάλλαξη)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/>
              <a:t>Αληθής </a:t>
            </a:r>
            <a:r>
              <a:rPr lang="el-GR" sz="2200" dirty="0" err="1" smtClean="0"/>
              <a:t>πολυκυτταραιμία</a:t>
            </a:r>
            <a:r>
              <a:rPr lang="el-GR" sz="2200" dirty="0" smtClean="0"/>
              <a:t> (95% </a:t>
            </a:r>
            <a:r>
              <a:rPr lang="en-US" sz="2200" dirty="0" smtClean="0"/>
              <a:t>Jak2 </a:t>
            </a:r>
            <a:r>
              <a:rPr lang="el-GR" sz="2200" dirty="0" smtClean="0"/>
              <a:t>μετάλλαξη)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/>
              <a:t>Χρόνια </a:t>
            </a:r>
            <a:r>
              <a:rPr lang="el-GR" sz="2200" dirty="0" err="1" smtClean="0"/>
              <a:t>Μυελογενής</a:t>
            </a:r>
            <a:r>
              <a:rPr lang="el-GR" sz="2200" dirty="0" smtClean="0"/>
              <a:t> Λευχαιμία</a:t>
            </a:r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dirty="0" smtClean="0"/>
              <a:t>Χρωμόσωμα </a:t>
            </a:r>
            <a:r>
              <a:rPr lang="en-US" sz="2200" dirty="0" smtClean="0"/>
              <a:t>Ph1 (+)</a:t>
            </a:r>
            <a:endParaRPr lang="el-GR" sz="2200" dirty="0" smtClean="0"/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dirty="0" smtClean="0"/>
              <a:t>Αναδιάταξη </a:t>
            </a:r>
            <a:r>
              <a:rPr lang="en-US" sz="2200" dirty="0" err="1" smtClean="0"/>
              <a:t>bcr-abl</a:t>
            </a:r>
            <a:r>
              <a:rPr lang="el-GR" sz="2200" dirty="0" smtClean="0"/>
              <a:t>(+)</a:t>
            </a:r>
          </a:p>
          <a:p>
            <a:pPr marL="1828800" lvl="3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2200" dirty="0" err="1" smtClean="0"/>
              <a:t>Μυελοΐνωση</a:t>
            </a:r>
            <a:endParaRPr lang="el-GR" sz="2200" dirty="0" smtClean="0"/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dirty="0" err="1" smtClean="0"/>
              <a:t>Ποικιλοκυττάρωση</a:t>
            </a:r>
            <a:r>
              <a:rPr lang="el-GR" sz="2200" dirty="0" smtClean="0"/>
              <a:t> με </a:t>
            </a:r>
            <a:r>
              <a:rPr lang="el-GR" sz="2200" dirty="0" err="1" smtClean="0"/>
              <a:t>δακρυοκύτταρα</a:t>
            </a:r>
            <a:r>
              <a:rPr lang="el-GR" sz="2200" dirty="0" smtClean="0"/>
              <a:t> στο αίμα</a:t>
            </a:r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dirty="0" err="1" smtClean="0"/>
              <a:t>Ερυθροβλάστες</a:t>
            </a:r>
            <a:r>
              <a:rPr lang="el-GR" sz="2200" dirty="0" smtClean="0"/>
              <a:t> </a:t>
            </a:r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dirty="0" smtClean="0"/>
              <a:t>Γιγάντια ανώμαλα αιμοπετάλια</a:t>
            </a:r>
          </a:p>
          <a:p>
            <a:pPr lvl="2">
              <a:lnSpc>
                <a:spcPct val="200000"/>
              </a:lnSpc>
            </a:pPr>
            <a:endParaRPr 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22048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dirty="0" smtClean="0"/>
              <a:t>Ερυθραιμία</a:t>
            </a:r>
          </a:p>
          <a:p>
            <a:pPr algn="ctr"/>
            <a:r>
              <a:rPr lang="el-GR" sz="4800" b="1" dirty="0" err="1" smtClean="0"/>
              <a:t>λευκοκυττάρωση</a:t>
            </a:r>
            <a:r>
              <a:rPr lang="el-GR" sz="4800" b="1" dirty="0" smtClean="0"/>
              <a:t> </a:t>
            </a:r>
            <a:r>
              <a:rPr lang="el-GR" sz="4800" b="1" dirty="0" err="1" smtClean="0"/>
              <a:t>θρομβοκυττάρωση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9672" y="1412776"/>
            <a:ext cx="594015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Διαγνωστική προσέγγιση</a:t>
            </a:r>
          </a:p>
          <a:p>
            <a:endParaRPr lang="el-GR" sz="3200" b="1" dirty="0" smtClean="0"/>
          </a:p>
          <a:p>
            <a:pPr>
              <a:lnSpc>
                <a:spcPct val="150000"/>
              </a:lnSpc>
            </a:pPr>
            <a:r>
              <a:rPr lang="el-GR" sz="2200" dirty="0" smtClean="0"/>
              <a:t>Ιστορικό-Φυσική εξέταση</a:t>
            </a:r>
          </a:p>
          <a:p>
            <a:pPr>
              <a:lnSpc>
                <a:spcPct val="150000"/>
              </a:lnSpc>
            </a:pPr>
            <a:r>
              <a:rPr lang="el-GR" sz="2200" dirty="0" err="1" smtClean="0"/>
              <a:t>Αιμοδιάγραμμα</a:t>
            </a:r>
            <a:r>
              <a:rPr lang="el-GR" sz="2200" dirty="0" smtClean="0"/>
              <a:t>- Επίχρισμα περιφερικού αίματος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l-GR" sz="2200" dirty="0" smtClean="0"/>
              <a:t>Εκτίμηση δεικτών φλεγμονής 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l-GR" sz="2200" dirty="0" smtClean="0"/>
              <a:t>Έλεγχος σιδήρου στο αίμα </a:t>
            </a:r>
          </a:p>
          <a:p>
            <a:pPr>
              <a:lnSpc>
                <a:spcPct val="150000"/>
              </a:lnSpc>
            </a:pPr>
            <a:r>
              <a:rPr lang="el-GR" sz="2200" dirty="0" err="1" smtClean="0"/>
              <a:t>Μυελόγραμμα</a:t>
            </a:r>
            <a:r>
              <a:rPr lang="el-GR" sz="2200" dirty="0" smtClean="0"/>
              <a:t> – </a:t>
            </a:r>
            <a:r>
              <a:rPr lang="el-GR" sz="2200" dirty="0" err="1" smtClean="0"/>
              <a:t>Οστεομυελική</a:t>
            </a:r>
            <a:r>
              <a:rPr lang="el-GR" sz="2200" dirty="0" smtClean="0"/>
              <a:t> βιοψία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Λευκοκύτταρα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WBC)</a:t>
            </a: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err="1" smtClean="0"/>
              <a:t>Εμπύρηνα</a:t>
            </a:r>
            <a:r>
              <a:rPr lang="el-GR" sz="2200" dirty="0" smtClean="0"/>
              <a:t> κύτταρα χωρίς ιδιαίτερο χρώμα (φ.τ:4300-10000/μ</a:t>
            </a:r>
            <a:r>
              <a:rPr lang="en-US" sz="2200" dirty="0" smtClean="0"/>
              <a:t>l)</a:t>
            </a:r>
            <a:endParaRPr lang="el-GR" sz="22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/>
              <a:t>Διακρίνονται σε: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κοκκιοκύτταρα (</a:t>
            </a:r>
            <a:r>
              <a:rPr lang="en-US" sz="2200" dirty="0" smtClean="0"/>
              <a:t>55% </a:t>
            </a:r>
            <a:r>
              <a:rPr lang="el-GR" sz="2200" dirty="0" smtClean="0"/>
              <a:t>ουδετερόφιλα,</a:t>
            </a:r>
            <a:r>
              <a:rPr lang="en-US" sz="2200" dirty="0" smtClean="0"/>
              <a:t>3%</a:t>
            </a:r>
            <a:r>
              <a:rPr lang="el-GR" sz="2200" dirty="0" smtClean="0"/>
              <a:t> </a:t>
            </a:r>
            <a:r>
              <a:rPr lang="el-GR" sz="2200" dirty="0" err="1" smtClean="0"/>
              <a:t>ηωσινόφιλα</a:t>
            </a:r>
            <a:r>
              <a:rPr lang="el-GR" sz="2200" dirty="0" smtClean="0"/>
              <a:t>,</a:t>
            </a:r>
            <a:r>
              <a:rPr lang="en-US" sz="2200" dirty="0" smtClean="0"/>
              <a:t>1% </a:t>
            </a:r>
            <a:r>
              <a:rPr lang="el-GR" sz="2200" dirty="0" err="1" smtClean="0"/>
              <a:t>βασεόφιλα</a:t>
            </a:r>
            <a:r>
              <a:rPr lang="el-GR" sz="2200" dirty="0" smtClean="0"/>
              <a:t>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Μονοκύτταρα</a:t>
            </a:r>
            <a:r>
              <a:rPr lang="en-US" sz="2200" dirty="0" smtClean="0"/>
              <a:t> (6%)</a:t>
            </a:r>
            <a:endParaRPr lang="el-GR" sz="2200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Λεμφοκύτταρα</a:t>
            </a:r>
            <a:r>
              <a:rPr lang="en-US" sz="2200" dirty="0" smtClean="0"/>
              <a:t> (35%)</a:t>
            </a:r>
            <a:endParaRPr lang="el-GR" sz="22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/>
              <a:t>Βιολογική αποστολή: άμυνα του οργανισμού έναντι ποικίλων βλαπτικών παραγόντων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l-GR" sz="16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59832" y="2708920"/>
            <a:ext cx="2817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err="1" smtClean="0"/>
              <a:t>Λευκοκυττάρωση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340768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/>
              <a:t>Διαφορική διάγνωση στη Απόλυτη </a:t>
            </a:r>
            <a:r>
              <a:rPr lang="el-GR" sz="2800" b="1" dirty="0" err="1" smtClean="0"/>
              <a:t>Λευκοκυττάρωση</a:t>
            </a:r>
            <a:r>
              <a:rPr lang="el-GR" sz="2800" b="1" dirty="0" smtClean="0"/>
              <a:t> (4)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endParaRPr lang="el-GR" sz="2800" b="1" dirty="0" smtClean="0"/>
          </a:p>
          <a:p>
            <a:pPr lvl="4">
              <a:lnSpc>
                <a:spcPct val="150000"/>
              </a:lnSpc>
            </a:pPr>
            <a:r>
              <a:rPr lang="el-GR" sz="2400" b="1" dirty="0" smtClean="0"/>
              <a:t>Ενδοκρινή νοσήματα</a:t>
            </a:r>
            <a:endParaRPr lang="el-GR" sz="2400" dirty="0" smtClean="0"/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Σύνδρομο</a:t>
            </a:r>
            <a:r>
              <a:rPr lang="en-US" sz="2400" dirty="0" smtClean="0"/>
              <a:t>/</a:t>
            </a:r>
            <a:r>
              <a:rPr lang="el-GR" sz="2400" dirty="0" smtClean="0"/>
              <a:t>Νόσος </a:t>
            </a:r>
            <a:r>
              <a:rPr lang="en-US" sz="2400" dirty="0" smtClean="0"/>
              <a:t>Cushing's syndrome</a:t>
            </a:r>
            <a:endParaRPr lang="el-GR" sz="2400" dirty="0" smtClean="0"/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err="1" smtClean="0"/>
              <a:t>Ιατρογενές</a:t>
            </a:r>
            <a:r>
              <a:rPr lang="el-GR" sz="2400" dirty="0" smtClean="0"/>
              <a:t> </a:t>
            </a:r>
            <a:r>
              <a:rPr lang="en-US" sz="2400" dirty="0" smtClean="0"/>
              <a:t>Cushing</a:t>
            </a:r>
            <a:r>
              <a:rPr lang="el-GR" sz="2400" dirty="0" smtClean="0"/>
              <a:t> από χρήση κορτιζόνης        </a:t>
            </a:r>
          </a:p>
          <a:p>
            <a:pPr marL="2286000" lvl="4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err="1" smtClean="0"/>
              <a:t>Φαιοχρωμοκύττωμα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9552" y="0"/>
            <a:ext cx="8028384" cy="661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Διαφορική διάγνωση στη </a:t>
            </a:r>
            <a:r>
              <a:rPr lang="el-GR" sz="2400" b="1" dirty="0" err="1" smtClean="0"/>
              <a:t>Λευκοκυττάρωση</a:t>
            </a:r>
            <a:r>
              <a:rPr lang="en-US" sz="2400" b="1" dirty="0" smtClean="0"/>
              <a:t> (3)</a:t>
            </a:r>
            <a:endParaRPr lang="el-GR" sz="2400" b="1" dirty="0" smtClean="0"/>
          </a:p>
          <a:p>
            <a:pPr>
              <a:lnSpc>
                <a:spcPct val="150000"/>
              </a:lnSpc>
            </a:pPr>
            <a:r>
              <a:rPr lang="el-GR" sz="2200" b="1" dirty="0" smtClean="0"/>
              <a:t>Κακοήθειες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/>
              <a:t>Συμπαγείς όγκοι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/>
              <a:t>Αιματολογικές κακοήθειες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err="1" smtClean="0"/>
              <a:t>Λεμφοϋπερπλαστικά</a:t>
            </a:r>
            <a:r>
              <a:rPr lang="el-GR" sz="2200" i="1" dirty="0" smtClean="0"/>
              <a:t> νοσήματα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sz="2200" dirty="0" smtClean="0"/>
              <a:t>Λεμφώματα με λευχαιμική έκφραση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sz="2200" dirty="0" err="1" smtClean="0"/>
              <a:t>Χρονία</a:t>
            </a:r>
            <a:r>
              <a:rPr lang="el-GR" sz="2200" dirty="0" smtClean="0"/>
              <a:t> </a:t>
            </a:r>
            <a:r>
              <a:rPr lang="el-GR" sz="2200" dirty="0" err="1" smtClean="0"/>
              <a:t>λεμφογενής</a:t>
            </a:r>
            <a:r>
              <a:rPr lang="el-GR" sz="2200" dirty="0" smtClean="0"/>
              <a:t> λευχαιμία </a:t>
            </a:r>
          </a:p>
          <a:p>
            <a:pPr marL="1371600" lvl="2" indent="-457200"/>
            <a:r>
              <a:rPr lang="el-GR" sz="2200" dirty="0" smtClean="0"/>
              <a:t>Κλινική εικόνα </a:t>
            </a:r>
            <a:r>
              <a:rPr lang="en-US" sz="2200" dirty="0" smtClean="0"/>
              <a:t>- </a:t>
            </a:r>
            <a:r>
              <a:rPr lang="el-GR" sz="2200" dirty="0" smtClean="0"/>
              <a:t>Απόλυτη λεμφοκυττάρωση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err="1" smtClean="0"/>
              <a:t>Μυελοϋπερπλαστικά</a:t>
            </a:r>
            <a:r>
              <a:rPr lang="el-GR" sz="2200" i="1" dirty="0" smtClean="0"/>
              <a:t> νοσήματα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Αληθής </a:t>
            </a:r>
            <a:r>
              <a:rPr lang="el-GR" sz="2200" dirty="0" err="1" smtClean="0"/>
              <a:t>πολυκυτταραιμία</a:t>
            </a:r>
            <a:r>
              <a:rPr lang="el-GR" sz="2200" dirty="0" smtClean="0"/>
              <a:t>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sz="2200" dirty="0" err="1" smtClean="0"/>
              <a:t>Χρονία</a:t>
            </a:r>
            <a:r>
              <a:rPr lang="el-GR" sz="2200" dirty="0" smtClean="0"/>
              <a:t> </a:t>
            </a:r>
            <a:r>
              <a:rPr lang="el-GR" sz="2200" dirty="0" err="1" smtClean="0"/>
              <a:t>Μυελογενής</a:t>
            </a:r>
            <a:r>
              <a:rPr lang="el-GR" sz="2200" dirty="0" smtClean="0"/>
              <a:t> Λευχαιμία </a:t>
            </a:r>
          </a:p>
          <a:p>
            <a:pPr marL="1371600" lvl="2" indent="-457200"/>
            <a:r>
              <a:rPr lang="el-GR" sz="2200" dirty="0" smtClean="0"/>
              <a:t>αριστερή στροφή στο επίχρισμα αίματος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sz="2200" dirty="0" smtClean="0"/>
              <a:t>Οξείες Λευχαιμίες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2200" dirty="0" smtClean="0"/>
              <a:t>παρουσία βλαστικών κυττάρων στο επίχρισμα αίματος       ανάλογη κλινική εικόνα</a:t>
            </a:r>
            <a:endParaRPr lang="el-G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2 - Ορθογώνιο"/>
          <p:cNvSpPr>
            <a:spLocks noChangeArrowheads="1"/>
          </p:cNvSpPr>
          <p:nvPr/>
        </p:nvSpPr>
        <p:spPr bwMode="auto">
          <a:xfrm>
            <a:off x="0" y="27082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6000" b="1">
                <a:latin typeface="Calibri" pitchFamily="34" charset="0"/>
              </a:rPr>
              <a:t>Λευκοκυττάρωση</a:t>
            </a:r>
            <a:endParaRPr lang="el-GR" sz="6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765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Λευκοκύτταρα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WBC)</a:t>
            </a: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752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smtClean="0"/>
              <a:t>Εμπύρηνα κύτταρα με φυσιολογικό αριθμό 4000-10000/μ</a:t>
            </a:r>
            <a:r>
              <a:rPr lang="en-US" sz="2200" smtClean="0"/>
              <a:t>l</a:t>
            </a:r>
            <a:endParaRPr lang="el-GR" sz="22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smtClean="0"/>
              <a:t>Διακρίνονται σε: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smtClean="0"/>
              <a:t>κοκκιοκύτταρα (</a:t>
            </a:r>
            <a:r>
              <a:rPr lang="en-US" sz="2200" smtClean="0"/>
              <a:t>55% </a:t>
            </a:r>
            <a:r>
              <a:rPr lang="el-GR" sz="2200" smtClean="0"/>
              <a:t>ουδετερόφιλα,</a:t>
            </a:r>
            <a:r>
              <a:rPr lang="en-US" sz="2200" smtClean="0"/>
              <a:t>3%</a:t>
            </a:r>
            <a:r>
              <a:rPr lang="el-GR" sz="2200" smtClean="0"/>
              <a:t> ηωσινόφιλα,</a:t>
            </a:r>
            <a:r>
              <a:rPr lang="en-US" sz="2200" smtClean="0"/>
              <a:t>1% </a:t>
            </a:r>
            <a:r>
              <a:rPr lang="el-GR" sz="2200" smtClean="0"/>
              <a:t>βασεόφιλα)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smtClean="0"/>
              <a:t>Μονοκύτταρα</a:t>
            </a:r>
            <a:r>
              <a:rPr lang="en-US" sz="2200" smtClean="0"/>
              <a:t> (6%)</a:t>
            </a:r>
            <a:endParaRPr lang="el-GR" sz="220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smtClean="0"/>
              <a:t>Λεμφοκύτταρα</a:t>
            </a:r>
            <a:r>
              <a:rPr lang="en-US" sz="2200" smtClean="0"/>
              <a:t> (35%)</a:t>
            </a:r>
            <a:endParaRPr lang="el-GR" sz="22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smtClean="0"/>
              <a:t>Βιολογική αποστολή: άμυνα του οργανισμού έναντι ποικίλων βλαπτικών παραγόντων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l-G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Ορθογώνιο"/>
          <p:cNvSpPr>
            <a:spLocks noChangeArrowheads="1"/>
          </p:cNvSpPr>
          <p:nvPr/>
        </p:nvSpPr>
        <p:spPr bwMode="auto">
          <a:xfrm>
            <a:off x="0" y="5492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>
                <a:latin typeface="Calibri" pitchFamily="34" charset="0"/>
              </a:rPr>
              <a:t>Διαφορική διάγνωση στη Απόλυτη Λευκοκυττάρωση</a:t>
            </a:r>
            <a:r>
              <a:rPr lang="en-US" sz="2800" b="1">
                <a:latin typeface="Calibri" pitchFamily="34" charset="0"/>
              </a:rPr>
              <a:t> (</a:t>
            </a:r>
            <a:r>
              <a:rPr lang="el-GR" sz="2800" b="1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l-GR" sz="2400" b="1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200" b="1">
                <a:latin typeface="Calibri" pitchFamily="34" charset="0"/>
              </a:rPr>
              <a:t>Λοιμώδη νοσήματα </a:t>
            </a:r>
            <a:endParaRPr lang="en-US" sz="2200" b="1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l-GR" sz="2200" b="1">
              <a:latin typeface="Calibri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Βακτηριακές λοιμώξεις</a:t>
            </a:r>
            <a:r>
              <a:rPr lang="en-US" sz="2200">
                <a:latin typeface="Calibri" pitchFamily="34" charset="0"/>
              </a:rPr>
              <a:t> - </a:t>
            </a:r>
            <a:r>
              <a:rPr lang="el-GR" sz="2200">
                <a:latin typeface="Calibri" pitchFamily="34" charset="0"/>
              </a:rPr>
              <a:t>Σηψαιμία </a:t>
            </a:r>
            <a:r>
              <a:rPr lang="en-US" sz="2200">
                <a:latin typeface="Calibri" pitchFamily="34" charset="0"/>
              </a:rPr>
              <a:t>(</a:t>
            </a:r>
            <a:r>
              <a:rPr lang="el-GR" sz="2200">
                <a:latin typeface="Calibri" pitchFamily="34" charset="0"/>
              </a:rPr>
              <a:t>Πολυμορφοπυρηνικός τύπος)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Ψευδομεμβρανώδης κολίτις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Αντιδραστική λευκοκυττάρωση συνοδεύουσα χρόνιες λοιμώξεις</a:t>
            </a:r>
          </a:p>
          <a:p>
            <a:pPr lvl="1">
              <a:lnSpc>
                <a:spcPct val="200000"/>
              </a:lnSpc>
            </a:pPr>
            <a:r>
              <a:rPr lang="el-GR" sz="2200">
                <a:latin typeface="Calibri" pitchFamily="34" charset="0"/>
              </a:rPr>
              <a:t>Λευχαιμοειδής αντίδραση (π.χ. </a:t>
            </a:r>
            <a:r>
              <a:rPr lang="en-US" sz="2200">
                <a:latin typeface="Calibri" pitchFamily="34" charset="0"/>
              </a:rPr>
              <a:t>TBC)</a:t>
            </a:r>
            <a:endParaRPr lang="el-GR" sz="2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00113" y="0"/>
            <a:ext cx="7343775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Διαφορική διάγνωση στη Απόλυτη </a:t>
            </a:r>
            <a:r>
              <a:rPr lang="el-GR" sz="2400" b="1" dirty="0" err="1">
                <a:latin typeface="+mn-lt"/>
                <a:cs typeface="+mn-cs"/>
              </a:rPr>
              <a:t>Λευκοκυττάρωση</a:t>
            </a:r>
            <a:r>
              <a:rPr lang="en-US" sz="2400" b="1" dirty="0">
                <a:latin typeface="+mn-lt"/>
                <a:cs typeface="+mn-cs"/>
              </a:rPr>
              <a:t> (</a:t>
            </a:r>
            <a:r>
              <a:rPr lang="el-GR" sz="2400" b="1" dirty="0">
                <a:latin typeface="+mn-lt"/>
                <a:cs typeface="+mn-cs"/>
              </a:rPr>
              <a:t>3</a:t>
            </a:r>
            <a:r>
              <a:rPr lang="en-US" sz="2400" b="1" dirty="0">
                <a:latin typeface="+mn-lt"/>
                <a:cs typeface="+mn-cs"/>
              </a:rPr>
              <a:t>)</a:t>
            </a:r>
            <a:endParaRPr lang="el-GR" sz="24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200" b="1" dirty="0">
                <a:latin typeface="+mn-lt"/>
                <a:cs typeface="+mn-cs"/>
              </a:rPr>
              <a:t>Φλεγμονώδη νοσήματα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Ιδιοπαθή Φλεγμονώδη νοσήματα του εντέρου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200" b="1" dirty="0">
                <a:latin typeface="+mn-lt"/>
                <a:cs typeface="+mn-cs"/>
              </a:rPr>
              <a:t>Νοσήματα συνδετικού ιστού-Αγγειΐτιδες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Ρευματοειδής αρθρίτιδα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Νόσος του </a:t>
            </a:r>
            <a:r>
              <a:rPr lang="en-US" sz="2200" dirty="0">
                <a:latin typeface="+mn-lt"/>
                <a:cs typeface="+mn-cs"/>
              </a:rPr>
              <a:t>Still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Ρευματική </a:t>
            </a:r>
            <a:r>
              <a:rPr lang="el-GR" sz="2200" dirty="0" err="1">
                <a:latin typeface="+mn-lt"/>
                <a:cs typeface="+mn-cs"/>
              </a:rPr>
              <a:t>πολυμυαλγία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Κροταφική αρτηρίτιδα</a:t>
            </a:r>
            <a:endParaRPr lang="en-US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Οζώδης </a:t>
            </a:r>
            <a:r>
              <a:rPr lang="el-GR" sz="2200" dirty="0" err="1">
                <a:latin typeface="+mn-lt"/>
                <a:cs typeface="+mn-cs"/>
              </a:rPr>
              <a:t>πολυαρτηρίτιδα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Μικροσκοπική </a:t>
            </a:r>
            <a:r>
              <a:rPr lang="el-GR" sz="2200" dirty="0" err="1">
                <a:latin typeface="+mn-lt"/>
                <a:cs typeface="+mn-cs"/>
              </a:rPr>
              <a:t>πολυαγγειΐτιδα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Νόσος </a:t>
            </a:r>
            <a:r>
              <a:rPr lang="en-US" sz="2200" dirty="0">
                <a:latin typeface="+mn-lt"/>
                <a:cs typeface="+mn-cs"/>
              </a:rPr>
              <a:t>Wegener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Σύνδρομο </a:t>
            </a:r>
            <a:r>
              <a:rPr lang="en-US" sz="2200" dirty="0" err="1">
                <a:latin typeface="+mn-lt"/>
                <a:cs typeface="+mn-cs"/>
              </a:rPr>
              <a:t>Churg</a:t>
            </a:r>
            <a:r>
              <a:rPr lang="en-US" sz="2200" dirty="0">
                <a:latin typeface="+mn-lt"/>
                <a:cs typeface="+mn-cs"/>
              </a:rPr>
              <a:t>-Strauss</a:t>
            </a:r>
            <a:endParaRPr lang="el-GR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341438"/>
            <a:ext cx="9144000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Διαφορική διάγνωση στη Απόλυτη </a:t>
            </a:r>
            <a:r>
              <a:rPr lang="el-GR" sz="2800" b="1" dirty="0" err="1">
                <a:latin typeface="+mn-lt"/>
                <a:cs typeface="+mn-cs"/>
              </a:rPr>
              <a:t>Λευκοκυττάρωση</a:t>
            </a:r>
            <a:r>
              <a:rPr lang="el-GR" sz="2800" b="1" dirty="0">
                <a:latin typeface="+mn-lt"/>
                <a:cs typeface="+mn-cs"/>
              </a:rPr>
              <a:t> (4)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 </a:t>
            </a:r>
            <a:endParaRPr lang="el-GR" sz="2800" b="1" dirty="0">
              <a:latin typeface="+mn-lt"/>
              <a:cs typeface="+mn-cs"/>
            </a:endParaRPr>
          </a:p>
          <a:p>
            <a:pPr lvl="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Ενδοκρινή νοσήματα</a:t>
            </a:r>
            <a:endParaRPr lang="el-GR" sz="2400" dirty="0">
              <a:latin typeface="+mn-lt"/>
              <a:cs typeface="+mn-cs"/>
            </a:endParaRPr>
          </a:p>
          <a:p>
            <a:pPr marL="22860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>
                <a:latin typeface="+mn-lt"/>
                <a:cs typeface="+mn-cs"/>
              </a:rPr>
              <a:t>Σύνδρομο</a:t>
            </a:r>
            <a:r>
              <a:rPr lang="en-US" sz="2400" dirty="0">
                <a:latin typeface="+mn-lt"/>
                <a:cs typeface="+mn-cs"/>
              </a:rPr>
              <a:t>/</a:t>
            </a:r>
            <a:r>
              <a:rPr lang="el-GR" sz="2400" dirty="0">
                <a:latin typeface="+mn-lt"/>
                <a:cs typeface="+mn-cs"/>
              </a:rPr>
              <a:t>Νόσος </a:t>
            </a:r>
            <a:r>
              <a:rPr lang="en-US" sz="2400" dirty="0">
                <a:latin typeface="+mn-lt"/>
                <a:cs typeface="+mn-cs"/>
              </a:rPr>
              <a:t>Cushing‘s</a:t>
            </a:r>
          </a:p>
          <a:p>
            <a:pPr marL="22860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 err="1">
                <a:latin typeface="+mn-lt"/>
                <a:cs typeface="+mn-cs"/>
              </a:rPr>
              <a:t>Ιατρογενές</a:t>
            </a:r>
            <a:r>
              <a:rPr lang="el-GR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Cushing</a:t>
            </a:r>
            <a:r>
              <a:rPr lang="el-GR" sz="2400" dirty="0">
                <a:latin typeface="+mn-lt"/>
                <a:cs typeface="+mn-cs"/>
              </a:rPr>
              <a:t> από χρήση κορτιζόνης        </a:t>
            </a:r>
          </a:p>
          <a:p>
            <a:pPr marL="22860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 err="1">
                <a:latin typeface="+mn-lt"/>
                <a:cs typeface="+mn-cs"/>
              </a:rPr>
              <a:t>Φαιοχρωμοκύττωμα</a:t>
            </a:r>
            <a:r>
              <a:rPr lang="el-GR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9750" y="0"/>
            <a:ext cx="8027988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Διαφορική διάγνωση στη </a:t>
            </a:r>
            <a:r>
              <a:rPr lang="el-GR" sz="2400" b="1" dirty="0" err="1">
                <a:latin typeface="+mn-lt"/>
                <a:cs typeface="+mn-cs"/>
              </a:rPr>
              <a:t>Λευκοκυττάρωση</a:t>
            </a:r>
            <a:r>
              <a:rPr lang="en-US" sz="2400" b="1" dirty="0">
                <a:latin typeface="+mn-lt"/>
                <a:cs typeface="+mn-cs"/>
              </a:rPr>
              <a:t> (3)</a:t>
            </a:r>
            <a:endParaRPr lang="el-GR" sz="2400" b="1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Κακοήθειες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i="1" dirty="0">
                <a:latin typeface="+mn-lt"/>
                <a:cs typeface="+mn-cs"/>
              </a:rPr>
              <a:t>Συμπαγείς όγκοι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i="1" dirty="0">
                <a:latin typeface="+mn-lt"/>
                <a:cs typeface="+mn-cs"/>
              </a:rPr>
              <a:t>Αιματολογικές κακοήθειες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i="1" dirty="0" err="1">
                <a:latin typeface="+mn-lt"/>
                <a:cs typeface="+mn-cs"/>
              </a:rPr>
              <a:t>Λεμφοϋπερπλαστικά</a:t>
            </a:r>
            <a:r>
              <a:rPr lang="el-GR" sz="2200" i="1" dirty="0">
                <a:latin typeface="+mn-lt"/>
                <a:cs typeface="+mn-cs"/>
              </a:rPr>
              <a:t> νοσήματα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Λεμφώματα με λευχαιμική έκφραση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Χρονία</a:t>
            </a:r>
            <a:r>
              <a:rPr lang="el-GR" sz="2200" dirty="0">
                <a:latin typeface="+mn-lt"/>
                <a:cs typeface="+mn-cs"/>
              </a:rPr>
              <a:t> </a:t>
            </a:r>
            <a:r>
              <a:rPr lang="el-GR" sz="2200" dirty="0" err="1">
                <a:latin typeface="+mn-lt"/>
                <a:cs typeface="+mn-cs"/>
              </a:rPr>
              <a:t>λεμφογενής</a:t>
            </a:r>
            <a:r>
              <a:rPr lang="el-GR" sz="2200" dirty="0">
                <a:latin typeface="+mn-lt"/>
                <a:cs typeface="+mn-cs"/>
              </a:rPr>
              <a:t> λευχαιμία 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Κλινική εικόνα </a:t>
            </a:r>
            <a:r>
              <a:rPr lang="en-US" sz="2200" dirty="0">
                <a:latin typeface="+mn-lt"/>
                <a:cs typeface="+mn-cs"/>
              </a:rPr>
              <a:t>- </a:t>
            </a:r>
            <a:r>
              <a:rPr lang="el-GR" sz="2200" dirty="0">
                <a:latin typeface="+mn-lt"/>
                <a:cs typeface="+mn-cs"/>
              </a:rPr>
              <a:t>Απόλυτη λεμφοκυττάρωση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i="1" dirty="0" err="1">
                <a:latin typeface="+mn-lt"/>
                <a:cs typeface="+mn-cs"/>
              </a:rPr>
              <a:t>Μυελοϋπερπλαστικά</a:t>
            </a:r>
            <a:r>
              <a:rPr lang="el-GR" sz="2200" i="1" dirty="0">
                <a:latin typeface="+mn-lt"/>
                <a:cs typeface="+mn-cs"/>
              </a:rPr>
              <a:t> νοσήματα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Αληθής </a:t>
            </a:r>
            <a:r>
              <a:rPr lang="el-GR" sz="2200" dirty="0" err="1">
                <a:latin typeface="+mn-lt"/>
                <a:cs typeface="+mn-cs"/>
              </a:rPr>
              <a:t>πολυκυτταραιμία</a:t>
            </a:r>
            <a:r>
              <a:rPr lang="el-GR" sz="2200" dirty="0">
                <a:latin typeface="+mn-lt"/>
                <a:cs typeface="+mn-cs"/>
              </a:rPr>
              <a:t>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Χρονία</a:t>
            </a:r>
            <a:r>
              <a:rPr lang="el-GR" sz="2200" dirty="0">
                <a:latin typeface="+mn-lt"/>
                <a:cs typeface="+mn-cs"/>
              </a:rPr>
              <a:t> </a:t>
            </a:r>
            <a:r>
              <a:rPr lang="el-GR" sz="2200" dirty="0" err="1">
                <a:latin typeface="+mn-lt"/>
                <a:cs typeface="+mn-cs"/>
              </a:rPr>
              <a:t>Μυελογενής</a:t>
            </a:r>
            <a:r>
              <a:rPr lang="el-GR" sz="2200" dirty="0">
                <a:latin typeface="+mn-lt"/>
                <a:cs typeface="+mn-cs"/>
              </a:rPr>
              <a:t> Λευχαιμία </a:t>
            </a:r>
            <a:endParaRPr lang="el-GR" sz="2000" dirty="0">
              <a:latin typeface="+mn-lt"/>
              <a:cs typeface="+mn-cs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</a:t>
            </a:r>
            <a:r>
              <a:rPr lang="el-GR" sz="2000" dirty="0">
                <a:latin typeface="+mn-lt"/>
                <a:cs typeface="+mn-cs"/>
              </a:rPr>
              <a:t>αριστερή στροφή στο επίχρισμα αίματος</a:t>
            </a:r>
            <a:r>
              <a:rPr lang="en-US" sz="2000" dirty="0">
                <a:latin typeface="+mn-lt"/>
                <a:cs typeface="+mn-cs"/>
              </a:rPr>
              <a:t>)</a:t>
            </a:r>
            <a:endParaRPr lang="el-GR" sz="2000" dirty="0">
              <a:latin typeface="+mn-lt"/>
              <a:cs typeface="+mn-cs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Οξείες Λευχαιμίες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+mn-lt"/>
                <a:cs typeface="+mn-cs"/>
              </a:rPr>
              <a:t>παρουσία βλαστικών κυττάρων στο επίχρισμα αίματος       ανάλογη κλινική εικόνα</a:t>
            </a:r>
            <a:endParaRPr lang="el-GR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396413" cy="695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  <a:cs typeface="+mn-cs"/>
              </a:rPr>
              <a:t>Πολυμορφοπύρηνο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1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Πολύλοβο</a:t>
            </a:r>
            <a:r>
              <a:rPr lang="el-GR" sz="2200" dirty="0">
                <a:latin typeface="+mn-lt"/>
                <a:cs typeface="+mn-cs"/>
              </a:rPr>
              <a:t> (</a:t>
            </a:r>
            <a:r>
              <a:rPr lang="en-US" sz="2200" dirty="0">
                <a:latin typeface="+mn-lt"/>
                <a:cs typeface="+mn-cs"/>
              </a:rPr>
              <a:t>2-5</a:t>
            </a:r>
            <a:r>
              <a:rPr lang="el-GR" sz="2200" dirty="0">
                <a:latin typeface="+mn-lt"/>
                <a:cs typeface="+mn-cs"/>
              </a:rPr>
              <a:t> λοβοί) λευκό αιμοσφαίριο </a:t>
            </a:r>
            <a:endParaRPr lang="en-US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με παρουσία κοκκίων στο κυτταρόπλασμα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με κύρια λειτουργία τη Φαγοκυττάρωση 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b="1" dirty="0" err="1">
                <a:latin typeface="+mn-lt"/>
                <a:cs typeface="+mn-cs"/>
              </a:rPr>
              <a:t>Αζουρόφιλα</a:t>
            </a:r>
            <a:r>
              <a:rPr lang="el-GR" b="1" dirty="0">
                <a:latin typeface="+mn-lt"/>
                <a:cs typeface="+mn-cs"/>
              </a:rPr>
              <a:t> κοκκία</a:t>
            </a:r>
            <a:r>
              <a:rPr lang="el-GR" dirty="0">
                <a:latin typeface="+mn-lt"/>
                <a:cs typeface="+mn-cs"/>
              </a:rPr>
              <a:t> σε νεαρά ουδετερόφιλα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(κατιονικές </a:t>
            </a:r>
            <a:r>
              <a:rPr lang="el-GR" dirty="0" err="1">
                <a:latin typeface="+mn-lt"/>
                <a:cs typeface="+mn-cs"/>
              </a:rPr>
              <a:t>πρωτείνες</a:t>
            </a:r>
            <a:r>
              <a:rPr lang="el-GR" dirty="0">
                <a:latin typeface="+mn-lt"/>
                <a:cs typeface="+mn-cs"/>
              </a:rPr>
              <a:t>, πρωτεολυτικά ένζυμα </a:t>
            </a:r>
            <a:r>
              <a:rPr lang="en-US" dirty="0" err="1">
                <a:latin typeface="+mn-lt"/>
                <a:cs typeface="+mn-cs"/>
              </a:rPr>
              <a:t>cathepsin</a:t>
            </a:r>
            <a:r>
              <a:rPr lang="en-US" dirty="0">
                <a:latin typeface="+mn-lt"/>
                <a:cs typeface="+mn-cs"/>
              </a:rPr>
              <a:t> G</a:t>
            </a:r>
            <a:r>
              <a:rPr lang="el-GR" dirty="0">
                <a:latin typeface="+mn-lt"/>
                <a:cs typeface="+mn-cs"/>
              </a:rPr>
              <a:t>, </a:t>
            </a:r>
            <a:r>
              <a:rPr lang="el-GR" dirty="0" err="1">
                <a:latin typeface="+mn-lt"/>
                <a:cs typeface="+mn-cs"/>
              </a:rPr>
              <a:t>λυσοζύμη</a:t>
            </a:r>
            <a:r>
              <a:rPr lang="el-GR" dirty="0">
                <a:latin typeface="+mn-lt"/>
                <a:cs typeface="+mn-cs"/>
              </a:rPr>
              <a:t>, </a:t>
            </a:r>
            <a:r>
              <a:rPr lang="el-GR" dirty="0" err="1">
                <a:latin typeface="+mn-lt"/>
                <a:cs typeface="+mn-cs"/>
              </a:rPr>
              <a:t>μυελουπεροξειδάση</a:t>
            </a:r>
            <a:r>
              <a:rPr lang="el-GR" dirty="0">
                <a:latin typeface="+mn-lt"/>
                <a:cs typeface="+mn-cs"/>
              </a:rPr>
              <a:t>)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b="1" dirty="0">
                <a:latin typeface="+mn-lt"/>
                <a:cs typeface="+mn-cs"/>
              </a:rPr>
              <a:t>Ειδικά κοκκία </a:t>
            </a:r>
            <a:r>
              <a:rPr lang="el-GR" dirty="0">
                <a:latin typeface="+mn-lt"/>
                <a:cs typeface="+mn-cs"/>
              </a:rPr>
              <a:t>σε ώριμα ουδετερόφιλα  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	(συμμετέχουν στο σχηματισμό τοξικών οξειδίων, </a:t>
            </a:r>
            <a:r>
              <a:rPr lang="el-GR" dirty="0" err="1">
                <a:latin typeface="+mn-lt"/>
                <a:cs typeface="+mn-cs"/>
              </a:rPr>
              <a:t>λυσοζύμης</a:t>
            </a:r>
            <a:r>
              <a:rPr lang="el-GR" dirty="0">
                <a:latin typeface="+mn-lt"/>
                <a:cs typeface="+mn-cs"/>
              </a:rPr>
              <a:t> και </a:t>
            </a:r>
            <a:r>
              <a:rPr lang="el-GR" dirty="0" err="1">
                <a:latin typeface="+mn-lt"/>
                <a:cs typeface="+mn-cs"/>
              </a:rPr>
              <a:t>λακτοφερίνης</a:t>
            </a:r>
            <a:r>
              <a:rPr lang="el-GR" dirty="0">
                <a:latin typeface="+mn-lt"/>
                <a:cs typeface="+mn-cs"/>
              </a:rPr>
              <a:t>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Παράγεται στο μυελό των οστών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Η παρουσία του στο αίμα ρυθμίζεται από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dirty="0">
                <a:latin typeface="+mn-lt"/>
                <a:cs typeface="+mn-cs"/>
              </a:rPr>
              <a:t>Συμπλήρωμα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dirty="0" err="1">
                <a:latin typeface="+mn-lt"/>
                <a:cs typeface="+mn-cs"/>
              </a:rPr>
              <a:t>Κυτοκίνες</a:t>
            </a:r>
            <a:r>
              <a:rPr lang="el-GR" sz="2000" dirty="0">
                <a:latin typeface="+mn-lt"/>
                <a:cs typeface="+mn-cs"/>
              </a:rPr>
              <a:t> όπως  (</a:t>
            </a:r>
            <a:r>
              <a:rPr lang="en-US" sz="2000" dirty="0">
                <a:latin typeface="+mn-lt"/>
                <a:cs typeface="+mn-cs"/>
              </a:rPr>
              <a:t>IL-1</a:t>
            </a:r>
            <a:r>
              <a:rPr lang="el-GR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TNF</a:t>
            </a:r>
            <a:r>
              <a:rPr lang="en-US" sz="2000" dirty="0">
                <a:latin typeface="+mn-lt"/>
                <a:cs typeface="+mn-cs"/>
              </a:rPr>
              <a:t>-</a:t>
            </a:r>
            <a:r>
              <a:rPr lang="el-GR" sz="2000" dirty="0">
                <a:latin typeface="+mn-lt"/>
                <a:cs typeface="+mn-cs"/>
              </a:rPr>
              <a:t>α προάγων τον </a:t>
            </a:r>
            <a:r>
              <a:rPr lang="en-US" sz="2000" dirty="0" err="1">
                <a:latin typeface="+mn-lt"/>
                <a:cs typeface="+mn-cs"/>
              </a:rPr>
              <a:t>VEGF</a:t>
            </a:r>
            <a:r>
              <a:rPr lang="en-US" sz="2000" dirty="0">
                <a:latin typeface="+mn-lt"/>
                <a:cs typeface="+mn-cs"/>
              </a:rPr>
              <a:t>, Interferon</a:t>
            </a:r>
            <a:r>
              <a:rPr lang="el-GR" sz="2000" dirty="0">
                <a:latin typeface="+mn-lt"/>
                <a:cs typeface="+mn-cs"/>
              </a:rPr>
              <a:t> </a:t>
            </a:r>
            <a:r>
              <a:rPr lang="el-GR" sz="2000" i="1" dirty="0">
                <a:latin typeface="+mn-lt"/>
                <a:cs typeface="+mn-cs"/>
              </a:rPr>
              <a:t>γ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l-GR" sz="2000" dirty="0">
                <a:latin typeface="+mn-lt"/>
                <a:cs typeface="+mn-cs"/>
              </a:rPr>
              <a:t>που αναστέλλει την </a:t>
            </a:r>
            <a:r>
              <a:rPr lang="en-US" sz="2000" dirty="0">
                <a:latin typeface="+mn-lt"/>
                <a:cs typeface="+mn-cs"/>
              </a:rPr>
              <a:t>Prostaglandin E)</a:t>
            </a:r>
            <a:endParaRPr lang="el-GR" sz="2000" dirty="0">
              <a:latin typeface="+mn-lt"/>
              <a:cs typeface="+mn-cs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Granulocyte Colony Stimulating Factor (G-CSF)</a:t>
            </a:r>
            <a:endParaRPr lang="el-G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200" b="1" dirty="0">
              <a:latin typeface="+mn-lt"/>
              <a:cs typeface="+mn-cs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4925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2 - Ορθογώνιο"/>
          <p:cNvSpPr>
            <a:spLocks noChangeArrowheads="1"/>
          </p:cNvSpPr>
          <p:nvPr/>
        </p:nvSpPr>
        <p:spPr bwMode="auto">
          <a:xfrm>
            <a:off x="2051050" y="2997200"/>
            <a:ext cx="5400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6000" b="1">
                <a:latin typeface="Calibri" pitchFamily="34" charset="0"/>
              </a:rPr>
              <a:t>Ουδετεροφιλία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TextBox"/>
          <p:cNvSpPr txBox="1">
            <a:spLocks noChangeArrowheads="1"/>
          </p:cNvSpPr>
          <p:nvPr/>
        </p:nvSpPr>
        <p:spPr bwMode="auto">
          <a:xfrm>
            <a:off x="2124075" y="765175"/>
            <a:ext cx="5327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latin typeface="Calibri" pitchFamily="34" charset="0"/>
              </a:rPr>
              <a:t>Αίτια  ουδετεροφιλίας (1)</a:t>
            </a:r>
          </a:p>
          <a:p>
            <a:pPr>
              <a:lnSpc>
                <a:spcPct val="150000"/>
              </a:lnSpc>
            </a:pPr>
            <a:endParaRPr lang="el-GR" sz="11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200" b="1">
                <a:latin typeface="Calibri" pitchFamily="34" charset="0"/>
              </a:rPr>
              <a:t>Αυξημένη παραγωγή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Ιδιοπαθής ουδετεροφιλία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Φαρμακογενή (γλυκοκορτικοειδή)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Λοιμώξεις 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Βακτηριακές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Μυκητιασικές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Ιογενείς (σπάνια)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Μυελοϋπερπλαστικά νοσήματα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79613" y="1341438"/>
            <a:ext cx="4560887" cy="327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Αίτια  ουδετεροφιλίας (2)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200" b="1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Αυξημένη ανταπόκριση του μυελού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Γλυκοκορτικοειδή</a:t>
            </a:r>
            <a:endParaRPr lang="el-GR" sz="2200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Οξείες λοιμώξεις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Φλεγμονές- Εγκαύματα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8925" y="404813"/>
            <a:ext cx="8832850" cy="640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Αίτια  ουδετεροφιλίας (</a:t>
            </a:r>
            <a:r>
              <a:rPr lang="en-US" sz="2400" b="1" dirty="0">
                <a:latin typeface="+mn-lt"/>
                <a:cs typeface="+mn-cs"/>
              </a:rPr>
              <a:t>3</a:t>
            </a:r>
            <a:r>
              <a:rPr lang="el-GR" sz="2400" b="1" dirty="0">
                <a:latin typeface="+mn-lt"/>
                <a:cs typeface="+mn-cs"/>
              </a:rPr>
              <a:t>)</a:t>
            </a:r>
            <a:endParaRPr lang="en-US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Μειωμένη ή ελαττωματική μετανάστευση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200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 err="1">
                <a:latin typeface="+mn-lt"/>
                <a:cs typeface="+mn-cs"/>
              </a:rPr>
              <a:t>Φαρμακογενή</a:t>
            </a:r>
            <a:endParaRPr lang="el-GR" sz="2200" b="1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err="1">
                <a:latin typeface="+mn-lt"/>
                <a:cs typeface="+mn-cs"/>
              </a:rPr>
              <a:t>γλυκοκορτικοειδή</a:t>
            </a:r>
            <a:r>
              <a:rPr lang="el-GR" sz="2200" dirty="0">
                <a:latin typeface="+mn-lt"/>
                <a:cs typeface="+mn-cs"/>
              </a:rPr>
              <a:t>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err="1">
                <a:latin typeface="+mn-lt"/>
                <a:cs typeface="+mn-cs"/>
              </a:rPr>
              <a:t>Κατεχολαμίνες</a:t>
            </a:r>
            <a:endParaRPr lang="el-GR" sz="2200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Μη στεροειδή αντιφλεγμονώδη</a:t>
            </a:r>
            <a:endParaRPr lang="en-US" sz="2200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  <a:cs typeface="+mn-cs"/>
              </a:rPr>
              <a:t>Stress,  </a:t>
            </a:r>
            <a:r>
              <a:rPr lang="el-GR" sz="2200" dirty="0">
                <a:latin typeface="+mn-lt"/>
                <a:cs typeface="+mn-cs"/>
              </a:rPr>
              <a:t>κοπιώδης άσκηση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Ανεπάρκεια προσκόλλησης λευκοκυττάρων τύπου Ι </a:t>
            </a:r>
            <a:r>
              <a:rPr lang="el-GR" dirty="0">
                <a:latin typeface="+mn-lt"/>
                <a:cs typeface="+mn-cs"/>
              </a:rPr>
              <a:t>(</a:t>
            </a:r>
            <a:r>
              <a:rPr lang="en-US" dirty="0" err="1">
                <a:latin typeface="+mn-lt"/>
                <a:cs typeface="+mn-cs"/>
              </a:rPr>
              <a:t>integrin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l-GR" i="1" dirty="0">
                <a:latin typeface="+mn-lt"/>
                <a:cs typeface="+mn-cs"/>
              </a:rPr>
              <a:t>β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chain, </a:t>
            </a:r>
            <a:r>
              <a:rPr lang="en-US" dirty="0" err="1">
                <a:latin typeface="+mn-lt"/>
                <a:cs typeface="+mn-cs"/>
              </a:rPr>
              <a:t>CD18</a:t>
            </a:r>
            <a:r>
              <a:rPr lang="en-US" dirty="0">
                <a:latin typeface="+mn-lt"/>
                <a:cs typeface="+mn-cs"/>
              </a:rPr>
              <a:t>)</a:t>
            </a:r>
            <a:endParaRPr lang="el-GR" i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Ανεπάρκεια προσκόλλησης λευκοκυττάρων τύπου </a:t>
            </a:r>
            <a:r>
              <a:rPr lang="el-GR" sz="2200" dirty="0" err="1">
                <a:latin typeface="+mn-lt"/>
                <a:cs typeface="+mn-cs"/>
              </a:rPr>
              <a:t>ΙΙ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(</a:t>
            </a:r>
            <a:r>
              <a:rPr lang="en-US" dirty="0" err="1">
                <a:latin typeface="+mn-lt"/>
                <a:cs typeface="+mn-cs"/>
              </a:rPr>
              <a:t>selectin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ligand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dirty="0" err="1">
                <a:latin typeface="+mn-lt"/>
                <a:cs typeface="+mn-cs"/>
              </a:rPr>
              <a:t>sialyl</a:t>
            </a:r>
            <a:r>
              <a:rPr lang="en-US" dirty="0">
                <a:latin typeface="+mn-lt"/>
                <a:cs typeface="+mn-cs"/>
              </a:rPr>
              <a:t>-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						</a:t>
            </a:r>
            <a:r>
              <a:rPr lang="en-US" dirty="0" err="1">
                <a:latin typeface="+mn-lt"/>
                <a:cs typeface="+mn-cs"/>
              </a:rPr>
              <a:t>Lewis,CD15s</a:t>
            </a:r>
            <a:r>
              <a:rPr lang="en-US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8888" y="620713"/>
            <a:ext cx="5846762" cy="5816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Αίτια  ουδετεροφιλίας (</a:t>
            </a:r>
            <a:r>
              <a:rPr lang="en-US" sz="2400" b="1" dirty="0">
                <a:latin typeface="+mn-lt"/>
                <a:cs typeface="+mn-cs"/>
              </a:rPr>
              <a:t>4)</a:t>
            </a:r>
            <a:endParaRPr lang="el-GR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Μεταβολικά νοσήματα 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err="1">
                <a:latin typeface="+mn-lt"/>
                <a:cs typeface="+mn-cs"/>
              </a:rPr>
              <a:t>Κετοξέωση</a:t>
            </a:r>
            <a:endParaRPr lang="el-GR" sz="2200" dirty="0">
              <a:latin typeface="+mn-lt"/>
              <a:cs typeface="+mn-cs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Οξεία νεφρική ανεπάρκεια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Αφυδάτωση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Εκλαμψία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Οξεία δηλητηρίαση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Κακοήθειες</a:t>
            </a:r>
            <a:r>
              <a:rPr lang="el-GR" sz="2200" dirty="0">
                <a:latin typeface="+mn-lt"/>
                <a:cs typeface="+mn-cs"/>
              </a:rPr>
              <a:t> </a:t>
            </a:r>
            <a:r>
              <a:rPr lang="el-GR" dirty="0">
                <a:latin typeface="+mn-lt"/>
                <a:cs typeface="+mn-cs"/>
              </a:rPr>
              <a:t>(κυρίως συμπαγής όγκοι με μεταστάσεις)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Οξεία αιμορραγία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 err="1">
                <a:latin typeface="+mn-lt"/>
                <a:cs typeface="+mn-cs"/>
              </a:rPr>
              <a:t>Αιμόλυση</a:t>
            </a:r>
            <a:endParaRPr lang="el-GR" sz="22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 err="1">
                <a:latin typeface="+mn-lt"/>
                <a:cs typeface="+mn-cs"/>
              </a:rPr>
              <a:t>Λίθιο</a:t>
            </a:r>
            <a:r>
              <a:rPr lang="el-GR" sz="2200" b="1" dirty="0">
                <a:latin typeface="+mn-lt"/>
                <a:cs typeface="+mn-cs"/>
              </a:rPr>
              <a:t>  </a:t>
            </a:r>
            <a:endParaRPr lang="en-US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TextBox"/>
          <p:cNvSpPr txBox="1">
            <a:spLocks noChangeArrowheads="1"/>
          </p:cNvSpPr>
          <p:nvPr/>
        </p:nvSpPr>
        <p:spPr bwMode="auto">
          <a:xfrm>
            <a:off x="250825" y="1484313"/>
            <a:ext cx="74168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cs typeface="Times New Roman" pitchFamily="18" charset="0"/>
              </a:rPr>
              <a:t>Ηωσινόφιλο</a:t>
            </a:r>
          </a:p>
          <a:p>
            <a:pPr algn="ctr"/>
            <a:endParaRPr lang="el-GR" sz="3200" b="1">
              <a:cs typeface="Times New Roman" pitchFamily="18" charset="0"/>
            </a:endParaRPr>
          </a:p>
          <a:p>
            <a:pPr algn="ctr"/>
            <a:endParaRPr lang="el-GR" sz="3200" b="1">
              <a:latin typeface="Calibri" pitchFamily="34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Ελαφρώς μεγαλύτερο από το ουδετερόφιλο (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d=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10-17μ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)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          με δίλοβο πυρήνα </a:t>
            </a:r>
          </a:p>
          <a:p>
            <a:pPr algn="justLow">
              <a:lnSpc>
                <a:spcPct val="150000"/>
              </a:lnSpc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Εκφράζει ένα ειδικό υποδοχέα και ανταποκρίνεται στη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 Eotaxin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0"/>
            <a:ext cx="3708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82550"/>
            <a:ext cx="91440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400" b="1" dirty="0" err="1">
                <a:latin typeface="Calibri" pitchFamily="34" charset="0"/>
                <a:cs typeface="Times New Roman" pitchFamily="18" charset="0"/>
              </a:rPr>
              <a:t>Ηωσινόφιλο</a:t>
            </a:r>
            <a:endParaRPr lang="el-GR" sz="2400" b="1" dirty="0">
              <a:latin typeface="Calibri" pitchFamily="34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Τρεις τύποι εκκριτικών κοκκίων</a:t>
            </a:r>
          </a:p>
          <a:p>
            <a:pPr marL="342900" indent="-3429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Ειδικά ή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δευτερ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o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γενή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κοκκία (συγγένεια με την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ηωσίνη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) με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κυτταροτοξικές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ουσίες 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μείζονα βασική πρωτεΐνη (ΜΒΡ)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err="1">
                <a:latin typeface="Calibri" pitchFamily="34" charset="0"/>
                <a:cs typeface="Times New Roman" pitchFamily="18" charset="0"/>
              </a:rPr>
              <a:t>ηωσινοφιλική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κατιονική πρωτεΐνη (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ECP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err="1">
                <a:latin typeface="Calibri" pitchFamily="34" charset="0"/>
                <a:cs typeface="Times New Roman" pitchFamily="18" charset="0"/>
              </a:rPr>
              <a:t>ηωσινοφιλική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υπεροξειδάση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(ΕΡΟ)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err="1">
                <a:latin typeface="Calibri" pitchFamily="34" charset="0"/>
                <a:cs typeface="Times New Roman" pitchFamily="18" charset="0"/>
              </a:rPr>
              <a:t>ηωσινοφιλική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νευροτοξίνη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(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EDN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) και 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β-γλυκουρονιδάση</a:t>
            </a:r>
          </a:p>
          <a:p>
            <a:pPr marL="342900" indent="-3429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Μικρά κοκκία 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err="1">
                <a:latin typeface="Calibri" pitchFamily="34" charset="0"/>
                <a:cs typeface="Times New Roman" pitchFamily="18" charset="0"/>
              </a:rPr>
              <a:t>υδρολυτικά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ένζυμα: όξινη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φωσφατάση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κι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αρυλσουλφατάση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, και</a:t>
            </a:r>
          </a:p>
          <a:p>
            <a:pPr marL="914400" lvl="1" indent="-4572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err="1">
                <a:latin typeface="Calibri" pitchFamily="34" charset="0"/>
                <a:cs typeface="Times New Roman" pitchFamily="18" charset="0"/>
              </a:rPr>
              <a:t>καταλάσες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 algn="justLow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Πρωτογενή κοκκία με τη κρυσταλλική πρωτεΐνη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Charcot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Leyden 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στα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ηωσινόφιλα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προμυελοκύτταρα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και μυελοκύτταρα </a:t>
            </a:r>
          </a:p>
          <a:p>
            <a:pPr algn="justLow">
              <a:lnSpc>
                <a:spcPct val="150000"/>
              </a:lnSpc>
              <a:defRPr/>
            </a:pPr>
            <a:r>
              <a:rPr lang="el-GR" dirty="0">
                <a:latin typeface="Calibri" pitchFamily="34" charset="0"/>
                <a:cs typeface="Times New Roman" pitchFamily="18" charset="0"/>
              </a:rPr>
              <a:t>Σωματίδια κι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οργανύλια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ηωσινόφιλων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χωρίς πλήρως διευκρινισμένη δράση, πλούσια σε λιπίδια (</a:t>
            </a:r>
            <a:r>
              <a:rPr lang="el-GR" dirty="0" err="1">
                <a:latin typeface="Calibri" pitchFamily="34" charset="0"/>
                <a:cs typeface="Times New Roman" pitchFamily="18" charset="0"/>
              </a:rPr>
              <a:t>αραχιδονικό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οξύ), χωρίς σύνδεση με την κυτταρική μεμβράνη και αύξηση του αριθμού τους κατά τη διάρκεια της ενεργοποίησής τους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3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348038" y="2781300"/>
            <a:ext cx="2952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Ηωσινοφιλία</a:t>
            </a:r>
            <a:r>
              <a:rPr lang="el-GR" sz="3600" b="1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9303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Ερυθρά αιμοσφαίρια (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RBC)</a:t>
            </a:r>
            <a:endParaRPr lang="el-G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3096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2200" dirty="0" smtClean="0"/>
              <a:t>απύρηνοι κυτταρικοί σάκοι με τη </a:t>
            </a:r>
            <a:r>
              <a:rPr lang="el-GR" sz="2200" dirty="0" err="1" smtClean="0"/>
              <a:t>χρωμοπρωτε</a:t>
            </a:r>
            <a:r>
              <a:rPr lang="el-GR" sz="2200" dirty="0" err="1" smtClean="0">
                <a:cs typeface="Arial" charset="0"/>
              </a:rPr>
              <a:t>ΐνη</a:t>
            </a:r>
            <a:r>
              <a:rPr lang="el-GR" sz="2200" dirty="0" smtClean="0">
                <a:latin typeface="Arial" charset="0"/>
                <a:cs typeface="Arial" charset="0"/>
              </a:rPr>
              <a:t> </a:t>
            </a:r>
            <a:r>
              <a:rPr lang="el-GR" sz="2200" dirty="0" smtClean="0"/>
              <a:t>αιμοσφαιρίνη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2200" dirty="0" smtClean="0"/>
              <a:t>βιολογική αποστολή: μεταφορά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από τους πνεύμονες στους ιστούς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2200" dirty="0" smtClean="0"/>
              <a:t>φυσιολογικό εύρος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άνδρες: 4.5-6.0 </a:t>
            </a:r>
            <a:r>
              <a:rPr lang="en-US" sz="2000" dirty="0" smtClean="0"/>
              <a:t>x</a:t>
            </a:r>
            <a:r>
              <a:rPr lang="el-GR" sz="2000" dirty="0" smtClean="0"/>
              <a:t> 10</a:t>
            </a:r>
            <a:r>
              <a:rPr lang="el-GR" sz="2000" baseline="30000" dirty="0" smtClean="0"/>
              <a:t>6</a:t>
            </a:r>
            <a:r>
              <a:rPr lang="el-GR" sz="2000" dirty="0" smtClean="0"/>
              <a:t>/μ</a:t>
            </a:r>
            <a:r>
              <a:rPr lang="en-US" sz="2000" dirty="0" smtClean="0"/>
              <a:t>l </a:t>
            </a:r>
            <a:r>
              <a:rPr lang="el-GR" sz="2000" dirty="0" smtClean="0"/>
              <a:t>αίματος γυναίκες: 4.0-5.4 </a:t>
            </a:r>
            <a:r>
              <a:rPr lang="en-US" sz="2000" dirty="0" smtClean="0"/>
              <a:t>x</a:t>
            </a:r>
            <a:r>
              <a:rPr lang="el-GR" sz="2000" dirty="0" smtClean="0"/>
              <a:t> 10</a:t>
            </a:r>
            <a:r>
              <a:rPr lang="el-GR" sz="2000" baseline="30000" dirty="0" smtClean="0"/>
              <a:t>6</a:t>
            </a:r>
            <a:r>
              <a:rPr lang="el-GR" sz="2000" dirty="0" smtClean="0"/>
              <a:t>/μ</a:t>
            </a:r>
            <a:r>
              <a:rPr lang="en-US" sz="2000" dirty="0" smtClean="0"/>
              <a:t>l </a:t>
            </a:r>
            <a:r>
              <a:rPr lang="el-GR" sz="2000" dirty="0" smtClean="0"/>
              <a:t>αίματος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6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035175" cy="21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5511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365104"/>
            <a:ext cx="32766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84213" y="1125538"/>
            <a:ext cx="813593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ΗΩΣΙΝΟΦΙΛΙΑ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>
                <a:latin typeface="Calibri" pitchFamily="34" charset="0"/>
                <a:cs typeface="Times New Roman" pitchFamily="18" charset="0"/>
              </a:rPr>
              <a:t> (1)</a:t>
            </a:r>
            <a:endParaRPr lang="en-US" sz="2400">
              <a:latin typeface="Calibri" pitchFamily="34" charset="0"/>
              <a:cs typeface="Times New Roman" pitchFamily="18" charset="0"/>
            </a:endParaRPr>
          </a:p>
          <a:p>
            <a:pPr algn="justLow">
              <a:lnSpc>
                <a:spcPct val="200000"/>
              </a:lnSpc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Παρουσία ηωσινόφιλων στο αίμα σε απόλυτο αριθμό &gt;0.6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x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10</a:t>
            </a:r>
            <a:r>
              <a:rPr lang="el-GR" sz="2200" baseline="30000">
                <a:latin typeface="Calibri" pitchFamily="34" charset="0"/>
                <a:cs typeface="Times New Roman" pitchFamily="18" charset="0"/>
              </a:rPr>
              <a:t>9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l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justLow">
              <a:lnSpc>
                <a:spcPct val="200000"/>
              </a:lnSpc>
            </a:pPr>
            <a:r>
              <a:rPr lang="el-GR" sz="2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(φ.τ.0.1-0.6</a:t>
            </a:r>
            <a:r>
              <a:rPr lang="en-US" sz="2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x</a:t>
            </a:r>
            <a:r>
              <a:rPr lang="el-GR" sz="2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10</a:t>
            </a:r>
            <a:r>
              <a:rPr lang="el-GR" sz="2200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</a:t>
            </a:r>
            <a:r>
              <a:rPr lang="el-GR" sz="2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</a:t>
            </a:r>
            <a:r>
              <a:rPr lang="el-GR" sz="2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algn="justLow" eaLnBrk="0" hangingPunct="0">
              <a:lnSpc>
                <a:spcPct val="20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Ήπια ηωσινοφιλία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: ηωσινόφιλα 0.6 έως 1.5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x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10</a:t>
            </a:r>
            <a:r>
              <a:rPr lang="el-GR" sz="2200" baseline="30000">
                <a:latin typeface="Calibri" pitchFamily="34" charset="0"/>
                <a:cs typeface="Times New Roman" pitchFamily="18" charset="0"/>
              </a:rPr>
              <a:t>9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l</a:t>
            </a:r>
            <a:endParaRPr lang="el-GR" sz="2200">
              <a:latin typeface="Calibri" pitchFamily="34" charset="0"/>
              <a:cs typeface="Times New Roman" pitchFamily="18" charset="0"/>
            </a:endParaRPr>
          </a:p>
          <a:p>
            <a:pPr algn="justLow" eaLnBrk="0" hangingPunct="0">
              <a:lnSpc>
                <a:spcPct val="20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Μέτρια ηωσινοφιλία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: ηωσινόφιλα 1.5 έως 5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x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10</a:t>
            </a:r>
            <a:r>
              <a:rPr lang="el-GR" sz="2200" baseline="30000">
                <a:latin typeface="Calibri" pitchFamily="34" charset="0"/>
                <a:cs typeface="Times New Roman" pitchFamily="18" charset="0"/>
              </a:rPr>
              <a:t>9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l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Σοβαρή ηωσινοφιλία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: ηωσινόφιλα &gt; 5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x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109/</a:t>
            </a:r>
            <a:r>
              <a:rPr lang="en-US" sz="2200">
                <a:latin typeface="Calibri" pitchFamily="34" charset="0"/>
                <a:cs typeface="Times New Roman" pitchFamily="18" charset="0"/>
              </a:rPr>
              <a:t>l</a:t>
            </a:r>
            <a:endParaRPr lang="el-GR" sz="22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Ορθογώνιο"/>
          <p:cNvSpPr>
            <a:spLocks noChangeArrowheads="1"/>
          </p:cNvSpPr>
          <p:nvPr/>
        </p:nvSpPr>
        <p:spPr bwMode="auto">
          <a:xfrm>
            <a:off x="611188" y="1844675"/>
            <a:ext cx="7993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ΗΩΣΙΝΟΦΙΛΙΑ (2)</a:t>
            </a:r>
          </a:p>
          <a:p>
            <a:pPr>
              <a:lnSpc>
                <a:spcPct val="20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Αντιδραστική ή μη-κλωνική ηωσινοφιλία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Κλωνικές ηωσινοφιλικές διαταραχές του μυελού των οστών</a:t>
            </a:r>
          </a:p>
          <a:p>
            <a:pPr>
              <a:lnSpc>
                <a:spcPct val="20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Ιδιοπαθές υπερηωσινοφιλικό σύνδρομο (ΙΥΣ) </a:t>
            </a:r>
          </a:p>
          <a:p>
            <a:pPr algn="ctr">
              <a:lnSpc>
                <a:spcPct val="200000"/>
              </a:lnSpc>
            </a:pPr>
            <a:r>
              <a:rPr lang="en-US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800" b="1" dirty="0" smtClean="0">
                <a:ea typeface="Times New Roman" pitchFamily="18" charset="0"/>
                <a:cs typeface="Arial" pitchFamily="34" charset="0"/>
              </a:rPr>
              <a:t>Αντιδραστική ή μη-</a:t>
            </a:r>
            <a:r>
              <a:rPr lang="el-GR" sz="2800" b="1" dirty="0" err="1" smtClean="0">
                <a:ea typeface="Times New Roman" pitchFamily="18" charset="0"/>
                <a:cs typeface="Arial" pitchFamily="34" charset="0"/>
              </a:rPr>
              <a:t>κλωνική ηωσινοφιλία</a:t>
            </a:r>
            <a:r>
              <a:rPr lang="el-GR" sz="2800" dirty="0" smtClean="0">
                <a:ea typeface="Times New Roman" pitchFamily="18" charset="0"/>
                <a:cs typeface="Arial" pitchFamily="34" charset="0"/>
              </a:rPr>
              <a:t> (1)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805487"/>
          </a:xfrm>
        </p:spPr>
        <p:txBody>
          <a:bodyPr/>
          <a:lstStyle/>
          <a:p>
            <a:pPr eaLnBrk="1" hangingPunct="1"/>
            <a:r>
              <a:rPr lang="el-GR" sz="2200" b="1" smtClean="0"/>
              <a:t>Αλλεργικά αίτια </a:t>
            </a:r>
            <a:endParaRPr lang="el-GR" sz="2200" smtClean="0"/>
          </a:p>
          <a:p>
            <a:pPr eaLnBrk="1" hangingPunct="1">
              <a:buFontTx/>
              <a:buNone/>
            </a:pPr>
            <a:r>
              <a:rPr lang="el-GR" sz="2200" b="1" smtClean="0"/>
              <a:t>     </a:t>
            </a:r>
            <a:r>
              <a:rPr lang="el-GR" sz="2200" smtClean="0"/>
              <a:t>Βρογχικό άσθμα, αλλεργική ρινίτις, ατοπία, κνίδωση</a:t>
            </a:r>
          </a:p>
          <a:p>
            <a:pPr eaLnBrk="1" hangingPunct="1">
              <a:buFontTx/>
              <a:buNone/>
            </a:pPr>
            <a:endParaRPr lang="el-GR" sz="2200" b="1" smtClean="0"/>
          </a:p>
          <a:p>
            <a:pPr eaLnBrk="1" hangingPunct="1"/>
            <a:r>
              <a:rPr lang="el-GR" sz="2200" b="1" smtClean="0"/>
              <a:t>Φάρμακα</a:t>
            </a:r>
          </a:p>
          <a:p>
            <a:pPr eaLnBrk="1" hangingPunct="1">
              <a:buFontTx/>
              <a:buNone/>
            </a:pPr>
            <a:r>
              <a:rPr lang="el-GR" sz="2200" b="1" smtClean="0"/>
              <a:t>     </a:t>
            </a:r>
            <a:r>
              <a:rPr lang="el-GR" sz="2200" smtClean="0"/>
              <a:t>Αντιβιοτικά, αντιεπιληπτικά, αναστολείς ΜΕΑ, αντιφλεγμονώδη, αλλοπουρινόλη, ηπαρίνη, σκιαγραφικά κ.α.</a:t>
            </a:r>
          </a:p>
          <a:p>
            <a:pPr eaLnBrk="1" hangingPunct="1">
              <a:buFontTx/>
              <a:buNone/>
            </a:pPr>
            <a:endParaRPr lang="el-GR" sz="2200" smtClean="0"/>
          </a:p>
          <a:p>
            <a:pPr eaLnBrk="1" hangingPunct="1"/>
            <a:r>
              <a:rPr lang="el-GR" sz="2200" b="1" smtClean="0"/>
              <a:t>Λοιμώδη αίτια </a:t>
            </a:r>
          </a:p>
          <a:p>
            <a:pPr eaLnBrk="1" hangingPunct="1">
              <a:buFontTx/>
              <a:buNone/>
            </a:pPr>
            <a:r>
              <a:rPr lang="el-GR" sz="2200" smtClean="0"/>
              <a:t>     </a:t>
            </a:r>
            <a:r>
              <a:rPr lang="el-GR" sz="2200" b="1" smtClean="0"/>
              <a:t>παρασιτικά</a:t>
            </a:r>
            <a:r>
              <a:rPr lang="en-GB" sz="2200" smtClean="0"/>
              <a:t>: </a:t>
            </a:r>
            <a:r>
              <a:rPr lang="el-GR" sz="2200" smtClean="0"/>
              <a:t>φιλαρίαση, τριχίνωση, ασκαριδίαση, οξυουρίαση, στρογγυλοειδίαση, εχινοκοκκίαση, σχιστοσωμίαση, τοξοκαρίαση, ταινίαση κ.α.</a:t>
            </a:r>
          </a:p>
          <a:p>
            <a:pPr eaLnBrk="1" hangingPunct="1">
              <a:buFontTx/>
              <a:buNone/>
            </a:pPr>
            <a:r>
              <a:rPr lang="el-GR" sz="2200" smtClean="0"/>
              <a:t>     </a:t>
            </a:r>
            <a:r>
              <a:rPr lang="el-GR" sz="2200" b="1" smtClean="0"/>
              <a:t>Μη παρασιτικά</a:t>
            </a:r>
            <a:r>
              <a:rPr lang="en-GB" sz="2200" smtClean="0"/>
              <a:t>:</a:t>
            </a:r>
            <a:r>
              <a:rPr lang="el-GR" sz="2200" b="1" smtClean="0"/>
              <a:t> </a:t>
            </a:r>
            <a:r>
              <a:rPr lang="el-GR" sz="2200" smtClean="0"/>
              <a:t>οστρακιά, κοκκιδομύκωση, ασπεργίλλωση, φυματίωση βρουκέλλωση, λέπρα, ρετροϊοί, ορισμένα πρωτόζωα (</a:t>
            </a:r>
            <a:r>
              <a:rPr lang="en-GB" sz="2200" smtClean="0"/>
              <a:t>Toxoplasma gondii, Dientamoeba fragilis, Isospora belli)</a:t>
            </a:r>
            <a:r>
              <a:rPr lang="el-GR" sz="2200" smtClean="0"/>
              <a:t> κ.α.</a:t>
            </a:r>
          </a:p>
          <a:p>
            <a:pPr eaLnBrk="1" hangingPunct="1">
              <a:buFontTx/>
              <a:buNone/>
            </a:pPr>
            <a:endParaRPr lang="el-GR" sz="2400" b="1" smtClean="0"/>
          </a:p>
          <a:p>
            <a:pPr eaLnBrk="1" hangingPunct="1"/>
            <a:endParaRPr lang="el-GR" sz="24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33413"/>
          </a:xfrm>
        </p:spPr>
        <p:txBody>
          <a:bodyPr/>
          <a:lstStyle/>
          <a:p>
            <a:pPr eaLnBrk="1" hangingPunct="1"/>
            <a:r>
              <a:rPr lang="el-GR" sz="2400" b="1" smtClean="0">
                <a:ea typeface="Times New Roman" pitchFamily="18" charset="0"/>
                <a:cs typeface="Arial" pitchFamily="34" charset="0"/>
              </a:rPr>
              <a:t>Αντιδραστική ή μη-κλωνική ηωσινοφιλία</a:t>
            </a:r>
            <a:r>
              <a:rPr lang="el-GR" sz="2400" smtClean="0">
                <a:ea typeface="Times New Roman" pitchFamily="18" charset="0"/>
                <a:cs typeface="Arial" pitchFamily="34" charset="0"/>
              </a:rPr>
              <a:t> (2)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32462"/>
          </a:xfrm>
        </p:spPr>
        <p:txBody>
          <a:bodyPr/>
          <a:lstStyle/>
          <a:p>
            <a:pPr eaLnBrk="1" hangingPunct="1"/>
            <a:r>
              <a:rPr lang="el-GR" sz="2200" b="1" smtClean="0"/>
              <a:t>Νοσήματα αναπνευστικού συστήματος</a:t>
            </a:r>
          </a:p>
          <a:p>
            <a:pPr eaLnBrk="1" hangingPunct="1">
              <a:buFontTx/>
              <a:buNone/>
            </a:pPr>
            <a:r>
              <a:rPr lang="el-GR" sz="2200" b="1" smtClean="0"/>
              <a:t>     </a:t>
            </a:r>
            <a:r>
              <a:rPr lang="el-GR" sz="2200" smtClean="0"/>
              <a:t>Σύνδρομο </a:t>
            </a:r>
            <a:r>
              <a:rPr lang="en-GB" sz="2200" smtClean="0"/>
              <a:t>Loeffler, </a:t>
            </a:r>
            <a:r>
              <a:rPr lang="el-GR" sz="2200" smtClean="0"/>
              <a:t>αλλεργική βρογχοπνευμονική ασπεργίλλωση, χρόνια και οξεία ηωσινοφιλική πνευμονία, τροπική ηωσινοφιλική πνευμονία κ.α.</a:t>
            </a:r>
          </a:p>
          <a:p>
            <a:pPr eaLnBrk="1" hangingPunct="1">
              <a:buFontTx/>
              <a:buNone/>
            </a:pPr>
            <a:endParaRPr lang="el-GR" sz="2200" b="1" smtClean="0"/>
          </a:p>
          <a:p>
            <a:pPr eaLnBrk="1" hangingPunct="1"/>
            <a:r>
              <a:rPr lang="el-GR" sz="2200" b="1" smtClean="0"/>
              <a:t>Νοσήματα δέρματος</a:t>
            </a:r>
          </a:p>
          <a:p>
            <a:pPr eaLnBrk="1" hangingPunct="1">
              <a:buFontTx/>
              <a:buNone/>
            </a:pPr>
            <a:r>
              <a:rPr lang="el-GR" sz="2200" smtClean="0"/>
              <a:t>     Ψώρα, πεμφιγοειδές, διαλείπον αγγειοοίδημα με ηωσινοφιλία, έκζεμα, ψωρίαση, πέμφιγα, ιχθύαση, κνίδωση</a:t>
            </a:r>
          </a:p>
          <a:p>
            <a:pPr eaLnBrk="1" hangingPunct="1">
              <a:buFontTx/>
              <a:buNone/>
            </a:pPr>
            <a:r>
              <a:rPr lang="el-GR" sz="2200" smtClean="0"/>
              <a:t>     Ηωσινοφιλική υποδερματίτις, ηωσινοφιλική κυτταρίτις (σύνδρομο </a:t>
            </a:r>
            <a:r>
              <a:rPr lang="en-GB" sz="2200" smtClean="0"/>
              <a:t>Wells</a:t>
            </a:r>
            <a:r>
              <a:rPr lang="el-GR" sz="2200" smtClean="0"/>
              <a:t>), νόσος </a:t>
            </a:r>
            <a:r>
              <a:rPr lang="en-GB" sz="2200" smtClean="0"/>
              <a:t>Kimura/</a:t>
            </a:r>
            <a:r>
              <a:rPr lang="el-GR" sz="2200" smtClean="0"/>
              <a:t>αγγειολεμφωματώδης υπερπλασία</a:t>
            </a:r>
            <a:r>
              <a:rPr lang="en-GB" sz="2200" smtClean="0"/>
              <a:t> </a:t>
            </a:r>
            <a:r>
              <a:rPr lang="el-GR" sz="2200" smtClean="0"/>
              <a:t>κ.α.</a:t>
            </a:r>
          </a:p>
          <a:p>
            <a:pPr eaLnBrk="1" hangingPunct="1">
              <a:buFontTx/>
              <a:buNone/>
            </a:pPr>
            <a:endParaRPr lang="el-GR" sz="2200" smtClean="0"/>
          </a:p>
          <a:p>
            <a:pPr eaLnBrk="1" hangingPunct="1"/>
            <a:r>
              <a:rPr lang="el-GR" sz="2200" b="1" smtClean="0"/>
              <a:t>Νοσήματα συνδετικού ιστού</a:t>
            </a:r>
          </a:p>
          <a:p>
            <a:pPr eaLnBrk="1" hangingPunct="1">
              <a:buFontTx/>
              <a:buNone/>
            </a:pPr>
            <a:r>
              <a:rPr lang="el-GR" sz="2200" b="1" smtClean="0"/>
              <a:t>     </a:t>
            </a:r>
            <a:r>
              <a:rPr lang="el-GR" sz="2200" smtClean="0"/>
              <a:t>Οζώδης πολυαρτηρίτις, ρευματοειδής αθρίτιδα, αγγειΐτις   </a:t>
            </a:r>
            <a:r>
              <a:rPr lang="en-GB" sz="2200" smtClean="0"/>
              <a:t>Churg-Strauss,</a:t>
            </a:r>
            <a:r>
              <a:rPr lang="el-GR" sz="2200" smtClean="0"/>
              <a:t> σκληρόδερμα</a:t>
            </a:r>
          </a:p>
          <a:p>
            <a:pPr eaLnBrk="1" hangingPunct="1"/>
            <a:r>
              <a:rPr lang="el-GR" sz="2200" b="1" smtClean="0"/>
              <a:t>Σαρκοείδωση </a:t>
            </a:r>
          </a:p>
          <a:p>
            <a:pPr eaLnBrk="1" hangingPunct="1"/>
            <a:endParaRPr lang="el-GR" sz="22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smtClean="0">
                <a:ea typeface="Times New Roman" pitchFamily="18" charset="0"/>
                <a:cs typeface="Arial" pitchFamily="34" charset="0"/>
              </a:rPr>
              <a:t>Αντιδραστική ή μη-κλωνική ηωσινοφιλία</a:t>
            </a:r>
            <a:r>
              <a:rPr lang="el-GR" sz="2800" smtClean="0">
                <a:ea typeface="Times New Roman" pitchFamily="18" charset="0"/>
                <a:cs typeface="Arial" pitchFamily="34" charset="0"/>
              </a:rPr>
              <a:t>  </a:t>
            </a:r>
            <a:r>
              <a:rPr lang="el-GR" sz="2800" b="1" smtClean="0">
                <a:ea typeface="Times New Roman" pitchFamily="18" charset="0"/>
                <a:cs typeface="Arial" pitchFamily="34" charset="0"/>
              </a:rPr>
              <a:t>(3)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b="1" smtClean="0"/>
              <a:t>Νοσήματα γαστρεντερικού συστήματος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l-GR" sz="2400" smtClean="0"/>
              <a:t>     Ηωσινοφιλική οισοφαγίτιδα-γαστρίτιδα-γαστρεντερίτιδα-σκωληκοειδίτιδα-χολοκυστίτιδα-χολαγγειϊτιδα-παγκρεατίτιδα,  Νόσος </a:t>
            </a:r>
            <a:r>
              <a:rPr lang="en-GB" sz="2400" smtClean="0"/>
              <a:t>Crohn</a:t>
            </a:r>
            <a:r>
              <a:rPr lang="el-GR" sz="240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b="1" smtClean="0"/>
              <a:t>Διάφορα</a:t>
            </a:r>
            <a:r>
              <a:rPr lang="el-GR" sz="2400" smtClean="0"/>
              <a:t> (τοξικά αίτια {σύνδρομο ηωσινοφιλίας-μυαλγίας, σύνδρομο τοξικού ελαίου}, </a:t>
            </a:r>
            <a:r>
              <a:rPr lang="en-GB" sz="2400" smtClean="0"/>
              <a:t>GVHD, </a:t>
            </a:r>
            <a:r>
              <a:rPr lang="el-GR" sz="2400" smtClean="0"/>
              <a:t>μετά από ακτινοθεραπεία, αιμοκάθαρση, σύνδρομο </a:t>
            </a:r>
            <a:r>
              <a:rPr lang="en-GB" sz="2400" smtClean="0"/>
              <a:t>Shulman</a:t>
            </a:r>
            <a:r>
              <a:rPr lang="el-GR" sz="2400" smtClean="0"/>
              <a:t> (ηωσινοφιλική  περιτονεΐτις), ρευματικός πυρετός, σύνδρομο </a:t>
            </a:r>
            <a:r>
              <a:rPr lang="en-GB" sz="2400" smtClean="0"/>
              <a:t>Dress, </a:t>
            </a:r>
            <a:r>
              <a:rPr lang="el-GR" sz="2400" smtClean="0"/>
              <a:t>θύμωμα κ.α. 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Ορθογώνιο"/>
          <p:cNvSpPr>
            <a:spLocks noChangeArrowheads="1"/>
          </p:cNvSpPr>
          <p:nvPr/>
        </p:nvSpPr>
        <p:spPr bwMode="auto">
          <a:xfrm>
            <a:off x="0" y="836613"/>
            <a:ext cx="9144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Calibri" pitchFamily="34" charset="0"/>
                <a:cs typeface="Times New Roman" pitchFamily="18" charset="0"/>
              </a:rPr>
              <a:t>Κακοήθειες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Calibri" pitchFamily="34" charset="0"/>
                <a:cs typeface="Times New Roman" pitchFamily="18" charset="0"/>
              </a:rPr>
              <a:t>Συμπαγής όγκοι (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Ca 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ωοθηκών) με άμεση έκλυση </a:t>
            </a:r>
            <a:r>
              <a:rPr lang="el-GR" sz="2200" dirty="0" err="1">
                <a:latin typeface="Calibri" pitchFamily="34" charset="0"/>
                <a:cs typeface="Times New Roman" pitchFamily="18" charset="0"/>
              </a:rPr>
              <a:t>Ιντερλευκινών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 (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IL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3 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ή 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IL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5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Calibri" pitchFamily="34" charset="0"/>
                <a:cs typeface="Times New Roman" pitchFamily="18" charset="0"/>
              </a:rPr>
              <a:t>Λεμφώματα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Hodgkin’s disease 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Reed-Sternberg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εκλύουν Ι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L-5 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),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Non Hodgkin’s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, Δερματικό Τ-λέμφωμα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Calibri" pitchFamily="34" charset="0"/>
                <a:cs typeface="Times New Roman" pitchFamily="18" charset="0"/>
              </a:rPr>
              <a:t>Αιματολογικές κακοήθειες που συνοδεύονται από </a:t>
            </a:r>
            <a:r>
              <a:rPr lang="el-GR" sz="2200" dirty="0" err="1">
                <a:latin typeface="Calibri" pitchFamily="34" charset="0"/>
                <a:cs typeface="Times New Roman" pitchFamily="18" charset="0"/>
              </a:rPr>
              <a:t>ηωσινοφιλία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dirty="0">
                <a:latin typeface="Calibri" pitchFamily="34" charset="0"/>
                <a:cs typeface="Times New Roman" pitchFamily="18" charset="0"/>
              </a:rPr>
              <a:t>Οξεία </a:t>
            </a:r>
            <a:r>
              <a:rPr lang="el-GR" sz="2000" dirty="0" err="1">
                <a:latin typeface="Calibri" pitchFamily="34" charset="0"/>
                <a:cs typeface="Times New Roman" pitchFamily="18" charset="0"/>
              </a:rPr>
              <a:t>μυελοβλαστική</a:t>
            </a:r>
            <a:r>
              <a:rPr lang="el-GR" sz="2000" dirty="0">
                <a:latin typeface="Calibri" pitchFamily="34" charset="0"/>
                <a:cs typeface="Times New Roman" pitchFamily="18" charset="0"/>
              </a:rPr>
              <a:t> λευχαιμία (ΟΜΛ) με </a:t>
            </a:r>
            <a:r>
              <a:rPr lang="el-GR" sz="2000" dirty="0" err="1">
                <a:latin typeface="Calibri" pitchFamily="34" charset="0"/>
                <a:cs typeface="Times New Roman" pitchFamily="18" charset="0"/>
              </a:rPr>
              <a:t>ηωσινοφιλία</a:t>
            </a:r>
            <a:r>
              <a:rPr lang="el-GR" sz="2000" dirty="0">
                <a:latin typeface="Calibri" pitchFamily="34" charset="0"/>
                <a:cs typeface="Times New Roman" pitchFamily="18" charset="0"/>
              </a:rPr>
              <a:t> και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inv16(p13q22)</a:t>
            </a:r>
            <a:r>
              <a:rPr lang="el-GR" sz="2000" dirty="0">
                <a:latin typeface="Calibri" pitchFamily="34" charset="0"/>
                <a:cs typeface="Times New Roman" pitchFamily="18" charset="0"/>
              </a:rPr>
              <a:t> (ΟΜΛ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M</a:t>
            </a:r>
            <a:r>
              <a:rPr lang="el-GR" sz="2000" dirty="0">
                <a:latin typeface="Calibri" pitchFamily="34" charset="0"/>
                <a:cs typeface="Times New Roman" pitchFamily="18" charset="0"/>
              </a:rPr>
              <a:t>4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Eos</a:t>
            </a:r>
            <a:r>
              <a:rPr lang="el-GR" sz="2000" dirty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dirty="0">
                <a:latin typeface="Calibri" pitchFamily="34" charset="0"/>
                <a:cs typeface="Arial" charset="0"/>
              </a:rPr>
              <a:t>Οξεία </a:t>
            </a:r>
            <a:r>
              <a:rPr lang="el-GR" sz="2000" dirty="0" err="1">
                <a:latin typeface="Calibri" pitchFamily="34" charset="0"/>
                <a:cs typeface="Arial" charset="0"/>
              </a:rPr>
              <a:t>λεμφοβλαστική</a:t>
            </a:r>
            <a:r>
              <a:rPr lang="el-GR" sz="2000" dirty="0">
                <a:latin typeface="Calibri" pitchFamily="34" charset="0"/>
                <a:cs typeface="Arial" charset="0"/>
              </a:rPr>
              <a:t> λευχαιμία με </a:t>
            </a:r>
            <a:r>
              <a:rPr lang="en-US" sz="2000" dirty="0">
                <a:latin typeface="Calibri" pitchFamily="34" charset="0"/>
                <a:cs typeface="Arial" charset="0"/>
              </a:rPr>
              <a:t>t(5;14)  </a:t>
            </a:r>
            <a:endParaRPr lang="el-GR" sz="2000" dirty="0">
              <a:latin typeface="Calibri" pitchFamily="34" charset="0"/>
              <a:cs typeface="Arial" charset="0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dirty="0">
                <a:latin typeface="Calibri" pitchFamily="34" charset="0"/>
                <a:cs typeface="Arial" charset="0"/>
              </a:rPr>
              <a:t>Οξεία Β-</a:t>
            </a:r>
            <a:r>
              <a:rPr lang="el-GR" sz="2000" dirty="0" err="1">
                <a:latin typeface="Calibri" pitchFamily="34" charset="0"/>
                <a:cs typeface="Arial" charset="0"/>
              </a:rPr>
              <a:t>λεμφοβλαστική </a:t>
            </a:r>
            <a:r>
              <a:rPr lang="el-GR" sz="2000" dirty="0">
                <a:latin typeface="Calibri" pitchFamily="34" charset="0"/>
                <a:cs typeface="Arial" charset="0"/>
              </a:rPr>
              <a:t>λευχαιμία με </a:t>
            </a:r>
            <a:r>
              <a:rPr lang="el-GR" sz="2000" dirty="0" err="1">
                <a:latin typeface="Calibri" pitchFamily="34" charset="0"/>
                <a:cs typeface="Arial" charset="0"/>
              </a:rPr>
              <a:t>υπερέκφραση</a:t>
            </a:r>
            <a:r>
              <a:rPr lang="el-GR" sz="2000" dirty="0">
                <a:latin typeface="Calibri" pitchFamily="34" charset="0"/>
                <a:cs typeface="Arial" charset="0"/>
              </a:rPr>
              <a:t> του γονιδίου της </a:t>
            </a:r>
            <a:r>
              <a:rPr lang="en-US" sz="2000" dirty="0">
                <a:latin typeface="Calibri" pitchFamily="34" charset="0"/>
                <a:cs typeface="Arial" charset="0"/>
              </a:rPr>
              <a:t>IL-3 </a:t>
            </a:r>
            <a:endParaRPr lang="el-GR" sz="2000" dirty="0">
              <a:latin typeface="Calibri" pitchFamily="34" charset="0"/>
              <a:cs typeface="Arial" charset="0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dirty="0">
                <a:latin typeface="Calibri" pitchFamily="34" charset="0"/>
                <a:cs typeface="Times New Roman" pitchFamily="18" charset="0"/>
              </a:rPr>
              <a:t>ΟΛΛ και το Τ-</a:t>
            </a:r>
            <a:r>
              <a:rPr lang="el-GR" sz="2000" dirty="0" err="1">
                <a:latin typeface="Calibri" pitchFamily="34" charset="0"/>
                <a:cs typeface="Times New Roman" pitchFamily="18" charset="0"/>
              </a:rPr>
              <a:t>λεμφοβλαστικό </a:t>
            </a:r>
            <a:r>
              <a:rPr lang="el-GR" sz="2000" dirty="0">
                <a:latin typeface="Calibri" pitchFamily="34" charset="0"/>
                <a:cs typeface="Times New Roman" pitchFamily="18" charset="0"/>
              </a:rPr>
              <a:t>λέμφωμα με </a:t>
            </a:r>
            <a:r>
              <a:rPr lang="el-GR" sz="2000" dirty="0" err="1">
                <a:latin typeface="Calibri" pitchFamily="34" charset="0"/>
                <a:cs typeface="Times New Roman" pitchFamily="18" charset="0"/>
              </a:rPr>
              <a:t>ηωσινοφιλία</a:t>
            </a:r>
            <a:endParaRPr lang="el-GR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22531" name="2 - Ορθογώνιο"/>
          <p:cNvSpPr>
            <a:spLocks noChangeArrowheads="1"/>
          </p:cNvSpPr>
          <p:nvPr/>
        </p:nvSpPr>
        <p:spPr bwMode="auto">
          <a:xfrm>
            <a:off x="2771775" y="333375"/>
            <a:ext cx="2420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ΗΩΣΙΝΟΦΙΛΙΑ (4)</a:t>
            </a:r>
            <a:endParaRPr lang="el-GR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Ορθογώνιο"/>
          <p:cNvSpPr>
            <a:spLocks noChangeArrowheads="1"/>
          </p:cNvSpPr>
          <p:nvPr/>
        </p:nvSpPr>
        <p:spPr bwMode="auto">
          <a:xfrm>
            <a:off x="0" y="765175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ΗΩΣΙΝΟΦΙΛΙΑ (5)</a:t>
            </a:r>
          </a:p>
          <a:p>
            <a:pPr algn="ctr">
              <a:lnSpc>
                <a:spcPct val="150000"/>
              </a:lnSpc>
            </a:pPr>
            <a:endParaRPr lang="el-GR" sz="1100" b="1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2200" b="1">
                <a:latin typeface="Calibri" pitchFamily="34" charset="0"/>
                <a:cs typeface="Times New Roman" pitchFamily="18" charset="0"/>
              </a:rPr>
              <a:t>Ηωσινοφιλικές διαταραχές του μυελού των οστών σε Κλωνικά νοσήματα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Οξεία και χρόνια ηωσινοφιλική λευχαιμία, ΧΜΛ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Χρόνια ουδετεροφυλική λευχαιμία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Ιδιοπαθής πολυκυτταραιμία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Ιδιοπαθής  θρομβοκυτταραιμία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  <a:cs typeface="Times New Roman" pitchFamily="18" charset="0"/>
              </a:rPr>
              <a:t>8p11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Μυελουπερπλαστικά σύνδρομα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  <a:cs typeface="Times New Roman" pitchFamily="18" charset="0"/>
              </a:rPr>
              <a:t>MDS</a:t>
            </a:r>
            <a:r>
              <a:rPr lang="el-GR" sz="2200">
                <a:latin typeface="Calibri" pitchFamily="34" charset="0"/>
                <a:cs typeface="Times New Roman" pitchFamily="18" charset="0"/>
              </a:rPr>
              <a:t> με ηωσινοφιλία και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  <a:cs typeface="Times New Roman" pitchFamily="18" charset="0"/>
              </a:rPr>
              <a:t>Συστηματική μαστοκυττάρωση με ηωσινοφιλία</a:t>
            </a:r>
          </a:p>
          <a:p>
            <a:pPr>
              <a:lnSpc>
                <a:spcPct val="150000"/>
              </a:lnSpc>
            </a:pPr>
            <a:endParaRPr lang="el-GR" sz="22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Ορθογώνιο"/>
          <p:cNvSpPr>
            <a:spLocks noChangeArrowheads="1"/>
          </p:cNvSpPr>
          <p:nvPr/>
        </p:nvSpPr>
        <p:spPr bwMode="auto">
          <a:xfrm>
            <a:off x="395288" y="1844675"/>
            <a:ext cx="84978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ΗΩΣΙΝΟΦΙΛΙΑ (6)</a:t>
            </a:r>
          </a:p>
          <a:p>
            <a:pPr algn="ctr"/>
            <a:endParaRPr lang="el-GR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>
                <a:latin typeface="Calibri" pitchFamily="34" charset="0"/>
                <a:cs typeface="Times New Roman" pitchFamily="18" charset="0"/>
              </a:rPr>
              <a:t>Ιδιοπαθές υπερηωσινοφιλικό σύνδρομο (ΙΥΣ) </a:t>
            </a:r>
          </a:p>
          <a:p>
            <a:pPr lvl="1">
              <a:lnSpc>
                <a:spcPct val="150000"/>
              </a:lnSpc>
            </a:pPr>
            <a:r>
              <a:rPr lang="el-GR" sz="2400">
                <a:latin typeface="Calibri" pitchFamily="34" charset="0"/>
                <a:cs typeface="Times New Roman" pitchFamily="18" charset="0"/>
              </a:rPr>
              <a:t>Ηωσινόφιλα&gt;1,5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x</a:t>
            </a:r>
            <a:r>
              <a:rPr lang="el-GR" sz="2400">
                <a:latin typeface="Calibri" pitchFamily="34" charset="0"/>
                <a:cs typeface="Times New Roman" pitchFamily="18" charset="0"/>
              </a:rPr>
              <a:t>10</a:t>
            </a:r>
            <a:r>
              <a:rPr lang="el-GR" sz="2400" baseline="30000">
                <a:latin typeface="Calibri" pitchFamily="34" charset="0"/>
                <a:cs typeface="Times New Roman" pitchFamily="18" charset="0"/>
              </a:rPr>
              <a:t>9</a:t>
            </a:r>
            <a:r>
              <a:rPr lang="el-GR" sz="24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l</a:t>
            </a:r>
            <a:r>
              <a:rPr lang="el-GR" sz="2400">
                <a:latin typeface="Calibri" pitchFamily="34" charset="0"/>
                <a:cs typeface="Times New Roman" pitchFamily="18" charset="0"/>
              </a:rPr>
              <a:t>, για χρονικό διάστημα ≥ από 6 μήνες,   με βλάβη ζωτικών οργάνων (π.χ. καρδιά, πνεύμονες) και              χωρίς υποκείμενο νόσημα</a:t>
            </a:r>
            <a:endParaRPr lang="el-GR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274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4 - Ορθογώνιο"/>
          <p:cNvSpPr>
            <a:spLocks noChangeArrowheads="1"/>
          </p:cNvSpPr>
          <p:nvPr/>
        </p:nvSpPr>
        <p:spPr bwMode="auto">
          <a:xfrm>
            <a:off x="323850" y="2349500"/>
            <a:ext cx="882015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Δίλοβο κοκκιοκύτταρο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0,01% έως 0,3% των κυκλοφορούντων λευκών αιμοσφαιρίων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Ευαίσθητο σε χρώση με βασικές χρωστικές ουσίες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Μεγάλα κυτταροπλασματικά κοκκία με επισκίαση του πυρήνα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Παρόμοια χαρακτηριστικά με το μαστοκύτταρο </a:t>
            </a:r>
          </a:p>
          <a:p>
            <a:pPr marL="800100" lvl="1" indent="-342900">
              <a:lnSpc>
                <a:spcPct val="150000"/>
              </a:lnSpc>
            </a:pPr>
            <a:r>
              <a:rPr lang="el-GR">
                <a:latin typeface="Calibri" pitchFamily="34" charset="0"/>
              </a:rPr>
              <a:t>(ιστικό  κύτταρο</a:t>
            </a:r>
            <a:r>
              <a:rPr lang="el-GR" sz="2200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με έκκριση ισταμίνης σε αλλεργική αντίδραση)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>
                <a:latin typeface="Calibri" pitchFamily="34" charset="0"/>
              </a:rPr>
              <a:t>Μετανάστευση στους ιστούς όταν απαιτείται</a:t>
            </a:r>
            <a:endParaRPr lang="el-GR">
              <a:latin typeface="Calibri" pitchFamily="34" charset="0"/>
            </a:endParaRPr>
          </a:p>
        </p:txBody>
      </p:sp>
      <p:sp>
        <p:nvSpPr>
          <p:cNvPr id="25604" name="5 - Ορθογώνιο"/>
          <p:cNvSpPr>
            <a:spLocks noChangeArrowheads="1"/>
          </p:cNvSpPr>
          <p:nvPr/>
        </p:nvSpPr>
        <p:spPr bwMode="auto">
          <a:xfrm>
            <a:off x="5076825" y="1052513"/>
            <a:ext cx="194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Calibri" pitchFamily="34" charset="0"/>
              </a:rPr>
              <a:t>Βασεόφιλο</a:t>
            </a:r>
            <a:r>
              <a:rPr lang="el-GR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20713"/>
            <a:ext cx="9251950" cy="64479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Ενεργοποιημένο </a:t>
            </a:r>
            <a:r>
              <a:rPr lang="el-GR" sz="2800" b="1" dirty="0" err="1">
                <a:latin typeface="+mn-lt"/>
                <a:cs typeface="+mn-cs"/>
              </a:rPr>
              <a:t>Βασεόφιλο</a:t>
            </a:r>
            <a:r>
              <a:rPr lang="el-GR" sz="2800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200" dirty="0">
                <a:latin typeface="+mn-lt"/>
                <a:cs typeface="+mn-cs"/>
              </a:rPr>
              <a:t>Φέρει πρωτεϊνικούς υποδοχείς πρόσδεσης στην κυτταρική μεμβράνης  </a:t>
            </a:r>
            <a:r>
              <a:rPr lang="en-US" sz="2200" dirty="0" err="1">
                <a:latin typeface="+mn-lt"/>
                <a:cs typeface="+mn-cs"/>
              </a:rPr>
              <a:t>IgE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l-GR" sz="2200" dirty="0">
                <a:latin typeface="+mn-lt"/>
                <a:cs typeface="+mn-cs"/>
              </a:rPr>
              <a:t>αντισωμάτων με εκλεκτική αντίδραση σε βλαπτικά ερεθίσματα </a:t>
            </a:r>
          </a:p>
          <a:p>
            <a:pPr marL="4114800" lvl="8" indent="-457200">
              <a:lnSpc>
                <a:spcPct val="150000"/>
              </a:lnSpc>
              <a:defRPr/>
            </a:pPr>
            <a:r>
              <a:rPr lang="el-GR" dirty="0">
                <a:latin typeface="+mn-lt"/>
                <a:cs typeface="+mn-cs"/>
              </a:rPr>
              <a:t>(π.χ. γύρη ή αντιγόνα </a:t>
            </a:r>
            <a:r>
              <a:rPr lang="el-GR" dirty="0" err="1">
                <a:latin typeface="+mn-lt"/>
                <a:cs typeface="+mn-cs"/>
              </a:rPr>
              <a:t>ελμίνθων</a:t>
            </a:r>
            <a:r>
              <a:rPr lang="el-GR" dirty="0">
                <a:latin typeface="+mn-lt"/>
                <a:cs typeface="+mn-cs"/>
              </a:rPr>
              <a:t>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200" dirty="0">
                <a:latin typeface="+mn-lt"/>
                <a:cs typeface="+mn-cs"/>
              </a:rPr>
              <a:t> Συμμετέχει στη φλεγμονή με διαβιβαστές υπερευαισθησίας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Αποκοκκιοποίηση</a:t>
            </a:r>
            <a:r>
              <a:rPr lang="el-GR" sz="2200" dirty="0">
                <a:latin typeface="+mn-lt"/>
                <a:cs typeface="+mn-cs"/>
              </a:rPr>
              <a:t> με έκκριση  </a:t>
            </a:r>
            <a:r>
              <a:rPr lang="el-GR" sz="2200" dirty="0" err="1">
                <a:latin typeface="+mn-lt"/>
                <a:cs typeface="+mn-cs"/>
              </a:rPr>
              <a:t>Ισταμίνης</a:t>
            </a:r>
            <a:r>
              <a:rPr lang="el-GR" sz="2200" dirty="0">
                <a:latin typeface="+mn-lt"/>
                <a:cs typeface="+mn-cs"/>
              </a:rPr>
              <a:t> και </a:t>
            </a:r>
            <a:r>
              <a:rPr lang="el-GR" sz="2200" dirty="0" err="1">
                <a:latin typeface="+mn-lt"/>
                <a:cs typeface="+mn-cs"/>
              </a:rPr>
              <a:t>Πρωτεογλυκανών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Παραγωγή 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  <a:cs typeface="+mn-cs"/>
              </a:rPr>
              <a:t>Πρωτεολυτικών ενζύμων </a:t>
            </a:r>
            <a:r>
              <a:rPr lang="el-GR" dirty="0">
                <a:latin typeface="+mn-lt"/>
                <a:cs typeface="+mn-cs"/>
              </a:rPr>
              <a:t>(</a:t>
            </a:r>
            <a:r>
              <a:rPr lang="el-GR" dirty="0" err="1">
                <a:latin typeface="+mn-lt"/>
                <a:cs typeface="+mn-cs"/>
              </a:rPr>
              <a:t>ελαστάση</a:t>
            </a:r>
            <a:r>
              <a:rPr lang="el-GR" dirty="0">
                <a:latin typeface="+mn-lt"/>
                <a:cs typeface="+mn-cs"/>
              </a:rPr>
              <a:t>, </a:t>
            </a:r>
            <a:r>
              <a:rPr lang="el-GR" dirty="0" err="1">
                <a:latin typeface="+mn-lt"/>
                <a:cs typeface="+mn-cs"/>
              </a:rPr>
              <a:t>λιποφωσφωλιπάση</a:t>
            </a:r>
            <a:r>
              <a:rPr lang="el-GR" dirty="0">
                <a:latin typeface="+mn-lt"/>
                <a:cs typeface="+mn-cs"/>
              </a:rPr>
              <a:t> ) 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err="1">
                <a:latin typeface="+mn-lt"/>
                <a:cs typeface="+mn-cs"/>
              </a:rPr>
              <a:t>Λευκορτιενίων</a:t>
            </a:r>
            <a:r>
              <a:rPr lang="el-GR" sz="2200" dirty="0">
                <a:latin typeface="+mn-lt"/>
                <a:cs typeface="+mn-cs"/>
              </a:rPr>
              <a:t> 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err="1">
                <a:latin typeface="+mn-lt"/>
                <a:cs typeface="+mn-cs"/>
              </a:rPr>
              <a:t>Κυτοκινών</a:t>
            </a:r>
            <a:r>
              <a:rPr lang="el-GR" sz="2200" dirty="0">
                <a:latin typeface="+mn-lt"/>
                <a:cs typeface="+mn-cs"/>
              </a:rPr>
              <a:t> </a:t>
            </a:r>
            <a:r>
              <a:rPr lang="el-GR" dirty="0">
                <a:latin typeface="+mn-lt"/>
                <a:cs typeface="+mn-cs"/>
              </a:rPr>
              <a:t>(</a:t>
            </a:r>
            <a:r>
              <a:rPr lang="en-US" b="1" dirty="0">
                <a:latin typeface="+mn-lt"/>
                <a:cs typeface="+mn-cs"/>
              </a:rPr>
              <a:t>IL-4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l-GR" dirty="0">
                <a:latin typeface="+mn-lt"/>
                <a:cs typeface="+mn-cs"/>
              </a:rPr>
              <a:t>σημαντική στην εκδήλωση αλλεργικών αντιδράσεων και στη παραγωγή των </a:t>
            </a:r>
            <a:r>
              <a:rPr lang="en-US" dirty="0" err="1">
                <a:latin typeface="+mn-lt"/>
                <a:cs typeface="+mn-cs"/>
              </a:rPr>
              <a:t>IgE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l-GR" dirty="0">
                <a:latin typeface="+mn-lt"/>
                <a:cs typeface="+mn-cs"/>
              </a:rPr>
              <a:t>αντισωμάτων</a:t>
            </a:r>
            <a:r>
              <a:rPr lang="en-US" dirty="0">
                <a:latin typeface="+mn-lt"/>
                <a:cs typeface="+mn-cs"/>
              </a:rPr>
              <a:t>)</a:t>
            </a:r>
            <a:endParaRPr lang="el-GR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Λευκοκύτταρα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WBC)</a:t>
            </a: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err="1" smtClean="0"/>
              <a:t>Εμπύρηνα</a:t>
            </a:r>
            <a:r>
              <a:rPr lang="el-GR" sz="2200" dirty="0" smtClean="0"/>
              <a:t> κύτταρα χωρίς ιδιαίτερο χρώμα (φ.τ:4300-10000/μ</a:t>
            </a:r>
            <a:r>
              <a:rPr lang="en-US" sz="2200" dirty="0" smtClean="0"/>
              <a:t>l)</a:t>
            </a:r>
            <a:endParaRPr lang="el-GR" sz="22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/>
              <a:t>Διακρίνονται σε: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κοκκιοκύτταρα (</a:t>
            </a:r>
            <a:r>
              <a:rPr lang="en-US" sz="2200" dirty="0" smtClean="0"/>
              <a:t>55% </a:t>
            </a:r>
            <a:r>
              <a:rPr lang="el-GR" sz="2200" dirty="0" smtClean="0"/>
              <a:t>ουδετερόφιλα,</a:t>
            </a:r>
            <a:r>
              <a:rPr lang="en-US" sz="2200" dirty="0" smtClean="0"/>
              <a:t>3%</a:t>
            </a:r>
            <a:r>
              <a:rPr lang="el-GR" sz="2200" dirty="0" smtClean="0"/>
              <a:t> </a:t>
            </a:r>
            <a:r>
              <a:rPr lang="el-GR" sz="2200" dirty="0" err="1" smtClean="0"/>
              <a:t>ηωσινόφιλα</a:t>
            </a:r>
            <a:r>
              <a:rPr lang="el-GR" sz="2200" dirty="0" smtClean="0"/>
              <a:t>,</a:t>
            </a:r>
            <a:r>
              <a:rPr lang="en-US" sz="2200" dirty="0" smtClean="0"/>
              <a:t>1% </a:t>
            </a:r>
            <a:r>
              <a:rPr lang="el-GR" sz="2200" dirty="0" err="1" smtClean="0"/>
              <a:t>βασεόφιλα</a:t>
            </a:r>
            <a:r>
              <a:rPr lang="el-GR" sz="2200" dirty="0" smtClean="0"/>
              <a:t>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Μονοκύτταρα</a:t>
            </a:r>
            <a:r>
              <a:rPr lang="en-US" sz="2200" dirty="0" smtClean="0"/>
              <a:t> (6%)</a:t>
            </a:r>
            <a:endParaRPr lang="el-GR" sz="2200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Λεμφοκύτταρα</a:t>
            </a:r>
            <a:r>
              <a:rPr lang="en-US" sz="2200" dirty="0" smtClean="0"/>
              <a:t> (35%)</a:t>
            </a:r>
            <a:endParaRPr lang="el-GR" sz="22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/>
              <a:t>Βιολογική αποστολή: άμυνα του οργανισμού έναντι ποικίλων βλαπτικών παραγόντων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l-GR" sz="1600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552" y="450912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l-GR" sz="2800" b="1" dirty="0">
                <a:solidFill>
                  <a:schemeClr val="tx2"/>
                </a:solidFill>
              </a:rPr>
              <a:t>Αιμοπετάλια (</a:t>
            </a:r>
            <a:r>
              <a:rPr lang="en-US" sz="2800" b="1" dirty="0">
                <a:solidFill>
                  <a:schemeClr val="tx2"/>
                </a:solidFill>
              </a:rPr>
              <a:t>PLT)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953000"/>
            <a:ext cx="876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l-GR" sz="2200" dirty="0" smtClean="0"/>
              <a:t>Μικροί </a:t>
            </a:r>
            <a:r>
              <a:rPr lang="el-GR" sz="2200" dirty="0"/>
              <a:t>απύρηνοι δίσκοι, τμήματα των μητρικών </a:t>
            </a:r>
            <a:r>
              <a:rPr lang="el-GR" sz="2200" dirty="0" err="1"/>
              <a:t>μεγακαρυοκυττάρων</a:t>
            </a:r>
            <a:r>
              <a:rPr lang="en-US" sz="2200" dirty="0"/>
              <a:t> </a:t>
            </a:r>
            <a:endParaRPr lang="el-GR" sz="2200" dirty="0"/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l-GR" sz="2200" dirty="0"/>
              <a:t>   </a:t>
            </a:r>
            <a:r>
              <a:rPr lang="en-US" sz="2200" dirty="0"/>
              <a:t>(</a:t>
            </a:r>
            <a:r>
              <a:rPr lang="el-GR" sz="2200" dirty="0"/>
              <a:t>φ.τ:150000-300000</a:t>
            </a:r>
            <a:r>
              <a:rPr lang="en-US" sz="2200" dirty="0"/>
              <a:t>/</a:t>
            </a:r>
            <a:r>
              <a:rPr lang="el-GR" sz="2200" dirty="0"/>
              <a:t>μ</a:t>
            </a:r>
            <a:r>
              <a:rPr lang="en-US" sz="2200" dirty="0"/>
              <a:t>l)</a:t>
            </a:r>
            <a:endParaRPr lang="el-GR" sz="2200" dirty="0"/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l-GR" sz="2200" dirty="0"/>
              <a:t>  Βιολογική </a:t>
            </a:r>
            <a:r>
              <a:rPr lang="el-GR" sz="2200" dirty="0" err="1"/>
              <a:t>αποστολή:αιμόσταση</a:t>
            </a:r>
            <a:endParaRPr lang="el-GR" sz="2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268413"/>
            <a:ext cx="9144000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err="1">
                <a:latin typeface="+mn-lt"/>
                <a:cs typeface="+mn-cs"/>
              </a:rPr>
              <a:t>Βασεοφιλία</a:t>
            </a:r>
            <a:endParaRPr lang="el-GR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 err="1">
                <a:latin typeface="+mn-lt"/>
                <a:cs typeface="+mn-cs"/>
              </a:rPr>
              <a:t>Βασεόφιλα</a:t>
            </a:r>
            <a:r>
              <a:rPr lang="el-GR" sz="2200" b="1" dirty="0">
                <a:latin typeface="+mn-lt"/>
                <a:cs typeface="+mn-cs"/>
              </a:rPr>
              <a:t> &gt;1000/μ</a:t>
            </a:r>
            <a:r>
              <a:rPr lang="en-US" sz="2200" b="1" dirty="0">
                <a:latin typeface="+mn-lt"/>
                <a:cs typeface="+mn-cs"/>
              </a:rPr>
              <a:t>l</a:t>
            </a:r>
            <a:r>
              <a:rPr lang="el-GR" sz="2200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2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Αλλεργικές αντιδράσεις – Φλεγμονές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Λοιμώξεις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Μετά από έκθεση σε ακτινοβολία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Κακοήθειες: </a:t>
            </a:r>
            <a:r>
              <a:rPr lang="el-GR" sz="2200" dirty="0" err="1">
                <a:latin typeface="+mn-lt"/>
                <a:cs typeface="+mn-cs"/>
              </a:rPr>
              <a:t>Μυελουπερπλαστικά</a:t>
            </a:r>
            <a:r>
              <a:rPr lang="el-GR" sz="2200" dirty="0">
                <a:latin typeface="+mn-lt"/>
                <a:cs typeface="+mn-cs"/>
              </a:rPr>
              <a:t> νοσήματα </a:t>
            </a:r>
            <a:r>
              <a:rPr lang="el-GR" b="1" dirty="0">
                <a:latin typeface="+mn-lt"/>
                <a:cs typeface="+mn-cs"/>
              </a:rPr>
              <a:t>(Χρόνια </a:t>
            </a:r>
            <a:r>
              <a:rPr lang="el-GR" b="1" dirty="0" err="1">
                <a:latin typeface="+mn-lt"/>
                <a:cs typeface="+mn-cs"/>
              </a:rPr>
              <a:t>Μυελογενή</a:t>
            </a:r>
            <a:r>
              <a:rPr lang="el-GR" b="1" dirty="0">
                <a:latin typeface="+mn-lt"/>
                <a:cs typeface="+mn-cs"/>
              </a:rPr>
              <a:t> Λευχαιμία)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 </a:t>
            </a:r>
            <a:r>
              <a:rPr lang="en-US" sz="2200" b="1" dirty="0">
                <a:latin typeface="+mn-lt"/>
                <a:cs typeface="+mn-cs"/>
              </a:rPr>
              <a:t> </a:t>
            </a:r>
            <a:endParaRPr lang="el-GR" sz="2200" b="1" baseline="30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200" b="1" dirty="0">
              <a:latin typeface="+mn-lt"/>
              <a:cs typeface="+mn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925" y="2205038"/>
            <a:ext cx="26320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692150"/>
            <a:ext cx="914400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Μονοκύτταρο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Λευκό αιμοσφαίριο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Τμήμα του ανοσοποιητικού συστήματος 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Ταχεία ανοσολογική ανταπόκριση σε φλεγμονώδης καταστάσεις με μετανάστευση των μονοκυττάρων στους ιστούς, διαίρεση και διαφοροποίηση (σε 8-12 ώρες) σε </a:t>
            </a:r>
            <a:r>
              <a:rPr lang="el-GR" sz="2200" dirty="0" err="1">
                <a:latin typeface="+mn-lt"/>
                <a:cs typeface="+mn-cs"/>
              </a:rPr>
              <a:t>μακροφάγα</a:t>
            </a:r>
            <a:r>
              <a:rPr lang="el-GR" sz="2200" dirty="0">
                <a:latin typeface="+mn-lt"/>
                <a:cs typeface="+mn-cs"/>
              </a:rPr>
              <a:t> και </a:t>
            </a:r>
            <a:r>
              <a:rPr lang="el-GR" sz="2200" dirty="0" err="1">
                <a:latin typeface="+mn-lt"/>
                <a:cs typeface="+mn-cs"/>
              </a:rPr>
              <a:t>δενδριτικά</a:t>
            </a:r>
            <a:r>
              <a:rPr lang="el-GR" sz="2200" dirty="0">
                <a:latin typeface="+mn-lt"/>
                <a:cs typeface="+mn-cs"/>
              </a:rPr>
              <a:t> κύτταρα 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Μονοκύτταρα στο </a:t>
            </a:r>
            <a:r>
              <a:rPr lang="el-GR" sz="2200" dirty="0" err="1">
                <a:latin typeface="+mn-lt"/>
                <a:cs typeface="+mn-cs"/>
              </a:rPr>
              <a:t>επιχρίσμα</a:t>
            </a:r>
            <a:r>
              <a:rPr lang="el-GR" sz="2200" dirty="0">
                <a:latin typeface="+mn-lt"/>
                <a:cs typeface="+mn-cs"/>
              </a:rPr>
              <a:t>: πυρήνα με σχήμα νεφρού ή οδοντωτό 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1813"/>
            <a:ext cx="9144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2349500"/>
            <a:ext cx="9144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Μονοκυττάρωση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Αριθμός των κυκλοφορούντων μονοκυττάρων στο αίμα&gt; 950/μ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/>
            </a:r>
            <a:br>
              <a:rPr lang="en-US" sz="2200" dirty="0">
                <a:latin typeface="+mn-lt"/>
                <a:cs typeface="+mn-cs"/>
              </a:rPr>
            </a:br>
            <a:endParaRPr lang="el-GR" sz="2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6448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err="1">
                <a:latin typeface="+mn-lt"/>
                <a:cs typeface="+mn-cs"/>
              </a:rPr>
              <a:t>Μονοκυττάρωση</a:t>
            </a:r>
            <a:r>
              <a:rPr lang="el-GR" sz="2800" b="1" dirty="0">
                <a:latin typeface="+mn-lt"/>
                <a:cs typeface="+mn-cs"/>
              </a:rPr>
              <a:t>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Χρόνιες Φλεγμονές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Λοιμώδη αίτια: Φυματίωση, </a:t>
            </a:r>
            <a:r>
              <a:rPr lang="el-GR" sz="2200" dirty="0" err="1">
                <a:latin typeface="+mn-lt"/>
                <a:cs typeface="+mn-cs"/>
              </a:rPr>
              <a:t>Βρουκέλωση</a:t>
            </a:r>
            <a:r>
              <a:rPr lang="el-GR" sz="2200" dirty="0">
                <a:latin typeface="+mn-lt"/>
                <a:cs typeface="+mn-cs"/>
              </a:rPr>
              <a:t>, </a:t>
            </a:r>
            <a:r>
              <a:rPr lang="el-GR" sz="2200" dirty="0" err="1">
                <a:latin typeface="+mn-lt"/>
                <a:cs typeface="+mn-cs"/>
              </a:rPr>
              <a:t>Λιστερίαση</a:t>
            </a:r>
            <a:r>
              <a:rPr lang="el-GR" sz="2200" dirty="0">
                <a:latin typeface="+mn-lt"/>
                <a:cs typeface="+mn-cs"/>
              </a:rPr>
              <a:t>, </a:t>
            </a:r>
            <a:r>
              <a:rPr lang="el-GR" sz="2200" dirty="0" err="1">
                <a:latin typeface="+mn-lt"/>
                <a:cs typeface="+mn-cs"/>
              </a:rPr>
              <a:t>Σύφυλις</a:t>
            </a:r>
            <a:r>
              <a:rPr lang="el-GR" sz="2200" dirty="0">
                <a:latin typeface="+mn-lt"/>
                <a:cs typeface="+mn-cs"/>
              </a:rPr>
              <a:t>, Ελονοσία, Λεϊσμανίαση, </a:t>
            </a:r>
            <a:r>
              <a:rPr lang="el-GR" sz="2200" dirty="0" err="1">
                <a:latin typeface="+mn-lt"/>
                <a:cs typeface="+mn-cs"/>
              </a:rPr>
              <a:t>Υποξεία</a:t>
            </a:r>
            <a:r>
              <a:rPr lang="el-GR" sz="2200" dirty="0">
                <a:latin typeface="+mn-lt"/>
                <a:cs typeface="+mn-cs"/>
              </a:rPr>
              <a:t> Ενδοκαρδίτιδα, Ιογενείς λοιμώξεις, λοιμώξεις από πρωτόζωα και  </a:t>
            </a:r>
            <a:r>
              <a:rPr lang="el-GR" sz="2200" dirty="0" err="1">
                <a:latin typeface="+mn-lt"/>
                <a:cs typeface="+mn-cs"/>
              </a:rPr>
              <a:t>ρικέτσιες</a:t>
            </a:r>
            <a:r>
              <a:rPr lang="el-GR" sz="2200" dirty="0">
                <a:latin typeface="+mn-lt"/>
                <a:cs typeface="+mn-cs"/>
              </a:rPr>
              <a:t> </a:t>
            </a:r>
            <a:r>
              <a:rPr lang="en-US" sz="2200" dirty="0">
                <a:latin typeface="+mn-lt"/>
                <a:cs typeface="+mn-cs"/>
              </a:rPr>
              <a:t> </a:t>
            </a:r>
            <a:endParaRPr lang="el-GR" sz="22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Φλεγμονώδη νοσήματα του εντέρου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Νοσήματα συνδετικού ιστού – </a:t>
            </a:r>
            <a:r>
              <a:rPr lang="el-GR" sz="2200" dirty="0" err="1">
                <a:latin typeface="+mn-lt"/>
                <a:cs typeface="+mn-cs"/>
              </a:rPr>
              <a:t>αγγειΐτιδες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ΣΕΛ, Ρευματοειδής αρθρίτιδα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Φάση αποκατάστασης μετά από </a:t>
            </a:r>
            <a:r>
              <a:rPr lang="el-GR" sz="2200" b="1" dirty="0" err="1">
                <a:latin typeface="+mn-lt"/>
                <a:cs typeface="+mn-cs"/>
              </a:rPr>
              <a:t>ουδετεροπενία</a:t>
            </a:r>
            <a:r>
              <a:rPr lang="el-GR" sz="2200" b="1" dirty="0">
                <a:latin typeface="+mn-lt"/>
                <a:cs typeface="+mn-cs"/>
              </a:rPr>
              <a:t> ή οξεία λοίμωξη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Διάφορα αίτια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Σαρκοείδωση</a:t>
            </a:r>
            <a:r>
              <a:rPr lang="el-GR" sz="2200" dirty="0">
                <a:latin typeface="+mn-lt"/>
                <a:cs typeface="+mn-cs"/>
              </a:rPr>
              <a:t>, Νοσήματα </a:t>
            </a:r>
            <a:r>
              <a:rPr lang="el-GR" sz="2200" dirty="0" err="1">
                <a:latin typeface="+mn-lt"/>
                <a:cs typeface="+mn-cs"/>
              </a:rPr>
              <a:t>Λυσοσομιακών</a:t>
            </a:r>
            <a:r>
              <a:rPr lang="el-GR" sz="2200" dirty="0">
                <a:latin typeface="+mn-lt"/>
                <a:cs typeface="+mn-cs"/>
              </a:rPr>
              <a:t> διαταραχών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650" y="836613"/>
            <a:ext cx="777716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err="1">
                <a:latin typeface="+mn-lt"/>
                <a:cs typeface="+mn-cs"/>
              </a:rPr>
              <a:t>Μονοκυττάρωση</a:t>
            </a:r>
            <a:r>
              <a:rPr lang="el-GR" sz="2800" b="1" dirty="0">
                <a:latin typeface="+mn-lt"/>
                <a:cs typeface="+mn-cs"/>
              </a:rPr>
              <a:t> 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2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dirty="0">
                <a:latin typeface="+mn-lt"/>
                <a:cs typeface="+mn-cs"/>
              </a:rPr>
              <a:t>Αιματολογικά</a:t>
            </a:r>
            <a:r>
              <a:rPr lang="en-US" sz="2200" b="1" dirty="0">
                <a:latin typeface="+mn-lt"/>
                <a:cs typeface="+mn-cs"/>
              </a:rPr>
              <a:t>-</a:t>
            </a:r>
            <a:r>
              <a:rPr lang="el-GR" sz="2200" b="1" dirty="0">
                <a:latin typeface="+mn-lt"/>
                <a:cs typeface="+mn-cs"/>
              </a:rPr>
              <a:t>ανοσολογικά αίτια</a:t>
            </a:r>
            <a:endParaRPr lang="en-US" sz="22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  <a:cs typeface="+mn-cs"/>
              </a:rPr>
              <a:t>X</a:t>
            </a:r>
            <a:r>
              <a:rPr lang="el-GR" sz="2200" dirty="0" err="1">
                <a:latin typeface="+mn-lt"/>
                <a:cs typeface="+mn-cs"/>
              </a:rPr>
              <a:t>ρόνια</a:t>
            </a:r>
            <a:r>
              <a:rPr lang="el-GR" sz="2200" dirty="0">
                <a:latin typeface="+mn-lt"/>
                <a:cs typeface="+mn-cs"/>
              </a:rPr>
              <a:t> </a:t>
            </a:r>
            <a:r>
              <a:rPr lang="el-GR" sz="2200" dirty="0" err="1">
                <a:latin typeface="+mn-lt"/>
                <a:cs typeface="+mn-cs"/>
              </a:rPr>
              <a:t>ουδετεροπενία</a:t>
            </a:r>
            <a:endParaRPr lang="en-US" sz="22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  <a:cs typeface="+mn-cs"/>
              </a:rPr>
              <a:t> </a:t>
            </a:r>
            <a:r>
              <a:rPr lang="el-GR" sz="2200" dirty="0">
                <a:latin typeface="+mn-lt"/>
                <a:cs typeface="+mn-cs"/>
              </a:rPr>
              <a:t>Νόσος του </a:t>
            </a:r>
            <a:r>
              <a:rPr lang="en-US" sz="2200" dirty="0">
                <a:latin typeface="+mn-lt"/>
                <a:cs typeface="+mn-cs"/>
              </a:rPr>
              <a:t>Hodgkin’s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 err="1">
                <a:latin typeface="+mn-lt"/>
                <a:cs typeface="+mn-cs"/>
              </a:rPr>
              <a:t>Μυελοϋπερπλαστικά</a:t>
            </a:r>
            <a:r>
              <a:rPr lang="el-GR" sz="2200" dirty="0">
                <a:latin typeface="+mn-lt"/>
                <a:cs typeface="+mn-cs"/>
              </a:rPr>
              <a:t>/</a:t>
            </a:r>
            <a:r>
              <a:rPr lang="el-GR" sz="2200" dirty="0" err="1">
                <a:latin typeface="+mn-lt"/>
                <a:cs typeface="+mn-cs"/>
              </a:rPr>
              <a:t>Μυελοδυσπλαστκά</a:t>
            </a:r>
            <a:r>
              <a:rPr lang="el-GR" sz="2200" dirty="0">
                <a:latin typeface="+mn-lt"/>
                <a:cs typeface="+mn-cs"/>
              </a:rPr>
              <a:t> νοσήματα </a:t>
            </a:r>
          </a:p>
          <a:p>
            <a:pPr marL="1714500" lvl="3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+mn-lt"/>
                <a:cs typeface="+mn-cs"/>
              </a:rPr>
              <a:t>Χρόνια </a:t>
            </a:r>
            <a:r>
              <a:rPr lang="el-GR" sz="2000" dirty="0" err="1">
                <a:latin typeface="+mn-lt"/>
                <a:cs typeface="+mn-cs"/>
              </a:rPr>
              <a:t>Μυελομονοκυτταρική</a:t>
            </a:r>
            <a:r>
              <a:rPr lang="el-GR" sz="2000" dirty="0">
                <a:latin typeface="+mn-lt"/>
                <a:cs typeface="+mn-cs"/>
              </a:rPr>
              <a:t> λευχαιμία, </a:t>
            </a:r>
          </a:p>
          <a:p>
            <a:pPr marL="1714500" lvl="3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latin typeface="+mn-lt"/>
                <a:cs typeface="+mn-cs"/>
              </a:rPr>
              <a:t>Χρόνια </a:t>
            </a:r>
            <a:r>
              <a:rPr lang="el-GR" sz="2000" dirty="0" err="1">
                <a:latin typeface="+mn-lt"/>
                <a:cs typeface="+mn-cs"/>
              </a:rPr>
              <a:t>Μονοκυτταρική</a:t>
            </a:r>
            <a:r>
              <a:rPr lang="el-GR" sz="2000" dirty="0">
                <a:latin typeface="+mn-lt"/>
                <a:cs typeface="+mn-cs"/>
              </a:rPr>
              <a:t> λευχαιμία)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Οξεία </a:t>
            </a:r>
            <a:r>
              <a:rPr lang="el-GR" sz="2200" dirty="0" err="1">
                <a:latin typeface="+mn-lt"/>
                <a:cs typeface="+mn-cs"/>
              </a:rPr>
              <a:t>Μυελομονοκυτταρική</a:t>
            </a:r>
            <a:r>
              <a:rPr lang="el-GR" sz="2200" dirty="0">
                <a:latin typeface="+mn-lt"/>
                <a:cs typeface="+mn-cs"/>
              </a:rPr>
              <a:t> λευχαιμία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Οξεία </a:t>
            </a:r>
            <a:r>
              <a:rPr lang="el-GR" sz="2200" dirty="0" err="1">
                <a:latin typeface="+mn-lt"/>
                <a:cs typeface="+mn-cs"/>
              </a:rPr>
              <a:t>Μονοκυτταρική</a:t>
            </a:r>
            <a:r>
              <a:rPr lang="el-GR" sz="2200" dirty="0">
                <a:latin typeface="+mn-lt"/>
                <a:cs typeface="+mn-cs"/>
              </a:rPr>
              <a:t> λευχαιμία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/>
            </a:r>
            <a:br>
              <a:rPr lang="en-US" dirty="0">
                <a:latin typeface="+mn-lt"/>
                <a:cs typeface="+mn-cs"/>
              </a:rPr>
            </a:br>
            <a:endParaRPr lang="el-G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  <a:cs typeface="+mn-cs"/>
              </a:rPr>
              <a:t>		Λεμφοκύτταρο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Λευκό αιμοσφαίριο 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	Μεγάλο κοκκιώδη </a:t>
            </a:r>
            <a:r>
              <a:rPr lang="el-GR" sz="2200" dirty="0" err="1">
                <a:latin typeface="+mn-lt"/>
                <a:cs typeface="+mn-cs"/>
              </a:rPr>
              <a:t>λεφοκύτταρο</a:t>
            </a:r>
            <a:r>
              <a:rPr lang="el-GR" sz="2200" dirty="0">
                <a:latin typeface="+mn-lt"/>
                <a:cs typeface="+mn-cs"/>
              </a:rPr>
              <a:t> [</a:t>
            </a:r>
            <a:r>
              <a:rPr lang="en-US" sz="2200" dirty="0">
                <a:latin typeface="+mn-lt"/>
                <a:cs typeface="+mn-cs"/>
              </a:rPr>
              <a:t>Natural Killer cells</a:t>
            </a:r>
            <a:r>
              <a:rPr lang="el-GR" sz="2200" dirty="0">
                <a:latin typeface="+mn-lt"/>
                <a:cs typeface="+mn-cs"/>
              </a:rPr>
              <a:t> (ΝΚ</a:t>
            </a:r>
            <a:r>
              <a:rPr lang="en-US" sz="2200" dirty="0">
                <a:latin typeface="+mn-lt"/>
                <a:cs typeface="+mn-cs"/>
              </a:rPr>
              <a:t>)</a:t>
            </a:r>
            <a:r>
              <a:rPr lang="el-GR" sz="2200" dirty="0">
                <a:latin typeface="+mn-lt"/>
                <a:cs typeface="+mn-cs"/>
              </a:rPr>
              <a:t>]</a:t>
            </a:r>
            <a:endParaRPr lang="en-US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Μικρό Τ λεμφοκύτταρο – Μικρό Β λεμφοκύτταρο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Τμήμα του ανοσοποιητικού συστήματος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  <a:cs typeface="+mn-cs"/>
            </a:endParaRPr>
          </a:p>
        </p:txBody>
      </p:sp>
      <p:sp>
        <p:nvSpPr>
          <p:cNvPr id="32771" name="2 - Ορθογώνιο"/>
          <p:cNvSpPr>
            <a:spLocks noChangeArrowheads="1"/>
          </p:cNvSpPr>
          <p:nvPr/>
        </p:nvSpPr>
        <p:spPr bwMode="auto">
          <a:xfrm>
            <a:off x="0" y="-79375"/>
            <a:ext cx="10188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/>
            </a:r>
            <a:br>
              <a:rPr lang="el-GR">
                <a:latin typeface="Calibri" pitchFamily="34" charset="0"/>
              </a:rPr>
            </a:br>
            <a:endParaRPr lang="el-GR">
              <a:latin typeface="Calibri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0"/>
            <a:ext cx="36353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35 - Καμπύλη γραμμή σύνδεσης"/>
          <p:cNvCxnSpPr/>
          <p:nvPr/>
        </p:nvCxnSpPr>
        <p:spPr>
          <a:xfrm>
            <a:off x="971550" y="2708275"/>
            <a:ext cx="431800" cy="360363"/>
          </a:xfrm>
          <a:prstGeom prst="curvedConnector3">
            <a:avLst>
              <a:gd name="adj1" fmla="val -392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Καμπύλη γραμμή σύνδεσης"/>
          <p:cNvCxnSpPr/>
          <p:nvPr/>
        </p:nvCxnSpPr>
        <p:spPr>
          <a:xfrm rot="16200000" flipH="1">
            <a:off x="646906" y="3104357"/>
            <a:ext cx="576263" cy="215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20713"/>
            <a:ext cx="9144000" cy="530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NK </a:t>
            </a:r>
            <a:r>
              <a:rPr lang="el-GR" sz="2800" b="1" dirty="0" err="1">
                <a:latin typeface="+mn-lt"/>
                <a:cs typeface="+mn-cs"/>
              </a:rPr>
              <a:t>λευμφοκύτταρο</a:t>
            </a:r>
            <a:r>
              <a:rPr lang="el-GR" sz="2800" b="1" dirty="0">
                <a:latin typeface="+mn-lt"/>
                <a:cs typeface="+mn-cs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200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Ονομάστηκε </a:t>
            </a:r>
            <a:r>
              <a:rPr lang="en-US" sz="2200" dirty="0">
                <a:latin typeface="+mn-lt"/>
                <a:cs typeface="+mn-cs"/>
              </a:rPr>
              <a:t> "natural killer cell" </a:t>
            </a:r>
            <a:r>
              <a:rPr lang="el-GR" sz="2200" dirty="0">
                <a:latin typeface="+mn-lt"/>
                <a:cs typeface="+mn-cs"/>
              </a:rPr>
              <a:t>γιατί δεν απαιτείται προηγούμενη ενεργοποίηση για να επιτεθεί και να </a:t>
            </a:r>
            <a:r>
              <a:rPr lang="en-US" sz="2200" dirty="0">
                <a:latin typeface="+mn-lt"/>
                <a:cs typeface="+mn-cs"/>
              </a:rPr>
              <a:t>" </a:t>
            </a:r>
            <a:r>
              <a:rPr lang="el-GR" sz="2200" dirty="0">
                <a:latin typeface="+mn-lt"/>
                <a:cs typeface="+mn-cs"/>
              </a:rPr>
              <a:t>φονεύσει </a:t>
            </a:r>
            <a:r>
              <a:rPr lang="en-US" sz="2200" dirty="0">
                <a:latin typeface="+mn-lt"/>
                <a:cs typeface="+mn-cs"/>
              </a:rPr>
              <a:t>" </a:t>
            </a:r>
            <a:r>
              <a:rPr lang="el-GR" sz="2200" dirty="0">
                <a:latin typeface="+mn-lt"/>
                <a:cs typeface="+mn-cs"/>
              </a:rPr>
              <a:t>κύτταρα που έχουν χάσει </a:t>
            </a:r>
            <a:r>
              <a:rPr lang="en-US" sz="2200" dirty="0">
                <a:latin typeface="+mn-lt"/>
                <a:cs typeface="+mn-cs"/>
              </a:rPr>
              <a:t>MHC </a:t>
            </a:r>
            <a:r>
              <a:rPr lang="el-GR" sz="2200" dirty="0">
                <a:latin typeface="+mn-lt"/>
                <a:cs typeface="+mn-cs"/>
              </a:rPr>
              <a:t>κλάσης </a:t>
            </a:r>
            <a:r>
              <a:rPr lang="en-US" sz="2200" dirty="0">
                <a:latin typeface="+mn-lt"/>
                <a:cs typeface="+mn-cs"/>
              </a:rPr>
              <a:t>I</a:t>
            </a:r>
            <a:endParaRPr lang="el-GR" sz="2200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Ενεργοποιούνται από </a:t>
            </a:r>
            <a:r>
              <a:rPr lang="el-GR" sz="2200" dirty="0" err="1">
                <a:latin typeface="+mn-lt"/>
                <a:cs typeface="+mn-cs"/>
              </a:rPr>
              <a:t>κυτοκίνες</a:t>
            </a:r>
            <a:r>
              <a:rPr lang="el-GR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interferons</a:t>
            </a:r>
            <a:r>
              <a:rPr lang="en-US" sz="2200" dirty="0">
                <a:latin typeface="+mn-lt"/>
                <a:cs typeface="+mn-cs"/>
              </a:rPr>
              <a:t>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Εκκρίνουν </a:t>
            </a:r>
            <a:r>
              <a:rPr lang="el-GR" sz="2200" dirty="0" err="1">
                <a:latin typeface="+mn-lt"/>
                <a:cs typeface="+mn-cs"/>
              </a:rPr>
              <a:t>κυτταροτοξικά</a:t>
            </a:r>
            <a:r>
              <a:rPr lang="el-GR" sz="2200" dirty="0">
                <a:latin typeface="+mn-lt"/>
                <a:cs typeface="+mn-cs"/>
              </a:rPr>
              <a:t> κοκκία που καταστρέφουν καρκινικά κύτταρα ή μολυσμένα από ιούς κύτταρα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Δρουν σε παθολογικά κύτταρα αναγνωρίζοντας αλλαγές του </a:t>
            </a:r>
            <a:r>
              <a:rPr lang="en-US" sz="2200" dirty="0">
                <a:latin typeface="+mn-lt"/>
                <a:cs typeface="+mn-cs"/>
              </a:rPr>
              <a:t>MHC </a:t>
            </a:r>
            <a:r>
              <a:rPr lang="el-GR" sz="2200" dirty="0">
                <a:latin typeface="+mn-lt"/>
                <a:cs typeface="+mn-cs"/>
              </a:rPr>
              <a:t>στην επιφάνεια του κυττάρου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611188" y="981075"/>
            <a:ext cx="8101012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Μικρό Λεμφοκύτταρο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T </a:t>
            </a:r>
            <a:r>
              <a:rPr lang="el-GR" sz="2200" dirty="0">
                <a:latin typeface="+mn-lt"/>
                <a:cs typeface="+mn-cs"/>
              </a:rPr>
              <a:t>και Β λεμφοκύτταρα: το μεγαλύτερο κυτταρικό τμήμα απάντησης του ανοσολογικού συστήματος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latin typeface="+mn-lt"/>
                <a:cs typeface="+mn-cs"/>
              </a:rPr>
              <a:t>T </a:t>
            </a:r>
            <a:r>
              <a:rPr lang="el-GR" sz="2200" b="1" dirty="0">
                <a:latin typeface="+mn-lt"/>
                <a:cs typeface="+mn-cs"/>
              </a:rPr>
              <a:t>λεμφοκύτταρα </a:t>
            </a:r>
            <a:r>
              <a:rPr lang="el-GR" sz="2200" dirty="0">
                <a:latin typeface="+mn-lt"/>
                <a:cs typeface="+mn-cs"/>
              </a:rPr>
              <a:t>: κυτταρικοί </a:t>
            </a:r>
            <a:r>
              <a:rPr lang="el-GR" sz="2200" dirty="0" err="1">
                <a:latin typeface="+mn-lt"/>
                <a:cs typeface="+mn-cs"/>
              </a:rPr>
              <a:t>ανοσοδιαβιβαστές</a:t>
            </a:r>
            <a:r>
              <a:rPr lang="el-GR" sz="2200" dirty="0">
                <a:latin typeface="+mn-lt"/>
                <a:cs typeface="+mn-cs"/>
              </a:rPr>
              <a:t>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Β λεμφοκύτταρα </a:t>
            </a:r>
            <a:r>
              <a:rPr lang="el-GR" sz="2200" dirty="0">
                <a:latin typeface="+mn-lt"/>
                <a:cs typeface="+mn-cs"/>
              </a:rPr>
              <a:t>: υπεύθυνα για τη </a:t>
            </a:r>
            <a:r>
              <a:rPr lang="el-GR" sz="2200" dirty="0" err="1">
                <a:latin typeface="+mn-lt"/>
                <a:cs typeface="+mn-cs"/>
              </a:rPr>
              <a:t>χυμική</a:t>
            </a:r>
            <a:r>
              <a:rPr lang="el-GR" sz="2200" dirty="0">
                <a:latin typeface="+mn-lt"/>
                <a:cs typeface="+mn-cs"/>
              </a:rPr>
              <a:t> ανοσία μέσω παραγωγής αντισωμάτων</a:t>
            </a:r>
          </a:p>
          <a:p>
            <a:pPr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Ενεργοποίηση των Β και Τ λεμφοκυττάρων οδηγεί σε μόνιμη ανοσία μέσω των κυττάρων μνήμης </a:t>
            </a:r>
            <a:r>
              <a:rPr lang="el-GR" sz="2200" i="1" dirty="0">
                <a:latin typeface="+mn-lt"/>
                <a:cs typeface="+mn-cs"/>
              </a:rPr>
              <a:t>(</a:t>
            </a:r>
            <a:r>
              <a:rPr lang="en-US" sz="2200" i="1" dirty="0">
                <a:latin typeface="+mn-lt"/>
                <a:cs typeface="+mn-cs"/>
              </a:rPr>
              <a:t>memory cells)</a:t>
            </a:r>
            <a:endParaRPr lang="el-GR" sz="2200" i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Group 1"/>
          <p:cNvGraphicFramePr>
            <a:graphicFrameLocks noGrp="1"/>
          </p:cNvGraphicFramePr>
          <p:nvPr/>
        </p:nvGraphicFramePr>
        <p:xfrm>
          <a:off x="0" y="0"/>
          <a:ext cx="9144000" cy="6856885"/>
        </p:xfrm>
        <a:graphic>
          <a:graphicData uri="http://schemas.openxmlformats.org/drawingml/2006/table">
            <a:tbl>
              <a:tblPr/>
              <a:tblGrid>
                <a:gridCol w="2112988"/>
                <a:gridCol w="4881190"/>
                <a:gridCol w="2149822"/>
              </a:tblGrid>
              <a:tr h="1188765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Τύπος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Δράση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Αναλογία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18876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NK cells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Λύση των ιογενώς μολυσμένων ή των νεοπλασματικών κυττάρων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7% (2-13%)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187648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Helper T cells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Παραγωγή , έκκριση κυτοκινών και αυξητικών παραγόντων για ρύθμιση </a:t>
                      </a:r>
                    </a:p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άλλων ανοσοκυττάρων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46% (28-59%)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18876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Cytotoxic T cells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Λύση των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ιογενώς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 μολυσμένων ή των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νεοπλασματικών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 κυττάρων και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αλομοσχευμάτων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19% (13-32%)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914177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γδ T cells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Ανοσορύθμιση και κυτταροτοξικότητα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5% (2%-8%)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18876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B </a:t>
                      </a: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cells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Παραγωγή και  έκκριση αντισωμάτων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" charset="0"/>
                        <a:cs typeface="Calibri" pitchFamily="34" charset="0"/>
                        <a:sym typeface="Helvetica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" charset="0"/>
                          <a:cs typeface="Calibri" pitchFamily="34" charset="0"/>
                          <a:sym typeface="Helvetica" charset="0"/>
                        </a:rPr>
                        <a:t>23% (18-47%)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elvetica Light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2 - Ορθογώνιο"/>
          <p:cNvSpPr>
            <a:spLocks noChangeArrowheads="1"/>
          </p:cNvSpPr>
          <p:nvPr/>
        </p:nvSpPr>
        <p:spPr bwMode="auto">
          <a:xfrm>
            <a:off x="3132138" y="2852738"/>
            <a:ext cx="6011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6000" b="1">
                <a:latin typeface="Calibri" pitchFamily="34" charset="0"/>
              </a:rPr>
              <a:t>Λεμφοκυττάρωση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691680" y="2420888"/>
            <a:ext cx="5902834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 err="1" smtClean="0"/>
              <a:t>Πολυκυτταραιμία</a:t>
            </a:r>
            <a:endParaRPr lang="el-GR" sz="6000" b="1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9388" y="1125538"/>
            <a:ext cx="9144000" cy="450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Λεμφοκυττάρωση (1)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latin typeface="+mn-lt"/>
              <a:cs typeface="+mn-c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b="1" dirty="0">
                <a:latin typeface="+mn-lt"/>
                <a:cs typeface="+mn-cs"/>
              </a:rPr>
              <a:t>Σχετική λεμφοκυττάρωση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Αναστροφή του τύπου σε παιδιά (φυσιολογική)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Οξείες ιογενείς λοιμώξεις με αναστροφή του τύπου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Νοσήματα του συνδετικού ιστού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err="1">
                <a:latin typeface="+mn-lt"/>
                <a:cs typeface="+mn-cs"/>
              </a:rPr>
              <a:t>Θυρεοτοξίκωση</a:t>
            </a:r>
            <a:endParaRPr lang="el-GR" sz="2200" dirty="0">
              <a:latin typeface="+mn-lt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Νόσος </a:t>
            </a:r>
            <a:r>
              <a:rPr lang="en-US" sz="2200" dirty="0">
                <a:latin typeface="+mn-lt"/>
                <a:cs typeface="+mn-cs"/>
              </a:rPr>
              <a:t>Addison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>
                <a:latin typeface="+mn-lt"/>
                <a:cs typeface="+mn-cs"/>
              </a:rPr>
              <a:t>Σπληνομεγαλία με Σπληνικός εγκλωβισμός  ουδετερόφιλων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Ορθογώνιο"/>
          <p:cNvSpPr>
            <a:spLocks noChangeArrowheads="1"/>
          </p:cNvSpPr>
          <p:nvPr/>
        </p:nvSpPr>
        <p:spPr bwMode="auto">
          <a:xfrm>
            <a:off x="0" y="1484313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b="1">
                <a:latin typeface="Calibri" pitchFamily="34" charset="0"/>
              </a:rPr>
              <a:t>Απόλυτη λεμφοκυττάρωση</a:t>
            </a:r>
          </a:p>
          <a:p>
            <a:endParaRPr lang="el-GR" sz="2200" b="1">
              <a:latin typeface="Calibri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>
                <a:latin typeface="Calibri" pitchFamily="34" charset="0"/>
              </a:rPr>
              <a:t>CMV </a:t>
            </a:r>
            <a:r>
              <a:rPr lang="el-GR" sz="2200">
                <a:latin typeface="Calibri" pitchFamily="34" charset="0"/>
              </a:rPr>
              <a:t>και </a:t>
            </a:r>
            <a:r>
              <a:rPr lang="en-US" sz="2200">
                <a:latin typeface="Calibri" pitchFamily="34" charset="0"/>
              </a:rPr>
              <a:t> EBV</a:t>
            </a:r>
            <a:r>
              <a:rPr lang="el-GR" sz="2200">
                <a:latin typeface="Calibri" pitchFamily="34" charset="0"/>
              </a:rPr>
              <a:t> μονονουκλέωση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Ηπατίτιδα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Οξείες λοιμώξεις (κοκίτης)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Λοιμώξεις  από πρωτόζωα (τοξόπλασμα, τρυπανόσωμα)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>
                <a:latin typeface="Calibri" pitchFamily="34" charset="0"/>
              </a:rPr>
              <a:t>Χρόνιες λοιμώξεις από ενδοκυττάρια βακτήρια (β-</a:t>
            </a:r>
            <a:r>
              <a:rPr lang="en-US" sz="2200">
                <a:latin typeface="Calibri" pitchFamily="34" charset="0"/>
              </a:rPr>
              <a:t>Koch, </a:t>
            </a:r>
            <a:r>
              <a:rPr lang="el-GR" sz="2200">
                <a:latin typeface="Calibri" pitchFamily="34" charset="0"/>
              </a:rPr>
              <a:t>Βρουκέλλα) </a:t>
            </a:r>
          </a:p>
        </p:txBody>
      </p:sp>
      <p:sp>
        <p:nvSpPr>
          <p:cNvPr id="38915" name="2 - Ορθογώνιο"/>
          <p:cNvSpPr>
            <a:spLocks noChangeArrowheads="1"/>
          </p:cNvSpPr>
          <p:nvPr/>
        </p:nvSpPr>
        <p:spPr bwMode="auto">
          <a:xfrm>
            <a:off x="2268538" y="260350"/>
            <a:ext cx="4067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alibri" pitchFamily="34" charset="0"/>
              </a:rPr>
              <a:t>Λεμφοκυττάρωση (2)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2988" y="1125538"/>
            <a:ext cx="7129462" cy="418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  <a:cs typeface="+mn-cs"/>
              </a:rPr>
              <a:t>Λεμφοκυττάρωση (3)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b="1" dirty="0" err="1">
                <a:latin typeface="+mn-lt"/>
                <a:cs typeface="+mn-cs"/>
              </a:rPr>
              <a:t>Λεμφοϋπερπλαστικά</a:t>
            </a:r>
            <a:r>
              <a:rPr lang="el-GR" sz="2400" b="1" dirty="0">
                <a:latin typeface="+mn-lt"/>
                <a:cs typeface="+mn-cs"/>
              </a:rPr>
              <a:t> νοσήματα </a:t>
            </a:r>
          </a:p>
          <a:p>
            <a:pPr marL="2286000" lvl="4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+mn-lt"/>
                <a:cs typeface="+mn-cs"/>
              </a:rPr>
              <a:t>(συχνά με διόγκωση λεμφαδένων)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Χρόνια </a:t>
            </a:r>
            <a:r>
              <a:rPr lang="el-GR" sz="2200" dirty="0" err="1">
                <a:latin typeface="+mn-lt"/>
                <a:cs typeface="+mn-cs"/>
              </a:rPr>
              <a:t>λεμφογενής</a:t>
            </a:r>
            <a:r>
              <a:rPr lang="el-GR" sz="2200" dirty="0">
                <a:latin typeface="+mn-lt"/>
                <a:cs typeface="+mn-cs"/>
              </a:rPr>
              <a:t> λευχαιμία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Οξεία </a:t>
            </a:r>
            <a:r>
              <a:rPr lang="el-GR" sz="2200" dirty="0" err="1">
                <a:latin typeface="+mn-lt"/>
                <a:cs typeface="+mn-cs"/>
              </a:rPr>
              <a:t>λεμφοβλαστκή</a:t>
            </a:r>
            <a:r>
              <a:rPr lang="el-GR" sz="2200" dirty="0">
                <a:latin typeface="+mn-lt"/>
                <a:cs typeface="+mn-cs"/>
              </a:rPr>
              <a:t> λευχαιμία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200" dirty="0">
                <a:latin typeface="+mn-lt"/>
                <a:cs typeface="+mn-cs"/>
              </a:rPr>
              <a:t>Λεμφώματα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059113" y="4581525"/>
            <a:ext cx="4918075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ΕΥΧΑΡΙΣΤΩ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332656"/>
            <a:ext cx="849694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err="1" smtClean="0"/>
              <a:t>Πολυκυτταραιμία</a:t>
            </a:r>
            <a:endParaRPr lang="el-GR" sz="2400" b="1" dirty="0" smtClean="0"/>
          </a:p>
          <a:p>
            <a:pPr>
              <a:lnSpc>
                <a:spcPct val="200000"/>
              </a:lnSpc>
            </a:pPr>
            <a:r>
              <a:rPr lang="el-GR" sz="2200" dirty="0" smtClean="0"/>
              <a:t>Επίκτητος διαταραχή με αυξημένη παραγωγή όλων των αιμοποιητικών κυτταρικών σειρών με προεξάρχουσα την ερυθρά σειρά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Κύρια χαρακτηριστικά</a:t>
            </a:r>
            <a:endParaRPr lang="en-US" sz="2200" b="1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Αυξημένος αιματοκρίτης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Αυξημένη μάζα ερυθρών αιμοσφαιρίων </a:t>
            </a:r>
            <a:r>
              <a:rPr lang="en-US" sz="2200" dirty="0" smtClean="0"/>
              <a:t> </a:t>
            </a:r>
            <a:r>
              <a:rPr lang="el-GR" sz="2200" dirty="0" smtClean="0"/>
              <a:t>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Σπληνομεγαλία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Φυσιολογικός κορεσμός Οξυγόνου  </a:t>
            </a:r>
            <a:endParaRPr lang="en-US" sz="2200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 smtClean="0"/>
              <a:t>Αυτόνομη υπερπαραγωγή ερυθρών αιμοσφαιρίων με χαμηλά επίπεδα </a:t>
            </a:r>
            <a:r>
              <a:rPr lang="el-GR" sz="2200" dirty="0" err="1" smtClean="0"/>
              <a:t>ερυθροποιητίνης</a:t>
            </a:r>
            <a:endParaRPr lang="el-GR" sz="2200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Jak2 </a:t>
            </a:r>
            <a:r>
              <a:rPr lang="el-GR" sz="2200" dirty="0" smtClean="0"/>
              <a:t>μετάλλαξη στο 95% των ασθενών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Αλγόριθμος προσέγγισης </a:t>
            </a:r>
            <a:r>
              <a:rPr lang="el-GR" b="1" dirty="0" err="1" smtClean="0"/>
              <a:t>πολυερυθραιμίας</a:t>
            </a:r>
            <a:endParaRPr lang="en-US" b="1" dirty="0" smtClean="0"/>
          </a:p>
          <a:p>
            <a:pPr algn="ctr"/>
            <a:r>
              <a:rPr lang="el-GR" b="1" dirty="0" smtClean="0"/>
              <a:t>↓</a:t>
            </a:r>
          </a:p>
          <a:p>
            <a:pPr algn="ctr"/>
            <a:r>
              <a:rPr lang="el-GR" b="1" dirty="0" smtClean="0"/>
              <a:t>Αυξημένη </a:t>
            </a:r>
            <a:r>
              <a:rPr lang="en-US" b="1" dirty="0" err="1" smtClean="0"/>
              <a:t>Hb</a:t>
            </a:r>
            <a:r>
              <a:rPr lang="el-GR" b="1" dirty="0" smtClean="0"/>
              <a:t> </a:t>
            </a:r>
          </a:p>
          <a:p>
            <a:pPr algn="ctr"/>
            <a:r>
              <a:rPr lang="el-GR" b="1" dirty="0" smtClean="0"/>
              <a:t>↓</a:t>
            </a:r>
          </a:p>
          <a:p>
            <a:pPr algn="ctr"/>
            <a:r>
              <a:rPr lang="el-GR" dirty="0" smtClean="0"/>
              <a:t>Καθορισμός μάζας ερυθρών αιμοσφαιρίων</a:t>
            </a:r>
            <a:r>
              <a:rPr lang="en-US" dirty="0" smtClean="0"/>
              <a:t> (RBC)</a:t>
            </a:r>
            <a:endParaRPr lang="el-GR" dirty="0" smtClean="0"/>
          </a:p>
          <a:p>
            <a:r>
              <a:rPr lang="el-GR" dirty="0" smtClean="0"/>
              <a:t>						</a:t>
            </a:r>
          </a:p>
          <a:p>
            <a:r>
              <a:rPr lang="el-GR" b="1" dirty="0" smtClean="0"/>
              <a:t>Φυσιολογική μάζα </a:t>
            </a:r>
            <a:r>
              <a:rPr lang="en-US" b="1" dirty="0" smtClean="0"/>
              <a:t>RCB</a:t>
            </a:r>
            <a:r>
              <a:rPr lang="el-GR" b="1" dirty="0" smtClean="0"/>
              <a:t>                             	Αυξημένη μάζα</a:t>
            </a:r>
            <a:r>
              <a:rPr lang="en-US" b="1" dirty="0" smtClean="0"/>
              <a:t> RBC</a:t>
            </a:r>
            <a:r>
              <a:rPr lang="el-GR" b="1" dirty="0" smtClean="0"/>
              <a:t> </a:t>
            </a:r>
            <a:endParaRPr lang="en-US" b="1" dirty="0" smtClean="0"/>
          </a:p>
          <a:p>
            <a:r>
              <a:rPr lang="el-GR" b="1" dirty="0" smtClean="0"/>
              <a:t>Μείωση όγκου πλάσματος			Φυσιολογικός όγκος πλάσματος</a:t>
            </a:r>
          </a:p>
          <a:p>
            <a:r>
              <a:rPr lang="el-GR" dirty="0" smtClean="0"/>
              <a:t>	</a:t>
            </a:r>
            <a:r>
              <a:rPr lang="el-GR" b="1" dirty="0" smtClean="0"/>
              <a:t>↓</a:t>
            </a:r>
            <a:r>
              <a:rPr lang="el-GR" dirty="0" smtClean="0"/>
              <a:t>					</a:t>
            </a:r>
            <a:r>
              <a:rPr lang="el-GR" b="1" dirty="0" err="1" smtClean="0"/>
              <a:t>↓</a:t>
            </a:r>
            <a:endParaRPr lang="el-GR" dirty="0" smtClean="0"/>
          </a:p>
          <a:p>
            <a:r>
              <a:rPr lang="el-GR" b="1" dirty="0" smtClean="0"/>
              <a:t>Ψευδής </a:t>
            </a:r>
            <a:r>
              <a:rPr lang="el-GR" b="1" dirty="0" err="1" smtClean="0"/>
              <a:t>πολυκυτταραιμία</a:t>
            </a:r>
            <a:r>
              <a:rPr lang="el-GR" b="1" dirty="0" smtClean="0"/>
              <a:t>                        	</a:t>
            </a:r>
            <a:r>
              <a:rPr lang="el-GR" b="1" dirty="0" err="1" smtClean="0"/>
              <a:t>Πολυκυτταραιμία</a:t>
            </a:r>
            <a:endParaRPr lang="el-GR" b="1" dirty="0" smtClean="0"/>
          </a:p>
          <a:p>
            <a:r>
              <a:rPr lang="el-GR" dirty="0" smtClean="0"/>
              <a:t>	</a:t>
            </a:r>
            <a:r>
              <a:rPr lang="el-GR" b="1" dirty="0" smtClean="0"/>
              <a:t>↓</a:t>
            </a:r>
            <a:r>
              <a:rPr lang="el-GR" dirty="0" smtClean="0"/>
              <a:t> 					</a:t>
            </a:r>
            <a:r>
              <a:rPr lang="el-GR" b="1" dirty="0" err="1" smtClean="0"/>
              <a:t>↓</a:t>
            </a:r>
            <a:endParaRPr lang="el-GR" b="1" dirty="0" smtClean="0"/>
          </a:p>
          <a:p>
            <a:r>
              <a:rPr lang="el-GR" dirty="0" smtClean="0"/>
              <a:t>Διακοπή διουρητικών  			Έλεγχος </a:t>
            </a:r>
            <a:r>
              <a:rPr lang="en-US" dirty="0" smtClean="0"/>
              <a:t>Sat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 αρτηριακού αίματος</a:t>
            </a:r>
          </a:p>
          <a:p>
            <a:r>
              <a:rPr lang="el-GR" dirty="0" smtClean="0"/>
              <a:t>							</a:t>
            </a:r>
          </a:p>
          <a:p>
            <a:endParaRPr lang="el-GR" dirty="0" smtClean="0"/>
          </a:p>
          <a:p>
            <a:r>
              <a:rPr lang="el-GR" dirty="0" smtClean="0"/>
              <a:t>			</a:t>
            </a:r>
            <a:r>
              <a:rPr lang="en-US" dirty="0" smtClean="0"/>
              <a:t>SatO</a:t>
            </a:r>
            <a:r>
              <a:rPr lang="en-US" baseline="-25000" dirty="0" smtClean="0"/>
              <a:t>2</a:t>
            </a:r>
            <a:r>
              <a:rPr lang="en-US" dirty="0" smtClean="0"/>
              <a:t>&lt;90%		</a:t>
            </a:r>
            <a:r>
              <a:rPr lang="el-GR" dirty="0" smtClean="0"/>
              <a:t>                </a:t>
            </a:r>
            <a:r>
              <a:rPr lang="en-US" dirty="0" smtClean="0"/>
              <a:t>Sat O</a:t>
            </a:r>
            <a:r>
              <a:rPr lang="en-US" baseline="-25000" dirty="0" smtClean="0"/>
              <a:t>2</a:t>
            </a:r>
            <a:r>
              <a:rPr lang="el-GR" dirty="0" smtClean="0"/>
              <a:t>&gt;</a:t>
            </a:r>
            <a:r>
              <a:rPr lang="en-US" dirty="0" smtClean="0"/>
              <a:t>90% </a:t>
            </a:r>
          </a:p>
          <a:p>
            <a:r>
              <a:rPr lang="el-GR" dirty="0" smtClean="0"/>
              <a:t>			    </a:t>
            </a:r>
            <a:r>
              <a:rPr lang="el-GR" b="1" dirty="0" smtClean="0"/>
              <a:t>↓</a:t>
            </a:r>
            <a:r>
              <a:rPr lang="el-GR" dirty="0" smtClean="0"/>
              <a:t>				         </a:t>
            </a:r>
            <a:r>
              <a:rPr lang="el-GR" b="1" dirty="0" err="1" smtClean="0"/>
              <a:t>↓</a:t>
            </a:r>
            <a:r>
              <a:rPr lang="el-GR" dirty="0" smtClean="0"/>
              <a:t> 	</a:t>
            </a:r>
            <a:endParaRPr lang="en-US" dirty="0" smtClean="0"/>
          </a:p>
          <a:p>
            <a:r>
              <a:rPr lang="el-GR" dirty="0" smtClean="0"/>
              <a:t>Δευτεροπαθής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 με </a:t>
            </a:r>
            <a:r>
              <a:rPr lang="el-GR" dirty="0" err="1" smtClean="0"/>
              <a:t>υποξία</a:t>
            </a:r>
            <a:r>
              <a:rPr lang="en-US" dirty="0" smtClean="0"/>
              <a:t>			EPO </a:t>
            </a:r>
            <a:r>
              <a:rPr lang="el-GR" dirty="0" smtClean="0"/>
              <a:t>πλάσματος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						ΕΡΟ↑ 	           </a:t>
            </a:r>
            <a:r>
              <a:rPr lang="el-GR" dirty="0" err="1" smtClean="0"/>
              <a:t>ΕΡΟ↓ή</a:t>
            </a:r>
            <a:r>
              <a:rPr lang="el-GR" dirty="0" smtClean="0"/>
              <a:t> φυσιολογική</a:t>
            </a:r>
          </a:p>
          <a:p>
            <a:r>
              <a:rPr lang="el-GR" dirty="0" smtClean="0"/>
              <a:t>									 ↓</a:t>
            </a:r>
          </a:p>
          <a:p>
            <a:r>
              <a:rPr lang="en-US" dirty="0" smtClean="0"/>
              <a:t>U/S</a:t>
            </a:r>
            <a:r>
              <a:rPr lang="el-GR" dirty="0" smtClean="0"/>
              <a:t> ή </a:t>
            </a:r>
            <a:r>
              <a:rPr lang="en-US" dirty="0" smtClean="0"/>
              <a:t>CT </a:t>
            </a:r>
            <a:r>
              <a:rPr lang="el-GR" dirty="0" smtClean="0"/>
              <a:t>κοιλίας   </a:t>
            </a:r>
            <a:r>
              <a:rPr lang="en-US" dirty="0" smtClean="0"/>
              <a:t> </a:t>
            </a:r>
            <a:r>
              <a:rPr lang="el-GR" dirty="0" smtClean="0"/>
              <a:t>                 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l-GR" dirty="0" smtClean="0"/>
              <a:t>με αυξημένη συγγένεια Ο</a:t>
            </a:r>
            <a:r>
              <a:rPr lang="el-GR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                 </a:t>
            </a:r>
            <a:r>
              <a:rPr lang="el-GR" b="1" dirty="0" smtClean="0"/>
              <a:t>Αυτόνομη </a:t>
            </a:r>
            <a:r>
              <a:rPr lang="el-GR" b="1" dirty="0" err="1" smtClean="0"/>
              <a:t>ερυθροποίηση</a:t>
            </a:r>
            <a:r>
              <a:rPr lang="en-US" b="1" dirty="0" smtClean="0"/>
              <a:t> </a:t>
            </a:r>
            <a:r>
              <a:rPr lang="en-US" dirty="0" smtClean="0"/>
              <a:t>Ca </a:t>
            </a:r>
            <a:r>
              <a:rPr lang="el-GR" dirty="0" smtClean="0"/>
              <a:t>νεφρών	 	                </a:t>
            </a:r>
            <a:r>
              <a:rPr lang="el-GR" b="1" dirty="0" smtClean="0"/>
              <a:t>↓</a:t>
            </a:r>
            <a:r>
              <a:rPr lang="el-GR" dirty="0" smtClean="0"/>
              <a:t> 				</a:t>
            </a:r>
            <a:r>
              <a:rPr lang="el-GR" b="1" dirty="0" err="1" smtClean="0"/>
              <a:t>↓</a:t>
            </a:r>
            <a:endParaRPr lang="el-GR" b="1" dirty="0" smtClean="0"/>
          </a:p>
          <a:p>
            <a:r>
              <a:rPr lang="el-GR" dirty="0" err="1" smtClean="0"/>
              <a:t>Ηπάτωμα</a:t>
            </a:r>
            <a:r>
              <a:rPr lang="el-GR" dirty="0" smtClean="0"/>
              <a:t> 		</a:t>
            </a:r>
            <a:r>
              <a:rPr lang="el-GR" dirty="0" err="1" smtClean="0"/>
              <a:t>Αιμοσφαιρινοπάθειες</a:t>
            </a:r>
            <a:r>
              <a:rPr lang="el-GR" dirty="0" smtClean="0"/>
              <a:t> </a:t>
            </a:r>
            <a:r>
              <a:rPr lang="en-US" dirty="0" smtClean="0"/>
              <a:t>		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 </a:t>
            </a:r>
            <a:r>
              <a:rPr lang="en-US" dirty="0" smtClean="0"/>
              <a:t>Vera</a:t>
            </a:r>
            <a:endParaRPr lang="el-GR" dirty="0" smtClean="0"/>
          </a:p>
          <a:p>
            <a:r>
              <a:rPr lang="el-GR" dirty="0" err="1" smtClean="0"/>
              <a:t>Φαιοχρωμοκύττωμα</a:t>
            </a:r>
            <a:r>
              <a:rPr lang="el-GR" dirty="0" smtClean="0"/>
              <a:t>	</a:t>
            </a:r>
            <a:r>
              <a:rPr lang="en-US" dirty="0" err="1" smtClean="0"/>
              <a:t>Carboxyhemoglobin</a:t>
            </a:r>
            <a:endParaRPr lang="en-US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5940152" y="335699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H="1">
            <a:off x="3419872" y="3356992"/>
            <a:ext cx="24482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7236296" y="4653136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H="1">
            <a:off x="5940152" y="4653136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H="1">
            <a:off x="1763688" y="1412776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4355976" y="141277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H="1">
            <a:off x="1043608" y="5229200"/>
            <a:ext cx="46085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flipH="1">
            <a:off x="4932040" y="52292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99592" y="692696"/>
            <a:ext cx="7241406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800" b="1" dirty="0" smtClean="0"/>
              <a:t>Διαφορική διάγνωση στη </a:t>
            </a:r>
            <a:r>
              <a:rPr lang="el-GR" sz="2800" b="1" dirty="0" err="1" smtClean="0"/>
              <a:t>Πολυκυτταραιμία</a:t>
            </a:r>
            <a:r>
              <a:rPr lang="el-GR" sz="2800" b="1" dirty="0" smtClean="0"/>
              <a:t> (1)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2200" dirty="0" err="1" smtClean="0"/>
              <a:t>Μυελουπερπλαστικά</a:t>
            </a:r>
            <a:r>
              <a:rPr lang="el-GR" sz="2200" dirty="0" smtClean="0"/>
              <a:t> σύνδρομα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Αληθής </a:t>
            </a:r>
            <a:r>
              <a:rPr lang="el-GR" sz="2200" dirty="0" err="1" smtClean="0"/>
              <a:t>πολυκυτταραιμία</a:t>
            </a:r>
            <a:endParaRPr lang="el-GR" sz="2200" dirty="0" smtClean="0"/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err="1" smtClean="0"/>
              <a:t>Μυελοΐνωση</a:t>
            </a:r>
            <a:endParaRPr lang="el-GR" sz="2200" dirty="0" smtClean="0"/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Αληθής </a:t>
            </a:r>
            <a:r>
              <a:rPr lang="el-GR" sz="2200" dirty="0" err="1" smtClean="0"/>
              <a:t>θρομβοκυτταραιμία</a:t>
            </a:r>
            <a:endParaRPr lang="el-GR" sz="2200" dirty="0" smtClean="0"/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Χρόνια </a:t>
            </a:r>
            <a:r>
              <a:rPr lang="el-GR" sz="2200" dirty="0" err="1" smtClean="0"/>
              <a:t>Μυελογενής</a:t>
            </a:r>
            <a:r>
              <a:rPr lang="el-GR" sz="2200" dirty="0" smtClean="0"/>
              <a:t> Λευχαιμία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2200" dirty="0" smtClean="0"/>
              <a:t>Οξεία </a:t>
            </a:r>
            <a:r>
              <a:rPr lang="el-GR" sz="2200" dirty="0" err="1" smtClean="0"/>
              <a:t>Μυελοβλαστική</a:t>
            </a:r>
            <a:r>
              <a:rPr lang="el-GR" sz="2200" dirty="0" smtClean="0"/>
              <a:t> Λευχαιμία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1948</Words>
  <Application>Microsoft Office PowerPoint</Application>
  <PresentationFormat>Προβολή στην οθόνη (4:3)</PresentationFormat>
  <Paragraphs>499</Paragraphs>
  <Slides>64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64</vt:i4>
      </vt:variant>
    </vt:vector>
  </HeadingPairs>
  <TitlesOfParts>
    <vt:vector size="65" baseType="lpstr">
      <vt:lpstr>Θέμα του Office</vt:lpstr>
      <vt:lpstr>Διαφορική διάγνωση ερυθραιμίας, λευκοκυττάρωσης, θρομβοκυττάρωσης </vt:lpstr>
      <vt:lpstr>Διαφάνεια 2</vt:lpstr>
      <vt:lpstr>Διαφάνεια 3</vt:lpstr>
      <vt:lpstr>Ερυθρά αιμοσφαίρια (RBC)</vt:lpstr>
      <vt:lpstr>Λευκοκύτταρα (WBC)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Λευκοκύτταρα (WBC)</vt:lpstr>
      <vt:lpstr>Διαφάνεια 22</vt:lpstr>
      <vt:lpstr>Διαφάνεια 23</vt:lpstr>
      <vt:lpstr>Διαφάνεια 24</vt:lpstr>
      <vt:lpstr>Διαφάνεια 25</vt:lpstr>
      <vt:lpstr>Λευκοκύτταρα (WBC)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Αντιδραστική ή μη-κλωνική ηωσινοφιλία (1)</vt:lpstr>
      <vt:lpstr>Αντιδραστική ή μη-κλωνική ηωσινοφιλία (2)</vt:lpstr>
      <vt:lpstr>Αντιδραστική ή μη-κλωνική ηωσινοφιλία  (3)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θανασης</dc:creator>
  <cp:lastModifiedBy>l1apk_an</cp:lastModifiedBy>
  <cp:revision>143</cp:revision>
  <dcterms:created xsi:type="dcterms:W3CDTF">2012-05-04T16:10:35Z</dcterms:created>
  <dcterms:modified xsi:type="dcterms:W3CDTF">2015-09-11T15:52:12Z</dcterms:modified>
</cp:coreProperties>
</file>