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69" r:id="rId3"/>
    <p:sldId id="264" r:id="rId4"/>
    <p:sldId id="259" r:id="rId5"/>
    <p:sldId id="266" r:id="rId6"/>
    <p:sldId id="268" r:id="rId7"/>
    <p:sldId id="267" r:id="rId8"/>
    <p:sldId id="263" r:id="rId9"/>
  </p:sldIdLst>
  <p:sldSz cx="12192000" cy="6858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Old Standard TT" charset="0"/>
      <p:regular r:id="rId15"/>
      <p:bold r:id="rId16"/>
      <p:italic r:id="rId17"/>
    </p:embeddedFont>
    <p:embeddedFont>
      <p:font typeface="Calibri Light" pitchFamily="34" charset="0"/>
      <p:regular r:id="rId18"/>
      <p:italic r:id="rId19"/>
    </p:embeddedFont>
    <p:embeddedFont>
      <p:font typeface="Times New Roman Greek" pitchFamily="18" charset="0"/>
      <p:regular r:id="rId20"/>
      <p:bold r:id="rId21"/>
      <p:italic r:id="rId22"/>
      <p:boldItalic r:id="rId2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43"/>
  </p:normalViewPr>
  <p:slideViewPr>
    <p:cSldViewPr snapToGrid="0">
      <p:cViewPr varScale="1">
        <p:scale>
          <a:sx n="86" d="100"/>
          <a:sy n="86" d="100"/>
        </p:scale>
        <p:origin x="-8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31B61-84F4-3643-99C7-65ADE43901FC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80BD634-5A87-6748-8927-715B2EC346F8}">
      <dgm:prSet phldrT="[Text]" custT="1"/>
      <dgm:spPr/>
      <dgm:t>
        <a:bodyPr/>
        <a:lstStyle/>
        <a:p>
          <a:pPr>
            <a:buNone/>
          </a:pPr>
          <a:r>
            <a:rPr lang="el-GR" sz="2400" dirty="0"/>
            <a:t>Συσχέτιση με :</a:t>
          </a:r>
          <a:endParaRPr lang="en-GB" sz="2400" dirty="0"/>
        </a:p>
      </dgm:t>
    </dgm:pt>
    <dgm:pt modelId="{C8E09AD2-C6AA-AE45-BF7C-33D52DDF44B5}" type="parTrans" cxnId="{F4149A85-7BA3-2A44-B686-2B8E64B524D6}">
      <dgm:prSet/>
      <dgm:spPr/>
      <dgm:t>
        <a:bodyPr/>
        <a:lstStyle/>
        <a:p>
          <a:endParaRPr lang="en-GB" sz="2400"/>
        </a:p>
      </dgm:t>
    </dgm:pt>
    <dgm:pt modelId="{6C764B8F-826F-2347-B144-2F8413D635A2}" type="sibTrans" cxnId="{F4149A85-7BA3-2A44-B686-2B8E64B524D6}">
      <dgm:prSet/>
      <dgm:spPr/>
      <dgm:t>
        <a:bodyPr/>
        <a:lstStyle/>
        <a:p>
          <a:endParaRPr lang="en-GB" sz="2400"/>
        </a:p>
      </dgm:t>
    </dgm:pt>
    <dgm:pt modelId="{54CEAC5C-0EF0-0A42-934B-40C80D0CFDFF}">
      <dgm:prSet phldrT="[Text]" custT="1"/>
      <dgm:spPr/>
      <dgm:t>
        <a:bodyPr/>
        <a:lstStyle/>
        <a:p>
          <a:pPr>
            <a:buClr>
              <a:srgbClr val="FFFFFF"/>
            </a:buClr>
            <a:buSzPts val="1620"/>
            <a:buChar char="▪"/>
          </a:pPr>
          <a:r>
            <a:rPr lang="el-GR" sz="2400" dirty="0" smtClean="0"/>
            <a:t>Σύνδρομο </a:t>
          </a:r>
          <a:r>
            <a:rPr lang="en-US" sz="2400" b="1" dirty="0" smtClean="0"/>
            <a:t>Cowden</a:t>
          </a:r>
          <a:endParaRPr lang="en-GB" sz="2400" b="1" dirty="0"/>
        </a:p>
      </dgm:t>
    </dgm:pt>
    <dgm:pt modelId="{E37B52AA-8E23-B547-BADD-B75F6D1066D7}" type="parTrans" cxnId="{2A25BBEF-287A-504D-B97F-C5F69FDAB4B9}">
      <dgm:prSet/>
      <dgm:spPr/>
      <dgm:t>
        <a:bodyPr/>
        <a:lstStyle/>
        <a:p>
          <a:endParaRPr lang="en-GB" sz="2400"/>
        </a:p>
      </dgm:t>
    </dgm:pt>
    <dgm:pt modelId="{E977575A-AA2B-2C47-AC7D-DF55D39F47E4}" type="sibTrans" cxnId="{2A25BBEF-287A-504D-B97F-C5F69FDAB4B9}">
      <dgm:prSet/>
      <dgm:spPr/>
      <dgm:t>
        <a:bodyPr/>
        <a:lstStyle/>
        <a:p>
          <a:endParaRPr lang="en-GB" sz="2400"/>
        </a:p>
      </dgm:t>
    </dgm:pt>
    <dgm:pt modelId="{C15F6439-A7D8-FC49-AA31-DA2DED083E50}">
      <dgm:prSet phldrT="[Text]" custT="1"/>
      <dgm:spPr/>
      <dgm:t>
        <a:bodyPr/>
        <a:lstStyle/>
        <a:p>
          <a:r>
            <a:rPr lang="en-US" sz="2400" dirty="0" err="1"/>
            <a:t>Αυτοσωμικό</a:t>
          </a:r>
          <a:r>
            <a:rPr lang="en-US" sz="2400" dirty="0"/>
            <a:t> </a:t>
          </a:r>
          <a:r>
            <a:rPr lang="en-US" sz="2400" dirty="0" err="1"/>
            <a:t>ε</a:t>
          </a:r>
          <a:r>
            <a:rPr lang="en-US" sz="2400" dirty="0"/>
            <a:t>π</a:t>
          </a:r>
          <a:r>
            <a:rPr lang="en-US" sz="2400" dirty="0" err="1"/>
            <a:t>ικρ</a:t>
          </a:r>
          <a:r>
            <a:rPr lang="en-US" sz="2400" dirty="0"/>
            <a:t>α</a:t>
          </a:r>
          <a:r>
            <a:rPr lang="en-US" sz="2400" dirty="0" err="1"/>
            <a:t>τές</a:t>
          </a:r>
          <a:r>
            <a:rPr lang="en-US" sz="2400" dirty="0"/>
            <a:t> </a:t>
          </a:r>
          <a:r>
            <a:rPr lang="en-US" sz="2400" dirty="0" err="1"/>
            <a:t>σύνδρομο</a:t>
          </a:r>
          <a:endParaRPr lang="en-GB" sz="2400" dirty="0"/>
        </a:p>
      </dgm:t>
    </dgm:pt>
    <dgm:pt modelId="{C1093B51-2F7B-0748-9074-1ADB2D91EB28}" type="parTrans" cxnId="{258249E8-3254-4246-8D40-C8D929C20173}">
      <dgm:prSet/>
      <dgm:spPr/>
      <dgm:t>
        <a:bodyPr/>
        <a:lstStyle/>
        <a:p>
          <a:endParaRPr lang="en-GB" sz="2400"/>
        </a:p>
      </dgm:t>
    </dgm:pt>
    <dgm:pt modelId="{4D5AB275-1452-CE47-BB90-63BF4C42F9BE}" type="sibTrans" cxnId="{258249E8-3254-4246-8D40-C8D929C20173}">
      <dgm:prSet/>
      <dgm:spPr/>
      <dgm:t>
        <a:bodyPr/>
        <a:lstStyle/>
        <a:p>
          <a:endParaRPr lang="en-GB" sz="2400"/>
        </a:p>
      </dgm:t>
    </dgm:pt>
    <dgm:pt modelId="{C14BF6F1-81D2-E54A-891D-735E6132E373}">
      <dgm:prSet phldrT="[Text]" custT="1"/>
      <dgm:spPr/>
      <dgm:t>
        <a:bodyPr/>
        <a:lstStyle/>
        <a:p>
          <a:pPr>
            <a:buClr>
              <a:schemeClr val="dk1"/>
            </a:buClr>
            <a:buSzPts val="1100"/>
            <a:buFont typeface="Arial"/>
            <a:buNone/>
          </a:pPr>
          <a:r>
            <a:rPr lang="el-GR" sz="2400" dirty="0"/>
            <a:t>Χαρακτηρίζεται από </a:t>
          </a:r>
          <a:r>
            <a:rPr lang="el-GR" sz="2400" b="1" dirty="0"/>
            <a:t>πολλαπλά </a:t>
          </a:r>
          <a:r>
            <a:rPr lang="el-GR" sz="2400" dirty="0" err="1" smtClean="0"/>
            <a:t>τριχειλημμώματα</a:t>
          </a:r>
          <a:r>
            <a:rPr lang="el-GR" sz="2400" dirty="0" smtClean="0"/>
            <a:t> </a:t>
          </a:r>
          <a:r>
            <a:rPr lang="el-GR" sz="2400" dirty="0"/>
            <a:t>και </a:t>
          </a:r>
          <a:r>
            <a:rPr lang="el-GR" sz="2400" dirty="0" smtClean="0"/>
            <a:t>θηλώματα βλεννογόνων  </a:t>
          </a:r>
          <a:endParaRPr lang="en-GB" sz="2400" dirty="0"/>
        </a:p>
      </dgm:t>
    </dgm:pt>
    <dgm:pt modelId="{663562D0-48F6-B14A-9CDF-5E6FFCDB3C78}" type="parTrans" cxnId="{43E2CA72-382D-D642-AA8D-52D07013AD7E}">
      <dgm:prSet/>
      <dgm:spPr/>
      <dgm:t>
        <a:bodyPr/>
        <a:lstStyle/>
        <a:p>
          <a:endParaRPr lang="en-GB" sz="2400"/>
        </a:p>
      </dgm:t>
    </dgm:pt>
    <dgm:pt modelId="{099DA620-B2F0-5543-84A6-95C865B115CB}" type="sibTrans" cxnId="{43E2CA72-382D-D642-AA8D-52D07013AD7E}">
      <dgm:prSet/>
      <dgm:spPr/>
      <dgm:t>
        <a:bodyPr/>
        <a:lstStyle/>
        <a:p>
          <a:endParaRPr lang="en-GB" sz="2400"/>
        </a:p>
      </dgm:t>
    </dgm:pt>
    <dgm:pt modelId="{F1350A4C-498D-5A42-B136-BD5AEA7A027D}">
      <dgm:prSet phldrT="[Text]" custT="1"/>
      <dgm:spPr/>
      <dgm:t>
        <a:bodyPr/>
        <a:lstStyle/>
        <a:p>
          <a:pPr>
            <a:buClr>
              <a:srgbClr val="FFFFFF"/>
            </a:buClr>
            <a:buSzPts val="1620"/>
            <a:buChar char="▪"/>
          </a:pPr>
          <a:r>
            <a:rPr lang="el-GR" sz="2400" dirty="0"/>
            <a:t>Τον ιό των ανθρωπίνων θηλωμάτων </a:t>
          </a:r>
          <a:r>
            <a:rPr lang="en-US" sz="2400" dirty="0"/>
            <a:t>HPV </a:t>
          </a:r>
          <a:r>
            <a:rPr lang="en-US" sz="2400" dirty="0" smtClean="0"/>
            <a:t>(;)</a:t>
          </a:r>
          <a:endParaRPr lang="en-GB" sz="2400" dirty="0"/>
        </a:p>
      </dgm:t>
    </dgm:pt>
    <dgm:pt modelId="{8C81BF2C-5A3F-C04E-81ED-5807E85CE1E2}" type="parTrans" cxnId="{916B43F6-226F-0C46-8CFD-86CA87B44ED2}">
      <dgm:prSet/>
      <dgm:spPr/>
      <dgm:t>
        <a:bodyPr/>
        <a:lstStyle/>
        <a:p>
          <a:endParaRPr lang="en-GB" sz="2400"/>
        </a:p>
      </dgm:t>
    </dgm:pt>
    <dgm:pt modelId="{168421D0-EA62-3A45-B869-555FBFBD79E0}" type="sibTrans" cxnId="{916B43F6-226F-0C46-8CFD-86CA87B44ED2}">
      <dgm:prSet/>
      <dgm:spPr/>
      <dgm:t>
        <a:bodyPr/>
        <a:lstStyle/>
        <a:p>
          <a:endParaRPr lang="en-GB" sz="2400"/>
        </a:p>
      </dgm:t>
    </dgm:pt>
    <dgm:pt modelId="{6BF703C2-73EF-ED4C-A5C6-450BB7E38943}" type="pres">
      <dgm:prSet presAssocID="{D0531B61-84F4-3643-99C7-65ADE43901F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C38FA3E6-1E01-6147-9FB5-EB0BAF4E5F12}" type="pres">
      <dgm:prSet presAssocID="{680BD634-5A87-6748-8927-715B2EC346F8}" presName="hierRoot1" presStyleCnt="0"/>
      <dgm:spPr/>
    </dgm:pt>
    <dgm:pt modelId="{CC837D3F-3FAF-A84A-BF71-D98BA328514B}" type="pres">
      <dgm:prSet presAssocID="{680BD634-5A87-6748-8927-715B2EC346F8}" presName="composite" presStyleCnt="0"/>
      <dgm:spPr/>
    </dgm:pt>
    <dgm:pt modelId="{B8E8359C-26E0-4A42-B33F-01445B9E042A}" type="pres">
      <dgm:prSet presAssocID="{680BD634-5A87-6748-8927-715B2EC346F8}" presName="background" presStyleLbl="node0" presStyleIdx="0" presStyleCnt="1"/>
      <dgm:spPr/>
    </dgm:pt>
    <dgm:pt modelId="{90ED51E9-4390-464B-91DC-C405DB8930E8}" type="pres">
      <dgm:prSet presAssocID="{680BD634-5A87-6748-8927-715B2EC346F8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7ECC8CB-5DB0-564E-B5F5-DED2E518F0D1}" type="pres">
      <dgm:prSet presAssocID="{680BD634-5A87-6748-8927-715B2EC346F8}" presName="hierChild2" presStyleCnt="0"/>
      <dgm:spPr/>
    </dgm:pt>
    <dgm:pt modelId="{FD51487B-2713-2F4E-98A0-70DE1CDF482D}" type="pres">
      <dgm:prSet presAssocID="{E37B52AA-8E23-B547-BADD-B75F6D1066D7}" presName="Name10" presStyleLbl="parChTrans1D2" presStyleIdx="0" presStyleCnt="2"/>
      <dgm:spPr/>
      <dgm:t>
        <a:bodyPr/>
        <a:lstStyle/>
        <a:p>
          <a:endParaRPr lang="el-GR"/>
        </a:p>
      </dgm:t>
    </dgm:pt>
    <dgm:pt modelId="{119F1AE8-ABD2-1442-9C4F-7D4B64121132}" type="pres">
      <dgm:prSet presAssocID="{54CEAC5C-0EF0-0A42-934B-40C80D0CFDFF}" presName="hierRoot2" presStyleCnt="0"/>
      <dgm:spPr/>
    </dgm:pt>
    <dgm:pt modelId="{0CC44CCE-3957-694A-8CCD-FD609A2E2D8C}" type="pres">
      <dgm:prSet presAssocID="{54CEAC5C-0EF0-0A42-934B-40C80D0CFDFF}" presName="composite2" presStyleCnt="0"/>
      <dgm:spPr/>
    </dgm:pt>
    <dgm:pt modelId="{F0C6DC59-B17D-5645-9293-7B4450FA7BC9}" type="pres">
      <dgm:prSet presAssocID="{54CEAC5C-0EF0-0A42-934B-40C80D0CFDFF}" presName="background2" presStyleLbl="node2" presStyleIdx="0" presStyleCnt="2"/>
      <dgm:spPr/>
    </dgm:pt>
    <dgm:pt modelId="{631A7A45-3434-4540-813F-339791FBCCAA}" type="pres">
      <dgm:prSet presAssocID="{54CEAC5C-0EF0-0A42-934B-40C80D0CFDF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46E50CD-64F6-5942-9FF9-5DA377E46E08}" type="pres">
      <dgm:prSet presAssocID="{54CEAC5C-0EF0-0A42-934B-40C80D0CFDFF}" presName="hierChild3" presStyleCnt="0"/>
      <dgm:spPr/>
    </dgm:pt>
    <dgm:pt modelId="{6B687C5E-22E2-A347-B77D-BC5F12BDA9FB}" type="pres">
      <dgm:prSet presAssocID="{C1093B51-2F7B-0748-9074-1ADB2D91EB28}" presName="Name17" presStyleLbl="parChTrans1D3" presStyleIdx="0" presStyleCnt="2"/>
      <dgm:spPr/>
      <dgm:t>
        <a:bodyPr/>
        <a:lstStyle/>
        <a:p>
          <a:endParaRPr lang="el-GR"/>
        </a:p>
      </dgm:t>
    </dgm:pt>
    <dgm:pt modelId="{544835F6-00BB-A947-9755-E1B4BB4CF45F}" type="pres">
      <dgm:prSet presAssocID="{C15F6439-A7D8-FC49-AA31-DA2DED083E50}" presName="hierRoot3" presStyleCnt="0"/>
      <dgm:spPr/>
    </dgm:pt>
    <dgm:pt modelId="{9F93CB74-FAC8-B34D-BD61-8051D973410D}" type="pres">
      <dgm:prSet presAssocID="{C15F6439-A7D8-FC49-AA31-DA2DED083E50}" presName="composite3" presStyleCnt="0"/>
      <dgm:spPr/>
    </dgm:pt>
    <dgm:pt modelId="{04DA2647-7898-1047-8724-E715E02132F4}" type="pres">
      <dgm:prSet presAssocID="{C15F6439-A7D8-FC49-AA31-DA2DED083E50}" presName="background3" presStyleLbl="node3" presStyleIdx="0" presStyleCnt="2"/>
      <dgm:spPr/>
    </dgm:pt>
    <dgm:pt modelId="{8BD2E25C-BD26-8D40-A743-0BFABA1E4FD4}" type="pres">
      <dgm:prSet presAssocID="{C15F6439-A7D8-FC49-AA31-DA2DED083E50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09B1AB7-DFED-3A40-9C4B-7DBE047042D4}" type="pres">
      <dgm:prSet presAssocID="{C15F6439-A7D8-FC49-AA31-DA2DED083E50}" presName="hierChild4" presStyleCnt="0"/>
      <dgm:spPr/>
    </dgm:pt>
    <dgm:pt modelId="{12897DE4-7A6F-FA42-9909-A85C02290B62}" type="pres">
      <dgm:prSet presAssocID="{663562D0-48F6-B14A-9CDF-5E6FFCDB3C78}" presName="Name17" presStyleLbl="parChTrans1D3" presStyleIdx="1" presStyleCnt="2"/>
      <dgm:spPr/>
      <dgm:t>
        <a:bodyPr/>
        <a:lstStyle/>
        <a:p>
          <a:endParaRPr lang="el-GR"/>
        </a:p>
      </dgm:t>
    </dgm:pt>
    <dgm:pt modelId="{E0DECC2B-511A-0844-A6F8-F7BB3C66B0B5}" type="pres">
      <dgm:prSet presAssocID="{C14BF6F1-81D2-E54A-891D-735E6132E373}" presName="hierRoot3" presStyleCnt="0"/>
      <dgm:spPr/>
    </dgm:pt>
    <dgm:pt modelId="{035C2E35-3455-464D-8D98-39FBA24472FC}" type="pres">
      <dgm:prSet presAssocID="{C14BF6F1-81D2-E54A-891D-735E6132E373}" presName="composite3" presStyleCnt="0"/>
      <dgm:spPr/>
    </dgm:pt>
    <dgm:pt modelId="{B7E8FB40-7075-D042-987D-D0537EFB946A}" type="pres">
      <dgm:prSet presAssocID="{C14BF6F1-81D2-E54A-891D-735E6132E373}" presName="background3" presStyleLbl="node3" presStyleIdx="1" presStyleCnt="2"/>
      <dgm:spPr/>
    </dgm:pt>
    <dgm:pt modelId="{AA92702C-76C7-904A-891A-E13AA40D0E7D}" type="pres">
      <dgm:prSet presAssocID="{C14BF6F1-81D2-E54A-891D-735E6132E373}" presName="text3" presStyleLbl="fgAcc3" presStyleIdx="1" presStyleCnt="2" custScaleX="196013" custLinFactNeighborX="14062" custLinFactNeighborY="257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AFEA1C6-6000-F640-B109-DABEB130DCA7}" type="pres">
      <dgm:prSet presAssocID="{C14BF6F1-81D2-E54A-891D-735E6132E373}" presName="hierChild4" presStyleCnt="0"/>
      <dgm:spPr/>
    </dgm:pt>
    <dgm:pt modelId="{D8AA01BA-31FD-C141-AE31-07F3B58A9CF4}" type="pres">
      <dgm:prSet presAssocID="{8C81BF2C-5A3F-C04E-81ED-5807E85CE1E2}" presName="Name10" presStyleLbl="parChTrans1D2" presStyleIdx="1" presStyleCnt="2"/>
      <dgm:spPr/>
      <dgm:t>
        <a:bodyPr/>
        <a:lstStyle/>
        <a:p>
          <a:endParaRPr lang="el-GR"/>
        </a:p>
      </dgm:t>
    </dgm:pt>
    <dgm:pt modelId="{DE6AF648-1F9A-CD46-B05B-0F01E0BFB7AA}" type="pres">
      <dgm:prSet presAssocID="{F1350A4C-498D-5A42-B136-BD5AEA7A027D}" presName="hierRoot2" presStyleCnt="0"/>
      <dgm:spPr/>
    </dgm:pt>
    <dgm:pt modelId="{B306AD31-34BA-FC41-875B-84C5A474E3C6}" type="pres">
      <dgm:prSet presAssocID="{F1350A4C-498D-5A42-B136-BD5AEA7A027D}" presName="composite2" presStyleCnt="0"/>
      <dgm:spPr/>
    </dgm:pt>
    <dgm:pt modelId="{CDC68645-72F4-6D4F-9466-14FC57C1ACAC}" type="pres">
      <dgm:prSet presAssocID="{F1350A4C-498D-5A42-B136-BD5AEA7A027D}" presName="background2" presStyleLbl="node2" presStyleIdx="1" presStyleCnt="2"/>
      <dgm:spPr/>
    </dgm:pt>
    <dgm:pt modelId="{96F9604D-E1A0-3F45-9910-A7500F5C99C9}" type="pres">
      <dgm:prSet presAssocID="{F1350A4C-498D-5A42-B136-BD5AEA7A027D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830B3D5-D492-5D48-8957-C0A09F095D23}" type="pres">
      <dgm:prSet presAssocID="{F1350A4C-498D-5A42-B136-BD5AEA7A027D}" presName="hierChild3" presStyleCnt="0"/>
      <dgm:spPr/>
    </dgm:pt>
  </dgm:ptLst>
  <dgm:cxnLst>
    <dgm:cxn modelId="{4C2A5C8E-55D0-1F4D-A05F-FC9482DD02BF}" type="presOf" srcId="{8C81BF2C-5A3F-C04E-81ED-5807E85CE1E2}" destId="{D8AA01BA-31FD-C141-AE31-07F3B58A9CF4}" srcOrd="0" destOrd="0" presId="urn:microsoft.com/office/officeart/2005/8/layout/hierarchy1"/>
    <dgm:cxn modelId="{2A25BBEF-287A-504D-B97F-C5F69FDAB4B9}" srcId="{680BD634-5A87-6748-8927-715B2EC346F8}" destId="{54CEAC5C-0EF0-0A42-934B-40C80D0CFDFF}" srcOrd="0" destOrd="0" parTransId="{E37B52AA-8E23-B547-BADD-B75F6D1066D7}" sibTransId="{E977575A-AA2B-2C47-AC7D-DF55D39F47E4}"/>
    <dgm:cxn modelId="{3B29243E-7A2E-6C49-B438-8F0989EE3662}" type="presOf" srcId="{C14BF6F1-81D2-E54A-891D-735E6132E373}" destId="{AA92702C-76C7-904A-891A-E13AA40D0E7D}" srcOrd="0" destOrd="0" presId="urn:microsoft.com/office/officeart/2005/8/layout/hierarchy1"/>
    <dgm:cxn modelId="{4195FCFC-513D-1C46-B3F4-A4CB8AEAA099}" type="presOf" srcId="{E37B52AA-8E23-B547-BADD-B75F6D1066D7}" destId="{FD51487B-2713-2F4E-98A0-70DE1CDF482D}" srcOrd="0" destOrd="0" presId="urn:microsoft.com/office/officeart/2005/8/layout/hierarchy1"/>
    <dgm:cxn modelId="{43E2CA72-382D-D642-AA8D-52D07013AD7E}" srcId="{54CEAC5C-0EF0-0A42-934B-40C80D0CFDFF}" destId="{C14BF6F1-81D2-E54A-891D-735E6132E373}" srcOrd="1" destOrd="0" parTransId="{663562D0-48F6-B14A-9CDF-5E6FFCDB3C78}" sibTransId="{099DA620-B2F0-5543-84A6-95C865B115CB}"/>
    <dgm:cxn modelId="{5CD7B90A-9D9A-F04E-BFAC-35248F129A13}" type="presOf" srcId="{680BD634-5A87-6748-8927-715B2EC346F8}" destId="{90ED51E9-4390-464B-91DC-C405DB8930E8}" srcOrd="0" destOrd="0" presId="urn:microsoft.com/office/officeart/2005/8/layout/hierarchy1"/>
    <dgm:cxn modelId="{8C549696-1F1C-F34A-AD1C-D9A2BDB84C5F}" type="presOf" srcId="{D0531B61-84F4-3643-99C7-65ADE43901FC}" destId="{6BF703C2-73EF-ED4C-A5C6-450BB7E38943}" srcOrd="0" destOrd="0" presId="urn:microsoft.com/office/officeart/2005/8/layout/hierarchy1"/>
    <dgm:cxn modelId="{AD5C417C-7387-CF40-87A4-5FFEFE6C134B}" type="presOf" srcId="{F1350A4C-498D-5A42-B136-BD5AEA7A027D}" destId="{96F9604D-E1A0-3F45-9910-A7500F5C99C9}" srcOrd="0" destOrd="0" presId="urn:microsoft.com/office/officeart/2005/8/layout/hierarchy1"/>
    <dgm:cxn modelId="{6C03A341-EB75-4B4E-857A-1A87E63C091C}" type="presOf" srcId="{C15F6439-A7D8-FC49-AA31-DA2DED083E50}" destId="{8BD2E25C-BD26-8D40-A743-0BFABA1E4FD4}" srcOrd="0" destOrd="0" presId="urn:microsoft.com/office/officeart/2005/8/layout/hierarchy1"/>
    <dgm:cxn modelId="{275629C6-2240-1E4B-AB8D-59B3FCE65970}" type="presOf" srcId="{C1093B51-2F7B-0748-9074-1ADB2D91EB28}" destId="{6B687C5E-22E2-A347-B77D-BC5F12BDA9FB}" srcOrd="0" destOrd="0" presId="urn:microsoft.com/office/officeart/2005/8/layout/hierarchy1"/>
    <dgm:cxn modelId="{F4149A85-7BA3-2A44-B686-2B8E64B524D6}" srcId="{D0531B61-84F4-3643-99C7-65ADE43901FC}" destId="{680BD634-5A87-6748-8927-715B2EC346F8}" srcOrd="0" destOrd="0" parTransId="{C8E09AD2-C6AA-AE45-BF7C-33D52DDF44B5}" sibTransId="{6C764B8F-826F-2347-B144-2F8413D635A2}"/>
    <dgm:cxn modelId="{CF22FEAD-340A-C745-A8E8-9CC99D59D7E9}" type="presOf" srcId="{663562D0-48F6-B14A-9CDF-5E6FFCDB3C78}" destId="{12897DE4-7A6F-FA42-9909-A85C02290B62}" srcOrd="0" destOrd="0" presId="urn:microsoft.com/office/officeart/2005/8/layout/hierarchy1"/>
    <dgm:cxn modelId="{94F1D4BD-4B23-634D-9F54-1E956FBE4454}" type="presOf" srcId="{54CEAC5C-0EF0-0A42-934B-40C80D0CFDFF}" destId="{631A7A45-3434-4540-813F-339791FBCCAA}" srcOrd="0" destOrd="0" presId="urn:microsoft.com/office/officeart/2005/8/layout/hierarchy1"/>
    <dgm:cxn modelId="{916B43F6-226F-0C46-8CFD-86CA87B44ED2}" srcId="{680BD634-5A87-6748-8927-715B2EC346F8}" destId="{F1350A4C-498D-5A42-B136-BD5AEA7A027D}" srcOrd="1" destOrd="0" parTransId="{8C81BF2C-5A3F-C04E-81ED-5807E85CE1E2}" sibTransId="{168421D0-EA62-3A45-B869-555FBFBD79E0}"/>
    <dgm:cxn modelId="{258249E8-3254-4246-8D40-C8D929C20173}" srcId="{54CEAC5C-0EF0-0A42-934B-40C80D0CFDFF}" destId="{C15F6439-A7D8-FC49-AA31-DA2DED083E50}" srcOrd="0" destOrd="0" parTransId="{C1093B51-2F7B-0748-9074-1ADB2D91EB28}" sibTransId="{4D5AB275-1452-CE47-BB90-63BF4C42F9BE}"/>
    <dgm:cxn modelId="{148DE8AB-2157-4F46-84FF-E6314C19571C}" type="presParOf" srcId="{6BF703C2-73EF-ED4C-A5C6-450BB7E38943}" destId="{C38FA3E6-1E01-6147-9FB5-EB0BAF4E5F12}" srcOrd="0" destOrd="0" presId="urn:microsoft.com/office/officeart/2005/8/layout/hierarchy1"/>
    <dgm:cxn modelId="{8EF5B650-A505-4A45-9017-4F7684175DC0}" type="presParOf" srcId="{C38FA3E6-1E01-6147-9FB5-EB0BAF4E5F12}" destId="{CC837D3F-3FAF-A84A-BF71-D98BA328514B}" srcOrd="0" destOrd="0" presId="urn:microsoft.com/office/officeart/2005/8/layout/hierarchy1"/>
    <dgm:cxn modelId="{2E6F9E68-AEBF-EA45-9886-FD5E676350B4}" type="presParOf" srcId="{CC837D3F-3FAF-A84A-BF71-D98BA328514B}" destId="{B8E8359C-26E0-4A42-B33F-01445B9E042A}" srcOrd="0" destOrd="0" presId="urn:microsoft.com/office/officeart/2005/8/layout/hierarchy1"/>
    <dgm:cxn modelId="{7727E30C-2F59-A34E-A2EA-7FEE6A5BA352}" type="presParOf" srcId="{CC837D3F-3FAF-A84A-BF71-D98BA328514B}" destId="{90ED51E9-4390-464B-91DC-C405DB8930E8}" srcOrd="1" destOrd="0" presId="urn:microsoft.com/office/officeart/2005/8/layout/hierarchy1"/>
    <dgm:cxn modelId="{A87C74BC-5D60-9D44-A3C9-769EEC69FF99}" type="presParOf" srcId="{C38FA3E6-1E01-6147-9FB5-EB0BAF4E5F12}" destId="{F7ECC8CB-5DB0-564E-B5F5-DED2E518F0D1}" srcOrd="1" destOrd="0" presId="urn:microsoft.com/office/officeart/2005/8/layout/hierarchy1"/>
    <dgm:cxn modelId="{DF37CAEB-047F-0F4F-802A-E796C3092F1B}" type="presParOf" srcId="{F7ECC8CB-5DB0-564E-B5F5-DED2E518F0D1}" destId="{FD51487B-2713-2F4E-98A0-70DE1CDF482D}" srcOrd="0" destOrd="0" presId="urn:microsoft.com/office/officeart/2005/8/layout/hierarchy1"/>
    <dgm:cxn modelId="{C02B22E3-8570-494B-AED8-F6DFC8C395BF}" type="presParOf" srcId="{F7ECC8CB-5DB0-564E-B5F5-DED2E518F0D1}" destId="{119F1AE8-ABD2-1442-9C4F-7D4B64121132}" srcOrd="1" destOrd="0" presId="urn:microsoft.com/office/officeart/2005/8/layout/hierarchy1"/>
    <dgm:cxn modelId="{715D8A7B-64FA-4748-9C37-9E1C979C8A01}" type="presParOf" srcId="{119F1AE8-ABD2-1442-9C4F-7D4B64121132}" destId="{0CC44CCE-3957-694A-8CCD-FD609A2E2D8C}" srcOrd="0" destOrd="0" presId="urn:microsoft.com/office/officeart/2005/8/layout/hierarchy1"/>
    <dgm:cxn modelId="{F2CE9962-035B-BE4F-AB09-1A7FF806F614}" type="presParOf" srcId="{0CC44CCE-3957-694A-8CCD-FD609A2E2D8C}" destId="{F0C6DC59-B17D-5645-9293-7B4450FA7BC9}" srcOrd="0" destOrd="0" presId="urn:microsoft.com/office/officeart/2005/8/layout/hierarchy1"/>
    <dgm:cxn modelId="{5866B67B-5B06-A948-B866-FBDDEDDAEB31}" type="presParOf" srcId="{0CC44CCE-3957-694A-8CCD-FD609A2E2D8C}" destId="{631A7A45-3434-4540-813F-339791FBCCAA}" srcOrd="1" destOrd="0" presId="urn:microsoft.com/office/officeart/2005/8/layout/hierarchy1"/>
    <dgm:cxn modelId="{B49CF4AC-503D-124F-87DA-1E07205AED03}" type="presParOf" srcId="{119F1AE8-ABD2-1442-9C4F-7D4B64121132}" destId="{946E50CD-64F6-5942-9FF9-5DA377E46E08}" srcOrd="1" destOrd="0" presId="urn:microsoft.com/office/officeart/2005/8/layout/hierarchy1"/>
    <dgm:cxn modelId="{60623457-A47C-5344-BF0F-5B1CC924E3A9}" type="presParOf" srcId="{946E50CD-64F6-5942-9FF9-5DA377E46E08}" destId="{6B687C5E-22E2-A347-B77D-BC5F12BDA9FB}" srcOrd="0" destOrd="0" presId="urn:microsoft.com/office/officeart/2005/8/layout/hierarchy1"/>
    <dgm:cxn modelId="{ADA75496-F4D5-E141-8A1B-DA52B7E635DC}" type="presParOf" srcId="{946E50CD-64F6-5942-9FF9-5DA377E46E08}" destId="{544835F6-00BB-A947-9755-E1B4BB4CF45F}" srcOrd="1" destOrd="0" presId="urn:microsoft.com/office/officeart/2005/8/layout/hierarchy1"/>
    <dgm:cxn modelId="{9EEC2DD9-E993-C342-B9CB-A9250C560588}" type="presParOf" srcId="{544835F6-00BB-A947-9755-E1B4BB4CF45F}" destId="{9F93CB74-FAC8-B34D-BD61-8051D973410D}" srcOrd="0" destOrd="0" presId="urn:microsoft.com/office/officeart/2005/8/layout/hierarchy1"/>
    <dgm:cxn modelId="{3F83DE75-C065-2048-BA80-183E72DAE8DA}" type="presParOf" srcId="{9F93CB74-FAC8-B34D-BD61-8051D973410D}" destId="{04DA2647-7898-1047-8724-E715E02132F4}" srcOrd="0" destOrd="0" presId="urn:microsoft.com/office/officeart/2005/8/layout/hierarchy1"/>
    <dgm:cxn modelId="{89EFEEC1-0EA0-7043-83B6-004B704A79D8}" type="presParOf" srcId="{9F93CB74-FAC8-B34D-BD61-8051D973410D}" destId="{8BD2E25C-BD26-8D40-A743-0BFABA1E4FD4}" srcOrd="1" destOrd="0" presId="urn:microsoft.com/office/officeart/2005/8/layout/hierarchy1"/>
    <dgm:cxn modelId="{381BD5DB-1389-9C49-9E5D-784C43EC97EE}" type="presParOf" srcId="{544835F6-00BB-A947-9755-E1B4BB4CF45F}" destId="{409B1AB7-DFED-3A40-9C4B-7DBE047042D4}" srcOrd="1" destOrd="0" presId="urn:microsoft.com/office/officeart/2005/8/layout/hierarchy1"/>
    <dgm:cxn modelId="{B82852F5-0DAE-2C42-A455-29FE0ED513D5}" type="presParOf" srcId="{946E50CD-64F6-5942-9FF9-5DA377E46E08}" destId="{12897DE4-7A6F-FA42-9909-A85C02290B62}" srcOrd="2" destOrd="0" presId="urn:microsoft.com/office/officeart/2005/8/layout/hierarchy1"/>
    <dgm:cxn modelId="{60FDFEDF-F2E9-354E-BF4B-FD46938A8CCC}" type="presParOf" srcId="{946E50CD-64F6-5942-9FF9-5DA377E46E08}" destId="{E0DECC2B-511A-0844-A6F8-F7BB3C66B0B5}" srcOrd="3" destOrd="0" presId="urn:microsoft.com/office/officeart/2005/8/layout/hierarchy1"/>
    <dgm:cxn modelId="{433BF411-F995-C846-A5B1-C9B080EF28A2}" type="presParOf" srcId="{E0DECC2B-511A-0844-A6F8-F7BB3C66B0B5}" destId="{035C2E35-3455-464D-8D98-39FBA24472FC}" srcOrd="0" destOrd="0" presId="urn:microsoft.com/office/officeart/2005/8/layout/hierarchy1"/>
    <dgm:cxn modelId="{FE1FE3BF-871A-E040-B4E9-19ABF2F7ED94}" type="presParOf" srcId="{035C2E35-3455-464D-8D98-39FBA24472FC}" destId="{B7E8FB40-7075-D042-987D-D0537EFB946A}" srcOrd="0" destOrd="0" presId="urn:microsoft.com/office/officeart/2005/8/layout/hierarchy1"/>
    <dgm:cxn modelId="{3401AC2B-9CF6-8C40-8A14-4D04D99AC63C}" type="presParOf" srcId="{035C2E35-3455-464D-8D98-39FBA24472FC}" destId="{AA92702C-76C7-904A-891A-E13AA40D0E7D}" srcOrd="1" destOrd="0" presId="urn:microsoft.com/office/officeart/2005/8/layout/hierarchy1"/>
    <dgm:cxn modelId="{C71228BE-C72E-1948-B2AC-7F8725F11B86}" type="presParOf" srcId="{E0DECC2B-511A-0844-A6F8-F7BB3C66B0B5}" destId="{FAFEA1C6-6000-F640-B109-DABEB130DCA7}" srcOrd="1" destOrd="0" presId="urn:microsoft.com/office/officeart/2005/8/layout/hierarchy1"/>
    <dgm:cxn modelId="{F9B53274-D342-FA45-AD0E-8E21AA5D58F0}" type="presParOf" srcId="{F7ECC8CB-5DB0-564E-B5F5-DED2E518F0D1}" destId="{D8AA01BA-31FD-C141-AE31-07F3B58A9CF4}" srcOrd="2" destOrd="0" presId="urn:microsoft.com/office/officeart/2005/8/layout/hierarchy1"/>
    <dgm:cxn modelId="{B835D6FF-629F-7F45-9709-DF4F82D1270E}" type="presParOf" srcId="{F7ECC8CB-5DB0-564E-B5F5-DED2E518F0D1}" destId="{DE6AF648-1F9A-CD46-B05B-0F01E0BFB7AA}" srcOrd="3" destOrd="0" presId="urn:microsoft.com/office/officeart/2005/8/layout/hierarchy1"/>
    <dgm:cxn modelId="{6D73086F-4C41-2841-BA1C-FA4245E4C7F0}" type="presParOf" srcId="{DE6AF648-1F9A-CD46-B05B-0F01E0BFB7AA}" destId="{B306AD31-34BA-FC41-875B-84C5A474E3C6}" srcOrd="0" destOrd="0" presId="urn:microsoft.com/office/officeart/2005/8/layout/hierarchy1"/>
    <dgm:cxn modelId="{1B731A0C-8C0D-C54E-91BD-D47D2C561A56}" type="presParOf" srcId="{B306AD31-34BA-FC41-875B-84C5A474E3C6}" destId="{CDC68645-72F4-6D4F-9466-14FC57C1ACAC}" srcOrd="0" destOrd="0" presId="urn:microsoft.com/office/officeart/2005/8/layout/hierarchy1"/>
    <dgm:cxn modelId="{22FFB50F-89C1-7046-8793-7DA0F891B215}" type="presParOf" srcId="{B306AD31-34BA-FC41-875B-84C5A474E3C6}" destId="{96F9604D-E1A0-3F45-9910-A7500F5C99C9}" srcOrd="1" destOrd="0" presId="urn:microsoft.com/office/officeart/2005/8/layout/hierarchy1"/>
    <dgm:cxn modelId="{CA7C6EC1-0999-2144-B30C-DFC9F9859F2B}" type="presParOf" srcId="{DE6AF648-1F9A-CD46-B05B-0F01E0BFB7AA}" destId="{B830B3D5-D492-5D48-8957-C0A09F095D2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63B6E1-1338-FD47-A015-AFF261A08A1A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A669E7D8-E9C7-7848-B919-C91A1310BB03}" type="pres">
      <dgm:prSet presAssocID="{1C63B6E1-1338-FD47-A015-AFF261A08A1A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596C14FA-96AC-8042-8446-5C48512582D4}" type="presOf" srcId="{1C63B6E1-1338-FD47-A015-AFF261A08A1A}" destId="{A669E7D8-E9C7-7848-B919-C91A1310BB0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DF671D-B8D1-6646-9895-80CE42C560C1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18E97FC-7A2E-4B48-A34A-9DAFF3DB0029}">
      <dgm:prSet phldrT="[Text]" custT="1"/>
      <dgm:spPr/>
      <dgm:t>
        <a:bodyPr/>
        <a:lstStyle/>
        <a:p>
          <a:r>
            <a:rPr lang="el-GR" sz="3600" dirty="0"/>
            <a:t>Διαφορική</a:t>
          </a:r>
          <a:r>
            <a:rPr lang="el-GR" sz="4000" dirty="0"/>
            <a:t> Διάγνωση</a:t>
          </a:r>
          <a:endParaRPr lang="en-GB" sz="4000" dirty="0"/>
        </a:p>
      </dgm:t>
    </dgm:pt>
    <dgm:pt modelId="{E85169F9-B837-6949-AA03-5582227C5177}" type="parTrans" cxnId="{FE1D6B41-ECD0-C540-B83F-DAFEF08011F9}">
      <dgm:prSet/>
      <dgm:spPr/>
      <dgm:t>
        <a:bodyPr/>
        <a:lstStyle/>
        <a:p>
          <a:endParaRPr lang="en-GB"/>
        </a:p>
      </dgm:t>
    </dgm:pt>
    <dgm:pt modelId="{81E23786-E912-CA44-8D94-2DEE603162BA}" type="sibTrans" cxnId="{FE1D6B41-ECD0-C540-B83F-DAFEF08011F9}">
      <dgm:prSet/>
      <dgm:spPr/>
      <dgm:t>
        <a:bodyPr/>
        <a:lstStyle/>
        <a:p>
          <a:endParaRPr lang="en-GB"/>
        </a:p>
      </dgm:t>
    </dgm:pt>
    <dgm:pt modelId="{00D68B8F-BC92-994D-A401-6677CE208B16}">
      <dgm:prSet phldrT="[Text]" custT="1"/>
      <dgm:spPr/>
      <dgm:t>
        <a:bodyPr/>
        <a:lstStyle/>
        <a:p>
          <a:pPr>
            <a:lnSpc>
              <a:spcPct val="140000"/>
            </a:lnSpc>
            <a:spcAft>
              <a:spcPts val="1224"/>
            </a:spcAft>
          </a:pPr>
          <a:r>
            <a:rPr lang="el-GR" sz="2600" dirty="0"/>
            <a:t>Ανεστραμμένη </a:t>
          </a:r>
          <a:r>
            <a:rPr lang="el-GR" sz="2600" dirty="0" err="1"/>
            <a:t>θυλακιώδης</a:t>
          </a:r>
          <a:r>
            <a:rPr lang="el-GR" sz="2600" dirty="0"/>
            <a:t> </a:t>
          </a:r>
          <a:r>
            <a:rPr lang="el-GR" sz="2600" dirty="0" err="1"/>
            <a:t>κεράτωση</a:t>
          </a:r>
          <a:endParaRPr lang="en-GB" sz="2600" dirty="0"/>
        </a:p>
      </dgm:t>
    </dgm:pt>
    <dgm:pt modelId="{DD78451F-8AC0-DC47-B993-6393385DFB06}" type="parTrans" cxnId="{80BF4ED8-F843-D94E-A63F-5AE2B5347E4C}">
      <dgm:prSet/>
      <dgm:spPr/>
      <dgm:t>
        <a:bodyPr/>
        <a:lstStyle/>
        <a:p>
          <a:endParaRPr lang="en-GB"/>
        </a:p>
      </dgm:t>
    </dgm:pt>
    <dgm:pt modelId="{1D0A9127-7DAA-234B-83F0-59FC9A60C3EE}" type="sibTrans" cxnId="{80BF4ED8-F843-D94E-A63F-5AE2B5347E4C}">
      <dgm:prSet/>
      <dgm:spPr/>
      <dgm:t>
        <a:bodyPr/>
        <a:lstStyle/>
        <a:p>
          <a:endParaRPr lang="en-GB"/>
        </a:p>
      </dgm:t>
    </dgm:pt>
    <dgm:pt modelId="{A9D864F5-8340-F64B-A593-32098199640B}">
      <dgm:prSet phldrT="[Text]" custT="1"/>
      <dgm:spPr/>
      <dgm:t>
        <a:bodyPr/>
        <a:lstStyle/>
        <a:p>
          <a:pPr>
            <a:lnSpc>
              <a:spcPct val="140000"/>
            </a:lnSpc>
            <a:spcAft>
              <a:spcPts val="1224"/>
            </a:spcAft>
          </a:pPr>
          <a:r>
            <a:rPr lang="el-GR" sz="2600" dirty="0" err="1"/>
            <a:t>Βασικοκυτταρικό</a:t>
          </a:r>
          <a:r>
            <a:rPr lang="el-GR" sz="2600" dirty="0"/>
            <a:t> καρκίνωμα</a:t>
          </a:r>
          <a:endParaRPr lang="en-GB" sz="2600" dirty="0"/>
        </a:p>
      </dgm:t>
    </dgm:pt>
    <dgm:pt modelId="{917D7C77-B972-1240-A4B4-438D8105DAA1}" type="parTrans" cxnId="{46CB6B53-8F5B-DE40-AAD3-EA7E74539CD7}">
      <dgm:prSet/>
      <dgm:spPr/>
      <dgm:t>
        <a:bodyPr/>
        <a:lstStyle/>
        <a:p>
          <a:endParaRPr lang="en-GB"/>
        </a:p>
      </dgm:t>
    </dgm:pt>
    <dgm:pt modelId="{9D68B92F-F525-1049-9960-09BF39159261}" type="sibTrans" cxnId="{46CB6B53-8F5B-DE40-AAD3-EA7E74539CD7}">
      <dgm:prSet/>
      <dgm:spPr/>
      <dgm:t>
        <a:bodyPr/>
        <a:lstStyle/>
        <a:p>
          <a:endParaRPr lang="en-GB"/>
        </a:p>
      </dgm:t>
    </dgm:pt>
    <dgm:pt modelId="{ACEB7863-34BE-7D4D-B475-6C1EE7716E03}">
      <dgm:prSet phldrT="[Text]" custT="1"/>
      <dgm:spPr/>
      <dgm:t>
        <a:bodyPr/>
        <a:lstStyle/>
        <a:p>
          <a:pPr>
            <a:lnSpc>
              <a:spcPct val="140000"/>
            </a:lnSpc>
            <a:spcAft>
              <a:spcPts val="1224"/>
            </a:spcAft>
          </a:pPr>
          <a:r>
            <a:rPr lang="el-GR" sz="2600" dirty="0" err="1"/>
            <a:t>Ακανθοκυτταρικό</a:t>
          </a:r>
          <a:r>
            <a:rPr lang="el-GR" sz="2600" dirty="0"/>
            <a:t> </a:t>
          </a:r>
          <a:r>
            <a:rPr lang="el-GR" sz="2600" dirty="0" smtClean="0"/>
            <a:t>καρκίνωμα</a:t>
          </a:r>
          <a:endParaRPr lang="en-GB" sz="2600" dirty="0"/>
        </a:p>
      </dgm:t>
    </dgm:pt>
    <dgm:pt modelId="{734E9800-0A3F-6C45-8EF5-57FC24834CFB}" type="parTrans" cxnId="{187930C9-7C17-5545-AF68-5BBF28FC0B29}">
      <dgm:prSet/>
      <dgm:spPr/>
      <dgm:t>
        <a:bodyPr/>
        <a:lstStyle/>
        <a:p>
          <a:endParaRPr lang="en-GB"/>
        </a:p>
      </dgm:t>
    </dgm:pt>
    <dgm:pt modelId="{7F2C1BC5-F4A8-4F41-B2FF-73A1C7D751E7}" type="sibTrans" cxnId="{187930C9-7C17-5545-AF68-5BBF28FC0B29}">
      <dgm:prSet/>
      <dgm:spPr/>
      <dgm:t>
        <a:bodyPr/>
        <a:lstStyle/>
        <a:p>
          <a:endParaRPr lang="en-GB"/>
        </a:p>
      </dgm:t>
    </dgm:pt>
    <dgm:pt modelId="{90E7D97A-3BF1-D045-A8C5-1C742402AA2D}">
      <dgm:prSet phldrT="[Text]" custT="1"/>
      <dgm:spPr/>
      <dgm:t>
        <a:bodyPr/>
        <a:lstStyle/>
        <a:p>
          <a:pPr>
            <a:lnSpc>
              <a:spcPct val="140000"/>
            </a:lnSpc>
            <a:spcAft>
              <a:spcPts val="1224"/>
            </a:spcAft>
          </a:pPr>
          <a:r>
            <a:rPr lang="el-GR" sz="2600" dirty="0"/>
            <a:t>Ιογενή </a:t>
          </a:r>
          <a:r>
            <a:rPr lang="el-GR" sz="2600" dirty="0" smtClean="0"/>
            <a:t>κονδυλώματα</a:t>
          </a:r>
          <a:r>
            <a:rPr lang="en-US" sz="2600" dirty="0" smtClean="0"/>
            <a:t> (</a:t>
          </a:r>
          <a:r>
            <a:rPr lang="el-GR" sz="2600" dirty="0" err="1" smtClean="0"/>
            <a:t>μυρμηκίες</a:t>
          </a:r>
          <a:r>
            <a:rPr lang="el-GR" sz="2600" dirty="0" smtClean="0"/>
            <a:t>)</a:t>
          </a:r>
          <a:endParaRPr lang="en-GB" sz="2600" dirty="0"/>
        </a:p>
      </dgm:t>
    </dgm:pt>
    <dgm:pt modelId="{D35F3FB8-3BAF-F144-8185-0BC8D94A273C}" type="parTrans" cxnId="{9314E84E-342D-FE4A-823F-95B60ED5CB3B}">
      <dgm:prSet/>
      <dgm:spPr/>
      <dgm:t>
        <a:bodyPr/>
        <a:lstStyle/>
        <a:p>
          <a:endParaRPr lang="en-GB"/>
        </a:p>
      </dgm:t>
    </dgm:pt>
    <dgm:pt modelId="{35843AEC-4846-3545-B786-F644C12AC7EE}" type="sibTrans" cxnId="{9314E84E-342D-FE4A-823F-95B60ED5CB3B}">
      <dgm:prSet/>
      <dgm:spPr/>
      <dgm:t>
        <a:bodyPr/>
        <a:lstStyle/>
        <a:p>
          <a:endParaRPr lang="en-GB"/>
        </a:p>
      </dgm:t>
    </dgm:pt>
    <dgm:pt modelId="{77B543C9-94FB-764C-A571-DC84F5532140}">
      <dgm:prSet phldrT="[Text]" custT="1"/>
      <dgm:spPr/>
      <dgm:t>
        <a:bodyPr/>
        <a:lstStyle/>
        <a:p>
          <a:pPr>
            <a:lnSpc>
              <a:spcPct val="140000"/>
            </a:lnSpc>
            <a:spcAft>
              <a:spcPts val="1224"/>
            </a:spcAft>
          </a:pPr>
          <a:r>
            <a:rPr lang="el-GR" sz="2600" dirty="0" err="1" smtClean="0"/>
            <a:t>Τριχειλημματικό</a:t>
          </a:r>
          <a:r>
            <a:rPr lang="el-GR" sz="2600" dirty="0" smtClean="0"/>
            <a:t> </a:t>
          </a:r>
          <a:r>
            <a:rPr lang="el-GR" sz="2600" dirty="0"/>
            <a:t>καρκίνωμα</a:t>
          </a:r>
          <a:endParaRPr lang="en-GB" sz="2600" dirty="0"/>
        </a:p>
      </dgm:t>
    </dgm:pt>
    <dgm:pt modelId="{42FA621A-5C98-7C4C-809A-21D0E66789DF}" type="parTrans" cxnId="{84B19B68-72B3-074E-A1AF-C22F2101EF34}">
      <dgm:prSet/>
      <dgm:spPr/>
      <dgm:t>
        <a:bodyPr/>
        <a:lstStyle/>
        <a:p>
          <a:endParaRPr lang="en-GB"/>
        </a:p>
      </dgm:t>
    </dgm:pt>
    <dgm:pt modelId="{12F210A6-8FAF-DB48-A055-9FEA1F769B5B}" type="sibTrans" cxnId="{84B19B68-72B3-074E-A1AF-C22F2101EF34}">
      <dgm:prSet/>
      <dgm:spPr/>
      <dgm:t>
        <a:bodyPr/>
        <a:lstStyle/>
        <a:p>
          <a:endParaRPr lang="en-GB"/>
        </a:p>
      </dgm:t>
    </dgm:pt>
    <dgm:pt modelId="{EA076045-7FEC-3248-B1B1-DD27F62AC150}" type="pres">
      <dgm:prSet presAssocID="{A9DF671D-B8D1-6646-9895-80CE42C560C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D7EE975-A2F1-814A-BCCB-8C1DB88DC507}" type="pres">
      <dgm:prSet presAssocID="{018E97FC-7A2E-4B48-A34A-9DAFF3DB0029}" presName="parentText" presStyleLbl="node1" presStyleIdx="0" presStyleCnt="1" custScaleY="48429" custLinFactNeighborY="214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B8D5169-2A98-204D-996D-28A0168588B8}" type="pres">
      <dgm:prSet presAssocID="{018E97FC-7A2E-4B48-A34A-9DAFF3DB0029}" presName="childText" presStyleLbl="revTx" presStyleIdx="0" presStyleCnt="1" custScaleY="146747" custLinFactNeighborY="386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314E84E-342D-FE4A-823F-95B60ED5CB3B}" srcId="{018E97FC-7A2E-4B48-A34A-9DAFF3DB0029}" destId="{90E7D97A-3BF1-D045-A8C5-1C742402AA2D}" srcOrd="3" destOrd="0" parTransId="{D35F3FB8-3BAF-F144-8185-0BC8D94A273C}" sibTransId="{35843AEC-4846-3545-B786-F644C12AC7EE}"/>
    <dgm:cxn modelId="{9ADCA1A7-8D53-7D4F-BA33-C77D7D354FAF}" type="presOf" srcId="{018E97FC-7A2E-4B48-A34A-9DAFF3DB0029}" destId="{0D7EE975-A2F1-814A-BCCB-8C1DB88DC507}" srcOrd="0" destOrd="0" presId="urn:microsoft.com/office/officeart/2005/8/layout/vList2"/>
    <dgm:cxn modelId="{46CB6B53-8F5B-DE40-AAD3-EA7E74539CD7}" srcId="{018E97FC-7A2E-4B48-A34A-9DAFF3DB0029}" destId="{A9D864F5-8340-F64B-A593-32098199640B}" srcOrd="1" destOrd="0" parTransId="{917D7C77-B972-1240-A4B4-438D8105DAA1}" sibTransId="{9D68B92F-F525-1049-9960-09BF39159261}"/>
    <dgm:cxn modelId="{5C44D6F6-5598-9342-8052-280799B960E6}" type="presOf" srcId="{77B543C9-94FB-764C-A571-DC84F5532140}" destId="{BB8D5169-2A98-204D-996D-28A0168588B8}" srcOrd="0" destOrd="4" presId="urn:microsoft.com/office/officeart/2005/8/layout/vList2"/>
    <dgm:cxn modelId="{FE1D6B41-ECD0-C540-B83F-DAFEF08011F9}" srcId="{A9DF671D-B8D1-6646-9895-80CE42C560C1}" destId="{018E97FC-7A2E-4B48-A34A-9DAFF3DB0029}" srcOrd="0" destOrd="0" parTransId="{E85169F9-B837-6949-AA03-5582227C5177}" sibTransId="{81E23786-E912-CA44-8D94-2DEE603162BA}"/>
    <dgm:cxn modelId="{9011833C-AF7D-A240-8548-980FD909A22E}" type="presOf" srcId="{00D68B8F-BC92-994D-A401-6677CE208B16}" destId="{BB8D5169-2A98-204D-996D-28A0168588B8}" srcOrd="0" destOrd="0" presId="urn:microsoft.com/office/officeart/2005/8/layout/vList2"/>
    <dgm:cxn modelId="{21AD1872-3493-6947-9281-F4A7C4FC65DB}" type="presOf" srcId="{A9D864F5-8340-F64B-A593-32098199640B}" destId="{BB8D5169-2A98-204D-996D-28A0168588B8}" srcOrd="0" destOrd="1" presId="urn:microsoft.com/office/officeart/2005/8/layout/vList2"/>
    <dgm:cxn modelId="{187930C9-7C17-5545-AF68-5BBF28FC0B29}" srcId="{018E97FC-7A2E-4B48-A34A-9DAFF3DB0029}" destId="{ACEB7863-34BE-7D4D-B475-6C1EE7716E03}" srcOrd="2" destOrd="0" parTransId="{734E9800-0A3F-6C45-8EF5-57FC24834CFB}" sibTransId="{7F2C1BC5-F4A8-4F41-B2FF-73A1C7D751E7}"/>
    <dgm:cxn modelId="{5D366C77-28FA-A044-BD23-728E1D85546B}" type="presOf" srcId="{A9DF671D-B8D1-6646-9895-80CE42C560C1}" destId="{EA076045-7FEC-3248-B1B1-DD27F62AC150}" srcOrd="0" destOrd="0" presId="urn:microsoft.com/office/officeart/2005/8/layout/vList2"/>
    <dgm:cxn modelId="{645E4776-8974-5845-85E3-8613D63045D9}" type="presOf" srcId="{90E7D97A-3BF1-D045-A8C5-1C742402AA2D}" destId="{BB8D5169-2A98-204D-996D-28A0168588B8}" srcOrd="0" destOrd="3" presId="urn:microsoft.com/office/officeart/2005/8/layout/vList2"/>
    <dgm:cxn modelId="{80BF4ED8-F843-D94E-A63F-5AE2B5347E4C}" srcId="{018E97FC-7A2E-4B48-A34A-9DAFF3DB0029}" destId="{00D68B8F-BC92-994D-A401-6677CE208B16}" srcOrd="0" destOrd="0" parTransId="{DD78451F-8AC0-DC47-B993-6393385DFB06}" sibTransId="{1D0A9127-7DAA-234B-83F0-59FC9A60C3EE}"/>
    <dgm:cxn modelId="{E69EF17E-73C7-0346-9E20-88F6B2B918C6}" type="presOf" srcId="{ACEB7863-34BE-7D4D-B475-6C1EE7716E03}" destId="{BB8D5169-2A98-204D-996D-28A0168588B8}" srcOrd="0" destOrd="2" presId="urn:microsoft.com/office/officeart/2005/8/layout/vList2"/>
    <dgm:cxn modelId="{84B19B68-72B3-074E-A1AF-C22F2101EF34}" srcId="{018E97FC-7A2E-4B48-A34A-9DAFF3DB0029}" destId="{77B543C9-94FB-764C-A571-DC84F5532140}" srcOrd="4" destOrd="0" parTransId="{42FA621A-5C98-7C4C-809A-21D0E66789DF}" sibTransId="{12F210A6-8FAF-DB48-A055-9FEA1F769B5B}"/>
    <dgm:cxn modelId="{4C736C80-4EAA-5D47-A04C-C42A373FB3FC}" type="presParOf" srcId="{EA076045-7FEC-3248-B1B1-DD27F62AC150}" destId="{0D7EE975-A2F1-814A-BCCB-8C1DB88DC507}" srcOrd="0" destOrd="0" presId="urn:microsoft.com/office/officeart/2005/8/layout/vList2"/>
    <dgm:cxn modelId="{79FE702D-700B-FB4E-9C24-C3DA432B1AEB}" type="presParOf" srcId="{EA076045-7FEC-3248-B1B1-DD27F62AC150}" destId="{BB8D5169-2A98-204D-996D-28A0168588B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AA01BA-31FD-C141-AE31-07F3B58A9CF4}">
      <dsp:nvSpPr>
        <dsp:cNvPr id="0" name=""/>
        <dsp:cNvSpPr/>
      </dsp:nvSpPr>
      <dsp:spPr>
        <a:xfrm>
          <a:off x="6796391" y="1327512"/>
          <a:ext cx="1277313" cy="6078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256"/>
              </a:lnTo>
              <a:lnTo>
                <a:pt x="1277313" y="414256"/>
              </a:lnTo>
              <a:lnTo>
                <a:pt x="1277313" y="6078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97DE4-7A6F-FA42-9909-A85C02290B62}">
      <dsp:nvSpPr>
        <dsp:cNvPr id="0" name=""/>
        <dsp:cNvSpPr/>
      </dsp:nvSpPr>
      <dsp:spPr>
        <a:xfrm>
          <a:off x="5519077" y="3262642"/>
          <a:ext cx="1571230" cy="608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523"/>
              </a:lnTo>
              <a:lnTo>
                <a:pt x="1571230" y="414523"/>
              </a:lnTo>
              <a:lnTo>
                <a:pt x="1571230" y="60815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87C5E-22E2-A347-B77D-BC5F12BDA9FB}">
      <dsp:nvSpPr>
        <dsp:cNvPr id="0" name=""/>
        <dsp:cNvSpPr/>
      </dsp:nvSpPr>
      <dsp:spPr>
        <a:xfrm>
          <a:off x="3238356" y="3262642"/>
          <a:ext cx="2280721" cy="607885"/>
        </a:xfrm>
        <a:custGeom>
          <a:avLst/>
          <a:gdLst/>
          <a:ahLst/>
          <a:cxnLst/>
          <a:rect l="0" t="0" r="0" b="0"/>
          <a:pathLst>
            <a:path>
              <a:moveTo>
                <a:pt x="2280721" y="0"/>
              </a:moveTo>
              <a:lnTo>
                <a:pt x="2280721" y="414256"/>
              </a:lnTo>
              <a:lnTo>
                <a:pt x="0" y="414256"/>
              </a:lnTo>
              <a:lnTo>
                <a:pt x="0" y="6078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51487B-2713-2F4E-98A0-70DE1CDF482D}">
      <dsp:nvSpPr>
        <dsp:cNvPr id="0" name=""/>
        <dsp:cNvSpPr/>
      </dsp:nvSpPr>
      <dsp:spPr>
        <a:xfrm>
          <a:off x="5519077" y="1327512"/>
          <a:ext cx="1277313" cy="607885"/>
        </a:xfrm>
        <a:custGeom>
          <a:avLst/>
          <a:gdLst/>
          <a:ahLst/>
          <a:cxnLst/>
          <a:rect l="0" t="0" r="0" b="0"/>
          <a:pathLst>
            <a:path>
              <a:moveTo>
                <a:pt x="1277313" y="0"/>
              </a:moveTo>
              <a:lnTo>
                <a:pt x="1277313" y="414256"/>
              </a:lnTo>
              <a:lnTo>
                <a:pt x="0" y="414256"/>
              </a:lnTo>
              <a:lnTo>
                <a:pt x="0" y="6078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E8359C-26E0-4A42-B33F-01445B9E042A}">
      <dsp:nvSpPr>
        <dsp:cNvPr id="0" name=""/>
        <dsp:cNvSpPr/>
      </dsp:nvSpPr>
      <dsp:spPr>
        <a:xfrm>
          <a:off x="5751316" y="267"/>
          <a:ext cx="2090149" cy="1327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D51E9-4390-464B-91DC-C405DB8930E8}">
      <dsp:nvSpPr>
        <dsp:cNvPr id="0" name=""/>
        <dsp:cNvSpPr/>
      </dsp:nvSpPr>
      <dsp:spPr>
        <a:xfrm>
          <a:off x="5983555" y="220894"/>
          <a:ext cx="2090149" cy="1327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/>
            <a:t>Συσχέτιση με :</a:t>
          </a:r>
          <a:endParaRPr lang="en-GB" sz="2400" kern="1200" dirty="0"/>
        </a:p>
      </dsp:txBody>
      <dsp:txXfrm>
        <a:off x="5983555" y="220894"/>
        <a:ext cx="2090149" cy="1327245"/>
      </dsp:txXfrm>
    </dsp:sp>
    <dsp:sp modelId="{F0C6DC59-B17D-5645-9293-7B4450FA7BC9}">
      <dsp:nvSpPr>
        <dsp:cNvPr id="0" name=""/>
        <dsp:cNvSpPr/>
      </dsp:nvSpPr>
      <dsp:spPr>
        <a:xfrm>
          <a:off x="4474002" y="1935397"/>
          <a:ext cx="2090149" cy="1327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1A7A45-3434-4540-813F-339791FBCCAA}">
      <dsp:nvSpPr>
        <dsp:cNvPr id="0" name=""/>
        <dsp:cNvSpPr/>
      </dsp:nvSpPr>
      <dsp:spPr>
        <a:xfrm>
          <a:off x="4706241" y="2156024"/>
          <a:ext cx="2090149" cy="1327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FFFF"/>
            </a:buClr>
            <a:buSzPts val="1620"/>
            <a:buChar char="▪"/>
          </a:pPr>
          <a:r>
            <a:rPr lang="el-GR" sz="2400" kern="1200" dirty="0" smtClean="0"/>
            <a:t>Σύνδρομο </a:t>
          </a:r>
          <a:r>
            <a:rPr lang="en-US" sz="2400" b="1" kern="1200" dirty="0" smtClean="0"/>
            <a:t>Cowden</a:t>
          </a:r>
          <a:endParaRPr lang="en-GB" sz="2400" b="1" kern="1200" dirty="0"/>
        </a:p>
      </dsp:txBody>
      <dsp:txXfrm>
        <a:off x="4706241" y="2156024"/>
        <a:ext cx="2090149" cy="1327245"/>
      </dsp:txXfrm>
    </dsp:sp>
    <dsp:sp modelId="{04DA2647-7898-1047-8724-E715E02132F4}">
      <dsp:nvSpPr>
        <dsp:cNvPr id="0" name=""/>
        <dsp:cNvSpPr/>
      </dsp:nvSpPr>
      <dsp:spPr>
        <a:xfrm>
          <a:off x="2193281" y="3870527"/>
          <a:ext cx="2090149" cy="1327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2E25C-BD26-8D40-A743-0BFABA1E4FD4}">
      <dsp:nvSpPr>
        <dsp:cNvPr id="0" name=""/>
        <dsp:cNvSpPr/>
      </dsp:nvSpPr>
      <dsp:spPr>
        <a:xfrm>
          <a:off x="2425520" y="4091154"/>
          <a:ext cx="2090149" cy="1327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Αυτοσωμικό</a:t>
          </a:r>
          <a:r>
            <a:rPr lang="en-US" sz="2400" kern="1200" dirty="0"/>
            <a:t> </a:t>
          </a:r>
          <a:r>
            <a:rPr lang="en-US" sz="2400" kern="1200" dirty="0" err="1"/>
            <a:t>ε</a:t>
          </a:r>
          <a:r>
            <a:rPr lang="en-US" sz="2400" kern="1200" dirty="0"/>
            <a:t>π</a:t>
          </a:r>
          <a:r>
            <a:rPr lang="en-US" sz="2400" kern="1200" dirty="0" err="1"/>
            <a:t>ικρ</a:t>
          </a:r>
          <a:r>
            <a:rPr lang="en-US" sz="2400" kern="1200" dirty="0"/>
            <a:t>α</a:t>
          </a:r>
          <a:r>
            <a:rPr lang="en-US" sz="2400" kern="1200" dirty="0" err="1"/>
            <a:t>τές</a:t>
          </a:r>
          <a:r>
            <a:rPr lang="en-US" sz="2400" kern="1200" dirty="0"/>
            <a:t> </a:t>
          </a:r>
          <a:r>
            <a:rPr lang="en-US" sz="2400" kern="1200" dirty="0" err="1"/>
            <a:t>σύνδρομο</a:t>
          </a:r>
          <a:endParaRPr lang="en-GB" sz="2400" kern="1200" dirty="0"/>
        </a:p>
      </dsp:txBody>
      <dsp:txXfrm>
        <a:off x="2425520" y="4091154"/>
        <a:ext cx="2090149" cy="1327245"/>
      </dsp:txXfrm>
    </dsp:sp>
    <dsp:sp modelId="{B7E8FB40-7075-D042-987D-D0537EFB946A}">
      <dsp:nvSpPr>
        <dsp:cNvPr id="0" name=""/>
        <dsp:cNvSpPr/>
      </dsp:nvSpPr>
      <dsp:spPr>
        <a:xfrm>
          <a:off x="5041825" y="3870795"/>
          <a:ext cx="4096964" cy="1327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2702C-76C7-904A-891A-E13AA40D0E7D}">
      <dsp:nvSpPr>
        <dsp:cNvPr id="0" name=""/>
        <dsp:cNvSpPr/>
      </dsp:nvSpPr>
      <dsp:spPr>
        <a:xfrm>
          <a:off x="5274064" y="4091421"/>
          <a:ext cx="4096964" cy="1327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100"/>
            <a:buFont typeface="Arial"/>
            <a:buNone/>
          </a:pPr>
          <a:r>
            <a:rPr lang="el-GR" sz="2400" kern="1200" dirty="0"/>
            <a:t>Χαρακτηρίζεται από </a:t>
          </a:r>
          <a:r>
            <a:rPr lang="el-GR" sz="2400" b="1" kern="1200" dirty="0"/>
            <a:t>πολλαπλά </a:t>
          </a:r>
          <a:r>
            <a:rPr lang="el-GR" sz="2400" kern="1200" dirty="0" err="1" smtClean="0"/>
            <a:t>τριχειλημμώματα</a:t>
          </a:r>
          <a:r>
            <a:rPr lang="el-GR" sz="2400" kern="1200" dirty="0" smtClean="0"/>
            <a:t> </a:t>
          </a:r>
          <a:r>
            <a:rPr lang="el-GR" sz="2400" kern="1200" dirty="0"/>
            <a:t>και </a:t>
          </a:r>
          <a:r>
            <a:rPr lang="el-GR" sz="2400" kern="1200" dirty="0" smtClean="0"/>
            <a:t>θηλώματα βλεννογόνων  </a:t>
          </a:r>
          <a:endParaRPr lang="en-GB" sz="2400" kern="1200" dirty="0"/>
        </a:p>
      </dsp:txBody>
      <dsp:txXfrm>
        <a:off x="5274064" y="4091421"/>
        <a:ext cx="4096964" cy="1327245"/>
      </dsp:txXfrm>
    </dsp:sp>
    <dsp:sp modelId="{CDC68645-72F4-6D4F-9466-14FC57C1ACAC}">
      <dsp:nvSpPr>
        <dsp:cNvPr id="0" name=""/>
        <dsp:cNvSpPr/>
      </dsp:nvSpPr>
      <dsp:spPr>
        <a:xfrm>
          <a:off x="7028630" y="1935397"/>
          <a:ext cx="2090149" cy="1327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9604D-E1A0-3F45-9910-A7500F5C99C9}">
      <dsp:nvSpPr>
        <dsp:cNvPr id="0" name=""/>
        <dsp:cNvSpPr/>
      </dsp:nvSpPr>
      <dsp:spPr>
        <a:xfrm>
          <a:off x="7260868" y="2156024"/>
          <a:ext cx="2090149" cy="1327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FFFF"/>
            </a:buClr>
            <a:buSzPts val="1620"/>
            <a:buChar char="▪"/>
          </a:pPr>
          <a:r>
            <a:rPr lang="el-GR" sz="2400" kern="1200" dirty="0"/>
            <a:t>Τον ιό των ανθρωπίνων θηλωμάτων </a:t>
          </a:r>
          <a:r>
            <a:rPr lang="en-US" sz="2400" kern="1200" dirty="0"/>
            <a:t>HPV </a:t>
          </a:r>
          <a:r>
            <a:rPr lang="en-US" sz="2400" kern="1200" dirty="0" smtClean="0"/>
            <a:t>(;)</a:t>
          </a:r>
          <a:endParaRPr lang="en-GB" sz="2400" kern="1200" dirty="0"/>
        </a:p>
      </dsp:txBody>
      <dsp:txXfrm>
        <a:off x="7260868" y="2156024"/>
        <a:ext cx="2090149" cy="132724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7EE975-A2F1-814A-BCCB-8C1DB88DC507}">
      <dsp:nvSpPr>
        <dsp:cNvPr id="0" name=""/>
        <dsp:cNvSpPr/>
      </dsp:nvSpPr>
      <dsp:spPr>
        <a:xfrm>
          <a:off x="0" y="68863"/>
          <a:ext cx="8219380" cy="4161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/>
            <a:t>Διαφορική</a:t>
          </a:r>
          <a:r>
            <a:rPr lang="el-GR" sz="4000" kern="1200" dirty="0"/>
            <a:t> Διάγνωση</a:t>
          </a:r>
          <a:endParaRPr lang="en-GB" sz="4000" kern="1200" dirty="0"/>
        </a:p>
      </dsp:txBody>
      <dsp:txXfrm>
        <a:off x="0" y="68863"/>
        <a:ext cx="8219380" cy="416111"/>
      </dsp:txXfrm>
    </dsp:sp>
    <dsp:sp modelId="{BB8D5169-2A98-204D-996D-28A0168588B8}">
      <dsp:nvSpPr>
        <dsp:cNvPr id="0" name=""/>
        <dsp:cNvSpPr/>
      </dsp:nvSpPr>
      <dsp:spPr>
        <a:xfrm>
          <a:off x="0" y="417363"/>
          <a:ext cx="8219380" cy="4670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965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140000"/>
            </a:lnSpc>
            <a:spcBef>
              <a:spcPct val="0"/>
            </a:spcBef>
            <a:spcAft>
              <a:spcPts val="1224"/>
            </a:spcAft>
            <a:buChar char="••"/>
          </a:pPr>
          <a:r>
            <a:rPr lang="el-GR" sz="2600" kern="1200" dirty="0"/>
            <a:t>Ανεστραμμένη </a:t>
          </a:r>
          <a:r>
            <a:rPr lang="el-GR" sz="2600" kern="1200" dirty="0" err="1"/>
            <a:t>θυλακιώδης</a:t>
          </a:r>
          <a:r>
            <a:rPr lang="el-GR" sz="2600" kern="1200" dirty="0"/>
            <a:t> </a:t>
          </a:r>
          <a:r>
            <a:rPr lang="el-GR" sz="2600" kern="1200" dirty="0" err="1"/>
            <a:t>κεράτωση</a:t>
          </a:r>
          <a:endParaRPr lang="en-GB" sz="2600" kern="1200" dirty="0"/>
        </a:p>
        <a:p>
          <a:pPr marL="228600" lvl="1" indent="-228600" algn="l" defTabSz="1155700">
            <a:lnSpc>
              <a:spcPct val="140000"/>
            </a:lnSpc>
            <a:spcBef>
              <a:spcPct val="0"/>
            </a:spcBef>
            <a:spcAft>
              <a:spcPts val="1224"/>
            </a:spcAft>
            <a:buChar char="••"/>
          </a:pPr>
          <a:r>
            <a:rPr lang="el-GR" sz="2600" kern="1200" dirty="0" err="1"/>
            <a:t>Βασικοκυτταρικό</a:t>
          </a:r>
          <a:r>
            <a:rPr lang="el-GR" sz="2600" kern="1200" dirty="0"/>
            <a:t> καρκίνωμα</a:t>
          </a:r>
          <a:endParaRPr lang="en-GB" sz="2600" kern="1200" dirty="0"/>
        </a:p>
        <a:p>
          <a:pPr marL="228600" lvl="1" indent="-228600" algn="l" defTabSz="1155700">
            <a:lnSpc>
              <a:spcPct val="140000"/>
            </a:lnSpc>
            <a:spcBef>
              <a:spcPct val="0"/>
            </a:spcBef>
            <a:spcAft>
              <a:spcPts val="1224"/>
            </a:spcAft>
            <a:buChar char="••"/>
          </a:pPr>
          <a:r>
            <a:rPr lang="el-GR" sz="2600" kern="1200" dirty="0" err="1"/>
            <a:t>Ακανθοκυτταρικό</a:t>
          </a:r>
          <a:r>
            <a:rPr lang="el-GR" sz="2600" kern="1200" dirty="0"/>
            <a:t> </a:t>
          </a:r>
          <a:r>
            <a:rPr lang="el-GR" sz="2600" kern="1200" dirty="0" smtClean="0"/>
            <a:t>καρκίνωμα</a:t>
          </a:r>
          <a:endParaRPr lang="en-GB" sz="2600" kern="1200" dirty="0"/>
        </a:p>
        <a:p>
          <a:pPr marL="228600" lvl="1" indent="-228600" algn="l" defTabSz="1155700">
            <a:lnSpc>
              <a:spcPct val="140000"/>
            </a:lnSpc>
            <a:spcBef>
              <a:spcPct val="0"/>
            </a:spcBef>
            <a:spcAft>
              <a:spcPts val="1224"/>
            </a:spcAft>
            <a:buChar char="••"/>
          </a:pPr>
          <a:r>
            <a:rPr lang="el-GR" sz="2600" kern="1200" dirty="0"/>
            <a:t>Ιογενή </a:t>
          </a:r>
          <a:r>
            <a:rPr lang="el-GR" sz="2600" kern="1200" dirty="0" smtClean="0"/>
            <a:t>κονδυλώματα</a:t>
          </a:r>
          <a:r>
            <a:rPr lang="en-US" sz="2600" kern="1200" dirty="0" smtClean="0"/>
            <a:t> (</a:t>
          </a:r>
          <a:r>
            <a:rPr lang="el-GR" sz="2600" kern="1200" dirty="0" err="1" smtClean="0"/>
            <a:t>μυρμηκίες</a:t>
          </a:r>
          <a:r>
            <a:rPr lang="el-GR" sz="2600" kern="1200" dirty="0" smtClean="0"/>
            <a:t>)</a:t>
          </a:r>
          <a:endParaRPr lang="en-GB" sz="2600" kern="1200" dirty="0"/>
        </a:p>
        <a:p>
          <a:pPr marL="228600" lvl="1" indent="-228600" algn="l" defTabSz="1155700">
            <a:lnSpc>
              <a:spcPct val="140000"/>
            </a:lnSpc>
            <a:spcBef>
              <a:spcPct val="0"/>
            </a:spcBef>
            <a:spcAft>
              <a:spcPts val="1224"/>
            </a:spcAft>
            <a:buChar char="••"/>
          </a:pPr>
          <a:r>
            <a:rPr lang="el-GR" sz="2600" kern="1200" dirty="0" err="1" smtClean="0"/>
            <a:t>Τριχειλημματικό</a:t>
          </a:r>
          <a:r>
            <a:rPr lang="el-GR" sz="2600" kern="1200" dirty="0" smtClean="0"/>
            <a:t> </a:t>
          </a:r>
          <a:r>
            <a:rPr lang="el-GR" sz="2600" kern="1200" dirty="0"/>
            <a:t>καρκίνωμα</a:t>
          </a:r>
          <a:endParaRPr lang="en-GB" sz="2600" kern="1200" dirty="0"/>
        </a:p>
      </dsp:txBody>
      <dsp:txXfrm>
        <a:off x="0" y="417363"/>
        <a:ext cx="8219380" cy="4670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2f746aa8c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32f746aa8c_4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2f746aa8c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32f746aa8c_4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1998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2f746aa8c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32f746aa8c_4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089789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2f746aa8c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32f746aa8c_4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5090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32f746aa8c_4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32f746aa8c_4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321C74-AFC3-12F1-207F-9BA7B8DC4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A8F008E-858E-F5FF-B1FD-E0E88C075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F9B6F1-236D-C87E-A4D7-FA294E82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C75427-69DE-08F2-27ED-DD524DC5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0052C3-9309-1205-590D-A7D73C331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49075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66368F-7D2F-E7FE-7115-8DB9E40C7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C91BD4-8B43-6436-F015-A808BAE4D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D10AAD-CD4B-55D2-DCEB-C9F3F4AF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37D204-A24F-8799-B64A-2C2B6DE05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9AAF57-240B-6642-BD59-0739EE98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31027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5FE35C3-FF65-9D7B-B169-6F6A23FB1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6C3DCA-017F-C619-8F04-47A4FEB14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9FDCB3-04FB-1AB7-165B-35FD5376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82E264-F799-76B6-9897-EF335449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2A3996-07A1-C092-CFF1-6AECA6469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43988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3067A71-85F1-B71E-404A-26BDDF23667E}"/>
              </a:ext>
            </a:extLst>
          </p:cNvPr>
          <p:cNvSpPr/>
          <p:nvPr userDrawn="1"/>
        </p:nvSpPr>
        <p:spPr>
          <a:xfrm>
            <a:off x="0" y="0"/>
            <a:ext cx="6096000" cy="7759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B274BB-3B10-1036-5016-ACE41608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2706F6-768E-3158-CC6C-74CC7ABA7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A3BEF3-5E8E-EF88-C93E-EE5BAAA7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76742D-1C9F-CA9C-7601-AA75D4C1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026D32-58D8-0AC2-66D8-7A7AAC68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2BD5132-BE64-D34F-9A20-466FE013C3C0}"/>
              </a:ext>
            </a:extLst>
          </p:cNvPr>
          <p:cNvCxnSpPr>
            <a:cxnSpLocks/>
          </p:cNvCxnSpPr>
          <p:nvPr userDrawn="1"/>
        </p:nvCxnSpPr>
        <p:spPr>
          <a:xfrm>
            <a:off x="0" y="794242"/>
            <a:ext cx="12192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1CF4A71-2304-39D6-9412-C3C1F14F7EEE}"/>
              </a:ext>
            </a:extLst>
          </p:cNvPr>
          <p:cNvSpPr/>
          <p:nvPr userDrawn="1"/>
        </p:nvSpPr>
        <p:spPr>
          <a:xfrm rot="10800000">
            <a:off x="6096000" y="0"/>
            <a:ext cx="6096000" cy="7759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52635135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5A84C-DBF4-C646-0D57-173BB2FCA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A51E1D2-81FA-D444-EAF4-2AE53A412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541D74-68E5-905D-8D15-525C835CB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3CE669-9F08-30CD-5310-1EFF06E3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A59E54-0AF7-8402-DB4D-84919FBA4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05169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AAB0D8-9039-6CAD-7CFD-93E9161D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D0213C-833C-DDB3-70DE-C161D5C5D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5EA470A-C405-4207-810A-6DBAB90C2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5519E9-701A-A4F1-C60D-740DBBD4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10581B-67FD-C461-9D17-ABF12F518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9C3006-3FEA-8D25-C87E-4B087CF26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54797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D47778-67F2-CC76-830C-AA09F55C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027894-13A9-4A9D-F236-CAEE619BB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52853A8-5A0F-5110-4807-14A8E681A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5E63EC1-4CF8-DA1E-6FBB-0838D8C14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E91A3A8-0A9E-7F1A-7D84-D27A707FE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F7FD973-923D-2D60-DA6C-7B1EDB9B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EC2C9F-CBBD-7ED1-4251-658060C6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0600FF3-7666-CB4F-7611-8F6C7586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862576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04046-A43B-B984-847A-BF5FC56C8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81408D2-959B-45C0-9F3E-C24245293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7B47A26-7BC3-3B89-2844-8DE886FEC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F0C53A8-294C-9080-5198-BBCD41CE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14565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1F44BDC-620A-C4D2-BD78-CD0955348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76AA612-2710-2AE2-75EF-53962CEF4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D3C7F96-8B4B-D8A4-6112-0BDE39BC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562150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5B2151-3FD1-3CA5-A4A2-9E84563F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0833F2-B849-4130-67E7-E48A79BBA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6E231AA-26F9-9407-50AE-0EBC7A2B1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E56DD5-18FF-5DF7-D154-B0AA03979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DB0EBA7-F2A3-9E72-53A8-F4483E4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12AB5B-46A1-EFF2-4632-286E2EEC5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50034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B2E877-DC99-6A03-163F-12D2BF67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7BAA4E2-45F5-D381-356F-F49E6608A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AC87E2C-F08D-BFF2-8BA1-4B280CC69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9941067-016C-45CB-3E9A-38DE7D88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1FD9CD8-D9F8-3C51-A6A1-D77BA02E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A9C610-DC9C-B2E6-223C-2391ED97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454280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55D8789-C50A-8094-E11F-7AEA2F3C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308969-A675-51B6-0821-EEEA958ED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845BE6-251E-5841-B3BC-81650F821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03217C-5898-A276-0D84-F9C2206F2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74D1E7-7624-A26D-E4FA-8BE960D13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2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2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Google Shape;120;p13"/>
          <p:cNvSpPr txBox="1">
            <a:spLocks noGrp="1"/>
          </p:cNvSpPr>
          <p:nvPr>
            <p:ph type="ctrTitle"/>
          </p:nvPr>
        </p:nvSpPr>
        <p:spPr>
          <a:xfrm>
            <a:off x="2385495" y="3380971"/>
            <a:ext cx="4295233" cy="649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defTabSz="704088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l-GR" sz="3200" b="1" u="sng" kern="1200" dirty="0">
                <a:solidFill>
                  <a:schemeClr val="bg1"/>
                </a:solidFill>
                <a:latin typeface="Old Standard TT"/>
                <a:ea typeface="+mj-ea"/>
                <a:cs typeface="+mj-cs"/>
                <a:sym typeface="Old Standard TT"/>
              </a:rPr>
              <a:t>ΤΡΙΧΕΙΛΗΜΜΩΜΑ</a:t>
            </a:r>
            <a:endParaRPr lang="el-GR" sz="4800" dirty="0">
              <a:solidFill>
                <a:schemeClr val="bg1"/>
              </a:solidFill>
            </a:endParaRPr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"/>
          </p:nvPr>
        </p:nvSpPr>
        <p:spPr>
          <a:xfrm>
            <a:off x="1807667" y="4570557"/>
            <a:ext cx="5450888" cy="78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b" anchorCtr="0">
            <a:normAutofit lnSpcReduction="10000"/>
          </a:bodyPr>
          <a:lstStyle/>
          <a:p>
            <a:pPr defTabSz="70408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ts val="1620"/>
            </a:pPr>
            <a:r>
              <a:rPr lang="el-G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ΔΙΑΔΡΑΣΤΙΚΗ ΟΜΑΔΑ ΜΕΛΕΤΗΣ ΙΣΤΟΠΑΘΟΛΟΓΙΑΣ</a:t>
            </a:r>
          </a:p>
          <a:p>
            <a:pPr defTabSz="70408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ts val="1620"/>
            </a:pPr>
            <a:r>
              <a:rPr lang="el-G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Υπ. Καθηγητ</a:t>
            </a:r>
            <a:r>
              <a:rPr lang="el-GR" sz="1800" dirty="0">
                <a:solidFill>
                  <a:schemeClr val="bg1"/>
                </a:solidFill>
              </a:rPr>
              <a:t>ής</a:t>
            </a:r>
            <a:r>
              <a:rPr lang="el-G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: Α. Χ. </a:t>
            </a:r>
            <a:r>
              <a:rPr lang="el-GR" sz="1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Λάζαρης</a:t>
            </a:r>
            <a:endParaRPr lang="el-GR" sz="1800" dirty="0">
              <a:solidFill>
                <a:schemeClr val="bg1"/>
              </a:solidFill>
            </a:endParaRPr>
          </a:p>
        </p:txBody>
      </p:sp>
      <p:sp>
        <p:nvSpPr>
          <p:cNvPr id="124" name="Google Shape;124;p13"/>
          <p:cNvSpPr txBox="1"/>
          <p:nvPr/>
        </p:nvSpPr>
        <p:spPr>
          <a:xfrm>
            <a:off x="9149312" y="5266063"/>
            <a:ext cx="2703611" cy="123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704088">
              <a:lnSpc>
                <a:spcPct val="115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l-GR" sz="154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Παπαδοπούλου Αναστασία</a:t>
            </a:r>
          </a:p>
          <a:p>
            <a:pPr algn="ctr" defTabSz="704088">
              <a:lnSpc>
                <a:spcPct val="115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l-GR" sz="154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Παππά Φαίδρα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2FD1D08-458E-43C0-55AF-54439029C93A}"/>
              </a:ext>
            </a:extLst>
          </p:cNvPr>
          <p:cNvSpPr txBox="1"/>
          <p:nvPr/>
        </p:nvSpPr>
        <p:spPr>
          <a:xfrm>
            <a:off x="1194954" y="419126"/>
            <a:ext cx="7119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04088">
              <a:spcAft>
                <a:spcPts val="600"/>
              </a:spcAft>
            </a:pPr>
            <a:r>
              <a:rPr lang="el-GR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ΕΘΝΙΚΟ ΚΑΙ ΚΑΠΟΔΙΣΤΡΙΑΚΟ ΠΑΝΕΠΙΣΤΗΜΙΟ ΑΘΗΝΩΝ</a:t>
            </a:r>
            <a:endParaRPr lang="x-none" sz="5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Έμβλημα και Λογότυπος του Εθνικού και Καποδιστριακού Πανεπιστημίου Αθηνών">
            <a:extLst>
              <a:ext uri="{FF2B5EF4-FFF2-40B4-BE49-F238E27FC236}">
                <a16:creationId xmlns="" xmlns:a16="http://schemas.microsoft.com/office/drawing/2014/main" id="{5AB95DD5-7338-F16E-1EF3-235CF4C2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860" y="1489177"/>
            <a:ext cx="3190140" cy="4124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667" y="903383"/>
            <a:ext cx="10945284" cy="5954617"/>
          </a:xfrm>
          <a:noFill/>
        </p:spPr>
        <p:txBody>
          <a:bodyPr lIns="87691" tIns="43846" rIns="87691" bIns="43846">
            <a:normAutofit/>
          </a:bodyPr>
          <a:lstStyle/>
          <a:p>
            <a:pPr eaLnBrk="1" hangingPunct="1"/>
            <a:r>
              <a:rPr lang="el-GR" altLang="en-US" sz="4400" b="1" dirty="0" smtClean="0">
                <a:solidFill>
                  <a:schemeClr val="accent1">
                    <a:lumMod val="50000"/>
                  </a:schemeClr>
                </a:solidFill>
              </a:rPr>
              <a:t>Σχετικά Συχνοί Καλοήθεις Όγκοι </a:t>
            </a:r>
            <a:r>
              <a:rPr lang="en-GB" altLang="en-US" sz="4400" b="1" dirty="0" err="1" smtClean="0">
                <a:solidFill>
                  <a:schemeClr val="accent1">
                    <a:lumMod val="50000"/>
                  </a:schemeClr>
                </a:solidFill>
              </a:rPr>
              <a:t>Επιθηλίου</a:t>
            </a:r>
            <a:r>
              <a:rPr lang="en-GB" altLang="en-US" sz="4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l-GR" altLang="en-US" sz="4400" b="1" dirty="0" smtClean="0">
                <a:solidFill>
                  <a:schemeClr val="accent1">
                    <a:lumMod val="50000"/>
                  </a:schemeClr>
                </a:solidFill>
              </a:rPr>
              <a:t>Ε</a:t>
            </a:r>
            <a:r>
              <a:rPr lang="en-GB" altLang="en-US" sz="4400" b="1" dirty="0" err="1" smtClean="0">
                <a:solidFill>
                  <a:schemeClr val="accent1">
                    <a:lumMod val="50000"/>
                  </a:schemeClr>
                </a:solidFill>
              </a:rPr>
              <a:t>ξαρτημάτων</a:t>
            </a:r>
            <a:endParaRPr lang="el-GR" altLang="en-US" sz="4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endParaRPr lang="en-GB" altLang="en-US" sz="4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3600" dirty="0" err="1" smtClean="0">
                <a:solidFill>
                  <a:srgbClr val="002060"/>
                </a:solidFill>
              </a:rPr>
              <a:t>εκκρινές</a:t>
            </a:r>
            <a:r>
              <a:rPr lang="en-GB" altLang="en-US" sz="3600" dirty="0" smtClean="0">
                <a:solidFill>
                  <a:srgbClr val="002060"/>
                </a:solidFill>
              </a:rPr>
              <a:t> 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πόρωμα</a:t>
            </a:r>
            <a:r>
              <a:rPr lang="en-GB" altLang="en-US" sz="3600" dirty="0" smtClean="0">
                <a:solidFill>
                  <a:srgbClr val="002060"/>
                </a:solidFill>
              </a:rPr>
              <a:t> (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πέλματα</a:t>
            </a:r>
            <a:r>
              <a:rPr lang="en-GB" altLang="en-US" sz="3600" dirty="0" smtClean="0">
                <a:solidFill>
                  <a:srgbClr val="002060"/>
                </a:solidFill>
              </a:rPr>
              <a:t>, 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παλάμες</a:t>
            </a:r>
            <a:r>
              <a:rPr lang="en-GB" altLang="en-US" sz="3600" dirty="0" smtClean="0">
                <a:solidFill>
                  <a:srgbClr val="002060"/>
                </a:solidFill>
              </a:rPr>
              <a:t>)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3600" dirty="0" err="1" smtClean="0">
                <a:solidFill>
                  <a:srgbClr val="002060"/>
                </a:solidFill>
              </a:rPr>
              <a:t>συρίγγωμα</a:t>
            </a:r>
            <a:r>
              <a:rPr lang="en-GB" altLang="en-US" sz="3600" dirty="0" smtClean="0">
                <a:solidFill>
                  <a:srgbClr val="002060"/>
                </a:solidFill>
              </a:rPr>
              <a:t> (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κάτω</a:t>
            </a:r>
            <a:r>
              <a:rPr lang="en-GB" altLang="en-US" sz="3600" dirty="0" smtClean="0">
                <a:solidFill>
                  <a:srgbClr val="002060"/>
                </a:solidFill>
              </a:rPr>
              <a:t> 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βλέφαρα</a:t>
            </a:r>
            <a:r>
              <a:rPr lang="en-GB" altLang="en-US" sz="3600" dirty="0" smtClean="0">
                <a:solidFill>
                  <a:srgbClr val="002060"/>
                </a:solidFill>
              </a:rPr>
              <a:t>)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3600" dirty="0" err="1" smtClean="0">
                <a:solidFill>
                  <a:srgbClr val="002060"/>
                </a:solidFill>
              </a:rPr>
              <a:t>κυλίνδρωμα</a:t>
            </a:r>
            <a:r>
              <a:rPr lang="en-GB" altLang="en-US" sz="3600" dirty="0" smtClean="0">
                <a:solidFill>
                  <a:srgbClr val="002060"/>
                </a:solidFill>
              </a:rPr>
              <a:t> (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μέτωπο</a:t>
            </a:r>
            <a:r>
              <a:rPr lang="en-GB" altLang="en-US" sz="3600" dirty="0" smtClean="0">
                <a:solidFill>
                  <a:srgbClr val="002060"/>
                </a:solidFill>
              </a:rPr>
              <a:t>, 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τριχωτό</a:t>
            </a:r>
            <a:r>
              <a:rPr lang="en-GB" altLang="en-US" sz="3600" dirty="0" smtClean="0">
                <a:solidFill>
                  <a:srgbClr val="002060"/>
                </a:solidFill>
              </a:rPr>
              <a:t> 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κεφαλής</a:t>
            </a:r>
            <a:r>
              <a:rPr lang="en-GB" altLang="en-US" sz="3600" dirty="0" smtClean="0">
                <a:solidFill>
                  <a:srgbClr val="002060"/>
                </a:solidFill>
              </a:rPr>
              <a:t>)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τριχειλήμμωμα</a:t>
            </a:r>
            <a:r>
              <a:rPr lang="en-GB" alt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3600" dirty="0" smtClean="0">
                <a:solidFill>
                  <a:srgbClr val="002060"/>
                </a:solidFill>
              </a:rPr>
              <a:t>(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πολλαπλά</a:t>
            </a:r>
            <a:r>
              <a:rPr lang="en-GB" altLang="en-US" sz="3600" dirty="0" smtClean="0">
                <a:solidFill>
                  <a:srgbClr val="002060"/>
                </a:solidFill>
              </a:rPr>
              <a:t>, Ca 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μαστού</a:t>
            </a:r>
            <a:r>
              <a:rPr lang="en-GB" altLang="en-US" sz="3600" dirty="0" smtClean="0">
                <a:solidFill>
                  <a:srgbClr val="002060"/>
                </a:solidFill>
              </a:rPr>
              <a:t>: σ. Cowden)</a:t>
            </a: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3600" dirty="0" err="1" smtClean="0">
                <a:solidFill>
                  <a:srgbClr val="002060"/>
                </a:solidFill>
              </a:rPr>
              <a:t>τριχοεπιθηλίωμα</a:t>
            </a:r>
            <a:endParaRPr lang="en-GB" altLang="en-US" sz="3600" dirty="0" smtClean="0">
              <a:solidFill>
                <a:srgbClr val="002060"/>
              </a:solidFill>
            </a:endParaRPr>
          </a:p>
          <a:p>
            <a:pPr lvl="1" eaLnBrk="1" hangingPunct="1">
              <a:buClr>
                <a:schemeClr val="accent2"/>
              </a:buClr>
              <a:buFontTx/>
              <a:buChar char="»"/>
            </a:pPr>
            <a:r>
              <a:rPr lang="en-GB" altLang="en-US" sz="3600" dirty="0" err="1" smtClean="0">
                <a:solidFill>
                  <a:srgbClr val="002060"/>
                </a:solidFill>
              </a:rPr>
              <a:t>σμηγματογόνο</a:t>
            </a:r>
            <a:r>
              <a:rPr lang="en-GB" altLang="en-US" sz="3600" dirty="0" smtClean="0">
                <a:solidFill>
                  <a:srgbClr val="002060"/>
                </a:solidFill>
              </a:rPr>
              <a:t> 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αδένωμα</a:t>
            </a:r>
            <a:r>
              <a:rPr lang="en-GB" altLang="en-US" sz="3600" dirty="0" smtClean="0">
                <a:solidFill>
                  <a:srgbClr val="002060"/>
                </a:solidFill>
              </a:rPr>
              <a:t> (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σχέση</a:t>
            </a:r>
            <a:r>
              <a:rPr lang="en-GB" altLang="en-US" sz="3600" dirty="0" smtClean="0">
                <a:solidFill>
                  <a:srgbClr val="002060"/>
                </a:solidFill>
              </a:rPr>
              <a:t> 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με</a:t>
            </a:r>
            <a:r>
              <a:rPr lang="en-GB" altLang="en-US" sz="3600" dirty="0" smtClean="0">
                <a:solidFill>
                  <a:srgbClr val="002060"/>
                </a:solidFill>
              </a:rPr>
              <a:t> 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εσωτερική</a:t>
            </a:r>
            <a:r>
              <a:rPr lang="en-GB" altLang="en-US" sz="3600" dirty="0" smtClean="0">
                <a:solidFill>
                  <a:srgbClr val="002060"/>
                </a:solidFill>
              </a:rPr>
              <a:t> </a:t>
            </a:r>
            <a:r>
              <a:rPr lang="en-GB" altLang="en-US" sz="3600" dirty="0" err="1" smtClean="0">
                <a:solidFill>
                  <a:srgbClr val="002060"/>
                </a:solidFill>
              </a:rPr>
              <a:t>κακοήθεια</a:t>
            </a:r>
            <a:r>
              <a:rPr lang="en-GB" altLang="en-US" sz="3600" dirty="0" smtClean="0">
                <a:solidFill>
                  <a:srgbClr val="002060"/>
                </a:solidFill>
              </a:rPr>
              <a:t>)	</a:t>
            </a:r>
            <a:endParaRPr lang="en-GB" altLang="en-US" sz="3600" dirty="0" smtClean="0">
              <a:solidFill>
                <a:srgbClr val="002060"/>
              </a:solidFill>
              <a:latin typeface="Times New Roman Greek" charset="-9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32;p14">
            <a:extLst>
              <a:ext uri="{FF2B5EF4-FFF2-40B4-BE49-F238E27FC236}">
                <a16:creationId xmlns="" xmlns:a16="http://schemas.microsoft.com/office/drawing/2014/main" id="{77B3F8FA-DD0A-B653-0DEF-77180E2047B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819" y="4421072"/>
            <a:ext cx="2648144" cy="203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3;p14">
            <a:extLst>
              <a:ext uri="{FF2B5EF4-FFF2-40B4-BE49-F238E27FC236}">
                <a16:creationId xmlns="" xmlns:a16="http://schemas.microsoft.com/office/drawing/2014/main" id="{BFE2F4F7-6826-E888-672F-B8D5DE7863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9676"/>
          <a:stretch/>
        </p:blipFill>
        <p:spPr>
          <a:xfrm>
            <a:off x="3081753" y="4421072"/>
            <a:ext cx="2006001" cy="206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33210E9-A9A8-27D4-2E5C-E27DC1D0A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64" b="31756"/>
          <a:stretch/>
        </p:blipFill>
        <p:spPr>
          <a:xfrm>
            <a:off x="5782496" y="4345720"/>
            <a:ext cx="3387314" cy="15777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33E0457-5AE9-5B2B-8550-848877683816}"/>
              </a:ext>
            </a:extLst>
          </p:cNvPr>
          <p:cNvSpPr txBox="1"/>
          <p:nvPr/>
        </p:nvSpPr>
        <p:spPr>
          <a:xfrm>
            <a:off x="27710" y="1036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Π</a:t>
            </a:r>
            <a:r>
              <a:rPr lang="el-GR" sz="3600" b="1" dirty="0"/>
              <a:t>ΕΡΙΓΡΑΦΗ – ΓΕΝΙΚΑ </a:t>
            </a:r>
            <a:r>
              <a:rPr lang="el-GR" sz="3600" b="1" dirty="0" smtClean="0"/>
              <a:t>ΧΑΡΑΚΤΗΡΙΣΤΙΚΑ ΤΡΙΧΕΙΛΗΜΜΩΜΑΤΟΣ</a:t>
            </a:r>
            <a:endParaRPr lang="x-none" sz="36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28C43F9-A8DD-D0B6-7D59-CCFC99ADA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821" b="15625"/>
          <a:stretch/>
        </p:blipFill>
        <p:spPr>
          <a:xfrm>
            <a:off x="9169810" y="4258634"/>
            <a:ext cx="2770847" cy="2143979"/>
          </a:xfrm>
          <a:prstGeom prst="rect">
            <a:avLst/>
          </a:prstGeom>
        </p:spPr>
      </p:pic>
      <p:sp>
        <p:nvSpPr>
          <p:cNvPr id="11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068636"/>
            <a:ext cx="11821099" cy="3305060"/>
          </a:xfrm>
        </p:spPr>
        <p:txBody>
          <a:bodyPr>
            <a:normAutofit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Καλοήθης  όγκος του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τριχοθυλακίου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l-GR" dirty="0" smtClean="0"/>
              <a:t>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Μονήρες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οζίο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/>
              <a:t>με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μικρή διάμετρο</a:t>
            </a:r>
            <a:r>
              <a:rPr lang="el-GR" dirty="0" smtClean="0"/>
              <a:t>.</a:t>
            </a:r>
            <a:endPara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Βασικά χαρακτηριστικά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Βολβώδης διαμόρφωση.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Παχειά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ή προεξέχουσα βασική μεμβράνη.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Ανοσοϊστοθετικότητα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CD34 (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μπορεί να είναι εστιακή).</a:t>
            </a:r>
          </a:p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Ενήλικες μέσης ηλικίας </a:t>
            </a:r>
          </a:p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Τυπικά εντοπίζεται στο κεφάλι και τον τράχηλο. Προδιάθεση για το κεντρικό πρόσωπο.</a:t>
            </a:r>
          </a:p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Προέρχεται από το εξωτερικό περίβλημα της ρίζας του θύλακα της τρίχας.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71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6666"/>
            <a:ext cx="4112622" cy="5988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2622" y="846666"/>
            <a:ext cx="7989067" cy="5988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8EF1B4-714C-05D5-AC11-8605236A48B8}"/>
              </a:ext>
            </a:extLst>
          </p:cNvPr>
          <p:cNvSpPr txBox="1"/>
          <p:nvPr/>
        </p:nvSpPr>
        <p:spPr>
          <a:xfrm>
            <a:off x="27710" y="1036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/>
              <a:t>ΑΙΤΙΟΛΟΓΙΑ-ΠΑΘΟΦΥΣΙΟΛΟΓΙΑ </a:t>
            </a:r>
            <a:r>
              <a:rPr lang="en-GB" sz="4400" b="1" dirty="0"/>
              <a:t>I</a:t>
            </a:r>
            <a:endParaRPr lang="x-none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8EF1B4-714C-05D5-AC11-8605236A48B8}"/>
              </a:ext>
            </a:extLst>
          </p:cNvPr>
          <p:cNvSpPr txBox="1"/>
          <p:nvPr/>
        </p:nvSpPr>
        <p:spPr>
          <a:xfrm>
            <a:off x="27710" y="1036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/>
              <a:t>ΑΙΤΙΟΛΟΓΙΑ-ΠΑΘΟΦΥΣΙΟΛΟΓΙΑ </a:t>
            </a:r>
            <a:r>
              <a:rPr lang="en-GB" sz="4400" b="1"/>
              <a:t>I</a:t>
            </a:r>
            <a:r>
              <a:rPr lang="el-GR" sz="4400" b="1"/>
              <a:t>Ι</a:t>
            </a:r>
            <a:endParaRPr lang="x-none" sz="4400" b="1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="" xmlns:a16="http://schemas.microsoft.com/office/drawing/2014/main" id="{32A95194-5A70-9336-3CC1-E39FE30A5D7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857747415"/>
              </p:ext>
            </p:extLst>
          </p:nvPr>
        </p:nvGraphicFramePr>
        <p:xfrm>
          <a:off x="-2286000" y="1142998"/>
          <a:ext cx="115443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7BA347-A242-DDE4-D27B-023978232F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9501" y="1140577"/>
            <a:ext cx="4762500" cy="5486400"/>
          </a:xfrm>
          <a:prstGeom prst="chord">
            <a:avLst>
              <a:gd name="adj1" fmla="val 2550726"/>
              <a:gd name="adj2" fmla="val 1897994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4524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8EF1B4-714C-05D5-AC11-8605236A48B8}"/>
              </a:ext>
            </a:extLst>
          </p:cNvPr>
          <p:cNvSpPr txBox="1"/>
          <p:nvPr/>
        </p:nvSpPr>
        <p:spPr>
          <a:xfrm>
            <a:off x="27710" y="1036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/>
              <a:t>ΙΣΤΟΛΟΓΙΑ </a:t>
            </a:r>
            <a:r>
              <a:rPr lang="en-US" sz="4400" b="1" dirty="0" smtClean="0"/>
              <a:t> T</a:t>
            </a:r>
            <a:r>
              <a:rPr lang="el-GR" sz="4400" b="1" dirty="0" smtClean="0"/>
              <a:t>ΡΙΧΕΙΛΗΜΜΩΜΑΤΟΣ</a:t>
            </a:r>
            <a:endParaRPr lang="x-none" sz="4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D813783-2434-30FF-2FDA-F28A070F5752}"/>
              </a:ext>
            </a:extLst>
          </p:cNvPr>
          <p:cNvGrpSpPr/>
          <p:nvPr/>
        </p:nvGrpSpPr>
        <p:grpSpPr>
          <a:xfrm>
            <a:off x="27710" y="1024569"/>
            <a:ext cx="7773627" cy="654992"/>
            <a:chOff x="0" y="-56182"/>
            <a:chExt cx="8219380" cy="457146"/>
          </a:xfrm>
        </p:grpSpPr>
        <p:sp>
          <p:nvSpPr>
            <p:cNvPr id="4" name="Rounded Rectangle 3">
              <a:extLst>
                <a:ext uri="{FF2B5EF4-FFF2-40B4-BE49-F238E27FC236}">
                  <a16:creationId xmlns="" xmlns:a16="http://schemas.microsoft.com/office/drawing/2014/main" id="{5721B412-64A6-D0DB-9863-F941CDAD0EF4}"/>
                </a:ext>
              </a:extLst>
            </p:cNvPr>
            <p:cNvSpPr/>
            <p:nvPr/>
          </p:nvSpPr>
          <p:spPr>
            <a:xfrm>
              <a:off x="0" y="-2358"/>
              <a:ext cx="8219380" cy="36138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>
              <a:extLst>
                <a:ext uri="{FF2B5EF4-FFF2-40B4-BE49-F238E27FC236}">
                  <a16:creationId xmlns="" xmlns:a16="http://schemas.microsoft.com/office/drawing/2014/main" id="{0F796DFA-5A8A-77D2-1393-EC12E5BD4B3A}"/>
                </a:ext>
              </a:extLst>
            </p:cNvPr>
            <p:cNvSpPr txBox="1"/>
            <p:nvPr/>
          </p:nvSpPr>
          <p:spPr>
            <a:xfrm>
              <a:off x="19509" y="-56182"/>
              <a:ext cx="8180362" cy="4571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3600" kern="1200" dirty="0"/>
                <a:t>Μικροσκοπικά Χαρακτηριστικά</a:t>
              </a:r>
              <a:endParaRPr lang="en-GB" sz="4000" kern="12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2F2D256-B6B8-8986-1CD5-35F81D34356F}"/>
              </a:ext>
            </a:extLst>
          </p:cNvPr>
          <p:cNvSpPr txBox="1"/>
          <p:nvPr/>
        </p:nvSpPr>
        <p:spPr>
          <a:xfrm>
            <a:off x="162046" y="1707614"/>
            <a:ext cx="763929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ts val="624"/>
              </a:spcAft>
              <a:buChar char="•"/>
            </a:pPr>
            <a:r>
              <a:rPr lang="el-GR" sz="2000" b="1" dirty="0" err="1" smtClean="0"/>
              <a:t>Α</a:t>
            </a:r>
            <a:r>
              <a:rPr lang="el-GR" sz="2000" b="1" kern="1200" dirty="0" err="1" smtClean="0"/>
              <a:t>κανθοκυτταρική</a:t>
            </a:r>
            <a:r>
              <a:rPr lang="el-GR" sz="2000" b="1" kern="1200" dirty="0" smtClean="0"/>
              <a:t> </a:t>
            </a:r>
            <a:r>
              <a:rPr lang="el-GR" sz="2000" b="1" kern="1200" dirty="0" err="1" smtClean="0"/>
              <a:t>νεοπλασματική</a:t>
            </a:r>
            <a:r>
              <a:rPr lang="el-GR" sz="2000" b="1" kern="1200" dirty="0" smtClean="0"/>
              <a:t> αλλοίωση</a:t>
            </a:r>
            <a:r>
              <a:rPr lang="el-GR" sz="2000" kern="1200" dirty="0" smtClean="0"/>
              <a:t> </a:t>
            </a:r>
            <a:r>
              <a:rPr lang="el-GR" sz="2000" kern="1200" dirty="0"/>
              <a:t>σε </a:t>
            </a:r>
            <a:r>
              <a:rPr lang="el-GR" sz="2000" b="1" kern="1200" dirty="0"/>
              <a:t>συνέχεια </a:t>
            </a:r>
            <a:r>
              <a:rPr lang="el-GR" sz="2000" b="1" dirty="0" smtClean="0"/>
              <a:t>με την</a:t>
            </a:r>
            <a:r>
              <a:rPr lang="el-GR" sz="2000" b="1" kern="1200" dirty="0" smtClean="0"/>
              <a:t> επιδερμίδα.</a:t>
            </a:r>
            <a:endParaRPr lang="en-GB" sz="2000" b="1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ts val="624"/>
              </a:spcAft>
              <a:buChar char="•"/>
            </a:pPr>
            <a:r>
              <a:rPr lang="el-GR" sz="2000" kern="1200" dirty="0"/>
              <a:t>Η </a:t>
            </a:r>
            <a:r>
              <a:rPr lang="el-GR" sz="2000" kern="1200" dirty="0" err="1"/>
              <a:t>υπερκεράτωση</a:t>
            </a:r>
            <a:r>
              <a:rPr lang="el-GR" sz="2000" kern="1200" dirty="0"/>
              <a:t> και η σχισμή του στρώματος συχνά </a:t>
            </a:r>
            <a:r>
              <a:rPr lang="el-GR" sz="2000" kern="1200" dirty="0" smtClean="0"/>
              <a:t>συνδέονται με τη διάγνωσή του.</a:t>
            </a:r>
            <a:endParaRPr lang="el-GR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ts val="624"/>
              </a:spcAft>
              <a:buChar char="•"/>
            </a:pPr>
            <a:r>
              <a:rPr lang="el-GR" sz="2000" b="1" kern="1200" dirty="0"/>
              <a:t>Ωχρά </a:t>
            </a:r>
            <a:r>
              <a:rPr lang="el-GR" sz="2000" b="1" kern="1200" dirty="0" err="1"/>
              <a:t>ηωσινόφιλα</a:t>
            </a:r>
            <a:r>
              <a:rPr lang="el-GR" sz="2000" b="1" kern="1200" dirty="0"/>
              <a:t> ή διαυγή </a:t>
            </a:r>
            <a:r>
              <a:rPr lang="el-GR" sz="2000" b="1" kern="1200" dirty="0" smtClean="0"/>
              <a:t>κύτταρα.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ts val="624"/>
              </a:spcAft>
              <a:buChar char="•"/>
            </a:pPr>
            <a:r>
              <a:rPr lang="el-GR" sz="2000" b="1" dirty="0" smtClean="0"/>
              <a:t>Στρογγυλεμένη </a:t>
            </a:r>
            <a:r>
              <a:rPr lang="el-GR" sz="2000" b="1" dirty="0" err="1" smtClean="0"/>
              <a:t>λοβιώδης</a:t>
            </a:r>
            <a:r>
              <a:rPr lang="el-GR" sz="2000" b="1" dirty="0" smtClean="0"/>
              <a:t> διαμόρφωση.</a:t>
            </a:r>
            <a:endParaRPr lang="el-GR" sz="2000" b="1" kern="1200" dirty="0"/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ts val="624"/>
              </a:spcAft>
              <a:buChar char="•"/>
            </a:pPr>
            <a:r>
              <a:rPr lang="el-GR" sz="2000" kern="1200" dirty="0"/>
              <a:t>Περιφερειακά </a:t>
            </a:r>
            <a:r>
              <a:rPr lang="el-GR" sz="2000" dirty="0" err="1" smtClean="0"/>
              <a:t>πασσαλοειδή</a:t>
            </a:r>
            <a:r>
              <a:rPr lang="el-GR" sz="2000" dirty="0" smtClean="0"/>
              <a:t> κυβοειδή </a:t>
            </a:r>
            <a:r>
              <a:rPr lang="el-GR" sz="2000" kern="1200" dirty="0"/>
              <a:t>ή </a:t>
            </a:r>
            <a:r>
              <a:rPr lang="el-GR" sz="2000" kern="1200" dirty="0" smtClean="0"/>
              <a:t>κιονοειδή κύτταρα. </a:t>
            </a:r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ts val="624"/>
              </a:spcAft>
              <a:buChar char="•"/>
            </a:pPr>
            <a:r>
              <a:rPr lang="el-GR" sz="2000" dirty="0" smtClean="0"/>
              <a:t>Ανάστροφη πολικότητα περιφερικών κυττάρων.</a:t>
            </a:r>
            <a:endParaRPr lang="el-GR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ts val="624"/>
              </a:spcAft>
              <a:buChar char="•"/>
            </a:pPr>
            <a:r>
              <a:rPr lang="el-GR" sz="2000" kern="1200" dirty="0"/>
              <a:t>Διακριτή βασική μεμβράνη που μοιάζει με τη ζώνη του εξωτερικού περιβλήματος της ρίζας της </a:t>
            </a:r>
            <a:r>
              <a:rPr lang="el-GR" sz="2000" kern="1200" dirty="0" smtClean="0"/>
              <a:t>τρίχας, </a:t>
            </a:r>
            <a:r>
              <a:rPr lang="el-GR" sz="2000" kern="1200" dirty="0"/>
              <a:t>κάτω από το επίπεδο του </a:t>
            </a:r>
            <a:r>
              <a:rPr lang="el-GR" sz="2000" kern="1200" dirty="0" smtClean="0"/>
              <a:t>ισθμού του </a:t>
            </a:r>
            <a:r>
              <a:rPr lang="el-GR" sz="2000" kern="1200" dirty="0" err="1" smtClean="0"/>
              <a:t>τριχοθυλακίου</a:t>
            </a:r>
            <a:r>
              <a:rPr lang="el-GR" sz="2000" kern="1200" dirty="0" smtClean="0"/>
              <a:t>. </a:t>
            </a:r>
            <a:endParaRPr lang="el-GR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ts val="624"/>
              </a:spcAft>
              <a:buChar char="•"/>
            </a:pPr>
            <a:r>
              <a:rPr lang="el-GR" sz="2000" kern="1200" dirty="0"/>
              <a:t>Επικράτηση </a:t>
            </a:r>
            <a:r>
              <a:rPr lang="el-GR" sz="2000" kern="1200" dirty="0" err="1" smtClean="0"/>
              <a:t>βασικόμορφων</a:t>
            </a:r>
            <a:r>
              <a:rPr lang="el-GR" sz="2000" kern="1200" dirty="0" smtClean="0"/>
              <a:t> κυττάρων πιθανή. </a:t>
            </a:r>
            <a:endParaRPr lang="el-GR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ts val="624"/>
              </a:spcAft>
              <a:buChar char="•"/>
            </a:pPr>
            <a:r>
              <a:rPr lang="el-GR" sz="2000" kern="1200" dirty="0"/>
              <a:t>Κεντρική </a:t>
            </a:r>
            <a:r>
              <a:rPr lang="el-GR" sz="2000" kern="1200" dirty="0" err="1"/>
              <a:t>δεσμοπλασία</a:t>
            </a:r>
            <a:r>
              <a:rPr lang="el-GR" sz="2000" kern="1200" dirty="0"/>
              <a:t> </a:t>
            </a:r>
            <a:r>
              <a:rPr lang="el-GR" sz="2000" kern="1200" dirty="0" smtClean="0"/>
              <a:t>, πλακώδη σφαιρίδια και λίμνες </a:t>
            </a:r>
            <a:r>
              <a:rPr lang="el-GR" sz="2000" kern="1200" dirty="0" err="1" smtClean="0"/>
              <a:t>βλέννης</a:t>
            </a:r>
            <a:r>
              <a:rPr lang="el-GR" sz="2000" kern="1200" dirty="0" smtClean="0"/>
              <a:t> (</a:t>
            </a:r>
            <a:r>
              <a:rPr lang="el-GR" sz="2000" dirty="0" smtClean="0"/>
              <a:t>ασυνήθη ευρήματα</a:t>
            </a:r>
            <a:r>
              <a:rPr lang="el-GR" sz="2000" kern="1200" dirty="0" smtClean="0"/>
              <a:t>).</a:t>
            </a:r>
            <a:endParaRPr lang="el-GR" sz="2000" kern="1200" dirty="0"/>
          </a:p>
          <a:p>
            <a:endParaRPr lang="x-none" dirty="0"/>
          </a:p>
        </p:txBody>
      </p:sp>
      <p:graphicFrame>
        <p:nvGraphicFramePr>
          <p:cNvPr id="21" name="Diagram 20">
            <a:extLst>
              <a:ext uri="{FF2B5EF4-FFF2-40B4-BE49-F238E27FC236}">
                <a16:creationId xmlns="" xmlns:a16="http://schemas.microsoft.com/office/drawing/2014/main" id="{24E22252-43E5-9E45-035F-3CDAC9B1C4E6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743810227"/>
              </p:ext>
            </p:extLst>
          </p:nvPr>
        </p:nvGraphicFramePr>
        <p:xfrm>
          <a:off x="462708" y="6247456"/>
          <a:ext cx="6417532" cy="610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71CE045-3647-4087-96BE-4A65FF7DF7E6}"/>
              </a:ext>
            </a:extLst>
          </p:cNvPr>
          <p:cNvGrpSpPr/>
          <p:nvPr/>
        </p:nvGrpSpPr>
        <p:grpSpPr>
          <a:xfrm>
            <a:off x="3766562" y="6158428"/>
            <a:ext cx="4135668" cy="495760"/>
            <a:chOff x="2040990" y="318764"/>
            <a:chExt cx="2259367" cy="699386"/>
          </a:xfrm>
        </p:grpSpPr>
        <p:sp>
          <p:nvSpPr>
            <p:cNvPr id="23" name="Chevron 22">
              <a:extLst>
                <a:ext uri="{FF2B5EF4-FFF2-40B4-BE49-F238E27FC236}">
                  <a16:creationId xmlns="" xmlns:a16="http://schemas.microsoft.com/office/drawing/2014/main" id="{4B3E30FA-CCFA-0760-2C64-02A80D5A7219}"/>
                </a:ext>
              </a:extLst>
            </p:cNvPr>
            <p:cNvSpPr/>
            <p:nvPr/>
          </p:nvSpPr>
          <p:spPr>
            <a:xfrm>
              <a:off x="2040990" y="318764"/>
              <a:ext cx="2259367" cy="699386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Chevron 4">
              <a:extLst>
                <a:ext uri="{FF2B5EF4-FFF2-40B4-BE49-F238E27FC236}">
                  <a16:creationId xmlns="" xmlns:a16="http://schemas.microsoft.com/office/drawing/2014/main" id="{6B3E9A73-3931-D1F4-7C0D-7F4551F03A12}"/>
                </a:ext>
              </a:extLst>
            </p:cNvPr>
            <p:cNvSpPr txBox="1"/>
            <p:nvPr/>
          </p:nvSpPr>
          <p:spPr>
            <a:xfrm>
              <a:off x="2402489" y="520809"/>
              <a:ext cx="1536369" cy="202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4013" tIns="34671" rIns="34671" bIns="34671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600" kern="1200" dirty="0"/>
                <a:t>Βιοψία</a:t>
              </a:r>
              <a:endParaRPr lang="en-GB" sz="2600" kern="12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A514CE8-EF1E-5334-D6D2-C7D240F1AE22}"/>
              </a:ext>
            </a:extLst>
          </p:cNvPr>
          <p:cNvGrpSpPr/>
          <p:nvPr/>
        </p:nvGrpSpPr>
        <p:grpSpPr>
          <a:xfrm>
            <a:off x="241340" y="6152809"/>
            <a:ext cx="4416750" cy="512498"/>
            <a:chOff x="2099" y="0"/>
            <a:chExt cx="4296158" cy="722998"/>
          </a:xfrm>
        </p:grpSpPr>
        <p:sp>
          <p:nvSpPr>
            <p:cNvPr id="26" name="Chevron 25">
              <a:extLst>
                <a:ext uri="{FF2B5EF4-FFF2-40B4-BE49-F238E27FC236}">
                  <a16:creationId xmlns="" xmlns:a16="http://schemas.microsoft.com/office/drawing/2014/main" id="{D9EF083F-4ECC-D2A2-B23B-8655C7912E1E}"/>
                </a:ext>
              </a:extLst>
            </p:cNvPr>
            <p:cNvSpPr/>
            <p:nvPr/>
          </p:nvSpPr>
          <p:spPr>
            <a:xfrm>
              <a:off x="2099" y="0"/>
              <a:ext cx="4296158" cy="7229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vron 4">
              <a:extLst>
                <a:ext uri="{FF2B5EF4-FFF2-40B4-BE49-F238E27FC236}">
                  <a16:creationId xmlns="" xmlns:a16="http://schemas.microsoft.com/office/drawing/2014/main" id="{DA22421F-D7F7-7571-8FCE-3CEFBB4A3F9D}"/>
                </a:ext>
              </a:extLst>
            </p:cNvPr>
            <p:cNvSpPr txBox="1"/>
            <p:nvPr/>
          </p:nvSpPr>
          <p:spPr>
            <a:xfrm>
              <a:off x="363598" y="0"/>
              <a:ext cx="3573160" cy="7229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2022" tIns="57340" rIns="57340" bIns="57340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800" kern="1200" dirty="0"/>
                <a:t>Διάγνωση</a:t>
              </a:r>
              <a:endParaRPr lang="en-GB" sz="2800" kern="1200" dirty="0"/>
            </a:p>
          </p:txBody>
        </p:sp>
      </p:grpSp>
      <p:pic>
        <p:nvPicPr>
          <p:cNvPr id="28" name="Google Shape;186;p19">
            <a:extLst>
              <a:ext uri="{FF2B5EF4-FFF2-40B4-BE49-F238E27FC236}">
                <a16:creationId xmlns="" xmlns:a16="http://schemas.microsoft.com/office/drawing/2014/main" id="{775AF4F5-5DE6-E3C5-2003-87EC751F3E4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06755" y="988518"/>
            <a:ext cx="3537381" cy="307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88;p19">
            <a:extLst>
              <a:ext uri="{FF2B5EF4-FFF2-40B4-BE49-F238E27FC236}">
                <a16:creationId xmlns="" xmlns:a16="http://schemas.microsoft.com/office/drawing/2014/main" id="{9642FFC5-4E85-EDF9-4EF3-EC8E7C6BC8A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82880" y="4101063"/>
            <a:ext cx="3528050" cy="2575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50454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8EF1B4-714C-05D5-AC11-8605236A48B8}"/>
              </a:ext>
            </a:extLst>
          </p:cNvPr>
          <p:cNvSpPr txBox="1"/>
          <p:nvPr/>
        </p:nvSpPr>
        <p:spPr>
          <a:xfrm>
            <a:off x="27710" y="1036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/>
              <a:t>ΑΝΟΣΟΪΣΤΟΧΗΜΕΙΑ - ΔΔ</a:t>
            </a:r>
            <a:endParaRPr lang="x-none" sz="4400" b="1" dirty="0"/>
          </a:p>
        </p:txBody>
      </p:sp>
      <p:pic>
        <p:nvPicPr>
          <p:cNvPr id="5" name="Google Shape;173;p18">
            <a:extLst>
              <a:ext uri="{FF2B5EF4-FFF2-40B4-BE49-F238E27FC236}">
                <a16:creationId xmlns="" xmlns:a16="http://schemas.microsoft.com/office/drawing/2014/main" id="{37580A03-04C7-E33B-2621-869393B770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4078352"/>
            <a:ext cx="3009900" cy="230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4;p18">
            <a:extLst>
              <a:ext uri="{FF2B5EF4-FFF2-40B4-BE49-F238E27FC236}">
                <a16:creationId xmlns="" xmlns:a16="http://schemas.microsoft.com/office/drawing/2014/main" id="{E4422F34-391F-9BDA-AD01-C68BED8A50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00" y="1184348"/>
            <a:ext cx="3009900" cy="24161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78;p18">
            <a:extLst>
              <a:ext uri="{FF2B5EF4-FFF2-40B4-BE49-F238E27FC236}">
                <a16:creationId xmlns="" xmlns:a16="http://schemas.microsoft.com/office/drawing/2014/main" id="{5A5FAFDB-F14D-869B-9B1C-1F0C7B891127}"/>
              </a:ext>
            </a:extLst>
          </p:cNvPr>
          <p:cNvSpPr txBox="1">
            <a:spLocks noChangeAspect="1"/>
          </p:cNvSpPr>
          <p:nvPr/>
        </p:nvSpPr>
        <p:spPr>
          <a:xfrm>
            <a:off x="1900037" y="3366925"/>
            <a:ext cx="1589063" cy="424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CD34+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9" name="Google Shape;178;p18">
            <a:extLst>
              <a:ext uri="{FF2B5EF4-FFF2-40B4-BE49-F238E27FC236}">
                <a16:creationId xmlns="" xmlns:a16="http://schemas.microsoft.com/office/drawing/2014/main" id="{8580532E-0EA0-E0A8-7813-9306D327B532}"/>
              </a:ext>
            </a:extLst>
          </p:cNvPr>
          <p:cNvSpPr txBox="1">
            <a:spLocks noChangeAspect="1"/>
          </p:cNvSpPr>
          <p:nvPr/>
        </p:nvSpPr>
        <p:spPr>
          <a:xfrm>
            <a:off x="1900036" y="6166410"/>
            <a:ext cx="1589063" cy="424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BerEP4-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="" xmlns:a16="http://schemas.microsoft.com/office/drawing/2014/main" id="{EB7C2BDE-A6B4-B056-5372-EFF24F44926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578355746"/>
              </p:ext>
            </p:extLst>
          </p:nvPr>
        </p:nvGraphicFramePr>
        <p:xfrm>
          <a:off x="3782120" y="1078545"/>
          <a:ext cx="8219380" cy="5087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B6182F62-EE98-5B2F-8715-BABD9C8925AE}"/>
              </a:ext>
            </a:extLst>
          </p:cNvPr>
          <p:cNvSpPr/>
          <p:nvPr/>
        </p:nvSpPr>
        <p:spPr>
          <a:xfrm>
            <a:off x="9144000" y="4364236"/>
            <a:ext cx="2857500" cy="19573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i="1" dirty="0">
                <a:solidFill>
                  <a:schemeClr val="dk1"/>
                </a:solidFill>
              </a:rPr>
              <a:t>Διάκριση βάσει </a:t>
            </a:r>
            <a:r>
              <a:rPr lang="el-GR" sz="1800" b="1" i="1" dirty="0">
                <a:solidFill>
                  <a:schemeClr val="dk1"/>
                </a:solidFill>
              </a:rPr>
              <a:t>κυτταρικού </a:t>
            </a:r>
            <a:r>
              <a:rPr lang="el-GR" sz="1800" b="1" i="1" dirty="0" err="1">
                <a:solidFill>
                  <a:schemeClr val="dk1"/>
                </a:solidFill>
              </a:rPr>
              <a:t>πλειομορφισμού</a:t>
            </a:r>
            <a:r>
              <a:rPr lang="el-GR" sz="1800" i="1" dirty="0">
                <a:solidFill>
                  <a:schemeClr val="dk1"/>
                </a:solidFill>
              </a:rPr>
              <a:t> σε συνδυασμό με ζωηρή και ανώμαλη </a:t>
            </a:r>
            <a:r>
              <a:rPr lang="el-GR" sz="1800" b="1" i="1" dirty="0" err="1">
                <a:solidFill>
                  <a:schemeClr val="dk1"/>
                </a:solidFill>
              </a:rPr>
              <a:t>μιτωτική</a:t>
            </a:r>
            <a:r>
              <a:rPr lang="el-GR" sz="1800" b="1" i="1" dirty="0">
                <a:solidFill>
                  <a:schemeClr val="dk1"/>
                </a:solidFill>
              </a:rPr>
              <a:t> </a:t>
            </a:r>
            <a:r>
              <a:rPr lang="el-GR" sz="1800" b="1" i="1" dirty="0" smtClean="0">
                <a:solidFill>
                  <a:schemeClr val="dk1"/>
                </a:solidFill>
              </a:rPr>
              <a:t>δραστηριότητα.</a:t>
            </a:r>
            <a:endParaRPr lang="x-none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1D46DF36-9DE4-1CB3-2E61-6428A88DB8ED}"/>
              </a:ext>
            </a:extLst>
          </p:cNvPr>
          <p:cNvCxnSpPr>
            <a:cxnSpLocks/>
          </p:cNvCxnSpPr>
          <p:nvPr/>
        </p:nvCxnSpPr>
        <p:spPr>
          <a:xfrm>
            <a:off x="8254905" y="4767377"/>
            <a:ext cx="75723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3630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3" name="Rectangle 202">
            <a:extLst>
              <a:ext uri="{FF2B5EF4-FFF2-40B4-BE49-F238E27FC236}">
                <a16:creationId xmlns="" xmlns:a16="http://schemas.microsoft.com/office/drawing/2014/main" id="{06DA9DF9-31F7-4056-B42E-878CC9241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Google Shape;197;p20"/>
          <p:cNvSpPr txBox="1">
            <a:spLocks noGrp="1"/>
          </p:cNvSpPr>
          <p:nvPr>
            <p:ph type="title"/>
          </p:nvPr>
        </p:nvSpPr>
        <p:spPr>
          <a:xfrm>
            <a:off x="492203" y="2418080"/>
            <a:ext cx="5737012" cy="232516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spcAft>
                <a:spcPts val="0"/>
              </a:spcAft>
              <a:buClr>
                <a:schemeClr val="dk1"/>
              </a:buClr>
              <a:buSzPct val="28779"/>
            </a:pPr>
            <a:r>
              <a:rPr lang="en-US" sz="4400" dirty="0"/>
              <a:t>ΕΥΧΑΡΙΣΤΟΥΜΕ ΓΙΑ ΤΗΝ ΠΡΟΣΟΧΗ ΣΑΣ !!!!</a:t>
            </a:r>
          </a:p>
          <a:p>
            <a:pPr marL="0" lvl="0" indent="0">
              <a:spcAft>
                <a:spcPts val="0"/>
              </a:spcAft>
            </a:pPr>
            <a:endParaRPr lang="en-US" sz="4400" dirty="0"/>
          </a:p>
        </p:txBody>
      </p:sp>
      <p:pic>
        <p:nvPicPr>
          <p:cNvPr id="198" name="Google Shape;198;p20"/>
          <p:cNvPicPr preferRelativeResize="0"/>
          <p:nvPr/>
        </p:nvPicPr>
        <p:blipFill rotWithShape="1">
          <a:blip r:embed="rId3"/>
          <a:srcRect t="13141" r="2" b="1009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</TotalTime>
  <Words>299</Words>
  <Application>Microsoft Office PowerPoint</Application>
  <PresentationFormat>Προσαρμογή</PresentationFormat>
  <Paragraphs>51</Paragraphs>
  <Slides>8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4" baseType="lpstr">
      <vt:lpstr>Arial</vt:lpstr>
      <vt:lpstr>Calibri</vt:lpstr>
      <vt:lpstr>Old Standard TT</vt:lpstr>
      <vt:lpstr>Calibri Light</vt:lpstr>
      <vt:lpstr>Times New Roman Greek</vt:lpstr>
      <vt:lpstr>Office Theme</vt:lpstr>
      <vt:lpstr>ΤΡΙΧΕΙΛΗΜΜΩΜΑ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ΕΥΧΑΡΙΣΤΟΥΜΕ ΓΙΑ ΤΗΝ ΠΡΟΣΟΧΗ ΣΑΣ !!!!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ΤΡΙΧΕΙΛΗΜΜΩΜΑ</dc:title>
  <dc:creator>User</dc:creator>
  <cp:lastModifiedBy>User</cp:lastModifiedBy>
  <cp:revision>12</cp:revision>
  <dcterms:modified xsi:type="dcterms:W3CDTF">2023-04-26T04:14:37Z</dcterms:modified>
</cp:coreProperties>
</file>