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40"/>
  </p:notesMasterIdLst>
  <p:sldIdLst>
    <p:sldId id="256" r:id="rId4"/>
    <p:sldId id="258" r:id="rId5"/>
    <p:sldId id="259" r:id="rId6"/>
    <p:sldId id="260" r:id="rId7"/>
    <p:sldId id="261" r:id="rId8"/>
    <p:sldId id="262" r:id="rId9"/>
    <p:sldId id="292" r:id="rId10"/>
    <p:sldId id="293" r:id="rId11"/>
    <p:sldId id="263" r:id="rId12"/>
    <p:sldId id="264" r:id="rId13"/>
    <p:sldId id="265" r:id="rId14"/>
    <p:sldId id="266" r:id="rId15"/>
    <p:sldId id="267" r:id="rId16"/>
    <p:sldId id="294" r:id="rId17"/>
    <p:sldId id="268" r:id="rId18"/>
    <p:sldId id="269" r:id="rId19"/>
    <p:sldId id="270" r:id="rId20"/>
    <p:sldId id="271" r:id="rId21"/>
    <p:sldId id="295" r:id="rId22"/>
    <p:sldId id="272" r:id="rId23"/>
    <p:sldId id="273" r:id="rId24"/>
    <p:sldId id="274" r:id="rId25"/>
    <p:sldId id="275" r:id="rId26"/>
    <p:sldId id="296" r:id="rId27"/>
    <p:sldId id="276" r:id="rId28"/>
    <p:sldId id="277" r:id="rId29"/>
    <p:sldId id="278" r:id="rId30"/>
    <p:sldId id="279" r:id="rId31"/>
    <p:sldId id="297" r:id="rId32"/>
    <p:sldId id="298" r:id="rId33"/>
    <p:sldId id="280" r:id="rId34"/>
    <p:sldId id="299" r:id="rId35"/>
    <p:sldId id="300" r:id="rId36"/>
    <p:sldId id="281" r:id="rId37"/>
    <p:sldId id="284" r:id="rId38"/>
    <p:sldId id="282" r:id="rId3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iLlZzmL1oVQZ08AqvNhUFLTRoA5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91D3"/>
    <a:srgbClr val="B683E1"/>
    <a:srgbClr val="CC98C1"/>
    <a:srgbClr val="E0A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266" autoAdjust="0"/>
  </p:normalViewPr>
  <p:slideViewPr>
    <p:cSldViewPr snapToGrid="0">
      <p:cViewPr varScale="1">
        <p:scale>
          <a:sx n="89" d="100"/>
          <a:sy n="89" d="100"/>
        </p:scale>
        <p:origin x="2244" y="7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75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50" Type="http://customschemas.google.com/relationships/presentationmetadata" Target="meta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54"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05-20T14:22:39.70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423 219,'21'0,"1"0,41 0,-21 0,1 0,20 0,-42 0,85 0,0 0,-42-21,-22 21,0 0,1 0,-22 0,0 0,0 0,43 0,-22 0,0 0,22 0,-22 0,22 0,-22 0,21 0,22 0,-64 0,43 0,-43 0,21 0,-21 0,43 0,-22 0,22 0,-1 0,-20 0,-1 0,-21 0,0 0,0 0,1 0,41 0,-42-21,0 21,1 0,-1 0,42-21,-42 0,43 21,-1 0,-20 0,20 0,22-21,-22 21,-41 0,-1 0,0 0,42 0,-20 0,-22 0,21 0,22 0,-22 0,22 0,-43 0,-21 21,-21 21,-85-21,21-21,0 0,1 21,-43 0,42 22,0-1,64-42,0 0,0 0,-85 0,43 0,-1 0,1 0,-1 0,22 0,-1 0,-41 0,-1 0,22 0,-1 21,-42 1,43-22,-43 21,64-21,-1 0,1 0,-22 21,1-21,42 0,-43 0,43 42,0-42,-21 0,-1 0,1 0,-43 0,43 0,0 0,20 21,1-21,0 0,-21 0,-64 0,-21 0,63 0,22 0,0 0,21 0,-1 0,1 0,21-21,-21 0,-42-42,41 63,1-43,21 1,0 21,0-1,21 1,22-21,20 21,1 21,-1 0,-20 0,-1 0,0 0,-21 0,1 0,41 0,-21 0,-20 0,-65 0,-63 0,22 0,-43 0,63 0,-20 0,-22 0,0 0,106-21,0 0,21-1,21 22,-20-42,41 21,-42 21,22 0,-22 0,63 0,43-21,-21 21,-42 0,42 0,-22 0,-63 0,-21 21,-84 64</inkml:trace>
</inkml:ink>
</file>

<file path=ppt/ink/ink1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05-20T16:33:37.709"/>
    </inkml:context>
    <inkml:brush xml:id="br0">
      <inkml:brushProperty name="width" value="0.08819" units="cm"/>
      <inkml:brushProperty name="height" value="0.35278" units="cm"/>
      <inkml:brushProperty name="color" value="#548DD4"/>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0 286,'0'-21,"42"0,22 0,42-42,-43 41,64 1,-106 21,0 0,1 0,41 0,43 0,0 0,-22-21,-20 21,42-21,0-22,-85 43,0 0,21 0,64 0,-21 0,-1 0,-20 0,21-21,-43 21,-21 0,64 0,-43 0,0 0,1 0,-22 0,21 0,1 0,20 0,-42 0,22 0,62 0,-62 0,-22 21,42-21,-41 22,-22-1,21-21,-21 63,0-41,0-1,0 21,-21-42,-1 0,1 0,-21 0,0 0,20 0,1 0,-21 0,-43 0,43 0,-43 0,22 0,42 0,-1 0,-20 0,-43 0,1 0,41 0,-62 0,62 0,22 0,-42 0,20 0,-41 0,-22 0,63 0,1 0,21 0,0 0,-43 0,22 0,0 0,-43 0,21 0,1 0,21 0,-1 0,1 0,-43 0,43 0,-22 0,43 0,-21 0,0 0,-1 0,-20 0</inkml:trace>
</inkml:ink>
</file>

<file path=ppt/ink/ink1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05-20T16:33:43.456"/>
    </inkml:context>
    <inkml:brush xml:id="br0">
      <inkml:brushProperty name="width" value="0.08819" units="cm"/>
      <inkml:brushProperty name="height" value="0.35278" units="cm"/>
      <inkml:brushProperty name="color" value="#548DD4"/>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63,'-21'0,"42"0,85 0,-64 0,64 0,21 0,-43 0,22 0,-63 0,20 0,-42 0,43 0,20 0,22 0,21 0,-42 0,0 0,-43 0,21 0,-41 0,-1 0,0 0,0 0,43 0,-1 0,-42 0,22 0,20-21,1 21,-22 0,0 0,-21 0,64 0,-64 0,22 0,-1 0,0 0,-21 0,43 0,-22-21,22 21,-22-43,-42 65,-21-1,-21-21,-22 21,1-21,-22 21,64-21,0 0,-22 0,-20 21,42-21,-1 0,-20 0,-21 0,-64 21,105-21,-20 0,-21 0,41 0,-105 43,106-43,-21 21,-43-21,64 0,0 0,0 21,-22-21,-62 64,-1-43,85-21,-1 21,-20-21,0 0,-1 21,-41-21,20 0,22 21,0-21,20 0,1 0,0 0,0 0,-43 0,43 0,-21-21,0 0</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05-20T14:22:44.240"/>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64 127,'21'0,"63"0,22 0,-42 0,20 0,1 0,42 0,-21 0,-21 0,-64 0,21 0,-21 0,0 0,1 0,20 0,-21 0,43 0,-1 0,-21 0,1 0,-22 0,85-43,-85 43,42 0,43-42,-85 42,43 0,-22 0,-21 0,1 0,41 0,-42 0,0 0,1 0,-1 0,21 0,-21 0,43 0,-43 0,21 0,-21 0,1 0,-1 0,-42 0,-1 21,-20 0,0 1,-1-1,22-21,0 21,-64 0,85 0,-21-21,0 0,-42 22,41-22,1 0,-21 0,-64 0,85 0,0 0,0 0,-22 0,1 0,21 0,-22 0,-20-22,-22 22,1 0,-1 0,0 0,-21 0,1 0,62 0,-41 0,41 0,1 0,0 0,-43 0,0 0,43 0,-22 0,-20 0,20 0,43-21,21-21,42 42,-20-43,-1 1,21 21,-42 0,-21 21,0 0,-22 0,65 0,41 0,-21 0,22 0,-1 0,43 42,-42-21,-22 0,0-21,64 43,-42-1,20 1,22-43,-21 0,-22 0,-41 0,41 0,-42 0,22 0,-1 0,0 0,-21 0,43 0,-43-22,21 22,1 0,-22 0,0 0,0 0,0-21,22 21,-22 0,-21-21,42 0,-21 21,43 0,-43 0,0 0,0 0,1 0,-1 0,21 0,-21 0,22 0,-22 0,21 0,-21 0,0 0,1 0,-1 0,-64 0,22 21,0-21,0 0,-43 0,43 0,-21 42,0-42,20 22,44-1,20-21,21 0,-41 0,-1 21,0-21,21 0,-21 0,1 0,-1 0,0 0,0 0,-42 0,0 0,0 0,-22 0,22 0,0 0,-43 0</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05-20T14:22:51.34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160 258,'42'0,"22"0,-43 0,21 0,-42-21,-21 21,21-21,-42 0,21 21,-22 0,1 0,21 0,0 0,21-21,21 21,42-22,-20 22,-22 0,-63 0,20-21,-20 21,-21 0,41 0,22-21,43 0,-22-21,21 42,1-21,-1 21,21 0,1-22,-22 22,-21 0,-21 22,0-1,0 0,-21 21,0-42,-64 64,22-22,-22-21,43-21,-22 43,22-43,21 21,84-21,1 21,-1-21,-41 0,20 0,0 21,-21-21,1 0,20 0,0 63,-21-63,-21 22,-42-22,-21 84,20-62,-20-1,-1 0,1 0,105-21,-21 0,-63 0,-22 0,1-21,42 21,42 0,21 0,-21 0,43 0,-43 0</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05-20T16:33:08.073"/>
    </inkml:context>
    <inkml:brush xml:id="br0">
      <inkml:brushProperty name="width" value="0.08819" units="cm"/>
      <inkml:brushProperty name="height" value="0.35278" units="cm"/>
      <inkml:brushProperty name="color" value="#548DD4"/>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43 60,'21'0,"42"0,1 0,42-42,-43 42,-21 0,22 0,-1 0,1 0,-43 0,0 0,43 0,-43 0,21 0,-21 0,22 0,-22 42,0-21,-21 0,0 1,0-1,0 0,0 0,-42 21,-1-42,1 0,-43 21,43-21,21 22,-43-22,22 21,21-21,-43 0,22 0,21 0,-43 42,1-42,63 43,-64-22,43-21,-21 42,-22-21,43-21,64 42,20-42,22 0,42 43,-64-43,-42 0,43 0,-43 0,43 0,-22 0,-21 0,0 0,43 0,-43 0,0 0,0 0,0 0,43 0,-1 0,-20 0</inkml:trace>
</inkml:ink>
</file>

<file path=ppt/ink/ink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05-20T16:33:13.065"/>
    </inkml:context>
    <inkml:brush xml:id="br0">
      <inkml:brushProperty name="width" value="0.08819" units="cm"/>
      <inkml:brushProperty name="height" value="0.35278" units="cm"/>
      <inkml:brushProperty name="color" value="#548DD4"/>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54,'106'-22,"-43"22,43 0,-63 0,-1 0,43 0,-22 0,-21 0,-20 0,-1 0,21 0,22 0,-43 0,21 0,-21 0,22 0,-1 0,0 0,-21 0,22 0,-22 0,21 0,-21 0,1 0,20 0,-21 22,0-1,-42 0,0 0,-21 0,-22 43,22-22,21-42,-22 21,22-21,-21 0,21 64,-43-43,22-21,42 21,-43-21,-62 0,-1 0,21 0,43 0,-22 0,1 0,42 0,-1 0,-62 21,84 0,-21-21,-1 0,65 0,-22 0,21-21,-21 21,22 0,-1 0,-21 0,0 0,64 0,42 42,-106-20,22-1,-22-21,0 0,0 21,21-21,22 0,-22 0,1 0,-22 0,21 0,0 0,1 0,-22 0,0 0</inkml:trace>
</inkml:ink>
</file>

<file path=ppt/ink/ink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05-20T16:33:17.800"/>
    </inkml:context>
    <inkml:brush xml:id="br0">
      <inkml:brushProperty name="width" value="0.08819" units="cm"/>
      <inkml:brushProperty name="height" value="0.35278" units="cm"/>
      <inkml:brushProperty name="color" value="#548DD4"/>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4,'64'0,"41"0,-62 0,41 0,-20 0,21 0,-64 0,42 0,-20 0,20 0,1 0,-22 0,21 0,1 0,-22 0,22 0,-43 0,42 21,1-21,-43 0,0 0,0 0,1 0,20 0,0 0,-21 0,106 21,-105-21,-1 21,21-21,-21 0,0 0,1 0,41 0,-21 0,-20 0,20 0,-63 42,-64-42,43 0,-22 21,22-21,-22 0,43 22,-21-22,-22 0,43 0,0 0,-42 0,41 0,1 21,0 0,0-21,-43 0,43 0,-21 0,0 0,20 0,-20 0,21 0,-43 0,22 0,21 0,-64 21,43-21,0 0,20 0,1 0,-21 21,-43-21,64 0,0 0,-43 22,1-22,42 0,-22 0,22 0,0 0,0 0,0 0</inkml:trace>
</inkml:ink>
</file>

<file path=ppt/ink/ink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05-20T16:33:20.872"/>
    </inkml:context>
    <inkml:brush xml:id="br0">
      <inkml:brushProperty name="width" value="0.08819" units="cm"/>
      <inkml:brushProperty name="height" value="0.35278" units="cm"/>
      <inkml:brushProperty name="color" value="#548DD4"/>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0 124,'43'0,"41"0,22 0,-64-21,43 21,-21-21,-43 21,63 0,-20 0,42 0,-22-21,22 21,-42 0,-43-21,0 21,64-21,-43 21,0 0,22 0,-22 0,64 0,-85 0,22 0,-22 0,42 0,-20 0,-22 0,0 0,21 0,-21 0,43 0,-22 0,22 21,-43-21,0 0,21 0,-20 0,-1 0,21 0,0 0,-20 0,41 0,-42 0,22 0,-22 0,21 0,-21 0,0 0,1 0,20 0,0 0,-21 0,-21 42,0-21,-21 22,21-22,-63 21,20-42,22 0,-63 0,-1 0,64 0,0 0,-1 0,-41 0,21 0,-22 0,1 0,41 0,-41 0,-1 0,43 0,0 0,-42 0,41 0,-62 0,41 0,1 0,-21 43,20-43,1 0,0 0,-1 0,22 0,0 0,-21 0,20 0,1 0,0 0,0 21,-21-21,20 0,1 0,0 0,-21 21,21-21,-1 0,1 0,0 21,-21-21,21 0,-22 0,22 0,-21 0,21 0,-22 0,-20 0,-1 21,43-21,-21 21,21-21,-1 21,1-21,-21 0,21 0,0 0,-1 0</inkml:trace>
</inkml:ink>
</file>

<file path=ppt/ink/ink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05-20T16:33:27.160"/>
    </inkml:context>
    <inkml:brush xml:id="br0">
      <inkml:brushProperty name="width" value="0.08819" units="cm"/>
      <inkml:brushProperty name="height" value="0.35278" units="cm"/>
      <inkml:brushProperty name="color" value="#548DD4"/>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106 143,'42'-16,"43"-50,-22 66,-20 0,41 0,-41 0,-1 0,21 0,21 0,-20 0,-22 0,-21 0,21 0,43 0,-21 0,41 0,22 0,-42 0,-64 0,85 0,-21 0,-22 0,22 0,-22 0,-21 0,21 0,-20 0,20 0,-42 0,22 0,-22 0,63 0,-62 0,-1 0,21 0,0 0,-20 16,-1 50,-21-34,0-16,21 1,-21 0,0-1,-21-16,-43 0,43 0,-21 0,-1 32,-20-32,42 0,-43 0,1 17,-1-17,-41 0,21 0,-22 16,42-16,-41 0,-1 0,21 0,-42 0,85 0,21 0,-1 0,1 0,-42 0,-43 0,21 0,-41 0,42-16,20 16,1-17,-1 17,1-16,-64 16,42-32</inkml:trace>
</inkml:ink>
</file>

<file path=ppt/ink/ink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05-20T16:33:32.961"/>
    </inkml:context>
    <inkml:brush xml:id="br0">
      <inkml:brushProperty name="width" value="0.08819" units="cm"/>
      <inkml:brushProperty name="height" value="0.35278" units="cm"/>
      <inkml:brushProperty name="color" value="#548DD4"/>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84 50,'43'0,"20"0,-21 0,43 0,42 0,-63 0,-22 0,0 0,1-22,-1 22,0 0,43 0,-22 0,-41 0,-1 0,21 0,22 0,-22 0,0 0,1 0,20 0,1 0,-22 0,21 0,1 0,-43 0,43 0,-43 0,21 0,0 0,22 0,-64 22,42-22,1 0,-22 0,21 0,-21 42,0-42,-21 42,-21-20,-21-1,21-21,0 0,21 21,-22-21,1 63,-21-63,0 21,-1 22,22-43,-64 21,1 0,20-21,43 0,-21 0,21 0,-43 0,22 0,-43 0,43 0,-22 0,43 0,-21 0,-22 0,22 0,-43 0,22 0,-22 0,43 0,-43 0,22 0,-22 0,64 0,0 0,-1 0,1 0,0 0,-21 0,21 0,-22 0,-20 0,42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l-GR"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37" name="Google Shape;23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l-GR"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l-GR" dirty="0"/>
              <a:t>Αριστερά φυσιολογικά ευρήματα. Δεξιά της ασθενούς.</a:t>
            </a:r>
            <a:endParaRPr dirty="0"/>
          </a:p>
        </p:txBody>
      </p:sp>
      <p:sp>
        <p:nvSpPr>
          <p:cNvPr id="315" name="Google Shape;31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Clr>
                <a:schemeClr val="dk1"/>
              </a:buClr>
              <a:buSzPts val="1200"/>
              <a:buFont typeface="Calibri"/>
              <a:buAutoNum type="arabicPeriod"/>
            </a:pPr>
            <a:r>
              <a:rPr lang="el-GR" b="1" dirty="0" err="1"/>
              <a:t>Πολυοζώδης</a:t>
            </a:r>
            <a:r>
              <a:rPr lang="el-GR" b="1" dirty="0"/>
              <a:t>  βρογχοκήλη, </a:t>
            </a:r>
            <a:r>
              <a:rPr lang="el-GR" dirty="0"/>
              <a:t>με </a:t>
            </a:r>
            <a:r>
              <a:rPr lang="el-GR" dirty="0" err="1"/>
              <a:t>παρεκτόπιση</a:t>
            </a:r>
            <a:r>
              <a:rPr lang="el-GR" dirty="0"/>
              <a:t> της τραχείας.</a:t>
            </a:r>
            <a:endParaRPr dirty="0"/>
          </a:p>
          <a:p>
            <a:pPr marL="228600" lvl="0" indent="-152400" algn="l" rtl="0">
              <a:spcBef>
                <a:spcPts val="0"/>
              </a:spcBef>
              <a:spcAft>
                <a:spcPts val="0"/>
              </a:spcAft>
              <a:buClr>
                <a:schemeClr val="dk1"/>
              </a:buClr>
              <a:buSzPts val="1200"/>
              <a:buFont typeface="Calibri"/>
              <a:buNone/>
            </a:pPr>
            <a:endParaRPr dirty="0"/>
          </a:p>
          <a:p>
            <a:pPr marL="228600" lvl="0" indent="-152400" algn="l" rtl="0">
              <a:spcBef>
                <a:spcPts val="0"/>
              </a:spcBef>
              <a:spcAft>
                <a:spcPts val="0"/>
              </a:spcAft>
              <a:buClr>
                <a:schemeClr val="dk1"/>
              </a:buClr>
              <a:buSzPts val="1200"/>
              <a:buFont typeface="Calibri"/>
              <a:buNone/>
            </a:pPr>
            <a:endParaRPr dirty="0"/>
          </a:p>
          <a:p>
            <a:pPr marL="228600" lvl="0" indent="-228600" algn="l" rtl="0">
              <a:spcBef>
                <a:spcPts val="0"/>
              </a:spcBef>
              <a:spcAft>
                <a:spcPts val="0"/>
              </a:spcAft>
              <a:buClr>
                <a:schemeClr val="dk1"/>
              </a:buClr>
              <a:buSzPts val="1200"/>
              <a:buFont typeface="Calibri"/>
              <a:buNone/>
            </a:pPr>
            <a:r>
              <a:rPr lang="el-GR" dirty="0"/>
              <a:t>2.  Έλλειψη ιωδίου, η οποία κάνει αντιδραστική υπερπλασία του θυρεοειδούς. Σε περιοχές με επάρκεια ιωδίου, δεν βρίσκουμε συνήθως σαφή αιτιολογικό παράγοντα.</a:t>
            </a:r>
            <a:endParaRPr dirty="0"/>
          </a:p>
          <a:p>
            <a:pPr marL="228600" lvl="0" indent="-152400" algn="l" rtl="0">
              <a:spcBef>
                <a:spcPts val="0"/>
              </a:spcBef>
              <a:spcAft>
                <a:spcPts val="0"/>
              </a:spcAft>
              <a:buClr>
                <a:schemeClr val="dk1"/>
              </a:buClr>
              <a:buSzPts val="1200"/>
              <a:buFont typeface="Calibri"/>
              <a:buNone/>
            </a:pPr>
            <a:endParaRPr dirty="0"/>
          </a:p>
          <a:p>
            <a:pPr marL="228600" lvl="0" indent="-152400" algn="l" rtl="0">
              <a:spcBef>
                <a:spcPts val="0"/>
              </a:spcBef>
              <a:spcAft>
                <a:spcPts val="0"/>
              </a:spcAft>
              <a:buClr>
                <a:schemeClr val="dk1"/>
              </a:buClr>
              <a:buSzPts val="1200"/>
              <a:buFont typeface="Calibri"/>
              <a:buNone/>
            </a:pPr>
            <a:endParaRPr dirty="0"/>
          </a:p>
          <a:p>
            <a:pPr marL="228600" lvl="0" indent="-228600" algn="l" rtl="0">
              <a:spcBef>
                <a:spcPts val="0"/>
              </a:spcBef>
              <a:spcAft>
                <a:spcPts val="0"/>
              </a:spcAft>
              <a:buClr>
                <a:schemeClr val="dk1"/>
              </a:buClr>
              <a:buSzPts val="1200"/>
              <a:buFont typeface="Calibri"/>
              <a:buNone/>
            </a:pPr>
            <a:r>
              <a:rPr lang="el-GR" dirty="0"/>
              <a:t>3.   </a:t>
            </a:r>
            <a:r>
              <a:rPr lang="el-GR" b="1" dirty="0"/>
              <a:t>Τοπικά πιεστικά φαινόμενα </a:t>
            </a:r>
            <a:r>
              <a:rPr lang="el-GR" dirty="0"/>
              <a:t>(τραχεία, παλίνδρομο λαρυγγικό νεύρο, σύνδρομο άνω κοίλης φλέβας), μετάπτωση σε </a:t>
            </a:r>
            <a:r>
              <a:rPr lang="el-GR" dirty="0" err="1"/>
              <a:t>πολυοζώδη</a:t>
            </a:r>
            <a:r>
              <a:rPr lang="el-GR" dirty="0"/>
              <a:t> </a:t>
            </a:r>
            <a:r>
              <a:rPr lang="el-GR" u="sng" dirty="0"/>
              <a:t>τοξική</a:t>
            </a:r>
            <a:r>
              <a:rPr lang="el-GR" dirty="0"/>
              <a:t>  βρογχοκήλη. Η </a:t>
            </a:r>
            <a:r>
              <a:rPr lang="el-GR" b="1" dirty="0"/>
              <a:t>κακοήθης νεοπλασία </a:t>
            </a:r>
            <a:r>
              <a:rPr lang="el-GR" dirty="0"/>
              <a:t>αφορά </a:t>
            </a:r>
            <a:r>
              <a:rPr lang="el-GR" b="1" dirty="0"/>
              <a:t>πιο συχνά</a:t>
            </a:r>
            <a:r>
              <a:rPr lang="el-GR" b="1" baseline="0" dirty="0"/>
              <a:t> </a:t>
            </a:r>
            <a:r>
              <a:rPr lang="el-GR" b="1" dirty="0"/>
              <a:t> μονήρεις όζους </a:t>
            </a:r>
            <a:r>
              <a:rPr lang="el-GR" dirty="0"/>
              <a:t>και </a:t>
            </a:r>
            <a:r>
              <a:rPr lang="el-GR" i="1" dirty="0">
                <a:effectLst>
                  <a:outerShdw blurRad="38100" dist="38100" dir="2700000" algn="tl">
                    <a:srgbClr val="000000">
                      <a:alpha val="43137"/>
                    </a:srgbClr>
                  </a:outerShdw>
                </a:effectLst>
              </a:rPr>
              <a:t>όχι </a:t>
            </a:r>
            <a:r>
              <a:rPr lang="el-GR" dirty="0"/>
              <a:t> </a:t>
            </a:r>
            <a:r>
              <a:rPr lang="el-GR" dirty="0" err="1"/>
              <a:t>πολυοζώδεις</a:t>
            </a:r>
            <a:r>
              <a:rPr lang="el-GR" dirty="0"/>
              <a:t> βρογχοκήλες.</a:t>
            </a:r>
            <a:endParaRPr dirty="0"/>
          </a:p>
        </p:txBody>
      </p:sp>
      <p:sp>
        <p:nvSpPr>
          <p:cNvPr id="325" name="Google Shape;32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Στην κάτω </a:t>
            </a:r>
            <a:r>
              <a:rPr lang="el-GR" dirty="0" err="1"/>
              <a:t>δεξ</a:t>
            </a:r>
            <a:r>
              <a:rPr lang="el-GR" dirty="0"/>
              <a:t>. </a:t>
            </a:r>
            <a:r>
              <a:rPr lang="el-GR" dirty="0" err="1"/>
              <a:t>εικ</a:t>
            </a:r>
            <a:r>
              <a:rPr lang="el-GR" dirty="0"/>
              <a:t>., αντιδραστική</a:t>
            </a:r>
            <a:r>
              <a:rPr lang="el-GR" baseline="0" dirty="0"/>
              <a:t> </a:t>
            </a:r>
            <a:r>
              <a:rPr lang="el-GR" b="1" baseline="0" dirty="0" err="1"/>
              <a:t>ίνωση</a:t>
            </a:r>
            <a:r>
              <a:rPr lang="el-GR" baseline="0" dirty="0"/>
              <a:t>, αλλά </a:t>
            </a:r>
            <a:r>
              <a:rPr lang="el-GR" i="1" baseline="0" dirty="0"/>
              <a:t>όχι</a:t>
            </a:r>
            <a:r>
              <a:rPr lang="el-GR" baseline="0" dirty="0"/>
              <a:t>  σχηματισμός </a:t>
            </a:r>
            <a:r>
              <a:rPr lang="el-GR" i="1" baseline="0" dirty="0"/>
              <a:t>παχιάς κάψας πέριξ του όζου</a:t>
            </a:r>
            <a:r>
              <a:rPr lang="el-GR" baseline="0" dirty="0"/>
              <a:t>.</a:t>
            </a:r>
            <a:endParaRPr lang="el-GR" dirty="0"/>
          </a:p>
        </p:txBody>
      </p:sp>
      <p:sp>
        <p:nvSpPr>
          <p:cNvPr id="4" name="3 - Θέση αριθμού διαφάνειας"/>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l-GR"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14</a:t>
            </a:fld>
            <a:endParaRPr lang="el-G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ΣΗΜΑΝΤΙΚΟ: Οι κατηγορίες ουσιαστικά </a:t>
            </a:r>
            <a:r>
              <a:rPr lang="el-GR" b="1" spc="600" dirty="0"/>
              <a:t>αλληλ</a:t>
            </a:r>
            <a:r>
              <a:rPr lang="el-GR" b="1" dirty="0"/>
              <a:t>επικαλύπτονται</a:t>
            </a:r>
            <a:r>
              <a:rPr lang="el-GR" dirty="0"/>
              <a:t>, π.χ. μια </a:t>
            </a:r>
            <a:r>
              <a:rPr lang="el-GR" dirty="0" err="1"/>
              <a:t>πολυοζώδης</a:t>
            </a:r>
            <a:r>
              <a:rPr lang="el-GR" dirty="0"/>
              <a:t> βρογχοκήλη μπορεί να φτάσει να κάνει </a:t>
            </a:r>
            <a:r>
              <a:rPr lang="el-GR" b="1" dirty="0"/>
              <a:t>υπερ</a:t>
            </a:r>
            <a:r>
              <a:rPr lang="el-GR" dirty="0"/>
              <a:t>θυρεοειδισμό, να γίνει δηλαδή </a:t>
            </a:r>
            <a:r>
              <a:rPr lang="el-GR" b="1" dirty="0"/>
              <a:t>τοξική</a:t>
            </a:r>
            <a:r>
              <a:rPr lang="el-GR" dirty="0"/>
              <a:t> </a:t>
            </a:r>
            <a:r>
              <a:rPr lang="el-GR" dirty="0" err="1"/>
              <a:t>πολυοζώδης</a:t>
            </a:r>
            <a:r>
              <a:rPr lang="el-GR" dirty="0"/>
              <a:t> βρογχοκήλη. Άλλο παράδειγμα είναι  η </a:t>
            </a:r>
            <a:r>
              <a:rPr lang="el-GR" u="sng" dirty="0"/>
              <a:t>θυρεοειδίτιδα </a:t>
            </a:r>
            <a:r>
              <a:rPr lang="el-GR" u="sng" dirty="0" err="1"/>
              <a:t>Hashimoto</a:t>
            </a:r>
            <a:r>
              <a:rPr lang="el-GR" dirty="0"/>
              <a:t>, η οποία μπορεί αρχικά να είναι </a:t>
            </a:r>
            <a:r>
              <a:rPr lang="el-GR" u="sng" dirty="0" err="1"/>
              <a:t>υπερ</a:t>
            </a:r>
            <a:r>
              <a:rPr lang="el-GR" dirty="0" err="1"/>
              <a:t>θυρεοειδική</a:t>
            </a:r>
            <a:r>
              <a:rPr lang="el-GR" dirty="0"/>
              <a:t>, μετά </a:t>
            </a:r>
            <a:r>
              <a:rPr lang="el-GR" b="1" dirty="0" err="1"/>
              <a:t>ευ</a:t>
            </a:r>
            <a:r>
              <a:rPr lang="el-GR" dirty="0" err="1"/>
              <a:t>θυρεοειδική</a:t>
            </a:r>
            <a:r>
              <a:rPr lang="el-GR" dirty="0"/>
              <a:t> και τελικά, </a:t>
            </a:r>
            <a:r>
              <a:rPr lang="el-GR" dirty="0" err="1"/>
              <a:t>αναμενομένως</a:t>
            </a:r>
            <a:r>
              <a:rPr lang="el-GR" dirty="0"/>
              <a:t>, </a:t>
            </a:r>
            <a:r>
              <a:rPr lang="el-GR" b="1" u="sng" dirty="0" err="1"/>
              <a:t>υπο</a:t>
            </a:r>
            <a:r>
              <a:rPr lang="el-GR" dirty="0" err="1"/>
              <a:t>θυρεοειδική</a:t>
            </a:r>
            <a:r>
              <a:rPr lang="el-GR" dirty="0"/>
              <a:t>.  Επίσης, μπορεί κι αυτή να προκαλέσει όζους στον θυρεοειδή.</a:t>
            </a:r>
            <a:endParaRPr dirty="0"/>
          </a:p>
        </p:txBody>
      </p:sp>
      <p:sp>
        <p:nvSpPr>
          <p:cNvPr id="331" name="Google Shape;33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7" name="Google Shape;33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Αριστερά, φυσιολογικές εικόνες. Δεξιά, πολλαπλά </a:t>
            </a:r>
            <a:r>
              <a:rPr lang="el-GR" b="1" dirty="0"/>
              <a:t>έλκη στομάχου </a:t>
            </a:r>
            <a:r>
              <a:rPr lang="el-GR" dirty="0"/>
              <a:t>με πρόσφατη αιμορραγία</a:t>
            </a:r>
            <a:r>
              <a:rPr lang="el-GR" baseline="0" dirty="0"/>
              <a:t> και</a:t>
            </a:r>
            <a:r>
              <a:rPr lang="el-GR" dirty="0"/>
              <a:t> </a:t>
            </a:r>
            <a:r>
              <a:rPr lang="el-GR" b="1" dirty="0"/>
              <a:t>μάζα κεφαλής παγκρέατος </a:t>
            </a:r>
            <a:r>
              <a:rPr lang="el-GR" dirty="0"/>
              <a:t>στην αξονική.</a:t>
            </a:r>
            <a:endParaRPr dirty="0"/>
          </a:p>
        </p:txBody>
      </p:sp>
      <p:sp>
        <p:nvSpPr>
          <p:cNvPr id="345" name="Google Shape;34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Αριστερά το φυσιολογικό πάγκρεας. Δεξιά, μικροσκοπικές</a:t>
            </a:r>
            <a:r>
              <a:rPr lang="el-GR" baseline="0" dirty="0"/>
              <a:t> εικόνες από την ανευρεθείσα μάζα σε διάφορες μεγεθύνσεις.</a:t>
            </a:r>
            <a:endParaRPr dirty="0"/>
          </a:p>
        </p:txBody>
      </p:sp>
      <p:sp>
        <p:nvSpPr>
          <p:cNvPr id="355" name="Google Shape;35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Αναμένεται </a:t>
            </a:r>
            <a:r>
              <a:rPr lang="el-GR" b="1" dirty="0" err="1"/>
              <a:t>ανοσοϊστοθετικότητα</a:t>
            </a:r>
            <a:r>
              <a:rPr lang="el-GR" b="1" dirty="0"/>
              <a:t> </a:t>
            </a:r>
            <a:r>
              <a:rPr lang="el-GR" dirty="0"/>
              <a:t>στη </a:t>
            </a:r>
            <a:r>
              <a:rPr lang="el-GR" b="1" dirty="0" err="1"/>
              <a:t>συναπτοφυσίνη</a:t>
            </a:r>
            <a:r>
              <a:rPr lang="el-GR" dirty="0"/>
              <a:t>, στη </a:t>
            </a:r>
            <a:r>
              <a:rPr lang="el-GR" b="1" dirty="0" err="1"/>
              <a:t>χρωμογρανίνη</a:t>
            </a:r>
            <a:r>
              <a:rPr lang="el-GR" dirty="0"/>
              <a:t> και στον </a:t>
            </a:r>
            <a:r>
              <a:rPr lang="el-GR" b="1" dirty="0"/>
              <a:t>δείκτη </a:t>
            </a:r>
            <a:r>
              <a:rPr lang="en-US" b="1" dirty="0"/>
              <a:t>INSM1 </a:t>
            </a:r>
            <a:r>
              <a:rPr lang="en-US" dirty="0"/>
              <a:t>(</a:t>
            </a:r>
            <a:r>
              <a:rPr lang="el-GR" dirty="0"/>
              <a:t>δείκτες</a:t>
            </a:r>
            <a:r>
              <a:rPr lang="el-GR" baseline="0" dirty="0"/>
              <a:t> </a:t>
            </a:r>
            <a:r>
              <a:rPr lang="el-GR" u="sng" baseline="0" dirty="0" err="1"/>
              <a:t>νευροενδοκρινικής</a:t>
            </a:r>
            <a:r>
              <a:rPr lang="el-GR" baseline="0" dirty="0"/>
              <a:t> διαφοροποίησης).</a:t>
            </a:r>
            <a:endParaRPr lang="el-GR" dirty="0"/>
          </a:p>
        </p:txBody>
      </p:sp>
      <p:sp>
        <p:nvSpPr>
          <p:cNvPr id="4" name="3 - Θέση αριθμού διαφάνειας"/>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l-GR"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19</a:t>
            </a:fld>
            <a:endParaRPr lang="el-G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l-GR" dirty="0"/>
              <a:t>1.</a:t>
            </a:r>
            <a:r>
              <a:rPr lang="el-GR" b="1" dirty="0"/>
              <a:t> Σύνδρομο </a:t>
            </a:r>
            <a:r>
              <a:rPr lang="el-GR" b="1" dirty="0" err="1"/>
              <a:t>Zollinger</a:t>
            </a:r>
            <a:r>
              <a:rPr lang="el-GR" b="1" dirty="0"/>
              <a:t>-</a:t>
            </a:r>
            <a:r>
              <a:rPr lang="el-GR" b="1" dirty="0" err="1"/>
              <a:t>Ellison</a:t>
            </a:r>
            <a:r>
              <a:rPr lang="el-GR" b="1" dirty="0"/>
              <a:t> λόγω </a:t>
            </a:r>
            <a:r>
              <a:rPr lang="el-GR" b="1" dirty="0" err="1"/>
              <a:t>γαστρινώματος</a:t>
            </a:r>
            <a:r>
              <a:rPr lang="en-US" b="0" dirty="0"/>
              <a:t>.</a:t>
            </a:r>
            <a:r>
              <a:rPr lang="el-GR" b="0" dirty="0"/>
              <a:t> Η </a:t>
            </a:r>
            <a:r>
              <a:rPr lang="el-GR" b="1" dirty="0"/>
              <a:t>υπερέκκριση </a:t>
            </a:r>
            <a:r>
              <a:rPr lang="el-GR" b="1" dirty="0" err="1"/>
              <a:t>γαστρίνης</a:t>
            </a:r>
            <a:r>
              <a:rPr lang="el-GR" b="1" dirty="0"/>
              <a:t> </a:t>
            </a:r>
            <a:r>
              <a:rPr lang="el-GR" b="0" dirty="0"/>
              <a:t>από</a:t>
            </a:r>
            <a:r>
              <a:rPr lang="el-GR" b="0" baseline="0" dirty="0"/>
              <a:t> τον </a:t>
            </a:r>
            <a:r>
              <a:rPr lang="el-GR" b="1" baseline="0" dirty="0"/>
              <a:t>λειτουργικό</a:t>
            </a:r>
            <a:r>
              <a:rPr lang="el-GR" b="0" baseline="0" dirty="0"/>
              <a:t> </a:t>
            </a:r>
            <a:r>
              <a:rPr lang="el-GR" b="0" baseline="0" dirty="0" err="1"/>
              <a:t>νευροενδοκρινικό</a:t>
            </a:r>
            <a:r>
              <a:rPr lang="el-GR" b="0" baseline="0" dirty="0"/>
              <a:t>  όγκου του παγκρέατος εν προκειμένω, </a:t>
            </a:r>
            <a:r>
              <a:rPr lang="el-GR" b="0" dirty="0"/>
              <a:t>διεγείρει την έκκριση γαστρικού οξέος από τα τοιχωματικά</a:t>
            </a:r>
            <a:r>
              <a:rPr lang="el-GR" b="0" baseline="0" dirty="0"/>
              <a:t> κύτταρα του βλεννογόνου τύπου σώματος του στομάχου</a:t>
            </a:r>
            <a:r>
              <a:rPr lang="el-GR" b="0" dirty="0"/>
              <a:t>, οδηγώντας σε σχηματισμό </a:t>
            </a:r>
            <a:r>
              <a:rPr lang="el-GR" b="1" spc="300" dirty="0"/>
              <a:t>ελκών</a:t>
            </a:r>
            <a:r>
              <a:rPr lang="el-GR" b="0" dirty="0"/>
              <a:t>.</a:t>
            </a:r>
            <a:endParaRPr b="0"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l-GR" dirty="0"/>
              <a:t>2. Λόγω του  </a:t>
            </a:r>
            <a:r>
              <a:rPr lang="el-GR" b="1" spc="600" dirty="0"/>
              <a:t>πολύ όξινου PH</a:t>
            </a:r>
            <a:r>
              <a:rPr lang="el-GR" dirty="0"/>
              <a:t>, </a:t>
            </a:r>
            <a:r>
              <a:rPr lang="el-GR" b="1" i="1" dirty="0"/>
              <a:t>μη</a:t>
            </a:r>
            <a:r>
              <a:rPr lang="el-GR" dirty="0"/>
              <a:t> ενεργοποίηση των παγκρεατικών ενζύμων και </a:t>
            </a:r>
            <a:r>
              <a:rPr lang="el-GR" b="1" dirty="0" err="1"/>
              <a:t>δυσ</a:t>
            </a:r>
            <a:r>
              <a:rPr lang="el-GR" dirty="0" err="1"/>
              <a:t>απορρόφηση</a:t>
            </a:r>
            <a:r>
              <a:rPr lang="el-GR" dirty="0"/>
              <a:t> λίπους με συνοδό </a:t>
            </a:r>
            <a:r>
              <a:rPr lang="el-GR" b="1" dirty="0"/>
              <a:t>διάρροια</a:t>
            </a:r>
            <a:r>
              <a:rPr lang="el-GR" dirty="0"/>
              <a:t>.</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l-GR" dirty="0"/>
              <a:t>3. Αφού μεταγγίσουμε τον</a:t>
            </a:r>
            <a:r>
              <a:rPr lang="el-GR" baseline="0" dirty="0"/>
              <a:t> ασθενή </a:t>
            </a:r>
            <a:r>
              <a:rPr lang="el-GR" dirty="0"/>
              <a:t>και </a:t>
            </a:r>
            <a:r>
              <a:rPr lang="el-GR" b="1" dirty="0"/>
              <a:t>ελέγξουμε την αιμορραγία</a:t>
            </a:r>
            <a:r>
              <a:rPr lang="el-GR" dirty="0"/>
              <a:t>, όπως σε όλα τα έλκη στομάχου/12δακτύλου, ανεξαρτήτως αιτιολογίας, δίνουμε αναστολείς αντλίας πρωτονίων π.χ. </a:t>
            </a:r>
            <a:r>
              <a:rPr lang="el-GR" dirty="0" err="1"/>
              <a:t>ομεπραζόλη</a:t>
            </a:r>
            <a:r>
              <a:rPr lang="el-GR" dirty="0"/>
              <a:t>. Έπειτα, σκεφτόμαστε χειρουργική </a:t>
            </a:r>
            <a:r>
              <a:rPr lang="el-GR" dirty="0" err="1"/>
              <a:t>εκτομή</a:t>
            </a:r>
            <a:r>
              <a:rPr lang="el-GR" dirty="0"/>
              <a:t> του παγκρεατικού όγκου, εάν είναι εφικτό</a:t>
            </a:r>
            <a:r>
              <a:rPr lang="en-US" dirty="0"/>
              <a:t>, </a:t>
            </a:r>
            <a:r>
              <a:rPr lang="el-GR" dirty="0"/>
              <a:t>όπως</a:t>
            </a:r>
            <a:r>
              <a:rPr lang="el-GR" baseline="0" dirty="0"/>
              <a:t> στην παρούσα περίπτωση</a:t>
            </a:r>
            <a:r>
              <a:rPr lang="el-GR" dirty="0"/>
              <a:t>. Σε μεταστατική νόσο με εμμένοντα συμπτώματα, δίνουμε και </a:t>
            </a:r>
            <a:r>
              <a:rPr lang="el-GR" dirty="0" err="1"/>
              <a:t>οκτρεοτίδη</a:t>
            </a:r>
            <a:r>
              <a:rPr lang="el-GR" dirty="0"/>
              <a:t>.</a:t>
            </a:r>
            <a:endParaRPr dirty="0"/>
          </a:p>
        </p:txBody>
      </p:sp>
      <p:sp>
        <p:nvSpPr>
          <p:cNvPr id="364" name="Google Shape;36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l-GR" dirty="0"/>
              <a:t>Τα </a:t>
            </a:r>
            <a:r>
              <a:rPr lang="el-GR" u="sng" dirty="0"/>
              <a:t>σποραδικά</a:t>
            </a:r>
            <a:r>
              <a:rPr lang="el-GR" baseline="0" dirty="0"/>
              <a:t> </a:t>
            </a:r>
            <a:r>
              <a:rPr lang="el-GR" baseline="0" dirty="0" err="1"/>
              <a:t>γαστρινώματα</a:t>
            </a:r>
            <a:r>
              <a:rPr lang="el-GR" baseline="0" dirty="0"/>
              <a:t> </a:t>
            </a:r>
            <a:r>
              <a:rPr lang="el-GR" dirty="0"/>
              <a:t> είναι συνήθως </a:t>
            </a:r>
            <a:r>
              <a:rPr lang="el-GR" u="sng" dirty="0"/>
              <a:t>μονήρη, επιθετικά </a:t>
            </a:r>
            <a:r>
              <a:rPr lang="el-GR" dirty="0"/>
              <a:t>και εντοπίζονται στο </a:t>
            </a:r>
            <a:r>
              <a:rPr lang="el-GR" u="sng" dirty="0"/>
              <a:t>πάγκρεας</a:t>
            </a:r>
            <a:r>
              <a:rPr lang="el-GR" dirty="0"/>
              <a:t>. </a:t>
            </a:r>
          </a:p>
          <a:p>
            <a:pPr marL="0" lvl="0" indent="0" algn="l" rtl="0">
              <a:spcBef>
                <a:spcPts val="0"/>
              </a:spcBef>
              <a:spcAft>
                <a:spcPts val="0"/>
              </a:spcAft>
              <a:buNone/>
            </a:pPr>
            <a:endParaRPr lang="el-GR" dirty="0"/>
          </a:p>
          <a:p>
            <a:pPr marL="0" lvl="0" indent="0" algn="l" rtl="0">
              <a:spcBef>
                <a:spcPts val="0"/>
              </a:spcBef>
              <a:spcAft>
                <a:spcPts val="0"/>
              </a:spcAft>
              <a:buNone/>
            </a:pPr>
            <a:r>
              <a:rPr lang="el-GR" dirty="0"/>
              <a:t>Οι περιπτώσεις τους στο </a:t>
            </a:r>
            <a:r>
              <a:rPr lang="el-GR" b="1" i="1" dirty="0">
                <a:effectLst>
                  <a:outerShdw blurRad="38100" dist="38100" dir="2700000" algn="tl">
                    <a:srgbClr val="000000">
                      <a:alpha val="43137"/>
                    </a:srgbClr>
                  </a:outerShdw>
                </a:effectLst>
              </a:rPr>
              <a:t>πλαίσιο συνδρόμου  MEN1 </a:t>
            </a:r>
            <a:r>
              <a:rPr lang="el-GR" dirty="0"/>
              <a:t>είναι συχνά </a:t>
            </a:r>
            <a:r>
              <a:rPr lang="el-GR" i="1" dirty="0"/>
              <a:t>πολυκεντρικές</a:t>
            </a:r>
            <a:r>
              <a:rPr lang="el-GR" dirty="0"/>
              <a:t>, </a:t>
            </a:r>
            <a:r>
              <a:rPr lang="el-GR" i="1" dirty="0"/>
              <a:t>λιγότερο επιθετικές </a:t>
            </a:r>
            <a:r>
              <a:rPr lang="el-GR" dirty="0"/>
              <a:t>και εμφανίζονται στο τοίχωμα του </a:t>
            </a:r>
            <a:r>
              <a:rPr lang="el-GR" i="1" dirty="0"/>
              <a:t>δωδεκαδακτύλου</a:t>
            </a:r>
            <a:r>
              <a:rPr lang="el-GR" dirty="0"/>
              <a:t>.</a:t>
            </a:r>
            <a:endParaRPr dirty="0"/>
          </a:p>
        </p:txBody>
      </p:sp>
      <p:sp>
        <p:nvSpPr>
          <p:cNvPr id="369" name="Google Shape;369;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Αριστερά</a:t>
            </a:r>
            <a:r>
              <a:rPr lang="el-GR" baseline="0" dirty="0"/>
              <a:t> </a:t>
            </a:r>
            <a:r>
              <a:rPr lang="el-GR" baseline="0" dirty="0" err="1"/>
              <a:t>κ.φ</a:t>
            </a:r>
            <a:r>
              <a:rPr lang="el-GR" baseline="0" dirty="0"/>
              <a:t>., δεξιά η αξονική κοιλίας του ασθενούς.</a:t>
            </a:r>
            <a:endParaRPr dirty="0"/>
          </a:p>
        </p:txBody>
      </p:sp>
      <p:sp>
        <p:nvSpPr>
          <p:cNvPr id="375" name="Google Shape;37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Αριστερά, φυσιολογικό επινεφρίδιο και φυσιολογική ιστολογική</a:t>
            </a:r>
            <a:r>
              <a:rPr lang="el-GR" baseline="0" dirty="0"/>
              <a:t> </a:t>
            </a:r>
            <a:r>
              <a:rPr lang="el-GR" baseline="0" dirty="0" err="1"/>
              <a:t>εικ</a:t>
            </a:r>
            <a:r>
              <a:rPr lang="el-GR" baseline="0" dirty="0"/>
              <a:t>.</a:t>
            </a:r>
            <a:r>
              <a:rPr lang="el-GR" dirty="0"/>
              <a:t> του </a:t>
            </a:r>
            <a:r>
              <a:rPr lang="el-GR" b="1" dirty="0"/>
              <a:t>μυελού</a:t>
            </a:r>
            <a:r>
              <a:rPr lang="el-GR" dirty="0"/>
              <a:t> του. Δεξιά, η μακροσκοπική και μικροσκοπική εικόνα του όγκου του ασθενούς. </a:t>
            </a:r>
            <a:endParaRPr dirty="0"/>
          </a:p>
        </p:txBody>
      </p:sp>
      <p:sp>
        <p:nvSpPr>
          <p:cNvPr id="384" name="Google Shape;38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Clr>
                <a:schemeClr val="dk1"/>
              </a:buClr>
              <a:buSzPts val="1200"/>
              <a:buFont typeface="Calibri"/>
              <a:buAutoNum type="arabicPeriod"/>
            </a:pPr>
            <a:r>
              <a:rPr lang="el-GR" b="1" dirty="0" err="1"/>
              <a:t>Φαιοχρωμοκύτωμα</a:t>
            </a:r>
            <a:endParaRPr b="1" dirty="0"/>
          </a:p>
          <a:p>
            <a:pPr marL="228600" lvl="0" indent="-152400" algn="l" rtl="0">
              <a:spcBef>
                <a:spcPts val="0"/>
              </a:spcBef>
              <a:spcAft>
                <a:spcPts val="0"/>
              </a:spcAft>
              <a:buClr>
                <a:schemeClr val="dk1"/>
              </a:buClr>
              <a:buSzPts val="1200"/>
              <a:buFont typeface="Calibri"/>
              <a:buNone/>
            </a:pPr>
            <a:endParaRPr dirty="0"/>
          </a:p>
          <a:p>
            <a:pPr marL="228600" lvl="0" indent="-228600" algn="l" rtl="0">
              <a:spcBef>
                <a:spcPts val="0"/>
              </a:spcBef>
              <a:spcAft>
                <a:spcPts val="0"/>
              </a:spcAft>
              <a:buClr>
                <a:schemeClr val="dk1"/>
              </a:buClr>
              <a:buSzPts val="1200"/>
              <a:buFont typeface="Calibri"/>
              <a:buNone/>
            </a:pPr>
            <a:r>
              <a:rPr lang="el-GR" dirty="0"/>
              <a:t>2.  Περιστασιακά</a:t>
            </a:r>
            <a:r>
              <a:rPr lang="en-US" dirty="0"/>
              <a:t>,</a:t>
            </a:r>
            <a:r>
              <a:rPr lang="el-GR" dirty="0"/>
              <a:t> ο όγκος εκκρίνει </a:t>
            </a:r>
            <a:r>
              <a:rPr lang="el-GR" b="1" dirty="0" err="1"/>
              <a:t>κατεχολαμίνες</a:t>
            </a:r>
            <a:r>
              <a:rPr lang="el-GR" dirty="0"/>
              <a:t> (</a:t>
            </a:r>
            <a:r>
              <a:rPr lang="el-GR" dirty="0" err="1"/>
              <a:t>νοραδρεναλίνη</a:t>
            </a:r>
            <a:r>
              <a:rPr lang="el-GR" dirty="0"/>
              <a:t>, </a:t>
            </a:r>
            <a:r>
              <a:rPr lang="el-GR" dirty="0" err="1"/>
              <a:t>επινεφρίνη</a:t>
            </a:r>
            <a:r>
              <a:rPr lang="el-GR" dirty="0"/>
              <a:t>, </a:t>
            </a:r>
            <a:r>
              <a:rPr lang="el-GR" dirty="0" err="1"/>
              <a:t>ντοπαμίνη</a:t>
            </a:r>
            <a:r>
              <a:rPr lang="el-GR" dirty="0"/>
              <a:t>), οι οποίες οδηγούν σε επεισόδια </a:t>
            </a:r>
            <a:r>
              <a:rPr lang="el-GR" b="1" dirty="0"/>
              <a:t>ενεργοποίησης του συμπαθητικού</a:t>
            </a:r>
            <a:r>
              <a:rPr lang="el-GR" dirty="0"/>
              <a:t>, τα οποία μπορεί να οδηγήσουν ακόμα και σε </a:t>
            </a:r>
            <a:r>
              <a:rPr lang="el-GR" spc="300" dirty="0"/>
              <a:t>σοβαρή υπερτασική κρίση με αιμορραγικό εγκεφαλικό επεισόδιο </a:t>
            </a:r>
            <a:r>
              <a:rPr lang="el-GR" dirty="0"/>
              <a:t>ή θανατηφόρο αρρυθμία, σε σπάνιες περιπτώσεις.</a:t>
            </a:r>
            <a:endParaRPr dirty="0"/>
          </a:p>
          <a:p>
            <a:pPr marL="228600" lvl="0" indent="-152400" algn="l" rtl="0">
              <a:spcBef>
                <a:spcPts val="0"/>
              </a:spcBef>
              <a:spcAft>
                <a:spcPts val="0"/>
              </a:spcAft>
              <a:buClr>
                <a:schemeClr val="dk1"/>
              </a:buClr>
              <a:buSzPts val="1200"/>
              <a:buFont typeface="Calibri"/>
              <a:buNone/>
            </a:pPr>
            <a:endParaRPr dirty="0"/>
          </a:p>
          <a:p>
            <a:pPr marL="228600" lvl="0" indent="-228600" algn="l" rtl="0">
              <a:spcBef>
                <a:spcPts val="0"/>
              </a:spcBef>
              <a:spcAft>
                <a:spcPts val="0"/>
              </a:spcAft>
              <a:buClr>
                <a:schemeClr val="dk1"/>
              </a:buClr>
              <a:buSzPts val="1200"/>
              <a:buFont typeface="Calibri"/>
              <a:buNone/>
            </a:pPr>
            <a:r>
              <a:rPr lang="el-GR" dirty="0"/>
              <a:t>3.  Σύνδρομα ΜΕΝΙΙ-Α, ΜΕΝΙΙ-Β, </a:t>
            </a:r>
            <a:r>
              <a:rPr lang="en-US" dirty="0"/>
              <a:t>v</a:t>
            </a:r>
            <a:r>
              <a:rPr lang="el-GR" dirty="0"/>
              <a:t>on-</a:t>
            </a:r>
            <a:r>
              <a:rPr lang="el-GR" dirty="0" err="1"/>
              <a:t>Hippel</a:t>
            </a:r>
            <a:r>
              <a:rPr lang="el-GR" dirty="0"/>
              <a:t>-</a:t>
            </a:r>
            <a:r>
              <a:rPr lang="el-GR" dirty="0" err="1"/>
              <a:t>Lindau</a:t>
            </a:r>
            <a:r>
              <a:rPr lang="el-GR" dirty="0"/>
              <a:t>, </a:t>
            </a:r>
            <a:r>
              <a:rPr lang="el-GR" dirty="0" err="1"/>
              <a:t>νευροϊνωμάτωση</a:t>
            </a:r>
            <a:r>
              <a:rPr lang="el-GR" dirty="0"/>
              <a:t> τύπου 1.</a:t>
            </a:r>
            <a:endParaRPr dirty="0"/>
          </a:p>
          <a:p>
            <a:pPr marL="228600" lvl="0" indent="-152400" algn="l" rtl="0">
              <a:spcBef>
                <a:spcPts val="0"/>
              </a:spcBef>
              <a:spcAft>
                <a:spcPts val="0"/>
              </a:spcAft>
              <a:buClr>
                <a:schemeClr val="dk1"/>
              </a:buClr>
              <a:buSzPts val="1200"/>
              <a:buFont typeface="Calibri"/>
              <a:buNone/>
            </a:pPr>
            <a:endParaRPr dirty="0"/>
          </a:p>
          <a:p>
            <a:pPr marL="228600" lvl="0" indent="-152400" algn="l" rtl="0">
              <a:spcBef>
                <a:spcPts val="0"/>
              </a:spcBef>
              <a:spcAft>
                <a:spcPts val="0"/>
              </a:spcAft>
              <a:buClr>
                <a:schemeClr val="dk1"/>
              </a:buClr>
              <a:buSzPts val="1200"/>
              <a:buFont typeface="Calibri"/>
              <a:buNone/>
            </a:pPr>
            <a:endParaRPr dirty="0"/>
          </a:p>
        </p:txBody>
      </p:sp>
      <p:sp>
        <p:nvSpPr>
          <p:cNvPr id="394" name="Google Shape;39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25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05" name="Google Shape;40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27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Αριστερά</a:t>
            </a:r>
            <a:r>
              <a:rPr lang="en-US" dirty="0"/>
              <a:t>,</a:t>
            </a:r>
            <a:r>
              <a:rPr lang="el-GR" dirty="0"/>
              <a:t> φυσιολογικό παρέγχυμα του θυρεοειδούς αδένα, δεξιά το </a:t>
            </a:r>
            <a:r>
              <a:rPr lang="el-GR" dirty="0" err="1"/>
              <a:t>οζίο</a:t>
            </a:r>
            <a:r>
              <a:rPr lang="el-GR" dirty="0"/>
              <a:t> της ασθενούς (τομές Α-Η).</a:t>
            </a:r>
            <a:endParaRPr dirty="0"/>
          </a:p>
        </p:txBody>
      </p:sp>
      <p:sp>
        <p:nvSpPr>
          <p:cNvPr id="413" name="Google Shape;41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28</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l-GR"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29</a:t>
            </a:fld>
            <a:endParaRPr lang="el-G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Clr>
                <a:schemeClr val="dk1"/>
              </a:buClr>
              <a:buSzPts val="1200"/>
              <a:buFont typeface="Calibri"/>
              <a:buAutoNum type="arabicPeriod"/>
            </a:pPr>
            <a:r>
              <a:rPr lang="el-GR" b="1" dirty="0" err="1"/>
              <a:t>Θηλώδες</a:t>
            </a:r>
            <a:r>
              <a:rPr lang="el-GR" b="1" dirty="0"/>
              <a:t> καρκίνωμα </a:t>
            </a:r>
            <a:r>
              <a:rPr lang="el-GR" b="0" dirty="0"/>
              <a:t>θυρεοειδούς.</a:t>
            </a:r>
            <a:endParaRPr dirty="0"/>
          </a:p>
          <a:p>
            <a:pPr marL="228600" lvl="0" indent="-152400" algn="l" rtl="0">
              <a:spcBef>
                <a:spcPts val="0"/>
              </a:spcBef>
              <a:spcAft>
                <a:spcPts val="0"/>
              </a:spcAft>
              <a:buClr>
                <a:schemeClr val="dk1"/>
              </a:buClr>
              <a:buSzPts val="1200"/>
              <a:buFont typeface="Calibri"/>
              <a:buNone/>
            </a:pPr>
            <a:endParaRPr dirty="0"/>
          </a:p>
          <a:p>
            <a:pPr marL="228600" lvl="0" indent="-228600" algn="l" rtl="0">
              <a:spcBef>
                <a:spcPts val="0"/>
              </a:spcBef>
              <a:spcAft>
                <a:spcPts val="0"/>
              </a:spcAft>
              <a:buClr>
                <a:schemeClr val="dk1"/>
              </a:buClr>
              <a:buSzPts val="1200"/>
              <a:buFont typeface="Calibri"/>
              <a:buNone/>
            </a:pPr>
            <a:r>
              <a:rPr lang="el-GR" i="0" dirty="0"/>
              <a:t>2   Έκθεση σε </a:t>
            </a:r>
            <a:r>
              <a:rPr lang="el-GR" i="0" dirty="0" err="1"/>
              <a:t>ιονίζουσα</a:t>
            </a:r>
            <a:r>
              <a:rPr lang="el-GR" i="0" dirty="0"/>
              <a:t> ακτινοβολία, ειδικά σε παιδική ηλικία</a:t>
            </a:r>
            <a:r>
              <a:rPr lang="en-US" i="0" dirty="0"/>
              <a:t>.</a:t>
            </a:r>
            <a:endParaRPr dirty="0"/>
          </a:p>
          <a:p>
            <a:pPr marL="228600" lvl="0" indent="-152400" algn="l" rtl="0">
              <a:spcBef>
                <a:spcPts val="0"/>
              </a:spcBef>
              <a:spcAft>
                <a:spcPts val="0"/>
              </a:spcAft>
              <a:buClr>
                <a:schemeClr val="dk1"/>
              </a:buClr>
              <a:buSzPts val="1200"/>
              <a:buFont typeface="Calibri"/>
              <a:buNone/>
            </a:pPr>
            <a:endParaRPr i="0" dirty="0"/>
          </a:p>
          <a:p>
            <a:pPr marL="228600" lvl="0" indent="-228600" algn="l" rtl="0">
              <a:spcBef>
                <a:spcPts val="0"/>
              </a:spcBef>
              <a:spcAft>
                <a:spcPts val="0"/>
              </a:spcAft>
              <a:buClr>
                <a:schemeClr val="dk1"/>
              </a:buClr>
              <a:buSzPts val="1200"/>
              <a:buFont typeface="Calibri"/>
              <a:buNone/>
            </a:pPr>
            <a:r>
              <a:rPr lang="el-GR" dirty="0"/>
              <a:t>3.  Με </a:t>
            </a:r>
            <a:r>
              <a:rPr lang="el-GR" i="1" dirty="0"/>
              <a:t>εξαίρεση τους ασθενείς άνω των 45 ετών</a:t>
            </a:r>
            <a:r>
              <a:rPr lang="el-GR" dirty="0"/>
              <a:t>, η πρόγνωση μετά από θυρεοειδεκτομή και θεραπεία με ραδιενεργό ιώδιο, είναι </a:t>
            </a:r>
            <a:r>
              <a:rPr lang="el-GR" u="sng" dirty="0"/>
              <a:t>εξαιρετική</a:t>
            </a:r>
            <a:r>
              <a:rPr lang="el-GR" dirty="0"/>
              <a:t>, </a:t>
            </a:r>
            <a:r>
              <a:rPr lang="el-GR" u="sng" dirty="0"/>
              <a:t>ακόμα και με τοπική μεταστατική νόσο (επιχώριου λεμφαδένα).</a:t>
            </a:r>
            <a:endParaRPr u="sng" dirty="0"/>
          </a:p>
          <a:p>
            <a:pPr marL="228600" lvl="0" indent="-152400" algn="l" rtl="0">
              <a:spcBef>
                <a:spcPts val="0"/>
              </a:spcBef>
              <a:spcAft>
                <a:spcPts val="0"/>
              </a:spcAft>
              <a:buClr>
                <a:schemeClr val="dk1"/>
              </a:buClr>
              <a:buSzPts val="1200"/>
              <a:buFont typeface="Calibri"/>
              <a:buNone/>
            </a:pPr>
            <a:endParaRPr dirty="0"/>
          </a:p>
        </p:txBody>
      </p:sp>
      <p:sp>
        <p:nvSpPr>
          <p:cNvPr id="421" name="Google Shape;42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31</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Η πάνω εικόνα δείχνει τα φυσιολογικά επινεφρίδια στην αξονική τομογραφία κοιλίας (το καθένα σαν καπελάκι πάνω από τον σύστοιχο</a:t>
            </a:r>
            <a:r>
              <a:rPr lang="el-GR" baseline="0" dirty="0"/>
              <a:t> </a:t>
            </a:r>
            <a:r>
              <a:rPr lang="el-GR" dirty="0"/>
              <a:t>νεφρό).</a:t>
            </a:r>
            <a:endParaRPr dirty="0"/>
          </a:p>
        </p:txBody>
      </p:sp>
      <p:sp>
        <p:nvSpPr>
          <p:cNvPr id="262" name="Google Shape;26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35</a:t>
            </a:fld>
            <a:endParaRPr lang="el-GR"/>
          </a:p>
        </p:txBody>
      </p:sp>
    </p:spTree>
    <p:extLst>
      <p:ext uri="{BB962C8B-B14F-4D97-AF65-F5344CB8AC3E}">
        <p14:creationId xmlns:p14="http://schemas.microsoft.com/office/powerpoint/2010/main" val="2148358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Η δεξιά αξονική απεικονίζει μια </a:t>
            </a:r>
            <a:r>
              <a:rPr lang="el-GR" b="1" dirty="0"/>
              <a:t>μάζα</a:t>
            </a:r>
            <a:r>
              <a:rPr lang="el-GR" dirty="0"/>
              <a:t> στην </a:t>
            </a:r>
            <a:r>
              <a:rPr lang="el-GR" u="sng" dirty="0"/>
              <a:t>περιοχή του τουρκικού εφιππίου</a:t>
            </a:r>
            <a:r>
              <a:rPr lang="el-GR" dirty="0"/>
              <a:t>, </a:t>
            </a:r>
            <a:r>
              <a:rPr lang="el-GR" b="1" dirty="0"/>
              <a:t>κυστικής υφής με περιφερικές ασβεστώσεις</a:t>
            </a:r>
            <a:r>
              <a:rPr lang="el-GR" dirty="0"/>
              <a:t>. Η αριστερή είναι απεικόνιση του φυσιολογικού</a:t>
            </a:r>
            <a:r>
              <a:rPr lang="en-US" dirty="0"/>
              <a:t>.</a:t>
            </a:r>
            <a:endParaRPr dirty="0"/>
          </a:p>
        </p:txBody>
      </p:sp>
      <p:sp>
        <p:nvSpPr>
          <p:cNvPr id="279" name="Google Shape;27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lvl="0" indent="-228600" algn="l" rtl="0">
              <a:spcBef>
                <a:spcPts val="0"/>
              </a:spcBef>
              <a:spcAft>
                <a:spcPts val="0"/>
              </a:spcAft>
              <a:buAutoNum type="arabicPeriod"/>
            </a:pPr>
            <a:endParaRPr dirty="0"/>
          </a:p>
        </p:txBody>
      </p:sp>
      <p:sp>
        <p:nvSpPr>
          <p:cNvPr id="286" name="Google Shape;286;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Επιπλέον, </a:t>
            </a:r>
            <a:r>
              <a:rPr lang="el-GR" dirty="0" err="1"/>
              <a:t>σιδηροφάγα</a:t>
            </a:r>
            <a:r>
              <a:rPr lang="el-GR" dirty="0"/>
              <a:t> στην δεξιά </a:t>
            </a:r>
            <a:r>
              <a:rPr lang="el-GR" dirty="0" err="1"/>
              <a:t>εικ</a:t>
            </a:r>
            <a:r>
              <a:rPr lang="el-GR" dirty="0"/>
              <a:t>.</a:t>
            </a:r>
          </a:p>
        </p:txBody>
      </p:sp>
      <p:sp>
        <p:nvSpPr>
          <p:cNvPr id="4" name="3 - Θέση αριθμού διαφάνειας"/>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l-GR"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8</a:t>
            </a:fld>
            <a:endParaRPr lang="el-G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Clr>
                <a:schemeClr val="dk1"/>
              </a:buClr>
              <a:buSzPts val="1200"/>
              <a:buFont typeface="Calibri"/>
              <a:buAutoNum type="arabicPeriod"/>
            </a:pPr>
            <a:r>
              <a:rPr lang="el-GR" dirty="0" err="1"/>
              <a:t>Αδαμαντινωματώδες</a:t>
            </a:r>
            <a:r>
              <a:rPr lang="el-GR" baseline="0" dirty="0"/>
              <a:t> </a:t>
            </a:r>
            <a:r>
              <a:rPr lang="el-GR" dirty="0"/>
              <a:t> </a:t>
            </a:r>
            <a:r>
              <a:rPr lang="el-GR" b="1" dirty="0" err="1"/>
              <a:t>κρανιοφαρυγγίωμα</a:t>
            </a:r>
            <a:r>
              <a:rPr lang="el-GR" dirty="0"/>
              <a:t>.</a:t>
            </a:r>
          </a:p>
          <a:p>
            <a:pPr marL="228600" lvl="0" indent="-228600" algn="l" rtl="0">
              <a:spcBef>
                <a:spcPts val="0"/>
              </a:spcBef>
              <a:spcAft>
                <a:spcPts val="0"/>
              </a:spcAft>
              <a:buClr>
                <a:schemeClr val="dk1"/>
              </a:buClr>
              <a:buSzPts val="1200"/>
              <a:buFont typeface="Calibri"/>
              <a:buAutoNum type="arabicPeriod"/>
            </a:pPr>
            <a:endParaRPr lang="el-G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l-GR" b="1" u="sng" dirty="0"/>
              <a:t>Κεντρικός</a:t>
            </a:r>
            <a:r>
              <a:rPr lang="el-GR" b="1" dirty="0"/>
              <a:t> </a:t>
            </a:r>
            <a:r>
              <a:rPr lang="el-GR" b="1" dirty="0" err="1"/>
              <a:t>άποιος</a:t>
            </a:r>
            <a:r>
              <a:rPr lang="el-GR" b="1" dirty="0"/>
              <a:t> διαβήτης </a:t>
            </a:r>
            <a:r>
              <a:rPr lang="el-GR" dirty="0"/>
              <a:t>λόγω </a:t>
            </a:r>
            <a:r>
              <a:rPr lang="el-GR" i="1" dirty="0"/>
              <a:t>καταστροφής της οπίσθιας υπόφυσης </a:t>
            </a:r>
            <a:r>
              <a:rPr lang="el-GR" dirty="0"/>
              <a:t>από τον όγκο και </a:t>
            </a:r>
            <a:r>
              <a:rPr lang="el-GR" b="1" dirty="0"/>
              <a:t>απώλειας της </a:t>
            </a:r>
            <a:r>
              <a:rPr lang="el-GR" b="1" dirty="0" err="1"/>
              <a:t>αντιδιουρητικής</a:t>
            </a:r>
            <a:r>
              <a:rPr lang="el-GR" b="1" dirty="0"/>
              <a:t> ορμόνης</a:t>
            </a:r>
            <a:r>
              <a:rPr lang="el-GR" dirty="0"/>
              <a:t>.</a:t>
            </a:r>
            <a:r>
              <a:rPr lang="el-GR" sz="1200" b="0" i="0" u="none" strike="noStrike" cap="none" dirty="0">
                <a:solidFill>
                  <a:schemeClr val="dk1"/>
                </a:solidFill>
                <a:latin typeface="Calibri"/>
                <a:ea typeface="Calibri"/>
                <a:cs typeface="Calibri"/>
                <a:sym typeface="Calibri"/>
              </a:rPr>
              <a:t> Η </a:t>
            </a:r>
            <a:r>
              <a:rPr lang="el-GR" sz="1200" b="0" i="0" u="none" strike="noStrike" cap="none" dirty="0" err="1">
                <a:solidFill>
                  <a:schemeClr val="dk1"/>
                </a:solidFill>
                <a:latin typeface="Calibri"/>
                <a:ea typeface="Calibri"/>
                <a:cs typeface="Calibri"/>
                <a:sym typeface="Calibri"/>
              </a:rPr>
              <a:t>αντιδιουρητική</a:t>
            </a:r>
            <a:r>
              <a:rPr lang="el-GR" sz="1200" b="0" i="0" u="none" strike="noStrike" cap="none" dirty="0">
                <a:solidFill>
                  <a:schemeClr val="dk1"/>
                </a:solidFill>
                <a:latin typeface="Calibri"/>
                <a:ea typeface="Calibri"/>
                <a:cs typeface="Calibri"/>
                <a:sym typeface="Calibri"/>
              </a:rPr>
              <a:t> ορμόνη (</a:t>
            </a:r>
            <a:r>
              <a:rPr lang="el-GR" sz="1200" b="1" i="0" u="none" strike="noStrike" cap="none" dirty="0">
                <a:solidFill>
                  <a:schemeClr val="dk1"/>
                </a:solidFill>
                <a:latin typeface="Calibri"/>
                <a:ea typeface="Calibri"/>
                <a:cs typeface="Calibri"/>
                <a:sym typeface="Calibri"/>
              </a:rPr>
              <a:t>ADH</a:t>
            </a:r>
            <a:r>
              <a:rPr lang="el-GR" sz="1200" b="0" i="0" u="none" strike="noStrike" cap="none" dirty="0">
                <a:solidFill>
                  <a:schemeClr val="dk1"/>
                </a:solidFill>
                <a:latin typeface="Calibri"/>
                <a:ea typeface="Calibri"/>
                <a:cs typeface="Calibri"/>
                <a:sym typeface="Calibri"/>
              </a:rPr>
              <a:t>), αρχικά γνωστή ως </a:t>
            </a:r>
            <a:r>
              <a:rPr lang="el-GR" sz="1200" b="0" i="0" u="none" strike="noStrike" cap="none" dirty="0" err="1">
                <a:solidFill>
                  <a:schemeClr val="dk1"/>
                </a:solidFill>
                <a:latin typeface="Calibri"/>
                <a:ea typeface="Calibri"/>
                <a:cs typeface="Calibri"/>
                <a:sym typeface="Calibri"/>
              </a:rPr>
              <a:t>βασοπρεσίνη</a:t>
            </a:r>
            <a:r>
              <a:rPr lang="el-GR" sz="1200" b="0" i="0" u="none" strike="noStrike" cap="none" dirty="0">
                <a:solidFill>
                  <a:schemeClr val="dk1"/>
                </a:solidFill>
                <a:latin typeface="Calibri"/>
                <a:ea typeface="Calibri"/>
                <a:cs typeface="Calibri"/>
                <a:sym typeface="Calibri"/>
              </a:rPr>
              <a:t>, είναι μια ορμόνη που παράγεται από τον υποθάλαμο. Αποθηκεύεται στον οπίσθιο λοβό της υπόφυσης και απελευθερώνεται, όταν απαιτείται, ανάλογα με τα επίπεδα της </a:t>
            </a:r>
            <a:r>
              <a:rPr lang="el-GR" sz="1200" b="0" i="0" u="none" strike="noStrike" cap="none" dirty="0" err="1">
                <a:solidFill>
                  <a:schemeClr val="dk1"/>
                </a:solidFill>
                <a:latin typeface="Calibri"/>
                <a:ea typeface="Calibri"/>
                <a:cs typeface="Calibri"/>
                <a:sym typeface="Calibri"/>
              </a:rPr>
              <a:t>ωσμωμοριακότητας</a:t>
            </a:r>
            <a:r>
              <a:rPr lang="el-GR" sz="1200" b="0" i="0" u="none" strike="noStrike" cap="none" dirty="0">
                <a:solidFill>
                  <a:schemeClr val="dk1"/>
                </a:solidFill>
                <a:latin typeface="Calibri"/>
                <a:ea typeface="Calibri"/>
                <a:cs typeface="Calibri"/>
                <a:sym typeface="Calibri"/>
              </a:rPr>
              <a:t> του ορού. </a:t>
            </a:r>
            <a:r>
              <a:rPr lang="el-GR" sz="1200" b="0" i="0" u="sng" strike="noStrike" cap="none" dirty="0">
                <a:solidFill>
                  <a:schemeClr val="dk1"/>
                </a:solidFill>
                <a:latin typeface="Calibri"/>
                <a:ea typeface="Calibri"/>
                <a:cs typeface="Calibri"/>
                <a:sym typeface="Calibri"/>
              </a:rPr>
              <a:t>Η ADH διατηρεί την ωσμωτική πίεση και την ισορροπία του νερού στον οργανισμό</a:t>
            </a:r>
            <a:r>
              <a:rPr lang="el-GR" sz="1200" b="0" i="0" u="none" strike="noStrike" cap="none" dirty="0">
                <a:solidFill>
                  <a:schemeClr val="dk1"/>
                </a:solidFill>
                <a:latin typeface="Calibri"/>
                <a:ea typeface="Calibri"/>
                <a:cs typeface="Calibri"/>
                <a:sym typeface="Calibri"/>
              </a:rPr>
              <a:t>. Με την παρουσία της, η </a:t>
            </a:r>
            <a:r>
              <a:rPr lang="el-GR" sz="1200" b="0" i="0" u="none" strike="noStrike" cap="none" dirty="0" err="1">
                <a:solidFill>
                  <a:schemeClr val="dk1"/>
                </a:solidFill>
                <a:latin typeface="Calibri"/>
                <a:ea typeface="Calibri"/>
                <a:cs typeface="Calibri"/>
                <a:sym typeface="Calibri"/>
              </a:rPr>
              <a:t>ωσμωτικότητα</a:t>
            </a:r>
            <a:r>
              <a:rPr lang="el-GR" sz="1200" b="0" i="0" u="none" strike="noStrike" cap="none" dirty="0">
                <a:solidFill>
                  <a:schemeClr val="dk1"/>
                </a:solidFill>
                <a:latin typeface="Calibri"/>
                <a:ea typeface="Calibri"/>
                <a:cs typeface="Calibri"/>
                <a:sym typeface="Calibri"/>
              </a:rPr>
              <a:t> των ούρων είναι 1200 </a:t>
            </a:r>
            <a:r>
              <a:rPr lang="el-GR" sz="1200" b="0" i="0" u="none" strike="noStrike" cap="none" dirty="0" err="1">
                <a:solidFill>
                  <a:schemeClr val="dk1"/>
                </a:solidFill>
                <a:latin typeface="Calibri"/>
                <a:ea typeface="Calibri"/>
                <a:cs typeface="Calibri"/>
                <a:sym typeface="Calibri"/>
              </a:rPr>
              <a:t>mOsm</a:t>
            </a:r>
            <a:r>
              <a:rPr lang="el-GR" sz="1200" b="0" i="0" u="none" strike="noStrike" cap="none" dirty="0">
                <a:solidFill>
                  <a:schemeClr val="dk1"/>
                </a:solidFill>
                <a:latin typeface="Calibri"/>
                <a:ea typeface="Calibri"/>
                <a:cs typeface="Calibri"/>
                <a:sym typeface="Calibri"/>
              </a:rPr>
              <a:t>/</a:t>
            </a:r>
            <a:r>
              <a:rPr lang="el-GR" sz="1200" b="0" i="0" u="none" strike="noStrike" cap="none" dirty="0" err="1">
                <a:solidFill>
                  <a:schemeClr val="dk1"/>
                </a:solidFill>
                <a:latin typeface="Calibri"/>
                <a:ea typeface="Calibri"/>
                <a:cs typeface="Calibri"/>
                <a:sym typeface="Calibri"/>
              </a:rPr>
              <a:t>lt</a:t>
            </a:r>
            <a:r>
              <a:rPr lang="el-GR" sz="1200" b="0" i="0" u="none" strike="noStrike" cap="none" dirty="0">
                <a:solidFill>
                  <a:schemeClr val="dk1"/>
                </a:solidFill>
                <a:latin typeface="Calibri"/>
                <a:ea typeface="Calibri"/>
                <a:cs typeface="Calibri"/>
                <a:sym typeface="Calibri"/>
              </a:rPr>
              <a:t> και η ροή τους περίπου 0,5 ml/λεπτό (αυξημένη </a:t>
            </a:r>
            <a:r>
              <a:rPr lang="el-GR" sz="1200" b="0" i="0" u="none" strike="noStrike" cap="none" dirty="0" err="1">
                <a:solidFill>
                  <a:schemeClr val="dk1"/>
                </a:solidFill>
                <a:latin typeface="Calibri"/>
                <a:ea typeface="Calibri"/>
                <a:cs typeface="Calibri"/>
                <a:sym typeface="Calibri"/>
              </a:rPr>
              <a:t>ωσμωτικότητα</a:t>
            </a:r>
            <a:r>
              <a:rPr lang="el-GR" sz="1200" b="0" i="0" u="none" strike="noStrike" cap="none" dirty="0">
                <a:solidFill>
                  <a:schemeClr val="dk1"/>
                </a:solidFill>
                <a:latin typeface="Calibri"/>
                <a:ea typeface="Calibri"/>
                <a:cs typeface="Calibri"/>
                <a:sym typeface="Calibri"/>
              </a:rPr>
              <a:t> οδηγεί σε μειωμένη απέκκριση νερού), ενώ σε </a:t>
            </a:r>
            <a:r>
              <a:rPr lang="el-GR" sz="1200" b="1" i="1" u="none" strike="noStrike" cap="none" dirty="0">
                <a:solidFill>
                  <a:schemeClr val="dk1"/>
                </a:solidFill>
                <a:latin typeface="Calibri"/>
                <a:ea typeface="Calibri"/>
                <a:cs typeface="Calibri"/>
                <a:sym typeface="Calibri"/>
              </a:rPr>
              <a:t>απουσία</a:t>
            </a:r>
            <a:r>
              <a:rPr lang="el-GR" sz="1200" b="0" i="0" u="none" strike="noStrike" cap="none" dirty="0">
                <a:solidFill>
                  <a:schemeClr val="dk1"/>
                </a:solidFill>
                <a:latin typeface="Calibri"/>
                <a:ea typeface="Calibri"/>
                <a:cs typeface="Calibri"/>
                <a:sym typeface="Calibri"/>
              </a:rPr>
              <a:t> της, οι αντίστοιχες τιμές μετρώνται</a:t>
            </a:r>
            <a:r>
              <a:rPr lang="el-GR" sz="1200" b="0" i="0" u="none" strike="noStrike" cap="none" baseline="0" dirty="0">
                <a:solidFill>
                  <a:schemeClr val="dk1"/>
                </a:solidFill>
                <a:latin typeface="Calibri"/>
                <a:ea typeface="Calibri"/>
                <a:cs typeface="Calibri"/>
                <a:sym typeface="Calibri"/>
              </a:rPr>
              <a:t> </a:t>
            </a:r>
            <a:r>
              <a:rPr lang="el-GR" sz="1200" b="0" i="0" u="none" strike="noStrike" cap="none" dirty="0">
                <a:solidFill>
                  <a:schemeClr val="dk1"/>
                </a:solidFill>
                <a:latin typeface="Calibri"/>
                <a:ea typeface="Calibri"/>
                <a:cs typeface="Calibri"/>
                <a:sym typeface="Calibri"/>
              </a:rPr>
              <a:t>για τη μεν </a:t>
            </a:r>
            <a:r>
              <a:rPr lang="el-GR" sz="1200" b="0" i="1" u="none" strike="noStrike" cap="none" dirty="0" err="1">
                <a:solidFill>
                  <a:schemeClr val="dk1"/>
                </a:solidFill>
                <a:latin typeface="Calibri"/>
                <a:ea typeface="Calibri"/>
                <a:cs typeface="Calibri"/>
                <a:sym typeface="Calibri"/>
              </a:rPr>
              <a:t>ωσμωτικότητα</a:t>
            </a:r>
            <a:r>
              <a:rPr lang="el-GR" sz="1200" b="0" i="1" u="none" strike="noStrike" cap="none" dirty="0">
                <a:solidFill>
                  <a:schemeClr val="dk1"/>
                </a:solidFill>
                <a:latin typeface="Calibri"/>
                <a:ea typeface="Calibri"/>
                <a:cs typeface="Calibri"/>
                <a:sym typeface="Calibri"/>
              </a:rPr>
              <a:t> στα 30 </a:t>
            </a:r>
            <a:r>
              <a:rPr lang="el-GR" sz="1200" b="0" i="1" u="none" strike="noStrike" cap="none" dirty="0" err="1">
                <a:solidFill>
                  <a:schemeClr val="dk1"/>
                </a:solidFill>
                <a:latin typeface="Calibri"/>
                <a:ea typeface="Calibri"/>
                <a:cs typeface="Calibri"/>
                <a:sym typeface="Calibri"/>
              </a:rPr>
              <a:t>mOsm</a:t>
            </a:r>
            <a:r>
              <a:rPr lang="el-GR" sz="1200" b="0" i="1" u="none" strike="noStrike" cap="none" dirty="0">
                <a:solidFill>
                  <a:schemeClr val="dk1"/>
                </a:solidFill>
                <a:latin typeface="Calibri"/>
                <a:ea typeface="Calibri"/>
                <a:cs typeface="Calibri"/>
                <a:sym typeface="Calibri"/>
              </a:rPr>
              <a:t>/</a:t>
            </a:r>
            <a:r>
              <a:rPr lang="el-GR" sz="1200" b="0" i="1" u="none" strike="noStrike" cap="none" dirty="0" err="1">
                <a:solidFill>
                  <a:schemeClr val="dk1"/>
                </a:solidFill>
                <a:latin typeface="Calibri"/>
                <a:ea typeface="Calibri"/>
                <a:cs typeface="Calibri"/>
                <a:sym typeface="Calibri"/>
              </a:rPr>
              <a:t>lt</a:t>
            </a:r>
            <a:r>
              <a:rPr lang="el-GR" sz="1200" b="0" i="1" u="none" strike="noStrike" cap="none" dirty="0">
                <a:solidFill>
                  <a:schemeClr val="dk1"/>
                </a:solidFill>
                <a:latin typeface="Calibri"/>
                <a:ea typeface="Calibri"/>
                <a:cs typeface="Calibri"/>
                <a:sym typeface="Calibri"/>
              </a:rPr>
              <a:t> </a:t>
            </a:r>
            <a:r>
              <a:rPr lang="el-GR" sz="1200" b="0" i="0" u="none" strike="noStrike" cap="none" dirty="0">
                <a:solidFill>
                  <a:schemeClr val="dk1"/>
                </a:solidFill>
                <a:latin typeface="Calibri"/>
                <a:ea typeface="Calibri"/>
                <a:cs typeface="Calibri"/>
                <a:sym typeface="Calibri"/>
              </a:rPr>
              <a:t>και για δε τη  </a:t>
            </a:r>
            <a:r>
              <a:rPr lang="el-GR" sz="1200" b="0" i="1" u="none" strike="noStrike" cap="none" dirty="0">
                <a:solidFill>
                  <a:schemeClr val="dk1"/>
                </a:solidFill>
                <a:latin typeface="Calibri"/>
                <a:ea typeface="Calibri"/>
                <a:cs typeface="Calibri"/>
                <a:sym typeface="Calibri"/>
              </a:rPr>
              <a:t>ροή στα 15-20 ml/λεπτό</a:t>
            </a:r>
            <a:r>
              <a:rPr lang="el-GR" sz="1200" b="0" i="0" u="none" strike="noStrike" cap="none" dirty="0">
                <a:solidFill>
                  <a:schemeClr val="dk1"/>
                </a:solidFill>
                <a:latin typeface="Calibri"/>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l-GR" dirty="0"/>
          </a:p>
          <a:p>
            <a:pPr marL="228600" lvl="0" indent="-228600" algn="l" rtl="0">
              <a:spcBef>
                <a:spcPts val="0"/>
              </a:spcBef>
              <a:spcAft>
                <a:spcPts val="0"/>
              </a:spcAft>
              <a:buClr>
                <a:schemeClr val="dk1"/>
              </a:buClr>
              <a:buSzPts val="1200"/>
              <a:buFont typeface="Calibri"/>
              <a:buAutoNum type="arabicPeriod"/>
            </a:pPr>
            <a:r>
              <a:rPr lang="el-GR" b="1" dirty="0"/>
              <a:t>Πίεση του οπτικού χιάσματος </a:t>
            </a:r>
            <a:r>
              <a:rPr lang="el-GR" b="1" spc="600" dirty="0"/>
              <a:t>κεντρικά</a:t>
            </a:r>
            <a:r>
              <a:rPr lang="el-GR" b="1" dirty="0"/>
              <a:t> </a:t>
            </a:r>
            <a:r>
              <a:rPr lang="el-GR" dirty="0"/>
              <a:t>και </a:t>
            </a:r>
            <a:r>
              <a:rPr lang="el-GR" b="1" dirty="0"/>
              <a:t>καταστροφή των οπτικών ινών που «βλέπουν» περιφερικά/κροταφικά.</a:t>
            </a:r>
          </a:p>
          <a:p>
            <a:pPr marL="228600" lvl="0" indent="-228600" algn="l" rtl="0">
              <a:spcBef>
                <a:spcPts val="0"/>
              </a:spcBef>
              <a:spcAft>
                <a:spcPts val="0"/>
              </a:spcAft>
              <a:buClr>
                <a:schemeClr val="dk1"/>
              </a:buClr>
              <a:buSzPts val="1200"/>
              <a:buFont typeface="Calibri"/>
              <a:buAutoNum type="arabicPeriod"/>
            </a:pPr>
            <a:endParaRPr b="1" dirty="0"/>
          </a:p>
          <a:p>
            <a:pPr marL="228600" lvl="0" indent="-152400" algn="l" rtl="0">
              <a:spcBef>
                <a:spcPts val="0"/>
              </a:spcBef>
              <a:spcAft>
                <a:spcPts val="0"/>
              </a:spcAft>
              <a:buClr>
                <a:schemeClr val="dk1"/>
              </a:buClr>
              <a:buSzPts val="1200"/>
              <a:buFont typeface="Calibri"/>
              <a:buNone/>
            </a:pPr>
            <a:endParaRPr dirty="0"/>
          </a:p>
          <a:p>
            <a:pPr marL="228600" lvl="0" indent="-152400" algn="l" rtl="0">
              <a:spcBef>
                <a:spcPts val="0"/>
              </a:spcBef>
              <a:spcAft>
                <a:spcPts val="0"/>
              </a:spcAft>
              <a:buClr>
                <a:schemeClr val="dk1"/>
              </a:buClr>
              <a:buSzPts val="1200"/>
              <a:buFont typeface="Calibri"/>
              <a:buNone/>
            </a:pPr>
            <a:endParaRPr dirty="0"/>
          </a:p>
          <a:p>
            <a:pPr marL="228600" lvl="0" indent="-152400" algn="l" rtl="0">
              <a:spcBef>
                <a:spcPts val="0"/>
              </a:spcBef>
              <a:spcAft>
                <a:spcPts val="0"/>
              </a:spcAft>
              <a:buClr>
                <a:schemeClr val="dk1"/>
              </a:buClr>
              <a:buSzPts val="1200"/>
              <a:buFont typeface="Calibri"/>
              <a:buNone/>
            </a:pPr>
            <a:endParaRPr dirty="0"/>
          </a:p>
        </p:txBody>
      </p:sp>
      <p:sp>
        <p:nvSpPr>
          <p:cNvPr id="294" name="Google Shape;29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l-GR" dirty="0"/>
              <a:t>Συμπτώματα λόγω </a:t>
            </a:r>
            <a:r>
              <a:rPr lang="el-GR" b="1" spc="300" dirty="0"/>
              <a:t>αυξημένης </a:t>
            </a:r>
            <a:r>
              <a:rPr lang="el-GR" b="1" spc="300" dirty="0" err="1"/>
              <a:t>ενδοκράνιας</a:t>
            </a:r>
            <a:r>
              <a:rPr lang="el-GR" b="1" spc="300" dirty="0"/>
              <a:t> πίεσης </a:t>
            </a:r>
            <a:r>
              <a:rPr lang="el-GR" b="0" i="1" dirty="0"/>
              <a:t>είτε</a:t>
            </a:r>
            <a:r>
              <a:rPr lang="el-GR" b="1" dirty="0"/>
              <a:t> </a:t>
            </a:r>
            <a:r>
              <a:rPr lang="el-GR" dirty="0"/>
              <a:t>από </a:t>
            </a:r>
            <a:r>
              <a:rPr lang="el-GR" b="1" dirty="0"/>
              <a:t>αποφρακτικό υδροκέφαλο </a:t>
            </a:r>
            <a:r>
              <a:rPr lang="el-GR" dirty="0"/>
              <a:t>λόγω</a:t>
            </a:r>
            <a:r>
              <a:rPr lang="el-GR" baseline="0" dirty="0"/>
              <a:t> </a:t>
            </a:r>
            <a:r>
              <a:rPr lang="el-GR" dirty="0"/>
              <a:t>απόφραξης του υδραγωγού του </a:t>
            </a:r>
            <a:r>
              <a:rPr lang="en-US" dirty="0"/>
              <a:t>S</a:t>
            </a:r>
            <a:r>
              <a:rPr lang="el-GR" dirty="0" err="1"/>
              <a:t>ylvius</a:t>
            </a:r>
            <a:r>
              <a:rPr lang="el-GR" dirty="0"/>
              <a:t> (</a:t>
            </a:r>
            <a:r>
              <a:rPr lang="el-GR" sz="1200" b="0" i="0" u="none" strike="noStrike" cap="none" dirty="0">
                <a:solidFill>
                  <a:schemeClr val="dk1"/>
                </a:solidFill>
                <a:latin typeface="Calibri"/>
                <a:ea typeface="Calibri"/>
                <a:cs typeface="Calibri"/>
                <a:sym typeface="Calibri"/>
              </a:rPr>
              <a:t>μικρού περάσματος μεταξύ της τρίτης και της τέταρτης κοιλίας στο κέντρο του εγκεφάλου)</a:t>
            </a:r>
            <a:r>
              <a:rPr lang="el-GR" dirty="0"/>
              <a:t> </a:t>
            </a:r>
            <a:r>
              <a:rPr lang="el-GR" i="1" dirty="0"/>
              <a:t>είτε </a:t>
            </a:r>
            <a:r>
              <a:rPr lang="el-GR" dirty="0"/>
              <a:t>από  μεγάλου μεγέθους μάζα (π.χ. πρόκληση κεφαλαλγίας)</a:t>
            </a:r>
            <a:r>
              <a:rPr lang="en-US" dirty="0"/>
              <a:t>.</a:t>
            </a:r>
            <a:endParaRPr dirty="0"/>
          </a:p>
          <a:p>
            <a:pPr marL="228600" lvl="0" indent="-15240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l-GR" dirty="0"/>
              <a:t>Συμπτώματα λόγω </a:t>
            </a:r>
            <a:r>
              <a:rPr lang="el-GR" b="1" dirty="0"/>
              <a:t>πίεσης οπτικού χιάσματος </a:t>
            </a:r>
            <a:r>
              <a:rPr lang="el-GR" dirty="0"/>
              <a:t>(π</a:t>
            </a:r>
            <a:r>
              <a:rPr lang="en-US" dirty="0"/>
              <a:t>.</a:t>
            </a:r>
            <a:r>
              <a:rPr lang="el-GR" dirty="0"/>
              <a:t>χ</a:t>
            </a:r>
            <a:r>
              <a:rPr lang="en-US" dirty="0"/>
              <a:t>.</a:t>
            </a:r>
            <a:r>
              <a:rPr lang="el-GR" dirty="0"/>
              <a:t> </a:t>
            </a:r>
            <a:r>
              <a:rPr lang="el-GR" i="1" dirty="0" err="1"/>
              <a:t>ημι</a:t>
            </a:r>
            <a:r>
              <a:rPr lang="el-GR" dirty="0" err="1"/>
              <a:t>ανοψία</a:t>
            </a:r>
            <a:r>
              <a:rPr lang="el-GR" dirty="0"/>
              <a:t>)</a:t>
            </a:r>
            <a:r>
              <a:rPr lang="en-US" dirty="0"/>
              <a:t>.</a:t>
            </a:r>
            <a:endParaRPr dirty="0"/>
          </a:p>
          <a:p>
            <a:pPr marL="228600" lvl="0" indent="-15240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l-GR" dirty="0"/>
              <a:t>Συμπτώματα λόγω </a:t>
            </a:r>
            <a:r>
              <a:rPr lang="el-GR" b="1" dirty="0"/>
              <a:t>καταστροφής οπίσθιας υπόφυσης </a:t>
            </a:r>
            <a:r>
              <a:rPr lang="el-GR" dirty="0"/>
              <a:t>(π</a:t>
            </a:r>
            <a:r>
              <a:rPr lang="en-US" dirty="0"/>
              <a:t>.</a:t>
            </a:r>
            <a:r>
              <a:rPr lang="el-GR" dirty="0"/>
              <a:t>χ</a:t>
            </a:r>
            <a:r>
              <a:rPr lang="en-US" dirty="0"/>
              <a:t>.</a:t>
            </a:r>
            <a:r>
              <a:rPr lang="el-GR" dirty="0"/>
              <a:t> </a:t>
            </a:r>
            <a:r>
              <a:rPr lang="el-GR" dirty="0" err="1"/>
              <a:t>άποιος</a:t>
            </a:r>
            <a:r>
              <a:rPr lang="el-GR" dirty="0"/>
              <a:t> διαβήτης)</a:t>
            </a:r>
            <a:r>
              <a:rPr lang="en-US" dirty="0"/>
              <a:t>.</a:t>
            </a:r>
            <a:endParaRPr dirty="0"/>
          </a:p>
          <a:p>
            <a:pPr marL="228600" lvl="0" indent="-15240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l-GR" dirty="0"/>
              <a:t>Συμπτώματα λόγω </a:t>
            </a:r>
            <a:r>
              <a:rPr lang="el-GR" b="1" dirty="0"/>
              <a:t>καταστροφής πρόσθιας υπόφυσης </a:t>
            </a:r>
            <a:r>
              <a:rPr lang="el-GR" dirty="0"/>
              <a:t>(π</a:t>
            </a:r>
            <a:r>
              <a:rPr lang="en-US" dirty="0"/>
              <a:t>.</a:t>
            </a:r>
            <a:r>
              <a:rPr lang="el-GR" dirty="0"/>
              <a:t>χ</a:t>
            </a:r>
            <a:r>
              <a:rPr lang="en-US" dirty="0"/>
              <a:t>.</a:t>
            </a:r>
            <a:r>
              <a:rPr lang="el-GR" dirty="0"/>
              <a:t> αμηνόρροια, υποθυρεοειδισμός)</a:t>
            </a:r>
            <a:r>
              <a:rPr lang="en-US" dirty="0"/>
              <a:t>.</a:t>
            </a:r>
            <a:endParaRPr dirty="0"/>
          </a:p>
          <a:p>
            <a:pPr marL="228600" lvl="0" indent="-15240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l-GR" dirty="0"/>
              <a:t>Συμπτώματα λόγω </a:t>
            </a:r>
            <a:r>
              <a:rPr lang="el-GR" b="1" spc="600" dirty="0" err="1"/>
              <a:t>υπερ</a:t>
            </a:r>
            <a:r>
              <a:rPr lang="el-GR" b="1" dirty="0" err="1"/>
              <a:t>λειτουργίας</a:t>
            </a:r>
            <a:r>
              <a:rPr lang="el-GR" b="1" dirty="0"/>
              <a:t> υποφυσιακού αδενώματος </a:t>
            </a:r>
            <a:r>
              <a:rPr lang="el-GR" dirty="0"/>
              <a:t>(π</a:t>
            </a:r>
            <a:r>
              <a:rPr lang="en-US" dirty="0"/>
              <a:t>.</a:t>
            </a:r>
            <a:r>
              <a:rPr lang="el-GR" dirty="0"/>
              <a:t>χ</a:t>
            </a:r>
            <a:r>
              <a:rPr lang="en-US" dirty="0"/>
              <a:t>.</a:t>
            </a:r>
            <a:r>
              <a:rPr lang="el-GR" dirty="0"/>
              <a:t> μεγαλακρία)</a:t>
            </a:r>
            <a:r>
              <a:rPr lang="en-US" dirty="0"/>
              <a:t>.</a:t>
            </a:r>
            <a:endParaRPr dirty="0"/>
          </a:p>
          <a:p>
            <a:pPr marL="228600" lvl="0" indent="-15240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l-GR" dirty="0"/>
              <a:t>Συμπτώματα λόγω </a:t>
            </a:r>
            <a:r>
              <a:rPr lang="el-GR" b="1" dirty="0"/>
              <a:t>καταστροφής υποθαλάμου </a:t>
            </a:r>
            <a:r>
              <a:rPr lang="en-US" dirty="0"/>
              <a:t>(</a:t>
            </a:r>
            <a:r>
              <a:rPr lang="el-GR" dirty="0"/>
              <a:t>π</a:t>
            </a:r>
            <a:r>
              <a:rPr lang="en-US" dirty="0"/>
              <a:t>.</a:t>
            </a:r>
            <a:r>
              <a:rPr lang="el-GR" dirty="0"/>
              <a:t>χ</a:t>
            </a:r>
            <a:r>
              <a:rPr lang="en-US" dirty="0"/>
              <a:t>.</a:t>
            </a:r>
            <a:r>
              <a:rPr lang="el-GR" dirty="0"/>
              <a:t> </a:t>
            </a:r>
            <a:r>
              <a:rPr lang="el-GR" dirty="0" err="1"/>
              <a:t>υπερφαγία</a:t>
            </a:r>
            <a:r>
              <a:rPr lang="en-US" dirty="0"/>
              <a:t>).</a:t>
            </a:r>
            <a:endParaRPr dirty="0"/>
          </a:p>
          <a:p>
            <a:pPr marL="0" lvl="0" indent="0" algn="l" rtl="0">
              <a:spcBef>
                <a:spcPts val="0"/>
              </a:spcBef>
              <a:spcAft>
                <a:spcPts val="0"/>
              </a:spcAft>
              <a:buClr>
                <a:schemeClr val="dk1"/>
              </a:buClr>
              <a:buSzPts val="1200"/>
              <a:buFont typeface="Calibri"/>
              <a:buNone/>
            </a:pPr>
            <a:endParaRPr dirty="0"/>
          </a:p>
        </p:txBody>
      </p:sp>
      <p:sp>
        <p:nvSpPr>
          <p:cNvPr id="300" name="Google Shape;30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Τίτλος και Αντικείμενο" type="obj">
  <p:cSld name="OBJECT">
    <p:spTree>
      <p:nvGrpSpPr>
        <p:cNvPr id="1" name="Shape 15"/>
        <p:cNvGrpSpPr/>
        <p:nvPr/>
      </p:nvGrpSpPr>
      <p:grpSpPr>
        <a:xfrm>
          <a:off x="0" y="0"/>
          <a:ext cx="0" cy="0"/>
          <a:chOff x="0" y="0"/>
          <a:chExt cx="0" cy="0"/>
        </a:xfrm>
      </p:grpSpPr>
      <p:sp>
        <p:nvSpPr>
          <p:cNvPr id="16" name="Google Shape;16;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9"/>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78"/>
        <p:cNvGrpSpPr/>
        <p:nvPr/>
      </p:nvGrpSpPr>
      <p:grpSpPr>
        <a:xfrm>
          <a:off x="0" y="0"/>
          <a:ext cx="0" cy="0"/>
          <a:chOff x="0" y="0"/>
          <a:chExt cx="0" cy="0"/>
        </a:xfrm>
      </p:grpSpPr>
      <p:sp>
        <p:nvSpPr>
          <p:cNvPr id="79" name="Google Shape;79;p63"/>
          <p:cNvSpPr txBox="1">
            <a:spLocks noGrp="1"/>
          </p:cNvSpPr>
          <p:nvPr>
            <p:ph type="title"/>
          </p:nvPr>
        </p:nvSpPr>
        <p:spPr>
          <a:xfrm rot="5400000">
            <a:off x="4732338" y="2171705"/>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3"/>
          <p:cNvSpPr txBox="1">
            <a:spLocks noGrp="1"/>
          </p:cNvSpPr>
          <p:nvPr>
            <p:ph type="body" idx="1"/>
          </p:nvPr>
        </p:nvSpPr>
        <p:spPr>
          <a:xfrm rot="5400000">
            <a:off x="541338" y="190504"/>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3"/>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3"/>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3"/>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Τίτλος και Αντικείμενο" type="obj">
  <p:cSld name="OBJECT">
    <p:spTree>
      <p:nvGrpSpPr>
        <p:cNvPr id="1" name="Shape 90"/>
        <p:cNvGrpSpPr/>
        <p:nvPr/>
      </p:nvGrpSpPr>
      <p:grpSpPr>
        <a:xfrm>
          <a:off x="0" y="0"/>
          <a:ext cx="0" cy="0"/>
          <a:chOff x="0" y="0"/>
          <a:chExt cx="0" cy="0"/>
        </a:xfrm>
      </p:grpSpPr>
      <p:sp>
        <p:nvSpPr>
          <p:cNvPr id="91" name="Google Shape;91;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31"/>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31"/>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1"/>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1"/>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Μόνο τίτλος" type="titleOnly">
  <p:cSld name="TITLE_ONLY">
    <p:spTree>
      <p:nvGrpSpPr>
        <p:cNvPr id="1" name="Shape 96"/>
        <p:cNvGrpSpPr/>
        <p:nvPr/>
      </p:nvGrpSpPr>
      <p:grpSpPr>
        <a:xfrm>
          <a:off x="0" y="0"/>
          <a:ext cx="0" cy="0"/>
          <a:chOff x="0" y="0"/>
          <a:chExt cx="0" cy="0"/>
        </a:xfrm>
      </p:grpSpPr>
      <p:sp>
        <p:nvSpPr>
          <p:cNvPr id="97" name="Google Shape;97;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32"/>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2"/>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2"/>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TITLE">
    <p:spTree>
      <p:nvGrpSpPr>
        <p:cNvPr id="1" name="Shape 101"/>
        <p:cNvGrpSpPr/>
        <p:nvPr/>
      </p:nvGrpSpPr>
      <p:grpSpPr>
        <a:xfrm>
          <a:off x="0" y="0"/>
          <a:ext cx="0" cy="0"/>
          <a:chOff x="0" y="0"/>
          <a:chExt cx="0" cy="0"/>
        </a:xfrm>
      </p:grpSpPr>
      <p:sp>
        <p:nvSpPr>
          <p:cNvPr id="102" name="Google Shape;102;p35"/>
          <p:cNvSpPr txBox="1">
            <a:spLocks noGrp="1"/>
          </p:cNvSpPr>
          <p:nvPr>
            <p:ph type="ctrTitle"/>
          </p:nvPr>
        </p:nvSpPr>
        <p:spPr>
          <a:xfrm>
            <a:off x="685800" y="2130429"/>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3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04" name="Google Shape;104;p35"/>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5"/>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5"/>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107"/>
        <p:cNvGrpSpPr/>
        <p:nvPr/>
      </p:nvGrpSpPr>
      <p:grpSpPr>
        <a:xfrm>
          <a:off x="0" y="0"/>
          <a:ext cx="0" cy="0"/>
          <a:chOff x="0" y="0"/>
          <a:chExt cx="0" cy="0"/>
        </a:xfrm>
      </p:grpSpPr>
      <p:sp>
        <p:nvSpPr>
          <p:cNvPr id="108" name="Google Shape;108;p36"/>
          <p:cNvSpPr txBox="1">
            <a:spLocks noGrp="1"/>
          </p:cNvSpPr>
          <p:nvPr>
            <p:ph type="title"/>
          </p:nvPr>
        </p:nvSpPr>
        <p:spPr>
          <a:xfrm>
            <a:off x="722313" y="4406904"/>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10" name="Google Shape;110;p36"/>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36"/>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6"/>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Δύο περιεχόμενα" type="twoObj">
  <p:cSld name="TWO_OBJECTS">
    <p:spTree>
      <p:nvGrpSpPr>
        <p:cNvPr id="1" name="Shape 113"/>
        <p:cNvGrpSpPr/>
        <p:nvPr/>
      </p:nvGrpSpPr>
      <p:grpSpPr>
        <a:xfrm>
          <a:off x="0" y="0"/>
          <a:ext cx="0" cy="0"/>
          <a:chOff x="0" y="0"/>
          <a:chExt cx="0" cy="0"/>
        </a:xfrm>
      </p:grpSpPr>
      <p:sp>
        <p:nvSpPr>
          <p:cNvPr id="114" name="Google Shape;114;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37"/>
          <p:cNvSpPr txBox="1">
            <a:spLocks noGrp="1"/>
          </p:cNvSpPr>
          <p:nvPr>
            <p:ph type="body" idx="1"/>
          </p:nvPr>
        </p:nvSpPr>
        <p:spPr>
          <a:xfrm>
            <a:off x="457200" y="1600204"/>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6" name="Google Shape;116;p37"/>
          <p:cNvSpPr txBox="1">
            <a:spLocks noGrp="1"/>
          </p:cNvSpPr>
          <p:nvPr>
            <p:ph type="body" idx="2"/>
          </p:nvPr>
        </p:nvSpPr>
        <p:spPr>
          <a:xfrm>
            <a:off x="4648200" y="1600204"/>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7" name="Google Shape;117;p3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3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3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Σύγκριση" type="twoTxTwoObj">
  <p:cSld name="TWO_OBJECTS_WITH_TEXT">
    <p:spTree>
      <p:nvGrpSpPr>
        <p:cNvPr id="1" name="Shape 120"/>
        <p:cNvGrpSpPr/>
        <p:nvPr/>
      </p:nvGrpSpPr>
      <p:grpSpPr>
        <a:xfrm>
          <a:off x="0" y="0"/>
          <a:ext cx="0" cy="0"/>
          <a:chOff x="0" y="0"/>
          <a:chExt cx="0" cy="0"/>
        </a:xfrm>
      </p:grpSpPr>
      <p:sp>
        <p:nvSpPr>
          <p:cNvPr id="121" name="Google Shape;121;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3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3" name="Google Shape;123;p3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4" name="Google Shape;124;p38"/>
          <p:cNvSpPr txBox="1">
            <a:spLocks noGrp="1"/>
          </p:cNvSpPr>
          <p:nvPr>
            <p:ph type="body" idx="3"/>
          </p:nvPr>
        </p:nvSpPr>
        <p:spPr>
          <a:xfrm>
            <a:off x="4645027"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5" name="Google Shape;125;p38"/>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6" name="Google Shape;126;p38"/>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38"/>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38"/>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Κενή" type="blank">
  <p:cSld name="BLANK">
    <p:spTree>
      <p:nvGrpSpPr>
        <p:cNvPr id="1" name="Shape 129"/>
        <p:cNvGrpSpPr/>
        <p:nvPr/>
      </p:nvGrpSpPr>
      <p:grpSpPr>
        <a:xfrm>
          <a:off x="0" y="0"/>
          <a:ext cx="0" cy="0"/>
          <a:chOff x="0" y="0"/>
          <a:chExt cx="0" cy="0"/>
        </a:xfrm>
      </p:grpSpPr>
      <p:sp>
        <p:nvSpPr>
          <p:cNvPr id="130" name="Google Shape;130;p39"/>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39"/>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39"/>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140"/>
        <p:cNvGrpSpPr/>
        <p:nvPr/>
      </p:nvGrpSpPr>
      <p:grpSpPr>
        <a:xfrm>
          <a:off x="0" y="0"/>
          <a:ext cx="0" cy="0"/>
          <a:chOff x="0" y="0"/>
          <a:chExt cx="0" cy="0"/>
        </a:xfrm>
      </p:grpSpPr>
      <p:sp>
        <p:nvSpPr>
          <p:cNvPr id="141" name="Google Shape;141;p4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41"/>
          <p:cNvSpPr>
            <a:spLocks noGrp="1"/>
          </p:cNvSpPr>
          <p:nvPr>
            <p:ph type="pic" idx="2"/>
          </p:nvPr>
        </p:nvSpPr>
        <p:spPr>
          <a:xfrm>
            <a:off x="1792288" y="612775"/>
            <a:ext cx="5486400" cy="4114800"/>
          </a:xfrm>
          <a:prstGeom prst="rect">
            <a:avLst/>
          </a:prstGeom>
          <a:noFill/>
          <a:ln>
            <a:noFill/>
          </a:ln>
        </p:spPr>
      </p:sp>
      <p:sp>
        <p:nvSpPr>
          <p:cNvPr id="143" name="Google Shape;143;p4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4" name="Google Shape;144;p41"/>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41"/>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41"/>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147"/>
        <p:cNvGrpSpPr/>
        <p:nvPr/>
      </p:nvGrpSpPr>
      <p:grpSpPr>
        <a:xfrm>
          <a:off x="0" y="0"/>
          <a:ext cx="0" cy="0"/>
          <a:chOff x="0" y="0"/>
          <a:chExt cx="0" cy="0"/>
        </a:xfrm>
      </p:grpSpPr>
      <p:sp>
        <p:nvSpPr>
          <p:cNvPr id="148" name="Google Shape;148;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42"/>
          <p:cNvSpPr txBox="1">
            <a:spLocks noGrp="1"/>
          </p:cNvSpPr>
          <p:nvPr>
            <p:ph type="body" idx="1"/>
          </p:nvPr>
        </p:nvSpPr>
        <p:spPr>
          <a:xfrm rot="5400000">
            <a:off x="2309019" y="-251615"/>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0" name="Google Shape;150;p42"/>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42"/>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42"/>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TITLE">
    <p:spTree>
      <p:nvGrpSpPr>
        <p:cNvPr id="1" name="Shape 21"/>
        <p:cNvGrpSpPr/>
        <p:nvPr/>
      </p:nvGrpSpPr>
      <p:grpSpPr>
        <a:xfrm>
          <a:off x="0" y="0"/>
          <a:ext cx="0" cy="0"/>
          <a:chOff x="0" y="0"/>
          <a:chExt cx="0" cy="0"/>
        </a:xfrm>
      </p:grpSpPr>
      <p:sp>
        <p:nvSpPr>
          <p:cNvPr id="22" name="Google Shape;22;p54"/>
          <p:cNvSpPr txBox="1">
            <a:spLocks noGrp="1"/>
          </p:cNvSpPr>
          <p:nvPr>
            <p:ph type="ctrTitle"/>
          </p:nvPr>
        </p:nvSpPr>
        <p:spPr>
          <a:xfrm>
            <a:off x="685800" y="2130429"/>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54"/>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4"/>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4"/>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153"/>
        <p:cNvGrpSpPr/>
        <p:nvPr/>
      </p:nvGrpSpPr>
      <p:grpSpPr>
        <a:xfrm>
          <a:off x="0" y="0"/>
          <a:ext cx="0" cy="0"/>
          <a:chOff x="0" y="0"/>
          <a:chExt cx="0" cy="0"/>
        </a:xfrm>
      </p:grpSpPr>
      <p:sp>
        <p:nvSpPr>
          <p:cNvPr id="154" name="Google Shape;154;p43"/>
          <p:cNvSpPr txBox="1">
            <a:spLocks noGrp="1"/>
          </p:cNvSpPr>
          <p:nvPr>
            <p:ph type="title"/>
          </p:nvPr>
        </p:nvSpPr>
        <p:spPr>
          <a:xfrm rot="5400000">
            <a:off x="4732338" y="2171705"/>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43"/>
          <p:cNvSpPr txBox="1">
            <a:spLocks noGrp="1"/>
          </p:cNvSpPr>
          <p:nvPr>
            <p:ph type="body" idx="1"/>
          </p:nvPr>
        </p:nvSpPr>
        <p:spPr>
          <a:xfrm rot="5400000">
            <a:off x="541338" y="190504"/>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6" name="Google Shape;156;p43"/>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43"/>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43"/>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Μόνο τίτλος" type="titleOnly">
  <p:cSld name="TITLE_ONLY">
    <p:spTree>
      <p:nvGrpSpPr>
        <p:cNvPr id="1" name="Shape 165"/>
        <p:cNvGrpSpPr/>
        <p:nvPr/>
      </p:nvGrpSpPr>
      <p:grpSpPr>
        <a:xfrm>
          <a:off x="0" y="0"/>
          <a:ext cx="0" cy="0"/>
          <a:chOff x="0" y="0"/>
          <a:chExt cx="0" cy="0"/>
        </a:xfrm>
      </p:grpSpPr>
      <p:sp>
        <p:nvSpPr>
          <p:cNvPr id="166" name="Google Shape;166;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34"/>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34"/>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34"/>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Τίτλος και Αντικείμενο" type="obj">
  <p:cSld name="OBJECT">
    <p:spTree>
      <p:nvGrpSpPr>
        <p:cNvPr id="1" name="Shape 176"/>
        <p:cNvGrpSpPr/>
        <p:nvPr/>
      </p:nvGrpSpPr>
      <p:grpSpPr>
        <a:xfrm>
          <a:off x="0" y="0"/>
          <a:ext cx="0" cy="0"/>
          <a:chOff x="0" y="0"/>
          <a:chExt cx="0" cy="0"/>
        </a:xfrm>
      </p:grpSpPr>
      <p:sp>
        <p:nvSpPr>
          <p:cNvPr id="177" name="Google Shape;177;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p45"/>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9" name="Google Shape;179;p45"/>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45"/>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45"/>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182"/>
        <p:cNvGrpSpPr/>
        <p:nvPr/>
      </p:nvGrpSpPr>
      <p:grpSpPr>
        <a:xfrm>
          <a:off x="0" y="0"/>
          <a:ext cx="0" cy="0"/>
          <a:chOff x="0" y="0"/>
          <a:chExt cx="0" cy="0"/>
        </a:xfrm>
      </p:grpSpPr>
      <p:sp>
        <p:nvSpPr>
          <p:cNvPr id="183" name="Google Shape;183;p46"/>
          <p:cNvSpPr txBox="1">
            <a:spLocks noGrp="1"/>
          </p:cNvSpPr>
          <p:nvPr>
            <p:ph type="title"/>
          </p:nvPr>
        </p:nvSpPr>
        <p:spPr>
          <a:xfrm>
            <a:off x="722313" y="4406904"/>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4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85" name="Google Shape;185;p46"/>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46"/>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46"/>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Δύο περιεχόμενα" type="twoObj">
  <p:cSld name="TWO_OBJECTS">
    <p:spTree>
      <p:nvGrpSpPr>
        <p:cNvPr id="1" name="Shape 188"/>
        <p:cNvGrpSpPr/>
        <p:nvPr/>
      </p:nvGrpSpPr>
      <p:grpSpPr>
        <a:xfrm>
          <a:off x="0" y="0"/>
          <a:ext cx="0" cy="0"/>
          <a:chOff x="0" y="0"/>
          <a:chExt cx="0" cy="0"/>
        </a:xfrm>
      </p:grpSpPr>
      <p:sp>
        <p:nvSpPr>
          <p:cNvPr id="189" name="Google Shape;189;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47"/>
          <p:cNvSpPr txBox="1">
            <a:spLocks noGrp="1"/>
          </p:cNvSpPr>
          <p:nvPr>
            <p:ph type="body" idx="1"/>
          </p:nvPr>
        </p:nvSpPr>
        <p:spPr>
          <a:xfrm>
            <a:off x="457200" y="1600204"/>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91" name="Google Shape;191;p47"/>
          <p:cNvSpPr txBox="1">
            <a:spLocks noGrp="1"/>
          </p:cNvSpPr>
          <p:nvPr>
            <p:ph type="body" idx="2"/>
          </p:nvPr>
        </p:nvSpPr>
        <p:spPr>
          <a:xfrm>
            <a:off x="4648200" y="1600204"/>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92" name="Google Shape;192;p4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4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4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Σύγκριση" type="twoTxTwoObj">
  <p:cSld name="TWO_OBJECTS_WITH_TEXT">
    <p:spTree>
      <p:nvGrpSpPr>
        <p:cNvPr id="1" name="Shape 195"/>
        <p:cNvGrpSpPr/>
        <p:nvPr/>
      </p:nvGrpSpPr>
      <p:grpSpPr>
        <a:xfrm>
          <a:off x="0" y="0"/>
          <a:ext cx="0" cy="0"/>
          <a:chOff x="0" y="0"/>
          <a:chExt cx="0" cy="0"/>
        </a:xfrm>
      </p:grpSpPr>
      <p:sp>
        <p:nvSpPr>
          <p:cNvPr id="196" name="Google Shape;196;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4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98" name="Google Shape;198;p4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99" name="Google Shape;199;p48"/>
          <p:cNvSpPr txBox="1">
            <a:spLocks noGrp="1"/>
          </p:cNvSpPr>
          <p:nvPr>
            <p:ph type="body" idx="3"/>
          </p:nvPr>
        </p:nvSpPr>
        <p:spPr>
          <a:xfrm>
            <a:off x="4645027"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00" name="Google Shape;200;p48"/>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01" name="Google Shape;201;p48"/>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48"/>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48"/>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Κενή" type="blank">
  <p:cSld name="BLANK">
    <p:spTree>
      <p:nvGrpSpPr>
        <p:cNvPr id="1" name="Shape 204"/>
        <p:cNvGrpSpPr/>
        <p:nvPr/>
      </p:nvGrpSpPr>
      <p:grpSpPr>
        <a:xfrm>
          <a:off x="0" y="0"/>
          <a:ext cx="0" cy="0"/>
          <a:chOff x="0" y="0"/>
          <a:chExt cx="0" cy="0"/>
        </a:xfrm>
      </p:grpSpPr>
      <p:sp>
        <p:nvSpPr>
          <p:cNvPr id="205" name="Google Shape;205;p49"/>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49"/>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49"/>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OBJECT_WITH_CAPTION_TEXT">
    <p:spTree>
      <p:nvGrpSpPr>
        <p:cNvPr id="1" name="Shape 208"/>
        <p:cNvGrpSpPr/>
        <p:nvPr/>
      </p:nvGrpSpPr>
      <p:grpSpPr>
        <a:xfrm>
          <a:off x="0" y="0"/>
          <a:ext cx="0" cy="0"/>
          <a:chOff x="0" y="0"/>
          <a:chExt cx="0" cy="0"/>
        </a:xfrm>
      </p:grpSpPr>
      <p:sp>
        <p:nvSpPr>
          <p:cNvPr id="209" name="Google Shape;209;p50"/>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50"/>
          <p:cNvSpPr txBox="1">
            <a:spLocks noGrp="1"/>
          </p:cNvSpPr>
          <p:nvPr>
            <p:ph type="body" idx="1"/>
          </p:nvPr>
        </p:nvSpPr>
        <p:spPr>
          <a:xfrm>
            <a:off x="3575050" y="273054"/>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11" name="Google Shape;211;p50"/>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12" name="Google Shape;212;p50"/>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50"/>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50"/>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215"/>
        <p:cNvGrpSpPr/>
        <p:nvPr/>
      </p:nvGrpSpPr>
      <p:grpSpPr>
        <a:xfrm>
          <a:off x="0" y="0"/>
          <a:ext cx="0" cy="0"/>
          <a:chOff x="0" y="0"/>
          <a:chExt cx="0" cy="0"/>
        </a:xfrm>
      </p:grpSpPr>
      <p:sp>
        <p:nvSpPr>
          <p:cNvPr id="216" name="Google Shape;216;p5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51"/>
          <p:cNvSpPr>
            <a:spLocks noGrp="1"/>
          </p:cNvSpPr>
          <p:nvPr>
            <p:ph type="pic" idx="2"/>
          </p:nvPr>
        </p:nvSpPr>
        <p:spPr>
          <a:xfrm>
            <a:off x="1792288" y="612775"/>
            <a:ext cx="5486400" cy="4114800"/>
          </a:xfrm>
          <a:prstGeom prst="rect">
            <a:avLst/>
          </a:prstGeom>
          <a:noFill/>
          <a:ln>
            <a:noFill/>
          </a:ln>
        </p:spPr>
      </p:sp>
      <p:sp>
        <p:nvSpPr>
          <p:cNvPr id="218" name="Google Shape;218;p5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19" name="Google Shape;219;p51"/>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51"/>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51"/>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222"/>
        <p:cNvGrpSpPr/>
        <p:nvPr/>
      </p:nvGrpSpPr>
      <p:grpSpPr>
        <a:xfrm>
          <a:off x="0" y="0"/>
          <a:ext cx="0" cy="0"/>
          <a:chOff x="0" y="0"/>
          <a:chExt cx="0" cy="0"/>
        </a:xfrm>
      </p:grpSpPr>
      <p:sp>
        <p:nvSpPr>
          <p:cNvPr id="223" name="Google Shape;223;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52"/>
          <p:cNvSpPr txBox="1">
            <a:spLocks noGrp="1"/>
          </p:cNvSpPr>
          <p:nvPr>
            <p:ph type="body" idx="1"/>
          </p:nvPr>
        </p:nvSpPr>
        <p:spPr>
          <a:xfrm rot="5400000">
            <a:off x="2309019" y="-251615"/>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5" name="Google Shape;225;p52"/>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52"/>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52"/>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27"/>
        <p:cNvGrpSpPr/>
        <p:nvPr/>
      </p:nvGrpSpPr>
      <p:grpSpPr>
        <a:xfrm>
          <a:off x="0" y="0"/>
          <a:ext cx="0" cy="0"/>
          <a:chOff x="0" y="0"/>
          <a:chExt cx="0" cy="0"/>
        </a:xfrm>
      </p:grpSpPr>
      <p:sp>
        <p:nvSpPr>
          <p:cNvPr id="28" name="Google Shape;28;p55"/>
          <p:cNvSpPr txBox="1">
            <a:spLocks noGrp="1"/>
          </p:cNvSpPr>
          <p:nvPr>
            <p:ph type="title"/>
          </p:nvPr>
        </p:nvSpPr>
        <p:spPr>
          <a:xfrm>
            <a:off x="722313" y="4406904"/>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5"/>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5"/>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5"/>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228"/>
        <p:cNvGrpSpPr/>
        <p:nvPr/>
      </p:nvGrpSpPr>
      <p:grpSpPr>
        <a:xfrm>
          <a:off x="0" y="0"/>
          <a:ext cx="0" cy="0"/>
          <a:chOff x="0" y="0"/>
          <a:chExt cx="0" cy="0"/>
        </a:xfrm>
      </p:grpSpPr>
      <p:sp>
        <p:nvSpPr>
          <p:cNvPr id="229" name="Google Shape;229;p53"/>
          <p:cNvSpPr txBox="1">
            <a:spLocks noGrp="1"/>
          </p:cNvSpPr>
          <p:nvPr>
            <p:ph type="title"/>
          </p:nvPr>
        </p:nvSpPr>
        <p:spPr>
          <a:xfrm rot="5400000">
            <a:off x="4732338" y="2171705"/>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53"/>
          <p:cNvSpPr txBox="1">
            <a:spLocks noGrp="1"/>
          </p:cNvSpPr>
          <p:nvPr>
            <p:ph type="body" idx="1"/>
          </p:nvPr>
        </p:nvSpPr>
        <p:spPr>
          <a:xfrm rot="5400000">
            <a:off x="541338" y="190504"/>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1" name="Google Shape;231;p53"/>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53"/>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53"/>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Δύο περιεχόμενα" type="twoObj">
  <p:cSld name="TWO_OBJECTS">
    <p:spTree>
      <p:nvGrpSpPr>
        <p:cNvPr id="1" name="Shape 33"/>
        <p:cNvGrpSpPr/>
        <p:nvPr/>
      </p:nvGrpSpPr>
      <p:grpSpPr>
        <a:xfrm>
          <a:off x="0" y="0"/>
          <a:ext cx="0" cy="0"/>
          <a:chOff x="0" y="0"/>
          <a:chExt cx="0" cy="0"/>
        </a:xfrm>
      </p:grpSpPr>
      <p:sp>
        <p:nvSpPr>
          <p:cNvPr id="34" name="Google Shape;34;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6"/>
          <p:cNvSpPr txBox="1">
            <a:spLocks noGrp="1"/>
          </p:cNvSpPr>
          <p:nvPr>
            <p:ph type="body" idx="1"/>
          </p:nvPr>
        </p:nvSpPr>
        <p:spPr>
          <a:xfrm>
            <a:off x="457200" y="1600204"/>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56"/>
          <p:cNvSpPr txBox="1">
            <a:spLocks noGrp="1"/>
          </p:cNvSpPr>
          <p:nvPr>
            <p:ph type="body" idx="2"/>
          </p:nvPr>
        </p:nvSpPr>
        <p:spPr>
          <a:xfrm>
            <a:off x="4648200" y="1600204"/>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56"/>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6"/>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6"/>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Σύγκριση" type="twoTxTwoObj">
  <p:cSld name="TWO_OBJECTS_WITH_TEXT">
    <p:spTree>
      <p:nvGrpSpPr>
        <p:cNvPr id="1" name="Shape 40"/>
        <p:cNvGrpSpPr/>
        <p:nvPr/>
      </p:nvGrpSpPr>
      <p:grpSpPr>
        <a:xfrm>
          <a:off x="0" y="0"/>
          <a:ext cx="0" cy="0"/>
          <a:chOff x="0" y="0"/>
          <a:chExt cx="0" cy="0"/>
        </a:xfrm>
      </p:grpSpPr>
      <p:sp>
        <p:nvSpPr>
          <p:cNvPr id="41" name="Google Shape;41;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5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57"/>
          <p:cNvSpPr txBox="1">
            <a:spLocks noGrp="1"/>
          </p:cNvSpPr>
          <p:nvPr>
            <p:ph type="body" idx="3"/>
          </p:nvPr>
        </p:nvSpPr>
        <p:spPr>
          <a:xfrm>
            <a:off x="4645027"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57"/>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5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Κενή" type="blank">
  <p:cSld name="BLANK">
    <p:spTree>
      <p:nvGrpSpPr>
        <p:cNvPr id="1" name="Shape 54"/>
        <p:cNvGrpSpPr/>
        <p:nvPr/>
      </p:nvGrpSpPr>
      <p:grpSpPr>
        <a:xfrm>
          <a:off x="0" y="0"/>
          <a:ext cx="0" cy="0"/>
          <a:chOff x="0" y="0"/>
          <a:chExt cx="0" cy="0"/>
        </a:xfrm>
      </p:grpSpPr>
      <p:sp>
        <p:nvSpPr>
          <p:cNvPr id="55" name="Google Shape;55;p59"/>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9"/>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9"/>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OBJECT_WITH_CAPTION_TEXT">
    <p:spTree>
      <p:nvGrpSpPr>
        <p:cNvPr id="1" name="Shape 58"/>
        <p:cNvGrpSpPr/>
        <p:nvPr/>
      </p:nvGrpSpPr>
      <p:grpSpPr>
        <a:xfrm>
          <a:off x="0" y="0"/>
          <a:ext cx="0" cy="0"/>
          <a:chOff x="0" y="0"/>
          <a:chExt cx="0" cy="0"/>
        </a:xfrm>
      </p:grpSpPr>
      <p:sp>
        <p:nvSpPr>
          <p:cNvPr id="59" name="Google Shape;59;p60"/>
          <p:cNvSpPr txBox="1">
            <a:spLocks noGrp="1"/>
          </p:cNvSpPr>
          <p:nvPr>
            <p:ph type="title"/>
          </p:nvPr>
        </p:nvSpPr>
        <p:spPr>
          <a:xfrm>
            <a:off x="457202"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0"/>
          <p:cNvSpPr txBox="1">
            <a:spLocks noGrp="1"/>
          </p:cNvSpPr>
          <p:nvPr>
            <p:ph type="body" idx="1"/>
          </p:nvPr>
        </p:nvSpPr>
        <p:spPr>
          <a:xfrm>
            <a:off x="3575050" y="273054"/>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0"/>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0"/>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0"/>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0"/>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65"/>
        <p:cNvGrpSpPr/>
        <p:nvPr/>
      </p:nvGrpSpPr>
      <p:grpSpPr>
        <a:xfrm>
          <a:off x="0" y="0"/>
          <a:ext cx="0" cy="0"/>
          <a:chOff x="0" y="0"/>
          <a:chExt cx="0" cy="0"/>
        </a:xfrm>
      </p:grpSpPr>
      <p:sp>
        <p:nvSpPr>
          <p:cNvPr id="66" name="Google Shape;66;p6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1"/>
          <p:cNvSpPr>
            <a:spLocks noGrp="1"/>
          </p:cNvSpPr>
          <p:nvPr>
            <p:ph type="pic" idx="2"/>
          </p:nvPr>
        </p:nvSpPr>
        <p:spPr>
          <a:xfrm>
            <a:off x="1792288" y="612775"/>
            <a:ext cx="5486400" cy="4114800"/>
          </a:xfrm>
          <a:prstGeom prst="rect">
            <a:avLst/>
          </a:prstGeom>
          <a:noFill/>
          <a:ln>
            <a:noFill/>
          </a:ln>
        </p:spPr>
      </p:sp>
      <p:sp>
        <p:nvSpPr>
          <p:cNvPr id="68" name="Google Shape;68;p6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1"/>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1"/>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1"/>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72"/>
        <p:cNvGrpSpPr/>
        <p:nvPr/>
      </p:nvGrpSpPr>
      <p:grpSpPr>
        <a:xfrm>
          <a:off x="0" y="0"/>
          <a:ext cx="0" cy="0"/>
          <a:chOff x="0" y="0"/>
          <a:chExt cx="0" cy="0"/>
        </a:xfrm>
      </p:grpSpPr>
      <p:sp>
        <p:nvSpPr>
          <p:cNvPr id="73" name="Google Shape;73;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2"/>
          <p:cNvSpPr txBox="1">
            <a:spLocks noGrp="1"/>
          </p:cNvSpPr>
          <p:nvPr>
            <p:ph type="body" idx="1"/>
          </p:nvPr>
        </p:nvSpPr>
        <p:spPr>
          <a:xfrm rot="5400000">
            <a:off x="2309019" y="-251615"/>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2"/>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2"/>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2"/>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7000">
              <a:srgbClr val="B291D3">
                <a:alpha val="37000"/>
              </a:srgbClr>
            </a:gs>
            <a:gs pos="100000">
              <a:srgbClr val="FF66FF">
                <a:alpha val="75686"/>
              </a:srgbClr>
            </a:gs>
          </a:gsLst>
          <a:path path="circle">
            <a:fillToRect l="100000" t="100000"/>
          </a:path>
          <a:tileRect/>
        </a:gra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7000">
              <a:srgbClr val="B291D3">
                <a:alpha val="37000"/>
              </a:srgbClr>
            </a:gs>
            <a:gs pos="100000">
              <a:srgbClr val="FF66FF">
                <a:alpha val="75686"/>
              </a:srgbClr>
            </a:gs>
          </a:gsLst>
          <a:path path="circle">
            <a:fillToRect l="100000" t="100000"/>
          </a:path>
          <a:tileRect/>
        </a:gradFill>
        <a:effectLst/>
      </p:bgPr>
    </p:bg>
    <p:spTree>
      <p:nvGrpSpPr>
        <p:cNvPr id="1" name="Shape 84"/>
        <p:cNvGrpSpPr/>
        <p:nvPr/>
      </p:nvGrpSpPr>
      <p:grpSpPr>
        <a:xfrm>
          <a:off x="0" y="0"/>
          <a:ext cx="0" cy="0"/>
          <a:chOff x="0" y="0"/>
          <a:chExt cx="0" cy="0"/>
        </a:xfrm>
      </p:grpSpPr>
      <p:sp>
        <p:nvSpPr>
          <p:cNvPr id="85" name="Google Shape;85;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30"/>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30"/>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30"/>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30"/>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7000">
              <a:srgbClr val="B291D3">
                <a:alpha val="37000"/>
              </a:srgbClr>
            </a:gs>
            <a:gs pos="100000">
              <a:srgbClr val="FF66FF">
                <a:alpha val="75686"/>
              </a:srgbClr>
            </a:gs>
          </a:gsLst>
          <a:path path="circle">
            <a:fillToRect l="100000" t="100000"/>
          </a:path>
          <a:tileRect/>
        </a:gradFill>
        <a:effectLst/>
      </p:bgPr>
    </p:bg>
    <p:spTree>
      <p:nvGrpSpPr>
        <p:cNvPr id="1" name="Shape 159"/>
        <p:cNvGrpSpPr/>
        <p:nvPr/>
      </p:nvGrpSpPr>
      <p:grpSpPr>
        <a:xfrm>
          <a:off x="0" y="0"/>
          <a:ext cx="0" cy="0"/>
          <a:chOff x="0" y="0"/>
          <a:chExt cx="0" cy="0"/>
        </a:xfrm>
      </p:grpSpPr>
      <p:sp>
        <p:nvSpPr>
          <p:cNvPr id="160" name="Google Shape;160;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1" name="Google Shape;161;p33"/>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2" name="Google Shape;162;p33"/>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p33"/>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p33"/>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41.png"/><Relationship Id="rId18" Type="http://schemas.openxmlformats.org/officeDocument/2006/relationships/customXml" Target="../ink/ink8.xml"/><Relationship Id="rId3" Type="http://schemas.openxmlformats.org/officeDocument/2006/relationships/image" Target="../media/image36.png"/><Relationship Id="rId21" Type="http://schemas.openxmlformats.org/officeDocument/2006/relationships/image" Target="../media/image45.png"/><Relationship Id="rId7" Type="http://schemas.openxmlformats.org/officeDocument/2006/relationships/image" Target="../media/image38.png"/><Relationship Id="rId12" Type="http://schemas.openxmlformats.org/officeDocument/2006/relationships/customXml" Target="../ink/ink5.xml"/><Relationship Id="rId17" Type="http://schemas.openxmlformats.org/officeDocument/2006/relationships/image" Target="../media/image43.png"/><Relationship Id="rId25" Type="http://schemas.openxmlformats.org/officeDocument/2006/relationships/image" Target="../media/image47.png"/><Relationship Id="rId2" Type="http://schemas.openxmlformats.org/officeDocument/2006/relationships/notesSlide" Target="../notesSlides/notesSlide20.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12.xml"/><Relationship Id="rId6" Type="http://schemas.openxmlformats.org/officeDocument/2006/relationships/customXml" Target="../ink/ink2.xml"/><Relationship Id="rId11" Type="http://schemas.openxmlformats.org/officeDocument/2006/relationships/image" Target="../media/image40.png"/><Relationship Id="rId24" Type="http://schemas.openxmlformats.org/officeDocument/2006/relationships/customXml" Target="../ink/ink11.xml"/><Relationship Id="rId5" Type="http://schemas.openxmlformats.org/officeDocument/2006/relationships/image" Target="../media/image37.png"/><Relationship Id="rId15" Type="http://schemas.openxmlformats.org/officeDocument/2006/relationships/image" Target="../media/image42.png"/><Relationship Id="rId23" Type="http://schemas.openxmlformats.org/officeDocument/2006/relationships/image" Target="../media/image46.png"/><Relationship Id="rId10" Type="http://schemas.openxmlformats.org/officeDocument/2006/relationships/customXml" Target="../ink/ink4.xml"/><Relationship Id="rId19" Type="http://schemas.openxmlformats.org/officeDocument/2006/relationships/image" Target="../media/image44.png"/><Relationship Id="rId4" Type="http://schemas.openxmlformats.org/officeDocument/2006/relationships/customXml" Target="../ink/ink1.xml"/><Relationship Id="rId9" Type="http://schemas.openxmlformats.org/officeDocument/2006/relationships/image" Target="../media/image39.png"/><Relationship Id="rId14" Type="http://schemas.openxmlformats.org/officeDocument/2006/relationships/customXml" Target="../ink/ink6.xml"/><Relationship Id="rId22" Type="http://schemas.openxmlformats.org/officeDocument/2006/relationships/customXml" Target="../ink/ink10.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xml"/><Relationship Id="rId5" Type="http://schemas.openxmlformats.org/officeDocument/2006/relationships/image" Target="../media/image65.jpe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2.xml"/><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
          <p:cNvSpPr txBox="1">
            <a:spLocks noGrp="1"/>
          </p:cNvSpPr>
          <p:nvPr>
            <p:ph type="title"/>
          </p:nvPr>
        </p:nvSpPr>
        <p:spPr>
          <a:xfrm>
            <a:off x="0" y="-459432"/>
            <a:ext cx="9144000" cy="265030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l-GR" sz="3600" dirty="0" err="1"/>
              <a:t>Κλινικο</a:t>
            </a:r>
            <a:r>
              <a:rPr lang="el-GR" sz="3600" dirty="0"/>
              <a:t>-</a:t>
            </a:r>
            <a:r>
              <a:rPr lang="el-GR" sz="3600" dirty="0" err="1"/>
              <a:t>παθολογοανατομική</a:t>
            </a:r>
            <a:r>
              <a:rPr lang="el-GR" sz="3600" dirty="0"/>
              <a:t> συζήτηση </a:t>
            </a:r>
            <a:br>
              <a:rPr lang="el-GR" sz="3600" dirty="0"/>
            </a:br>
            <a:r>
              <a:rPr lang="el-GR" sz="3500" dirty="0"/>
              <a:t>περιστατικών νόσων ενδοκρινικού συστήματος</a:t>
            </a:r>
            <a:endParaRPr dirty="0"/>
          </a:p>
        </p:txBody>
      </p:sp>
      <p:sp>
        <p:nvSpPr>
          <p:cNvPr id="240" name="Google Shape;240;p1"/>
          <p:cNvSpPr txBox="1">
            <a:spLocks noGrp="1"/>
          </p:cNvSpPr>
          <p:nvPr>
            <p:ph type="body" idx="1"/>
          </p:nvPr>
        </p:nvSpPr>
        <p:spPr>
          <a:xfrm>
            <a:off x="0" y="4667126"/>
            <a:ext cx="9144000" cy="2650306"/>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endParaRPr dirty="0"/>
          </a:p>
          <a:p>
            <a:pPr marL="342900" lvl="0" indent="-139700" algn="l" rtl="0">
              <a:spcBef>
                <a:spcPts val="640"/>
              </a:spcBef>
              <a:spcAft>
                <a:spcPts val="0"/>
              </a:spcAft>
              <a:buClr>
                <a:schemeClr val="dk1"/>
              </a:buClr>
              <a:buSzPts val="3200"/>
              <a:buNone/>
            </a:pPr>
            <a:endParaRPr dirty="0"/>
          </a:p>
          <a:p>
            <a:pPr marL="342900" lvl="0" indent="-342900" algn="l" rtl="0">
              <a:spcBef>
                <a:spcPts val="500"/>
              </a:spcBef>
              <a:spcAft>
                <a:spcPts val="0"/>
              </a:spcAft>
              <a:buClr>
                <a:schemeClr val="dk1"/>
              </a:buClr>
              <a:buSzPts val="2500"/>
              <a:buChar char="•"/>
            </a:pPr>
            <a:r>
              <a:rPr lang="el-GR" sz="2500" dirty="0"/>
              <a:t>Ανδρέας  Χ. </a:t>
            </a:r>
            <a:r>
              <a:rPr lang="el-GR" sz="2500" dirty="0" err="1"/>
              <a:t>Λάζαρης</a:t>
            </a:r>
            <a:r>
              <a:rPr lang="el-GR" sz="2500" dirty="0"/>
              <a:t>, Ιατρός - </a:t>
            </a:r>
            <a:r>
              <a:rPr lang="el-GR" sz="2500" dirty="0" err="1"/>
              <a:t>Ιστοπαθολόγος</a:t>
            </a:r>
            <a:endParaRPr sz="2500" dirty="0"/>
          </a:p>
          <a:p>
            <a:pPr marL="342900" lvl="0" indent="-342900" algn="l" rtl="0">
              <a:spcBef>
                <a:spcPts val="500"/>
              </a:spcBef>
              <a:spcAft>
                <a:spcPts val="0"/>
              </a:spcAft>
              <a:buClr>
                <a:schemeClr val="dk1"/>
              </a:buClr>
              <a:buSzPts val="2500"/>
              <a:buChar char="•"/>
            </a:pPr>
            <a:r>
              <a:rPr lang="el-GR" sz="2500" dirty="0"/>
              <a:t>Χαράλαμπος  Χ. Μυλωνάς,  Ιατρός - </a:t>
            </a:r>
            <a:r>
              <a:rPr lang="el-GR" sz="2500" dirty="0" err="1"/>
              <a:t>Eιδικευόμενος</a:t>
            </a:r>
            <a:r>
              <a:rPr lang="el-GR" sz="2500" dirty="0"/>
              <a:t> Παθολογίας</a:t>
            </a:r>
            <a:endParaRPr dirty="0"/>
          </a:p>
        </p:txBody>
      </p:sp>
      <p:pic>
        <p:nvPicPr>
          <p:cNvPr id="241" name="Google Shape;241;p1"/>
          <p:cNvPicPr preferRelativeResize="0"/>
          <p:nvPr/>
        </p:nvPicPr>
        <p:blipFill rotWithShape="1">
          <a:blip r:embed="rId3">
            <a:alphaModFix/>
          </a:blip>
          <a:srcRect/>
          <a:stretch/>
        </p:blipFill>
        <p:spPr>
          <a:xfrm>
            <a:off x="124101" y="1501264"/>
            <a:ext cx="4024067" cy="4097418"/>
          </a:xfrm>
          <a:prstGeom prst="rect">
            <a:avLst/>
          </a:prstGeom>
          <a:noFill/>
          <a:ln>
            <a:noFill/>
          </a:ln>
        </p:spPr>
      </p:pic>
      <p:pic>
        <p:nvPicPr>
          <p:cNvPr id="2" name="Εικόνα 1">
            <a:extLst>
              <a:ext uri="{FF2B5EF4-FFF2-40B4-BE49-F238E27FC236}">
                <a16:creationId xmlns:a16="http://schemas.microsoft.com/office/drawing/2014/main" id="{86C19947-DE67-8572-791B-5CBB4D77EFF5}"/>
              </a:ext>
            </a:extLst>
          </p:cNvPr>
          <p:cNvPicPr>
            <a:picLocks noChangeAspect="1"/>
          </p:cNvPicPr>
          <p:nvPr/>
        </p:nvPicPr>
        <p:blipFill>
          <a:blip r:embed="rId4"/>
          <a:stretch>
            <a:fillRect/>
          </a:stretch>
        </p:blipFill>
        <p:spPr>
          <a:xfrm>
            <a:off x="4148168" y="1501264"/>
            <a:ext cx="4685305" cy="40974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9"/>
          <p:cNvSpPr txBox="1">
            <a:spLocks noGrp="1"/>
          </p:cNvSpPr>
          <p:nvPr>
            <p:ph type="title"/>
          </p:nvPr>
        </p:nvSpPr>
        <p:spPr>
          <a:xfrm>
            <a:off x="457200" y="-34441"/>
            <a:ext cx="8229600" cy="901544"/>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l-GR" sz="3500" dirty="0"/>
              <a:t>Συμπτώματα από </a:t>
            </a:r>
            <a:r>
              <a:rPr lang="el-GR" sz="3500" b="1" dirty="0"/>
              <a:t>μάζες τουρκικού εφιππίου</a:t>
            </a:r>
            <a:endParaRPr b="1" dirty="0"/>
          </a:p>
        </p:txBody>
      </p:sp>
      <p:pic>
        <p:nvPicPr>
          <p:cNvPr id="303" name="Google Shape;303;p9"/>
          <p:cNvPicPr preferRelativeResize="0"/>
          <p:nvPr/>
        </p:nvPicPr>
        <p:blipFill rotWithShape="1">
          <a:blip r:embed="rId3">
            <a:alphaModFix/>
          </a:blip>
          <a:srcRect/>
          <a:stretch/>
        </p:blipFill>
        <p:spPr>
          <a:xfrm>
            <a:off x="5148505" y="3279226"/>
            <a:ext cx="3774778" cy="3153105"/>
          </a:xfrm>
          <a:prstGeom prst="rect">
            <a:avLst/>
          </a:prstGeom>
          <a:noFill/>
          <a:ln>
            <a:noFill/>
          </a:ln>
        </p:spPr>
      </p:pic>
      <p:pic>
        <p:nvPicPr>
          <p:cNvPr id="304" name="Google Shape;304;p9"/>
          <p:cNvPicPr preferRelativeResize="0"/>
          <p:nvPr/>
        </p:nvPicPr>
        <p:blipFill rotWithShape="1">
          <a:blip r:embed="rId4">
            <a:alphaModFix/>
          </a:blip>
          <a:srcRect/>
          <a:stretch/>
        </p:blipFill>
        <p:spPr>
          <a:xfrm>
            <a:off x="231502" y="797189"/>
            <a:ext cx="4781932" cy="388517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0"/>
          <p:cNvSpPr txBox="1"/>
          <p:nvPr/>
        </p:nvSpPr>
        <p:spPr>
          <a:xfrm>
            <a:off x="0" y="583324"/>
            <a:ext cx="8820472" cy="82791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400" b="1" u="sng"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Ιστορικό: </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l-GR"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Γυναίκα 53 ετών προσέρχεται λόγω προοδευτικά επιδεινούμενης </a:t>
            </a:r>
            <a:r>
              <a:rPr lang="el-GR" sz="24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δύσπνοιας, δυσφαγίας</a:t>
            </a:r>
            <a:r>
              <a:rPr lang="el-GR"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καθώς και </a:t>
            </a:r>
            <a:r>
              <a:rPr lang="el-GR" sz="2400" dirty="0" err="1">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εκπνευστικού</a:t>
            </a:r>
            <a:r>
              <a:rPr lang="el-GR" sz="24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 συριγμού</a:t>
            </a:r>
            <a:r>
              <a:rPr lang="el-GR"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spcBef>
                <a:spcPts val="0"/>
              </a:spcBef>
              <a:spcAft>
                <a:spcPts val="0"/>
              </a:spcAft>
              <a:buNone/>
            </a:pPr>
            <a:endParaRPr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spcBef>
                <a:spcPts val="0"/>
              </a:spcBef>
              <a:spcAft>
                <a:spcPts val="0"/>
              </a:spcAft>
              <a:buNone/>
            </a:pPr>
            <a:r>
              <a:rPr lang="el-GR" sz="2400" b="1" u="sng"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Κλινική εξέταση:</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l-GR" sz="2400" b="1"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Ψηλαφητή </a:t>
            </a:r>
            <a:r>
              <a:rPr lang="el-GR" sz="2400" b="1" dirty="0">
                <a:solidFill>
                  <a:schemeClr val="dk1"/>
                </a:solidFill>
                <a:latin typeface="Calibri" panose="020F0502020204030204" pitchFamily="34" charset="0"/>
                <a:ea typeface="Calibri" panose="020F0502020204030204" pitchFamily="34" charset="0"/>
                <a:cs typeface="Calibri" panose="020F0502020204030204" pitchFamily="34" charset="0"/>
              </a:rPr>
              <a:t>διόγκωση </a:t>
            </a:r>
          </a:p>
          <a:p>
            <a:pPr marL="0" marR="0" lvl="0" indent="0" algn="l" rtl="0">
              <a:spcBef>
                <a:spcPts val="0"/>
              </a:spcBef>
              <a:spcAft>
                <a:spcPts val="0"/>
              </a:spcAft>
              <a:buNone/>
            </a:pPr>
            <a:r>
              <a:rPr lang="el-GR"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στην ανατομική </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l-GR"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περιοχή του </a:t>
            </a:r>
            <a:r>
              <a:rPr lang="el-GR" sz="24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θυρεοειδούς</a:t>
            </a:r>
            <a:r>
              <a:rPr lang="el-GR"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endParaRPr lang="en-US"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spcBef>
                <a:spcPts val="0"/>
              </a:spcBef>
              <a:spcAft>
                <a:spcPts val="0"/>
              </a:spcAft>
              <a:buNone/>
            </a:pPr>
            <a:r>
              <a:rPr lang="el-GR" sz="2400" dirty="0" err="1">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εκπνευστικός</a:t>
            </a:r>
            <a:r>
              <a:rPr lang="el-GR" sz="24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 </a:t>
            </a:r>
            <a:endParaRPr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l-GR" sz="24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σ</a:t>
            </a:r>
            <a:r>
              <a:rPr lang="el-GR" sz="24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υριγμός</a:t>
            </a:r>
            <a:r>
              <a:rPr lang="el-GR"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spcBef>
                <a:spcPts val="0"/>
              </a:spcBef>
              <a:spcAft>
                <a:spcPts val="0"/>
              </a:spcAft>
              <a:buNone/>
            </a:pPr>
            <a:r>
              <a:rPr lang="el-GR" sz="2400" b="1" u="sng"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Εργαστηριακός έλεγχος:</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2800"/>
              <a:buFont typeface="Arial"/>
              <a:buNone/>
            </a:pPr>
            <a:r>
              <a:rPr lang="el-GR" sz="24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TSH 2 </a:t>
            </a:r>
            <a:r>
              <a:rPr lang="el-GR" sz="24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mIU</a:t>
            </a:r>
            <a:r>
              <a:rPr lang="el-GR" sz="24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/L (</a:t>
            </a:r>
            <a:r>
              <a:rPr lang="el-GR" sz="24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φ.τ</a:t>
            </a:r>
            <a:r>
              <a:rPr lang="el-GR" sz="24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r>
              <a:rPr lang="el-GR" sz="24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0,5-5)</a:t>
            </a:r>
            <a:endParaRPr sz="24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2800"/>
              <a:buFont typeface="Arial"/>
              <a:buNone/>
            </a:pPr>
            <a:r>
              <a:rPr lang="el-GR" sz="2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FΤ4 1ng/dL   (</a:t>
            </a:r>
            <a:r>
              <a:rPr lang="el-GR" sz="2400" b="0" i="0" u="none" strike="noStrike" cap="none"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φ.τ</a:t>
            </a:r>
            <a:r>
              <a:rPr lang="el-GR" sz="2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n-US" sz="2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l-GR" sz="2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r>
              <a:rPr lang="el-GR" sz="2400" b="0" i="0" dirty="0">
                <a:solidFill>
                  <a:srgbClr val="202124"/>
                </a:solidFill>
                <a:latin typeface="Calibri" panose="020F0502020204030204" pitchFamily="34" charset="0"/>
                <a:ea typeface="Calibri" panose="020F0502020204030204" pitchFamily="34" charset="0"/>
                <a:cs typeface="Calibri" panose="020F0502020204030204" pitchFamily="34" charset="0"/>
                <a:sym typeface="arial"/>
              </a:rPr>
              <a:t>0,7-1,9)</a:t>
            </a:r>
            <a:endParaRPr sz="2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spcBef>
                <a:spcPts val="0"/>
              </a:spcBef>
              <a:spcAft>
                <a:spcPts val="0"/>
              </a:spcAft>
              <a:buNone/>
            </a:pPr>
            <a:endParaRPr sz="2400" i="0" strike="noStrike" cap="none" dirty="0">
              <a:solidFill>
                <a:srgbClr val="000000"/>
              </a:solidFill>
              <a:latin typeface="Arial"/>
              <a:ea typeface="Arial"/>
              <a:cs typeface="Arial"/>
              <a:sym typeface="Arial"/>
            </a:endParaRPr>
          </a:p>
          <a:p>
            <a:pPr marL="0" marR="0" lvl="0" indent="0" algn="l" rtl="0">
              <a:spcBef>
                <a:spcPts val="0"/>
              </a:spcBef>
              <a:spcAft>
                <a:spcPts val="0"/>
              </a:spcAft>
              <a:buNone/>
            </a:pPr>
            <a:endParaRPr sz="2400" dirty="0">
              <a:solidFill>
                <a:schemeClr val="dk1"/>
              </a:solidFill>
              <a:latin typeface="Arial"/>
              <a:ea typeface="Arial"/>
              <a:cs typeface="Arial"/>
              <a:sym typeface="Arial"/>
            </a:endParaRPr>
          </a:p>
          <a:p>
            <a:pPr marL="0" marR="0" lvl="0" indent="0" algn="l" rtl="0">
              <a:spcBef>
                <a:spcPts val="0"/>
              </a:spcBef>
              <a:spcAft>
                <a:spcPts val="0"/>
              </a:spcAft>
              <a:buNone/>
            </a:pPr>
            <a:endParaRPr sz="2400" dirty="0">
              <a:solidFill>
                <a:schemeClr val="dk1"/>
              </a:solidFill>
              <a:latin typeface="Arial"/>
              <a:ea typeface="Arial"/>
              <a:cs typeface="Arial"/>
              <a:sym typeface="Arial"/>
            </a:endParaRPr>
          </a:p>
          <a:p>
            <a:pPr marL="0" marR="0" lvl="0" indent="0" algn="l" rtl="0">
              <a:spcBef>
                <a:spcPts val="0"/>
              </a:spcBef>
              <a:spcAft>
                <a:spcPts val="0"/>
              </a:spcAft>
              <a:buNone/>
            </a:pPr>
            <a:endParaRPr sz="2200" dirty="0">
              <a:solidFill>
                <a:schemeClr val="dk1"/>
              </a:solidFill>
              <a:latin typeface="Arial"/>
              <a:ea typeface="Arial"/>
              <a:cs typeface="Arial"/>
              <a:sym typeface="Arial"/>
            </a:endParaRPr>
          </a:p>
          <a:p>
            <a:pPr marL="0" marR="0" lvl="0" indent="0" algn="l" rtl="0">
              <a:spcBef>
                <a:spcPts val="0"/>
              </a:spcBef>
              <a:spcAft>
                <a:spcPts val="0"/>
              </a:spcAft>
              <a:buNone/>
            </a:pPr>
            <a:endParaRPr sz="2200" dirty="0">
              <a:solidFill>
                <a:schemeClr val="dk1"/>
              </a:solidFill>
              <a:latin typeface="Arial"/>
              <a:ea typeface="Arial"/>
              <a:cs typeface="Arial"/>
              <a:sym typeface="Arial"/>
            </a:endParaRPr>
          </a:p>
          <a:p>
            <a:pPr marL="0" marR="0" lvl="0" indent="0" algn="l" rtl="0">
              <a:spcBef>
                <a:spcPts val="0"/>
              </a:spcBef>
              <a:spcAft>
                <a:spcPts val="0"/>
              </a:spcAft>
              <a:buNone/>
            </a:pPr>
            <a:endParaRPr sz="2400" dirty="0">
              <a:solidFill>
                <a:schemeClr val="dk1"/>
              </a:solidFill>
              <a:latin typeface="Arial"/>
              <a:ea typeface="Arial"/>
              <a:cs typeface="Arial"/>
              <a:sym typeface="Arial"/>
            </a:endParaRPr>
          </a:p>
          <a:p>
            <a:pPr marL="0" marR="0" lvl="0" indent="0" algn="l" rtl="0">
              <a:spcBef>
                <a:spcPts val="0"/>
              </a:spcBef>
              <a:spcAft>
                <a:spcPts val="0"/>
              </a:spcAft>
              <a:buNone/>
            </a:pPr>
            <a:endParaRPr sz="2400" dirty="0">
              <a:solidFill>
                <a:schemeClr val="dk1"/>
              </a:solidFill>
              <a:latin typeface="Arial"/>
              <a:ea typeface="Arial"/>
              <a:cs typeface="Arial"/>
              <a:sym typeface="Arial"/>
            </a:endParaRPr>
          </a:p>
        </p:txBody>
      </p:sp>
      <p:sp>
        <p:nvSpPr>
          <p:cNvPr id="311" name="Google Shape;311;p10"/>
          <p:cNvSpPr txBox="1">
            <a:spLocks noGrp="1"/>
          </p:cNvSpPr>
          <p:nvPr>
            <p:ph type="title"/>
          </p:nvPr>
        </p:nvSpPr>
        <p:spPr>
          <a:xfrm>
            <a:off x="457200" y="-27384"/>
            <a:ext cx="8229600" cy="79208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l-GR" dirty="0"/>
              <a:t>Περιστατικό 2ο</a:t>
            </a:r>
            <a:endParaRPr dirty="0"/>
          </a:p>
        </p:txBody>
      </p:sp>
      <p:pic>
        <p:nvPicPr>
          <p:cNvPr id="312" name="Google Shape;312;p10"/>
          <p:cNvPicPr preferRelativeResize="0"/>
          <p:nvPr/>
        </p:nvPicPr>
        <p:blipFill rotWithShape="1">
          <a:blip r:embed="rId3">
            <a:alphaModFix/>
          </a:blip>
          <a:srcRect/>
          <a:stretch/>
        </p:blipFill>
        <p:spPr>
          <a:xfrm>
            <a:off x="4185426" y="1890290"/>
            <a:ext cx="4845840" cy="451050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1"/>
          <p:cNvSpPr txBox="1">
            <a:spLocks noGrp="1"/>
          </p:cNvSpPr>
          <p:nvPr>
            <p:ph type="title"/>
          </p:nvPr>
        </p:nvSpPr>
        <p:spPr>
          <a:xfrm>
            <a:off x="0" y="-243408"/>
            <a:ext cx="91440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l-GR" sz="3200" dirty="0"/>
              <a:t>Αξονική και ιστολογική εικόνα θυρεοειδούς αδένα</a:t>
            </a:r>
            <a:endParaRPr sz="3200" dirty="0"/>
          </a:p>
        </p:txBody>
      </p:sp>
      <p:pic>
        <p:nvPicPr>
          <p:cNvPr id="318" name="Google Shape;318;p11"/>
          <p:cNvPicPr preferRelativeResize="0"/>
          <p:nvPr/>
        </p:nvPicPr>
        <p:blipFill rotWithShape="1">
          <a:blip r:embed="rId3">
            <a:alphaModFix/>
          </a:blip>
          <a:srcRect/>
          <a:stretch/>
        </p:blipFill>
        <p:spPr>
          <a:xfrm>
            <a:off x="189186" y="756745"/>
            <a:ext cx="3794228" cy="2993574"/>
          </a:xfrm>
          <a:prstGeom prst="rect">
            <a:avLst/>
          </a:prstGeom>
          <a:noFill/>
          <a:ln>
            <a:noFill/>
          </a:ln>
        </p:spPr>
      </p:pic>
      <p:pic>
        <p:nvPicPr>
          <p:cNvPr id="319" name="Google Shape;319;p11"/>
          <p:cNvPicPr preferRelativeResize="0"/>
          <p:nvPr/>
        </p:nvPicPr>
        <p:blipFill rotWithShape="1">
          <a:blip r:embed="rId4">
            <a:alphaModFix/>
          </a:blip>
          <a:srcRect/>
          <a:stretch/>
        </p:blipFill>
        <p:spPr>
          <a:xfrm>
            <a:off x="4605031" y="3894082"/>
            <a:ext cx="4318252" cy="2758965"/>
          </a:xfrm>
          <a:prstGeom prst="rect">
            <a:avLst/>
          </a:prstGeom>
          <a:noFill/>
          <a:ln>
            <a:noFill/>
          </a:ln>
        </p:spPr>
      </p:pic>
      <p:pic>
        <p:nvPicPr>
          <p:cNvPr id="320" name="Google Shape;320;p11"/>
          <p:cNvPicPr preferRelativeResize="0"/>
          <p:nvPr/>
        </p:nvPicPr>
        <p:blipFill rotWithShape="1">
          <a:blip r:embed="rId5">
            <a:alphaModFix/>
          </a:blip>
          <a:srcRect/>
          <a:stretch/>
        </p:blipFill>
        <p:spPr>
          <a:xfrm>
            <a:off x="204951" y="3878318"/>
            <a:ext cx="3767959" cy="2673865"/>
          </a:xfrm>
          <a:prstGeom prst="rect">
            <a:avLst/>
          </a:prstGeom>
          <a:noFill/>
          <a:ln>
            <a:noFill/>
          </a:ln>
        </p:spPr>
      </p:pic>
      <p:pic>
        <p:nvPicPr>
          <p:cNvPr id="321" name="Google Shape;321;p11"/>
          <p:cNvPicPr preferRelativeResize="0"/>
          <p:nvPr/>
        </p:nvPicPr>
        <p:blipFill rotWithShape="1">
          <a:blip r:embed="rId6">
            <a:alphaModFix/>
          </a:blip>
          <a:srcRect/>
          <a:stretch/>
        </p:blipFill>
        <p:spPr>
          <a:xfrm>
            <a:off x="4924331" y="550807"/>
            <a:ext cx="3778143" cy="32015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dissolve">
                                      <p:cBhvr>
                                        <p:cTn id="7" dur="500"/>
                                        <p:tgtEl>
                                          <p:spTgt spid="321"/>
                                        </p:tgtEl>
                                      </p:cBhvr>
                                    </p:animEffect>
                                  </p:childTnLst>
                                </p:cTn>
                              </p:par>
                              <p:par>
                                <p:cTn id="8" presetID="9" presetClass="entr" presetSubtype="0" fill="hold" nodeType="withEffect">
                                  <p:stCondLst>
                                    <p:cond delay="0"/>
                                  </p:stCondLst>
                                  <p:childTnLst>
                                    <p:set>
                                      <p:cBhvr>
                                        <p:cTn id="9" dur="1" fill="hold">
                                          <p:stCondLst>
                                            <p:cond delay="0"/>
                                          </p:stCondLst>
                                        </p:cTn>
                                        <p:tgtEl>
                                          <p:spTgt spid="319"/>
                                        </p:tgtEl>
                                        <p:attrNameLst>
                                          <p:attrName>style.visibility</p:attrName>
                                        </p:attrNameLst>
                                      </p:cBhvr>
                                      <p:to>
                                        <p:strVal val="visible"/>
                                      </p:to>
                                    </p:set>
                                    <p:animEffect transition="in" filter="dissolve">
                                      <p:cBhvr>
                                        <p:cTn id="10" dur="5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2"/>
          <p:cNvSpPr txBox="1"/>
          <p:nvPr/>
        </p:nvSpPr>
        <p:spPr>
          <a:xfrm>
            <a:off x="611560" y="692696"/>
            <a:ext cx="8136904" cy="5478423"/>
          </a:xfrm>
          <a:prstGeom prst="rect">
            <a:avLst/>
          </a:prstGeom>
          <a:noFill/>
          <a:ln>
            <a:noFill/>
          </a:ln>
        </p:spPr>
        <p:txBody>
          <a:bodyPr spcFirstLastPara="1" wrap="square" lIns="91425" tIns="45700" rIns="91425" bIns="45700" anchor="t" anchorCtr="0">
            <a:spAutoFit/>
          </a:bodyPr>
          <a:lstStyle/>
          <a:p>
            <a:pPr marL="342900" marR="0" lvl="0" indent="-184150" algn="l" rtl="0">
              <a:spcBef>
                <a:spcPts val="0"/>
              </a:spcBef>
              <a:spcAft>
                <a:spcPts val="0"/>
              </a:spcAft>
              <a:buClr>
                <a:schemeClr val="dk1"/>
              </a:buClr>
              <a:buSzPts val="2500"/>
              <a:buFont typeface="Calibri"/>
              <a:buNone/>
            </a:pPr>
            <a:endParaRPr sz="2500" dirty="0">
              <a:solidFill>
                <a:schemeClr val="dk1"/>
              </a:solidFill>
              <a:latin typeface="Arial"/>
              <a:ea typeface="Arial"/>
              <a:cs typeface="Arial"/>
              <a:sym typeface="Arial"/>
            </a:endParaRPr>
          </a:p>
          <a:p>
            <a:pPr marL="342900" marR="0" lvl="0" indent="-184150" algn="l" rtl="0">
              <a:spcBef>
                <a:spcPts val="0"/>
              </a:spcBef>
              <a:spcAft>
                <a:spcPts val="0"/>
              </a:spcAft>
              <a:buClr>
                <a:schemeClr val="dk1"/>
              </a:buClr>
              <a:buSzPts val="2500"/>
              <a:buFont typeface="Calibri"/>
              <a:buNone/>
            </a:pPr>
            <a:endParaRPr sz="2500"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2500"/>
              <a:buFont typeface="Arial"/>
              <a:buAutoNum type="arabicPeriod"/>
            </a:pPr>
            <a:r>
              <a:rPr lang="el-G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Τι παρατηρείτε στην αξονική;</a:t>
            </a:r>
            <a:endParaRP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342900" marR="0" lvl="0" indent="-184150" algn="l" rtl="0">
              <a:spcBef>
                <a:spcPts val="0"/>
              </a:spcBef>
              <a:spcAft>
                <a:spcPts val="0"/>
              </a:spcAft>
              <a:buClr>
                <a:schemeClr val="dk1"/>
              </a:buClr>
              <a:buSzPts val="2500"/>
              <a:buFont typeface="Calibri"/>
              <a:buNone/>
            </a:pPr>
            <a:endParaRP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342900" marR="0" lvl="0" indent="-184150" algn="l" rtl="0">
              <a:spcBef>
                <a:spcPts val="0"/>
              </a:spcBef>
              <a:spcAft>
                <a:spcPts val="0"/>
              </a:spcAft>
              <a:buClr>
                <a:schemeClr val="dk1"/>
              </a:buClr>
              <a:buSzPts val="2500"/>
              <a:buFont typeface="Calibri"/>
              <a:buNone/>
            </a:pPr>
            <a:endParaRP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342900" marR="0" lvl="0" indent="-184150" algn="l" rtl="0">
              <a:spcBef>
                <a:spcPts val="0"/>
              </a:spcBef>
              <a:spcAft>
                <a:spcPts val="0"/>
              </a:spcAft>
              <a:buClr>
                <a:schemeClr val="dk1"/>
              </a:buClr>
              <a:buSzPts val="2500"/>
              <a:buFont typeface="Calibri"/>
              <a:buNone/>
            </a:pPr>
            <a:endParaRP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342900" marR="0" lvl="0" indent="-184150" algn="l" rtl="0">
              <a:spcBef>
                <a:spcPts val="0"/>
              </a:spcBef>
              <a:spcAft>
                <a:spcPts val="0"/>
              </a:spcAft>
              <a:buClr>
                <a:schemeClr val="dk1"/>
              </a:buClr>
              <a:buSzPts val="2500"/>
              <a:buFont typeface="Calibri"/>
              <a:buNone/>
            </a:pPr>
            <a:endParaRP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342900" marR="0" lvl="0" indent="-342900" algn="l" rtl="0">
              <a:spcBef>
                <a:spcPts val="0"/>
              </a:spcBef>
              <a:spcAft>
                <a:spcPts val="0"/>
              </a:spcAft>
              <a:buClr>
                <a:schemeClr val="dk1"/>
              </a:buClr>
              <a:buSzPts val="2500"/>
            </a:pPr>
            <a:r>
              <a:rPr lang="el-G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2.  Ποια διατροφική έλλειψη μπορεί να οδηγήσει σε αυτήν την κατάσταση;</a:t>
            </a:r>
            <a:endParaRPr dirty="0">
              <a:latin typeface="Calibri" panose="020F0502020204030204" pitchFamily="34" charset="0"/>
              <a:ea typeface="Calibri" panose="020F0502020204030204" pitchFamily="34" charset="0"/>
              <a:cs typeface="Calibri" panose="020F0502020204030204" pitchFamily="34" charset="0"/>
            </a:endParaRPr>
          </a:p>
          <a:p>
            <a:pPr marL="342900" marR="0" lvl="0" indent="-184150" algn="l" rtl="0">
              <a:spcBef>
                <a:spcPts val="0"/>
              </a:spcBef>
              <a:spcAft>
                <a:spcPts val="0"/>
              </a:spcAft>
              <a:buClr>
                <a:schemeClr val="dk1"/>
              </a:buClr>
              <a:buSzPts val="2500"/>
              <a:buFont typeface="Calibri"/>
              <a:buNone/>
            </a:pPr>
            <a:endParaRP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342900" marR="0" lvl="0" indent="-184150" algn="l" rtl="0">
              <a:spcBef>
                <a:spcPts val="0"/>
              </a:spcBef>
              <a:spcAft>
                <a:spcPts val="0"/>
              </a:spcAft>
              <a:buClr>
                <a:schemeClr val="dk1"/>
              </a:buClr>
              <a:buSzPts val="2500"/>
              <a:buFont typeface="Calibri"/>
              <a:buNone/>
            </a:pPr>
            <a:endParaRP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342900" marR="0" lvl="0" indent="-184150" algn="l" rtl="0">
              <a:spcBef>
                <a:spcPts val="0"/>
              </a:spcBef>
              <a:spcAft>
                <a:spcPts val="0"/>
              </a:spcAft>
              <a:buClr>
                <a:schemeClr val="dk1"/>
              </a:buClr>
              <a:buSzPts val="2500"/>
              <a:buFont typeface="Calibri"/>
              <a:buNone/>
            </a:pPr>
            <a:endParaRP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342900" marR="0" lvl="0" indent="-184150" algn="l" rtl="0">
              <a:spcBef>
                <a:spcPts val="0"/>
              </a:spcBef>
              <a:spcAft>
                <a:spcPts val="0"/>
              </a:spcAft>
              <a:buClr>
                <a:schemeClr val="dk1"/>
              </a:buClr>
              <a:buSzPts val="2500"/>
              <a:buFont typeface="Calibri"/>
              <a:buNone/>
            </a:pPr>
            <a:endParaRP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342900" marR="0" lvl="0" indent="-342900" algn="l" rtl="0">
              <a:spcBef>
                <a:spcPts val="0"/>
              </a:spcBef>
              <a:spcAft>
                <a:spcPts val="0"/>
              </a:spcAft>
              <a:buClr>
                <a:schemeClr val="dk1"/>
              </a:buClr>
              <a:buSzPts val="2500"/>
            </a:pPr>
            <a:r>
              <a:rPr lang="el-G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3. Ποιες επιπλοκές μπορεί να εμφανιστούν;</a:t>
            </a:r>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
            <a:ext cx="9144000" cy="1008992"/>
          </a:xfrm>
        </p:spPr>
        <p:txBody>
          <a:bodyPr>
            <a:normAutofit fontScale="90000"/>
          </a:bodyPr>
          <a:lstStyle/>
          <a:p>
            <a:pPr algn="just"/>
            <a:r>
              <a:rPr lang="en-US" sz="2400" dirty="0">
                <a:effectLst>
                  <a:outerShdw blurRad="38100" dist="38100" dir="2700000" algn="tl">
                    <a:srgbClr val="000000">
                      <a:alpha val="43137"/>
                    </a:srgbClr>
                  </a:outerShdw>
                </a:effectLst>
              </a:rPr>
              <a:t>O</a:t>
            </a:r>
            <a:r>
              <a:rPr lang="el-GR" sz="2400" dirty="0" err="1">
                <a:effectLst>
                  <a:outerShdw blurRad="38100" dist="38100" dir="2700000" algn="tl">
                    <a:srgbClr val="000000">
                      <a:alpha val="43137"/>
                    </a:srgbClr>
                  </a:outerShdw>
                </a:effectLst>
              </a:rPr>
              <a:t>ζώδης</a:t>
            </a:r>
            <a:r>
              <a:rPr lang="el-GR" sz="2400" dirty="0">
                <a:effectLst>
                  <a:outerShdw blurRad="38100" dist="38100" dir="2700000" algn="tl">
                    <a:srgbClr val="000000">
                      <a:alpha val="43137"/>
                    </a:srgbClr>
                  </a:outerShdw>
                </a:effectLst>
              </a:rPr>
              <a:t> νόσος </a:t>
            </a:r>
            <a:r>
              <a:rPr lang="el-GR" sz="2400" dirty="0" err="1">
                <a:effectLst>
                  <a:outerShdw blurRad="38100" dist="38100" dir="2700000" algn="tl">
                    <a:srgbClr val="000000">
                      <a:alpha val="43137"/>
                    </a:srgbClr>
                  </a:outerShdw>
                </a:effectLst>
              </a:rPr>
              <a:t>θυρεοειδικών</a:t>
            </a:r>
            <a:r>
              <a:rPr lang="el-GR" sz="2400" dirty="0">
                <a:effectLst>
                  <a:outerShdw blurRad="38100" dist="38100" dir="2700000" algn="tl">
                    <a:srgbClr val="000000">
                      <a:alpha val="43137"/>
                    </a:srgbClr>
                  </a:outerShdw>
                </a:effectLst>
              </a:rPr>
              <a:t> θυλακίων (</a:t>
            </a:r>
            <a:r>
              <a:rPr lang="el-GR" sz="2400" dirty="0" err="1">
                <a:effectLst>
                  <a:outerShdw blurRad="38100" dist="38100" dir="2700000" algn="tl">
                    <a:srgbClr val="000000">
                      <a:alpha val="43137"/>
                    </a:srgbClr>
                  </a:outerShdw>
                </a:effectLst>
              </a:rPr>
              <a:t>πολυοζώδης</a:t>
            </a:r>
            <a:r>
              <a:rPr lang="el-GR" sz="2400" dirty="0">
                <a:effectLst>
                  <a:outerShdw blurRad="38100" dist="38100" dir="2700000" algn="tl">
                    <a:srgbClr val="000000">
                      <a:alpha val="43137"/>
                    </a:srgbClr>
                  </a:outerShdw>
                </a:effectLst>
              </a:rPr>
              <a:t> βρογχοκήλη)</a:t>
            </a:r>
            <a:br>
              <a:rPr lang="el-GR" sz="2400" dirty="0">
                <a:effectLst>
                  <a:outerShdw blurRad="38100" dist="38100" dir="2700000" algn="tl">
                    <a:srgbClr val="000000">
                      <a:alpha val="43137"/>
                    </a:srgbClr>
                  </a:outerShdw>
                </a:effectLst>
              </a:rPr>
            </a:br>
            <a:r>
              <a:rPr lang="el-GR" sz="2200" dirty="0"/>
              <a:t> Ιστολογικά, πολλαπλά , ποικίλου μεγέθους, διεσταλμένα θυλάκια, </a:t>
            </a:r>
            <a:r>
              <a:rPr lang="el-GR" sz="2200" dirty="0" err="1"/>
              <a:t>επενδεδυμένα</a:t>
            </a:r>
            <a:r>
              <a:rPr lang="el-GR" sz="2200" dirty="0"/>
              <a:t> από πεπλατυσμένο έως </a:t>
            </a:r>
            <a:r>
              <a:rPr lang="el-GR" sz="2200" dirty="0" err="1"/>
              <a:t>υπερπλαστικό</a:t>
            </a:r>
            <a:r>
              <a:rPr lang="el-GR" sz="2200" dirty="0"/>
              <a:t> επιθήλιο, με ή χωρίς εκφυλιστικές μεταβολές. </a:t>
            </a:r>
          </a:p>
        </p:txBody>
      </p:sp>
      <p:pic>
        <p:nvPicPr>
          <p:cNvPr id="4098" name="Picture 2" descr="C:\Users\User\Desktop\gallaries072318Bychkov08.jpg"/>
          <p:cNvPicPr>
            <a:picLocks noChangeAspect="1" noChangeArrowheads="1"/>
          </p:cNvPicPr>
          <p:nvPr/>
        </p:nvPicPr>
        <p:blipFill>
          <a:blip r:embed="rId3"/>
          <a:srcRect/>
          <a:stretch>
            <a:fillRect/>
          </a:stretch>
        </p:blipFill>
        <p:spPr bwMode="auto">
          <a:xfrm>
            <a:off x="262978" y="1058261"/>
            <a:ext cx="3671832" cy="3108624"/>
          </a:xfrm>
          <a:prstGeom prst="rect">
            <a:avLst/>
          </a:prstGeom>
          <a:noFill/>
        </p:spPr>
      </p:pic>
      <p:pic>
        <p:nvPicPr>
          <p:cNvPr id="4099" name="Picture 3" descr="C:\Users\User\Desktop\ThyroidNodularBychkov5-21.jpg"/>
          <p:cNvPicPr>
            <a:picLocks noChangeAspect="1" noChangeArrowheads="1"/>
          </p:cNvPicPr>
          <p:nvPr/>
        </p:nvPicPr>
        <p:blipFill>
          <a:blip r:embed="rId4"/>
          <a:srcRect/>
          <a:stretch>
            <a:fillRect/>
          </a:stretch>
        </p:blipFill>
        <p:spPr bwMode="auto">
          <a:xfrm>
            <a:off x="4393532" y="1012406"/>
            <a:ext cx="4341900" cy="3100388"/>
          </a:xfrm>
          <a:prstGeom prst="rect">
            <a:avLst/>
          </a:prstGeom>
          <a:noFill/>
        </p:spPr>
      </p:pic>
      <p:pic>
        <p:nvPicPr>
          <p:cNvPr id="4100" name="Picture 4" descr="C:\Users\User\Desktop\thyroidnodularSatturwar07n.jpg"/>
          <p:cNvPicPr>
            <a:picLocks noChangeAspect="1" noChangeArrowheads="1"/>
          </p:cNvPicPr>
          <p:nvPr/>
        </p:nvPicPr>
        <p:blipFill>
          <a:blip r:embed="rId5"/>
          <a:srcRect/>
          <a:stretch>
            <a:fillRect/>
          </a:stretch>
        </p:blipFill>
        <p:spPr bwMode="auto">
          <a:xfrm>
            <a:off x="627063" y="4324350"/>
            <a:ext cx="3106737" cy="2209800"/>
          </a:xfrm>
          <a:prstGeom prst="rect">
            <a:avLst/>
          </a:prstGeom>
          <a:noFill/>
        </p:spPr>
      </p:pic>
      <p:pic>
        <p:nvPicPr>
          <p:cNvPr id="4101" name="Picture 5" descr="C:\Users\User\Desktop\thyroidnodularSatturwar09.jpg"/>
          <p:cNvPicPr>
            <a:picLocks noChangeAspect="1" noChangeArrowheads="1"/>
          </p:cNvPicPr>
          <p:nvPr/>
        </p:nvPicPr>
        <p:blipFill>
          <a:blip r:embed="rId6"/>
          <a:srcRect/>
          <a:stretch>
            <a:fillRect/>
          </a:stretch>
        </p:blipFill>
        <p:spPr bwMode="auto">
          <a:xfrm>
            <a:off x="5122863" y="4236946"/>
            <a:ext cx="3068637" cy="239245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3"/>
          <p:cNvSpPr txBox="1"/>
          <p:nvPr/>
        </p:nvSpPr>
        <p:spPr>
          <a:xfrm>
            <a:off x="133350" y="0"/>
            <a:ext cx="9010650" cy="83317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2400" b="1" u="sng"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ΑΔΡΗ ΤΑΞΙΝΟΜΗΣΗ ΝΟΣΗΜΑΤΩΝ </a:t>
            </a:r>
            <a:r>
              <a:rPr lang="el-GR" sz="2400" b="1" u="sng" spc="3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ΘΥΡΕΟΕΙΔΟΥΣ</a:t>
            </a:r>
            <a:endParaRPr spc="3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457200" algn="l" rtl="0">
              <a:spcBef>
                <a:spcPts val="0"/>
              </a:spcBef>
              <a:spcAft>
                <a:spcPts val="0"/>
              </a:spcAft>
              <a:buClr>
                <a:schemeClr val="dk1"/>
              </a:buClr>
              <a:buSzPts val="2000"/>
              <a:buFont typeface="Arial"/>
              <a:buAutoNum type="arabicPeriod"/>
            </a:pPr>
            <a:r>
              <a:rPr lang="el-GR" sz="20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ΔΙΑΤΑΡΑΧΗ ΛΕΙΤΟΥΡΓΙΑΣ</a:t>
            </a:r>
            <a:endParaRPr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 ΥΠΟΘΥΡΕΟΕΙΔΙΣΜΟΣ</a:t>
            </a:r>
            <a:endParaRPr sz="20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 ΥΠΕΡΘΥΡΕΟΕΙΔΙΣΜΟΣ</a:t>
            </a:r>
            <a:endParaRPr sz="20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spcBef>
                <a:spcPts val="0"/>
              </a:spcBef>
              <a:spcAft>
                <a:spcPts val="0"/>
              </a:spcAft>
              <a:buNone/>
            </a:pP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2.    </a:t>
            </a:r>
            <a:r>
              <a:rPr lang="el-GR" sz="20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ΔΙΑΤΑΡΑΧΗ ΔΟΜΗΣ</a:t>
            </a:r>
            <a:endParaRPr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 ΠΟΛΥΟΖΩΔΗΣ ΒΡΟΓΧΟΚΗΛΗ</a:t>
            </a:r>
            <a:endParaRPr sz="20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 ΕΝΔΗΜΙΚΗ ΒΡΟΓΧΟΚΗΛΗ</a:t>
            </a:r>
            <a:endParaRPr sz="20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spcBef>
                <a:spcPts val="0"/>
              </a:spcBef>
              <a:spcAft>
                <a:spcPts val="0"/>
              </a:spcAft>
              <a:buNone/>
            </a:pP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3.    </a:t>
            </a:r>
            <a:r>
              <a:rPr lang="el-GR" sz="20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ΝΕΟΠΛΑΣΙΕΣ</a:t>
            </a:r>
            <a:endParaRPr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 </a:t>
            </a:r>
            <a:r>
              <a:rPr lang="el-GR" sz="20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ΘΗΛΩΔΕΣ ΚΑΡΚΙΝΩΜΑ </a:t>
            </a:r>
            <a:endParaRPr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l-GR" sz="20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                                - ΘΥΛΑΚΙΩΔΗΣ ΕΞΕΡΓΑΣΙΑ (ΑΔΕΝΩΜΑ - ΚΑΡΚΙΝΩΜΑ)</a:t>
            </a:r>
            <a:endParaRPr lang="en-US" sz="20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spcBef>
                <a:spcPts val="0"/>
              </a:spcBef>
              <a:spcAft>
                <a:spcPts val="0"/>
              </a:spcAft>
              <a:buNone/>
            </a:pPr>
            <a:r>
              <a:rPr lang="en-US" sz="20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 XAMH</a:t>
            </a:r>
            <a:r>
              <a:rPr lang="el-GR" sz="20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ΛΑ (ΠΤΩΧΑ) ΔΙΑΦΟΡΟΠΟΙΗΜΕΝΟ ΚΑΡΚΙΝΩΜΑ</a:t>
            </a:r>
            <a:endParaRPr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l-GR" sz="20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                                - ΜΥΕΛΟΕΙΔΕΣ ΚΑΡΚΙΝΩΜΑ</a:t>
            </a:r>
            <a:endParaRPr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l-GR" sz="20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                                - ΑΝΑΠΛΑΣΤΙΚΟ ΚΑΡΚΙΝΩΜΑ</a:t>
            </a:r>
            <a:endParaRPr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 ΛΕΜΦΩΜΑ</a:t>
            </a:r>
            <a:endParaRPr sz="20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spcBef>
                <a:spcPts val="0"/>
              </a:spcBef>
              <a:spcAft>
                <a:spcPts val="0"/>
              </a:spcAft>
              <a:buNone/>
            </a:pP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4.   </a:t>
            </a:r>
            <a:r>
              <a:rPr lang="el-GR" sz="20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ΘΥΡΕΟΕΙΔΙΚΗ ΟΦΘΑΛΜΟΠΑΘΕΙΑ</a:t>
            </a:r>
          </a:p>
          <a:p>
            <a:pPr marL="0" marR="0" lvl="0" indent="0" algn="l" rtl="0">
              <a:spcBef>
                <a:spcPts val="0"/>
              </a:spcBef>
              <a:spcAft>
                <a:spcPts val="0"/>
              </a:spcAft>
              <a:buNone/>
            </a:pPr>
            <a:endParaRPr sz="20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spcBef>
                <a:spcPts val="0"/>
              </a:spcBef>
              <a:spcAft>
                <a:spcPts val="0"/>
              </a:spcAft>
              <a:buNone/>
            </a:pP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5.   </a:t>
            </a:r>
            <a:r>
              <a:rPr lang="el-GR" sz="20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ΦΛΕΓΜΟΝΕΣ</a:t>
            </a:r>
            <a:endParaRPr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000" dirty="0">
              <a:solidFill>
                <a:schemeClr val="dk1"/>
              </a:solidFill>
              <a:latin typeface="Arial"/>
              <a:ea typeface="Arial"/>
              <a:cs typeface="Arial"/>
              <a:sym typeface="Arial"/>
            </a:endParaRPr>
          </a:p>
          <a:p>
            <a:pPr marL="0" marR="0" lvl="0" indent="0" algn="l" rtl="0">
              <a:spcBef>
                <a:spcPts val="0"/>
              </a:spcBef>
              <a:spcAft>
                <a:spcPts val="0"/>
              </a:spcAft>
              <a:buNone/>
            </a:pPr>
            <a:endParaRPr sz="2500" dirty="0">
              <a:solidFill>
                <a:schemeClr val="dk1"/>
              </a:solidFill>
              <a:latin typeface="Arial"/>
              <a:ea typeface="Arial"/>
              <a:cs typeface="Arial"/>
              <a:sym typeface="Arial"/>
            </a:endParaRPr>
          </a:p>
          <a:p>
            <a:pPr marL="0" marR="0" lvl="0" indent="0" algn="l" rtl="0">
              <a:spcBef>
                <a:spcPts val="0"/>
              </a:spcBef>
              <a:spcAft>
                <a:spcPts val="0"/>
              </a:spcAft>
              <a:buNone/>
            </a:pPr>
            <a:endParaRPr sz="2500" dirty="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4"/>
          <p:cNvSpPr txBox="1"/>
          <p:nvPr/>
        </p:nvSpPr>
        <p:spPr>
          <a:xfrm>
            <a:off x="288032" y="620688"/>
            <a:ext cx="8964488" cy="53245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l-GR" sz="2000" b="1" i="0" u="sng"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Ιστορικό: </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2000"/>
              <a:buFont typeface="Calibri"/>
              <a:buNone/>
            </a:pPr>
            <a:endParaRPr sz="2000" b="1" i="0" u="sng"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l-GR" sz="2000" i="0"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Άνδρας 40 ετών </a:t>
            </a:r>
            <a:r>
              <a:rPr lang="el-GR" sz="2000" i="0" strike="noStrike" cap="none"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διεκομίσθη</a:t>
            </a:r>
            <a:r>
              <a:rPr lang="el-GR" sz="2000" i="0"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λόγω </a:t>
            </a:r>
            <a:r>
              <a:rPr lang="el-GR" sz="2000" b="1" i="0"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μαύρων κενώσεων </a:t>
            </a:r>
            <a:r>
              <a:rPr lang="el-GR" sz="2000" i="0"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από ωρών και </a:t>
            </a:r>
            <a:r>
              <a:rPr lang="el-GR" sz="2000" i="0" strike="noStrike" cap="none"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αδυναμία</a:t>
            </a:r>
            <a:r>
              <a:rPr lang="el-GR" sz="2000" i="0"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Αναφέρει </a:t>
            </a:r>
            <a:r>
              <a:rPr lang="el-GR" sz="2000" i="0" strike="noStrike" cap="none"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διαρρο</a:t>
            </a:r>
            <a:r>
              <a:rPr lang="el-GR"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ϊ</a:t>
            </a:r>
            <a:r>
              <a:rPr lang="el-GR" sz="2000" i="0" strike="noStrike" cap="none"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κές κενώσεις </a:t>
            </a:r>
            <a:r>
              <a:rPr lang="el-GR" sz="2000" i="0"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από μηνών.</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2000"/>
              <a:buFont typeface="Calibri"/>
              <a:buNone/>
            </a:pPr>
            <a:endParaRPr sz="2000" b="1" i="0" u="sng"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l-GR" sz="2000" b="1" i="0" u="sng"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Κλινική εξέταση</a:t>
            </a:r>
            <a:r>
              <a:rPr lang="el-GR" sz="2000" b="1" u="sng"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2000"/>
              <a:buFont typeface="Calibri"/>
              <a:buNone/>
            </a:pPr>
            <a:endParaRPr sz="2000" b="1" u="sng"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l-GR" sz="20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Ωχρότητα</a:t>
            </a:r>
            <a:r>
              <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δέρματος και επιπεφυκότων. Δακτυλική εξέταση του ορθού, θετική για </a:t>
            </a:r>
            <a:r>
              <a:rPr lang="el-GR" sz="20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μέλαινα κένωση</a:t>
            </a:r>
            <a:r>
              <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l-GR" sz="2000" b="1" i="0" u="sng"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Εργαστηριακός έλεγχος:</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2000"/>
              <a:buFont typeface="Arial"/>
              <a:buNone/>
            </a:pPr>
            <a:r>
              <a:rPr lang="el-GR" sz="20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Αιματοκρίτης 21%    </a:t>
            </a:r>
            <a:r>
              <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l-GR" sz="20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φ.τ</a:t>
            </a:r>
            <a:r>
              <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36-45)</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2000"/>
              <a:buFont typeface="Arial"/>
              <a:buNone/>
            </a:pPr>
            <a:r>
              <a:rPr lang="el-GR" sz="2000" i="0" strike="noStrike" cap="none"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Αιμοσφαιρίνη 7g/dL </a:t>
            </a:r>
            <a:r>
              <a:rPr lang="el-GR" sz="2000" i="0"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l-GR" sz="2000" i="0" strike="noStrike" cap="none"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φ.τ</a:t>
            </a:r>
            <a:r>
              <a:rPr lang="el-GR" sz="2000" i="0"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n-US" sz="2000" i="0"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l-GR" sz="2000" i="0"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12-16)</a:t>
            </a:r>
            <a:endParaRPr sz="2000" i="0"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spcBef>
                <a:spcPts val="0"/>
              </a:spcBef>
              <a:spcAft>
                <a:spcPts val="0"/>
              </a:spcAft>
              <a:buNone/>
            </a:pPr>
            <a:endParaRP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342900" marR="0" lvl="0" indent="-215900" algn="l" rtl="0">
              <a:spcBef>
                <a:spcPts val="0"/>
              </a:spcBef>
              <a:spcAft>
                <a:spcPts val="0"/>
              </a:spcAft>
              <a:buClr>
                <a:schemeClr val="dk1"/>
              </a:buClr>
              <a:buSzPts val="2000"/>
              <a:buFont typeface="Calibri"/>
              <a:buNone/>
            </a:pPr>
            <a:endParaRP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2000"/>
              <a:buFont typeface="Calibri"/>
              <a:buNone/>
            </a:pPr>
            <a:endParaRPr sz="2000" b="1" i="0" u="sng"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dirty="0">
              <a:solidFill>
                <a:srgbClr val="000000"/>
              </a:solidFill>
              <a:latin typeface="Arial"/>
              <a:ea typeface="Arial"/>
              <a:cs typeface="Arial"/>
              <a:sym typeface="Arial"/>
            </a:endParaRPr>
          </a:p>
        </p:txBody>
      </p:sp>
      <p:sp>
        <p:nvSpPr>
          <p:cNvPr id="340" name="Google Shape;340;p14"/>
          <p:cNvSpPr txBox="1">
            <a:spLocks noGrp="1"/>
          </p:cNvSpPr>
          <p:nvPr>
            <p:ph type="title"/>
          </p:nvPr>
        </p:nvSpPr>
        <p:spPr>
          <a:xfrm>
            <a:off x="432048" y="-99392"/>
            <a:ext cx="7596336" cy="90872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l-GR" dirty="0"/>
              <a:t>Περιστατικό 3ο</a:t>
            </a:r>
            <a:endParaRPr dirty="0"/>
          </a:p>
        </p:txBody>
      </p:sp>
      <p:pic>
        <p:nvPicPr>
          <p:cNvPr id="341" name="Google Shape;341;p14"/>
          <p:cNvPicPr preferRelativeResize="0"/>
          <p:nvPr/>
        </p:nvPicPr>
        <p:blipFill rotWithShape="1">
          <a:blip r:embed="rId3">
            <a:alphaModFix/>
          </a:blip>
          <a:srcRect/>
          <a:stretch/>
        </p:blipFill>
        <p:spPr>
          <a:xfrm>
            <a:off x="4196579" y="3247292"/>
            <a:ext cx="4490221" cy="336305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5"/>
          <p:cNvSpPr txBox="1">
            <a:spLocks noGrp="1"/>
          </p:cNvSpPr>
          <p:nvPr>
            <p:ph type="title"/>
          </p:nvPr>
        </p:nvSpPr>
        <p:spPr>
          <a:xfrm>
            <a:off x="457200" y="-171400"/>
            <a:ext cx="8229600" cy="7619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500"/>
              <a:buFont typeface="Calibri"/>
              <a:buNone/>
            </a:pPr>
            <a:r>
              <a:rPr lang="el-GR" sz="2800" dirty="0" err="1"/>
              <a:t>Γαστροσκόπηση</a:t>
            </a:r>
            <a:r>
              <a:rPr lang="el-GR" sz="2800" dirty="0"/>
              <a:t> και αξονική τομογραφία</a:t>
            </a:r>
            <a:endParaRPr sz="2800" dirty="0"/>
          </a:p>
        </p:txBody>
      </p:sp>
      <p:pic>
        <p:nvPicPr>
          <p:cNvPr id="348" name="Google Shape;348;p15"/>
          <p:cNvPicPr preferRelativeResize="0"/>
          <p:nvPr/>
        </p:nvPicPr>
        <p:blipFill rotWithShape="1">
          <a:blip r:embed="rId3">
            <a:alphaModFix/>
          </a:blip>
          <a:srcRect/>
          <a:stretch/>
        </p:blipFill>
        <p:spPr>
          <a:xfrm>
            <a:off x="560884" y="455070"/>
            <a:ext cx="3134816" cy="2916780"/>
          </a:xfrm>
          <a:prstGeom prst="rect">
            <a:avLst/>
          </a:prstGeom>
          <a:noFill/>
          <a:ln>
            <a:noFill/>
          </a:ln>
        </p:spPr>
      </p:pic>
      <p:pic>
        <p:nvPicPr>
          <p:cNvPr id="349" name="Google Shape;349;p15"/>
          <p:cNvPicPr preferRelativeResize="0"/>
          <p:nvPr/>
        </p:nvPicPr>
        <p:blipFill rotWithShape="1">
          <a:blip r:embed="rId4">
            <a:alphaModFix/>
          </a:blip>
          <a:srcRect/>
          <a:stretch/>
        </p:blipFill>
        <p:spPr>
          <a:xfrm>
            <a:off x="5029200" y="438150"/>
            <a:ext cx="3448050" cy="3409950"/>
          </a:xfrm>
          <a:prstGeom prst="rect">
            <a:avLst/>
          </a:prstGeom>
          <a:noFill/>
          <a:ln>
            <a:noFill/>
          </a:ln>
        </p:spPr>
      </p:pic>
      <p:pic>
        <p:nvPicPr>
          <p:cNvPr id="350" name="Google Shape;350;p15"/>
          <p:cNvPicPr preferRelativeResize="0"/>
          <p:nvPr/>
        </p:nvPicPr>
        <p:blipFill rotWithShape="1">
          <a:blip r:embed="rId5">
            <a:alphaModFix/>
          </a:blip>
          <a:srcRect/>
          <a:stretch/>
        </p:blipFill>
        <p:spPr>
          <a:xfrm>
            <a:off x="4618438" y="3524250"/>
            <a:ext cx="4277912" cy="3105150"/>
          </a:xfrm>
          <a:prstGeom prst="rect">
            <a:avLst/>
          </a:prstGeom>
          <a:noFill/>
          <a:ln>
            <a:noFill/>
          </a:ln>
        </p:spPr>
      </p:pic>
      <p:pic>
        <p:nvPicPr>
          <p:cNvPr id="351" name="Google Shape;351;p15"/>
          <p:cNvPicPr preferRelativeResize="0"/>
          <p:nvPr/>
        </p:nvPicPr>
        <p:blipFill rotWithShape="1">
          <a:blip r:embed="rId6">
            <a:alphaModFix/>
          </a:blip>
          <a:srcRect/>
          <a:stretch/>
        </p:blipFill>
        <p:spPr>
          <a:xfrm>
            <a:off x="107504" y="3501008"/>
            <a:ext cx="4094658" cy="33212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dissolve">
                                      <p:cBhvr>
                                        <p:cTn id="7" dur="500"/>
                                        <p:tgtEl>
                                          <p:spTgt spid="349"/>
                                        </p:tgtEl>
                                      </p:cBhvr>
                                    </p:animEffect>
                                  </p:childTnLst>
                                </p:cTn>
                              </p:par>
                              <p:par>
                                <p:cTn id="8" presetID="9" presetClass="entr" presetSubtype="0" fill="hold" nodeType="withEffect">
                                  <p:stCondLst>
                                    <p:cond delay="0"/>
                                  </p:stCondLst>
                                  <p:childTnLst>
                                    <p:set>
                                      <p:cBhvr>
                                        <p:cTn id="9" dur="1" fill="hold">
                                          <p:stCondLst>
                                            <p:cond delay="0"/>
                                          </p:stCondLst>
                                        </p:cTn>
                                        <p:tgtEl>
                                          <p:spTgt spid="350"/>
                                        </p:tgtEl>
                                        <p:attrNameLst>
                                          <p:attrName>style.visibility</p:attrName>
                                        </p:attrNameLst>
                                      </p:cBhvr>
                                      <p:to>
                                        <p:strVal val="visible"/>
                                      </p:to>
                                    </p:set>
                                    <p:animEffect transition="in" filter="dissolve">
                                      <p:cBhvr>
                                        <p:cTn id="10" dur="5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6"/>
          <p:cNvSpPr txBox="1">
            <a:spLocks noGrp="1"/>
          </p:cNvSpPr>
          <p:nvPr>
            <p:ph type="title"/>
          </p:nvPr>
        </p:nvSpPr>
        <p:spPr>
          <a:xfrm>
            <a:off x="0" y="-1"/>
            <a:ext cx="3370997" cy="194310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l-GR" sz="2400" dirty="0">
                <a:effectLst>
                  <a:outerShdw blurRad="38100" dist="38100" dir="2700000" algn="tl">
                    <a:srgbClr val="000000">
                      <a:alpha val="43137"/>
                    </a:srgbClr>
                  </a:outerShdw>
                </a:effectLst>
              </a:rPr>
              <a:t>ΙΣΤΟΛΟΓΙΚΑ ΕΥΡΗΜΑΤΑ </a:t>
            </a:r>
            <a:br>
              <a:rPr lang="el-GR" sz="2400" dirty="0"/>
            </a:br>
            <a:r>
              <a:rPr lang="el-GR" sz="2400" dirty="0"/>
              <a:t>ΕΓΧΕΙΡΗΤΙΚΟΥ ΠΑΡΑΣΚΕΥΑΣΜΑΤΟΣ </a:t>
            </a:r>
            <a:r>
              <a:rPr lang="en-US" sz="2400" dirty="0"/>
              <a:t>WHIPPLE</a:t>
            </a:r>
            <a:endParaRPr sz="2400" dirty="0"/>
          </a:p>
        </p:txBody>
      </p:sp>
      <p:pic>
        <p:nvPicPr>
          <p:cNvPr id="358" name="Google Shape;358;p16"/>
          <p:cNvPicPr preferRelativeResize="0"/>
          <p:nvPr/>
        </p:nvPicPr>
        <p:blipFill rotWithShape="1">
          <a:blip r:embed="rId3">
            <a:alphaModFix/>
          </a:blip>
          <a:srcRect/>
          <a:stretch/>
        </p:blipFill>
        <p:spPr>
          <a:xfrm rot="5400000">
            <a:off x="6666395" y="4298797"/>
            <a:ext cx="2529286" cy="2098377"/>
          </a:xfrm>
          <a:prstGeom prst="rect">
            <a:avLst/>
          </a:prstGeom>
          <a:noFill/>
          <a:ln>
            <a:noFill/>
          </a:ln>
        </p:spPr>
      </p:pic>
      <p:pic>
        <p:nvPicPr>
          <p:cNvPr id="359" name="Google Shape;359;p16"/>
          <p:cNvPicPr preferRelativeResize="0"/>
          <p:nvPr/>
        </p:nvPicPr>
        <p:blipFill rotWithShape="1">
          <a:blip r:embed="rId4">
            <a:alphaModFix/>
          </a:blip>
          <a:srcRect/>
          <a:stretch/>
        </p:blipFill>
        <p:spPr>
          <a:xfrm>
            <a:off x="3345970" y="4068488"/>
            <a:ext cx="3444579" cy="2580109"/>
          </a:xfrm>
          <a:prstGeom prst="rect">
            <a:avLst/>
          </a:prstGeom>
          <a:noFill/>
          <a:ln>
            <a:noFill/>
          </a:ln>
        </p:spPr>
      </p:pic>
      <p:pic>
        <p:nvPicPr>
          <p:cNvPr id="360" name="Google Shape;360;p16"/>
          <p:cNvPicPr preferRelativeResize="0"/>
          <p:nvPr/>
        </p:nvPicPr>
        <p:blipFill rotWithShape="1">
          <a:blip r:embed="rId5">
            <a:alphaModFix/>
          </a:blip>
          <a:srcRect/>
          <a:stretch/>
        </p:blipFill>
        <p:spPr>
          <a:xfrm rot="5400000">
            <a:off x="-628650" y="2722837"/>
            <a:ext cx="4800600" cy="3009900"/>
          </a:xfrm>
          <a:prstGeom prst="rect">
            <a:avLst/>
          </a:prstGeom>
          <a:noFill/>
          <a:ln>
            <a:noFill/>
          </a:ln>
        </p:spPr>
      </p:pic>
      <p:pic>
        <p:nvPicPr>
          <p:cNvPr id="2050" name="Picture 2" descr="C:\Users\User\Desktop\pancreasgastrinomagonzalez01new.jpg"/>
          <p:cNvPicPr>
            <a:picLocks noChangeAspect="1" noChangeArrowheads="1"/>
          </p:cNvPicPr>
          <p:nvPr/>
        </p:nvPicPr>
        <p:blipFill>
          <a:blip r:embed="rId6"/>
          <a:srcRect/>
          <a:stretch>
            <a:fillRect/>
          </a:stretch>
        </p:blipFill>
        <p:spPr bwMode="auto">
          <a:xfrm>
            <a:off x="3710655" y="163774"/>
            <a:ext cx="4827594" cy="37977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7"/>
                                        </p:tgtEl>
                                        <p:attrNameLst>
                                          <p:attrName>style.visibility</p:attrName>
                                        </p:attrNameLst>
                                      </p:cBhvr>
                                      <p:to>
                                        <p:strVal val="visible"/>
                                      </p:to>
                                    </p:set>
                                    <p:animEffect transition="in" filter="fade">
                                      <p:cBhvr>
                                        <p:cTn id="7" dur="500"/>
                                        <p:tgtEl>
                                          <p:spTgt spid="357"/>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359"/>
                                        </p:tgtEl>
                                        <p:attrNameLst>
                                          <p:attrName>style.visibility</p:attrName>
                                        </p:attrNameLst>
                                      </p:cBhvr>
                                      <p:to>
                                        <p:strVal val="visible"/>
                                      </p:to>
                                    </p:set>
                                    <p:animEffect transition="in" filter="fade">
                                      <p:cBhvr>
                                        <p:cTn id="13" dur="500"/>
                                        <p:tgtEl>
                                          <p:spTgt spid="359"/>
                                        </p:tgtEl>
                                      </p:cBhvr>
                                    </p:animEffect>
                                  </p:childTnLst>
                                </p:cTn>
                              </p:par>
                              <p:par>
                                <p:cTn id="14" presetID="10" presetClass="entr" presetSubtype="0" fill="hold" nodeType="withEffect">
                                  <p:stCondLst>
                                    <p:cond delay="0"/>
                                  </p:stCondLst>
                                  <p:childTnLst>
                                    <p:set>
                                      <p:cBhvr>
                                        <p:cTn id="15" dur="1" fill="hold">
                                          <p:stCondLst>
                                            <p:cond delay="0"/>
                                          </p:stCondLst>
                                        </p:cTn>
                                        <p:tgtEl>
                                          <p:spTgt spid="358"/>
                                        </p:tgtEl>
                                        <p:attrNameLst>
                                          <p:attrName>style.visibility</p:attrName>
                                        </p:attrNameLst>
                                      </p:cBhvr>
                                      <p:to>
                                        <p:strVal val="visible"/>
                                      </p:to>
                                    </p:set>
                                    <p:animEffect transition="in" filter="fade">
                                      <p:cBhvr>
                                        <p:cTn id="16" dur="5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82639"/>
          </a:xfrm>
        </p:spPr>
        <p:txBody>
          <a:bodyPr>
            <a:noAutofit/>
          </a:bodyPr>
          <a:lstStyle/>
          <a:p>
            <a:pPr algn="just"/>
            <a:r>
              <a:rPr lang="el-GR" sz="2400" b="1" dirty="0"/>
              <a:t>Καλά διαφοροποιημένος </a:t>
            </a:r>
            <a:r>
              <a:rPr lang="el-GR" sz="2400" b="1" dirty="0" err="1"/>
              <a:t>νευροενδοκρινικός</a:t>
            </a:r>
            <a:r>
              <a:rPr lang="el-GR" sz="2400" b="1" dirty="0"/>
              <a:t> όγκος </a:t>
            </a:r>
            <a:r>
              <a:rPr lang="el-GR" sz="2000" dirty="0"/>
              <a:t>(θα μπορούσε να είναι </a:t>
            </a:r>
            <a:r>
              <a:rPr lang="el-GR" sz="2000" dirty="0" err="1"/>
              <a:t>γαστρίνωμα</a:t>
            </a:r>
            <a:r>
              <a:rPr lang="el-GR" sz="2000" dirty="0"/>
              <a:t>∙ </a:t>
            </a:r>
            <a:r>
              <a:rPr lang="el-GR" sz="2000" i="1" u="sng" dirty="0">
                <a:effectLst>
                  <a:outerShdw blurRad="38100" dist="38100" dir="2700000" algn="tl">
                    <a:srgbClr val="000000">
                      <a:alpha val="43137"/>
                    </a:srgbClr>
                  </a:outerShdw>
                </a:effectLst>
              </a:rPr>
              <a:t>κλινική όμως η διάγνωσή του</a:t>
            </a:r>
            <a:r>
              <a:rPr lang="el-GR" sz="2000" dirty="0"/>
              <a:t>): φωλιές και χορδές κυττάρων με χρωματίνη σαν αλατοπίπερο και </a:t>
            </a:r>
            <a:r>
              <a:rPr lang="el-GR" sz="2000" dirty="0" err="1"/>
              <a:t>αμφοφιλικό</a:t>
            </a:r>
            <a:r>
              <a:rPr lang="el-GR" sz="2000" dirty="0"/>
              <a:t> κυτταρόπλασμα.</a:t>
            </a:r>
          </a:p>
        </p:txBody>
      </p:sp>
      <p:pic>
        <p:nvPicPr>
          <p:cNvPr id="3074" name="Picture 2" descr="C:\Users\User\Desktop\pancreasgastrinomagonzalez02new.jpg"/>
          <p:cNvPicPr>
            <a:picLocks noChangeAspect="1" noChangeArrowheads="1"/>
          </p:cNvPicPr>
          <p:nvPr/>
        </p:nvPicPr>
        <p:blipFill>
          <a:blip r:embed="rId3"/>
          <a:srcRect/>
          <a:stretch>
            <a:fillRect/>
          </a:stretch>
        </p:blipFill>
        <p:spPr bwMode="auto">
          <a:xfrm>
            <a:off x="1071395" y="1119473"/>
            <a:ext cx="7089968" cy="555380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
          <p:cNvSpPr txBox="1">
            <a:spLocks noGrp="1"/>
          </p:cNvSpPr>
          <p:nvPr>
            <p:ph type="title"/>
          </p:nvPr>
        </p:nvSpPr>
        <p:spPr>
          <a:xfrm>
            <a:off x="-1332656" y="-243409"/>
            <a:ext cx="8229600" cy="1708651"/>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500"/>
              <a:buFont typeface="Calibri"/>
              <a:buNone/>
            </a:pPr>
            <a:r>
              <a:rPr lang="el-GR" sz="3500" dirty="0"/>
              <a:t>Βασικές γνώσεις</a:t>
            </a:r>
            <a:endParaRPr dirty="0"/>
          </a:p>
        </p:txBody>
      </p:sp>
      <p:sp>
        <p:nvSpPr>
          <p:cNvPr id="255" name="Google Shape;255;p3"/>
          <p:cNvSpPr txBox="1">
            <a:spLocks noGrp="1"/>
          </p:cNvSpPr>
          <p:nvPr>
            <p:ph type="body" idx="1"/>
          </p:nvPr>
        </p:nvSpPr>
        <p:spPr>
          <a:xfrm>
            <a:off x="5927074" y="4293096"/>
            <a:ext cx="3037413" cy="28083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600"/>
              <a:buNone/>
            </a:pPr>
            <a:r>
              <a:rPr lang="el-GR" sz="2600" b="1" u="sng" dirty="0"/>
              <a:t>Κλινική εξέταση</a:t>
            </a:r>
            <a:r>
              <a:rPr lang="el-GR" sz="2600" dirty="0"/>
              <a:t>: Επισκόπηση, επίκρουση, ψηλάφηση, ακρόαση.</a:t>
            </a:r>
            <a:endParaRPr dirty="0"/>
          </a:p>
          <a:p>
            <a:pPr marL="342900" lvl="0" indent="-177800" algn="l" rtl="0">
              <a:spcBef>
                <a:spcPts val="520"/>
              </a:spcBef>
              <a:spcAft>
                <a:spcPts val="0"/>
              </a:spcAft>
              <a:buClr>
                <a:schemeClr val="dk1"/>
              </a:buClr>
              <a:buSzPts val="2600"/>
              <a:buNone/>
            </a:pPr>
            <a:endParaRPr sz="2600" dirty="0"/>
          </a:p>
        </p:txBody>
      </p:sp>
      <p:sp>
        <p:nvSpPr>
          <p:cNvPr id="256" name="Google Shape;256;p3"/>
          <p:cNvSpPr txBox="1"/>
          <p:nvPr/>
        </p:nvSpPr>
        <p:spPr>
          <a:xfrm>
            <a:off x="231355" y="1465243"/>
            <a:ext cx="4373696" cy="221595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l-GR" sz="2400" b="1" i="0" u="sng" strike="noStrike" cap="none" dirty="0">
                <a:solidFill>
                  <a:schemeClr val="dk1"/>
                </a:solidFill>
                <a:latin typeface="Calibri"/>
                <a:ea typeface="Calibri"/>
                <a:cs typeface="Calibri"/>
                <a:sym typeface="Calibri"/>
              </a:rPr>
              <a:t>Ιστορικό</a:t>
            </a:r>
            <a:r>
              <a:rPr lang="el-GR" sz="2400" b="0" i="0" u="none" strike="noStrike" cap="none" dirty="0">
                <a:solidFill>
                  <a:schemeClr val="dk1"/>
                </a:solidFill>
                <a:latin typeface="Calibri"/>
                <a:ea typeface="Calibri"/>
                <a:cs typeface="Calibri"/>
                <a:sym typeface="Calibri"/>
              </a:rPr>
              <a:t>: Πληροφορίες που μπορεί να αποκομίσει ο ιατρός από την ασθενή και τους οικείους της σχετικά με το πρόβλημα της ασθενούς.</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257" name="Google Shape;257;p3"/>
          <p:cNvPicPr preferRelativeResize="0"/>
          <p:nvPr/>
        </p:nvPicPr>
        <p:blipFill rotWithShape="1">
          <a:blip r:embed="rId3">
            <a:alphaModFix/>
          </a:blip>
          <a:srcRect/>
          <a:stretch/>
        </p:blipFill>
        <p:spPr>
          <a:xfrm>
            <a:off x="5923220" y="226663"/>
            <a:ext cx="2893268" cy="3960440"/>
          </a:xfrm>
          <a:prstGeom prst="rect">
            <a:avLst/>
          </a:prstGeom>
          <a:noFill/>
          <a:ln>
            <a:noFill/>
          </a:ln>
        </p:spPr>
      </p:pic>
      <p:pic>
        <p:nvPicPr>
          <p:cNvPr id="258" name="Google Shape;258;p3"/>
          <p:cNvPicPr preferRelativeResize="0"/>
          <p:nvPr/>
        </p:nvPicPr>
        <p:blipFill rotWithShape="1">
          <a:blip r:embed="rId4">
            <a:alphaModFix/>
          </a:blip>
          <a:srcRect/>
          <a:stretch/>
        </p:blipFill>
        <p:spPr>
          <a:xfrm>
            <a:off x="219267" y="3491451"/>
            <a:ext cx="4399612" cy="248430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7"/>
          <p:cNvSpPr txBox="1"/>
          <p:nvPr/>
        </p:nvSpPr>
        <p:spPr>
          <a:xfrm>
            <a:off x="755576" y="1340768"/>
            <a:ext cx="7776864" cy="6986488"/>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Calibri"/>
              <a:buAutoNum type="arabicPeriod"/>
            </a:pPr>
            <a:r>
              <a:rPr lang="el-GR" sz="2800" dirty="0">
                <a:solidFill>
                  <a:schemeClr val="dk1"/>
                </a:solidFill>
                <a:latin typeface="Calibri"/>
                <a:ea typeface="Calibri"/>
                <a:cs typeface="Calibri"/>
                <a:sym typeface="Calibri"/>
              </a:rPr>
              <a:t>Ποιο είναι το νόσημα του ασθενούς;</a:t>
            </a:r>
            <a:endParaRPr dirty="0"/>
          </a:p>
          <a:p>
            <a:pPr marL="457200" marR="0" lvl="0" indent="-279400" algn="l" rtl="0">
              <a:spcBef>
                <a:spcPts val="0"/>
              </a:spcBef>
              <a:spcAft>
                <a:spcPts val="0"/>
              </a:spcAft>
              <a:buClr>
                <a:schemeClr val="dk1"/>
              </a:buClr>
              <a:buSzPts val="2800"/>
              <a:buFont typeface="Calibri"/>
              <a:buNone/>
            </a:pPr>
            <a:endParaRPr sz="2800" dirty="0">
              <a:solidFill>
                <a:schemeClr val="dk1"/>
              </a:solidFill>
              <a:latin typeface="Calibri"/>
              <a:ea typeface="Calibri"/>
              <a:cs typeface="Calibri"/>
              <a:sym typeface="Calibri"/>
            </a:endParaRPr>
          </a:p>
          <a:p>
            <a:pPr marL="457200" marR="0" lvl="0" indent="-279400" algn="l" rtl="0">
              <a:spcBef>
                <a:spcPts val="0"/>
              </a:spcBef>
              <a:spcAft>
                <a:spcPts val="0"/>
              </a:spcAft>
              <a:buClr>
                <a:schemeClr val="dk1"/>
              </a:buClr>
              <a:buSzPts val="2800"/>
              <a:buFont typeface="Calibri"/>
              <a:buNone/>
            </a:pPr>
            <a:endParaRPr sz="2800" dirty="0">
              <a:solidFill>
                <a:schemeClr val="dk1"/>
              </a:solidFill>
              <a:latin typeface="Calibri"/>
              <a:ea typeface="Calibri"/>
              <a:cs typeface="Calibri"/>
              <a:sym typeface="Calibri"/>
            </a:endParaRPr>
          </a:p>
          <a:p>
            <a:pPr marL="457200" marR="0" lvl="0" indent="-279400" algn="l" rtl="0">
              <a:spcBef>
                <a:spcPts val="0"/>
              </a:spcBef>
              <a:spcAft>
                <a:spcPts val="0"/>
              </a:spcAft>
              <a:buClr>
                <a:schemeClr val="dk1"/>
              </a:buClr>
              <a:buSzPts val="2800"/>
              <a:buFont typeface="Calibri"/>
              <a:buNone/>
            </a:pPr>
            <a:endParaRPr sz="2800"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800"/>
            </a:pPr>
            <a:r>
              <a:rPr lang="en-US" sz="2800" dirty="0">
                <a:solidFill>
                  <a:schemeClr val="dk1"/>
                </a:solidFill>
                <a:latin typeface="Calibri"/>
                <a:ea typeface="Calibri"/>
                <a:cs typeface="Calibri"/>
                <a:sym typeface="Calibri"/>
              </a:rPr>
              <a:t>2.   </a:t>
            </a:r>
            <a:r>
              <a:rPr lang="el-GR" sz="2800" dirty="0">
                <a:solidFill>
                  <a:schemeClr val="dk1"/>
                </a:solidFill>
                <a:latin typeface="Calibri"/>
                <a:ea typeface="Calibri"/>
                <a:cs typeface="Calibri"/>
                <a:sym typeface="Calibri"/>
              </a:rPr>
              <a:t>Γιατί ο ασθενής εμφάνιζε διαρροϊκές κενώσεις;</a:t>
            </a:r>
            <a:endParaRPr dirty="0"/>
          </a:p>
          <a:p>
            <a:pPr marL="457200" marR="0" lvl="0" indent="-279400" algn="l" rtl="0">
              <a:spcBef>
                <a:spcPts val="0"/>
              </a:spcBef>
              <a:spcAft>
                <a:spcPts val="0"/>
              </a:spcAft>
              <a:buClr>
                <a:schemeClr val="dk1"/>
              </a:buClr>
              <a:buSzPts val="2800"/>
              <a:buFont typeface="Calibri"/>
              <a:buNone/>
            </a:pPr>
            <a:endParaRPr sz="2800" dirty="0">
              <a:solidFill>
                <a:schemeClr val="dk1"/>
              </a:solidFill>
              <a:latin typeface="Calibri"/>
              <a:ea typeface="Calibri"/>
              <a:cs typeface="Calibri"/>
              <a:sym typeface="Calibri"/>
            </a:endParaRPr>
          </a:p>
          <a:p>
            <a:pPr marL="457200" marR="0" lvl="0" indent="-279400" algn="l" rtl="0">
              <a:spcBef>
                <a:spcPts val="0"/>
              </a:spcBef>
              <a:spcAft>
                <a:spcPts val="0"/>
              </a:spcAft>
              <a:buClr>
                <a:schemeClr val="dk1"/>
              </a:buClr>
              <a:buSzPts val="2800"/>
              <a:buFont typeface="Calibri"/>
              <a:buNone/>
            </a:pPr>
            <a:endParaRPr sz="2800"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800"/>
            </a:pPr>
            <a:endParaRPr lang="en-US" sz="2800"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800"/>
            </a:pPr>
            <a:r>
              <a:rPr lang="en-US" sz="2800" dirty="0">
                <a:solidFill>
                  <a:schemeClr val="dk1"/>
                </a:solidFill>
                <a:latin typeface="Calibri"/>
                <a:ea typeface="Calibri"/>
                <a:cs typeface="Calibri"/>
                <a:sym typeface="Calibri"/>
              </a:rPr>
              <a:t>3.   </a:t>
            </a:r>
            <a:r>
              <a:rPr lang="el-GR" sz="2800" dirty="0">
                <a:solidFill>
                  <a:schemeClr val="dk1"/>
                </a:solidFill>
                <a:latin typeface="Calibri"/>
                <a:ea typeface="Calibri"/>
                <a:cs typeface="Calibri"/>
                <a:sym typeface="Calibri"/>
              </a:rPr>
              <a:t>Πώς θα προσεγγίσουμε θεραπευτικά τον ασθενή μας; </a:t>
            </a:r>
            <a:endParaRPr dirty="0"/>
          </a:p>
          <a:p>
            <a:pPr marL="457200" marR="0" lvl="0" indent="-279400" algn="l" rtl="0">
              <a:spcBef>
                <a:spcPts val="0"/>
              </a:spcBef>
              <a:spcAft>
                <a:spcPts val="0"/>
              </a:spcAft>
              <a:buClr>
                <a:schemeClr val="dk1"/>
              </a:buClr>
              <a:buSzPts val="2800"/>
              <a:buFont typeface="Calibri"/>
              <a:buNone/>
            </a:pPr>
            <a:endParaRPr sz="2800" dirty="0">
              <a:solidFill>
                <a:schemeClr val="dk1"/>
              </a:solidFill>
              <a:latin typeface="Calibri"/>
              <a:ea typeface="Calibri"/>
              <a:cs typeface="Calibri"/>
              <a:sym typeface="Calibri"/>
            </a:endParaRPr>
          </a:p>
          <a:p>
            <a:pPr marL="457200" marR="0" lvl="0" indent="-279400" algn="l" rtl="0">
              <a:spcBef>
                <a:spcPts val="0"/>
              </a:spcBef>
              <a:spcAft>
                <a:spcPts val="0"/>
              </a:spcAft>
              <a:buClr>
                <a:schemeClr val="dk1"/>
              </a:buClr>
              <a:buSzPts val="2800"/>
              <a:buFont typeface="Calibri"/>
              <a:buNone/>
            </a:pPr>
            <a:endParaRPr sz="2800" dirty="0">
              <a:solidFill>
                <a:schemeClr val="dk1"/>
              </a:solidFill>
              <a:latin typeface="Calibri"/>
              <a:ea typeface="Calibri"/>
              <a:cs typeface="Calibri"/>
              <a:sym typeface="Calibri"/>
            </a:endParaRPr>
          </a:p>
          <a:p>
            <a:pPr marL="457200" marR="0" lvl="0" indent="-279400" algn="l" rtl="0">
              <a:spcBef>
                <a:spcPts val="0"/>
              </a:spcBef>
              <a:spcAft>
                <a:spcPts val="0"/>
              </a:spcAft>
              <a:buClr>
                <a:schemeClr val="dk1"/>
              </a:buClr>
              <a:buSzPts val="2800"/>
              <a:buFont typeface="Calibri"/>
              <a:buNone/>
            </a:pPr>
            <a:endParaRPr sz="2800" dirty="0">
              <a:solidFill>
                <a:schemeClr val="dk1"/>
              </a:solidFill>
              <a:latin typeface="Calibri"/>
              <a:ea typeface="Calibri"/>
              <a:cs typeface="Calibri"/>
              <a:sym typeface="Calibri"/>
            </a:endParaRPr>
          </a:p>
          <a:p>
            <a:pPr marL="457200" marR="0" lvl="0" indent="-279400" algn="l" rtl="0">
              <a:spcBef>
                <a:spcPts val="0"/>
              </a:spcBef>
              <a:spcAft>
                <a:spcPts val="0"/>
              </a:spcAft>
              <a:buClr>
                <a:schemeClr val="dk1"/>
              </a:buClr>
              <a:buSzPts val="2800"/>
              <a:buFont typeface="Calibri"/>
              <a:buNone/>
            </a:pPr>
            <a:endParaRPr sz="2800" dirty="0">
              <a:solidFill>
                <a:schemeClr val="dk1"/>
              </a:solidFill>
              <a:latin typeface="Calibri"/>
              <a:ea typeface="Calibri"/>
              <a:cs typeface="Calibri"/>
              <a:sym typeface="Calibri"/>
            </a:endParaRPr>
          </a:p>
          <a:p>
            <a:pPr marL="457200" marR="0" lvl="0" indent="-279400" algn="l" rtl="0">
              <a:spcBef>
                <a:spcPts val="0"/>
              </a:spcBef>
              <a:spcAft>
                <a:spcPts val="0"/>
              </a:spcAft>
              <a:buClr>
                <a:schemeClr val="dk1"/>
              </a:buClr>
              <a:buSzPts val="2800"/>
              <a:buFont typeface="Calibri"/>
              <a:buNone/>
            </a:pPr>
            <a:endParaRPr sz="2800" dirty="0">
              <a:solidFill>
                <a:schemeClr val="dk1"/>
              </a:solidFill>
              <a:latin typeface="Calibri"/>
              <a:ea typeface="Calibri"/>
              <a:cs typeface="Calibri"/>
              <a:sym typeface="Calibri"/>
            </a:endParaRPr>
          </a:p>
          <a:p>
            <a:pPr marL="457200" marR="0" lvl="0" indent="-279400" algn="l" rtl="0">
              <a:spcBef>
                <a:spcPts val="0"/>
              </a:spcBef>
              <a:spcAft>
                <a:spcPts val="0"/>
              </a:spcAft>
              <a:buClr>
                <a:schemeClr val="dk1"/>
              </a:buClr>
              <a:buSzPts val="2800"/>
              <a:buFont typeface="Calibri"/>
              <a:buNone/>
            </a:pPr>
            <a:endParaRPr sz="2800" dirty="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18"/>
          <p:cNvPicPr preferRelativeResize="0"/>
          <p:nvPr/>
        </p:nvPicPr>
        <p:blipFill rotWithShape="1">
          <a:blip r:embed="rId3">
            <a:alphaModFix/>
          </a:blip>
          <a:srcRect/>
          <a:stretch/>
        </p:blipFill>
        <p:spPr>
          <a:xfrm>
            <a:off x="1034513" y="428343"/>
            <a:ext cx="7137887" cy="5952985"/>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1026" name="Ink 2"/>
              <p14:cNvContentPartPr>
                <a14:cpLocks xmlns:a14="http://schemas.microsoft.com/office/drawing/2010/main" noRot="1" noChangeAspect="1" noEditPoints="1" noChangeArrowheads="1" noChangeShapeType="1"/>
              </p14:cNvContentPartPr>
              <p14:nvPr/>
            </p14:nvContentPartPr>
            <p14:xfrm>
              <a:off x="1325563" y="5151438"/>
              <a:ext cx="1181100" cy="168275"/>
            </p14:xfrm>
          </p:contentPart>
        </mc:Choice>
        <mc:Fallback xmlns="">
          <p:pic>
            <p:nvPicPr>
              <p:cNvPr id="1026" name="Ink 2"/>
              <p:cNvPicPr>
                <a:picLocks noRot="1" noChangeAspect="1" noEditPoints="1" noChangeArrowheads="1" noChangeShapeType="1"/>
              </p:cNvPicPr>
              <p:nvPr/>
            </p:nvPicPr>
            <p:blipFill>
              <a:blip r:embed="rId5"/>
              <a:stretch>
                <a:fillRect/>
              </a:stretch>
            </p:blipFill>
            <p:spPr>
              <a:xfrm>
                <a:off x="1309729" y="5091364"/>
                <a:ext cx="1212409" cy="28842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27" name="Ink 3"/>
              <p14:cNvContentPartPr>
                <a14:cpLocks xmlns:a14="http://schemas.microsoft.com/office/drawing/2010/main" noRot="1" noChangeAspect="1" noEditPoints="1" noChangeArrowheads="1" noChangeShapeType="1"/>
              </p14:cNvContentPartPr>
              <p14:nvPr/>
            </p14:nvContentPartPr>
            <p14:xfrm>
              <a:off x="1379538" y="5524500"/>
              <a:ext cx="777875" cy="92075"/>
            </p14:xfrm>
          </p:contentPart>
        </mc:Choice>
        <mc:Fallback xmlns="">
          <p:pic>
            <p:nvPicPr>
              <p:cNvPr id="1027" name="Ink 3"/>
              <p:cNvPicPr>
                <a:picLocks noRot="1" noChangeAspect="1" noEditPoints="1" noChangeArrowheads="1" noChangeShapeType="1"/>
              </p:cNvPicPr>
              <p:nvPr/>
            </p:nvPicPr>
            <p:blipFill>
              <a:blip r:embed="rId7"/>
              <a:stretch>
                <a:fillRect/>
              </a:stretch>
            </p:blipFill>
            <p:spPr>
              <a:xfrm>
                <a:off x="1363648" y="5460950"/>
                <a:ext cx="809293" cy="21917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28" name="Ink 4"/>
              <p14:cNvContentPartPr>
                <a14:cpLocks xmlns:a14="http://schemas.microsoft.com/office/drawing/2010/main" noRot="1" noChangeAspect="1" noEditPoints="1" noChangeArrowheads="1" noChangeShapeType="1"/>
              </p14:cNvContentPartPr>
              <p14:nvPr/>
            </p14:nvContentPartPr>
            <p14:xfrm>
              <a:off x="2187575" y="609600"/>
              <a:ext cx="166688" cy="214313"/>
            </p14:xfrm>
          </p:contentPart>
        </mc:Choice>
        <mc:Fallback xmlns="">
          <p:pic>
            <p:nvPicPr>
              <p:cNvPr id="1028" name="Ink 4"/>
              <p:cNvPicPr>
                <a:picLocks noRot="1" noChangeAspect="1" noEditPoints="1" noChangeArrowheads="1" noChangeShapeType="1"/>
              </p:cNvPicPr>
              <p:nvPr/>
            </p:nvPicPr>
            <p:blipFill>
              <a:blip r:embed="rId9"/>
              <a:stretch>
                <a:fillRect/>
              </a:stretch>
            </p:blipFill>
            <p:spPr>
              <a:xfrm>
                <a:off x="2171526" y="547968"/>
                <a:ext cx="198421" cy="33757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29" name="Ink 5"/>
              <p14:cNvContentPartPr>
                <a14:cpLocks xmlns:a14="http://schemas.microsoft.com/office/drawing/2010/main" noRot="1" noChangeAspect="1" noEditPoints="1" noChangeArrowheads="1" noChangeShapeType="1"/>
              </p14:cNvContentPartPr>
              <p14:nvPr/>
            </p14:nvContentPartPr>
            <p14:xfrm>
              <a:off x="5592763" y="625475"/>
              <a:ext cx="342900" cy="190500"/>
            </p14:xfrm>
          </p:contentPart>
        </mc:Choice>
        <mc:Fallback xmlns="">
          <p:pic>
            <p:nvPicPr>
              <p:cNvPr id="1029" name="Ink 5"/>
              <p:cNvPicPr>
                <a:picLocks noRot="1" noChangeAspect="1" noEditPoints="1" noChangeArrowheads="1" noChangeShapeType="1"/>
              </p:cNvPicPr>
              <p:nvPr/>
            </p:nvPicPr>
            <p:blipFill>
              <a:blip r:embed="rId11"/>
              <a:stretch>
                <a:fillRect/>
              </a:stretch>
            </p:blipFill>
            <p:spPr>
              <a:xfrm>
                <a:off x="5576948" y="565923"/>
                <a:ext cx="374171" cy="30960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30" name="Ink 6"/>
              <p14:cNvContentPartPr>
                <a14:cpLocks xmlns:a14="http://schemas.microsoft.com/office/drawing/2010/main" noRot="1" noChangeAspect="1" noEditPoints="1" noChangeArrowheads="1" noChangeShapeType="1"/>
              </p14:cNvContentPartPr>
              <p14:nvPr/>
            </p14:nvContentPartPr>
            <p14:xfrm>
              <a:off x="7323138" y="655638"/>
              <a:ext cx="419100" cy="168275"/>
            </p14:xfrm>
          </p:contentPart>
        </mc:Choice>
        <mc:Fallback xmlns="">
          <p:pic>
            <p:nvPicPr>
              <p:cNvPr id="1030" name="Ink 6"/>
              <p:cNvPicPr>
                <a:picLocks noRot="1" noChangeAspect="1" noEditPoints="1" noChangeArrowheads="1" noChangeShapeType="1"/>
              </p:cNvPicPr>
              <p:nvPr/>
            </p:nvPicPr>
            <p:blipFill>
              <a:blip r:embed="rId13"/>
              <a:stretch>
                <a:fillRect/>
              </a:stretch>
            </p:blipFill>
            <p:spPr>
              <a:xfrm>
                <a:off x="7307309" y="596286"/>
                <a:ext cx="450398" cy="28697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31" name="Ink 7"/>
              <p14:cNvContentPartPr>
                <a14:cpLocks xmlns:a14="http://schemas.microsoft.com/office/drawing/2010/main" noRot="1" noChangeAspect="1" noEditPoints="1" noChangeArrowheads="1" noChangeShapeType="1"/>
              </p14:cNvContentPartPr>
              <p14:nvPr/>
            </p14:nvContentPartPr>
            <p14:xfrm>
              <a:off x="4670425" y="5005388"/>
              <a:ext cx="633413" cy="92075"/>
            </p14:xfrm>
          </p:contentPart>
        </mc:Choice>
        <mc:Fallback xmlns="">
          <p:pic>
            <p:nvPicPr>
              <p:cNvPr id="1031" name="Ink 7"/>
              <p:cNvPicPr>
                <a:picLocks noRot="1" noChangeAspect="1" noEditPoints="1" noChangeArrowheads="1" noChangeShapeType="1"/>
              </p:cNvPicPr>
              <p:nvPr/>
            </p:nvPicPr>
            <p:blipFill>
              <a:blip r:embed="rId15"/>
              <a:stretch>
                <a:fillRect/>
              </a:stretch>
            </p:blipFill>
            <p:spPr>
              <a:xfrm>
                <a:off x="4654572" y="4943536"/>
                <a:ext cx="664759" cy="21577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32" name="Ink 8"/>
              <p14:cNvContentPartPr>
                <a14:cpLocks xmlns:a14="http://schemas.microsoft.com/office/drawing/2010/main" noRot="1" noChangeAspect="1" noEditPoints="1" noChangeArrowheads="1" noChangeShapeType="1"/>
              </p14:cNvContentPartPr>
              <p14:nvPr/>
            </p14:nvContentPartPr>
            <p14:xfrm>
              <a:off x="4678363" y="5334000"/>
              <a:ext cx="876300" cy="130175"/>
            </p14:xfrm>
          </p:contentPart>
        </mc:Choice>
        <mc:Fallback xmlns="">
          <p:pic>
            <p:nvPicPr>
              <p:cNvPr id="1032" name="Ink 8"/>
              <p:cNvPicPr>
                <a:picLocks noRot="1" noChangeAspect="1" noEditPoints="1" noChangeArrowheads="1" noChangeShapeType="1"/>
              </p:cNvPicPr>
              <p:nvPr/>
            </p:nvPicPr>
            <p:blipFill>
              <a:blip r:embed="rId17"/>
              <a:stretch>
                <a:fillRect/>
              </a:stretch>
            </p:blipFill>
            <p:spPr>
              <a:xfrm>
                <a:off x="4662528" y="5274024"/>
                <a:ext cx="907609" cy="250127"/>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33" name="Ink 9"/>
              <p14:cNvContentPartPr>
                <a14:cpLocks xmlns:a14="http://schemas.microsoft.com/office/drawing/2010/main" noRot="1" noChangeAspect="1" noEditPoints="1" noChangeArrowheads="1" noChangeShapeType="1"/>
              </p14:cNvContentPartPr>
              <p14:nvPr/>
            </p14:nvContentPartPr>
            <p14:xfrm>
              <a:off x="4664075" y="5676900"/>
              <a:ext cx="822325" cy="114300"/>
            </p14:xfrm>
          </p:contentPart>
        </mc:Choice>
        <mc:Fallback xmlns="">
          <p:pic>
            <p:nvPicPr>
              <p:cNvPr id="1033" name="Ink 9"/>
              <p:cNvPicPr>
                <a:picLocks noRot="1" noChangeAspect="1" noEditPoints="1" noChangeArrowheads="1" noChangeShapeType="1"/>
              </p:cNvPicPr>
              <p:nvPr/>
            </p:nvPicPr>
            <p:blipFill>
              <a:blip r:embed="rId19"/>
              <a:stretch>
                <a:fillRect/>
              </a:stretch>
            </p:blipFill>
            <p:spPr>
              <a:xfrm>
                <a:off x="4648240" y="5618927"/>
                <a:ext cx="853635" cy="23024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34" name="Ink 10"/>
              <p14:cNvContentPartPr>
                <a14:cpLocks xmlns:a14="http://schemas.microsoft.com/office/drawing/2010/main" noRot="1" noChangeAspect="1" noEditPoints="1" noChangeArrowheads="1" noChangeShapeType="1"/>
              </p14:cNvContentPartPr>
              <p14:nvPr/>
            </p14:nvContentPartPr>
            <p14:xfrm>
              <a:off x="6430963" y="5005388"/>
              <a:ext cx="679450" cy="123825"/>
            </p14:xfrm>
          </p:contentPart>
        </mc:Choice>
        <mc:Fallback xmlns="">
          <p:pic>
            <p:nvPicPr>
              <p:cNvPr id="1034" name="Ink 10"/>
              <p:cNvPicPr>
                <a:picLocks noRot="1" noChangeAspect="1" noEditPoints="1" noChangeArrowheads="1" noChangeShapeType="1"/>
              </p:cNvPicPr>
              <p:nvPr/>
            </p:nvPicPr>
            <p:blipFill>
              <a:blip r:embed="rId21"/>
              <a:stretch>
                <a:fillRect/>
              </a:stretch>
            </p:blipFill>
            <p:spPr>
              <a:xfrm>
                <a:off x="6415153" y="4946167"/>
                <a:ext cx="710710" cy="242266"/>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35" name="Ink 11"/>
              <p14:cNvContentPartPr>
                <a14:cpLocks xmlns:a14="http://schemas.microsoft.com/office/drawing/2010/main" noRot="1" noChangeAspect="1" noEditPoints="1" noChangeArrowheads="1" noChangeShapeType="1"/>
              </p14:cNvContentPartPr>
              <p14:nvPr/>
            </p14:nvContentPartPr>
            <p14:xfrm>
              <a:off x="6492875" y="5318125"/>
              <a:ext cx="860425" cy="100013"/>
            </p14:xfrm>
          </p:contentPart>
        </mc:Choice>
        <mc:Fallback xmlns="">
          <p:pic>
            <p:nvPicPr>
              <p:cNvPr id="1035" name="Ink 11"/>
              <p:cNvPicPr>
                <a:picLocks noRot="1" noChangeAspect="1" noEditPoints="1" noChangeArrowheads="1" noChangeShapeType="1"/>
              </p:cNvPicPr>
              <p:nvPr/>
            </p:nvPicPr>
            <p:blipFill>
              <a:blip r:embed="rId23"/>
              <a:stretch>
                <a:fillRect/>
              </a:stretch>
            </p:blipFill>
            <p:spPr>
              <a:xfrm>
                <a:off x="6477087" y="5256793"/>
                <a:ext cx="891641" cy="222677"/>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36" name="Ink 12"/>
              <p14:cNvContentPartPr>
                <a14:cpLocks xmlns:a14="http://schemas.microsoft.com/office/drawing/2010/main" noRot="1" noChangeAspect="1" noEditPoints="1" noChangeArrowheads="1" noChangeShapeType="1"/>
              </p14:cNvContentPartPr>
              <p14:nvPr/>
            </p14:nvContentPartPr>
            <p14:xfrm>
              <a:off x="6430963" y="5684838"/>
              <a:ext cx="846137" cy="130175"/>
            </p14:xfrm>
          </p:contentPart>
        </mc:Choice>
        <mc:Fallback xmlns="">
          <p:pic>
            <p:nvPicPr>
              <p:cNvPr id="1036" name="Ink 12"/>
              <p:cNvPicPr>
                <a:picLocks noRot="1" noChangeAspect="1" noEditPoints="1" noChangeArrowheads="1" noChangeShapeType="1"/>
              </p:cNvPicPr>
              <p:nvPr/>
            </p:nvPicPr>
            <p:blipFill>
              <a:blip r:embed="rId25"/>
              <a:stretch>
                <a:fillRect/>
              </a:stretch>
            </p:blipFill>
            <p:spPr>
              <a:xfrm>
                <a:off x="6414978" y="5617651"/>
                <a:ext cx="877745" cy="264549"/>
              </a:xfrm>
              <a:prstGeom prst="rect">
                <a:avLst/>
              </a:prstGeom>
            </p:spPr>
          </p:pic>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9"/>
          <p:cNvSpPr txBox="1"/>
          <p:nvPr/>
        </p:nvSpPr>
        <p:spPr>
          <a:xfrm>
            <a:off x="251520" y="188640"/>
            <a:ext cx="8892480" cy="36009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lang="en-US" sz="2000" b="1" i="0" u="sng"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l-GR" sz="2000" b="1" i="0" u="sng" strike="noStrike" cap="none" dirty="0">
                <a:solidFill>
                  <a:srgbClr val="000000"/>
                </a:solidFill>
                <a:latin typeface="Calibri" panose="020F0502020204030204" pitchFamily="34" charset="0"/>
                <a:cs typeface="Calibri" panose="020F0502020204030204" pitchFamily="34" charset="0"/>
                <a:sym typeface="Arial"/>
              </a:rPr>
              <a:t>Ιστορικό: </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2000"/>
              <a:buFont typeface="Arial"/>
              <a:buNone/>
            </a:pPr>
            <a:r>
              <a:rPr lang="el-GR" sz="2000" i="0" strike="noStrike" cap="none" dirty="0">
                <a:solidFill>
                  <a:srgbClr val="000000"/>
                </a:solidFill>
                <a:latin typeface="Calibri" panose="020F0502020204030204" pitchFamily="34" charset="0"/>
                <a:cs typeface="Calibri" panose="020F0502020204030204" pitchFamily="34" charset="0"/>
                <a:sym typeface="Arial"/>
              </a:rPr>
              <a:t>Άνδρας 3</a:t>
            </a:r>
            <a:r>
              <a:rPr lang="el-GR" sz="2000" dirty="0">
                <a:solidFill>
                  <a:srgbClr val="000000"/>
                </a:solidFill>
                <a:latin typeface="Calibri" panose="020F0502020204030204" pitchFamily="34" charset="0"/>
                <a:cs typeface="Calibri" panose="020F0502020204030204" pitchFamily="34" charset="0"/>
                <a:sym typeface="Arial"/>
              </a:rPr>
              <a:t>1 ετών προσέρχεται λόγω </a:t>
            </a:r>
            <a:r>
              <a:rPr lang="el-GR" sz="2000" spc="30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υποτροπιαζόντων</a:t>
            </a:r>
            <a:r>
              <a:rPr lang="el-GR" sz="200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επεισοδίων ταχυκαρδίας, κεφαλαλγίας, εφίδρωσης, τρόμου άνω άκρων και αισθήματος επικείμενου θανάτου, διάρκειας μέχρι μίας ώρας.</a:t>
            </a:r>
            <a:endParaRPr sz="2000" i="0" strike="noStrike" cap="none"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l-GR" sz="2000" b="1" i="0" u="sng" strike="noStrike" cap="none" dirty="0">
                <a:solidFill>
                  <a:srgbClr val="000000"/>
                </a:solidFill>
                <a:latin typeface="Calibri" panose="020F0502020204030204" pitchFamily="34" charset="0"/>
                <a:cs typeface="Calibri" panose="020F0502020204030204" pitchFamily="34" charset="0"/>
                <a:sym typeface="Arial"/>
              </a:rPr>
              <a:t>Κλινική εξέταση:</a:t>
            </a:r>
            <a:endParaRPr dirty="0">
              <a:latin typeface="Calibri" panose="020F0502020204030204" pitchFamily="34" charset="0"/>
              <a:cs typeface="Calibri" panose="020F0502020204030204" pitchFamily="34" charset="0"/>
            </a:endParaRPr>
          </a:p>
          <a:p>
            <a:pPr lvl="0">
              <a:buSzPts val="2000"/>
            </a:pPr>
            <a:r>
              <a:rPr lang="el-GR" sz="200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Αρτηριακή πίεση 150/100mmHg </a:t>
            </a:r>
            <a:r>
              <a:rPr lang="el-GR" sz="2000" dirty="0">
                <a:solidFill>
                  <a:srgbClr val="000000"/>
                </a:solidFill>
                <a:latin typeface="Calibri" panose="020F0502020204030204" pitchFamily="34" charset="0"/>
                <a:cs typeface="Calibri" panose="020F0502020204030204" pitchFamily="34" charset="0"/>
                <a:sym typeface="Arial"/>
              </a:rPr>
              <a:t>(</a:t>
            </a:r>
            <a:r>
              <a:rPr lang="el-GR" sz="2000" dirty="0" err="1">
                <a:solidFill>
                  <a:srgbClr val="000000"/>
                </a:solidFill>
                <a:latin typeface="Calibri" panose="020F0502020204030204" pitchFamily="34" charset="0"/>
                <a:cs typeface="Calibri" panose="020F0502020204030204" pitchFamily="34" charset="0"/>
                <a:sym typeface="Arial"/>
              </a:rPr>
              <a:t>φ.τ</a:t>
            </a:r>
            <a:r>
              <a:rPr lang="el-GR" sz="2000" dirty="0">
                <a:solidFill>
                  <a:srgbClr val="000000"/>
                </a:solidFill>
                <a:latin typeface="Calibri" panose="020F0502020204030204" pitchFamily="34" charset="0"/>
                <a:cs typeface="Calibri" panose="020F0502020204030204" pitchFamily="34" charset="0"/>
                <a:sym typeface="Arial"/>
              </a:rPr>
              <a:t>.</a:t>
            </a:r>
            <a:r>
              <a:rPr lang="en-US" sz="2000" dirty="0">
                <a:solidFill>
                  <a:srgbClr val="000000"/>
                </a:solidFill>
                <a:latin typeface="Calibri" panose="020F0502020204030204" pitchFamily="34" charset="0"/>
                <a:cs typeface="Calibri" panose="020F0502020204030204" pitchFamily="34" charset="0"/>
                <a:sym typeface="Arial"/>
              </a:rPr>
              <a:t>:</a:t>
            </a:r>
            <a:r>
              <a:rPr lang="el-GR" sz="2000" dirty="0">
                <a:solidFill>
                  <a:srgbClr val="000000"/>
                </a:solidFill>
                <a:latin typeface="Calibri" panose="020F0502020204030204" pitchFamily="34" charset="0"/>
                <a:cs typeface="Calibri" panose="020F0502020204030204" pitchFamily="34" charset="0"/>
                <a:sym typeface="Arial"/>
              </a:rPr>
              <a:t> &lt;140/90), </a:t>
            </a:r>
            <a:r>
              <a:rPr lang="el-GR" sz="2000" dirty="0">
                <a:latin typeface="Calibri" panose="020F0502020204030204" pitchFamily="34" charset="0"/>
                <a:cs typeface="Calibri" panose="020F0502020204030204" pitchFamily="34" charset="0"/>
              </a:rPr>
              <a:t>χωρίς λοιπά </a:t>
            </a:r>
            <a:r>
              <a:rPr lang="el-GR" sz="2000" dirty="0">
                <a:solidFill>
                  <a:srgbClr val="000000"/>
                </a:solidFill>
                <a:latin typeface="Calibri" panose="020F0502020204030204" pitchFamily="34" charset="0"/>
                <a:cs typeface="Calibri" panose="020F0502020204030204" pitchFamily="34" charset="0"/>
                <a:sym typeface="Arial"/>
              </a:rPr>
              <a:t>ευρήματα.</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l-GR" sz="2000" b="1" i="0" u="sng" strike="noStrike" cap="none" dirty="0">
                <a:solidFill>
                  <a:srgbClr val="000000"/>
                </a:solidFill>
                <a:latin typeface="Calibri" panose="020F0502020204030204" pitchFamily="34" charset="0"/>
                <a:cs typeface="Calibri" panose="020F0502020204030204" pitchFamily="34" charset="0"/>
                <a:sym typeface="Arial"/>
              </a:rPr>
              <a:t>Εργαστηριακός έλεγχος</a:t>
            </a:r>
            <a:r>
              <a:rPr lang="el-GR" sz="2000" b="1" i="0" strike="noStrike" cap="none" dirty="0">
                <a:solidFill>
                  <a:srgbClr val="000000"/>
                </a:solidFill>
                <a:latin typeface="Calibri" panose="020F0502020204030204" pitchFamily="34" charset="0"/>
                <a:cs typeface="Calibri" panose="020F0502020204030204" pitchFamily="34" charset="0"/>
                <a:sym typeface="Arial"/>
              </a:rPr>
              <a:t>: </a:t>
            </a:r>
            <a:r>
              <a:rPr lang="el-GR" sz="2000" dirty="0">
                <a:solidFill>
                  <a:srgbClr val="000000"/>
                </a:solidFill>
                <a:latin typeface="Calibri" panose="020F0502020204030204" pitchFamily="34" charset="0"/>
                <a:cs typeface="Calibri" pitchFamily="34" charset="0"/>
                <a:sym typeface="Arial"/>
              </a:rPr>
              <a:t>TSH 2 </a:t>
            </a:r>
            <a:r>
              <a:rPr lang="el-GR" sz="2000" dirty="0" err="1">
                <a:solidFill>
                  <a:srgbClr val="000000"/>
                </a:solidFill>
                <a:latin typeface="Calibri" panose="020F0502020204030204" pitchFamily="34" charset="0"/>
                <a:cs typeface="Calibri" pitchFamily="34" charset="0"/>
                <a:sym typeface="Arial"/>
              </a:rPr>
              <a:t>mIU</a:t>
            </a:r>
            <a:r>
              <a:rPr lang="el-GR" sz="2000" dirty="0">
                <a:solidFill>
                  <a:srgbClr val="000000"/>
                </a:solidFill>
                <a:latin typeface="Calibri" panose="020F0502020204030204" pitchFamily="34" charset="0"/>
                <a:cs typeface="Calibri" pitchFamily="34" charset="0"/>
                <a:sym typeface="Arial"/>
              </a:rPr>
              <a:t>/L (</a:t>
            </a:r>
            <a:r>
              <a:rPr lang="el-GR" sz="2000" dirty="0" err="1">
                <a:solidFill>
                  <a:srgbClr val="000000"/>
                </a:solidFill>
                <a:latin typeface="Calibri" panose="020F0502020204030204" pitchFamily="34" charset="0"/>
                <a:cs typeface="Calibri" pitchFamily="34" charset="0"/>
                <a:sym typeface="Arial"/>
              </a:rPr>
              <a:t>φ.τ</a:t>
            </a:r>
            <a:r>
              <a:rPr lang="el-GR" sz="2000" dirty="0">
                <a:solidFill>
                  <a:srgbClr val="000000"/>
                </a:solidFill>
                <a:latin typeface="Calibri" panose="020F0502020204030204" pitchFamily="34" charset="0"/>
                <a:cs typeface="Calibri" pitchFamily="34" charset="0"/>
                <a:sym typeface="Arial"/>
              </a:rPr>
              <a:t>.</a:t>
            </a:r>
            <a:r>
              <a:rPr lang="en-US" sz="2000" dirty="0">
                <a:solidFill>
                  <a:srgbClr val="000000"/>
                </a:solidFill>
                <a:latin typeface="Calibri" panose="020F0502020204030204" pitchFamily="34" charset="0"/>
                <a:cs typeface="Calibri" pitchFamily="34" charset="0"/>
                <a:sym typeface="Arial"/>
              </a:rPr>
              <a:t>:</a:t>
            </a:r>
            <a:r>
              <a:rPr lang="el-GR" sz="2000" dirty="0">
                <a:solidFill>
                  <a:srgbClr val="000000"/>
                </a:solidFill>
                <a:latin typeface="Calibri" panose="020F0502020204030204" pitchFamily="34" charset="0"/>
                <a:cs typeface="Calibri" pitchFamily="34" charset="0"/>
                <a:sym typeface="Arial"/>
              </a:rPr>
              <a:t> 0,5-5)</a:t>
            </a:r>
            <a:endParaRPr sz="2000" b="0" i="0" u="none" strike="noStrike" cap="none" dirty="0">
              <a:solidFill>
                <a:srgbClr val="000000"/>
              </a:solidFill>
              <a:latin typeface="Calibri" panose="020F0502020204030204" pitchFamily="34" charset="0"/>
              <a:cs typeface="Calibri"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l-GR" sz="2400" b="0" i="0" u="none" strike="noStrike" cap="none" dirty="0">
                <a:solidFill>
                  <a:srgbClr val="000000"/>
                </a:solidFill>
                <a:effectLst>
                  <a:outerShdw blurRad="38100" dist="38100" dir="2700000" algn="tl">
                    <a:srgbClr val="000000">
                      <a:alpha val="43137"/>
                    </a:srgbClr>
                  </a:outerShdw>
                </a:effectLst>
                <a:latin typeface="Calibri" panose="020F0502020204030204" pitchFamily="34" charset="0"/>
                <a:cs typeface="Calibri" pitchFamily="34" charset="0"/>
                <a:sym typeface="Arial"/>
              </a:rPr>
              <a:t>                                                                Αυξημένες οι </a:t>
            </a:r>
            <a:r>
              <a:rPr lang="el-GR" sz="2400" b="0" i="0" u="sng" strike="noStrike" cap="none" dirty="0" err="1">
                <a:solidFill>
                  <a:srgbClr val="000000"/>
                </a:solidFill>
                <a:effectLst>
                  <a:outerShdw blurRad="38100" dist="38100" dir="2700000" algn="tl">
                    <a:srgbClr val="000000">
                      <a:alpha val="43137"/>
                    </a:srgbClr>
                  </a:outerShdw>
                </a:effectLst>
                <a:latin typeface="Calibri" panose="020F0502020204030204" pitchFamily="34" charset="0"/>
                <a:cs typeface="Calibri" pitchFamily="34" charset="0"/>
                <a:sym typeface="Arial"/>
              </a:rPr>
              <a:t>μετανεφρίνες</a:t>
            </a:r>
            <a:r>
              <a:rPr lang="el-GR" sz="2400" b="0" i="0" u="none" strike="noStrike" cap="none" dirty="0">
                <a:solidFill>
                  <a:srgbClr val="000000"/>
                </a:solidFill>
                <a:effectLst>
                  <a:outerShdw blurRad="38100" dist="38100" dir="2700000" algn="tl">
                    <a:srgbClr val="000000">
                      <a:alpha val="43137"/>
                    </a:srgbClr>
                  </a:outerShdw>
                </a:effectLst>
                <a:latin typeface="Calibri" panose="020F0502020204030204" pitchFamily="34" charset="0"/>
                <a:cs typeface="Calibri" pitchFamily="34" charset="0"/>
                <a:sym typeface="Arial"/>
              </a:rPr>
              <a:t> ορού </a:t>
            </a:r>
            <a:endParaRPr dirty="0">
              <a:effectLst>
                <a:outerShdw blurRad="38100" dist="38100" dir="2700000" algn="tl">
                  <a:srgbClr val="000000">
                    <a:alpha val="43137"/>
                  </a:srgbClr>
                </a:outerShdw>
              </a:effectLst>
              <a:latin typeface="Calibri" panose="020F0502020204030204" pitchFamily="34" charset="0"/>
              <a:cs typeface="Calibri" pitchFamily="34" charset="0"/>
            </a:endParaRPr>
          </a:p>
        </p:txBody>
      </p:sp>
      <p:sp>
        <p:nvSpPr>
          <p:cNvPr id="378" name="Google Shape;378;p19"/>
          <p:cNvSpPr txBox="1">
            <a:spLocks noGrp="1"/>
          </p:cNvSpPr>
          <p:nvPr>
            <p:ph type="title"/>
          </p:nvPr>
        </p:nvSpPr>
        <p:spPr>
          <a:xfrm>
            <a:off x="457200" y="0"/>
            <a:ext cx="8229600" cy="83671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l-GR" dirty="0"/>
              <a:t>Περιστατικό 4ο</a:t>
            </a:r>
            <a:endParaRPr dirty="0"/>
          </a:p>
        </p:txBody>
      </p:sp>
      <p:pic>
        <p:nvPicPr>
          <p:cNvPr id="379" name="Google Shape;379;p19"/>
          <p:cNvPicPr preferRelativeResize="0"/>
          <p:nvPr/>
        </p:nvPicPr>
        <p:blipFill rotWithShape="1">
          <a:blip r:embed="rId3">
            <a:alphaModFix/>
          </a:blip>
          <a:srcRect/>
          <a:stretch/>
        </p:blipFill>
        <p:spPr>
          <a:xfrm>
            <a:off x="277416" y="3643114"/>
            <a:ext cx="3551634" cy="2986286"/>
          </a:xfrm>
          <a:prstGeom prst="rect">
            <a:avLst/>
          </a:prstGeom>
          <a:noFill/>
          <a:ln>
            <a:noFill/>
          </a:ln>
        </p:spPr>
      </p:pic>
      <p:pic>
        <p:nvPicPr>
          <p:cNvPr id="380" name="Google Shape;380;p19"/>
          <p:cNvPicPr preferRelativeResize="0"/>
          <p:nvPr/>
        </p:nvPicPr>
        <p:blipFill rotWithShape="1">
          <a:blip r:embed="rId4">
            <a:alphaModFix/>
          </a:blip>
          <a:srcRect/>
          <a:stretch/>
        </p:blipFill>
        <p:spPr>
          <a:xfrm>
            <a:off x="4883274" y="3776463"/>
            <a:ext cx="3917826" cy="28529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dissolve">
                                      <p:cBhvr>
                                        <p:cTn id="7" dur="500"/>
                                        <p:tgtEl>
                                          <p:spTgt spid="37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0"/>
                                        </p:tgtEl>
                                        <p:attrNameLst>
                                          <p:attrName>style.visibility</p:attrName>
                                        </p:attrNameLst>
                                      </p:cBhvr>
                                      <p:to>
                                        <p:strVal val="visible"/>
                                      </p:to>
                                    </p:set>
                                    <p:animEffect transition="in" filter="dissolve">
                                      <p:cBhvr>
                                        <p:cTn id="12" dur="5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0"/>
          <p:cNvSpPr txBox="1"/>
          <p:nvPr/>
        </p:nvSpPr>
        <p:spPr>
          <a:xfrm>
            <a:off x="0" y="0"/>
            <a:ext cx="91440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2800" b="1">
                <a:solidFill>
                  <a:schemeClr val="dk1"/>
                </a:solidFill>
                <a:latin typeface="Calibri"/>
                <a:ea typeface="Calibri"/>
                <a:cs typeface="Calibri"/>
                <a:sym typeface="Calibri"/>
              </a:rPr>
              <a:t>ΤΟΠΙΚΗ ΑΦΑΙΡΕΣΗ ΚΑΙ ΠΑΘΟΛΟΓΟΑΝΑΤΟΜΙΚΗ ΕΞΕΤΑΣΗ</a:t>
            </a:r>
            <a:endParaRPr/>
          </a:p>
        </p:txBody>
      </p:sp>
      <p:pic>
        <p:nvPicPr>
          <p:cNvPr id="387" name="Google Shape;387;p20"/>
          <p:cNvPicPr preferRelativeResize="0"/>
          <p:nvPr/>
        </p:nvPicPr>
        <p:blipFill rotWithShape="1">
          <a:blip r:embed="rId3">
            <a:alphaModFix/>
          </a:blip>
          <a:srcRect/>
          <a:stretch/>
        </p:blipFill>
        <p:spPr>
          <a:xfrm>
            <a:off x="3314700" y="3653581"/>
            <a:ext cx="4076700" cy="2956769"/>
          </a:xfrm>
          <a:prstGeom prst="rect">
            <a:avLst/>
          </a:prstGeom>
          <a:noFill/>
          <a:ln>
            <a:noFill/>
          </a:ln>
        </p:spPr>
      </p:pic>
      <p:pic>
        <p:nvPicPr>
          <p:cNvPr id="388" name="Google Shape;388;p20"/>
          <p:cNvPicPr preferRelativeResize="0"/>
          <p:nvPr/>
        </p:nvPicPr>
        <p:blipFill rotWithShape="1">
          <a:blip r:embed="rId4">
            <a:alphaModFix/>
          </a:blip>
          <a:srcRect/>
          <a:stretch/>
        </p:blipFill>
        <p:spPr>
          <a:xfrm>
            <a:off x="281491" y="780451"/>
            <a:ext cx="2209800" cy="2133600"/>
          </a:xfrm>
          <a:prstGeom prst="rect">
            <a:avLst/>
          </a:prstGeom>
          <a:noFill/>
          <a:ln>
            <a:noFill/>
          </a:ln>
        </p:spPr>
      </p:pic>
      <p:pic>
        <p:nvPicPr>
          <p:cNvPr id="389" name="Google Shape;389;p20"/>
          <p:cNvPicPr preferRelativeResize="0"/>
          <p:nvPr/>
        </p:nvPicPr>
        <p:blipFill rotWithShape="1">
          <a:blip r:embed="rId5">
            <a:alphaModFix/>
          </a:blip>
          <a:srcRect/>
          <a:stretch/>
        </p:blipFill>
        <p:spPr>
          <a:xfrm>
            <a:off x="3281476" y="535122"/>
            <a:ext cx="3360188" cy="2992802"/>
          </a:xfrm>
          <a:prstGeom prst="rect">
            <a:avLst/>
          </a:prstGeom>
          <a:noFill/>
          <a:ln>
            <a:noFill/>
          </a:ln>
        </p:spPr>
      </p:pic>
      <p:pic>
        <p:nvPicPr>
          <p:cNvPr id="390" name="Google Shape;390;p20"/>
          <p:cNvPicPr preferRelativeResize="0"/>
          <p:nvPr/>
        </p:nvPicPr>
        <p:blipFill rotWithShape="1">
          <a:blip r:embed="rId6">
            <a:alphaModFix/>
          </a:blip>
          <a:srcRect/>
          <a:stretch/>
        </p:blipFill>
        <p:spPr>
          <a:xfrm rot="5400000">
            <a:off x="-84573" y="3653818"/>
            <a:ext cx="2942135" cy="2180009"/>
          </a:xfrm>
          <a:prstGeom prst="rect">
            <a:avLst/>
          </a:prstGeom>
          <a:noFill/>
          <a:ln>
            <a:noFill/>
          </a:ln>
        </p:spPr>
      </p:pic>
      <p:sp>
        <p:nvSpPr>
          <p:cNvPr id="7" name="1 - Τίτλος"/>
          <p:cNvSpPr>
            <a:spLocks noGrp="1"/>
          </p:cNvSpPr>
          <p:nvPr>
            <p:ph type="title"/>
          </p:nvPr>
        </p:nvSpPr>
        <p:spPr>
          <a:xfrm>
            <a:off x="6610350" y="1229710"/>
            <a:ext cx="2533650" cy="1135118"/>
          </a:xfrm>
        </p:spPr>
        <p:txBody>
          <a:bodyPr>
            <a:noAutofit/>
          </a:bodyPr>
          <a:lstStyle/>
          <a:p>
            <a:r>
              <a:rPr lang="el-GR" sz="2000" dirty="0"/>
              <a:t>Σημαντική παράμετρος για την </a:t>
            </a:r>
            <a:r>
              <a:rPr lang="el-GR" sz="2000" dirty="0" err="1"/>
              <a:t>σταδιοποίηση</a:t>
            </a:r>
            <a:r>
              <a:rPr lang="el-GR" sz="2000" dirty="0"/>
              <a:t> του συγκεκριμένου όγκου το </a:t>
            </a:r>
            <a:r>
              <a:rPr lang="el-GR" sz="2000" b="1" dirty="0"/>
              <a:t>μέγεθός</a:t>
            </a:r>
            <a:r>
              <a:rPr lang="el-GR" sz="2000" dirty="0"/>
              <a:t> του </a:t>
            </a:r>
            <a:br>
              <a:rPr lang="el-GR" sz="2000" dirty="0"/>
            </a:br>
            <a:r>
              <a:rPr lang="el-GR" sz="2000" dirty="0"/>
              <a:t>( &lt;5 εκ. ή ≥ 5εκ. )</a:t>
            </a:r>
          </a:p>
        </p:txBody>
      </p:sp>
      <p:sp>
        <p:nvSpPr>
          <p:cNvPr id="8" name="7 - Ορθογώνιο"/>
          <p:cNvSpPr/>
          <p:nvPr/>
        </p:nvSpPr>
        <p:spPr>
          <a:xfrm>
            <a:off x="7378263" y="4035972"/>
            <a:ext cx="2049516" cy="2246769"/>
          </a:xfrm>
          <a:prstGeom prst="rect">
            <a:avLst/>
          </a:prstGeom>
        </p:spPr>
        <p:txBody>
          <a:bodyPr wrap="square">
            <a:spAutoFit/>
          </a:bodyPr>
          <a:lstStyle/>
          <a:p>
            <a:r>
              <a:rPr lang="el-GR" sz="2000" dirty="0" err="1">
                <a:latin typeface="Calibri" pitchFamily="34" charset="0"/>
                <a:cs typeface="Calibri" pitchFamily="34" charset="0"/>
              </a:rPr>
              <a:t>Εμφωλεασμένο</a:t>
            </a:r>
            <a:r>
              <a:rPr lang="el-GR" sz="2000" dirty="0">
                <a:latin typeface="Calibri" pitchFamily="34" charset="0"/>
                <a:cs typeface="Calibri" pitchFamily="34" charset="0"/>
              </a:rPr>
              <a:t> πρότυπο </a:t>
            </a:r>
            <a:endParaRPr lang="en-US" sz="2000" dirty="0">
              <a:latin typeface="Calibri" pitchFamily="34" charset="0"/>
              <a:cs typeface="Calibri" pitchFamily="34" charset="0"/>
            </a:endParaRPr>
          </a:p>
          <a:p>
            <a:r>
              <a:rPr lang="el-GR" sz="2000" dirty="0">
                <a:latin typeface="Calibri" pitchFamily="34" charset="0"/>
                <a:cs typeface="Calibri" pitchFamily="34" charset="0"/>
              </a:rPr>
              <a:t>με ινώδεις ταινίες</a:t>
            </a:r>
          </a:p>
          <a:p>
            <a:r>
              <a:rPr lang="el-GR" sz="2000" dirty="0">
                <a:latin typeface="Calibri" pitchFamily="34" charset="0"/>
                <a:cs typeface="Calibri" pitchFamily="34" charset="0"/>
              </a:rPr>
              <a:t>και</a:t>
            </a:r>
            <a:endParaRPr lang="en-US" sz="2000" dirty="0">
              <a:latin typeface="Calibri" pitchFamily="34" charset="0"/>
              <a:cs typeface="Calibri" pitchFamily="34" charset="0"/>
            </a:endParaRPr>
          </a:p>
          <a:p>
            <a:r>
              <a:rPr lang="el-GR" sz="2000" dirty="0">
                <a:latin typeface="Calibri" pitchFamily="34" charset="0"/>
                <a:cs typeface="Calibri" pitchFamily="34" charset="0"/>
              </a:rPr>
              <a:t>στηρικτικά κύτταρα</a:t>
            </a:r>
            <a:r>
              <a:rPr lang="en-US" sz="2000" dirty="0">
                <a:latin typeface="Calibri" pitchFamily="34" charset="0"/>
                <a:cs typeface="Calibri" pitchFamily="34" charset="0"/>
              </a:rPr>
              <a:t>.</a:t>
            </a:r>
            <a:r>
              <a:rPr lang="el-GR" sz="2000" dirty="0">
                <a:latin typeface="Calibri" pitchFamily="34" charset="0"/>
                <a:cs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47750"/>
          </a:xfrm>
        </p:spPr>
        <p:txBody>
          <a:bodyPr>
            <a:noAutofit/>
          </a:bodyPr>
          <a:lstStyle/>
          <a:p>
            <a:r>
              <a:rPr lang="el-GR" sz="2800" dirty="0"/>
              <a:t>Ορισμένα από τα κριτήρια κακοήθους δυναμικού κατά </a:t>
            </a:r>
            <a:r>
              <a:rPr lang="en-US" sz="2800" dirty="0"/>
              <a:t>PASS: </a:t>
            </a:r>
            <a:br>
              <a:rPr lang="el-GR" sz="2800" dirty="0"/>
            </a:br>
            <a:r>
              <a:rPr lang="el-GR" sz="2000" dirty="0"/>
              <a:t>Διήθηση της κάψας, αγγειακή διήθηση, διήθηση </a:t>
            </a:r>
            <a:r>
              <a:rPr lang="el-GR" sz="2000" dirty="0" err="1"/>
              <a:t>εξωεπινεφριαδικού</a:t>
            </a:r>
            <a:r>
              <a:rPr lang="el-GR" sz="2000" dirty="0"/>
              <a:t> λιπώδους ιστού</a:t>
            </a:r>
            <a:br>
              <a:rPr lang="en-US" sz="2000" dirty="0"/>
            </a:br>
            <a:r>
              <a:rPr lang="en-US" sz="2000" dirty="0"/>
              <a:t>(</a:t>
            </a:r>
            <a:r>
              <a:rPr lang="el-GR" sz="2000" dirty="0"/>
              <a:t>στάδιο </a:t>
            </a:r>
            <a:r>
              <a:rPr lang="en-US" sz="2000" dirty="0"/>
              <a:t>pT3)</a:t>
            </a:r>
            <a:r>
              <a:rPr lang="el-GR" sz="2000" dirty="0"/>
              <a:t>.</a:t>
            </a:r>
          </a:p>
        </p:txBody>
      </p:sp>
      <p:pic>
        <p:nvPicPr>
          <p:cNvPr id="80899" name="Picture 3" descr="C:\Users\User\Desktop\adrenalpheochromocytomazynger_07.jpg"/>
          <p:cNvPicPr>
            <a:picLocks noChangeAspect="1" noChangeArrowheads="1"/>
          </p:cNvPicPr>
          <p:nvPr/>
        </p:nvPicPr>
        <p:blipFill>
          <a:blip r:embed="rId2"/>
          <a:srcRect/>
          <a:stretch>
            <a:fillRect/>
          </a:stretch>
        </p:blipFill>
        <p:spPr bwMode="auto">
          <a:xfrm>
            <a:off x="933450" y="1028699"/>
            <a:ext cx="7429500" cy="55721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1"/>
          <p:cNvSpPr txBox="1"/>
          <p:nvPr/>
        </p:nvSpPr>
        <p:spPr>
          <a:xfrm>
            <a:off x="251520" y="188640"/>
            <a:ext cx="8496944" cy="4801274"/>
          </a:xfrm>
          <a:prstGeom prst="rect">
            <a:avLst/>
          </a:prstGeom>
          <a:noFill/>
          <a:ln>
            <a:noFill/>
          </a:ln>
        </p:spPr>
        <p:txBody>
          <a:bodyPr spcFirstLastPara="1" wrap="square" lIns="91425" tIns="45700" rIns="91425" bIns="45700" anchor="t" anchorCtr="0">
            <a:spAutoFit/>
          </a:bodyPr>
          <a:lstStyle/>
          <a:p>
            <a:pPr marL="457200" marR="0" lvl="0" indent="-304800" algn="l" rtl="0">
              <a:spcBef>
                <a:spcPts val="0"/>
              </a:spcBef>
              <a:spcAft>
                <a:spcPts val="0"/>
              </a:spcAft>
              <a:buClr>
                <a:schemeClr val="dk1"/>
              </a:buClr>
              <a:buSzPts val="2400"/>
              <a:buFont typeface="Calibri"/>
              <a:buNone/>
            </a:pPr>
            <a:endParaRPr sz="2400" dirty="0">
              <a:solidFill>
                <a:schemeClr val="dk1"/>
              </a:solidFill>
              <a:latin typeface="Arial"/>
              <a:ea typeface="Arial"/>
              <a:cs typeface="Arial"/>
              <a:sym typeface="Arial"/>
            </a:endParaRPr>
          </a:p>
          <a:p>
            <a:pPr marL="457200" marR="0" lvl="0" indent="-304800" algn="l" rtl="0">
              <a:spcBef>
                <a:spcPts val="0"/>
              </a:spcBef>
              <a:spcAft>
                <a:spcPts val="0"/>
              </a:spcAft>
              <a:buClr>
                <a:schemeClr val="dk1"/>
              </a:buClr>
              <a:buSzPts val="2400"/>
              <a:buFont typeface="Calibri"/>
              <a:buNone/>
            </a:pPr>
            <a:endParaRPr sz="2400" dirty="0">
              <a:solidFill>
                <a:schemeClr val="dk1"/>
              </a:solidFill>
              <a:latin typeface="Arial"/>
              <a:ea typeface="Arial"/>
              <a:cs typeface="Arial"/>
              <a:sym typeface="Arial"/>
            </a:endParaRPr>
          </a:p>
          <a:p>
            <a:pPr marL="457200" marR="0" lvl="0" indent="-457200" algn="l" rtl="0">
              <a:spcBef>
                <a:spcPts val="0"/>
              </a:spcBef>
              <a:spcAft>
                <a:spcPts val="0"/>
              </a:spcAft>
              <a:buClr>
                <a:schemeClr val="dk1"/>
              </a:buClr>
              <a:buSzPts val="2400"/>
              <a:buFont typeface="Arial"/>
              <a:buAutoNum type="arabicPeriod"/>
            </a:pPr>
            <a:r>
              <a:rPr lang="el-GR"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Ποια η διάγνωση του ασθενούς; </a:t>
            </a:r>
            <a:endParaRPr dirty="0">
              <a:latin typeface="Calibri" panose="020F0502020204030204" pitchFamily="34" charset="0"/>
              <a:ea typeface="Calibri" panose="020F0502020204030204" pitchFamily="34" charset="0"/>
              <a:cs typeface="Calibri" panose="020F0502020204030204" pitchFamily="34" charset="0"/>
            </a:endParaRPr>
          </a:p>
          <a:p>
            <a:pPr marL="457200" marR="0" lvl="0" indent="-304800" algn="l" rtl="0">
              <a:spcBef>
                <a:spcPts val="0"/>
              </a:spcBef>
              <a:spcAft>
                <a:spcPts val="0"/>
              </a:spcAft>
              <a:buClr>
                <a:schemeClr val="dk1"/>
              </a:buClr>
              <a:buSzPts val="2400"/>
              <a:buFont typeface="Calibri"/>
              <a:buNone/>
            </a:pPr>
            <a:endParaRPr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304800" algn="l" rtl="0">
              <a:spcBef>
                <a:spcPts val="0"/>
              </a:spcBef>
              <a:spcAft>
                <a:spcPts val="0"/>
              </a:spcAft>
              <a:buClr>
                <a:schemeClr val="dk1"/>
              </a:buClr>
              <a:buSzPts val="2400"/>
              <a:buFont typeface="Calibri"/>
              <a:buNone/>
            </a:pPr>
            <a:endParaRPr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304800" algn="l" rtl="0">
              <a:spcBef>
                <a:spcPts val="0"/>
              </a:spcBef>
              <a:spcAft>
                <a:spcPts val="0"/>
              </a:spcAft>
              <a:buClr>
                <a:schemeClr val="dk1"/>
              </a:buClr>
              <a:buSzPts val="2400"/>
              <a:buFont typeface="Calibri"/>
              <a:buNone/>
            </a:pPr>
            <a:endParaRPr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457200" algn="l" rtl="0">
              <a:spcBef>
                <a:spcPts val="0"/>
              </a:spcBef>
              <a:spcAft>
                <a:spcPts val="0"/>
              </a:spcAft>
              <a:buClr>
                <a:schemeClr val="dk1"/>
              </a:buClr>
              <a:buSzPts val="2400"/>
            </a:pPr>
            <a:r>
              <a:rPr lang="el-GR"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2.   Για ποιο λόγο εμφανίζει τα συμπτώματα;</a:t>
            </a:r>
            <a:endParaRPr dirty="0">
              <a:latin typeface="Calibri" panose="020F0502020204030204" pitchFamily="34" charset="0"/>
              <a:ea typeface="Calibri" panose="020F0502020204030204" pitchFamily="34" charset="0"/>
              <a:cs typeface="Calibri" panose="020F0502020204030204" pitchFamily="34" charset="0"/>
            </a:endParaRPr>
          </a:p>
          <a:p>
            <a:pPr marL="457200" marR="0" lvl="0" indent="-304800" algn="l" rtl="0">
              <a:spcBef>
                <a:spcPts val="0"/>
              </a:spcBef>
              <a:spcAft>
                <a:spcPts val="0"/>
              </a:spcAft>
              <a:buClr>
                <a:schemeClr val="dk1"/>
              </a:buClr>
              <a:buSzPts val="2400"/>
              <a:buFont typeface="Calibri"/>
              <a:buNone/>
            </a:pPr>
            <a:endParaRPr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304800" algn="l" rtl="0">
              <a:spcBef>
                <a:spcPts val="0"/>
              </a:spcBef>
              <a:spcAft>
                <a:spcPts val="0"/>
              </a:spcAft>
              <a:buClr>
                <a:schemeClr val="dk1"/>
              </a:buClr>
              <a:buSzPts val="2400"/>
              <a:buFont typeface="Calibri"/>
              <a:buNone/>
            </a:pPr>
            <a:endParaRPr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457200" algn="l" rtl="0">
              <a:spcBef>
                <a:spcPts val="0"/>
              </a:spcBef>
              <a:spcAft>
                <a:spcPts val="0"/>
              </a:spcAft>
              <a:buClr>
                <a:schemeClr val="dk1"/>
              </a:buClr>
              <a:buSzPts val="2400"/>
            </a:pPr>
            <a:endParaRPr lang="el-GR" sz="24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marR="0" lvl="0" indent="-457200" algn="l" rtl="0">
              <a:spcBef>
                <a:spcPts val="0"/>
              </a:spcBef>
              <a:spcAft>
                <a:spcPts val="0"/>
              </a:spcAft>
              <a:buClr>
                <a:schemeClr val="dk1"/>
              </a:buClr>
              <a:buSzPts val="2400"/>
            </a:pPr>
            <a:r>
              <a:rPr lang="el-GR"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3.  Ποια κληρονομικά νοσήματα σχετίζονται με την εν λόγω διάγνωση;</a:t>
            </a: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22"/>
          <p:cNvPicPr preferRelativeResize="0"/>
          <p:nvPr/>
        </p:nvPicPr>
        <p:blipFill rotWithShape="1">
          <a:blip r:embed="rId3">
            <a:alphaModFix/>
          </a:blip>
          <a:srcRect/>
          <a:stretch/>
        </p:blipFill>
        <p:spPr>
          <a:xfrm>
            <a:off x="331076" y="1150883"/>
            <a:ext cx="3669192" cy="4923223"/>
          </a:xfrm>
          <a:prstGeom prst="rect">
            <a:avLst/>
          </a:prstGeom>
          <a:noFill/>
          <a:ln>
            <a:noFill/>
          </a:ln>
        </p:spPr>
      </p:pic>
      <p:sp>
        <p:nvSpPr>
          <p:cNvPr id="3" name="2 - Ορθογώνιο"/>
          <p:cNvSpPr/>
          <p:nvPr/>
        </p:nvSpPr>
        <p:spPr>
          <a:xfrm>
            <a:off x="4209393" y="220717"/>
            <a:ext cx="4934607" cy="6740307"/>
          </a:xfrm>
          <a:prstGeom prst="rect">
            <a:avLst/>
          </a:prstGeom>
        </p:spPr>
        <p:txBody>
          <a:bodyPr wrap="square">
            <a:spAutoFit/>
          </a:bodyPr>
          <a:lstStyle/>
          <a:p>
            <a:pPr algn="ctr"/>
            <a:r>
              <a:rPr lang="en-US" sz="2400" dirty="0">
                <a:effectLst>
                  <a:outerShdw blurRad="38100" dist="38100" dir="2700000" algn="tl">
                    <a:srgbClr val="000000">
                      <a:alpha val="43137"/>
                    </a:srgbClr>
                  </a:outerShdw>
                </a:effectLst>
                <a:latin typeface="Calibri" pitchFamily="34" charset="0"/>
                <a:cs typeface="Calibri" pitchFamily="34" charset="0"/>
              </a:rPr>
              <a:t>ANO</a:t>
            </a:r>
            <a:r>
              <a:rPr lang="el-GR" sz="2400" dirty="0">
                <a:effectLst>
                  <a:outerShdw blurRad="38100" dist="38100" dir="2700000" algn="tl">
                    <a:srgbClr val="000000">
                      <a:alpha val="43137"/>
                    </a:srgbClr>
                  </a:outerShdw>
                </a:effectLst>
                <a:latin typeface="Calibri" pitchFamily="34" charset="0"/>
                <a:cs typeface="Calibri" pitchFamily="34" charset="0"/>
              </a:rPr>
              <a:t>ΣΟΪΣΤΟΧΗΜΙΚΗ ΔΙΑΦΟΡΟΔΙΑΓΝΩΣΗ </a:t>
            </a:r>
            <a:endParaRPr lang="el-GR" sz="2400" dirty="0">
              <a:latin typeface="Calibri" pitchFamily="34" charset="0"/>
              <a:cs typeface="Calibri" pitchFamily="34" charset="0"/>
            </a:endParaRPr>
          </a:p>
          <a:p>
            <a:pPr algn="just"/>
            <a:r>
              <a:rPr lang="el-GR" sz="2400" dirty="0">
                <a:effectLst>
                  <a:outerShdw blurRad="38100" dist="38100" dir="2700000" algn="tl">
                    <a:srgbClr val="000000">
                      <a:alpha val="43137"/>
                    </a:srgbClr>
                  </a:outerShdw>
                </a:effectLst>
                <a:latin typeface="Calibri" pitchFamily="34" charset="0"/>
                <a:cs typeface="Calibri" pitchFamily="34" charset="0"/>
              </a:rPr>
              <a:t>Η </a:t>
            </a:r>
            <a:r>
              <a:rPr lang="el-GR" sz="2400" b="1" dirty="0" err="1">
                <a:effectLst>
                  <a:outerShdw blurRad="38100" dist="38100" dir="2700000" algn="tl">
                    <a:srgbClr val="000000">
                      <a:alpha val="43137"/>
                    </a:srgbClr>
                  </a:outerShdw>
                </a:effectLst>
                <a:latin typeface="Calibri" pitchFamily="34" charset="0"/>
                <a:cs typeface="Calibri" pitchFamily="34" charset="0"/>
              </a:rPr>
              <a:t>συναπτοφυσίνη</a:t>
            </a:r>
            <a:r>
              <a:rPr lang="el-GR" sz="2400" dirty="0">
                <a:effectLst>
                  <a:outerShdw blurRad="38100" dist="38100" dir="2700000" algn="tl">
                    <a:srgbClr val="000000">
                      <a:alpha val="43137"/>
                    </a:srgbClr>
                  </a:outerShdw>
                </a:effectLst>
                <a:latin typeface="Calibri" pitchFamily="34" charset="0"/>
                <a:cs typeface="Calibri" pitchFamily="34" charset="0"/>
              </a:rPr>
              <a:t>, η </a:t>
            </a:r>
            <a:r>
              <a:rPr lang="el-GR" sz="2400" b="1" dirty="0" err="1">
                <a:effectLst>
                  <a:outerShdw blurRad="38100" dist="38100" dir="2700000" algn="tl">
                    <a:srgbClr val="000000">
                      <a:alpha val="43137"/>
                    </a:srgbClr>
                  </a:outerShdw>
                </a:effectLst>
                <a:latin typeface="Calibri" pitchFamily="34" charset="0"/>
                <a:cs typeface="Calibri" pitchFamily="34" charset="0"/>
              </a:rPr>
              <a:t>χρωμογρανίνη</a:t>
            </a:r>
            <a:r>
              <a:rPr lang="el-GR" sz="2400" dirty="0">
                <a:effectLst>
                  <a:outerShdw blurRad="38100" dist="38100" dir="2700000" algn="tl">
                    <a:srgbClr val="000000">
                      <a:alpha val="43137"/>
                    </a:srgbClr>
                  </a:outerShdw>
                </a:effectLst>
                <a:latin typeface="Calibri" pitchFamily="34" charset="0"/>
                <a:cs typeface="Calibri" pitchFamily="34" charset="0"/>
              </a:rPr>
              <a:t> και η </a:t>
            </a:r>
            <a:r>
              <a:rPr lang="el-GR" sz="2400" dirty="0" err="1">
                <a:effectLst>
                  <a:outerShdw blurRad="38100" dist="38100" dir="2700000" algn="tl">
                    <a:srgbClr val="000000">
                      <a:alpha val="43137"/>
                    </a:srgbClr>
                  </a:outerShdw>
                </a:effectLst>
                <a:latin typeface="Calibri" pitchFamily="34" charset="0"/>
                <a:cs typeface="Calibri" pitchFamily="34" charset="0"/>
              </a:rPr>
              <a:t>πρωτεϊνη</a:t>
            </a:r>
            <a:r>
              <a:rPr lang="el-GR" sz="2400" dirty="0">
                <a:effectLst>
                  <a:outerShdw blurRad="38100" dist="38100" dir="2700000" algn="tl">
                    <a:srgbClr val="000000">
                      <a:alpha val="43137"/>
                    </a:srgbClr>
                  </a:outerShdw>
                </a:effectLst>
                <a:latin typeface="Calibri" pitchFamily="34" charset="0"/>
                <a:cs typeface="Calibri" pitchFamily="34" charset="0"/>
              </a:rPr>
              <a:t> S100</a:t>
            </a:r>
            <a:r>
              <a:rPr lang="en-US" sz="2400" dirty="0">
                <a:effectLst>
                  <a:outerShdw blurRad="38100" dist="38100" dir="2700000" algn="tl">
                    <a:srgbClr val="000000">
                      <a:alpha val="43137"/>
                    </a:srgbClr>
                  </a:outerShdw>
                </a:effectLst>
                <a:latin typeface="Calibri" pitchFamily="34" charset="0"/>
                <a:cs typeface="Calibri" pitchFamily="34" charset="0"/>
              </a:rPr>
              <a:t> (</a:t>
            </a:r>
            <a:r>
              <a:rPr lang="el-GR" sz="2400" dirty="0">
                <a:effectLst>
                  <a:outerShdw blurRad="38100" dist="38100" dir="2700000" algn="tl">
                    <a:srgbClr val="000000">
                      <a:alpha val="43137"/>
                    </a:srgbClr>
                  </a:outerShdw>
                </a:effectLst>
                <a:latin typeface="Calibri" pitchFamily="34" charset="0"/>
                <a:cs typeface="Calibri" pitchFamily="34" charset="0"/>
              </a:rPr>
              <a:t>τουλάχιστον στα στηρικτικά κύτταρά του) </a:t>
            </a:r>
            <a:r>
              <a:rPr lang="el-GR" sz="2400" dirty="0">
                <a:latin typeface="Calibri" pitchFamily="34" charset="0"/>
                <a:cs typeface="Calibri" pitchFamily="34" charset="0"/>
              </a:rPr>
              <a:t>είναι θετικά στο </a:t>
            </a:r>
            <a:r>
              <a:rPr lang="el-GR" sz="2400" b="1" spc="600" dirty="0" err="1">
                <a:effectLst>
                  <a:outerShdw blurRad="38100" dist="38100" dir="2700000" algn="tl">
                    <a:srgbClr val="000000">
                      <a:alpha val="43137"/>
                    </a:srgbClr>
                  </a:outerShdw>
                </a:effectLst>
                <a:latin typeface="Calibri" pitchFamily="34" charset="0"/>
                <a:cs typeface="Calibri" pitchFamily="34" charset="0"/>
              </a:rPr>
              <a:t>φαιοχρωμοκύτωμα</a:t>
            </a:r>
            <a:r>
              <a:rPr lang="el-GR" sz="2400" dirty="0">
                <a:latin typeface="Calibri" pitchFamily="34" charset="0"/>
                <a:cs typeface="Calibri" pitchFamily="34" charset="0"/>
              </a:rPr>
              <a:t>. Τα AE1 / AE3, CK7 και TTF1 συνάδουν με  </a:t>
            </a:r>
            <a:r>
              <a:rPr lang="el-GR" sz="2400" i="1" dirty="0">
                <a:latin typeface="Calibri" pitchFamily="34" charset="0"/>
                <a:cs typeface="Calibri" pitchFamily="34" charset="0"/>
              </a:rPr>
              <a:t>μεταστατικό </a:t>
            </a:r>
            <a:r>
              <a:rPr lang="el-GR" sz="2400" i="1" dirty="0" err="1">
                <a:latin typeface="Calibri" pitchFamily="34" charset="0"/>
                <a:cs typeface="Calibri" pitchFamily="34" charset="0"/>
              </a:rPr>
              <a:t>αδενοκαρκίνωμα</a:t>
            </a:r>
            <a:r>
              <a:rPr lang="el-GR" sz="2400" i="1" dirty="0">
                <a:latin typeface="Calibri" pitchFamily="34" charset="0"/>
                <a:cs typeface="Calibri" pitchFamily="34" charset="0"/>
              </a:rPr>
              <a:t> εκ του πνεύμονα</a:t>
            </a:r>
            <a:r>
              <a:rPr lang="el-GR" sz="2400" dirty="0">
                <a:latin typeface="Calibri" pitchFamily="34" charset="0"/>
                <a:cs typeface="Calibri" pitchFamily="34" charset="0"/>
              </a:rPr>
              <a:t>. Τα AE1 / AE3, CK7 και ER συνάδουν με  </a:t>
            </a:r>
            <a:r>
              <a:rPr lang="el-GR" sz="2400" i="1" dirty="0">
                <a:latin typeface="Calibri" pitchFamily="34" charset="0"/>
                <a:cs typeface="Calibri" pitchFamily="34" charset="0"/>
              </a:rPr>
              <a:t>μεταστατικό καρκίνωμα εκ του μαστού</a:t>
            </a:r>
            <a:r>
              <a:rPr lang="el-GR" sz="2400" dirty="0">
                <a:latin typeface="Calibri" pitchFamily="34" charset="0"/>
                <a:cs typeface="Calibri" pitchFamily="34" charset="0"/>
              </a:rPr>
              <a:t>. Το </a:t>
            </a:r>
            <a:r>
              <a:rPr lang="el-GR" sz="2400" dirty="0" err="1">
                <a:latin typeface="Calibri" pitchFamily="34" charset="0"/>
                <a:cs typeface="Calibri" pitchFamily="34" charset="0"/>
              </a:rPr>
              <a:t>MelanA</a:t>
            </a:r>
            <a:r>
              <a:rPr lang="el-GR" sz="2400" dirty="0">
                <a:latin typeface="Calibri" pitchFamily="34" charset="0"/>
                <a:cs typeface="Calibri" pitchFamily="34" charset="0"/>
              </a:rPr>
              <a:t>, η </a:t>
            </a:r>
            <a:r>
              <a:rPr lang="el-GR" sz="2400" dirty="0" err="1">
                <a:latin typeface="Calibri" pitchFamily="34" charset="0"/>
                <a:cs typeface="Calibri" pitchFamily="34" charset="0"/>
              </a:rPr>
              <a:t>ανασταλτίνη</a:t>
            </a:r>
            <a:r>
              <a:rPr lang="el-GR" sz="2400" dirty="0">
                <a:latin typeface="Calibri" pitchFamily="34" charset="0"/>
                <a:cs typeface="Calibri" pitchFamily="34" charset="0"/>
              </a:rPr>
              <a:t> Α και η </a:t>
            </a:r>
            <a:r>
              <a:rPr lang="el-GR" sz="2400" dirty="0" err="1">
                <a:latin typeface="Calibri" pitchFamily="34" charset="0"/>
                <a:cs typeface="Calibri" pitchFamily="34" charset="0"/>
              </a:rPr>
              <a:t>καλρετινίνη</a:t>
            </a:r>
            <a:r>
              <a:rPr lang="el-GR" sz="2400" dirty="0">
                <a:latin typeface="Calibri" pitchFamily="34" charset="0"/>
                <a:cs typeface="Calibri" pitchFamily="34" charset="0"/>
              </a:rPr>
              <a:t> εμφανίζονται στο </a:t>
            </a:r>
            <a:r>
              <a:rPr lang="el-GR" sz="2400" u="sng" dirty="0">
                <a:latin typeface="Calibri" pitchFamily="34" charset="0"/>
                <a:cs typeface="Calibri" pitchFamily="34" charset="0"/>
              </a:rPr>
              <a:t>αδένωμα / καρκίνωμα του φλοιού των επινεφριδίων</a:t>
            </a:r>
            <a:r>
              <a:rPr lang="el-GR" sz="2400" dirty="0">
                <a:latin typeface="Calibri" pitchFamily="34" charset="0"/>
                <a:cs typeface="Calibri" pitchFamily="34" charset="0"/>
              </a:rPr>
              <a:t>. Τα PAX8, PAX2 και CAIX σχετίζονται με </a:t>
            </a:r>
            <a:r>
              <a:rPr lang="el-GR" sz="2400" i="1" dirty="0" err="1">
                <a:latin typeface="Calibri" pitchFamily="34" charset="0"/>
                <a:cs typeface="Calibri" pitchFamily="34" charset="0"/>
              </a:rPr>
              <a:t>διαυγοκυτταρικό</a:t>
            </a:r>
            <a:r>
              <a:rPr lang="el-GR" sz="2400" i="1" dirty="0">
                <a:latin typeface="Calibri" pitchFamily="34" charset="0"/>
                <a:cs typeface="Calibri" pitchFamily="34" charset="0"/>
              </a:rPr>
              <a:t> </a:t>
            </a:r>
            <a:r>
              <a:rPr lang="el-GR" sz="2400" i="1" dirty="0" err="1">
                <a:latin typeface="Calibri" pitchFamily="34" charset="0"/>
                <a:cs typeface="Calibri" pitchFamily="34" charset="0"/>
              </a:rPr>
              <a:t>νεφροκυτταρικό</a:t>
            </a:r>
            <a:r>
              <a:rPr lang="el-GR" sz="2400" i="1" dirty="0">
                <a:latin typeface="Calibri" pitchFamily="34" charset="0"/>
                <a:cs typeface="Calibri" pitchFamily="34" charset="0"/>
              </a:rPr>
              <a:t> καρκίνωμα.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3"/>
          <p:cNvSpPr txBox="1"/>
          <p:nvPr/>
        </p:nvSpPr>
        <p:spPr>
          <a:xfrm>
            <a:off x="0" y="404664"/>
            <a:ext cx="9144000" cy="544764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300"/>
              <a:buFont typeface="Arial"/>
              <a:buNone/>
            </a:pPr>
            <a:r>
              <a:rPr lang="el-GR" sz="2300" b="1" i="0" u="sng"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Ιστορικό: </a:t>
            </a:r>
            <a:endParaRPr sz="2300" b="1" i="0" u="sng"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2300"/>
              <a:buFont typeface="Arial"/>
              <a:buNone/>
            </a:pPr>
            <a:r>
              <a:rPr lang="el-GR" sz="23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Γυναίκα 44 ετών προσέρχεται λόγω </a:t>
            </a:r>
            <a:r>
              <a:rPr lang="el-GR" sz="23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τυχαίας</a:t>
            </a:r>
            <a:r>
              <a:rPr lang="el-GR" sz="23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ανεύρεσης ψηλαφητού </a:t>
            </a:r>
            <a:r>
              <a:rPr lang="el-GR" sz="2300" dirty="0" err="1">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οζίου</a:t>
            </a:r>
            <a:r>
              <a:rPr lang="el-GR" sz="23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στον τράχηλό της.</a:t>
            </a:r>
            <a:endParaRPr sz="23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lnSpc>
                <a:spcPct val="100000"/>
              </a:lnSpc>
              <a:spcBef>
                <a:spcPts val="0"/>
              </a:spcBef>
              <a:spcAft>
                <a:spcPts val="0"/>
              </a:spcAft>
              <a:buClr>
                <a:schemeClr val="dk1"/>
              </a:buClr>
              <a:buSzPts val="2300"/>
              <a:buFont typeface="Calibri"/>
              <a:buNone/>
            </a:pPr>
            <a:endParaRPr sz="23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lnSpc>
                <a:spcPct val="100000"/>
              </a:lnSpc>
              <a:spcBef>
                <a:spcPts val="0"/>
              </a:spcBef>
              <a:spcAft>
                <a:spcPts val="0"/>
              </a:spcAft>
              <a:buClr>
                <a:schemeClr val="dk1"/>
              </a:buClr>
              <a:buSzPts val="2300"/>
              <a:buFont typeface="Calibri"/>
              <a:buNone/>
            </a:pPr>
            <a:endParaRPr sz="23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2300"/>
              <a:buFont typeface="Arial"/>
              <a:buNone/>
            </a:pPr>
            <a:r>
              <a:rPr lang="el-GR" sz="2300" b="1" i="0" u="sng"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Κλινική εξέταση:</a:t>
            </a:r>
            <a:endParaRPr sz="2300" b="1" i="0" u="sng"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2300"/>
              <a:buFont typeface="Arial"/>
              <a:buNone/>
            </a:pPr>
            <a:r>
              <a:rPr lang="el-GR" sz="23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Υπόσκληρο</a:t>
            </a:r>
            <a:r>
              <a:rPr lang="el-GR" sz="23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r>
              <a:rPr lang="el-GR" sz="23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οζίο</a:t>
            </a:r>
            <a:r>
              <a:rPr lang="el-GR" sz="23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αριστερά </a:t>
            </a:r>
            <a:r>
              <a:rPr lang="el-GR" sz="23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παρατραχειακά</a:t>
            </a:r>
            <a:r>
              <a:rPr lang="el-GR" sz="23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στην ανατομική περιοχή του θυρεοειδούς, </a:t>
            </a:r>
            <a:r>
              <a:rPr lang="el-GR" sz="23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μετακινούμενο με την κατάποση</a:t>
            </a:r>
            <a:r>
              <a:rPr lang="el-GR" sz="23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Επίσης, </a:t>
            </a:r>
            <a:r>
              <a:rPr lang="el-GR" sz="23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ψηλαφητός διογκωμένος λεμφαδένας</a:t>
            </a:r>
            <a:r>
              <a:rPr lang="el-GR" sz="23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σύστοιχα.</a:t>
            </a:r>
            <a:endParaRPr sz="2300" i="0"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lnSpc>
                <a:spcPct val="100000"/>
              </a:lnSpc>
              <a:spcBef>
                <a:spcPts val="0"/>
              </a:spcBef>
              <a:spcAft>
                <a:spcPts val="0"/>
              </a:spcAft>
              <a:buClr>
                <a:schemeClr val="dk1"/>
              </a:buClr>
              <a:buSzPts val="2300"/>
              <a:buFont typeface="Calibri"/>
              <a:buNone/>
            </a:pPr>
            <a:endParaRPr sz="23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2300"/>
              <a:buFont typeface="Arial"/>
              <a:buNone/>
            </a:pPr>
            <a:r>
              <a:rPr lang="el-GR" sz="2300" b="1" i="0" u="sng"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Εργαστηριακός έλεγχος:</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just" rtl="0">
              <a:lnSpc>
                <a:spcPct val="100000"/>
              </a:lnSpc>
              <a:spcBef>
                <a:spcPts val="0"/>
              </a:spcBef>
              <a:spcAft>
                <a:spcPts val="0"/>
              </a:spcAft>
              <a:buClr>
                <a:srgbClr val="000000"/>
              </a:buClr>
              <a:buSzPts val="2400"/>
              <a:buFont typeface="Arial"/>
              <a:buNone/>
            </a:pPr>
            <a:r>
              <a:rPr lang="el-GR" sz="24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TSH 2 </a:t>
            </a:r>
            <a:r>
              <a:rPr lang="el-GR" sz="24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mIU</a:t>
            </a:r>
            <a:r>
              <a:rPr lang="el-GR" sz="24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/L (φ</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l-GR" sz="24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τ</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l-GR" sz="24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0,5-5)</a:t>
            </a:r>
            <a:endParaRPr sz="24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2400"/>
              <a:buFont typeface="Arial"/>
              <a:buNone/>
            </a:pPr>
            <a:r>
              <a:rPr lang="el-GR" sz="2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FΤ4 1ng/dL   (φ</a:t>
            </a:r>
            <a:r>
              <a:rPr lang="en-US" sz="2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l-GR" sz="2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τ</a:t>
            </a:r>
            <a:r>
              <a:rPr lang="en-US" sz="2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l-GR" sz="2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r>
              <a:rPr lang="el-GR" sz="2400" b="0" i="0" dirty="0">
                <a:solidFill>
                  <a:srgbClr val="202124"/>
                </a:solidFill>
                <a:latin typeface="Calibri" panose="020F0502020204030204" pitchFamily="34" charset="0"/>
                <a:ea typeface="Calibri" panose="020F0502020204030204" pitchFamily="34" charset="0"/>
                <a:cs typeface="Calibri" panose="020F0502020204030204" pitchFamily="34" charset="0"/>
                <a:sym typeface="arial"/>
              </a:rPr>
              <a:t>0</a:t>
            </a:r>
            <a:r>
              <a:rPr lang="en-US" sz="2400" b="0" i="0" dirty="0">
                <a:solidFill>
                  <a:srgbClr val="202124"/>
                </a:solidFill>
                <a:latin typeface="Calibri" panose="020F0502020204030204" pitchFamily="34" charset="0"/>
                <a:ea typeface="Calibri" panose="020F0502020204030204" pitchFamily="34" charset="0"/>
                <a:cs typeface="Calibri" panose="020F0502020204030204" pitchFamily="34" charset="0"/>
                <a:sym typeface="arial"/>
              </a:rPr>
              <a:t>,</a:t>
            </a:r>
            <a:r>
              <a:rPr lang="el-GR" sz="2400" b="0" i="0" dirty="0">
                <a:solidFill>
                  <a:srgbClr val="202124"/>
                </a:solidFill>
                <a:latin typeface="Calibri" panose="020F0502020204030204" pitchFamily="34" charset="0"/>
                <a:ea typeface="Calibri" panose="020F0502020204030204" pitchFamily="34" charset="0"/>
                <a:cs typeface="Calibri" panose="020F0502020204030204" pitchFamily="34" charset="0"/>
                <a:sym typeface="arial"/>
              </a:rPr>
              <a:t>7-1</a:t>
            </a:r>
            <a:r>
              <a:rPr lang="en-US" sz="2400" b="0" i="0" dirty="0">
                <a:solidFill>
                  <a:srgbClr val="202124"/>
                </a:solidFill>
                <a:latin typeface="Calibri" panose="020F0502020204030204" pitchFamily="34" charset="0"/>
                <a:ea typeface="Calibri" panose="020F0502020204030204" pitchFamily="34" charset="0"/>
                <a:cs typeface="Calibri" panose="020F0502020204030204" pitchFamily="34" charset="0"/>
                <a:sym typeface="arial"/>
              </a:rPr>
              <a:t>,</a:t>
            </a:r>
            <a:r>
              <a:rPr lang="el-GR" sz="2400" b="0" i="0" dirty="0">
                <a:solidFill>
                  <a:srgbClr val="202124"/>
                </a:solidFill>
                <a:latin typeface="Calibri" panose="020F0502020204030204" pitchFamily="34" charset="0"/>
                <a:ea typeface="Calibri" panose="020F0502020204030204" pitchFamily="34" charset="0"/>
                <a:cs typeface="Calibri" panose="020F0502020204030204" pitchFamily="34" charset="0"/>
                <a:sym typeface="arial"/>
              </a:rPr>
              <a:t>9)</a:t>
            </a:r>
            <a:endParaRPr sz="2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rtl="0">
              <a:spcBef>
                <a:spcPts val="0"/>
              </a:spcBef>
              <a:spcAft>
                <a:spcPts val="0"/>
              </a:spcAft>
              <a:buNone/>
            </a:pPr>
            <a:endParaRPr sz="23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dirty="0">
              <a:solidFill>
                <a:srgbClr val="000000"/>
              </a:solidFill>
              <a:latin typeface="Arial"/>
              <a:ea typeface="Arial"/>
              <a:cs typeface="Arial"/>
              <a:sym typeface="Arial"/>
            </a:endParaRPr>
          </a:p>
        </p:txBody>
      </p:sp>
      <p:sp>
        <p:nvSpPr>
          <p:cNvPr id="408" name="Google Shape;408;p23"/>
          <p:cNvSpPr txBox="1">
            <a:spLocks noGrp="1"/>
          </p:cNvSpPr>
          <p:nvPr>
            <p:ph type="title"/>
          </p:nvPr>
        </p:nvSpPr>
        <p:spPr>
          <a:xfrm>
            <a:off x="457200" y="-17140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l-GR" dirty="0"/>
              <a:t>Περιστατικό 5ο</a:t>
            </a:r>
            <a:endParaRPr dirty="0"/>
          </a:p>
        </p:txBody>
      </p:sp>
      <p:pic>
        <p:nvPicPr>
          <p:cNvPr id="409" name="Google Shape;409;p23"/>
          <p:cNvPicPr preferRelativeResize="0"/>
          <p:nvPr/>
        </p:nvPicPr>
        <p:blipFill rotWithShape="1">
          <a:blip r:embed="rId3">
            <a:alphaModFix/>
          </a:blip>
          <a:srcRect/>
          <a:stretch/>
        </p:blipFill>
        <p:spPr>
          <a:xfrm>
            <a:off x="5122446" y="3428999"/>
            <a:ext cx="3257465" cy="33225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dissolve">
                                      <p:cBhvr>
                                        <p:cTn id="7" dur="5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24"/>
          <p:cNvSpPr txBox="1">
            <a:spLocks noGrp="1"/>
          </p:cNvSpPr>
          <p:nvPr>
            <p:ph type="title"/>
          </p:nvPr>
        </p:nvSpPr>
        <p:spPr>
          <a:xfrm>
            <a:off x="457200" y="-27385"/>
            <a:ext cx="8229600" cy="1556639"/>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4400"/>
              <a:buFont typeface="Calibri"/>
              <a:buNone/>
            </a:pPr>
            <a:r>
              <a:rPr lang="el-GR" dirty="0"/>
              <a:t>Μετά από αναρροφητική βιοψία δια λεπτής βελόνης, ακολουθεί </a:t>
            </a:r>
            <a:r>
              <a:rPr lang="el-GR" dirty="0" err="1"/>
              <a:t>εκτομή</a:t>
            </a:r>
            <a:r>
              <a:rPr lang="el-GR" dirty="0"/>
              <a:t>.  </a:t>
            </a:r>
            <a:endParaRPr dirty="0"/>
          </a:p>
        </p:txBody>
      </p:sp>
      <p:pic>
        <p:nvPicPr>
          <p:cNvPr id="416" name="Google Shape;416;p24"/>
          <p:cNvPicPr preferRelativeResize="0"/>
          <p:nvPr/>
        </p:nvPicPr>
        <p:blipFill rotWithShape="1">
          <a:blip r:embed="rId3">
            <a:alphaModFix/>
          </a:blip>
          <a:srcRect/>
          <a:stretch/>
        </p:blipFill>
        <p:spPr>
          <a:xfrm>
            <a:off x="4252770" y="1662015"/>
            <a:ext cx="4638983" cy="4770316"/>
          </a:xfrm>
          <a:prstGeom prst="rect">
            <a:avLst/>
          </a:prstGeom>
          <a:noFill/>
          <a:ln>
            <a:noFill/>
          </a:ln>
        </p:spPr>
      </p:pic>
      <p:pic>
        <p:nvPicPr>
          <p:cNvPr id="80898" name="Picture 2" descr="C:\Users\User\Desktop\αρχείο λήψης.jpg"/>
          <p:cNvPicPr>
            <a:picLocks noChangeAspect="1" noChangeArrowheads="1"/>
          </p:cNvPicPr>
          <p:nvPr/>
        </p:nvPicPr>
        <p:blipFill>
          <a:blip r:embed="rId4"/>
          <a:srcRect/>
          <a:stretch>
            <a:fillRect/>
          </a:stretch>
        </p:blipFill>
        <p:spPr bwMode="auto">
          <a:xfrm rot="5400000">
            <a:off x="-232286" y="2118728"/>
            <a:ext cx="4790561" cy="390360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5"/>
                                        </p:tgtEl>
                                        <p:attrNameLst>
                                          <p:attrName>style.visibility</p:attrName>
                                        </p:attrNameLst>
                                      </p:cBhvr>
                                      <p:to>
                                        <p:strVal val="visible"/>
                                      </p:to>
                                    </p:set>
                                    <p:animEffect transition="in" filter="fade">
                                      <p:cBhvr>
                                        <p:cTn id="7" dur="500"/>
                                        <p:tgtEl>
                                          <p:spTgt spid="415"/>
                                        </p:tgtEl>
                                      </p:cBhvr>
                                    </p:animEffect>
                                  </p:childTnLst>
                                </p:cTn>
                              </p:par>
                              <p:par>
                                <p:cTn id="8" presetID="10" presetClass="entr" presetSubtype="0" fill="hold" nodeType="withEffect">
                                  <p:stCondLst>
                                    <p:cond delay="0"/>
                                  </p:stCondLst>
                                  <p:childTnLst>
                                    <p:set>
                                      <p:cBhvr>
                                        <p:cTn id="9" dur="1" fill="hold">
                                          <p:stCondLst>
                                            <p:cond delay="0"/>
                                          </p:stCondLst>
                                        </p:cTn>
                                        <p:tgtEl>
                                          <p:spTgt spid="416"/>
                                        </p:tgtEl>
                                        <p:attrNameLst>
                                          <p:attrName>style.visibility</p:attrName>
                                        </p:attrNameLst>
                                      </p:cBhvr>
                                      <p:to>
                                        <p:strVal val="visible"/>
                                      </p:to>
                                    </p:set>
                                    <p:animEffect transition="in" filter="fade">
                                      <p:cBhvr>
                                        <p:cTn id="10" dur="500"/>
                                        <p:tgtEl>
                                          <p:spTgt spid="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48342"/>
            <a:ext cx="9144000" cy="1165147"/>
          </a:xfrm>
        </p:spPr>
        <p:txBody>
          <a:bodyPr>
            <a:noAutofit/>
          </a:bodyPr>
          <a:lstStyle/>
          <a:p>
            <a:pPr algn="just"/>
            <a:r>
              <a:rPr lang="el-GR" sz="1800" dirty="0"/>
              <a:t>Η  </a:t>
            </a:r>
            <a:r>
              <a:rPr lang="el-GR" sz="1800" b="1" u="sng" spc="600" dirty="0"/>
              <a:t>κλασική</a:t>
            </a:r>
            <a:r>
              <a:rPr lang="el-GR" sz="1800" b="1" dirty="0"/>
              <a:t> ποικιλία του </a:t>
            </a:r>
            <a:r>
              <a:rPr lang="el-GR" sz="1800" b="1" dirty="0" err="1"/>
              <a:t>θηλώδους</a:t>
            </a:r>
            <a:r>
              <a:rPr lang="el-GR" sz="1800" b="1" dirty="0"/>
              <a:t> καρκινώματος του θυρεοειδούς </a:t>
            </a:r>
            <a:r>
              <a:rPr lang="el-GR" sz="1800" dirty="0"/>
              <a:t>χαρακτηρίζεται από δύο βασικά μικροσκοπικά γνωρίσματα: την παρουσία </a:t>
            </a:r>
            <a:r>
              <a:rPr lang="el-GR" sz="1800" b="1" dirty="0"/>
              <a:t>αληθινών θηλών </a:t>
            </a:r>
            <a:r>
              <a:rPr lang="el-GR" sz="1800" dirty="0"/>
              <a:t>που ορίζονται ως θηλές με κεντρικό αγγειακό άξονα και τα </a:t>
            </a:r>
            <a:r>
              <a:rPr lang="el-GR" sz="1800" b="1" spc="600" dirty="0"/>
              <a:t>ιδιαίτερα πυρηνικά χαρακτηριστικά </a:t>
            </a:r>
            <a:r>
              <a:rPr lang="el-GR" sz="1800" dirty="0"/>
              <a:t>στα υπερκείμενα των αξόνων, επιθηλιακά κύτταρα ήτοι </a:t>
            </a:r>
            <a:r>
              <a:rPr lang="el-GR" sz="1800" b="1" dirty="0"/>
              <a:t>πυρηνική διόγκωση,  ανωμαλία της πυρηνικής μεμβράνης, πυρηνικές εντομές και </a:t>
            </a:r>
            <a:r>
              <a:rPr lang="el-GR" sz="1800" b="1" dirty="0" err="1"/>
              <a:t>ψευδοέγκλειστα</a:t>
            </a:r>
            <a:r>
              <a:rPr lang="el-GR" sz="1800" b="1" dirty="0"/>
              <a:t> και ένα ξεχωριστό πρότυπο περιφερικής  κατανομής  της  χρωματίνης</a:t>
            </a:r>
            <a:r>
              <a:rPr lang="el-GR" sz="1800" dirty="0"/>
              <a:t>. </a:t>
            </a:r>
            <a:r>
              <a:rPr lang="el-GR" sz="1800" b="1" dirty="0"/>
              <a:t>Άδειοι πυρήνες </a:t>
            </a:r>
            <a:r>
              <a:rPr lang="el-GR" sz="1800" u="sng" dirty="0"/>
              <a:t>σε </a:t>
            </a:r>
            <a:r>
              <a:rPr lang="el-GR" sz="1800" u="sng" dirty="0">
                <a:effectLst>
                  <a:outerShdw blurRad="38100" dist="38100" dir="2700000" algn="tl">
                    <a:srgbClr val="000000">
                      <a:alpha val="43137"/>
                    </a:srgbClr>
                  </a:outerShdw>
                </a:effectLst>
              </a:rPr>
              <a:t>τομές Α-Η</a:t>
            </a:r>
            <a:r>
              <a:rPr lang="el-GR" sz="1800" dirty="0"/>
              <a:t>.</a:t>
            </a:r>
          </a:p>
        </p:txBody>
      </p:sp>
      <p:pic>
        <p:nvPicPr>
          <p:cNvPr id="81922" name="Picture 2" descr="C:\Users\User\Desktop\thyroidpapillaryclassic_xu03.jpeg"/>
          <p:cNvPicPr>
            <a:picLocks noChangeAspect="1" noChangeArrowheads="1"/>
          </p:cNvPicPr>
          <p:nvPr/>
        </p:nvPicPr>
        <p:blipFill>
          <a:blip r:embed="rId3"/>
          <a:srcRect/>
          <a:stretch>
            <a:fillRect/>
          </a:stretch>
        </p:blipFill>
        <p:spPr bwMode="auto">
          <a:xfrm>
            <a:off x="1576398" y="1639614"/>
            <a:ext cx="6392137" cy="50242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
          <p:cNvSpPr txBox="1">
            <a:spLocks noGrp="1"/>
          </p:cNvSpPr>
          <p:nvPr>
            <p:ph type="title"/>
          </p:nvPr>
        </p:nvSpPr>
        <p:spPr>
          <a:xfrm>
            <a:off x="-1548680" y="-27384"/>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0000"/>
              </a:buClr>
              <a:buSzPts val="3500"/>
              <a:buFont typeface="Calibri"/>
              <a:buNone/>
            </a:pPr>
            <a:r>
              <a:rPr lang="el-GR" sz="3500" b="0" i="0" u="none" strike="noStrike" cap="none">
                <a:solidFill>
                  <a:srgbClr val="000000"/>
                </a:solidFill>
                <a:latin typeface="Calibri"/>
                <a:ea typeface="Calibri"/>
                <a:cs typeface="Calibri"/>
                <a:sym typeface="Calibri"/>
              </a:rPr>
              <a:t>Βασικές γνώσεις</a:t>
            </a:r>
            <a:endParaRPr/>
          </a:p>
        </p:txBody>
      </p:sp>
      <p:sp>
        <p:nvSpPr>
          <p:cNvPr id="265" name="Google Shape;265;p4"/>
          <p:cNvSpPr txBox="1">
            <a:spLocks noGrp="1"/>
          </p:cNvSpPr>
          <p:nvPr>
            <p:ph type="body" idx="1"/>
          </p:nvPr>
        </p:nvSpPr>
        <p:spPr>
          <a:xfrm>
            <a:off x="107504" y="2852936"/>
            <a:ext cx="3960440" cy="3384376"/>
          </a:xfrm>
          <a:prstGeom prst="rect">
            <a:avLst/>
          </a:prstGeom>
          <a:noFill/>
          <a:ln>
            <a:noFill/>
          </a:ln>
        </p:spPr>
        <p:txBody>
          <a:bodyPr spcFirstLastPara="1" wrap="square" lIns="91425" tIns="45700" rIns="91425" bIns="45700" anchor="t" anchorCtr="0">
            <a:normAutofit/>
          </a:bodyPr>
          <a:lstStyle/>
          <a:p>
            <a:pPr marL="342900" lvl="0" indent="-177800" algn="l" rtl="0">
              <a:spcBef>
                <a:spcPts val="0"/>
              </a:spcBef>
              <a:spcAft>
                <a:spcPts val="0"/>
              </a:spcAft>
              <a:buClr>
                <a:schemeClr val="dk1"/>
              </a:buClr>
              <a:buSzPts val="2600"/>
              <a:buNone/>
            </a:pPr>
            <a:endParaRPr sz="2600" b="1" u="sng"/>
          </a:p>
          <a:p>
            <a:pPr marL="342900" lvl="0" indent="-177800" algn="l" rtl="0">
              <a:spcBef>
                <a:spcPts val="520"/>
              </a:spcBef>
              <a:spcAft>
                <a:spcPts val="0"/>
              </a:spcAft>
              <a:buClr>
                <a:schemeClr val="dk1"/>
              </a:buClr>
              <a:buSzPts val="2600"/>
              <a:buNone/>
            </a:pPr>
            <a:endParaRPr sz="2600" b="1" u="sng"/>
          </a:p>
          <a:p>
            <a:pPr marL="0" lvl="0" indent="0" algn="l" rtl="0">
              <a:spcBef>
                <a:spcPts val="520"/>
              </a:spcBef>
              <a:spcAft>
                <a:spcPts val="0"/>
              </a:spcAft>
              <a:buClr>
                <a:schemeClr val="dk1"/>
              </a:buClr>
              <a:buSzPts val="2600"/>
              <a:buNone/>
            </a:pPr>
            <a:r>
              <a:rPr lang="el-GR" sz="2600" b="1" u="sng"/>
              <a:t>Απεικονίσεις</a:t>
            </a:r>
            <a:r>
              <a:rPr lang="el-GR" sz="2600"/>
              <a:t>: ακτινογραφίες, υπέρηχοι, αξονικές/μαγνητικές τομογραφίες, εξετάσεις πυρηνικής ιατρικής.</a:t>
            </a:r>
            <a:endParaRPr/>
          </a:p>
          <a:p>
            <a:pPr marL="342900" lvl="0" indent="-139700" algn="l" rtl="0">
              <a:spcBef>
                <a:spcPts val="640"/>
              </a:spcBef>
              <a:spcAft>
                <a:spcPts val="0"/>
              </a:spcAft>
              <a:buClr>
                <a:schemeClr val="dk1"/>
              </a:buClr>
              <a:buSzPts val="3200"/>
              <a:buNone/>
            </a:pPr>
            <a:endParaRPr/>
          </a:p>
        </p:txBody>
      </p:sp>
      <p:sp>
        <p:nvSpPr>
          <p:cNvPr id="266" name="Google Shape;266;p4"/>
          <p:cNvSpPr txBox="1"/>
          <p:nvPr/>
        </p:nvSpPr>
        <p:spPr>
          <a:xfrm>
            <a:off x="35496" y="1052736"/>
            <a:ext cx="3384376" cy="32932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600" b="1" u="sng" dirty="0">
                <a:solidFill>
                  <a:schemeClr val="dk1"/>
                </a:solidFill>
                <a:latin typeface="Calibri"/>
                <a:ea typeface="Calibri"/>
                <a:cs typeface="Calibri"/>
                <a:sym typeface="Calibri"/>
              </a:rPr>
              <a:t>Εργαστηριακά</a:t>
            </a:r>
            <a:r>
              <a:rPr lang="el-GR" sz="2600" dirty="0">
                <a:solidFill>
                  <a:schemeClr val="dk1"/>
                </a:solidFill>
                <a:latin typeface="Calibri"/>
                <a:ea typeface="Calibri"/>
                <a:cs typeface="Calibri"/>
                <a:sym typeface="Calibri"/>
              </a:rPr>
              <a:t>: αιματολογικός, βιοχημικός, </a:t>
            </a:r>
            <a:r>
              <a:rPr lang="el-GR" sz="2600" dirty="0" err="1">
                <a:solidFill>
                  <a:schemeClr val="dk1"/>
                </a:solidFill>
                <a:effectLst>
                  <a:outerShdw blurRad="38100" dist="38100" dir="2700000" algn="tl">
                    <a:srgbClr val="000000">
                      <a:alpha val="43137"/>
                    </a:srgbClr>
                  </a:outerShdw>
                </a:effectLst>
                <a:latin typeface="Calibri"/>
                <a:ea typeface="Calibri"/>
                <a:cs typeface="Calibri"/>
                <a:sym typeface="Calibri"/>
              </a:rPr>
              <a:t>ορμονολογικός</a:t>
            </a:r>
            <a:r>
              <a:rPr lang="el-GR" sz="2600" dirty="0">
                <a:solidFill>
                  <a:schemeClr val="dk1"/>
                </a:solidFill>
                <a:latin typeface="Calibri"/>
                <a:ea typeface="Calibri"/>
                <a:cs typeface="Calibri"/>
                <a:sym typeface="Calibri"/>
              </a:rPr>
              <a:t>  και μικροβιολογικός έλεγχος.</a:t>
            </a:r>
            <a:endParaRPr dirty="0"/>
          </a:p>
          <a:p>
            <a:pPr marL="0" marR="0" lvl="0" indent="0" algn="l" rtl="0">
              <a:spcBef>
                <a:spcPts val="0"/>
              </a:spcBef>
              <a:spcAft>
                <a:spcPts val="0"/>
              </a:spcAft>
              <a:buNone/>
            </a:pPr>
            <a:endParaRPr sz="2600" dirty="0">
              <a:solidFill>
                <a:schemeClr val="dk1"/>
              </a:solidFill>
              <a:latin typeface="Calibri"/>
              <a:ea typeface="Calibri"/>
              <a:cs typeface="Calibri"/>
              <a:sym typeface="Calibri"/>
            </a:endParaRPr>
          </a:p>
          <a:p>
            <a:pPr marL="0" marR="0" lvl="0" indent="0" algn="l" rtl="0">
              <a:spcBef>
                <a:spcPts val="0"/>
              </a:spcBef>
              <a:spcAft>
                <a:spcPts val="0"/>
              </a:spcAft>
              <a:buNone/>
            </a:pPr>
            <a:endParaRPr sz="2600" b="1" u="sng" dirty="0">
              <a:solidFill>
                <a:schemeClr val="dk1"/>
              </a:solidFill>
              <a:latin typeface="Calibri"/>
              <a:ea typeface="Calibri"/>
              <a:cs typeface="Calibri"/>
              <a:sym typeface="Calibri"/>
            </a:endParaRPr>
          </a:p>
        </p:txBody>
      </p:sp>
      <p:pic>
        <p:nvPicPr>
          <p:cNvPr id="267" name="Google Shape;267;p4"/>
          <p:cNvPicPr preferRelativeResize="0"/>
          <p:nvPr/>
        </p:nvPicPr>
        <p:blipFill rotWithShape="1">
          <a:blip r:embed="rId3">
            <a:alphaModFix/>
          </a:blip>
          <a:srcRect/>
          <a:stretch/>
        </p:blipFill>
        <p:spPr>
          <a:xfrm>
            <a:off x="4844995" y="3112344"/>
            <a:ext cx="3688420" cy="3573939"/>
          </a:xfrm>
          <a:prstGeom prst="rect">
            <a:avLst/>
          </a:prstGeom>
          <a:noFill/>
          <a:ln>
            <a:noFill/>
          </a:ln>
        </p:spPr>
      </p:pic>
      <p:pic>
        <p:nvPicPr>
          <p:cNvPr id="268" name="Google Shape;268;p4"/>
          <p:cNvPicPr preferRelativeResize="0"/>
          <p:nvPr/>
        </p:nvPicPr>
        <p:blipFill rotWithShape="1">
          <a:blip r:embed="rId4">
            <a:alphaModFix/>
          </a:blip>
          <a:srcRect/>
          <a:stretch/>
        </p:blipFill>
        <p:spPr>
          <a:xfrm>
            <a:off x="4920775" y="171982"/>
            <a:ext cx="3549080" cy="280884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12943" y="274637"/>
            <a:ext cx="4531057" cy="2714223"/>
          </a:xfrm>
        </p:spPr>
        <p:txBody>
          <a:bodyPr>
            <a:noAutofit/>
          </a:bodyPr>
          <a:lstStyle/>
          <a:p>
            <a:pPr algn="just"/>
            <a:r>
              <a:rPr lang="el-GR" sz="2000" dirty="0"/>
              <a:t>Τα </a:t>
            </a:r>
            <a:r>
              <a:rPr lang="el-GR" sz="2000" dirty="0">
                <a:effectLst>
                  <a:outerShdw blurRad="38100" dist="38100" dir="2700000" algn="tl">
                    <a:srgbClr val="000000">
                      <a:alpha val="43137"/>
                    </a:srgbClr>
                  </a:outerShdw>
                </a:effectLst>
              </a:rPr>
              <a:t>ψαμμώδη σωμάτια </a:t>
            </a:r>
            <a:r>
              <a:rPr lang="en-US" sz="2000" dirty="0">
                <a:effectLst>
                  <a:outerShdw blurRad="38100" dist="38100" dir="2700000" algn="tl">
                    <a:srgbClr val="000000">
                      <a:alpha val="43137"/>
                    </a:srgbClr>
                  </a:outerShdw>
                </a:effectLst>
              </a:rPr>
              <a:t>( </a:t>
            </a:r>
            <a:r>
              <a:rPr lang="el-GR" sz="2000" dirty="0" err="1">
                <a:effectLst>
                  <a:outerShdw blurRad="38100" dist="38100" dir="2700000" algn="tl">
                    <a:srgbClr val="000000">
                      <a:alpha val="43137"/>
                    </a:srgbClr>
                  </a:outerShdw>
                </a:effectLst>
              </a:rPr>
              <a:t>μικροασβεστώσεις</a:t>
            </a:r>
            <a:r>
              <a:rPr lang="el-GR" sz="2000" dirty="0">
                <a:effectLst>
                  <a:outerShdw blurRad="38100" dist="38100" dir="2700000" algn="tl">
                    <a:srgbClr val="000000">
                      <a:alpha val="43137"/>
                    </a:srgbClr>
                  </a:outerShdw>
                </a:effectLst>
              </a:rPr>
              <a:t> κατά στρώσεις ) </a:t>
            </a:r>
            <a:r>
              <a:rPr lang="el-GR" sz="2000" dirty="0"/>
              <a:t>είναι συχνά στην </a:t>
            </a:r>
            <a:r>
              <a:rPr lang="el-GR" sz="2000" dirty="0">
                <a:effectLst>
                  <a:outerShdw blurRad="38100" dist="38100" dir="2700000" algn="tl">
                    <a:srgbClr val="000000">
                      <a:alpha val="43137"/>
                    </a:srgbClr>
                  </a:outerShdw>
                </a:effectLst>
              </a:rPr>
              <a:t>κλασική</a:t>
            </a:r>
            <a:r>
              <a:rPr lang="el-GR" sz="2000" dirty="0"/>
              <a:t> ποικιλία του </a:t>
            </a:r>
            <a:r>
              <a:rPr lang="el-GR" sz="2000" dirty="0" err="1">
                <a:effectLst>
                  <a:outerShdw blurRad="38100" dist="38100" dir="2700000" algn="tl">
                    <a:srgbClr val="000000">
                      <a:alpha val="43137"/>
                    </a:srgbClr>
                  </a:outerShdw>
                </a:effectLst>
              </a:rPr>
              <a:t>θηλώδους</a:t>
            </a:r>
            <a:r>
              <a:rPr lang="el-GR" sz="2000" dirty="0">
                <a:effectLst>
                  <a:outerShdw blurRad="38100" dist="38100" dir="2700000" algn="tl">
                    <a:srgbClr val="000000">
                      <a:alpha val="43137"/>
                    </a:srgbClr>
                  </a:outerShdw>
                </a:effectLst>
              </a:rPr>
              <a:t> </a:t>
            </a:r>
            <a:r>
              <a:rPr lang="el-GR" sz="2000" dirty="0" err="1">
                <a:effectLst>
                  <a:outerShdw blurRad="38100" dist="38100" dir="2700000" algn="tl">
                    <a:srgbClr val="000000">
                      <a:alpha val="43137"/>
                    </a:srgbClr>
                  </a:outerShdw>
                </a:effectLst>
              </a:rPr>
              <a:t>θυρεοειδικού</a:t>
            </a:r>
            <a:r>
              <a:rPr lang="el-GR" sz="2000" dirty="0">
                <a:effectLst>
                  <a:outerShdw blurRad="38100" dist="38100" dir="2700000" algn="tl">
                    <a:srgbClr val="000000">
                      <a:alpha val="43137"/>
                    </a:srgbClr>
                  </a:outerShdw>
                </a:effectLst>
              </a:rPr>
              <a:t> καρκινώματος</a:t>
            </a:r>
            <a:r>
              <a:rPr lang="el-GR" sz="2000" dirty="0"/>
              <a:t>  και είναι δυνατό να αποτελούν τη μόνη ένδειξη </a:t>
            </a:r>
            <a:r>
              <a:rPr lang="el-GR" sz="2000" dirty="0" err="1"/>
              <a:t>λεμφαδενικής</a:t>
            </a:r>
            <a:r>
              <a:rPr lang="el-GR" sz="2000" dirty="0"/>
              <a:t> μετάστασής  του (</a:t>
            </a:r>
            <a:r>
              <a:rPr lang="en-US" sz="2000" dirty="0"/>
              <a:t> </a:t>
            </a:r>
            <a:r>
              <a:rPr lang="el-GR" sz="2000" dirty="0"/>
              <a:t>στάδιο </a:t>
            </a:r>
            <a:r>
              <a:rPr lang="en-US" sz="2000" dirty="0"/>
              <a:t>pN1)</a:t>
            </a:r>
            <a:r>
              <a:rPr lang="el-GR" sz="2000" dirty="0"/>
              <a:t>.</a:t>
            </a:r>
          </a:p>
        </p:txBody>
      </p:sp>
      <p:pic>
        <p:nvPicPr>
          <p:cNvPr id="82946" name="Picture 2" descr="C:\Users\User\Desktop\thyroidpapillaryclassic_xu04.jpeg"/>
          <p:cNvPicPr>
            <a:picLocks noChangeAspect="1" noChangeArrowheads="1"/>
          </p:cNvPicPr>
          <p:nvPr/>
        </p:nvPicPr>
        <p:blipFill>
          <a:blip r:embed="rId2"/>
          <a:srcRect/>
          <a:stretch>
            <a:fillRect/>
          </a:stretch>
        </p:blipFill>
        <p:spPr bwMode="auto">
          <a:xfrm rot="16200000">
            <a:off x="-795283" y="1195806"/>
            <a:ext cx="6429056" cy="4401761"/>
          </a:xfrm>
          <a:prstGeom prst="rect">
            <a:avLst/>
          </a:prstGeom>
          <a:noFill/>
        </p:spPr>
      </p:pic>
      <p:pic>
        <p:nvPicPr>
          <p:cNvPr id="82947" name="Picture 3" descr="C:\Users\User\Desktop\thyroidpapillaryclassic_xu05.jpeg"/>
          <p:cNvPicPr>
            <a:picLocks noChangeAspect="1" noChangeArrowheads="1"/>
          </p:cNvPicPr>
          <p:nvPr/>
        </p:nvPicPr>
        <p:blipFill>
          <a:blip r:embed="rId3"/>
          <a:srcRect/>
          <a:stretch>
            <a:fillRect/>
          </a:stretch>
        </p:blipFill>
        <p:spPr bwMode="auto">
          <a:xfrm>
            <a:off x="4784109" y="2975213"/>
            <a:ext cx="4159614" cy="36166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5"/>
          <p:cNvSpPr txBox="1"/>
          <p:nvPr/>
        </p:nvSpPr>
        <p:spPr>
          <a:xfrm>
            <a:off x="0" y="1196752"/>
            <a:ext cx="9144000" cy="3785652"/>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400"/>
              <a:buFont typeface="Calibri"/>
              <a:buAutoNum type="arabicPeriod"/>
            </a:pPr>
            <a:r>
              <a:rPr lang="el-GR" sz="2400" dirty="0">
                <a:solidFill>
                  <a:schemeClr val="dk1"/>
                </a:solidFill>
                <a:latin typeface="Calibri"/>
                <a:ea typeface="Calibri"/>
                <a:cs typeface="Calibri"/>
                <a:sym typeface="Calibri"/>
              </a:rPr>
              <a:t>Ποια η νόσος της ασθενούς;</a:t>
            </a:r>
            <a:endParaRPr dirty="0"/>
          </a:p>
          <a:p>
            <a:pPr marL="457200" marR="0" lvl="0" indent="-3048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400"/>
            </a:pPr>
            <a:r>
              <a:rPr lang="el-GR" sz="2400" dirty="0">
                <a:solidFill>
                  <a:schemeClr val="dk1"/>
                </a:solidFill>
                <a:latin typeface="Calibri"/>
                <a:ea typeface="Calibri"/>
                <a:cs typeface="Calibri"/>
                <a:sym typeface="Calibri"/>
              </a:rPr>
              <a:t>2.    Ποιος ο παράγοντας κινδύνου;</a:t>
            </a:r>
            <a:endParaRPr dirty="0"/>
          </a:p>
          <a:p>
            <a:pPr marL="457200" marR="0" lvl="0" indent="-3048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l-GR" sz="2400" dirty="0">
                <a:solidFill>
                  <a:schemeClr val="dk1"/>
                </a:solidFill>
                <a:latin typeface="Calibri"/>
                <a:ea typeface="Calibri"/>
                <a:cs typeface="Calibri"/>
                <a:sym typeface="Calibri"/>
              </a:rPr>
              <a:t>3.   Ποια η πρόγνωση;</a:t>
            </a:r>
            <a:endParaRPr dirty="0"/>
          </a:p>
          <a:p>
            <a:pPr marL="457200" marR="0" lvl="0" indent="-304800" algn="l" rtl="0">
              <a:spcBef>
                <a:spcPts val="0"/>
              </a:spcBef>
              <a:spcAft>
                <a:spcPts val="0"/>
              </a:spcAft>
              <a:buClr>
                <a:schemeClr val="dk1"/>
              </a:buClr>
              <a:buSzPts val="2400"/>
              <a:buFont typeface="Calibri"/>
              <a:buNone/>
            </a:pPr>
            <a:endParaRPr sz="2400" dirty="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583140"/>
          </a:xfrm>
        </p:spPr>
        <p:txBody>
          <a:bodyPr>
            <a:normAutofit fontScale="90000"/>
          </a:bodyPr>
          <a:lstStyle/>
          <a:p>
            <a:r>
              <a:rPr lang="el-GR" sz="2700" dirty="0">
                <a:effectLst>
                  <a:outerShdw blurRad="38100" dist="38100" dir="2700000" algn="tl">
                    <a:srgbClr val="000000">
                      <a:alpha val="43137"/>
                    </a:srgbClr>
                  </a:outerShdw>
                </a:effectLst>
              </a:rPr>
              <a:t>Ιστολογική ΔΔ </a:t>
            </a:r>
            <a:r>
              <a:rPr lang="el-GR" sz="2700" dirty="0" err="1"/>
              <a:t>θηλώδους</a:t>
            </a:r>
            <a:r>
              <a:rPr lang="el-GR" sz="2700" dirty="0"/>
              <a:t> καρκινώματος </a:t>
            </a:r>
            <a:br>
              <a:rPr lang="el-GR" sz="2700" dirty="0">
                <a:effectLst>
                  <a:outerShdw blurRad="38100" dist="38100" dir="2700000" algn="tl">
                    <a:srgbClr val="000000">
                      <a:alpha val="43137"/>
                    </a:srgbClr>
                  </a:outerShdw>
                </a:effectLst>
              </a:rPr>
            </a:br>
            <a:r>
              <a:rPr lang="el-GR" sz="2700" dirty="0">
                <a:effectLst>
                  <a:outerShdw blurRad="38100" dist="38100" dir="2700000" algn="tl">
                    <a:srgbClr val="000000">
                      <a:alpha val="43137"/>
                    </a:srgbClr>
                  </a:outerShdw>
                </a:effectLst>
              </a:rPr>
              <a:t>από το </a:t>
            </a:r>
            <a:r>
              <a:rPr lang="el-GR" sz="2700" dirty="0" err="1">
                <a:effectLst>
                  <a:outerShdw blurRad="38100" dist="38100" dir="2700000" algn="tl">
                    <a:srgbClr val="000000">
                      <a:alpha val="43137"/>
                    </a:srgbClr>
                  </a:outerShdw>
                </a:effectLst>
              </a:rPr>
              <a:t>μυελοειδές</a:t>
            </a:r>
            <a:r>
              <a:rPr lang="el-GR" sz="2700" dirty="0">
                <a:effectLst>
                  <a:outerShdw blurRad="38100" dist="38100" dir="2700000" algn="tl">
                    <a:srgbClr val="000000">
                      <a:alpha val="43137"/>
                    </a:srgbClr>
                  </a:outerShdw>
                </a:effectLst>
              </a:rPr>
              <a:t> καρκίνωμα του θυρεοειδούς</a:t>
            </a:r>
            <a:r>
              <a:rPr lang="en-US" sz="2700" dirty="0">
                <a:effectLst>
                  <a:outerShdw blurRad="38100" dist="38100" dir="2700000" algn="tl">
                    <a:srgbClr val="000000">
                      <a:alpha val="43137"/>
                    </a:srgbClr>
                  </a:outerShdw>
                </a:effectLst>
              </a:rPr>
              <a:t>: </a:t>
            </a:r>
            <a:br>
              <a:rPr lang="el-GR" sz="3100" dirty="0">
                <a:effectLst>
                  <a:outerShdw blurRad="38100" dist="38100" dir="2700000" algn="tl">
                    <a:srgbClr val="000000">
                      <a:alpha val="43137"/>
                    </a:srgbClr>
                  </a:outerShdw>
                </a:effectLst>
              </a:rPr>
            </a:br>
            <a:r>
              <a:rPr lang="el-GR" sz="1600" dirty="0"/>
              <a:t>Και τα δύο μπορεί να παρουσιάζουν συμπαγή ή </a:t>
            </a:r>
            <a:r>
              <a:rPr lang="el-GR" sz="1600" dirty="0" err="1"/>
              <a:t>θηλώδη</a:t>
            </a:r>
            <a:r>
              <a:rPr lang="el-GR" sz="1600" dirty="0"/>
              <a:t> αρχιτεκτονική. Το </a:t>
            </a:r>
            <a:r>
              <a:rPr lang="el-GR" sz="1600" dirty="0" err="1">
                <a:effectLst>
                  <a:outerShdw blurRad="38100" dist="38100" dir="2700000" algn="tl">
                    <a:srgbClr val="000000">
                      <a:alpha val="43137"/>
                    </a:srgbClr>
                  </a:outerShdw>
                </a:effectLst>
              </a:rPr>
              <a:t>μυελοειδές</a:t>
            </a:r>
            <a:r>
              <a:rPr lang="el-GR" sz="1600" dirty="0"/>
              <a:t> περιέχει πυρήνες </a:t>
            </a:r>
            <a:r>
              <a:rPr lang="el-GR" sz="1600" dirty="0">
                <a:effectLst>
                  <a:outerShdw blurRad="38100" dist="38100" dir="2700000" algn="tl">
                    <a:srgbClr val="000000">
                      <a:alpha val="43137"/>
                    </a:srgbClr>
                  </a:outerShdw>
                </a:effectLst>
              </a:rPr>
              <a:t>τυπικούς </a:t>
            </a:r>
            <a:r>
              <a:rPr lang="el-GR" sz="1600" dirty="0" err="1">
                <a:effectLst>
                  <a:outerShdw blurRad="38100" dist="38100" dir="2700000" algn="tl">
                    <a:srgbClr val="000000">
                      <a:alpha val="43137"/>
                    </a:srgbClr>
                  </a:outerShdw>
                </a:effectLst>
              </a:rPr>
              <a:t>νευροενδοκρινικού</a:t>
            </a:r>
            <a:r>
              <a:rPr lang="el-GR" sz="1600" dirty="0">
                <a:effectLst>
                  <a:outerShdw blurRad="38100" dist="38100" dir="2700000" algn="tl">
                    <a:srgbClr val="000000">
                      <a:alpha val="43137"/>
                    </a:srgbClr>
                  </a:outerShdw>
                </a:effectLst>
              </a:rPr>
              <a:t> νεοπλάσματος </a:t>
            </a:r>
            <a:r>
              <a:rPr lang="el-GR" sz="1600" dirty="0"/>
              <a:t>με </a:t>
            </a:r>
            <a:r>
              <a:rPr lang="el-GR" sz="1600" dirty="0">
                <a:effectLst>
                  <a:outerShdw blurRad="38100" dist="38100" dir="2700000" algn="tl">
                    <a:srgbClr val="000000">
                      <a:alpha val="43137"/>
                    </a:srgbClr>
                  </a:outerShdw>
                </a:effectLst>
              </a:rPr>
              <a:t>χρωματίνη σαν αλατοπίπερο, υπόστρωμα </a:t>
            </a:r>
            <a:r>
              <a:rPr lang="el-GR" sz="1600" dirty="0" err="1">
                <a:effectLst>
                  <a:outerShdw blurRad="38100" dist="38100" dir="2700000" algn="tl">
                    <a:srgbClr val="000000">
                      <a:alpha val="43137"/>
                    </a:srgbClr>
                  </a:outerShdw>
                </a:effectLst>
              </a:rPr>
              <a:t>αμυλοειδούς</a:t>
            </a:r>
            <a:r>
              <a:rPr lang="el-GR" sz="1600" dirty="0">
                <a:effectLst>
                  <a:outerShdw blurRad="38100" dist="38100" dir="2700000" algn="tl">
                    <a:srgbClr val="000000">
                      <a:alpha val="43137"/>
                    </a:srgbClr>
                  </a:outerShdw>
                </a:effectLst>
              </a:rPr>
              <a:t>  </a:t>
            </a:r>
            <a:r>
              <a:rPr lang="el-GR" sz="1600" dirty="0"/>
              <a:t>και τα καρκινικά κύτταρα είναι </a:t>
            </a:r>
            <a:r>
              <a:rPr lang="el-GR" sz="1600" dirty="0" err="1">
                <a:effectLst>
                  <a:outerShdw blurRad="38100" dist="38100" dir="2700000" algn="tl">
                    <a:srgbClr val="000000">
                      <a:alpha val="43137"/>
                    </a:srgbClr>
                  </a:outerShdw>
                </a:effectLst>
              </a:rPr>
              <a:t>ανοσοθετικά</a:t>
            </a:r>
            <a:r>
              <a:rPr lang="el-GR" sz="1600" dirty="0">
                <a:effectLst>
                  <a:outerShdw blurRad="38100" dist="38100" dir="2700000" algn="tl">
                    <a:srgbClr val="000000">
                      <a:alpha val="43137"/>
                    </a:srgbClr>
                  </a:outerShdw>
                </a:effectLst>
              </a:rPr>
              <a:t> για </a:t>
            </a:r>
            <a:r>
              <a:rPr lang="el-GR" sz="1600" dirty="0" err="1">
                <a:effectLst>
                  <a:outerShdw blurRad="38100" dist="38100" dir="2700000" algn="tl">
                    <a:srgbClr val="000000">
                      <a:alpha val="43137"/>
                    </a:srgbClr>
                  </a:outerShdw>
                </a:effectLst>
              </a:rPr>
              <a:t>καλσιτονίνη</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συναπτοφυσίνη</a:t>
            </a:r>
            <a:r>
              <a:rPr lang="el-GR" sz="1600" dirty="0">
                <a:effectLst>
                  <a:outerShdw blurRad="38100" dist="38100" dir="2700000" algn="tl">
                    <a:srgbClr val="000000">
                      <a:alpha val="43137"/>
                    </a:srgbClr>
                  </a:outerShdw>
                </a:effectLst>
              </a:rPr>
              <a:t> και </a:t>
            </a:r>
            <a:r>
              <a:rPr lang="el-GR" sz="1600" dirty="0" err="1">
                <a:effectLst>
                  <a:outerShdw blurRad="38100" dist="38100" dir="2700000" algn="tl">
                    <a:srgbClr val="000000">
                      <a:alpha val="43137"/>
                    </a:srgbClr>
                  </a:outerShdw>
                </a:effectLst>
              </a:rPr>
              <a:t>χρωμογρανίνη</a:t>
            </a:r>
            <a:r>
              <a:rPr lang="el-GR" sz="1600" dirty="0"/>
              <a:t> και </a:t>
            </a:r>
            <a:r>
              <a:rPr lang="el-GR" sz="1600" dirty="0">
                <a:effectLst>
                  <a:outerShdw blurRad="38100" dist="38100" dir="2700000" algn="tl">
                    <a:srgbClr val="000000">
                      <a:alpha val="43137"/>
                    </a:srgbClr>
                  </a:outerShdw>
                </a:effectLst>
              </a:rPr>
              <a:t>αρνητικά για PAX8 και </a:t>
            </a:r>
            <a:r>
              <a:rPr lang="el-GR" sz="1600" dirty="0" err="1">
                <a:effectLst>
                  <a:outerShdw blurRad="38100" dist="38100" dir="2700000" algn="tl">
                    <a:srgbClr val="000000">
                      <a:alpha val="43137"/>
                    </a:srgbClr>
                  </a:outerShdw>
                </a:effectLst>
              </a:rPr>
              <a:t>θυρεοσφαιρίνη</a:t>
            </a:r>
            <a:r>
              <a:rPr lang="el-GR" sz="1600" dirty="0">
                <a:effectLst>
                  <a:outerShdw blurRad="38100" dist="38100" dir="2700000" algn="tl">
                    <a:srgbClr val="000000">
                      <a:alpha val="43137"/>
                    </a:srgbClr>
                  </a:outerShdw>
                </a:effectLst>
              </a:rPr>
              <a:t>.</a:t>
            </a:r>
          </a:p>
        </p:txBody>
      </p:sp>
      <p:pic>
        <p:nvPicPr>
          <p:cNvPr id="79874" name="Picture 2" descr="C:\Users\User\Desktop\thyroidmedullarywei02.jpg"/>
          <p:cNvPicPr>
            <a:picLocks noChangeAspect="1" noChangeArrowheads="1"/>
          </p:cNvPicPr>
          <p:nvPr/>
        </p:nvPicPr>
        <p:blipFill>
          <a:blip r:embed="rId2"/>
          <a:srcRect/>
          <a:stretch>
            <a:fillRect/>
          </a:stretch>
        </p:blipFill>
        <p:spPr bwMode="auto">
          <a:xfrm>
            <a:off x="1002852" y="1589098"/>
            <a:ext cx="3253838" cy="2446873"/>
          </a:xfrm>
          <a:prstGeom prst="rect">
            <a:avLst/>
          </a:prstGeom>
          <a:noFill/>
        </p:spPr>
      </p:pic>
      <p:pic>
        <p:nvPicPr>
          <p:cNvPr id="79875" name="Picture 3" descr="C:\Users\User\Desktop\thyroidmedullarywei03.jpg"/>
          <p:cNvPicPr>
            <a:picLocks noChangeAspect="1" noChangeArrowheads="1"/>
          </p:cNvPicPr>
          <p:nvPr/>
        </p:nvPicPr>
        <p:blipFill>
          <a:blip r:embed="rId3"/>
          <a:srcRect/>
          <a:stretch>
            <a:fillRect/>
          </a:stretch>
        </p:blipFill>
        <p:spPr bwMode="auto">
          <a:xfrm rot="5400000">
            <a:off x="4463171" y="2155074"/>
            <a:ext cx="5229915" cy="3908673"/>
          </a:xfrm>
          <a:prstGeom prst="rect">
            <a:avLst/>
          </a:prstGeom>
          <a:noFill/>
        </p:spPr>
      </p:pic>
      <p:pic>
        <p:nvPicPr>
          <p:cNvPr id="79876" name="Picture 4" descr="C:\Users\User\Desktop\thyroid medullary carcinoma pseudopapillary variant micro.jpeg"/>
          <p:cNvPicPr>
            <a:picLocks noChangeAspect="1" noChangeArrowheads="1"/>
          </p:cNvPicPr>
          <p:nvPr/>
        </p:nvPicPr>
        <p:blipFill>
          <a:blip r:embed="rId4"/>
          <a:srcRect/>
          <a:stretch>
            <a:fillRect/>
          </a:stretch>
        </p:blipFill>
        <p:spPr bwMode="auto">
          <a:xfrm rot="16200000">
            <a:off x="-115039" y="4488083"/>
            <a:ext cx="2500311" cy="1891861"/>
          </a:xfrm>
          <a:prstGeom prst="rect">
            <a:avLst/>
          </a:prstGeom>
          <a:noFill/>
        </p:spPr>
      </p:pic>
      <p:pic>
        <p:nvPicPr>
          <p:cNvPr id="79877" name="Picture 5" descr="C:\Users\User\Desktop\P26C_3_P.jpg"/>
          <p:cNvPicPr>
            <a:picLocks noChangeAspect="1" noChangeArrowheads="1"/>
          </p:cNvPicPr>
          <p:nvPr/>
        </p:nvPicPr>
        <p:blipFill>
          <a:blip r:embed="rId5"/>
          <a:srcRect/>
          <a:stretch>
            <a:fillRect/>
          </a:stretch>
        </p:blipFill>
        <p:spPr bwMode="auto">
          <a:xfrm rot="5400000">
            <a:off x="2604917" y="4003298"/>
            <a:ext cx="1942781" cy="275763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36483"/>
            <a:ext cx="9144000" cy="2175641"/>
          </a:xfrm>
        </p:spPr>
        <p:txBody>
          <a:bodyPr>
            <a:noAutofit/>
          </a:bodyPr>
          <a:lstStyle/>
          <a:p>
            <a:r>
              <a:rPr lang="el-GR" sz="2000" dirty="0">
                <a:effectLst>
                  <a:outerShdw blurRad="38100" dist="38100" dir="2700000" algn="tl">
                    <a:srgbClr val="000000">
                      <a:alpha val="43137"/>
                    </a:srgbClr>
                  </a:outerShdw>
                </a:effectLst>
              </a:rPr>
              <a:t>Ιστολογική ΔΔ </a:t>
            </a:r>
            <a:r>
              <a:rPr lang="el-GR" sz="2000" dirty="0" err="1"/>
              <a:t>θηλώδους</a:t>
            </a:r>
            <a:r>
              <a:rPr lang="el-GR" sz="2000" dirty="0"/>
              <a:t> καρκινώματος</a:t>
            </a:r>
            <a:br>
              <a:rPr lang="el-GR" sz="2000" dirty="0"/>
            </a:br>
            <a:r>
              <a:rPr lang="el-GR" sz="2000" dirty="0"/>
              <a:t>από </a:t>
            </a:r>
            <a:r>
              <a:rPr lang="el-GR" sz="2000" dirty="0" err="1">
                <a:effectLst>
                  <a:outerShdw blurRad="38100" dist="38100" dir="2700000" algn="tl">
                    <a:srgbClr val="000000">
                      <a:alpha val="43137"/>
                    </a:srgbClr>
                  </a:outerShdw>
                </a:effectLst>
              </a:rPr>
              <a:t>θηλώδεις</a:t>
            </a:r>
            <a:r>
              <a:rPr lang="el-GR" sz="2000" dirty="0">
                <a:effectLst>
                  <a:outerShdw blurRad="38100" dist="38100" dir="2700000" algn="tl">
                    <a:srgbClr val="000000">
                      <a:alpha val="43137"/>
                    </a:srgbClr>
                  </a:outerShdw>
                </a:effectLst>
              </a:rPr>
              <a:t> εστίες της νόσου </a:t>
            </a:r>
            <a:r>
              <a:rPr lang="en-US" sz="2000" dirty="0">
                <a:effectLst>
                  <a:outerShdw blurRad="38100" dist="38100" dir="2700000" algn="tl">
                    <a:srgbClr val="000000">
                      <a:alpha val="43137"/>
                    </a:srgbClr>
                  </a:outerShdw>
                </a:effectLst>
              </a:rPr>
              <a:t>Graves </a:t>
            </a:r>
            <a:r>
              <a:rPr lang="el-GR" sz="2000" dirty="0">
                <a:effectLst>
                  <a:outerShdw blurRad="38100" dist="38100" dir="2700000" algn="tl">
                    <a:srgbClr val="000000">
                      <a:alpha val="43137"/>
                    </a:srgbClr>
                  </a:outerShdw>
                </a:effectLst>
              </a:rPr>
              <a:t>ή άλλη </a:t>
            </a:r>
            <a:r>
              <a:rPr lang="el-GR" sz="2000" dirty="0" err="1">
                <a:effectLst>
                  <a:outerShdw blurRad="38100" dist="38100" dir="2700000" algn="tl">
                    <a:srgbClr val="000000">
                      <a:alpha val="43137"/>
                    </a:srgbClr>
                  </a:outerShdw>
                </a:effectLst>
              </a:rPr>
              <a:t>θηλώδη</a:t>
            </a:r>
            <a:r>
              <a:rPr lang="el-GR" sz="2000" dirty="0">
                <a:effectLst>
                  <a:outerShdw blurRad="38100" dist="38100" dir="2700000" algn="tl">
                    <a:srgbClr val="000000">
                      <a:alpha val="43137"/>
                    </a:srgbClr>
                  </a:outerShdw>
                </a:effectLst>
              </a:rPr>
              <a:t> υπερπλασία</a:t>
            </a:r>
            <a:r>
              <a:rPr lang="en-US" sz="2000" dirty="0"/>
              <a:t>:</a:t>
            </a:r>
            <a:r>
              <a:rPr lang="el-GR" sz="2000" dirty="0"/>
              <a:t> </a:t>
            </a:r>
            <a:br>
              <a:rPr lang="el-GR" sz="2800" dirty="0"/>
            </a:br>
            <a:r>
              <a:rPr lang="el-GR" sz="1400" dirty="0"/>
              <a:t>Οι εν λόγω εστίες μπορεί να διαθέτουν άφθονες </a:t>
            </a:r>
            <a:r>
              <a:rPr lang="el-GR" sz="1400" dirty="0" err="1"/>
              <a:t>θηλώδεις</a:t>
            </a:r>
            <a:r>
              <a:rPr lang="el-GR" sz="1400" dirty="0"/>
              <a:t> πτυχώσεις (όχι αληθινές θηλές) και το κυτταρόπλασμα μπορεί να είναι ψηλό ή κιονοειδές∙ ωστόσο, οι </a:t>
            </a:r>
            <a:r>
              <a:rPr lang="el-GR" sz="1400" dirty="0">
                <a:effectLst>
                  <a:outerShdw blurRad="38100" dist="38100" dir="2700000" algn="tl">
                    <a:srgbClr val="000000">
                      <a:alpha val="43137"/>
                    </a:srgbClr>
                  </a:outerShdw>
                </a:effectLst>
              </a:rPr>
              <a:t>πυρήνες είναι  </a:t>
            </a:r>
            <a:r>
              <a:rPr lang="el-GR" sz="1400" spc="300" dirty="0">
                <a:effectLst>
                  <a:outerShdw blurRad="38100" dist="38100" dir="2700000" algn="tl">
                    <a:srgbClr val="000000">
                      <a:alpha val="43137"/>
                    </a:srgbClr>
                  </a:outerShdw>
                </a:effectLst>
              </a:rPr>
              <a:t>μικροί και στρογγυλοί </a:t>
            </a:r>
            <a:r>
              <a:rPr lang="el-GR" sz="1400" dirty="0">
                <a:effectLst>
                  <a:outerShdw blurRad="38100" dist="38100" dir="2700000" algn="tl">
                    <a:srgbClr val="000000">
                      <a:alpha val="43137"/>
                    </a:srgbClr>
                  </a:outerShdw>
                </a:effectLst>
              </a:rPr>
              <a:t>και στερούνται πυρηνικής  </a:t>
            </a:r>
            <a:r>
              <a:rPr lang="el-GR" sz="1400" dirty="0" err="1">
                <a:effectLst>
                  <a:outerShdw blurRad="38100" dist="38100" dir="2700000" algn="tl">
                    <a:srgbClr val="000000">
                      <a:alpha val="43137"/>
                    </a:srgbClr>
                  </a:outerShdw>
                </a:effectLst>
              </a:rPr>
              <a:t>διαύγασης</a:t>
            </a:r>
            <a:r>
              <a:rPr lang="el-GR" sz="1400" dirty="0">
                <a:effectLst>
                  <a:outerShdw blurRad="38100" dist="38100" dir="2700000" algn="tl">
                    <a:srgbClr val="000000">
                      <a:alpha val="43137"/>
                    </a:srgbClr>
                  </a:outerShdw>
                </a:effectLst>
              </a:rPr>
              <a:t>. Επίσης, στο πλαίσιο έντονης λεμφοκυτταρικής θυρεοειδίτιδας, η ήπια </a:t>
            </a:r>
            <a:r>
              <a:rPr lang="el-GR" sz="1400" dirty="0" err="1">
                <a:effectLst>
                  <a:outerShdw blurRad="38100" dist="38100" dir="2700000" algn="tl">
                    <a:srgbClr val="000000">
                      <a:alpha val="43137"/>
                    </a:srgbClr>
                  </a:outerShdw>
                </a:effectLst>
              </a:rPr>
              <a:t>διαύγαση</a:t>
            </a:r>
            <a:r>
              <a:rPr lang="el-GR" sz="1400" dirty="0">
                <a:effectLst>
                  <a:outerShdw blurRad="38100" dist="38100" dir="2700000" algn="tl">
                    <a:srgbClr val="000000">
                      <a:alpha val="43137"/>
                    </a:srgbClr>
                  </a:outerShdw>
                </a:effectLst>
              </a:rPr>
              <a:t> χρωματίνης και η πυρηνική διόγκωση  </a:t>
            </a:r>
            <a:r>
              <a:rPr lang="el-GR" sz="1400" i="1" dirty="0">
                <a:effectLst>
                  <a:outerShdw blurRad="38100" dist="38100" dir="2700000" algn="tl">
                    <a:srgbClr val="000000">
                      <a:alpha val="43137"/>
                    </a:srgbClr>
                  </a:outerShdw>
                </a:effectLst>
              </a:rPr>
              <a:t>δεν </a:t>
            </a:r>
            <a:r>
              <a:rPr lang="el-GR" sz="1400" dirty="0">
                <a:effectLst>
                  <a:outerShdw blurRad="38100" dist="38100" dir="2700000" algn="tl">
                    <a:srgbClr val="000000">
                      <a:alpha val="43137"/>
                    </a:srgbClr>
                  </a:outerShdw>
                </a:effectLst>
              </a:rPr>
              <a:t> επαρκούν για τη διάγνωση  </a:t>
            </a:r>
            <a:r>
              <a:rPr lang="el-GR" sz="1400" dirty="0" err="1">
                <a:effectLst>
                  <a:outerShdw blurRad="38100" dist="38100" dir="2700000" algn="tl">
                    <a:srgbClr val="000000">
                      <a:alpha val="43137"/>
                    </a:srgbClr>
                  </a:outerShdw>
                </a:effectLst>
              </a:rPr>
              <a:t>θηλώδους</a:t>
            </a:r>
            <a:r>
              <a:rPr lang="el-GR" sz="1400" dirty="0">
                <a:effectLst>
                  <a:outerShdw blurRad="38100" dist="38100" dir="2700000" algn="tl">
                    <a:srgbClr val="000000">
                      <a:alpha val="43137"/>
                    </a:srgbClr>
                  </a:outerShdw>
                </a:effectLst>
              </a:rPr>
              <a:t> καρκινώματος του θυρεοειδούς.</a:t>
            </a:r>
            <a:br>
              <a:rPr lang="en-US" sz="1400" dirty="0">
                <a:effectLst>
                  <a:outerShdw blurRad="38100" dist="38100" dir="2700000" algn="tl">
                    <a:srgbClr val="000000">
                      <a:alpha val="43137"/>
                    </a:srgbClr>
                  </a:outerShdw>
                </a:effectLst>
              </a:rPr>
            </a:br>
            <a:endParaRPr lang="el-GR" sz="1400" dirty="0">
              <a:effectLst>
                <a:outerShdw blurRad="38100" dist="38100" dir="2700000" algn="tl">
                  <a:srgbClr val="000000">
                    <a:alpha val="43137"/>
                  </a:srgbClr>
                </a:outerShdw>
              </a:effectLst>
            </a:endParaRPr>
          </a:p>
        </p:txBody>
      </p:sp>
      <p:pic>
        <p:nvPicPr>
          <p:cNvPr id="80898" name="Picture 2" descr="C:\Users\User\Desktop\thyroid graves disesae micro2.jpeg"/>
          <p:cNvPicPr>
            <a:picLocks noChangeAspect="1" noChangeArrowheads="1"/>
          </p:cNvPicPr>
          <p:nvPr/>
        </p:nvPicPr>
        <p:blipFill>
          <a:blip r:embed="rId2"/>
          <a:srcRect/>
          <a:stretch>
            <a:fillRect/>
          </a:stretch>
        </p:blipFill>
        <p:spPr bwMode="auto">
          <a:xfrm rot="16200000">
            <a:off x="-226124" y="2018045"/>
            <a:ext cx="5016898" cy="4169445"/>
          </a:xfrm>
          <a:prstGeom prst="rect">
            <a:avLst/>
          </a:prstGeom>
          <a:noFill/>
        </p:spPr>
      </p:pic>
      <p:pic>
        <p:nvPicPr>
          <p:cNvPr id="80899" name="Picture 3" descr="C:\Users\User\Desktop\ENDO023.jpg"/>
          <p:cNvPicPr>
            <a:picLocks noChangeAspect="1" noChangeArrowheads="1"/>
          </p:cNvPicPr>
          <p:nvPr/>
        </p:nvPicPr>
        <p:blipFill>
          <a:blip r:embed="rId3"/>
          <a:srcRect/>
          <a:stretch>
            <a:fillRect/>
          </a:stretch>
        </p:blipFill>
        <p:spPr bwMode="auto">
          <a:xfrm>
            <a:off x="4477406" y="1599869"/>
            <a:ext cx="4445876" cy="2921051"/>
          </a:xfrm>
          <a:prstGeom prst="rect">
            <a:avLst/>
          </a:prstGeom>
          <a:noFill/>
        </p:spPr>
      </p:pic>
      <p:pic>
        <p:nvPicPr>
          <p:cNvPr id="80900" name="Picture 4" descr="C:\Users\User\Desktop\000840.jpg"/>
          <p:cNvPicPr>
            <a:picLocks noChangeAspect="1" noChangeArrowheads="1"/>
          </p:cNvPicPr>
          <p:nvPr/>
        </p:nvPicPr>
        <p:blipFill>
          <a:blip r:embed="rId4"/>
          <a:srcRect/>
          <a:stretch>
            <a:fillRect/>
          </a:stretch>
        </p:blipFill>
        <p:spPr bwMode="auto">
          <a:xfrm>
            <a:off x="5404945" y="4629150"/>
            <a:ext cx="2698531" cy="20238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26"/>
          <p:cNvPicPr preferRelativeResize="0"/>
          <p:nvPr/>
        </p:nvPicPr>
        <p:blipFill rotWithShape="1">
          <a:blip r:embed="rId3">
            <a:alphaModFix/>
          </a:blip>
          <a:srcRect/>
          <a:stretch/>
        </p:blipFill>
        <p:spPr>
          <a:xfrm>
            <a:off x="217690" y="106421"/>
            <a:ext cx="4920218" cy="6645157"/>
          </a:xfrm>
          <a:prstGeom prst="rect">
            <a:avLst/>
          </a:prstGeom>
          <a:noFill/>
          <a:ln>
            <a:noFill/>
          </a:ln>
        </p:spPr>
      </p:pic>
      <p:sp>
        <p:nvSpPr>
          <p:cNvPr id="3" name="TextBox 2">
            <a:extLst>
              <a:ext uri="{FF2B5EF4-FFF2-40B4-BE49-F238E27FC236}">
                <a16:creationId xmlns:a16="http://schemas.microsoft.com/office/drawing/2014/main" id="{59F01490-6548-77A5-2353-4FEB5B4E429D}"/>
              </a:ext>
            </a:extLst>
          </p:cNvPr>
          <p:cNvSpPr txBox="1"/>
          <p:nvPr/>
        </p:nvSpPr>
        <p:spPr>
          <a:xfrm>
            <a:off x="5137908" y="1611087"/>
            <a:ext cx="3929892" cy="2893100"/>
          </a:xfrm>
          <a:prstGeom prst="rect">
            <a:avLst/>
          </a:prstGeom>
          <a:noFill/>
        </p:spPr>
        <p:txBody>
          <a:bodyPr wrap="square">
            <a:spAutoFit/>
          </a:bodyPr>
          <a:lstStyle/>
          <a:p>
            <a:pPr algn="just"/>
            <a:r>
              <a:rPr lang="en-US" b="1" dirty="0">
                <a:latin typeface="Calibri" panose="020F0502020204030204" pitchFamily="34" charset="0"/>
                <a:cs typeface="Calibri" panose="020F0502020204030204" pitchFamily="34" charset="0"/>
              </a:rPr>
              <a:t>Poorly differentiated thyroid carcinoma</a:t>
            </a:r>
            <a:endParaRPr lang="el-GR" b="1" dirty="0">
              <a:latin typeface="Calibri" panose="020F0502020204030204" pitchFamily="34" charset="0"/>
              <a:cs typeface="Calibri" panose="020F0502020204030204" pitchFamily="34" charset="0"/>
            </a:endParaRPr>
          </a:p>
          <a:p>
            <a:pPr algn="just"/>
            <a:endParaRPr lang="el-GR" b="1"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Malignant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follicular cell neoplasm </a:t>
            </a:r>
            <a:r>
              <a:rPr lang="en-US" dirty="0">
                <a:latin typeface="Calibri" panose="020F0502020204030204" pitchFamily="34" charset="0"/>
                <a:cs typeface="Calibri" panose="020F0502020204030204" pitchFamily="34" charset="0"/>
              </a:rPr>
              <a:t>with limited evidence of follicular cell differentiation</a:t>
            </a:r>
          </a:p>
          <a:p>
            <a:pPr algn="just"/>
            <a:r>
              <a:rPr lang="en-US" dirty="0">
                <a:latin typeface="Calibri" panose="020F0502020204030204" pitchFamily="34" charset="0"/>
                <a:cs typeface="Calibri" panose="020F0502020204030204" pitchFamily="34" charset="0"/>
              </a:rPr>
              <a:t>Intermediate clinical behavior </a:t>
            </a:r>
            <a:r>
              <a:rPr lang="en-US" i="1" dirty="0">
                <a:latin typeface="Calibri" panose="020F0502020204030204" pitchFamily="34" charset="0"/>
                <a:cs typeface="Calibri" panose="020F0502020204030204" pitchFamily="34" charset="0"/>
              </a:rPr>
              <a:t>between</a:t>
            </a:r>
            <a:r>
              <a:rPr lang="en-US" dirty="0">
                <a:latin typeface="Calibri" panose="020F0502020204030204" pitchFamily="34" charset="0"/>
                <a:cs typeface="Calibri" panose="020F0502020204030204" pitchFamily="34" charset="0"/>
              </a:rPr>
              <a:t> well differentiated (papillary and follicular carcinoma) and anaplastic carcinoma</a:t>
            </a:r>
            <a:r>
              <a:rPr lang="el-GR" dirty="0">
                <a:latin typeface="Calibri" panose="020F0502020204030204" pitchFamily="34" charset="0"/>
                <a:cs typeface="Calibri" panose="020F0502020204030204" pitchFamily="34" charset="0"/>
              </a:rPr>
              <a:t>.</a:t>
            </a:r>
          </a:p>
          <a:p>
            <a:pPr algn="just"/>
            <a:r>
              <a:rPr lang="en-US" dirty="0">
                <a:latin typeface="Calibri" panose="020F0502020204030204" pitchFamily="34" charset="0"/>
                <a:cs typeface="Calibri" panose="020F0502020204030204" pitchFamily="34" charset="0"/>
              </a:rPr>
              <a:t>The Turin criteria specify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solid / trabecular / insular (i.e., tightly packed islands or nests) growth</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lack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conventional nuclear features of papillary thyroid carcinoma </a:t>
            </a:r>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of the following: </a:t>
            </a:r>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necrosis, convoluted nuclei or increased mitotic activity (3 or more mitoses/10 HPF)</a:t>
            </a:r>
            <a:r>
              <a:rPr lang="en-US" b="1" dirty="0">
                <a:latin typeface="Calibri" panose="020F0502020204030204" pitchFamily="34" charset="0"/>
                <a:cs typeface="Calibri" panose="020F0502020204030204" pitchFamily="34" charset="0"/>
              </a:rPr>
              <a:t>.</a:t>
            </a:r>
            <a:endParaRPr lang="el-GR" b="1" dirty="0">
              <a:latin typeface="Calibri" panose="020F0502020204030204" pitchFamily="34" charset="0"/>
              <a:cs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121920"/>
            <a:ext cx="9144000" cy="6736080"/>
          </a:xfrm>
        </p:spPr>
        <p:txBody>
          <a:bodyPr>
            <a:noAutofit/>
          </a:bodyPr>
          <a:lstStyle/>
          <a:p>
            <a:pPr algn="just"/>
            <a:r>
              <a:rPr lang="el-GR" sz="2000" b="1" dirty="0"/>
              <a:t>Κανάλι </a:t>
            </a:r>
            <a:r>
              <a:rPr lang="en-US" sz="2000" b="1" dirty="0"/>
              <a:t>YouTube </a:t>
            </a:r>
            <a:r>
              <a:rPr lang="el-GR" sz="2000" b="1" dirty="0"/>
              <a:t>« Ανδρέας Χ. </a:t>
            </a:r>
            <a:r>
              <a:rPr lang="el-GR" sz="2000" b="1" dirty="0" err="1"/>
              <a:t>Λάζαρης</a:t>
            </a:r>
            <a:r>
              <a:rPr lang="el-GR" sz="2000" b="1" dirty="0"/>
              <a:t> </a:t>
            </a:r>
            <a:r>
              <a:rPr lang="en-US" sz="2000" b="1" dirty="0"/>
              <a:t>:</a:t>
            </a:r>
            <a:r>
              <a:rPr lang="el-GR" sz="2000" b="1" dirty="0"/>
              <a:t> ΙΣΤΟΠΑΘΟΛΟΓΙΑ»  - </a:t>
            </a:r>
            <a:r>
              <a:rPr lang="el-GR" sz="2400" b="1" dirty="0"/>
              <a:t>9</a:t>
            </a:r>
            <a:r>
              <a:rPr lang="el-GR" sz="2400" b="1" baseline="30000" dirty="0"/>
              <a:t>η</a:t>
            </a:r>
            <a:r>
              <a:rPr lang="el-GR" sz="2000" b="1" dirty="0"/>
              <a:t> λίστα</a:t>
            </a:r>
            <a:r>
              <a:rPr lang="en-US" sz="2000" b="1" dirty="0"/>
              <a:t>: </a:t>
            </a:r>
            <a:r>
              <a:rPr lang="el-GR" sz="2000" b="1" dirty="0"/>
              <a:t> </a:t>
            </a:r>
          </a:p>
          <a:p>
            <a:pPr>
              <a:buNone/>
            </a:pPr>
            <a:r>
              <a:rPr lang="el-GR" sz="1800" dirty="0"/>
              <a:t>       </a:t>
            </a:r>
            <a:r>
              <a:rPr lang="el-GR" sz="1600" dirty="0"/>
              <a:t>-1. Αρχείο  βίντεο με τίτλο «</a:t>
            </a:r>
            <a:r>
              <a:rPr lang="en-US" sz="1600" dirty="0">
                <a:effectLst>
                  <a:outerShdw blurRad="38100" dist="38100" dir="2700000" algn="tl">
                    <a:srgbClr val="000000">
                      <a:alpha val="43137"/>
                    </a:srgbClr>
                  </a:outerShdw>
                </a:effectLst>
              </a:rPr>
              <a:t>MA</a:t>
            </a:r>
            <a:r>
              <a:rPr lang="el-GR" sz="1600" dirty="0">
                <a:effectLst>
                  <a:outerShdw blurRad="38100" dist="38100" dir="2700000" algn="tl">
                    <a:srgbClr val="000000">
                      <a:alpha val="43137"/>
                    </a:srgbClr>
                  </a:outerShdw>
                </a:effectLst>
              </a:rPr>
              <a:t>ΚΡΟΣΚΟΠΙΚΕΣ  ΑΛΛΟΙΩΣΕΙΣ  ΕΝΔΟΚΡΙΝΩΝ  ΑΔΕΝΩΝ</a:t>
            </a:r>
            <a:r>
              <a:rPr lang="el-GR" sz="1600" dirty="0"/>
              <a:t>. Συσχέτιση με κλινικά και μικροσκοπικά ευρήματα» (αντίστοιχο αρχείο </a:t>
            </a:r>
            <a:r>
              <a:rPr lang="en-US" sz="1600" i="1" dirty="0" err="1"/>
              <a:t>ppt</a:t>
            </a:r>
            <a:r>
              <a:rPr lang="en-US" sz="1600" dirty="0"/>
              <a:t>, </a:t>
            </a:r>
            <a:r>
              <a:rPr lang="el-GR" sz="1600" dirty="0"/>
              <a:t>βλ. παρακάτω</a:t>
            </a:r>
            <a:r>
              <a:rPr lang="en-US" sz="1600" dirty="0"/>
              <a:t>).</a:t>
            </a:r>
            <a:endParaRPr lang="el-GR" sz="1600" dirty="0"/>
          </a:p>
          <a:p>
            <a:pPr>
              <a:buNone/>
            </a:pPr>
            <a:r>
              <a:rPr lang="el-GR" sz="1600" dirty="0"/>
              <a:t>        -2. </a:t>
            </a:r>
            <a:r>
              <a:rPr lang="el-GR" sz="1600" dirty="0">
                <a:solidFill>
                  <a:srgbClr val="FF0000"/>
                </a:solidFill>
              </a:rPr>
              <a:t>Αρχεία βίντεο με τίτλο «</a:t>
            </a:r>
            <a:r>
              <a:rPr lang="el-GR" sz="1600" dirty="0">
                <a:solidFill>
                  <a:srgbClr val="FF0000"/>
                </a:solidFill>
                <a:effectLst>
                  <a:outerShdw blurRad="38100" dist="38100" dir="2700000" algn="tl">
                    <a:srgbClr val="000000">
                      <a:alpha val="43137"/>
                    </a:srgbClr>
                  </a:outerShdw>
                </a:effectLst>
              </a:rPr>
              <a:t>ΝΟΣΟΙ ΕΝΔΟΚΡΙΝΩΝ ΑΔΕΝΩΝ – Α’ &amp; Β’ ΜΕΡΟΣ»</a:t>
            </a:r>
            <a:r>
              <a:rPr lang="en-US" sz="1600" dirty="0">
                <a:solidFill>
                  <a:srgbClr val="FF0000"/>
                </a:solidFill>
                <a:effectLst>
                  <a:outerShdw blurRad="38100" dist="38100" dir="2700000" algn="tl">
                    <a:srgbClr val="000000">
                      <a:alpha val="43137"/>
                    </a:srgbClr>
                  </a:outerShdw>
                </a:effectLst>
              </a:rPr>
              <a:t>,</a:t>
            </a:r>
            <a:r>
              <a:rPr lang="el-GR" sz="1600" dirty="0">
                <a:solidFill>
                  <a:srgbClr val="FF0000"/>
                </a:solidFill>
                <a:effectLst>
                  <a:outerShdw blurRad="38100" dist="38100" dir="2700000" algn="tl">
                    <a:srgbClr val="000000">
                      <a:alpha val="43137"/>
                    </a:srgbClr>
                  </a:outerShdw>
                </a:effectLst>
              </a:rPr>
              <a:t> διάρκειας 1.32’.54</a:t>
            </a:r>
            <a:r>
              <a:rPr lang="en-US" sz="1600" dirty="0">
                <a:solidFill>
                  <a:srgbClr val="FF0000"/>
                </a:solidFill>
                <a:effectLst>
                  <a:outerShdw blurRad="38100" dist="38100" dir="2700000" algn="tl">
                    <a:srgbClr val="000000">
                      <a:alpha val="43137"/>
                    </a:srgbClr>
                  </a:outerShdw>
                </a:effectLst>
              </a:rPr>
              <a:t>” </a:t>
            </a:r>
            <a:r>
              <a:rPr lang="el-GR" sz="1600" dirty="0">
                <a:solidFill>
                  <a:srgbClr val="FF0000"/>
                </a:solidFill>
                <a:effectLst>
                  <a:outerShdw blurRad="38100" dist="38100" dir="2700000" algn="tl">
                    <a:srgbClr val="000000">
                      <a:alpha val="43137"/>
                    </a:srgbClr>
                  </a:outerShdw>
                </a:effectLst>
              </a:rPr>
              <a:t>&amp; 1.34’.56</a:t>
            </a:r>
            <a:r>
              <a:rPr lang="en-US" sz="1600" dirty="0">
                <a:solidFill>
                  <a:srgbClr val="FF0000"/>
                </a:solidFill>
                <a:effectLst>
                  <a:outerShdw blurRad="38100" dist="38100" dir="2700000" algn="tl">
                    <a:srgbClr val="000000">
                      <a:alpha val="43137"/>
                    </a:srgbClr>
                  </a:outerShdw>
                </a:effectLst>
              </a:rPr>
              <a:t>”, </a:t>
            </a:r>
            <a:r>
              <a:rPr lang="el-GR" sz="1600" dirty="0">
                <a:solidFill>
                  <a:srgbClr val="FF0000"/>
                </a:solidFill>
                <a:effectLst>
                  <a:outerShdw blurRad="38100" dist="38100" dir="2700000" algn="tl">
                    <a:srgbClr val="000000">
                      <a:alpha val="43137"/>
                    </a:srgbClr>
                  </a:outerShdw>
                </a:effectLst>
              </a:rPr>
              <a:t>αντίστοιχα</a:t>
            </a:r>
            <a:r>
              <a:rPr lang="el-GR" sz="1600" dirty="0">
                <a:solidFill>
                  <a:srgbClr val="FF0000"/>
                </a:solidFill>
              </a:rPr>
              <a:t>. </a:t>
            </a:r>
            <a:r>
              <a:rPr lang="el-GR" sz="1600" dirty="0" err="1">
                <a:solidFill>
                  <a:srgbClr val="FF0000"/>
                </a:solidFill>
              </a:rPr>
              <a:t>Κλινικοπαθολογοανατομική</a:t>
            </a:r>
            <a:r>
              <a:rPr lang="el-GR" sz="1600" dirty="0">
                <a:solidFill>
                  <a:srgbClr val="FF0000"/>
                </a:solidFill>
              </a:rPr>
              <a:t> παρουσίαση περιστατικών» (αντίστοιχα αρχεία </a:t>
            </a:r>
            <a:r>
              <a:rPr lang="en-US" sz="1600" i="1" dirty="0" err="1">
                <a:solidFill>
                  <a:srgbClr val="FF0000"/>
                </a:solidFill>
              </a:rPr>
              <a:t>ppt</a:t>
            </a:r>
            <a:r>
              <a:rPr lang="en-US" sz="1600" dirty="0">
                <a:solidFill>
                  <a:srgbClr val="FF0000"/>
                </a:solidFill>
              </a:rPr>
              <a:t>, </a:t>
            </a:r>
            <a:r>
              <a:rPr lang="el-GR" sz="1600" dirty="0">
                <a:solidFill>
                  <a:srgbClr val="FF0000"/>
                </a:solidFill>
              </a:rPr>
              <a:t>βλ. παρακάτω</a:t>
            </a:r>
            <a:r>
              <a:rPr lang="en-US" sz="1600" dirty="0">
                <a:solidFill>
                  <a:srgbClr val="FF0000"/>
                </a:solidFill>
              </a:rPr>
              <a:t>).</a:t>
            </a:r>
            <a:r>
              <a:rPr lang="el-GR" sz="1600" dirty="0">
                <a:solidFill>
                  <a:srgbClr val="FF0000"/>
                </a:solidFill>
              </a:rPr>
              <a:t> Το περιστατικό του σακχαρώδους διαβήτη εντάσσεται στην ύλη της ΠΑΘΟΛΟΓΙΚΗΣ ΑΝΑΤΟΜΙΚΗΣ ΙΙ.</a:t>
            </a:r>
          </a:p>
          <a:p>
            <a:pPr algn="just">
              <a:buNone/>
            </a:pPr>
            <a:r>
              <a:rPr lang="el-GR" sz="1600" dirty="0"/>
              <a:t>        -3. Αρχείο βίντεο «</a:t>
            </a:r>
            <a:r>
              <a:rPr lang="el-GR" sz="1600" dirty="0">
                <a:effectLst>
                  <a:outerShdw blurRad="38100" dist="38100" dir="2700000" algn="tl">
                    <a:srgbClr val="000000">
                      <a:alpha val="43137"/>
                    </a:srgbClr>
                  </a:outerShdw>
                </a:effectLst>
              </a:rPr>
              <a:t>ΟΙ ΟΓΚΟΙ ΤΟΥ ΘΥΡΕΟΕΙΔΟΥΣ ΑΔΕΝΑ ΒΑΣΕΙ ΤΗΣ ΜΟΡΦΟΛΟΓΙΑΣ ΤΟΥΣ ΣΤΟ ΜΙΚΡΟΣΚΟΠΙΟ</a:t>
            </a:r>
            <a:r>
              <a:rPr lang="el-GR" sz="1600" dirty="0"/>
              <a:t>» ("Ζωντανή", αλληλεπιδραστική παρουσίαση στο μικροσκόπιο νεοπλασμάτων του θυρεοειδούς αδένα από </a:t>
            </a:r>
            <a:r>
              <a:rPr lang="el-GR" sz="1600" dirty="0" err="1"/>
              <a:t>φοι</a:t>
            </a:r>
            <a:r>
              <a:rPr lang="el-GR" sz="1600" dirty="0"/>
              <a:t>-</a:t>
            </a:r>
            <a:r>
              <a:rPr lang="el-GR" sz="1600" dirty="0" err="1"/>
              <a:t>τητές</a:t>
            </a:r>
            <a:r>
              <a:rPr lang="el-GR" sz="1600" dirty="0"/>
              <a:t>/-</a:t>
            </a:r>
            <a:r>
              <a:rPr lang="el-GR" sz="1600" dirty="0" err="1"/>
              <a:t>τήτριες</a:t>
            </a:r>
            <a:r>
              <a:rPr lang="el-GR" sz="1600" dirty="0"/>
              <a:t> της Ιατρικής Σχολής του ΕΚΠΑ, μέλη της Ομάδας </a:t>
            </a:r>
            <a:r>
              <a:rPr lang="el-GR" sz="1600" dirty="0" err="1"/>
              <a:t>Διαδραστικής</a:t>
            </a:r>
            <a:r>
              <a:rPr lang="el-GR" sz="1600" dirty="0"/>
              <a:t> Μελέτης </a:t>
            </a:r>
            <a:r>
              <a:rPr lang="el-GR" sz="1600" dirty="0" err="1"/>
              <a:t>Ιστοπαθολογίας</a:t>
            </a:r>
            <a:r>
              <a:rPr lang="el-GR" sz="1600" dirty="0"/>
              <a:t> των Όγκων του Θυρεοειδούς Αδένα. Αντίστοιχο αρχείο </a:t>
            </a:r>
            <a:r>
              <a:rPr lang="en-US" sz="1600" i="1" dirty="0" err="1"/>
              <a:t>ppt</a:t>
            </a:r>
            <a:r>
              <a:rPr lang="en-US" sz="1600" dirty="0"/>
              <a:t>, </a:t>
            </a:r>
            <a:r>
              <a:rPr lang="el-GR" sz="1600" dirty="0"/>
              <a:t>βλ. παρακάτω).</a:t>
            </a:r>
          </a:p>
          <a:p>
            <a:pPr algn="just">
              <a:buNone/>
            </a:pPr>
            <a:r>
              <a:rPr lang="el-GR" sz="1600" dirty="0"/>
              <a:t>        -4. Δύο αρχεία βίντεο σειράς "</a:t>
            </a:r>
            <a:r>
              <a:rPr lang="el-GR" sz="1600" b="1" spc="300" dirty="0"/>
              <a:t>ΞΕΚΙΝΑΜΕ ΑΠΟ ΤΗΝ ΕΙΚΟΝΑ</a:t>
            </a:r>
            <a:r>
              <a:rPr lang="el-GR" sz="1600" dirty="0"/>
              <a:t>“ με τίτλους</a:t>
            </a:r>
            <a:r>
              <a:rPr lang="en-US" sz="1600" dirty="0"/>
              <a:t>:</a:t>
            </a:r>
            <a:r>
              <a:rPr lang="el-GR" sz="1600" dirty="0"/>
              <a:t> «ΝΟΣΟΙ </a:t>
            </a:r>
            <a:r>
              <a:rPr lang="en-US" sz="1600" dirty="0"/>
              <a:t> </a:t>
            </a:r>
            <a:r>
              <a:rPr lang="el-GR" sz="1600" dirty="0"/>
              <a:t>ΕΝΔΟΚΡΙΝΩΝ  ΑΔΕΝΩΝ - Α’ &amp; Β’ ΜΕΡΟΣ». </a:t>
            </a:r>
          </a:p>
          <a:p>
            <a:pPr algn="just"/>
            <a:r>
              <a:rPr lang="el-GR" sz="2000" b="1" dirty="0"/>
              <a:t>Ηλεκτρονικό χαρτοφυλάκιο μαθήματος «ΠΑΘΟΛΟΓΙΚΗ ΑΝΑΤΟΜΙΚΗ» -</a:t>
            </a:r>
            <a:r>
              <a:rPr lang="en-US" sz="2000" b="1" dirty="0"/>
              <a:t> K</a:t>
            </a:r>
            <a:r>
              <a:rPr lang="el-GR" sz="2000" b="1" dirty="0" err="1"/>
              <a:t>ατάλογος</a:t>
            </a:r>
            <a:r>
              <a:rPr lang="el-GR" sz="2000" b="1" dirty="0"/>
              <a:t> αρχείων </a:t>
            </a:r>
            <a:r>
              <a:rPr lang="el-GR" sz="2400" b="1" dirty="0"/>
              <a:t>4.9.</a:t>
            </a:r>
            <a:r>
              <a:rPr lang="en-US" sz="2000" b="1" dirty="0"/>
              <a:t>:</a:t>
            </a:r>
            <a:r>
              <a:rPr lang="en-US" sz="2000" dirty="0"/>
              <a:t> </a:t>
            </a:r>
            <a:endParaRPr lang="el-GR" sz="2000" dirty="0"/>
          </a:p>
          <a:p>
            <a:pPr algn="just">
              <a:buNone/>
            </a:pPr>
            <a:r>
              <a:rPr lang="el-GR" sz="1800" dirty="0">
                <a:effectLst>
                  <a:outerShdw blurRad="38100" dist="38100" dir="2700000" algn="tl">
                    <a:srgbClr val="000000">
                      <a:alpha val="43137"/>
                    </a:srgbClr>
                  </a:outerShdw>
                </a:effectLst>
              </a:rPr>
              <a:t>                   </a:t>
            </a:r>
            <a:r>
              <a:rPr lang="el-GR" sz="1800" spc="300" dirty="0">
                <a:effectLst>
                  <a:outerShdw blurRad="38100" dist="38100" dir="2700000" algn="tl">
                    <a:srgbClr val="000000">
                      <a:alpha val="43137"/>
                    </a:srgbClr>
                  </a:outerShdw>
                </a:effectLst>
              </a:rPr>
              <a:t>Αντίστοιχα των ανωτέρω βίντεο, </a:t>
            </a:r>
            <a:r>
              <a:rPr lang="el-GR" sz="1800" dirty="0">
                <a:effectLst>
                  <a:outerShdw blurRad="38100" dist="38100" dir="2700000" algn="tl">
                    <a:srgbClr val="000000">
                      <a:alpha val="43137"/>
                    </a:srgbClr>
                  </a:outerShdw>
                </a:effectLst>
              </a:rPr>
              <a:t>αρχεία  </a:t>
            </a:r>
            <a:r>
              <a:rPr lang="en-US" sz="1800" i="1" dirty="0" err="1">
                <a:effectLst>
                  <a:outerShdw blurRad="38100" dist="38100" dir="2700000" algn="tl">
                    <a:srgbClr val="000000">
                      <a:alpha val="43137"/>
                    </a:srgbClr>
                  </a:outerShdw>
                </a:effectLst>
              </a:rPr>
              <a:t>ppt</a:t>
            </a:r>
            <a:r>
              <a:rPr lang="en-US" sz="1800" dirty="0">
                <a:effectLst>
                  <a:outerShdw blurRad="38100" dist="38100" dir="2700000" algn="tl">
                    <a:srgbClr val="000000">
                      <a:alpha val="43137"/>
                    </a:srgbClr>
                  </a:outerShdw>
                </a:effectLst>
              </a:rPr>
              <a:t> </a:t>
            </a:r>
            <a:r>
              <a:rPr lang="el-GR" sz="1800" dirty="0">
                <a:effectLst>
                  <a:outerShdw blurRad="38100" dist="38100" dir="2700000" algn="tl">
                    <a:srgbClr val="000000">
                      <a:alpha val="43137"/>
                    </a:srgbClr>
                  </a:outerShdw>
                </a:effectLst>
              </a:rPr>
              <a:t> Α. Χ. </a:t>
            </a:r>
            <a:r>
              <a:rPr lang="el-GR" sz="1800" dirty="0" err="1">
                <a:effectLst>
                  <a:outerShdw blurRad="38100" dist="38100" dir="2700000" algn="tl">
                    <a:srgbClr val="000000">
                      <a:alpha val="43137"/>
                    </a:srgbClr>
                  </a:outerShdw>
                </a:effectLst>
              </a:rPr>
              <a:t>Λάζαρη</a:t>
            </a:r>
            <a:r>
              <a:rPr lang="el-GR" sz="1800" dirty="0">
                <a:effectLst>
                  <a:outerShdw blurRad="38100" dist="38100" dir="2700000" algn="tl">
                    <a:srgbClr val="000000">
                      <a:alpha val="43137"/>
                    </a:srgbClr>
                  </a:outerShdw>
                </a:effectLst>
              </a:rPr>
              <a:t> </a:t>
            </a:r>
            <a:endParaRPr lang="en-US" sz="1800" dirty="0">
              <a:effectLst>
                <a:outerShdw blurRad="38100" dist="38100" dir="2700000" algn="tl">
                  <a:srgbClr val="000000">
                    <a:alpha val="43137"/>
                  </a:srgbClr>
                </a:outerShdw>
              </a:effectLst>
            </a:endParaRPr>
          </a:p>
          <a:p>
            <a:pPr algn="just">
              <a:buNone/>
            </a:pPr>
            <a:r>
              <a:rPr lang="en-US" sz="1600" dirty="0"/>
              <a:t>      -</a:t>
            </a:r>
            <a:r>
              <a:rPr lang="el-GR" sz="1600" dirty="0"/>
              <a:t>1. «</a:t>
            </a:r>
            <a:r>
              <a:rPr lang="el-GR" sz="1600" dirty="0">
                <a:effectLst>
                  <a:outerShdw blurRad="38100" dist="38100" dir="2700000" algn="tl">
                    <a:srgbClr val="000000">
                      <a:alpha val="43137"/>
                    </a:srgbClr>
                  </a:outerShdw>
                </a:effectLst>
              </a:rPr>
              <a:t>ΜΑΚΡΟΣΚΟΠΙΚΕΣ ΑΛΛΟΙΩΣΕΙΣ ΕΝΔΟΚΡΙΝΩΝ</a:t>
            </a:r>
            <a:r>
              <a:rPr lang="el-GR" sz="1600" dirty="0"/>
              <a:t>».</a:t>
            </a:r>
          </a:p>
          <a:p>
            <a:pPr algn="just">
              <a:buNone/>
            </a:pPr>
            <a:r>
              <a:rPr lang="el-GR" sz="1600" dirty="0"/>
              <a:t>      -2. </a:t>
            </a:r>
            <a:r>
              <a:rPr lang="el-GR" sz="1600" dirty="0">
                <a:solidFill>
                  <a:srgbClr val="FF0000"/>
                </a:solidFill>
              </a:rPr>
              <a:t>«</a:t>
            </a:r>
            <a:r>
              <a:rPr lang="el-GR" sz="1600" dirty="0">
                <a:solidFill>
                  <a:srgbClr val="FF0000"/>
                </a:solidFill>
                <a:effectLst>
                  <a:outerShdw blurRad="38100" dist="38100" dir="2700000" algn="tl">
                    <a:srgbClr val="000000">
                      <a:alpha val="43137"/>
                    </a:srgbClr>
                  </a:outerShdw>
                </a:effectLst>
              </a:rPr>
              <a:t>ΕΠΙΠΡΟΣΘΕΤΟ ΚΛΙΝΙΚΟΠΑΘΟΛΟΓΟΑΝΑΤΟΜΙΚΟ ΦΡΟΝΤΙΣΤΗΡΙΟ ΝΟΣΩΝ ΤΟΥ ΕΝΔΟΚΡΙΝΙΚΟΥ ΣΥΣΤΗΜΑΤΟΣ </a:t>
            </a:r>
            <a:r>
              <a:rPr lang="el-GR" sz="1600" dirty="0">
                <a:solidFill>
                  <a:srgbClr val="FF0000"/>
                </a:solidFill>
              </a:rPr>
              <a:t>(Α’ &amp; Β’ ΜΕΡΟΣ)».</a:t>
            </a:r>
          </a:p>
          <a:p>
            <a:pPr algn="just">
              <a:buNone/>
            </a:pPr>
            <a:r>
              <a:rPr lang="el-GR" sz="1600" dirty="0"/>
              <a:t>      -3. Κατάλογος με τίτλο «</a:t>
            </a:r>
            <a:r>
              <a:rPr lang="el-GR" sz="1600" dirty="0">
                <a:effectLst>
                  <a:outerShdw blurRad="38100" dist="38100" dir="2700000" algn="tl">
                    <a:srgbClr val="000000">
                      <a:alpha val="43137"/>
                    </a:srgbClr>
                  </a:outerShdw>
                </a:effectLst>
              </a:rPr>
              <a:t>ΣΥΝΟΔΕΣ ΔΙΑΦΑΝΕΙΕΣ ΠΑΡΟΥΣΙΑΣΕΩΝ ΠΕΡΙΣΤΑΤΙΚΩΝ ΘΥΡΕΟΕΙΔΙΚΩΝ ΟΓΚΩΝ ΣΤΟ ΜΙΚΡΟΣΚΟΠΙΟ ΑΠΟ ΦΟΙΤΗΤ-ΤΕΣ/-ΡΙΕΣ ΕΚΠΑ – 19.5.2022</a:t>
            </a:r>
            <a:r>
              <a:rPr lang="el-GR" sz="1600" dirty="0"/>
              <a:t>» (</a:t>
            </a:r>
            <a:r>
              <a:rPr lang="el-GR" sz="1600" dirty="0">
                <a:effectLst>
                  <a:outerShdw blurRad="38100" dist="38100" dir="2700000" algn="tl">
                    <a:srgbClr val="000000">
                      <a:alpha val="43137"/>
                    </a:srgbClr>
                  </a:outerShdw>
                </a:effectLst>
              </a:rPr>
              <a:t>αντίστοιχο</a:t>
            </a:r>
            <a:r>
              <a:rPr lang="el-GR" sz="1600" dirty="0"/>
              <a:t> του παραπάνω αρχείου βίντεο με τίτλο «</a:t>
            </a:r>
            <a:r>
              <a:rPr lang="el-GR" sz="1600" dirty="0">
                <a:effectLst>
                  <a:outerShdw blurRad="38100" dist="38100" dir="2700000" algn="tl">
                    <a:srgbClr val="000000">
                      <a:alpha val="43137"/>
                    </a:srgbClr>
                  </a:outerShdw>
                </a:effectLst>
              </a:rPr>
              <a:t>ΟΙ ΟΓΚΟΙ ΤΟΥ ΘΥΡΕΟΕΙΔΟΥΣ ΑΔΕΝΑ ΒΑΣΕΙ ΤΗΣ ΜΟΡΦΟΛΟΓΙΑΣ ΤΟΥΣ ΣΤΟ ΜΙΚΡΟΣΚΟΠΙΟ</a:t>
            </a:r>
            <a:r>
              <a:rPr lang="el-GR" sz="1600" dirty="0"/>
              <a:t>»).</a:t>
            </a:r>
          </a:p>
          <a:p>
            <a:pPr algn="just">
              <a:buNone/>
            </a:pPr>
            <a:r>
              <a:rPr lang="el-GR" sz="1600" dirty="0"/>
              <a:t>       </a:t>
            </a:r>
          </a:p>
        </p:txBody>
      </p:sp>
      <p:sp>
        <p:nvSpPr>
          <p:cNvPr id="4" name="Title 1"/>
          <p:cNvSpPr>
            <a:spLocks noGrp="1"/>
          </p:cNvSpPr>
          <p:nvPr>
            <p:ph type="title"/>
          </p:nvPr>
        </p:nvSpPr>
        <p:spPr>
          <a:xfrm>
            <a:off x="457200" y="1"/>
            <a:ext cx="8229600" cy="243839"/>
          </a:xfrm>
        </p:spPr>
        <p:txBody>
          <a:bodyPr>
            <a:noAutofit/>
          </a:bodyPr>
          <a:lstStyle/>
          <a:p>
            <a:r>
              <a:rPr lang="el-GR" sz="3200" dirty="0"/>
              <a:t>Περαιτέρω μελέτη για τις </a:t>
            </a:r>
            <a:r>
              <a:rPr lang="el-GR" sz="3200" b="1" dirty="0"/>
              <a:t>εξετάσεις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dissolve">
                                      <p:cBhvr>
                                        <p:cTn id="10" dur="500"/>
                                        <p:tgtEl>
                                          <p:spTgt spid="3">
                                            <p:txEl>
                                              <p:pRg st="6" end="6"/>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dissolve">
                                      <p:cBhvr>
                                        <p:cTn id="13" dur="500"/>
                                        <p:tgtEl>
                                          <p:spTgt spid="3">
                                            <p:txEl>
                                              <p:pRg st="7" end="7"/>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dissolve">
                                      <p:cBhvr>
                                        <p:cTn id="16" dur="500"/>
                                        <p:tgtEl>
                                          <p:spTgt spid="3">
                                            <p:txEl>
                                              <p:pRg st="8" end="8"/>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dissolve">
                                      <p:cBhvr>
                                        <p:cTn id="19" dur="500"/>
                                        <p:tgtEl>
                                          <p:spTgt spid="3">
                                            <p:txEl>
                                              <p:pRg st="9" end="9"/>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dissolve">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27"/>
          <p:cNvPicPr preferRelativeResize="0"/>
          <p:nvPr/>
        </p:nvPicPr>
        <p:blipFill rotWithShape="1">
          <a:blip r:embed="rId3">
            <a:alphaModFix/>
          </a:blip>
          <a:srcRect/>
          <a:stretch/>
        </p:blipFill>
        <p:spPr>
          <a:xfrm>
            <a:off x="1343025" y="692696"/>
            <a:ext cx="6457950" cy="4210050"/>
          </a:xfrm>
          <a:prstGeom prst="rect">
            <a:avLst/>
          </a:prstGeom>
          <a:noFill/>
          <a:ln>
            <a:noFill/>
          </a:ln>
        </p:spPr>
      </p:pic>
      <p:pic>
        <p:nvPicPr>
          <p:cNvPr id="434" name="Google Shape;434;p27"/>
          <p:cNvPicPr preferRelativeResize="0"/>
          <p:nvPr/>
        </p:nvPicPr>
        <p:blipFill rotWithShape="1">
          <a:blip r:embed="rId4">
            <a:alphaModFix/>
          </a:blip>
          <a:srcRect/>
          <a:stretch/>
        </p:blipFill>
        <p:spPr>
          <a:xfrm>
            <a:off x="3491880" y="5229200"/>
            <a:ext cx="2098880" cy="40476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5"/>
          <p:cNvSpPr txBox="1">
            <a:spLocks noGrp="1"/>
          </p:cNvSpPr>
          <p:nvPr>
            <p:ph type="title"/>
          </p:nvPr>
        </p:nvSpPr>
        <p:spPr>
          <a:xfrm>
            <a:off x="323528" y="-17140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l-GR" dirty="0"/>
              <a:t>Περιστατικό 1ο</a:t>
            </a:r>
            <a:endParaRPr dirty="0"/>
          </a:p>
        </p:txBody>
      </p:sp>
      <p:sp>
        <p:nvSpPr>
          <p:cNvPr id="274" name="Google Shape;274;p5"/>
          <p:cNvSpPr txBox="1"/>
          <p:nvPr/>
        </p:nvSpPr>
        <p:spPr>
          <a:xfrm>
            <a:off x="107505" y="578734"/>
            <a:ext cx="7920880" cy="686337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l-GR" sz="2000" b="1" u="sng"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Ιστορικό:</a:t>
            </a: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just" rtl="0">
              <a:spcBef>
                <a:spcPts val="0"/>
              </a:spcBef>
              <a:spcAft>
                <a:spcPts val="0"/>
              </a:spcAft>
              <a:buNone/>
            </a:pP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spcBef>
                <a:spcPts val="0"/>
              </a:spcBef>
              <a:spcAft>
                <a:spcPts val="0"/>
              </a:spcAft>
              <a:buNone/>
            </a:pP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Γυναίκα 53 ετών προσέρχεται αιτιώμενη </a:t>
            </a:r>
            <a:r>
              <a:rPr lang="el-GR" sz="20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επιδεινούμενη κεφαλαλγία από μηνών</a:t>
            </a: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Αναφέρει επίσης </a:t>
            </a:r>
            <a:r>
              <a:rPr lang="el-GR" sz="20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περιορισμό της περιφερικής όρασης</a:t>
            </a: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καθώς και </a:t>
            </a:r>
            <a:r>
              <a:rPr lang="el-GR" sz="2000" b="1"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πολυ</a:t>
            </a:r>
            <a:r>
              <a:rPr lang="el-GR" sz="20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διψία</a:t>
            </a: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με συνοδό </a:t>
            </a:r>
            <a:r>
              <a:rPr lang="el-GR" sz="2000" b="1"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πολυ</a:t>
            </a:r>
            <a:r>
              <a:rPr lang="el-GR" sz="20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ουρία</a:t>
            </a: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(5-8 λίτρα ούρα/μέρα).</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just" rtl="0">
              <a:spcBef>
                <a:spcPts val="0"/>
              </a:spcBef>
              <a:spcAft>
                <a:spcPts val="0"/>
              </a:spcAft>
              <a:buNone/>
            </a:pP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spcBef>
                <a:spcPts val="0"/>
              </a:spcBef>
              <a:spcAft>
                <a:spcPts val="0"/>
              </a:spcAft>
              <a:buNone/>
            </a:pP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spcBef>
                <a:spcPts val="0"/>
              </a:spcBef>
              <a:spcAft>
                <a:spcPts val="0"/>
              </a:spcAft>
              <a:buNone/>
            </a:pPr>
            <a:r>
              <a:rPr lang="el-GR" sz="2000" b="1" u="sng"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Κλινική εξέταση: </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just" rtl="0">
              <a:spcBef>
                <a:spcPts val="0"/>
              </a:spcBef>
              <a:spcAft>
                <a:spcPts val="0"/>
              </a:spcAft>
              <a:buNone/>
            </a:pPr>
            <a:endParaRPr sz="2000" b="1" u="sng"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spcBef>
                <a:spcPts val="0"/>
              </a:spcBef>
              <a:spcAft>
                <a:spcPts val="0"/>
              </a:spcAft>
              <a:buNone/>
            </a:pPr>
            <a:r>
              <a:rPr lang="el-GR" sz="2000" b="1" dirty="0" err="1">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Αμφικροταφική</a:t>
            </a: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r>
              <a:rPr lang="el-GR" sz="2000" b="1" spc="300" dirty="0" err="1">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ημιανοψία</a:t>
            </a: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a:t>
            </a:r>
            <a:endPar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spcBef>
                <a:spcPts val="0"/>
              </a:spcBef>
              <a:spcAft>
                <a:spcPts val="0"/>
              </a:spcAft>
              <a:buNone/>
            </a:pP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χωρίς άλλα ευρήματα</a:t>
            </a:r>
            <a:endPar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spcBef>
                <a:spcPts val="0"/>
              </a:spcBef>
              <a:spcAft>
                <a:spcPts val="0"/>
              </a:spcAft>
              <a:buNone/>
            </a:pP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από την κλινική εξέταση.</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just" rtl="0">
              <a:spcBef>
                <a:spcPts val="0"/>
              </a:spcBef>
              <a:spcAft>
                <a:spcPts val="0"/>
              </a:spcAft>
              <a:buNone/>
            </a:pP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spcBef>
                <a:spcPts val="0"/>
              </a:spcBef>
              <a:spcAft>
                <a:spcPts val="0"/>
              </a:spcAft>
              <a:buNone/>
            </a:pP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spcBef>
                <a:spcPts val="0"/>
              </a:spcBef>
              <a:spcAft>
                <a:spcPts val="0"/>
              </a:spcAft>
              <a:buNone/>
            </a:pPr>
            <a:r>
              <a:rPr lang="el-GR" sz="2000" b="1" u="sng"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Εργαστηριακός έλεγχος</a:t>
            </a:r>
            <a:r>
              <a:rPr lang="el-G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just" rtl="0">
              <a:spcBef>
                <a:spcPts val="0"/>
              </a:spcBef>
              <a:spcAft>
                <a:spcPts val="0"/>
              </a:spcAft>
              <a:buNone/>
            </a:pP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spcBef>
                <a:spcPts val="0"/>
              </a:spcBef>
              <a:spcAft>
                <a:spcPts val="0"/>
              </a:spcAft>
              <a:buNone/>
            </a:pPr>
            <a:r>
              <a:rPr lang="el-GR" sz="20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Νάτριο ορού </a:t>
            </a:r>
            <a:r>
              <a:rPr lang="el-GR" sz="200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155 </a:t>
            </a:r>
            <a:r>
              <a:rPr lang="el-GR" sz="2000" dirty="0" err="1">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meq</a:t>
            </a:r>
            <a:r>
              <a:rPr lang="el-GR" sz="20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/L     </a:t>
            </a:r>
            <a:r>
              <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l-GR" sz="20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φ.τ</a:t>
            </a:r>
            <a:r>
              <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135-145)</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just" rtl="0">
              <a:spcBef>
                <a:spcPts val="0"/>
              </a:spcBef>
              <a:spcAft>
                <a:spcPts val="0"/>
              </a:spcAft>
              <a:buNone/>
            </a:pPr>
            <a:r>
              <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Γλυκόζη ορού 90mg/dL      (</a:t>
            </a:r>
            <a:r>
              <a:rPr lang="el-GR" sz="20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φ.τ</a:t>
            </a:r>
            <a:r>
              <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70-100)</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just" rtl="0">
              <a:spcBef>
                <a:spcPts val="0"/>
              </a:spcBef>
              <a:spcAft>
                <a:spcPts val="0"/>
              </a:spcAft>
              <a:buNone/>
            </a:pPr>
            <a:r>
              <a:rPr lang="el-GR" sz="20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Ειδικό βάρος ούρων 1005 </a:t>
            </a:r>
            <a:r>
              <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l-GR" sz="20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φ.τ</a:t>
            </a:r>
            <a:r>
              <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r>
              <a:rPr lang="el-G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1005-1030)</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just" rtl="0">
              <a:spcBef>
                <a:spcPts val="0"/>
              </a:spcBef>
              <a:spcAft>
                <a:spcPts val="0"/>
              </a:spcAft>
              <a:buNone/>
            </a:pPr>
            <a:endParaRPr sz="2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spcBef>
                <a:spcPts val="0"/>
              </a:spcBef>
              <a:spcAft>
                <a:spcPts val="0"/>
              </a:spcAft>
              <a:buNone/>
            </a:pP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spcBef>
                <a:spcPts val="0"/>
              </a:spcBef>
              <a:spcAft>
                <a:spcPts val="0"/>
              </a:spcAft>
              <a:buNone/>
            </a:pPr>
            <a:r>
              <a:rPr lang="el-GR" sz="2000" dirty="0">
                <a:solidFill>
                  <a:schemeClr val="dk1"/>
                </a:solidFill>
                <a:latin typeface="Arial"/>
                <a:ea typeface="Arial"/>
                <a:cs typeface="Arial"/>
                <a:sym typeface="Arial"/>
              </a:rPr>
              <a:t> </a:t>
            </a:r>
            <a:endParaRPr dirty="0"/>
          </a:p>
        </p:txBody>
      </p:sp>
      <p:pic>
        <p:nvPicPr>
          <p:cNvPr id="275" name="Google Shape;275;p5"/>
          <p:cNvPicPr preferRelativeResize="0"/>
          <p:nvPr/>
        </p:nvPicPr>
        <p:blipFill rotWithShape="1">
          <a:blip r:embed="rId3">
            <a:alphaModFix/>
          </a:blip>
          <a:srcRect/>
          <a:stretch/>
        </p:blipFill>
        <p:spPr>
          <a:xfrm>
            <a:off x="4491990" y="2183130"/>
            <a:ext cx="4544505" cy="317753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457200" y="0"/>
            <a:ext cx="8229600" cy="694481"/>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4400"/>
              <a:buFont typeface="Calibri"/>
              <a:buNone/>
            </a:pPr>
            <a:r>
              <a:rPr lang="el-GR" dirty="0"/>
              <a:t>Αξονική τομογραφία</a:t>
            </a:r>
            <a:endParaRPr dirty="0"/>
          </a:p>
        </p:txBody>
      </p:sp>
      <p:pic>
        <p:nvPicPr>
          <p:cNvPr id="282" name="Google Shape;282;p6"/>
          <p:cNvPicPr preferRelativeResize="0"/>
          <p:nvPr/>
        </p:nvPicPr>
        <p:blipFill rotWithShape="1">
          <a:blip r:embed="rId3">
            <a:alphaModFix/>
          </a:blip>
          <a:srcRect/>
          <a:stretch/>
        </p:blipFill>
        <p:spPr>
          <a:xfrm>
            <a:off x="4606724" y="949124"/>
            <a:ext cx="4317355" cy="5729468"/>
          </a:xfrm>
          <a:prstGeom prst="rect">
            <a:avLst/>
          </a:prstGeom>
          <a:noFill/>
          <a:ln>
            <a:noFill/>
          </a:ln>
        </p:spPr>
      </p:pic>
      <p:pic>
        <p:nvPicPr>
          <p:cNvPr id="283" name="Google Shape;283;p6"/>
          <p:cNvPicPr preferRelativeResize="0"/>
          <p:nvPr/>
        </p:nvPicPr>
        <p:blipFill rotWithShape="1">
          <a:blip r:embed="rId4">
            <a:alphaModFix/>
          </a:blip>
          <a:srcRect/>
          <a:stretch/>
        </p:blipFill>
        <p:spPr>
          <a:xfrm>
            <a:off x="91440" y="950364"/>
            <a:ext cx="4434261" cy="57282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dissolve">
                                      <p:cBhvr>
                                        <p:cTn id="7" dur="5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7"/>
          <p:cNvSpPr txBox="1">
            <a:spLocks noGrp="1"/>
          </p:cNvSpPr>
          <p:nvPr>
            <p:ph type="title"/>
          </p:nvPr>
        </p:nvSpPr>
        <p:spPr>
          <a:xfrm>
            <a:off x="0" y="-171400"/>
            <a:ext cx="9144000" cy="114886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sz="2800" dirty="0"/>
              <a:t>I</a:t>
            </a:r>
            <a:r>
              <a:rPr lang="el-GR" sz="2800" dirty="0"/>
              <a:t>ΣΤΟΛΟΓΙΚΗ ΕΙΚΟΝΑ ΕΓΧΕΙΡΗΤΙΚΟΥ ΠΑΡΑΣΚΕΥΑΣΜΑΤΟΣ</a:t>
            </a:r>
            <a:br>
              <a:rPr lang="el-GR" sz="2800" dirty="0"/>
            </a:br>
            <a:r>
              <a:rPr lang="el-GR" sz="2400" dirty="0">
                <a:effectLst>
                  <a:outerShdw blurRad="38100" dist="38100" dir="2700000" algn="tl">
                    <a:srgbClr val="000000">
                      <a:alpha val="43137"/>
                    </a:srgbClr>
                  </a:outerShdw>
                </a:effectLst>
              </a:rPr>
              <a:t>Σύνθετο</a:t>
            </a:r>
            <a:r>
              <a:rPr lang="el-GR" sz="2400" dirty="0"/>
              <a:t> αρχιτεκτονικό πρότυπο</a:t>
            </a:r>
            <a:endParaRPr sz="2400" dirty="0"/>
          </a:p>
        </p:txBody>
      </p:sp>
      <p:pic>
        <p:nvPicPr>
          <p:cNvPr id="289" name="Google Shape;289;p7"/>
          <p:cNvPicPr preferRelativeResize="0"/>
          <p:nvPr/>
        </p:nvPicPr>
        <p:blipFill rotWithShape="1">
          <a:blip r:embed="rId3">
            <a:alphaModFix/>
          </a:blip>
          <a:srcRect/>
          <a:stretch/>
        </p:blipFill>
        <p:spPr>
          <a:xfrm>
            <a:off x="252248" y="767697"/>
            <a:ext cx="4240924" cy="2637654"/>
          </a:xfrm>
          <a:prstGeom prst="rect">
            <a:avLst/>
          </a:prstGeom>
          <a:noFill/>
          <a:ln>
            <a:noFill/>
          </a:ln>
        </p:spPr>
      </p:pic>
      <p:pic>
        <p:nvPicPr>
          <p:cNvPr id="1026" name="Picture 2" descr="C:\Users\User\Desktop\Screenshot_1.jpg"/>
          <p:cNvPicPr>
            <a:picLocks noChangeAspect="1" noChangeArrowheads="1"/>
          </p:cNvPicPr>
          <p:nvPr/>
        </p:nvPicPr>
        <p:blipFill>
          <a:blip r:embed="rId4"/>
          <a:srcRect/>
          <a:stretch>
            <a:fillRect/>
          </a:stretch>
        </p:blipFill>
        <p:spPr bwMode="auto">
          <a:xfrm rot="5400000">
            <a:off x="3819717" y="1599384"/>
            <a:ext cx="6104344" cy="4412892"/>
          </a:xfrm>
          <a:prstGeom prst="rect">
            <a:avLst/>
          </a:prstGeom>
          <a:noFill/>
        </p:spPr>
      </p:pic>
      <p:sp>
        <p:nvSpPr>
          <p:cNvPr id="6" name="5 - Ορθογώνιο"/>
          <p:cNvSpPr/>
          <p:nvPr/>
        </p:nvSpPr>
        <p:spPr>
          <a:xfrm>
            <a:off x="0" y="3547241"/>
            <a:ext cx="4508938" cy="3139321"/>
          </a:xfrm>
          <a:prstGeom prst="rect">
            <a:avLst/>
          </a:prstGeom>
        </p:spPr>
        <p:txBody>
          <a:bodyPr wrap="square">
            <a:spAutoFit/>
          </a:bodyPr>
          <a:lstStyle/>
          <a:p>
            <a:pPr marL="228600" lvl="0" indent="-228600" algn="just">
              <a:buAutoNum type="arabicPeriod"/>
            </a:pPr>
            <a:r>
              <a:rPr lang="el-GR" sz="1800" dirty="0">
                <a:latin typeface="Calibri" pitchFamily="34" charset="0"/>
                <a:cs typeface="Calibri" pitchFamily="34" charset="0"/>
              </a:rPr>
              <a:t>Στρώσεις </a:t>
            </a:r>
            <a:r>
              <a:rPr lang="el-GR" sz="1800" dirty="0">
                <a:effectLst>
                  <a:outerShdw blurRad="38100" dist="38100" dir="2700000" algn="tl">
                    <a:srgbClr val="000000">
                      <a:alpha val="43137"/>
                    </a:srgbClr>
                  </a:outerShdw>
                </a:effectLst>
                <a:latin typeface="Calibri" pitchFamily="34" charset="0"/>
                <a:cs typeface="Calibri" pitchFamily="34" charset="0"/>
              </a:rPr>
              <a:t>ακανθωδών  (πλακωδών)  </a:t>
            </a:r>
            <a:r>
              <a:rPr lang="el-GR" sz="1800" dirty="0">
                <a:latin typeface="Calibri" pitchFamily="34" charset="0"/>
                <a:cs typeface="Calibri" pitchFamily="34" charset="0"/>
              </a:rPr>
              <a:t>επιθηλιακών κυττάρων με περιφερική </a:t>
            </a:r>
            <a:r>
              <a:rPr lang="el-GR" sz="1800" dirty="0" err="1">
                <a:latin typeface="Calibri" pitchFamily="34" charset="0"/>
                <a:cs typeface="Calibri" pitchFamily="34" charset="0"/>
              </a:rPr>
              <a:t>πασσαλοειδή</a:t>
            </a:r>
            <a:r>
              <a:rPr lang="el-GR" sz="1800" dirty="0">
                <a:latin typeface="Calibri" pitchFamily="34" charset="0"/>
                <a:cs typeface="Calibri" pitchFamily="34" charset="0"/>
              </a:rPr>
              <a:t> διάταξη.  </a:t>
            </a:r>
          </a:p>
          <a:p>
            <a:pPr marL="228600" lvl="0" indent="-228600" algn="just">
              <a:buAutoNum type="arabicPeriod"/>
            </a:pPr>
            <a:r>
              <a:rPr lang="el-GR" sz="1800" dirty="0">
                <a:latin typeface="Calibri" pitchFamily="34" charset="0"/>
                <a:cs typeface="Calibri" pitchFamily="34" charset="0"/>
              </a:rPr>
              <a:t>Χαλαρό πλέγμα επιθηλιακών κυττάρων που ονομάζεται </a:t>
            </a:r>
            <a:r>
              <a:rPr lang="el-GR" sz="1800" dirty="0">
                <a:effectLst>
                  <a:outerShdw blurRad="38100" dist="38100" dir="2700000" algn="tl">
                    <a:srgbClr val="000000">
                      <a:alpha val="43137"/>
                    </a:srgbClr>
                  </a:outerShdw>
                </a:effectLst>
                <a:latin typeface="Calibri" pitchFamily="34" charset="0"/>
                <a:cs typeface="Calibri" pitchFamily="34" charset="0"/>
              </a:rPr>
              <a:t>αστεροειδές δίκτυο</a:t>
            </a:r>
            <a:r>
              <a:rPr lang="el-GR" sz="1800" dirty="0">
                <a:latin typeface="Calibri" pitchFamily="34" charset="0"/>
                <a:cs typeface="Calibri" pitchFamily="34" charset="0"/>
              </a:rPr>
              <a:t>. </a:t>
            </a:r>
          </a:p>
          <a:p>
            <a:pPr marL="228600" lvl="0" indent="-228600" algn="just">
              <a:buAutoNum type="arabicPeriod"/>
            </a:pPr>
            <a:r>
              <a:rPr lang="el-GR" sz="1800" dirty="0">
                <a:latin typeface="Calibri" pitchFamily="34" charset="0"/>
                <a:cs typeface="Calibri" pitchFamily="34" charset="0"/>
              </a:rPr>
              <a:t>Οζίδια από </a:t>
            </a:r>
            <a:r>
              <a:rPr lang="el-GR" sz="1800" i="1" dirty="0">
                <a:latin typeface="Calibri" pitchFamily="34" charset="0"/>
                <a:cs typeface="Calibri" pitchFamily="34" charset="0"/>
              </a:rPr>
              <a:t>α</a:t>
            </a:r>
            <a:r>
              <a:rPr lang="el-GR" sz="1800" dirty="0">
                <a:latin typeface="Calibri" pitchFamily="34" charset="0"/>
                <a:cs typeface="Calibri" pitchFamily="34" charset="0"/>
              </a:rPr>
              <a:t>πύρηνα ακανθώδη κύτταρα- φαντάσματα με έντονα </a:t>
            </a:r>
            <a:r>
              <a:rPr lang="el-GR" sz="1800" dirty="0" err="1">
                <a:latin typeface="Calibri" pitchFamily="34" charset="0"/>
                <a:cs typeface="Calibri" pitchFamily="34" charset="0"/>
              </a:rPr>
              <a:t>ηωσινόφιλο</a:t>
            </a:r>
            <a:r>
              <a:rPr lang="el-GR" sz="1800" dirty="0">
                <a:latin typeface="Calibri" pitchFamily="34" charset="0"/>
                <a:cs typeface="Calibri" pitchFamily="34" charset="0"/>
              </a:rPr>
              <a:t> κυτταρόπλασμα που ονομάζεται </a:t>
            </a:r>
            <a:r>
              <a:rPr lang="el-GR" sz="1800" dirty="0">
                <a:effectLst>
                  <a:outerShdw blurRad="38100" dist="38100" dir="2700000" algn="tl">
                    <a:srgbClr val="000000">
                      <a:alpha val="43137"/>
                    </a:srgbClr>
                  </a:outerShdw>
                </a:effectLst>
                <a:latin typeface="Calibri" pitchFamily="34" charset="0"/>
                <a:cs typeface="Calibri" pitchFamily="34" charset="0"/>
              </a:rPr>
              <a:t>«υγρή κερατίνη»</a:t>
            </a:r>
            <a:r>
              <a:rPr lang="el-GR" sz="1800" dirty="0">
                <a:latin typeface="Calibri" pitchFamily="34" charset="0"/>
                <a:cs typeface="Calibri" pitchFamily="34" charset="0"/>
              </a:rPr>
              <a:t>. Η </a:t>
            </a:r>
            <a:r>
              <a:rPr lang="el-GR" sz="1800" dirty="0">
                <a:effectLst>
                  <a:outerShdw blurRad="38100" dist="38100" dir="2700000" algn="tl">
                    <a:srgbClr val="000000">
                      <a:alpha val="43137"/>
                    </a:srgbClr>
                  </a:outerShdw>
                </a:effectLst>
                <a:latin typeface="Calibri" pitchFamily="34" charset="0"/>
                <a:cs typeface="Calibri" pitchFamily="34" charset="0"/>
              </a:rPr>
              <a:t>υγρή κερατίνη </a:t>
            </a:r>
            <a:r>
              <a:rPr lang="el-GR" sz="1800" dirty="0">
                <a:latin typeface="Calibri" pitchFamily="34" charset="0"/>
                <a:cs typeface="Calibri" pitchFamily="34" charset="0"/>
              </a:rPr>
              <a:t>θεωρείται διαγνωστική ακόμη και εν τη απουσία βιώσιμου επιθηλίου.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24759"/>
          </a:xfrm>
        </p:spPr>
        <p:txBody>
          <a:bodyPr>
            <a:noAutofit/>
          </a:bodyPr>
          <a:lstStyle/>
          <a:p>
            <a:r>
              <a:rPr lang="el-GR" sz="2400" i="1" dirty="0">
                <a:effectLst>
                  <a:outerShdw blurRad="38100" dist="38100" dir="2700000" algn="tl">
                    <a:srgbClr val="000000">
                      <a:alpha val="43137"/>
                    </a:srgbClr>
                  </a:outerShdw>
                </a:effectLst>
              </a:rPr>
              <a:t>Μικρο</a:t>
            </a:r>
            <a:r>
              <a:rPr lang="el-GR" sz="2400" dirty="0"/>
              <a:t>σκοπική εισβολή συχνή,  με  </a:t>
            </a:r>
            <a:r>
              <a:rPr lang="el-GR" sz="2400" dirty="0">
                <a:effectLst>
                  <a:outerShdw blurRad="38100" dist="38100" dir="2700000" algn="tl">
                    <a:srgbClr val="000000">
                      <a:alpha val="43137"/>
                    </a:srgbClr>
                  </a:outerShdw>
                </a:effectLst>
              </a:rPr>
              <a:t>ανώμαλες «γλώσσες» </a:t>
            </a:r>
            <a:r>
              <a:rPr lang="el-GR" sz="2400" dirty="0"/>
              <a:t>του όγκου </a:t>
            </a:r>
            <a:br>
              <a:rPr lang="el-GR" sz="2400" dirty="0"/>
            </a:br>
            <a:r>
              <a:rPr lang="el-GR" sz="2400" dirty="0"/>
              <a:t>να εκτείνονται στο παρέγχυμα του υποθαλάμου. </a:t>
            </a:r>
            <a:br>
              <a:rPr lang="el-GR" sz="2400" dirty="0"/>
            </a:br>
            <a:r>
              <a:rPr lang="el-GR" sz="2400" dirty="0">
                <a:effectLst>
                  <a:outerShdw blurRad="38100" dist="38100" dir="2700000" algn="tl">
                    <a:srgbClr val="000000">
                      <a:alpha val="43137"/>
                    </a:srgbClr>
                  </a:outerShdw>
                </a:effectLst>
              </a:rPr>
              <a:t>Σπανιότατη</a:t>
            </a:r>
            <a:r>
              <a:rPr lang="el-GR" sz="2400" dirty="0"/>
              <a:t> πάντως η κακοήθης εξαλλαγή. Άριστη η 5ετής επιβίωση.</a:t>
            </a:r>
          </a:p>
        </p:txBody>
      </p:sp>
      <p:pic>
        <p:nvPicPr>
          <p:cNvPr id="2050" name="Picture 2" descr="C:\Users\User\Desktop\cnstumoradamcraniopharyngiomaLakis04.jpg"/>
          <p:cNvPicPr>
            <a:picLocks noChangeAspect="1" noChangeArrowheads="1"/>
          </p:cNvPicPr>
          <p:nvPr/>
        </p:nvPicPr>
        <p:blipFill>
          <a:blip r:embed="rId2"/>
          <a:srcRect/>
          <a:stretch>
            <a:fillRect/>
          </a:stretch>
        </p:blipFill>
        <p:spPr bwMode="auto">
          <a:xfrm>
            <a:off x="847068" y="1082413"/>
            <a:ext cx="7445593" cy="5546884"/>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61697"/>
          </a:xfrm>
        </p:spPr>
        <p:txBody>
          <a:bodyPr>
            <a:normAutofit fontScale="90000"/>
          </a:bodyPr>
          <a:lstStyle/>
          <a:p>
            <a:r>
              <a:rPr lang="el-GR" sz="2400" dirty="0"/>
              <a:t>Πιθανές οι </a:t>
            </a:r>
            <a:r>
              <a:rPr lang="el-GR" sz="2400" dirty="0">
                <a:effectLst>
                  <a:outerShdw blurRad="38100" dist="38100" dir="2700000" algn="tl">
                    <a:srgbClr val="000000">
                      <a:alpha val="43137"/>
                    </a:srgbClr>
                  </a:outerShdw>
                </a:effectLst>
              </a:rPr>
              <a:t>εκφυλιστικές</a:t>
            </a:r>
            <a:r>
              <a:rPr lang="el-GR" sz="2400" dirty="0"/>
              <a:t> μεταβολές  (κυστική εκφύλιση, αποτιτανώσεις και </a:t>
            </a:r>
            <a:r>
              <a:rPr lang="el-GR" sz="2400" dirty="0" err="1"/>
              <a:t>ξανθοκοκκιωματώδης</a:t>
            </a:r>
            <a:r>
              <a:rPr lang="el-GR" sz="2400" dirty="0"/>
              <a:t> αντίδραση με αφρώδη </a:t>
            </a:r>
            <a:r>
              <a:rPr lang="el-GR" sz="2400" dirty="0" err="1"/>
              <a:t>μακροφάγα</a:t>
            </a:r>
            <a:r>
              <a:rPr lang="el-GR" sz="2400" dirty="0"/>
              <a:t>  &amp; </a:t>
            </a:r>
            <a:r>
              <a:rPr lang="el-GR" sz="2400" dirty="0" err="1"/>
              <a:t>γιγαντοκύτταρα</a:t>
            </a:r>
            <a:r>
              <a:rPr lang="el-GR" sz="2400" dirty="0"/>
              <a:t>).</a:t>
            </a:r>
          </a:p>
        </p:txBody>
      </p:sp>
      <p:pic>
        <p:nvPicPr>
          <p:cNvPr id="3074" name="Picture 2" descr="C:\Users\User\Desktop\cnstumoradamcraniopharyngiomaLakis09.jpg"/>
          <p:cNvPicPr>
            <a:picLocks noChangeAspect="1" noChangeArrowheads="1"/>
          </p:cNvPicPr>
          <p:nvPr/>
        </p:nvPicPr>
        <p:blipFill>
          <a:blip r:embed="rId3"/>
          <a:srcRect/>
          <a:stretch>
            <a:fillRect/>
          </a:stretch>
        </p:blipFill>
        <p:spPr bwMode="auto">
          <a:xfrm rot="16200000">
            <a:off x="-515869" y="1647184"/>
            <a:ext cx="5775390" cy="4305760"/>
          </a:xfrm>
          <a:prstGeom prst="rect">
            <a:avLst/>
          </a:prstGeom>
          <a:noFill/>
        </p:spPr>
      </p:pic>
      <p:pic>
        <p:nvPicPr>
          <p:cNvPr id="3075" name="Picture 3" descr="C:\Users\User\Desktop\cnstumoradamcraniopharyngiomaLakis02.jpg"/>
          <p:cNvPicPr>
            <a:picLocks noChangeAspect="1" noChangeArrowheads="1"/>
          </p:cNvPicPr>
          <p:nvPr/>
        </p:nvPicPr>
        <p:blipFill>
          <a:blip r:embed="rId4"/>
          <a:srcRect/>
          <a:stretch>
            <a:fillRect/>
          </a:stretch>
        </p:blipFill>
        <p:spPr bwMode="auto">
          <a:xfrm rot="5400000">
            <a:off x="3865282" y="1645589"/>
            <a:ext cx="5773338" cy="43057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8"/>
          <p:cNvSpPr txBox="1"/>
          <p:nvPr/>
        </p:nvSpPr>
        <p:spPr>
          <a:xfrm>
            <a:off x="395538" y="1052738"/>
            <a:ext cx="7920880" cy="5432256"/>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2500"/>
              <a:buFont typeface="Arial"/>
              <a:buAutoNum type="arabicPeriod"/>
            </a:pPr>
            <a:r>
              <a:rPr lang="el-G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Ποια η </a:t>
            </a:r>
            <a:r>
              <a:rPr lang="el-GR" sz="25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διάγνωσή </a:t>
            </a:r>
            <a:r>
              <a:rPr lang="el-G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σας;</a:t>
            </a:r>
            <a:endParaRPr dirty="0">
              <a:latin typeface="Calibri" panose="020F0502020204030204" pitchFamily="34" charset="0"/>
              <a:ea typeface="Calibri" panose="020F0502020204030204" pitchFamily="34" charset="0"/>
              <a:cs typeface="Calibri" panose="020F0502020204030204" pitchFamily="34" charset="0"/>
            </a:endParaRPr>
          </a:p>
          <a:p>
            <a:pPr marL="457200" marR="0" lvl="0" indent="-298450" algn="just" rtl="0">
              <a:spcBef>
                <a:spcPts val="0"/>
              </a:spcBef>
              <a:spcAft>
                <a:spcPts val="0"/>
              </a:spcAft>
              <a:buClr>
                <a:schemeClr val="dk1"/>
              </a:buClr>
              <a:buSzPts val="2500"/>
              <a:buFont typeface="Calibri"/>
              <a:buNone/>
            </a:pPr>
            <a:endParaRP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298450" algn="just" rtl="0">
              <a:spcBef>
                <a:spcPts val="0"/>
              </a:spcBef>
              <a:spcAft>
                <a:spcPts val="0"/>
              </a:spcAft>
              <a:buClr>
                <a:schemeClr val="dk1"/>
              </a:buClr>
              <a:buSzPts val="2500"/>
              <a:buFont typeface="Calibri"/>
              <a:buNone/>
            </a:pPr>
            <a:endParaRP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298450" algn="just" rtl="0">
              <a:spcBef>
                <a:spcPts val="0"/>
              </a:spcBef>
              <a:spcAft>
                <a:spcPts val="0"/>
              </a:spcAft>
              <a:buClr>
                <a:schemeClr val="dk1"/>
              </a:buClr>
              <a:buSzPts val="2500"/>
              <a:buFont typeface="Calibri"/>
              <a:buNone/>
            </a:pPr>
            <a:endParaRP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457200" algn="just" rtl="0">
              <a:spcBef>
                <a:spcPts val="0"/>
              </a:spcBef>
              <a:spcAft>
                <a:spcPts val="0"/>
              </a:spcAft>
              <a:buClr>
                <a:schemeClr val="dk1"/>
              </a:buClr>
              <a:buSzPts val="2500"/>
            </a:pPr>
            <a:r>
              <a:rPr lang="el-G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2.  Για ποιο λόγο η ασθενής εμφάνιζε </a:t>
            </a:r>
            <a:r>
              <a:rPr lang="el-GR" sz="2500" dirty="0" err="1">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υπερ</a:t>
            </a:r>
            <a:r>
              <a:rPr lang="el-GR" sz="2500" dirty="0" err="1">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νατριαιμία</a:t>
            </a:r>
            <a:r>
              <a:rPr lang="el-G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με </a:t>
            </a:r>
            <a:r>
              <a:rPr lang="el-GR" sz="25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πολυουρία</a:t>
            </a:r>
            <a:r>
              <a:rPr lang="el-G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και </a:t>
            </a:r>
            <a:r>
              <a:rPr lang="el-GR" sz="2500" dirty="0">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αραιά ούρα</a:t>
            </a:r>
            <a:r>
              <a:rPr lang="el-G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a:t>
            </a:r>
            <a:endParaRPr dirty="0">
              <a:latin typeface="Calibri" panose="020F0502020204030204" pitchFamily="34" charset="0"/>
              <a:ea typeface="Calibri" panose="020F0502020204030204" pitchFamily="34" charset="0"/>
              <a:cs typeface="Calibri" panose="020F0502020204030204" pitchFamily="34" charset="0"/>
            </a:endParaRPr>
          </a:p>
          <a:p>
            <a:pPr marL="457200" marR="0" lvl="0" indent="-298450" algn="just" rtl="0">
              <a:spcBef>
                <a:spcPts val="0"/>
              </a:spcBef>
              <a:spcAft>
                <a:spcPts val="0"/>
              </a:spcAft>
              <a:buClr>
                <a:schemeClr val="dk1"/>
              </a:buClr>
              <a:buSzPts val="2500"/>
              <a:buFont typeface="Calibri"/>
              <a:buNone/>
            </a:pPr>
            <a:endParaRP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298450" algn="just" rtl="0">
              <a:spcBef>
                <a:spcPts val="0"/>
              </a:spcBef>
              <a:spcAft>
                <a:spcPts val="0"/>
              </a:spcAft>
              <a:buClr>
                <a:schemeClr val="dk1"/>
              </a:buClr>
              <a:buSzPts val="2500"/>
              <a:buFont typeface="Calibri"/>
              <a:buNone/>
            </a:pPr>
            <a:endParaRP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298450" algn="just" rtl="0">
              <a:spcBef>
                <a:spcPts val="0"/>
              </a:spcBef>
              <a:spcAft>
                <a:spcPts val="0"/>
              </a:spcAft>
              <a:buClr>
                <a:schemeClr val="dk1"/>
              </a:buClr>
              <a:buSzPts val="2500"/>
              <a:buFont typeface="Calibri"/>
              <a:buNone/>
            </a:pPr>
            <a:endParaRP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457200" algn="just" rtl="0">
              <a:spcBef>
                <a:spcPts val="0"/>
              </a:spcBef>
              <a:spcAft>
                <a:spcPts val="0"/>
              </a:spcAft>
              <a:buClr>
                <a:schemeClr val="dk1"/>
              </a:buClr>
              <a:buSzPts val="2500"/>
            </a:pPr>
            <a:r>
              <a:rPr lang="el-G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3.  Για ποιο λόγο εμφάνιζε </a:t>
            </a:r>
            <a:r>
              <a:rPr lang="el-GR" sz="2500" dirty="0" err="1">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αμφι</a:t>
            </a:r>
            <a:r>
              <a:rPr lang="el-GR" sz="2500" dirty="0" err="1">
                <a:solidFill>
                  <a:schemeClr val="dk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Arial"/>
              </a:rPr>
              <a:t>κροταφική</a:t>
            </a:r>
            <a:r>
              <a:rPr lang="el-G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 </a:t>
            </a:r>
            <a:r>
              <a:rPr lang="el-GR" sz="2500" dirty="0" err="1">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ημιανοψία</a:t>
            </a:r>
            <a:r>
              <a:rPr lang="el-G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a:t>
            </a:r>
            <a:endParaRPr dirty="0">
              <a:latin typeface="Calibri" panose="020F0502020204030204" pitchFamily="34" charset="0"/>
              <a:ea typeface="Calibri" panose="020F0502020204030204" pitchFamily="34" charset="0"/>
              <a:cs typeface="Calibri" panose="020F0502020204030204" pitchFamily="34" charset="0"/>
            </a:endParaRPr>
          </a:p>
          <a:p>
            <a:pPr marL="457200" marR="0" lvl="0" indent="-298450" algn="just" rtl="0">
              <a:spcBef>
                <a:spcPts val="0"/>
              </a:spcBef>
              <a:spcAft>
                <a:spcPts val="0"/>
              </a:spcAft>
              <a:buClr>
                <a:schemeClr val="dk1"/>
              </a:buClr>
              <a:buSzPts val="2500"/>
              <a:buFont typeface="Calibri"/>
              <a:buNone/>
            </a:pPr>
            <a:endParaRP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298450" algn="just" rtl="0">
              <a:spcBef>
                <a:spcPts val="0"/>
              </a:spcBef>
              <a:spcAft>
                <a:spcPts val="0"/>
              </a:spcAft>
              <a:buClr>
                <a:schemeClr val="dk1"/>
              </a:buClr>
              <a:buSzPts val="2500"/>
              <a:buFont typeface="Calibri"/>
              <a:buNone/>
            </a:pPr>
            <a:endParaRP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298450" algn="just" rtl="0">
              <a:spcBef>
                <a:spcPts val="0"/>
              </a:spcBef>
              <a:spcAft>
                <a:spcPts val="0"/>
              </a:spcAft>
              <a:buClr>
                <a:schemeClr val="dk1"/>
              </a:buClr>
              <a:buSzPts val="2500"/>
              <a:buFont typeface="Calibri"/>
              <a:buNone/>
            </a:pPr>
            <a:endParaRPr sz="25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317500" algn="l" rtl="0">
              <a:spcBef>
                <a:spcPts val="0"/>
              </a:spcBef>
              <a:spcAft>
                <a:spcPts val="0"/>
              </a:spcAft>
              <a:buClr>
                <a:schemeClr val="dk1"/>
              </a:buClr>
              <a:buSzPts val="2200"/>
              <a:buFont typeface="Calibri"/>
              <a:buNone/>
            </a:pPr>
            <a:endParaRPr sz="2200" dirty="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2_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1126</TotalTime>
  <Words>2501</Words>
  <Application>Microsoft Office PowerPoint</Application>
  <PresentationFormat>Προβολή στην οθόνη (4:3)</PresentationFormat>
  <Paragraphs>292</Paragraphs>
  <Slides>36</Slides>
  <Notes>31</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3</vt:i4>
      </vt:variant>
      <vt:variant>
        <vt:lpstr>Τίτλοι διαφανειών</vt:lpstr>
      </vt:variant>
      <vt:variant>
        <vt:i4>36</vt:i4>
      </vt:variant>
    </vt:vector>
  </HeadingPairs>
  <TitlesOfParts>
    <vt:vector size="41" baseType="lpstr">
      <vt:lpstr>Arial</vt:lpstr>
      <vt:lpstr>Calibri</vt:lpstr>
      <vt:lpstr>2_Θέμα του Office</vt:lpstr>
      <vt:lpstr>Θέμα του Office</vt:lpstr>
      <vt:lpstr>1_Θέμα του Office</vt:lpstr>
      <vt:lpstr>Κλινικο-παθολογοανατομική συζήτηση  περιστατικών νόσων ενδοκρινικού συστήματος</vt:lpstr>
      <vt:lpstr>Βασικές γνώσεις</vt:lpstr>
      <vt:lpstr>Βασικές γνώσεις</vt:lpstr>
      <vt:lpstr>Περιστατικό 1ο</vt:lpstr>
      <vt:lpstr>Αξονική τομογραφία</vt:lpstr>
      <vt:lpstr>IΣΤΟΛΟΓΙΚΗ ΕΙΚΟΝΑ ΕΓΧΕΙΡΗΤΙΚΟΥ ΠΑΡΑΣΚΕΥΑΣΜΑΤΟΣ Σύνθετο αρχιτεκτονικό πρότυπο</vt:lpstr>
      <vt:lpstr>Μικροσκοπική εισβολή συχνή,  με  ανώμαλες «γλώσσες» του όγκου  να εκτείνονται στο παρέγχυμα του υποθαλάμου.  Σπανιότατη πάντως η κακοήθης εξαλλαγή. Άριστη η 5ετής επιβίωση.</vt:lpstr>
      <vt:lpstr>Πιθανές οι εκφυλιστικές μεταβολές  (κυστική εκφύλιση, αποτιτανώσεις και ξανθοκοκκιωματώδης αντίδραση με αφρώδη μακροφάγα  &amp; γιγαντοκύτταρα).</vt:lpstr>
      <vt:lpstr>Παρουσίαση του PowerPoint</vt:lpstr>
      <vt:lpstr>Συμπτώματα από μάζες τουρκικού εφιππίου</vt:lpstr>
      <vt:lpstr>Περιστατικό 2ο</vt:lpstr>
      <vt:lpstr>Αξονική και ιστολογική εικόνα θυρεοειδούς αδένα</vt:lpstr>
      <vt:lpstr>Παρουσίαση του PowerPoint</vt:lpstr>
      <vt:lpstr>Oζώδης νόσος θυρεοειδικών θυλακίων (πολυοζώδης βρογχοκήλη)  Ιστολογικά, πολλαπλά , ποικίλου μεγέθους, διεσταλμένα θυλάκια, επενδεδυμένα από πεπλατυσμένο έως υπερπλαστικό επιθήλιο, με ή χωρίς εκφυλιστικές μεταβολές. </vt:lpstr>
      <vt:lpstr>Παρουσίαση του PowerPoint</vt:lpstr>
      <vt:lpstr>Περιστατικό 3ο</vt:lpstr>
      <vt:lpstr>Γαστροσκόπηση και αξονική τομογραφία</vt:lpstr>
      <vt:lpstr>ΙΣΤΟΛΟΓΙΚΑ ΕΥΡΗΜΑΤΑ  ΕΓΧΕΙΡΗΤΙΚΟΥ ΠΑΡΑΣΚΕΥΑΣΜΑΤΟΣ WHIPPLE</vt:lpstr>
      <vt:lpstr>Καλά διαφοροποιημένος νευροενδοκρινικός όγκος (θα μπορούσε να είναι γαστρίνωμα∙ κλινική όμως η διάγνωσή του): φωλιές και χορδές κυττάρων με χρωματίνη σαν αλατοπίπερο και αμφοφιλικό κυτταρόπλασμα.</vt:lpstr>
      <vt:lpstr>Παρουσίαση του PowerPoint</vt:lpstr>
      <vt:lpstr>Παρουσίαση του PowerPoint</vt:lpstr>
      <vt:lpstr>Περιστατικό 4ο</vt:lpstr>
      <vt:lpstr>Σημαντική παράμετρος για την σταδιοποίηση του συγκεκριμένου όγκου το μέγεθός του  ( &lt;5 εκ. ή ≥ 5εκ. )</vt:lpstr>
      <vt:lpstr>Ορισμένα από τα κριτήρια κακοήθους δυναμικού κατά PASS:  Διήθηση της κάψας, αγγειακή διήθηση, διήθηση εξωεπινεφριαδικού λιπώδους ιστού (στάδιο pT3).</vt:lpstr>
      <vt:lpstr>Παρουσίαση του PowerPoint</vt:lpstr>
      <vt:lpstr>Παρουσίαση του PowerPoint</vt:lpstr>
      <vt:lpstr>Περιστατικό 5ο</vt:lpstr>
      <vt:lpstr>Μετά από αναρροφητική βιοψία δια λεπτής βελόνης, ακολουθεί εκτομή.  </vt:lpstr>
      <vt:lpstr>Η  κλασική ποικιλία του θηλώδους καρκινώματος του θυρεοειδούς χαρακτηρίζεται από δύο βασικά μικροσκοπικά γνωρίσματα: την παρουσία αληθινών θηλών που ορίζονται ως θηλές με κεντρικό αγγειακό άξονα και τα ιδιαίτερα πυρηνικά χαρακτηριστικά στα υπερκείμενα των αξόνων, επιθηλιακά κύτταρα ήτοι πυρηνική διόγκωση,  ανωμαλία της πυρηνικής μεμβράνης, πυρηνικές εντομές και ψευδοέγκλειστα και ένα ξεχωριστό πρότυπο περιφερικής  κατανομής  της  χρωματίνης. Άδειοι πυρήνες σε τομές Α-Η.</vt:lpstr>
      <vt:lpstr>Τα ψαμμώδη σωμάτια ( μικροασβεστώσεις κατά στρώσεις ) είναι συχνά στην κλασική ποικιλία του θηλώδους θυρεοειδικού καρκινώματος  και είναι δυνατό να αποτελούν τη μόνη ένδειξη λεμφαδενικής μετάστασής  του ( στάδιο pN1).</vt:lpstr>
      <vt:lpstr>Παρουσίαση του PowerPoint</vt:lpstr>
      <vt:lpstr>Ιστολογική ΔΔ θηλώδους καρκινώματος  από το μυελοειδές καρκίνωμα του θυρεοειδούς:  Και τα δύο μπορεί να παρουσιάζουν συμπαγή ή θηλώδη αρχιτεκτονική. Το μυελοειδές περιέχει πυρήνες τυπικούς νευροενδοκρινικού νεοπλάσματος με χρωματίνη σαν αλατοπίπερο, υπόστρωμα αμυλοειδούς  και τα καρκινικά κύτταρα είναι ανοσοθετικά για καλσιτονίνη, συναπτοφυσίνη και χρωμογρανίνη και αρνητικά για PAX8 και θυρεοσφαιρίνη.</vt:lpstr>
      <vt:lpstr>Ιστολογική ΔΔ θηλώδους καρκινώματος από θηλώδεις εστίες της νόσου Graves ή άλλη θηλώδη υπερπλασία:  Οι εν λόγω εστίες μπορεί να διαθέτουν άφθονες θηλώδεις πτυχώσεις (όχι αληθινές θηλές) και το κυτταρόπλασμα μπορεί να είναι ψηλό ή κιονοειδές∙ ωστόσο, οι πυρήνες είναι  μικροί και στρογγυλοί και στερούνται πυρηνικής  διαύγασης. Επίσης, στο πλαίσιο έντονης λεμφοκυτταρικής θυρεοειδίτιδας, η ήπια διαύγαση χρωματίνης και η πυρηνική διόγκωση  δεν  επαρκούν για τη διάγνωση  θηλώδους καρκινώματος του θυρεοειδούς. </vt:lpstr>
      <vt:lpstr>Παρουσίαση του PowerPoint</vt:lpstr>
      <vt:lpstr>Περαιτέρω μελέτη για τις εξετάσεις</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Κλινικο-παθολογοανατομική συζήτηση  περιστατικών νόσων  ενδοκρινικού συστήματος</dc:title>
  <dc:creator>User</dc:creator>
  <cp:lastModifiedBy>user</cp:lastModifiedBy>
  <cp:revision>64</cp:revision>
  <dcterms:created xsi:type="dcterms:W3CDTF">2021-08-02T10:33:48Z</dcterms:created>
  <dcterms:modified xsi:type="dcterms:W3CDTF">2024-04-26T08:45:07Z</dcterms:modified>
</cp:coreProperties>
</file>