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333" r:id="rId3"/>
    <p:sldId id="341" r:id="rId4"/>
    <p:sldId id="297" r:id="rId5"/>
    <p:sldId id="326" r:id="rId6"/>
    <p:sldId id="293" r:id="rId7"/>
    <p:sldId id="302" r:id="rId8"/>
    <p:sldId id="303" r:id="rId9"/>
    <p:sldId id="258" r:id="rId10"/>
    <p:sldId id="338" r:id="rId11"/>
    <p:sldId id="324" r:id="rId12"/>
    <p:sldId id="327" r:id="rId13"/>
    <p:sldId id="328" r:id="rId14"/>
    <p:sldId id="273" r:id="rId15"/>
    <p:sldId id="314" r:id="rId16"/>
    <p:sldId id="336" r:id="rId17"/>
    <p:sldId id="350" r:id="rId18"/>
    <p:sldId id="283" r:id="rId19"/>
    <p:sldId id="299" r:id="rId20"/>
    <p:sldId id="342" r:id="rId21"/>
    <p:sldId id="343" r:id="rId22"/>
    <p:sldId id="344" r:id="rId23"/>
    <p:sldId id="345" r:id="rId24"/>
    <p:sldId id="346" r:id="rId25"/>
    <p:sldId id="300" r:id="rId26"/>
    <p:sldId id="347" r:id="rId27"/>
    <p:sldId id="348" r:id="rId28"/>
    <p:sldId id="301" r:id="rId29"/>
    <p:sldId id="349" r:id="rId30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76232" autoAdjust="0"/>
  </p:normalViewPr>
  <p:slideViewPr>
    <p:cSldViewPr>
      <p:cViewPr>
        <p:scale>
          <a:sx n="50" d="100"/>
          <a:sy n="50" d="100"/>
        </p:scale>
        <p:origin x="-1944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D6ECC6A-280F-4FC3-A5E9-56B4BB0A480E}" type="datetimeFigureOut">
              <a:rPr lang="el-GR"/>
              <a:pPr>
                <a:defRPr/>
              </a:pPr>
              <a:t>24/4/2020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noProof="0"/>
              <a:t>Kλικ για επεξεργασία των στυλ του υποδείγματος</a:t>
            </a:r>
          </a:p>
          <a:p>
            <a:pPr lvl="1"/>
            <a:r>
              <a:rPr lang="el-GR" noProof="0"/>
              <a:t>Δεύτερου επιπέδου</a:t>
            </a:r>
          </a:p>
          <a:p>
            <a:pPr lvl="2"/>
            <a:r>
              <a:rPr lang="el-GR" noProof="0"/>
              <a:t>Τρίτου επιπέδου</a:t>
            </a:r>
          </a:p>
          <a:p>
            <a:pPr lvl="3"/>
            <a:r>
              <a:rPr lang="el-GR" noProof="0"/>
              <a:t>Τέταρτου επιπέδου</a:t>
            </a:r>
          </a:p>
          <a:p>
            <a:pPr lvl="4"/>
            <a:r>
              <a:rPr lang="el-GR" noProof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2E5F9A1-7344-4C07-BE58-5CBC99814FB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224325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3038" indent="-173038" eaLnBrk="1" hangingPunct="1">
              <a:spcBef>
                <a:spcPct val="0"/>
              </a:spcBef>
              <a:buClr>
                <a:schemeClr val="tx1"/>
              </a:buClr>
              <a:buFontTx/>
              <a:buChar char="•"/>
            </a:pPr>
            <a:r>
              <a:rPr lang="el-GR" smtClean="0">
                <a:latin typeface="Arial" charset="0"/>
                <a:cs typeface="Arial" charset="0"/>
              </a:rPr>
              <a:t>Η σύνδεση ανδρογόνων, όπως είναι η τεστοστερόνη και η DHT, σε υποδοχείς ανδρογόνων οδηγεί σε ενεργοποίηση των υποδοχέων, προκαλώντας τη μετάθεσή τους στον πυρήνα, όπου συνδέεται με DNA, επιστρατεύει συμπαράγοντες (συν-ενεργοποιητές ή συγκαταστολείς) και ρυθμίζει τη γονιδιακή έκφραση.</a:t>
            </a:r>
          </a:p>
          <a:p>
            <a:pPr marL="173038" indent="-173038" eaLnBrk="1" hangingPunct="1">
              <a:spcBef>
                <a:spcPct val="0"/>
              </a:spcBef>
              <a:buClr>
                <a:schemeClr val="tx1"/>
              </a:buClr>
              <a:buFontTx/>
              <a:buChar char="•"/>
            </a:pPr>
            <a:r>
              <a:rPr lang="el-GR" smtClean="0">
                <a:latin typeface="Arial" charset="0"/>
                <a:cs typeface="Arial" charset="0"/>
              </a:rPr>
              <a:t>Ο φυσιολογικός προστάτης και ο καρκίνος του προστάτη χρησιμοποιούν ανδρογόνα και το σηματοδοτικό μονοπάτι των υποδοχέων των ανδρογόνων για τη συντήρηση και την αύξησή τους.</a:t>
            </a:r>
          </a:p>
          <a:p>
            <a:pPr marL="173038" indent="-173038" eaLnBrk="1" hangingPunct="1">
              <a:spcBef>
                <a:spcPct val="0"/>
              </a:spcBef>
              <a:buFontTx/>
              <a:buChar char="•"/>
            </a:pPr>
            <a:endParaRPr lang="el-GR" smtClean="0">
              <a:latin typeface="Arial" charset="0"/>
              <a:cs typeface="Arial" charset="0"/>
            </a:endParaRPr>
          </a:p>
          <a:p>
            <a:pPr marL="173038" indent="-173038" eaLnBrk="1" hangingPunct="1">
              <a:spcBef>
                <a:spcPct val="0"/>
              </a:spcBef>
              <a:buFontTx/>
              <a:buChar char="•"/>
            </a:pPr>
            <a:endParaRPr lang="el-GR" smtClean="0">
              <a:latin typeface="Arial" charset="0"/>
              <a:cs typeface="Arial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23E649-C3A8-46D6-B994-C0BF4976D944}" type="slidenum">
              <a:rPr lang="en-GB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GB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Θέση εικόνας διαφάνειας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ym typeface="Wingdings" panose="05000000000000000000" pitchFamily="2" charset="2"/>
              </a:rPr>
              <a:t>LHRH agonists: indirectly inhibit LHRH release from the pituitary gland</a:t>
            </a:r>
            <a:r>
              <a:rPr lang="el-GR" dirty="0">
                <a:sym typeface="Wingdings" panose="05000000000000000000" pitchFamily="2" charset="2"/>
              </a:rPr>
              <a:t>.</a:t>
            </a:r>
            <a:endParaRPr lang="en-US" dirty="0">
              <a:sym typeface="Wingdings" panose="05000000000000000000" pitchFamily="2" charset="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Bind to their receptors in the anterior pituitary</a:t>
            </a:r>
            <a:r>
              <a:rPr lang="en-US" dirty="0">
                <a:sym typeface="Wingdings" panose="05000000000000000000" pitchFamily="2" charset="2"/>
              </a:rPr>
              <a:t> agonist </a:t>
            </a:r>
            <a:r>
              <a:rPr lang="en-US" dirty="0" err="1">
                <a:sym typeface="Wingdings" panose="05000000000000000000" pitchFamily="2" charset="2"/>
              </a:rPr>
              <a:t>activityLHRH</a:t>
            </a:r>
            <a:r>
              <a:rPr lang="en-US" dirty="0">
                <a:sym typeface="Wingdings" panose="05000000000000000000" pitchFamily="2" charset="2"/>
              </a:rPr>
              <a:t> release in a pulsatile (every 2 h)manner Release of LH and  FSH TESTES (90-95% OF CIRCULATING TESTOSTERONE) prolonged exposure to LHRH Downregulation of LH and FSH </a:t>
            </a:r>
            <a:endParaRPr lang="el-GR" dirty="0">
              <a:sym typeface="Wingdings" panose="05000000000000000000" pitchFamily="2" charset="2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ym typeface="Wingdings" panose="05000000000000000000" pitchFamily="2" charset="2"/>
              </a:rPr>
              <a:t>prevent LHRH release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Immediate downregulation of the anterior pituitary</a:t>
            </a:r>
            <a:r>
              <a:rPr lang="en-US" dirty="0">
                <a:sym typeface="Wingdings" panose="05000000000000000000" pitchFamily="2" charset="2"/>
              </a:rPr>
              <a:t> faster suppression of PSA and testosterone</a:t>
            </a:r>
            <a:endParaRPr lang="en-US" dirty="0"/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err="1"/>
              <a:t>Degarelix</a:t>
            </a:r>
            <a:endParaRPr lang="en-US" dirty="0"/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Better biochemical control vs agonist in terms of PFS at 1year in patients with high risk disease (66% vs 54,7%)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dirty="0"/>
              <a:t>No changes in cardiovascular events, stroke or thromboembolic events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ym typeface="Wingdings" panose="05000000000000000000" pitchFamily="2" charset="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l-GR" dirty="0"/>
          </a:p>
        </p:txBody>
      </p:sp>
      <p:sp>
        <p:nvSpPr>
          <p:cNvPr id="23555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26EBB4-78ED-4AC6-870F-E4B9AF5F4F13}" type="slidenum">
              <a:rPr lang="el-G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l-GR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1 - Θέση εικόνας διαφάνειας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Lipid profile: most studies found changes in total cholesterol, TGs, HDL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Insulin resistanse begins at early stages– Duration of ADT increases the risk for diabetes</a:t>
            </a:r>
            <a:endParaRPr lang="el-GR" smtClean="0"/>
          </a:p>
        </p:txBody>
      </p:sp>
      <p:sp>
        <p:nvSpPr>
          <p:cNvPr id="25603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4AF146-B0EF-4D72-8425-22F13B2076E6}" type="slidenum">
              <a:rPr lang="el-G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l-GR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1A71717-3B08-4046-A943-A48B30C960CA}" type="slidenum">
              <a:rPr lang="en-US">
                <a:solidFill>
                  <a:srgbClr val="000000"/>
                </a:solidFill>
                <a:ea typeface="MS PGothic" pitchFamily="34" charset="-128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>
              <a:solidFill>
                <a:srgbClr val="000000"/>
              </a:solidFill>
              <a:ea typeface="MS PGothic" pitchFamily="34" charset="-128"/>
              <a:cs typeface="Arial" charset="0"/>
            </a:endParaRPr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4113" y="688975"/>
            <a:ext cx="4568825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4343400"/>
            <a:ext cx="5483225" cy="4113213"/>
          </a:xfrm>
          <a:noFill/>
        </p:spPr>
        <p:txBody>
          <a:bodyPr wrap="square" lIns="83456" tIns="41727" rIns="83456" bIns="4172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6625" eaLnBrk="1" hangingPunct="1">
              <a:spcBef>
                <a:spcPct val="0"/>
              </a:spcBef>
            </a:pPr>
            <a:endParaRPr lang="en-US" i="1" smtClean="0">
              <a:ea typeface="MS PGothic" pitchFamily="34" charset="-128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A1A882-9667-4904-B62C-29FE6C652F18}" type="slidenum">
              <a:rPr lang="en-US">
                <a:solidFill>
                  <a:srgbClr val="000000"/>
                </a:solidFill>
                <a:ea typeface="MS PGothic" pitchFamily="34" charset="-128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>
              <a:solidFill>
                <a:srgbClr val="000000"/>
              </a:solidFill>
              <a:ea typeface="MS PGothic" pitchFamily="34" charset="-128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Θέση εικόνας διαφάνειας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Physiologic consequences of treatment</a:t>
            </a:r>
            <a:r>
              <a:rPr lang="el-GR" dirty="0"/>
              <a:t> </a:t>
            </a:r>
            <a:r>
              <a:rPr lang="it-IT" dirty="0"/>
              <a:t>with abiraterone acetate. </a:t>
            </a:r>
            <a:r>
              <a:rPr lang="it-IT" b="1" dirty="0"/>
              <a:t>Steroid</a:t>
            </a:r>
            <a:r>
              <a:rPr lang="el-GR" b="1" dirty="0"/>
              <a:t> </a:t>
            </a:r>
            <a:r>
              <a:rPr lang="en-US" b="1" dirty="0"/>
              <a:t>biosynthesis pathway. </a:t>
            </a:r>
            <a:endParaRPr lang="el-GR" b="1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 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</a:rPr>
              <a:t>Abiraterone</a:t>
            </a:r>
            <a:r>
              <a:rPr lang="en-US" dirty="0"/>
              <a:t> inhibits</a:t>
            </a:r>
            <a:r>
              <a:rPr lang="el-GR" dirty="0"/>
              <a:t> </a:t>
            </a:r>
            <a:r>
              <a:rPr lang="en-US" b="1" dirty="0"/>
              <a:t>17-hydroxylase</a:t>
            </a:r>
            <a:r>
              <a:rPr lang="en-US" dirty="0"/>
              <a:t> (crossed out in red), which</a:t>
            </a:r>
            <a:r>
              <a:rPr lang="el-GR" dirty="0"/>
              <a:t> </a:t>
            </a:r>
            <a:r>
              <a:rPr lang="en-US" dirty="0"/>
              <a:t>results in a </a:t>
            </a:r>
            <a:r>
              <a:rPr lang="en-US" b="1" dirty="0"/>
              <a:t>reduction in serum cortisol </a:t>
            </a:r>
            <a:r>
              <a:rPr lang="en-US" dirty="0"/>
              <a:t>and</a:t>
            </a:r>
            <a:r>
              <a:rPr lang="el-GR" dirty="0"/>
              <a:t> </a:t>
            </a:r>
            <a:r>
              <a:rPr lang="en-US" dirty="0"/>
              <a:t>a consequent </a:t>
            </a:r>
            <a:r>
              <a:rPr lang="en-US" b="1" dirty="0"/>
              <a:t>increase in adrenocorticotropic</a:t>
            </a:r>
            <a:r>
              <a:rPr lang="el-GR" b="1" dirty="0"/>
              <a:t> </a:t>
            </a:r>
            <a:r>
              <a:rPr lang="en-US" b="1" dirty="0"/>
              <a:t>hormone (ACTH) </a:t>
            </a:r>
            <a:r>
              <a:rPr lang="en-US" dirty="0"/>
              <a:t>that drives the</a:t>
            </a:r>
            <a:r>
              <a:rPr lang="el-GR" dirty="0"/>
              <a:t> </a:t>
            </a:r>
            <a:r>
              <a:rPr lang="en-US" dirty="0"/>
              <a:t>steroid biosynthesis pathway: levels of</a:t>
            </a:r>
            <a:r>
              <a:rPr lang="el-GR" dirty="0"/>
              <a:t> </a:t>
            </a:r>
            <a:r>
              <a:rPr lang="en-US" b="1" dirty="0"/>
              <a:t>deoxycorticosterone </a:t>
            </a:r>
            <a:r>
              <a:rPr lang="en-US" dirty="0"/>
              <a:t>and </a:t>
            </a:r>
            <a:r>
              <a:rPr lang="en-US" b="1" dirty="0"/>
              <a:t>corticosterone</a:t>
            </a:r>
            <a:r>
              <a:rPr lang="el-GR" b="1" dirty="0"/>
              <a:t> </a:t>
            </a:r>
            <a:r>
              <a:rPr lang="en-US" b="1" dirty="0"/>
              <a:t>increase </a:t>
            </a:r>
            <a:r>
              <a:rPr lang="en-US" dirty="0"/>
              <a:t>by a median of 10- and 40-fold,</a:t>
            </a:r>
            <a:r>
              <a:rPr lang="el-GR" dirty="0"/>
              <a:t> </a:t>
            </a:r>
            <a:r>
              <a:rPr lang="en-US" dirty="0"/>
              <a:t>respectively. Up to a four-fold</a:t>
            </a:r>
            <a:r>
              <a:rPr lang="el-GR" dirty="0"/>
              <a:t> </a:t>
            </a:r>
            <a:r>
              <a:rPr lang="en-US" dirty="0"/>
              <a:t>increase</a:t>
            </a:r>
            <a:r>
              <a:rPr lang="el-GR" dirty="0"/>
              <a:t> </a:t>
            </a:r>
            <a:r>
              <a:rPr lang="en-US" dirty="0"/>
              <a:t>in </a:t>
            </a:r>
            <a:r>
              <a:rPr lang="en-US" b="1" dirty="0"/>
              <a:t>11-deoxycortisol</a:t>
            </a:r>
            <a:r>
              <a:rPr lang="en-US" dirty="0"/>
              <a:t> is observed, but there is complete inhibition of C17,20- lyase (crossed out in red) and significant suppression of </a:t>
            </a:r>
            <a:r>
              <a:rPr lang="en-US" dirty="0" err="1"/>
              <a:t>dehydroepiandrostenedione</a:t>
            </a:r>
            <a:r>
              <a:rPr lang="en-US" dirty="0"/>
              <a:t> </a:t>
            </a:r>
            <a:r>
              <a:rPr lang="en-US" b="1" dirty="0"/>
              <a:t>(DHEA), androstenedione, and testosterone</a:t>
            </a:r>
            <a:r>
              <a:rPr lang="en-US" dirty="0"/>
              <a:t>. (C) Addition of </a:t>
            </a:r>
            <a:r>
              <a:rPr lang="en-US" b="1" dirty="0"/>
              <a:t>dexamethasone</a:t>
            </a:r>
            <a:r>
              <a:rPr lang="en-US" dirty="0"/>
              <a:t> 0.5 mg/d to abiraterone acetate results in </a:t>
            </a:r>
            <a:r>
              <a:rPr lang="en-US" b="1" dirty="0"/>
              <a:t>suppression of ACTH </a:t>
            </a:r>
            <a:r>
              <a:rPr lang="en-US" dirty="0"/>
              <a:t>to three-fold less than baseline levels, a consequent </a:t>
            </a:r>
            <a:r>
              <a:rPr lang="en-US" b="1" dirty="0"/>
              <a:t>decrease in deoxycorticosterone </a:t>
            </a:r>
            <a:r>
              <a:rPr lang="en-US" dirty="0"/>
              <a:t>levels to less than the limit of sensitivity of the assay used ( 5 ng/dL), and a consequent decrease in corticosterone levels by two-fold. Similarly, 11- </a:t>
            </a:r>
            <a:r>
              <a:rPr lang="en-US" dirty="0" err="1"/>
              <a:t>deoxycortisol</a:t>
            </a:r>
            <a:r>
              <a:rPr lang="en-US" dirty="0"/>
              <a:t> levels decrease. Downstream steroid levels remain suppressed.</a:t>
            </a:r>
            <a:endParaRPr lang="el-GR" dirty="0">
              <a:latin typeface="Arial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l-GR" dirty="0"/>
          </a:p>
        </p:txBody>
      </p:sp>
      <p:sp>
        <p:nvSpPr>
          <p:cNvPr id="36867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1BCC30-AA3A-48C9-A7CC-B8E7CB164E91}" type="slidenum">
              <a:rPr lang="el-G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l-GR"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Θέση εικόνας διαφάνειας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49155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213FE7-B129-4FDB-9FCE-2C5C0B6D1E18}" type="slidenum">
              <a:rPr lang="el-G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l-GR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523BC-44C5-4D16-B456-C3BF25CB71DB}" type="datetimeFigureOut">
              <a:rPr lang="el-GR"/>
              <a:pPr>
                <a:defRPr/>
              </a:pPr>
              <a:t>24/4/2020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04866-221B-475B-8593-53A94E3D35D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E28F2-9EF1-4532-B2AF-D79502628890}" type="datetimeFigureOut">
              <a:rPr lang="el-GR"/>
              <a:pPr>
                <a:defRPr/>
              </a:pPr>
              <a:t>24/4/2020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F5FDE-B071-4EB3-8435-4CBC97D9772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B0D59-67A3-4932-914A-AC65B4CEA330}" type="datetimeFigureOut">
              <a:rPr lang="el-GR"/>
              <a:pPr>
                <a:defRPr/>
              </a:pPr>
              <a:t>24/4/2020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95D53-2591-4E2C-80F6-372C0835657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424" y="757184"/>
            <a:ext cx="8005988" cy="418576"/>
          </a:xfrm>
        </p:spPr>
        <p:txBody>
          <a:bodyPr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424" y="1370013"/>
            <a:ext cx="8005988" cy="435843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-16626" y="6573667"/>
            <a:ext cx="7428555" cy="269875"/>
          </a:xfrm>
        </p:spPr>
        <p:txBody>
          <a:bodyPr lIns="90000" tIns="46800" rIns="90000" bIns="46800" anchor="b">
            <a:noAutofit/>
          </a:bodyPr>
          <a:lstStyle>
            <a:lvl1pPr marL="0" indent="0">
              <a:spcBef>
                <a:spcPts val="0"/>
              </a:spcBef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333333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fld id="{DE6EDD18-60FC-4F46-84FB-54EAB39EDF3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01676-1D02-4F06-B8AB-67EBCBC6AB78}" type="datetimeFigureOut">
              <a:rPr lang="el-GR"/>
              <a:pPr>
                <a:defRPr/>
              </a:pPr>
              <a:t>24/4/2020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C5262-B449-4D39-A3FD-6D0B7804311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C3616-22CD-4CBD-A322-4CFECCCA174B}" type="datetimeFigureOut">
              <a:rPr lang="el-GR"/>
              <a:pPr>
                <a:defRPr/>
              </a:pPr>
              <a:t>24/4/2020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D6523-4C70-4A83-BD6D-5E091F2CB54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6F4A4-5D9C-4887-A130-58D1712127C3}" type="datetimeFigureOut">
              <a:rPr lang="el-GR"/>
              <a:pPr>
                <a:defRPr/>
              </a:pPr>
              <a:t>24/4/2020</a:t>
            </a:fld>
            <a:endParaRPr lang="el-GR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E1F7A-7382-4F14-A98F-0FA0ADE5424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F2F52-D1C2-4755-8DAA-F493AA2373A8}" type="datetimeFigureOut">
              <a:rPr lang="el-GR"/>
              <a:pPr>
                <a:defRPr/>
              </a:pPr>
              <a:t>24/4/2020</a:t>
            </a:fld>
            <a:endParaRPr lang="el-GR"/>
          </a:p>
        </p:txBody>
      </p:sp>
      <p:sp>
        <p:nvSpPr>
          <p:cNvPr id="8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FA3AB-DBB6-4D70-B0A6-D26D2980770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5ADD0-0551-430C-9DDF-DE2384FF8B73}" type="datetimeFigureOut">
              <a:rPr lang="el-GR"/>
              <a:pPr>
                <a:defRPr/>
              </a:pPr>
              <a:t>24/4/2020</a:t>
            </a:fld>
            <a:endParaRPr lang="el-GR"/>
          </a:p>
        </p:txBody>
      </p:sp>
      <p:sp>
        <p:nvSpPr>
          <p:cNvPr id="4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DF820-0B95-4ACE-81A2-D4FFF111C82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E4008-3B31-4DD0-B239-9B3BE8BBBCAC}" type="datetimeFigureOut">
              <a:rPr lang="el-GR"/>
              <a:pPr>
                <a:defRPr/>
              </a:pPr>
              <a:t>24/4/2020</a:t>
            </a:fld>
            <a:endParaRPr lang="el-GR"/>
          </a:p>
        </p:txBody>
      </p:sp>
      <p:sp>
        <p:nvSpPr>
          <p:cNvPr id="3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CB2C5-2FEA-4874-AF75-75A46399F18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EF6D0-6EA1-4C2A-A960-E4A84D0AC105}" type="datetimeFigureOut">
              <a:rPr lang="el-GR"/>
              <a:pPr>
                <a:defRPr/>
              </a:pPr>
              <a:t>24/4/2020</a:t>
            </a:fld>
            <a:endParaRPr lang="el-GR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D158C-3A76-4F22-A247-1D5F12881D1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2DC32-54AA-4140-93DF-2224F5020767}" type="datetimeFigureOut">
              <a:rPr lang="el-GR"/>
              <a:pPr>
                <a:defRPr/>
              </a:pPr>
              <a:t>24/4/2020</a:t>
            </a:fld>
            <a:endParaRPr lang="el-GR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E04FA-C1AE-401E-BFF2-FB8E52188EE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- Θέση τίτλου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επεξεργασία του τίτλου</a:t>
            </a:r>
          </a:p>
        </p:txBody>
      </p:sp>
      <p:sp>
        <p:nvSpPr>
          <p:cNvPr id="1027" name="2 - Θέση κειμένου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4FC0649-9FA6-4E16-9518-E2A608EBDB2F}" type="datetimeFigureOut">
              <a:rPr lang="el-GR"/>
              <a:pPr>
                <a:defRPr/>
              </a:pPr>
              <a:t>24/4/2020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39D3CC6-9963-4BB9-B188-1C2739E0840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10.wav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26" Type="http://schemas.openxmlformats.org/officeDocument/2006/relationships/image" Target="../media/image49.png"/><Relationship Id="rId3" Type="http://schemas.openxmlformats.org/officeDocument/2006/relationships/notesSlide" Target="../notesSlides/notesSlide6.xml"/><Relationship Id="rId21" Type="http://schemas.openxmlformats.org/officeDocument/2006/relationships/image" Target="../media/image44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5" Type="http://schemas.openxmlformats.org/officeDocument/2006/relationships/image" Target="../media/image48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audio" Target="../media/audio12.wav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24" Type="http://schemas.openxmlformats.org/officeDocument/2006/relationships/image" Target="../media/image47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23" Type="http://schemas.openxmlformats.org/officeDocument/2006/relationships/image" Target="../media/image46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Relationship Id="rId22" Type="http://schemas.openxmlformats.org/officeDocument/2006/relationships/image" Target="../media/image45.png"/><Relationship Id="rId27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10.png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audio" Target="../media/audio13.wav"/><Relationship Id="rId6" Type="http://schemas.openxmlformats.org/officeDocument/2006/relationships/image" Target="../media/image51.png"/><Relationship Id="rId11" Type="http://schemas.openxmlformats.org/officeDocument/2006/relationships/image" Target="../media/image8.png"/><Relationship Id="rId5" Type="http://schemas.openxmlformats.org/officeDocument/2006/relationships/image" Target="../media/image15.png"/><Relationship Id="rId15" Type="http://schemas.openxmlformats.org/officeDocument/2006/relationships/image" Target="../media/image16.png"/><Relationship Id="rId10" Type="http://schemas.openxmlformats.org/officeDocument/2006/relationships/image" Target="../media/image7.png"/><Relationship Id="rId4" Type="http://schemas.openxmlformats.org/officeDocument/2006/relationships/image" Target="../media/image18.png"/><Relationship Id="rId9" Type="http://schemas.openxmlformats.org/officeDocument/2006/relationships/image" Target="../media/image14.png"/><Relationship Id="rId1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5" Type="http://schemas.openxmlformats.org/officeDocument/2006/relationships/image" Target="../media/image1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17.wav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Relationship Id="rId5" Type="http://schemas.openxmlformats.org/officeDocument/2006/relationships/image" Target="../media/image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1.wav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2.wav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3.wav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4.wav"/><Relationship Id="rId6" Type="http://schemas.openxmlformats.org/officeDocument/2006/relationships/image" Target="../media/image1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5.wav"/><Relationship Id="rId5" Type="http://schemas.openxmlformats.org/officeDocument/2006/relationships/image" Target="../media/image1.png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6.wav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7.wav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8.wav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9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audio" Target="../media/audio5.wav"/><Relationship Id="rId16" Type="http://schemas.openxmlformats.org/officeDocument/2006/relationships/image" Target="../media/image17.png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audio7.wav"/><Relationship Id="rId1" Type="http://schemas.openxmlformats.org/officeDocument/2006/relationships/tags" Target="../tags/tag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6" Type="http://schemas.openxmlformats.org/officeDocument/2006/relationships/image" Target="../media/image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1 - Τίτλος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l-GR" smtClean="0"/>
              <a:t>Βασικές αρχές ορμονοθεραπείας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l-GR" dirty="0"/>
              <a:t>Στεφάνου Δήμητρα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l-GR" dirty="0"/>
              <a:t>Παθολόγος </a:t>
            </a:r>
            <a:r>
              <a:rPr lang="el-GR" dirty="0" err="1"/>
              <a:t>Ογκολόγος</a:t>
            </a:r>
            <a:endParaRPr lang="el-GR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l-GR" dirty="0"/>
              <a:t>ΓΝΝΘΑ «Η Σωτηρία»</a:t>
            </a:r>
          </a:p>
        </p:txBody>
      </p:sp>
      <p:pic>
        <p:nvPicPr>
          <p:cNvPr id="15365" name="Picture 5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433.WAV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65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3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6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04813"/>
            <a:ext cx="8005762" cy="419100"/>
          </a:xfrm>
        </p:spPr>
        <p:txBody>
          <a:bodyPr/>
          <a:lstStyle/>
          <a:p>
            <a:pPr eaLnBrk="1" hangingPunct="1"/>
            <a:r>
              <a:rPr lang="en-US" sz="2800" smtClean="0"/>
              <a:t>Prostate cancer is a continuum </a:t>
            </a:r>
            <a:br>
              <a:rPr lang="en-US" sz="2800" smtClean="0"/>
            </a:br>
            <a:r>
              <a:rPr lang="en-US" sz="2800" smtClean="0"/>
              <a:t>of different disease stages</a:t>
            </a:r>
          </a:p>
        </p:txBody>
      </p:sp>
      <p:sp>
        <p:nvSpPr>
          <p:cNvPr id="27650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-15875" y="6373813"/>
            <a:ext cx="7427913" cy="46990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GB" smtClean="0"/>
              <a:t>*For example surgery, radiotherapy.</a:t>
            </a:r>
          </a:p>
          <a:p>
            <a:pPr eaLnBrk="1" hangingPunct="1">
              <a:spcBef>
                <a:spcPct val="0"/>
              </a:spcBef>
            </a:pPr>
            <a:r>
              <a:rPr lang="en-GB" smtClean="0"/>
              <a:t>Kohli M, Tindall DJ. </a:t>
            </a:r>
            <a:r>
              <a:rPr lang="en-GB" i="1" smtClean="0"/>
              <a:t>Mayo Clin Proc </a:t>
            </a:r>
            <a:r>
              <a:rPr lang="en-GB" smtClean="0"/>
              <a:t>2010;85:77–86.</a:t>
            </a:r>
          </a:p>
        </p:txBody>
      </p:sp>
      <p:sp>
        <p:nvSpPr>
          <p:cNvPr id="27651" name="Slide Number Placeholder 1"/>
          <p:cNvSpPr>
            <a:spLocks noGrp="1"/>
          </p:cNvSpPr>
          <p:nvPr>
            <p:ph type="sldNum" sz="quarter" idx="1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DBEBEF-3DE4-4927-B963-9BCC24E29BF1}" type="slidenum">
              <a:rPr lang="en-GB" smtClean="0">
                <a:solidFill>
                  <a:schemeClr val="tx1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GB" smtClean="0">
              <a:solidFill>
                <a:schemeClr val="tx1"/>
              </a:solidFill>
              <a:cs typeface="Arial" charset="0"/>
            </a:endParaRPr>
          </a:p>
        </p:txBody>
      </p:sp>
      <p:grpSp>
        <p:nvGrpSpPr>
          <p:cNvPr id="27652" name="Group 4"/>
          <p:cNvGrpSpPr>
            <a:grpSpLocks/>
          </p:cNvGrpSpPr>
          <p:nvPr/>
        </p:nvGrpSpPr>
        <p:grpSpPr bwMode="auto">
          <a:xfrm>
            <a:off x="760413" y="1052513"/>
            <a:ext cx="8037512" cy="5003800"/>
            <a:chOff x="760500" y="1053120"/>
            <a:chExt cx="8037210" cy="5003357"/>
          </a:xfrm>
        </p:grpSpPr>
        <p:grpSp>
          <p:nvGrpSpPr>
            <p:cNvPr id="27655" name="Group 1"/>
            <p:cNvGrpSpPr>
              <a:grpSpLocks/>
            </p:cNvGrpSpPr>
            <p:nvPr/>
          </p:nvGrpSpPr>
          <p:grpSpPr bwMode="auto">
            <a:xfrm>
              <a:off x="1099653" y="1053120"/>
              <a:ext cx="7698057" cy="5003357"/>
              <a:chOff x="1040278" y="1053120"/>
              <a:chExt cx="7698057" cy="5003357"/>
            </a:xfrm>
          </p:grpSpPr>
          <p:sp>
            <p:nvSpPr>
              <p:cNvPr id="27657" name="Text Box 5"/>
              <p:cNvSpPr txBox="1">
                <a:spLocks noChangeArrowheads="1"/>
              </p:cNvSpPr>
              <p:nvPr/>
            </p:nvSpPr>
            <p:spPr bwMode="auto">
              <a:xfrm>
                <a:off x="4170545" y="5748713"/>
                <a:ext cx="553336" cy="3077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>
                    <a:latin typeface="Calibri" pitchFamily="34" charset="0"/>
                  </a:rPr>
                  <a:t>Time</a:t>
                </a:r>
              </a:p>
            </p:txBody>
          </p:sp>
          <p:sp>
            <p:nvSpPr>
              <p:cNvPr id="27658" name="Text Box 10"/>
              <p:cNvSpPr txBox="1">
                <a:spLocks noChangeArrowheads="1"/>
              </p:cNvSpPr>
              <p:nvPr/>
            </p:nvSpPr>
            <p:spPr bwMode="auto">
              <a:xfrm>
                <a:off x="7896960" y="1270375"/>
                <a:ext cx="841375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>
                    <a:latin typeface="Calibri" pitchFamily="34" charset="0"/>
                  </a:rPr>
                  <a:t>Death</a:t>
                </a:r>
              </a:p>
            </p:txBody>
          </p:sp>
          <p:sp>
            <p:nvSpPr>
              <p:cNvPr id="27659" name="Freeform 18"/>
              <p:cNvSpPr>
                <a:spLocks/>
              </p:cNvSpPr>
              <p:nvPr/>
            </p:nvSpPr>
            <p:spPr bwMode="auto">
              <a:xfrm>
                <a:off x="1040278" y="1462200"/>
                <a:ext cx="6827416" cy="2802179"/>
              </a:xfrm>
              <a:custGeom>
                <a:avLst/>
                <a:gdLst>
                  <a:gd name="T0" fmla="*/ 2147483647 w 10024"/>
                  <a:gd name="T1" fmla="*/ 2147483647 h 10035"/>
                  <a:gd name="T2" fmla="*/ 2147483647 w 10024"/>
                  <a:gd name="T3" fmla="*/ 2147483647 h 10035"/>
                  <a:gd name="T4" fmla="*/ 2147483647 w 10024"/>
                  <a:gd name="T5" fmla="*/ 2147483647 h 10035"/>
                  <a:gd name="T6" fmla="*/ 2147483647 w 10024"/>
                  <a:gd name="T7" fmla="*/ 2147483647 h 10035"/>
                  <a:gd name="T8" fmla="*/ 2147483647 w 10024"/>
                  <a:gd name="T9" fmla="*/ 2147483647 h 10035"/>
                  <a:gd name="T10" fmla="*/ 2147483647 w 10024"/>
                  <a:gd name="T11" fmla="*/ 2147483647 h 10035"/>
                  <a:gd name="T12" fmla="*/ 2147483647 w 10024"/>
                  <a:gd name="T13" fmla="*/ 2147483647 h 10035"/>
                  <a:gd name="T14" fmla="*/ 2147483647 w 10024"/>
                  <a:gd name="T15" fmla="*/ 2147483647 h 10035"/>
                  <a:gd name="T16" fmla="*/ 2147483647 w 10024"/>
                  <a:gd name="T17" fmla="*/ 2147483647 h 10035"/>
                  <a:gd name="T18" fmla="*/ 2147483647 w 10024"/>
                  <a:gd name="T19" fmla="*/ 2147483647 h 10035"/>
                  <a:gd name="T20" fmla="*/ 2147483647 w 10024"/>
                  <a:gd name="T21" fmla="*/ 2147483647 h 10035"/>
                  <a:gd name="T22" fmla="*/ 2147483647 w 10024"/>
                  <a:gd name="T23" fmla="*/ 2147483647 h 10035"/>
                  <a:gd name="T24" fmla="*/ 2147483647 w 10024"/>
                  <a:gd name="T25" fmla="*/ 2147483647 h 10035"/>
                  <a:gd name="T26" fmla="*/ 2147483647 w 10024"/>
                  <a:gd name="T27" fmla="*/ 2147483647 h 10035"/>
                  <a:gd name="T28" fmla="*/ 2147483647 w 10024"/>
                  <a:gd name="T29" fmla="*/ 2147483647 h 10035"/>
                  <a:gd name="T30" fmla="*/ 2147483647 w 10024"/>
                  <a:gd name="T31" fmla="*/ 2147483647 h 10035"/>
                  <a:gd name="T32" fmla="*/ 2147483647 w 10024"/>
                  <a:gd name="T33" fmla="*/ 0 h 100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024"/>
                  <a:gd name="T52" fmla="*/ 0 h 10035"/>
                  <a:gd name="T53" fmla="*/ 10024 w 10024"/>
                  <a:gd name="T54" fmla="*/ 10035 h 100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024" h="10035">
                    <a:moveTo>
                      <a:pt x="24" y="9389"/>
                    </a:moveTo>
                    <a:cubicBezTo>
                      <a:pt x="27" y="9384"/>
                      <a:pt x="0" y="10035"/>
                      <a:pt x="81" y="9986"/>
                    </a:cubicBezTo>
                    <a:cubicBezTo>
                      <a:pt x="162" y="9938"/>
                      <a:pt x="354" y="9327"/>
                      <a:pt x="511" y="9098"/>
                    </a:cubicBezTo>
                    <a:cubicBezTo>
                      <a:pt x="615" y="8855"/>
                      <a:pt x="786" y="7925"/>
                      <a:pt x="898" y="7981"/>
                    </a:cubicBezTo>
                    <a:cubicBezTo>
                      <a:pt x="1010" y="8037"/>
                      <a:pt x="1038" y="9145"/>
                      <a:pt x="1181" y="9435"/>
                    </a:cubicBezTo>
                    <a:cubicBezTo>
                      <a:pt x="1323" y="9727"/>
                      <a:pt x="1395" y="9925"/>
                      <a:pt x="1507" y="9675"/>
                    </a:cubicBezTo>
                    <a:cubicBezTo>
                      <a:pt x="1619" y="9425"/>
                      <a:pt x="1740" y="8701"/>
                      <a:pt x="1851" y="7933"/>
                    </a:cubicBezTo>
                    <a:cubicBezTo>
                      <a:pt x="1963" y="7166"/>
                      <a:pt x="2065" y="5514"/>
                      <a:pt x="2198" y="5711"/>
                    </a:cubicBezTo>
                    <a:cubicBezTo>
                      <a:pt x="2332" y="5906"/>
                      <a:pt x="2330" y="8404"/>
                      <a:pt x="2645" y="9098"/>
                    </a:cubicBezTo>
                    <a:cubicBezTo>
                      <a:pt x="2960" y="9791"/>
                      <a:pt x="3594" y="10000"/>
                      <a:pt x="4088" y="9871"/>
                    </a:cubicBezTo>
                    <a:cubicBezTo>
                      <a:pt x="4582" y="9741"/>
                      <a:pt x="5169" y="8932"/>
                      <a:pt x="5612" y="8322"/>
                    </a:cubicBezTo>
                    <a:cubicBezTo>
                      <a:pt x="6055" y="7712"/>
                      <a:pt x="6470" y="7050"/>
                      <a:pt x="6748" y="6212"/>
                    </a:cubicBezTo>
                    <a:cubicBezTo>
                      <a:pt x="7026" y="5374"/>
                      <a:pt x="7128" y="3521"/>
                      <a:pt x="7281" y="3292"/>
                    </a:cubicBezTo>
                    <a:cubicBezTo>
                      <a:pt x="7434" y="3063"/>
                      <a:pt x="7514" y="4992"/>
                      <a:pt x="7666" y="4838"/>
                    </a:cubicBezTo>
                    <a:cubicBezTo>
                      <a:pt x="7818" y="4684"/>
                      <a:pt x="7995" y="2671"/>
                      <a:pt x="8194" y="2368"/>
                    </a:cubicBezTo>
                    <a:cubicBezTo>
                      <a:pt x="8393" y="2065"/>
                      <a:pt x="8557" y="3413"/>
                      <a:pt x="8862" y="3018"/>
                    </a:cubicBezTo>
                    <a:cubicBezTo>
                      <a:pt x="9167" y="2623"/>
                      <a:pt x="9810" y="447"/>
                      <a:pt x="10024" y="0"/>
                    </a:cubicBezTo>
                  </a:path>
                </a:pathLst>
              </a:custGeom>
              <a:noFill/>
              <a:ln w="28575" cap="sq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7660" name="Text Box 6"/>
              <p:cNvSpPr txBox="1">
                <a:spLocks noChangeArrowheads="1"/>
              </p:cNvSpPr>
              <p:nvPr/>
            </p:nvSpPr>
            <p:spPr bwMode="auto">
              <a:xfrm>
                <a:off x="1932451" y="1773170"/>
                <a:ext cx="1157646" cy="830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b="1">
                    <a:latin typeface="Calibri" pitchFamily="34" charset="0"/>
                    <a:cs typeface="Times New Roman" pitchFamily="18" charset="0"/>
                  </a:rPr>
                  <a:t>Castration</a:t>
                </a:r>
              </a:p>
              <a:p>
                <a:pPr algn="ctr"/>
                <a:r>
                  <a:rPr lang="en-US" sz="1200" b="1">
                    <a:latin typeface="Calibri" pitchFamily="34" charset="0"/>
                    <a:cs typeface="Times New Roman" pitchFamily="18" charset="0"/>
                  </a:rPr>
                  <a:t>LHRH analogue</a:t>
                </a:r>
              </a:p>
              <a:p>
                <a:pPr algn="ctr"/>
                <a:endParaRPr lang="en-US" sz="1200" b="1">
                  <a:latin typeface="Calibri" pitchFamily="34" charset="0"/>
                  <a:cs typeface="Times New Roman" pitchFamily="18" charset="0"/>
                </a:endParaRPr>
              </a:p>
              <a:p>
                <a:pPr algn="ctr"/>
                <a:endParaRPr lang="en-US" sz="1200" b="1">
                  <a:latin typeface="Calibri" pitchFamily="34" charset="0"/>
                  <a:cs typeface="Times New Roman" pitchFamily="18" charset="0"/>
                </a:endParaRPr>
              </a:p>
            </p:txBody>
          </p:sp>
          <p:sp>
            <p:nvSpPr>
              <p:cNvPr id="27661" name="Text Box 7"/>
              <p:cNvSpPr txBox="1">
                <a:spLocks noChangeArrowheads="1"/>
              </p:cNvSpPr>
              <p:nvPr/>
            </p:nvSpPr>
            <p:spPr bwMode="auto">
              <a:xfrm>
                <a:off x="5119975" y="1539320"/>
                <a:ext cx="1802477" cy="2769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b="1">
                    <a:latin typeface="Calibri" pitchFamily="34" charset="0"/>
                    <a:cs typeface="Times New Roman" pitchFamily="18" charset="0"/>
                  </a:rPr>
                  <a:t>Docetaxel/chemotherapy</a:t>
                </a:r>
              </a:p>
            </p:txBody>
          </p:sp>
          <p:sp>
            <p:nvSpPr>
              <p:cNvPr id="27662" name="Line 12"/>
              <p:cNvSpPr>
                <a:spLocks noChangeShapeType="1"/>
              </p:cNvSpPr>
              <p:nvPr/>
            </p:nvSpPr>
            <p:spPr bwMode="auto">
              <a:xfrm flipV="1">
                <a:off x="1905215" y="4006346"/>
                <a:ext cx="96607" cy="256460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7663" name="Line 13"/>
              <p:cNvSpPr>
                <a:spLocks noChangeShapeType="1"/>
              </p:cNvSpPr>
              <p:nvPr/>
            </p:nvSpPr>
            <p:spPr bwMode="auto">
              <a:xfrm flipV="1">
                <a:off x="1965595" y="4025227"/>
                <a:ext cx="96607" cy="256460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7664" name="Line 15"/>
              <p:cNvSpPr>
                <a:spLocks noChangeShapeType="1"/>
              </p:cNvSpPr>
              <p:nvPr/>
            </p:nvSpPr>
            <p:spPr bwMode="auto">
              <a:xfrm flipV="1">
                <a:off x="3239602" y="4051974"/>
                <a:ext cx="96607" cy="256460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7665" name="Line 16"/>
              <p:cNvSpPr>
                <a:spLocks noChangeShapeType="1"/>
              </p:cNvSpPr>
              <p:nvPr/>
            </p:nvSpPr>
            <p:spPr bwMode="auto">
              <a:xfrm flipV="1">
                <a:off x="3299982" y="4070854"/>
                <a:ext cx="96607" cy="256460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7666" name="Text Box 17"/>
              <p:cNvSpPr txBox="1">
                <a:spLocks noChangeArrowheads="1"/>
              </p:cNvSpPr>
              <p:nvPr/>
            </p:nvSpPr>
            <p:spPr bwMode="auto">
              <a:xfrm>
                <a:off x="1252545" y="3126830"/>
                <a:ext cx="755884" cy="4616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b="1">
                    <a:latin typeface="Calibri" pitchFamily="34" charset="0"/>
                    <a:cs typeface="Times New Roman" pitchFamily="18" charset="0"/>
                  </a:rPr>
                  <a:t>Local</a:t>
                </a:r>
                <a:br>
                  <a:rPr lang="en-US" sz="1200" b="1">
                    <a:latin typeface="Calibri" pitchFamily="34" charset="0"/>
                    <a:cs typeface="Times New Roman" pitchFamily="18" charset="0"/>
                  </a:rPr>
                </a:br>
                <a:r>
                  <a:rPr lang="en-US" sz="1200" b="1">
                    <a:latin typeface="Calibri" pitchFamily="34" charset="0"/>
                    <a:cs typeface="Times New Roman" pitchFamily="18" charset="0"/>
                  </a:rPr>
                  <a:t>therapy*</a:t>
                </a:r>
              </a:p>
            </p:txBody>
          </p:sp>
          <p:sp>
            <p:nvSpPr>
              <p:cNvPr id="27667" name="TextBox 35"/>
              <p:cNvSpPr txBox="1">
                <a:spLocks noChangeArrowheads="1"/>
              </p:cNvSpPr>
              <p:nvPr/>
            </p:nvSpPr>
            <p:spPr bwMode="auto">
              <a:xfrm>
                <a:off x="3000457" y="1053120"/>
                <a:ext cx="1294153" cy="13849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200" b="1">
                    <a:latin typeface="Calibri" pitchFamily="34" charset="0"/>
                    <a:cs typeface="Times New Roman" pitchFamily="18" charset="0"/>
                  </a:rPr>
                  <a:t>Castration</a:t>
                </a:r>
              </a:p>
              <a:p>
                <a:pPr algn="ctr"/>
                <a:r>
                  <a:rPr lang="en-US" sz="1200" b="1">
                    <a:latin typeface="Calibri" pitchFamily="34" charset="0"/>
                    <a:cs typeface="Times New Roman" pitchFamily="18" charset="0"/>
                  </a:rPr>
                  <a:t>LHRH analogue</a:t>
                </a:r>
              </a:p>
              <a:p>
                <a:pPr algn="ctr"/>
                <a:r>
                  <a:rPr lang="en-US" sz="1200" b="1">
                    <a:latin typeface="Calibri" pitchFamily="34" charset="0"/>
                    <a:cs typeface="Times New Roman" pitchFamily="18" charset="0"/>
                  </a:rPr>
                  <a:t>+-</a:t>
                </a:r>
                <a:r>
                  <a:rPr lang="en-GB" sz="1200" b="1">
                    <a:latin typeface="Calibri" pitchFamily="34" charset="0"/>
                    <a:ea typeface="MS PGothic" pitchFamily="34" charset="-128"/>
                    <a:cs typeface="Times New Roman" pitchFamily="18" charset="0"/>
                  </a:rPr>
                  <a:t>Enzalutamide </a:t>
                </a:r>
                <a:r>
                  <a:rPr lang="en-US" sz="1200" b="1">
                    <a:latin typeface="Calibri" pitchFamily="34" charset="0"/>
                    <a:ea typeface="MS PGothic" pitchFamily="34" charset="-128"/>
                    <a:cs typeface="Times New Roman" pitchFamily="18" charset="0"/>
                  </a:rPr>
                  <a:t>Second-line hormonal therapies</a:t>
                </a:r>
              </a:p>
              <a:p>
                <a:pPr algn="ctr"/>
                <a:endParaRPr lang="en-US" sz="1200" b="1">
                  <a:latin typeface="Calibri" pitchFamily="34" charset="0"/>
                  <a:ea typeface="MS PGothic" pitchFamily="34" charset="-128"/>
                  <a:cs typeface="Times New Roman" pitchFamily="18" charset="0"/>
                </a:endParaRPr>
              </a:p>
            </p:txBody>
          </p:sp>
          <p:sp>
            <p:nvSpPr>
              <p:cNvPr id="68" name="Down Arrow 67"/>
              <p:cNvSpPr/>
              <p:nvPr/>
            </p:nvSpPr>
            <p:spPr>
              <a:xfrm>
                <a:off x="2318060" y="2394977"/>
                <a:ext cx="386429" cy="545961"/>
              </a:xfrm>
              <a:prstGeom prst="downArrow">
                <a:avLst/>
              </a:prstGeom>
              <a:solidFill>
                <a:schemeClr val="tx2"/>
              </a:solidFill>
              <a:ln/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Down Arrow 68"/>
              <p:cNvSpPr/>
              <p:nvPr/>
            </p:nvSpPr>
            <p:spPr>
              <a:xfrm>
                <a:off x="3587540" y="2967023"/>
                <a:ext cx="386429" cy="547534"/>
              </a:xfrm>
              <a:prstGeom prst="downArrow">
                <a:avLst/>
              </a:prstGeom>
              <a:solidFill>
                <a:schemeClr val="tx2"/>
              </a:solidFill>
              <a:ln/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0" name="Down Arrow 69"/>
              <p:cNvSpPr/>
              <p:nvPr/>
            </p:nvSpPr>
            <p:spPr>
              <a:xfrm>
                <a:off x="5828000" y="1849916"/>
                <a:ext cx="386429" cy="430466"/>
              </a:xfrm>
              <a:prstGeom prst="downArrow">
                <a:avLst/>
              </a:prstGeom>
              <a:solidFill>
                <a:schemeClr val="tx2"/>
              </a:solidFill>
              <a:ln/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677" name="TextBox 35"/>
              <p:cNvSpPr txBox="1">
                <a:spLocks noChangeArrowheads="1"/>
              </p:cNvSpPr>
              <p:nvPr/>
            </p:nvSpPr>
            <p:spPr bwMode="auto">
              <a:xfrm>
                <a:off x="3125961" y="2205200"/>
                <a:ext cx="1309587" cy="830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200" b="1">
                    <a:latin typeface="Calibri" pitchFamily="34" charset="0"/>
                    <a:ea typeface="MS PGothic" pitchFamily="34" charset="-128"/>
                    <a:cs typeface="Times New Roman" pitchFamily="18" charset="0"/>
                  </a:rPr>
                  <a:t>Bicalutamide</a:t>
                </a:r>
              </a:p>
              <a:p>
                <a:pPr algn="ctr"/>
                <a:r>
                  <a:rPr lang="en-US" sz="1200" b="1">
                    <a:latin typeface="Calibri" pitchFamily="34" charset="0"/>
                    <a:ea typeface="MS PGothic" pitchFamily="34" charset="-128"/>
                    <a:cs typeface="Times New Roman" pitchFamily="18" charset="0"/>
                  </a:rPr>
                  <a:t>Flutamide</a:t>
                </a:r>
              </a:p>
              <a:p>
                <a:pPr algn="ctr"/>
                <a:r>
                  <a:rPr lang="en-US" sz="1200" b="1">
                    <a:latin typeface="Calibri" pitchFamily="34" charset="0"/>
                    <a:ea typeface="MS PGothic" pitchFamily="34" charset="-128"/>
                    <a:cs typeface="Times New Roman" pitchFamily="18" charset="0"/>
                  </a:rPr>
                  <a:t>Nilutamide</a:t>
                </a:r>
              </a:p>
              <a:p>
                <a:pPr algn="ctr"/>
                <a:endParaRPr lang="en-US" sz="1200" b="1">
                  <a:latin typeface="Calibri" pitchFamily="34" charset="0"/>
                  <a:ea typeface="MS PGothic" pitchFamily="34" charset="-128"/>
                  <a:cs typeface="Times New Roman" pitchFamily="18" charset="0"/>
                </a:endParaRPr>
              </a:p>
            </p:txBody>
          </p:sp>
          <p:sp>
            <p:nvSpPr>
              <p:cNvPr id="72" name="Down Arrow 71"/>
              <p:cNvSpPr/>
              <p:nvPr/>
            </p:nvSpPr>
            <p:spPr>
              <a:xfrm rot="10800000">
                <a:off x="7087852" y="2372988"/>
                <a:ext cx="386429" cy="547534"/>
              </a:xfrm>
              <a:prstGeom prst="downArrow">
                <a:avLst/>
              </a:prstGeom>
              <a:solidFill>
                <a:schemeClr val="tx2"/>
              </a:solidFill>
              <a:ln/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681" name="TextBox 35"/>
              <p:cNvSpPr txBox="1">
                <a:spLocks noChangeArrowheads="1"/>
              </p:cNvSpPr>
              <p:nvPr/>
            </p:nvSpPr>
            <p:spPr bwMode="auto">
              <a:xfrm>
                <a:off x="6652608" y="2940938"/>
                <a:ext cx="1256917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GB" sz="1200" b="1">
                    <a:latin typeface="Calibri" pitchFamily="34" charset="0"/>
                    <a:ea typeface="MS PGothic" pitchFamily="34" charset="-128"/>
                    <a:cs typeface="Times New Roman" pitchFamily="18" charset="0"/>
                  </a:rPr>
                  <a:t>Enzalutamide</a:t>
                </a:r>
              </a:p>
              <a:p>
                <a:pPr algn="ctr"/>
                <a:r>
                  <a:rPr lang="en-GB" sz="1200" b="1">
                    <a:latin typeface="Calibri" pitchFamily="34" charset="0"/>
                    <a:ea typeface="MS PGothic" pitchFamily="34" charset="-128"/>
                    <a:cs typeface="Times New Roman" pitchFamily="18" charset="0"/>
                  </a:rPr>
                  <a:t>Abiraterone</a:t>
                </a:r>
              </a:p>
              <a:p>
                <a:pPr algn="ctr"/>
                <a:r>
                  <a:rPr lang="en-GB" sz="1200" b="1">
                    <a:latin typeface="Calibri" pitchFamily="34" charset="0"/>
                    <a:ea typeface="MS PGothic" pitchFamily="34" charset="-128"/>
                    <a:cs typeface="Times New Roman" pitchFamily="18" charset="0"/>
                  </a:rPr>
                  <a:t>Cabazitaxel</a:t>
                </a:r>
                <a:endParaRPr lang="en-US" sz="1200" b="1">
                  <a:latin typeface="Calibri" pitchFamily="34" charset="0"/>
                  <a:ea typeface="MS PGothic" pitchFamily="34" charset="-128"/>
                  <a:cs typeface="Times New Roman" pitchFamily="18" charset="0"/>
                </a:endParaRPr>
              </a:p>
            </p:txBody>
          </p:sp>
          <p:cxnSp>
            <p:nvCxnSpPr>
              <p:cNvPr id="75" name="Elbow Connector 74"/>
              <p:cNvCxnSpPr/>
              <p:nvPr/>
            </p:nvCxnSpPr>
            <p:spPr>
              <a:xfrm>
                <a:off x="1051949" y="1357893"/>
                <a:ext cx="6791070" cy="3223927"/>
              </a:xfrm>
              <a:prstGeom prst="bentConnector3">
                <a:avLst>
                  <a:gd name="adj1" fmla="val -14"/>
                </a:avLst>
              </a:prstGeom>
              <a:ln w="28575" cap="sq">
                <a:solidFill>
                  <a:schemeClr val="tx1"/>
                </a:solidFill>
                <a:miter lim="800000"/>
                <a:headEnd type="stealth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Rounded Rectangle 75"/>
              <p:cNvSpPr/>
              <p:nvPr/>
            </p:nvSpPr>
            <p:spPr>
              <a:xfrm>
                <a:off x="1053537" y="4629440"/>
                <a:ext cx="4474994" cy="341283"/>
              </a:xfrm>
              <a:prstGeom prst="roundRect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 w="12700" algn="ctr">
                <a:solidFill>
                  <a:schemeClr val="tx1">
                    <a:lumMod val="60000"/>
                    <a:lumOff val="40000"/>
                  </a:schemeClr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b="1" dirty="0">
                    <a:solidFill>
                      <a:schemeClr val="bg1"/>
                    </a:solidFill>
                    <a:latin typeface="+mn-lt"/>
                    <a:cs typeface="+mn-cs"/>
                  </a:rPr>
                  <a:t>Asymptomatic</a:t>
                </a:r>
              </a:p>
            </p:txBody>
          </p:sp>
          <p:sp>
            <p:nvSpPr>
              <p:cNvPr id="77" name="Freeform 5"/>
              <p:cNvSpPr>
                <a:spLocks/>
              </p:cNvSpPr>
              <p:nvPr/>
            </p:nvSpPr>
            <p:spPr bwMode="auto">
              <a:xfrm>
                <a:off x="5550755" y="4646902"/>
                <a:ext cx="2317663" cy="306360"/>
              </a:xfrm>
              <a:custGeom>
                <a:avLst/>
                <a:gdLst>
                  <a:gd name="T0" fmla="*/ 724 w 724"/>
                  <a:gd name="T1" fmla="*/ 94 h 108"/>
                  <a:gd name="T2" fmla="*/ 709 w 724"/>
                  <a:gd name="T3" fmla="*/ 108 h 108"/>
                  <a:gd name="T4" fmla="*/ 14 w 724"/>
                  <a:gd name="T5" fmla="*/ 108 h 108"/>
                  <a:gd name="T6" fmla="*/ 0 w 724"/>
                  <a:gd name="T7" fmla="*/ 94 h 108"/>
                  <a:gd name="T8" fmla="*/ 0 w 724"/>
                  <a:gd name="T9" fmla="*/ 15 h 108"/>
                  <a:gd name="T10" fmla="*/ 14 w 724"/>
                  <a:gd name="T11" fmla="*/ 0 h 108"/>
                  <a:gd name="T12" fmla="*/ 709 w 724"/>
                  <a:gd name="T13" fmla="*/ 0 h 108"/>
                  <a:gd name="T14" fmla="*/ 724 w 724"/>
                  <a:gd name="T15" fmla="*/ 15 h 108"/>
                  <a:gd name="T16" fmla="*/ 724 w 724"/>
                  <a:gd name="T17" fmla="*/ 94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4" h="108">
                    <a:moveTo>
                      <a:pt x="724" y="94"/>
                    </a:moveTo>
                    <a:cubicBezTo>
                      <a:pt x="724" y="102"/>
                      <a:pt x="717" y="108"/>
                      <a:pt x="709" y="108"/>
                    </a:cubicBezTo>
                    <a:cubicBezTo>
                      <a:pt x="14" y="108"/>
                      <a:pt x="14" y="108"/>
                      <a:pt x="14" y="108"/>
                    </a:cubicBezTo>
                    <a:cubicBezTo>
                      <a:pt x="6" y="108"/>
                      <a:pt x="0" y="102"/>
                      <a:pt x="0" y="94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7"/>
                      <a:pt x="6" y="0"/>
                      <a:pt x="14" y="0"/>
                    </a:cubicBezTo>
                    <a:cubicBezTo>
                      <a:pt x="709" y="0"/>
                      <a:pt x="709" y="0"/>
                      <a:pt x="709" y="0"/>
                    </a:cubicBezTo>
                    <a:cubicBezTo>
                      <a:pt x="717" y="0"/>
                      <a:pt x="724" y="7"/>
                      <a:pt x="724" y="15"/>
                    </a:cubicBezTo>
                    <a:lnTo>
                      <a:pt x="724" y="94"/>
                    </a:ln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 w="12700" algn="ctr">
                <a:solidFill>
                  <a:schemeClr val="tx1">
                    <a:lumMod val="60000"/>
                    <a:lumOff val="40000"/>
                  </a:schemeClr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 b="1">
                  <a:latin typeface="+mn-lt"/>
                  <a:cs typeface="+mn-cs"/>
                </a:endParaRPr>
              </a:p>
            </p:txBody>
          </p:sp>
          <p:sp>
            <p:nvSpPr>
              <p:cNvPr id="27685" name="Freeform 6"/>
              <p:cNvSpPr>
                <a:spLocks/>
              </p:cNvSpPr>
              <p:nvPr/>
            </p:nvSpPr>
            <p:spPr bwMode="auto">
              <a:xfrm>
                <a:off x="5553075" y="4629729"/>
                <a:ext cx="2314575" cy="340316"/>
              </a:xfrm>
              <a:custGeom>
                <a:avLst/>
                <a:gdLst>
                  <a:gd name="T0" fmla="*/ 0 w 723"/>
                  <a:gd name="T1" fmla="*/ 2147483647 h 104"/>
                  <a:gd name="T2" fmla="*/ 2147483647 w 723"/>
                  <a:gd name="T3" fmla="*/ 2147483647 h 104"/>
                  <a:gd name="T4" fmla="*/ 2147483647 w 723"/>
                  <a:gd name="T5" fmla="*/ 2147483647 h 104"/>
                  <a:gd name="T6" fmla="*/ 2147483647 w 723"/>
                  <a:gd name="T7" fmla="*/ 2147483647 h 104"/>
                  <a:gd name="T8" fmla="*/ 2147483647 w 723"/>
                  <a:gd name="T9" fmla="*/ 2147483647 h 104"/>
                  <a:gd name="T10" fmla="*/ 2147483647 w 723"/>
                  <a:gd name="T11" fmla="*/ 2147483647 h 104"/>
                  <a:gd name="T12" fmla="*/ 2147483647 w 723"/>
                  <a:gd name="T13" fmla="*/ 2147483647 h 104"/>
                  <a:gd name="T14" fmla="*/ 2147483647 w 723"/>
                  <a:gd name="T15" fmla="*/ 2147483647 h 104"/>
                  <a:gd name="T16" fmla="*/ 2147483647 w 723"/>
                  <a:gd name="T17" fmla="*/ 2147483647 h 104"/>
                  <a:gd name="T18" fmla="*/ 2147483647 w 723"/>
                  <a:gd name="T19" fmla="*/ 2147483647 h 104"/>
                  <a:gd name="T20" fmla="*/ 2147483647 w 723"/>
                  <a:gd name="T21" fmla="*/ 2147483647 h 104"/>
                  <a:gd name="T22" fmla="*/ 2147483647 w 723"/>
                  <a:gd name="T23" fmla="*/ 2147483647 h 104"/>
                  <a:gd name="T24" fmla="*/ 2147483647 w 723"/>
                  <a:gd name="T25" fmla="*/ 2147483647 h 104"/>
                  <a:gd name="T26" fmla="*/ 2147483647 w 723"/>
                  <a:gd name="T27" fmla="*/ 2147483647 h 104"/>
                  <a:gd name="T28" fmla="*/ 2147483647 w 723"/>
                  <a:gd name="T29" fmla="*/ 0 h 104"/>
                  <a:gd name="T30" fmla="*/ 2147483647 w 723"/>
                  <a:gd name="T31" fmla="*/ 2147483647 h 104"/>
                  <a:gd name="T32" fmla="*/ 2147483647 w 723"/>
                  <a:gd name="T33" fmla="*/ 2147483647 h 104"/>
                  <a:gd name="T34" fmla="*/ 2147483647 w 723"/>
                  <a:gd name="T35" fmla="*/ 2147483647 h 104"/>
                  <a:gd name="T36" fmla="*/ 2147483647 w 723"/>
                  <a:gd name="T37" fmla="*/ 2147483647 h 104"/>
                  <a:gd name="T38" fmla="*/ 0 w 723"/>
                  <a:gd name="T39" fmla="*/ 2147483647 h 10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723"/>
                  <a:gd name="T61" fmla="*/ 0 h 104"/>
                  <a:gd name="T62" fmla="*/ 723 w 723"/>
                  <a:gd name="T63" fmla="*/ 104 h 10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723" h="104">
                    <a:moveTo>
                      <a:pt x="0" y="93"/>
                    </a:moveTo>
                    <a:cubicBezTo>
                      <a:pt x="0" y="93"/>
                      <a:pt x="22" y="92"/>
                      <a:pt x="23" y="92"/>
                    </a:cubicBezTo>
                    <a:cubicBezTo>
                      <a:pt x="45" y="91"/>
                      <a:pt x="67" y="89"/>
                      <a:pt x="90" y="86"/>
                    </a:cubicBezTo>
                    <a:cubicBezTo>
                      <a:pt x="122" y="81"/>
                      <a:pt x="153" y="76"/>
                      <a:pt x="186" y="73"/>
                    </a:cubicBezTo>
                    <a:cubicBezTo>
                      <a:pt x="215" y="70"/>
                      <a:pt x="245" y="70"/>
                      <a:pt x="275" y="70"/>
                    </a:cubicBezTo>
                    <a:cubicBezTo>
                      <a:pt x="302" y="69"/>
                      <a:pt x="329" y="68"/>
                      <a:pt x="355" y="67"/>
                    </a:cubicBezTo>
                    <a:cubicBezTo>
                      <a:pt x="393" y="66"/>
                      <a:pt x="431" y="65"/>
                      <a:pt x="469" y="61"/>
                    </a:cubicBezTo>
                    <a:cubicBezTo>
                      <a:pt x="481" y="59"/>
                      <a:pt x="494" y="57"/>
                      <a:pt x="507" y="55"/>
                    </a:cubicBezTo>
                    <a:cubicBezTo>
                      <a:pt x="512" y="55"/>
                      <a:pt x="517" y="54"/>
                      <a:pt x="522" y="53"/>
                    </a:cubicBezTo>
                    <a:cubicBezTo>
                      <a:pt x="536" y="50"/>
                      <a:pt x="549" y="48"/>
                      <a:pt x="563" y="46"/>
                    </a:cubicBezTo>
                    <a:cubicBezTo>
                      <a:pt x="579" y="43"/>
                      <a:pt x="596" y="39"/>
                      <a:pt x="613" y="36"/>
                    </a:cubicBezTo>
                    <a:cubicBezTo>
                      <a:pt x="630" y="32"/>
                      <a:pt x="647" y="29"/>
                      <a:pt x="663" y="24"/>
                    </a:cubicBezTo>
                    <a:cubicBezTo>
                      <a:pt x="676" y="21"/>
                      <a:pt x="689" y="16"/>
                      <a:pt x="701" y="11"/>
                    </a:cubicBezTo>
                    <a:cubicBezTo>
                      <a:pt x="703" y="10"/>
                      <a:pt x="705" y="9"/>
                      <a:pt x="707" y="8"/>
                    </a:cubicBezTo>
                    <a:cubicBezTo>
                      <a:pt x="707" y="8"/>
                      <a:pt x="717" y="2"/>
                      <a:pt x="717" y="0"/>
                    </a:cubicBezTo>
                    <a:cubicBezTo>
                      <a:pt x="717" y="0"/>
                      <a:pt x="723" y="3"/>
                      <a:pt x="723" y="13"/>
                    </a:cubicBezTo>
                    <a:cubicBezTo>
                      <a:pt x="723" y="90"/>
                      <a:pt x="723" y="90"/>
                      <a:pt x="723" y="90"/>
                    </a:cubicBezTo>
                    <a:cubicBezTo>
                      <a:pt x="723" y="90"/>
                      <a:pt x="722" y="102"/>
                      <a:pt x="710" y="104"/>
                    </a:cubicBezTo>
                    <a:cubicBezTo>
                      <a:pt x="15" y="104"/>
                      <a:pt x="15" y="104"/>
                      <a:pt x="15" y="104"/>
                    </a:cubicBezTo>
                    <a:cubicBezTo>
                      <a:pt x="15" y="104"/>
                      <a:pt x="0" y="103"/>
                      <a:pt x="0" y="93"/>
                    </a:cubicBezTo>
                    <a:close/>
                  </a:path>
                </a:pathLst>
              </a:custGeom>
              <a:solidFill>
                <a:srgbClr val="A91F2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7686" name="Rounded Rectangle 78"/>
              <p:cNvSpPr>
                <a:spLocks noChangeArrowheads="1"/>
              </p:cNvSpPr>
              <p:nvPr/>
            </p:nvSpPr>
            <p:spPr bwMode="auto">
              <a:xfrm>
                <a:off x="5553075" y="4629729"/>
                <a:ext cx="2314575" cy="340519"/>
              </a:xfrm>
              <a:prstGeom prst="roundRect">
                <a:avLst>
                  <a:gd name="adj" fmla="val 16667"/>
                </a:avLst>
              </a:prstGeom>
              <a:noFill/>
              <a:ln w="127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algn="ctr" eaLnBrk="0" hangingPunct="0"/>
                <a:r>
                  <a:rPr lang="en-US" sz="1400" b="1">
                    <a:solidFill>
                      <a:schemeClr val="bg1"/>
                    </a:solidFill>
                    <a:latin typeface="Calibri" pitchFamily="34" charset="0"/>
                  </a:rPr>
                  <a:t>Symptoms</a:t>
                </a:r>
              </a:p>
            </p:txBody>
          </p:sp>
          <p:sp>
            <p:nvSpPr>
              <p:cNvPr id="80" name="Rounded Rectangle 79"/>
              <p:cNvSpPr/>
              <p:nvPr/>
            </p:nvSpPr>
            <p:spPr>
              <a:xfrm>
                <a:off x="1053537" y="5002470"/>
                <a:ext cx="2649438" cy="341282"/>
              </a:xfrm>
              <a:prstGeom prst="roundRect">
                <a:avLst/>
              </a:prstGeom>
              <a:solidFill>
                <a:schemeClr val="tx1">
                  <a:lumMod val="60000"/>
                  <a:lumOff val="40000"/>
                </a:schemeClr>
              </a:solidFill>
              <a:ln w="12700" algn="ctr">
                <a:solidFill>
                  <a:schemeClr val="tx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b="1" dirty="0">
                    <a:solidFill>
                      <a:schemeClr val="bg1"/>
                    </a:solidFill>
                    <a:latin typeface="+mn-lt"/>
                    <a:cs typeface="+mn-cs"/>
                  </a:rPr>
                  <a:t>Non-metastatic</a:t>
                </a:r>
              </a:p>
            </p:txBody>
          </p:sp>
          <p:sp>
            <p:nvSpPr>
              <p:cNvPr id="81" name="Rounded Rectangle 80"/>
              <p:cNvSpPr/>
              <p:nvPr/>
            </p:nvSpPr>
            <p:spPr>
              <a:xfrm>
                <a:off x="3717262" y="5002470"/>
                <a:ext cx="4151156" cy="341282"/>
              </a:xfrm>
              <a:prstGeom prst="roundRect">
                <a:avLst/>
              </a:prstGeom>
              <a:solidFill>
                <a:schemeClr val="tx1">
                  <a:lumMod val="60000"/>
                  <a:lumOff val="40000"/>
                </a:schemeClr>
              </a:solidFill>
              <a:ln w="12700" algn="ctr">
                <a:solidFill>
                  <a:schemeClr val="tx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b="1" dirty="0">
                    <a:solidFill>
                      <a:schemeClr val="bg1"/>
                    </a:solidFill>
                    <a:latin typeface="+mn-lt"/>
                    <a:cs typeface="+mn-cs"/>
                  </a:rPr>
                  <a:t>Metastatic</a:t>
                </a:r>
              </a:p>
            </p:txBody>
          </p:sp>
          <p:sp>
            <p:nvSpPr>
              <p:cNvPr id="82" name="Rounded Rectangle 81"/>
              <p:cNvSpPr/>
              <p:nvPr/>
            </p:nvSpPr>
            <p:spPr>
              <a:xfrm>
                <a:off x="1053537" y="5381849"/>
                <a:ext cx="2395447" cy="339695"/>
              </a:xfrm>
              <a:prstGeom prst="roundRect">
                <a:avLst/>
              </a:prstGeom>
              <a:solidFill>
                <a:schemeClr val="tx1">
                  <a:lumMod val="75000"/>
                </a:schemeClr>
              </a:solidFill>
              <a:ln w="12700" algn="ctr">
                <a:solidFill>
                  <a:schemeClr val="tx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b="1" dirty="0">
                    <a:solidFill>
                      <a:schemeClr val="bg1"/>
                    </a:solidFill>
                    <a:latin typeface="+mn-lt"/>
                    <a:cs typeface="+mn-cs"/>
                  </a:rPr>
                  <a:t>Hormone sensitive</a:t>
                </a:r>
              </a:p>
            </p:txBody>
          </p:sp>
          <p:sp>
            <p:nvSpPr>
              <p:cNvPr id="83" name="Rounded Rectangle 82"/>
              <p:cNvSpPr/>
              <p:nvPr/>
            </p:nvSpPr>
            <p:spPr>
              <a:xfrm>
                <a:off x="3448984" y="5381849"/>
                <a:ext cx="4419434" cy="339695"/>
              </a:xfrm>
              <a:prstGeom prst="roundRect">
                <a:avLst/>
              </a:prstGeom>
              <a:solidFill>
                <a:schemeClr val="tx1">
                  <a:lumMod val="75000"/>
                </a:schemeClr>
              </a:solidFill>
              <a:ln w="12700" algn="ctr">
                <a:solidFill>
                  <a:schemeClr val="tx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b="1" dirty="0">
                    <a:solidFill>
                      <a:schemeClr val="bg1"/>
                    </a:solidFill>
                    <a:latin typeface="+mn-lt"/>
                    <a:cs typeface="+mn-cs"/>
                  </a:rPr>
                  <a:t>Castration resistant</a:t>
                </a:r>
              </a:p>
            </p:txBody>
          </p:sp>
          <p:sp>
            <p:nvSpPr>
              <p:cNvPr id="27691" name="Text Box 7"/>
              <p:cNvSpPr txBox="1">
                <a:spLocks noChangeArrowheads="1"/>
              </p:cNvSpPr>
              <p:nvPr/>
            </p:nvSpPr>
            <p:spPr bwMode="auto">
              <a:xfrm>
                <a:off x="4576058" y="1988840"/>
                <a:ext cx="1050057" cy="4616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sz="1200" b="1">
                    <a:latin typeface="Calibri" pitchFamily="34" charset="0"/>
                    <a:ea typeface="MS PGothic" pitchFamily="34" charset="-128"/>
                    <a:cs typeface="Times New Roman" pitchFamily="18" charset="0"/>
                  </a:rPr>
                  <a:t>Enzalutamide</a:t>
                </a:r>
              </a:p>
              <a:p>
                <a:pPr algn="ctr"/>
                <a:r>
                  <a:rPr lang="en-US" sz="1200" b="1">
                    <a:latin typeface="Calibri" pitchFamily="34" charset="0"/>
                    <a:ea typeface="MS PGothic" pitchFamily="34" charset="-128"/>
                    <a:cs typeface="Times New Roman" pitchFamily="18" charset="0"/>
                  </a:rPr>
                  <a:t>Abiraterone</a:t>
                </a:r>
              </a:p>
            </p:txBody>
          </p:sp>
          <p:sp>
            <p:nvSpPr>
              <p:cNvPr id="86" name="Down Arrow 85"/>
              <p:cNvSpPr/>
              <p:nvPr/>
            </p:nvSpPr>
            <p:spPr>
              <a:xfrm>
                <a:off x="4937588" y="2497475"/>
                <a:ext cx="386429" cy="430466"/>
              </a:xfrm>
              <a:prstGeom prst="downArrow">
                <a:avLst/>
              </a:prstGeom>
              <a:solidFill>
                <a:schemeClr val="tx2"/>
              </a:solidFill>
              <a:ln/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7656" name="TextBox 3"/>
            <p:cNvSpPr txBox="1">
              <a:spLocks noChangeArrowheads="1"/>
            </p:cNvSpPr>
            <p:nvPr/>
          </p:nvSpPr>
          <p:spPr bwMode="auto">
            <a:xfrm rot="-5400000">
              <a:off x="-1247181" y="3433256"/>
              <a:ext cx="432314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400" b="1">
                  <a:latin typeface="Calibri" pitchFamily="34" charset="0"/>
                </a:rPr>
                <a:t>Tumour volume</a:t>
              </a:r>
            </a:p>
          </p:txBody>
        </p:sp>
      </p:grpSp>
      <p:pic>
        <p:nvPicPr>
          <p:cNvPr id="27653" name="Εικόνα 3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37088" y="6200775"/>
            <a:ext cx="4506912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96" name="Picture 48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85.WAV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340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6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69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lnSpc>
                <a:spcPct val="85000"/>
              </a:lnSpc>
            </a:pPr>
            <a:r>
              <a:rPr lang="el-GR" sz="3200" b="1" smtClean="0">
                <a:solidFill>
                  <a:srgbClr val="C0311A"/>
                </a:solidFill>
                <a:latin typeface="Arial" charset="0"/>
              </a:rPr>
              <a:t>Αποσαφήνιση του ορισμού του CRPC </a:t>
            </a:r>
          </a:p>
        </p:txBody>
      </p:sp>
      <p:sp>
        <p:nvSpPr>
          <p:cNvPr id="296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6075" indent="-346075" eaLnBrk="1" hangingPunct="1">
              <a:spcBef>
                <a:spcPts val="600"/>
              </a:spcBef>
              <a:buClr>
                <a:srgbClr val="333333"/>
              </a:buClr>
            </a:pPr>
            <a:r>
              <a:rPr lang="el-GR" sz="2000" smtClean="0">
                <a:solidFill>
                  <a:srgbClr val="333333"/>
                </a:solidFill>
                <a:latin typeface="Arial" charset="0"/>
              </a:rPr>
              <a:t>Οι όροι "ανθεκτικός στον ευνουχισμό", "ανθεκτικός σε ορμόνες" και "μη εξαρτώμενος από ανδρογόνα" είναι διαφορετικοί.</a:t>
            </a:r>
          </a:p>
          <a:p>
            <a:pPr marL="346075" indent="-346075" eaLnBrk="1" hangingPunct="1">
              <a:buClr>
                <a:srgbClr val="333333"/>
              </a:buClr>
            </a:pPr>
            <a:r>
              <a:rPr lang="el-GR" sz="2000" smtClean="0">
                <a:solidFill>
                  <a:srgbClr val="333333"/>
                </a:solidFill>
                <a:latin typeface="Arial" charset="0"/>
              </a:rPr>
              <a:t>Οι όροι "ανθεκτικός σε ορμόνες" και "μη εξαρτώμενος από ανδρογόνα" δεν πρέπει να χρησιμοποιούνται όταν γίνεται αναφορά σε CRPC.</a:t>
            </a:r>
            <a:r>
              <a:rPr lang="el-GR" smtClean="0">
                <a:solidFill>
                  <a:srgbClr val="333333"/>
                </a:solidFill>
              </a:rPr>
              <a:t> </a:t>
            </a:r>
            <a:endParaRPr lang="en-US" smtClean="0">
              <a:solidFill>
                <a:srgbClr val="333333"/>
              </a:solidFill>
            </a:endParaRPr>
          </a:p>
          <a:p>
            <a:pPr marL="346075" indent="-346075" eaLnBrk="1" hangingPunct="1">
              <a:buClr>
                <a:srgbClr val="333333"/>
              </a:buClr>
            </a:pPr>
            <a:r>
              <a:rPr lang="el-GR" smtClean="0">
                <a:solidFill>
                  <a:srgbClr val="333333"/>
                </a:solidFill>
              </a:rPr>
              <a:t>Ο CRPC είναι η κατάσταση της νόσου που χαρακτηρίζεται από εξέλιξη του νεοπλάσματος παρά τα επίπεδα ευνουχισμού της τεστοστερόνης στην κυκλοφορία (&lt;50 ng/dL).</a:t>
            </a:r>
            <a:r>
              <a:rPr lang="el-GR" baseline="30000" smtClean="0">
                <a:solidFill>
                  <a:srgbClr val="333333"/>
                </a:solidFill>
              </a:rPr>
              <a:t>3</a:t>
            </a:r>
          </a:p>
          <a:p>
            <a:pPr marL="346075" indent="-346075" eaLnBrk="1" hangingPunct="1">
              <a:spcBef>
                <a:spcPts val="600"/>
              </a:spcBef>
              <a:buClr>
                <a:srgbClr val="333333"/>
              </a:buClr>
            </a:pPr>
            <a:endParaRPr lang="en-US" sz="2000" smtClean="0">
              <a:solidFill>
                <a:srgbClr val="333333"/>
              </a:solidFill>
              <a:latin typeface="Arial" charset="0"/>
            </a:endParaRPr>
          </a:p>
          <a:p>
            <a:pPr marL="346075" indent="-346075" eaLnBrk="1" hangingPunct="1">
              <a:spcBef>
                <a:spcPts val="600"/>
              </a:spcBef>
              <a:buClr>
                <a:srgbClr val="333333"/>
              </a:buClr>
            </a:pPr>
            <a:endParaRPr lang="el-GR" sz="2000" smtClean="0">
              <a:solidFill>
                <a:srgbClr val="333333"/>
              </a:solidFill>
              <a:latin typeface="Arial" charset="0"/>
            </a:endParaRPr>
          </a:p>
        </p:txBody>
      </p:sp>
      <p:sp>
        <p:nvSpPr>
          <p:cNvPr id="29699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ADF4EF5-D307-4190-8D9B-DB7D7D6205E2}" type="slidenum">
              <a:rPr lang="el-GR" sz="800" smtClean="0">
                <a:solidFill>
                  <a:srgbClr val="8F8F8F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l-GR" sz="800" smtClean="0">
              <a:solidFill>
                <a:srgbClr val="8F8F8F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TextBox 13"/>
          <p:cNvSpPr txBox="1">
            <a:spLocks noChangeArrowheads="1"/>
          </p:cNvSpPr>
          <p:nvPr/>
        </p:nvSpPr>
        <p:spPr bwMode="auto">
          <a:xfrm>
            <a:off x="0" y="6145213"/>
            <a:ext cx="871220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>
                <a:latin typeface="Arial"/>
                <a:ea typeface="+mn-ea"/>
                <a:cs typeface="Arial"/>
              </a:rPr>
              <a:t>ADT=θεραπεία </a:t>
            </a:r>
            <a:r>
              <a:rPr lang="el-GR" sz="1000">
                <a:latin typeface="Arial"/>
                <a:ea typeface="+mn-ea"/>
                <a:cs typeface="Arial"/>
              </a:rPr>
              <a:t>στέρησης ανδρογόνων. </a:t>
            </a:r>
            <a:r>
              <a:rPr lang="el-GR" sz="1000" err="1">
                <a:latin typeface="Arial"/>
                <a:ea typeface="+mn-ea"/>
                <a:cs typeface="Arial"/>
              </a:rPr>
              <a:t>AR=υποδοχέας</a:t>
            </a:r>
            <a:r>
              <a:rPr lang="el-GR" sz="1000">
                <a:latin typeface="Arial"/>
                <a:ea typeface="+mn-ea"/>
                <a:cs typeface="Arial"/>
              </a:rPr>
              <a:t> ανδρογόνων. </a:t>
            </a:r>
            <a:r>
              <a:rPr lang="el-GR" sz="1000" dirty="0">
                <a:latin typeface="Arial"/>
                <a:ea typeface="+mn-ea"/>
                <a:cs typeface="+mn-cs"/>
              </a:rPr>
              <a:t>CRPC=ανθεκτικός στον ευνουχισμό καρκίνος </a:t>
            </a:r>
            <a:r>
              <a:rPr lang="el-GR" sz="1000">
                <a:latin typeface="Arial"/>
                <a:ea typeface="+mn-ea"/>
                <a:cs typeface="+mn-cs"/>
              </a:rPr>
              <a:t>του προστάτη.</a:t>
            </a:r>
            <a:r>
              <a:rPr lang="el-GR" sz="1000">
                <a:latin typeface="Arial"/>
                <a:ea typeface="+mn-ea"/>
                <a:cs typeface="Arial"/>
              </a:rPr>
              <a:t>.</a:t>
            </a:r>
            <a:endParaRPr lang="el-GR" sz="1000" dirty="0">
              <a:latin typeface="Arial"/>
              <a:ea typeface="+mn-ea"/>
              <a:cs typeface="Arial"/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l-GR" sz="1000" dirty="0">
                <a:latin typeface="Arial"/>
                <a:ea typeface="+mn-ea"/>
                <a:cs typeface="Arial"/>
              </a:rPr>
              <a:t>Scher H, </a:t>
            </a:r>
            <a:r>
              <a:rPr lang="el-GR" sz="1000" i="1" err="1">
                <a:latin typeface="Arial"/>
                <a:ea typeface="+mn-ea"/>
                <a:cs typeface="Arial"/>
              </a:rPr>
              <a:t>et</a:t>
            </a:r>
            <a:r>
              <a:rPr lang="el-GR" sz="1000" i="1">
                <a:latin typeface="Arial"/>
                <a:ea typeface="+mn-ea"/>
                <a:cs typeface="Arial"/>
              </a:rPr>
              <a:t> al</a:t>
            </a:r>
            <a:r>
              <a:rPr lang="el-GR" sz="1000">
                <a:latin typeface="Arial"/>
                <a:ea typeface="+mn-ea"/>
                <a:cs typeface="Arial"/>
              </a:rPr>
              <a:t>. </a:t>
            </a:r>
            <a:r>
              <a:rPr lang="el-GR" sz="1000" i="1" dirty="0">
                <a:latin typeface="Arial"/>
                <a:ea typeface="+mn-ea"/>
                <a:cs typeface="Arial"/>
              </a:rPr>
              <a:t>N Engl J </a:t>
            </a:r>
            <a:r>
              <a:rPr lang="el-GR" sz="1000" i="1" err="1">
                <a:latin typeface="Arial"/>
                <a:ea typeface="+mn-ea"/>
                <a:cs typeface="Arial"/>
              </a:rPr>
              <a:t>Med</a:t>
            </a:r>
            <a:r>
              <a:rPr lang="el-GR" sz="1000" i="1">
                <a:latin typeface="Arial"/>
                <a:ea typeface="+mn-ea"/>
                <a:cs typeface="Arial"/>
              </a:rPr>
              <a:t> </a:t>
            </a:r>
            <a:r>
              <a:rPr lang="el-GR" sz="1000">
                <a:latin typeface="Arial"/>
                <a:ea typeface="+mn-ea"/>
                <a:cs typeface="Arial"/>
              </a:rPr>
              <a:t>2012;367:1187–97. </a:t>
            </a:r>
            <a:endParaRPr lang="el-GR" sz="1000" dirty="0">
              <a:latin typeface="Arial"/>
              <a:ea typeface="+mn-ea"/>
              <a:cs typeface="Arial"/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l-GR" sz="1000" dirty="0">
                <a:latin typeface="Arial"/>
                <a:ea typeface="+mn-ea"/>
                <a:cs typeface="Arial"/>
              </a:rPr>
              <a:t>Hu R, </a:t>
            </a:r>
            <a:r>
              <a:rPr lang="el-GR" sz="1000" i="1" err="1">
                <a:latin typeface="Arial"/>
                <a:ea typeface="+mn-ea"/>
                <a:cs typeface="Arial"/>
              </a:rPr>
              <a:t>et</a:t>
            </a:r>
            <a:r>
              <a:rPr lang="el-GR" sz="1000" i="1">
                <a:latin typeface="Arial"/>
                <a:ea typeface="+mn-ea"/>
                <a:cs typeface="Arial"/>
              </a:rPr>
              <a:t> al. </a:t>
            </a:r>
            <a:r>
              <a:rPr lang="el-GR" sz="1000" i="1" dirty="0">
                <a:latin typeface="Arial"/>
                <a:ea typeface="+mn-ea"/>
                <a:cs typeface="Arial"/>
              </a:rPr>
              <a:t>Expert Rev Endocrinol </a:t>
            </a:r>
            <a:r>
              <a:rPr lang="el-GR" sz="1000" i="1" err="1">
                <a:latin typeface="Arial"/>
                <a:ea typeface="+mn-ea"/>
                <a:cs typeface="Arial"/>
              </a:rPr>
              <a:t>Metab</a:t>
            </a:r>
            <a:r>
              <a:rPr lang="el-GR" sz="1000" i="1">
                <a:latin typeface="Arial"/>
                <a:ea typeface="+mn-ea"/>
                <a:cs typeface="Arial"/>
              </a:rPr>
              <a:t> </a:t>
            </a:r>
            <a:r>
              <a:rPr lang="el-GR" sz="1000">
                <a:latin typeface="Arial"/>
                <a:ea typeface="+mn-ea"/>
                <a:cs typeface="Arial"/>
              </a:rPr>
              <a:t>2010;5:753–64. </a:t>
            </a:r>
            <a:endParaRPr lang="el-GR" sz="1000" dirty="0">
              <a:latin typeface="Arial"/>
              <a:ea typeface="+mn-ea"/>
              <a:cs typeface="Arial"/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l-GR" sz="1000" dirty="0">
                <a:latin typeface="Arial"/>
                <a:ea typeface="+mn-ea"/>
                <a:cs typeface="Arial"/>
              </a:rPr>
              <a:t>Ryan CJ, </a:t>
            </a:r>
            <a:r>
              <a:rPr lang="el-GR" sz="1000" err="1">
                <a:latin typeface="Arial"/>
                <a:ea typeface="+mn-ea"/>
                <a:cs typeface="Arial"/>
              </a:rPr>
              <a:t>Tindall</a:t>
            </a:r>
            <a:r>
              <a:rPr lang="el-GR" sz="1000">
                <a:latin typeface="Arial"/>
                <a:ea typeface="+mn-ea"/>
                <a:cs typeface="Arial"/>
              </a:rPr>
              <a:t> DJ. </a:t>
            </a:r>
            <a:r>
              <a:rPr lang="el-GR" sz="1000" i="1" dirty="0">
                <a:latin typeface="Arial"/>
                <a:ea typeface="+mn-ea"/>
                <a:cs typeface="Arial"/>
              </a:rPr>
              <a:t>J Clin </a:t>
            </a:r>
            <a:r>
              <a:rPr lang="el-GR" sz="1000" i="1" err="1">
                <a:latin typeface="Arial"/>
                <a:ea typeface="+mn-ea"/>
                <a:cs typeface="Arial"/>
              </a:rPr>
              <a:t>Oncol</a:t>
            </a:r>
            <a:r>
              <a:rPr lang="el-GR" sz="1000" i="1">
                <a:latin typeface="Arial"/>
                <a:ea typeface="+mn-ea"/>
                <a:cs typeface="Arial"/>
              </a:rPr>
              <a:t> </a:t>
            </a:r>
            <a:r>
              <a:rPr lang="el-GR" sz="1000">
                <a:latin typeface="Arial"/>
                <a:ea typeface="+mn-ea"/>
                <a:cs typeface="Arial"/>
              </a:rPr>
              <a:t>2011;29:3651–58.</a:t>
            </a:r>
            <a:endParaRPr lang="el-GR" sz="1000" dirty="0">
              <a:latin typeface="Arial"/>
              <a:ea typeface="+mn-ea"/>
              <a:cs typeface="Arial"/>
            </a:endParaRPr>
          </a:p>
        </p:txBody>
      </p:sp>
      <p:pic>
        <p:nvPicPr>
          <p:cNvPr id="29703" name="Picture 7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993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276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7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0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6"/>
          <p:cNvSpPr>
            <a:spLocks noChangeArrowheads="1"/>
          </p:cNvSpPr>
          <p:nvPr/>
        </p:nvSpPr>
        <p:spPr bwMode="auto">
          <a:xfrm>
            <a:off x="5286375" y="3087688"/>
            <a:ext cx="13525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900" b="1">
                <a:solidFill>
                  <a:srgbClr val="FFFFFF"/>
                </a:solidFill>
              </a:rPr>
              <a:t>PI3K/AKT/ERK/mTOR</a:t>
            </a:r>
          </a:p>
        </p:txBody>
      </p:sp>
      <p:pic>
        <p:nvPicPr>
          <p:cNvPr id="35844" name="Picture 4" descr="2revised.png"/>
          <p:cNvPicPr>
            <a:picLocks noChangeAspect="1"/>
          </p:cNvPicPr>
          <p:nvPr/>
        </p:nvPicPr>
        <p:blipFill>
          <a:blip r:embed="rId4"/>
          <a:srcRect l="2081" t="15630" r="2368" b="2570"/>
          <a:stretch>
            <a:fillRect/>
          </a:stretch>
        </p:blipFill>
        <p:spPr bwMode="auto">
          <a:xfrm>
            <a:off x="1112838" y="1668463"/>
            <a:ext cx="6897687" cy="3462337"/>
          </a:xfrm>
          <a:prstGeom prst="rect">
            <a:avLst/>
          </a:prstGeom>
          <a:noFill/>
          <a:ln w="9525">
            <a:solidFill>
              <a:srgbClr val="BFBFBF"/>
            </a:solidFill>
            <a:miter lim="800000"/>
            <a:headEnd/>
            <a:tailEnd/>
          </a:ln>
          <a:effectLst>
            <a:outerShdw dist="38100" dir="2700000" algn="tl" rotWithShape="0">
              <a:srgbClr val="808080">
                <a:alpha val="39998"/>
              </a:srgbClr>
            </a:outerShdw>
          </a:effectLst>
          <a:extLst/>
        </p:spPr>
      </p:pic>
      <p:pic>
        <p:nvPicPr>
          <p:cNvPr id="31747" name="Picture 2" descr="white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08225" y="4291013"/>
            <a:ext cx="403225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2" descr="white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36863" y="3244850"/>
            <a:ext cx="401637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2" descr="white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22738" y="4148138"/>
            <a:ext cx="401637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2" descr="white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59300" y="4148138"/>
            <a:ext cx="401638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1" descr="dna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51288" y="4537075"/>
            <a:ext cx="1296987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16" descr="moon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32525" y="4641850"/>
            <a:ext cx="265113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22" descr="wo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8370254">
            <a:off x="6492875" y="4476750"/>
            <a:ext cx="396875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4" name="Picture 4" descr="grey2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980113" y="4133850"/>
            <a:ext cx="174307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5" name="Rectangle 5"/>
          <p:cNvSpPr>
            <a:spLocks noChangeArrowheads="1"/>
          </p:cNvSpPr>
          <p:nvPr/>
        </p:nvSpPr>
        <p:spPr bwMode="auto">
          <a:xfrm>
            <a:off x="5992813" y="4133850"/>
            <a:ext cx="170021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l-GR" sz="900" b="1">
                <a:solidFill>
                  <a:srgbClr val="000000"/>
                </a:solidFill>
              </a:rPr>
              <a:t>PI3K/AKT/ERK/mTOR</a:t>
            </a:r>
          </a:p>
        </p:txBody>
      </p:sp>
      <p:pic>
        <p:nvPicPr>
          <p:cNvPr id="31756" name="Picture 17" descr="wo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8518869">
            <a:off x="6994525" y="3805238"/>
            <a:ext cx="525463" cy="1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Oval 20"/>
          <p:cNvSpPr/>
          <p:nvPr/>
        </p:nvSpPr>
        <p:spPr bwMode="auto">
          <a:xfrm>
            <a:off x="5100638" y="4379913"/>
            <a:ext cx="96837" cy="9683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l-GR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5294313" y="4235450"/>
            <a:ext cx="96837" cy="96838"/>
          </a:xfrm>
          <a:prstGeom prst="ellipse">
            <a:avLst/>
          </a:prstGeom>
          <a:solidFill>
            <a:srgbClr val="FF505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l-GR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5259388" y="4432300"/>
            <a:ext cx="98425" cy="96838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l-GR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5122863" y="4200525"/>
            <a:ext cx="95250" cy="96838"/>
          </a:xfrm>
          <a:prstGeom prst="ellipse">
            <a:avLst/>
          </a:prstGeom>
          <a:solidFill>
            <a:srgbClr val="FF505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l-GR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3884613" y="4322763"/>
            <a:ext cx="96837" cy="96837"/>
          </a:xfrm>
          <a:prstGeom prst="ellipse">
            <a:avLst/>
          </a:prstGeom>
          <a:solidFill>
            <a:srgbClr val="FF505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l-GR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4079875" y="3990975"/>
            <a:ext cx="96838" cy="96838"/>
          </a:xfrm>
          <a:prstGeom prst="ellipse">
            <a:avLst/>
          </a:prstGeom>
          <a:solidFill>
            <a:srgbClr val="FF505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l-GR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3759200" y="4094163"/>
            <a:ext cx="96838" cy="9683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l-GR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3705225" y="4273550"/>
            <a:ext cx="96838" cy="968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l-GR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4475163" y="3957638"/>
            <a:ext cx="96837" cy="96837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l-GR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4667250" y="3941763"/>
            <a:ext cx="96838" cy="96837"/>
          </a:xfrm>
          <a:prstGeom prst="ellipse">
            <a:avLst/>
          </a:prstGeom>
          <a:solidFill>
            <a:srgbClr val="FF505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l-GR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4298950" y="3989388"/>
            <a:ext cx="96838" cy="9683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l-GR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1768" name="Picture 26" descr="ball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963738" y="4556125"/>
            <a:ext cx="25717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9" name="Picture 26" descr="ball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300288" y="3883025"/>
            <a:ext cx="25717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70" name="Picture 26" descr="ball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592263" y="4403725"/>
            <a:ext cx="258762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71" name="Picture 26" descr="ball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287588" y="4781550"/>
            <a:ext cx="25717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72" name="Picture 31" descr="moon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6960000">
            <a:off x="2874168" y="2647157"/>
            <a:ext cx="26511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73" name="Picture 31" descr="moon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-6960000">
            <a:off x="2370137" y="3121026"/>
            <a:ext cx="2635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74" name="Picture 31" descr="moon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6960000">
            <a:off x="3445668" y="3418682"/>
            <a:ext cx="26511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75" name="Picture 31" descr="moon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 rot="-1560000">
            <a:off x="3328988" y="2905125"/>
            <a:ext cx="265112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76" name="Picture 1" descr="moon.png"/>
          <p:cNvPicPr>
            <a:picLocks noChangeAspect="1"/>
          </p:cNvPicPr>
          <p:nvPr/>
        </p:nvPicPr>
        <p:blipFill>
          <a:blip r:embed="rId15"/>
          <a:srcRect r="28650"/>
          <a:stretch>
            <a:fillRect/>
          </a:stretch>
        </p:blipFill>
        <p:spPr bwMode="auto">
          <a:xfrm>
            <a:off x="4672013" y="3082925"/>
            <a:ext cx="244475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75" name="TextBox 83"/>
          <p:cNvSpPr txBox="1">
            <a:spLocks noChangeArrowheads="1"/>
          </p:cNvSpPr>
          <p:nvPr/>
        </p:nvSpPr>
        <p:spPr bwMode="auto">
          <a:xfrm>
            <a:off x="3063875" y="4749800"/>
            <a:ext cx="863600" cy="26035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100" b="1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ΠΥΡΗΝΑΣ</a:t>
            </a:r>
          </a:p>
        </p:txBody>
      </p:sp>
      <p:sp>
        <p:nvSpPr>
          <p:cNvPr id="35876" name="TextBox 72"/>
          <p:cNvSpPr txBox="1">
            <a:spLocks noChangeArrowheads="1"/>
          </p:cNvSpPr>
          <p:nvPr/>
        </p:nvSpPr>
        <p:spPr bwMode="auto">
          <a:xfrm>
            <a:off x="2451100" y="4064000"/>
            <a:ext cx="379413" cy="26035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1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AR</a:t>
            </a:r>
          </a:p>
        </p:txBody>
      </p:sp>
      <p:sp>
        <p:nvSpPr>
          <p:cNvPr id="35877" name="TextBox 73"/>
          <p:cNvSpPr txBox="1">
            <a:spLocks noChangeArrowheads="1"/>
          </p:cNvSpPr>
          <p:nvPr/>
        </p:nvSpPr>
        <p:spPr bwMode="auto">
          <a:xfrm>
            <a:off x="1371600" y="4745038"/>
            <a:ext cx="596900" cy="26035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1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T/DHT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81013" y="3125788"/>
            <a:ext cx="1536700" cy="9398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100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Παραγωγή ανδρογόνων από τα επινεφρίδια </a:t>
            </a:r>
            <a:br>
              <a:rPr lang="el-GR" sz="1100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</a:br>
            <a:r>
              <a:rPr lang="el-GR" sz="1100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και τα νεοπλασματικά κύτταρα</a:t>
            </a:r>
            <a:r>
              <a:rPr lang="el-GR" sz="1100" baseline="30000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2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612900" y="2314575"/>
            <a:ext cx="1482725" cy="26987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100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Υπερέκφραση AR</a:t>
            </a:r>
            <a:r>
              <a:rPr lang="el-GR" sz="1100" baseline="30000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2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581400" y="1782763"/>
            <a:ext cx="2651125" cy="26193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100" dirty="0">
                <a:solidFill>
                  <a:srgbClr val="000000"/>
                </a:solidFill>
                <a:latin typeface="+mn-lt"/>
                <a:ea typeface="ＭＳ Ｐゴシック"/>
                <a:cs typeface="ＭＳ Ｐゴシック"/>
              </a:rPr>
              <a:t>Προϊόντα εναλλακτικού ματίσματος </a:t>
            </a:r>
            <a:r>
              <a:rPr lang="el-GR" sz="1100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AR</a:t>
            </a:r>
            <a:r>
              <a:rPr lang="el-GR" sz="1100" baseline="30000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2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995988" y="2395538"/>
            <a:ext cx="1244600" cy="26193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100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Μεταλλάξεις AR</a:t>
            </a:r>
            <a:r>
              <a:rPr lang="el-GR" sz="1100" baseline="30000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638925" y="4803775"/>
            <a:ext cx="1371600" cy="60007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100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Αλληλεπιδράσεις στη μεταγωγή σημάτων</a:t>
            </a:r>
            <a:r>
              <a:rPr lang="el-GR" sz="1100" baseline="30000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1,2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490913" y="5049838"/>
            <a:ext cx="2143125" cy="26193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100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Αύξηση συμπαραγόντων AR</a:t>
            </a:r>
            <a:r>
              <a:rPr lang="el-GR" sz="1100" baseline="30000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1,2</a:t>
            </a:r>
          </a:p>
        </p:txBody>
      </p:sp>
      <p:pic>
        <p:nvPicPr>
          <p:cNvPr id="31786" name="Picture 17" descr="wo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 rot="1560000">
            <a:off x="1749425" y="4156075"/>
            <a:ext cx="531813" cy="17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87" name="Picture 17" descr="wo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 rot="720000">
            <a:off x="2738438" y="4479925"/>
            <a:ext cx="530225" cy="17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88" name="Picture 17" descr="wo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 rot="2941928">
            <a:off x="3074193" y="3717132"/>
            <a:ext cx="531813" cy="17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89" name="Picture 17" descr="wo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 rot="2880000">
            <a:off x="2409825" y="2982913"/>
            <a:ext cx="530225" cy="17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90" name="Picture 22" descr="wo.png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4433888" y="2076450"/>
            <a:ext cx="1778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91" name="Picture 22" descr="wo.png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4464050" y="3048000"/>
            <a:ext cx="1778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92" name="Picture 17" descr="wo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 rot="18240000" flipH="1">
            <a:off x="5403850" y="3622676"/>
            <a:ext cx="530225" cy="17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93" name="Picture 17" descr="wo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 rot="18335074" flipH="1">
            <a:off x="5994400" y="2867026"/>
            <a:ext cx="530225" cy="17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94" name="Picture 18" descr="Untitled-11.png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 rot="3300000">
            <a:off x="7354887" y="3425826"/>
            <a:ext cx="385763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95" name="Picture 1" descr="moon.png"/>
          <p:cNvPicPr>
            <a:picLocks noChangeAspect="1"/>
          </p:cNvPicPr>
          <p:nvPr/>
        </p:nvPicPr>
        <p:blipFill>
          <a:blip r:embed="rId20"/>
          <a:srcRect b="28650"/>
          <a:stretch>
            <a:fillRect/>
          </a:stretch>
        </p:blipFill>
        <p:spPr bwMode="auto">
          <a:xfrm>
            <a:off x="4083050" y="2892425"/>
            <a:ext cx="279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96" name="Picture 1" descr="moon.png"/>
          <p:cNvPicPr>
            <a:picLocks noChangeAspect="1"/>
          </p:cNvPicPr>
          <p:nvPr/>
        </p:nvPicPr>
        <p:blipFill>
          <a:blip r:embed="rId21"/>
          <a:srcRect b="28650"/>
          <a:stretch>
            <a:fillRect/>
          </a:stretch>
        </p:blipFill>
        <p:spPr bwMode="auto">
          <a:xfrm rot="1860000">
            <a:off x="4546600" y="2682875"/>
            <a:ext cx="279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97" name="Picture 1" descr="moon.png"/>
          <p:cNvPicPr>
            <a:picLocks noChangeAspect="1"/>
          </p:cNvPicPr>
          <p:nvPr/>
        </p:nvPicPr>
        <p:blipFill>
          <a:blip r:embed="rId22"/>
          <a:srcRect l="28650"/>
          <a:stretch>
            <a:fillRect/>
          </a:stretch>
        </p:blipFill>
        <p:spPr bwMode="auto">
          <a:xfrm>
            <a:off x="4906963" y="2487613"/>
            <a:ext cx="244475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98" name="Picture 1" descr="moon.png"/>
          <p:cNvPicPr>
            <a:picLocks noChangeAspect="1"/>
          </p:cNvPicPr>
          <p:nvPr/>
        </p:nvPicPr>
        <p:blipFill>
          <a:blip r:embed="rId23"/>
          <a:srcRect t="28650"/>
          <a:stretch>
            <a:fillRect/>
          </a:stretch>
        </p:blipFill>
        <p:spPr bwMode="auto">
          <a:xfrm>
            <a:off x="3916363" y="2362200"/>
            <a:ext cx="279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99" name="Picture 1" descr="moon.png"/>
          <p:cNvPicPr>
            <a:picLocks noChangeAspect="1"/>
          </p:cNvPicPr>
          <p:nvPr/>
        </p:nvPicPr>
        <p:blipFill>
          <a:blip r:embed="rId21"/>
          <a:srcRect b="28650"/>
          <a:stretch>
            <a:fillRect/>
          </a:stretch>
        </p:blipFill>
        <p:spPr bwMode="auto">
          <a:xfrm>
            <a:off x="4711700" y="2208213"/>
            <a:ext cx="279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1800" name="Group 64"/>
          <p:cNvGrpSpPr>
            <a:grpSpLocks/>
          </p:cNvGrpSpPr>
          <p:nvPr/>
        </p:nvGrpSpPr>
        <p:grpSpPr bwMode="auto">
          <a:xfrm>
            <a:off x="5786438" y="3167063"/>
            <a:ext cx="414337" cy="404812"/>
            <a:chOff x="3629" y="2650"/>
            <a:chExt cx="288" cy="281"/>
          </a:xfrm>
        </p:grpSpPr>
        <p:pic>
          <p:nvPicPr>
            <p:cNvPr id="31805" name="Picture 14" descr="ball.png"/>
            <p:cNvPicPr>
              <a:picLocks noChangeAspect="1"/>
            </p:cNvPicPr>
            <p:nvPr/>
          </p:nvPicPr>
          <p:blipFill>
            <a:blip r:embed="rId24"/>
            <a:srcRect/>
            <a:stretch>
              <a:fillRect/>
            </a:stretch>
          </p:blipFill>
          <p:spPr bwMode="auto">
            <a:xfrm>
              <a:off x="3629" y="2708"/>
              <a:ext cx="181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806" name="Picture 66" descr="wobble2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 rot="811828">
              <a:off x="3641" y="2650"/>
              <a:ext cx="276" cy="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Isosceles Triangle 22"/>
            <p:cNvSpPr/>
            <p:nvPr/>
          </p:nvSpPr>
          <p:spPr bwMode="auto">
            <a:xfrm>
              <a:off x="3664" y="2747"/>
              <a:ext cx="87" cy="75"/>
            </a:xfrm>
            <a:prstGeom prst="triangle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D1D4D3"/>
                </a:gs>
              </a:gsLst>
              <a:lin ang="0" scaled="1"/>
              <a:tileRect/>
            </a:gra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 dirty="0">
                <a:solidFill>
                  <a:srgbClr val="000000"/>
                </a:solidFill>
                <a:latin typeface="+mn-lt"/>
                <a:ea typeface="ＭＳ Ｐゴシック" pitchFamily="-96" charset="-128"/>
                <a:cs typeface="ＭＳ Ｐゴシック" charset="0"/>
              </a:endParaRPr>
            </a:p>
          </p:txBody>
        </p:sp>
      </p:grpSp>
      <p:sp>
        <p:nvSpPr>
          <p:cNvPr id="31801" name="Rectangle 63"/>
          <p:cNvSpPr>
            <a:spLocks noChangeArrowheads="1"/>
          </p:cNvSpPr>
          <p:nvPr/>
        </p:nvSpPr>
        <p:spPr bwMode="auto">
          <a:xfrm>
            <a:off x="0" y="6286500"/>
            <a:ext cx="8662988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r>
              <a:rPr lang="el-GR" sz="1000"/>
              <a:t>AR</a:t>
            </a:r>
            <a:r>
              <a:rPr lang="en-US" sz="1000"/>
              <a:t> </a:t>
            </a:r>
            <a:r>
              <a:rPr lang="el-GR" sz="1000"/>
              <a:t>=</a:t>
            </a:r>
            <a:r>
              <a:rPr lang="en-US" sz="1000"/>
              <a:t> </a:t>
            </a:r>
            <a:r>
              <a:rPr lang="el-GR" sz="1000"/>
              <a:t>υποδοχέας ανδρογόνων. DHT</a:t>
            </a:r>
            <a:r>
              <a:rPr lang="en-US" sz="1000"/>
              <a:t> </a:t>
            </a:r>
            <a:r>
              <a:rPr lang="el-GR" sz="1000"/>
              <a:t>=</a:t>
            </a:r>
            <a:r>
              <a:rPr lang="en-US" sz="1000"/>
              <a:t> </a:t>
            </a:r>
            <a:r>
              <a:rPr lang="el-GR" sz="1000"/>
              <a:t>διϋδροτεστοστερόνη. ERK=εξωκυττάρια κινάση ρυθμιζόμενη από σήματα. </a:t>
            </a:r>
            <a:br>
              <a:rPr lang="el-GR" sz="1000"/>
            </a:br>
            <a:r>
              <a:rPr lang="el-GR" sz="1000"/>
              <a:t>mTOR=στόχος της ραπαμυκίνης στα θηλαστικά. PI3K=φωσφατιδυλινοσιτόλη-3</a:t>
            </a:r>
            <a:r>
              <a:rPr lang="en-US" sz="1000"/>
              <a:t> </a:t>
            </a:r>
            <a:r>
              <a:rPr lang="el-GR" sz="1000"/>
              <a:t>κινάση. T</a:t>
            </a:r>
            <a:r>
              <a:rPr lang="en-US" sz="1000"/>
              <a:t> </a:t>
            </a:r>
            <a:r>
              <a:rPr lang="el-GR" sz="1000"/>
              <a:t>=</a:t>
            </a:r>
            <a:r>
              <a:rPr lang="en-US" sz="1000"/>
              <a:t> </a:t>
            </a:r>
            <a:r>
              <a:rPr lang="el-GR" sz="1000"/>
              <a:t>τεστοστερόνη.</a:t>
            </a:r>
          </a:p>
          <a:p>
            <a:r>
              <a:rPr lang="el-GR" sz="1000"/>
              <a:t>1. Heinlein CA, Chang C. Endocr Rev 2004;25: 276–308; 2. Hu R et al. Expert Rev Endocrinol Metab 2010;5:753–64.</a:t>
            </a:r>
          </a:p>
        </p:txBody>
      </p:sp>
      <p:sp>
        <p:nvSpPr>
          <p:cNvPr id="31802" name="Title 6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mtClean="0"/>
              <a:t>Μηχανισμοί εξέλιξης σε </a:t>
            </a:r>
            <a:r>
              <a:rPr lang="en-GB" smtClean="0"/>
              <a:t>CRPC</a:t>
            </a:r>
            <a:endParaRPr lang="en-US" smtClean="0"/>
          </a:p>
        </p:txBody>
      </p:sp>
      <p:pic>
        <p:nvPicPr>
          <p:cNvPr id="31803" name="Εικόνα 3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1036638" y="5538788"/>
            <a:ext cx="5638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09" name="Picture 65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1640.WAV"/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423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8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80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lnSpc>
                <a:spcPct val="85000"/>
              </a:lnSpc>
            </a:pPr>
            <a:r>
              <a:rPr lang="el-GR" sz="3200" b="1" smtClean="0">
                <a:solidFill>
                  <a:srgbClr val="C0311A"/>
                </a:solidFill>
                <a:latin typeface="Arial" charset="0"/>
              </a:rPr>
              <a:t>Μηχανισμός δράσης</a:t>
            </a:r>
          </a:p>
        </p:txBody>
      </p:sp>
      <p:sp>
        <p:nvSpPr>
          <p:cNvPr id="3379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6075" indent="-346075" eaLnBrk="1" hangingPunct="1">
              <a:spcBef>
                <a:spcPts val="438"/>
              </a:spcBef>
              <a:buClr>
                <a:srgbClr val="333333"/>
              </a:buClr>
            </a:pPr>
            <a:r>
              <a:rPr lang="el-GR" sz="1800" smtClean="0">
                <a:solidFill>
                  <a:srgbClr val="333333"/>
                </a:solidFill>
                <a:latin typeface="Arial" charset="0"/>
              </a:rPr>
              <a:t>Η </a:t>
            </a:r>
            <a:r>
              <a:rPr lang="en-GB" sz="1800" smtClean="0">
                <a:solidFill>
                  <a:srgbClr val="333333"/>
                </a:solidFill>
                <a:latin typeface="Arial" charset="0"/>
              </a:rPr>
              <a:t>enzalutamide</a:t>
            </a:r>
            <a:r>
              <a:rPr lang="el-GR" sz="1800" smtClean="0">
                <a:solidFill>
                  <a:srgbClr val="333333"/>
                </a:solidFill>
                <a:latin typeface="Arial" charset="0"/>
              </a:rPr>
              <a:t> στοχεύει άμεσα τους AR και ασκεί τις επιδράσεις </a:t>
            </a:r>
            <a:r>
              <a:rPr lang="el-GR" sz="1800" smtClean="0">
                <a:latin typeface="Arial" charset="0"/>
              </a:rPr>
              <a:t>της </a:t>
            </a:r>
            <a:br>
              <a:rPr lang="el-GR" sz="1800" smtClean="0">
                <a:latin typeface="Arial" charset="0"/>
              </a:rPr>
            </a:br>
            <a:r>
              <a:rPr lang="el-GR" sz="1800" smtClean="0">
                <a:solidFill>
                  <a:srgbClr val="333333"/>
                </a:solidFill>
                <a:latin typeface="Arial" charset="0"/>
              </a:rPr>
              <a:t>σε τρία βασικά στάδια του σηματοδοτικού μονοπατιού των AR.</a:t>
            </a:r>
            <a:r>
              <a:rPr lang="el-GR" sz="1800" baseline="30000" smtClean="0">
                <a:solidFill>
                  <a:srgbClr val="333333"/>
                </a:solidFill>
                <a:latin typeface="Arial" charset="0"/>
              </a:rPr>
              <a:t>1,2</a:t>
            </a:r>
          </a:p>
          <a:p>
            <a:pPr marL="346075" indent="-346075" eaLnBrk="1" hangingPunct="1">
              <a:spcBef>
                <a:spcPts val="438"/>
              </a:spcBef>
            </a:pPr>
            <a:endParaRPr lang="el-GR" sz="1800" smtClean="0"/>
          </a:p>
        </p:txBody>
      </p:sp>
      <p:pic>
        <p:nvPicPr>
          <p:cNvPr id="5" name="Picture 28" descr="nuec.png"/>
          <p:cNvPicPr>
            <a:picLocks noChangeAspect="1"/>
          </p:cNvPicPr>
          <p:nvPr/>
        </p:nvPicPr>
        <p:blipFill>
          <a:blip r:embed="rId3"/>
          <a:srcRect l="19048" t="15656"/>
          <a:stretch>
            <a:fillRect/>
          </a:stretch>
        </p:blipFill>
        <p:spPr bwMode="auto">
          <a:xfrm>
            <a:off x="758825" y="1974850"/>
            <a:ext cx="8002588" cy="4443413"/>
          </a:xfrm>
          <a:prstGeom prst="rect">
            <a:avLst/>
          </a:prstGeom>
          <a:noFill/>
          <a:ln w="9525">
            <a:solidFill>
              <a:srgbClr val="BFBFBF"/>
            </a:solidFill>
            <a:miter lim="800000"/>
            <a:headEnd/>
            <a:tailEnd/>
          </a:ln>
          <a:effectLst>
            <a:outerShdw dist="38100" dir="2700000" algn="tl" rotWithShape="0">
              <a:srgbClr val="808080">
                <a:alpha val="39998"/>
              </a:srgbClr>
            </a:outerShdw>
          </a:effectLst>
        </p:spPr>
      </p:pic>
      <p:sp>
        <p:nvSpPr>
          <p:cNvPr id="33796" name="TextBox 83"/>
          <p:cNvSpPr txBox="1">
            <a:spLocks noChangeArrowheads="1"/>
          </p:cNvSpPr>
          <p:nvPr/>
        </p:nvSpPr>
        <p:spPr bwMode="auto">
          <a:xfrm>
            <a:off x="5434013" y="6026150"/>
            <a:ext cx="11715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1600" b="1">
                <a:solidFill>
                  <a:srgbClr val="FFFFFF"/>
                </a:solidFill>
              </a:rPr>
              <a:t>ΠΥΡΗΝΑΣ</a:t>
            </a:r>
          </a:p>
        </p:txBody>
      </p:sp>
      <p:sp>
        <p:nvSpPr>
          <p:cNvPr id="33797" name="TextBox 84"/>
          <p:cNvSpPr txBox="1">
            <a:spLocks noChangeArrowheads="1"/>
          </p:cNvSpPr>
          <p:nvPr/>
        </p:nvSpPr>
        <p:spPr bwMode="auto">
          <a:xfrm>
            <a:off x="4367213" y="2609850"/>
            <a:ext cx="202088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1600" b="1">
                <a:solidFill>
                  <a:srgbClr val="FFFFFF"/>
                </a:solidFill>
              </a:rPr>
              <a:t>ΚΥΤΤΑΡΟΠΛΑΣΜΑ</a:t>
            </a:r>
          </a:p>
        </p:txBody>
      </p:sp>
      <p:pic>
        <p:nvPicPr>
          <p:cNvPr id="33798" name="Picture 25" descr="dn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4588" y="5694363"/>
            <a:ext cx="21113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26" descr="white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53175" y="4570413"/>
            <a:ext cx="774700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27" descr="white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27875" y="4718050"/>
            <a:ext cx="7715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Oval 16"/>
          <p:cNvSpPr/>
          <p:nvPr/>
        </p:nvSpPr>
        <p:spPr bwMode="auto">
          <a:xfrm>
            <a:off x="8077200" y="5505450"/>
            <a:ext cx="193675" cy="1476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l-GR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8205788" y="5307013"/>
            <a:ext cx="192087" cy="147637"/>
          </a:xfrm>
          <a:prstGeom prst="ellipse">
            <a:avLst/>
          </a:prstGeom>
          <a:solidFill>
            <a:srgbClr val="FF505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l-GR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8335963" y="5505450"/>
            <a:ext cx="192087" cy="147638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l-GR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3804" name="Picture 6" descr="white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67050" y="4583113"/>
            <a:ext cx="8413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5" name="Rounded Rectangle 29"/>
          <p:cNvSpPr>
            <a:spLocks noChangeArrowheads="1"/>
          </p:cNvSpPr>
          <p:nvPr/>
        </p:nvSpPr>
        <p:spPr bwMode="auto">
          <a:xfrm>
            <a:off x="2238375" y="4741863"/>
            <a:ext cx="1231900" cy="365125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r>
              <a:rPr lang="el-GR" sz="1200" b="1">
                <a:solidFill>
                  <a:schemeClr val="bg1"/>
                </a:solidFill>
              </a:rPr>
              <a:t>Enzalutamide</a:t>
            </a:r>
          </a:p>
        </p:txBody>
      </p:sp>
      <p:sp>
        <p:nvSpPr>
          <p:cNvPr id="32" name="TextBox 48"/>
          <p:cNvSpPr txBox="1">
            <a:spLocks noChangeArrowheads="1"/>
          </p:cNvSpPr>
          <p:nvPr/>
        </p:nvSpPr>
        <p:spPr bwMode="auto">
          <a:xfrm>
            <a:off x="3552825" y="4786313"/>
            <a:ext cx="428625" cy="2619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100" b="1" dirty="0">
                <a:latin typeface="Arial"/>
                <a:ea typeface="+mn-ea"/>
                <a:cs typeface="Arial"/>
              </a:rPr>
              <a:t>AR</a:t>
            </a:r>
          </a:p>
        </p:txBody>
      </p:sp>
      <p:pic>
        <p:nvPicPr>
          <p:cNvPr id="33807" name="Picture 104" descr="grey arrow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982027">
            <a:off x="2300288" y="4090988"/>
            <a:ext cx="113506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Multiply 33"/>
          <p:cNvSpPr/>
          <p:nvPr/>
        </p:nvSpPr>
        <p:spPr bwMode="auto">
          <a:xfrm>
            <a:off x="2773363" y="4000500"/>
            <a:ext cx="398462" cy="598488"/>
          </a:xfrm>
          <a:prstGeom prst="mathMultiply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l-GR" sz="1200" dirty="0">
              <a:solidFill>
                <a:srgbClr val="000000"/>
              </a:solidFill>
              <a:latin typeface="+mn-lt"/>
              <a:ea typeface="ＭＳ Ｐゴシック" pitchFamily="-96" charset="-128"/>
              <a:cs typeface="+mn-cs"/>
            </a:endParaRPr>
          </a:p>
        </p:txBody>
      </p:sp>
      <p:grpSp>
        <p:nvGrpSpPr>
          <p:cNvPr id="33809" name="Group 97"/>
          <p:cNvGrpSpPr>
            <a:grpSpLocks/>
          </p:cNvGrpSpPr>
          <p:nvPr/>
        </p:nvGrpSpPr>
        <p:grpSpPr bwMode="auto">
          <a:xfrm rot="1436664">
            <a:off x="4500563" y="4022725"/>
            <a:ext cx="1135062" cy="598488"/>
            <a:chOff x="963227" y="3341364"/>
            <a:chExt cx="1420371" cy="748822"/>
          </a:xfrm>
        </p:grpSpPr>
        <p:pic>
          <p:nvPicPr>
            <p:cNvPr id="33834" name="Picture 98" descr="grey arrow.pn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963227" y="3536516"/>
              <a:ext cx="1420371" cy="457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" name="Multiply 40"/>
            <p:cNvSpPr/>
            <p:nvPr/>
          </p:nvSpPr>
          <p:spPr bwMode="auto">
            <a:xfrm>
              <a:off x="1430355" y="3340762"/>
              <a:ext cx="498621" cy="748821"/>
            </a:xfrm>
            <a:prstGeom prst="mathMultiply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 sz="1200" dirty="0">
                <a:latin typeface="+mn-lt"/>
                <a:ea typeface="ＭＳ Ｐゴシック" pitchFamily="-96" charset="-128"/>
                <a:cs typeface="+mn-cs"/>
              </a:endParaRPr>
            </a:p>
          </p:txBody>
        </p:sp>
      </p:grpSp>
      <p:pic>
        <p:nvPicPr>
          <p:cNvPr id="33810" name="Picture 6" descr="white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78288" y="4005263"/>
            <a:ext cx="8413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4535488" y="4257675"/>
            <a:ext cx="428625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b="1" dirty="0">
                <a:latin typeface="Arial"/>
                <a:ea typeface="+mn-ea"/>
                <a:cs typeface="Arial"/>
              </a:rPr>
              <a:t>AR</a:t>
            </a:r>
          </a:p>
        </p:txBody>
      </p:sp>
      <p:sp>
        <p:nvSpPr>
          <p:cNvPr id="33812" name="Rounded Rectangle 43"/>
          <p:cNvSpPr>
            <a:spLocks noChangeArrowheads="1"/>
          </p:cNvSpPr>
          <p:nvPr/>
        </p:nvSpPr>
        <p:spPr bwMode="auto">
          <a:xfrm>
            <a:off x="4964113" y="3795713"/>
            <a:ext cx="1230312" cy="365125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r>
              <a:rPr lang="el-GR" sz="1200" b="1">
                <a:solidFill>
                  <a:schemeClr val="bg1"/>
                </a:solidFill>
              </a:rPr>
              <a:t>Enzalutamide</a:t>
            </a:r>
          </a:p>
        </p:txBody>
      </p:sp>
      <p:pic>
        <p:nvPicPr>
          <p:cNvPr id="33813" name="Picture 10" descr="ball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20900" y="3802063"/>
            <a:ext cx="4651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14" name="Rounded Rectangle 46"/>
          <p:cNvSpPr>
            <a:spLocks noChangeArrowheads="1"/>
          </p:cNvSpPr>
          <p:nvPr/>
        </p:nvSpPr>
        <p:spPr bwMode="auto">
          <a:xfrm>
            <a:off x="5895975" y="5280025"/>
            <a:ext cx="1231900" cy="365125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r>
              <a:rPr lang="el-GR" sz="1200" b="1">
                <a:solidFill>
                  <a:schemeClr val="bg1"/>
                </a:solidFill>
              </a:rPr>
              <a:t>Enzalutamide</a:t>
            </a:r>
          </a:p>
        </p:txBody>
      </p:sp>
      <p:grpSp>
        <p:nvGrpSpPr>
          <p:cNvPr id="33815" name="Group 97"/>
          <p:cNvGrpSpPr>
            <a:grpSpLocks noChangeAspect="1"/>
          </p:cNvGrpSpPr>
          <p:nvPr/>
        </p:nvGrpSpPr>
        <p:grpSpPr bwMode="auto">
          <a:xfrm rot="1436664">
            <a:off x="6888163" y="5126038"/>
            <a:ext cx="965200" cy="509587"/>
            <a:chOff x="963227" y="3341364"/>
            <a:chExt cx="1420371" cy="748822"/>
          </a:xfrm>
        </p:grpSpPr>
        <p:pic>
          <p:nvPicPr>
            <p:cNvPr id="33832" name="Picture 98" descr="grey arrow.pn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963227" y="3536516"/>
              <a:ext cx="1420371" cy="457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" name="Multiply 49"/>
            <p:cNvSpPr/>
            <p:nvPr/>
          </p:nvSpPr>
          <p:spPr bwMode="auto">
            <a:xfrm>
              <a:off x="1428664" y="3341602"/>
              <a:ext cx="499933" cy="748823"/>
            </a:xfrm>
            <a:prstGeom prst="mathMultiply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 sz="1200" dirty="0">
                <a:latin typeface="+mn-lt"/>
                <a:ea typeface="ＭＳ Ｐゴシック" pitchFamily="-96" charset="-128"/>
                <a:cs typeface="+mn-cs"/>
              </a:endParaRPr>
            </a:p>
          </p:txBody>
        </p:sp>
      </p:grpSp>
      <p:sp>
        <p:nvSpPr>
          <p:cNvPr id="52" name="TextBox 62"/>
          <p:cNvSpPr txBox="1">
            <a:spLocks noChangeArrowheads="1"/>
          </p:cNvSpPr>
          <p:nvPr/>
        </p:nvSpPr>
        <p:spPr bwMode="auto">
          <a:xfrm>
            <a:off x="2339975" y="3595688"/>
            <a:ext cx="2247900" cy="501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210312" indent="-21031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200" b="1">
                <a:latin typeface="Arial"/>
                <a:ea typeface="+mn-ea"/>
                <a:cs typeface="Arial"/>
              </a:rPr>
              <a:t>1. </a:t>
            </a:r>
            <a:r>
              <a:rPr lang="el-GR" sz="1200" b="1" dirty="0">
                <a:latin typeface="Arial"/>
                <a:ea typeface="+mn-ea"/>
                <a:cs typeface="Arial"/>
              </a:rPr>
              <a:t>Αναστέλλει τη σύνδεση ανδρογόνων στους AR</a:t>
            </a:r>
          </a:p>
        </p:txBody>
      </p:sp>
      <p:sp>
        <p:nvSpPr>
          <p:cNvPr id="53" name="TextBox 63"/>
          <p:cNvSpPr txBox="1">
            <a:spLocks noChangeArrowheads="1"/>
          </p:cNvSpPr>
          <p:nvPr/>
        </p:nvSpPr>
        <p:spPr bwMode="auto">
          <a:xfrm>
            <a:off x="4587875" y="3305175"/>
            <a:ext cx="2397125" cy="5048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210312" indent="-21031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200" b="1">
                <a:latin typeface="Arial"/>
                <a:ea typeface="+mn-ea"/>
                <a:cs typeface="Arial"/>
              </a:rPr>
              <a:t>2. </a:t>
            </a:r>
            <a:r>
              <a:rPr lang="el-GR" sz="1200" b="1" dirty="0">
                <a:latin typeface="Arial"/>
                <a:ea typeface="+mn-ea"/>
                <a:cs typeface="Arial"/>
              </a:rPr>
              <a:t>Αποτρέπει την πυρηνική μετατόπιση των AR</a:t>
            </a:r>
          </a:p>
        </p:txBody>
      </p:sp>
      <p:sp>
        <p:nvSpPr>
          <p:cNvPr id="54" name="TextBox 64"/>
          <p:cNvSpPr txBox="1">
            <a:spLocks noChangeArrowheads="1"/>
          </p:cNvSpPr>
          <p:nvPr/>
        </p:nvSpPr>
        <p:spPr bwMode="auto">
          <a:xfrm>
            <a:off x="6843713" y="3595688"/>
            <a:ext cx="2101850" cy="98266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9388" indent="-1793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200" b="1" dirty="0">
                <a:latin typeface="Arial"/>
                <a:ea typeface="+mn-ea"/>
                <a:cs typeface="Arial"/>
              </a:rPr>
              <a:t>3.	Μειώνει την πρόσδεση των AR στο DNA παρεμποδίζοντας</a:t>
            </a:r>
            <a:br>
              <a:rPr lang="el-GR" sz="1200" b="1" dirty="0">
                <a:latin typeface="Arial"/>
                <a:ea typeface="+mn-ea"/>
                <a:cs typeface="Arial"/>
              </a:rPr>
            </a:br>
            <a:r>
              <a:rPr lang="el-GR" sz="1200" b="1" dirty="0">
                <a:latin typeface="Arial"/>
                <a:ea typeface="+mn-ea"/>
                <a:cs typeface="Arial"/>
              </a:rPr>
              <a:t>τη ρύθμιση της γονιδιακής έκφρασης</a:t>
            </a:r>
            <a:br>
              <a:rPr lang="el-GR" sz="1200" b="1" dirty="0">
                <a:latin typeface="Arial"/>
                <a:ea typeface="+mn-ea"/>
                <a:cs typeface="Arial"/>
              </a:rPr>
            </a:br>
            <a:endParaRPr lang="el-GR" sz="1200" b="1" dirty="0">
              <a:latin typeface="Arial"/>
              <a:ea typeface="+mn-ea"/>
              <a:cs typeface="Arial"/>
            </a:endParaRPr>
          </a:p>
        </p:txBody>
      </p:sp>
      <p:sp>
        <p:nvSpPr>
          <p:cNvPr id="33819" name="TextBox 54"/>
          <p:cNvSpPr txBox="1">
            <a:spLocks noChangeArrowheads="1"/>
          </p:cNvSpPr>
          <p:nvPr/>
        </p:nvSpPr>
        <p:spPr bwMode="auto">
          <a:xfrm>
            <a:off x="0" y="6445250"/>
            <a:ext cx="73596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r>
              <a:rPr lang="el-GR" sz="1000">
                <a:ea typeface="MS PGothic" pitchFamily="34" charset="-128"/>
              </a:rPr>
              <a:t>AR=υποδοχέας ανδρογόνων. DHEA=δεϋδροεπιανδροστερόνη. DHT=διϋδροτεστοστερόνη</a:t>
            </a:r>
            <a:r>
              <a:rPr lang="el-GR" sz="1000" i="1">
                <a:ea typeface="MS PGothic" pitchFamily="34" charset="-128"/>
              </a:rPr>
              <a:t>.</a:t>
            </a:r>
          </a:p>
          <a:p>
            <a:r>
              <a:rPr lang="el-GR" sz="1000"/>
              <a:t>1. Tran C, </a:t>
            </a:r>
            <a:r>
              <a:rPr lang="el-GR" sz="1000" i="1"/>
              <a:t>et al. Science </a:t>
            </a:r>
            <a:r>
              <a:rPr lang="el-GR" sz="1000"/>
              <a:t>2009;324:787–90; 2. Hu R, </a:t>
            </a:r>
            <a:r>
              <a:rPr lang="el-GR" sz="1000" i="1"/>
              <a:t>et al. Expert Rev Endocrinol Metab </a:t>
            </a:r>
            <a:r>
              <a:rPr lang="el-GR" sz="1000"/>
              <a:t>2010;5:753–64.</a:t>
            </a:r>
          </a:p>
        </p:txBody>
      </p:sp>
      <p:grpSp>
        <p:nvGrpSpPr>
          <p:cNvPr id="33820" name="Group 65"/>
          <p:cNvGrpSpPr>
            <a:grpSpLocks noChangeAspect="1"/>
          </p:cNvGrpSpPr>
          <p:nvPr/>
        </p:nvGrpSpPr>
        <p:grpSpPr bwMode="auto">
          <a:xfrm>
            <a:off x="755650" y="2060575"/>
            <a:ext cx="1693863" cy="1706563"/>
            <a:chOff x="755424" y="1982486"/>
            <a:chExt cx="1942067" cy="1956870"/>
          </a:xfrm>
        </p:grpSpPr>
        <p:sp>
          <p:nvSpPr>
            <p:cNvPr id="56" name="Rectangle 55"/>
            <p:cNvSpPr/>
            <p:nvPr/>
          </p:nvSpPr>
          <p:spPr bwMode="auto">
            <a:xfrm>
              <a:off x="755424" y="3316798"/>
              <a:ext cx="1190357" cy="282153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l-GR" sz="1000" dirty="0">
                  <a:solidFill>
                    <a:srgbClr val="4B4B4B"/>
                  </a:solidFill>
                  <a:latin typeface="Arial"/>
                  <a:cs typeface="Arial"/>
                </a:rPr>
                <a:t>Τεστοστερόνη</a:t>
              </a:r>
            </a:p>
          </p:txBody>
        </p:sp>
        <p:pic>
          <p:nvPicPr>
            <p:cNvPr id="33823" name="Picture 24" descr="brain.png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505109" y="1982486"/>
              <a:ext cx="627239" cy="692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24" name="Picture 26" descr="adren.png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179181" y="2531406"/>
              <a:ext cx="493164" cy="470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25" name="Picture 31" descr="arrow.png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393309" y="2413781"/>
              <a:ext cx="220717" cy="235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26" name="Picture 32" descr="arrow.png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 flipH="1">
              <a:off x="2101039" y="2426478"/>
              <a:ext cx="220717" cy="235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27" name="Picture 29" descr="arrow2.png"/>
            <p:cNvPicPr>
              <a:picLocks noChangeAspect="1"/>
            </p:cNvPicPr>
            <p:nvPr/>
          </p:nvPicPr>
          <p:blipFill>
            <a:blip r:embed="rId13"/>
            <a:srcRect t="32133"/>
            <a:stretch>
              <a:fillRect/>
            </a:stretch>
          </p:blipFill>
          <p:spPr bwMode="auto">
            <a:xfrm>
              <a:off x="1029106" y="2955048"/>
              <a:ext cx="703650" cy="426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28" name="Picture 30" descr="arrow2.png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 flipH="1">
              <a:off x="1946542" y="2937308"/>
              <a:ext cx="448363" cy="3823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29" name="Picture 2" descr="arrow3.png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 rot="-1680000">
              <a:off x="1853423" y="3238462"/>
              <a:ext cx="220641" cy="7008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830" name="Rectangle 54"/>
            <p:cNvSpPr>
              <a:spLocks noChangeArrowheads="1"/>
            </p:cNvSpPr>
            <p:nvPr/>
          </p:nvSpPr>
          <p:spPr bwMode="auto">
            <a:xfrm>
              <a:off x="2077756" y="3234902"/>
              <a:ext cx="619735" cy="282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457200"/>
              <a:r>
                <a:rPr lang="el-GR" sz="1000">
                  <a:solidFill>
                    <a:srgbClr val="4B4B4B"/>
                  </a:solidFill>
                  <a:ea typeface="MS PGothic" pitchFamily="34" charset="-128"/>
                </a:rPr>
                <a:t>DHEA</a:t>
              </a:r>
            </a:p>
          </p:txBody>
        </p:sp>
        <p:pic>
          <p:nvPicPr>
            <p:cNvPr id="33831" name="Picture 25" descr="TESTI.png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916531" y="2256946"/>
              <a:ext cx="540317" cy="9078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3837" name="Picture 45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399.WAV"/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415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8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83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34818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15888"/>
            <a:ext cx="7599363" cy="571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7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1983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163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8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82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Titre 1"/>
          <p:cNvSpPr>
            <a:spLocks noGrp="1"/>
          </p:cNvSpPr>
          <p:nvPr>
            <p:ph type="title" idx="4294967295"/>
          </p:nvPr>
        </p:nvSpPr>
        <p:spPr>
          <a:xfrm>
            <a:off x="328613" y="304800"/>
            <a:ext cx="8815387" cy="609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dirty="0" err="1"/>
              <a:t>Abiraterone</a:t>
            </a:r>
            <a:r>
              <a:rPr lang="en-GB" sz="2800" dirty="0"/>
              <a:t>: CYP17 blockade inhibits </a:t>
            </a:r>
            <a:br>
              <a:rPr lang="en-GB" sz="2800" dirty="0"/>
            </a:br>
            <a:r>
              <a:rPr lang="en-GB" sz="2800" dirty="0"/>
              <a:t>androgen synthesis</a:t>
            </a:r>
            <a:endParaRPr lang="fr-FR" sz="2800" dirty="0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031" t="14098" r="7031" b="7777"/>
          <a:stretch>
            <a:fillRect/>
          </a:stretch>
        </p:blipFill>
        <p:spPr>
          <a:xfrm>
            <a:off x="0" y="1495425"/>
            <a:ext cx="8786813" cy="4992688"/>
          </a:xfrm>
        </p:spPr>
      </p:pic>
      <p:sp>
        <p:nvSpPr>
          <p:cNvPr id="35843" name="Espace réservé du pied de page 3"/>
          <p:cNvSpPr txBox="1">
            <a:spLocks noGrp="1"/>
          </p:cNvSpPr>
          <p:nvPr/>
        </p:nvSpPr>
        <p:spPr bwMode="auto">
          <a:xfrm>
            <a:off x="515938" y="6416675"/>
            <a:ext cx="596106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457200"/>
            <a:endParaRPr lang="fr-FR" sz="11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844" name="Espace réservé du numéro de diapositive 4"/>
          <p:cNvSpPr txBox="1">
            <a:spLocks noGrp="1"/>
          </p:cNvSpPr>
          <p:nvPr/>
        </p:nvSpPr>
        <p:spPr bwMode="auto">
          <a:xfrm>
            <a:off x="8610600" y="6416675"/>
            <a:ext cx="457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defTabSz="457200"/>
            <a:endParaRPr lang="fr-FR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845" name="Text Box 6"/>
          <p:cNvSpPr txBox="1">
            <a:spLocks noChangeArrowheads="1"/>
          </p:cNvSpPr>
          <p:nvPr/>
        </p:nvSpPr>
        <p:spPr bwMode="auto">
          <a:xfrm>
            <a:off x="68263" y="1484313"/>
            <a:ext cx="542925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</a:pPr>
            <a:endParaRPr lang="fr-FR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5846" name="Rectangle 3"/>
          <p:cNvSpPr>
            <a:spLocks noChangeArrowheads="1"/>
          </p:cNvSpPr>
          <p:nvPr/>
        </p:nvSpPr>
        <p:spPr bwMode="auto">
          <a:xfrm>
            <a:off x="5192713" y="6434138"/>
            <a:ext cx="37719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defTabSz="457200"/>
            <a:r>
              <a:rPr lang="nl-NL" sz="1400" i="1">
                <a:solidFill>
                  <a:srgbClr val="00335A"/>
                </a:solidFill>
                <a:latin typeface="Calibri" pitchFamily="34" charset="0"/>
              </a:rPr>
              <a:t>Fizazi</a:t>
            </a:r>
            <a:r>
              <a:rPr lang="en-CA" sz="1400" i="1">
                <a:solidFill>
                  <a:srgbClr val="00335A"/>
                </a:solidFill>
                <a:latin typeface="Calibri" pitchFamily="34" charset="0"/>
              </a:rPr>
              <a:t>. ECCO-ESMO 2009; Teaching Lecture</a:t>
            </a:r>
          </a:p>
        </p:txBody>
      </p:sp>
      <p:sp>
        <p:nvSpPr>
          <p:cNvPr id="431112" name="Text Box 8"/>
          <p:cNvSpPr txBox="1">
            <a:spLocks noChangeArrowheads="1"/>
          </p:cNvSpPr>
          <p:nvPr/>
        </p:nvSpPr>
        <p:spPr bwMode="auto">
          <a:xfrm>
            <a:off x="2843213" y="4149725"/>
            <a:ext cx="2305050" cy="454025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  <a:latin typeface="Calibri" pitchFamily="34" charset="0"/>
              </a:rPr>
              <a:t>    abiraterone</a:t>
            </a:r>
            <a:endParaRPr lang="nl-NL" sz="2000" b="1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35850" name="Picture 10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659.WAV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491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8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31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31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850"/>
                </p:tgtEl>
              </p:cMediaNode>
            </p:audio>
          </p:childTnLst>
        </p:cTn>
      </p:par>
    </p:tnLst>
    <p:bldLst>
      <p:bldP spid="4311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mtClean="0"/>
              <a:t>Ενδείξεις ορμονοθεραπείας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dirty="0"/>
              <a:t>Σε εντοπισμένη νόσο : </a:t>
            </a:r>
            <a:r>
              <a:rPr lang="en-US" dirty="0"/>
              <a:t>ADT </a:t>
            </a:r>
            <a:r>
              <a:rPr lang="el-GR" dirty="0"/>
              <a:t>μαζί με ακτινοθεραπεία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dirty="0"/>
              <a:t>Σε τοπικά προχωρημένη νόσο (Ν1):</a:t>
            </a:r>
            <a:r>
              <a:rPr lang="en-US" dirty="0"/>
              <a:t> ADT </a:t>
            </a:r>
            <a:r>
              <a:rPr lang="el-GR" dirty="0"/>
              <a:t>μαζί με ακτινοθεραπεία</a:t>
            </a:r>
            <a:r>
              <a:rPr lang="en-US" dirty="0"/>
              <a:t> </a:t>
            </a:r>
            <a:r>
              <a:rPr lang="el-GR" dirty="0"/>
              <a:t>ή μαζί με </a:t>
            </a:r>
            <a:r>
              <a:rPr lang="el-GR" dirty="0" err="1"/>
              <a:t>αμπιρατερόνη</a:t>
            </a:r>
            <a:endParaRPr lang="el-GR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dirty="0"/>
              <a:t>Σε βιοχημική υποτροπή </a:t>
            </a:r>
            <a:r>
              <a:rPr lang="el-GR" dirty="0" err="1"/>
              <a:t>ορμονοευαίσθητη</a:t>
            </a:r>
            <a:r>
              <a:rPr lang="el-GR" dirty="0"/>
              <a:t> Μ0 μετά από ολική </a:t>
            </a:r>
            <a:r>
              <a:rPr lang="el-GR" dirty="0" err="1"/>
              <a:t>προστατεκτομή</a:t>
            </a:r>
            <a:r>
              <a:rPr lang="el-GR" dirty="0"/>
              <a:t>: </a:t>
            </a:r>
            <a:r>
              <a:rPr lang="en-US" dirty="0"/>
              <a:t>ADT </a:t>
            </a:r>
            <a:r>
              <a:rPr lang="el-GR" dirty="0"/>
              <a:t>μαζί με </a:t>
            </a:r>
            <a:r>
              <a:rPr lang="en-US" dirty="0"/>
              <a:t>RT</a:t>
            </a:r>
            <a:r>
              <a:rPr lang="el-GR" dirty="0"/>
              <a:t> </a:t>
            </a:r>
            <a:r>
              <a:rPr lang="en-US" dirty="0"/>
              <a:t> </a:t>
            </a:r>
            <a:r>
              <a:rPr lang="el-GR" dirty="0"/>
              <a:t>ή μετά από </a:t>
            </a:r>
            <a:r>
              <a:rPr lang="en-US" dirty="0"/>
              <a:t>RT: ADT</a:t>
            </a:r>
            <a:endParaRPr lang="el-GR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dirty="0"/>
              <a:t>Σε μεταστατική νόσο </a:t>
            </a:r>
            <a:r>
              <a:rPr lang="el-GR" dirty="0" err="1"/>
              <a:t>ορμονοευαίσθητη</a:t>
            </a:r>
            <a:r>
              <a:rPr lang="el-GR" dirty="0"/>
              <a:t> : </a:t>
            </a:r>
            <a:r>
              <a:rPr lang="en-US" dirty="0"/>
              <a:t>ADT </a:t>
            </a:r>
            <a:r>
              <a:rPr lang="el-GR" dirty="0"/>
              <a:t>μαζί με </a:t>
            </a:r>
            <a:r>
              <a:rPr lang="el-GR" dirty="0" err="1"/>
              <a:t>δοσιταξέλη</a:t>
            </a:r>
            <a:r>
              <a:rPr lang="el-GR" dirty="0"/>
              <a:t> ή </a:t>
            </a:r>
            <a:r>
              <a:rPr lang="el-GR" dirty="0" err="1"/>
              <a:t>αμπιρατερόνη</a:t>
            </a:r>
            <a:endParaRPr lang="el-GR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dirty="0"/>
              <a:t>Σε </a:t>
            </a:r>
            <a:r>
              <a:rPr lang="el-GR" dirty="0" err="1"/>
              <a:t>ορμονοάντοχο</a:t>
            </a:r>
            <a:r>
              <a:rPr lang="el-GR" dirty="0"/>
              <a:t> Μ0: </a:t>
            </a:r>
            <a:r>
              <a:rPr lang="el-GR" dirty="0" err="1"/>
              <a:t>Απαλουταμίδη</a:t>
            </a:r>
            <a:r>
              <a:rPr lang="el-GR" dirty="0"/>
              <a:t> ή </a:t>
            </a:r>
            <a:r>
              <a:rPr lang="el-GR" dirty="0" err="1"/>
              <a:t>ενζελουταμίδη</a:t>
            </a:r>
            <a:endParaRPr lang="el-GR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dirty="0"/>
              <a:t>Σε </a:t>
            </a:r>
            <a:r>
              <a:rPr lang="el-GR" dirty="0" err="1"/>
              <a:t>ορμονοάντοχο</a:t>
            </a:r>
            <a:r>
              <a:rPr lang="el-GR" dirty="0"/>
              <a:t> Μ1: </a:t>
            </a:r>
            <a:r>
              <a:rPr lang="el-GR" dirty="0" err="1"/>
              <a:t>Απαλουταμίδη</a:t>
            </a:r>
            <a:r>
              <a:rPr lang="el-GR" dirty="0"/>
              <a:t> ή </a:t>
            </a:r>
            <a:r>
              <a:rPr lang="el-GR" dirty="0" err="1"/>
              <a:t>ενζελουταμίδη</a:t>
            </a:r>
            <a:r>
              <a:rPr lang="el-GR" dirty="0"/>
              <a:t> ή </a:t>
            </a:r>
            <a:r>
              <a:rPr lang="el-GR" dirty="0" err="1"/>
              <a:t>αμπιρατερόνη</a:t>
            </a:r>
            <a:endParaRPr lang="el-GR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l-GR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l-GR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l-GR" dirty="0"/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59175" y="5589588"/>
            <a:ext cx="4498975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6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1472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271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8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89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50" y="757238"/>
            <a:ext cx="8005763" cy="4191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/>
              <a:t>Καρκίνος μαστού</a:t>
            </a:r>
          </a:p>
        </p:txBody>
      </p:sp>
      <p:pic>
        <p:nvPicPr>
          <p:cNvPr id="40962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309688" y="1370013"/>
            <a:ext cx="6897687" cy="4357687"/>
          </a:xfrm>
        </p:spPr>
      </p:pic>
      <p:sp>
        <p:nvSpPr>
          <p:cNvPr id="40963" name="Θέση κειμένου 3"/>
          <p:cNvSpPr>
            <a:spLocks noGrp="1"/>
          </p:cNvSpPr>
          <p:nvPr>
            <p:ph type="body" sz="quarter" idx="13"/>
          </p:nvPr>
        </p:nvSpPr>
        <p:spPr>
          <a:xfrm>
            <a:off x="-15875" y="6573838"/>
            <a:ext cx="7427913" cy="269875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pic>
        <p:nvPicPr>
          <p:cNvPr id="40966" name="Picture 6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136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128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9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6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41986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41987" name="Εικόνα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8613"/>
            <a:ext cx="8334375" cy="620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6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049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152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9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99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43010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4" name="Picture 7">
            <a:extLst>
              <a:ext uri="{FF2B5EF4-FFF2-40B4-BE49-F238E27FC236}"/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735737"/>
            <a:ext cx="4921957" cy="4651439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43012" name="Εικόνα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43538" y="731838"/>
            <a:ext cx="3538537" cy="315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7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712.WAV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425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0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0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grpSp>
        <p:nvGrpSpPr>
          <p:cNvPr id="16386" name="Ομάδα 10"/>
          <p:cNvGrpSpPr>
            <a:grpSpLocks/>
          </p:cNvGrpSpPr>
          <p:nvPr/>
        </p:nvGrpSpPr>
        <p:grpSpPr bwMode="auto">
          <a:xfrm>
            <a:off x="1568450" y="908050"/>
            <a:ext cx="6172200" cy="3810000"/>
            <a:chOff x="1568152" y="1889160"/>
            <a:chExt cx="6172200" cy="3810000"/>
          </a:xfrm>
        </p:grpSpPr>
        <p:pic>
          <p:nvPicPr>
            <p:cNvPr id="16390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68152" y="1889160"/>
              <a:ext cx="6172200" cy="381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Oval 4"/>
            <p:cNvSpPr/>
            <p:nvPr/>
          </p:nvSpPr>
          <p:spPr>
            <a:xfrm>
              <a:off x="5233690" y="1889160"/>
              <a:ext cx="1655762" cy="431800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/>
            </a:p>
          </p:txBody>
        </p:sp>
        <p:sp>
          <p:nvSpPr>
            <p:cNvPr id="7" name="Oval 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276177" y="1916148"/>
              <a:ext cx="1655763" cy="433387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/>
            </a:p>
          </p:txBody>
        </p:sp>
      </p:grpSp>
      <p:pic>
        <p:nvPicPr>
          <p:cNvPr id="16387" name="Εικόνα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5175250"/>
            <a:ext cx="7467600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Τίτλος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16393" name="Picture 9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1074.WAV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88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3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39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44034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44035" name="Εικόνα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3" y="347663"/>
            <a:ext cx="8258175" cy="61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6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705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135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0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03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Εικόνα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19088"/>
            <a:ext cx="8382000" cy="621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533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291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0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06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46082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46083" name="Εικόνα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" y="247650"/>
            <a:ext cx="8115300" cy="636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6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044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646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60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08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47106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47107" name="Εικόνα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495300"/>
            <a:ext cx="79248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6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874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212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11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Εικόνα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4163" y="4183063"/>
            <a:ext cx="3527425" cy="267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0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3200" smtClean="0"/>
              <a:t>Είδη και μηχανισμοί δράσης ορμονοθεραπείας</a:t>
            </a:r>
          </a:p>
        </p:txBody>
      </p:sp>
      <p:sp>
        <p:nvSpPr>
          <p:cNvPr id="48131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48132" name="Εικόνα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2438" y="1484313"/>
            <a:ext cx="843915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6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519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476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81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13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50178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50179" name="Εικόνα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838" y="1052513"/>
            <a:ext cx="407670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Εικόνα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38688" y="1071563"/>
            <a:ext cx="4010025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6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80.WAV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356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0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18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51202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51203" name="Εικόνα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" y="395288"/>
            <a:ext cx="8172450" cy="606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5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090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340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2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20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52226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52227" name="Εικόνα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1025" y="433388"/>
            <a:ext cx="7981950" cy="599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5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950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285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22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229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53250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53251" name="Εικόνα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100"/>
            <a:ext cx="9144000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5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496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542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32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25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Τίτλος 1"/>
          <p:cNvSpPr>
            <a:spLocks noGrp="1"/>
          </p:cNvSpPr>
          <p:nvPr>
            <p:ph type="title"/>
          </p:nvPr>
        </p:nvSpPr>
        <p:spPr>
          <a:xfrm>
            <a:off x="457200" y="2719388"/>
            <a:ext cx="8229600" cy="1143000"/>
          </a:xfrm>
        </p:spPr>
        <p:txBody>
          <a:bodyPr/>
          <a:lstStyle/>
          <a:p>
            <a:pPr eaLnBrk="1" hangingPunct="1"/>
            <a:r>
              <a:rPr lang="el-GR" smtClean="0"/>
              <a:t>Ευχαριστώ πολύ</a:t>
            </a:r>
          </a:p>
        </p:txBody>
      </p:sp>
      <p:sp>
        <p:nvSpPr>
          <p:cNvPr id="54274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54276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478.WAV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38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42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27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mtClean="0"/>
              <a:t>Καρκίνος προστάτη</a:t>
            </a:r>
          </a:p>
        </p:txBody>
      </p:sp>
      <p:sp>
        <p:nvSpPr>
          <p:cNvPr id="17410" name="Θέση περιεχομένου 5"/>
          <p:cNvSpPr>
            <a:spLocks noGrp="1"/>
          </p:cNvSpPr>
          <p:nvPr>
            <p:ph idx="1"/>
          </p:nvPr>
        </p:nvSpPr>
        <p:spPr>
          <a:xfrm>
            <a:off x="457200" y="1639888"/>
            <a:ext cx="8229600" cy="4525962"/>
          </a:xfrm>
        </p:spPr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17411" name="Εικόνα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0" y="1695450"/>
            <a:ext cx="6943725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1021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18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4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412875"/>
            <a:ext cx="830897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718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377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4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3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dirty="0">
                <a:solidFill>
                  <a:srgbClr val="C0311A"/>
                </a:solidFill>
              </a:rPr>
              <a:t>Ενδοκυττάριο σηματοδοτικό μονοπάτι των υποδοχέων των ανδρογόνων(AR</a:t>
            </a:r>
            <a:r>
              <a:rPr lang="el-GR" sz="3200" b="1" dirty="0">
                <a:solidFill>
                  <a:srgbClr val="C0311A"/>
                </a:solidFill>
                <a:latin typeface="Arial"/>
              </a:rPr>
              <a:t>)</a:t>
            </a:r>
          </a:p>
        </p:txBody>
      </p:sp>
      <p:sp>
        <p:nvSpPr>
          <p:cNvPr id="19458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6075" indent="-346075" eaLnBrk="1" hangingPunct="1">
              <a:spcBef>
                <a:spcPts val="475"/>
              </a:spcBef>
              <a:buClr>
                <a:srgbClr val="333333"/>
              </a:buClr>
            </a:pPr>
            <a:r>
              <a:rPr lang="el-GR" sz="1600" smtClean="0">
                <a:solidFill>
                  <a:srgbClr val="333333"/>
                </a:solidFill>
                <a:latin typeface="Arial" charset="0"/>
              </a:rPr>
              <a:t>Οι βιολογικές επιδράσεις των ανδρογόνων </a:t>
            </a:r>
            <a:r>
              <a:rPr lang="el-GR" sz="1600" smtClean="0">
                <a:latin typeface="Arial" charset="0"/>
              </a:rPr>
              <a:t>διαμ</a:t>
            </a:r>
            <a:r>
              <a:rPr lang="el-GR" sz="1600" smtClean="0">
                <a:solidFill>
                  <a:srgbClr val="333333"/>
                </a:solidFill>
                <a:latin typeface="Arial" charset="0"/>
              </a:rPr>
              <a:t>εσολαβούνται από τους υποδοχείς των ανδρογόνων και </a:t>
            </a:r>
            <a:r>
              <a:rPr lang="el-GR" sz="1600" smtClean="0">
                <a:solidFill>
                  <a:srgbClr val="333333"/>
                </a:solidFill>
              </a:rPr>
              <a:t>το σηματοδοτικό μονοπάτι των υποδοχέων των ανδρογόνων.</a:t>
            </a:r>
            <a:r>
              <a:rPr lang="el-GR" sz="1600" baseline="30000" smtClean="0">
                <a:solidFill>
                  <a:srgbClr val="333333"/>
                </a:solidFill>
                <a:latin typeface="Arial" charset="0"/>
              </a:rPr>
              <a:t>1</a:t>
            </a:r>
          </a:p>
          <a:p>
            <a:pPr marL="346075" indent="-346075" eaLnBrk="1" hangingPunct="1">
              <a:spcBef>
                <a:spcPct val="0"/>
              </a:spcBef>
            </a:pPr>
            <a:endParaRPr lang="el-GR" sz="1600" smtClean="0"/>
          </a:p>
        </p:txBody>
      </p:sp>
      <p:sp>
        <p:nvSpPr>
          <p:cNvPr id="19459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35F3BD5-2BDF-4310-8901-C720DF1007FA}" type="slidenum">
              <a:rPr lang="el-GR" sz="800" smtClean="0">
                <a:solidFill>
                  <a:srgbClr val="8F8F8F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l-GR" sz="800" smtClean="0">
              <a:solidFill>
                <a:srgbClr val="8F8F8F"/>
              </a:solidFill>
              <a:latin typeface="Arial" charset="0"/>
              <a:cs typeface="Arial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-6350" y="5992813"/>
            <a:ext cx="7088188" cy="86201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err="1">
                <a:latin typeface="Arial"/>
                <a:ea typeface="MS PGothic"/>
                <a:cs typeface="Arial"/>
              </a:rPr>
              <a:t>AR=υποδοχέας</a:t>
            </a:r>
            <a:r>
              <a:rPr lang="el-GR" sz="1000">
                <a:latin typeface="Arial"/>
                <a:ea typeface="MS PGothic"/>
                <a:cs typeface="Arial"/>
              </a:rPr>
              <a:t> ανδρογόνων. DHEA=δεϋδροεπιανδροστερόνη. DHT=διϋδροτεστοστερόνη.</a:t>
            </a:r>
            <a:endParaRPr lang="el-GR" sz="1000" dirty="0">
              <a:latin typeface="Arial"/>
              <a:ea typeface="MS PGothic"/>
              <a:cs typeface="Arial"/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Arial"/>
              <a:buAutoNum type="arabicPeriod"/>
              <a:defRPr/>
            </a:pPr>
            <a:r>
              <a:rPr lang="el-GR" sz="1000" dirty="0">
                <a:latin typeface="Arial"/>
                <a:cs typeface="Arial"/>
              </a:rPr>
              <a:t>Hu R, </a:t>
            </a:r>
            <a:r>
              <a:rPr lang="el-GR" sz="1000" i="1" err="1">
                <a:latin typeface="Arial"/>
                <a:cs typeface="Arial"/>
              </a:rPr>
              <a:t>et</a:t>
            </a:r>
            <a:r>
              <a:rPr lang="el-GR" sz="1000" i="1">
                <a:latin typeface="Arial"/>
                <a:cs typeface="Arial"/>
              </a:rPr>
              <a:t> al. </a:t>
            </a:r>
            <a:r>
              <a:rPr lang="el-GR" sz="1000" i="1" dirty="0">
                <a:latin typeface="Arial"/>
                <a:cs typeface="Arial"/>
              </a:rPr>
              <a:t>Expert Rev Endocrinol </a:t>
            </a:r>
            <a:r>
              <a:rPr lang="el-GR" sz="1000" i="1" err="1">
                <a:latin typeface="Arial"/>
                <a:cs typeface="Arial"/>
              </a:rPr>
              <a:t>Metab</a:t>
            </a:r>
            <a:r>
              <a:rPr lang="el-GR" sz="1000" i="1">
                <a:latin typeface="Arial"/>
                <a:cs typeface="Arial"/>
              </a:rPr>
              <a:t> </a:t>
            </a:r>
            <a:r>
              <a:rPr lang="el-GR" sz="1000">
                <a:latin typeface="Arial"/>
                <a:cs typeface="Arial"/>
              </a:rPr>
              <a:t>2010;5:753–64. </a:t>
            </a:r>
            <a:endParaRPr lang="el-GR" sz="1000" dirty="0">
              <a:latin typeface="Arial"/>
              <a:cs typeface="Arial"/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Arial"/>
              <a:buAutoNum type="arabicPeriod"/>
              <a:defRPr/>
            </a:pPr>
            <a:r>
              <a:rPr lang="el-GR" sz="1000" dirty="0">
                <a:latin typeface="Arial"/>
                <a:ea typeface="MS PGothic"/>
                <a:cs typeface="Arial"/>
              </a:rPr>
              <a:t>Heinlein CA, </a:t>
            </a:r>
            <a:r>
              <a:rPr lang="el-GR" sz="1000" err="1">
                <a:latin typeface="Arial"/>
                <a:ea typeface="MS PGothic"/>
                <a:cs typeface="Arial"/>
              </a:rPr>
              <a:t>Chang</a:t>
            </a:r>
            <a:r>
              <a:rPr lang="el-GR" sz="1000">
                <a:latin typeface="Arial"/>
                <a:ea typeface="MS PGothic"/>
                <a:cs typeface="Arial"/>
              </a:rPr>
              <a:t> C. </a:t>
            </a:r>
            <a:r>
              <a:rPr lang="el-GR" sz="1000" i="1" dirty="0">
                <a:latin typeface="Arial"/>
                <a:ea typeface="MS PGothic"/>
                <a:cs typeface="Arial"/>
              </a:rPr>
              <a:t>Endocr </a:t>
            </a:r>
            <a:r>
              <a:rPr lang="el-GR" sz="1000" i="1" err="1">
                <a:latin typeface="Arial"/>
                <a:ea typeface="MS PGothic"/>
                <a:cs typeface="Arial"/>
              </a:rPr>
              <a:t>Rev</a:t>
            </a:r>
            <a:r>
              <a:rPr lang="el-GR" sz="1000" i="1">
                <a:latin typeface="Arial"/>
                <a:ea typeface="MS PGothic"/>
                <a:cs typeface="Arial"/>
              </a:rPr>
              <a:t> </a:t>
            </a:r>
            <a:r>
              <a:rPr lang="el-GR" sz="1000">
                <a:latin typeface="Arial"/>
                <a:ea typeface="MS PGothic"/>
                <a:cs typeface="Arial"/>
              </a:rPr>
              <a:t>2004;25:276–308.</a:t>
            </a:r>
            <a:endParaRPr lang="el-GR" sz="1000" dirty="0">
              <a:latin typeface="Arial"/>
              <a:ea typeface="MS PGothic"/>
              <a:cs typeface="Arial"/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Arial"/>
              <a:buAutoNum type="arabicPeriod"/>
              <a:defRPr/>
            </a:pPr>
            <a:r>
              <a:rPr lang="el-GR" sz="1000" dirty="0">
                <a:latin typeface="Arial"/>
                <a:ea typeface="MS PGothic"/>
                <a:cs typeface="Arial"/>
              </a:rPr>
              <a:t>Ryan  CJ, </a:t>
            </a:r>
            <a:r>
              <a:rPr lang="el-GR" sz="1000" err="1">
                <a:latin typeface="Arial"/>
                <a:ea typeface="MS PGothic"/>
                <a:cs typeface="Arial"/>
              </a:rPr>
              <a:t>Tindall</a:t>
            </a:r>
            <a:r>
              <a:rPr lang="el-GR" sz="1000">
                <a:latin typeface="Arial"/>
                <a:ea typeface="MS PGothic"/>
                <a:cs typeface="Arial"/>
              </a:rPr>
              <a:t> DJ. </a:t>
            </a:r>
            <a:r>
              <a:rPr lang="el-GR" sz="1000" i="1" dirty="0">
                <a:latin typeface="Arial"/>
                <a:ea typeface="MS PGothic"/>
                <a:cs typeface="Arial"/>
              </a:rPr>
              <a:t>J Clin </a:t>
            </a:r>
            <a:r>
              <a:rPr lang="el-GR" sz="1000" i="1" err="1">
                <a:latin typeface="Arial"/>
                <a:ea typeface="MS PGothic"/>
                <a:cs typeface="Arial"/>
              </a:rPr>
              <a:t>Oncol</a:t>
            </a:r>
            <a:r>
              <a:rPr lang="el-GR" sz="1000" i="1">
                <a:latin typeface="Arial"/>
                <a:ea typeface="MS PGothic"/>
                <a:cs typeface="Arial"/>
              </a:rPr>
              <a:t> </a:t>
            </a:r>
            <a:r>
              <a:rPr lang="el-GR" sz="1000">
                <a:latin typeface="Arial"/>
                <a:ea typeface="MS PGothic"/>
                <a:cs typeface="Arial"/>
              </a:rPr>
              <a:t>2011;29:3651–8.</a:t>
            </a:r>
            <a:endParaRPr lang="el-GR" sz="1000" dirty="0">
              <a:latin typeface="Arial"/>
              <a:ea typeface="MS PGothic"/>
              <a:cs typeface="Arial"/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Arial"/>
              <a:buAutoNum type="arabicPeriod"/>
              <a:defRPr/>
            </a:pPr>
            <a:r>
              <a:rPr lang="el-GR" sz="1000" dirty="0">
                <a:latin typeface="Arial"/>
                <a:ea typeface="MS PGothic"/>
                <a:cs typeface="Arial"/>
              </a:rPr>
              <a:t>Hou X, </a:t>
            </a:r>
            <a:r>
              <a:rPr lang="el-GR" sz="1000" err="1">
                <a:latin typeface="Arial"/>
                <a:ea typeface="MS PGothic"/>
                <a:cs typeface="Arial"/>
              </a:rPr>
              <a:t>Flaig</a:t>
            </a:r>
            <a:r>
              <a:rPr lang="el-GR" sz="1000">
                <a:latin typeface="Arial"/>
                <a:ea typeface="MS PGothic"/>
                <a:cs typeface="Arial"/>
              </a:rPr>
              <a:t> TW. </a:t>
            </a:r>
            <a:r>
              <a:rPr lang="el-GR" sz="1000" i="1" dirty="0">
                <a:latin typeface="Arial"/>
                <a:ea typeface="MS PGothic"/>
                <a:cs typeface="Arial"/>
              </a:rPr>
              <a:t>Adv </a:t>
            </a:r>
            <a:r>
              <a:rPr lang="el-GR" sz="1000" i="1" err="1">
                <a:latin typeface="Arial"/>
                <a:ea typeface="MS PGothic"/>
                <a:cs typeface="Arial"/>
              </a:rPr>
              <a:t>Urol</a:t>
            </a:r>
            <a:r>
              <a:rPr lang="el-GR" sz="1000" i="1">
                <a:latin typeface="Arial"/>
                <a:ea typeface="MS PGothic"/>
                <a:cs typeface="Arial"/>
              </a:rPr>
              <a:t> </a:t>
            </a:r>
            <a:r>
              <a:rPr lang="el-GR" sz="1000">
                <a:latin typeface="Arial"/>
                <a:ea typeface="MS PGothic"/>
                <a:cs typeface="Arial"/>
              </a:rPr>
              <a:t>2012;2012:978351. </a:t>
            </a:r>
            <a:endParaRPr lang="el-GR" sz="1000" dirty="0">
              <a:latin typeface="Arial"/>
              <a:ea typeface="MS PGothic"/>
              <a:cs typeface="Arial"/>
            </a:endParaRPr>
          </a:p>
        </p:txBody>
      </p:sp>
      <p:grpSp>
        <p:nvGrpSpPr>
          <p:cNvPr id="19461" name="Group 45"/>
          <p:cNvGrpSpPr>
            <a:grpSpLocks/>
          </p:cNvGrpSpPr>
          <p:nvPr/>
        </p:nvGrpSpPr>
        <p:grpSpPr bwMode="auto">
          <a:xfrm>
            <a:off x="755650" y="2141538"/>
            <a:ext cx="4783138" cy="3427412"/>
            <a:chOff x="1307017" y="2541903"/>
            <a:chExt cx="3830977" cy="3113856"/>
          </a:xfrm>
        </p:grpSpPr>
        <p:grpSp>
          <p:nvGrpSpPr>
            <p:cNvPr id="19487" name="Group 35"/>
            <p:cNvGrpSpPr>
              <a:grpSpLocks/>
            </p:cNvGrpSpPr>
            <p:nvPr/>
          </p:nvGrpSpPr>
          <p:grpSpPr bwMode="auto">
            <a:xfrm>
              <a:off x="1307017" y="2541903"/>
              <a:ext cx="3830977" cy="3113856"/>
              <a:chOff x="1679091" y="1887415"/>
              <a:chExt cx="5643153" cy="3796375"/>
            </a:xfrm>
          </p:grpSpPr>
          <p:pic>
            <p:nvPicPr>
              <p:cNvPr id="7" name="Picture 38" descr="nuec.png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680965" y="1887415"/>
                <a:ext cx="5467096" cy="3789341"/>
              </a:xfrm>
              <a:prstGeom prst="rect">
                <a:avLst/>
              </a:prstGeom>
              <a:noFill/>
              <a:ln w="9525">
                <a:solidFill>
                  <a:srgbClr val="A6A6A6"/>
                </a:solidFill>
                <a:miter lim="800000"/>
                <a:headEnd/>
                <a:tailEnd/>
              </a:ln>
              <a:effectLst>
                <a:outerShdw dist="38100" dir="2700000" algn="tl" rotWithShape="0">
                  <a:srgbClr val="808080">
                    <a:alpha val="39998"/>
                  </a:srgbClr>
                </a:outerShdw>
              </a:effectLst>
            </p:spPr>
          </p:pic>
          <p:sp>
            <p:nvSpPr>
              <p:cNvPr id="19493" name="TextBox 72"/>
              <p:cNvSpPr txBox="1">
                <a:spLocks noChangeArrowheads="1"/>
              </p:cNvSpPr>
              <p:nvPr/>
            </p:nvSpPr>
            <p:spPr bwMode="auto">
              <a:xfrm>
                <a:off x="3986170" y="4873690"/>
                <a:ext cx="427832" cy="2727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57200"/>
                <a:r>
                  <a:rPr lang="el-GR" sz="1000">
                    <a:solidFill>
                      <a:srgbClr val="000000"/>
                    </a:solidFill>
                    <a:ea typeface="MS PGothic" pitchFamily="34" charset="-128"/>
                  </a:rPr>
                  <a:t>AR</a:t>
                </a:r>
              </a:p>
            </p:txBody>
          </p:sp>
          <p:sp>
            <p:nvSpPr>
              <p:cNvPr id="19494" name="TextBox 84"/>
              <p:cNvSpPr txBox="1">
                <a:spLocks noChangeArrowheads="1"/>
              </p:cNvSpPr>
              <p:nvPr/>
            </p:nvSpPr>
            <p:spPr bwMode="auto">
              <a:xfrm>
                <a:off x="3315394" y="5359399"/>
                <a:ext cx="1587250" cy="2727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57200"/>
                <a:r>
                  <a:rPr lang="el-GR" sz="1000" b="1">
                    <a:solidFill>
                      <a:srgbClr val="FFFFFF"/>
                    </a:solidFill>
                    <a:ea typeface="MS PGothic" pitchFamily="34" charset="-128"/>
                  </a:rPr>
                  <a:t>ΚΥΤΤΑΡΟΠΛΑΣΜΑ</a:t>
                </a:r>
              </a:p>
            </p:txBody>
          </p:sp>
          <p:sp>
            <p:nvSpPr>
              <p:cNvPr id="10" name="Rectangle 9"/>
              <p:cNvSpPr/>
              <p:nvPr/>
            </p:nvSpPr>
            <p:spPr bwMode="auto">
              <a:xfrm>
                <a:off x="1679091" y="3380292"/>
                <a:ext cx="1299817" cy="272552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l-GR" sz="1000" dirty="0">
                    <a:solidFill>
                      <a:srgbClr val="4B4B4B"/>
                    </a:solidFill>
                    <a:latin typeface="Arial"/>
                    <a:cs typeface="Arial"/>
                  </a:rPr>
                  <a:t>Τεστοστερόνη</a:t>
                </a:r>
              </a:p>
            </p:txBody>
          </p:sp>
          <p:pic>
            <p:nvPicPr>
              <p:cNvPr id="19496" name="Picture 24" descr="brain.png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2563645" y="1901825"/>
                <a:ext cx="740080" cy="767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497" name="Picture 26" descr="adren.png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3358984" y="2509992"/>
                <a:ext cx="581885" cy="521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498" name="Picture 31" descr="arrow.png"/>
              <p:cNvPicPr>
                <a:picLocks noChangeAspect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2431732" y="2379671"/>
                <a:ext cx="260424" cy="260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499" name="Picture 32" descr="arrow.png"/>
              <p:cNvPicPr>
                <a:picLocks noChangeAspect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 flipH="1">
                <a:off x="3266783" y="2393738"/>
                <a:ext cx="260424" cy="260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500" name="Picture 29" descr="arrow2.png"/>
              <p:cNvPicPr>
                <a:picLocks noChangeAspect="1"/>
              </p:cNvPicPr>
              <p:nvPr/>
            </p:nvPicPr>
            <p:blipFill>
              <a:blip r:embed="rId9"/>
              <a:srcRect t="32133"/>
              <a:stretch>
                <a:fillRect/>
              </a:stretch>
            </p:blipFill>
            <p:spPr bwMode="auto">
              <a:xfrm>
                <a:off x="2002009" y="2979358"/>
                <a:ext cx="830237" cy="4728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501" name="Picture 30" descr="arrow2.png"/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 flipH="1">
                <a:off x="3084493" y="2959704"/>
                <a:ext cx="529024" cy="4235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502" name="Picture 2" descr="arrow3.png"/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-1680000">
                <a:off x="2974621" y="3293362"/>
                <a:ext cx="260335" cy="7765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503" name="Picture 52" descr="white.png"/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6376094" y="4102100"/>
                <a:ext cx="431800" cy="3603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504" name="Picture 54" descr="wo.png"/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 rot="2160000">
                <a:off x="3501131" y="4287838"/>
                <a:ext cx="647700" cy="2174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505" name="Picture 10" descr="ball.png"/>
              <p:cNvPicPr>
                <a:picLocks noChangeAspect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3426519" y="4046538"/>
                <a:ext cx="288925" cy="2873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506" name="Picture 55" descr="wo.png"/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 rot="180000">
                <a:off x="4626669" y="4708525"/>
                <a:ext cx="647700" cy="2174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507" name="Picture 57" descr="white.png"/>
              <p:cNvPicPr>
                <a:picLocks noChangeAspect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4074219" y="4549775"/>
                <a:ext cx="431800" cy="3603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4" name="Oval 23"/>
              <p:cNvSpPr/>
              <p:nvPr/>
            </p:nvSpPr>
            <p:spPr bwMode="auto">
              <a:xfrm>
                <a:off x="6850264" y="4219047"/>
                <a:ext cx="108630" cy="109021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l-GR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 bwMode="auto">
              <a:xfrm>
                <a:off x="6949529" y="4314001"/>
                <a:ext cx="106758" cy="107262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l-GR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9510" name="TextBox 74"/>
              <p:cNvSpPr txBox="1">
                <a:spLocks noChangeArrowheads="1"/>
              </p:cNvSpPr>
              <p:nvPr/>
            </p:nvSpPr>
            <p:spPr bwMode="auto">
              <a:xfrm>
                <a:off x="4725092" y="3411537"/>
                <a:ext cx="2597152" cy="2727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defTabSz="457200"/>
                <a:r>
                  <a:rPr lang="el-GR" sz="1000">
                    <a:ea typeface="MS PGothic" pitchFamily="34" charset="-128"/>
                  </a:rPr>
                  <a:t>Συν-ενεργοποιητές/συγκαταστολείς</a:t>
                </a:r>
              </a:p>
            </p:txBody>
          </p:sp>
          <p:sp>
            <p:nvSpPr>
              <p:cNvPr id="19511" name="TextBox 86"/>
              <p:cNvSpPr txBox="1">
                <a:spLocks noChangeArrowheads="1"/>
              </p:cNvSpPr>
              <p:nvPr/>
            </p:nvSpPr>
            <p:spPr bwMode="auto">
              <a:xfrm>
                <a:off x="4480458" y="4241800"/>
                <a:ext cx="978225" cy="4432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defTabSz="457200"/>
                <a:r>
                  <a:rPr lang="el-GR" sz="1000">
                    <a:ea typeface="MS PGothic" pitchFamily="34" charset="-128"/>
                  </a:rPr>
                  <a:t>Πυρηνική </a:t>
                </a:r>
              </a:p>
              <a:p>
                <a:pPr algn="ctr" defTabSz="457200"/>
                <a:r>
                  <a:rPr lang="el-GR" sz="1000">
                    <a:ea typeface="MS PGothic" pitchFamily="34" charset="-128"/>
                  </a:rPr>
                  <a:t>μετατόπιση</a:t>
                </a:r>
              </a:p>
            </p:txBody>
          </p:sp>
          <p:cxnSp>
            <p:nvCxnSpPr>
              <p:cNvPr id="19512" name="Straight Connector 44"/>
              <p:cNvCxnSpPr>
                <a:cxnSpLocks noChangeShapeType="1"/>
              </p:cNvCxnSpPr>
              <p:nvPr/>
            </p:nvCxnSpPr>
            <p:spPr bwMode="auto">
              <a:xfrm>
                <a:off x="6950769" y="3684588"/>
                <a:ext cx="0" cy="4318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med" len="med"/>
              </a:ln>
            </p:spPr>
          </p:cxnSp>
          <p:sp>
            <p:nvSpPr>
              <p:cNvPr id="19513" name="Rectangle 54"/>
              <p:cNvSpPr>
                <a:spLocks noChangeArrowheads="1"/>
              </p:cNvSpPr>
              <p:nvPr/>
            </p:nvSpPr>
            <p:spPr bwMode="auto">
              <a:xfrm>
                <a:off x="3088581" y="3411538"/>
                <a:ext cx="637777" cy="2727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defTabSz="457200"/>
                <a:r>
                  <a:rPr lang="el-GR" sz="1000">
                    <a:solidFill>
                      <a:srgbClr val="4B4B4B"/>
                    </a:solidFill>
                    <a:ea typeface="MS PGothic" pitchFamily="34" charset="-128"/>
                  </a:rPr>
                  <a:t>DHEA</a:t>
                </a:r>
              </a:p>
            </p:txBody>
          </p:sp>
          <p:sp>
            <p:nvSpPr>
              <p:cNvPr id="19514" name="TextBox 78"/>
              <p:cNvSpPr txBox="1">
                <a:spLocks noChangeArrowheads="1"/>
              </p:cNvSpPr>
              <p:nvPr/>
            </p:nvSpPr>
            <p:spPr bwMode="auto">
              <a:xfrm>
                <a:off x="5553244" y="5145881"/>
                <a:ext cx="1182493" cy="2727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57200"/>
                <a:r>
                  <a:rPr lang="el-GR" sz="1000" b="1">
                    <a:ea typeface="MS PGothic" pitchFamily="34" charset="-128"/>
                  </a:rPr>
                  <a:t>ΜΕΤΑΓΡΑΦΗ</a:t>
                </a:r>
              </a:p>
            </p:txBody>
          </p:sp>
          <p:sp>
            <p:nvSpPr>
              <p:cNvPr id="19515" name="TextBox 83"/>
              <p:cNvSpPr txBox="1">
                <a:spLocks noChangeArrowheads="1"/>
              </p:cNvSpPr>
              <p:nvPr/>
            </p:nvSpPr>
            <p:spPr bwMode="auto">
              <a:xfrm>
                <a:off x="5279617" y="5410994"/>
                <a:ext cx="947962" cy="2727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57200"/>
                <a:r>
                  <a:rPr lang="el-GR" sz="1000" b="1">
                    <a:solidFill>
                      <a:srgbClr val="FFFFFF"/>
                    </a:solidFill>
                    <a:ea typeface="MS PGothic" pitchFamily="34" charset="-128"/>
                  </a:rPr>
                  <a:t>ΠΥΡΗΝΑΣ</a:t>
                </a:r>
              </a:p>
            </p:txBody>
          </p:sp>
          <p:pic>
            <p:nvPicPr>
              <p:cNvPr id="19516" name="Picture 11" descr="white.png"/>
              <p:cNvPicPr>
                <a:picLocks noChangeAspect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5813017" y="4164806"/>
                <a:ext cx="431800" cy="3603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517" name="Picture 25" descr="TESTI.png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1869181" y="2205908"/>
                <a:ext cx="637521" cy="10058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9488" name="TextBox 73"/>
            <p:cNvSpPr txBox="1">
              <a:spLocks noChangeArrowheads="1"/>
            </p:cNvSpPr>
            <p:nvPr/>
          </p:nvSpPr>
          <p:spPr bwMode="auto">
            <a:xfrm>
              <a:off x="2624239" y="4134756"/>
              <a:ext cx="1031315" cy="2237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/>
              <a:r>
                <a:rPr lang="el-GR" sz="1000">
                  <a:ea typeface="MS PGothic" pitchFamily="34" charset="-128"/>
                </a:rPr>
                <a:t>Τεστοστερόνη/DHT</a:t>
              </a:r>
            </a:p>
          </p:txBody>
        </p:sp>
        <p:pic>
          <p:nvPicPr>
            <p:cNvPr id="19489" name="Picture 9" descr="wo.png"/>
            <p:cNvPicPr>
              <a:picLocks noChangeAspect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 rot="4620000">
              <a:off x="4224957" y="4857884"/>
              <a:ext cx="508000" cy="169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90" name="Picture 6" descr="dna.png"/>
            <p:cNvPicPr>
              <a:picLocks noChangeAspect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3937069" y="4630079"/>
              <a:ext cx="1020947" cy="311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" name="Oval 44"/>
            <p:cNvSpPr/>
            <p:nvPr/>
          </p:nvSpPr>
          <p:spPr bwMode="auto">
            <a:xfrm>
              <a:off x="4794694" y="4509156"/>
              <a:ext cx="94090" cy="131246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6" name="Group 50"/>
          <p:cNvGrpSpPr>
            <a:grpSpLocks/>
          </p:cNvGrpSpPr>
          <p:nvPr/>
        </p:nvGrpSpPr>
        <p:grpSpPr bwMode="auto">
          <a:xfrm>
            <a:off x="5991225" y="2100263"/>
            <a:ext cx="2519363" cy="1917700"/>
            <a:chOff x="5990490" y="2367986"/>
            <a:chExt cx="2520464" cy="1917331"/>
          </a:xfrm>
        </p:grpSpPr>
        <p:grpSp>
          <p:nvGrpSpPr>
            <p:cNvPr id="19481" name="Group 37"/>
            <p:cNvGrpSpPr>
              <a:grpSpLocks/>
            </p:cNvGrpSpPr>
            <p:nvPr/>
          </p:nvGrpSpPr>
          <p:grpSpPr bwMode="auto">
            <a:xfrm>
              <a:off x="5990490" y="2367986"/>
              <a:ext cx="2520464" cy="1917331"/>
              <a:chOff x="6243066" y="2505822"/>
              <a:chExt cx="2550293" cy="2339031"/>
            </a:xfrm>
          </p:grpSpPr>
          <p:sp>
            <p:nvSpPr>
              <p:cNvPr id="2" name="Content Placeholder 3"/>
              <p:cNvSpPr txBox="1">
                <a:spLocks/>
              </p:cNvSpPr>
              <p:nvPr/>
            </p:nvSpPr>
            <p:spPr bwMode="auto">
              <a:xfrm>
                <a:off x="6243066" y="2505822"/>
                <a:ext cx="2550293" cy="2339031"/>
              </a:xfrm>
              <a:prstGeom prst="roundRect">
                <a:avLst>
                  <a:gd name="adj" fmla="val 10853"/>
                </a:avLst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114300" indent="-342900" defTabSz="725488" fontAlgn="auto">
                  <a:spcBef>
                    <a:spcPts val="0"/>
                  </a:spcBef>
                  <a:spcAft>
                    <a:spcPts val="600"/>
                  </a:spcAft>
                  <a:defRPr/>
                </a:pPr>
                <a:endParaRPr lang="el-GR" sz="2400" b="1" dirty="0">
                  <a:solidFill>
                    <a:srgbClr val="FFC000"/>
                  </a:solidFill>
                  <a:ea typeface="Verdana" pitchFamily="34" charset="0"/>
                  <a:cs typeface="Verdana" pitchFamily="34" charset="0"/>
                </a:endParaRPr>
              </a:p>
            </p:txBody>
          </p:sp>
          <p:sp>
            <p:nvSpPr>
              <p:cNvPr id="19486" name="TextBox 39"/>
              <p:cNvSpPr txBox="1">
                <a:spLocks noChangeArrowheads="1"/>
              </p:cNvSpPr>
              <p:nvPr/>
            </p:nvSpPr>
            <p:spPr bwMode="auto">
              <a:xfrm>
                <a:off x="6243067" y="2608968"/>
                <a:ext cx="2550292" cy="5181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342900" indent="-342900" algn="ctr">
                  <a:lnSpc>
                    <a:spcPct val="120000"/>
                  </a:lnSpc>
                </a:pPr>
                <a:endParaRPr lang="el-GR">
                  <a:latin typeface="Calibri" pitchFamily="34" charset="0"/>
                </a:endParaRPr>
              </a:p>
            </p:txBody>
          </p:sp>
        </p:grpSp>
        <p:sp>
          <p:nvSpPr>
            <p:cNvPr id="3" name="TextBox 47"/>
            <p:cNvSpPr txBox="1"/>
            <p:nvPr/>
          </p:nvSpPr>
          <p:spPr>
            <a:xfrm>
              <a:off x="5990490" y="2501310"/>
              <a:ext cx="2520464" cy="159989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l-GR" sz="1400" b="1" dirty="0">
                  <a:solidFill>
                    <a:schemeClr val="bg1"/>
                  </a:solidFill>
                  <a:latin typeface="+mj-lt"/>
                  <a:cs typeface="+mn-cs"/>
                </a:rPr>
                <a:t>Ο φυσιολογικός προστάτης εξαρτάται από το σηματοδοτικό μονοπάτι των υποδοχέων των ανδρογόνων για τη λειτουργία και </a:t>
              </a:r>
              <a:r>
                <a:rPr lang="el-GR" sz="1400" b="1">
                  <a:solidFill>
                    <a:schemeClr val="bg1"/>
                  </a:solidFill>
                  <a:latin typeface="+mj-lt"/>
                  <a:cs typeface="+mn-cs"/>
                </a:rPr>
                <a:t>ανάπτυξή του.</a:t>
              </a:r>
              <a:r>
                <a:rPr lang="el-GR" sz="1400" b="1" baseline="30000">
                  <a:solidFill>
                    <a:schemeClr val="bg1"/>
                  </a:solidFill>
                  <a:latin typeface="+mj-lt"/>
                  <a:cs typeface="+mn-cs"/>
                </a:rPr>
                <a:t>2</a:t>
              </a:r>
              <a:endParaRPr lang="el-GR" sz="1400" b="1" baseline="30000" dirty="0">
                <a:solidFill>
                  <a:schemeClr val="bg1"/>
                </a:solidFill>
                <a:latin typeface="+mj-lt"/>
                <a:cs typeface="+mn-cs"/>
              </a:endParaRPr>
            </a:p>
          </p:txBody>
        </p:sp>
      </p:grpSp>
      <p:grpSp>
        <p:nvGrpSpPr>
          <p:cNvPr id="35" name="Group 46"/>
          <p:cNvGrpSpPr>
            <a:grpSpLocks/>
          </p:cNvGrpSpPr>
          <p:nvPr/>
        </p:nvGrpSpPr>
        <p:grpSpPr bwMode="auto">
          <a:xfrm>
            <a:off x="5961063" y="4100513"/>
            <a:ext cx="2549525" cy="1570037"/>
            <a:chOff x="6494586" y="2316867"/>
            <a:chExt cx="2550293" cy="1875150"/>
          </a:xfrm>
        </p:grpSpPr>
        <p:sp>
          <p:nvSpPr>
            <p:cNvPr id="4" name="Content Placeholder 3"/>
            <p:cNvSpPr txBox="1">
              <a:spLocks/>
            </p:cNvSpPr>
            <p:nvPr/>
          </p:nvSpPr>
          <p:spPr bwMode="auto">
            <a:xfrm>
              <a:off x="6494586" y="2373235"/>
              <a:ext cx="2550293" cy="1741564"/>
            </a:xfrm>
            <a:prstGeom prst="roundRect">
              <a:avLst>
                <a:gd name="adj" fmla="val 10853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114300" indent="-342900" defTabSz="725488" fontAlgn="auto">
                <a:spcBef>
                  <a:spcPts val="0"/>
                </a:spcBef>
                <a:spcAft>
                  <a:spcPts val="600"/>
                </a:spcAft>
                <a:defRPr/>
              </a:pPr>
              <a:endParaRPr lang="el-GR" sz="2400" b="1" dirty="0">
                <a:solidFill>
                  <a:srgbClr val="FFC000"/>
                </a:solidFill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9480" name="TextBox 49"/>
            <p:cNvSpPr txBox="1">
              <a:spLocks noChangeArrowheads="1"/>
            </p:cNvSpPr>
            <p:nvPr/>
          </p:nvSpPr>
          <p:spPr bwMode="auto">
            <a:xfrm>
              <a:off x="6494586" y="2316867"/>
              <a:ext cx="2550293" cy="1875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l-GR" sz="1600" b="1">
                  <a:solidFill>
                    <a:schemeClr val="bg1"/>
                  </a:solidFill>
                </a:rPr>
                <a:t>Ο καρκίνος του προστάτη επάγεται επίσης από το σηματοδοτικό μονοπάτι των υποδοχέων των ανδρογόνων.</a:t>
              </a:r>
              <a:r>
                <a:rPr lang="el-GR" sz="1600" b="1" baseline="30000">
                  <a:solidFill>
                    <a:schemeClr val="bg1"/>
                  </a:solidFill>
                </a:rPr>
                <a:t>3,4</a:t>
              </a:r>
            </a:p>
          </p:txBody>
        </p:sp>
      </p:grpSp>
      <p:grpSp>
        <p:nvGrpSpPr>
          <p:cNvPr id="8" name="Group 50"/>
          <p:cNvGrpSpPr>
            <a:grpSpLocks/>
          </p:cNvGrpSpPr>
          <p:nvPr/>
        </p:nvGrpSpPr>
        <p:grpSpPr bwMode="auto">
          <a:xfrm>
            <a:off x="5970588" y="2076450"/>
            <a:ext cx="2519362" cy="1917700"/>
            <a:chOff x="5990490" y="2367986"/>
            <a:chExt cx="2520464" cy="1917331"/>
          </a:xfrm>
        </p:grpSpPr>
        <p:grpSp>
          <p:nvGrpSpPr>
            <p:cNvPr id="19471" name="Group 37"/>
            <p:cNvGrpSpPr>
              <a:grpSpLocks/>
            </p:cNvGrpSpPr>
            <p:nvPr/>
          </p:nvGrpSpPr>
          <p:grpSpPr bwMode="auto">
            <a:xfrm>
              <a:off x="5990490" y="2367986"/>
              <a:ext cx="2520464" cy="1917331"/>
              <a:chOff x="6243066" y="2505822"/>
              <a:chExt cx="2550293" cy="2339031"/>
            </a:xfrm>
          </p:grpSpPr>
          <p:sp>
            <p:nvSpPr>
              <p:cNvPr id="39" name="Content Placeholder 3"/>
              <p:cNvSpPr txBox="1">
                <a:spLocks/>
              </p:cNvSpPr>
              <p:nvPr/>
            </p:nvSpPr>
            <p:spPr bwMode="auto">
              <a:xfrm>
                <a:off x="6243066" y="2505822"/>
                <a:ext cx="2550293" cy="2339031"/>
              </a:xfrm>
              <a:prstGeom prst="roundRect">
                <a:avLst>
                  <a:gd name="adj" fmla="val 10853"/>
                </a:avLst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114300" indent="-342900" defTabSz="725488" fontAlgn="auto">
                  <a:spcBef>
                    <a:spcPts val="0"/>
                  </a:spcBef>
                  <a:spcAft>
                    <a:spcPts val="600"/>
                  </a:spcAft>
                  <a:defRPr/>
                </a:pPr>
                <a:endParaRPr lang="el-GR" sz="2400" b="1" dirty="0">
                  <a:solidFill>
                    <a:srgbClr val="FFC000"/>
                  </a:solidFill>
                  <a:ea typeface="Verdana" pitchFamily="34" charset="0"/>
                  <a:cs typeface="Verdana" pitchFamily="34" charset="0"/>
                </a:endParaRPr>
              </a:p>
            </p:txBody>
          </p:sp>
          <p:sp>
            <p:nvSpPr>
              <p:cNvPr id="19476" name="TextBox 39"/>
              <p:cNvSpPr txBox="1">
                <a:spLocks noChangeArrowheads="1"/>
              </p:cNvSpPr>
              <p:nvPr/>
            </p:nvSpPr>
            <p:spPr bwMode="auto">
              <a:xfrm>
                <a:off x="6243067" y="2608968"/>
                <a:ext cx="2550292" cy="5181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342900" indent="-342900" algn="ctr">
                  <a:lnSpc>
                    <a:spcPct val="120000"/>
                  </a:lnSpc>
                </a:pPr>
                <a:endParaRPr lang="el-GR">
                  <a:latin typeface="Calibri" pitchFamily="34" charset="0"/>
                </a:endParaRPr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5990490" y="2501310"/>
              <a:ext cx="2520464" cy="159989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l-GR" sz="1400" b="1" dirty="0">
                  <a:solidFill>
                    <a:schemeClr val="bg1"/>
                  </a:solidFill>
                  <a:latin typeface="+mj-lt"/>
                  <a:cs typeface="+mn-cs"/>
                </a:rPr>
                <a:t>Ο φυσιολογικός προστάτης εξαρτάται από το σηματοδοτικό μονοπάτι των υποδοχέων των ανδρογόνων για τη λειτουργία και </a:t>
              </a:r>
              <a:r>
                <a:rPr lang="el-GR" sz="1400" b="1">
                  <a:solidFill>
                    <a:schemeClr val="bg1"/>
                  </a:solidFill>
                  <a:latin typeface="+mj-lt"/>
                  <a:cs typeface="+mn-cs"/>
                </a:rPr>
                <a:t>ανάπτυξή του.</a:t>
              </a:r>
              <a:r>
                <a:rPr lang="el-GR" sz="1400" b="1" baseline="30000">
                  <a:solidFill>
                    <a:schemeClr val="bg1"/>
                  </a:solidFill>
                  <a:latin typeface="+mj-lt"/>
                  <a:cs typeface="+mn-cs"/>
                </a:rPr>
                <a:t>2</a:t>
              </a:r>
              <a:endParaRPr lang="el-GR" sz="1400" b="1" baseline="30000" dirty="0">
                <a:solidFill>
                  <a:schemeClr val="bg1"/>
                </a:solidFill>
                <a:latin typeface="+mj-lt"/>
                <a:cs typeface="+mn-cs"/>
              </a:endParaRPr>
            </a:p>
          </p:txBody>
        </p:sp>
      </p:grpSp>
      <p:grpSp>
        <p:nvGrpSpPr>
          <p:cNvPr id="9" name="Group 46"/>
          <p:cNvGrpSpPr>
            <a:grpSpLocks/>
          </p:cNvGrpSpPr>
          <p:nvPr/>
        </p:nvGrpSpPr>
        <p:grpSpPr bwMode="auto">
          <a:xfrm>
            <a:off x="5940425" y="4076700"/>
            <a:ext cx="2549525" cy="1570038"/>
            <a:chOff x="6494586" y="2316867"/>
            <a:chExt cx="2550293" cy="1875150"/>
          </a:xfrm>
        </p:grpSpPr>
        <p:sp>
          <p:nvSpPr>
            <p:cNvPr id="49" name="Content Placeholder 3"/>
            <p:cNvSpPr txBox="1">
              <a:spLocks/>
            </p:cNvSpPr>
            <p:nvPr/>
          </p:nvSpPr>
          <p:spPr bwMode="auto">
            <a:xfrm>
              <a:off x="6494586" y="2373235"/>
              <a:ext cx="2550293" cy="1741564"/>
            </a:xfrm>
            <a:prstGeom prst="roundRect">
              <a:avLst>
                <a:gd name="adj" fmla="val 10853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114300" indent="-342900" defTabSz="725488" fontAlgn="auto">
                <a:spcBef>
                  <a:spcPts val="0"/>
                </a:spcBef>
                <a:spcAft>
                  <a:spcPts val="600"/>
                </a:spcAft>
                <a:defRPr/>
              </a:pPr>
              <a:endParaRPr lang="el-GR" sz="2400" b="1" dirty="0">
                <a:solidFill>
                  <a:srgbClr val="FFC000"/>
                </a:solidFill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9470" name="TextBox 49"/>
            <p:cNvSpPr txBox="1">
              <a:spLocks noChangeArrowheads="1"/>
            </p:cNvSpPr>
            <p:nvPr/>
          </p:nvSpPr>
          <p:spPr bwMode="auto">
            <a:xfrm>
              <a:off x="6494586" y="2316867"/>
              <a:ext cx="2550293" cy="1875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l-GR" sz="1600" b="1">
                  <a:solidFill>
                    <a:schemeClr val="bg1"/>
                  </a:solidFill>
                </a:rPr>
                <a:t>Ο καρκίνος του προστάτη επάγεται επίσης από το σηματοδοτικό μονοπάτι των υποδοχέων των ανδρογόνων.</a:t>
              </a:r>
              <a:r>
                <a:rPr lang="el-GR" sz="1600" b="1" baseline="30000">
                  <a:solidFill>
                    <a:schemeClr val="bg1"/>
                  </a:solidFill>
                </a:rPr>
                <a:t>3,4</a:t>
              </a:r>
            </a:p>
          </p:txBody>
        </p:sp>
      </p:grpSp>
      <p:pic>
        <p:nvPicPr>
          <p:cNvPr id="19519" name="Picture 63">
            <a:hlinkClick r:id="" action="ppaction://media"/>
          </p:cNvPr>
          <p:cNvPicPr>
            <a:picLocks noRot="1" noChangeAspect="1" noChangeArrowheads="1"/>
          </p:cNvPicPr>
          <p:nvPr>
            <a:wavAudioFile r:embed="rId2" name="~PP3394.WAV"/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492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5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5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2225" y="476250"/>
            <a:ext cx="6034088" cy="619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5364163" y="476250"/>
            <a:ext cx="3322637" cy="5649913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l-GR" dirty="0"/>
              <a:t>Η τεστοστερόνη αυξάνει την επιβίωση και τον πολλαπλασιασμό των καρκινικών κυττάρων και κατά συνέπεια  η αναστολή της έκκρισής της με την ορμονοθεραπεία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l-GR" dirty="0"/>
              <a:t> 1. επιβραδύνει των πολλαπλασιασμό των καρκινικών κυττάρων και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l-GR" dirty="0"/>
              <a:t> 2. περιορίζει το μεταστατικό δυναμικό τους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l-GR" dirty="0"/>
              <a:t>Η ορμονοθεραπεία έχει δράση στα καρκινικά κύτταρα όπου και αν βρίσκονται στο σώμα. </a:t>
            </a:r>
          </a:p>
        </p:txBody>
      </p:sp>
      <p:pic>
        <p:nvPicPr>
          <p:cNvPr id="21510" name="Picture 6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173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306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5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1 - Τίτλος"/>
          <p:cNvSpPr>
            <a:spLocks noGrp="1"/>
          </p:cNvSpPr>
          <p:nvPr>
            <p:ph type="title"/>
          </p:nvPr>
        </p:nvSpPr>
        <p:spPr>
          <a:xfrm>
            <a:off x="-257175" y="703263"/>
            <a:ext cx="8229600" cy="1143000"/>
          </a:xfrm>
        </p:spPr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428625" y="500063"/>
            <a:ext cx="5097463" cy="5689600"/>
          </a:xfrm>
        </p:spPr>
      </p:pic>
      <p:sp>
        <p:nvSpPr>
          <p:cNvPr id="4" name="3 - Στρογγυλεμένο ορθογώνιο"/>
          <p:cNvSpPr/>
          <p:nvPr/>
        </p:nvSpPr>
        <p:spPr>
          <a:xfrm>
            <a:off x="3786188" y="785813"/>
            <a:ext cx="1643062" cy="7858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/>
          </a:p>
        </p:txBody>
      </p:sp>
      <p:sp>
        <p:nvSpPr>
          <p:cNvPr id="5" name="4 - Στρογγυλεμένο ορθογώνιο"/>
          <p:cNvSpPr/>
          <p:nvPr/>
        </p:nvSpPr>
        <p:spPr>
          <a:xfrm>
            <a:off x="3786188" y="1571625"/>
            <a:ext cx="1643062" cy="78581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/>
          </a:p>
        </p:txBody>
      </p:sp>
      <p:sp>
        <p:nvSpPr>
          <p:cNvPr id="6" name="5 - Στρογγυλεμένο ορθογώνιο"/>
          <p:cNvSpPr/>
          <p:nvPr/>
        </p:nvSpPr>
        <p:spPr>
          <a:xfrm>
            <a:off x="2500313" y="5500688"/>
            <a:ext cx="2928937" cy="7858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/>
          </a:p>
        </p:txBody>
      </p:sp>
      <p:pic>
        <p:nvPicPr>
          <p:cNvPr id="22534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07125" y="6062663"/>
            <a:ext cx="2525713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5" name="8 - Ορθογώνιο"/>
          <p:cNvSpPr>
            <a:spLocks noChangeArrowheads="1"/>
          </p:cNvSpPr>
          <p:nvPr/>
        </p:nvSpPr>
        <p:spPr bwMode="auto">
          <a:xfrm>
            <a:off x="5526088" y="3933825"/>
            <a:ext cx="3571875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u="sng">
                <a:latin typeface="Calibri" pitchFamily="34" charset="0"/>
              </a:rPr>
              <a:t>Systematic reviews have shown that CAB </a:t>
            </a:r>
            <a:r>
              <a:rPr lang="en-US" b="1" u="sng">
                <a:latin typeface="Calibri" pitchFamily="34" charset="0"/>
              </a:rPr>
              <a:t>using non-steroidal anti-androgen </a:t>
            </a:r>
            <a:r>
              <a:rPr lang="en-US" u="sng">
                <a:latin typeface="Calibri" pitchFamily="34" charset="0"/>
              </a:rPr>
              <a:t>(NSAA) appears to provide a small survival advantage (&lt; 5%) vs. monotherapy (surgical castration or LHRH agonists) beyond 5 years </a:t>
            </a:r>
            <a:endParaRPr lang="el-GR">
              <a:latin typeface="Calibri" pitchFamily="34" charset="0"/>
            </a:endParaRPr>
          </a:p>
        </p:txBody>
      </p:sp>
      <p:sp>
        <p:nvSpPr>
          <p:cNvPr id="10" name="Θέση περιεχομένου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5678488" y="636588"/>
            <a:ext cx="3419475" cy="450691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400" dirty="0"/>
              <a:t>LHRH analogues: decapeptide first discovered in 1971 by Dr. Schally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1400" dirty="0">
                <a:sym typeface="Wingdings" panose="05000000000000000000" pitchFamily="2" charset="2"/>
              </a:rPr>
              <a:t>Estrogens: inhibits secretion of LH from the hypothalamus(more thromboembolic side effects, more cardiovascular events)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1400" dirty="0">
                <a:sym typeface="Wingdings" panose="05000000000000000000" pitchFamily="2" charset="2"/>
              </a:rPr>
              <a:t>Antiandrogens: target androgen receptors in the prostate gland</a:t>
            </a:r>
          </a:p>
          <a:p>
            <a:pPr marL="0" indent="0" fontAlgn="auto">
              <a:spcAft>
                <a:spcPts val="0"/>
              </a:spcAft>
              <a:defRPr/>
            </a:pPr>
            <a:r>
              <a:rPr lang="en-US" sz="1400" dirty="0">
                <a:sym typeface="Wingdings" panose="05000000000000000000" pitchFamily="2" charset="2"/>
              </a:rPr>
              <a:t>  Bilateral orchiectomy</a:t>
            </a:r>
            <a:r>
              <a:rPr lang="el-GR" sz="1400" dirty="0">
                <a:sym typeface="Wingdings" panose="05000000000000000000" pitchFamily="2" charset="2"/>
              </a:rPr>
              <a:t> </a:t>
            </a:r>
            <a:r>
              <a:rPr lang="en-US" sz="1400" dirty="0">
                <a:sym typeface="Wingdings" panose="05000000000000000000" pitchFamily="2" charset="2"/>
              </a:rPr>
              <a:t>(more cost effective but permanent and pts prefer LHRH on a </a:t>
            </a:r>
            <a:r>
              <a:rPr lang="en-US" sz="1400" dirty="0" err="1">
                <a:sym typeface="Wingdings" panose="05000000000000000000" pitchFamily="2" charset="2"/>
              </a:rPr>
              <a:t>metaanalysis</a:t>
            </a:r>
            <a:r>
              <a:rPr lang="en-US" sz="1400" dirty="0">
                <a:sym typeface="Wingdings" panose="05000000000000000000" pitchFamily="2" charset="2"/>
              </a:rPr>
              <a:t> of 27 randomized controlled trials)</a:t>
            </a:r>
            <a:endParaRPr lang="el-GR" sz="1400" dirty="0"/>
          </a:p>
        </p:txBody>
      </p:sp>
      <p:pic>
        <p:nvPicPr>
          <p:cNvPr id="22539" name="Picture 11">
            <a:hlinkClick r:id="" action="ppaction://media"/>
          </p:cNvPr>
          <p:cNvPicPr>
            <a:picLocks noRot="1" noChangeAspect="1" noChangeArrowheads="1"/>
          </p:cNvPicPr>
          <p:nvPr>
            <a:wavAudioFile r:embed="rId2" name="~PP1599.WAV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768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5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39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239713" y="777875"/>
            <a:ext cx="4114800" cy="5019675"/>
          </a:xfrm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86550" y="5856288"/>
            <a:ext cx="1670050" cy="60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5 - Ορθογώνιο"/>
          <p:cNvSpPr>
            <a:spLocks noChangeArrowheads="1"/>
          </p:cNvSpPr>
          <p:nvPr/>
        </p:nvSpPr>
        <p:spPr bwMode="auto">
          <a:xfrm>
            <a:off x="5143500" y="642938"/>
            <a:ext cx="3500438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alibri" pitchFamily="34" charset="0"/>
              </a:rPr>
              <a:t>Short term</a:t>
            </a:r>
            <a:r>
              <a:rPr lang="en-US">
                <a:latin typeface="Calibri" pitchFamily="34" charset="0"/>
              </a:rPr>
              <a:t>: hot flushes, loss of libido or impotence, fatigue</a:t>
            </a:r>
          </a:p>
          <a:p>
            <a:endParaRPr lang="en-US">
              <a:latin typeface="Calibri" pitchFamily="34" charset="0"/>
            </a:endParaRPr>
          </a:p>
          <a:p>
            <a:r>
              <a:rPr lang="en-US" b="1">
                <a:latin typeface="Calibri" pitchFamily="34" charset="0"/>
              </a:rPr>
              <a:t>Long term: </a:t>
            </a:r>
            <a:r>
              <a:rPr lang="en-US">
                <a:latin typeface="Calibri" pitchFamily="34" charset="0"/>
              </a:rPr>
              <a:t>increased fat mass/ weight, osteoporosis, skeletal complications, loss of muscle mass and strength, insulin resistance, metabolic syndrome, diabetes mellitus, depression, hair loss</a:t>
            </a:r>
            <a:r>
              <a:rPr lang="el-GR">
                <a:latin typeface="Calibri" pitchFamily="34" charset="0"/>
              </a:rPr>
              <a:t>,</a:t>
            </a:r>
          </a:p>
          <a:p>
            <a:r>
              <a:rPr lang="en-US">
                <a:latin typeface="Calibri" pitchFamily="34" charset="0"/>
              </a:rPr>
              <a:t>Anemia, depression</a:t>
            </a:r>
          </a:p>
          <a:p>
            <a:endParaRPr lang="en-US">
              <a:latin typeface="Calibri" pitchFamily="34" charset="0"/>
            </a:endParaRPr>
          </a:p>
          <a:p>
            <a:r>
              <a:rPr lang="en-US" b="1">
                <a:latin typeface="Calibri" pitchFamily="34" charset="0"/>
              </a:rPr>
              <a:t>Increased risk for</a:t>
            </a:r>
            <a:r>
              <a:rPr lang="en-US">
                <a:latin typeface="Calibri" pitchFamily="34" charset="0"/>
              </a:rPr>
              <a:t>: cardiovascular disease, obesity, arterial stiffness, cognitive decline</a:t>
            </a:r>
          </a:p>
          <a:p>
            <a:endParaRPr lang="en-US" b="1">
              <a:latin typeface="Calibri" pitchFamily="34" charset="0"/>
            </a:endParaRPr>
          </a:p>
          <a:p>
            <a:r>
              <a:rPr lang="en-US" b="1">
                <a:latin typeface="Calibri" pitchFamily="34" charset="0"/>
              </a:rPr>
              <a:t>Negative impact on QoL</a:t>
            </a:r>
            <a:endParaRPr lang="el-GR" b="1">
              <a:latin typeface="Calibri" pitchFamily="34" charset="0"/>
            </a:endParaRPr>
          </a:p>
        </p:txBody>
      </p:sp>
      <p:pic>
        <p:nvPicPr>
          <p:cNvPr id="24583" name="Picture 7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28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344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5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8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238" y="26988"/>
            <a:ext cx="8229600" cy="8699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Side Effects…</a:t>
            </a:r>
            <a:endParaRPr lang="fr-FR" kern="0" dirty="0"/>
          </a:p>
        </p:txBody>
      </p:sp>
      <p:pic>
        <p:nvPicPr>
          <p:cNvPr id="4" name="Picture 4" descr="039_1071~Arnold-Schwarzenegg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2025" y="896938"/>
            <a:ext cx="1760538" cy="2943225"/>
          </a:xfrm>
          <a:prstGeom prst="rect">
            <a:avLst/>
          </a:prstGeom>
          <a:ln>
            <a:solidFill>
              <a:srgbClr val="471539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6627" name="Group 11"/>
          <p:cNvGrpSpPr>
            <a:grpSpLocks/>
          </p:cNvGrpSpPr>
          <p:nvPr/>
        </p:nvGrpSpPr>
        <p:grpSpPr bwMode="auto">
          <a:xfrm>
            <a:off x="2855913" y="3840163"/>
            <a:ext cx="5305425" cy="2797175"/>
            <a:chOff x="5537311" y="1489870"/>
            <a:chExt cx="3697808" cy="3472587"/>
          </a:xfrm>
        </p:grpSpPr>
        <p:sp>
          <p:nvSpPr>
            <p:cNvPr id="26631" name="Rectangle 14"/>
            <p:cNvSpPr>
              <a:spLocks noChangeArrowheads="1"/>
            </p:cNvSpPr>
            <p:nvPr/>
          </p:nvSpPr>
          <p:spPr bwMode="auto">
            <a:xfrm>
              <a:off x="5537311" y="2023271"/>
              <a:ext cx="3697808" cy="293918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285750" indent="-285750" eaLnBrk="0" hangingPunct="0">
                <a:spcBef>
                  <a:spcPts val="100"/>
                </a:spcBef>
                <a:spcAft>
                  <a:spcPts val="100"/>
                </a:spcAft>
                <a:buClr>
                  <a:schemeClr val="accent1"/>
                </a:buClr>
                <a:buSzPct val="70000"/>
                <a:buFont typeface="Arial" charset="0"/>
                <a:buChar char="•"/>
              </a:pPr>
              <a:r>
                <a:rPr lang="en-US" sz="1200">
                  <a:solidFill>
                    <a:srgbClr val="471539"/>
                  </a:solidFill>
                  <a:latin typeface="Calibri" pitchFamily="34" charset="0"/>
                </a:rPr>
                <a:t>Loss of libido and sexual interest, erectile dysfunction, impotence</a:t>
              </a:r>
            </a:p>
            <a:p>
              <a:pPr marL="285750" indent="-285750" eaLnBrk="0" hangingPunct="0">
                <a:spcBef>
                  <a:spcPts val="100"/>
                </a:spcBef>
                <a:spcAft>
                  <a:spcPts val="100"/>
                </a:spcAft>
                <a:buClr>
                  <a:schemeClr val="accent1"/>
                </a:buClr>
                <a:buSzPct val="70000"/>
                <a:buFont typeface="Arial" charset="0"/>
                <a:buChar char="•"/>
              </a:pPr>
              <a:r>
                <a:rPr lang="en-US" sz="1200">
                  <a:solidFill>
                    <a:srgbClr val="471539"/>
                  </a:solidFill>
                  <a:latin typeface="Calibri" pitchFamily="34" charset="0"/>
                </a:rPr>
                <a:t>Fatigue</a:t>
              </a:r>
            </a:p>
            <a:p>
              <a:pPr marL="285750" indent="-285750" eaLnBrk="0" hangingPunct="0">
                <a:spcBef>
                  <a:spcPts val="100"/>
                </a:spcBef>
                <a:spcAft>
                  <a:spcPts val="100"/>
                </a:spcAft>
                <a:buClr>
                  <a:schemeClr val="accent1"/>
                </a:buClr>
                <a:buSzPct val="70000"/>
                <a:buFont typeface="Arial" charset="0"/>
                <a:buChar char="•"/>
              </a:pPr>
              <a:r>
                <a:rPr lang="en-US" sz="1200">
                  <a:solidFill>
                    <a:srgbClr val="471539"/>
                  </a:solidFill>
                  <a:latin typeface="Calibri" pitchFamily="34" charset="0"/>
                </a:rPr>
                <a:t>Hot flushes </a:t>
              </a:r>
            </a:p>
            <a:p>
              <a:pPr marL="285750" indent="-285750" eaLnBrk="0" hangingPunct="0">
                <a:spcBef>
                  <a:spcPts val="100"/>
                </a:spcBef>
                <a:spcAft>
                  <a:spcPts val="100"/>
                </a:spcAft>
                <a:buClr>
                  <a:schemeClr val="accent1"/>
                </a:buClr>
                <a:buSzPct val="70000"/>
                <a:buFont typeface="Arial" charset="0"/>
                <a:buChar char="•"/>
              </a:pPr>
              <a:r>
                <a:rPr lang="en-US" sz="1200">
                  <a:solidFill>
                    <a:srgbClr val="471539"/>
                  </a:solidFill>
                  <a:latin typeface="Calibri" pitchFamily="34" charset="0"/>
                </a:rPr>
                <a:t>Decline in intellectual capacity, emotional liability, depression</a:t>
              </a:r>
            </a:p>
            <a:p>
              <a:pPr marL="285750" indent="-285750" eaLnBrk="0" hangingPunct="0">
                <a:spcBef>
                  <a:spcPts val="100"/>
                </a:spcBef>
                <a:spcAft>
                  <a:spcPts val="100"/>
                </a:spcAft>
                <a:buClr>
                  <a:schemeClr val="accent1"/>
                </a:buClr>
                <a:buSzPct val="70000"/>
                <a:buFont typeface="Arial" charset="0"/>
                <a:buChar char="•"/>
              </a:pPr>
              <a:r>
                <a:rPr lang="en-US" sz="1200">
                  <a:solidFill>
                    <a:srgbClr val="471539"/>
                  </a:solidFill>
                  <a:latin typeface="Calibri" pitchFamily="34" charset="0"/>
                </a:rPr>
                <a:t>Decrease in muscular strength</a:t>
              </a:r>
            </a:p>
            <a:p>
              <a:pPr marL="285750" indent="-285750" eaLnBrk="0" hangingPunct="0">
                <a:spcBef>
                  <a:spcPts val="100"/>
                </a:spcBef>
                <a:spcAft>
                  <a:spcPts val="100"/>
                </a:spcAft>
                <a:buClr>
                  <a:schemeClr val="accent1"/>
                </a:buClr>
                <a:buSzPct val="70000"/>
                <a:buFont typeface="Arial" charset="0"/>
                <a:buChar char="•"/>
              </a:pPr>
              <a:r>
                <a:rPr lang="en-US" sz="1200">
                  <a:solidFill>
                    <a:srgbClr val="471539"/>
                  </a:solidFill>
                  <a:latin typeface="Calibri" pitchFamily="34" charset="0"/>
                </a:rPr>
                <a:t>Increase in (abdominal) fat apposition</a:t>
              </a:r>
            </a:p>
            <a:p>
              <a:pPr marL="285750" indent="-285750" eaLnBrk="0" hangingPunct="0">
                <a:spcBef>
                  <a:spcPts val="100"/>
                </a:spcBef>
                <a:spcAft>
                  <a:spcPts val="100"/>
                </a:spcAft>
                <a:buClr>
                  <a:schemeClr val="accent1"/>
                </a:buClr>
                <a:buSzPct val="70000"/>
                <a:buFont typeface="Arial" charset="0"/>
                <a:buChar char="•"/>
              </a:pPr>
              <a:r>
                <a:rPr lang="en-US" sz="1200">
                  <a:solidFill>
                    <a:srgbClr val="471539"/>
                  </a:solidFill>
                  <a:latin typeface="Calibri" pitchFamily="34" charset="0"/>
                </a:rPr>
                <a:t>Osteoporosis</a:t>
              </a:r>
            </a:p>
            <a:p>
              <a:pPr marL="285750" indent="-285750" eaLnBrk="0" hangingPunct="0">
                <a:spcBef>
                  <a:spcPts val="100"/>
                </a:spcBef>
                <a:spcAft>
                  <a:spcPts val="100"/>
                </a:spcAft>
                <a:buClr>
                  <a:schemeClr val="accent1"/>
                </a:buClr>
                <a:buSzPct val="70000"/>
                <a:buFont typeface="Arial" charset="0"/>
                <a:buChar char="•"/>
              </a:pPr>
              <a:r>
                <a:rPr lang="en-US" sz="1200">
                  <a:solidFill>
                    <a:srgbClr val="471539"/>
                  </a:solidFill>
                  <a:latin typeface="Calibri" pitchFamily="34" charset="0"/>
                </a:rPr>
                <a:t>Cardiovascular</a:t>
              </a:r>
            </a:p>
          </p:txBody>
        </p:sp>
        <p:sp>
          <p:nvSpPr>
            <p:cNvPr id="7" name="Rectangle 13"/>
            <p:cNvSpPr>
              <a:spLocks noChangeArrowheads="1"/>
            </p:cNvSpPr>
            <p:nvPr/>
          </p:nvSpPr>
          <p:spPr bwMode="auto">
            <a:xfrm>
              <a:off x="5537311" y="1489870"/>
              <a:ext cx="3697808" cy="534092"/>
            </a:xfrm>
            <a:prstGeom prst="rect">
              <a:avLst/>
            </a:prstGeom>
            <a:solidFill>
              <a:srgbClr val="471539"/>
            </a:solidFill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Castration Syndrome</a:t>
              </a:r>
            </a:p>
          </p:txBody>
        </p:sp>
      </p:grpSp>
      <p:sp>
        <p:nvSpPr>
          <p:cNvPr id="26628" name="AutoShape 7"/>
          <p:cNvSpPr>
            <a:spLocks noChangeArrowheads="1"/>
          </p:cNvSpPr>
          <p:nvPr/>
        </p:nvSpPr>
        <p:spPr bwMode="auto">
          <a:xfrm>
            <a:off x="3190875" y="1466850"/>
            <a:ext cx="2206625" cy="542925"/>
          </a:xfrm>
          <a:prstGeom prst="rightArrow">
            <a:avLst>
              <a:gd name="adj1" fmla="val 50000"/>
              <a:gd name="adj2" fmla="val 45084"/>
            </a:avLst>
          </a:prstGeom>
          <a:solidFill>
            <a:srgbClr val="471539"/>
          </a:solidFill>
          <a:ln w="9525">
            <a:solidFill>
              <a:srgbClr val="47153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2663" y="896938"/>
            <a:ext cx="1069975" cy="2800350"/>
          </a:xfrm>
          <a:prstGeom prst="rect">
            <a:avLst/>
          </a:prstGeom>
          <a:ln>
            <a:solidFill>
              <a:srgbClr val="471539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34" name="Picture 10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355.WAV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90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6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3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2|11.1|6.2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5|24"/>
</p:tagLst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4145</TotalTime>
  <Words>1205</Words>
  <Application>Microsoft Office PowerPoint</Application>
  <PresentationFormat>On-screen Show (4:3)</PresentationFormat>
  <Paragraphs>155</Paragraphs>
  <Slides>29</Slides>
  <Notes>8</Notes>
  <HiddenSlides>0</HiddenSlides>
  <MMClips>29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Θέμα του Office</vt:lpstr>
      <vt:lpstr>Βασικές αρχές ορμονοθεραπείας</vt:lpstr>
      <vt:lpstr>PowerPoint Presentation</vt:lpstr>
      <vt:lpstr>Καρκίνος προστάτη</vt:lpstr>
      <vt:lpstr>PowerPoint Presentation</vt:lpstr>
      <vt:lpstr>Ενδοκυττάριο σηματοδοτικό μονοπάτι των υποδοχέων των ανδρογόνων(AR)</vt:lpstr>
      <vt:lpstr>PowerPoint Presentation</vt:lpstr>
      <vt:lpstr>PowerPoint Presentation</vt:lpstr>
      <vt:lpstr>PowerPoint Presentation</vt:lpstr>
      <vt:lpstr>Side Effects…</vt:lpstr>
      <vt:lpstr>Prostate cancer is a continuum  of different disease stages</vt:lpstr>
      <vt:lpstr>Αποσαφήνιση του ορισμού του CRPC </vt:lpstr>
      <vt:lpstr>Μηχανισμοί εξέλιξης σε CRPC</vt:lpstr>
      <vt:lpstr>Μηχανισμός δράσης</vt:lpstr>
      <vt:lpstr>PowerPoint Presentation</vt:lpstr>
      <vt:lpstr>Abiraterone: CYP17 blockade inhibits  androgen synthesis</vt:lpstr>
      <vt:lpstr>Ενδείξεις ορμονοθεραπείας</vt:lpstr>
      <vt:lpstr>Καρκίνος μαστού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Είδη και μηχανισμοί δράσης ορμονοθεραπείας</vt:lpstr>
      <vt:lpstr>PowerPoint Presentation</vt:lpstr>
      <vt:lpstr>PowerPoint Presentation</vt:lpstr>
      <vt:lpstr>PowerPoint Presentation</vt:lpstr>
      <vt:lpstr>PowerPoint Presentation</vt:lpstr>
      <vt:lpstr>Ευχαριστώ πολύ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User</dc:creator>
  <cp:lastModifiedBy>pc1</cp:lastModifiedBy>
  <cp:revision>81</cp:revision>
  <dcterms:created xsi:type="dcterms:W3CDTF">2019-04-22T10:56:18Z</dcterms:created>
  <dcterms:modified xsi:type="dcterms:W3CDTF">2020-04-24T11:52:24Z</dcterms:modified>
</cp:coreProperties>
</file>