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92" r:id="rId4"/>
    <p:sldId id="294" r:id="rId5"/>
    <p:sldId id="289" r:id="rId6"/>
    <p:sldId id="288" r:id="rId7"/>
    <p:sldId id="293" r:id="rId8"/>
    <p:sldId id="298" r:id="rId9"/>
    <p:sldId id="295" r:id="rId10"/>
    <p:sldId id="297" r:id="rId11"/>
    <p:sldId id="296" r:id="rId12"/>
    <p:sldId id="305" r:id="rId13"/>
    <p:sldId id="306" r:id="rId14"/>
    <p:sldId id="303" r:id="rId15"/>
    <p:sldId id="304" r:id="rId16"/>
    <p:sldId id="257" r:id="rId17"/>
    <p:sldId id="268" r:id="rId18"/>
    <p:sldId id="269" r:id="rId19"/>
    <p:sldId id="270" r:id="rId20"/>
    <p:sldId id="264" r:id="rId21"/>
    <p:sldId id="290" r:id="rId22"/>
    <p:sldId id="261" r:id="rId23"/>
    <p:sldId id="291" r:id="rId24"/>
    <p:sldId id="277" r:id="rId25"/>
    <p:sldId id="260" r:id="rId26"/>
    <p:sldId id="281" r:id="rId27"/>
    <p:sldId id="300" r:id="rId28"/>
    <p:sldId id="262" r:id="rId29"/>
    <p:sldId id="267" r:id="rId30"/>
    <p:sldId id="259" r:id="rId31"/>
    <p:sldId id="299" r:id="rId32"/>
    <p:sldId id="258" r:id="rId33"/>
    <p:sldId id="279" r:id="rId34"/>
    <p:sldId id="271" r:id="rId35"/>
    <p:sldId id="272" r:id="rId36"/>
    <p:sldId id="278" r:id="rId37"/>
    <p:sldId id="274" r:id="rId38"/>
    <p:sldId id="284" r:id="rId39"/>
    <p:sldId id="285" r:id="rId40"/>
    <p:sldId id="287" r:id="rId41"/>
    <p:sldId id="286" r:id="rId42"/>
    <p:sldId id="302" r:id="rId43"/>
    <p:sldId id="275" r:id="rId44"/>
    <p:sldId id="283" r:id="rId45"/>
    <p:sldId id="280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E8"/>
    <a:srgbClr val="34411B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3860-5D15-465B-BBC6-2F0E49FEF362}" type="datetimeFigureOut">
              <a:rPr lang="el-GR"/>
              <a:pPr>
                <a:defRPr/>
              </a:pPr>
              <a:t>19/4/2013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6184-AE2B-4D55-99A7-DF50D406AE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250C-C5E0-4A69-A537-9BB7D1F9920B}" type="datetimeFigureOut">
              <a:rPr lang="el-GR"/>
              <a:pPr>
                <a:defRPr/>
              </a:pPr>
              <a:t>19/4/2013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3288-4F2C-4CCB-817E-9A8FBDA995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3248-9F48-4F33-BF44-8C6B6E649205}" type="datetimeFigureOut">
              <a:rPr lang="el-GR"/>
              <a:pPr>
                <a:defRPr/>
              </a:pPr>
              <a:t>19/4/2013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F32B-D017-4C22-98E3-EFC81D733B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FFBE-0B89-4792-8CBD-263D6F7B4595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8464-6AD4-4BCB-AD42-070B02C59EF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Υπότιτλος"/>
          <p:cNvSpPr txBox="1">
            <a:spLocks/>
          </p:cNvSpPr>
          <p:nvPr/>
        </p:nvSpPr>
        <p:spPr>
          <a:xfrm>
            <a:off x="214282" y="3857628"/>
            <a:ext cx="4071966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Ανδρέας  Χ. </a:t>
            </a:r>
            <a:r>
              <a:rPr kumimoji="0" lang="el-G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Λάζαρης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Ιατρός-Παθολογοανατόμος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0" y="1714488"/>
            <a:ext cx="2857488" cy="214314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Προγνωστικοί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και προβλεπτικοί </a:t>
            </a:r>
            <a:r>
              <a:rPr kumimoji="0" lang="el-GR" sz="44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3441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δείκτες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41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όγκων του </a:t>
            </a:r>
            <a:r>
              <a:rPr kumimoji="0" lang="el-GR" sz="4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441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ανώτερου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411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αναπνευστικού συστήματος 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34411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 noGrp="1"/>
          </p:cNvSpPr>
          <p:nvPr>
            <p:ph type="body"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400" b="1" dirty="0" smtClean="0">
                <a:latin typeface="Arial" charset="0"/>
              </a:rPr>
              <a:t>                                                </a:t>
            </a:r>
            <a:r>
              <a:rPr lang="el-GR" sz="1400" b="1" dirty="0" err="1" smtClean="0">
                <a:latin typeface="Arial" charset="0"/>
              </a:rPr>
              <a:t>Διαφοροδιάγνωση</a:t>
            </a:r>
            <a:r>
              <a:rPr lang="el-GR" sz="1400" dirty="0" smtClean="0">
                <a:latin typeface="Arial" charset="0"/>
              </a:rPr>
              <a:t> του </a:t>
            </a:r>
            <a:r>
              <a:rPr lang="el-GR" sz="1400" b="1" dirty="0" smtClean="0">
                <a:latin typeface="Arial" charset="0"/>
              </a:rPr>
              <a:t>αδιαφοροποίητου</a:t>
            </a:r>
            <a:r>
              <a:rPr lang="el-GR" sz="1400" dirty="0" smtClean="0">
                <a:latin typeface="Arial" charset="0"/>
              </a:rPr>
              <a:t> προτύπου 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                του </a:t>
            </a:r>
            <a:r>
              <a:rPr lang="el-GR" sz="1400" b="1" dirty="0" smtClean="0">
                <a:latin typeface="Arial" charset="0"/>
              </a:rPr>
              <a:t>σχετιζόμενου με τον </a:t>
            </a:r>
            <a:r>
              <a:rPr lang="en-US" sz="1400" b="1" dirty="0" smtClean="0">
                <a:latin typeface="Arial" charset="0"/>
              </a:rPr>
              <a:t>HPV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l-GR" sz="1400" b="1" dirty="0" err="1" smtClean="0">
                <a:latin typeface="Arial" charset="0"/>
              </a:rPr>
              <a:t>ακανθοκυτταρικού</a:t>
            </a:r>
            <a:r>
              <a:rPr lang="el-GR" sz="1400" b="1" dirty="0" smtClean="0">
                <a:latin typeface="Arial" charset="0"/>
              </a:rPr>
              <a:t>  καρκινώματος ανώτερης </a:t>
            </a:r>
            <a:r>
              <a:rPr lang="el-GR" sz="1400" b="1" dirty="0" err="1" smtClean="0">
                <a:latin typeface="Arial" charset="0"/>
              </a:rPr>
              <a:t>αεροπεπτικής</a:t>
            </a:r>
            <a:r>
              <a:rPr lang="el-GR" sz="1400" b="1" dirty="0" smtClean="0">
                <a:latin typeface="Arial" charset="0"/>
              </a:rPr>
              <a:t> οδού.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Οι </a:t>
            </a:r>
            <a:r>
              <a:rPr lang="el-GR" sz="1400" u="sng" dirty="0" smtClean="0">
                <a:latin typeface="Arial" charset="0"/>
              </a:rPr>
              <a:t>άλλες αδιαφοροποίητες κακοήθειες</a:t>
            </a:r>
            <a:r>
              <a:rPr lang="en-US" sz="1400" dirty="0" smtClean="0">
                <a:latin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συνήθως αναπτύσσονται σε άλλες ανατομικές θέσεις ( Τα σχετιζόμενα με τον </a:t>
            </a:r>
            <a:r>
              <a:rPr lang="en-US" sz="1400" dirty="0" smtClean="0">
                <a:latin typeface="Arial" charset="0"/>
              </a:rPr>
              <a:t>EBV </a:t>
            </a:r>
            <a:r>
              <a:rPr lang="el-GR" sz="1400" dirty="0" smtClean="0">
                <a:latin typeface="Arial" charset="0"/>
              </a:rPr>
              <a:t>καρκινώματα αναπτύσσονται στο ρινοφάρυγγα)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δε διαθέτουν επιμέρους περιοχές με χαρακτήρες </a:t>
            </a:r>
            <a:r>
              <a:rPr lang="el-GR" sz="1400" dirty="0" err="1" smtClean="0">
                <a:latin typeface="Arial" charset="0"/>
              </a:rPr>
              <a:t>βασικοκυτταροειδούς</a:t>
            </a:r>
            <a:r>
              <a:rPr lang="el-GR" sz="1400" dirty="0" smtClean="0">
                <a:latin typeface="Arial" charset="0"/>
              </a:rPr>
              <a:t> ή μη </a:t>
            </a:r>
            <a:r>
              <a:rPr lang="el-GR" sz="1400" dirty="0" err="1" smtClean="0">
                <a:latin typeface="Arial" charset="0"/>
              </a:rPr>
              <a:t>κερατινοποιούμενης</a:t>
            </a:r>
            <a:r>
              <a:rPr lang="el-GR" sz="1400" dirty="0" smtClean="0">
                <a:latin typeface="Arial" charset="0"/>
              </a:rPr>
              <a:t> ανάπτυξης.</a:t>
            </a:r>
          </a:p>
          <a:p>
            <a:pPr>
              <a:buFont typeface="Arial" charset="0"/>
              <a:buNone/>
            </a:pPr>
            <a:r>
              <a:rPr lang="el-GR" sz="1400" dirty="0" err="1" smtClean="0">
                <a:latin typeface="Arial" charset="0"/>
              </a:rPr>
              <a:t>Ανοσοϊστοχημικώς</a:t>
            </a:r>
            <a:r>
              <a:rPr lang="el-GR" sz="1400" dirty="0" smtClean="0">
                <a:latin typeface="Arial" charset="0"/>
              </a:rPr>
              <a:t> διακρίνονται από άλλες  κακοήθεις νεοπλασίες  με την αναζήτηση έκφρασης </a:t>
            </a:r>
            <a:r>
              <a:rPr lang="en-US" sz="1400" dirty="0" smtClean="0">
                <a:latin typeface="Arial" charset="0"/>
              </a:rPr>
              <a:t>CK &amp; p63</a:t>
            </a:r>
          </a:p>
          <a:p>
            <a:pPr>
              <a:buFont typeface="Arial" charset="0"/>
              <a:buNone/>
            </a:pPr>
            <a:r>
              <a:rPr lang="en-US" sz="1400" dirty="0" smtClean="0">
                <a:latin typeface="Arial" charset="0"/>
              </a:rPr>
              <a:t>A</a:t>
            </a:r>
            <a:r>
              <a:rPr lang="el-GR" sz="1400" dirty="0" err="1" smtClean="0">
                <a:latin typeface="Arial" charset="0"/>
              </a:rPr>
              <a:t>πό</a:t>
            </a:r>
            <a:r>
              <a:rPr lang="el-GR" sz="1400" dirty="0" smtClean="0">
                <a:latin typeface="Arial" charset="0"/>
              </a:rPr>
              <a:t> άλλα αδιαφοροποίητα καρκινώματα διακρίνονται με τη βοήθεια της χρώσης έναντι του </a:t>
            </a:r>
            <a:r>
              <a:rPr lang="en-US" sz="1400" dirty="0" smtClean="0">
                <a:latin typeface="Arial" charset="0"/>
              </a:rPr>
              <a:t>p16 &amp; </a:t>
            </a:r>
            <a:r>
              <a:rPr lang="el-GR" sz="1400" dirty="0" smtClean="0">
                <a:latin typeface="Arial" charset="0"/>
              </a:rPr>
              <a:t>του υβριδισμού για τους </a:t>
            </a:r>
            <a:r>
              <a:rPr lang="en-US" sz="1400" dirty="0" smtClean="0">
                <a:latin typeface="Arial" charset="0"/>
              </a:rPr>
              <a:t>HPV &amp; EBV.</a:t>
            </a:r>
          </a:p>
          <a:p>
            <a:pPr>
              <a:buFont typeface="Arial" charset="0"/>
              <a:buNone/>
            </a:pPr>
            <a:endParaRPr lang="en-US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en-US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l-GR" sz="1400" b="1" dirty="0" smtClean="0">
                <a:latin typeface="Arial" charset="0"/>
              </a:rPr>
              <a:t>                                                           </a:t>
            </a:r>
            <a:r>
              <a:rPr lang="el-GR" sz="1400" b="1" dirty="0" err="1" smtClean="0">
                <a:latin typeface="Arial" charset="0"/>
              </a:rPr>
              <a:t>Διαφοροδιάγνωση</a:t>
            </a:r>
            <a:r>
              <a:rPr lang="el-GR" sz="1400" dirty="0" smtClean="0">
                <a:latin typeface="Arial" charset="0"/>
              </a:rPr>
              <a:t> </a:t>
            </a:r>
            <a:r>
              <a:rPr lang="el-GR" sz="1400" b="1" dirty="0" smtClean="0">
                <a:latin typeface="Arial" charset="0"/>
              </a:rPr>
              <a:t>κυστικής μετάστασης</a:t>
            </a:r>
            <a:r>
              <a:rPr lang="el-GR" sz="1400" dirty="0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             του </a:t>
            </a:r>
            <a:r>
              <a:rPr lang="el-GR" sz="1400" b="1" dirty="0" smtClean="0">
                <a:latin typeface="Arial" charset="0"/>
              </a:rPr>
              <a:t>σχετιζόμενου με τον </a:t>
            </a:r>
            <a:r>
              <a:rPr lang="en-US" sz="1400" b="1" dirty="0" smtClean="0">
                <a:latin typeface="Arial" charset="0"/>
              </a:rPr>
              <a:t>HPV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l-GR" sz="1400" b="1" dirty="0" err="1" smtClean="0">
                <a:latin typeface="Arial" charset="0"/>
              </a:rPr>
              <a:t>ακανθοκυτταρικού</a:t>
            </a:r>
            <a:r>
              <a:rPr lang="el-GR" sz="1400" b="1" dirty="0" smtClean="0">
                <a:latin typeface="Arial" charset="0"/>
              </a:rPr>
              <a:t>  καρκινώματος ανώτερης </a:t>
            </a:r>
            <a:r>
              <a:rPr lang="el-GR" sz="1400" b="1" dirty="0" err="1" smtClean="0">
                <a:latin typeface="Arial" charset="0"/>
              </a:rPr>
              <a:t>αεροπεπτικής</a:t>
            </a:r>
            <a:r>
              <a:rPr lang="el-GR" sz="1400" b="1" dirty="0" smtClean="0">
                <a:latin typeface="Arial" charset="0"/>
              </a:rPr>
              <a:t> οδού.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Οι </a:t>
            </a:r>
            <a:r>
              <a:rPr lang="el-GR" sz="1400" u="sng" dirty="0" smtClean="0">
                <a:latin typeface="Arial" charset="0"/>
              </a:rPr>
              <a:t>κύστεις </a:t>
            </a:r>
            <a:r>
              <a:rPr lang="el-GR" sz="1400" u="sng" dirty="0" err="1" smtClean="0">
                <a:latin typeface="Arial" charset="0"/>
              </a:rPr>
              <a:t>βραγχιακής</a:t>
            </a:r>
            <a:r>
              <a:rPr lang="el-GR" sz="1400" u="sng" dirty="0" smtClean="0">
                <a:latin typeface="Arial" charset="0"/>
              </a:rPr>
              <a:t> σχισμής</a:t>
            </a:r>
            <a:r>
              <a:rPr lang="en-US" sz="1400" dirty="0" smtClean="0">
                <a:latin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απαντούν συχνά στα παιδιά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εμφανίζουν λιγότερη </a:t>
            </a:r>
            <a:r>
              <a:rPr lang="el-GR" sz="1400" dirty="0" err="1" smtClean="0">
                <a:latin typeface="Arial" charset="0"/>
              </a:rPr>
              <a:t>ατυπία</a:t>
            </a:r>
            <a:endParaRPr lang="el-GR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η χρώση για </a:t>
            </a:r>
            <a:r>
              <a:rPr lang="en-US" sz="1400" dirty="0" smtClean="0">
                <a:latin typeface="Arial" charset="0"/>
              </a:rPr>
              <a:t>p16 </a:t>
            </a:r>
            <a:r>
              <a:rPr lang="el-GR" sz="1400" dirty="0" smtClean="0">
                <a:latin typeface="Arial" charset="0"/>
              </a:rPr>
              <a:t>και ο υβριδισμός για τον </a:t>
            </a:r>
            <a:r>
              <a:rPr lang="en-US" sz="1400" dirty="0" smtClean="0">
                <a:latin typeface="Arial" charset="0"/>
              </a:rPr>
              <a:t>HPV </a:t>
            </a:r>
            <a:r>
              <a:rPr lang="el-GR" sz="1400" dirty="0" smtClean="0">
                <a:latin typeface="Arial" charset="0"/>
              </a:rPr>
              <a:t>είναι αρνητικά.</a:t>
            </a:r>
          </a:p>
          <a:p>
            <a:pPr>
              <a:buFont typeface="Arial" charset="0"/>
              <a:buNone/>
            </a:pPr>
            <a:endParaRPr lang="el-GR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el-GR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l-GR" sz="1400" b="1" dirty="0" smtClean="0">
                <a:latin typeface="Arial" charset="0"/>
              </a:rPr>
              <a:t>                                                      </a:t>
            </a:r>
            <a:r>
              <a:rPr lang="el-GR" sz="1400" b="1" dirty="0" err="1" smtClean="0">
                <a:latin typeface="Arial" charset="0"/>
              </a:rPr>
              <a:t>Διαφοροδιάγνωση</a:t>
            </a:r>
            <a:r>
              <a:rPr lang="el-GR" sz="1400" b="1" dirty="0" smtClean="0">
                <a:latin typeface="Arial" charset="0"/>
              </a:rPr>
              <a:t> ελάχιστης διηθητικής αλλοίωσης</a:t>
            </a:r>
            <a:r>
              <a:rPr lang="el-GR" sz="1400" dirty="0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                      στα πλαίσια  του</a:t>
            </a:r>
            <a:r>
              <a:rPr lang="en-US" sz="1400" dirty="0" smtClean="0">
                <a:latin typeface="Arial" charset="0"/>
              </a:rPr>
              <a:t> [</a:t>
            </a:r>
            <a:r>
              <a:rPr lang="el-GR" sz="1400" dirty="0" smtClean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p16(+) ]</a:t>
            </a:r>
            <a:r>
              <a:rPr lang="el-GR" sz="1400" dirty="0" smtClean="0">
                <a:latin typeface="Arial" charset="0"/>
              </a:rPr>
              <a:t> </a:t>
            </a:r>
            <a:r>
              <a:rPr lang="el-GR" sz="1400" b="1" dirty="0" smtClean="0">
                <a:latin typeface="Arial" charset="0"/>
              </a:rPr>
              <a:t>σχετιζόμενου με τον </a:t>
            </a:r>
            <a:r>
              <a:rPr lang="en-US" sz="1400" b="1" dirty="0" smtClean="0">
                <a:latin typeface="Arial" charset="0"/>
              </a:rPr>
              <a:t>HPV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l-GR" sz="1400" b="1" dirty="0" err="1" smtClean="0">
                <a:latin typeface="Arial" charset="0"/>
              </a:rPr>
              <a:t>ακανθοκυτταρικού</a:t>
            </a:r>
            <a:r>
              <a:rPr lang="el-GR" sz="1400" b="1" dirty="0" smtClean="0">
                <a:latin typeface="Arial" charset="0"/>
              </a:rPr>
              <a:t>  καρκινώματος </a:t>
            </a:r>
          </a:p>
          <a:p>
            <a:pPr>
              <a:buFont typeface="Arial" charset="0"/>
              <a:buNone/>
            </a:pPr>
            <a:r>
              <a:rPr lang="el-GR" sz="1400" b="1" dirty="0" smtClean="0">
                <a:latin typeface="Arial" charset="0"/>
              </a:rPr>
              <a:t>                                                                   της ανώτερης </a:t>
            </a:r>
            <a:r>
              <a:rPr lang="el-GR" sz="1400" b="1" dirty="0" err="1" smtClean="0">
                <a:latin typeface="Arial" charset="0"/>
              </a:rPr>
              <a:t>αεροπεπτικής</a:t>
            </a:r>
            <a:r>
              <a:rPr lang="el-GR" sz="1400" b="1" dirty="0" smtClean="0">
                <a:latin typeface="Arial" charset="0"/>
              </a:rPr>
              <a:t> οδού.</a:t>
            </a:r>
            <a:endParaRPr lang="en-US" sz="1400" b="1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1400" dirty="0" smtClean="0">
                <a:latin typeface="Arial" charset="0"/>
              </a:rPr>
              <a:t>H </a:t>
            </a:r>
            <a:r>
              <a:rPr lang="el-GR" sz="1400" u="sng" dirty="0" smtClean="0">
                <a:latin typeface="Arial" charset="0"/>
              </a:rPr>
              <a:t>αντιδραστική </a:t>
            </a:r>
            <a:r>
              <a:rPr lang="el-GR" sz="1400" u="sng" dirty="0" err="1" smtClean="0">
                <a:latin typeface="Arial" charset="0"/>
              </a:rPr>
              <a:t>ατυπία</a:t>
            </a:r>
            <a:r>
              <a:rPr lang="en-US" sz="1400" dirty="0" smtClean="0">
                <a:latin typeface="Arial" charset="0"/>
              </a:rPr>
              <a:t>:</a:t>
            </a:r>
            <a:r>
              <a:rPr lang="el-GR" sz="1400" dirty="0" smtClean="0">
                <a:latin typeface="Arial" charset="0"/>
              </a:rPr>
              <a:t> [</a:t>
            </a:r>
            <a:r>
              <a:rPr lang="en-US" sz="1400" dirty="0" smtClean="0">
                <a:latin typeface="Arial" charset="0"/>
              </a:rPr>
              <a:t>p16(-),HPV(-)],</a:t>
            </a:r>
            <a:r>
              <a:rPr lang="el-GR" sz="1400" dirty="0" smtClean="0">
                <a:latin typeface="Arial" charset="0"/>
              </a:rPr>
              <a:t>λιγότερες μιτώσεις</a:t>
            </a:r>
          </a:p>
          <a:p>
            <a:pPr>
              <a:buFont typeface="Arial" charset="0"/>
              <a:buNone/>
            </a:pPr>
            <a:r>
              <a:rPr lang="el-GR" sz="1400" dirty="0" smtClean="0">
                <a:latin typeface="Arial" charset="0"/>
              </a:rPr>
              <a:t>Η </a:t>
            </a:r>
            <a:r>
              <a:rPr lang="el-GR" sz="1400" u="sng" dirty="0" smtClean="0">
                <a:latin typeface="Arial" charset="0"/>
              </a:rPr>
              <a:t>νεοπλασία </a:t>
            </a:r>
            <a:r>
              <a:rPr lang="en-US" sz="1400" u="sng" dirty="0" smtClean="0">
                <a:latin typeface="Arial" charset="0"/>
              </a:rPr>
              <a:t>in situ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l-GR" sz="1400" dirty="0" smtClean="0">
                <a:latin typeface="Arial" charset="0"/>
              </a:rPr>
              <a:t> εξορισμού δεν εμφανίζει διήθηση</a:t>
            </a:r>
            <a:r>
              <a:rPr lang="en-US" sz="1400" dirty="0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l-GR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el-GR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el-G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smtClean="0">
                <a:latin typeface="Arial" charset="0"/>
              </a:rPr>
              <a:t>Μορφολογία του σχετιζόμενου με τον </a:t>
            </a:r>
            <a:r>
              <a:rPr lang="en-US" sz="3200" smtClean="0">
                <a:latin typeface="Arial" charset="0"/>
              </a:rPr>
              <a:t>HPV </a:t>
            </a:r>
            <a:r>
              <a:rPr lang="el-GR" sz="3200" smtClean="0">
                <a:latin typeface="Arial" charset="0"/>
              </a:rPr>
              <a:t>ακανθοκυτταρικού  καρκινώματος </a:t>
            </a:r>
            <a:br>
              <a:rPr lang="el-GR" sz="3200" smtClean="0">
                <a:latin typeface="Arial" charset="0"/>
              </a:rPr>
            </a:br>
            <a:r>
              <a:rPr lang="el-GR" sz="3200" smtClean="0">
                <a:latin typeface="Arial" charset="0"/>
              </a:rPr>
              <a:t>της ανώτερης αεροπεπτικής οδού</a:t>
            </a:r>
          </a:p>
        </p:txBody>
      </p:sp>
      <p:sp>
        <p:nvSpPr>
          <p:cNvPr id="94210" name="Rectangle 5"/>
          <p:cNvSpPr>
            <a:spLocks noGrp="1"/>
          </p:cNvSpPr>
          <p:nvPr>
            <p:ph type="body" sz="half" idx="1"/>
          </p:nvPr>
        </p:nvSpPr>
        <p:spPr>
          <a:xfrm>
            <a:off x="179388" y="2997200"/>
            <a:ext cx="4608512" cy="3671888"/>
          </a:xfrm>
        </p:spPr>
        <p:txBody>
          <a:bodyPr/>
          <a:lstStyle/>
          <a:p>
            <a:r>
              <a:rPr lang="el-GR" sz="2800" b="1" dirty="0" smtClean="0"/>
              <a:t>Αδιαφοροποίητη-</a:t>
            </a:r>
            <a:r>
              <a:rPr lang="el-GR" sz="2800" b="1" dirty="0" err="1" smtClean="0"/>
              <a:t>λεμφοεπιθηλιωματώδης</a:t>
            </a:r>
            <a:r>
              <a:rPr lang="el-GR" sz="2800" b="1" dirty="0" smtClean="0"/>
              <a:t> μορφολογία</a:t>
            </a:r>
          </a:p>
        </p:txBody>
      </p:sp>
      <p:pic>
        <p:nvPicPr>
          <p:cNvPr id="94211" name="Picture 7" descr="stelow hpv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700213"/>
            <a:ext cx="3695700" cy="4968875"/>
          </a:xfrm>
        </p:spPr>
      </p:pic>
      <p:sp>
        <p:nvSpPr>
          <p:cNvPr id="94212" name="Rectangle 8"/>
          <p:cNvSpPr>
            <a:spLocks noChangeArrowheads="1"/>
          </p:cNvSpPr>
          <p:nvPr/>
        </p:nvSpPr>
        <p:spPr bwMode="auto">
          <a:xfrm>
            <a:off x="5651500" y="40767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   </a:t>
            </a:r>
            <a:r>
              <a:rPr lang="en-US" b="1"/>
              <a:t>HPV-DNA</a:t>
            </a:r>
          </a:p>
        </p:txBody>
      </p:sp>
      <p:sp>
        <p:nvSpPr>
          <p:cNvPr id="94213" name="Rectangle 9"/>
          <p:cNvSpPr>
            <a:spLocks noChangeArrowheads="1"/>
          </p:cNvSpPr>
          <p:nvPr/>
        </p:nvSpPr>
        <p:spPr bwMode="auto">
          <a:xfrm>
            <a:off x="4283075" y="29241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                </a:t>
            </a:r>
            <a:r>
              <a:rPr lang="en-US" b="1"/>
              <a:t>p16</a:t>
            </a:r>
            <a:endParaRPr lang="el-GR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l-GR" dirty="0" smtClean="0"/>
              <a:t>Θεραπείες </a:t>
            </a:r>
            <a:r>
              <a:rPr lang="el-GR" b="1" dirty="0" smtClean="0"/>
              <a:t>στοχεύουσες τον </a:t>
            </a:r>
            <a:r>
              <a:rPr lang="en-US" b="1" dirty="0" smtClean="0"/>
              <a:t>EGFR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 </a:t>
            </a:r>
            <a:r>
              <a:rPr lang="el-GR" dirty="0" err="1" smtClean="0"/>
              <a:t>υπερέκφραση</a:t>
            </a:r>
            <a:r>
              <a:rPr lang="el-GR" dirty="0" smtClean="0"/>
              <a:t> της </a:t>
            </a:r>
            <a:r>
              <a:rPr lang="el-GR" dirty="0" err="1" smtClean="0"/>
              <a:t>πρωτεϊνης</a:t>
            </a:r>
            <a:r>
              <a:rPr lang="el-GR" dirty="0" smtClean="0"/>
              <a:t> και ο αυξημένος αριθμός γονιδιακών αντιγράφων του </a:t>
            </a:r>
            <a:r>
              <a:rPr lang="en-US" dirty="0" smtClean="0"/>
              <a:t>EGFR </a:t>
            </a:r>
            <a:r>
              <a:rPr lang="el-GR" dirty="0" smtClean="0"/>
              <a:t>έχουν μεν </a:t>
            </a:r>
            <a:r>
              <a:rPr lang="el-GR" b="1" dirty="0" smtClean="0"/>
              <a:t>αρνητική προγνωστική αξία</a:t>
            </a:r>
            <a:r>
              <a:rPr lang="el-GR" dirty="0" smtClean="0"/>
              <a:t> ,στερούνται δε σαφούς προβλεπτικής αξίας.</a:t>
            </a:r>
            <a:endParaRPr lang="en-US" dirty="0" smtClean="0"/>
          </a:p>
          <a:p>
            <a:r>
              <a:rPr lang="el-GR" dirty="0" smtClean="0"/>
              <a:t>Στους ασθενείς με όγκους </a:t>
            </a:r>
            <a:r>
              <a:rPr lang="el-GR" u="sng" dirty="0" smtClean="0"/>
              <a:t>χωρίς</a:t>
            </a:r>
            <a:r>
              <a:rPr lang="el-GR" dirty="0" smtClean="0"/>
              <a:t> την παρουσία </a:t>
            </a:r>
            <a:r>
              <a:rPr lang="en-US" u="sng" dirty="0" smtClean="0"/>
              <a:t>HPV</a:t>
            </a:r>
            <a:r>
              <a:rPr lang="en-US" dirty="0" smtClean="0"/>
              <a:t> , </a:t>
            </a:r>
            <a:r>
              <a:rPr lang="el-GR" dirty="0" smtClean="0"/>
              <a:t>η προσθήκη </a:t>
            </a:r>
            <a:r>
              <a:rPr lang="en-US" dirty="0" err="1" smtClean="0"/>
              <a:t>panitumu</a:t>
            </a:r>
            <a:r>
              <a:rPr lang="en-US" b="1" dirty="0" err="1" smtClean="0"/>
              <a:t>mab</a:t>
            </a:r>
            <a:r>
              <a:rPr lang="en-US" dirty="0" smtClean="0"/>
              <a:t> </a:t>
            </a:r>
            <a:r>
              <a:rPr lang="el-GR" dirty="0" smtClean="0"/>
              <a:t>στη χημειοθεραπεία παρατείνει την ελευθέρα εξέλιξης και την ολική επιβίωση των καρκινοπαθών.</a:t>
            </a:r>
          </a:p>
          <a:p>
            <a:r>
              <a:rPr lang="el-GR" dirty="0" smtClean="0"/>
              <a:t>Η χορήγηση </a:t>
            </a:r>
            <a:r>
              <a:rPr lang="en-US" dirty="0" err="1" smtClean="0"/>
              <a:t>nimotuzu</a:t>
            </a:r>
            <a:r>
              <a:rPr lang="en-US" b="1" dirty="0" err="1" smtClean="0"/>
              <a:t>mab</a:t>
            </a:r>
            <a:r>
              <a:rPr lang="en-US" b="1" dirty="0" smtClean="0"/>
              <a:t> </a:t>
            </a:r>
            <a:r>
              <a:rPr lang="el-GR" dirty="0" smtClean="0"/>
              <a:t>σε ασθενείς με όγκους που εκφράζουν τον </a:t>
            </a:r>
            <a:r>
              <a:rPr lang="en-US" dirty="0" smtClean="0"/>
              <a:t>EGFR </a:t>
            </a:r>
            <a:r>
              <a:rPr lang="el-GR" dirty="0" smtClean="0"/>
              <a:t> παρατείνει την επιβίωση συγκριτικά με τη χορήγηση ακτινοθεραπείας μόνο.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034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Μηχανισμοί </a:t>
            </a:r>
            <a:r>
              <a:rPr lang="el-GR" b="1" dirty="0" smtClean="0"/>
              <a:t>αντίστασης</a:t>
            </a:r>
            <a:r>
              <a:rPr lang="el-GR" dirty="0" smtClean="0"/>
              <a:t> στην αναστολή του </a:t>
            </a:r>
            <a:r>
              <a:rPr lang="en-US" dirty="0" smtClean="0"/>
              <a:t>EGFR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Αυξημένη έκφραση του αγγειακού ενδοθηλιακού αυξητικού παράγοντα ( </a:t>
            </a:r>
            <a:r>
              <a:rPr lang="en-US" dirty="0" smtClean="0"/>
              <a:t>VEGF)</a:t>
            </a:r>
          </a:p>
          <a:p>
            <a:r>
              <a:rPr lang="el-GR" dirty="0" smtClean="0"/>
              <a:t>Αναστολή της εσωτερίκευσης του υποδοχέα και αποδόμησή του</a:t>
            </a:r>
          </a:p>
          <a:p>
            <a:r>
              <a:rPr lang="el-GR" dirty="0" smtClean="0"/>
              <a:t>Παρουσία της μετάλλαξης ποικιλίας ΙΙΙ του </a:t>
            </a:r>
            <a:r>
              <a:rPr lang="en-US" dirty="0" smtClean="0"/>
              <a:t>EGFR</a:t>
            </a:r>
          </a:p>
          <a:p>
            <a:r>
              <a:rPr lang="el-GR" dirty="0" smtClean="0"/>
              <a:t>Ενεργοποίηση ή </a:t>
            </a:r>
            <a:r>
              <a:rPr lang="el-GR" dirty="0" err="1" smtClean="0"/>
              <a:t>υπερρύθμιση</a:t>
            </a:r>
            <a:r>
              <a:rPr lang="el-GR" dirty="0" smtClean="0"/>
              <a:t> εναλλακτικών οδών σηματοδότησης ( π.χ. Μ</a:t>
            </a:r>
            <a:r>
              <a:rPr lang="en-US" dirty="0" smtClean="0"/>
              <a:t>et, </a:t>
            </a:r>
            <a:r>
              <a:rPr lang="el-GR" dirty="0" err="1" smtClean="0"/>
              <a:t>ινοβλαστικός</a:t>
            </a:r>
            <a:r>
              <a:rPr lang="el-GR" dirty="0" smtClean="0"/>
              <a:t> αυξητικός παράγοντας,</a:t>
            </a:r>
            <a:r>
              <a:rPr lang="en-US" dirty="0" smtClean="0"/>
              <a:t> Her3)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Ενίσχυση του γονιδίου του </a:t>
            </a:r>
            <a:r>
              <a:rPr lang="en-US" dirty="0" smtClean="0"/>
              <a:t>EGFR </a:t>
            </a:r>
            <a:r>
              <a:rPr lang="el-GR" dirty="0" smtClean="0"/>
              <a:t>με φθορίζοντα </a:t>
            </a:r>
            <a:r>
              <a:rPr lang="en-US" dirty="0" smtClean="0"/>
              <a:t>in situ </a:t>
            </a:r>
            <a:r>
              <a:rPr lang="el-GR" dirty="0" smtClean="0"/>
              <a:t>υβριδισμό σε ΑΚΚ</a:t>
            </a:r>
            <a:endParaRPr lang="el-GR" dirty="0"/>
          </a:p>
        </p:txBody>
      </p:sp>
      <p:pic>
        <p:nvPicPr>
          <p:cNvPr id="23554" name="Picture 2" descr="http://openi.nlm.nih.gov/imgs/rescaled512/2887399_1471-2407-10-189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17963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600" dirty="0" smtClean="0"/>
              <a:t>Έντονη </a:t>
            </a:r>
            <a:r>
              <a:rPr lang="el-GR" sz="3600" dirty="0" err="1" smtClean="0"/>
              <a:t>ανοσοϊστοθετικότητα</a:t>
            </a:r>
            <a:r>
              <a:rPr lang="el-GR" sz="3600" dirty="0" smtClean="0"/>
              <a:t> </a:t>
            </a:r>
            <a:br>
              <a:rPr lang="el-GR" sz="3600" dirty="0" smtClean="0"/>
            </a:br>
            <a:r>
              <a:rPr lang="el-GR" sz="3600" dirty="0" smtClean="0"/>
              <a:t>της </a:t>
            </a:r>
            <a:r>
              <a:rPr lang="el-GR" sz="3600" dirty="0" err="1" smtClean="0"/>
              <a:t>πρωτείνης</a:t>
            </a:r>
            <a:r>
              <a:rPr lang="el-GR" sz="3600" dirty="0" smtClean="0"/>
              <a:t> του </a:t>
            </a:r>
            <a:r>
              <a:rPr lang="en-US" sz="3600" dirty="0" smtClean="0"/>
              <a:t>EGFR </a:t>
            </a:r>
            <a:r>
              <a:rPr lang="el-GR" sz="3600" dirty="0" smtClean="0"/>
              <a:t>σε ΑΚΚ αμυγδαλής</a:t>
            </a:r>
            <a:endParaRPr lang="el-GR" sz="3600" dirty="0"/>
          </a:p>
        </p:txBody>
      </p:sp>
      <p:pic>
        <p:nvPicPr>
          <p:cNvPr id="23554" name="Picture 2" descr="http://dermatology-s10.cdlib.org/146/case_presentation/skin_metastasi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19695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</a:t>
            </a:r>
            <a:r>
              <a:rPr lang="el-GR" sz="2800" dirty="0" smtClean="0"/>
              <a:t>ΑΚΟΗΘΗ ΝΕΟΠΛΑΣΜΑΤΑ ΡΙΝΙΚΗΣ ΚΟΙΛΟΤΗΤΑΣ,ΠΑΡΑΡΡΙΝΙΩΝ  ΚΟΛΠΩΝ  ΚΑΙ ΡΙΝΟΦΑΡΥΓΓΑ  (Ι</a:t>
            </a:r>
            <a:r>
              <a:rPr lang="en-US" sz="2800" dirty="0" smtClean="0"/>
              <a:t>V</a:t>
            </a:r>
            <a:r>
              <a:rPr lang="el-GR" sz="2800" dirty="0" smtClean="0"/>
              <a:t>)</a:t>
            </a:r>
            <a:br>
              <a:rPr lang="el-GR" sz="2800" dirty="0" smtClean="0"/>
            </a:br>
            <a:r>
              <a:rPr lang="el-GR" sz="2800" b="1" spc="600" dirty="0" smtClean="0"/>
              <a:t>ΡΙΝΟΦΑΡΥΓΓΙΚΟ ΚΑΡΚΙΝΩΜΑ </a:t>
            </a:r>
            <a:endParaRPr lang="el-GR" sz="2800" b="1" spc="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Θεμελιώδεις</a:t>
            </a:r>
            <a:r>
              <a:rPr lang="el-GR" sz="2000" dirty="0" smtClean="0"/>
              <a:t> προγνωστικοί δείκτες </a:t>
            </a:r>
            <a:r>
              <a:rPr lang="en-US" sz="2000" dirty="0" smtClean="0"/>
              <a:t>: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</a:t>
            </a:r>
            <a:r>
              <a:rPr lang="el-GR" sz="2000" dirty="0" smtClean="0"/>
              <a:t> και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ιστολογική ποικιλία </a:t>
            </a:r>
          </a:p>
          <a:p>
            <a:pPr>
              <a:buNone/>
            </a:pPr>
            <a:r>
              <a:rPr lang="el-GR" sz="2000" dirty="0" smtClean="0"/>
              <a:t>     [ μη </a:t>
            </a:r>
            <a:r>
              <a:rPr lang="el-GR" sz="2000" dirty="0" err="1" smtClean="0"/>
              <a:t>κερατινοποιούμενο</a:t>
            </a:r>
            <a:r>
              <a:rPr lang="el-GR" sz="2000" dirty="0" smtClean="0"/>
              <a:t> ΑΚΚ (σχετικά καλύτερης πρόγνωσης),</a:t>
            </a:r>
            <a:r>
              <a:rPr lang="el-GR" sz="2000" dirty="0" err="1" smtClean="0"/>
              <a:t>κερατινοποιούμενο</a:t>
            </a:r>
            <a:r>
              <a:rPr lang="el-GR" sz="2000" dirty="0" smtClean="0"/>
              <a:t> ΑΚΚ και </a:t>
            </a:r>
            <a:r>
              <a:rPr lang="el-GR" sz="2000" dirty="0" err="1" smtClean="0"/>
              <a:t>βασικοκυτταροειδές</a:t>
            </a:r>
            <a:r>
              <a:rPr lang="el-GR" sz="2000" dirty="0" smtClean="0"/>
              <a:t> ΑΚΚ ]</a:t>
            </a:r>
            <a:r>
              <a:rPr lang="en-US" sz="2000" dirty="0" smtClean="0"/>
              <a:t>.</a:t>
            </a:r>
            <a:r>
              <a:rPr lang="el-GR" sz="2000" dirty="0" smtClean="0"/>
              <a:t> Η ακτινοθεραπεία αποδίδει καλύτερα στη μη </a:t>
            </a:r>
            <a:r>
              <a:rPr lang="el-GR" sz="2000" dirty="0" err="1" smtClean="0"/>
              <a:t>κερατινοποιούμενη</a:t>
            </a:r>
            <a:r>
              <a:rPr lang="el-GR" sz="2000" dirty="0" smtClean="0"/>
              <a:t> ποικιλία· </a:t>
            </a:r>
            <a:r>
              <a:rPr lang="el-GR" sz="2000" dirty="0" err="1" smtClean="0"/>
              <a:t>γι΄αυτό</a:t>
            </a:r>
            <a:r>
              <a:rPr lang="el-GR" sz="2000" dirty="0" smtClean="0"/>
              <a:t> ίσως οι ασθενείς με </a:t>
            </a:r>
            <a:r>
              <a:rPr lang="el-GR" sz="2000" dirty="0" err="1" smtClean="0"/>
              <a:t>κερατινοποιούμενα</a:t>
            </a:r>
            <a:r>
              <a:rPr lang="el-GR" sz="2000" dirty="0" smtClean="0"/>
              <a:t> καρκινώματα εμφανίζουν 5ετή επιβίωση &lt; 20%.</a:t>
            </a:r>
          </a:p>
          <a:p>
            <a:r>
              <a:rPr lang="el-GR" sz="2000" dirty="0" smtClean="0"/>
              <a:t>Επηρεάζουν επίσης την πρόγνωση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l-GR" sz="2000" dirty="0" smtClean="0"/>
              <a:t>νεαρή ηλικία (&lt;40) και θήλυ φύλο (ευμενώς),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l-GR" sz="2000" dirty="0" err="1" smtClean="0"/>
              <a:t>νεοπλασματικό</a:t>
            </a:r>
            <a:r>
              <a:rPr lang="en-US" sz="2000" dirty="0" smtClean="0"/>
              <a:t> </a:t>
            </a:r>
            <a:r>
              <a:rPr lang="el-GR" sz="2000" dirty="0" smtClean="0"/>
              <a:t> φορτίο,</a:t>
            </a:r>
            <a:r>
              <a:rPr lang="en-US" sz="2000" dirty="0" smtClean="0"/>
              <a:t> </a:t>
            </a:r>
            <a:r>
              <a:rPr lang="el-G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ανευπλοειδία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όγκου </a:t>
            </a:r>
            <a:r>
              <a:rPr lang="el-GR" sz="2000" dirty="0" smtClean="0"/>
              <a:t>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c-erb-B2, </a:t>
            </a:r>
            <a:r>
              <a:rPr lang="el-G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αγγειογένεση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VEGF)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υψηλοί δείκτες πολλαπλασιασμού προ θεραπείας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δυσμενώς)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p53,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nm23-H1, IL-10,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συγκεκριμένοι </a:t>
            </a:r>
            <a:r>
              <a:rPr lang="el-G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απλότυποι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HLA.</a:t>
            </a:r>
            <a:endParaRPr lang="el-G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/>
              <a:t>Λόγω διαφορετικής αντιμετώπισης  έχει σημασία η </a:t>
            </a:r>
            <a:r>
              <a:rPr lang="el-G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διαφοροδιάγνωση</a:t>
            </a:r>
            <a:r>
              <a:rPr lang="el-GR" sz="2000" dirty="0" smtClean="0"/>
              <a:t> του ρινοφαρυγγικού καρκινώματος από 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- καρκίνωμα </a:t>
            </a:r>
            <a:r>
              <a:rPr lang="el-GR" sz="2000" dirty="0" err="1" smtClean="0"/>
              <a:t>στοματοφάρυγγα</a:t>
            </a:r>
            <a:r>
              <a:rPr lang="el-GR" sz="2000" dirty="0" smtClean="0"/>
              <a:t>  </a:t>
            </a:r>
            <a:r>
              <a:rPr lang="en-US" sz="2000" dirty="0" smtClean="0"/>
              <a:t>[</a:t>
            </a:r>
            <a:r>
              <a:rPr lang="el-GR" sz="2000" dirty="0" smtClean="0"/>
              <a:t> εντόπιση στη βάση της γλώσσας /αμυγδαλές , συνήθως </a:t>
            </a:r>
            <a:r>
              <a:rPr lang="en-US" sz="2000" dirty="0" smtClean="0"/>
              <a:t>p16 (+) ]</a:t>
            </a:r>
          </a:p>
          <a:p>
            <a:pPr>
              <a:buNone/>
            </a:pPr>
            <a:r>
              <a:rPr lang="en-US" sz="2000" dirty="0" smtClean="0"/>
              <a:t>     - </a:t>
            </a:r>
            <a:r>
              <a:rPr lang="el-GR" sz="2000" dirty="0" smtClean="0"/>
              <a:t>αδιαφοροποίητο καρκίνωμα </a:t>
            </a:r>
            <a:r>
              <a:rPr lang="el-GR" sz="2000" spc="300" dirty="0" err="1" smtClean="0"/>
              <a:t>παραρρινίων</a:t>
            </a:r>
            <a:r>
              <a:rPr lang="el-GR" sz="2000" dirty="0" smtClean="0"/>
              <a:t> [ εντόπιση στη ρινική οδό , τάση απουσίας φλεγμονώδους διήθησης , </a:t>
            </a:r>
            <a:r>
              <a:rPr lang="en-US" sz="2000" spc="300" dirty="0" smtClean="0"/>
              <a:t>EBER (-) </a:t>
            </a:r>
            <a:r>
              <a:rPr lang="el-GR" sz="2000" dirty="0" smtClean="0"/>
              <a:t>]</a:t>
            </a:r>
          </a:p>
          <a:p>
            <a:pPr>
              <a:buNone/>
            </a:pPr>
            <a:r>
              <a:rPr lang="el-GR" sz="2000" dirty="0" smtClean="0"/>
              <a:t>     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Διπλοειδικό</a:t>
            </a:r>
            <a:r>
              <a:rPr lang="el-GR" dirty="0" smtClean="0"/>
              <a:t> ιστόγραμμα </a:t>
            </a:r>
            <a:endParaRPr lang="el-GR" dirty="0"/>
          </a:p>
        </p:txBody>
      </p:sp>
      <p:pic>
        <p:nvPicPr>
          <p:cNvPr id="1026" name="Picture 2" descr="C:\Documents and Settings\User\My Documents\My Pictures\Diplo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548" y="1600200"/>
            <a:ext cx="60669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Ανευπλοειδικό</a:t>
            </a:r>
            <a:r>
              <a:rPr lang="el-GR" dirty="0" smtClean="0"/>
              <a:t> ιστόγραμμα</a:t>
            </a:r>
            <a:endParaRPr lang="el-GR" dirty="0"/>
          </a:p>
        </p:txBody>
      </p:sp>
      <p:pic>
        <p:nvPicPr>
          <p:cNvPr id="2050" name="Picture 2" descr="C:\Documents and Settings\User\My Documents\My Pictures\aneuploi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Τετραπλοειδικό</a:t>
            </a:r>
            <a:r>
              <a:rPr lang="el-GR" dirty="0" smtClean="0"/>
              <a:t> ιστόγραμμα</a:t>
            </a:r>
            <a:endParaRPr lang="el-GR" dirty="0"/>
          </a:p>
        </p:txBody>
      </p:sp>
      <p:pic>
        <p:nvPicPr>
          <p:cNvPr id="3074" name="Picture 2" descr="C:\Documents and Settings\User\My Documents\My Pictures\tetraploi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682" y="1600200"/>
            <a:ext cx="586863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</a:t>
            </a:r>
            <a:r>
              <a:rPr lang="el-GR" sz="2800" dirty="0" smtClean="0"/>
              <a:t>ΑΚΟΗΘΗ ΝΕΟΠΛΑΣΜΑΤΑ ΡΙΝΙΚΗΣ ΚΟΙΛΟΤΗΤΑΣ,ΠΑΡΑΡΡΙΝΙΩΝ  ΚΟΛΠΩΝ  ΚΑΙ ΡΙΝΟΦΑΡΥΓΓΑ  (Ι)</a:t>
            </a:r>
            <a:br>
              <a:rPr lang="el-GR" sz="2800" dirty="0" smtClean="0"/>
            </a:br>
            <a:r>
              <a:rPr lang="el-GR" sz="2800" b="1" spc="300" dirty="0" smtClean="0"/>
              <a:t>ΑΚΑΝΘΟΚΥΤΤΑΡΙΚΟ ΚΑΡΚΙΝΩΜΑ  (ΑΚΚ)</a:t>
            </a:r>
            <a:endParaRPr lang="el-GR" sz="2800" b="1" spc="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Επί ανατομικής εντόπισης στη </a:t>
            </a:r>
            <a:r>
              <a:rPr lang="el-GR" u="sng" dirty="0" smtClean="0"/>
              <a:t>ρινική κοιλότητα ευμενέστερη</a:t>
            </a:r>
            <a:r>
              <a:rPr lang="el-GR" dirty="0" smtClean="0"/>
              <a:t> πρόγνωση συγκριτικά με  </a:t>
            </a:r>
            <a:r>
              <a:rPr lang="el-GR" dirty="0" err="1" smtClean="0"/>
              <a:t>παραρρίνια</a:t>
            </a:r>
            <a:r>
              <a:rPr lang="el-GR" dirty="0" smtClean="0"/>
              <a:t> εντόπιση.</a:t>
            </a:r>
          </a:p>
          <a:p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πρόγνωση συναρτάται με το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dirty="0" smtClean="0"/>
              <a:t>Ορισμένα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κερατινοποιούμενα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/>
              <a:t>ακανθοκυτταρικά</a:t>
            </a:r>
            <a:r>
              <a:rPr lang="el-GR" dirty="0" smtClean="0"/>
              <a:t> καρκινώματα εμφανίζουν </a:t>
            </a:r>
            <a:r>
              <a:rPr lang="el-GR" dirty="0" err="1" smtClean="0"/>
              <a:t>ανοσοϊστοθετικότητα</a:t>
            </a:r>
            <a:r>
              <a:rPr lang="el-GR" dirty="0" smtClean="0"/>
              <a:t> στο </a:t>
            </a:r>
            <a:r>
              <a:rPr lang="en-US" dirty="0" smtClean="0"/>
              <a:t>p16,</a:t>
            </a:r>
            <a:r>
              <a:rPr lang="el-GR" dirty="0" smtClean="0"/>
              <a:t>είναι δε, </a:t>
            </a:r>
            <a:r>
              <a:rPr lang="en-US" dirty="0" smtClean="0"/>
              <a:t>EBER (-)</a:t>
            </a:r>
            <a:r>
              <a:rPr lang="el-GR" dirty="0" smtClean="0"/>
              <a:t> και τείνουν να έχουν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καλύτερη</a:t>
            </a:r>
            <a:r>
              <a:rPr lang="el-GR" dirty="0" smtClean="0"/>
              <a:t> πρόγνωση από τα </a:t>
            </a:r>
            <a:r>
              <a:rPr lang="el-GR" dirty="0" err="1" smtClean="0"/>
              <a:t>κερατινοποιούμενα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17638"/>
          </a:xfrm>
        </p:spPr>
        <p:txBody>
          <a:bodyPr>
            <a:noAutofit/>
          </a:bodyPr>
          <a:lstStyle/>
          <a:p>
            <a:r>
              <a:rPr lang="el-GR" sz="2400" dirty="0" smtClean="0"/>
              <a:t>Έντονη και διάχυτη πυρηνική ανίχνευση κωδικοποιημένου </a:t>
            </a:r>
            <a:r>
              <a:rPr lang="en-US" sz="2400" dirty="0" smtClean="0"/>
              <a:t>RNA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smtClean="0"/>
              <a:t>(</a:t>
            </a:r>
            <a:r>
              <a:rPr lang="en-US" sz="2400" dirty="0" smtClean="0"/>
              <a:t>in situ </a:t>
            </a:r>
            <a:r>
              <a:rPr lang="el-GR" sz="2400" dirty="0" smtClean="0"/>
              <a:t>υβριδισμός για ΕΒΕ</a:t>
            </a:r>
            <a:r>
              <a:rPr lang="en-US" sz="2400" dirty="0" smtClean="0"/>
              <a:t>R</a:t>
            </a:r>
            <a:r>
              <a:rPr lang="el-GR" sz="2400" dirty="0" smtClean="0"/>
              <a:t>) σε ρινοφαρυγγικό καρκίνωμα. </a:t>
            </a:r>
            <a:br>
              <a:rPr lang="el-GR" sz="2400" dirty="0" smtClean="0"/>
            </a:br>
            <a:r>
              <a:rPr lang="el-GR" sz="2400" dirty="0" smtClean="0"/>
              <a:t>Χρήσιμος δείκτης υπολειμματικού ή υποτροπιάζοντος όγκου</a:t>
            </a:r>
            <a:br>
              <a:rPr lang="el-GR" sz="2400" dirty="0" smtClean="0"/>
            </a:br>
            <a:r>
              <a:rPr lang="el-GR" sz="2400" dirty="0" smtClean="0"/>
              <a:t> μετά ακτινοθεραπεία.</a:t>
            </a:r>
            <a:endParaRPr lang="el-G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49163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smtClean="0"/>
              <a:t>Αδιαφοροποίητο καρκίνωμα παραρρινίων</a:t>
            </a:r>
          </a:p>
        </p:txBody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el-GR" sz="2800" dirty="0" smtClean="0"/>
              <a:t>Το </a:t>
            </a:r>
            <a:r>
              <a:rPr lang="el-GR" sz="2800" b="1" dirty="0" smtClean="0"/>
              <a:t>πρωτοπαθές αδιαφοροποίητο καρκίνωμα </a:t>
            </a:r>
            <a:r>
              <a:rPr lang="el-GR" sz="2800" b="1" dirty="0" err="1" smtClean="0"/>
              <a:t>παραρρινίων</a:t>
            </a:r>
            <a:r>
              <a:rPr lang="el-GR" sz="2800" b="1" dirty="0" smtClean="0"/>
              <a:t> </a:t>
            </a:r>
            <a:r>
              <a:rPr lang="el-GR" sz="2800" b="1" spc="600" dirty="0" smtClean="0"/>
              <a:t>ρινοφαρυγγικού τύπου</a:t>
            </a:r>
            <a:r>
              <a:rPr lang="el-GR" sz="2800" dirty="0" smtClean="0"/>
              <a:t> και το πρωτοπαθές αδιαφοροποίητο καρκίνωμα </a:t>
            </a:r>
            <a:r>
              <a:rPr lang="el-GR" sz="2800" dirty="0" err="1" smtClean="0"/>
              <a:t>παραρρινίων</a:t>
            </a:r>
            <a:r>
              <a:rPr lang="el-GR" sz="2800" dirty="0" smtClean="0"/>
              <a:t> </a:t>
            </a:r>
          </a:p>
          <a:p>
            <a:pPr>
              <a:buFont typeface="Arial" charset="0"/>
              <a:buNone/>
            </a:pPr>
            <a:r>
              <a:rPr lang="el-GR" sz="2800" dirty="0" smtClean="0"/>
              <a:t>    αποτελούν δύο </a:t>
            </a:r>
            <a:r>
              <a:rPr lang="el-GR" sz="2800" dirty="0" err="1" smtClean="0"/>
              <a:t>κλινικώς,βιολογικώς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ιστολογικώς</a:t>
            </a:r>
            <a:r>
              <a:rPr lang="el-GR" sz="2800" dirty="0" smtClean="0"/>
              <a:t> </a:t>
            </a:r>
            <a:r>
              <a:rPr lang="el-GR" sz="2800" u="sng" dirty="0" smtClean="0"/>
              <a:t>διακριτές</a:t>
            </a:r>
            <a:r>
              <a:rPr lang="el-GR" sz="2800" dirty="0" smtClean="0"/>
              <a:t> οντότητες.</a:t>
            </a:r>
          </a:p>
          <a:p>
            <a:pPr>
              <a:buFont typeface="Arial" charset="0"/>
              <a:buNone/>
            </a:pPr>
            <a:r>
              <a:rPr lang="el-GR" sz="2800" dirty="0" smtClean="0"/>
              <a:t>    Η </a:t>
            </a:r>
            <a:r>
              <a:rPr lang="el-GR" sz="2800" b="1" dirty="0" smtClean="0"/>
              <a:t>πρώτη</a:t>
            </a:r>
            <a:r>
              <a:rPr lang="el-GR" sz="2800" dirty="0" smtClean="0"/>
              <a:t> χαρακτηρίζεται από</a:t>
            </a:r>
            <a:r>
              <a:rPr lang="en-US" sz="2800" dirty="0" smtClean="0"/>
              <a:t>:</a:t>
            </a:r>
          </a:p>
          <a:p>
            <a:pPr>
              <a:buFont typeface="Arial" charset="0"/>
              <a:buNone/>
            </a:pPr>
            <a:r>
              <a:rPr lang="el-GR" sz="2800" dirty="0" smtClean="0"/>
              <a:t>    </a:t>
            </a:r>
            <a:r>
              <a:rPr lang="el-GR" sz="2800" dirty="0" err="1" smtClean="0"/>
              <a:t>φυσσαλιδώδεις</a:t>
            </a:r>
            <a:r>
              <a:rPr lang="el-GR" sz="2800" dirty="0" smtClean="0"/>
              <a:t> πυρήνες , </a:t>
            </a:r>
            <a:r>
              <a:rPr lang="el-GR" sz="2800" dirty="0" err="1" smtClean="0"/>
              <a:t>συγκυτιακό</a:t>
            </a:r>
            <a:r>
              <a:rPr lang="el-GR" sz="2800" dirty="0" smtClean="0"/>
              <a:t> πρότυπο ανάπτυξης, </a:t>
            </a:r>
            <a:r>
              <a:rPr lang="el-GR" sz="2800" dirty="0" err="1" smtClean="0"/>
              <a:t>ατρακτόμορφα</a:t>
            </a:r>
            <a:r>
              <a:rPr lang="el-GR" sz="2800" dirty="0" smtClean="0"/>
              <a:t> κύτταρα , απουσία </a:t>
            </a:r>
            <a:r>
              <a:rPr lang="el-GR" sz="2800" dirty="0" err="1" smtClean="0"/>
              <a:t>νέκρωσης,λεμφοκυτταρική</a:t>
            </a:r>
            <a:r>
              <a:rPr lang="el-GR" sz="2800" dirty="0" smtClean="0"/>
              <a:t> αντίδραση(όχι πάντα)</a:t>
            </a:r>
          </a:p>
          <a:p>
            <a:pPr>
              <a:buFont typeface="Arial" charset="0"/>
              <a:buNone/>
            </a:pPr>
            <a:r>
              <a:rPr lang="el-GR" sz="2800" dirty="0" smtClean="0"/>
              <a:t>     και </a:t>
            </a:r>
            <a:r>
              <a:rPr lang="en-US" sz="2800" b="1" dirty="0" smtClean="0"/>
              <a:t>EBER-1 (+)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</a:t>
            </a:r>
            <a:r>
              <a:rPr lang="el-GR" sz="2800" dirty="0" smtClean="0"/>
              <a:t>ΑΚΟΗΘΗ ΝΕΟΠΛΑΣΜΑΤΑ ΡΙΝΙΚΗΣ ΚΟΙΛΟΤΗΤΑΣ,ΠΑΡΑΡΡΙΝΙΩΝ  ΚΟΛΠΩΝ  ΚΑΙ ΡΙΝΟΦΑΡΥΓΓΑ  (ΙΙΙ)</a:t>
            </a:r>
            <a:br>
              <a:rPr lang="el-GR" sz="2800" dirty="0" smtClean="0"/>
            </a:br>
            <a:r>
              <a:rPr lang="el-GR" sz="2800" b="1" spc="600" dirty="0" smtClean="0"/>
              <a:t>ΑΔΙΑΦΟΡΟΠΟΙΗΤΟ ΚΑΡΚΙΝΩΜΑ </a:t>
            </a:r>
            <a:r>
              <a:rPr lang="el-GR" sz="28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ΠΑΡΑΡΡΙΝΙΩΝ</a:t>
            </a:r>
            <a:r>
              <a:rPr lang="el-GR" sz="2800" b="1" spc="600" dirty="0" smtClean="0"/>
              <a:t> </a:t>
            </a:r>
            <a:endParaRPr lang="el-GR" sz="2800" b="1" spc="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071678"/>
            <a:ext cx="3786214" cy="4054485"/>
          </a:xfrm>
        </p:spPr>
        <p:txBody>
          <a:bodyPr/>
          <a:lstStyle/>
          <a:p>
            <a:r>
              <a:rPr lang="el-GR" dirty="0" smtClean="0"/>
              <a:t>Διάμεση επιβίωση &lt; 18 μήνες</a:t>
            </a:r>
          </a:p>
          <a:p>
            <a:r>
              <a:rPr lang="el-GR" dirty="0" smtClean="0"/>
              <a:t>Συχνές υποτροπές με μεταστάσεις σε λεμφαδένες και απομακρυσμένες θέσεις.</a:t>
            </a:r>
            <a:endParaRPr lang="el-GR" dirty="0"/>
          </a:p>
        </p:txBody>
      </p:sp>
      <p:pic>
        <p:nvPicPr>
          <p:cNvPr id="43010" name="Picture 2" descr="http://www.pathologypics.com/Uploads/Mid/MID_Papalas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32031" y="2597203"/>
            <a:ext cx="7694782" cy="578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l-GR" sz="2800" b="1" smtClean="0">
                <a:latin typeface="Arial" charset="0"/>
              </a:rPr>
              <a:t>Μορφολογικές υποκατηγορίες</a:t>
            </a:r>
            <a:br>
              <a:rPr lang="el-GR" sz="2800" b="1" smtClean="0">
                <a:latin typeface="Arial" charset="0"/>
              </a:rPr>
            </a:br>
            <a:r>
              <a:rPr lang="el-GR" sz="2800" b="1" smtClean="0">
                <a:latin typeface="Arial" charset="0"/>
              </a:rPr>
              <a:t> ακανθοκυτταρικού καρκινώματος</a:t>
            </a:r>
            <a:br>
              <a:rPr lang="el-GR" sz="2800" b="1" smtClean="0">
                <a:latin typeface="Arial" charset="0"/>
              </a:rPr>
            </a:br>
            <a:r>
              <a:rPr lang="el-GR" sz="2800" b="1" smtClean="0">
                <a:latin typeface="Arial" charset="0"/>
              </a:rPr>
              <a:t>Καρκίνωμα μέσης γραμμής </a:t>
            </a:r>
            <a:r>
              <a:rPr lang="en-US" sz="2800" b="1" smtClean="0">
                <a:latin typeface="Arial" charset="0"/>
              </a:rPr>
              <a:t>Nut</a:t>
            </a:r>
            <a:endParaRPr lang="el-GR" sz="2800" b="1" smtClean="0">
              <a:latin typeface="Arial" charset="0"/>
            </a:endParaRPr>
          </a:p>
        </p:txBody>
      </p:sp>
      <p:sp>
        <p:nvSpPr>
          <p:cNvPr id="88066" name="Rectangle 5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2484438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smtClean="0"/>
              <a:t>Συνήθως ταπήτια αδιαφοροποίητων κυττάρων </a:t>
            </a:r>
            <a:endParaRPr lang="en-US" sz="2000" smtClean="0"/>
          </a:p>
          <a:p>
            <a:pPr>
              <a:lnSpc>
                <a:spcPct val="90000"/>
              </a:lnSpc>
            </a:pPr>
            <a:endParaRPr lang="el-GR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Συχνή η πλακώδης διαφοροποίηση</a:t>
            </a:r>
            <a:endParaRPr lang="en-US" sz="2000" smtClean="0"/>
          </a:p>
          <a:p>
            <a:pPr>
              <a:lnSpc>
                <a:spcPct val="90000"/>
              </a:lnSpc>
            </a:pPr>
            <a:endParaRPr lang="el-GR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Συχνότερη διαμετάθεση εκείνη στο γονίδιο </a:t>
            </a:r>
            <a:r>
              <a:rPr lang="en-US" sz="2000" smtClean="0"/>
              <a:t>NUT: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    t(15;19)(q14;p13.1)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</a:t>
            </a:r>
            <a:r>
              <a:rPr lang="el-GR" sz="2000" smtClean="0"/>
              <a:t>νοσοϊστοθετικό</a:t>
            </a:r>
            <a:r>
              <a:rPr lang="en-US" sz="2000" smtClean="0"/>
              <a:t>-</a:t>
            </a:r>
            <a:r>
              <a:rPr lang="el-GR" sz="2000" smtClean="0"/>
              <a:t>τητα της πρωτεϊνης </a:t>
            </a:r>
            <a:r>
              <a:rPr lang="en-US" sz="2000" smtClean="0"/>
              <a:t>nut</a:t>
            </a:r>
            <a:endParaRPr lang="el-GR" sz="2000" smtClean="0"/>
          </a:p>
        </p:txBody>
      </p:sp>
      <p:pic>
        <p:nvPicPr>
          <p:cNvPr id="88067" name="Picture 8" descr="bridge_Fig1_HTM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412875"/>
            <a:ext cx="3384550" cy="2408238"/>
          </a:xfrm>
        </p:spPr>
      </p:pic>
      <p:pic>
        <p:nvPicPr>
          <p:cNvPr id="88068" name="Picture 9" descr="stelow nut_Fig1_HTM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3913" y="1412875"/>
            <a:ext cx="3240087" cy="2422525"/>
          </a:xfrm>
        </p:spPr>
      </p:pic>
      <p:pic>
        <p:nvPicPr>
          <p:cNvPr id="88069" name="Picture 10" descr="stelow nut_Fig2_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149725"/>
            <a:ext cx="3455987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11" descr="stelow nut_Fig3_HT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149725"/>
            <a:ext cx="3455987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K</a:t>
            </a:r>
            <a:r>
              <a:rPr lang="el-GR" sz="2800" dirty="0" smtClean="0"/>
              <a:t>ΑΚΟΗΘΗ ΝΕΟΠΛΑΣΜΑΤΑ ΡΙΝΙΚΗΣ ΚΟΙΛΟΤΗΤΑΣ,ΠΑΡΑΡΡΙΝΙΩΝ  ΚΟΛΠΩΝ  ΚΑΙ ΡΙΝΟΦΑΡΥΓΓΑ  (</a:t>
            </a:r>
            <a:r>
              <a:rPr lang="en-US" sz="2800" dirty="0" smtClean="0"/>
              <a:t>II</a:t>
            </a:r>
            <a:r>
              <a:rPr lang="el-GR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b="1" spc="600" dirty="0" smtClean="0"/>
              <a:t>ΑΔΕΝΟΚΑΡΚΙΝΩΜΑ ΠΑΡΑΡΡΙΝΙΩΝ </a:t>
            </a:r>
            <a:endParaRPr lang="el-GR" sz="2800" b="1" spc="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643602"/>
          </a:xfrm>
        </p:spPr>
        <p:txBody>
          <a:bodyPr>
            <a:noAutofit/>
          </a:bodyPr>
          <a:lstStyle/>
          <a:p>
            <a:r>
              <a:rPr lang="el-GR" sz="2400" dirty="0" err="1" smtClean="0"/>
              <a:t>Αδενοκαρκίνωμα</a:t>
            </a:r>
            <a:r>
              <a:rPr lang="el-GR" sz="2400" dirty="0" smtClean="0"/>
              <a:t> </a:t>
            </a:r>
            <a:r>
              <a:rPr lang="el-GR" sz="2400" dirty="0" err="1" smtClean="0"/>
              <a:t>σιελαδενικής</a:t>
            </a:r>
            <a:r>
              <a:rPr lang="el-GR" sz="2400" dirty="0" smtClean="0"/>
              <a:t> ποικιλίας</a:t>
            </a:r>
            <a:r>
              <a:rPr lang="en-US" sz="2400" dirty="0" smtClean="0"/>
              <a:t>:</a:t>
            </a:r>
            <a:r>
              <a:rPr lang="el-GR" sz="2400" dirty="0" smtClean="0"/>
              <a:t> πρόγνωση ανάλογη του σταδίου και της ιστολογικής ποικιλίας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Όχι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σιελαδενικής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ποικιλίας καρκινώματα </a:t>
            </a:r>
            <a:r>
              <a:rPr lang="en-US" sz="2400" dirty="0" smtClean="0"/>
              <a:t>:</a:t>
            </a:r>
            <a:r>
              <a:rPr lang="el-GR" sz="2400" dirty="0" smtClean="0"/>
              <a:t> Σε </a:t>
            </a:r>
            <a:r>
              <a:rPr lang="el-GR" sz="2400" dirty="0" err="1" smtClean="0"/>
              <a:t>αιτιοπαθογένεση</a:t>
            </a:r>
            <a:r>
              <a:rPr lang="el-GR" sz="2400" dirty="0" smtClean="0"/>
              <a:t> κατόπιν βιομηχανικής έκθεσης, ευμενέστερη πρόγνωση συγκριτικά με σποραδικές περιπτώσεις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- </a:t>
            </a:r>
            <a:r>
              <a:rPr lang="el-GR" sz="2400" spc="300" dirty="0" smtClean="0"/>
              <a:t>Εντερικού τύπου </a:t>
            </a:r>
            <a:r>
              <a:rPr lang="el-GR" sz="2400" dirty="0" err="1" smtClean="0"/>
              <a:t>αδενοκαρκίνωμα</a:t>
            </a:r>
            <a:r>
              <a:rPr lang="el-GR" sz="2400" dirty="0" smtClean="0"/>
              <a:t> </a:t>
            </a:r>
            <a:r>
              <a:rPr lang="en-US" sz="2400" dirty="0" smtClean="0"/>
              <a:t>:</a:t>
            </a:r>
            <a:r>
              <a:rPr lang="el-GR" sz="2400" dirty="0" smtClean="0"/>
              <a:t> Καθοριστικός ο βαθμός ιστολογικής κακοήθειας. Η 5ετής επιβίωση ανέρχεται στο 80% για το </a:t>
            </a:r>
            <a:r>
              <a:rPr lang="el-GR" sz="2400" dirty="0" err="1" smtClean="0"/>
              <a:t>θηλώδες</a:t>
            </a:r>
            <a:r>
              <a:rPr lang="el-GR" sz="2400" dirty="0" smtClean="0"/>
              <a:t> , εντερικής ποικιλίας </a:t>
            </a:r>
            <a:r>
              <a:rPr lang="el-GR" sz="2400" dirty="0" err="1" smtClean="0"/>
              <a:t>αδενοκαρκίνωμα</a:t>
            </a:r>
            <a:r>
              <a:rPr lang="el-GR" sz="2400" dirty="0" smtClean="0"/>
              <a:t> (καλής διαφοροποίησης) και κατέρχεται στο 40% για το χαμηλά διαφοροποιημένο καρκίνωμα (συμπαγούς ή βλεννώδους τύπου).</a:t>
            </a:r>
          </a:p>
          <a:p>
            <a:pPr>
              <a:buNone/>
            </a:pPr>
            <a:r>
              <a:rPr lang="el-GR" sz="2400" dirty="0" smtClean="0"/>
              <a:t>      - </a:t>
            </a:r>
            <a:r>
              <a:rPr lang="el-GR" sz="2400" spc="300" dirty="0" smtClean="0"/>
              <a:t>Μη εντερικού τύπου </a:t>
            </a:r>
            <a:r>
              <a:rPr lang="el-GR" sz="2400" dirty="0" err="1" smtClean="0"/>
              <a:t>αδενοκαρκίνωμα</a:t>
            </a:r>
            <a:r>
              <a:rPr lang="el-GR" sz="2400" dirty="0" smtClean="0"/>
              <a:t> </a:t>
            </a:r>
            <a:r>
              <a:rPr lang="en-US" sz="2400" dirty="0" smtClean="0"/>
              <a:t>: </a:t>
            </a:r>
            <a:r>
              <a:rPr lang="el-GR" sz="2400" dirty="0" smtClean="0"/>
              <a:t> πιθανοί ,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δυσμενείς</a:t>
            </a:r>
            <a:r>
              <a:rPr lang="el-GR" sz="2400" dirty="0" smtClean="0"/>
              <a:t> προγνωστικοί δείκτες</a:t>
            </a:r>
            <a:r>
              <a:rPr lang="en-US" sz="2400" dirty="0" smtClean="0"/>
              <a:t>:</a:t>
            </a:r>
            <a:r>
              <a:rPr lang="el-GR" sz="2400" dirty="0" smtClean="0"/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p53, EGFR, c-erbB-2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μεταλλάξεις στο Κ- ή στο Η-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</a:t>
            </a:r>
            <a:r>
              <a:rPr lang="en-US" sz="2400" dirty="0" smtClean="0"/>
              <a:t>.</a:t>
            </a:r>
            <a:r>
              <a:rPr lang="el-GR" sz="2400" dirty="0" smtClean="0"/>
              <a:t> Η χαμηλόβαθμη κακοήθεια συνεπάγεται εξαιρετική πρόγνωση.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smtClean="0"/>
              <a:t>Μελάνωμα ρινός-παραρρινίων -ρινοφάρυγγα</a:t>
            </a:r>
          </a:p>
        </p:txBody>
      </p:sp>
      <p:pic>
        <p:nvPicPr>
          <p:cNvPr id="116738" name="Picture 4" descr="mills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8775"/>
            <a:ext cx="7488237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K</a:t>
            </a:r>
            <a:r>
              <a:rPr lang="el-GR" sz="2800" dirty="0" smtClean="0"/>
              <a:t>ΑΚΟΗΘΗ ΝΕΟΠΛΑΣΜΑΤΑ ΡΙΝΙΚΗΣ ΚΟΙΛΟΤΗΤΑΣ,ΠΑΡΑΡΡΙΝΙΩΝ  ΚΟΛΠΩΝ  ΚΑΙ ΡΙΝΟΦΑΡΥΓΓΑ  (</a:t>
            </a:r>
            <a:r>
              <a:rPr lang="en-US" sz="2800" dirty="0" smtClean="0"/>
              <a:t>V</a:t>
            </a:r>
            <a:r>
              <a:rPr lang="el-GR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b="1" spc="600" dirty="0" smtClean="0"/>
              <a:t>ΚΑΚΟΗΘΕΣ ΜΕΛΑΝΩΜΑ ΒΛΕΝΝΟΓΟΝΩΝ </a:t>
            </a:r>
            <a:endParaRPr lang="el-GR" sz="2800" b="1" spc="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786322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Γενικά πτωχή πρόγνωση με συχνές υποτροπές</a:t>
            </a:r>
          </a:p>
          <a:p>
            <a:r>
              <a:rPr lang="el-GR" dirty="0" smtClean="0"/>
              <a:t>Πτωχή πρόγνωση επί </a:t>
            </a:r>
            <a:r>
              <a:rPr lang="en-US" dirty="0" smtClean="0"/>
              <a:t>:</a:t>
            </a:r>
            <a:r>
              <a:rPr lang="el-GR" dirty="0" smtClean="0"/>
              <a:t> προχωρημένης ηλικίας ασθενούς, προχωρημένου </a:t>
            </a:r>
            <a:r>
              <a:rPr lang="el-GR" dirty="0" err="1" smtClean="0"/>
              <a:t>σταδίου,εντόπισης</a:t>
            </a:r>
            <a:r>
              <a:rPr lang="el-GR" dirty="0" smtClean="0"/>
              <a:t> στους </a:t>
            </a:r>
            <a:r>
              <a:rPr lang="el-GR" dirty="0" err="1" smtClean="0"/>
              <a:t>παραρρίνιους</a:t>
            </a:r>
            <a:r>
              <a:rPr lang="el-GR" dirty="0" smtClean="0"/>
              <a:t> κόλπους, αποφρακτικών συμπτωμάτων, μ.δ.&gt;3 εκ., </a:t>
            </a:r>
            <a:r>
              <a:rPr lang="el-GR" dirty="0" err="1" smtClean="0"/>
              <a:t>πολυεστιακότητας</a:t>
            </a:r>
            <a:r>
              <a:rPr lang="el-GR" dirty="0" smtClean="0"/>
              <a:t>, αγγειακής διήθησης, αδιαφοροποίητης μορφολογίας, έντονου κυτταρικού </a:t>
            </a:r>
            <a:r>
              <a:rPr lang="el-GR" dirty="0" err="1" smtClean="0"/>
              <a:t>πλειομορφισμού</a:t>
            </a:r>
            <a:r>
              <a:rPr lang="el-GR" dirty="0" smtClean="0"/>
              <a:t> και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ανοσοϊστοθετικότητας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MMP14.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Ανοσοϊστοθετικότητα</a:t>
            </a:r>
            <a:r>
              <a:rPr lang="el-GR" dirty="0" smtClean="0"/>
              <a:t> παρυφής μελανώματος στη </a:t>
            </a:r>
            <a:r>
              <a:rPr lang="en-US" dirty="0" smtClean="0"/>
              <a:t>MMP14</a:t>
            </a:r>
            <a:endParaRPr lang="el-GR" dirty="0"/>
          </a:p>
        </p:txBody>
      </p:sp>
      <p:pic>
        <p:nvPicPr>
          <p:cNvPr id="4098" name="Picture 2" descr="C:\Documents and Settings\User\My Documents\My Pictures\mmp14 melan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3"/>
            <a:ext cx="7416824" cy="521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922337"/>
          </a:xfrm>
        </p:spPr>
        <p:txBody>
          <a:bodyPr>
            <a:normAutofit fontScale="90000"/>
          </a:bodyPr>
          <a:lstStyle/>
          <a:p>
            <a:r>
              <a:rPr lang="el-GR" sz="3200" smtClean="0">
                <a:latin typeface="Arial" charset="0"/>
              </a:rPr>
              <a:t>Το σχετιζόμενο με τον </a:t>
            </a:r>
            <a:r>
              <a:rPr lang="en-US" sz="3200" smtClean="0">
                <a:latin typeface="Arial" charset="0"/>
              </a:rPr>
              <a:t>HPV </a:t>
            </a:r>
            <a:r>
              <a:rPr lang="el-GR" sz="3200" smtClean="0">
                <a:latin typeface="Arial" charset="0"/>
              </a:rPr>
              <a:t>ακανθοκυτταρικό καρκίνωμα της ανώτερης αεροπεπτικής οδού εμφανίζει τάση για </a:t>
            </a:r>
            <a:r>
              <a:rPr lang="en-US" sz="3200" smtClean="0">
                <a:latin typeface="Arial" charset="0"/>
              </a:rPr>
              <a:t>:</a:t>
            </a:r>
            <a:endParaRPr lang="el-GR" sz="3200" smtClean="0">
              <a:latin typeface="Arial" charset="0"/>
            </a:endParaRPr>
          </a:p>
        </p:txBody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εμφάνιση σε </a:t>
            </a:r>
            <a:r>
              <a:rPr lang="el-GR" sz="2400" b="1" dirty="0" smtClean="0">
                <a:latin typeface="Arial" charset="0"/>
              </a:rPr>
              <a:t>νεότερους</a:t>
            </a:r>
            <a:r>
              <a:rPr lang="el-GR" sz="2400" dirty="0" smtClean="0">
                <a:latin typeface="Arial" charset="0"/>
              </a:rPr>
              <a:t> ασθενείς, </a:t>
            </a:r>
            <a:r>
              <a:rPr lang="el-GR" sz="2400" b="1" dirty="0" smtClean="0">
                <a:latin typeface="Arial" charset="0"/>
              </a:rPr>
              <a:t>ευμενέστερη</a:t>
            </a:r>
            <a:r>
              <a:rPr lang="el-GR" sz="2400" dirty="0" smtClean="0">
                <a:latin typeface="Arial" charset="0"/>
              </a:rPr>
              <a:t> πρόγνωση και πιθανώς καλύτερη θεραπευτική ανταπόκριση συγκριτικά με το σχετιζόμενο με το κάπνισμα ή τον αλκοολισμό καρκίνο</a:t>
            </a:r>
          </a:p>
          <a:p>
            <a:pPr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ανατομική εντόπιση στο </a:t>
            </a:r>
            <a:r>
              <a:rPr lang="el-GR" sz="2400" b="1" dirty="0" err="1" smtClean="0">
                <a:latin typeface="Arial" charset="0"/>
              </a:rPr>
              <a:t>στοματοφάρυγγα</a:t>
            </a:r>
            <a:r>
              <a:rPr lang="el-GR" sz="2400" b="1" dirty="0" smtClean="0">
                <a:latin typeface="Arial" charset="0"/>
              </a:rPr>
              <a:t> </a:t>
            </a:r>
            <a:r>
              <a:rPr lang="el-GR" sz="2400" dirty="0" smtClean="0">
                <a:latin typeface="Arial" charset="0"/>
              </a:rPr>
              <a:t>συμπεριλαμβανομένων των αμυγδαλών και της βάσης της γλώσσας</a:t>
            </a:r>
          </a:p>
          <a:p>
            <a:pPr>
              <a:lnSpc>
                <a:spcPct val="80000"/>
              </a:lnSpc>
            </a:pPr>
            <a:r>
              <a:rPr lang="el-GR" sz="2400" b="1" dirty="0" smtClean="0">
                <a:latin typeface="Arial" charset="0"/>
              </a:rPr>
              <a:t>μη </a:t>
            </a:r>
            <a:r>
              <a:rPr lang="el-GR" sz="2400" b="1" dirty="0" err="1" smtClean="0">
                <a:latin typeface="Arial" charset="0"/>
              </a:rPr>
              <a:t>κερατινοποιούμενη</a:t>
            </a:r>
            <a:r>
              <a:rPr lang="el-GR" sz="2400" b="1" dirty="0" smtClean="0">
                <a:latin typeface="Arial" charset="0"/>
              </a:rPr>
              <a:t> ή </a:t>
            </a:r>
            <a:r>
              <a:rPr lang="el-GR" sz="2400" b="1" dirty="0" err="1" smtClean="0">
                <a:latin typeface="Arial" charset="0"/>
              </a:rPr>
              <a:t>βασικοκυτταροειδή</a:t>
            </a:r>
            <a:r>
              <a:rPr lang="el-GR" sz="2400" b="1" dirty="0" smtClean="0">
                <a:latin typeface="Arial" charset="0"/>
              </a:rPr>
              <a:t> </a:t>
            </a:r>
            <a:r>
              <a:rPr lang="el-GR" sz="2400" b="1" dirty="0" err="1" smtClean="0">
                <a:latin typeface="Arial" charset="0"/>
              </a:rPr>
              <a:t>μορφολογία,σπανιότερα</a:t>
            </a:r>
            <a:r>
              <a:rPr lang="el-GR" sz="2400" b="1" dirty="0" smtClean="0">
                <a:latin typeface="Arial" charset="0"/>
              </a:rPr>
              <a:t> αδιαφοροποίητη μορφολογία</a:t>
            </a:r>
            <a:r>
              <a:rPr lang="el-GR" sz="2400" dirty="0" smtClean="0">
                <a:latin typeface="Arial" charset="0"/>
              </a:rPr>
              <a:t> </a:t>
            </a:r>
            <a:r>
              <a:rPr lang="el-GR" sz="2400" dirty="0" err="1" smtClean="0">
                <a:latin typeface="Arial" charset="0"/>
              </a:rPr>
              <a:t>λεμφοεπιθηλιακού</a:t>
            </a:r>
            <a:r>
              <a:rPr lang="el-GR" sz="2400" dirty="0" smtClean="0">
                <a:latin typeface="Arial" charset="0"/>
              </a:rPr>
              <a:t> καρκινώματος.(</a:t>
            </a:r>
            <a:r>
              <a:rPr lang="en-US" sz="2400" dirty="0" smtClean="0">
                <a:latin typeface="Arial" charset="0"/>
              </a:rPr>
              <a:t>T</a:t>
            </a:r>
            <a:r>
              <a:rPr lang="el-GR" sz="2400" dirty="0" smtClean="0">
                <a:latin typeface="Arial" charset="0"/>
              </a:rPr>
              <a:t>ο μη εντοπιζόμενο στο </a:t>
            </a:r>
            <a:r>
              <a:rPr lang="el-GR" sz="2400" dirty="0" err="1" smtClean="0">
                <a:latin typeface="Arial" charset="0"/>
              </a:rPr>
              <a:t>στοματοφάρυγγα</a:t>
            </a:r>
            <a:r>
              <a:rPr lang="el-GR" sz="2400" dirty="0" smtClean="0">
                <a:latin typeface="Arial" charset="0"/>
              </a:rPr>
              <a:t> </a:t>
            </a:r>
            <a:r>
              <a:rPr lang="el-GR" sz="2400" dirty="0" err="1" smtClean="0">
                <a:latin typeface="Arial" charset="0"/>
              </a:rPr>
              <a:t>βασικοκυτταροειδές</a:t>
            </a:r>
            <a:r>
              <a:rPr lang="el-GR" sz="2400" dirty="0" smtClean="0">
                <a:latin typeface="Arial" charset="0"/>
              </a:rPr>
              <a:t> καρκίνωμα δε </a:t>
            </a:r>
            <a:r>
              <a:rPr lang="el-GR" sz="2400" dirty="0" err="1" smtClean="0">
                <a:latin typeface="Arial" charset="0"/>
              </a:rPr>
              <a:t>σχετιζεται</a:t>
            </a:r>
            <a:r>
              <a:rPr lang="el-GR" sz="2400" dirty="0" smtClean="0">
                <a:latin typeface="Arial" charset="0"/>
              </a:rPr>
              <a:t> με τον </a:t>
            </a:r>
            <a:r>
              <a:rPr lang="en-US" sz="2400" dirty="0" smtClean="0">
                <a:latin typeface="Arial" charset="0"/>
              </a:rPr>
              <a:t>HPV).</a:t>
            </a:r>
            <a:endParaRPr lang="el-GR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χορήγηση </a:t>
            </a:r>
            <a:r>
              <a:rPr lang="el-GR" sz="2400" b="1" dirty="0" smtClean="0">
                <a:latin typeface="Arial" charset="0"/>
              </a:rPr>
              <a:t>κυστικών</a:t>
            </a:r>
            <a:r>
              <a:rPr lang="el-GR" sz="2400" dirty="0" smtClean="0">
                <a:latin typeface="Arial" charset="0"/>
              </a:rPr>
              <a:t> </a:t>
            </a:r>
            <a:r>
              <a:rPr lang="el-GR" sz="2400" dirty="0" err="1" smtClean="0">
                <a:latin typeface="Arial" charset="0"/>
              </a:rPr>
              <a:t>λεμφαδενικών</a:t>
            </a:r>
            <a:r>
              <a:rPr lang="el-GR" sz="2400" dirty="0" smtClean="0">
                <a:latin typeface="Arial" charset="0"/>
              </a:rPr>
              <a:t> μεταστάσεων.</a:t>
            </a:r>
          </a:p>
          <a:p>
            <a:pPr>
              <a:lnSpc>
                <a:spcPct val="80000"/>
              </a:lnSpc>
            </a:pPr>
            <a:endParaRPr lang="el-GR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400" dirty="0" err="1" smtClean="0">
                <a:latin typeface="Arial" charset="0"/>
              </a:rPr>
              <a:t>Ανοσοϊστοχημικώς</a:t>
            </a:r>
            <a:r>
              <a:rPr lang="el-GR" sz="2400" dirty="0" smtClean="0">
                <a:latin typeface="Arial" charset="0"/>
              </a:rPr>
              <a:t>, το εν λόγω καρκίνωμα χαρακτηρίζεται από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400" dirty="0" smtClean="0">
                <a:latin typeface="Arial" charset="0"/>
              </a:rPr>
              <a:t>πυρηνική </a:t>
            </a:r>
            <a:r>
              <a:rPr lang="el-GR" sz="2400" dirty="0" err="1" smtClean="0">
                <a:latin typeface="Arial" charset="0"/>
              </a:rPr>
              <a:t>υπερέκφραση</a:t>
            </a:r>
            <a:r>
              <a:rPr lang="el-GR" sz="2400" dirty="0" smtClean="0">
                <a:latin typeface="Arial" charset="0"/>
              </a:rPr>
              <a:t> της </a:t>
            </a:r>
            <a:r>
              <a:rPr lang="el-GR" sz="2400" dirty="0" err="1" smtClean="0">
                <a:latin typeface="Arial" charset="0"/>
              </a:rPr>
              <a:t>πρωτεϊνης</a:t>
            </a:r>
            <a:r>
              <a:rPr lang="el-GR" sz="2400" b="1" dirty="0" smtClean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p16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l-GR" sz="2400" dirty="0" smtClean="0">
                <a:latin typeface="Arial" charset="0"/>
              </a:rPr>
              <a:t>και ανίχνευση του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>
                <a:latin typeface="Arial" charset="0"/>
              </a:rPr>
              <a:t>HPV-DNA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l-GR" sz="2400" dirty="0" smtClean="0">
                <a:latin typeface="Arial" charset="0"/>
              </a:rPr>
              <a:t>με υβριδισμό ή τεχνικές </a:t>
            </a:r>
            <a:r>
              <a:rPr lang="en-US" sz="2400" dirty="0" smtClean="0">
                <a:latin typeface="Arial" charset="0"/>
              </a:rPr>
              <a:t>PCR.</a:t>
            </a:r>
            <a:endParaRPr lang="el-GR" sz="2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</a:t>
            </a:r>
            <a:r>
              <a:rPr lang="el-GR" sz="2800" dirty="0" smtClean="0"/>
              <a:t>ΑΚΟΗΘΗ ΝΕΟΠΛΑΣΜΑΤΑ ΡΙΝΙΚΗΣ ΚΟΙΛΟΤΗΤΑΣ,ΠΑΡΑΡΡΙΝΙΩΝ  ΚΟΛΠΩΝ  ΚΑΙ ΡΙΝΟΦΑΡΥΓΓΑ  (</a:t>
            </a:r>
            <a:r>
              <a:rPr lang="en-US" sz="2800" dirty="0" smtClean="0"/>
              <a:t>VI</a:t>
            </a:r>
            <a:r>
              <a:rPr lang="el-GR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b="1" spc="600" dirty="0" smtClean="0"/>
              <a:t>ΟΣΦΡΗΤΙΚΟ ΝΕΥΡΟΒΛΑΣΤΩΜΑ</a:t>
            </a:r>
            <a:endParaRPr lang="el-GR" sz="2800" b="1" spc="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5</a:t>
            </a:r>
            <a:r>
              <a:rPr lang="el-GR" sz="2800" b="1" dirty="0" err="1" smtClean="0"/>
              <a:t>ετής</a:t>
            </a:r>
            <a:r>
              <a:rPr lang="el-GR" sz="2800" b="1" dirty="0" smtClean="0"/>
              <a:t> επιβίωση </a:t>
            </a:r>
            <a:r>
              <a:rPr lang="el-GR" sz="2800" dirty="0" smtClean="0"/>
              <a:t>ασθενών σταδίου Α </a:t>
            </a:r>
            <a:r>
              <a:rPr lang="en-US" sz="2800" dirty="0" smtClean="0"/>
              <a:t>: 75-90%, C: 45% , </a:t>
            </a:r>
            <a:r>
              <a:rPr lang="el-GR" sz="2800" dirty="0" smtClean="0"/>
              <a:t>με όγκους χαμηλόβαθμης ιστολογικής κακοήθειας </a:t>
            </a:r>
            <a:r>
              <a:rPr lang="en-US" sz="2800" dirty="0" smtClean="0"/>
              <a:t>: 80%, </a:t>
            </a:r>
            <a:r>
              <a:rPr lang="el-GR" sz="2800" dirty="0" smtClean="0"/>
              <a:t>υψηλόβαθμης ιστολογικής κακοήθειας </a:t>
            </a:r>
            <a:r>
              <a:rPr lang="en-US" sz="2800" dirty="0" smtClean="0"/>
              <a:t>: 25%. ( </a:t>
            </a:r>
            <a:r>
              <a:rPr lang="el-GR" sz="2800" dirty="0" smtClean="0"/>
              <a:t>Όγκοι και των 4 βαθμών κακοήθειας διαθέτουν μεταστατικό δυναμικό ). Ασθενείς με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προχωρημένους ή/και χαμηλά διαφοροποιημένους όγκους </a:t>
            </a:r>
            <a:r>
              <a:rPr lang="el-GR" sz="2800" dirty="0" smtClean="0"/>
              <a:t>αντιμετωπίζονται με πολλαπλούς τρόπους που περιλαμβάνουν υψηλές δόσεις χημειοθεραπείας και μεταμόσχευση οστικού μυελού.</a:t>
            </a:r>
          </a:p>
          <a:p>
            <a:r>
              <a:rPr lang="el-GR" sz="2800" dirty="0" smtClean="0"/>
              <a:t>Άλλοι δείκτες </a:t>
            </a:r>
            <a:r>
              <a:rPr lang="el-GR" sz="2800" b="1" dirty="0" smtClean="0"/>
              <a:t>πτωχής</a:t>
            </a:r>
            <a:r>
              <a:rPr lang="el-GR" sz="2800" dirty="0" smtClean="0"/>
              <a:t> πρόγνωσης </a:t>
            </a:r>
            <a:r>
              <a:rPr lang="en-US" sz="2800" dirty="0" smtClean="0"/>
              <a:t>: </a:t>
            </a:r>
            <a:r>
              <a:rPr lang="el-GR" sz="2800" dirty="0" smtClean="0"/>
              <a:t>θήλυ φύλο, ηλικία &lt;20 ή &gt;50 κατά την εμφάνιση του όγκου, </a:t>
            </a:r>
            <a:r>
              <a:rPr lang="el-GR" sz="2800" dirty="0" err="1" smtClean="0"/>
              <a:t>ενδοκρανιακή</a:t>
            </a:r>
            <a:r>
              <a:rPr lang="el-GR" sz="2800" dirty="0" smtClean="0"/>
              <a:t>  διασπορά,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υψηλός κυτταρικός πολλαπλασιασμός, πολύ-/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ανευ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πλοειδία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l-GR" sz="2400" dirty="0" err="1" smtClean="0">
                <a:latin typeface="Arial" charset="0"/>
              </a:rPr>
              <a:t>Αγγειοκεντρικές</a:t>
            </a:r>
            <a:r>
              <a:rPr lang="el-GR" sz="2400" dirty="0" smtClean="0">
                <a:latin typeface="Arial" charset="0"/>
              </a:rPr>
              <a:t> </a:t>
            </a:r>
            <a:r>
              <a:rPr lang="el-GR" sz="2400" dirty="0" err="1" smtClean="0">
                <a:latin typeface="Arial" charset="0"/>
              </a:rPr>
              <a:t>νεοπλασματικές</a:t>
            </a:r>
            <a:r>
              <a:rPr lang="el-GR" sz="2400" dirty="0" smtClean="0">
                <a:latin typeface="Arial" charset="0"/>
              </a:rPr>
              <a:t> αλλοιώσεις κεφαλής-τραχήλου.</a:t>
            </a:r>
            <a:br>
              <a:rPr lang="el-GR" sz="2400" dirty="0" smtClean="0">
                <a:latin typeface="Arial" charset="0"/>
              </a:rPr>
            </a:br>
            <a:r>
              <a:rPr lang="el-GR" sz="2400" b="1" dirty="0" smtClean="0">
                <a:latin typeface="Arial" charset="0"/>
              </a:rPr>
              <a:t>Λέμφωμα από κύτταρα Τ- φυσικούς </a:t>
            </a:r>
            <a:r>
              <a:rPr lang="el-GR" sz="2400" b="1" dirty="0" err="1" smtClean="0">
                <a:latin typeface="Arial" charset="0"/>
              </a:rPr>
              <a:t>φονείς</a:t>
            </a:r>
            <a:endParaRPr lang="el-GR" sz="2400" b="1" dirty="0" smtClean="0">
              <a:latin typeface="Arial" charset="0"/>
            </a:endParaRPr>
          </a:p>
        </p:txBody>
      </p:sp>
      <p:pic>
        <p:nvPicPr>
          <p:cNvPr id="124930" name="Picture 6" descr="magro_Fig13_HTM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193800"/>
            <a:ext cx="4525963" cy="5664200"/>
          </a:xfrm>
        </p:spPr>
      </p:pic>
      <p:pic>
        <p:nvPicPr>
          <p:cNvPr id="124931" name="Picture 7" descr="magro_Fig14_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196975"/>
            <a:ext cx="4279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8"/>
          <p:cNvSpPr>
            <a:spLocks noChangeArrowheads="1"/>
          </p:cNvSpPr>
          <p:nvPr/>
        </p:nvSpPr>
        <p:spPr bwMode="auto">
          <a:xfrm>
            <a:off x="4427538" y="2263775"/>
            <a:ext cx="2138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b="1"/>
              <a:t>Περιπυρηνική έκφραση </a:t>
            </a:r>
            <a:r>
              <a:rPr lang="en-US" b="1"/>
              <a:t>CD</a:t>
            </a:r>
            <a:r>
              <a:rPr lang="el-GR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57222" y="1000108"/>
            <a:ext cx="9787006" cy="357190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 </a:t>
            </a:r>
            <a:r>
              <a:rPr lang="en-US" sz="2000" dirty="0" smtClean="0"/>
              <a:t> K</a:t>
            </a:r>
            <a:r>
              <a:rPr lang="el-GR" sz="2000" dirty="0" smtClean="0"/>
              <a:t>ΑΚΟΗΘΗ ΝΕΟΠΛΑΣΜΑΤΑ ΡΙΝΙΚΗΣ ΚΟΙΛΟΤΗΤΑΣ,ΠΑΡΑΡΡΙΝΙΩΝ  ΚΟΛΠΩΝ  ΚΑΙ ΡΙΝΟΦΑΡΥΓΓΑ (</a:t>
            </a:r>
            <a:r>
              <a:rPr lang="en-US" sz="2000" dirty="0" smtClean="0"/>
              <a:t>VII</a:t>
            </a:r>
            <a:r>
              <a:rPr lang="el-GR" sz="20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 </a:t>
            </a:r>
            <a:r>
              <a:rPr lang="en-US" sz="3100" b="1" dirty="0" smtClean="0"/>
              <a:t>E</a:t>
            </a:r>
            <a:r>
              <a:rPr lang="el-GR" sz="3100" b="1" dirty="0" smtClean="0"/>
              <a:t>ΞΩΛΕΜΦΑΔΕΝΙΚΟ ΛΕΜΦΩΜΑ ΑΠΟ ΚΥΤΤΑΡΑ ΝΚ/Τ,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l-GR" sz="3100" b="1" dirty="0" smtClean="0"/>
              <a:t>ΡΙΝΙΚΗΣ ΠΟΙΚΙΛΙΑΣ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Πτωχή πρόγνωση , ιδιαίτερα σε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προχωρημένο στάδιο</a:t>
            </a:r>
          </a:p>
          <a:p>
            <a:r>
              <a:rPr lang="el-GR" dirty="0" smtClean="0"/>
              <a:t>προχωρημένη ηλικία</a:t>
            </a:r>
          </a:p>
          <a:p>
            <a:r>
              <a:rPr lang="el-GR" dirty="0" smtClean="0"/>
              <a:t>πολλαπλές προσβαλλόμενες περιοχές </a:t>
            </a:r>
          </a:p>
          <a:p>
            <a:r>
              <a:rPr lang="el-GR" dirty="0" smtClean="0"/>
              <a:t>προβάλλουσες μάζες</a:t>
            </a:r>
          </a:p>
          <a:p>
            <a:r>
              <a:rPr lang="el-GR" dirty="0" smtClean="0"/>
              <a:t>παρουσία συστηματικών συμπτωμάτων</a:t>
            </a:r>
          </a:p>
          <a:p>
            <a:pPr>
              <a:buNone/>
            </a:pPr>
            <a:r>
              <a:rPr lang="el-GR" dirty="0" smtClean="0"/>
              <a:t>Υπό διερεύνηση ο δυσμενής προγνωστικός ρόλος της έκφρασης του δερματικού λεμφοκυτταρικού αντιγόνου (</a:t>
            </a:r>
            <a:r>
              <a:rPr lang="en-US" dirty="0" smtClean="0"/>
              <a:t>CLA)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K</a:t>
            </a:r>
            <a:r>
              <a:rPr lang="el-GR" sz="1800" dirty="0" smtClean="0"/>
              <a:t>ΑΚΟΗΘΗ ΝΕΟΠΛΑΣΜΑΤΑ ΡΙΝΙΚΗΣ ΚΟΙΛΟΤΗΤΑΣ,ΠΑΡΑΡΡΙΝΙΩΝ  ΚΟΛΠΩΝ  ΚΑΙ ΡΙΝΟΦΑΡΥΓΓΑ  (</a:t>
            </a:r>
            <a:r>
              <a:rPr lang="en-US" sz="1800" dirty="0" smtClean="0"/>
              <a:t>VIII</a:t>
            </a:r>
            <a:r>
              <a:rPr lang="el-GR" sz="1800" dirty="0" smtClean="0"/>
              <a:t>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700" b="1" dirty="0" smtClean="0"/>
              <a:t>ΜΕΣΕΓΧΥΜΑΤΙΚΑ ΚΑΚΟΗΘΗ ΝΕΟΠΛΑΣΜΑΤΑ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l-GR" sz="27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ΡΑΒΔΟΜΥΟΣΑΡΚΩΜΑ </a:t>
            </a:r>
            <a:r>
              <a:rPr lang="en-US" sz="2400" b="1" dirty="0" smtClean="0"/>
              <a:t>: </a:t>
            </a:r>
            <a:r>
              <a:rPr lang="el-GR" sz="2400" dirty="0" smtClean="0"/>
              <a:t>Ευμενέστερη πρόγνωση σε παιδιά και σε ασθενείς με βοτρυοειδή ποικιλία. Γενική επιβίωση </a:t>
            </a:r>
            <a:r>
              <a:rPr lang="en-US" sz="2400" dirty="0" smtClean="0"/>
              <a:t>: </a:t>
            </a:r>
            <a:r>
              <a:rPr lang="el-GR" sz="2400" dirty="0" smtClean="0"/>
              <a:t>44-69% αλλά έως και 90% σε όγκους σταδίου Ι.</a:t>
            </a:r>
          </a:p>
          <a:p>
            <a:r>
              <a:rPr lang="el-GR" sz="2400" b="1" dirty="0" smtClean="0"/>
              <a:t>ΙΝΟΣΑΡΚΩΜΑ </a:t>
            </a:r>
            <a:r>
              <a:rPr lang="en-US" sz="2400" b="1" dirty="0" smtClean="0"/>
              <a:t>: </a:t>
            </a:r>
            <a:r>
              <a:rPr lang="el-GR" sz="2400" dirty="0" smtClean="0"/>
              <a:t>5ετής επιβίωση </a:t>
            </a:r>
            <a:r>
              <a:rPr lang="en-US" sz="2400" dirty="0" smtClean="0"/>
              <a:t>: </a:t>
            </a:r>
            <a:r>
              <a:rPr lang="el-GR" sz="2400" dirty="0" smtClean="0"/>
              <a:t>75%, υποτροπές στο 60%. Πτωχή πρόγνωση </a:t>
            </a:r>
            <a:r>
              <a:rPr lang="en-US" sz="2400" dirty="0" smtClean="0"/>
              <a:t>: </a:t>
            </a:r>
            <a:r>
              <a:rPr lang="el-GR" sz="2400" dirty="0" smtClean="0"/>
              <a:t>άρρενες ασθενείς, μεγάλοι όγκοι, προχωρημένο στάδιο, πολλαπλές εστίες ,υψηλόβαθμη πυρηνική κακοήθεια , θετικά εγχειρητικά όρια.</a:t>
            </a:r>
          </a:p>
          <a:p>
            <a:r>
              <a:rPr lang="el-GR" sz="2400" b="1" dirty="0" smtClean="0"/>
              <a:t>ΛΕΙΟΜΥΟΣΑΡΚΩΜΑ</a:t>
            </a:r>
          </a:p>
          <a:p>
            <a:r>
              <a:rPr lang="el-GR" sz="2400" b="1" dirty="0" smtClean="0"/>
              <a:t>ΑΓΓΕΙΟΣΑΡΚΩΜΑ</a:t>
            </a:r>
            <a:endParaRPr lang="en-US" sz="2400" b="1" dirty="0" smtClean="0"/>
          </a:p>
          <a:p>
            <a:r>
              <a:rPr lang="en-US" sz="2400" b="1" dirty="0" smtClean="0"/>
              <a:t>T</a:t>
            </a:r>
            <a:r>
              <a:rPr lang="el-GR" sz="2400" b="1" dirty="0" smtClean="0"/>
              <a:t>ΕΡΑΤΟΚΑΡΚΙΝΟΣΑΡΚΩΜΑ</a:t>
            </a:r>
            <a:r>
              <a:rPr lang="en-US" sz="2400" b="1" dirty="0" smtClean="0"/>
              <a:t>: </a:t>
            </a:r>
            <a:r>
              <a:rPr lang="el-GR" sz="2400" dirty="0" smtClean="0"/>
              <a:t>60% θάνατος εντός 3ετίας, 70% υποτροπές συχνά με </a:t>
            </a:r>
            <a:r>
              <a:rPr lang="el-GR" sz="2400" dirty="0" err="1" smtClean="0"/>
              <a:t>ενδοκρανιακή</a:t>
            </a:r>
            <a:r>
              <a:rPr lang="el-GR" sz="2400" dirty="0" smtClean="0"/>
              <a:t> επέκταση.</a:t>
            </a:r>
          </a:p>
          <a:p>
            <a:r>
              <a:rPr lang="el-GR" sz="2400" b="1" dirty="0" smtClean="0"/>
              <a:t>ΣΑΡΚΩΜΑ  ΤΟΥ </a:t>
            </a:r>
            <a:r>
              <a:rPr lang="en-US" sz="2400" b="1" dirty="0" smtClean="0"/>
              <a:t>EWING: </a:t>
            </a:r>
            <a:r>
              <a:rPr lang="el-GR" sz="2400" dirty="0" smtClean="0"/>
              <a:t>Πρόγνωση εξαρτώμενη από το μέγεθος και το στάδιο του όγκου. Η ρινική-</a:t>
            </a:r>
            <a:r>
              <a:rPr lang="el-GR" sz="2400" dirty="0" err="1" smtClean="0"/>
              <a:t>παραρρινική</a:t>
            </a:r>
            <a:r>
              <a:rPr lang="el-GR" sz="2400" dirty="0" smtClean="0"/>
              <a:t> εντόπιση έχει καλύτερη πρόγνωση συγκριτικά με τη </a:t>
            </a:r>
            <a:r>
              <a:rPr lang="el-GR" sz="2400" dirty="0" err="1" smtClean="0"/>
              <a:t>θωρακοκοιλιακή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νόσο.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συγχώνευση</a:t>
            </a:r>
            <a:r>
              <a:rPr lang="el-GR" sz="24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EWSR1/FLI1 </a:t>
            </a:r>
            <a:r>
              <a:rPr lang="el-GR" sz="2400" dirty="0" smtClean="0"/>
              <a:t>συνεπάγεται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καλύτερη</a:t>
            </a:r>
            <a:r>
              <a:rPr lang="el-GR" sz="2400" dirty="0" smtClean="0"/>
              <a:t> πρόγνωση.</a:t>
            </a:r>
          </a:p>
          <a:p>
            <a:pPr>
              <a:buNone/>
            </a:pPr>
            <a:r>
              <a:rPr lang="el-GR" sz="2400" b="1" dirty="0" smtClean="0"/>
              <a:t>      </a:t>
            </a:r>
            <a:r>
              <a:rPr lang="el-GR" sz="2400" dirty="0" smtClean="0"/>
              <a:t>Δείκτες πτωχής πρόγνωσης</a:t>
            </a:r>
            <a:r>
              <a:rPr lang="en-US" sz="2400" dirty="0" smtClean="0"/>
              <a:t>:</a:t>
            </a:r>
            <a:r>
              <a:rPr lang="el-GR" sz="2400" dirty="0" smtClean="0"/>
              <a:t> όγκος </a:t>
            </a:r>
            <a:r>
              <a:rPr lang="el-GR" sz="2400" dirty="0" err="1" smtClean="0"/>
              <a:t>μ.δ</a:t>
            </a:r>
            <a:r>
              <a:rPr lang="el-GR" sz="2400" dirty="0" smtClean="0"/>
              <a:t>. 8 εκ., ↑ λευκών αιμοσφαιρίων &amp; ΤΚΕ, νηματοειδές μικροσκοπικό </a:t>
            </a:r>
            <a:r>
              <a:rPr lang="el-GR" sz="2400" dirty="0" err="1" smtClean="0"/>
              <a:t>πρότυπο,απουσία</a:t>
            </a:r>
            <a:r>
              <a:rPr lang="el-GR" sz="2400" dirty="0" smtClean="0"/>
              <a:t> </a:t>
            </a:r>
            <a:r>
              <a:rPr lang="el-GR" sz="2400" dirty="0" err="1" smtClean="0"/>
              <a:t>χημειευαισθησίας</a:t>
            </a:r>
            <a:r>
              <a:rPr lang="el-GR" sz="2400" dirty="0" smtClean="0"/>
              <a:t> προ της εξαίρεσης.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Σχηματικό διάγραμμα των πρωτεϊνών συγχώνευσης στο σάρκωμα του </a:t>
            </a:r>
            <a:r>
              <a:rPr lang="en-US" dirty="0" smtClean="0"/>
              <a:t>Ewing</a:t>
            </a:r>
            <a:endParaRPr lang="el-GR" dirty="0"/>
          </a:p>
        </p:txBody>
      </p:sp>
      <p:pic>
        <p:nvPicPr>
          <p:cNvPr id="1026" name="Picture 2" descr="http://www.nature.com/modpathol/journal/v25/n10/images/modpathol201297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720833" cy="2643206"/>
          </a:xfrm>
          <a:prstGeom prst="rect">
            <a:avLst/>
          </a:prstGeom>
          <a:noFill/>
        </p:spPr>
      </p:pic>
      <p:pic>
        <p:nvPicPr>
          <p:cNvPr id="1028" name="Picture 4" descr="http://www.nature.com/modpathol/journal/v25/n10/images/modpathol201297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7924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85000" lnSpcReduction="10000"/>
          </a:bodyPr>
          <a:lstStyle/>
          <a:p>
            <a:r>
              <a:rPr lang="el-GR" sz="2400" dirty="0" smtClean="0"/>
              <a:t>Προγνωστικοί δείκτες</a:t>
            </a:r>
            <a:r>
              <a:rPr lang="en-US" sz="2400" dirty="0" smtClean="0"/>
              <a:t>: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εντόπιση, μέγεθος, ελεύθερα όρια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εκτομής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ιστολογική ποικιλία, αγγειακές και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περινευριδιακές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διηθήσεις  &amp; </a:t>
            </a:r>
            <a:r>
              <a:rPr lang="el-GR" sz="2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el-GR" sz="2400" dirty="0" smtClean="0"/>
              <a:t>    5ετής επιβίωση</a:t>
            </a:r>
            <a:r>
              <a:rPr lang="en-US" sz="2400" dirty="0" smtClean="0"/>
              <a:t>:</a:t>
            </a:r>
            <a:r>
              <a:rPr lang="el-GR" sz="2400" dirty="0" smtClean="0"/>
              <a:t>90% για το στάδιο Τ1 έναντι &lt;50% για το Τ4. </a:t>
            </a:r>
          </a:p>
          <a:p>
            <a:pPr>
              <a:buNone/>
            </a:pPr>
            <a:r>
              <a:rPr lang="el-GR" sz="2400" dirty="0" smtClean="0"/>
              <a:t>    Γλωττιδικοί όγκοι</a:t>
            </a:r>
            <a:r>
              <a:rPr lang="en-US" sz="2400" dirty="0" smtClean="0"/>
              <a:t>:</a:t>
            </a:r>
            <a:r>
              <a:rPr lang="el-GR" sz="2400" dirty="0" smtClean="0"/>
              <a:t> επιβίωση στο 80-85%, </a:t>
            </a:r>
            <a:r>
              <a:rPr lang="el-GR" sz="2400" dirty="0" err="1" smtClean="0"/>
              <a:t>υπογλωττιδικοί</a:t>
            </a:r>
            <a:r>
              <a:rPr lang="en-US" sz="2400" dirty="0" smtClean="0"/>
              <a:t>:</a:t>
            </a:r>
            <a:r>
              <a:rPr lang="el-GR" sz="2400" dirty="0" smtClean="0"/>
              <a:t> περί το 40%. </a:t>
            </a:r>
          </a:p>
          <a:p>
            <a:pPr>
              <a:buNone/>
            </a:pPr>
            <a:r>
              <a:rPr lang="el-GR" sz="2400" dirty="0" smtClean="0"/>
              <a:t>    </a:t>
            </a:r>
            <a:r>
              <a:rPr lang="el-GR" sz="2400" dirty="0" err="1" smtClean="0"/>
              <a:t>Περιλεμφαδενική</a:t>
            </a:r>
            <a:r>
              <a:rPr lang="el-GR" sz="2400" dirty="0" smtClean="0"/>
              <a:t> επέκταση</a:t>
            </a:r>
            <a:r>
              <a:rPr lang="en-US" sz="2400" dirty="0" smtClean="0"/>
              <a:t>: </a:t>
            </a:r>
            <a:r>
              <a:rPr lang="el-GR" sz="2400" dirty="0" smtClean="0"/>
              <a:t>κακή πρόγνωση.</a:t>
            </a:r>
          </a:p>
          <a:p>
            <a:pPr>
              <a:buNone/>
            </a:pPr>
            <a:r>
              <a:rPr lang="el-GR" sz="2400" dirty="0" smtClean="0"/>
              <a:t>    </a:t>
            </a:r>
            <a:r>
              <a:rPr lang="el-GR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Προτεινόμενοι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δείκτες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πλοειδία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DNA, EGFR,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CCND1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CDK4,CDKN2A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sz="2400" b="1" spc="600" dirty="0" smtClean="0"/>
              <a:t>ΣΑΡΚΩΜΑΤΟΕΙΔΕΣ ΑΚΚ </a:t>
            </a:r>
          </a:p>
          <a:p>
            <a:pPr>
              <a:buNone/>
            </a:pPr>
            <a:r>
              <a:rPr lang="el-GR" sz="2800" b="1" dirty="0" smtClean="0"/>
              <a:t>      </a:t>
            </a:r>
            <a:r>
              <a:rPr lang="el-GR" sz="2400" dirty="0" smtClean="0"/>
              <a:t>Οι περισσότεροι ασθενείς σταδίων Τ1&amp;Τ2, ολική επιβίωση </a:t>
            </a:r>
            <a:r>
              <a:rPr lang="en-US" sz="2400" dirty="0" smtClean="0"/>
              <a:t>:</a:t>
            </a:r>
            <a:r>
              <a:rPr lang="el-GR" sz="2400" dirty="0" smtClean="0"/>
              <a:t>80%.</a:t>
            </a:r>
          </a:p>
          <a:p>
            <a:pPr algn="just">
              <a:buNone/>
            </a:pPr>
            <a:r>
              <a:rPr lang="el-GR" sz="2400" b="1" dirty="0" smtClean="0"/>
              <a:t>      </a:t>
            </a:r>
            <a:r>
              <a:rPr lang="el-GR" sz="2400" dirty="0" smtClean="0"/>
              <a:t>Δείκτες </a:t>
            </a: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πτωχής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πρόγνωσης</a:t>
            </a:r>
            <a:r>
              <a:rPr lang="en-US" sz="2400" dirty="0" smtClean="0"/>
              <a:t>:</a:t>
            </a:r>
            <a:r>
              <a:rPr lang="el-GR" sz="2400" dirty="0" smtClean="0"/>
              <a:t> ιστορικό προηγούμενης ακτινοβόλησης, μεγάλοι όγκοι,  ακίνητες φωνητικές χορδές, </a:t>
            </a:r>
            <a:r>
              <a:rPr lang="el-GR" sz="2400" dirty="0" err="1" smtClean="0"/>
              <a:t>ενδοφυτική</a:t>
            </a:r>
            <a:r>
              <a:rPr lang="el-GR" sz="2400" dirty="0" smtClean="0"/>
              <a:t> (όχι </a:t>
            </a:r>
            <a:r>
              <a:rPr lang="el-GR" sz="2400" dirty="0" err="1" smtClean="0"/>
              <a:t>πολυποειδής</a:t>
            </a:r>
            <a:r>
              <a:rPr lang="el-GR" sz="2400" dirty="0" smtClean="0"/>
              <a:t>) ανάπτυξη,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ανοσοϊστοθετικότητα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επιθηλιακών δεικτών  </a:t>
            </a:r>
            <a:r>
              <a:rPr lang="el-GR" sz="2400" dirty="0" smtClean="0"/>
              <a:t>( Η περιορισμένη </a:t>
            </a:r>
            <a:r>
              <a:rPr lang="el-GR" sz="2400" dirty="0" err="1" smtClean="0"/>
              <a:t>ανοσοαντίδραση</a:t>
            </a:r>
            <a:r>
              <a:rPr lang="el-GR" sz="2400" dirty="0" smtClean="0"/>
              <a:t> σε </a:t>
            </a:r>
            <a:r>
              <a:rPr lang="el-GR" sz="2400" dirty="0" err="1" smtClean="0"/>
              <a:t>πολυκλωνική</a:t>
            </a:r>
            <a:r>
              <a:rPr lang="el-GR" sz="2400" dirty="0" smtClean="0"/>
              <a:t> </a:t>
            </a:r>
            <a:r>
              <a:rPr lang="el-GR" sz="2400" dirty="0" err="1" smtClean="0"/>
              <a:t>κυτταροκερατίνη</a:t>
            </a:r>
            <a:r>
              <a:rPr lang="el-GR" sz="2400" dirty="0" smtClean="0"/>
              <a:t> συναρτάται με βελτιωμένη επιβίωση).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</a:t>
            </a:r>
            <a:r>
              <a:rPr lang="el-GR" sz="2400" b="1" spc="600" dirty="0" smtClean="0"/>
              <a:t>ΝΕΥΡΟΕΝΔΟΚΡΙΝΙΚΟ ΚΑΡΚΙΝΩΜΑ </a:t>
            </a:r>
          </a:p>
          <a:p>
            <a:pPr>
              <a:buNone/>
            </a:pPr>
            <a:r>
              <a:rPr lang="el-GR" sz="2400" spc="600" dirty="0" smtClean="0"/>
              <a:t>   </a:t>
            </a:r>
            <a:r>
              <a:rPr lang="el-GR" sz="2400" dirty="0" smtClean="0"/>
              <a:t>Καρκινοειδές</a:t>
            </a:r>
            <a:r>
              <a:rPr lang="en-US" sz="2400" dirty="0" smtClean="0"/>
              <a:t>: </a:t>
            </a:r>
            <a:r>
              <a:rPr lang="el-GR" sz="2400" dirty="0" smtClean="0"/>
              <a:t>καλή πρόγνωση, μόνο χειρουργική αντιμετώπιση.</a:t>
            </a:r>
          </a:p>
          <a:p>
            <a:pPr>
              <a:buNone/>
            </a:pPr>
            <a:r>
              <a:rPr lang="el-GR" sz="2400" dirty="0" smtClean="0"/>
              <a:t>      Άτυπο καρκινοειδές</a:t>
            </a:r>
            <a:r>
              <a:rPr lang="en-US" sz="2400" dirty="0" smtClean="0"/>
              <a:t>: 45% </a:t>
            </a:r>
            <a:r>
              <a:rPr lang="el-GR" sz="2400" dirty="0" smtClean="0"/>
              <a:t>μεταστατική νόσος , στο 48% η 5ετής επιβίωση,     συνδυασμός χειρουργικής εξαίρεσης και αντιμετώπισης</a:t>
            </a:r>
          </a:p>
          <a:p>
            <a:pPr>
              <a:buNone/>
            </a:pPr>
            <a:r>
              <a:rPr lang="el-GR" sz="2400" dirty="0" smtClean="0"/>
              <a:t>      </a:t>
            </a:r>
            <a:r>
              <a:rPr lang="el-GR" sz="2400" dirty="0" err="1" smtClean="0"/>
              <a:t>Μικροκυτταρικό</a:t>
            </a:r>
            <a:r>
              <a:rPr lang="el-GR" sz="2400" dirty="0" smtClean="0"/>
              <a:t> καρκίνωμα </a:t>
            </a:r>
            <a:r>
              <a:rPr lang="en-US" sz="2400" dirty="0" smtClean="0"/>
              <a:t>: </a:t>
            </a:r>
            <a:r>
              <a:rPr lang="el-GR" sz="2400" dirty="0" smtClean="0"/>
              <a:t>στο </a:t>
            </a:r>
            <a:r>
              <a:rPr lang="en-US" sz="2400" dirty="0" smtClean="0"/>
              <a:t>16% </a:t>
            </a:r>
            <a:r>
              <a:rPr lang="el-GR" sz="2400" dirty="0" smtClean="0"/>
              <a:t>η 2ετής επιβίωση</a:t>
            </a:r>
          </a:p>
          <a:p>
            <a:pPr>
              <a:buNone/>
            </a:pPr>
            <a:endParaRPr lang="el-GR" sz="2400" b="1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K</a:t>
            </a:r>
            <a:r>
              <a:rPr lang="el-GR" sz="2400" dirty="0" smtClean="0"/>
              <a:t>ΑΚΟΗΘΗ ΝΕΟΠΛΑΣΜΑΤΑ ΛΑΡΥΓΓΑ , ΥΠΟΦΑΡΥΓΓΑ &amp; ΤΡΑΧΕΙΑΣ</a:t>
            </a:r>
            <a:br>
              <a:rPr lang="el-GR" sz="2400" dirty="0" smtClean="0"/>
            </a:br>
            <a:r>
              <a:rPr lang="el-GR" sz="3600" b="1" spc="300" dirty="0" smtClean="0"/>
              <a:t>ΑΚΑΝΘΟΚΥΤΤΑΡΙΚΟ ΚΑΡΚΙΝΩΜΑ (ΑΚΚ)  </a:t>
            </a:r>
            <a:endParaRPr lang="el-GR" sz="36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28586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Η </a:t>
            </a:r>
            <a:r>
              <a:rPr lang="el-GR" sz="2400" b="1" dirty="0" err="1" smtClean="0"/>
              <a:t>φωσφορυλίωση</a:t>
            </a:r>
            <a:r>
              <a:rPr lang="el-GR" sz="2400" b="1" dirty="0" smtClean="0"/>
              <a:t> της </a:t>
            </a:r>
            <a:r>
              <a:rPr lang="el-GR" sz="2400" b="1" dirty="0" err="1" smtClean="0"/>
              <a:t>πρωτεϊνης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Rb</a:t>
            </a:r>
            <a:r>
              <a:rPr lang="en-US" sz="2400" b="1" dirty="0" smtClean="0"/>
              <a:t> </a:t>
            </a:r>
            <a:r>
              <a:rPr lang="el-GR" sz="2400" b="1" dirty="0" smtClean="0"/>
              <a:t>από το σύμπλεγμα </a:t>
            </a:r>
            <a:r>
              <a:rPr lang="el-GR" sz="2400" b="1" dirty="0" err="1" smtClean="0"/>
              <a:t>κυκλίνης</a:t>
            </a:r>
            <a:r>
              <a:rPr lang="el-GR" sz="2400" b="1" dirty="0" smtClean="0"/>
              <a:t>/</a:t>
            </a:r>
            <a:r>
              <a:rPr lang="en-US" sz="2400" b="1" dirty="0" smtClean="0"/>
              <a:t>CDK </a:t>
            </a:r>
            <a:r>
              <a:rPr lang="el-GR" sz="2400" b="1" dirty="0" smtClean="0"/>
              <a:t>και η πρόοδος του κυτταρικού κύκλου </a:t>
            </a:r>
            <a:endParaRPr lang="el-GR" sz="2400" b="1" dirty="0"/>
          </a:p>
        </p:txBody>
      </p:sp>
      <p:pic>
        <p:nvPicPr>
          <p:cNvPr id="16386" name="Picture 2" descr="http://www.scielo.br/img/revistas/gmb/v29n1/28158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870953" cy="7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της </a:t>
            </a:r>
            <a:r>
              <a:rPr lang="el-GR" dirty="0" err="1" smtClean="0"/>
              <a:t>κυκλίνης</a:t>
            </a:r>
            <a:r>
              <a:rPr lang="el-GR" dirty="0" smtClean="0"/>
              <a:t> </a:t>
            </a:r>
            <a:r>
              <a:rPr lang="en-US" dirty="0" smtClean="0"/>
              <a:t>D1</a:t>
            </a:r>
            <a:endParaRPr lang="el-GR" dirty="0"/>
          </a:p>
        </p:txBody>
      </p:sp>
      <p:pic>
        <p:nvPicPr>
          <p:cNvPr id="17410" name="Picture 2" descr="http://cmgcc.cchmc.org/Cc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620021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Μέθοδοι ανίχνευσης </a:t>
            </a:r>
            <a:r>
              <a:rPr lang="en-US" smtClean="0"/>
              <a:t>HPV</a:t>
            </a:r>
            <a:endParaRPr lang="el-GR" smtClean="0"/>
          </a:p>
        </p:txBody>
      </p:sp>
      <p:pic>
        <p:nvPicPr>
          <p:cNvPr id="92162" name="Picture 7" descr="hunt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05038"/>
            <a:ext cx="9144000" cy="3714750"/>
          </a:xfrm>
        </p:spPr>
      </p:pic>
      <p:sp>
        <p:nvSpPr>
          <p:cNvPr id="92163" name="Rectangle 9"/>
          <p:cNvSpPr>
            <a:spLocks noChangeArrowheads="1"/>
          </p:cNvSpPr>
          <p:nvPr/>
        </p:nvSpPr>
        <p:spPr bwMode="auto">
          <a:xfrm>
            <a:off x="2195513" y="4738688"/>
            <a:ext cx="269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p16</a:t>
            </a:r>
            <a:r>
              <a:rPr lang="el-GR"/>
              <a:t> </a:t>
            </a:r>
          </a:p>
        </p:txBody>
      </p:sp>
      <p:sp>
        <p:nvSpPr>
          <p:cNvPr id="92164" name="Rectangle 10"/>
          <p:cNvSpPr>
            <a:spLocks noChangeArrowheads="1"/>
          </p:cNvSpPr>
          <p:nvPr/>
        </p:nvSpPr>
        <p:spPr bwMode="auto">
          <a:xfrm>
            <a:off x="5435600" y="18224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HPV - DNA</a:t>
            </a:r>
            <a:r>
              <a:rPr lang="el-GR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l-GR" dirty="0" smtClean="0"/>
              <a:t>ρόλος της </a:t>
            </a:r>
            <a:r>
              <a:rPr lang="en-US" dirty="0" smtClean="0"/>
              <a:t>CDKN2A &amp; </a:t>
            </a:r>
            <a:r>
              <a:rPr lang="el-GR" dirty="0" smtClean="0"/>
              <a:t>της </a:t>
            </a:r>
            <a:r>
              <a:rPr lang="en-US" dirty="0" smtClean="0"/>
              <a:t>CDK4</a:t>
            </a:r>
            <a:endParaRPr lang="el-GR" dirty="0"/>
          </a:p>
        </p:txBody>
      </p:sp>
      <p:pic>
        <p:nvPicPr>
          <p:cNvPr id="1026" name="Picture 2" descr="http://ars.els-cdn.com/content/image/1-s2.0-S1570963909003070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164957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ρόλος της </a:t>
            </a:r>
            <a:r>
              <a:rPr lang="en-US" dirty="0" smtClean="0"/>
              <a:t>CDKN2A, </a:t>
            </a:r>
            <a:r>
              <a:rPr lang="el-GR" dirty="0" smtClean="0"/>
              <a:t>της </a:t>
            </a:r>
            <a:r>
              <a:rPr lang="en-US" dirty="0" smtClean="0"/>
              <a:t>CDK4 &amp; </a:t>
            </a:r>
            <a:r>
              <a:rPr lang="el-GR" dirty="0" smtClean="0"/>
              <a:t>της </a:t>
            </a:r>
            <a:r>
              <a:rPr lang="el-GR" dirty="0" err="1" smtClean="0"/>
              <a:t>κυκλίνης</a:t>
            </a:r>
            <a:r>
              <a:rPr lang="el-GR" dirty="0" smtClean="0"/>
              <a:t> </a:t>
            </a:r>
            <a:r>
              <a:rPr lang="en-US" dirty="0" smtClean="0"/>
              <a:t>D1</a:t>
            </a:r>
            <a:endParaRPr lang="el-GR" dirty="0"/>
          </a:p>
        </p:txBody>
      </p:sp>
      <p:pic>
        <p:nvPicPr>
          <p:cNvPr id="15362" name="Picture 2" descr="http://www.intechopen.com/source/html/42241/media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0222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ιστική</a:t>
            </a:r>
            <a:r>
              <a:rPr lang="el-GR" dirty="0" smtClean="0"/>
              <a:t> ανίχνευση της </a:t>
            </a:r>
            <a:r>
              <a:rPr lang="el-GR" dirty="0" err="1" smtClean="0"/>
              <a:t>πρωτεϊνης</a:t>
            </a:r>
            <a:r>
              <a:rPr lang="el-GR" dirty="0" smtClean="0"/>
              <a:t> </a:t>
            </a:r>
            <a:r>
              <a:rPr lang="en-US" dirty="0" smtClean="0"/>
              <a:t>CCND1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286908" cy="4900634"/>
          </a:xfrm>
        </p:spPr>
        <p:txBody>
          <a:bodyPr>
            <a:normAutofit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πυρηνική </a:t>
            </a:r>
            <a:r>
              <a:rPr lang="el-GR" dirty="0" err="1" smtClean="0"/>
              <a:t>ανοσοϊστοθετικότητα</a:t>
            </a:r>
            <a:r>
              <a:rPr lang="el-GR" dirty="0" smtClean="0"/>
              <a:t> της </a:t>
            </a:r>
            <a:r>
              <a:rPr lang="el-GR" b="1" dirty="0" err="1" smtClean="0"/>
              <a:t>κυκλίνης</a:t>
            </a:r>
            <a:r>
              <a:rPr lang="el-GR" b="1" dirty="0" smtClean="0"/>
              <a:t> </a:t>
            </a:r>
            <a:r>
              <a:rPr lang="en-US" b="1" dirty="0" smtClean="0"/>
              <a:t>D1 </a:t>
            </a:r>
            <a:r>
              <a:rPr lang="el-GR" dirty="0" smtClean="0"/>
              <a:t>συναρτάται με τη συσσώρευση της </a:t>
            </a:r>
            <a:r>
              <a:rPr lang="el-GR" dirty="0" err="1" smtClean="0"/>
              <a:t>πρωτεϊνης</a:t>
            </a:r>
            <a:r>
              <a:rPr lang="el-GR" dirty="0" smtClean="0"/>
              <a:t> </a:t>
            </a:r>
            <a:r>
              <a:rPr lang="en-US" b="1" dirty="0" smtClean="0"/>
              <a:t>p53</a:t>
            </a:r>
            <a:r>
              <a:rPr lang="en-US" dirty="0" smtClean="0"/>
              <a:t> </a:t>
            </a:r>
            <a:r>
              <a:rPr lang="el-GR" dirty="0" smtClean="0"/>
              <a:t> στους πυρήνες των καρκινικών κυττάρων του ΑΚΚ του λάρυγγα.</a:t>
            </a:r>
          </a:p>
          <a:p>
            <a:r>
              <a:rPr lang="el-GR" dirty="0" smtClean="0"/>
              <a:t>Απουσία συσχέτισης με άλλους προγνωστικούς δείκτες  ή την υποτροπή του ΑΚΚ.</a:t>
            </a:r>
          </a:p>
          <a:p>
            <a:pPr>
              <a:buNone/>
            </a:pPr>
            <a:r>
              <a:rPr lang="el-GR" dirty="0" smtClean="0"/>
              <a:t>    </a:t>
            </a:r>
            <a:endParaRPr lang="en-US" dirty="0" smtClean="0"/>
          </a:p>
          <a:p>
            <a:pPr>
              <a:buNone/>
            </a:pPr>
            <a:r>
              <a:rPr lang="en-US" sz="2600" dirty="0" smtClean="0"/>
              <a:t>     [</a:t>
            </a:r>
            <a:r>
              <a:rPr lang="el-GR" sz="2600" dirty="0" smtClean="0"/>
              <a:t> </a:t>
            </a:r>
            <a:r>
              <a:rPr lang="en-US" sz="2600" dirty="0" err="1" smtClean="0"/>
              <a:t>Segas</a:t>
            </a:r>
            <a:r>
              <a:rPr lang="en-US" sz="2600" dirty="0" smtClean="0"/>
              <a:t> JV, </a:t>
            </a:r>
            <a:r>
              <a:rPr lang="en-US" sz="2600" dirty="0" err="1" smtClean="0"/>
              <a:t>Lazaris</a:t>
            </a:r>
            <a:r>
              <a:rPr lang="en-US" sz="2600" dirty="0" smtClean="0"/>
              <a:t> AC, </a:t>
            </a:r>
            <a:r>
              <a:rPr lang="en-US" sz="2600" dirty="0" err="1" smtClean="0"/>
              <a:t>Nikolopoulos</a:t>
            </a:r>
            <a:r>
              <a:rPr lang="en-US" sz="2600" dirty="0" smtClean="0"/>
              <a:t> TP et al. </a:t>
            </a:r>
          </a:p>
          <a:p>
            <a:pPr>
              <a:buNone/>
            </a:pPr>
            <a:r>
              <a:rPr lang="en-US" sz="2600" dirty="0" smtClean="0"/>
              <a:t>  ORL J </a:t>
            </a:r>
            <a:r>
              <a:rPr lang="en-US" sz="2600" dirty="0" err="1" smtClean="0"/>
              <a:t>Otorhinolaryngol</a:t>
            </a:r>
            <a:r>
              <a:rPr lang="en-US" sz="2600" dirty="0" smtClean="0"/>
              <a:t> </a:t>
            </a:r>
            <a:r>
              <a:rPr lang="en-US" sz="2600" dirty="0" err="1" smtClean="0"/>
              <a:t>Relat</a:t>
            </a:r>
            <a:r>
              <a:rPr lang="en-US" sz="2600" dirty="0" smtClean="0"/>
              <a:t> Spec. 67(6), 2005.]</a:t>
            </a:r>
            <a:endParaRPr lang="el-GR" sz="2600" dirty="0"/>
          </a:p>
        </p:txBody>
      </p:sp>
      <p:pic>
        <p:nvPicPr>
          <p:cNvPr id="23554" name="Picture 2" descr="http://ars.els-cdn.com/content/image/1-s2.0-S1368837509008264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00570"/>
            <a:ext cx="519421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/>
          <a:lstStyle/>
          <a:p>
            <a:r>
              <a:rPr lang="el-GR" dirty="0" smtClean="0"/>
              <a:t>Συνήθως χαμηλόβαθμη ιστολογική κακοήθεια (επιβίωση στο 95% πέραν της 10ετίας)</a:t>
            </a:r>
          </a:p>
          <a:p>
            <a:r>
              <a:rPr lang="el-GR" dirty="0" smtClean="0"/>
              <a:t>Δείκτες πτωχής πρόγνωσης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μυξοειδής</a:t>
            </a:r>
            <a:r>
              <a:rPr lang="el-GR" dirty="0" smtClean="0"/>
              <a:t> ποικιλία / </a:t>
            </a:r>
            <a:r>
              <a:rPr lang="el-GR" dirty="0" err="1" smtClean="0"/>
              <a:t>μυξοειδές</a:t>
            </a:r>
            <a:r>
              <a:rPr lang="el-GR" dirty="0" smtClean="0"/>
              <a:t>  συστατικό σε &gt;10% του όγκου, ηλικία &gt;60 ετών στην αρχική εμφάνιση του όγκου</a:t>
            </a:r>
          </a:p>
          <a:p>
            <a:r>
              <a:rPr lang="el-GR" dirty="0" smtClean="0"/>
              <a:t>Η υψηλόβαθμη ιστολογική κακοήθεια αυξάνει την πιθανότητα μεταστατικής διασποράς αλλά όχι θανάτου από τη νόσο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</a:t>
            </a:r>
            <a:r>
              <a:rPr lang="el-GR" sz="2400" dirty="0" smtClean="0"/>
              <a:t>ΑΚΟΗΘΗ ΝΕΟΠΛΑΣΜΑΤΑ ΛΑΡΥΓΓΑ , ΥΠΟΦΑΡΥΓΓΑ &amp; ΤΡΑΧΕΙΑΣ</a:t>
            </a:r>
            <a:br>
              <a:rPr lang="el-GR" sz="2400" dirty="0" smtClean="0"/>
            </a:br>
            <a:r>
              <a:rPr lang="el-GR" sz="3600" b="1" spc="300" dirty="0" smtClean="0"/>
              <a:t>ΧΟΝΔΡΟΣΑΡΚΩΜΑ  </a:t>
            </a:r>
            <a:endParaRPr lang="el-GR" sz="36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Επιφάνεια εργασίας\ANOIΞH\spring-flowers-1905_jpg!Half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62356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/>
          </p:cNvSpPr>
          <p:nvPr>
            <p:ph type="body" sz="half" idx="1"/>
          </p:nvPr>
        </p:nvSpPr>
        <p:spPr>
          <a:xfrm>
            <a:off x="107950" y="765175"/>
            <a:ext cx="6048375" cy="5976938"/>
          </a:xfrm>
        </p:spPr>
        <p:txBody>
          <a:bodyPr/>
          <a:lstStyle/>
          <a:p>
            <a:pPr eaLnBrk="1" hangingPunct="1"/>
            <a:r>
              <a:rPr lang="el-GR" sz="2000" smtClean="0">
                <a:latin typeface="Arial" charset="0"/>
              </a:rPr>
              <a:t>Πλακώδη επιθηλιακά κύτταρα με </a:t>
            </a:r>
            <a:r>
              <a:rPr lang="el-GR" sz="2000" b="1" smtClean="0">
                <a:latin typeface="Arial" charset="0"/>
              </a:rPr>
              <a:t>διάχυτα σαφώς κακοήθη μορφολογία</a:t>
            </a:r>
            <a:r>
              <a:rPr lang="el-GR" sz="2000" smtClean="0">
                <a:latin typeface="Arial" charset="0"/>
              </a:rPr>
              <a:t>.</a:t>
            </a:r>
          </a:p>
          <a:p>
            <a:pPr eaLnBrk="1" hangingPunct="1"/>
            <a:r>
              <a:rPr lang="el-GR" sz="2000" smtClean="0">
                <a:latin typeface="Arial" charset="0"/>
              </a:rPr>
              <a:t>Θεωρείται </a:t>
            </a:r>
            <a:r>
              <a:rPr lang="el-GR" sz="2000" b="1" smtClean="0">
                <a:latin typeface="Arial" charset="0"/>
              </a:rPr>
              <a:t>διηθητικό</a:t>
            </a:r>
            <a:r>
              <a:rPr lang="el-GR" sz="2000" smtClean="0">
                <a:latin typeface="Arial" charset="0"/>
              </a:rPr>
              <a:t> ακόμα και εν τη απουσία τεκμηριωμένης διήθησης του στρώματος.</a:t>
            </a:r>
          </a:p>
          <a:p>
            <a:pPr eaLnBrk="1" hangingPunct="1"/>
            <a:endParaRPr lang="el-GR" sz="20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     </a:t>
            </a:r>
            <a:r>
              <a:rPr lang="el-GR" sz="1800" b="1" smtClean="0">
                <a:latin typeface="Arial" charset="0"/>
              </a:rPr>
              <a:t>ΔΔ κλειδιά</a:t>
            </a:r>
            <a:r>
              <a:rPr lang="en-US" sz="1800" smtClean="0">
                <a:latin typeface="Arial" charset="0"/>
              </a:rPr>
              <a:t>:</a:t>
            </a:r>
            <a:endParaRPr lang="el-GR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Στη </a:t>
            </a:r>
            <a:r>
              <a:rPr lang="el-GR" sz="1800" u="sng" smtClean="0">
                <a:latin typeface="Arial" charset="0"/>
              </a:rPr>
              <a:t>λαρυγγική θηλωμάτωση</a:t>
            </a:r>
            <a:r>
              <a:rPr lang="en-US" sz="1800" smtClean="0">
                <a:latin typeface="Arial" charset="0"/>
              </a:rPr>
              <a:t>: </a:t>
            </a: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εν γένει ήπια μορφολογία ή ελαφρά ατυπία εστιακά.</a:t>
            </a:r>
          </a:p>
          <a:p>
            <a:pPr eaLnBrk="1" hangingPunct="1">
              <a:buFont typeface="Arial" charset="0"/>
              <a:buNone/>
            </a:pPr>
            <a:endParaRPr lang="el-GR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Στο </a:t>
            </a:r>
            <a:r>
              <a:rPr lang="el-GR" sz="1800" u="sng" smtClean="0">
                <a:latin typeface="Arial" charset="0"/>
              </a:rPr>
              <a:t>ακροχορδωνώδες καρκίνωμα</a:t>
            </a:r>
            <a:r>
              <a:rPr lang="en-US" sz="1800" smtClean="0">
                <a:latin typeface="Arial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ακροχορδωνώδες πρότυπο ανάπτυξης με έντονη κερατινοποίηση σε στοιβάδες</a:t>
            </a: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απούσα πυρηνική ατυπία </a:t>
            </a: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απούσα μιτωτική δραστηριότητα ύπερθεν της βασικής στοιβάδας</a:t>
            </a:r>
          </a:p>
          <a:p>
            <a:pPr eaLnBrk="1" hangingPunct="1">
              <a:buFont typeface="Arial" charset="0"/>
              <a:buNone/>
            </a:pPr>
            <a:r>
              <a:rPr lang="el-GR" sz="1800" smtClean="0">
                <a:latin typeface="Arial" charset="0"/>
              </a:rPr>
              <a:t>απωστική,παρά διηθητική παρυφή </a:t>
            </a:r>
            <a:endParaRPr lang="en-US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sz="1800" smtClean="0">
              <a:latin typeface="Arial" charset="0"/>
            </a:endParaRPr>
          </a:p>
        </p:txBody>
      </p:sp>
      <p:sp>
        <p:nvSpPr>
          <p:cNvPr id="40962" name="Rectangle 7"/>
          <p:cNvSpPr>
            <a:spLocks noGrp="1"/>
          </p:cNvSpPr>
          <p:nvPr>
            <p:ph type="title"/>
          </p:nvPr>
        </p:nvSpPr>
        <p:spPr>
          <a:xfrm>
            <a:off x="-323850" y="0"/>
            <a:ext cx="9720263" cy="836613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Arial" charset="0"/>
              </a:rPr>
              <a:t>Θηλώδες (εξωφυτικό) ακανθοκυτταρικό καρκίνωμα</a:t>
            </a:r>
          </a:p>
        </p:txBody>
      </p:sp>
      <p:pic>
        <p:nvPicPr>
          <p:cNvPr id="40963" name="Picture 8" descr="wenigf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765175"/>
            <a:ext cx="2747962" cy="58324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el-GR" sz="4000" smtClean="0">
                <a:latin typeface="Arial" charset="0"/>
              </a:rPr>
              <a:t>Παρουσία </a:t>
            </a:r>
            <a:r>
              <a:rPr lang="en-US" sz="4000" smtClean="0">
                <a:latin typeface="Arial" charset="0"/>
              </a:rPr>
              <a:t>HPV </a:t>
            </a:r>
            <a:r>
              <a:rPr lang="el-GR" sz="4000" smtClean="0">
                <a:latin typeface="Arial" charset="0"/>
              </a:rPr>
              <a:t>σε συνδυασμό με εξωφυτική – θηλώδη μορφολογία </a:t>
            </a:r>
          </a:p>
        </p:txBody>
      </p:sp>
      <p:pic>
        <p:nvPicPr>
          <p:cNvPr id="56326" name="Picture 6" descr="stelow hpv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844675"/>
            <a:ext cx="5903913" cy="4406900"/>
          </a:xfrm>
        </p:spPr>
      </p:pic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4716463" y="47974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HPV-DNA</a:t>
            </a:r>
            <a:endParaRPr lang="el-GR" b="1"/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3851275" y="400526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p16</a:t>
            </a:r>
            <a:endParaRPr lang="el-GR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l-GR" sz="3200" smtClean="0">
                <a:latin typeface="Arial" charset="0"/>
              </a:rPr>
              <a:t>Μορφολογία του σχετιζόμενου με τον </a:t>
            </a:r>
            <a:r>
              <a:rPr lang="en-US" sz="3200" smtClean="0">
                <a:latin typeface="Arial" charset="0"/>
              </a:rPr>
              <a:t>HPV </a:t>
            </a:r>
            <a:r>
              <a:rPr lang="el-GR" sz="3200" smtClean="0">
                <a:latin typeface="Arial" charset="0"/>
              </a:rPr>
              <a:t>ακανθοκυτταρικού  καρκινώματος </a:t>
            </a:r>
            <a:br>
              <a:rPr lang="el-GR" sz="3200" smtClean="0">
                <a:latin typeface="Arial" charset="0"/>
              </a:rPr>
            </a:br>
            <a:r>
              <a:rPr lang="el-GR" sz="3200" smtClean="0">
                <a:latin typeface="Arial" charset="0"/>
              </a:rPr>
              <a:t>της ανώτερης αεροπεπτικής οδού </a:t>
            </a:r>
          </a:p>
        </p:txBody>
      </p:sp>
      <p:pic>
        <p:nvPicPr>
          <p:cNvPr id="91138" name="Picture 6" descr="stelow hpv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12875"/>
            <a:ext cx="4665663" cy="5257800"/>
          </a:xfrm>
        </p:spPr>
      </p:pic>
      <p:sp>
        <p:nvSpPr>
          <p:cNvPr id="91139" name="Rectangle 8"/>
          <p:cNvSpPr>
            <a:spLocks noGrp="1"/>
          </p:cNvSpPr>
          <p:nvPr>
            <p:ph type="body" sz="half" idx="2"/>
          </p:nvPr>
        </p:nvSpPr>
        <p:spPr>
          <a:xfrm>
            <a:off x="5076825" y="1600200"/>
            <a:ext cx="4067175" cy="5257800"/>
          </a:xfrm>
        </p:spPr>
        <p:txBody>
          <a:bodyPr/>
          <a:lstStyle/>
          <a:p>
            <a:r>
              <a:rPr lang="el-GR" sz="2800" b="1" dirty="0" smtClean="0">
                <a:latin typeface="Arial" charset="0"/>
              </a:rPr>
              <a:t>Μη </a:t>
            </a:r>
            <a:r>
              <a:rPr lang="el-GR" sz="2800" b="1" dirty="0" err="1" smtClean="0">
                <a:latin typeface="Arial" charset="0"/>
              </a:rPr>
              <a:t>κερατινοποιούμενη</a:t>
            </a:r>
            <a:endParaRPr lang="el-GR" sz="2800" b="1" dirty="0" smtClean="0">
              <a:latin typeface="Arial" charset="0"/>
            </a:endParaRPr>
          </a:p>
          <a:p>
            <a:endParaRPr lang="el-GR" sz="2800" b="1" dirty="0" smtClean="0">
              <a:latin typeface="Arial" charset="0"/>
            </a:endParaRPr>
          </a:p>
          <a:p>
            <a:endParaRPr lang="el-GR" sz="2800" b="1" dirty="0" smtClean="0">
              <a:latin typeface="Arial" charset="0"/>
            </a:endParaRPr>
          </a:p>
          <a:p>
            <a:endParaRPr lang="el-GR" sz="2800" b="1" dirty="0" smtClean="0">
              <a:latin typeface="Arial" charset="0"/>
            </a:endParaRPr>
          </a:p>
          <a:p>
            <a:r>
              <a:rPr lang="el-GR" sz="2800" b="1" dirty="0" err="1" smtClean="0">
                <a:latin typeface="Arial" charset="0"/>
              </a:rPr>
              <a:t>Βασικοκυτταροειδής</a:t>
            </a:r>
            <a:r>
              <a:rPr lang="el-GR" sz="2800" dirty="0" smtClean="0">
                <a:latin typeface="Arial" charset="0"/>
              </a:rPr>
              <a:t> </a:t>
            </a:r>
          </a:p>
        </p:txBody>
      </p:sp>
      <p:sp>
        <p:nvSpPr>
          <p:cNvPr id="91140" name="Rectangle 9"/>
          <p:cNvSpPr>
            <a:spLocks noChangeArrowheads="1"/>
          </p:cNvSpPr>
          <p:nvPr/>
        </p:nvSpPr>
        <p:spPr bwMode="auto">
          <a:xfrm>
            <a:off x="1763713" y="5268913"/>
            <a:ext cx="315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p16</a:t>
            </a:r>
            <a:r>
              <a:rPr lang="en-US"/>
              <a:t>  </a:t>
            </a:r>
          </a:p>
        </p:txBody>
      </p:sp>
      <p:sp>
        <p:nvSpPr>
          <p:cNvPr id="91141" name="Rectangle 10"/>
          <p:cNvSpPr>
            <a:spLocks noChangeArrowheads="1"/>
          </p:cNvSpPr>
          <p:nvPr/>
        </p:nvSpPr>
        <p:spPr bwMode="auto">
          <a:xfrm>
            <a:off x="3492500" y="528637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 HPV-DNA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/>
          </p:cNvSpPr>
          <p:nvPr>
            <p:ph type="title"/>
          </p:nvPr>
        </p:nvSpPr>
        <p:spPr>
          <a:xfrm>
            <a:off x="-323850" y="115888"/>
            <a:ext cx="9791700" cy="649287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Αντιπαραβολή ορισμένων </a:t>
            </a:r>
            <a:r>
              <a:rPr lang="el-GR" sz="2000" b="1" dirty="0" smtClean="0"/>
              <a:t>μορφολογικών προτύπων </a:t>
            </a:r>
            <a:r>
              <a:rPr lang="el-GR" sz="2000" b="1" dirty="0" err="1" smtClean="0"/>
              <a:t>ακανθοκυτταρικού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καρκινώματος</a:t>
            </a:r>
            <a:r>
              <a:rPr lang="el-GR" sz="2000" dirty="0" smtClean="0"/>
              <a:t> </a:t>
            </a:r>
            <a:br>
              <a:rPr lang="el-GR" sz="2000" dirty="0" smtClean="0"/>
            </a:br>
            <a:r>
              <a:rPr lang="el-GR" sz="2000" b="1" dirty="0" smtClean="0"/>
              <a:t>συχνά σχετιζομένων  με τον </a:t>
            </a:r>
            <a:r>
              <a:rPr lang="en-US" sz="2000" b="1" dirty="0" smtClean="0"/>
              <a:t>HPV</a:t>
            </a:r>
            <a:r>
              <a:rPr lang="en-US" sz="2000" dirty="0" smtClean="0"/>
              <a:t>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συγκριτικά με το </a:t>
            </a:r>
            <a:r>
              <a:rPr lang="el-GR" sz="2000" u="sng" dirty="0" smtClean="0"/>
              <a:t>συμβατικό </a:t>
            </a:r>
            <a:r>
              <a:rPr lang="el-GR" sz="2000" u="sng" dirty="0" err="1" smtClean="0"/>
              <a:t>ακανθοκυτταρικό</a:t>
            </a:r>
            <a:r>
              <a:rPr lang="el-GR" sz="2000" u="sng" dirty="0" smtClean="0"/>
              <a:t> καρκίνωμα</a:t>
            </a:r>
          </a:p>
        </p:txBody>
      </p:sp>
      <p:pic>
        <p:nvPicPr>
          <p:cNvPr id="96258" name="Picture 6" descr="hunt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63613"/>
            <a:ext cx="7921625" cy="5894387"/>
          </a:xfrm>
        </p:spPr>
      </p:pic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1619250" y="1976438"/>
            <a:ext cx="415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B</a:t>
            </a:r>
            <a:r>
              <a:rPr lang="el-GR" b="1"/>
              <a:t>ασικοκυτταροειδές</a:t>
            </a:r>
            <a:endParaRPr lang="el-GR"/>
          </a:p>
          <a:p>
            <a:pPr eaLnBrk="0" hangingPunct="0"/>
            <a:endParaRPr lang="el-GR"/>
          </a:p>
        </p:txBody>
      </p:sp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611188" y="4457700"/>
            <a:ext cx="530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b="1"/>
              <a:t>Μη κερατινοποιούμενο</a:t>
            </a:r>
          </a:p>
        </p:txBody>
      </p:sp>
      <p:sp>
        <p:nvSpPr>
          <p:cNvPr id="96261" name="Rectangle 9"/>
          <p:cNvSpPr>
            <a:spLocks noChangeArrowheads="1"/>
          </p:cNvSpPr>
          <p:nvPr/>
        </p:nvSpPr>
        <p:spPr bwMode="auto">
          <a:xfrm>
            <a:off x="5076825" y="517207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b="1"/>
              <a:t>Αδιαφοροποίητο</a:t>
            </a:r>
            <a:r>
              <a:rPr lang="el-GR"/>
              <a:t> </a:t>
            </a:r>
          </a:p>
        </p:txBody>
      </p:sp>
      <p:sp>
        <p:nvSpPr>
          <p:cNvPr id="96262" name="Rectangle 10"/>
          <p:cNvSpPr>
            <a:spLocks noChangeArrowheads="1"/>
          </p:cNvSpPr>
          <p:nvPr/>
        </p:nvSpPr>
        <p:spPr bwMode="auto">
          <a:xfrm>
            <a:off x="4500563" y="372110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b="1" u="sng"/>
              <a:t>Συμβατικό</a:t>
            </a:r>
            <a:r>
              <a:rPr lang="el-GR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el-GR" sz="1800" b="1" smtClean="0">
                <a:latin typeface="Arial" charset="0"/>
              </a:rPr>
              <a:t>Διαφοροδιάγνωση</a:t>
            </a:r>
            <a:r>
              <a:rPr lang="el-GR" sz="1800" smtClean="0">
                <a:latin typeface="Arial" charset="0"/>
              </a:rPr>
              <a:t> του </a:t>
            </a:r>
            <a:r>
              <a:rPr lang="el-GR" sz="1800" b="1" smtClean="0">
                <a:latin typeface="Arial" charset="0"/>
              </a:rPr>
              <a:t>μη κερατινοποιούμενου</a:t>
            </a:r>
            <a:r>
              <a:rPr lang="el-GR" sz="1800" smtClean="0">
                <a:latin typeface="Arial" charset="0"/>
              </a:rPr>
              <a:t> και του </a:t>
            </a:r>
            <a:r>
              <a:rPr lang="el-GR" sz="1800" b="1" smtClean="0">
                <a:latin typeface="Arial" charset="0"/>
              </a:rPr>
              <a:t>βασικοκυτταροειδούς</a:t>
            </a:r>
            <a:r>
              <a:rPr lang="el-GR" sz="1800" smtClean="0">
                <a:latin typeface="Arial" charset="0"/>
              </a:rPr>
              <a:t> προτύπου του </a:t>
            </a:r>
            <a:r>
              <a:rPr lang="el-GR" sz="1800" b="1" smtClean="0">
                <a:latin typeface="Arial" charset="0"/>
              </a:rPr>
              <a:t>σχετιζόμενου με τον </a:t>
            </a:r>
            <a:r>
              <a:rPr lang="en-US" sz="1800" b="1" smtClean="0">
                <a:latin typeface="Arial" charset="0"/>
              </a:rPr>
              <a:t>HPV</a:t>
            </a:r>
            <a:r>
              <a:rPr lang="en-US" sz="1800" smtClean="0">
                <a:latin typeface="Arial" charset="0"/>
              </a:rPr>
              <a:t> </a:t>
            </a:r>
            <a:r>
              <a:rPr lang="el-GR" sz="1800" smtClean="0">
                <a:latin typeface="Arial" charset="0"/>
              </a:rPr>
              <a:t>ακανθοκυτταρικού  καρκινώματος </a:t>
            </a:r>
            <a:br>
              <a:rPr lang="el-GR" sz="1800" smtClean="0">
                <a:latin typeface="Arial" charset="0"/>
              </a:rPr>
            </a:br>
            <a:r>
              <a:rPr lang="el-GR" sz="1800" smtClean="0">
                <a:latin typeface="Arial" charset="0"/>
              </a:rPr>
              <a:t>της ανώτερης αεροπεπτικής οδού</a:t>
            </a:r>
          </a:p>
        </p:txBody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                                                 </a:t>
            </a:r>
            <a:r>
              <a:rPr lang="el-GR" sz="1600" smtClean="0"/>
              <a:t>Το</a:t>
            </a:r>
            <a:r>
              <a:rPr lang="el-GR" sz="1600" b="1" smtClean="0"/>
              <a:t> αδενοειδές-κυστικό </a:t>
            </a:r>
            <a:r>
              <a:rPr lang="el-GR" sz="1600" smtClean="0"/>
              <a:t>καρκίνωμα</a:t>
            </a:r>
            <a:r>
              <a:rPr lang="en-US" sz="1600" smtClean="0"/>
              <a:t>:</a:t>
            </a: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αναπτύσσεται πρωτίστως στην υπερώα και στην υπεργλωττιδική μοίρα του λάρυγγα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συνήθως δεν εμφανίζεται με τις λεμφαδενικές του μεταστάσεις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δεν παρουσιάζει υπερκείμενη δυσπλασία ή πλακώδη διαφοροποίηση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έχει εν γένει χαμηλότερη ιστολογική κακοήθεια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εμφανίζει διφασικό ανοσοφαινότυπο και συχνά εκφράζει </a:t>
            </a:r>
            <a:r>
              <a:rPr lang="en-US" sz="1600" smtClean="0"/>
              <a:t>SMA.</a:t>
            </a: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                           Σε άλλα </a:t>
            </a:r>
            <a:r>
              <a:rPr lang="el-GR" sz="1600" b="1" smtClean="0"/>
              <a:t>βασικοκυτταροειδή, σιελαδενικού τύπου</a:t>
            </a:r>
            <a:r>
              <a:rPr lang="el-GR" sz="1600" smtClean="0"/>
              <a:t> νεοπλάσματα</a:t>
            </a:r>
            <a:r>
              <a:rPr lang="en-US" sz="1600" smtClean="0"/>
              <a:t>:</a:t>
            </a: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σπάνια η ανάπτυξή τους εκτός των μειζόνων σιελογόνων αδένων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συχνά δεν παρουσιάζουν υπερκείμενη δυσπλασία ή πλακώδη διαφοροποίηση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εμφανίζουν διφασικό ανοσοφαινότυπο και όχι διάχυτη χρώση του </a:t>
            </a:r>
            <a:r>
              <a:rPr lang="en-US" sz="1600" smtClean="0"/>
              <a:t>p63.</a:t>
            </a: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                                                             </a:t>
            </a:r>
            <a:r>
              <a:rPr lang="en-US" sz="1600" smtClean="0"/>
              <a:t>To </a:t>
            </a:r>
            <a:r>
              <a:rPr lang="el-GR" sz="1600" b="1" smtClean="0"/>
              <a:t>μικροκυτταρικό</a:t>
            </a:r>
            <a:r>
              <a:rPr lang="el-GR" sz="1600" smtClean="0"/>
              <a:t> καρκίνωμα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          (</a:t>
            </a:r>
            <a:r>
              <a:rPr lang="el-GR" sz="1600" b="1" smtClean="0"/>
              <a:t>χαμηλά διαφοροποιημένο νευροενδοκρινικό καρκίνωμα,μικροκυτταρικής ποικιλίας</a:t>
            </a:r>
            <a:r>
              <a:rPr lang="el-GR" sz="1600" smtClean="0"/>
              <a:t>) </a:t>
            </a:r>
            <a:r>
              <a:rPr lang="en-US" sz="1600" smtClean="0"/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αναπτύσσεται πρωτίστως στο λάρυγγα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έχει μικρότερα κύτταρα, τεχνητή </a:t>
            </a:r>
            <a:r>
              <a:rPr lang="en-US" sz="1600" smtClean="0"/>
              <a:t>crush </a:t>
            </a:r>
            <a:r>
              <a:rPr lang="el-GR" sz="1600" smtClean="0"/>
              <a:t>σύνθλιψη</a:t>
            </a:r>
            <a:endParaRPr lang="en-US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δε χαρακτηρίζεται από υπερκείμενη δυσπλασία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p63(-) ,p16(-), </a:t>
            </a:r>
            <a:r>
              <a:rPr lang="el-GR" sz="1600" smtClean="0"/>
              <a:t>νευροενδοκρινικοί ανοσοδείκτες (+)</a:t>
            </a:r>
            <a:r>
              <a:rPr lang="en-US" sz="1600" smtClean="0"/>
              <a:t>.</a:t>
            </a: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           Το </a:t>
            </a:r>
            <a:r>
              <a:rPr lang="el-GR" sz="1600" b="1" smtClean="0"/>
              <a:t>βασικοκυτταροειδές ακανθοκυτταρικό καρκίνωμα το </a:t>
            </a:r>
            <a:r>
              <a:rPr lang="el-GR" sz="1600" b="1" u="sng" smtClean="0"/>
              <a:t>μη</a:t>
            </a:r>
            <a:r>
              <a:rPr lang="el-GR" sz="1600" b="1" smtClean="0"/>
              <a:t> σχετιζόμενο με τον</a:t>
            </a:r>
            <a:r>
              <a:rPr lang="en-US" sz="1600" b="1" smtClean="0"/>
              <a:t> HPV</a:t>
            </a:r>
            <a:r>
              <a:rPr lang="en-US" sz="1600" smtClean="0"/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600" smtClean="0"/>
              <a:t>αναπτύσσεται σε μεγαλύτερης ηλικίας ασθενείς , κυρίως εκτός του στοματοφάρυγγα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p16 (-) ,HPV-DNA  (-).</a:t>
            </a:r>
            <a:r>
              <a:rPr lang="el-GR" sz="16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1893</Words>
  <Application>Microsoft Office PowerPoint</Application>
  <PresentationFormat>Προβολή στην οθόνη (4:3)</PresentationFormat>
  <Paragraphs>207</Paragraphs>
  <Slides>45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Διαφάνεια 1</vt:lpstr>
      <vt:lpstr>KΑΚΟΗΘΗ ΝΕΟΠΛΑΣΜΑΤΑ ΡΙΝΙΚΗΣ ΚΟΙΛΟΤΗΤΑΣ,ΠΑΡΑΡΡΙΝΙΩΝ  ΚΟΛΠΩΝ  ΚΑΙ ΡΙΝΟΦΑΡΥΓΓΑ  (Ι) ΑΚΑΝΘΟΚΥΤΤΑΡΙΚΟ ΚΑΡΚΙΝΩΜΑ  (ΑΚΚ)</vt:lpstr>
      <vt:lpstr>Το σχετιζόμενο με τον HPV ακανθοκυτταρικό καρκίνωμα της ανώτερης αεροπεπτικής οδού εμφανίζει τάση για :</vt:lpstr>
      <vt:lpstr>Μέθοδοι ανίχνευσης HPV</vt:lpstr>
      <vt:lpstr>Θηλώδες (εξωφυτικό) ακανθοκυτταρικό καρκίνωμα</vt:lpstr>
      <vt:lpstr>Παρουσία HPV σε συνδυασμό με εξωφυτική – θηλώδη μορφολογία </vt:lpstr>
      <vt:lpstr>Μορφολογία του σχετιζόμενου με τον HPV ακανθοκυτταρικού  καρκινώματος  της ανώτερης αεροπεπτικής οδού </vt:lpstr>
      <vt:lpstr>Αντιπαραβολή ορισμένων μορφολογικών προτύπων ακανθοκυτταρικού καρκινώματος  συχνά σχετιζομένων  με τον HPV  συγκριτικά με το συμβατικό ακανθοκυτταρικό καρκίνωμα</vt:lpstr>
      <vt:lpstr>Διαφοροδιάγνωση του μη κερατινοποιούμενου και του βασικοκυτταροειδούς προτύπου του σχετιζόμενου με τον HPV ακανθοκυτταρικού  καρκινώματος  της ανώτερης αεροπεπτικής οδού</vt:lpstr>
      <vt:lpstr>Διαφάνεια 10</vt:lpstr>
      <vt:lpstr>Μορφολογία του σχετιζόμενου με τον HPV ακανθοκυτταρικού  καρκινώματος  της ανώτερης αεροπεπτικής οδού</vt:lpstr>
      <vt:lpstr>Θεραπείες στοχεύουσες τον EGFR</vt:lpstr>
      <vt:lpstr>Μηχανισμοί αντίστασης στην αναστολή του EGFR </vt:lpstr>
      <vt:lpstr>Ενίσχυση του γονιδίου του EGFR με φθορίζοντα in situ υβριδισμό σε ΑΚΚ</vt:lpstr>
      <vt:lpstr>Έντονη ανοσοϊστοθετικότητα  της πρωτείνης του EGFR σε ΑΚΚ αμυγδαλής</vt:lpstr>
      <vt:lpstr>KΑΚΟΗΘΗ ΝΕΟΠΛΑΣΜΑΤΑ ΡΙΝΙΚΗΣ ΚΟΙΛΟΤΗΤΑΣ,ΠΑΡΑΡΡΙΝΙΩΝ  ΚΟΛΠΩΝ  ΚΑΙ ΡΙΝΟΦΑΡΥΓΓΑ  (ΙV) ΡΙΝΟΦΑΡΥΓΓΙΚΟ ΚΑΡΚΙΝΩΜΑ </vt:lpstr>
      <vt:lpstr>Διπλοειδικό ιστόγραμμα </vt:lpstr>
      <vt:lpstr>Ανευπλοειδικό ιστόγραμμα</vt:lpstr>
      <vt:lpstr>Τετραπλοειδικό ιστόγραμμα</vt:lpstr>
      <vt:lpstr>Έντονη και διάχυτη πυρηνική ανίχνευση κωδικοποιημένου RNA (in situ υβριδισμός για ΕΒΕR) σε ρινοφαρυγγικό καρκίνωμα.  Χρήσιμος δείκτης υπολειμματικού ή υποτροπιάζοντος όγκου  μετά ακτινοθεραπεία.</vt:lpstr>
      <vt:lpstr>Αδιαφοροποίητο καρκίνωμα παραρρινίων</vt:lpstr>
      <vt:lpstr>KΑΚΟΗΘΗ ΝΕΟΠΛΑΣΜΑΤΑ ΡΙΝΙΚΗΣ ΚΟΙΛΟΤΗΤΑΣ,ΠΑΡΑΡΡΙΝΙΩΝ  ΚΟΛΠΩΝ  ΚΑΙ ΡΙΝΟΦΑΡΥΓΓΑ  (ΙΙΙ) ΑΔΙΑΦΟΡΟΠΟΙΗΤΟ ΚΑΡΚΙΝΩΜΑ ΠΑΡΑΡΡΙΝΙΩΝ </vt:lpstr>
      <vt:lpstr>Μορφολογικές υποκατηγορίες  ακανθοκυτταρικού καρκινώματος Καρκίνωμα μέσης γραμμής Nut</vt:lpstr>
      <vt:lpstr>Διαφάνεια 24</vt:lpstr>
      <vt:lpstr>KΑΚΟΗΘΗ ΝΕΟΠΛΑΣΜΑΤΑ ΡΙΝΙΚΗΣ ΚΟΙΛΟΤΗΤΑΣ,ΠΑΡΑΡΡΙΝΙΩΝ  ΚΟΛΠΩΝ  ΚΑΙ ΡΙΝΟΦΑΡΥΓΓΑ  (II) ΑΔΕΝΟΚΑΡΚΙΝΩΜΑ ΠΑΡΑΡΡΙΝΙΩΝ </vt:lpstr>
      <vt:lpstr>Διαφάνεια 26</vt:lpstr>
      <vt:lpstr>Μελάνωμα ρινός-παραρρινίων -ρινοφάρυγγα</vt:lpstr>
      <vt:lpstr>KΑΚΟΗΘΗ ΝΕΟΠΛΑΣΜΑΤΑ ΡΙΝΙΚΗΣ ΚΟΙΛΟΤΗΤΑΣ,ΠΑΡΑΡΡΙΝΙΩΝ  ΚΟΛΠΩΝ  ΚΑΙ ΡΙΝΟΦΑΡΥΓΓΑ  (V) ΚΑΚΟΗΘΕΣ ΜΕΛΑΝΩΜΑ ΒΛΕΝΝΟΓΟΝΩΝ </vt:lpstr>
      <vt:lpstr>Ανοσοϊστοθετικότητα παρυφής μελανώματος στη MMP14</vt:lpstr>
      <vt:lpstr>KΑΚΟΗΘΗ ΝΕΟΠΛΑΣΜΑΤΑ ΡΙΝΙΚΗΣ ΚΟΙΛΟΤΗΤΑΣ,ΠΑΡΑΡΡΙΝΙΩΝ  ΚΟΛΠΩΝ  ΚΑΙ ΡΙΝΟΦΑΡΥΓΓΑ  (VI) ΟΣΦΡΗΤΙΚΟ ΝΕΥΡΟΒΛΑΣΤΩΜΑ</vt:lpstr>
      <vt:lpstr>Αγγειοκεντρικές νεοπλασματικές αλλοιώσεις κεφαλής-τραχήλου. Λέμφωμα από κύτταρα Τ- φυσικούς φονείς</vt:lpstr>
      <vt:lpstr>  KΑΚΟΗΘΗ ΝΕΟΠΛΑΣΜΑΤΑ ΡΙΝΙΚΗΣ ΚΟΙΛΟΤΗΤΑΣ,ΠΑΡΑΡΡΙΝΙΩΝ  ΚΟΛΠΩΝ  ΚΑΙ ΡΙΝΟΦΑΡΥΓΓΑ (VII)  EΞΩΛΕΜΦΑΔΕΝΙΚΟ ΛΕΜΦΩΜΑ ΑΠΟ ΚΥΤΤΑΡΑ ΝΚ/Τ,  ΡΙΝΙΚΗΣ ΠΟΙΚΙΛΙΑΣ  </vt:lpstr>
      <vt:lpstr>Διαφάνεια 33</vt:lpstr>
      <vt:lpstr>KΑΚΟΗΘΗ ΝΕΟΠΛΑΣΜΑΤΑ ΡΙΝΙΚΗΣ ΚΟΙΛΟΤΗΤΑΣ,ΠΑΡΑΡΡΙΝΙΩΝ  ΚΟΛΠΩΝ  ΚΑΙ ΡΙΝΟΦΑΡΥΓΓΑ  (VIII) ΜΕΣΕΓΧΥΜΑΤΙΚΑ ΚΑΚΟΗΘΗ ΝΕΟΠΛΑΣΜΑΤΑ  </vt:lpstr>
      <vt:lpstr>Σχηματικό διάγραμμα των πρωτεϊνών συγχώνευσης στο σάρκωμα του Ewing</vt:lpstr>
      <vt:lpstr>Διαφάνεια 36</vt:lpstr>
      <vt:lpstr>KΑΚΟΗΘΗ ΝΕΟΠΛΑΣΜΑΤΑ ΛΑΡΥΓΓΑ , ΥΠΟΦΑΡΥΓΓΑ &amp; ΤΡΑΧΕΙΑΣ ΑΚΑΝΘΟΚΥΤΤΑΡΙΚΟ ΚΑΡΚΙΝΩΜΑ (ΑΚΚ)  </vt:lpstr>
      <vt:lpstr>Η φωσφορυλίωση της πρωτεϊνης Rb από το σύμπλεγμα κυκλίνης/CDK και η πρόοδος του κυτταρικού κύκλου </vt:lpstr>
      <vt:lpstr>Η δομή της κυκλίνης D1</vt:lpstr>
      <vt:lpstr>O ρόλος της CDKN2A &amp; της CDK4</vt:lpstr>
      <vt:lpstr>O ρόλος της CDKN2A, της CDK4 &amp; της κυκλίνης D1</vt:lpstr>
      <vt:lpstr>Η ιστική ανίχνευση της πρωτεϊνης CCND1 </vt:lpstr>
      <vt:lpstr>Διαφάνεια 43</vt:lpstr>
      <vt:lpstr>KΑΚΟΗΘΗ ΝΕΟΠΛΑΣΜΑΤΑ ΛΑΡΥΓΓΑ , ΥΠΟΦΑΡΥΓΓΑ &amp; ΤΡΑΧΕΙΑΣ ΧΟΝΔΡΟΣΑΡΚΩΜΑ  </vt:lpstr>
      <vt:lpstr>Διαφάνεια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Jennifer</dc:creator>
  <cp:lastModifiedBy>Jennifer</cp:lastModifiedBy>
  <cp:revision>73</cp:revision>
  <dcterms:created xsi:type="dcterms:W3CDTF">2013-03-21T05:53:11Z</dcterms:created>
  <dcterms:modified xsi:type="dcterms:W3CDTF">2013-04-19T16:21:53Z</dcterms:modified>
</cp:coreProperties>
</file>