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12192000" cy="685800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/>
          <p:nvPr/>
        </p:nvPicPr>
        <p:blipFill>
          <a:blip r:embed="rId14"/>
          <a:stretch/>
        </p:blipFill>
        <p:spPr>
          <a:xfrm>
            <a:off x="11353680" y="118440"/>
            <a:ext cx="763560" cy="756360"/>
          </a:xfrm>
          <a:prstGeom prst="rect">
            <a:avLst/>
          </a:prstGeom>
          <a:ln w="0">
            <a:noFill/>
          </a:ln>
        </p:spPr>
      </p:pic>
      <p:pic>
        <p:nvPicPr>
          <p:cNvPr id="8" name="Picture 15"/>
          <p:cNvPicPr/>
          <p:nvPr/>
        </p:nvPicPr>
        <p:blipFill>
          <a:blip r:embed="rId15"/>
          <a:srcRect l="8988" t="7095" r="12840" b="10107"/>
          <a:stretch/>
        </p:blipFill>
        <p:spPr>
          <a:xfrm>
            <a:off x="-28800" y="5040"/>
            <a:ext cx="655200" cy="90036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6"/>
          <p:cNvPicPr/>
          <p:nvPr/>
        </p:nvPicPr>
        <p:blipFill>
          <a:blip r:embed="rId16"/>
          <a:srcRect r="3618" b="6856"/>
          <a:stretch/>
        </p:blipFill>
        <p:spPr>
          <a:xfrm>
            <a:off x="21600" y="773280"/>
            <a:ext cx="12167280" cy="267480"/>
          </a:xfrm>
          <a:prstGeom prst="rect">
            <a:avLst/>
          </a:prstGeom>
          <a:ln w="0">
            <a:noFill/>
          </a:ln>
        </p:spPr>
      </p:pic>
      <p:pic>
        <p:nvPicPr>
          <p:cNvPr id="3" name="Picture 6"/>
          <p:cNvPicPr/>
          <p:nvPr/>
        </p:nvPicPr>
        <p:blipFill>
          <a:blip r:embed="rId17"/>
          <a:stretch/>
        </p:blipFill>
        <p:spPr>
          <a:xfrm>
            <a:off x="9336240" y="6496200"/>
            <a:ext cx="1429920" cy="358920"/>
          </a:xfrm>
          <a:prstGeom prst="rect">
            <a:avLst/>
          </a:prstGeom>
          <a:ln w="0">
            <a:noFill/>
          </a:ln>
        </p:spPr>
      </p:pic>
      <p:pic>
        <p:nvPicPr>
          <p:cNvPr id="4" name="Picture 7"/>
          <p:cNvPicPr/>
          <p:nvPr/>
        </p:nvPicPr>
        <p:blipFill>
          <a:blip r:embed="rId18"/>
          <a:srcRect r="2150" b="64225"/>
          <a:stretch/>
        </p:blipFill>
        <p:spPr>
          <a:xfrm>
            <a:off x="-30600" y="6490440"/>
            <a:ext cx="12240360" cy="4392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3"/>
          <p:cNvPicPr/>
          <p:nvPr/>
        </p:nvPicPr>
        <p:blipFill>
          <a:blip r:embed="rId14"/>
          <a:stretch/>
        </p:blipFill>
        <p:spPr>
          <a:xfrm>
            <a:off x="11353680" y="118440"/>
            <a:ext cx="763560" cy="75636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5"/>
          <p:cNvPicPr/>
          <p:nvPr/>
        </p:nvPicPr>
        <p:blipFill>
          <a:blip r:embed="rId15"/>
          <a:srcRect l="8988" t="7095" r="12840" b="10107"/>
          <a:stretch/>
        </p:blipFill>
        <p:spPr>
          <a:xfrm>
            <a:off x="-28800" y="5040"/>
            <a:ext cx="655200" cy="90036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6"/>
          <p:cNvPicPr/>
          <p:nvPr/>
        </p:nvPicPr>
        <p:blipFill>
          <a:blip r:embed="rId16"/>
          <a:srcRect r="3618" b="6856"/>
          <a:stretch/>
        </p:blipFill>
        <p:spPr>
          <a:xfrm>
            <a:off x="21600" y="773280"/>
            <a:ext cx="12167280" cy="26748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6"/>
          <p:cNvPicPr/>
          <p:nvPr/>
        </p:nvPicPr>
        <p:blipFill>
          <a:blip r:embed="rId17"/>
          <a:stretch/>
        </p:blipFill>
        <p:spPr>
          <a:xfrm>
            <a:off x="9336240" y="6496200"/>
            <a:ext cx="1429920" cy="35892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7"/>
          <p:cNvPicPr/>
          <p:nvPr/>
        </p:nvPicPr>
        <p:blipFill>
          <a:blip r:embed="rId18"/>
          <a:srcRect r="2150" b="64225"/>
          <a:stretch/>
        </p:blipFill>
        <p:spPr>
          <a:xfrm>
            <a:off x="-30600" y="6490440"/>
            <a:ext cx="12240360" cy="439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3"/>
          <p:cNvPicPr/>
          <p:nvPr/>
        </p:nvPicPr>
        <p:blipFill>
          <a:blip r:embed="rId14"/>
          <a:stretch/>
        </p:blipFill>
        <p:spPr>
          <a:xfrm>
            <a:off x="11353680" y="118440"/>
            <a:ext cx="763560" cy="75636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15"/>
          <p:cNvPicPr/>
          <p:nvPr/>
        </p:nvPicPr>
        <p:blipFill>
          <a:blip r:embed="rId15"/>
          <a:srcRect l="8988" t="7095" r="12840" b="10107"/>
          <a:stretch/>
        </p:blipFill>
        <p:spPr>
          <a:xfrm>
            <a:off x="-28800" y="5040"/>
            <a:ext cx="655200" cy="90036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16"/>
          <p:cNvPicPr/>
          <p:nvPr/>
        </p:nvPicPr>
        <p:blipFill>
          <a:blip r:embed="rId16"/>
          <a:srcRect r="3618" b="6856"/>
          <a:stretch/>
        </p:blipFill>
        <p:spPr>
          <a:xfrm>
            <a:off x="21600" y="773280"/>
            <a:ext cx="12167280" cy="26748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6"/>
          <p:cNvPicPr/>
          <p:nvPr/>
        </p:nvPicPr>
        <p:blipFill>
          <a:blip r:embed="rId17"/>
          <a:stretch/>
        </p:blipFill>
        <p:spPr>
          <a:xfrm>
            <a:off x="9336240" y="6496200"/>
            <a:ext cx="1429920" cy="35892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7"/>
          <p:cNvPicPr/>
          <p:nvPr/>
        </p:nvPicPr>
        <p:blipFill>
          <a:blip r:embed="rId18"/>
          <a:srcRect r="2150" b="64225"/>
          <a:stretch/>
        </p:blipFill>
        <p:spPr>
          <a:xfrm>
            <a:off x="-30600" y="6490440"/>
            <a:ext cx="12240360" cy="4392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523880" y="1122480"/>
            <a:ext cx="9141120" cy="238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1523880" y="3602160"/>
            <a:ext cx="9141120" cy="165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3"/>
          <p:cNvSpPr/>
          <p:nvPr/>
        </p:nvSpPr>
        <p:spPr>
          <a:xfrm>
            <a:off x="900000" y="180000"/>
            <a:ext cx="8999640" cy="95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Κακόηθες Μελάνωμα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3060000" y="4360320"/>
            <a:ext cx="6297840" cy="175752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Ιωάννης Η. Γκρινιάτσος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Καθηγητής Χειρουργικής ΕΚΠΑ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Α’ Χειρ Κλινική ΛΑΙΚΟ Νοσοκομείο</a:t>
            </a: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540000" y="900000"/>
            <a:ext cx="10438560" cy="571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Ξανθό ή Κόκκινο χρώμα μαλλιών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Πράσινο ή Μπλέ χρώμα ματιών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Σύνδρομο δυσπλαστικών σπίλων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Πολλαπλοί δερματικοί σπίλοι (&gt;100)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Ατομικό ιστορικό μελανώματος (</a:t>
            </a:r>
            <a:r>
              <a:rPr lang="en-GB" sz="18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8πλάσια πιθανότητα ανάπτυξης και νέου</a:t>
            </a:r>
            <a:r>
              <a:rPr lang="en-GB" sz="2200" b="0" strike="noStrike" spc="-1">
                <a:solidFill>
                  <a:srgbClr val="FF0000"/>
                </a:solidFill>
                <a:latin typeface="Arial"/>
                <a:ea typeface="DejaVu Sans"/>
              </a:rPr>
              <a:t>)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Οικογενειακό ιστορικό μελανώματος</a:t>
            </a:r>
            <a:r>
              <a:rPr lang="en-GB" sz="2200" b="0" strike="noStrike" spc="-1">
                <a:solidFill>
                  <a:srgbClr val="FF0000"/>
                </a:solidFill>
                <a:latin typeface="Arial"/>
                <a:ea typeface="DejaVu Sans"/>
              </a:rPr>
              <a:t> (</a:t>
            </a:r>
            <a:r>
              <a:rPr lang="en-GB" sz="18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Κατά τον σωματικό κυρίαρχο χαρακτήρα, 5%</a:t>
            </a:r>
            <a:r>
              <a:rPr lang="en-GB" sz="2200" b="0" strike="noStrike" spc="-1">
                <a:solidFill>
                  <a:srgbClr val="FF0000"/>
                </a:solidFill>
                <a:latin typeface="Arial"/>
                <a:ea typeface="DejaVu Sans"/>
              </a:rPr>
              <a:t>)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Σοβαρά ηλιακά εγκαύματα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Χρόνιες δερματικές αλλοιώσεις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Ξηροδερμία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7560000" y="5400000"/>
            <a:ext cx="360" cy="358560"/>
          </a:xfrm>
          <a:prstGeom prst="horizontalScroll">
            <a:avLst>
              <a:gd name="adj" fmla="val 125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3"/>
          <p:cNvSpPr/>
          <p:nvPr/>
        </p:nvSpPr>
        <p:spPr>
          <a:xfrm>
            <a:off x="5374800" y="5292360"/>
            <a:ext cx="4858560" cy="107856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Γενετική προδιάθεση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10234800" y="5760000"/>
            <a:ext cx="1823760" cy="538560"/>
          </a:xfrm>
          <a:custGeom>
            <a:avLst/>
            <a:gdLst/>
            <a:ahLst/>
            <a:cxnLst/>
            <a:rect l="l" t="t" r="r" b="b"/>
            <a:pathLst>
              <a:path w="5072" h="1515">
                <a:moveTo>
                  <a:pt x="3098" y="0"/>
                </a:moveTo>
                <a:lnTo>
                  <a:pt x="5071" y="750"/>
                </a:lnTo>
                <a:lnTo>
                  <a:pt x="3098" y="1514"/>
                </a:lnTo>
                <a:lnTo>
                  <a:pt x="3098" y="1056"/>
                </a:lnTo>
                <a:lnTo>
                  <a:pt x="939" y="1056"/>
                </a:lnTo>
                <a:lnTo>
                  <a:pt x="939" y="444"/>
                </a:lnTo>
                <a:lnTo>
                  <a:pt x="3098" y="444"/>
                </a:lnTo>
                <a:lnTo>
                  <a:pt x="3098" y="0"/>
                </a:lnTo>
                <a:moveTo>
                  <a:pt x="0" y="444"/>
                </a:moveTo>
                <a:lnTo>
                  <a:pt x="0" y="1056"/>
                </a:lnTo>
                <a:lnTo>
                  <a:pt x="234" y="1056"/>
                </a:lnTo>
                <a:lnTo>
                  <a:pt x="234" y="444"/>
                </a:lnTo>
                <a:lnTo>
                  <a:pt x="0" y="444"/>
                </a:lnTo>
                <a:moveTo>
                  <a:pt x="469" y="444"/>
                </a:moveTo>
                <a:lnTo>
                  <a:pt x="469" y="1056"/>
                </a:lnTo>
                <a:lnTo>
                  <a:pt x="704" y="1056"/>
                </a:lnTo>
                <a:lnTo>
                  <a:pt x="704" y="444"/>
                </a:lnTo>
                <a:lnTo>
                  <a:pt x="469" y="444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980000" y="2160000"/>
            <a:ext cx="8998560" cy="414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Μεταλλάξεις στο CDKN2A ογκοκατασταλτικό γονίδιο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Μεταλλάξεις στην cyclin-dependent kinase 4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Μεταλλάξεις στην πρωτεΐνη p53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/>
          <p:cNvPicPr/>
          <p:nvPr/>
        </p:nvPicPr>
        <p:blipFill>
          <a:blip r:embed="rId2"/>
          <a:stretch/>
        </p:blipFill>
        <p:spPr>
          <a:xfrm>
            <a:off x="2223720" y="1440000"/>
            <a:ext cx="9086760" cy="503856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169"/>
          <p:cNvPicPr/>
          <p:nvPr/>
        </p:nvPicPr>
        <p:blipFill>
          <a:blip r:embed="rId3"/>
          <a:stretch/>
        </p:blipFill>
        <p:spPr>
          <a:xfrm>
            <a:off x="699480" y="180000"/>
            <a:ext cx="5599080" cy="1008000"/>
          </a:xfrm>
          <a:prstGeom prst="rect">
            <a:avLst/>
          </a:prstGeom>
          <a:ln w="0"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6346080" y="373320"/>
            <a:ext cx="319392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Int. J. Mol. Sci. 2020, 21, 52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540000" y="2520000"/>
            <a:ext cx="910800" cy="718560"/>
          </a:xfrm>
          <a:prstGeom prst="wedgeRoundRectCallout">
            <a:avLst>
              <a:gd name="adj1" fmla="val 393703"/>
              <a:gd name="adj2" fmla="val -345750"/>
              <a:gd name="adj3" fmla="val 16667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FFFF00"/>
                </a:solidFill>
                <a:latin typeface="Arial"/>
                <a:ea typeface="DejaVu Sans"/>
              </a:rPr>
              <a:t>8-9%</a:t>
            </a: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72"/>
          <p:cNvPicPr/>
          <p:nvPr/>
        </p:nvPicPr>
        <p:blipFill>
          <a:blip r:embed="rId2"/>
          <a:stretch/>
        </p:blipFill>
        <p:spPr>
          <a:xfrm>
            <a:off x="1590120" y="180000"/>
            <a:ext cx="9637560" cy="629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3"/>
          <p:cNvPicPr/>
          <p:nvPr/>
        </p:nvPicPr>
        <p:blipFill>
          <a:blip r:embed="rId2"/>
          <a:stretch/>
        </p:blipFill>
        <p:spPr>
          <a:xfrm>
            <a:off x="4232160" y="1246320"/>
            <a:ext cx="7106400" cy="54972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174"/>
          <p:cNvPicPr/>
          <p:nvPr/>
        </p:nvPicPr>
        <p:blipFill>
          <a:blip r:embed="rId3"/>
          <a:stretch/>
        </p:blipFill>
        <p:spPr>
          <a:xfrm>
            <a:off x="720000" y="180000"/>
            <a:ext cx="5532120" cy="1064880"/>
          </a:xfrm>
          <a:prstGeom prst="rect">
            <a:avLst/>
          </a:prstGeom>
          <a:ln w="0"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6343200" y="373320"/>
            <a:ext cx="463536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Pathology. 2016 February ; 48(2): 113–131. 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6"/>
          <p:cNvPicPr/>
          <p:nvPr/>
        </p:nvPicPr>
        <p:blipFill>
          <a:blip r:embed="rId2"/>
          <a:stretch/>
        </p:blipFill>
        <p:spPr>
          <a:xfrm>
            <a:off x="2079720" y="180000"/>
            <a:ext cx="7640280" cy="6366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7"/>
          <p:cNvPicPr/>
          <p:nvPr/>
        </p:nvPicPr>
        <p:blipFill>
          <a:blip r:embed="rId2"/>
          <a:stretch/>
        </p:blipFill>
        <p:spPr>
          <a:xfrm>
            <a:off x="488160" y="1260000"/>
            <a:ext cx="10782000" cy="498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Table 1"/>
          <p:cNvGraphicFramePr/>
          <p:nvPr/>
        </p:nvGraphicFramePr>
        <p:xfrm>
          <a:off x="606600" y="1113840"/>
          <a:ext cx="11453040" cy="3967560"/>
        </p:xfrm>
        <a:graphic>
          <a:graphicData uri="http://schemas.openxmlformats.org/drawingml/2006/table">
            <a:tbl>
              <a:tblPr/>
              <a:tblGrid>
                <a:gridCol w="286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800" b="1" strike="noStrike" spc="-1">
                          <a:solidFill>
                            <a:srgbClr val="FFFF00"/>
                          </a:solidFill>
                          <a:latin typeface="Arial"/>
                        </a:rPr>
                        <a:t>A</a:t>
                      </a:r>
                      <a:r>
                        <a:rPr lang="en-GB" sz="2200" b="1" strike="noStrike" spc="-1">
                          <a:solidFill>
                            <a:srgbClr val="FFFF00"/>
                          </a:solidFill>
                          <a:latin typeface="Arial"/>
                        </a:rPr>
                        <a:t> symmetry</a:t>
                      </a:r>
                      <a:endParaRPr lang="en-GB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800" b="1" strike="noStrike" spc="-1">
                          <a:solidFill>
                            <a:srgbClr val="FFFF00"/>
                          </a:solidFill>
                          <a:latin typeface="Arial"/>
                        </a:rPr>
                        <a:t>B</a:t>
                      </a:r>
                      <a:r>
                        <a:rPr lang="en-GB" sz="2200" b="1" strike="noStrike" spc="-1">
                          <a:solidFill>
                            <a:srgbClr val="FFFF00"/>
                          </a:solidFill>
                          <a:latin typeface="Arial"/>
                        </a:rPr>
                        <a:t> orders</a:t>
                      </a:r>
                      <a:endParaRPr lang="en-GB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800" b="1" strike="noStrike" spc="-1">
                          <a:solidFill>
                            <a:srgbClr val="FFFF00"/>
                          </a:solidFill>
                          <a:latin typeface="Arial"/>
                        </a:rPr>
                        <a:t>C</a:t>
                      </a:r>
                      <a:r>
                        <a:rPr lang="en-GB" sz="2200" b="1" strike="noStrike" spc="-1">
                          <a:solidFill>
                            <a:srgbClr val="FFFF00"/>
                          </a:solidFill>
                          <a:latin typeface="Arial"/>
                        </a:rPr>
                        <a:t> olor</a:t>
                      </a:r>
                      <a:endParaRPr lang="en-GB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800" b="1" strike="noStrike" spc="-1">
                          <a:solidFill>
                            <a:srgbClr val="FFFF00"/>
                          </a:solidFill>
                          <a:latin typeface="Arial"/>
                        </a:rPr>
                        <a:t>D</a:t>
                      </a:r>
                      <a:r>
                        <a:rPr lang="en-GB" sz="2200" b="1" strike="noStrike" spc="-1">
                          <a:solidFill>
                            <a:srgbClr val="FFFF00"/>
                          </a:solidFill>
                          <a:latin typeface="Arial"/>
                        </a:rPr>
                        <a:t> iameter</a:t>
                      </a:r>
                      <a:endParaRPr lang="en-GB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i="1" strike="noStrike" spc="-1">
                          <a:latin typeface="Arial"/>
                        </a:rPr>
                        <a:t>Ο μισός σπίλος διαφέρει από τον άλλο μισό</a:t>
                      </a:r>
                      <a:endParaRPr lang="en-GB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i="1" strike="noStrike" spc="-1">
                          <a:latin typeface="Arial"/>
                        </a:rPr>
                        <a:t>Ανώμαλα όρια βλάβης</a:t>
                      </a:r>
                      <a:endParaRPr lang="en-GB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i="1" strike="noStrike" spc="-1">
                          <a:latin typeface="Arial"/>
                        </a:rPr>
                        <a:t>Το χρώμα του σπίλου δεν είναι ίδιο σε όλη την έκταση της βλάβης</a:t>
                      </a:r>
                      <a:endParaRPr lang="en-GB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i="1" strike="noStrike" spc="-1">
                          <a:latin typeface="Arial"/>
                        </a:rPr>
                        <a:t>Μέγεθος βλάβης &gt;6mm</a:t>
                      </a:r>
                      <a:endParaRPr lang="en-GB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52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800" b="1" strike="noStrike" spc="-1">
                          <a:solidFill>
                            <a:srgbClr val="FFFF00"/>
                          </a:solidFill>
                          <a:latin typeface="Arial"/>
                        </a:rPr>
                        <a:t>E</a:t>
                      </a:r>
                      <a:r>
                        <a:rPr lang="en-GB" sz="22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volving</a:t>
                      </a:r>
                      <a:endParaRPr lang="en-GB" sz="2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Ο σπίλος αλλάζει:</a:t>
                      </a:r>
                      <a:endParaRPr lang="en-GB" sz="1800" b="0" strike="noStrike" spc="-1">
                        <a:latin typeface="Arial"/>
                      </a:endParaRPr>
                    </a:p>
                    <a:p>
                      <a:pPr marL="216000" indent="-21456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GB" sz="1800" b="0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Μέγεθος</a:t>
                      </a:r>
                      <a:endParaRPr lang="en-GB" sz="1800" b="0" strike="noStrike" spc="-1">
                        <a:latin typeface="Arial"/>
                      </a:endParaRPr>
                    </a:p>
                    <a:p>
                      <a:pPr marL="216000" indent="-21456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GB" sz="1800" b="0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Χρώμα</a:t>
                      </a:r>
                      <a:endParaRPr lang="en-GB" sz="1800" b="0" strike="noStrike" spc="-1">
                        <a:latin typeface="Arial"/>
                      </a:endParaRPr>
                    </a:p>
                    <a:p>
                      <a:pPr marL="216000" indent="-21456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GB" sz="1800" b="0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Σχήμα</a:t>
                      </a:r>
                      <a:endParaRPr lang="en-GB" sz="1800" b="0" strike="noStrike" spc="-1">
                        <a:latin typeface="Arial"/>
                      </a:endParaRPr>
                    </a:p>
                    <a:p>
                      <a:pPr marL="216000" indent="-21456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GB" sz="1800" b="0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Μορφολογία ορίων </a:t>
                      </a:r>
                      <a:endParaRPr lang="en-GB" sz="1800" b="0" strike="noStrike" spc="-1">
                        <a:latin typeface="Arial"/>
                      </a:endParaRPr>
                    </a:p>
                    <a:p>
                      <a:pPr marL="216000" indent="-21456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GB" sz="1800" b="0" i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με την πάροδο του χρόνου</a:t>
                      </a:r>
                      <a:endParaRPr lang="en-GB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0" name="Picture 179"/>
          <p:cNvPicPr/>
          <p:nvPr/>
        </p:nvPicPr>
        <p:blipFill>
          <a:blip r:embed="rId2"/>
          <a:stretch/>
        </p:blipFill>
        <p:spPr>
          <a:xfrm>
            <a:off x="720000" y="2607120"/>
            <a:ext cx="2523600" cy="207144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180"/>
          <p:cNvPicPr/>
          <p:nvPr/>
        </p:nvPicPr>
        <p:blipFill>
          <a:blip r:embed="rId3"/>
          <a:stretch/>
        </p:blipFill>
        <p:spPr>
          <a:xfrm>
            <a:off x="3681000" y="2520000"/>
            <a:ext cx="2437560" cy="162144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181"/>
          <p:cNvPicPr/>
          <p:nvPr/>
        </p:nvPicPr>
        <p:blipFill>
          <a:blip r:embed="rId4"/>
          <a:stretch/>
        </p:blipFill>
        <p:spPr>
          <a:xfrm>
            <a:off x="6480000" y="2540160"/>
            <a:ext cx="2855880" cy="1598400"/>
          </a:xfrm>
          <a:prstGeom prst="rect">
            <a:avLst/>
          </a:prstGeom>
          <a:ln w="0"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1300680" y="3434040"/>
            <a:ext cx="1578240" cy="704880"/>
          </a:xfrm>
          <a:custGeom>
            <a:avLst/>
            <a:gdLst/>
            <a:ahLst/>
            <a:cxnLst/>
            <a:rect l="l" t="t" r="r" b="b"/>
            <a:pathLst>
              <a:path w="4388" h="1962">
                <a:moveTo>
                  <a:pt x="97" y="1961"/>
                </a:moveTo>
                <a:cubicBezTo>
                  <a:pt x="0" y="1451"/>
                  <a:pt x="278" y="984"/>
                  <a:pt x="618" y="679"/>
                </a:cubicBezTo>
                <a:cubicBezTo>
                  <a:pt x="929" y="400"/>
                  <a:pt x="1378" y="358"/>
                  <a:pt x="1821" y="318"/>
                </a:cubicBezTo>
                <a:cubicBezTo>
                  <a:pt x="2231" y="281"/>
                  <a:pt x="2615" y="160"/>
                  <a:pt x="3024" y="117"/>
                </a:cubicBezTo>
                <a:cubicBezTo>
                  <a:pt x="3439" y="74"/>
                  <a:pt x="3892" y="0"/>
                  <a:pt x="4267" y="278"/>
                </a:cubicBezTo>
                <a:cubicBezTo>
                  <a:pt x="4280" y="412"/>
                  <a:pt x="4294" y="545"/>
                  <a:pt x="4307" y="679"/>
                </a:cubicBezTo>
                <a:cubicBezTo>
                  <a:pt x="4320" y="813"/>
                  <a:pt x="4334" y="946"/>
                  <a:pt x="4347" y="1080"/>
                </a:cubicBezTo>
                <a:cubicBezTo>
                  <a:pt x="4360" y="1107"/>
                  <a:pt x="4374" y="1133"/>
                  <a:pt x="4387" y="1160"/>
                </a:cubicBezTo>
              </a:path>
            </a:pathLst>
          </a:custGeom>
          <a:noFill/>
          <a:ln w="36000">
            <a:solidFill>
              <a:srgbClr val="FFFF00"/>
            </a:solidFill>
            <a:custDash>
              <a:ds d="3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"/>
          <p:cNvSpPr/>
          <p:nvPr/>
        </p:nvSpPr>
        <p:spPr>
          <a:xfrm>
            <a:off x="540000" y="180000"/>
            <a:ext cx="8458560" cy="71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ΥΠΟΨΙΑ ή ΥΠΟΝΟΙΑ ΜΕΛΑΝΩΜΑΤΟΣ</a:t>
            </a:r>
            <a:endParaRPr lang="en-GB" sz="3600" b="0" strike="noStrike" spc="-1">
              <a:latin typeface="Arial"/>
            </a:endParaRPr>
          </a:p>
        </p:txBody>
      </p:sp>
      <p:pic>
        <p:nvPicPr>
          <p:cNvPr id="185" name="Picture 5" descr="KRASAKOPOULOU KOSTADINA 02"/>
          <p:cNvPicPr/>
          <p:nvPr/>
        </p:nvPicPr>
        <p:blipFill>
          <a:blip r:embed="rId5"/>
          <a:stretch/>
        </p:blipFill>
        <p:spPr>
          <a:xfrm>
            <a:off x="633600" y="4860000"/>
            <a:ext cx="2699280" cy="1794600"/>
          </a:xfrm>
          <a:prstGeom prst="rect">
            <a:avLst/>
          </a:prstGeom>
          <a:ln w="9525">
            <a:noFill/>
          </a:ln>
        </p:spPr>
      </p:pic>
      <p:pic>
        <p:nvPicPr>
          <p:cNvPr id="186" name="Picture 5_0" descr="GLABANOS SPYRIDON 01"/>
          <p:cNvPicPr/>
          <p:nvPr/>
        </p:nvPicPr>
        <p:blipFill>
          <a:blip r:embed="rId6"/>
          <a:stretch/>
        </p:blipFill>
        <p:spPr>
          <a:xfrm>
            <a:off x="3643200" y="4305240"/>
            <a:ext cx="2436120" cy="1619280"/>
          </a:xfrm>
          <a:prstGeom prst="rect">
            <a:avLst/>
          </a:prstGeom>
          <a:ln w="9525">
            <a:noFill/>
          </a:ln>
        </p:spPr>
      </p:pic>
      <p:pic>
        <p:nvPicPr>
          <p:cNvPr id="187" name="Picture 5_1" descr="PARASKEVOPOULOS GEORGIOS 01"/>
          <p:cNvPicPr/>
          <p:nvPr/>
        </p:nvPicPr>
        <p:blipFill>
          <a:blip r:embed="rId7"/>
          <a:stretch/>
        </p:blipFill>
        <p:spPr>
          <a:xfrm>
            <a:off x="6385680" y="4320000"/>
            <a:ext cx="2973600" cy="1977120"/>
          </a:xfrm>
          <a:prstGeom prst="rect">
            <a:avLst/>
          </a:prstGeom>
          <a:ln w="9525">
            <a:noFill/>
          </a:ln>
        </p:spPr>
      </p:pic>
      <p:pic>
        <p:nvPicPr>
          <p:cNvPr id="188" name="Picture 5_2" descr="KODOS MIHAIL 01"/>
          <p:cNvPicPr/>
          <p:nvPr/>
        </p:nvPicPr>
        <p:blipFill>
          <a:blip r:embed="rId8"/>
          <a:stretch/>
        </p:blipFill>
        <p:spPr>
          <a:xfrm>
            <a:off x="9420120" y="4816440"/>
            <a:ext cx="2639160" cy="1755000"/>
          </a:xfrm>
          <a:prstGeom prst="rect">
            <a:avLst/>
          </a:prstGeom>
          <a:ln w="9525">
            <a:noFill/>
          </a:ln>
        </p:spPr>
      </p:pic>
      <p:sp>
        <p:nvSpPr>
          <p:cNvPr id="189" name="CustomShape 4"/>
          <p:cNvSpPr/>
          <p:nvPr/>
        </p:nvSpPr>
        <p:spPr>
          <a:xfrm rot="6353400">
            <a:off x="1101240" y="5334840"/>
            <a:ext cx="1578240" cy="704880"/>
          </a:xfrm>
          <a:custGeom>
            <a:avLst/>
            <a:gdLst/>
            <a:ahLst/>
            <a:cxnLst/>
            <a:rect l="l" t="t" r="r" b="b"/>
            <a:pathLst>
              <a:path w="4388" h="1962">
                <a:moveTo>
                  <a:pt x="97" y="1961"/>
                </a:moveTo>
                <a:cubicBezTo>
                  <a:pt x="0" y="1451"/>
                  <a:pt x="278" y="984"/>
                  <a:pt x="618" y="679"/>
                </a:cubicBezTo>
                <a:cubicBezTo>
                  <a:pt x="929" y="400"/>
                  <a:pt x="1378" y="358"/>
                  <a:pt x="1821" y="318"/>
                </a:cubicBezTo>
                <a:cubicBezTo>
                  <a:pt x="2231" y="281"/>
                  <a:pt x="2615" y="160"/>
                  <a:pt x="3024" y="117"/>
                </a:cubicBezTo>
                <a:cubicBezTo>
                  <a:pt x="3439" y="74"/>
                  <a:pt x="3892" y="0"/>
                  <a:pt x="4267" y="278"/>
                </a:cubicBezTo>
                <a:cubicBezTo>
                  <a:pt x="4280" y="412"/>
                  <a:pt x="4294" y="545"/>
                  <a:pt x="4307" y="679"/>
                </a:cubicBezTo>
                <a:cubicBezTo>
                  <a:pt x="4320" y="813"/>
                  <a:pt x="4334" y="946"/>
                  <a:pt x="4347" y="1080"/>
                </a:cubicBezTo>
                <a:cubicBezTo>
                  <a:pt x="4360" y="1107"/>
                  <a:pt x="4374" y="1133"/>
                  <a:pt x="4387" y="1160"/>
                </a:cubicBezTo>
              </a:path>
            </a:pathLst>
          </a:custGeom>
          <a:noFill/>
          <a:ln w="36000">
            <a:solidFill>
              <a:srgbClr val="FFFF00"/>
            </a:solidFill>
            <a:custDash>
              <a:ds d="3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25240" y="-79920"/>
            <a:ext cx="8458560" cy="66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400" b="1" strike="noStrike" spc="-1">
                <a:solidFill>
                  <a:srgbClr val="FF0000"/>
                </a:solidFill>
                <a:latin typeface="Arial"/>
                <a:ea typeface="DejaVu Sans"/>
              </a:rPr>
              <a:t>Επιφανειακώς επεκτεινόμενο</a:t>
            </a:r>
            <a:endParaRPr lang="en-GB" sz="3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Superficial spreding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9535320" y="2520000"/>
            <a:ext cx="2550240" cy="191232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191"/>
          <p:cNvPicPr/>
          <p:nvPr/>
        </p:nvPicPr>
        <p:blipFill>
          <a:blip r:embed="rId3"/>
          <a:stretch/>
        </p:blipFill>
        <p:spPr>
          <a:xfrm>
            <a:off x="5958360" y="4500000"/>
            <a:ext cx="3438360" cy="17985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92"/>
          <p:cNvPicPr/>
          <p:nvPr/>
        </p:nvPicPr>
        <p:blipFill>
          <a:blip r:embed="rId4"/>
          <a:stretch/>
        </p:blipFill>
        <p:spPr>
          <a:xfrm>
            <a:off x="9592920" y="4500000"/>
            <a:ext cx="2465640" cy="184644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93"/>
          <p:cNvPicPr/>
          <p:nvPr/>
        </p:nvPicPr>
        <p:blipFill>
          <a:blip r:embed="rId5"/>
          <a:stretch/>
        </p:blipFill>
        <p:spPr>
          <a:xfrm>
            <a:off x="6509880" y="2520000"/>
            <a:ext cx="2848680" cy="1787400"/>
          </a:xfrm>
          <a:prstGeom prst="rect">
            <a:avLst/>
          </a:prstGeom>
          <a:ln w="0"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180000" y="2402280"/>
            <a:ext cx="5938560" cy="258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70% των δερματικών μελανωμάτων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Σχετιζόμενο με έκθεση στον ήλιο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Τυπικά αναπτύσσεται στον κορμό και τα άκρα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Τυπικά εμφανίζεται ως μια μελαγχωστική βλάβη που επεκτείνεται ακτινωτά</a:t>
            </a: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5"/>
          <p:cNvPicPr/>
          <p:nvPr/>
        </p:nvPicPr>
        <p:blipFill>
          <a:blip r:embed="rId2"/>
          <a:stretch/>
        </p:blipFill>
        <p:spPr>
          <a:xfrm>
            <a:off x="8640000" y="3780000"/>
            <a:ext cx="2617560" cy="17413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96"/>
          <p:cNvPicPr/>
          <p:nvPr/>
        </p:nvPicPr>
        <p:blipFill>
          <a:blip r:embed="rId3"/>
          <a:stretch/>
        </p:blipFill>
        <p:spPr>
          <a:xfrm>
            <a:off x="5947200" y="3725640"/>
            <a:ext cx="2151360" cy="13129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97"/>
          <p:cNvPicPr/>
          <p:nvPr/>
        </p:nvPicPr>
        <p:blipFill>
          <a:blip r:embed="rId4"/>
          <a:stretch/>
        </p:blipFill>
        <p:spPr>
          <a:xfrm>
            <a:off x="5940000" y="1048680"/>
            <a:ext cx="2403720" cy="2490120"/>
          </a:xfrm>
          <a:prstGeom prst="rect">
            <a:avLst/>
          </a:prstGeom>
          <a:ln w="0"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698400" y="-94320"/>
            <a:ext cx="8458560" cy="99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Οζώδες μελάνωμα</a:t>
            </a:r>
            <a:endParaRPr lang="en-GB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Nodular melanoma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180000" y="2402640"/>
            <a:ext cx="5938560" cy="22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15-20% των δερματικών μελανωμάτων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Αναπτύσσεται καθ’ ύψος 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Μπορεί να μην είναι μελαχρωστικό </a:t>
            </a: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80000" y="1260000"/>
            <a:ext cx="11878560" cy="246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Τα πρόδρομα </a:t>
            </a:r>
            <a:r>
              <a:rPr lang="en-GB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μελανοκύτταρα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προέρχονται από τη </a:t>
            </a: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νευρική ακρολοφία.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Καθώς προχωρά η οργανογένεση κατά την ενδομήτρια ζωή, </a:t>
            </a: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τα μελανοκύτταρα μεταναστεύουν και </a:t>
            </a:r>
            <a:r>
              <a:rPr lang="en-GB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εγκαθίστανται σε πολλές περιοχές του σώματος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όπως: </a:t>
            </a: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δέρμα, μήνιγγες, βλεννογόνοι, ανώτερος οισοφάγος, οφθαλμός.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240000" y="3960000"/>
            <a:ext cx="5938560" cy="237528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91% 	δέρμα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5,5% 	οφθαλμοί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1,5% 	βλεννογόνοι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2% 	άγνωστης πρωτοπαθούς εστίας</a:t>
            </a: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68800" y="50040"/>
            <a:ext cx="8458560" cy="71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Lentigo maligna melanoma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80000" y="1080000"/>
            <a:ext cx="5938560" cy="446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10-20% των δερματικών μελανωμάτων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50% των μελανωμάτων του προσώπου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Αναπτύσσεται σε ηλικιωμένους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Αναπτύσσεται σε δέρμα που έχει υποστεί αλλοιώσεις από τη χρόνια έκθεση στον ήλιο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Συνήθως προϋπάρχει για πολλά χρόνια μια δερματική μελαχρωστική βλάβη προσώπου, η οποία κάποια στιγμή αλλάζει χαρακτηριστικά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Αναπτύσσεται αργά</a:t>
            </a:r>
            <a:endParaRPr lang="en-GB" sz="2200" b="0" strike="noStrike" spc="-1">
              <a:latin typeface="Arial"/>
            </a:endParaRPr>
          </a:p>
        </p:txBody>
      </p:sp>
      <p:pic>
        <p:nvPicPr>
          <p:cNvPr id="203" name="Picture 202"/>
          <p:cNvPicPr/>
          <p:nvPr/>
        </p:nvPicPr>
        <p:blipFill>
          <a:blip r:embed="rId2"/>
          <a:stretch/>
        </p:blipFill>
        <p:spPr>
          <a:xfrm>
            <a:off x="6120000" y="1203120"/>
            <a:ext cx="2455560" cy="18554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203"/>
          <p:cNvPicPr/>
          <p:nvPr/>
        </p:nvPicPr>
        <p:blipFill>
          <a:blip r:embed="rId3"/>
          <a:stretch/>
        </p:blipFill>
        <p:spPr>
          <a:xfrm>
            <a:off x="6120000" y="3240000"/>
            <a:ext cx="2518560" cy="251856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204"/>
          <p:cNvPicPr/>
          <p:nvPr/>
        </p:nvPicPr>
        <p:blipFill>
          <a:blip r:embed="rId4"/>
          <a:stretch/>
        </p:blipFill>
        <p:spPr>
          <a:xfrm>
            <a:off x="8816760" y="1176120"/>
            <a:ext cx="2895480" cy="188244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205"/>
          <p:cNvPicPr/>
          <p:nvPr/>
        </p:nvPicPr>
        <p:blipFill>
          <a:blip r:embed="rId5"/>
          <a:stretch/>
        </p:blipFill>
        <p:spPr>
          <a:xfrm>
            <a:off x="8820000" y="3240000"/>
            <a:ext cx="3210480" cy="251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720000" y="180000"/>
            <a:ext cx="6298560" cy="11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Acral lentiginous melanoma</a:t>
            </a:r>
            <a:endParaRPr lang="en-GB" sz="3600" b="0" strike="noStrike" spc="-1">
              <a:latin typeface="Arial"/>
            </a:endParaRPr>
          </a:p>
        </p:txBody>
      </p:sp>
      <p:pic>
        <p:nvPicPr>
          <p:cNvPr id="208" name="Picture 207"/>
          <p:cNvPicPr/>
          <p:nvPr/>
        </p:nvPicPr>
        <p:blipFill>
          <a:blip r:embed="rId2"/>
          <a:stretch/>
        </p:blipFill>
        <p:spPr>
          <a:xfrm>
            <a:off x="9540000" y="776880"/>
            <a:ext cx="2379600" cy="192240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208"/>
          <p:cNvPicPr/>
          <p:nvPr/>
        </p:nvPicPr>
        <p:blipFill>
          <a:blip r:embed="rId3"/>
          <a:stretch/>
        </p:blipFill>
        <p:spPr>
          <a:xfrm>
            <a:off x="5580000" y="5040000"/>
            <a:ext cx="3058560" cy="177300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209"/>
          <p:cNvPicPr/>
          <p:nvPr/>
        </p:nvPicPr>
        <p:blipFill>
          <a:blip r:embed="rId4"/>
          <a:stretch/>
        </p:blipFill>
        <p:spPr>
          <a:xfrm>
            <a:off x="8901000" y="4917240"/>
            <a:ext cx="2617560" cy="1741320"/>
          </a:xfrm>
          <a:prstGeom prst="rect">
            <a:avLst/>
          </a:prstGeom>
          <a:ln w="0">
            <a:noFill/>
          </a:ln>
        </p:spPr>
      </p:pic>
      <p:sp>
        <p:nvSpPr>
          <p:cNvPr id="211" name="CustomShape 2"/>
          <p:cNvSpPr/>
          <p:nvPr/>
        </p:nvSpPr>
        <p:spPr>
          <a:xfrm>
            <a:off x="180000" y="2880000"/>
            <a:ext cx="5938560" cy="22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Αναπτύσσεται στις παλάμες και στα πέλματα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Αναπτύσσεται στο όριο επιδερμίδας-χορίου</a:t>
            </a:r>
            <a:endParaRPr lang="en-GB" sz="2200" b="0" strike="noStrike" spc="-1">
              <a:latin typeface="Arial"/>
            </a:endParaRPr>
          </a:p>
        </p:txBody>
      </p:sp>
      <p:pic>
        <p:nvPicPr>
          <p:cNvPr id="212" name="Picture 6" descr="GIAKOUMELOS ILIAS 1"/>
          <p:cNvPicPr/>
          <p:nvPr/>
        </p:nvPicPr>
        <p:blipFill>
          <a:blip r:embed="rId5"/>
          <a:stretch/>
        </p:blipFill>
        <p:spPr>
          <a:xfrm>
            <a:off x="6120000" y="767520"/>
            <a:ext cx="2879280" cy="1931760"/>
          </a:xfrm>
          <a:prstGeom prst="rect">
            <a:avLst/>
          </a:prstGeom>
          <a:ln w="9525">
            <a:noFill/>
          </a:ln>
        </p:spPr>
      </p:pic>
      <p:pic>
        <p:nvPicPr>
          <p:cNvPr id="213" name="Picture 3" descr="KALOGIRATOS GERASIMOS 2"/>
          <p:cNvPicPr/>
          <p:nvPr/>
        </p:nvPicPr>
        <p:blipFill>
          <a:blip r:embed="rId6"/>
          <a:stretch/>
        </p:blipFill>
        <p:spPr>
          <a:xfrm>
            <a:off x="7579800" y="2838600"/>
            <a:ext cx="3039480" cy="20206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62320" y="180000"/>
            <a:ext cx="6561720" cy="11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Διαφορική διάγνωση</a:t>
            </a:r>
            <a:endParaRPr lang="en-GB" sz="3600" b="0" strike="noStrike" spc="-1">
              <a:latin typeface="Arial"/>
            </a:endParaRPr>
          </a:p>
        </p:txBody>
      </p:sp>
      <p:pic>
        <p:nvPicPr>
          <p:cNvPr id="215" name="Picture 2" descr="GIANARIS IOANIS"/>
          <p:cNvPicPr/>
          <p:nvPr/>
        </p:nvPicPr>
        <p:blipFill>
          <a:blip r:embed="rId2"/>
          <a:stretch/>
        </p:blipFill>
        <p:spPr>
          <a:xfrm>
            <a:off x="974160" y="1080000"/>
            <a:ext cx="4050360" cy="2594520"/>
          </a:xfrm>
          <a:prstGeom prst="rect">
            <a:avLst/>
          </a:prstGeom>
          <a:ln w="9525">
            <a:noFill/>
          </a:ln>
        </p:spPr>
      </p:pic>
      <p:pic>
        <p:nvPicPr>
          <p:cNvPr id="216" name="Picture 3_0" descr="GIANIS THEODOROS"/>
          <p:cNvPicPr/>
          <p:nvPr/>
        </p:nvPicPr>
        <p:blipFill>
          <a:blip r:embed="rId3"/>
          <a:stretch/>
        </p:blipFill>
        <p:spPr>
          <a:xfrm>
            <a:off x="6337440" y="1080000"/>
            <a:ext cx="3749760" cy="2401920"/>
          </a:xfrm>
          <a:prstGeom prst="rect">
            <a:avLst/>
          </a:prstGeom>
          <a:ln w="9525">
            <a:noFill/>
          </a:ln>
        </p:spPr>
      </p:pic>
      <p:pic>
        <p:nvPicPr>
          <p:cNvPr id="217" name="Picture 12" descr="PAPAIOANOU DESPINA 02"/>
          <p:cNvPicPr/>
          <p:nvPr/>
        </p:nvPicPr>
        <p:blipFill>
          <a:blip r:embed="rId4"/>
          <a:stretch/>
        </p:blipFill>
        <p:spPr>
          <a:xfrm>
            <a:off x="900000" y="3780000"/>
            <a:ext cx="4548240" cy="2904120"/>
          </a:xfrm>
          <a:prstGeom prst="rect">
            <a:avLst/>
          </a:prstGeom>
          <a:ln w="9525">
            <a:noFill/>
          </a:ln>
        </p:spPr>
      </p:pic>
      <p:pic>
        <p:nvPicPr>
          <p:cNvPr id="218" name="Picture 3_1" descr="PETIKA STAVROULA"/>
          <p:cNvPicPr/>
          <p:nvPr/>
        </p:nvPicPr>
        <p:blipFill>
          <a:blip r:embed="rId5"/>
          <a:stretch/>
        </p:blipFill>
        <p:spPr>
          <a:xfrm>
            <a:off x="6149880" y="3683880"/>
            <a:ext cx="4649400" cy="2975400"/>
          </a:xfrm>
          <a:prstGeom prst="rect">
            <a:avLst/>
          </a:prstGeom>
          <a:ln w="9525">
            <a:noFill/>
          </a:ln>
        </p:spPr>
      </p:pic>
      <p:sp>
        <p:nvSpPr>
          <p:cNvPr id="219" name="CustomShape 2"/>
          <p:cNvSpPr/>
          <p:nvPr/>
        </p:nvSpPr>
        <p:spPr>
          <a:xfrm>
            <a:off x="1440000" y="3420000"/>
            <a:ext cx="3239280" cy="42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latin typeface="Arial"/>
                <a:ea typeface="DejaVu Sans"/>
              </a:rPr>
              <a:t>Σμηγματορροϊκή κεράτωση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1440000" y="6417720"/>
            <a:ext cx="3419280" cy="6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latin typeface="Arial"/>
                <a:ea typeface="DejaVu Sans"/>
              </a:rPr>
              <a:t>Βασικοκυτταρικό καρκίνωμα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_0" descr="THANOS NIKOLAOS 1"/>
          <p:cNvPicPr/>
          <p:nvPr/>
        </p:nvPicPr>
        <p:blipFill>
          <a:blip r:embed="rId2"/>
          <a:stretch/>
        </p:blipFill>
        <p:spPr>
          <a:xfrm>
            <a:off x="1080000" y="390960"/>
            <a:ext cx="4283640" cy="2848320"/>
          </a:xfrm>
          <a:prstGeom prst="rect">
            <a:avLst/>
          </a:prstGeom>
          <a:ln w="9525">
            <a:noFill/>
          </a:ln>
        </p:spPr>
      </p:pic>
      <p:pic>
        <p:nvPicPr>
          <p:cNvPr id="222" name="Picture 4" descr="BASA NAFIE 1 NEW"/>
          <p:cNvPicPr/>
          <p:nvPr/>
        </p:nvPicPr>
        <p:blipFill>
          <a:blip r:embed="rId3"/>
          <a:stretch/>
        </p:blipFill>
        <p:spPr>
          <a:xfrm>
            <a:off x="6407640" y="403560"/>
            <a:ext cx="4391640" cy="2835720"/>
          </a:xfrm>
          <a:prstGeom prst="rect">
            <a:avLst/>
          </a:prstGeom>
          <a:ln w="9525">
            <a:noFill/>
          </a:ln>
        </p:spPr>
      </p:pic>
      <p:pic>
        <p:nvPicPr>
          <p:cNvPr id="223" name="Picture 2_1" descr="SOURELAS STAMATIOS"/>
          <p:cNvPicPr/>
          <p:nvPr/>
        </p:nvPicPr>
        <p:blipFill>
          <a:blip r:embed="rId4"/>
          <a:stretch/>
        </p:blipFill>
        <p:spPr>
          <a:xfrm>
            <a:off x="900000" y="3600000"/>
            <a:ext cx="4474080" cy="2983320"/>
          </a:xfrm>
          <a:prstGeom prst="rect">
            <a:avLst/>
          </a:prstGeom>
          <a:ln w="9525">
            <a:noFill/>
          </a:ln>
        </p:spPr>
      </p:pic>
      <p:pic>
        <p:nvPicPr>
          <p:cNvPr id="224" name="Picture 10" descr="LABIRI EVITA"/>
          <p:cNvPicPr/>
          <p:nvPr/>
        </p:nvPicPr>
        <p:blipFill>
          <a:blip r:embed="rId5"/>
          <a:stretch/>
        </p:blipFill>
        <p:spPr>
          <a:xfrm>
            <a:off x="6479280" y="3600000"/>
            <a:ext cx="4320000" cy="2910240"/>
          </a:xfrm>
          <a:prstGeom prst="rect">
            <a:avLst/>
          </a:prstGeom>
          <a:ln w="9525"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1800000" y="2880000"/>
            <a:ext cx="3239280" cy="6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Αιμαγγείωμα δέρματος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2160000" y="5940000"/>
            <a:ext cx="1799280" cy="6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Μπλέ σπίλος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9" descr="ANASTASAKIS EMANOUIL"/>
          <p:cNvPicPr/>
          <p:nvPr/>
        </p:nvPicPr>
        <p:blipFill>
          <a:blip r:embed="rId2"/>
          <a:stretch/>
        </p:blipFill>
        <p:spPr>
          <a:xfrm>
            <a:off x="900000" y="180000"/>
            <a:ext cx="4294800" cy="2880360"/>
          </a:xfrm>
          <a:prstGeom prst="rect">
            <a:avLst/>
          </a:prstGeom>
          <a:ln w="9525">
            <a:noFill/>
          </a:ln>
        </p:spPr>
      </p:pic>
      <p:pic>
        <p:nvPicPr>
          <p:cNvPr id="228" name="Picture 10_0" descr="ANGELIDOU ANGELIKI"/>
          <p:cNvPicPr/>
          <p:nvPr/>
        </p:nvPicPr>
        <p:blipFill>
          <a:blip r:embed="rId3"/>
          <a:stretch/>
        </p:blipFill>
        <p:spPr>
          <a:xfrm>
            <a:off x="6659280" y="201240"/>
            <a:ext cx="4320000" cy="2872440"/>
          </a:xfrm>
          <a:prstGeom prst="rect">
            <a:avLst/>
          </a:prstGeom>
          <a:ln w="9525">
            <a:noFill/>
          </a:ln>
        </p:spPr>
      </p:pic>
      <p:pic>
        <p:nvPicPr>
          <p:cNvPr id="229" name="Picture 2_2" descr="DOUNIS BASILIOS"/>
          <p:cNvPicPr/>
          <p:nvPr/>
        </p:nvPicPr>
        <p:blipFill>
          <a:blip r:embed="rId4"/>
          <a:stretch/>
        </p:blipFill>
        <p:spPr>
          <a:xfrm>
            <a:off x="900000" y="3420000"/>
            <a:ext cx="4246920" cy="2896200"/>
          </a:xfrm>
          <a:prstGeom prst="rect">
            <a:avLst/>
          </a:prstGeom>
          <a:ln w="9525">
            <a:noFill/>
          </a:ln>
        </p:spPr>
      </p:pic>
      <p:pic>
        <p:nvPicPr>
          <p:cNvPr id="230" name="Picture 3_2" descr="KALOTIHOU KONSTADINA"/>
          <p:cNvPicPr/>
          <p:nvPr/>
        </p:nvPicPr>
        <p:blipFill>
          <a:blip r:embed="rId5"/>
          <a:stretch/>
        </p:blipFill>
        <p:spPr>
          <a:xfrm>
            <a:off x="6480000" y="3420000"/>
            <a:ext cx="4391640" cy="2929320"/>
          </a:xfrm>
          <a:prstGeom prst="rect">
            <a:avLst/>
          </a:prstGeom>
          <a:ln w="9525">
            <a:noFill/>
          </a:ln>
        </p:spPr>
      </p:pic>
      <p:sp>
        <p:nvSpPr>
          <p:cNvPr id="231" name="CustomShape 1"/>
          <p:cNvSpPr/>
          <p:nvPr/>
        </p:nvSpPr>
        <p:spPr>
          <a:xfrm>
            <a:off x="1800000" y="2637720"/>
            <a:ext cx="3239280" cy="6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Δυσπλαστικός σπίλος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1620000" y="5877720"/>
            <a:ext cx="3239280" cy="6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Πυογενές κοκκίωμα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5_3" descr="ADAMOU ALEXADRA"/>
          <p:cNvPicPr/>
          <p:nvPr/>
        </p:nvPicPr>
        <p:blipFill>
          <a:blip r:embed="rId2"/>
          <a:stretch/>
        </p:blipFill>
        <p:spPr>
          <a:xfrm>
            <a:off x="900000" y="360000"/>
            <a:ext cx="4418640" cy="2977200"/>
          </a:xfrm>
          <a:prstGeom prst="rect">
            <a:avLst/>
          </a:prstGeom>
          <a:ln w="9525">
            <a:noFill/>
          </a:ln>
        </p:spPr>
      </p:pic>
      <p:pic>
        <p:nvPicPr>
          <p:cNvPr id="234" name="Picture 6_0" descr="GIAKOUMELOS ILIAS 1"/>
          <p:cNvPicPr/>
          <p:nvPr/>
        </p:nvPicPr>
        <p:blipFill>
          <a:blip r:embed="rId3"/>
          <a:stretch/>
        </p:blipFill>
        <p:spPr>
          <a:xfrm>
            <a:off x="6380640" y="455040"/>
            <a:ext cx="4418640" cy="2964240"/>
          </a:xfrm>
          <a:prstGeom prst="rect">
            <a:avLst/>
          </a:prstGeom>
          <a:ln w="9525">
            <a:noFill/>
          </a:ln>
        </p:spPr>
      </p:pic>
      <p:pic>
        <p:nvPicPr>
          <p:cNvPr id="235" name="Picture 4_0" descr="PATSOURI EVGENIA 01"/>
          <p:cNvPicPr/>
          <p:nvPr/>
        </p:nvPicPr>
        <p:blipFill>
          <a:blip r:embed="rId4"/>
          <a:stretch/>
        </p:blipFill>
        <p:spPr>
          <a:xfrm>
            <a:off x="997560" y="3600000"/>
            <a:ext cx="4221720" cy="2807280"/>
          </a:xfrm>
          <a:prstGeom prst="rect">
            <a:avLst/>
          </a:prstGeom>
          <a:ln w="9525">
            <a:noFill/>
          </a:ln>
        </p:spPr>
      </p:pic>
      <p:pic>
        <p:nvPicPr>
          <p:cNvPr id="236" name="Picture 5_4" descr="TATARAKIS IOANIS 01"/>
          <p:cNvPicPr/>
          <p:nvPr/>
        </p:nvPicPr>
        <p:blipFill>
          <a:blip r:embed="rId5"/>
          <a:stretch/>
        </p:blipFill>
        <p:spPr>
          <a:xfrm>
            <a:off x="6372360" y="3600000"/>
            <a:ext cx="4246920" cy="2823120"/>
          </a:xfrm>
          <a:prstGeom prst="rect">
            <a:avLst/>
          </a:prstGeom>
          <a:ln w="9525"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1800000" y="2880000"/>
            <a:ext cx="323928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Μελαχρωστικός σπίλος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3960000" y="5940000"/>
            <a:ext cx="1619280" cy="49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Αιμάτωμα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_3" descr="FLEVOTOMOS PANAGIOTIS"/>
          <p:cNvPicPr/>
          <p:nvPr/>
        </p:nvPicPr>
        <p:blipFill>
          <a:blip r:embed="rId2"/>
          <a:stretch/>
        </p:blipFill>
        <p:spPr>
          <a:xfrm>
            <a:off x="863640" y="454320"/>
            <a:ext cx="4175640" cy="2784960"/>
          </a:xfrm>
          <a:prstGeom prst="rect">
            <a:avLst/>
          </a:prstGeom>
          <a:ln w="9525">
            <a:noFill/>
          </a:ln>
        </p:spPr>
      </p:pic>
      <p:pic>
        <p:nvPicPr>
          <p:cNvPr id="240" name="Picture 3_3" descr="KALOGIRATOS GERASIMOS 2"/>
          <p:cNvPicPr/>
          <p:nvPr/>
        </p:nvPicPr>
        <p:blipFill>
          <a:blip r:embed="rId3"/>
          <a:stretch/>
        </p:blipFill>
        <p:spPr>
          <a:xfrm>
            <a:off x="6356160" y="405000"/>
            <a:ext cx="4263120" cy="2834280"/>
          </a:xfrm>
          <a:prstGeom prst="rect">
            <a:avLst/>
          </a:prstGeom>
          <a:ln w="9525">
            <a:noFill/>
          </a:ln>
        </p:spPr>
      </p:pic>
      <p:sp>
        <p:nvSpPr>
          <p:cNvPr id="241" name="CustomShape 1"/>
          <p:cNvSpPr/>
          <p:nvPr/>
        </p:nvSpPr>
        <p:spPr>
          <a:xfrm>
            <a:off x="1800000" y="2880360"/>
            <a:ext cx="323928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Υπονύχιο αιμάτωμα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720000" y="180360"/>
            <a:ext cx="6298560" cy="71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ΔΙΑΓΝΩΣΗ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360000" y="1322280"/>
            <a:ext cx="5938560" cy="352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Κάθε μελαχρωστική βλάβη η οποία: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Αλλάζει σε μέγεθος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Αλλάζει σε χρώμα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Εμφανίζει ξαφνικά εξέλκωση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Αιμορραγεί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Προστίθεται κνησμός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Γίνεται επώδυνη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 rot="20721600">
            <a:off x="4096440" y="2195280"/>
            <a:ext cx="3418560" cy="1978560"/>
          </a:xfrm>
          <a:custGeom>
            <a:avLst/>
            <a:gdLst/>
            <a:ahLst/>
            <a:cxnLst/>
            <a:rect l="l" t="t" r="r" b="b"/>
            <a:pathLst>
              <a:path w="9502" h="5552">
                <a:moveTo>
                  <a:pt x="5806" y="0"/>
                </a:moveTo>
                <a:lnTo>
                  <a:pt x="9501" y="2750"/>
                </a:lnTo>
                <a:lnTo>
                  <a:pt x="5806" y="5551"/>
                </a:lnTo>
                <a:lnTo>
                  <a:pt x="5806" y="3871"/>
                </a:lnTo>
                <a:lnTo>
                  <a:pt x="1759" y="3871"/>
                </a:lnTo>
                <a:lnTo>
                  <a:pt x="1759" y="1629"/>
                </a:lnTo>
                <a:lnTo>
                  <a:pt x="5806" y="1629"/>
                </a:lnTo>
                <a:lnTo>
                  <a:pt x="5806" y="0"/>
                </a:lnTo>
                <a:moveTo>
                  <a:pt x="0" y="1629"/>
                </a:moveTo>
                <a:lnTo>
                  <a:pt x="0" y="3871"/>
                </a:lnTo>
                <a:lnTo>
                  <a:pt x="439" y="3871"/>
                </a:lnTo>
                <a:lnTo>
                  <a:pt x="439" y="1629"/>
                </a:lnTo>
                <a:lnTo>
                  <a:pt x="0" y="1629"/>
                </a:lnTo>
                <a:moveTo>
                  <a:pt x="879" y="1629"/>
                </a:moveTo>
                <a:lnTo>
                  <a:pt x="879" y="3871"/>
                </a:lnTo>
                <a:lnTo>
                  <a:pt x="1319" y="3871"/>
                </a:lnTo>
                <a:lnTo>
                  <a:pt x="1319" y="1629"/>
                </a:lnTo>
                <a:lnTo>
                  <a:pt x="879" y="1629"/>
                </a:lnTo>
              </a:path>
            </a:pathLst>
          </a:custGeom>
          <a:solidFill>
            <a:srgbClr val="0000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600" b="1" strike="noStrike" spc="-1">
                <a:solidFill>
                  <a:srgbClr val="FFFF00"/>
                </a:solidFill>
                <a:latin typeface="Arial"/>
                <a:ea typeface="DejaVu Sans"/>
              </a:rPr>
              <a:t>Βιοψία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7200000" y="361440"/>
            <a:ext cx="4678560" cy="431856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Ολικού πάχους </a:t>
            </a: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εκτομή της βλάβης</a:t>
            </a: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Εντός μακροσκοπικώς </a:t>
            </a: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υγιών ορίων 1-2mm</a:t>
            </a: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Με συναφαίρεση </a:t>
            </a: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επιδερμίδας-χορίου</a:t>
            </a:r>
            <a:endParaRPr lang="en-GB" sz="2200" b="0" strike="noStrike" spc="-1">
              <a:latin typeface="Arial"/>
            </a:endParaRPr>
          </a:p>
        </p:txBody>
      </p:sp>
      <p:graphicFrame>
        <p:nvGraphicFramePr>
          <p:cNvPr id="246" name="Table 5"/>
          <p:cNvGraphicFramePr/>
          <p:nvPr/>
        </p:nvGraphicFramePr>
        <p:xfrm>
          <a:off x="6967800" y="4904640"/>
          <a:ext cx="5075280" cy="719280"/>
        </p:xfrm>
        <a:graphic>
          <a:graphicData uri="http://schemas.openxmlformats.org/drawingml/2006/table">
            <a:tbl>
              <a:tblPr/>
              <a:tblGrid>
                <a:gridCol w="253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640">
                <a:tc>
                  <a:txBody>
                    <a:bodyPr/>
                    <a:lstStyle/>
                    <a:p>
                      <a:pPr algn="ctr"/>
                      <a:r>
                        <a:rPr lang="en-GB" sz="1800" b="0" strike="noStrike" spc="-1">
                          <a:latin typeface="Arial"/>
                        </a:rPr>
                        <a:t>Βάθος μελανώματος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strike="noStrike" spc="-1">
                          <a:latin typeface="Arial"/>
                        </a:rPr>
                        <a:t>Όρια εκτομής βιοψίας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 algn="ctr"/>
                      <a:r>
                        <a:rPr lang="en-GB" sz="1800" b="0" strike="noStrike" spc="-1">
                          <a:latin typeface="Arial"/>
                        </a:rPr>
                        <a:t>In situ</a:t>
                      </a:r>
                    </a:p>
                    <a:p>
                      <a:pPr algn="ctr"/>
                      <a:r>
                        <a:rPr lang="en-GB" sz="1800" b="0" strike="noStrike" spc="-1">
                          <a:latin typeface="Arial"/>
                        </a:rPr>
                        <a:t>&lt;1 mm</a:t>
                      </a:r>
                    </a:p>
                    <a:p>
                      <a:pPr algn="ctr"/>
                      <a:r>
                        <a:rPr lang="en-GB" sz="1800" b="0" strike="noStrike" spc="-1">
                          <a:latin typeface="Arial"/>
                        </a:rPr>
                        <a:t>1,01-2 mm</a:t>
                      </a:r>
                    </a:p>
                    <a:p>
                      <a:pPr algn="ctr"/>
                      <a:r>
                        <a:rPr lang="en-GB" sz="1800" b="0" strike="noStrike" spc="-1">
                          <a:latin typeface="Arial"/>
                        </a:rPr>
                        <a:t>&gt;2 mm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strike="noStrike" spc="-1">
                          <a:latin typeface="Arial"/>
                        </a:rPr>
                        <a:t>0,5 cm</a:t>
                      </a:r>
                    </a:p>
                    <a:p>
                      <a:pPr algn="ctr"/>
                      <a:r>
                        <a:rPr lang="en-GB" sz="1800" b="0" strike="noStrike" spc="-1">
                          <a:latin typeface="Arial"/>
                        </a:rPr>
                        <a:t>1,0 cm</a:t>
                      </a:r>
                    </a:p>
                    <a:p>
                      <a:pPr algn="ctr"/>
                      <a:r>
                        <a:rPr lang="en-GB" sz="1800" b="0" strike="noStrike" spc="-1">
                          <a:latin typeface="Arial"/>
                        </a:rPr>
                        <a:t>1-2 cm</a:t>
                      </a:r>
                    </a:p>
                    <a:p>
                      <a:pPr algn="ctr"/>
                      <a:r>
                        <a:rPr lang="en-GB" sz="1800" b="0" strike="noStrike" spc="-1">
                          <a:latin typeface="Arial"/>
                        </a:rPr>
                        <a:t>2 cm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46"/>
          <p:cNvPicPr/>
          <p:nvPr/>
        </p:nvPicPr>
        <p:blipFill>
          <a:blip r:embed="rId2"/>
          <a:stretch/>
        </p:blipFill>
        <p:spPr>
          <a:xfrm>
            <a:off x="1239480" y="991080"/>
            <a:ext cx="9294840" cy="4618080"/>
          </a:xfrm>
          <a:prstGeom prst="rect">
            <a:avLst/>
          </a:prstGeom>
          <a:ln w="0">
            <a:noFill/>
          </a:ln>
        </p:spPr>
      </p:pic>
      <p:sp>
        <p:nvSpPr>
          <p:cNvPr id="248" name="CustomShape 1"/>
          <p:cNvSpPr/>
          <p:nvPr/>
        </p:nvSpPr>
        <p:spPr>
          <a:xfrm>
            <a:off x="4860000" y="991080"/>
            <a:ext cx="2158560" cy="44748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"/>
          <p:cNvSpPr/>
          <p:nvPr/>
        </p:nvSpPr>
        <p:spPr>
          <a:xfrm rot="16186200">
            <a:off x="1026720" y="4830840"/>
            <a:ext cx="1109160" cy="44748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Table 1"/>
          <p:cNvGraphicFramePr/>
          <p:nvPr/>
        </p:nvGraphicFramePr>
        <p:xfrm>
          <a:off x="696240" y="1269000"/>
          <a:ext cx="10799640" cy="4320360"/>
        </p:xfrm>
        <a:graphic>
          <a:graphicData uri="http://schemas.openxmlformats.org/drawingml/2006/table">
            <a:tbl>
              <a:tblPr/>
              <a:tblGrid>
                <a:gridCol w="1307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>
                          <a:solidFill>
                            <a:srgbClr val="FFFF00"/>
                          </a:solidFill>
                          <a:latin typeface="Arial"/>
                        </a:rPr>
                        <a:t>Level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>
                          <a:solidFill>
                            <a:srgbClr val="FFFF00"/>
                          </a:solidFill>
                          <a:latin typeface="Arial"/>
                        </a:rPr>
                        <a:t>Clark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>
                          <a:solidFill>
                            <a:srgbClr val="FFFF00"/>
                          </a:solidFill>
                          <a:latin typeface="Arial"/>
                        </a:rPr>
                        <a:t>Breslow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I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Μελάνωμα που περιορίζεται στην επιδερμίδα (in situ)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&lt;0,75mm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II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Μελάνωμα που επεκτείνεται στο θηλώδες χόριο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0,76-1,5mm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III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Μελάνωμα που επεκτείνεται μέχρι το όριο θηλώδους-δικτυωτού χορίου χωρίς να διηθεί το δικτυωτό χόριο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1,51-4,00mm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IV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Μελάνωμα που επεκτείνεται στο δικτυωτό χόριο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&gt;4,00mm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V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Μελάνωμα που επεκτείνεται στον υποδόριο ιστό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strike="noStrike" spc="-1">
                          <a:latin typeface="Arial"/>
                        </a:rPr>
                        <a:t>-----------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080000" y="180000"/>
            <a:ext cx="7378560" cy="11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ΕΠΙΔΗΜΙΟΛΟΓΙΚΑ ΔΕΔΟΜΕΝΑ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1260000" y="1294200"/>
            <a:ext cx="10258560" cy="477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Αποτελεί το 5% των νεοδιαγιγνωσκόμενων περιπτώσεων καρκίνου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Ευθύνεται για 1,5% των θανάτων από καρκίνο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Αποτελεί τον 6ο συχνότερο καρκίνο σε αμφότερα τα φύλα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1:50 άνδρες &amp; γυναίκες θα εμφανίσουν μελάνωμα κατά τη διάρκεια του βίου τους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Αναλογία ανδρών/γυναικών = 2:1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Η υψηλότερη παγκοσμίως επίπτωση της νόσου παρατηρείται στην Αυστραλία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Στους άνδρες αναπτύσσεται κυρίως σε: ράχη, κεφαλή, τράχηλο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Στις γυναίκες αναπτύσσεται συνήθως σε: κάτω άκρα (κνήμες)</a:t>
            </a: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092600" y="1080000"/>
            <a:ext cx="9525960" cy="503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Primary tumor (pT)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pTX: 	thickness cannot be assessed (e.g. curettage specimen)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pT0: 	no evidence of primary tumor (unidentified or completely regressed primary)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pTis: 	melanoma in situ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pT1a:	 &lt; 0.8 mm thickness without ulceration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pT1b:	 &lt; 0.8 mm thickness with ulceration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		 0.8 - 1.0 mm thickness with or without ulceration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pT2a: 	&gt; 1.0 - 2.0 mm thickness without ulceration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pT2b: 	&gt; 1.0 - 2.0 mm thickness with ulceration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pT3a:	&gt; 2.0 - 4.0 mm thickness without ulceration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pT3b: 	&gt; 2.0 - 4.0 mm thickness with ulceration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pT4a: 	&gt; 4.0 mm thickness without ulceration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pT4b: 	&gt; 4.0 mm thickness with ulceration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3600000" y="230040"/>
            <a:ext cx="5038560" cy="66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FF0000"/>
                </a:solidFill>
                <a:latin typeface="Arial"/>
                <a:ea typeface="DejaVu Sans"/>
              </a:rPr>
              <a:t>AJCC, 8th Edition, 2018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354240" y="1080000"/>
            <a:ext cx="1183644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Regional lymph nodes (pN)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pNX:	 cannot be assessed (staging procedure not performed or previously removed)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pN0: 	no regional metastasis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pN1a: 	1 nodal metastasis, clinically occult (no in transit / satellite / microsatellite metastasis)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pN1b: 	1 nodal metastasis, clinically detected (no in transit / satellite / microsatellite metastasis)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pN1c: 	negative for nodal metastasis (positive in transit / satellite / microsatellite metastasis)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pN2a: 	2 to 3 nodal metastases, clinically occult (no in transit / satellite / microsatellite metastasis)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pN2b: 	2 to 3 nodal metastases, clinically detected (no in transit / satellite / microsatellite metastasis)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pN2c: 	1 nodal metastasis, clinically occult or detected (positive for in transit / satellite / microsatellite metastasis)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pN3a: 	4 or more nodal metastasis, clinically occult (no in transit / satellite / microsatellite metastasis)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pN3b: 	4 or more nodal metastasis, clinically detected (no in transit / satellite / microsatellite metastasis)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pN3c: 	2 or more nodal metastasis (positive for in transit / satellite / microsatellite metastasis)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10880" y="1080000"/>
            <a:ext cx="11947680" cy="375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Distant metastasis (pM)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pM0: no evidence of distant metastasis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pM1a(0): distant metastasis to skin, soft tissue (including muscle) or nonregional lymph node; LDH level not elevated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pM1a(1): distant metastasis to skin, soft tissue (including muscle) or nonregional lymph node; LDH level elevated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pM1b(0): distant metastasis to lung; LDH level not elevated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pM1b(1): distant metastasis to lung; LDH level elevated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pM1c(0): distant metastasis to non CNS viscera; LDH level not elevated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pM1c(1): distant metastasis to non CNS viscera; LDH level elevated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pM1d(0): distant metastasis to CNS; LDH level not elevated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pM1d(1): distant metastasis to CNS; LDH level elevated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254"/>
          <p:cNvPicPr/>
          <p:nvPr/>
        </p:nvPicPr>
        <p:blipFill>
          <a:blip r:embed="rId2"/>
          <a:stretch/>
        </p:blipFill>
        <p:spPr>
          <a:xfrm>
            <a:off x="979920" y="180720"/>
            <a:ext cx="9280080" cy="6091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55"/>
          <p:cNvPicPr/>
          <p:nvPr/>
        </p:nvPicPr>
        <p:blipFill>
          <a:blip r:embed="rId2"/>
          <a:stretch/>
        </p:blipFill>
        <p:spPr>
          <a:xfrm>
            <a:off x="5396040" y="0"/>
            <a:ext cx="4323960" cy="41716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56"/>
          <p:cNvPicPr/>
          <p:nvPr/>
        </p:nvPicPr>
        <p:blipFill>
          <a:blip r:embed="rId3"/>
          <a:stretch/>
        </p:blipFill>
        <p:spPr>
          <a:xfrm>
            <a:off x="234000" y="1621800"/>
            <a:ext cx="5812200" cy="323820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57"/>
          <p:cNvPicPr/>
          <p:nvPr/>
        </p:nvPicPr>
        <p:blipFill>
          <a:blip r:embed="rId4"/>
          <a:stretch/>
        </p:blipFill>
        <p:spPr>
          <a:xfrm>
            <a:off x="8820000" y="3960000"/>
            <a:ext cx="3240000" cy="263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2"/>
          <p:cNvSpPr/>
          <p:nvPr/>
        </p:nvSpPr>
        <p:spPr>
          <a:xfrm>
            <a:off x="609480" y="1604520"/>
            <a:ext cx="10970280" cy="397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1" name="Picture 260"/>
          <p:cNvPicPr/>
          <p:nvPr/>
        </p:nvPicPr>
        <p:blipFill>
          <a:blip r:embed="rId2"/>
          <a:stretch/>
        </p:blipFill>
        <p:spPr>
          <a:xfrm>
            <a:off x="700560" y="1080000"/>
            <a:ext cx="11177280" cy="503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61"/>
          <p:cNvPicPr/>
          <p:nvPr/>
        </p:nvPicPr>
        <p:blipFill>
          <a:blip r:embed="rId2"/>
          <a:stretch/>
        </p:blipFill>
        <p:spPr>
          <a:xfrm>
            <a:off x="1080000" y="66960"/>
            <a:ext cx="5558040" cy="641160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262"/>
          <p:cNvPicPr/>
          <p:nvPr/>
        </p:nvPicPr>
        <p:blipFill>
          <a:blip r:embed="rId3"/>
          <a:stretch/>
        </p:blipFill>
        <p:spPr>
          <a:xfrm>
            <a:off x="7380000" y="0"/>
            <a:ext cx="3939480" cy="6780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63"/>
          <p:cNvPicPr/>
          <p:nvPr/>
        </p:nvPicPr>
        <p:blipFill>
          <a:blip r:embed="rId2"/>
          <a:stretch/>
        </p:blipFill>
        <p:spPr>
          <a:xfrm>
            <a:off x="58320" y="1070280"/>
            <a:ext cx="11921040" cy="5228280"/>
          </a:xfrm>
          <a:prstGeom prst="rect">
            <a:avLst/>
          </a:prstGeom>
          <a:ln w="0">
            <a:noFill/>
          </a:ln>
        </p:spPr>
      </p:pic>
      <p:sp>
        <p:nvSpPr>
          <p:cNvPr id="265" name="CustomShape 1"/>
          <p:cNvSpPr/>
          <p:nvPr/>
        </p:nvSpPr>
        <p:spPr>
          <a:xfrm>
            <a:off x="165600" y="3549600"/>
            <a:ext cx="1740240" cy="53856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65"/>
          <p:cNvPicPr/>
          <p:nvPr/>
        </p:nvPicPr>
        <p:blipFill>
          <a:blip r:embed="rId2"/>
          <a:stretch/>
        </p:blipFill>
        <p:spPr>
          <a:xfrm>
            <a:off x="284400" y="900000"/>
            <a:ext cx="11414160" cy="5882400"/>
          </a:xfrm>
          <a:prstGeom prst="rect">
            <a:avLst/>
          </a:prstGeom>
          <a:ln w="0"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284400" y="2520000"/>
            <a:ext cx="1740240" cy="35856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"/>
          <p:cNvSpPr/>
          <p:nvPr/>
        </p:nvSpPr>
        <p:spPr>
          <a:xfrm>
            <a:off x="284400" y="2880000"/>
            <a:ext cx="1740240" cy="17856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3"/>
          <p:cNvSpPr/>
          <p:nvPr/>
        </p:nvSpPr>
        <p:spPr>
          <a:xfrm>
            <a:off x="180000" y="4500000"/>
            <a:ext cx="2159640" cy="125964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69"/>
          <p:cNvPicPr/>
          <p:nvPr/>
        </p:nvPicPr>
        <p:blipFill>
          <a:blip r:embed="rId2"/>
          <a:stretch/>
        </p:blipFill>
        <p:spPr>
          <a:xfrm>
            <a:off x="113760" y="1080720"/>
            <a:ext cx="11764800" cy="567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2"/>
          <p:cNvSpPr/>
          <p:nvPr/>
        </p:nvSpPr>
        <p:spPr>
          <a:xfrm>
            <a:off x="609480" y="1604520"/>
            <a:ext cx="10970280" cy="397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9" name="Picture 138"/>
          <p:cNvPicPr/>
          <p:nvPr/>
        </p:nvPicPr>
        <p:blipFill>
          <a:blip r:embed="rId2"/>
          <a:stretch/>
        </p:blipFill>
        <p:spPr>
          <a:xfrm>
            <a:off x="385560" y="950760"/>
            <a:ext cx="5974560" cy="175608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139"/>
          <p:cNvPicPr/>
          <p:nvPr/>
        </p:nvPicPr>
        <p:blipFill>
          <a:blip r:embed="rId3"/>
          <a:stretch/>
        </p:blipFill>
        <p:spPr>
          <a:xfrm>
            <a:off x="6172560" y="1036800"/>
            <a:ext cx="5763960" cy="4542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70"/>
          <p:cNvPicPr/>
          <p:nvPr/>
        </p:nvPicPr>
        <p:blipFill>
          <a:blip r:embed="rId2"/>
          <a:stretch/>
        </p:blipFill>
        <p:spPr>
          <a:xfrm>
            <a:off x="266760" y="1070280"/>
            <a:ext cx="11537280" cy="486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71"/>
          <p:cNvPicPr/>
          <p:nvPr/>
        </p:nvPicPr>
        <p:blipFill>
          <a:blip r:embed="rId2"/>
          <a:stretch/>
        </p:blipFill>
        <p:spPr>
          <a:xfrm>
            <a:off x="573840" y="1080000"/>
            <a:ext cx="8964720" cy="5723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272"/>
          <p:cNvPicPr/>
          <p:nvPr/>
        </p:nvPicPr>
        <p:blipFill>
          <a:blip r:embed="rId2"/>
          <a:stretch/>
        </p:blipFill>
        <p:spPr>
          <a:xfrm>
            <a:off x="936360" y="720720"/>
            <a:ext cx="5203440" cy="485928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5_5" descr="ZOULOU ANNA 2"/>
          <p:cNvPicPr/>
          <p:nvPr/>
        </p:nvPicPr>
        <p:blipFill>
          <a:blip r:embed="rId3"/>
          <a:stretch/>
        </p:blipFill>
        <p:spPr>
          <a:xfrm>
            <a:off x="6868080" y="93960"/>
            <a:ext cx="4363560" cy="65617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74"/>
          <p:cNvPicPr/>
          <p:nvPr/>
        </p:nvPicPr>
        <p:blipFill>
          <a:blip r:embed="rId2"/>
          <a:stretch/>
        </p:blipFill>
        <p:spPr>
          <a:xfrm>
            <a:off x="1620000" y="405720"/>
            <a:ext cx="9498240" cy="4093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75"/>
          <p:cNvPicPr/>
          <p:nvPr/>
        </p:nvPicPr>
        <p:blipFill>
          <a:blip r:embed="rId2"/>
          <a:stretch/>
        </p:blipFill>
        <p:spPr>
          <a:xfrm>
            <a:off x="720000" y="50040"/>
            <a:ext cx="2860560" cy="286056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76"/>
          <p:cNvPicPr/>
          <p:nvPr/>
        </p:nvPicPr>
        <p:blipFill>
          <a:blip r:embed="rId3"/>
          <a:stretch/>
        </p:blipFill>
        <p:spPr>
          <a:xfrm rot="16180800">
            <a:off x="4932360" y="-536760"/>
            <a:ext cx="2689560" cy="425952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277"/>
          <p:cNvPicPr/>
          <p:nvPr/>
        </p:nvPicPr>
        <p:blipFill>
          <a:blip r:embed="rId4"/>
          <a:stretch/>
        </p:blipFill>
        <p:spPr>
          <a:xfrm>
            <a:off x="8820000" y="1800000"/>
            <a:ext cx="3000240" cy="456264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278"/>
          <p:cNvPicPr/>
          <p:nvPr/>
        </p:nvPicPr>
        <p:blipFill>
          <a:blip r:embed="rId5"/>
          <a:stretch/>
        </p:blipFill>
        <p:spPr>
          <a:xfrm>
            <a:off x="2853000" y="3600360"/>
            <a:ext cx="5067000" cy="23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/>
          <p:cNvPicPr/>
          <p:nvPr/>
        </p:nvPicPr>
        <p:blipFill>
          <a:blip r:embed="rId2"/>
          <a:stretch/>
        </p:blipFill>
        <p:spPr>
          <a:xfrm>
            <a:off x="720000" y="275040"/>
            <a:ext cx="10639440" cy="6204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280"/>
          <p:cNvPicPr/>
          <p:nvPr/>
        </p:nvPicPr>
        <p:blipFill>
          <a:blip r:embed="rId2"/>
          <a:stretch/>
        </p:blipFill>
        <p:spPr>
          <a:xfrm>
            <a:off x="980640" y="360000"/>
            <a:ext cx="4419360" cy="16189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81"/>
          <p:cNvPicPr/>
          <p:nvPr/>
        </p:nvPicPr>
        <p:blipFill>
          <a:blip r:embed="rId3"/>
          <a:stretch/>
        </p:blipFill>
        <p:spPr>
          <a:xfrm>
            <a:off x="5220000" y="1266480"/>
            <a:ext cx="6652080" cy="5573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82"/>
          <p:cNvPicPr/>
          <p:nvPr/>
        </p:nvPicPr>
        <p:blipFill>
          <a:blip r:embed="rId2"/>
          <a:stretch/>
        </p:blipFill>
        <p:spPr>
          <a:xfrm>
            <a:off x="2340000" y="180000"/>
            <a:ext cx="8100000" cy="628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0"/>
          <p:cNvPicPr/>
          <p:nvPr/>
        </p:nvPicPr>
        <p:blipFill>
          <a:blip r:embed="rId2"/>
          <a:stretch/>
        </p:blipFill>
        <p:spPr>
          <a:xfrm>
            <a:off x="900000" y="224640"/>
            <a:ext cx="5117760" cy="481536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141"/>
          <p:cNvPicPr/>
          <p:nvPr/>
        </p:nvPicPr>
        <p:blipFill>
          <a:blip r:embed="rId3"/>
          <a:stretch/>
        </p:blipFill>
        <p:spPr>
          <a:xfrm>
            <a:off x="6840000" y="1620000"/>
            <a:ext cx="5275440" cy="486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898560" y="1260000"/>
            <a:ext cx="10801800" cy="5385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609480" y="1604520"/>
            <a:ext cx="10970280" cy="397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6" name="Picture 145"/>
          <p:cNvPicPr/>
          <p:nvPr/>
        </p:nvPicPr>
        <p:blipFill>
          <a:blip r:embed="rId2"/>
          <a:stretch/>
        </p:blipFill>
        <p:spPr>
          <a:xfrm>
            <a:off x="764640" y="720000"/>
            <a:ext cx="10320840" cy="521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"/>
          <p:cNvSpPr/>
          <p:nvPr/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3"/>
          <p:cNvSpPr/>
          <p:nvPr/>
        </p:nvSpPr>
        <p:spPr>
          <a:xfrm>
            <a:off x="4038480" y="6490440"/>
            <a:ext cx="411192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002060"/>
                </a:solidFill>
                <a:latin typeface="Calibri"/>
                <a:ea typeface="DejaVu Sans"/>
              </a:rPr>
              <a:t>Α΄ ΧΕΙΡΟΥΡΓΙΚΗ ΚΛΙΝΙΚΗ ΕΚΠΑ, ΓΝΑ ΛΑΙΚΟ</a:t>
            </a:r>
            <a:endParaRPr lang="en-GB" sz="1200" b="0" strike="noStrike" spc="-1"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11640600" y="6537240"/>
            <a:ext cx="548640" cy="30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62B7C7C-151A-4BC7-B8C9-19F92A52F128}" type="slidenum">
              <a:rPr lang="en-US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8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51" name="CustomShape 5"/>
          <p:cNvSpPr/>
          <p:nvPr/>
        </p:nvSpPr>
        <p:spPr>
          <a:xfrm>
            <a:off x="-8640" y="6525360"/>
            <a:ext cx="989280" cy="3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C5632F9-99A6-4BA3-B226-E1C008FE6F96}" type="datetime1">
              <a:rPr lang="en-US" sz="1200" b="0" strike="noStrike" spc="-1">
                <a:solidFill>
                  <a:srgbClr val="808080"/>
                </a:solidFill>
                <a:latin typeface="Calibri"/>
                <a:ea typeface="DejaVu Sans"/>
              </a:rPr>
              <a:t>1/18/2021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52" name="CustomShape 6"/>
          <p:cNvSpPr/>
          <p:nvPr/>
        </p:nvSpPr>
        <p:spPr>
          <a:xfrm>
            <a:off x="2700000" y="900000"/>
            <a:ext cx="6838560" cy="69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Έκθεση στον ήλιο</a:t>
            </a: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Ακτινοβολία UV</a:t>
            </a: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Τα μελανοκύτταρα αυξάνουν την έκκριση μελανίνης</a:t>
            </a: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Αύξηση της εκκρινόμενης ποσότητας μελανίνης ή </a:t>
            </a: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αύξηση του αριθμού των μελανοκυττάρων </a:t>
            </a: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Συναθρίσεις μελανοκυττάρων</a:t>
            </a: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Σπίλοι</a:t>
            </a: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</p:txBody>
      </p:sp>
      <p:sp>
        <p:nvSpPr>
          <p:cNvPr id="153" name="Line 7"/>
          <p:cNvSpPr/>
          <p:nvPr/>
        </p:nvSpPr>
        <p:spPr>
          <a:xfrm>
            <a:off x="6120000" y="1260000"/>
            <a:ext cx="0" cy="720000"/>
          </a:xfrm>
          <a:prstGeom prst="line">
            <a:avLst/>
          </a:prstGeom>
          <a:ln w="360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Line 8"/>
          <p:cNvSpPr/>
          <p:nvPr/>
        </p:nvSpPr>
        <p:spPr>
          <a:xfrm>
            <a:off x="6120000" y="2160000"/>
            <a:ext cx="0" cy="720000"/>
          </a:xfrm>
          <a:prstGeom prst="line">
            <a:avLst/>
          </a:prstGeom>
          <a:ln w="360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Line 9"/>
          <p:cNvSpPr/>
          <p:nvPr/>
        </p:nvSpPr>
        <p:spPr>
          <a:xfrm>
            <a:off x="6083640" y="3240000"/>
            <a:ext cx="0" cy="720000"/>
          </a:xfrm>
          <a:prstGeom prst="line">
            <a:avLst/>
          </a:prstGeom>
          <a:ln w="360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Line 10"/>
          <p:cNvSpPr/>
          <p:nvPr/>
        </p:nvSpPr>
        <p:spPr>
          <a:xfrm>
            <a:off x="6120000" y="4680000"/>
            <a:ext cx="0" cy="720000"/>
          </a:xfrm>
          <a:prstGeom prst="line">
            <a:avLst/>
          </a:prstGeom>
          <a:ln w="360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Line 11"/>
          <p:cNvSpPr/>
          <p:nvPr/>
        </p:nvSpPr>
        <p:spPr>
          <a:xfrm>
            <a:off x="6120000" y="5580000"/>
            <a:ext cx="0" cy="720000"/>
          </a:xfrm>
          <a:prstGeom prst="line">
            <a:avLst/>
          </a:prstGeom>
          <a:ln w="360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12"/>
          <p:cNvSpPr/>
          <p:nvPr/>
        </p:nvSpPr>
        <p:spPr>
          <a:xfrm>
            <a:off x="10440000" y="1260000"/>
            <a:ext cx="910800" cy="718560"/>
          </a:xfrm>
          <a:prstGeom prst="wedgeRoundRectCallout">
            <a:avLst>
              <a:gd name="adj1" fmla="val -396939"/>
              <a:gd name="adj2" fmla="val 57541"/>
              <a:gd name="adj3" fmla="val 16667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FFFF00"/>
                </a:solidFill>
                <a:latin typeface="Arial"/>
                <a:ea typeface="DejaVu Sans"/>
              </a:rPr>
              <a:t>90%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59" name="CustomShape 13"/>
          <p:cNvSpPr/>
          <p:nvPr/>
        </p:nvSpPr>
        <p:spPr>
          <a:xfrm>
            <a:off x="540000" y="180000"/>
            <a:ext cx="7378560" cy="107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ΠΡΟΔΙΑΘΕΤΙΚΟΙ ΠΑΡΑΓΟΝΤΕΣ</a:t>
            </a:r>
            <a:endParaRPr lang="en-GB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59"/>
          <p:cNvPicPr/>
          <p:nvPr/>
        </p:nvPicPr>
        <p:blipFill>
          <a:blip r:embed="rId2"/>
          <a:stretch/>
        </p:blipFill>
        <p:spPr>
          <a:xfrm>
            <a:off x="959040" y="360000"/>
            <a:ext cx="7123680" cy="5758560"/>
          </a:xfrm>
          <a:prstGeom prst="rect">
            <a:avLst/>
          </a:prstGeom>
          <a:ln w="0"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9296640" y="3600000"/>
            <a:ext cx="2581920" cy="718560"/>
          </a:xfrm>
          <a:prstGeom prst="wedgeRoundRectCallout">
            <a:avLst>
              <a:gd name="adj1" fmla="val -204254"/>
              <a:gd name="adj2" fmla="val -365388"/>
              <a:gd name="adj3" fmla="val 16667"/>
            </a:avLst>
          </a:prstGeom>
          <a:solidFill>
            <a:srgbClr val="0000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FFFF00"/>
                </a:solidFill>
                <a:latin typeface="Arial"/>
                <a:ea typeface="DejaVu Sans"/>
              </a:rPr>
              <a:t>Ηλιακά εγκαύματα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9000000" y="1620000"/>
            <a:ext cx="2941920" cy="1078560"/>
          </a:xfrm>
          <a:prstGeom prst="wedgeRoundRectCallout">
            <a:avLst>
              <a:gd name="adj1" fmla="val -107657"/>
              <a:gd name="adj2" fmla="val -71689"/>
              <a:gd name="adj3" fmla="val 16667"/>
            </a:avLst>
          </a:prstGeom>
          <a:solidFill>
            <a:srgbClr val="0000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FFFF00"/>
                </a:solidFill>
                <a:latin typeface="Arial"/>
                <a:ea typeface="DejaVu Sans"/>
              </a:rPr>
              <a:t>Χρόνιες δερματικές</a:t>
            </a:r>
            <a:endParaRPr lang="en-GB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FFFF00"/>
                </a:solidFill>
                <a:latin typeface="Arial"/>
                <a:ea typeface="DejaVu Sans"/>
              </a:rPr>
              <a:t>αλλοιώσεις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4500000" y="3600000"/>
            <a:ext cx="1978560" cy="718560"/>
          </a:xfrm>
          <a:prstGeom prst="wedgeRoundRectCallout">
            <a:avLst>
              <a:gd name="adj1" fmla="val -109625"/>
              <a:gd name="adj2" fmla="val -375435"/>
              <a:gd name="adj3" fmla="val 16667"/>
            </a:avLst>
          </a:prstGeom>
          <a:solidFill>
            <a:srgbClr val="0000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FFFF00"/>
                </a:solidFill>
                <a:latin typeface="Arial"/>
                <a:ea typeface="DejaVu Sans"/>
              </a:rPr>
              <a:t>Απορροφάται</a:t>
            </a: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1072</Words>
  <Application>Microsoft Office PowerPoint</Application>
  <PresentationFormat>Widescreen</PresentationFormat>
  <Paragraphs>240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Evangelos Felekouras</dc:creator>
  <dc:description/>
  <cp:lastModifiedBy>Evangelos Felekouras</cp:lastModifiedBy>
  <cp:revision>83</cp:revision>
  <dcterms:created xsi:type="dcterms:W3CDTF">2020-10-24T17:00:28Z</dcterms:created>
  <dcterms:modified xsi:type="dcterms:W3CDTF">2021-01-18T05:22:46Z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