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96" r:id="rId1"/>
    <p:sldMasterId id="2147483708" r:id="rId2"/>
  </p:sldMasterIdLst>
  <p:notesMasterIdLst>
    <p:notesMasterId r:id="rId129"/>
  </p:notesMasterIdLst>
  <p:sldIdLst>
    <p:sldId id="256" r:id="rId3"/>
    <p:sldId id="339" r:id="rId4"/>
    <p:sldId id="258" r:id="rId5"/>
    <p:sldId id="382" r:id="rId6"/>
    <p:sldId id="259" r:id="rId7"/>
    <p:sldId id="340" r:id="rId8"/>
    <p:sldId id="261" r:id="rId9"/>
    <p:sldId id="262" r:id="rId10"/>
    <p:sldId id="263" r:id="rId11"/>
    <p:sldId id="264" r:id="rId12"/>
    <p:sldId id="342" r:id="rId13"/>
    <p:sldId id="343" r:id="rId14"/>
    <p:sldId id="344" r:id="rId15"/>
    <p:sldId id="345" r:id="rId16"/>
    <p:sldId id="346" r:id="rId17"/>
    <p:sldId id="347" r:id="rId18"/>
    <p:sldId id="348" r:id="rId19"/>
    <p:sldId id="349" r:id="rId20"/>
    <p:sldId id="260" r:id="rId21"/>
    <p:sldId id="287" r:id="rId22"/>
    <p:sldId id="288" r:id="rId23"/>
    <p:sldId id="391" r:id="rId24"/>
    <p:sldId id="302" r:id="rId25"/>
    <p:sldId id="303" r:id="rId26"/>
    <p:sldId id="304" r:id="rId27"/>
    <p:sldId id="350" r:id="rId28"/>
    <p:sldId id="305" r:id="rId29"/>
    <p:sldId id="306" r:id="rId30"/>
    <p:sldId id="308" r:id="rId31"/>
    <p:sldId id="351" r:id="rId32"/>
    <p:sldId id="307" r:id="rId33"/>
    <p:sldId id="352" r:id="rId34"/>
    <p:sldId id="309" r:id="rId35"/>
    <p:sldId id="310" r:id="rId36"/>
    <p:sldId id="311" r:id="rId37"/>
    <p:sldId id="312" r:id="rId38"/>
    <p:sldId id="353" r:id="rId39"/>
    <p:sldId id="354" r:id="rId40"/>
    <p:sldId id="313" r:id="rId41"/>
    <p:sldId id="355" r:id="rId42"/>
    <p:sldId id="356" r:id="rId43"/>
    <p:sldId id="357" r:id="rId44"/>
    <p:sldId id="358" r:id="rId45"/>
    <p:sldId id="359" r:id="rId46"/>
    <p:sldId id="314" r:id="rId47"/>
    <p:sldId id="315" r:id="rId48"/>
    <p:sldId id="316" r:id="rId49"/>
    <p:sldId id="360" r:id="rId50"/>
    <p:sldId id="361" r:id="rId51"/>
    <p:sldId id="362" r:id="rId52"/>
    <p:sldId id="272" r:id="rId53"/>
    <p:sldId id="273" r:id="rId54"/>
    <p:sldId id="363" r:id="rId55"/>
    <p:sldId id="274" r:id="rId56"/>
    <p:sldId id="275" r:id="rId57"/>
    <p:sldId id="276" r:id="rId58"/>
    <p:sldId id="277" r:id="rId59"/>
    <p:sldId id="364" r:id="rId60"/>
    <p:sldId id="300" r:id="rId61"/>
    <p:sldId id="369" r:id="rId62"/>
    <p:sldId id="365" r:id="rId63"/>
    <p:sldId id="366" r:id="rId64"/>
    <p:sldId id="367" r:id="rId65"/>
    <p:sldId id="368" r:id="rId66"/>
    <p:sldId id="278" r:id="rId67"/>
    <p:sldId id="370" r:id="rId68"/>
    <p:sldId id="279" r:id="rId69"/>
    <p:sldId id="280" r:id="rId70"/>
    <p:sldId id="282" r:id="rId71"/>
    <p:sldId id="283" r:id="rId72"/>
    <p:sldId id="284" r:id="rId73"/>
    <p:sldId id="285" r:id="rId74"/>
    <p:sldId id="286" r:id="rId75"/>
    <p:sldId id="392" r:id="rId76"/>
    <p:sldId id="393" r:id="rId77"/>
    <p:sldId id="394" r:id="rId78"/>
    <p:sldId id="395" r:id="rId79"/>
    <p:sldId id="299" r:id="rId80"/>
    <p:sldId id="371" r:id="rId81"/>
    <p:sldId id="265" r:id="rId82"/>
    <p:sldId id="372" r:id="rId83"/>
    <p:sldId id="373" r:id="rId84"/>
    <p:sldId id="374" r:id="rId85"/>
    <p:sldId id="375" r:id="rId86"/>
    <p:sldId id="377" r:id="rId87"/>
    <p:sldId id="376" r:id="rId88"/>
    <p:sldId id="378" r:id="rId89"/>
    <p:sldId id="379" r:id="rId90"/>
    <p:sldId id="380" r:id="rId91"/>
    <p:sldId id="381" r:id="rId92"/>
    <p:sldId id="383" r:id="rId93"/>
    <p:sldId id="257" r:id="rId94"/>
    <p:sldId id="317" r:id="rId95"/>
    <p:sldId id="318" r:id="rId96"/>
    <p:sldId id="319" r:id="rId97"/>
    <p:sldId id="320" r:id="rId98"/>
    <p:sldId id="321" r:id="rId99"/>
    <p:sldId id="322" r:id="rId100"/>
    <p:sldId id="323" r:id="rId101"/>
    <p:sldId id="324" r:id="rId102"/>
    <p:sldId id="281" r:id="rId103"/>
    <p:sldId id="325" r:id="rId104"/>
    <p:sldId id="326" r:id="rId105"/>
    <p:sldId id="327" r:id="rId106"/>
    <p:sldId id="328" r:id="rId107"/>
    <p:sldId id="329" r:id="rId108"/>
    <p:sldId id="330" r:id="rId109"/>
    <p:sldId id="331" r:id="rId110"/>
    <p:sldId id="332" r:id="rId111"/>
    <p:sldId id="333" r:id="rId112"/>
    <p:sldId id="334" r:id="rId113"/>
    <p:sldId id="335" r:id="rId114"/>
    <p:sldId id="336" r:id="rId115"/>
    <p:sldId id="337" r:id="rId116"/>
    <p:sldId id="338" r:id="rId117"/>
    <p:sldId id="384" r:id="rId118"/>
    <p:sldId id="385" r:id="rId119"/>
    <p:sldId id="266" r:id="rId120"/>
    <p:sldId id="267" r:id="rId121"/>
    <p:sldId id="386" r:id="rId122"/>
    <p:sldId id="387" r:id="rId123"/>
    <p:sldId id="268" r:id="rId124"/>
    <p:sldId id="269" r:id="rId125"/>
    <p:sldId id="270" r:id="rId126"/>
    <p:sldId id="271" r:id="rId127"/>
    <p:sldId id="390" r:id="rId1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96" d="100"/>
          <a:sy n="96" d="100"/>
        </p:scale>
        <p:origin x="130" y="62"/>
      </p:cViewPr>
      <p:guideLst/>
    </p:cSldViewPr>
  </p:slideViewPr>
  <p:notesTextViewPr>
    <p:cViewPr>
      <p:scale>
        <a:sx n="1" d="1"/>
        <a:sy n="1" d="1"/>
      </p:scale>
      <p:origin x="0" y="0"/>
    </p:cViewPr>
  </p:notesTextViewPr>
  <p:sorterViewPr>
    <p:cViewPr>
      <p:scale>
        <a:sx n="100" d="100"/>
        <a:sy n="100" d="100"/>
      </p:scale>
      <p:origin x="0" y="-236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632B9-8318-4B31-9F69-5FC062D6A01F}" type="datetimeFigureOut">
              <a:rPr lang="el-GR" smtClean="0"/>
              <a:t>2/3/2024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636C9-E4BB-4D07-8AAA-2F15CE96A54C}" type="slidenum">
              <a:rPr lang="el-GR" smtClean="0"/>
              <a:t>‹#›</a:t>
            </a:fld>
            <a:endParaRPr lang="el-GR"/>
          </a:p>
        </p:txBody>
      </p:sp>
    </p:spTree>
    <p:extLst>
      <p:ext uri="{BB962C8B-B14F-4D97-AF65-F5344CB8AC3E}">
        <p14:creationId xmlns:p14="http://schemas.microsoft.com/office/powerpoint/2010/main" val="3452240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3/2/2024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3/2/2024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3/2/2024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1EB5C9-1307-BA42-ABA2-0BC069CD8E7F}"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932463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EB5C9-1307-BA42-ABA2-0BC069CD8E7F}"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667365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527945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1EB5C9-1307-BA42-ABA2-0BC069CD8E7F}"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908628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1EB5C9-1307-BA42-ABA2-0BC069CD8E7F}" type="datetimeFigureOut">
              <a:rPr lang="en-US" smtClean="0"/>
              <a:t>3/2/2024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5128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1EB5C9-1307-BA42-ABA2-0BC069CD8E7F}" type="datetimeFigureOut">
              <a:rPr lang="en-US" smtClean="0"/>
              <a:t>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676907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3/2/2024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080387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03359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3/2/2024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69231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EB5C9-1307-BA42-ABA2-0BC069CD8E7F}"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851838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EB5C9-1307-BA42-ABA2-0BC069CD8E7F}"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495786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1160EA64-D806-43AC-9DF2-F8C432F32B4C}" type="datetimeFigureOut">
              <a:rPr lang="en-US" dirty="0"/>
              <a:t>3/2/2024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3/2/2024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583436" y="3143250"/>
            <a:ext cx="4270248" cy="259677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4F7D4976-E339-4826-83B7-FBD03F55ECF8}" type="datetimeFigureOut">
              <a:rPr lang="en-US" dirty="0"/>
              <a:t>3/2/2024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3/2/2024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9" name="Date Placeholder 8"/>
          <p:cNvSpPr>
            <a:spLocks noGrp="1"/>
          </p:cNvSpPr>
          <p:nvPr>
            <p:ph type="dt" sz="half" idx="10"/>
          </p:nvPr>
        </p:nvSpPr>
        <p:spPr/>
        <p:txBody>
          <a:bodyPr/>
          <a:lstStyle/>
          <a:p>
            <a:fld id="{D1BE4249-C0D0-4B06-8692-E8BB871AF643}" type="datetimeFigureOut">
              <a:rPr lang="en-US" dirty="0"/>
              <a:t>3/2/2024</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3/2/2024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3/2/2024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EB5C9-1307-BA42-ABA2-0BC069CD8E7F}" type="datetimeFigureOut">
              <a:rPr lang="en-US" smtClean="0"/>
              <a:t>3/2/2024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23154970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71E050-9930-FCEE-5334-724629302FCD}"/>
              </a:ext>
            </a:extLst>
          </p:cNvPr>
          <p:cNvSpPr>
            <a:spLocks noGrp="1"/>
          </p:cNvSpPr>
          <p:nvPr>
            <p:ph type="ctrTitle"/>
          </p:nvPr>
        </p:nvSpPr>
        <p:spPr/>
        <p:txBody>
          <a:bodyPr/>
          <a:lstStyle/>
          <a:p>
            <a:r>
              <a:rPr lang="en-US" dirty="0"/>
              <a:t>ANATOMY OF THE LARGE INTESTINE</a:t>
            </a:r>
            <a:endParaRPr lang="el-GR" dirty="0"/>
          </a:p>
        </p:txBody>
      </p:sp>
      <p:sp>
        <p:nvSpPr>
          <p:cNvPr id="4" name="Υπότιτλος 2">
            <a:extLst>
              <a:ext uri="{FF2B5EF4-FFF2-40B4-BE49-F238E27FC236}">
                <a16:creationId xmlns:a16="http://schemas.microsoft.com/office/drawing/2014/main" id="{9DCE9A7D-58C1-84FA-AB92-90D25207F06F}"/>
              </a:ext>
            </a:extLst>
          </p:cNvPr>
          <p:cNvSpPr txBox="1">
            <a:spLocks/>
          </p:cNvSpPr>
          <p:nvPr/>
        </p:nvSpPr>
        <p:spPr>
          <a:xfrm>
            <a:off x="1393272" y="4797152"/>
            <a:ext cx="9144000" cy="1800200"/>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1" u="none" strike="noStrike" kern="1200" cap="none" spc="0" normalizeH="0" baseline="0" noProof="0" dirty="0">
                <a:ln>
                  <a:noFill/>
                </a:ln>
                <a:solidFill>
                  <a:schemeClr val="bg1"/>
                </a:solidFill>
                <a:effectLst/>
                <a:uLnTx/>
                <a:uFillTx/>
                <a:latin typeface="Gill Sans MT" panose="020B0502020104020203"/>
                <a:ea typeface="+mn-ea"/>
                <a:cs typeface="+mn-cs"/>
              </a:rPr>
              <a:t>Dimosthenis Chrysikos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1" u="none" strike="noStrike" kern="1200" cap="none" spc="0" normalizeH="0" baseline="0" noProof="0" dirty="0">
                <a:ln>
                  <a:noFill/>
                </a:ln>
                <a:solidFill>
                  <a:schemeClr val="bg1"/>
                </a:solidFill>
                <a:effectLst/>
                <a:uLnTx/>
                <a:uFillTx/>
                <a:latin typeface="Gill Sans MT" panose="020B0502020104020203"/>
                <a:ea typeface="+mn-ea"/>
                <a:cs typeface="+mn-cs"/>
              </a:rPr>
              <a:t>Surgeon</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1" u="none" strike="noStrike" kern="1200" cap="none" spc="0" normalizeH="0" baseline="0" noProof="0" dirty="0">
                <a:ln>
                  <a:noFill/>
                </a:ln>
                <a:solidFill>
                  <a:schemeClr val="bg1"/>
                </a:solidFill>
                <a:effectLst/>
                <a:uLnTx/>
                <a:uFillTx/>
                <a:latin typeface="Gill Sans MT" panose="020B0502020104020203"/>
                <a:ea typeface="+mn-ea"/>
                <a:cs typeface="+mn-cs"/>
              </a:rPr>
              <a:t>Assistant Professor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1" u="none" strike="noStrike" kern="1200" cap="none" spc="0" normalizeH="0" baseline="0" noProof="0" dirty="0">
                <a:ln>
                  <a:noFill/>
                </a:ln>
                <a:solidFill>
                  <a:schemeClr val="bg1"/>
                </a:solidFill>
                <a:effectLst/>
                <a:uLnTx/>
                <a:uFillTx/>
                <a:latin typeface="Gill Sans MT" panose="020B0502020104020203"/>
                <a:ea typeface="+mn-ea"/>
                <a:cs typeface="+mn-cs"/>
              </a:rPr>
              <a:t>Department of Anatomy, School of Medicine, NKUA</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3200" b="0" i="0" u="none" strike="noStrike" kern="1200" cap="none" spc="0" normalizeH="0" baseline="0" noProof="0" dirty="0">
              <a:ln>
                <a:noFill/>
              </a:ln>
              <a:solidFill>
                <a:srgbClr val="000000">
                  <a:tint val="75000"/>
                </a:srgbClr>
              </a:solidFill>
              <a:effectLst/>
              <a:uLnTx/>
              <a:uFillTx/>
              <a:latin typeface="Corbel" panose="020B0503020204020204" pitchFamily="34" charset="0"/>
              <a:ea typeface="+mn-ea"/>
              <a:cs typeface="+mn-cs"/>
            </a:endParaRPr>
          </a:p>
        </p:txBody>
      </p:sp>
      <p:pic>
        <p:nvPicPr>
          <p:cNvPr id="5" name="Picture 3">
            <a:extLst>
              <a:ext uri="{FF2B5EF4-FFF2-40B4-BE49-F238E27FC236}">
                <a16:creationId xmlns:a16="http://schemas.microsoft.com/office/drawing/2014/main" id="{7A4C22F1-6AFD-7A81-8657-D86F789621A0}"/>
              </a:ext>
            </a:extLst>
          </p:cNvPr>
          <p:cNvPicPr>
            <a:picLocks noChangeAspect="1" noChangeArrowheads="1"/>
          </p:cNvPicPr>
          <p:nvPr/>
        </p:nvPicPr>
        <p:blipFill>
          <a:blip r:embed="rId2" cstate="print"/>
          <a:srcRect/>
          <a:stretch>
            <a:fillRect/>
          </a:stretch>
        </p:blipFill>
        <p:spPr bwMode="auto">
          <a:xfrm>
            <a:off x="154717" y="260648"/>
            <a:ext cx="1176924" cy="1244600"/>
          </a:xfrm>
          <a:prstGeom prst="rect">
            <a:avLst/>
          </a:prstGeom>
          <a:noFill/>
          <a:ln w="9525">
            <a:noFill/>
            <a:round/>
            <a:headEnd/>
            <a:tailEnd/>
          </a:ln>
        </p:spPr>
      </p:pic>
      <p:pic>
        <p:nvPicPr>
          <p:cNvPr id="6" name="Picture 4">
            <a:extLst>
              <a:ext uri="{FF2B5EF4-FFF2-40B4-BE49-F238E27FC236}">
                <a16:creationId xmlns:a16="http://schemas.microsoft.com/office/drawing/2014/main" id="{1A980627-BAB1-E9BD-9A37-941E2549B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7272" y="260648"/>
            <a:ext cx="1257300" cy="1244600"/>
          </a:xfrm>
          <a:prstGeom prst="rect">
            <a:avLst/>
          </a:prstGeom>
          <a:blipFill>
            <a:blip r:embed="rId4"/>
            <a:tile tx="0" ty="0" sx="100000" sy="100000" flip="none" algn="tl"/>
          </a:blipFill>
          <a:ln>
            <a:noFill/>
          </a:ln>
        </p:spPr>
      </p:pic>
    </p:spTree>
    <p:extLst>
      <p:ext uri="{BB962C8B-B14F-4D97-AF65-F5344CB8AC3E}">
        <p14:creationId xmlns:p14="http://schemas.microsoft.com/office/powerpoint/2010/main" val="1069290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A4301-FDBF-5A50-081B-5A9D2FC342FC}"/>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897DE1D4-5EE5-4225-EE2A-950FCA2B1D6B}"/>
              </a:ext>
            </a:extLst>
          </p:cNvPr>
          <p:cNvSpPr>
            <a:spLocks noGrp="1"/>
          </p:cNvSpPr>
          <p:nvPr>
            <p:ph type="title"/>
          </p:nvPr>
        </p:nvSpPr>
        <p:spPr>
          <a:xfrm>
            <a:off x="619504" y="1416358"/>
            <a:ext cx="3415288" cy="3212654"/>
          </a:xfrm>
          <a:noFill/>
          <a:ln>
            <a:solidFill>
              <a:schemeClr val="bg1"/>
            </a:solidFill>
          </a:ln>
        </p:spPr>
        <p:txBody>
          <a:bodyPr vert="horz" lIns="274320" tIns="182880" rIns="274320" bIns="182880" rtlCol="0" anchor="ctr" anchorCtr="1">
            <a:normAutofit/>
          </a:bodyPr>
          <a:lstStyle/>
          <a:p>
            <a:r>
              <a:rPr lang="en-US" sz="2000" dirty="0">
                <a:solidFill>
                  <a:schemeClr val="tx1"/>
                </a:solidFill>
              </a:rPr>
              <a:t>Diagram of the transverse colon showing long and short branches of the vasa recta</a:t>
            </a:r>
          </a:p>
        </p:txBody>
      </p:sp>
      <p:pic>
        <p:nvPicPr>
          <p:cNvPr id="4" name="Θέση περιεχομένου 3">
            <a:extLst>
              <a:ext uri="{FF2B5EF4-FFF2-40B4-BE49-F238E27FC236}">
                <a16:creationId xmlns:a16="http://schemas.microsoft.com/office/drawing/2014/main" id="{69153FDE-A886-7229-AA97-9FDA5E6EEFA8}"/>
              </a:ext>
            </a:extLst>
          </p:cNvPr>
          <p:cNvPicPr>
            <a:picLocks noGrp="1" noChangeAspect="1"/>
          </p:cNvPicPr>
          <p:nvPr>
            <p:ph idx="1"/>
          </p:nvPr>
        </p:nvPicPr>
        <p:blipFill>
          <a:blip r:embed="rId2"/>
          <a:stretch>
            <a:fillRect/>
          </a:stretch>
        </p:blipFill>
        <p:spPr>
          <a:xfrm>
            <a:off x="4990289" y="214009"/>
            <a:ext cx="6945549" cy="6459165"/>
          </a:xfrm>
          <a:prstGeom prst="rect">
            <a:avLst/>
          </a:prstGeom>
        </p:spPr>
      </p:pic>
    </p:spTree>
    <p:extLst>
      <p:ext uri="{BB962C8B-B14F-4D97-AF65-F5344CB8AC3E}">
        <p14:creationId xmlns:p14="http://schemas.microsoft.com/office/powerpoint/2010/main" val="12956178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19.png"/>
          <p:cNvPicPr>
            <a:picLocks noGrp="1" noChangeAspect="1"/>
          </p:cNvPicPr>
          <p:nvPr/>
        </p:nvPicPr>
        <p:blipFill>
          <a:blip r:embed="rId2"/>
          <a:stretch>
            <a:fillRect/>
          </a:stretch>
        </p:blipFill>
        <p:spPr bwMode="auto">
          <a:xfrm>
            <a:off x="970059" y="206734"/>
            <a:ext cx="9139141" cy="6464410"/>
          </a:xfrm>
          <a:prstGeom prst="rect">
            <a:avLst/>
          </a:prstGeom>
          <a:noFill/>
          <a:ln w="9525">
            <a:noFill/>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25.png"/>
          <p:cNvPicPr>
            <a:picLocks noGrp="1" noChangeAspect="1"/>
          </p:cNvPicPr>
          <p:nvPr/>
        </p:nvPicPr>
        <p:blipFill>
          <a:blip r:embed="rId2"/>
          <a:stretch>
            <a:fillRect/>
          </a:stretch>
        </p:blipFill>
        <p:spPr bwMode="auto">
          <a:xfrm>
            <a:off x="1168842" y="427382"/>
            <a:ext cx="9590598" cy="6003235"/>
          </a:xfrm>
          <a:prstGeom prst="rect">
            <a:avLst/>
          </a:prstGeom>
          <a:noFill/>
          <a:ln w="9525">
            <a:noFill/>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26.png"/>
          <p:cNvPicPr>
            <a:picLocks noGrp="1" noChangeAspect="1"/>
          </p:cNvPicPr>
          <p:nvPr/>
        </p:nvPicPr>
        <p:blipFill>
          <a:blip r:embed="rId2"/>
          <a:stretch>
            <a:fillRect/>
          </a:stretch>
        </p:blipFill>
        <p:spPr bwMode="auto">
          <a:xfrm>
            <a:off x="1733384" y="318051"/>
            <a:ext cx="7772290" cy="6233823"/>
          </a:xfrm>
          <a:prstGeom prst="rect">
            <a:avLst/>
          </a:prstGeom>
          <a:noFill/>
          <a:ln w="9525">
            <a:noFill/>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27.png"/>
          <p:cNvPicPr>
            <a:picLocks noGrp="1" noChangeAspect="1"/>
          </p:cNvPicPr>
          <p:nvPr/>
        </p:nvPicPr>
        <p:blipFill>
          <a:blip r:embed="rId2"/>
          <a:stretch>
            <a:fillRect/>
          </a:stretch>
        </p:blipFill>
        <p:spPr bwMode="auto">
          <a:xfrm>
            <a:off x="1550505" y="373711"/>
            <a:ext cx="8228606" cy="6138407"/>
          </a:xfrm>
          <a:prstGeom prst="rect">
            <a:avLst/>
          </a:prstGeom>
          <a:noFill/>
          <a:ln w="9525">
            <a:noFill/>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28.png"/>
          <p:cNvPicPr>
            <a:picLocks noGrp="1" noChangeAspect="1"/>
          </p:cNvPicPr>
          <p:nvPr/>
        </p:nvPicPr>
        <p:blipFill>
          <a:blip r:embed="rId2"/>
          <a:stretch>
            <a:fillRect/>
          </a:stretch>
        </p:blipFill>
        <p:spPr bwMode="auto">
          <a:xfrm>
            <a:off x="286246" y="216673"/>
            <a:ext cx="10726311" cy="6424654"/>
          </a:xfrm>
          <a:prstGeom prst="rect">
            <a:avLst/>
          </a:prstGeom>
          <a:noFill/>
          <a:ln w="9525">
            <a:noFill/>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54.png"/>
          <p:cNvPicPr>
            <a:picLocks noGrp="1" noChangeAspect="1"/>
          </p:cNvPicPr>
          <p:nvPr/>
        </p:nvPicPr>
        <p:blipFill>
          <a:blip r:embed="rId2"/>
          <a:stretch>
            <a:fillRect/>
          </a:stretch>
        </p:blipFill>
        <p:spPr bwMode="auto">
          <a:xfrm>
            <a:off x="1423283" y="206733"/>
            <a:ext cx="8672554" cy="6217920"/>
          </a:xfrm>
          <a:prstGeom prst="rect">
            <a:avLst/>
          </a:prstGeom>
          <a:noFill/>
          <a:ln w="9525">
            <a:noFill/>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55.png"/>
          <p:cNvPicPr>
            <a:picLocks noGrp="1" noChangeAspect="1"/>
          </p:cNvPicPr>
          <p:nvPr/>
        </p:nvPicPr>
        <p:blipFill>
          <a:blip r:embed="rId2"/>
          <a:stretch>
            <a:fillRect/>
          </a:stretch>
        </p:blipFill>
        <p:spPr bwMode="auto">
          <a:xfrm>
            <a:off x="1773141" y="270344"/>
            <a:ext cx="7720717" cy="6289481"/>
          </a:xfrm>
          <a:prstGeom prst="rect">
            <a:avLst/>
          </a:prstGeom>
          <a:noFill/>
          <a:ln w="9525">
            <a:noFill/>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56.png"/>
          <p:cNvPicPr>
            <a:picLocks noGrp="1" noChangeAspect="1"/>
          </p:cNvPicPr>
          <p:nvPr/>
        </p:nvPicPr>
        <p:blipFill>
          <a:blip r:embed="rId2"/>
          <a:stretch>
            <a:fillRect/>
          </a:stretch>
        </p:blipFill>
        <p:spPr bwMode="auto">
          <a:xfrm>
            <a:off x="2260600" y="1592248"/>
            <a:ext cx="7670800" cy="4521200"/>
          </a:xfrm>
          <a:prstGeom prst="rect">
            <a:avLst/>
          </a:prstGeom>
          <a:noFill/>
          <a:ln w="9525">
            <a:noFill/>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57.png"/>
          <p:cNvPicPr>
            <a:picLocks noGrp="1" noChangeAspect="1"/>
          </p:cNvPicPr>
          <p:nvPr/>
        </p:nvPicPr>
        <p:blipFill>
          <a:blip r:embed="rId2"/>
          <a:stretch>
            <a:fillRect/>
          </a:stretch>
        </p:blipFill>
        <p:spPr bwMode="auto">
          <a:xfrm>
            <a:off x="2857500" y="1600200"/>
            <a:ext cx="6477000" cy="4521200"/>
          </a:xfrm>
          <a:prstGeom prst="rect">
            <a:avLst/>
          </a:prstGeom>
          <a:noFill/>
          <a:ln w="9525">
            <a:noFill/>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58.png"/>
          <p:cNvPicPr>
            <a:picLocks noGrp="1" noChangeAspect="1"/>
          </p:cNvPicPr>
          <p:nvPr/>
        </p:nvPicPr>
        <p:blipFill>
          <a:blip r:embed="rId2"/>
          <a:stretch>
            <a:fillRect/>
          </a:stretch>
        </p:blipFill>
        <p:spPr bwMode="auto">
          <a:xfrm>
            <a:off x="2654300" y="1600200"/>
            <a:ext cx="6870700" cy="4521200"/>
          </a:xfrm>
          <a:prstGeom prst="rect">
            <a:avLst/>
          </a:prstGeom>
          <a:noFill/>
          <a:ln w="9525">
            <a:noFill/>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FEDB3D-6C43-1F61-22EA-D386EE34E56D}"/>
              </a:ext>
            </a:extLst>
          </p:cNvPr>
          <p:cNvSpPr>
            <a:spLocks noGrp="1"/>
          </p:cNvSpPr>
          <p:nvPr>
            <p:ph type="title"/>
          </p:nvPr>
        </p:nvSpPr>
        <p:spPr/>
        <p:txBody>
          <a:bodyPr/>
          <a:lstStyle/>
          <a:p>
            <a:r>
              <a:rPr lang="en-US" dirty="0"/>
              <a:t>ARTERY OF DRUMMOND</a:t>
            </a:r>
            <a:endParaRPr lang="el-GR" dirty="0"/>
          </a:p>
        </p:txBody>
      </p:sp>
      <p:sp>
        <p:nvSpPr>
          <p:cNvPr id="3" name="Θέση περιεχομένου 2">
            <a:extLst>
              <a:ext uri="{FF2B5EF4-FFF2-40B4-BE49-F238E27FC236}">
                <a16:creationId xmlns:a16="http://schemas.microsoft.com/office/drawing/2014/main" id="{74A9E7EB-B781-BD66-FD41-A965C69A72B9}"/>
              </a:ext>
            </a:extLst>
          </p:cNvPr>
          <p:cNvSpPr>
            <a:spLocks noGrp="1"/>
          </p:cNvSpPr>
          <p:nvPr>
            <p:ph idx="1"/>
          </p:nvPr>
        </p:nvSpPr>
        <p:spPr>
          <a:xfrm>
            <a:off x="2231136" y="2638044"/>
            <a:ext cx="7729728" cy="3707097"/>
          </a:xfrm>
        </p:spPr>
        <p:txBody>
          <a:bodyPr>
            <a:normAutofit lnSpcReduction="10000"/>
          </a:bodyPr>
          <a:lstStyle/>
          <a:p>
            <a:r>
              <a:rPr lang="en-US" dirty="0">
                <a:effectLst/>
              </a:rPr>
              <a:t>The marginal artery (Fig. 18-17A, B, C) is composed of a series of anastomosing arcades between branches of the ileocolic, right colic, middle colic, left colic, and sigmoidal arteries. These form a single, looping vessel. The marginal artery courses roughly parallel with the mesenteric border of the large intestine, from 1 cm to 8 cm from the intestinal wall. It may or may not terminate at the superior rectal artery (Fig. 18-17C).</a:t>
            </a:r>
          </a:p>
          <a:p>
            <a:r>
              <a:rPr lang="en-US" dirty="0">
                <a:effectLst/>
              </a:rPr>
              <a:t>The blood supply to the colon is adequate, but without much margin of safety. Anastomosis between the right colic and ileocolic arteries is absent in 5 percent of subjects (Fig. 18-17B).</a:t>
            </a:r>
            <a:r>
              <a:rPr lang="en-US" baseline="30000" dirty="0">
                <a:effectLst/>
              </a:rPr>
              <a:t>30</a:t>
            </a:r>
            <a:endParaRPr lang="en-US" dirty="0">
              <a:effectLst/>
            </a:endParaRPr>
          </a:p>
          <a:p>
            <a:r>
              <a:rPr lang="en-US" dirty="0">
                <a:effectLst/>
              </a:rPr>
              <a:t>Griffiths</a:t>
            </a:r>
            <a:r>
              <a:rPr lang="en-US" baseline="30000" dirty="0">
                <a:effectLst/>
              </a:rPr>
              <a:t>35</a:t>
            </a:r>
            <a:r>
              <a:rPr lang="en-US" dirty="0">
                <a:effectLst/>
              </a:rPr>
              <a:t> described a point of circulation weakness at the splenic flexure. In 200 subjects, Michels and colleagues</a:t>
            </a:r>
            <a:r>
              <a:rPr lang="en-US" baseline="30000" dirty="0">
                <a:effectLst/>
              </a:rPr>
              <a:t>32</a:t>
            </a:r>
            <a:r>
              <a:rPr lang="en-US" dirty="0">
                <a:effectLst/>
              </a:rPr>
              <a:t> found good anastomosis of arteries in this area in 61 percent, poor anastomosis in 32 percent, and no anastomosis in 7 percent.</a:t>
            </a:r>
          </a:p>
          <a:p>
            <a:endParaRPr lang="el-GR" dirty="0"/>
          </a:p>
        </p:txBody>
      </p:sp>
    </p:spTree>
    <p:extLst>
      <p:ext uri="{BB962C8B-B14F-4D97-AF65-F5344CB8AC3E}">
        <p14:creationId xmlns:p14="http://schemas.microsoft.com/office/powerpoint/2010/main" val="31236579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59.png"/>
          <p:cNvPicPr>
            <a:picLocks noGrp="1" noChangeAspect="1"/>
          </p:cNvPicPr>
          <p:nvPr/>
        </p:nvPicPr>
        <p:blipFill>
          <a:blip r:embed="rId2"/>
          <a:stretch>
            <a:fillRect/>
          </a:stretch>
        </p:blipFill>
        <p:spPr bwMode="auto">
          <a:xfrm>
            <a:off x="548640" y="596347"/>
            <a:ext cx="9662160" cy="5955527"/>
          </a:xfrm>
          <a:prstGeom prst="rect">
            <a:avLst/>
          </a:prstGeom>
          <a:noFill/>
          <a:ln w="9525">
            <a:noFill/>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60.png"/>
          <p:cNvPicPr>
            <a:picLocks noGrp="1" noChangeAspect="1"/>
          </p:cNvPicPr>
          <p:nvPr/>
        </p:nvPicPr>
        <p:blipFill>
          <a:blip r:embed="rId2"/>
          <a:stretch>
            <a:fillRect/>
          </a:stretch>
        </p:blipFill>
        <p:spPr bwMode="auto">
          <a:xfrm>
            <a:off x="1208599" y="264381"/>
            <a:ext cx="9565419" cy="6329238"/>
          </a:xfrm>
          <a:prstGeom prst="rect">
            <a:avLst/>
          </a:prstGeom>
          <a:noFill/>
          <a:ln w="9525">
            <a:noFill/>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61.png"/>
          <p:cNvPicPr>
            <a:picLocks noGrp="1" noChangeAspect="1"/>
          </p:cNvPicPr>
          <p:nvPr/>
        </p:nvPicPr>
        <p:blipFill>
          <a:blip r:embed="rId2"/>
          <a:stretch>
            <a:fillRect/>
          </a:stretch>
        </p:blipFill>
        <p:spPr bwMode="auto">
          <a:xfrm>
            <a:off x="818983" y="254441"/>
            <a:ext cx="10050449" cy="6297433"/>
          </a:xfrm>
          <a:prstGeom prst="rect">
            <a:avLst/>
          </a:prstGeom>
          <a:noFill/>
          <a:ln w="9525">
            <a:noFill/>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66.png"/>
          <p:cNvPicPr>
            <a:picLocks noGrp="1" noChangeAspect="1"/>
          </p:cNvPicPr>
          <p:nvPr/>
        </p:nvPicPr>
        <p:blipFill>
          <a:blip r:embed="rId2"/>
          <a:stretch>
            <a:fillRect/>
          </a:stretch>
        </p:blipFill>
        <p:spPr bwMode="auto">
          <a:xfrm>
            <a:off x="858741" y="357809"/>
            <a:ext cx="9780104" cy="6233822"/>
          </a:xfrm>
          <a:prstGeom prst="rect">
            <a:avLst/>
          </a:prstGeom>
          <a:noFill/>
          <a:ln w="9525">
            <a:noFill/>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67.png"/>
          <p:cNvPicPr>
            <a:picLocks noGrp="1" noChangeAspect="1"/>
          </p:cNvPicPr>
          <p:nvPr/>
        </p:nvPicPr>
        <p:blipFill>
          <a:blip r:embed="rId2"/>
          <a:stretch>
            <a:fillRect/>
          </a:stretch>
        </p:blipFill>
        <p:spPr bwMode="auto">
          <a:xfrm>
            <a:off x="946205" y="516835"/>
            <a:ext cx="9788056" cy="6138407"/>
          </a:xfrm>
          <a:prstGeom prst="rect">
            <a:avLst/>
          </a:prstGeom>
          <a:noFill/>
          <a:ln w="9525">
            <a:noFill/>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68.png"/>
          <p:cNvPicPr>
            <a:picLocks noGrp="1" noChangeAspect="1"/>
          </p:cNvPicPr>
          <p:nvPr/>
        </p:nvPicPr>
        <p:blipFill>
          <a:blip r:embed="rId2"/>
          <a:stretch>
            <a:fillRect/>
          </a:stretch>
        </p:blipFill>
        <p:spPr bwMode="auto">
          <a:xfrm>
            <a:off x="1637969" y="755373"/>
            <a:ext cx="9008828" cy="5844209"/>
          </a:xfrm>
          <a:prstGeom prst="rect">
            <a:avLst/>
          </a:prstGeom>
          <a:noFill/>
          <a:ln w="9525">
            <a:noFill/>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A58316-E535-6B17-2B6E-F22A97005F31}"/>
              </a:ext>
            </a:extLst>
          </p:cNvPr>
          <p:cNvSpPr>
            <a:spLocks noGrp="1"/>
          </p:cNvSpPr>
          <p:nvPr>
            <p:ph type="ctrTitle"/>
          </p:nvPr>
        </p:nvSpPr>
        <p:spPr/>
        <p:txBody>
          <a:bodyPr/>
          <a:lstStyle/>
          <a:p>
            <a:r>
              <a:rPr lang="en-US" dirty="0"/>
              <a:t>OPERATIVE SPECIMENS </a:t>
            </a:r>
            <a:endParaRPr lang="el-GR" dirty="0"/>
          </a:p>
        </p:txBody>
      </p:sp>
      <p:sp>
        <p:nvSpPr>
          <p:cNvPr id="3" name="Υπότιτλος 2">
            <a:extLst>
              <a:ext uri="{FF2B5EF4-FFF2-40B4-BE49-F238E27FC236}">
                <a16:creationId xmlns:a16="http://schemas.microsoft.com/office/drawing/2014/main" id="{41C73C02-976A-DF18-744E-B889290B4D5B}"/>
              </a:ext>
            </a:extLst>
          </p:cNvPr>
          <p:cNvSpPr>
            <a:spLocks noGrp="1"/>
          </p:cNvSpPr>
          <p:nvPr>
            <p:ph type="subTitle" idx="1"/>
          </p:nvPr>
        </p:nvSpPr>
        <p:spPr/>
        <p:txBody>
          <a:bodyPr/>
          <a:lstStyle/>
          <a:p>
            <a:endParaRPr lang="el-GR"/>
          </a:p>
        </p:txBody>
      </p:sp>
    </p:spTree>
    <p:extLst>
      <p:ext uri="{BB962C8B-B14F-4D97-AF65-F5344CB8AC3E}">
        <p14:creationId xmlns:p14="http://schemas.microsoft.com/office/powerpoint/2010/main" val="8725665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792D728-D9C5-712C-74DC-C1340F13AA6C}"/>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dirty="0">
                <a:solidFill>
                  <a:schemeClr val="bg1"/>
                </a:solidFill>
              </a:rPr>
              <a:t>LAPAROTOMY</a:t>
            </a:r>
          </a:p>
        </p:txBody>
      </p:sp>
      <p:pic>
        <p:nvPicPr>
          <p:cNvPr id="4" name="Θέση περιεχομένου 3">
            <a:extLst>
              <a:ext uri="{FF2B5EF4-FFF2-40B4-BE49-F238E27FC236}">
                <a16:creationId xmlns:a16="http://schemas.microsoft.com/office/drawing/2014/main" id="{BFF1E2ED-FC1E-6373-6E57-D4E8D253BCB6}"/>
              </a:ext>
            </a:extLst>
          </p:cNvPr>
          <p:cNvPicPr>
            <a:picLocks noGrp="1" noChangeAspect="1"/>
          </p:cNvPicPr>
          <p:nvPr>
            <p:ph idx="1"/>
          </p:nvPr>
        </p:nvPicPr>
        <p:blipFill>
          <a:blip r:embed="rId2"/>
          <a:stretch>
            <a:fillRect/>
          </a:stretch>
        </p:blipFill>
        <p:spPr>
          <a:xfrm>
            <a:off x="5675844" y="185546"/>
            <a:ext cx="4975943" cy="6486908"/>
          </a:xfrm>
          <a:prstGeom prst="rect">
            <a:avLst/>
          </a:prstGeom>
        </p:spPr>
      </p:pic>
    </p:spTree>
    <p:extLst>
      <p:ext uri="{BB962C8B-B14F-4D97-AF65-F5344CB8AC3E}">
        <p14:creationId xmlns:p14="http://schemas.microsoft.com/office/powerpoint/2010/main" val="12294888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FA5EEE0-AFA5-9F93-5FD5-DA07461E3C86}"/>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RIGHT COLECTOMY</a:t>
            </a:r>
          </a:p>
        </p:txBody>
      </p:sp>
      <p:pic>
        <p:nvPicPr>
          <p:cNvPr id="5" name="Θέση περιεχομένου 4" descr="Εικόνα που περιέχει κόκκινο, εσωτερικός χώρος&#10;&#10;Περιγραφή που δημιουργήθηκε αυτόματα">
            <a:extLst>
              <a:ext uri="{FF2B5EF4-FFF2-40B4-BE49-F238E27FC236}">
                <a16:creationId xmlns:a16="http://schemas.microsoft.com/office/drawing/2014/main" id="{70A0027D-73FA-BDB3-94FF-1E9CB4A714AD}"/>
              </a:ext>
            </a:extLst>
          </p:cNvPr>
          <p:cNvPicPr>
            <a:picLocks noGrp="1" noChangeAspect="1"/>
          </p:cNvPicPr>
          <p:nvPr>
            <p:ph idx="1"/>
          </p:nvPr>
        </p:nvPicPr>
        <p:blipFill>
          <a:blip r:embed="rId2"/>
          <a:stretch>
            <a:fillRect/>
          </a:stretch>
        </p:blipFill>
        <p:spPr>
          <a:xfrm rot="5400000">
            <a:off x="5140096" y="684827"/>
            <a:ext cx="6033094" cy="5943600"/>
          </a:xfrm>
          <a:prstGeom prst="rect">
            <a:avLst/>
          </a:prstGeom>
        </p:spPr>
      </p:pic>
    </p:spTree>
    <p:extLst>
      <p:ext uri="{BB962C8B-B14F-4D97-AF65-F5344CB8AC3E}">
        <p14:creationId xmlns:p14="http://schemas.microsoft.com/office/powerpoint/2010/main" val="15556550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FB7ECF-8968-92EB-F5DF-D42C6FD6FF52}"/>
              </a:ext>
            </a:extLst>
          </p:cNvPr>
          <p:cNvSpPr>
            <a:spLocks noGrp="1"/>
          </p:cNvSpPr>
          <p:nvPr>
            <p:ph type="title"/>
          </p:nvPr>
        </p:nvSpPr>
        <p:spPr/>
        <p:txBody>
          <a:bodyPr/>
          <a:lstStyle/>
          <a:p>
            <a:endParaRPr lang="el-GR"/>
          </a:p>
        </p:txBody>
      </p:sp>
      <p:pic>
        <p:nvPicPr>
          <p:cNvPr id="5" name="Θέση περιεχομένου 4" descr="Εικόνα που περιέχει ψήσιμο, κρέας γαλοπούλας, σάρκα, κρέας&#10;&#10;Περιγραφή που δημιουργήθηκε αυτόματα">
            <a:extLst>
              <a:ext uri="{FF2B5EF4-FFF2-40B4-BE49-F238E27FC236}">
                <a16:creationId xmlns:a16="http://schemas.microsoft.com/office/drawing/2014/main" id="{16E5B0D5-7460-0F4B-428F-0A1B06413FAF}"/>
              </a:ext>
            </a:extLst>
          </p:cNvPr>
          <p:cNvPicPr>
            <a:picLocks noGrp="1" noChangeAspect="1"/>
          </p:cNvPicPr>
          <p:nvPr>
            <p:ph idx="1"/>
          </p:nvPr>
        </p:nvPicPr>
        <p:blipFill>
          <a:blip r:embed="rId2"/>
          <a:stretch>
            <a:fillRect/>
          </a:stretch>
        </p:blipFill>
        <p:spPr>
          <a:xfrm rot="5400000">
            <a:off x="3245402" y="627861"/>
            <a:ext cx="5523656" cy="6002766"/>
          </a:xfrm>
        </p:spPr>
      </p:pic>
    </p:spTree>
    <p:extLst>
      <p:ext uri="{BB962C8B-B14F-4D97-AF65-F5344CB8AC3E}">
        <p14:creationId xmlns:p14="http://schemas.microsoft.com/office/powerpoint/2010/main" val="3506389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EDD5DB-620C-12D1-DF04-D1EF93BF80BE}"/>
              </a:ext>
            </a:extLst>
          </p:cNvPr>
          <p:cNvSpPr>
            <a:spLocks noGrp="1"/>
          </p:cNvSpPr>
          <p:nvPr>
            <p:ph type="title"/>
          </p:nvPr>
        </p:nvSpPr>
        <p:spPr/>
        <p:txBody>
          <a:bodyPr/>
          <a:lstStyle/>
          <a:p>
            <a:r>
              <a:rPr lang="en-US" dirty="0"/>
              <a:t>COLONIC VENOUS DRAINAGE</a:t>
            </a:r>
            <a:endParaRPr lang="el-GR" dirty="0"/>
          </a:p>
        </p:txBody>
      </p:sp>
      <p:sp>
        <p:nvSpPr>
          <p:cNvPr id="3" name="Θέση περιεχομένου 2">
            <a:extLst>
              <a:ext uri="{FF2B5EF4-FFF2-40B4-BE49-F238E27FC236}">
                <a16:creationId xmlns:a16="http://schemas.microsoft.com/office/drawing/2014/main" id="{21584767-F008-CD62-3690-AF0709D113A0}"/>
              </a:ext>
            </a:extLst>
          </p:cNvPr>
          <p:cNvSpPr>
            <a:spLocks noGrp="1"/>
          </p:cNvSpPr>
          <p:nvPr>
            <p:ph idx="1"/>
          </p:nvPr>
        </p:nvSpPr>
        <p:spPr>
          <a:xfrm>
            <a:off x="2231136" y="2638044"/>
            <a:ext cx="7729728" cy="3858172"/>
          </a:xfrm>
        </p:spPr>
        <p:txBody>
          <a:bodyPr>
            <a:normAutofit lnSpcReduction="10000"/>
          </a:bodyPr>
          <a:lstStyle/>
          <a:p>
            <a:r>
              <a:rPr lang="en-US" dirty="0">
                <a:effectLst/>
              </a:rPr>
              <a:t>Veins of the colon (Fig. 18-20) follow the arteries. On the right (the cecum, ascending colon, and right transverse colon), the veins join to form the superior mesenteric vein. Veins of the hepatic flexure and the right portion of the transverse colon enter the gastroepiploic vein or the anterior superior pancreaticoduodenal vein. </a:t>
            </a:r>
            <a:r>
              <a:rPr lang="en-US" dirty="0" err="1">
                <a:effectLst/>
              </a:rPr>
              <a:t>Voiglio</a:t>
            </a:r>
            <a:r>
              <a:rPr lang="en-US" dirty="0">
                <a:effectLst/>
              </a:rPr>
              <a:t> et al.</a:t>
            </a:r>
            <a:r>
              <a:rPr lang="en-US" baseline="30000" dirty="0">
                <a:effectLst/>
              </a:rPr>
              <a:t>43</a:t>
            </a:r>
            <a:r>
              <a:rPr lang="en-US" dirty="0">
                <a:effectLst/>
              </a:rPr>
              <a:t> studied and defined the gastrocolic vein and reported two cases of avulsion secondary to abdominal trauma. It is present in 70% of patients, it is short (less than 25 mm), and its </a:t>
            </a:r>
            <a:r>
              <a:rPr lang="en-US" dirty="0" err="1">
                <a:effectLst/>
              </a:rPr>
              <a:t>calibre</a:t>
            </a:r>
            <a:r>
              <a:rPr lang="en-US" dirty="0">
                <a:effectLst/>
              </a:rPr>
              <a:t> ranges from 3 mm to 10 mm. It is located at the anterior surface of the head of the pancreas and beneath the root of the transverse mesocolon as a confluence between the right gastroepiploic and right upper colic veins. The above authors emphasize the surgical importance of this vein during surgery of the pancreas, in portal hypertension, and in abdominal trauma. Drainage from the left portion of the transverse colon enters the superior mesenteric vein. The superior rectal vein drains the descending and sigmoid colons; it passes upward to form the inferior mesenteric vein.</a:t>
            </a:r>
          </a:p>
          <a:p>
            <a:endParaRPr lang="el-GR" dirty="0"/>
          </a:p>
        </p:txBody>
      </p:sp>
    </p:spTree>
    <p:extLst>
      <p:ext uri="{BB962C8B-B14F-4D97-AF65-F5344CB8AC3E}">
        <p14:creationId xmlns:p14="http://schemas.microsoft.com/office/powerpoint/2010/main" val="37256519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2445D25-B36D-F5AD-3F1A-27699B7E83E1}"/>
              </a:ext>
            </a:extLst>
          </p:cNvPr>
          <p:cNvSpPr>
            <a:spLocks noGrp="1"/>
          </p:cNvSpPr>
          <p:nvPr>
            <p:ph type="title"/>
          </p:nvPr>
        </p:nvSpPr>
        <p:spPr>
          <a:xfrm>
            <a:off x="643468" y="820010"/>
            <a:ext cx="2430472" cy="2438756"/>
          </a:xfrm>
          <a:noFill/>
          <a:ln>
            <a:solidFill>
              <a:schemeClr val="bg1"/>
            </a:solidFill>
          </a:ln>
        </p:spPr>
        <p:txBody>
          <a:bodyPr vert="horz" lIns="274320" tIns="182880" rIns="274320" bIns="182880" rtlCol="0" anchor="ctr" anchorCtr="1">
            <a:normAutofit fontScale="90000"/>
          </a:bodyPr>
          <a:lstStyle/>
          <a:p>
            <a:r>
              <a:rPr lang="en-US" sz="3800" dirty="0">
                <a:solidFill>
                  <a:schemeClr val="bg1"/>
                </a:solidFill>
              </a:rPr>
              <a:t>SUBTOTAL COLECTOMY</a:t>
            </a:r>
          </a:p>
        </p:txBody>
      </p:sp>
      <p:pic>
        <p:nvPicPr>
          <p:cNvPr id="4" name="Θέση περιεχομένου 3">
            <a:extLst>
              <a:ext uri="{FF2B5EF4-FFF2-40B4-BE49-F238E27FC236}">
                <a16:creationId xmlns:a16="http://schemas.microsoft.com/office/drawing/2014/main" id="{372E6642-BEC1-128F-81AF-16D99132E385}"/>
              </a:ext>
            </a:extLst>
          </p:cNvPr>
          <p:cNvPicPr>
            <a:picLocks noGrp="1" noChangeAspect="1"/>
          </p:cNvPicPr>
          <p:nvPr>
            <p:ph idx="1"/>
          </p:nvPr>
        </p:nvPicPr>
        <p:blipFill>
          <a:blip r:embed="rId2"/>
          <a:stretch>
            <a:fillRect/>
          </a:stretch>
        </p:blipFill>
        <p:spPr>
          <a:xfrm>
            <a:off x="5562517" y="555918"/>
            <a:ext cx="5721261" cy="6049163"/>
          </a:xfrm>
          <a:prstGeom prst="rect">
            <a:avLst/>
          </a:prstGeom>
        </p:spPr>
      </p:pic>
    </p:spTree>
    <p:extLst>
      <p:ext uri="{BB962C8B-B14F-4D97-AF65-F5344CB8AC3E}">
        <p14:creationId xmlns:p14="http://schemas.microsoft.com/office/powerpoint/2010/main" val="2916845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3229B5-C334-CAEE-33AD-F10AB6EDE591}"/>
              </a:ext>
            </a:extLst>
          </p:cNvPr>
          <p:cNvSpPr>
            <a:spLocks noGrp="1"/>
          </p:cNvSpPr>
          <p:nvPr>
            <p:ph type="title"/>
          </p:nvPr>
        </p:nvSpPr>
        <p:spPr/>
        <p:txBody>
          <a:bodyPr/>
          <a:lstStyle/>
          <a:p>
            <a:endParaRPr lang="el-GR"/>
          </a:p>
        </p:txBody>
      </p:sp>
      <p:pic>
        <p:nvPicPr>
          <p:cNvPr id="5" name="Θέση περιεχομένου 4" descr="Εικόνα που περιέχει κρέας, φαγητό, εσωτερικός χώρος&#10;&#10;Περιγραφή που δημιουργήθηκε αυτόματα">
            <a:extLst>
              <a:ext uri="{FF2B5EF4-FFF2-40B4-BE49-F238E27FC236}">
                <a16:creationId xmlns:a16="http://schemas.microsoft.com/office/drawing/2014/main" id="{40296C08-C82E-B0B1-6436-03B297AC9D59}"/>
              </a:ext>
            </a:extLst>
          </p:cNvPr>
          <p:cNvPicPr>
            <a:picLocks noGrp="1" noChangeAspect="1"/>
          </p:cNvPicPr>
          <p:nvPr>
            <p:ph idx="1"/>
          </p:nvPr>
        </p:nvPicPr>
        <p:blipFill>
          <a:blip r:embed="rId2"/>
          <a:stretch>
            <a:fillRect/>
          </a:stretch>
        </p:blipFill>
        <p:spPr>
          <a:xfrm rot="5400000">
            <a:off x="330536" y="936894"/>
            <a:ext cx="6303523" cy="5227403"/>
          </a:xfrm>
        </p:spPr>
      </p:pic>
      <p:pic>
        <p:nvPicPr>
          <p:cNvPr id="7" name="Εικόνα 6" descr="Εικόνα που περιέχει άτομο, ιατρικό, ιατρική διαδικασία, ασθενής&#10;&#10;Περιγραφή που δημιουργήθηκε αυτόματα">
            <a:extLst>
              <a:ext uri="{FF2B5EF4-FFF2-40B4-BE49-F238E27FC236}">
                <a16:creationId xmlns:a16="http://schemas.microsoft.com/office/drawing/2014/main" id="{94F8AD8E-D015-05E3-9E85-685FA8F04A8B}"/>
              </a:ext>
            </a:extLst>
          </p:cNvPr>
          <p:cNvPicPr>
            <a:picLocks noChangeAspect="1"/>
          </p:cNvPicPr>
          <p:nvPr/>
        </p:nvPicPr>
        <p:blipFill>
          <a:blip r:embed="rId3"/>
          <a:stretch>
            <a:fillRect/>
          </a:stretch>
        </p:blipFill>
        <p:spPr>
          <a:xfrm>
            <a:off x="6179901" y="0"/>
            <a:ext cx="5143500" cy="6858000"/>
          </a:xfrm>
          <a:prstGeom prst="rect">
            <a:avLst/>
          </a:prstGeom>
        </p:spPr>
      </p:pic>
    </p:spTree>
    <p:extLst>
      <p:ext uri="{BB962C8B-B14F-4D97-AF65-F5344CB8AC3E}">
        <p14:creationId xmlns:p14="http://schemas.microsoft.com/office/powerpoint/2010/main" val="30245402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1FA15-4F66-5591-CFF2-9F14346127E3}"/>
              </a:ext>
            </a:extLst>
          </p:cNvPr>
          <p:cNvSpPr>
            <a:spLocks noGrp="1"/>
          </p:cNvSpPr>
          <p:nvPr>
            <p:ph type="title"/>
          </p:nvPr>
        </p:nvSpPr>
        <p:spPr/>
        <p:txBody>
          <a:bodyPr/>
          <a:lstStyle/>
          <a:p>
            <a:endParaRPr lang="el-GR"/>
          </a:p>
        </p:txBody>
      </p:sp>
      <p:pic>
        <p:nvPicPr>
          <p:cNvPr id="5" name="Θέση περιεχομένου 4" descr="Εικόνα που περιέχει φαγητό, εσωτερικός χώρος, τηγανιτές φτερούγες κοτόπουλο&#10;&#10;Περιγραφή που δημιουργήθηκε αυτόματα">
            <a:extLst>
              <a:ext uri="{FF2B5EF4-FFF2-40B4-BE49-F238E27FC236}">
                <a16:creationId xmlns:a16="http://schemas.microsoft.com/office/drawing/2014/main" id="{209125D4-5AB0-374C-30FE-4191440E057B}"/>
              </a:ext>
            </a:extLst>
          </p:cNvPr>
          <p:cNvPicPr>
            <a:picLocks noGrp="1" noChangeAspect="1"/>
          </p:cNvPicPr>
          <p:nvPr>
            <p:ph idx="1"/>
          </p:nvPr>
        </p:nvPicPr>
        <p:blipFill>
          <a:blip r:embed="rId2"/>
          <a:stretch>
            <a:fillRect/>
          </a:stretch>
        </p:blipFill>
        <p:spPr>
          <a:xfrm rot="5400000">
            <a:off x="-235087" y="458821"/>
            <a:ext cx="6566170" cy="6096000"/>
          </a:xfrm>
        </p:spPr>
      </p:pic>
      <p:pic>
        <p:nvPicPr>
          <p:cNvPr id="7" name="Εικόνα 6" descr="Εικόνα που περιέχει φαγητό, κόκκινο&#10;&#10;Περιγραφή που δημιουργήθηκε αυτόματα">
            <a:extLst>
              <a:ext uri="{FF2B5EF4-FFF2-40B4-BE49-F238E27FC236}">
                <a16:creationId xmlns:a16="http://schemas.microsoft.com/office/drawing/2014/main" id="{329A33EA-0013-7EFE-8F21-86DA8732F28D}"/>
              </a:ext>
            </a:extLst>
          </p:cNvPr>
          <p:cNvPicPr>
            <a:picLocks noChangeAspect="1"/>
          </p:cNvPicPr>
          <p:nvPr/>
        </p:nvPicPr>
        <p:blipFill>
          <a:blip r:embed="rId3"/>
          <a:stretch>
            <a:fillRect/>
          </a:stretch>
        </p:blipFill>
        <p:spPr>
          <a:xfrm rot="5400000">
            <a:off x="5283741" y="935071"/>
            <a:ext cx="6566170" cy="5143500"/>
          </a:xfrm>
          <a:prstGeom prst="rect">
            <a:avLst/>
          </a:prstGeom>
        </p:spPr>
      </p:pic>
    </p:spTree>
    <p:extLst>
      <p:ext uri="{BB962C8B-B14F-4D97-AF65-F5344CB8AC3E}">
        <p14:creationId xmlns:p14="http://schemas.microsoft.com/office/powerpoint/2010/main" val="22673702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0E5EB5-A540-0820-9102-807012AF0F81}"/>
              </a:ext>
            </a:extLst>
          </p:cNvPr>
          <p:cNvSpPr>
            <a:spLocks noGrp="1"/>
          </p:cNvSpPr>
          <p:nvPr>
            <p:ph type="title"/>
          </p:nvPr>
        </p:nvSpPr>
        <p:spPr/>
        <p:txBody>
          <a:bodyPr/>
          <a:lstStyle/>
          <a:p>
            <a:endParaRPr lang="el-GR"/>
          </a:p>
        </p:txBody>
      </p:sp>
      <p:pic>
        <p:nvPicPr>
          <p:cNvPr id="5" name="Θέση περιεχομένου 4" descr="Εικόνα που περιέχει δωμάτιο, άτομο, σκηνή, ιατρικός εξοπλισμός&#10;&#10;Περιγραφή που δημιουργήθηκε αυτόματα">
            <a:extLst>
              <a:ext uri="{FF2B5EF4-FFF2-40B4-BE49-F238E27FC236}">
                <a16:creationId xmlns:a16="http://schemas.microsoft.com/office/drawing/2014/main" id="{32930159-C599-35D1-C476-71B0E2CCC2AD}"/>
              </a:ext>
            </a:extLst>
          </p:cNvPr>
          <p:cNvPicPr>
            <a:picLocks noGrp="1" noChangeAspect="1"/>
          </p:cNvPicPr>
          <p:nvPr>
            <p:ph idx="1"/>
          </p:nvPr>
        </p:nvPicPr>
        <p:blipFill>
          <a:blip r:embed="rId2"/>
          <a:stretch>
            <a:fillRect/>
          </a:stretch>
        </p:blipFill>
        <p:spPr>
          <a:xfrm rot="5400000">
            <a:off x="-96277" y="665723"/>
            <a:ext cx="6719582" cy="5664976"/>
          </a:xfrm>
        </p:spPr>
      </p:pic>
      <p:pic>
        <p:nvPicPr>
          <p:cNvPr id="7" name="Εικόνα 6" descr="Εικόνα που περιέχει σκηνή, δωμάτιο, ιατρικός εξοπλισμός, ιατρικό&#10;&#10;Περιγραφή που δημιουργήθηκε αυτόματα">
            <a:extLst>
              <a:ext uri="{FF2B5EF4-FFF2-40B4-BE49-F238E27FC236}">
                <a16:creationId xmlns:a16="http://schemas.microsoft.com/office/drawing/2014/main" id="{0FFD3ACC-F2DD-1B0F-C463-F01FE75003D4}"/>
              </a:ext>
            </a:extLst>
          </p:cNvPr>
          <p:cNvPicPr>
            <a:picLocks noChangeAspect="1"/>
          </p:cNvPicPr>
          <p:nvPr/>
        </p:nvPicPr>
        <p:blipFill>
          <a:blip r:embed="rId3"/>
          <a:stretch>
            <a:fillRect/>
          </a:stretch>
        </p:blipFill>
        <p:spPr>
          <a:xfrm rot="5400000">
            <a:off x="5238750" y="857250"/>
            <a:ext cx="6858000" cy="5143500"/>
          </a:xfrm>
          <a:prstGeom prst="rect">
            <a:avLst/>
          </a:prstGeom>
        </p:spPr>
      </p:pic>
    </p:spTree>
    <p:extLst>
      <p:ext uri="{BB962C8B-B14F-4D97-AF65-F5344CB8AC3E}">
        <p14:creationId xmlns:p14="http://schemas.microsoft.com/office/powerpoint/2010/main" val="5383959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D34F94C-26AB-04BA-E760-B985ECEFFF0D}"/>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APPENDICECTOMY</a:t>
            </a:r>
          </a:p>
        </p:txBody>
      </p:sp>
      <p:pic>
        <p:nvPicPr>
          <p:cNvPr id="5" name="Θέση περιεχομένου 4" descr="Εικόνα που περιέχει κείμενο, εσωτερικός χώρος, ματζέντα&#10;&#10;Περιγραφή που δημιουργήθηκε αυτόματα">
            <a:extLst>
              <a:ext uri="{FF2B5EF4-FFF2-40B4-BE49-F238E27FC236}">
                <a16:creationId xmlns:a16="http://schemas.microsoft.com/office/drawing/2014/main" id="{7F21227A-C9A6-6B09-3F9E-7D32D4FDE100}"/>
              </a:ext>
            </a:extLst>
          </p:cNvPr>
          <p:cNvPicPr>
            <a:picLocks noGrp="1" noChangeAspect="1"/>
          </p:cNvPicPr>
          <p:nvPr>
            <p:ph idx="1"/>
          </p:nvPr>
        </p:nvPicPr>
        <p:blipFill>
          <a:blip r:embed="rId2"/>
          <a:stretch>
            <a:fillRect/>
          </a:stretch>
        </p:blipFill>
        <p:spPr>
          <a:xfrm rot="5400000">
            <a:off x="5791581" y="1297972"/>
            <a:ext cx="5263134" cy="3947350"/>
          </a:xfrm>
          <a:prstGeom prst="rect">
            <a:avLst/>
          </a:prstGeom>
        </p:spPr>
      </p:pic>
    </p:spTree>
    <p:extLst>
      <p:ext uri="{BB962C8B-B14F-4D97-AF65-F5344CB8AC3E}">
        <p14:creationId xmlns:p14="http://schemas.microsoft.com/office/powerpoint/2010/main" val="8518691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B3D2557-ED72-C16B-5497-170AB7C181D0}"/>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dirty="0">
                <a:solidFill>
                  <a:schemeClr val="bg1"/>
                </a:solidFill>
              </a:rPr>
              <a:t>LAPAROSCOPY</a:t>
            </a:r>
          </a:p>
        </p:txBody>
      </p:sp>
      <p:pic>
        <p:nvPicPr>
          <p:cNvPr id="5" name="Θέση περιεχομένου 4" descr="Εικόνα που περιέχει κείμενο, εσωτερικός χώρος, συσκευή προβολής, υπολογιστής&#10;&#10;Περιγραφή που δημιουργήθηκε αυτόματα">
            <a:extLst>
              <a:ext uri="{FF2B5EF4-FFF2-40B4-BE49-F238E27FC236}">
                <a16:creationId xmlns:a16="http://schemas.microsoft.com/office/drawing/2014/main" id="{A86411FA-7BAD-673D-D967-E421C38FC2EE}"/>
              </a:ext>
            </a:extLst>
          </p:cNvPr>
          <p:cNvPicPr>
            <a:picLocks noGrp="1" noChangeAspect="1"/>
          </p:cNvPicPr>
          <p:nvPr>
            <p:ph idx="1"/>
          </p:nvPr>
        </p:nvPicPr>
        <p:blipFill>
          <a:blip r:embed="rId2"/>
          <a:stretch>
            <a:fillRect/>
          </a:stretch>
        </p:blipFill>
        <p:spPr>
          <a:xfrm rot="5400000">
            <a:off x="5427748" y="379379"/>
            <a:ext cx="5990799" cy="6099242"/>
          </a:xfrm>
          <a:prstGeom prst="rect">
            <a:avLst/>
          </a:prstGeom>
        </p:spPr>
      </p:pic>
    </p:spTree>
    <p:extLst>
      <p:ext uri="{BB962C8B-B14F-4D97-AF65-F5344CB8AC3E}">
        <p14:creationId xmlns:p14="http://schemas.microsoft.com/office/powerpoint/2010/main" val="40767499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κείμενο, συσκευή προβολής, πολυμέσα, υπολογιστής&#10;&#10;Περιγραφή που δημιουργήθηκε αυτόματα">
            <a:extLst>
              <a:ext uri="{FF2B5EF4-FFF2-40B4-BE49-F238E27FC236}">
                <a16:creationId xmlns:a16="http://schemas.microsoft.com/office/drawing/2014/main" id="{DBE27EEB-1E5B-9E67-8143-221FEBF96009}"/>
              </a:ext>
            </a:extLst>
          </p:cNvPr>
          <p:cNvPicPr>
            <a:picLocks noGrp="1" noChangeAspect="1"/>
          </p:cNvPicPr>
          <p:nvPr>
            <p:ph idx="1"/>
          </p:nvPr>
        </p:nvPicPr>
        <p:blipFill>
          <a:blip r:embed="rId2"/>
          <a:stretch>
            <a:fillRect/>
          </a:stretch>
        </p:blipFill>
        <p:spPr>
          <a:xfrm rot="5400000">
            <a:off x="4545013" y="3026172"/>
            <a:ext cx="3101975" cy="2326481"/>
          </a:xfrm>
        </p:spPr>
      </p:pic>
      <p:pic>
        <p:nvPicPr>
          <p:cNvPr id="7" name="Εικόνα 6" descr="Εικόνα που περιέχει φαγητό, κόκκινο&#10;&#10;Περιγραφή που δημιουργήθηκε αυτόματα">
            <a:extLst>
              <a:ext uri="{FF2B5EF4-FFF2-40B4-BE49-F238E27FC236}">
                <a16:creationId xmlns:a16="http://schemas.microsoft.com/office/drawing/2014/main" id="{45006E65-D0F3-7381-B77C-FCFCB15743A1}"/>
              </a:ext>
            </a:extLst>
          </p:cNvPr>
          <p:cNvPicPr>
            <a:picLocks noChangeAspect="1"/>
          </p:cNvPicPr>
          <p:nvPr/>
        </p:nvPicPr>
        <p:blipFill>
          <a:blip r:embed="rId3"/>
          <a:stretch>
            <a:fillRect/>
          </a:stretch>
        </p:blipFill>
        <p:spPr>
          <a:xfrm rot="5400000">
            <a:off x="3024396" y="245413"/>
            <a:ext cx="6341165" cy="6216101"/>
          </a:xfrm>
          <a:prstGeom prst="rect">
            <a:avLst/>
          </a:prstGeom>
        </p:spPr>
      </p:pic>
    </p:spTree>
    <p:extLst>
      <p:ext uri="{BB962C8B-B14F-4D97-AF65-F5344CB8AC3E}">
        <p14:creationId xmlns:p14="http://schemas.microsoft.com/office/powerpoint/2010/main" val="1361980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25A0E3-37C5-0E3D-390F-75F6FE599A10}"/>
              </a:ext>
            </a:extLst>
          </p:cNvPr>
          <p:cNvSpPr>
            <a:spLocks noGrp="1"/>
          </p:cNvSpPr>
          <p:nvPr>
            <p:ph type="title"/>
          </p:nvPr>
        </p:nvSpPr>
        <p:spPr>
          <a:xfrm>
            <a:off x="7183553" y="2958102"/>
            <a:ext cx="4797453" cy="941796"/>
          </a:xfrm>
        </p:spPr>
        <p:txBody>
          <a:bodyPr vert="horz" wrap="square" lIns="182880" tIns="182880" rIns="182880" bIns="182880" rtlCol="0" anchor="ctr" anchorCtr="1">
            <a:normAutofit/>
          </a:bodyPr>
          <a:lstStyle/>
          <a:p>
            <a:r>
              <a:rPr lang="en-US" sz="2800" kern="1200" cap="all" spc="200" baseline="0" dirty="0">
                <a:solidFill>
                  <a:srgbClr val="262626"/>
                </a:solidFill>
                <a:latin typeface="+mj-lt"/>
                <a:ea typeface="+mj-ea"/>
                <a:cs typeface="+mj-cs"/>
              </a:rPr>
              <a:t>VENOUS DRAINAGE</a:t>
            </a:r>
          </a:p>
        </p:txBody>
      </p:sp>
      <p:pic>
        <p:nvPicPr>
          <p:cNvPr id="4" name="Θέση περιεχομένου 3">
            <a:extLst>
              <a:ext uri="{FF2B5EF4-FFF2-40B4-BE49-F238E27FC236}">
                <a16:creationId xmlns:a16="http://schemas.microsoft.com/office/drawing/2014/main" id="{88A87257-E362-4B7F-EF19-3CDC07081227}"/>
              </a:ext>
            </a:extLst>
          </p:cNvPr>
          <p:cNvPicPr>
            <a:picLocks noGrp="1" noChangeAspect="1"/>
          </p:cNvPicPr>
          <p:nvPr>
            <p:ph idx="1"/>
          </p:nvPr>
        </p:nvPicPr>
        <p:blipFill rotWithShape="1">
          <a:blip r:embed="rId2"/>
          <a:srcRect l="7593" r="5296" b="1"/>
          <a:stretch/>
        </p:blipFill>
        <p:spPr>
          <a:xfrm>
            <a:off x="1" y="10"/>
            <a:ext cx="6973293" cy="6857990"/>
          </a:xfrm>
          <a:prstGeom prst="rect">
            <a:avLst/>
          </a:prstGeom>
        </p:spPr>
      </p:pic>
    </p:spTree>
    <p:extLst>
      <p:ext uri="{BB962C8B-B14F-4D97-AF65-F5344CB8AC3E}">
        <p14:creationId xmlns:p14="http://schemas.microsoft.com/office/powerpoint/2010/main" val="1800747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6E71A6-BE3A-220A-58CB-0163107C749A}"/>
              </a:ext>
            </a:extLst>
          </p:cNvPr>
          <p:cNvSpPr>
            <a:spLocks noGrp="1"/>
          </p:cNvSpPr>
          <p:nvPr>
            <p:ph type="title"/>
          </p:nvPr>
        </p:nvSpPr>
        <p:spPr/>
        <p:txBody>
          <a:bodyPr/>
          <a:lstStyle/>
          <a:p>
            <a:r>
              <a:rPr lang="en-US" dirty="0"/>
              <a:t>LYMPH DRAINAGE</a:t>
            </a:r>
            <a:endParaRPr lang="el-GR" dirty="0"/>
          </a:p>
        </p:txBody>
      </p:sp>
      <p:sp>
        <p:nvSpPr>
          <p:cNvPr id="3" name="Θέση περιεχομένου 2">
            <a:extLst>
              <a:ext uri="{FF2B5EF4-FFF2-40B4-BE49-F238E27FC236}">
                <a16:creationId xmlns:a16="http://schemas.microsoft.com/office/drawing/2014/main" id="{1EE62A6A-4BA0-9A32-EEA3-9C8CD0D7879E}"/>
              </a:ext>
            </a:extLst>
          </p:cNvPr>
          <p:cNvSpPr>
            <a:spLocks noGrp="1"/>
          </p:cNvSpPr>
          <p:nvPr>
            <p:ph idx="1"/>
          </p:nvPr>
        </p:nvSpPr>
        <p:spPr/>
        <p:txBody>
          <a:bodyPr/>
          <a:lstStyle/>
          <a:p>
            <a:r>
              <a:rPr lang="en-US" dirty="0">
                <a:effectLst/>
              </a:rPr>
              <a:t>Lymph nodes of the large intestine have been divided into four groups (Fig. 18-22): </a:t>
            </a:r>
            <a:r>
              <a:rPr lang="en-US" dirty="0" err="1">
                <a:effectLst/>
              </a:rPr>
              <a:t>epicolic</a:t>
            </a:r>
            <a:r>
              <a:rPr lang="en-US" dirty="0">
                <a:effectLst/>
              </a:rPr>
              <a:t> (under the serosa of the wall of the intestine); paracolic (on the marginal artery); intermediate (along the large arteries [superior and inferior mesenteric arteries]); and principal (at the root of the superior and inferior mesenteric arteries). This last group includes mesenteric root nodes (which also receive lymph from the small intestine), aortic nodes, and left lumbar nodes. The number of nodes of the large intestine is shown in Table 18-4.</a:t>
            </a:r>
          </a:p>
          <a:p>
            <a:endParaRPr lang="el-GR" dirty="0"/>
          </a:p>
        </p:txBody>
      </p:sp>
    </p:spTree>
    <p:extLst>
      <p:ext uri="{BB962C8B-B14F-4D97-AF65-F5344CB8AC3E}">
        <p14:creationId xmlns:p14="http://schemas.microsoft.com/office/powerpoint/2010/main" val="3607304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2DB23ED-F238-3307-2B31-475DB9CFA405}"/>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dirty="0">
                <a:solidFill>
                  <a:schemeClr val="bg1"/>
                </a:solidFill>
              </a:rPr>
              <a:t>LYMPH NODES OF THE COLON</a:t>
            </a:r>
          </a:p>
        </p:txBody>
      </p:sp>
      <p:pic>
        <p:nvPicPr>
          <p:cNvPr id="4" name="Θέση περιεχομένου 3">
            <a:extLst>
              <a:ext uri="{FF2B5EF4-FFF2-40B4-BE49-F238E27FC236}">
                <a16:creationId xmlns:a16="http://schemas.microsoft.com/office/drawing/2014/main" id="{07114276-4E94-E98D-B377-583C90CA759E}"/>
              </a:ext>
            </a:extLst>
          </p:cNvPr>
          <p:cNvPicPr>
            <a:picLocks noGrp="1" noChangeAspect="1"/>
          </p:cNvPicPr>
          <p:nvPr>
            <p:ph idx="1"/>
          </p:nvPr>
        </p:nvPicPr>
        <p:blipFill rotWithShape="1">
          <a:blip r:embed="rId2"/>
          <a:srcRect r="2" b="12886"/>
          <a:stretch/>
        </p:blipFill>
        <p:spPr>
          <a:xfrm>
            <a:off x="4654297" y="10"/>
            <a:ext cx="7537702" cy="6857989"/>
          </a:xfrm>
          <a:prstGeom prst="rect">
            <a:avLst/>
          </a:prstGeom>
        </p:spPr>
      </p:pic>
    </p:spTree>
    <p:extLst>
      <p:ext uri="{BB962C8B-B14F-4D97-AF65-F5344CB8AC3E}">
        <p14:creationId xmlns:p14="http://schemas.microsoft.com/office/powerpoint/2010/main" val="3205444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20284A-C8C4-ED7A-6CA9-92ADD296D536}"/>
              </a:ext>
            </a:extLst>
          </p:cNvPr>
          <p:cNvSpPr>
            <a:spLocks noGrp="1"/>
          </p:cNvSpPr>
          <p:nvPr>
            <p:ph type="title"/>
          </p:nvPr>
        </p:nvSpPr>
        <p:spPr/>
        <p:txBody>
          <a:bodyPr/>
          <a:lstStyle/>
          <a:p>
            <a:r>
              <a:rPr lang="en-US" dirty="0"/>
              <a:t>INNERVATION I</a:t>
            </a:r>
            <a:endParaRPr lang="el-GR" dirty="0"/>
          </a:p>
        </p:txBody>
      </p:sp>
      <p:sp>
        <p:nvSpPr>
          <p:cNvPr id="3" name="Θέση περιεχομένου 2">
            <a:extLst>
              <a:ext uri="{FF2B5EF4-FFF2-40B4-BE49-F238E27FC236}">
                <a16:creationId xmlns:a16="http://schemas.microsoft.com/office/drawing/2014/main" id="{A0F4BCC6-CA3F-A272-4883-76B4DEF92168}"/>
              </a:ext>
            </a:extLst>
          </p:cNvPr>
          <p:cNvSpPr>
            <a:spLocks noGrp="1"/>
          </p:cNvSpPr>
          <p:nvPr>
            <p:ph idx="1"/>
          </p:nvPr>
        </p:nvSpPr>
        <p:spPr/>
        <p:txBody>
          <a:bodyPr>
            <a:normAutofit lnSpcReduction="10000"/>
          </a:bodyPr>
          <a:lstStyle/>
          <a:p>
            <a:r>
              <a:rPr lang="en-US" dirty="0">
                <a:effectLst/>
              </a:rPr>
              <a:t>The sympathetic supply to the right colon originates from the lower six thoracic segments of the spinal cord. Preganglionic fibers pass through the sympathetic chain ganglia, then pass as thoracic splanchnic nerves to synapse in the celiac, aortic, and superior mesenteric plexuses. From the plexuses, postganglionic fibers pass with the arteries in the mesentery to the small intestine and the right colon.</a:t>
            </a:r>
          </a:p>
          <a:p>
            <a:r>
              <a:rPr lang="en-US" dirty="0">
                <a:effectLst/>
              </a:rPr>
              <a:t>On the left, preganglionic fibers arise from the first two (or three) lumbar segments of the cord, then travel as lumbar splanchnic nerves to the aortic plexus and the inferior mesenteric plexus. From ganglia in this diffuse plexus, postganglionic fibers follow branches of the inferior mesenteric artery to the left colon and the upper rectum.</a:t>
            </a:r>
          </a:p>
          <a:p>
            <a:endParaRPr lang="el-GR" dirty="0"/>
          </a:p>
        </p:txBody>
      </p:sp>
    </p:spTree>
    <p:extLst>
      <p:ext uri="{BB962C8B-B14F-4D97-AF65-F5344CB8AC3E}">
        <p14:creationId xmlns:p14="http://schemas.microsoft.com/office/powerpoint/2010/main" val="3421884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061259-5EA7-00D5-71A0-427968A50FC2}"/>
              </a:ext>
            </a:extLst>
          </p:cNvPr>
          <p:cNvSpPr>
            <a:spLocks noGrp="1"/>
          </p:cNvSpPr>
          <p:nvPr>
            <p:ph type="title"/>
          </p:nvPr>
        </p:nvSpPr>
        <p:spPr/>
        <p:txBody>
          <a:bodyPr/>
          <a:lstStyle/>
          <a:p>
            <a:r>
              <a:rPr lang="en-US" dirty="0"/>
              <a:t>INNERVATION II</a:t>
            </a:r>
            <a:endParaRPr lang="el-GR" dirty="0"/>
          </a:p>
        </p:txBody>
      </p:sp>
      <p:sp>
        <p:nvSpPr>
          <p:cNvPr id="3" name="Θέση περιεχομένου 2">
            <a:extLst>
              <a:ext uri="{FF2B5EF4-FFF2-40B4-BE49-F238E27FC236}">
                <a16:creationId xmlns:a16="http://schemas.microsoft.com/office/drawing/2014/main" id="{746F8A38-CDEB-C67A-7527-E89ECF71817A}"/>
              </a:ext>
            </a:extLst>
          </p:cNvPr>
          <p:cNvSpPr>
            <a:spLocks noGrp="1"/>
          </p:cNvSpPr>
          <p:nvPr>
            <p:ph idx="1"/>
          </p:nvPr>
        </p:nvSpPr>
        <p:spPr/>
        <p:txBody>
          <a:bodyPr/>
          <a:lstStyle/>
          <a:p>
            <a:r>
              <a:rPr lang="en-US" dirty="0">
                <a:effectLst/>
              </a:rPr>
              <a:t>Vagal fibers from the posterior trunk pass as the celiac division to and through the celiac ganglion without synapse. From the ganglion, preganglionic fibers pass on the superior mesenteric artery to the small intestine and the right colon, where they synapse with ganglion cells of the intramural plexuses.</a:t>
            </a:r>
          </a:p>
          <a:p>
            <a:r>
              <a:rPr lang="en-US" dirty="0">
                <a:effectLst/>
              </a:rPr>
              <a:t>The left colon receives parasympathetic fibers from pelvic splanchnic nerves, which arise from the 2nd, 3rd, and 4th sacral nerves. These fibers follow the course of the presacral nerve to reach the inferior mesenteric plexus. From this plexus, the preganglionic fibers follow the branches of the inferior mesenteric artery to the left colon and the upper rectum.</a:t>
            </a:r>
          </a:p>
          <a:p>
            <a:endParaRPr lang="el-GR" dirty="0"/>
          </a:p>
        </p:txBody>
      </p:sp>
    </p:spTree>
    <p:extLst>
      <p:ext uri="{BB962C8B-B14F-4D97-AF65-F5344CB8AC3E}">
        <p14:creationId xmlns:p14="http://schemas.microsoft.com/office/powerpoint/2010/main" val="193071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A61C023-A35C-1BBF-8ED3-700B36EFD89C}"/>
              </a:ext>
            </a:extLst>
          </p:cNvPr>
          <p:cNvPicPr>
            <a:picLocks noChangeAspect="1"/>
          </p:cNvPicPr>
          <p:nvPr/>
        </p:nvPicPr>
        <p:blipFill>
          <a:blip r:embed="rId2"/>
          <a:stretch>
            <a:fillRect/>
          </a:stretch>
        </p:blipFill>
        <p:spPr>
          <a:xfrm>
            <a:off x="1828800" y="443492"/>
            <a:ext cx="7654124" cy="5869844"/>
          </a:xfrm>
          <a:prstGeom prst="rect">
            <a:avLst/>
          </a:prstGeom>
        </p:spPr>
      </p:pic>
    </p:spTree>
    <p:extLst>
      <p:ext uri="{BB962C8B-B14F-4D97-AF65-F5344CB8AC3E}">
        <p14:creationId xmlns:p14="http://schemas.microsoft.com/office/powerpoint/2010/main" val="1217634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01CD5-3978-3ACC-338E-8C299D0C565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FF29E0C-C105-5D33-5533-206277462ED5}"/>
              </a:ext>
            </a:extLst>
          </p:cNvPr>
          <p:cNvSpPr>
            <a:spLocks noGrp="1"/>
          </p:cNvSpPr>
          <p:nvPr>
            <p:ph type="title"/>
          </p:nvPr>
        </p:nvSpPr>
        <p:spPr>
          <a:xfrm>
            <a:off x="804672" y="2404871"/>
            <a:ext cx="3044950" cy="2930453"/>
          </a:xfrm>
        </p:spPr>
        <p:txBody>
          <a:bodyPr vert="horz" lIns="274320" tIns="182880" rIns="274320" bIns="182880" rtlCol="0" anchor="ctr" anchorCtr="1">
            <a:normAutofit fontScale="90000"/>
          </a:bodyPr>
          <a:lstStyle/>
          <a:p>
            <a:r>
              <a:rPr lang="en-US" dirty="0"/>
              <a:t>Relative frequency of </a:t>
            </a:r>
            <a:r>
              <a:rPr lang="en-US" dirty="0" err="1"/>
              <a:t>aganglionic</a:t>
            </a:r>
            <a:r>
              <a:rPr lang="en-US" dirty="0"/>
              <a:t> segments by length of segment affected</a:t>
            </a:r>
          </a:p>
        </p:txBody>
      </p:sp>
      <p:pic>
        <p:nvPicPr>
          <p:cNvPr id="4" name="Θέση περιεχομένου 3">
            <a:extLst>
              <a:ext uri="{FF2B5EF4-FFF2-40B4-BE49-F238E27FC236}">
                <a16:creationId xmlns:a16="http://schemas.microsoft.com/office/drawing/2014/main" id="{04D200F2-D6F1-3D32-3E39-E9F86BEEC3B6}"/>
              </a:ext>
            </a:extLst>
          </p:cNvPr>
          <p:cNvPicPr>
            <a:picLocks noGrp="1" noChangeAspect="1"/>
          </p:cNvPicPr>
          <p:nvPr>
            <p:ph idx="1"/>
          </p:nvPr>
        </p:nvPicPr>
        <p:blipFill>
          <a:blip r:embed="rId2"/>
          <a:stretch>
            <a:fillRect/>
          </a:stretch>
        </p:blipFill>
        <p:spPr>
          <a:xfrm>
            <a:off x="5223754" y="640079"/>
            <a:ext cx="6163574" cy="5984457"/>
          </a:xfrm>
          <a:prstGeom prst="rect">
            <a:avLst/>
          </a:prstGeom>
        </p:spPr>
      </p:pic>
    </p:spTree>
    <p:extLst>
      <p:ext uri="{BB962C8B-B14F-4D97-AF65-F5344CB8AC3E}">
        <p14:creationId xmlns:p14="http://schemas.microsoft.com/office/powerpoint/2010/main" val="2559303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BA3679-82D5-BA14-C528-0AAEC11BB8A5}"/>
              </a:ext>
            </a:extLst>
          </p:cNvPr>
          <p:cNvSpPr>
            <a:spLocks noGrp="1"/>
          </p:cNvSpPr>
          <p:nvPr>
            <p:ph type="title"/>
          </p:nvPr>
        </p:nvSpPr>
        <p:spPr/>
        <p:txBody>
          <a:bodyPr/>
          <a:lstStyle/>
          <a:p>
            <a:r>
              <a:rPr lang="en-US" dirty="0"/>
              <a:t>EMBRYOLOGY DIGESTIVE SYSTEM</a:t>
            </a:r>
            <a:endParaRPr lang="el-GR" dirty="0"/>
          </a:p>
        </p:txBody>
      </p:sp>
      <p:sp>
        <p:nvSpPr>
          <p:cNvPr id="3" name="Θέση περιεχομένου 2">
            <a:extLst>
              <a:ext uri="{FF2B5EF4-FFF2-40B4-BE49-F238E27FC236}">
                <a16:creationId xmlns:a16="http://schemas.microsoft.com/office/drawing/2014/main" id="{431C01DF-923A-4B08-9E19-75B5138CEA48}"/>
              </a:ext>
            </a:extLst>
          </p:cNvPr>
          <p:cNvSpPr>
            <a:spLocks noGrp="1"/>
          </p:cNvSpPr>
          <p:nvPr>
            <p:ph idx="1"/>
          </p:nvPr>
        </p:nvSpPr>
        <p:spPr>
          <a:xfrm>
            <a:off x="2175477" y="2822714"/>
            <a:ext cx="7729728" cy="3291840"/>
          </a:xfrm>
        </p:spPr>
        <p:txBody>
          <a:bodyPr>
            <a:normAutofit/>
          </a:bodyPr>
          <a:lstStyle/>
          <a:p>
            <a:r>
              <a:rPr lang="en-US" dirty="0"/>
              <a:t>The colon is produced by both the midgut and the hindgut. The midgut is responsible for the genesis of the cecum, the ascending colon, and the proximal ⅔ of the transverse colon. The hindgut is responsible for the remainder of the colon, the rectum, and the proximal part of the anus. To be more specific, the distal ⅓ of the transverse colon, the descending colon, the sigmoid colon, the rectum and the proximal part of the anal canal develop from the hindgut.</a:t>
            </a:r>
          </a:p>
          <a:p>
            <a:pPr marL="0" indent="0">
              <a:buNone/>
            </a:pPr>
            <a:endParaRPr lang="en-US" dirty="0"/>
          </a:p>
          <a:p>
            <a:endParaRPr lang="en-US" dirty="0"/>
          </a:p>
          <a:p>
            <a:endParaRPr lang="el-GR" dirty="0"/>
          </a:p>
        </p:txBody>
      </p:sp>
    </p:spTree>
    <p:extLst>
      <p:ext uri="{BB962C8B-B14F-4D97-AF65-F5344CB8AC3E}">
        <p14:creationId xmlns:p14="http://schemas.microsoft.com/office/powerpoint/2010/main" val="1058823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BC389-EE27-7B0B-31F1-2DF632C09F7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4E50FA2-6C34-B737-8E33-55ADF971B8F6}"/>
              </a:ext>
            </a:extLst>
          </p:cNvPr>
          <p:cNvSpPr>
            <a:spLocks noGrp="1"/>
          </p:cNvSpPr>
          <p:nvPr>
            <p:ph type="title"/>
          </p:nvPr>
        </p:nvSpPr>
        <p:spPr/>
        <p:txBody>
          <a:bodyPr/>
          <a:lstStyle/>
          <a:p>
            <a:r>
              <a:rPr lang="en-US" dirty="0"/>
              <a:t>EXTERNAL DIFFERENCES</a:t>
            </a:r>
            <a:endParaRPr lang="el-GR" dirty="0"/>
          </a:p>
        </p:txBody>
      </p:sp>
      <p:sp>
        <p:nvSpPr>
          <p:cNvPr id="3" name="Θέση περιεχομένου 2">
            <a:extLst>
              <a:ext uri="{FF2B5EF4-FFF2-40B4-BE49-F238E27FC236}">
                <a16:creationId xmlns:a16="http://schemas.microsoft.com/office/drawing/2014/main" id="{62699EC4-8F25-91D1-DB35-AFB297DF01FB}"/>
              </a:ext>
            </a:extLst>
          </p:cNvPr>
          <p:cNvSpPr>
            <a:spLocks noGrp="1"/>
          </p:cNvSpPr>
          <p:nvPr>
            <p:ph idx="1"/>
          </p:nvPr>
        </p:nvSpPr>
        <p:spPr/>
        <p:txBody>
          <a:bodyPr>
            <a:normAutofit fontScale="85000" lnSpcReduction="10000"/>
          </a:bodyPr>
          <a:lstStyle/>
          <a:p>
            <a:pPr marL="0" indent="0">
              <a:buNone/>
            </a:pPr>
            <a:r>
              <a:rPr lang="en-US" dirty="0"/>
              <a:t>■ The small intestine (with the exception of the duodenum) is mobile, whereas the ascending and descending parts of the colon are fixed.</a:t>
            </a:r>
          </a:p>
          <a:p>
            <a:pPr marL="0" indent="0">
              <a:buNone/>
            </a:pPr>
            <a:r>
              <a:rPr lang="en-US" dirty="0"/>
              <a:t>■ The caliber of the full small intestine is smaller than that of the filled large intestine.</a:t>
            </a:r>
          </a:p>
          <a:p>
            <a:pPr marL="0" indent="0">
              <a:buNone/>
            </a:pPr>
            <a:r>
              <a:rPr lang="en-US" dirty="0"/>
              <a:t>■ The small intestine (with the exception of the </a:t>
            </a:r>
            <a:r>
              <a:rPr lang="en-US" dirty="0" err="1"/>
              <a:t>duodenum</a:t>
            </a:r>
            <a:r>
              <a:rPr lang="en-US" dirty="0"/>
              <a:t>) has a mesentery that passes downward across the midline into the right iliac fossa.</a:t>
            </a:r>
          </a:p>
          <a:p>
            <a:pPr marL="0" indent="0">
              <a:buNone/>
            </a:pPr>
            <a:r>
              <a:rPr lang="en-US" dirty="0"/>
              <a:t>■ The longitudinal muscle of the small intestine forms a continuous layer around the gut. In the large intestine (with the exception of the appendix), the longitudinal muscle is collected into three bands, the </a:t>
            </a:r>
            <a:r>
              <a:rPr lang="en-US" dirty="0" err="1"/>
              <a:t>teniae</a:t>
            </a:r>
            <a:r>
              <a:rPr lang="en-US" dirty="0"/>
              <a:t> coli .</a:t>
            </a:r>
          </a:p>
          <a:p>
            <a:pPr marL="0" indent="0">
              <a:buNone/>
            </a:pPr>
            <a:r>
              <a:rPr lang="en-US" dirty="0"/>
              <a:t>■ The small intestine has no fatty tags attached to its wall. The large intestine has fatty tags, called the appendices </a:t>
            </a:r>
            <a:r>
              <a:rPr lang="en-US" dirty="0" err="1"/>
              <a:t>epiploicae</a:t>
            </a:r>
            <a:r>
              <a:rPr lang="en-US" dirty="0"/>
              <a:t>.</a:t>
            </a:r>
          </a:p>
          <a:p>
            <a:pPr marL="0" indent="0">
              <a:buNone/>
            </a:pPr>
            <a:r>
              <a:rPr lang="en-US" dirty="0"/>
              <a:t>■ The wall of the small intestine is smooth, whereas that of the large intestine is sacculated .</a:t>
            </a:r>
            <a:endParaRPr lang="el-GR" dirty="0"/>
          </a:p>
        </p:txBody>
      </p:sp>
    </p:spTree>
    <p:extLst>
      <p:ext uri="{BB962C8B-B14F-4D97-AF65-F5344CB8AC3E}">
        <p14:creationId xmlns:p14="http://schemas.microsoft.com/office/powerpoint/2010/main" val="1210048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F8FEE-7812-ED22-BE4B-080FA1B9000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D49F5CE-6E44-7D71-DCD9-C68098FBB60E}"/>
              </a:ext>
            </a:extLst>
          </p:cNvPr>
          <p:cNvSpPr>
            <a:spLocks noGrp="1"/>
          </p:cNvSpPr>
          <p:nvPr>
            <p:ph type="title"/>
          </p:nvPr>
        </p:nvSpPr>
        <p:spPr/>
        <p:txBody>
          <a:bodyPr/>
          <a:lstStyle/>
          <a:p>
            <a:r>
              <a:rPr lang="en-US" dirty="0"/>
              <a:t>INTERNAL DIFFERENCES</a:t>
            </a:r>
            <a:endParaRPr lang="el-GR" dirty="0"/>
          </a:p>
        </p:txBody>
      </p:sp>
      <p:sp>
        <p:nvSpPr>
          <p:cNvPr id="3" name="Θέση περιεχομένου 2">
            <a:extLst>
              <a:ext uri="{FF2B5EF4-FFF2-40B4-BE49-F238E27FC236}">
                <a16:creationId xmlns:a16="http://schemas.microsoft.com/office/drawing/2014/main" id="{A8203901-F8D7-F99E-333E-DC4F8A431404}"/>
              </a:ext>
            </a:extLst>
          </p:cNvPr>
          <p:cNvSpPr>
            <a:spLocks noGrp="1"/>
          </p:cNvSpPr>
          <p:nvPr>
            <p:ph idx="1"/>
          </p:nvPr>
        </p:nvSpPr>
        <p:spPr/>
        <p:txBody>
          <a:bodyPr/>
          <a:lstStyle/>
          <a:p>
            <a:pPr marL="0" indent="0">
              <a:buNone/>
            </a:pPr>
            <a:r>
              <a:rPr lang="en-US" dirty="0"/>
              <a:t>■ The mucous membrane of the small intestine has </a:t>
            </a:r>
            <a:r>
              <a:rPr lang="en-US" dirty="0" err="1"/>
              <a:t>permanent</a:t>
            </a:r>
            <a:r>
              <a:rPr lang="en-US" dirty="0"/>
              <a:t> folds, called plicae circulares, which are absent in the large intestine.</a:t>
            </a:r>
          </a:p>
          <a:p>
            <a:pPr marL="0" indent="0">
              <a:buNone/>
            </a:pPr>
            <a:r>
              <a:rPr lang="en-US" dirty="0"/>
              <a:t>■ The mucous membrane of the small intestine has villi, which are absent in the large intestine.</a:t>
            </a:r>
          </a:p>
          <a:p>
            <a:pPr marL="0" indent="0">
              <a:buNone/>
            </a:pPr>
            <a:r>
              <a:rPr lang="en-US" dirty="0"/>
              <a:t>■ Aggregations of lymphoid tissue called Peyer’s patches are found in the mucous membrane of the small intestine; these are absent in the large intestine.</a:t>
            </a:r>
            <a:endParaRPr lang="el-GR" dirty="0"/>
          </a:p>
        </p:txBody>
      </p:sp>
    </p:spTree>
    <p:extLst>
      <p:ext uri="{BB962C8B-B14F-4D97-AF65-F5344CB8AC3E}">
        <p14:creationId xmlns:p14="http://schemas.microsoft.com/office/powerpoint/2010/main" val="3738256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79.png"/>
          <p:cNvPicPr>
            <a:picLocks noGrp="1" noChangeAspect="1"/>
          </p:cNvPicPr>
          <p:nvPr/>
        </p:nvPicPr>
        <p:blipFill>
          <a:blip r:embed="rId2"/>
          <a:stretch>
            <a:fillRect/>
          </a:stretch>
        </p:blipFill>
        <p:spPr bwMode="auto">
          <a:xfrm>
            <a:off x="2576222" y="413467"/>
            <a:ext cx="6114995" cy="5771543"/>
          </a:xfrm>
          <a:prstGeom prst="rect">
            <a:avLst/>
          </a:prstGeom>
          <a:noFill/>
          <a:ln w="9525">
            <a:noFill/>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42AD89-2EBB-53CB-7EB0-6C7BFE3BC5F2}"/>
              </a:ext>
            </a:extLst>
          </p:cNvPr>
          <p:cNvSpPr>
            <a:spLocks noGrp="1"/>
          </p:cNvSpPr>
          <p:nvPr>
            <p:ph type="title"/>
          </p:nvPr>
        </p:nvSpPr>
        <p:spPr/>
        <p:txBody>
          <a:bodyPr/>
          <a:lstStyle/>
          <a:p>
            <a:r>
              <a:rPr lang="en-US" dirty="0"/>
              <a:t>LARGE INTESTINE</a:t>
            </a:r>
            <a:endParaRPr lang="el-GR" dirty="0"/>
          </a:p>
        </p:txBody>
      </p:sp>
      <p:sp>
        <p:nvSpPr>
          <p:cNvPr id="3" name="Θέση περιεχομένου 2">
            <a:extLst>
              <a:ext uri="{FF2B5EF4-FFF2-40B4-BE49-F238E27FC236}">
                <a16:creationId xmlns:a16="http://schemas.microsoft.com/office/drawing/2014/main" id="{17E9BD4F-62A8-DC34-1AF5-593A4FB294D2}"/>
              </a:ext>
            </a:extLst>
          </p:cNvPr>
          <p:cNvSpPr>
            <a:spLocks noGrp="1"/>
          </p:cNvSpPr>
          <p:nvPr>
            <p:ph idx="1"/>
          </p:nvPr>
        </p:nvSpPr>
        <p:spPr/>
        <p:txBody>
          <a:bodyPr/>
          <a:lstStyle/>
          <a:p>
            <a:r>
              <a:rPr lang="en-US" dirty="0"/>
              <a:t>The large intestine extends from the ileum to the anus.</a:t>
            </a:r>
          </a:p>
          <a:p>
            <a:r>
              <a:rPr lang="en-US" dirty="0"/>
              <a:t>Cecum</a:t>
            </a:r>
          </a:p>
          <a:p>
            <a:r>
              <a:rPr lang="en-US" dirty="0"/>
              <a:t>Appendix</a:t>
            </a:r>
          </a:p>
          <a:p>
            <a:r>
              <a:rPr lang="en-US" dirty="0"/>
              <a:t>Ascending colon</a:t>
            </a:r>
          </a:p>
          <a:p>
            <a:r>
              <a:rPr lang="en-US" dirty="0"/>
              <a:t>Transverse colon</a:t>
            </a:r>
          </a:p>
          <a:p>
            <a:r>
              <a:rPr lang="en-US" dirty="0"/>
              <a:t>Descending colon</a:t>
            </a:r>
          </a:p>
          <a:p>
            <a:r>
              <a:rPr lang="en-US" dirty="0"/>
              <a:t>Sigmoid colon</a:t>
            </a:r>
          </a:p>
          <a:p>
            <a:endParaRPr lang="en-US" dirty="0"/>
          </a:p>
          <a:p>
            <a:endParaRPr lang="en-US" dirty="0"/>
          </a:p>
          <a:p>
            <a:endParaRPr lang="el-GR" dirty="0"/>
          </a:p>
        </p:txBody>
      </p:sp>
    </p:spTree>
    <p:extLst>
      <p:ext uri="{BB962C8B-B14F-4D97-AF65-F5344CB8AC3E}">
        <p14:creationId xmlns:p14="http://schemas.microsoft.com/office/powerpoint/2010/main" val="555258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DCB786-FEE9-EA8E-4179-1B453951F966}"/>
              </a:ext>
            </a:extLst>
          </p:cNvPr>
          <p:cNvSpPr>
            <a:spLocks noGrp="1"/>
          </p:cNvSpPr>
          <p:nvPr>
            <p:ph type="title"/>
          </p:nvPr>
        </p:nvSpPr>
        <p:spPr/>
        <p:txBody>
          <a:bodyPr/>
          <a:lstStyle/>
          <a:p>
            <a:r>
              <a:rPr lang="en-US" dirty="0"/>
              <a:t>LARGE INTESTINE</a:t>
            </a:r>
            <a:endParaRPr lang="el-GR" dirty="0"/>
          </a:p>
        </p:txBody>
      </p:sp>
      <p:sp>
        <p:nvSpPr>
          <p:cNvPr id="3" name="Θέση περιεχομένου 2">
            <a:extLst>
              <a:ext uri="{FF2B5EF4-FFF2-40B4-BE49-F238E27FC236}">
                <a16:creationId xmlns:a16="http://schemas.microsoft.com/office/drawing/2014/main" id="{EAB3787C-1C61-4AB6-8ECC-2ABDC30AF209}"/>
              </a:ext>
            </a:extLst>
          </p:cNvPr>
          <p:cNvSpPr>
            <a:spLocks noGrp="1"/>
          </p:cNvSpPr>
          <p:nvPr>
            <p:ph idx="1"/>
          </p:nvPr>
        </p:nvSpPr>
        <p:spPr/>
        <p:txBody>
          <a:bodyPr/>
          <a:lstStyle/>
          <a:p>
            <a:r>
              <a:rPr lang="en-US" dirty="0"/>
              <a:t>The rectum and anal canal are considered in the sections on the </a:t>
            </a:r>
          </a:p>
          <a:p>
            <a:pPr marL="0" indent="0">
              <a:buNone/>
            </a:pPr>
            <a:r>
              <a:rPr lang="en-US" dirty="0"/>
              <a:t>pelvis and perineum.</a:t>
            </a:r>
          </a:p>
          <a:p>
            <a:r>
              <a:rPr lang="en-US" dirty="0"/>
              <a:t>The primary function  absorption of water and electrolytes and the </a:t>
            </a:r>
          </a:p>
          <a:p>
            <a:pPr marL="0" indent="0">
              <a:buNone/>
            </a:pPr>
            <a:r>
              <a:rPr lang="en-US" dirty="0"/>
              <a:t>storage of undigested material </a:t>
            </a:r>
          </a:p>
        </p:txBody>
      </p:sp>
    </p:spTree>
    <p:extLst>
      <p:ext uri="{BB962C8B-B14F-4D97-AF65-F5344CB8AC3E}">
        <p14:creationId xmlns:p14="http://schemas.microsoft.com/office/powerpoint/2010/main" val="2126835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C04285-A8F2-7430-0FDC-A11BB4FE023E}"/>
              </a:ext>
            </a:extLst>
          </p:cNvPr>
          <p:cNvSpPr>
            <a:spLocks noGrp="1"/>
          </p:cNvSpPr>
          <p:nvPr>
            <p:ph type="title"/>
          </p:nvPr>
        </p:nvSpPr>
        <p:spPr/>
        <p:txBody>
          <a:bodyPr/>
          <a:lstStyle/>
          <a:p>
            <a:r>
              <a:rPr lang="en-US" dirty="0"/>
              <a:t>CECUM</a:t>
            </a:r>
            <a:endParaRPr lang="el-GR" dirty="0"/>
          </a:p>
        </p:txBody>
      </p:sp>
      <p:sp>
        <p:nvSpPr>
          <p:cNvPr id="3" name="Θέση περιεχομένου 2">
            <a:extLst>
              <a:ext uri="{FF2B5EF4-FFF2-40B4-BE49-F238E27FC236}">
                <a16:creationId xmlns:a16="http://schemas.microsoft.com/office/drawing/2014/main" id="{689052D5-463E-6F71-BB5B-0937612FAC5F}"/>
              </a:ext>
            </a:extLst>
          </p:cNvPr>
          <p:cNvSpPr>
            <a:spLocks noGrp="1"/>
          </p:cNvSpPr>
          <p:nvPr>
            <p:ph idx="1"/>
          </p:nvPr>
        </p:nvSpPr>
        <p:spPr/>
        <p:txBody>
          <a:bodyPr>
            <a:normAutofit/>
          </a:bodyPr>
          <a:lstStyle/>
          <a:p>
            <a:r>
              <a:rPr lang="en-US" dirty="0"/>
              <a:t>Lies below the level of the junction of the ileum with the large intestine </a:t>
            </a:r>
          </a:p>
          <a:p>
            <a:r>
              <a:rPr lang="en-US" dirty="0"/>
              <a:t> It is a blind-ended pouch that is situated in the right iliac fossa. </a:t>
            </a:r>
          </a:p>
          <a:p>
            <a:r>
              <a:rPr lang="en-US" dirty="0"/>
              <a:t>It is about 2.5 in. (6 cm) long and is completely covered with peritoneum.</a:t>
            </a:r>
          </a:p>
          <a:p>
            <a:r>
              <a:rPr lang="en-US" dirty="0"/>
              <a:t>It does not have a mesentery. </a:t>
            </a:r>
          </a:p>
          <a:p>
            <a:r>
              <a:rPr lang="en-US" dirty="0"/>
              <a:t>Attached to its posteromedial surface is the appendix. </a:t>
            </a:r>
          </a:p>
          <a:p>
            <a:r>
              <a:rPr lang="en-US" dirty="0"/>
              <a:t> The presence of peritoneal folds in the vicinity of the cecum  creates the superior ileocecal, the inferior ileocecal, and the retrocecal recesses.</a:t>
            </a:r>
          </a:p>
        </p:txBody>
      </p:sp>
    </p:spTree>
    <p:extLst>
      <p:ext uri="{BB962C8B-B14F-4D97-AF65-F5344CB8AC3E}">
        <p14:creationId xmlns:p14="http://schemas.microsoft.com/office/powerpoint/2010/main" val="2832208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F0A4B7C4-B8B4-6409-6B33-0F64C1FB1278}"/>
              </a:ext>
            </a:extLst>
          </p:cNvPr>
          <p:cNvPicPr>
            <a:picLocks noGrp="1" noChangeAspect="1"/>
          </p:cNvPicPr>
          <p:nvPr>
            <p:ph idx="1"/>
          </p:nvPr>
        </p:nvPicPr>
        <p:blipFill>
          <a:blip r:embed="rId2"/>
          <a:stretch>
            <a:fillRect/>
          </a:stretch>
        </p:blipFill>
        <p:spPr>
          <a:xfrm>
            <a:off x="2146852" y="1262849"/>
            <a:ext cx="5738835" cy="4573408"/>
          </a:xfrm>
          <a:prstGeom prst="rect">
            <a:avLst/>
          </a:prstGeom>
        </p:spPr>
      </p:pic>
    </p:spTree>
    <p:extLst>
      <p:ext uri="{BB962C8B-B14F-4D97-AF65-F5344CB8AC3E}">
        <p14:creationId xmlns:p14="http://schemas.microsoft.com/office/powerpoint/2010/main" val="892154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4C9CCC-C91A-AB81-A8E3-EEA6EBD1448B}"/>
              </a:ext>
            </a:extLst>
          </p:cNvPr>
          <p:cNvSpPr>
            <a:spLocks noGrp="1"/>
          </p:cNvSpPr>
          <p:nvPr>
            <p:ph type="title"/>
          </p:nvPr>
        </p:nvSpPr>
        <p:spPr/>
        <p:txBody>
          <a:bodyPr/>
          <a:lstStyle/>
          <a:p>
            <a:r>
              <a:rPr lang="en-US" dirty="0"/>
              <a:t>LOCATION,DESCRIPTION</a:t>
            </a:r>
            <a:endParaRPr lang="el-GR" dirty="0"/>
          </a:p>
        </p:txBody>
      </p:sp>
      <p:sp>
        <p:nvSpPr>
          <p:cNvPr id="3" name="Θέση περιεχομένου 2">
            <a:extLst>
              <a:ext uri="{FF2B5EF4-FFF2-40B4-BE49-F238E27FC236}">
                <a16:creationId xmlns:a16="http://schemas.microsoft.com/office/drawing/2014/main" id="{712C7833-3253-092F-CBF2-41D27BD09E14}"/>
              </a:ext>
            </a:extLst>
          </p:cNvPr>
          <p:cNvSpPr>
            <a:spLocks noGrp="1"/>
          </p:cNvSpPr>
          <p:nvPr>
            <p:ph idx="1"/>
          </p:nvPr>
        </p:nvSpPr>
        <p:spPr/>
        <p:txBody>
          <a:bodyPr>
            <a:normAutofit fontScale="92500" lnSpcReduction="20000"/>
          </a:bodyPr>
          <a:lstStyle/>
          <a:p>
            <a:r>
              <a:rPr lang="en-US" dirty="0"/>
              <a:t>The longitudinal muscle is restricted to three flat bands, the </a:t>
            </a:r>
            <a:r>
              <a:rPr lang="en-US" dirty="0" err="1"/>
              <a:t>teniae</a:t>
            </a:r>
            <a:r>
              <a:rPr lang="en-US" dirty="0"/>
              <a:t> coli, which converge on the base  of the appendix.</a:t>
            </a:r>
          </a:p>
          <a:p>
            <a:r>
              <a:rPr lang="en-US" dirty="0"/>
              <a:t> The cecum is often distended with gas and can then be palpated through the anterior abdominal wall in the living patient.</a:t>
            </a:r>
          </a:p>
          <a:p>
            <a:r>
              <a:rPr lang="en-US" dirty="0"/>
              <a:t>The terminal part of the ileum enters the large intestine </a:t>
            </a:r>
          </a:p>
          <a:p>
            <a:pPr marL="0" indent="0">
              <a:buNone/>
            </a:pPr>
            <a:r>
              <a:rPr lang="en-US" dirty="0"/>
              <a:t>at the junction of the cecum with the ascending colon. </a:t>
            </a:r>
          </a:p>
          <a:p>
            <a:r>
              <a:rPr lang="en-US" dirty="0"/>
              <a:t>The opening is provided with two folds, or lips, which form the </a:t>
            </a:r>
          </a:p>
          <a:p>
            <a:pPr marL="0" indent="0">
              <a:buNone/>
            </a:pPr>
            <a:r>
              <a:rPr lang="en-US" dirty="0"/>
              <a:t>so-called ileocecal valve. </a:t>
            </a:r>
          </a:p>
          <a:p>
            <a:r>
              <a:rPr lang="en-US" dirty="0"/>
              <a:t>The appendix communicates with the cavity of the cecum through an opening located below and behind the ileocecal opening</a:t>
            </a:r>
            <a:endParaRPr lang="el-GR" dirty="0"/>
          </a:p>
        </p:txBody>
      </p:sp>
    </p:spTree>
    <p:extLst>
      <p:ext uri="{BB962C8B-B14F-4D97-AF65-F5344CB8AC3E}">
        <p14:creationId xmlns:p14="http://schemas.microsoft.com/office/powerpoint/2010/main" val="106787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822636-F764-4AC0-0198-325D0DF7AF56}"/>
              </a:ext>
            </a:extLst>
          </p:cNvPr>
          <p:cNvSpPr>
            <a:spLocks noGrp="1"/>
          </p:cNvSpPr>
          <p:nvPr>
            <p:ph type="title"/>
          </p:nvPr>
        </p:nvSpPr>
        <p:spPr/>
        <p:txBody>
          <a:bodyPr/>
          <a:lstStyle/>
          <a:p>
            <a:r>
              <a:rPr lang="en-US" dirty="0"/>
              <a:t>RELATIONS</a:t>
            </a:r>
            <a:endParaRPr lang="el-GR" dirty="0"/>
          </a:p>
        </p:txBody>
      </p:sp>
      <p:sp>
        <p:nvSpPr>
          <p:cNvPr id="3" name="Θέση περιεχομένου 2">
            <a:extLst>
              <a:ext uri="{FF2B5EF4-FFF2-40B4-BE49-F238E27FC236}">
                <a16:creationId xmlns:a16="http://schemas.microsoft.com/office/drawing/2014/main" id="{C3AA64EF-E1F0-1815-6CF2-A242DCA250D5}"/>
              </a:ext>
            </a:extLst>
          </p:cNvPr>
          <p:cNvSpPr>
            <a:spLocks noGrp="1"/>
          </p:cNvSpPr>
          <p:nvPr>
            <p:ph idx="1"/>
          </p:nvPr>
        </p:nvSpPr>
        <p:spPr/>
        <p:txBody>
          <a:bodyPr>
            <a:normAutofit/>
          </a:bodyPr>
          <a:lstStyle/>
          <a:p>
            <a:r>
              <a:rPr lang="en-US" dirty="0"/>
              <a:t> Anteriorly: Coils of small intestine, sometimes part of the greater </a:t>
            </a:r>
            <a:r>
              <a:rPr lang="en-US" dirty="0" err="1"/>
              <a:t>omentum</a:t>
            </a:r>
            <a:r>
              <a:rPr lang="en-US" dirty="0"/>
              <a:t>, and the anterior abdominal wall in the right iliac region</a:t>
            </a:r>
          </a:p>
          <a:p>
            <a:r>
              <a:rPr lang="en-US" dirty="0"/>
              <a:t> Posteriorly: The psoas and the iliacus muscles, the femoral nerve, and the lateral cutaneous nerve of the </a:t>
            </a:r>
            <a:r>
              <a:rPr lang="en-US" dirty="0" err="1"/>
              <a:t>thigh.The</a:t>
            </a:r>
            <a:r>
              <a:rPr lang="en-US" dirty="0"/>
              <a:t> appendix is commonly found behind the cecum.</a:t>
            </a:r>
          </a:p>
          <a:p>
            <a:r>
              <a:rPr lang="en-US" dirty="0"/>
              <a:t> Medially: The appendix arises from the cecum on its </a:t>
            </a:r>
          </a:p>
          <a:p>
            <a:pPr marL="0" indent="0">
              <a:buNone/>
            </a:pPr>
            <a:r>
              <a:rPr lang="en-US" dirty="0"/>
              <a:t>medial side .</a:t>
            </a:r>
            <a:endParaRPr lang="el-GR" dirty="0"/>
          </a:p>
        </p:txBody>
      </p:sp>
    </p:spTree>
    <p:extLst>
      <p:ext uri="{BB962C8B-B14F-4D97-AF65-F5344CB8AC3E}">
        <p14:creationId xmlns:p14="http://schemas.microsoft.com/office/powerpoint/2010/main" val="962700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F3FAC0-9271-153F-FB9A-088C82C640C1}"/>
              </a:ext>
            </a:extLst>
          </p:cNvPr>
          <p:cNvSpPr>
            <a:spLocks noGrp="1"/>
          </p:cNvSpPr>
          <p:nvPr>
            <p:ph type="title"/>
          </p:nvPr>
        </p:nvSpPr>
        <p:spPr/>
        <p:txBody>
          <a:bodyPr/>
          <a:lstStyle/>
          <a:p>
            <a:r>
              <a:rPr lang="en-US" dirty="0"/>
              <a:t>ILEOCECAL VALVE</a:t>
            </a:r>
            <a:endParaRPr lang="el-GR" dirty="0"/>
          </a:p>
        </p:txBody>
      </p:sp>
      <p:sp>
        <p:nvSpPr>
          <p:cNvPr id="3" name="Θέση περιεχομένου 2">
            <a:extLst>
              <a:ext uri="{FF2B5EF4-FFF2-40B4-BE49-F238E27FC236}">
                <a16:creationId xmlns:a16="http://schemas.microsoft.com/office/drawing/2014/main" id="{BA042614-3B0E-09C1-0E79-7A320EC31D22}"/>
              </a:ext>
            </a:extLst>
          </p:cNvPr>
          <p:cNvSpPr>
            <a:spLocks noGrp="1"/>
          </p:cNvSpPr>
          <p:nvPr>
            <p:ph idx="1"/>
          </p:nvPr>
        </p:nvSpPr>
        <p:spPr/>
        <p:txBody>
          <a:bodyPr>
            <a:normAutofit/>
          </a:bodyPr>
          <a:lstStyle/>
          <a:p>
            <a:r>
              <a:rPr lang="en-US" dirty="0"/>
              <a:t>Rudimentary structure, consists of two horizontal folds of mucous membrane that project around the orifice of the ileum.</a:t>
            </a:r>
          </a:p>
          <a:p>
            <a:r>
              <a:rPr lang="en-US" dirty="0"/>
              <a:t> The valve plays little or no part in the prevention of reflux of cecal contents into the ileum. </a:t>
            </a:r>
          </a:p>
          <a:p>
            <a:r>
              <a:rPr lang="en-US" dirty="0"/>
              <a:t>The circular muscle of the lower end of the ileum ( ileocecal sphincter)  serves as a sphincter and controls the flow of contents from the ileum into the colon.</a:t>
            </a:r>
          </a:p>
          <a:p>
            <a:r>
              <a:rPr lang="en-US" dirty="0"/>
              <a:t> The smooth muscle tone is </a:t>
            </a:r>
            <a:r>
              <a:rPr lang="en-US" dirty="0" err="1"/>
              <a:t>reflexly</a:t>
            </a:r>
            <a:r>
              <a:rPr lang="en-US" dirty="0"/>
              <a:t> increased when the cecum is distended; </a:t>
            </a:r>
          </a:p>
          <a:p>
            <a:r>
              <a:rPr lang="en-US" dirty="0"/>
              <a:t>The hormone gastrin, causes relaxation of the muscle tone</a:t>
            </a:r>
            <a:endParaRPr lang="el-GR" dirty="0"/>
          </a:p>
        </p:txBody>
      </p:sp>
    </p:spTree>
    <p:extLst>
      <p:ext uri="{BB962C8B-B14F-4D97-AF65-F5344CB8AC3E}">
        <p14:creationId xmlns:p14="http://schemas.microsoft.com/office/powerpoint/2010/main" val="4245616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40314-7CA3-003E-3764-4C98891CD82C}"/>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443DD25-56CA-BD70-ECBD-C8FD6196D2C4}"/>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A0AACB0E-B3C1-6C96-B552-375538783738}"/>
              </a:ext>
            </a:extLst>
          </p:cNvPr>
          <p:cNvPicPr>
            <a:picLocks noGrp="1" noChangeAspect="1"/>
          </p:cNvPicPr>
          <p:nvPr>
            <p:ph idx="1"/>
          </p:nvPr>
        </p:nvPicPr>
        <p:blipFill>
          <a:blip r:embed="rId2"/>
          <a:stretch>
            <a:fillRect/>
          </a:stretch>
        </p:blipFill>
        <p:spPr>
          <a:xfrm>
            <a:off x="2406595" y="1060108"/>
            <a:ext cx="7378810" cy="5094202"/>
          </a:xfrm>
          <a:prstGeom prst="rect">
            <a:avLst/>
          </a:prstGeom>
        </p:spPr>
      </p:pic>
    </p:spTree>
    <p:extLst>
      <p:ext uri="{BB962C8B-B14F-4D97-AF65-F5344CB8AC3E}">
        <p14:creationId xmlns:p14="http://schemas.microsoft.com/office/powerpoint/2010/main" val="4287421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DEAD436-59A8-262C-B378-45FCADE2D915}"/>
              </a:ext>
            </a:extLst>
          </p:cNvPr>
          <p:cNvSpPr>
            <a:spLocks noGrp="1"/>
          </p:cNvSpPr>
          <p:nvPr>
            <p:ph idx="1"/>
          </p:nvPr>
        </p:nvSpPr>
        <p:spPr>
          <a:xfrm>
            <a:off x="795130" y="707666"/>
            <a:ext cx="9165734" cy="5724939"/>
          </a:xfrm>
        </p:spPr>
        <p:txBody>
          <a:bodyPr>
            <a:normAutofit lnSpcReduction="10000"/>
          </a:bodyPr>
          <a:lstStyle/>
          <a:p>
            <a:r>
              <a:rPr lang="en-US" dirty="0">
                <a:effectLst/>
              </a:rPr>
              <a:t>The cadaveric valve is formed by two parallel transverse folds (labia, lips, or flaps) which project within the colon and form a transverse slit of 1-1.5 cm. At each end, the folds are united and form the frenulum. For all practical purposes, the protrusion of the small bowel into the colon is formed by the circular muscle of the terminal ileum which is covered by the mucosa.</a:t>
            </a:r>
          </a:p>
          <a:p>
            <a:r>
              <a:rPr lang="en-US" dirty="0">
                <a:effectLst/>
              </a:rPr>
              <a:t>In living subjects, the ileocecal valve has a papillary shape with a conoid ileal projection or intrusion into the cecum.</a:t>
            </a:r>
          </a:p>
          <a:p>
            <a:r>
              <a:rPr lang="en-US" dirty="0">
                <a:effectLst/>
              </a:rPr>
              <a:t>Kumar and Phillips</a:t>
            </a:r>
            <a:r>
              <a:rPr lang="en-US" baseline="30000" dirty="0">
                <a:effectLst/>
              </a:rPr>
              <a:t>53</a:t>
            </a:r>
            <a:r>
              <a:rPr lang="en-US" dirty="0">
                <a:effectLst/>
              </a:rPr>
              <a:t> stated that the superior and the inferior ileocecal ligaments are responsible for the competence of the ileocecal valve.</a:t>
            </a:r>
          </a:p>
          <a:p>
            <a:r>
              <a:rPr lang="en-US" dirty="0">
                <a:effectLst/>
              </a:rPr>
              <a:t>The purpose of the ileocecal valve is not definitely known. </a:t>
            </a:r>
            <a:r>
              <a:rPr lang="en-US" dirty="0" err="1">
                <a:effectLst/>
              </a:rPr>
              <a:t>Bogers</a:t>
            </a:r>
            <a:r>
              <a:rPr lang="en-US" dirty="0">
                <a:effectLst/>
              </a:rPr>
              <a:t> and Van Marck</a:t>
            </a:r>
            <a:r>
              <a:rPr lang="en-US" baseline="30000" dirty="0">
                <a:effectLst/>
              </a:rPr>
              <a:t>54</a:t>
            </a:r>
            <a:r>
              <a:rPr lang="en-US" dirty="0">
                <a:effectLst/>
              </a:rPr>
              <a:t> stated that "the ileocecal junction remains a controversial region of the gut." They wrote in a review in 1993, "Based on the available data from the literature, evidence is accumulating for a sphincteric function."</a:t>
            </a:r>
          </a:p>
          <a:p>
            <a:r>
              <a:rPr lang="en-US" dirty="0">
                <a:effectLst/>
              </a:rPr>
              <a:t>The definition of the ileocecal valve differs with various specialties. Anatomists define it as a bilabial type with a horizontal slit, formed by the upper and lower lips which are united medially and laterally to form the frenula. Endoscopists consider it a papillary type, which is like a uterine cervix, a round or conical projection with a starlike orifice, but without the frenula. To radiologists,</a:t>
            </a:r>
            <a:r>
              <a:rPr lang="en-US" baseline="30000" dirty="0">
                <a:effectLst/>
              </a:rPr>
              <a:t>55</a:t>
            </a:r>
            <a:r>
              <a:rPr lang="en-US" dirty="0">
                <a:effectLst/>
              </a:rPr>
              <a:t> the ileocecal valve appears as a round or oval protuberance, which usually arises from the posteromedial wall of the cecum. It is composed of superior and inferior lips which, at the corners of fusion, taper to form a part of the cecal wall.</a:t>
            </a:r>
          </a:p>
          <a:p>
            <a:endParaRPr lang="el-GR" dirty="0"/>
          </a:p>
        </p:txBody>
      </p:sp>
    </p:spTree>
    <p:extLst>
      <p:ext uri="{BB962C8B-B14F-4D97-AF65-F5344CB8AC3E}">
        <p14:creationId xmlns:p14="http://schemas.microsoft.com/office/powerpoint/2010/main" val="1466377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CA35E4-C047-5420-E523-7453FE8F6AFF}"/>
              </a:ext>
            </a:extLst>
          </p:cNvPr>
          <p:cNvSpPr>
            <a:spLocks noGrp="1"/>
          </p:cNvSpPr>
          <p:nvPr>
            <p:ph type="title"/>
          </p:nvPr>
        </p:nvSpPr>
        <p:spPr/>
        <p:txBody>
          <a:bodyPr/>
          <a:lstStyle/>
          <a:p>
            <a:r>
              <a:rPr lang="en-US" dirty="0"/>
              <a:t>BLOOD SUPPLY,NERVE SUPPLY</a:t>
            </a:r>
            <a:endParaRPr lang="el-GR" dirty="0"/>
          </a:p>
        </p:txBody>
      </p:sp>
      <p:sp>
        <p:nvSpPr>
          <p:cNvPr id="3" name="Θέση περιεχομένου 2">
            <a:extLst>
              <a:ext uri="{FF2B5EF4-FFF2-40B4-BE49-F238E27FC236}">
                <a16:creationId xmlns:a16="http://schemas.microsoft.com/office/drawing/2014/main" id="{93F297A7-4B7D-7FD3-A314-BA5BC8160A79}"/>
              </a:ext>
            </a:extLst>
          </p:cNvPr>
          <p:cNvSpPr>
            <a:spLocks noGrp="1"/>
          </p:cNvSpPr>
          <p:nvPr>
            <p:ph idx="1"/>
          </p:nvPr>
        </p:nvSpPr>
        <p:spPr/>
        <p:txBody>
          <a:bodyPr>
            <a:normAutofit fontScale="85000" lnSpcReduction="20000"/>
          </a:bodyPr>
          <a:lstStyle/>
          <a:p>
            <a:r>
              <a:rPr lang="en-US" dirty="0"/>
              <a:t>Arteries.</a:t>
            </a:r>
          </a:p>
          <a:p>
            <a:pPr marL="0" indent="0">
              <a:buNone/>
            </a:pPr>
            <a:r>
              <a:rPr lang="en-US" dirty="0"/>
              <a:t> Anterior and posterior cecal arteries form the ileocolic artery, a branch of the superior mesenteric artery .</a:t>
            </a:r>
          </a:p>
          <a:p>
            <a:r>
              <a:rPr lang="en-US" dirty="0"/>
              <a:t>Veins.</a:t>
            </a:r>
          </a:p>
          <a:p>
            <a:pPr marL="0" indent="0">
              <a:buNone/>
            </a:pPr>
            <a:r>
              <a:rPr lang="en-US" dirty="0"/>
              <a:t> The veins correspond to the arteries and drain into the superior mesenteric vein.</a:t>
            </a:r>
          </a:p>
          <a:p>
            <a:r>
              <a:rPr lang="en-US" dirty="0"/>
              <a:t>Lymph Drainage</a:t>
            </a:r>
          </a:p>
          <a:p>
            <a:pPr marL="0" indent="0">
              <a:buNone/>
            </a:pPr>
            <a:r>
              <a:rPr lang="en-US" dirty="0"/>
              <a:t>The lymph vessels pass through several mesenteric nodes and finally reach the superior mesenteric nodes.</a:t>
            </a:r>
          </a:p>
          <a:p>
            <a:r>
              <a:rPr lang="en-US" dirty="0"/>
              <a:t>Nerve Supply</a:t>
            </a:r>
          </a:p>
          <a:p>
            <a:pPr marL="0" indent="0">
              <a:buNone/>
            </a:pPr>
            <a:r>
              <a:rPr lang="en-US" dirty="0"/>
              <a:t>Branches from the sympathetic and parasympathetic (</a:t>
            </a:r>
            <a:r>
              <a:rPr lang="en-US" dirty="0" err="1"/>
              <a:t>vagus</a:t>
            </a:r>
            <a:r>
              <a:rPr lang="en-US" dirty="0"/>
              <a:t>) nerves form the superior mesenteric plexus.</a:t>
            </a:r>
            <a:endParaRPr lang="el-GR" dirty="0"/>
          </a:p>
        </p:txBody>
      </p:sp>
    </p:spTree>
    <p:extLst>
      <p:ext uri="{BB962C8B-B14F-4D97-AF65-F5344CB8AC3E}">
        <p14:creationId xmlns:p14="http://schemas.microsoft.com/office/powerpoint/2010/main" val="2454850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DB8FF833-9999-F48D-67AE-FC628C86EE86}"/>
              </a:ext>
            </a:extLst>
          </p:cNvPr>
          <p:cNvPicPr>
            <a:picLocks noGrp="1" noChangeAspect="1"/>
          </p:cNvPicPr>
          <p:nvPr>
            <p:ph idx="1"/>
          </p:nvPr>
        </p:nvPicPr>
        <p:blipFill>
          <a:blip r:embed="rId2"/>
          <a:stretch>
            <a:fillRect/>
          </a:stretch>
        </p:blipFill>
        <p:spPr>
          <a:xfrm>
            <a:off x="104763" y="8063"/>
            <a:ext cx="5556566" cy="6256549"/>
          </a:xfrm>
          <a:prstGeom prst="rect">
            <a:avLst/>
          </a:prstGeom>
        </p:spPr>
      </p:pic>
      <p:pic>
        <p:nvPicPr>
          <p:cNvPr id="5" name="Εικόνα 4">
            <a:extLst>
              <a:ext uri="{FF2B5EF4-FFF2-40B4-BE49-F238E27FC236}">
                <a16:creationId xmlns:a16="http://schemas.microsoft.com/office/drawing/2014/main" id="{2DF349F0-FFD5-10A6-679E-6D9DF3308EA1}"/>
              </a:ext>
            </a:extLst>
          </p:cNvPr>
          <p:cNvPicPr>
            <a:picLocks noChangeAspect="1"/>
          </p:cNvPicPr>
          <p:nvPr/>
        </p:nvPicPr>
        <p:blipFill>
          <a:blip r:embed="rId3"/>
          <a:stretch>
            <a:fillRect/>
          </a:stretch>
        </p:blipFill>
        <p:spPr>
          <a:xfrm>
            <a:off x="5995283" y="165167"/>
            <a:ext cx="6308382" cy="5924550"/>
          </a:xfrm>
          <a:prstGeom prst="rect">
            <a:avLst/>
          </a:prstGeom>
        </p:spPr>
      </p:pic>
    </p:spTree>
    <p:extLst>
      <p:ext uri="{BB962C8B-B14F-4D97-AF65-F5344CB8AC3E}">
        <p14:creationId xmlns:p14="http://schemas.microsoft.com/office/powerpoint/2010/main" val="990262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76959A-F79A-0597-16E8-5799EB0DB83F}"/>
              </a:ext>
            </a:extLst>
          </p:cNvPr>
          <p:cNvSpPr>
            <a:spLocks noGrp="1"/>
          </p:cNvSpPr>
          <p:nvPr>
            <p:ph type="title"/>
          </p:nvPr>
        </p:nvSpPr>
        <p:spPr/>
        <p:txBody>
          <a:bodyPr/>
          <a:lstStyle/>
          <a:p>
            <a:r>
              <a:rPr lang="en-US" dirty="0"/>
              <a:t>APPENDIX</a:t>
            </a:r>
            <a:endParaRPr lang="el-GR" dirty="0"/>
          </a:p>
        </p:txBody>
      </p:sp>
    </p:spTree>
    <p:extLst>
      <p:ext uri="{BB962C8B-B14F-4D97-AF65-F5344CB8AC3E}">
        <p14:creationId xmlns:p14="http://schemas.microsoft.com/office/powerpoint/2010/main" val="3633847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1E96E7-D1AF-FC2E-0C4C-91864547B4A0}"/>
              </a:ext>
            </a:extLst>
          </p:cNvPr>
          <p:cNvSpPr>
            <a:spLocks noGrp="1"/>
          </p:cNvSpPr>
          <p:nvPr>
            <p:ph type="title"/>
          </p:nvPr>
        </p:nvSpPr>
        <p:spPr/>
        <p:txBody>
          <a:bodyPr/>
          <a:lstStyle/>
          <a:p>
            <a:r>
              <a:rPr lang="en-US" dirty="0"/>
              <a:t>LOCATION AND DESCRIPTION I</a:t>
            </a:r>
            <a:endParaRPr lang="el-GR" dirty="0"/>
          </a:p>
        </p:txBody>
      </p:sp>
      <p:sp>
        <p:nvSpPr>
          <p:cNvPr id="3" name="Θέση περιεχομένου 2">
            <a:extLst>
              <a:ext uri="{FF2B5EF4-FFF2-40B4-BE49-F238E27FC236}">
                <a16:creationId xmlns:a16="http://schemas.microsoft.com/office/drawing/2014/main" id="{1A44A035-2D5A-F3B4-E7AC-7EA250D265F9}"/>
              </a:ext>
            </a:extLst>
          </p:cNvPr>
          <p:cNvSpPr>
            <a:spLocks noGrp="1"/>
          </p:cNvSpPr>
          <p:nvPr>
            <p:ph idx="1"/>
          </p:nvPr>
        </p:nvSpPr>
        <p:spPr/>
        <p:txBody>
          <a:bodyPr>
            <a:normAutofit/>
          </a:bodyPr>
          <a:lstStyle/>
          <a:p>
            <a:r>
              <a:rPr lang="en-US" dirty="0"/>
              <a:t>A narrow, muscular tube containing a large amount of lymphoid tissue.</a:t>
            </a:r>
          </a:p>
          <a:p>
            <a:r>
              <a:rPr lang="en-US" dirty="0"/>
              <a:t>It varies in length from 3 to 5 in. (8 to 13 cm). </a:t>
            </a:r>
          </a:p>
          <a:p>
            <a:r>
              <a:rPr lang="en-US" dirty="0"/>
              <a:t>The base is attached to the posteromedial surface of the cecum about 1 in. (2.5 cm) below the ileocecal junction. </a:t>
            </a:r>
          </a:p>
          <a:p>
            <a:r>
              <a:rPr lang="en-US" dirty="0"/>
              <a:t> It has a complete peritoneal covering, which is attached to the mesentery of the small intestine by a short mesentery of its own, the mesoappendix.</a:t>
            </a:r>
          </a:p>
          <a:p>
            <a:r>
              <a:rPr lang="en-US" dirty="0"/>
              <a:t> The mesoappendix contains the appendicular vessels and nerves.</a:t>
            </a:r>
            <a:endParaRPr lang="el-GR" dirty="0"/>
          </a:p>
        </p:txBody>
      </p:sp>
    </p:spTree>
    <p:extLst>
      <p:ext uri="{BB962C8B-B14F-4D97-AF65-F5344CB8AC3E}">
        <p14:creationId xmlns:p14="http://schemas.microsoft.com/office/powerpoint/2010/main" val="443038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9FAE6E-E49D-6C59-6610-7B49D76E2875}"/>
              </a:ext>
            </a:extLst>
          </p:cNvPr>
          <p:cNvSpPr>
            <a:spLocks noGrp="1"/>
          </p:cNvSpPr>
          <p:nvPr>
            <p:ph type="title"/>
          </p:nvPr>
        </p:nvSpPr>
        <p:spPr/>
        <p:txBody>
          <a:bodyPr/>
          <a:lstStyle/>
          <a:p>
            <a:r>
              <a:rPr lang="en-US" dirty="0"/>
              <a:t>LOCATION AND DESCRIPTION II</a:t>
            </a:r>
            <a:endParaRPr lang="el-GR" dirty="0"/>
          </a:p>
        </p:txBody>
      </p:sp>
      <p:sp>
        <p:nvSpPr>
          <p:cNvPr id="3" name="Θέση περιεχομένου 2">
            <a:extLst>
              <a:ext uri="{FF2B5EF4-FFF2-40B4-BE49-F238E27FC236}">
                <a16:creationId xmlns:a16="http://schemas.microsoft.com/office/drawing/2014/main" id="{825B113C-3DE7-D6BB-8A98-C14CF3740D5C}"/>
              </a:ext>
            </a:extLst>
          </p:cNvPr>
          <p:cNvSpPr>
            <a:spLocks noGrp="1"/>
          </p:cNvSpPr>
          <p:nvPr>
            <p:ph idx="1"/>
          </p:nvPr>
        </p:nvSpPr>
        <p:spPr/>
        <p:txBody>
          <a:bodyPr/>
          <a:lstStyle/>
          <a:p>
            <a:r>
              <a:rPr lang="en-US" dirty="0"/>
              <a:t>The appendix lies in the right iliac fossa.</a:t>
            </a:r>
          </a:p>
          <a:p>
            <a:r>
              <a:rPr lang="en-US" dirty="0"/>
              <a:t>In relation to the anterior abdominal wall its base is situated one third of the way up the line joining the right anterior superior iliac spine to the umbilicus (McBurney’s point).</a:t>
            </a:r>
          </a:p>
          <a:p>
            <a:r>
              <a:rPr lang="en-US" dirty="0"/>
              <a:t> Inside the abdomen, the base of the appendix is easily found by identifying the </a:t>
            </a:r>
            <a:r>
              <a:rPr lang="en-US" dirty="0" err="1"/>
              <a:t>teniae</a:t>
            </a:r>
            <a:r>
              <a:rPr lang="en-US" dirty="0"/>
              <a:t> coli of the cecum and tracing them to the base of the appendix.</a:t>
            </a:r>
            <a:endParaRPr lang="el-GR" dirty="0"/>
          </a:p>
        </p:txBody>
      </p:sp>
    </p:spTree>
    <p:extLst>
      <p:ext uri="{BB962C8B-B14F-4D97-AF65-F5344CB8AC3E}">
        <p14:creationId xmlns:p14="http://schemas.microsoft.com/office/powerpoint/2010/main" val="4062477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52BB49-95FF-9AC7-A3CE-F9EB626C3759}"/>
              </a:ext>
            </a:extLst>
          </p:cNvPr>
          <p:cNvSpPr>
            <a:spLocks noGrp="1"/>
          </p:cNvSpPr>
          <p:nvPr>
            <p:ph type="title"/>
          </p:nvPr>
        </p:nvSpPr>
        <p:spPr/>
        <p:txBody>
          <a:bodyPr/>
          <a:lstStyle/>
          <a:p>
            <a:r>
              <a:rPr lang="en-US" dirty="0"/>
              <a:t>COMMON POSITIONS OF THE TIP OF THE APPENDIX</a:t>
            </a:r>
            <a:endParaRPr lang="el-GR" dirty="0"/>
          </a:p>
        </p:txBody>
      </p:sp>
      <p:sp>
        <p:nvSpPr>
          <p:cNvPr id="3" name="Θέση περιεχομένου 2">
            <a:extLst>
              <a:ext uri="{FF2B5EF4-FFF2-40B4-BE49-F238E27FC236}">
                <a16:creationId xmlns:a16="http://schemas.microsoft.com/office/drawing/2014/main" id="{F7486113-AD02-2567-5BC8-AB7ADE46821E}"/>
              </a:ext>
            </a:extLst>
          </p:cNvPr>
          <p:cNvSpPr>
            <a:spLocks noGrp="1"/>
          </p:cNvSpPr>
          <p:nvPr>
            <p:ph idx="1"/>
          </p:nvPr>
        </p:nvSpPr>
        <p:spPr/>
        <p:txBody>
          <a:bodyPr/>
          <a:lstStyle/>
          <a:p>
            <a:r>
              <a:rPr lang="en-US" dirty="0"/>
              <a:t> (a) hanging down into the pelvis against the right pelvic wall,</a:t>
            </a:r>
          </a:p>
          <a:p>
            <a:r>
              <a:rPr lang="en-US" dirty="0"/>
              <a:t> (b) coiled up behind the cecum,</a:t>
            </a:r>
          </a:p>
          <a:p>
            <a:r>
              <a:rPr lang="en-US" dirty="0"/>
              <a:t> (c) projecting upward along the lateral side of the cecum, and</a:t>
            </a:r>
          </a:p>
          <a:p>
            <a:r>
              <a:rPr lang="en-US" dirty="0"/>
              <a:t> (d) in front of or behind the terminal part of the ileum.</a:t>
            </a:r>
          </a:p>
          <a:p>
            <a:r>
              <a:rPr lang="en-US" dirty="0"/>
              <a:t> The first and second positions are the most common site.</a:t>
            </a:r>
            <a:endParaRPr lang="el-GR" dirty="0"/>
          </a:p>
        </p:txBody>
      </p:sp>
    </p:spTree>
    <p:extLst>
      <p:ext uri="{BB962C8B-B14F-4D97-AF65-F5344CB8AC3E}">
        <p14:creationId xmlns:p14="http://schemas.microsoft.com/office/powerpoint/2010/main" val="1284377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C9F718E-450A-0502-6985-9E51D46C0F03}"/>
              </a:ext>
            </a:extLst>
          </p:cNvPr>
          <p:cNvSpPr>
            <a:spLocks noGrp="1"/>
          </p:cNvSpPr>
          <p:nvPr>
            <p:ph type="title"/>
          </p:nvPr>
        </p:nvSpPr>
        <p:spPr>
          <a:xfrm>
            <a:off x="804672" y="2404872"/>
            <a:ext cx="3044950" cy="1627792"/>
          </a:xfrm>
        </p:spPr>
        <p:txBody>
          <a:bodyPr vert="horz" lIns="274320" tIns="182880" rIns="274320" bIns="182880" rtlCol="0" anchor="ctr" anchorCtr="1">
            <a:normAutofit fontScale="90000"/>
          </a:bodyPr>
          <a:lstStyle/>
          <a:p>
            <a:r>
              <a:rPr lang="en-US" dirty="0"/>
              <a:t>FREEQUENT LOCATIONS OF THE APPENDIX</a:t>
            </a:r>
          </a:p>
        </p:txBody>
      </p:sp>
      <p:pic>
        <p:nvPicPr>
          <p:cNvPr id="4" name="Θέση περιεχομένου 3">
            <a:extLst>
              <a:ext uri="{FF2B5EF4-FFF2-40B4-BE49-F238E27FC236}">
                <a16:creationId xmlns:a16="http://schemas.microsoft.com/office/drawing/2014/main" id="{C15AE001-9942-D059-588A-3422DA70151E}"/>
              </a:ext>
            </a:extLst>
          </p:cNvPr>
          <p:cNvPicPr>
            <a:picLocks noGrp="1" noChangeAspect="1"/>
          </p:cNvPicPr>
          <p:nvPr>
            <p:ph idx="1"/>
          </p:nvPr>
        </p:nvPicPr>
        <p:blipFill>
          <a:blip r:embed="rId2"/>
          <a:stretch>
            <a:fillRect/>
          </a:stretch>
        </p:blipFill>
        <p:spPr>
          <a:xfrm>
            <a:off x="5294376" y="713876"/>
            <a:ext cx="6257544" cy="5115542"/>
          </a:xfrm>
          <a:prstGeom prst="rect">
            <a:avLst/>
          </a:prstGeom>
        </p:spPr>
      </p:pic>
    </p:spTree>
    <p:extLst>
      <p:ext uri="{BB962C8B-B14F-4D97-AF65-F5344CB8AC3E}">
        <p14:creationId xmlns:p14="http://schemas.microsoft.com/office/powerpoint/2010/main" val="3926071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93142EAA-F422-C20C-F3CE-AD75CACEDC1B}"/>
              </a:ext>
            </a:extLst>
          </p:cNvPr>
          <p:cNvPicPr>
            <a:picLocks noGrp="1" noChangeAspect="1"/>
          </p:cNvPicPr>
          <p:nvPr>
            <p:ph idx="1"/>
          </p:nvPr>
        </p:nvPicPr>
        <p:blipFill>
          <a:blip r:embed="rId2"/>
          <a:stretch>
            <a:fillRect/>
          </a:stretch>
        </p:blipFill>
        <p:spPr>
          <a:xfrm>
            <a:off x="2560319" y="763326"/>
            <a:ext cx="5530828" cy="4619708"/>
          </a:xfrm>
          <a:prstGeom prst="rect">
            <a:avLst/>
          </a:prstGeom>
        </p:spPr>
      </p:pic>
    </p:spTree>
    <p:extLst>
      <p:ext uri="{BB962C8B-B14F-4D97-AF65-F5344CB8AC3E}">
        <p14:creationId xmlns:p14="http://schemas.microsoft.com/office/powerpoint/2010/main" val="3872240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4CF636-4610-6BC6-BADA-476AF7D6A8AF}"/>
              </a:ext>
            </a:extLst>
          </p:cNvPr>
          <p:cNvSpPr>
            <a:spLocks noGrp="1"/>
          </p:cNvSpPr>
          <p:nvPr>
            <p:ph type="title"/>
          </p:nvPr>
        </p:nvSpPr>
        <p:spPr/>
        <p:txBody>
          <a:bodyPr/>
          <a:lstStyle/>
          <a:p>
            <a:r>
              <a:rPr lang="en-US" dirty="0"/>
              <a:t>BLOOD SUPPLY,NERVE SUPPLY</a:t>
            </a:r>
            <a:endParaRPr lang="el-GR" dirty="0"/>
          </a:p>
        </p:txBody>
      </p:sp>
      <p:sp>
        <p:nvSpPr>
          <p:cNvPr id="3" name="Θέση περιεχομένου 2">
            <a:extLst>
              <a:ext uri="{FF2B5EF4-FFF2-40B4-BE49-F238E27FC236}">
                <a16:creationId xmlns:a16="http://schemas.microsoft.com/office/drawing/2014/main" id="{9D83535B-0092-CA7F-D2F5-FCB70DA34BCC}"/>
              </a:ext>
            </a:extLst>
          </p:cNvPr>
          <p:cNvSpPr>
            <a:spLocks noGrp="1"/>
          </p:cNvSpPr>
          <p:nvPr>
            <p:ph idx="1"/>
          </p:nvPr>
        </p:nvSpPr>
        <p:spPr/>
        <p:txBody>
          <a:bodyPr>
            <a:normAutofit fontScale="92500" lnSpcReduction="20000"/>
          </a:bodyPr>
          <a:lstStyle/>
          <a:p>
            <a:r>
              <a:rPr lang="en-US" dirty="0"/>
              <a:t>Arteries.</a:t>
            </a:r>
          </a:p>
          <a:p>
            <a:pPr marL="0" indent="0">
              <a:buNone/>
            </a:pPr>
            <a:r>
              <a:rPr lang="en-US" dirty="0"/>
              <a:t> The appendicular artery is a branch of the posterior cecal artery.</a:t>
            </a:r>
          </a:p>
          <a:p>
            <a:r>
              <a:rPr lang="en-US" dirty="0"/>
              <a:t>Veins.</a:t>
            </a:r>
          </a:p>
          <a:p>
            <a:pPr marL="0" indent="0">
              <a:buNone/>
            </a:pPr>
            <a:r>
              <a:rPr lang="en-US" dirty="0"/>
              <a:t> The appendicular vein drains into the posterior cecal vein.</a:t>
            </a:r>
          </a:p>
          <a:p>
            <a:r>
              <a:rPr lang="en-US" dirty="0"/>
              <a:t>Lymph Drainage</a:t>
            </a:r>
          </a:p>
          <a:p>
            <a:pPr marL="0" indent="0">
              <a:buNone/>
            </a:pPr>
            <a:r>
              <a:rPr lang="en-US" dirty="0"/>
              <a:t>The lymph vessels drain into one or two nodes lying in the mesoappendix and then eventually into the superior mesenteric node.</a:t>
            </a:r>
          </a:p>
          <a:p>
            <a:r>
              <a:rPr lang="en-US" dirty="0"/>
              <a:t>Nerve Supply</a:t>
            </a:r>
          </a:p>
          <a:p>
            <a:pPr marL="0" indent="0">
              <a:buNone/>
            </a:pPr>
            <a:r>
              <a:rPr lang="en-US" dirty="0"/>
              <a:t>The appendix is supplied by the sympathetic and </a:t>
            </a:r>
            <a:r>
              <a:rPr lang="en-US" dirty="0" err="1"/>
              <a:t>parasympathetic</a:t>
            </a:r>
            <a:r>
              <a:rPr lang="en-US" dirty="0"/>
              <a:t> (</a:t>
            </a:r>
            <a:r>
              <a:rPr lang="en-US" dirty="0" err="1"/>
              <a:t>vagus</a:t>
            </a:r>
            <a:r>
              <a:rPr lang="en-US" dirty="0"/>
              <a:t>) nerves from the superior mesenteric plexus. </a:t>
            </a:r>
          </a:p>
        </p:txBody>
      </p:sp>
    </p:spTree>
    <p:extLst>
      <p:ext uri="{BB962C8B-B14F-4D97-AF65-F5344CB8AC3E}">
        <p14:creationId xmlns:p14="http://schemas.microsoft.com/office/powerpoint/2010/main" val="408273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436933-D67C-F12D-672D-B67AAEE1B12B}"/>
              </a:ext>
            </a:extLst>
          </p:cNvPr>
          <p:cNvSpPr>
            <a:spLocks noGrp="1"/>
          </p:cNvSpPr>
          <p:nvPr>
            <p:ph type="title"/>
          </p:nvPr>
        </p:nvSpPr>
        <p:spPr/>
        <p:txBody>
          <a:bodyPr/>
          <a:lstStyle/>
          <a:p>
            <a:r>
              <a:rPr lang="en-US" dirty="0"/>
              <a:t>EMBRYOLOGY OF INTESTINE</a:t>
            </a:r>
            <a:endParaRPr lang="el-GR" dirty="0"/>
          </a:p>
        </p:txBody>
      </p:sp>
      <p:sp>
        <p:nvSpPr>
          <p:cNvPr id="3" name="Θέση περιεχομένου 2">
            <a:extLst>
              <a:ext uri="{FF2B5EF4-FFF2-40B4-BE49-F238E27FC236}">
                <a16:creationId xmlns:a16="http://schemas.microsoft.com/office/drawing/2014/main" id="{4E5BE7AD-184C-E78B-DE13-5F3E0B4068B2}"/>
              </a:ext>
            </a:extLst>
          </p:cNvPr>
          <p:cNvSpPr>
            <a:spLocks noGrp="1"/>
          </p:cNvSpPr>
          <p:nvPr>
            <p:ph idx="1"/>
          </p:nvPr>
        </p:nvSpPr>
        <p:spPr/>
        <p:txBody>
          <a:bodyPr/>
          <a:lstStyle/>
          <a:p>
            <a:r>
              <a:rPr lang="en-US" dirty="0"/>
              <a:t>In the fifth week, the embryonic cloaca is an endodermal sac receiving the hindgut dorsally and the </a:t>
            </a:r>
            <a:r>
              <a:rPr lang="en-US" dirty="0" err="1"/>
              <a:t>allantoic</a:t>
            </a:r>
            <a:r>
              <a:rPr lang="en-US" dirty="0"/>
              <a:t> stalk ventrally. The cloaca (Fig. 18-2A, B) is separated from the outside by a thin cloacal membrane (</a:t>
            </a:r>
            <a:r>
              <a:rPr lang="en-US" dirty="0" err="1"/>
              <a:t>proctodeum</a:t>
            </a:r>
            <a:r>
              <a:rPr lang="en-US" dirty="0"/>
              <a:t>), which occupies the embryo's ventral surface between the tail and the body stalk. During the sixth week, a septum of mesoderm divides the cloaca into a ventral urogenital sinus and a dorsal rectum (Fig. 18-2C) . This </a:t>
            </a:r>
            <a:r>
              <a:rPr lang="en-US" dirty="0" err="1"/>
              <a:t>mesodermic</a:t>
            </a:r>
            <a:r>
              <a:rPr lang="en-US" dirty="0"/>
              <a:t> septum fuses with the cloacal membrane in the seventh week to form the perineal body. The cloacal membrane is divided into a larger, ventral urogenital membrane and a smaller, dorsal anal membrane. Externally, the anal membrane becomes slightly depressed, forming the anal dimple.</a:t>
            </a:r>
          </a:p>
          <a:p>
            <a:endParaRPr lang="el-GR" dirty="0"/>
          </a:p>
        </p:txBody>
      </p:sp>
    </p:spTree>
    <p:extLst>
      <p:ext uri="{BB962C8B-B14F-4D97-AF65-F5344CB8AC3E}">
        <p14:creationId xmlns:p14="http://schemas.microsoft.com/office/powerpoint/2010/main" val="1007690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3130F0E-D172-9B16-D04A-95A37C425724}"/>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dirty="0">
                <a:solidFill>
                  <a:schemeClr val="bg1"/>
                </a:solidFill>
              </a:rPr>
              <a:t>ARTERIAL BLOOD SUPPLY</a:t>
            </a:r>
          </a:p>
        </p:txBody>
      </p:sp>
      <p:pic>
        <p:nvPicPr>
          <p:cNvPr id="4" name="Θέση περιεχομένου 3">
            <a:extLst>
              <a:ext uri="{FF2B5EF4-FFF2-40B4-BE49-F238E27FC236}">
                <a16:creationId xmlns:a16="http://schemas.microsoft.com/office/drawing/2014/main" id="{1034730E-AA7C-9FF7-65D3-69F04A5C130B}"/>
              </a:ext>
            </a:extLst>
          </p:cNvPr>
          <p:cNvPicPr>
            <a:picLocks noGrp="1" noChangeAspect="1"/>
          </p:cNvPicPr>
          <p:nvPr>
            <p:ph idx="1"/>
          </p:nvPr>
        </p:nvPicPr>
        <p:blipFill>
          <a:blip r:embed="rId2"/>
          <a:stretch>
            <a:fillRect/>
          </a:stretch>
        </p:blipFill>
        <p:spPr>
          <a:xfrm>
            <a:off x="5907405" y="643467"/>
            <a:ext cx="5031485" cy="5410199"/>
          </a:xfrm>
          <a:prstGeom prst="rect">
            <a:avLst/>
          </a:prstGeom>
        </p:spPr>
      </p:pic>
    </p:spTree>
    <p:extLst>
      <p:ext uri="{BB962C8B-B14F-4D97-AF65-F5344CB8AC3E}">
        <p14:creationId xmlns:p14="http://schemas.microsoft.com/office/powerpoint/2010/main" val="3945801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9EC2203-A3B8-EE61-DFB0-6A5FF464950B}"/>
              </a:ext>
            </a:extLst>
          </p:cNvPr>
          <p:cNvPicPr>
            <a:picLocks noChangeAspect="1"/>
          </p:cNvPicPr>
          <p:nvPr/>
        </p:nvPicPr>
        <p:blipFill>
          <a:blip r:embed="rId2"/>
          <a:stretch>
            <a:fillRect/>
          </a:stretch>
        </p:blipFill>
        <p:spPr>
          <a:xfrm>
            <a:off x="2091447" y="894945"/>
            <a:ext cx="6527665" cy="5340485"/>
          </a:xfrm>
          <a:prstGeom prst="rect">
            <a:avLst/>
          </a:prstGeom>
        </p:spPr>
      </p:pic>
    </p:spTree>
    <p:extLst>
      <p:ext uri="{BB962C8B-B14F-4D97-AF65-F5344CB8AC3E}">
        <p14:creationId xmlns:p14="http://schemas.microsoft.com/office/powerpoint/2010/main" val="3784660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2F2FE9-7AF4-43A5-8C62-B2E3D7C30F67}"/>
              </a:ext>
            </a:extLst>
          </p:cNvPr>
          <p:cNvSpPr>
            <a:spLocks noGrp="1"/>
          </p:cNvSpPr>
          <p:nvPr>
            <p:ph type="title"/>
          </p:nvPr>
        </p:nvSpPr>
        <p:spPr>
          <a:xfrm>
            <a:off x="6736080" y="2958106"/>
            <a:ext cx="4797453" cy="941796"/>
          </a:xfrm>
        </p:spPr>
        <p:txBody>
          <a:bodyPr vert="horz" wrap="square" lIns="182880" tIns="182880" rIns="182880" bIns="182880" rtlCol="0" anchor="ctr" anchorCtr="1">
            <a:normAutofit/>
          </a:bodyPr>
          <a:lstStyle/>
          <a:p>
            <a:r>
              <a:rPr lang="en-US" sz="2800" kern="1200" cap="all" spc="200" baseline="0" dirty="0">
                <a:solidFill>
                  <a:srgbClr val="262626"/>
                </a:solidFill>
                <a:latin typeface="+mj-lt"/>
                <a:ea typeface="+mj-ea"/>
                <a:cs typeface="+mj-cs"/>
              </a:rPr>
              <a:t>LYMPHATICS</a:t>
            </a:r>
          </a:p>
        </p:txBody>
      </p:sp>
      <p:pic>
        <p:nvPicPr>
          <p:cNvPr id="4" name="Θέση περιεχομένου 3">
            <a:extLst>
              <a:ext uri="{FF2B5EF4-FFF2-40B4-BE49-F238E27FC236}">
                <a16:creationId xmlns:a16="http://schemas.microsoft.com/office/drawing/2014/main" id="{B41042B6-F4C0-9CF4-F427-F070FA3FE907}"/>
              </a:ext>
            </a:extLst>
          </p:cNvPr>
          <p:cNvPicPr>
            <a:picLocks noGrp="1" noChangeAspect="1"/>
          </p:cNvPicPr>
          <p:nvPr>
            <p:ph idx="1"/>
          </p:nvPr>
        </p:nvPicPr>
        <p:blipFill rotWithShape="1">
          <a:blip r:embed="rId2"/>
          <a:srcRect t="5739" b="10168"/>
          <a:stretch/>
        </p:blipFill>
        <p:spPr>
          <a:xfrm>
            <a:off x="1" y="10"/>
            <a:ext cx="6095999" cy="6857990"/>
          </a:xfrm>
          <a:prstGeom prst="rect">
            <a:avLst/>
          </a:prstGeom>
        </p:spPr>
      </p:pic>
    </p:spTree>
    <p:extLst>
      <p:ext uri="{BB962C8B-B14F-4D97-AF65-F5344CB8AC3E}">
        <p14:creationId xmlns:p14="http://schemas.microsoft.com/office/powerpoint/2010/main" val="486313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0FF5594-B619-E1C1-CAF9-16D4236A1DDD}"/>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SURGICAL ANATOMY</a:t>
            </a:r>
          </a:p>
        </p:txBody>
      </p:sp>
      <p:pic>
        <p:nvPicPr>
          <p:cNvPr id="4" name="Θέση περιεχομένου 3">
            <a:extLst>
              <a:ext uri="{FF2B5EF4-FFF2-40B4-BE49-F238E27FC236}">
                <a16:creationId xmlns:a16="http://schemas.microsoft.com/office/drawing/2014/main" id="{C0118C53-6568-B77A-239B-5F4EB1C617C0}"/>
              </a:ext>
            </a:extLst>
          </p:cNvPr>
          <p:cNvPicPr>
            <a:picLocks noGrp="1" noChangeAspect="1"/>
          </p:cNvPicPr>
          <p:nvPr>
            <p:ph idx="1"/>
          </p:nvPr>
        </p:nvPicPr>
        <p:blipFill>
          <a:blip r:embed="rId2"/>
          <a:stretch>
            <a:fillRect/>
          </a:stretch>
        </p:blipFill>
        <p:spPr>
          <a:xfrm>
            <a:off x="6548157" y="640080"/>
            <a:ext cx="3749982" cy="5263134"/>
          </a:xfrm>
          <a:prstGeom prst="rect">
            <a:avLst/>
          </a:prstGeom>
        </p:spPr>
      </p:pic>
    </p:spTree>
    <p:extLst>
      <p:ext uri="{BB962C8B-B14F-4D97-AF65-F5344CB8AC3E}">
        <p14:creationId xmlns:p14="http://schemas.microsoft.com/office/powerpoint/2010/main" val="2328312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3942793-B9A3-FA78-9B22-AEE0EC81CE70}"/>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APPENDIX AND PREGNANCY</a:t>
            </a:r>
          </a:p>
        </p:txBody>
      </p:sp>
      <p:pic>
        <p:nvPicPr>
          <p:cNvPr id="4" name="Θέση περιεχομένου 3">
            <a:extLst>
              <a:ext uri="{FF2B5EF4-FFF2-40B4-BE49-F238E27FC236}">
                <a16:creationId xmlns:a16="http://schemas.microsoft.com/office/drawing/2014/main" id="{48D20AB4-6F9E-FC9D-B906-38E1B5A381BE}"/>
              </a:ext>
            </a:extLst>
          </p:cNvPr>
          <p:cNvPicPr>
            <a:picLocks noGrp="1" noChangeAspect="1"/>
          </p:cNvPicPr>
          <p:nvPr>
            <p:ph idx="1"/>
          </p:nvPr>
        </p:nvPicPr>
        <p:blipFill>
          <a:blip r:embed="rId2"/>
          <a:stretch>
            <a:fillRect/>
          </a:stretch>
        </p:blipFill>
        <p:spPr>
          <a:xfrm>
            <a:off x="5458968" y="640080"/>
            <a:ext cx="6039126" cy="5984456"/>
          </a:xfrm>
          <a:prstGeom prst="rect">
            <a:avLst/>
          </a:prstGeom>
        </p:spPr>
      </p:pic>
    </p:spTree>
    <p:extLst>
      <p:ext uri="{BB962C8B-B14F-4D97-AF65-F5344CB8AC3E}">
        <p14:creationId xmlns:p14="http://schemas.microsoft.com/office/powerpoint/2010/main" val="2869241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792A00-1D70-1D29-B060-B5D9569C4563}"/>
              </a:ext>
            </a:extLst>
          </p:cNvPr>
          <p:cNvSpPr>
            <a:spLocks noGrp="1"/>
          </p:cNvSpPr>
          <p:nvPr>
            <p:ph type="title"/>
          </p:nvPr>
        </p:nvSpPr>
        <p:spPr/>
        <p:txBody>
          <a:bodyPr/>
          <a:lstStyle/>
          <a:p>
            <a:r>
              <a:rPr lang="en-US" dirty="0"/>
              <a:t>ASCENDING COLON</a:t>
            </a:r>
            <a:endParaRPr lang="el-GR" dirty="0"/>
          </a:p>
        </p:txBody>
      </p:sp>
    </p:spTree>
    <p:extLst>
      <p:ext uri="{BB962C8B-B14F-4D97-AF65-F5344CB8AC3E}">
        <p14:creationId xmlns:p14="http://schemas.microsoft.com/office/powerpoint/2010/main" val="2062044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5B7E41-7A47-4E0D-E526-5A59301552BF}"/>
              </a:ext>
            </a:extLst>
          </p:cNvPr>
          <p:cNvSpPr>
            <a:spLocks noGrp="1"/>
          </p:cNvSpPr>
          <p:nvPr>
            <p:ph type="title"/>
          </p:nvPr>
        </p:nvSpPr>
        <p:spPr/>
        <p:txBody>
          <a:bodyPr/>
          <a:lstStyle/>
          <a:p>
            <a:r>
              <a:rPr lang="en-US" dirty="0"/>
              <a:t>LOCATION AND DESCRIPTION</a:t>
            </a:r>
            <a:endParaRPr lang="el-GR" dirty="0"/>
          </a:p>
        </p:txBody>
      </p:sp>
      <p:sp>
        <p:nvSpPr>
          <p:cNvPr id="3" name="Θέση περιεχομένου 2">
            <a:extLst>
              <a:ext uri="{FF2B5EF4-FFF2-40B4-BE49-F238E27FC236}">
                <a16:creationId xmlns:a16="http://schemas.microsoft.com/office/drawing/2014/main" id="{E04251A8-ADDA-1299-AA44-D471F88926FA}"/>
              </a:ext>
            </a:extLst>
          </p:cNvPr>
          <p:cNvSpPr>
            <a:spLocks noGrp="1"/>
          </p:cNvSpPr>
          <p:nvPr>
            <p:ph idx="1"/>
          </p:nvPr>
        </p:nvSpPr>
        <p:spPr/>
        <p:txBody>
          <a:bodyPr/>
          <a:lstStyle/>
          <a:p>
            <a:r>
              <a:rPr lang="en-US" dirty="0"/>
              <a:t>The ascending colon is about 5 in. (13 cm) long.</a:t>
            </a:r>
          </a:p>
          <a:p>
            <a:r>
              <a:rPr lang="en-US" dirty="0"/>
              <a:t>Lies in the right lower quadrant.</a:t>
            </a:r>
          </a:p>
          <a:p>
            <a:r>
              <a:rPr lang="en-US" dirty="0"/>
              <a:t> It extends upward from the cecum to the inferior surface of the right lobe of the liver, where it turns to the left, forming the right colic flexure. </a:t>
            </a:r>
          </a:p>
          <a:p>
            <a:r>
              <a:rPr lang="en-US" dirty="0"/>
              <a:t>The peritoneum covers the front and the sides of the ascending colon, binding it to the posterior abdominal wall.</a:t>
            </a:r>
            <a:endParaRPr lang="el-GR" dirty="0"/>
          </a:p>
        </p:txBody>
      </p:sp>
    </p:spTree>
    <p:extLst>
      <p:ext uri="{BB962C8B-B14F-4D97-AF65-F5344CB8AC3E}">
        <p14:creationId xmlns:p14="http://schemas.microsoft.com/office/powerpoint/2010/main" val="3580227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44615C-8601-B64E-4FC3-2AEAB9481F0E}"/>
              </a:ext>
            </a:extLst>
          </p:cNvPr>
          <p:cNvSpPr>
            <a:spLocks noGrp="1"/>
          </p:cNvSpPr>
          <p:nvPr>
            <p:ph type="title"/>
          </p:nvPr>
        </p:nvSpPr>
        <p:spPr>
          <a:xfrm>
            <a:off x="6900672" y="978776"/>
            <a:ext cx="4486656" cy="1174991"/>
          </a:xfrm>
        </p:spPr>
        <p:txBody>
          <a:bodyPr>
            <a:normAutofit/>
          </a:bodyPr>
          <a:lstStyle/>
          <a:p>
            <a:r>
              <a:rPr lang="en-US" sz="2400"/>
              <a:t>RELATIONS</a:t>
            </a:r>
            <a:endParaRPr lang="el-GR" sz="2400"/>
          </a:p>
        </p:txBody>
      </p:sp>
      <p:pic>
        <p:nvPicPr>
          <p:cNvPr id="5" name="Picture 4" descr="Close-up of purple cells">
            <a:extLst>
              <a:ext uri="{FF2B5EF4-FFF2-40B4-BE49-F238E27FC236}">
                <a16:creationId xmlns:a16="http://schemas.microsoft.com/office/drawing/2014/main" id="{90D9D166-2753-1727-96FE-254B9BFF28A8}"/>
              </a:ext>
            </a:extLst>
          </p:cNvPr>
          <p:cNvPicPr>
            <a:picLocks noChangeAspect="1"/>
          </p:cNvPicPr>
          <p:nvPr/>
        </p:nvPicPr>
        <p:blipFill rotWithShape="1">
          <a:blip r:embed="rId2"/>
          <a:srcRect l="18230" r="15206"/>
          <a:stretch/>
        </p:blipFill>
        <p:spPr>
          <a:xfrm>
            <a:off x="20" y="10"/>
            <a:ext cx="6086621" cy="6857990"/>
          </a:xfrm>
          <a:prstGeom prst="rect">
            <a:avLst/>
          </a:prstGeom>
        </p:spPr>
      </p:pic>
      <p:sp>
        <p:nvSpPr>
          <p:cNvPr id="3" name="Θέση περιεχομένου 2">
            <a:extLst>
              <a:ext uri="{FF2B5EF4-FFF2-40B4-BE49-F238E27FC236}">
                <a16:creationId xmlns:a16="http://schemas.microsoft.com/office/drawing/2014/main" id="{83B9CC7F-751F-D605-CD63-7579781EE17D}"/>
              </a:ext>
            </a:extLst>
          </p:cNvPr>
          <p:cNvSpPr>
            <a:spLocks noGrp="1"/>
          </p:cNvSpPr>
          <p:nvPr>
            <p:ph idx="1"/>
          </p:nvPr>
        </p:nvSpPr>
        <p:spPr>
          <a:xfrm>
            <a:off x="6900672" y="2640692"/>
            <a:ext cx="4486656" cy="3255252"/>
          </a:xfrm>
        </p:spPr>
        <p:txBody>
          <a:bodyPr>
            <a:normAutofit/>
          </a:bodyPr>
          <a:lstStyle/>
          <a:p>
            <a:r>
              <a:rPr lang="en-US" dirty="0"/>
              <a:t> Anteriorly: Coils of small intestine, the greater </a:t>
            </a:r>
            <a:r>
              <a:rPr lang="en-US" dirty="0" err="1"/>
              <a:t>omentum</a:t>
            </a:r>
            <a:r>
              <a:rPr lang="en-US" dirty="0"/>
              <a:t>, and the anterior abdominal wall.</a:t>
            </a:r>
          </a:p>
          <a:p>
            <a:r>
              <a:rPr lang="en-US" dirty="0"/>
              <a:t>Posteriorly: The iliacus, the iliac crest, the quadratus lumborum, the origin of the transversus abdominis muscle, and the lower pole of the right kidney. The </a:t>
            </a:r>
            <a:r>
              <a:rPr lang="en-US" dirty="0" err="1"/>
              <a:t>iliohypogastric</a:t>
            </a:r>
            <a:r>
              <a:rPr lang="en-US" dirty="0"/>
              <a:t> and the ilioinguinal nerves cross behind it.</a:t>
            </a:r>
            <a:endParaRPr lang="el-GR" dirty="0"/>
          </a:p>
        </p:txBody>
      </p:sp>
    </p:spTree>
    <p:extLst>
      <p:ext uri="{BB962C8B-B14F-4D97-AF65-F5344CB8AC3E}">
        <p14:creationId xmlns:p14="http://schemas.microsoft.com/office/powerpoint/2010/main" val="2751473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3A8052-6B30-535C-3867-404A3E2E6BF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86CF8CE-17F5-D8AE-BDC2-E6BE54D7DEF6}"/>
              </a:ext>
            </a:extLst>
          </p:cNvPr>
          <p:cNvSpPr>
            <a:spLocks noGrp="1"/>
          </p:cNvSpPr>
          <p:nvPr>
            <p:ph idx="1"/>
          </p:nvPr>
        </p:nvSpPr>
        <p:spPr/>
        <p:txBody>
          <a:bodyPr/>
          <a:lstStyle/>
          <a:p>
            <a:r>
              <a:rPr lang="en-US" dirty="0">
                <a:effectLst/>
              </a:rPr>
              <a:t>Normally the ascending limb of the right colon is fused to the posterior body wall and covered anteriorly by the peritoneum (Fig. 18-32). There are variations of incomplete fusion, ranging from a deep lateral paracolic groove to the persistence of an entire ascending mesocolon. A mesocolon long enough to permit volvulus occurs in approximately 11 percent of cases.</a:t>
            </a:r>
            <a:r>
              <a:rPr lang="en-US" baseline="30000" dirty="0">
                <a:effectLst/>
              </a:rPr>
              <a:t>72</a:t>
            </a:r>
            <a:r>
              <a:rPr lang="en-US" dirty="0">
                <a:effectLst/>
              </a:rPr>
              <a:t> In cadavers, the ascending colon may be mobile in approximately 37 percent of cases.</a:t>
            </a:r>
            <a:r>
              <a:rPr lang="en-US" baseline="30000" dirty="0">
                <a:effectLst/>
              </a:rPr>
              <a:t>48</a:t>
            </a:r>
            <a:r>
              <a:rPr lang="en-US" dirty="0">
                <a:effectLst/>
              </a:rPr>
              <a:t> A mobile cecum, together with a mobile right colon, may be present; this is the justification for volvulus of the right colon.</a:t>
            </a:r>
          </a:p>
          <a:p>
            <a:endParaRPr lang="el-GR" dirty="0"/>
          </a:p>
        </p:txBody>
      </p:sp>
    </p:spTree>
    <p:extLst>
      <p:ext uri="{BB962C8B-B14F-4D97-AF65-F5344CB8AC3E}">
        <p14:creationId xmlns:p14="http://schemas.microsoft.com/office/powerpoint/2010/main" val="4188472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339B0ACB-89A5-8EC8-EDCD-1722C1651B98}"/>
              </a:ext>
            </a:extLst>
          </p:cNvPr>
          <p:cNvPicPr>
            <a:picLocks noGrp="1" noChangeAspect="1"/>
          </p:cNvPicPr>
          <p:nvPr>
            <p:ph idx="1"/>
          </p:nvPr>
        </p:nvPicPr>
        <p:blipFill>
          <a:blip r:embed="rId2"/>
          <a:stretch>
            <a:fillRect/>
          </a:stretch>
        </p:blipFill>
        <p:spPr>
          <a:xfrm>
            <a:off x="461176" y="508885"/>
            <a:ext cx="4190337" cy="5249386"/>
          </a:xfrm>
          <a:prstGeom prst="rect">
            <a:avLst/>
          </a:prstGeom>
        </p:spPr>
      </p:pic>
      <p:pic>
        <p:nvPicPr>
          <p:cNvPr id="5" name="Εικόνα 4">
            <a:extLst>
              <a:ext uri="{FF2B5EF4-FFF2-40B4-BE49-F238E27FC236}">
                <a16:creationId xmlns:a16="http://schemas.microsoft.com/office/drawing/2014/main" id="{6AAC8268-AF82-08E7-0173-4FC5033187FA}"/>
              </a:ext>
            </a:extLst>
          </p:cNvPr>
          <p:cNvPicPr>
            <a:picLocks noChangeAspect="1"/>
          </p:cNvPicPr>
          <p:nvPr/>
        </p:nvPicPr>
        <p:blipFill>
          <a:blip r:embed="rId3"/>
          <a:stretch>
            <a:fillRect/>
          </a:stretch>
        </p:blipFill>
        <p:spPr>
          <a:xfrm>
            <a:off x="5326379" y="698928"/>
            <a:ext cx="5018267" cy="4896014"/>
          </a:xfrm>
          <a:prstGeom prst="rect">
            <a:avLst/>
          </a:prstGeom>
        </p:spPr>
      </p:pic>
    </p:spTree>
    <p:extLst>
      <p:ext uri="{BB962C8B-B14F-4D97-AF65-F5344CB8AC3E}">
        <p14:creationId xmlns:p14="http://schemas.microsoft.com/office/powerpoint/2010/main" val="4248730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946AE-E821-1E5A-F562-70932426CBA7}"/>
            </a:ext>
          </a:extLst>
        </p:cNvPr>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B2954B85-0C2E-D730-8816-51A7C2125142}"/>
              </a:ext>
            </a:extLst>
          </p:cNvPr>
          <p:cNvPicPr>
            <a:picLocks noGrp="1" noChangeAspect="1"/>
          </p:cNvPicPr>
          <p:nvPr>
            <p:ph idx="1"/>
          </p:nvPr>
        </p:nvPicPr>
        <p:blipFill>
          <a:blip r:embed="rId2"/>
          <a:stretch>
            <a:fillRect/>
          </a:stretch>
        </p:blipFill>
        <p:spPr>
          <a:xfrm>
            <a:off x="1682885" y="379379"/>
            <a:ext cx="8696528" cy="6503783"/>
          </a:xfrm>
          <a:prstGeom prst="rect">
            <a:avLst/>
          </a:prstGeom>
        </p:spPr>
      </p:pic>
    </p:spTree>
    <p:extLst>
      <p:ext uri="{BB962C8B-B14F-4D97-AF65-F5344CB8AC3E}">
        <p14:creationId xmlns:p14="http://schemas.microsoft.com/office/powerpoint/2010/main" val="3015794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CF4EBC2-0996-EF85-BE00-EC764643CB3E}"/>
              </a:ext>
            </a:extLst>
          </p:cNvPr>
          <p:cNvPicPr>
            <a:picLocks noChangeAspect="1"/>
          </p:cNvPicPr>
          <p:nvPr/>
        </p:nvPicPr>
        <p:blipFill>
          <a:blip r:embed="rId2"/>
          <a:stretch>
            <a:fillRect/>
          </a:stretch>
        </p:blipFill>
        <p:spPr>
          <a:xfrm>
            <a:off x="2822713" y="714375"/>
            <a:ext cx="4711562" cy="5429250"/>
          </a:xfrm>
          <a:prstGeom prst="rect">
            <a:avLst/>
          </a:prstGeom>
        </p:spPr>
      </p:pic>
    </p:spTree>
    <p:extLst>
      <p:ext uri="{BB962C8B-B14F-4D97-AF65-F5344CB8AC3E}">
        <p14:creationId xmlns:p14="http://schemas.microsoft.com/office/powerpoint/2010/main" val="2568100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77A6C5-0053-8309-9C33-B22142605967}"/>
              </a:ext>
            </a:extLst>
          </p:cNvPr>
          <p:cNvSpPr>
            <a:spLocks noGrp="1"/>
          </p:cNvSpPr>
          <p:nvPr>
            <p:ph type="title"/>
          </p:nvPr>
        </p:nvSpPr>
        <p:spPr/>
        <p:txBody>
          <a:bodyPr/>
          <a:lstStyle/>
          <a:p>
            <a:r>
              <a:rPr lang="en-US" dirty="0"/>
              <a:t>BLOOD SUPPLY,NERVE SUPPLY</a:t>
            </a:r>
            <a:endParaRPr lang="el-GR" dirty="0"/>
          </a:p>
        </p:txBody>
      </p:sp>
      <p:sp>
        <p:nvSpPr>
          <p:cNvPr id="3" name="Θέση περιεχομένου 2">
            <a:extLst>
              <a:ext uri="{FF2B5EF4-FFF2-40B4-BE49-F238E27FC236}">
                <a16:creationId xmlns:a16="http://schemas.microsoft.com/office/drawing/2014/main" id="{4D8579CE-F38E-0EB7-7686-0E05C78F2D0B}"/>
              </a:ext>
            </a:extLst>
          </p:cNvPr>
          <p:cNvSpPr>
            <a:spLocks noGrp="1"/>
          </p:cNvSpPr>
          <p:nvPr>
            <p:ph idx="1"/>
          </p:nvPr>
        </p:nvSpPr>
        <p:spPr/>
        <p:txBody>
          <a:bodyPr>
            <a:normAutofit fontScale="85000" lnSpcReduction="10000"/>
          </a:bodyPr>
          <a:lstStyle/>
          <a:p>
            <a:r>
              <a:rPr lang="en-US" dirty="0"/>
              <a:t>Arteries. </a:t>
            </a:r>
          </a:p>
          <a:p>
            <a:pPr marL="0" indent="0">
              <a:buNone/>
            </a:pPr>
            <a:r>
              <a:rPr lang="en-US" dirty="0"/>
              <a:t>The ileocolic and right colic branches of the superior mesenteric artery  supply this area.</a:t>
            </a:r>
          </a:p>
          <a:p>
            <a:r>
              <a:rPr lang="en-US" dirty="0"/>
              <a:t>Veins.</a:t>
            </a:r>
          </a:p>
          <a:p>
            <a:pPr marL="0" indent="0">
              <a:buNone/>
            </a:pPr>
            <a:r>
              <a:rPr lang="en-US" dirty="0"/>
              <a:t> The veins correspond to the arteries and drain into the superior mesenteric vein.</a:t>
            </a:r>
          </a:p>
          <a:p>
            <a:r>
              <a:rPr lang="en-US" dirty="0"/>
              <a:t>Lymph Drainage.</a:t>
            </a:r>
          </a:p>
          <a:p>
            <a:pPr marL="0" indent="0">
              <a:buNone/>
            </a:pPr>
            <a:r>
              <a:rPr lang="en-US" dirty="0"/>
              <a:t>The lymph vessels drain into lymph nodes lying along the course of the colic blood vessels and ultimately reach the superior mesenteric nodes.</a:t>
            </a:r>
          </a:p>
          <a:p>
            <a:r>
              <a:rPr lang="en-US" dirty="0"/>
              <a:t>Nerve Supply.</a:t>
            </a:r>
          </a:p>
          <a:p>
            <a:pPr marL="0" indent="0">
              <a:buNone/>
            </a:pPr>
            <a:r>
              <a:rPr lang="en-US" dirty="0"/>
              <a:t>Sympathetic and parasympathetic (</a:t>
            </a:r>
            <a:r>
              <a:rPr lang="en-US" dirty="0" err="1"/>
              <a:t>vagus</a:t>
            </a:r>
            <a:r>
              <a:rPr lang="en-US" dirty="0"/>
              <a:t>) nerves from the superior mesenteric plexus supply this area of the colon.</a:t>
            </a:r>
            <a:endParaRPr lang="el-GR" dirty="0"/>
          </a:p>
        </p:txBody>
      </p:sp>
    </p:spTree>
    <p:extLst>
      <p:ext uri="{BB962C8B-B14F-4D97-AF65-F5344CB8AC3E}">
        <p14:creationId xmlns:p14="http://schemas.microsoft.com/office/powerpoint/2010/main" val="3351432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FB86D7-A168-8E55-CFDD-41662FAD9DCC}"/>
              </a:ext>
            </a:extLst>
          </p:cNvPr>
          <p:cNvSpPr>
            <a:spLocks noGrp="1"/>
          </p:cNvSpPr>
          <p:nvPr>
            <p:ph type="title"/>
          </p:nvPr>
        </p:nvSpPr>
        <p:spPr/>
        <p:txBody>
          <a:bodyPr/>
          <a:lstStyle/>
          <a:p>
            <a:r>
              <a:rPr lang="en-US" dirty="0"/>
              <a:t>TRANSVERSE COLON</a:t>
            </a:r>
            <a:endParaRPr lang="el-GR" dirty="0"/>
          </a:p>
        </p:txBody>
      </p:sp>
    </p:spTree>
    <p:extLst>
      <p:ext uri="{BB962C8B-B14F-4D97-AF65-F5344CB8AC3E}">
        <p14:creationId xmlns:p14="http://schemas.microsoft.com/office/powerpoint/2010/main" val="1284661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115C9B-F5A4-A16F-E68F-01307A211679}"/>
              </a:ext>
            </a:extLst>
          </p:cNvPr>
          <p:cNvSpPr>
            <a:spLocks noGrp="1"/>
          </p:cNvSpPr>
          <p:nvPr>
            <p:ph type="title"/>
          </p:nvPr>
        </p:nvSpPr>
        <p:spPr>
          <a:xfrm>
            <a:off x="685402" y="612250"/>
            <a:ext cx="4486656" cy="4571999"/>
          </a:xfrm>
        </p:spPr>
        <p:txBody>
          <a:bodyPr>
            <a:normAutofit fontScale="90000"/>
          </a:bodyPr>
          <a:lstStyle/>
          <a:p>
            <a:r>
              <a:rPr lang="en-US" dirty="0"/>
              <a:t>Diagrammatic sagittal section showing the developmental relation of the transverse colon and its mesentery to the </a:t>
            </a:r>
            <a:r>
              <a:rPr lang="en-US" dirty="0" err="1"/>
              <a:t>omentum</a:t>
            </a:r>
            <a:r>
              <a:rPr lang="en-US" dirty="0"/>
              <a:t>. </a:t>
            </a:r>
            <a:br>
              <a:rPr lang="el-GR" dirty="0"/>
            </a:br>
            <a:r>
              <a:rPr lang="en-US" dirty="0"/>
              <a:t>The two are fused at "X" to form the transverse mesocolon containing the middle colic artery. SMA, Superior mesenteric artery. </a:t>
            </a:r>
            <a:endParaRPr lang="el-GR" dirty="0"/>
          </a:p>
        </p:txBody>
      </p:sp>
      <p:pic>
        <p:nvPicPr>
          <p:cNvPr id="5" name="Θέση περιεχομένου 4">
            <a:extLst>
              <a:ext uri="{FF2B5EF4-FFF2-40B4-BE49-F238E27FC236}">
                <a16:creationId xmlns:a16="http://schemas.microsoft.com/office/drawing/2014/main" id="{FB2710B2-82A8-BFCB-7FF7-15650A41E72C}"/>
              </a:ext>
            </a:extLst>
          </p:cNvPr>
          <p:cNvPicPr>
            <a:picLocks noGrp="1" noChangeAspect="1"/>
          </p:cNvPicPr>
          <p:nvPr>
            <p:ph idx="1"/>
          </p:nvPr>
        </p:nvPicPr>
        <p:blipFill>
          <a:blip r:embed="rId2"/>
          <a:stretch>
            <a:fillRect/>
          </a:stretch>
        </p:blipFill>
        <p:spPr>
          <a:xfrm>
            <a:off x="6716732" y="409782"/>
            <a:ext cx="4716532" cy="5808137"/>
          </a:xfrm>
          <a:prstGeom prst="rect">
            <a:avLst/>
          </a:prstGeom>
        </p:spPr>
      </p:pic>
    </p:spTree>
    <p:extLst>
      <p:ext uri="{BB962C8B-B14F-4D97-AF65-F5344CB8AC3E}">
        <p14:creationId xmlns:p14="http://schemas.microsoft.com/office/powerpoint/2010/main" val="633991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A855B9-A782-986F-35F1-B4481660BB58}"/>
              </a:ext>
            </a:extLst>
          </p:cNvPr>
          <p:cNvSpPr>
            <a:spLocks noGrp="1"/>
          </p:cNvSpPr>
          <p:nvPr>
            <p:ph type="title"/>
          </p:nvPr>
        </p:nvSpPr>
        <p:spPr/>
        <p:txBody>
          <a:bodyPr/>
          <a:lstStyle/>
          <a:p>
            <a:r>
              <a:rPr lang="en-US" dirty="0"/>
              <a:t>LOCATION AND DESCRIPTION I</a:t>
            </a:r>
            <a:endParaRPr lang="el-GR" dirty="0"/>
          </a:p>
        </p:txBody>
      </p:sp>
      <p:sp>
        <p:nvSpPr>
          <p:cNvPr id="3" name="Θέση περιεχομένου 2">
            <a:extLst>
              <a:ext uri="{FF2B5EF4-FFF2-40B4-BE49-F238E27FC236}">
                <a16:creationId xmlns:a16="http://schemas.microsoft.com/office/drawing/2014/main" id="{A6BB4FB0-FD8C-2E46-7924-D17B34C34CE3}"/>
              </a:ext>
            </a:extLst>
          </p:cNvPr>
          <p:cNvSpPr>
            <a:spLocks noGrp="1"/>
          </p:cNvSpPr>
          <p:nvPr>
            <p:ph idx="1"/>
          </p:nvPr>
        </p:nvSpPr>
        <p:spPr/>
        <p:txBody>
          <a:bodyPr>
            <a:normAutofit/>
          </a:bodyPr>
          <a:lstStyle/>
          <a:p>
            <a:r>
              <a:rPr lang="en-US" dirty="0"/>
              <a:t>The transverse colon is about 15 in. (38 cm) long</a:t>
            </a:r>
          </a:p>
          <a:p>
            <a:r>
              <a:rPr lang="en-US" dirty="0"/>
              <a:t> Extends across the abdomen, occupying the umbilical region.</a:t>
            </a:r>
          </a:p>
          <a:p>
            <a:r>
              <a:rPr lang="en-US" dirty="0"/>
              <a:t> It begins at the right colic flexure below the right lobe of the liver and hangs downward, suspended by the transverse mesocolon from the pancreas .</a:t>
            </a:r>
          </a:p>
          <a:p>
            <a:r>
              <a:rPr lang="en-US" dirty="0"/>
              <a:t> It then ascends to the left colic flexure below the spleen.</a:t>
            </a:r>
          </a:p>
          <a:p>
            <a:r>
              <a:rPr lang="en-US" dirty="0"/>
              <a:t> The left colic flexure is higher than the right colic flexure and is </a:t>
            </a:r>
          </a:p>
          <a:p>
            <a:pPr marL="0" indent="0">
              <a:buNone/>
            </a:pPr>
            <a:r>
              <a:rPr lang="en-US" dirty="0"/>
              <a:t>suspended from the diaphragm by the </a:t>
            </a:r>
            <a:r>
              <a:rPr lang="en-US" dirty="0" err="1"/>
              <a:t>phrenicocolic</a:t>
            </a:r>
            <a:r>
              <a:rPr lang="en-US" dirty="0"/>
              <a:t> ligament .</a:t>
            </a:r>
          </a:p>
          <a:p>
            <a:pPr marL="0" indent="0">
              <a:buNone/>
            </a:pPr>
            <a:endParaRPr lang="el-GR" dirty="0"/>
          </a:p>
        </p:txBody>
      </p:sp>
    </p:spTree>
    <p:extLst>
      <p:ext uri="{BB962C8B-B14F-4D97-AF65-F5344CB8AC3E}">
        <p14:creationId xmlns:p14="http://schemas.microsoft.com/office/powerpoint/2010/main" val="346535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3635B5-96CC-B98B-CC9D-599D93F9B1CE}"/>
              </a:ext>
            </a:extLst>
          </p:cNvPr>
          <p:cNvSpPr>
            <a:spLocks noGrp="1"/>
          </p:cNvSpPr>
          <p:nvPr>
            <p:ph type="title"/>
          </p:nvPr>
        </p:nvSpPr>
        <p:spPr/>
        <p:txBody>
          <a:bodyPr/>
          <a:lstStyle/>
          <a:p>
            <a:r>
              <a:rPr lang="en-US" dirty="0"/>
              <a:t>LOCATION AND DESCRIPTION II</a:t>
            </a:r>
            <a:endParaRPr lang="el-GR" dirty="0"/>
          </a:p>
        </p:txBody>
      </p:sp>
      <p:sp>
        <p:nvSpPr>
          <p:cNvPr id="3" name="Θέση περιεχομένου 2">
            <a:extLst>
              <a:ext uri="{FF2B5EF4-FFF2-40B4-BE49-F238E27FC236}">
                <a16:creationId xmlns:a16="http://schemas.microsoft.com/office/drawing/2014/main" id="{DA165ABA-D0B9-D312-1EB2-5F3F9E0FFCA8}"/>
              </a:ext>
            </a:extLst>
          </p:cNvPr>
          <p:cNvSpPr>
            <a:spLocks noGrp="1"/>
          </p:cNvSpPr>
          <p:nvPr>
            <p:ph idx="1"/>
          </p:nvPr>
        </p:nvSpPr>
        <p:spPr/>
        <p:txBody>
          <a:bodyPr>
            <a:normAutofit/>
          </a:bodyPr>
          <a:lstStyle/>
          <a:p>
            <a:r>
              <a:rPr lang="en-US" dirty="0"/>
              <a:t>The transverse mesocolon, or mesentery of the transverse colon, suspends the transverse colon from the </a:t>
            </a:r>
            <a:r>
              <a:rPr lang="en-US" dirty="0" err="1"/>
              <a:t>anterior</a:t>
            </a:r>
            <a:r>
              <a:rPr lang="en-US" dirty="0"/>
              <a:t> border of the pancreas. </a:t>
            </a:r>
          </a:p>
          <a:p>
            <a:r>
              <a:rPr lang="en-US" dirty="0"/>
              <a:t>The mesentery is attached to the superior border of the transverse colon, and the posterior layers of the greater </a:t>
            </a:r>
            <a:r>
              <a:rPr lang="en-US" dirty="0" err="1"/>
              <a:t>omentum</a:t>
            </a:r>
            <a:r>
              <a:rPr lang="en-US" dirty="0"/>
              <a:t> are attached to the inferior border. </a:t>
            </a:r>
          </a:p>
          <a:p>
            <a:r>
              <a:rPr lang="en-US" dirty="0"/>
              <a:t>Because of the length of the transverse mesocolon, the position of the transverse </a:t>
            </a:r>
            <a:r>
              <a:rPr lang="en-US" dirty="0" err="1"/>
              <a:t>colonis</a:t>
            </a:r>
            <a:r>
              <a:rPr lang="en-US" dirty="0"/>
              <a:t> extremely variable.</a:t>
            </a:r>
          </a:p>
        </p:txBody>
      </p:sp>
    </p:spTree>
    <p:extLst>
      <p:ext uri="{BB962C8B-B14F-4D97-AF65-F5344CB8AC3E}">
        <p14:creationId xmlns:p14="http://schemas.microsoft.com/office/powerpoint/2010/main" val="1698810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D3EFE1-984B-4449-4E5E-E04FD26FB93B}"/>
              </a:ext>
            </a:extLst>
          </p:cNvPr>
          <p:cNvSpPr>
            <a:spLocks noGrp="1"/>
          </p:cNvSpPr>
          <p:nvPr>
            <p:ph type="title"/>
          </p:nvPr>
        </p:nvSpPr>
        <p:spPr/>
        <p:txBody>
          <a:bodyPr/>
          <a:lstStyle/>
          <a:p>
            <a:r>
              <a:rPr lang="en-US" dirty="0"/>
              <a:t>RELATIONS</a:t>
            </a:r>
            <a:endParaRPr lang="el-GR" dirty="0"/>
          </a:p>
        </p:txBody>
      </p:sp>
      <p:sp>
        <p:nvSpPr>
          <p:cNvPr id="3" name="Θέση περιεχομένου 2">
            <a:extLst>
              <a:ext uri="{FF2B5EF4-FFF2-40B4-BE49-F238E27FC236}">
                <a16:creationId xmlns:a16="http://schemas.microsoft.com/office/drawing/2014/main" id="{7F332938-7EF7-FF1F-17BF-ECC231C2358F}"/>
              </a:ext>
            </a:extLst>
          </p:cNvPr>
          <p:cNvSpPr>
            <a:spLocks noGrp="1"/>
          </p:cNvSpPr>
          <p:nvPr>
            <p:ph idx="1"/>
          </p:nvPr>
        </p:nvSpPr>
        <p:spPr/>
        <p:txBody>
          <a:bodyPr/>
          <a:lstStyle/>
          <a:p>
            <a:r>
              <a:rPr lang="en-US" dirty="0"/>
              <a:t>Anteriorly: The greater </a:t>
            </a:r>
            <a:r>
              <a:rPr lang="en-US" dirty="0" err="1"/>
              <a:t>omentum</a:t>
            </a:r>
            <a:r>
              <a:rPr lang="en-US" dirty="0"/>
              <a:t> and the anterior abdominal wall (umbilical and hypogastric regions) </a:t>
            </a:r>
          </a:p>
          <a:p>
            <a:r>
              <a:rPr lang="en-US" dirty="0"/>
              <a:t> Posteriorly: The second part of the duodenum, the head of the pancreas, and the coils of the jejunum and the ileum.</a:t>
            </a:r>
            <a:endParaRPr lang="el-GR" dirty="0"/>
          </a:p>
        </p:txBody>
      </p:sp>
    </p:spTree>
    <p:extLst>
      <p:ext uri="{BB962C8B-B14F-4D97-AF65-F5344CB8AC3E}">
        <p14:creationId xmlns:p14="http://schemas.microsoft.com/office/powerpoint/2010/main" val="3789455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03C514-D75C-D1E3-3F03-1BF800B3D881}"/>
              </a:ext>
            </a:extLst>
          </p:cNvPr>
          <p:cNvSpPr>
            <a:spLocks noGrp="1"/>
          </p:cNvSpPr>
          <p:nvPr>
            <p:ph type="title"/>
          </p:nvPr>
        </p:nvSpPr>
        <p:spPr>
          <a:xfrm>
            <a:off x="2231136" y="288831"/>
            <a:ext cx="7729728" cy="1188720"/>
          </a:xfrm>
        </p:spPr>
        <p:txBody>
          <a:bodyPr/>
          <a:lstStyle/>
          <a:p>
            <a:r>
              <a:rPr lang="en-US" dirty="0"/>
              <a:t>BLOOD SUPPLY,NERVE SUPPLY</a:t>
            </a:r>
            <a:endParaRPr lang="el-GR" dirty="0"/>
          </a:p>
        </p:txBody>
      </p:sp>
      <p:sp>
        <p:nvSpPr>
          <p:cNvPr id="3" name="Θέση περιεχομένου 2">
            <a:extLst>
              <a:ext uri="{FF2B5EF4-FFF2-40B4-BE49-F238E27FC236}">
                <a16:creationId xmlns:a16="http://schemas.microsoft.com/office/drawing/2014/main" id="{E84372B7-1E73-1D8B-9A2F-FE395D649AF5}"/>
              </a:ext>
            </a:extLst>
          </p:cNvPr>
          <p:cNvSpPr>
            <a:spLocks noGrp="1"/>
          </p:cNvSpPr>
          <p:nvPr>
            <p:ph idx="1"/>
          </p:nvPr>
        </p:nvSpPr>
        <p:spPr>
          <a:xfrm>
            <a:off x="1010478" y="1690688"/>
            <a:ext cx="10515600" cy="4351338"/>
          </a:xfrm>
        </p:spPr>
        <p:txBody>
          <a:bodyPr>
            <a:normAutofit/>
          </a:bodyPr>
          <a:lstStyle/>
          <a:p>
            <a:r>
              <a:rPr lang="en-US" dirty="0"/>
              <a:t>Arteries .</a:t>
            </a:r>
          </a:p>
          <a:p>
            <a:pPr marL="0" indent="0">
              <a:buNone/>
            </a:pPr>
            <a:r>
              <a:rPr lang="en-US" dirty="0"/>
              <a:t>The proximal two thirds are supplied by the middle colic artery, a branch of the superior mesenteric artery . The distal third is supplied by the left colic artery, a branch of the inferior mesenteric artery .</a:t>
            </a:r>
          </a:p>
          <a:p>
            <a:r>
              <a:rPr lang="en-US" dirty="0"/>
              <a:t>Veins.</a:t>
            </a:r>
          </a:p>
          <a:p>
            <a:pPr marL="0" indent="0">
              <a:buNone/>
            </a:pPr>
            <a:r>
              <a:rPr lang="en-US" dirty="0"/>
              <a:t>The veins correspond to the arteries and drain into the superior and inferior mesenteric veins.</a:t>
            </a:r>
          </a:p>
          <a:p>
            <a:r>
              <a:rPr lang="en-US" dirty="0"/>
              <a:t>Lymph Drainage</a:t>
            </a:r>
          </a:p>
          <a:p>
            <a:pPr marL="0" indent="0">
              <a:buNone/>
            </a:pPr>
            <a:r>
              <a:rPr lang="en-US" dirty="0"/>
              <a:t>The proximal two thirds drain into the colic nodes and then into the superior mesenteric nodes; the distal third drains into the colic nodes and then into the inferior mesenteric nodes.</a:t>
            </a:r>
          </a:p>
        </p:txBody>
      </p:sp>
    </p:spTree>
    <p:extLst>
      <p:ext uri="{BB962C8B-B14F-4D97-AF65-F5344CB8AC3E}">
        <p14:creationId xmlns:p14="http://schemas.microsoft.com/office/powerpoint/2010/main" val="28115830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D3EFDF2-5CE3-F3E7-161A-CFF56B3E4587}"/>
              </a:ext>
            </a:extLst>
          </p:cNvPr>
          <p:cNvPicPr>
            <a:picLocks noChangeAspect="1"/>
          </p:cNvPicPr>
          <p:nvPr/>
        </p:nvPicPr>
        <p:blipFill>
          <a:blip r:embed="rId2"/>
          <a:stretch>
            <a:fillRect/>
          </a:stretch>
        </p:blipFill>
        <p:spPr>
          <a:xfrm>
            <a:off x="2735249" y="405517"/>
            <a:ext cx="5695071" cy="6333214"/>
          </a:xfrm>
          <a:prstGeom prst="rect">
            <a:avLst/>
          </a:prstGeom>
        </p:spPr>
      </p:pic>
    </p:spTree>
    <p:extLst>
      <p:ext uri="{BB962C8B-B14F-4D97-AF65-F5344CB8AC3E}">
        <p14:creationId xmlns:p14="http://schemas.microsoft.com/office/powerpoint/2010/main" val="2293269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ED0F44-6DDA-8983-1BE7-55484747885A}"/>
              </a:ext>
            </a:extLst>
          </p:cNvPr>
          <p:cNvSpPr>
            <a:spLocks noGrp="1"/>
          </p:cNvSpPr>
          <p:nvPr>
            <p:ph type="title"/>
          </p:nvPr>
        </p:nvSpPr>
        <p:spPr/>
        <p:txBody>
          <a:bodyPr/>
          <a:lstStyle/>
          <a:p>
            <a:r>
              <a:rPr lang="en-US" dirty="0"/>
              <a:t>NERVE SUPPLY</a:t>
            </a:r>
            <a:endParaRPr lang="el-GR" dirty="0"/>
          </a:p>
        </p:txBody>
      </p:sp>
      <p:sp>
        <p:nvSpPr>
          <p:cNvPr id="3" name="Θέση περιεχομένου 2">
            <a:extLst>
              <a:ext uri="{FF2B5EF4-FFF2-40B4-BE49-F238E27FC236}">
                <a16:creationId xmlns:a16="http://schemas.microsoft.com/office/drawing/2014/main" id="{3DCF68FD-6C26-675C-A66A-32D57F964A46}"/>
              </a:ext>
            </a:extLst>
          </p:cNvPr>
          <p:cNvSpPr>
            <a:spLocks noGrp="1"/>
          </p:cNvSpPr>
          <p:nvPr>
            <p:ph idx="1"/>
          </p:nvPr>
        </p:nvSpPr>
        <p:spPr/>
        <p:txBody>
          <a:bodyPr/>
          <a:lstStyle/>
          <a:p>
            <a:r>
              <a:rPr lang="en-US" dirty="0"/>
              <a:t>The proximal two thirds are innervated by sympathetic and vagal nerves through the superior mesenteric plexus;</a:t>
            </a:r>
          </a:p>
          <a:p>
            <a:r>
              <a:rPr lang="en-US" dirty="0"/>
              <a:t>The distal third is innervated by sympathetic and parasympathetic pelvic </a:t>
            </a:r>
            <a:r>
              <a:rPr lang="en-US" dirty="0" err="1"/>
              <a:t>spalchnic</a:t>
            </a:r>
            <a:r>
              <a:rPr lang="en-US" dirty="0"/>
              <a:t> nerves through the inferior mesenteric plexus.</a:t>
            </a:r>
            <a:endParaRPr lang="el-GR" dirty="0"/>
          </a:p>
        </p:txBody>
      </p:sp>
    </p:spTree>
    <p:extLst>
      <p:ext uri="{BB962C8B-B14F-4D97-AF65-F5344CB8AC3E}">
        <p14:creationId xmlns:p14="http://schemas.microsoft.com/office/powerpoint/2010/main" val="233899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2CD0D7-3FD0-3B8C-DA40-8727A14FECA3}"/>
              </a:ext>
            </a:extLst>
          </p:cNvPr>
          <p:cNvSpPr>
            <a:spLocks noGrp="1"/>
          </p:cNvSpPr>
          <p:nvPr>
            <p:ph type="title"/>
          </p:nvPr>
        </p:nvSpPr>
        <p:spPr/>
        <p:txBody>
          <a:bodyPr/>
          <a:lstStyle/>
          <a:p>
            <a:r>
              <a:rPr lang="en-US" dirty="0"/>
              <a:t>TOPOGRAPHIC ANATOMY</a:t>
            </a:r>
            <a:endParaRPr lang="el-GR" dirty="0"/>
          </a:p>
        </p:txBody>
      </p:sp>
      <p:sp>
        <p:nvSpPr>
          <p:cNvPr id="3" name="Θέση περιεχομένου 2">
            <a:extLst>
              <a:ext uri="{FF2B5EF4-FFF2-40B4-BE49-F238E27FC236}">
                <a16:creationId xmlns:a16="http://schemas.microsoft.com/office/drawing/2014/main" id="{A6E2CE1C-0BE9-0CBB-E803-43CA713316B5}"/>
              </a:ext>
            </a:extLst>
          </p:cNvPr>
          <p:cNvSpPr>
            <a:spLocks noGrp="1"/>
          </p:cNvSpPr>
          <p:nvPr>
            <p:ph idx="1"/>
          </p:nvPr>
        </p:nvSpPr>
        <p:spPr/>
        <p:txBody>
          <a:bodyPr/>
          <a:lstStyle/>
          <a:p>
            <a:r>
              <a:rPr lang="en-US" dirty="0">
                <a:effectLst/>
              </a:rPr>
              <a:t>The large intestine extends from the terminal ileum to the anus. To be more embryologically and anatomically correct, it extends to the pectinate (dentate) line, in other words, to the proximal 2 cm of the anal canal. </a:t>
            </a:r>
          </a:p>
          <a:p>
            <a:r>
              <a:rPr lang="en-US" dirty="0">
                <a:effectLst/>
              </a:rPr>
              <a:t>The classic divisions of the colon are the cecum, the colon proper, the rectum, and the anal canal. The first 6 cm of the large intestine just below the ileocecal valve, the ascending colon, and the hepatic flexure form a surgical unit, the right colon (right colectomy). </a:t>
            </a:r>
          </a:p>
          <a:p>
            <a:r>
              <a:rPr lang="en-US" dirty="0">
                <a:effectLst/>
              </a:rPr>
              <a:t>The distal transverse colon, splenic flexure, and descending and sigmoid colons constitute the left colon (left colectomy).</a:t>
            </a:r>
          </a:p>
          <a:p>
            <a:endParaRPr lang="el-GR" dirty="0"/>
          </a:p>
        </p:txBody>
      </p:sp>
    </p:spTree>
    <p:extLst>
      <p:ext uri="{BB962C8B-B14F-4D97-AF65-F5344CB8AC3E}">
        <p14:creationId xmlns:p14="http://schemas.microsoft.com/office/powerpoint/2010/main" val="3136039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949C85-F346-1F4B-E1E7-4467039617FA}"/>
              </a:ext>
            </a:extLst>
          </p:cNvPr>
          <p:cNvSpPr>
            <a:spLocks noGrp="1"/>
          </p:cNvSpPr>
          <p:nvPr>
            <p:ph type="ctrTitle"/>
          </p:nvPr>
        </p:nvSpPr>
        <p:spPr/>
        <p:txBody>
          <a:bodyPr/>
          <a:lstStyle/>
          <a:p>
            <a:r>
              <a:rPr lang="en-US" dirty="0"/>
              <a:t>SURGICAL CONSIDERATIONS</a:t>
            </a:r>
            <a:endParaRPr lang="el-GR" dirty="0"/>
          </a:p>
        </p:txBody>
      </p:sp>
      <p:sp>
        <p:nvSpPr>
          <p:cNvPr id="3" name="Υπότιτλος 2">
            <a:extLst>
              <a:ext uri="{FF2B5EF4-FFF2-40B4-BE49-F238E27FC236}">
                <a16:creationId xmlns:a16="http://schemas.microsoft.com/office/drawing/2014/main" id="{CBF3C805-511E-198B-4EB0-A4EC2AD823F5}"/>
              </a:ext>
            </a:extLst>
          </p:cNvPr>
          <p:cNvSpPr>
            <a:spLocks noGrp="1"/>
          </p:cNvSpPr>
          <p:nvPr>
            <p:ph type="subTitle" idx="1"/>
          </p:nvPr>
        </p:nvSpPr>
        <p:spPr/>
        <p:txBody>
          <a:bodyPr/>
          <a:lstStyle/>
          <a:p>
            <a:endParaRPr lang="el-GR"/>
          </a:p>
        </p:txBody>
      </p:sp>
    </p:spTree>
    <p:extLst>
      <p:ext uri="{BB962C8B-B14F-4D97-AF65-F5344CB8AC3E}">
        <p14:creationId xmlns:p14="http://schemas.microsoft.com/office/powerpoint/2010/main" val="3043649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72B9AAD-043D-2DE8-2938-003D99204E57}"/>
              </a:ext>
            </a:extLst>
          </p:cNvPr>
          <p:cNvSpPr>
            <a:spLocks noGrp="1"/>
          </p:cNvSpPr>
          <p:nvPr>
            <p:ph idx="1"/>
          </p:nvPr>
        </p:nvSpPr>
        <p:spPr>
          <a:xfrm>
            <a:off x="2231136" y="946206"/>
            <a:ext cx="7729728" cy="4793822"/>
          </a:xfrm>
        </p:spPr>
        <p:txBody>
          <a:bodyPr>
            <a:normAutofit/>
          </a:bodyPr>
          <a:lstStyle/>
          <a:p>
            <a:r>
              <a:rPr lang="en-US"/>
              <a:t>Mobilization of the hepatic flexure can be accomplished by: (a) incision of the upper right lateral peritoneal reflection (as is done for mobilization of the ascending colon), (b) placement of the colon in a medial position.</a:t>
            </a:r>
          </a:p>
          <a:p>
            <a:endParaRPr lang="en-US"/>
          </a:p>
          <a:p>
            <a:endParaRPr lang="en-US"/>
          </a:p>
          <a:p>
            <a:r>
              <a:rPr lang="en-US"/>
              <a:t> Mobilization of the right colon (cecum, ascending colon, hepatic flexure) can be combined with duodenal mobilization by kocherization (see the duodenum chapter).</a:t>
            </a:r>
          </a:p>
          <a:p>
            <a:endParaRPr lang="en-US"/>
          </a:p>
          <a:p>
            <a:endParaRPr lang="en-US"/>
          </a:p>
          <a:p>
            <a:r>
              <a:rPr lang="en-US"/>
              <a:t> The retroperitoneal anatomic entities with which the hepatic flexure is related are the right kidney and the ureter, and the descending part of the duodenum and the gonadal vessels.</a:t>
            </a:r>
          </a:p>
          <a:p>
            <a:endParaRPr lang="en-US"/>
          </a:p>
          <a:p>
            <a:endParaRPr lang="el-GR" dirty="0"/>
          </a:p>
        </p:txBody>
      </p:sp>
    </p:spTree>
    <p:extLst>
      <p:ext uri="{BB962C8B-B14F-4D97-AF65-F5344CB8AC3E}">
        <p14:creationId xmlns:p14="http://schemas.microsoft.com/office/powerpoint/2010/main" val="3802742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60C8214-F17D-6BEF-F700-99380EB963F8}"/>
              </a:ext>
            </a:extLst>
          </p:cNvPr>
          <p:cNvSpPr>
            <a:spLocks noGrp="1"/>
          </p:cNvSpPr>
          <p:nvPr>
            <p:ph idx="1"/>
          </p:nvPr>
        </p:nvSpPr>
        <p:spPr>
          <a:xfrm>
            <a:off x="2231136" y="914400"/>
            <a:ext cx="7729728" cy="4825627"/>
          </a:xfrm>
        </p:spPr>
        <p:txBody>
          <a:bodyPr>
            <a:normAutofit fontScale="92500" lnSpcReduction="20000"/>
          </a:bodyPr>
          <a:lstStyle/>
          <a:p>
            <a:r>
              <a:rPr lang="en-US" dirty="0"/>
              <a:t>The right gonadal vein is more vulnerable than the right gonadal artery. This is because the entrance of the vein to the inferior vena cava is higher, and the origin of the artery is lower. Both vessels are very close together just above the right iliac fossa. They travel downward together.</a:t>
            </a:r>
          </a:p>
          <a:p>
            <a:endParaRPr lang="en-US" dirty="0"/>
          </a:p>
          <a:p>
            <a:endParaRPr lang="en-US" dirty="0"/>
          </a:p>
          <a:p>
            <a:r>
              <a:rPr lang="en-US" dirty="0"/>
              <a:t> The anterior relations with the gallbladder can be seen very well by the orthodox or laparoscopic approach.</a:t>
            </a:r>
          </a:p>
          <a:p>
            <a:endParaRPr lang="en-US" dirty="0"/>
          </a:p>
          <a:p>
            <a:endParaRPr lang="en-US" dirty="0"/>
          </a:p>
          <a:p>
            <a:r>
              <a:rPr lang="en-US" dirty="0"/>
              <a:t> Separation of the posterior gastric wall from the transverse mesocolon requires great care.</a:t>
            </a:r>
          </a:p>
          <a:p>
            <a:endParaRPr lang="en-US" dirty="0"/>
          </a:p>
          <a:p>
            <a:endParaRPr lang="en-US" dirty="0"/>
          </a:p>
          <a:p>
            <a:r>
              <a:rPr lang="en-US" dirty="0"/>
              <a:t> It is also essential to separate the transverse mesocolon very carefully from the pancreas at the neck of the pancreas.</a:t>
            </a:r>
          </a:p>
          <a:p>
            <a:endParaRPr lang="en-US" dirty="0"/>
          </a:p>
          <a:p>
            <a:endParaRPr lang="el-GR" dirty="0"/>
          </a:p>
        </p:txBody>
      </p:sp>
    </p:spTree>
    <p:extLst>
      <p:ext uri="{BB962C8B-B14F-4D97-AF65-F5344CB8AC3E}">
        <p14:creationId xmlns:p14="http://schemas.microsoft.com/office/powerpoint/2010/main" val="1280181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E0A990E-63D7-3FE7-671B-D00195F2BCAD}"/>
              </a:ext>
            </a:extLst>
          </p:cNvPr>
          <p:cNvSpPr>
            <a:spLocks noGrp="1"/>
          </p:cNvSpPr>
          <p:nvPr>
            <p:ph idx="1"/>
          </p:nvPr>
        </p:nvSpPr>
        <p:spPr>
          <a:xfrm>
            <a:off x="2231136" y="834888"/>
            <a:ext cx="7729728" cy="4905140"/>
          </a:xfrm>
        </p:spPr>
        <p:txBody>
          <a:bodyPr>
            <a:normAutofit fontScale="92500" lnSpcReduction="20000"/>
          </a:bodyPr>
          <a:lstStyle/>
          <a:p>
            <a:r>
              <a:rPr lang="en-US" dirty="0"/>
              <a:t>The left mesocolon is less vascular than the right. These avascular areas should be used in surgery for posterior gastrojejunostomy, Roux-en-Y, and other procedures. Remember that the "arc of </a:t>
            </a:r>
            <a:r>
              <a:rPr lang="en-US" dirty="0" err="1"/>
              <a:t>Riolan</a:t>
            </a:r>
            <a:r>
              <a:rPr lang="en-US" dirty="0"/>
              <a:t>" may be present in the more cranial part of the mesocolon. This is an artery of respectable size interconnecting the inferior mesenteric or left colic arteries with the superior mesenteric or middle colic arteries. Hollinshead86 states that Griffiths reported the incidence of the arc of </a:t>
            </a:r>
            <a:r>
              <a:rPr lang="en-US" dirty="0" err="1"/>
              <a:t>Riolan</a:t>
            </a:r>
            <a:r>
              <a:rPr lang="en-US" dirty="0"/>
              <a:t> to be 10%.</a:t>
            </a:r>
          </a:p>
          <a:p>
            <a:endParaRPr lang="en-US" dirty="0"/>
          </a:p>
          <a:p>
            <a:endParaRPr lang="en-US" dirty="0"/>
          </a:p>
          <a:p>
            <a:r>
              <a:rPr lang="en-US" dirty="0"/>
              <a:t> The posterior area of the splenic flexure is usually not covered by peritoneum and is fixed to the posterior abdominal wall. Occasionally, it is covered completely by peritoneum and its mesocolon is fixed to the distal body and tail of the pancreas.</a:t>
            </a:r>
          </a:p>
          <a:p>
            <a:endParaRPr lang="en-US" dirty="0"/>
          </a:p>
          <a:p>
            <a:endParaRPr lang="en-US" dirty="0"/>
          </a:p>
          <a:p>
            <a:r>
              <a:rPr lang="en-US" dirty="0"/>
              <a:t> The </a:t>
            </a:r>
            <a:r>
              <a:rPr lang="en-US" dirty="0" err="1"/>
              <a:t>splenocolic</a:t>
            </a:r>
            <a:r>
              <a:rPr lang="en-US" dirty="0"/>
              <a:t> ligament, a remnant of the left end of the transverse mesocolon, is a peritoneal bridge between the splenic flexure and the lower spleen. The left </a:t>
            </a:r>
            <a:r>
              <a:rPr lang="en-US" dirty="0" err="1"/>
              <a:t>gastroepipolic</a:t>
            </a:r>
            <a:r>
              <a:rPr lang="en-US" dirty="0"/>
              <a:t> artery and some aberrant inferior polar vessels may be in the vicinity. Incise the ligament between clamps and ligate. Should excessive traction be applied to this ligament, tearing of the splenic pole can result, with profuse bleeding.</a:t>
            </a:r>
          </a:p>
          <a:p>
            <a:endParaRPr lang="en-US" dirty="0"/>
          </a:p>
          <a:p>
            <a:endParaRPr lang="el-GR" dirty="0"/>
          </a:p>
        </p:txBody>
      </p:sp>
    </p:spTree>
    <p:extLst>
      <p:ext uri="{BB962C8B-B14F-4D97-AF65-F5344CB8AC3E}">
        <p14:creationId xmlns:p14="http://schemas.microsoft.com/office/powerpoint/2010/main" val="6316231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34F874E-27C2-AF7B-9802-A9F9C54F6902}"/>
              </a:ext>
            </a:extLst>
          </p:cNvPr>
          <p:cNvSpPr>
            <a:spLocks noGrp="1"/>
          </p:cNvSpPr>
          <p:nvPr>
            <p:ph idx="1"/>
          </p:nvPr>
        </p:nvSpPr>
        <p:spPr/>
        <p:txBody>
          <a:bodyPr>
            <a:normAutofit fontScale="92500" lnSpcReduction="20000"/>
          </a:bodyPr>
          <a:lstStyle/>
          <a:p>
            <a:r>
              <a:rPr lang="en-US" dirty="0"/>
              <a:t>The </a:t>
            </a:r>
            <a:r>
              <a:rPr lang="en-US" dirty="0" err="1"/>
              <a:t>phrenocolic</a:t>
            </a:r>
            <a:r>
              <a:rPr lang="en-US" dirty="0"/>
              <a:t> ligament, between the splenic flexure and the diaphragm at the level of the 10th rib at the midaxillary line, forms a hammock in which the spleen rests. The ligament should be incised for mobilization of the splenic flexure.</a:t>
            </a:r>
          </a:p>
          <a:p>
            <a:endParaRPr lang="en-US" dirty="0"/>
          </a:p>
          <a:p>
            <a:endParaRPr lang="en-US" dirty="0"/>
          </a:p>
          <a:p>
            <a:r>
              <a:rPr lang="en-US" dirty="0"/>
              <a:t> Mesenteric cysts of the small or large bowel are uncommon, but may be benign or malignant; thus the surgeon should be alert to them. Horiuchi et al.87 state that retroperitoneoscopic resection of such cysts has a lower risk of traumatizing the bowel than laparoscopic intra-abdominal excision, with a further advantage of not compressing other intra-abdominal organs. Forty percent of all mesenteric cysts occur in the colon. A complete discussion of mesenteric cysts can be found in the chapter on the small intestine.</a:t>
            </a:r>
          </a:p>
          <a:p>
            <a:endParaRPr lang="el-GR" dirty="0"/>
          </a:p>
        </p:txBody>
      </p:sp>
    </p:spTree>
    <p:extLst>
      <p:ext uri="{BB962C8B-B14F-4D97-AF65-F5344CB8AC3E}">
        <p14:creationId xmlns:p14="http://schemas.microsoft.com/office/powerpoint/2010/main" val="2058973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9F8C21-E08D-431A-1EE6-D5AE4D164978}"/>
              </a:ext>
            </a:extLst>
          </p:cNvPr>
          <p:cNvSpPr>
            <a:spLocks noGrp="1"/>
          </p:cNvSpPr>
          <p:nvPr>
            <p:ph type="title"/>
          </p:nvPr>
        </p:nvSpPr>
        <p:spPr/>
        <p:txBody>
          <a:bodyPr/>
          <a:lstStyle/>
          <a:p>
            <a:r>
              <a:rPr lang="en-US" dirty="0"/>
              <a:t>DESCENDING COLON</a:t>
            </a:r>
            <a:endParaRPr lang="el-GR" dirty="0"/>
          </a:p>
        </p:txBody>
      </p:sp>
    </p:spTree>
    <p:extLst>
      <p:ext uri="{BB962C8B-B14F-4D97-AF65-F5344CB8AC3E}">
        <p14:creationId xmlns:p14="http://schemas.microsoft.com/office/powerpoint/2010/main" val="316857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E4C523F-7C99-744C-955E-24D92F7AA709}"/>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dirty="0">
                <a:solidFill>
                  <a:schemeClr val="bg1"/>
                </a:solidFill>
              </a:rPr>
              <a:t>DESCENDING</a:t>
            </a:r>
            <a:br>
              <a:rPr lang="en-US" sz="3800" dirty="0">
                <a:solidFill>
                  <a:schemeClr val="bg1"/>
                </a:solidFill>
              </a:rPr>
            </a:br>
            <a:r>
              <a:rPr lang="en-US" sz="3800" dirty="0">
                <a:solidFill>
                  <a:schemeClr val="bg1"/>
                </a:solidFill>
              </a:rPr>
              <a:t> SIGMOID COLON </a:t>
            </a:r>
          </a:p>
        </p:txBody>
      </p:sp>
      <p:pic>
        <p:nvPicPr>
          <p:cNvPr id="4" name="Θέση περιεχομένου 3">
            <a:extLst>
              <a:ext uri="{FF2B5EF4-FFF2-40B4-BE49-F238E27FC236}">
                <a16:creationId xmlns:a16="http://schemas.microsoft.com/office/drawing/2014/main" id="{2A33C38E-905A-5260-A36C-566A96E47186}"/>
              </a:ext>
            </a:extLst>
          </p:cNvPr>
          <p:cNvPicPr>
            <a:picLocks noGrp="1" noChangeAspect="1"/>
          </p:cNvPicPr>
          <p:nvPr>
            <p:ph idx="1"/>
          </p:nvPr>
        </p:nvPicPr>
        <p:blipFill>
          <a:blip r:embed="rId2"/>
          <a:stretch>
            <a:fillRect/>
          </a:stretch>
        </p:blipFill>
        <p:spPr>
          <a:xfrm>
            <a:off x="6413681" y="723900"/>
            <a:ext cx="4018934" cy="5410199"/>
          </a:xfrm>
          <a:prstGeom prst="rect">
            <a:avLst/>
          </a:prstGeom>
        </p:spPr>
      </p:pic>
    </p:spTree>
    <p:extLst>
      <p:ext uri="{BB962C8B-B14F-4D97-AF65-F5344CB8AC3E}">
        <p14:creationId xmlns:p14="http://schemas.microsoft.com/office/powerpoint/2010/main" val="14630291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DE2BF6-456A-9C8B-E5A9-07E9DCD22BF7}"/>
              </a:ext>
            </a:extLst>
          </p:cNvPr>
          <p:cNvSpPr>
            <a:spLocks noGrp="1"/>
          </p:cNvSpPr>
          <p:nvPr>
            <p:ph type="title"/>
          </p:nvPr>
        </p:nvSpPr>
        <p:spPr/>
        <p:txBody>
          <a:bodyPr/>
          <a:lstStyle/>
          <a:p>
            <a:r>
              <a:rPr lang="en-US" dirty="0"/>
              <a:t>LOCATION AND DESCRIPTION</a:t>
            </a:r>
            <a:endParaRPr lang="el-GR" dirty="0"/>
          </a:p>
        </p:txBody>
      </p:sp>
      <p:sp>
        <p:nvSpPr>
          <p:cNvPr id="3" name="Θέση περιεχομένου 2">
            <a:extLst>
              <a:ext uri="{FF2B5EF4-FFF2-40B4-BE49-F238E27FC236}">
                <a16:creationId xmlns:a16="http://schemas.microsoft.com/office/drawing/2014/main" id="{9FE9813D-1C01-FE33-441D-9EB7EDA7DC0F}"/>
              </a:ext>
            </a:extLst>
          </p:cNvPr>
          <p:cNvSpPr>
            <a:spLocks noGrp="1"/>
          </p:cNvSpPr>
          <p:nvPr>
            <p:ph idx="1"/>
          </p:nvPr>
        </p:nvSpPr>
        <p:spPr/>
        <p:txBody>
          <a:bodyPr/>
          <a:lstStyle/>
          <a:p>
            <a:r>
              <a:rPr lang="en-US" dirty="0"/>
              <a:t>The descending colon is about 10 in. (25 cm) long</a:t>
            </a:r>
          </a:p>
          <a:p>
            <a:r>
              <a:rPr lang="en-US" dirty="0"/>
              <a:t> Lies in the left upper and lower quadrants . </a:t>
            </a:r>
          </a:p>
          <a:p>
            <a:r>
              <a:rPr lang="en-US" dirty="0"/>
              <a:t>It extends downward from the left colic flexure, to the pelvic brim, where it becomes continuous with the sigmoid colon. </a:t>
            </a:r>
          </a:p>
          <a:p>
            <a:r>
              <a:rPr lang="en-US" dirty="0"/>
              <a:t> The peritoneum covers the front and the sides and binds it to the posterior abdominal wall.</a:t>
            </a:r>
            <a:endParaRPr lang="el-GR" dirty="0"/>
          </a:p>
        </p:txBody>
      </p:sp>
    </p:spTree>
    <p:extLst>
      <p:ext uri="{BB962C8B-B14F-4D97-AF65-F5344CB8AC3E}">
        <p14:creationId xmlns:p14="http://schemas.microsoft.com/office/powerpoint/2010/main" val="2784540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EC0DCA-84FF-8FF8-DEE0-B140CEF21F84}"/>
              </a:ext>
            </a:extLst>
          </p:cNvPr>
          <p:cNvSpPr>
            <a:spLocks noGrp="1"/>
          </p:cNvSpPr>
          <p:nvPr>
            <p:ph type="title"/>
          </p:nvPr>
        </p:nvSpPr>
        <p:spPr/>
        <p:txBody>
          <a:bodyPr/>
          <a:lstStyle/>
          <a:p>
            <a:r>
              <a:rPr lang="en-US" dirty="0"/>
              <a:t>RELATIONS</a:t>
            </a:r>
            <a:endParaRPr lang="el-GR" dirty="0"/>
          </a:p>
        </p:txBody>
      </p:sp>
      <p:sp>
        <p:nvSpPr>
          <p:cNvPr id="3" name="Θέση περιεχομένου 2">
            <a:extLst>
              <a:ext uri="{FF2B5EF4-FFF2-40B4-BE49-F238E27FC236}">
                <a16:creationId xmlns:a16="http://schemas.microsoft.com/office/drawing/2014/main" id="{C28E7447-D900-C317-B9C5-ACE6BD505BB2}"/>
              </a:ext>
            </a:extLst>
          </p:cNvPr>
          <p:cNvSpPr>
            <a:spLocks noGrp="1"/>
          </p:cNvSpPr>
          <p:nvPr>
            <p:ph idx="1"/>
          </p:nvPr>
        </p:nvSpPr>
        <p:spPr/>
        <p:txBody>
          <a:bodyPr/>
          <a:lstStyle/>
          <a:p>
            <a:r>
              <a:rPr lang="en-US" dirty="0"/>
              <a:t> Anteriorly: Coils of small intestine, the greater </a:t>
            </a:r>
            <a:r>
              <a:rPr lang="en-US" dirty="0" err="1"/>
              <a:t>omentum</a:t>
            </a:r>
            <a:r>
              <a:rPr lang="en-US" dirty="0"/>
              <a:t>, and the anterior abdominal wall.</a:t>
            </a:r>
          </a:p>
          <a:p>
            <a:r>
              <a:rPr lang="en-US" dirty="0"/>
              <a:t> Posteriorly: The lateral border of the left kidney, the origin of the transversus abdominis muscle, the quadratus lumborum, the iliac crest, the iliacus, and the left psoas.</a:t>
            </a:r>
          </a:p>
          <a:p>
            <a:pPr marL="0" indent="0">
              <a:buNone/>
            </a:pPr>
            <a:r>
              <a:rPr lang="en-US" dirty="0"/>
              <a:t> The </a:t>
            </a:r>
            <a:r>
              <a:rPr lang="en-US" dirty="0" err="1"/>
              <a:t>iliohypogastric</a:t>
            </a:r>
            <a:r>
              <a:rPr lang="en-US" dirty="0"/>
              <a:t> and the ilioinguinal nerves, the lateral cutaneous nerve of the thigh, and the femoral nerve  also lie posteriorly.</a:t>
            </a:r>
            <a:endParaRPr lang="el-GR" dirty="0"/>
          </a:p>
        </p:txBody>
      </p:sp>
    </p:spTree>
    <p:extLst>
      <p:ext uri="{BB962C8B-B14F-4D97-AF65-F5344CB8AC3E}">
        <p14:creationId xmlns:p14="http://schemas.microsoft.com/office/powerpoint/2010/main" val="1413899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A832B8-3E4E-FB29-4876-BA02A45A017B}"/>
              </a:ext>
            </a:extLst>
          </p:cNvPr>
          <p:cNvSpPr>
            <a:spLocks noGrp="1"/>
          </p:cNvSpPr>
          <p:nvPr>
            <p:ph type="title"/>
          </p:nvPr>
        </p:nvSpPr>
        <p:spPr/>
        <p:txBody>
          <a:bodyPr/>
          <a:lstStyle/>
          <a:p>
            <a:r>
              <a:rPr lang="en-US" dirty="0"/>
              <a:t>BLOOD SUPPLY,NERVE SUPPLY</a:t>
            </a:r>
            <a:endParaRPr lang="el-GR" dirty="0"/>
          </a:p>
        </p:txBody>
      </p:sp>
      <p:sp>
        <p:nvSpPr>
          <p:cNvPr id="3" name="Θέση περιεχομένου 2">
            <a:extLst>
              <a:ext uri="{FF2B5EF4-FFF2-40B4-BE49-F238E27FC236}">
                <a16:creationId xmlns:a16="http://schemas.microsoft.com/office/drawing/2014/main" id="{31F2643D-3E5F-AB38-F719-408C9DFEE548}"/>
              </a:ext>
            </a:extLst>
          </p:cNvPr>
          <p:cNvSpPr>
            <a:spLocks noGrp="1"/>
          </p:cNvSpPr>
          <p:nvPr>
            <p:ph idx="1"/>
          </p:nvPr>
        </p:nvSpPr>
        <p:spPr/>
        <p:txBody>
          <a:bodyPr>
            <a:normAutofit fontScale="85000" lnSpcReduction="10000"/>
          </a:bodyPr>
          <a:lstStyle/>
          <a:p>
            <a:r>
              <a:rPr lang="en-US" dirty="0"/>
              <a:t>Arteries.</a:t>
            </a:r>
          </a:p>
          <a:p>
            <a:pPr marL="0" indent="0">
              <a:buNone/>
            </a:pPr>
            <a:r>
              <a:rPr lang="en-US" dirty="0"/>
              <a:t>The left colic and the sigmoid branches of the inferior mesenteric artery  supply this area.</a:t>
            </a:r>
          </a:p>
          <a:p>
            <a:r>
              <a:rPr lang="en-US" dirty="0"/>
              <a:t>Veins. </a:t>
            </a:r>
          </a:p>
          <a:p>
            <a:pPr marL="0" indent="0">
              <a:buNone/>
            </a:pPr>
            <a:r>
              <a:rPr lang="en-US" dirty="0"/>
              <a:t>The veins correspond to the arteries and drain into the inferior mesenteric vein.</a:t>
            </a:r>
          </a:p>
          <a:p>
            <a:r>
              <a:rPr lang="en-US" dirty="0"/>
              <a:t>Lymph Drainage</a:t>
            </a:r>
          </a:p>
          <a:p>
            <a:pPr marL="0" indent="0">
              <a:buNone/>
            </a:pPr>
            <a:r>
              <a:rPr lang="en-US" dirty="0"/>
              <a:t>Lymph drains into the colic lymph nodes and the inferior mesenteric nodes around the origin of the inferior mesenteric artery.</a:t>
            </a:r>
          </a:p>
          <a:p>
            <a:r>
              <a:rPr lang="en-US" dirty="0"/>
              <a:t>Nerve Supply</a:t>
            </a:r>
          </a:p>
          <a:p>
            <a:pPr marL="0" indent="0">
              <a:buNone/>
            </a:pPr>
            <a:r>
              <a:rPr lang="en-US" dirty="0"/>
              <a:t>The nerve supply is the sympathetic and parasympathetic pelvic splanchnic nerves through the inferior mesenteric plexus.</a:t>
            </a:r>
          </a:p>
        </p:txBody>
      </p:sp>
    </p:spTree>
    <p:extLst>
      <p:ext uri="{BB962C8B-B14F-4D97-AF65-F5344CB8AC3E}">
        <p14:creationId xmlns:p14="http://schemas.microsoft.com/office/powerpoint/2010/main" val="422755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69803-A807-5A51-BD8C-197B380B763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C2A44CA-B49E-DB04-3C15-FEFE3A687E80}"/>
              </a:ext>
            </a:extLst>
          </p:cNvPr>
          <p:cNvSpPr>
            <a:spLocks noGrp="1"/>
          </p:cNvSpPr>
          <p:nvPr>
            <p:ph type="title"/>
          </p:nvPr>
        </p:nvSpPr>
        <p:spPr>
          <a:xfrm>
            <a:off x="804672" y="1137037"/>
            <a:ext cx="3044950" cy="2895627"/>
          </a:xfrm>
        </p:spPr>
        <p:txBody>
          <a:bodyPr vert="horz" lIns="274320" tIns="182880" rIns="274320" bIns="182880" rtlCol="0" anchor="ctr" anchorCtr="1">
            <a:normAutofit fontScale="90000"/>
          </a:bodyPr>
          <a:lstStyle/>
          <a:p>
            <a:r>
              <a:rPr lang="en-US" dirty="0"/>
              <a:t>Average lengths and diameters of the segments of the large intestine </a:t>
            </a:r>
          </a:p>
        </p:txBody>
      </p:sp>
      <p:pic>
        <p:nvPicPr>
          <p:cNvPr id="4" name="Θέση περιεχομένου 3">
            <a:extLst>
              <a:ext uri="{FF2B5EF4-FFF2-40B4-BE49-F238E27FC236}">
                <a16:creationId xmlns:a16="http://schemas.microsoft.com/office/drawing/2014/main" id="{FD705A11-D523-9655-18A3-520B63E03C23}"/>
              </a:ext>
            </a:extLst>
          </p:cNvPr>
          <p:cNvPicPr>
            <a:picLocks noGrp="1" noChangeAspect="1"/>
          </p:cNvPicPr>
          <p:nvPr>
            <p:ph idx="1"/>
          </p:nvPr>
        </p:nvPicPr>
        <p:blipFill>
          <a:blip r:embed="rId2"/>
          <a:stretch>
            <a:fillRect/>
          </a:stretch>
        </p:blipFill>
        <p:spPr>
          <a:xfrm>
            <a:off x="5087566" y="640079"/>
            <a:ext cx="6731540" cy="6062277"/>
          </a:xfrm>
          <a:prstGeom prst="rect">
            <a:avLst/>
          </a:prstGeom>
        </p:spPr>
      </p:pic>
    </p:spTree>
    <p:extLst>
      <p:ext uri="{BB962C8B-B14F-4D97-AF65-F5344CB8AC3E}">
        <p14:creationId xmlns:p14="http://schemas.microsoft.com/office/powerpoint/2010/main" val="6855009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78425D-C6E8-63C0-5B15-9E526FB453B9}"/>
              </a:ext>
            </a:extLst>
          </p:cNvPr>
          <p:cNvSpPr>
            <a:spLocks noGrp="1"/>
          </p:cNvSpPr>
          <p:nvPr>
            <p:ph type="title"/>
          </p:nvPr>
        </p:nvSpPr>
        <p:spPr/>
        <p:txBody>
          <a:bodyPr/>
          <a:lstStyle/>
          <a:p>
            <a:r>
              <a:rPr lang="en-US" dirty="0"/>
              <a:t>SIGMOID COLON</a:t>
            </a:r>
            <a:endParaRPr lang="el-GR" dirty="0"/>
          </a:p>
        </p:txBody>
      </p:sp>
    </p:spTree>
    <p:extLst>
      <p:ext uri="{BB962C8B-B14F-4D97-AF65-F5344CB8AC3E}">
        <p14:creationId xmlns:p14="http://schemas.microsoft.com/office/powerpoint/2010/main" val="3600949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74B6A9-3A76-AAF6-F1B5-93EBAF5A6D68}"/>
              </a:ext>
            </a:extLst>
          </p:cNvPr>
          <p:cNvSpPr>
            <a:spLocks noGrp="1"/>
          </p:cNvSpPr>
          <p:nvPr>
            <p:ph type="title"/>
          </p:nvPr>
        </p:nvSpPr>
        <p:spPr/>
        <p:txBody>
          <a:bodyPr/>
          <a:lstStyle/>
          <a:p>
            <a:r>
              <a:rPr lang="en-US" dirty="0"/>
              <a:t>LOCATION AND DESCRIPTION</a:t>
            </a:r>
            <a:endParaRPr lang="el-GR" dirty="0"/>
          </a:p>
        </p:txBody>
      </p:sp>
      <p:sp>
        <p:nvSpPr>
          <p:cNvPr id="3" name="Θέση περιεχομένου 2">
            <a:extLst>
              <a:ext uri="{FF2B5EF4-FFF2-40B4-BE49-F238E27FC236}">
                <a16:creationId xmlns:a16="http://schemas.microsoft.com/office/drawing/2014/main" id="{22D9B847-695E-5094-8C15-A7DE2D1C0107}"/>
              </a:ext>
            </a:extLst>
          </p:cNvPr>
          <p:cNvSpPr>
            <a:spLocks noGrp="1"/>
          </p:cNvSpPr>
          <p:nvPr>
            <p:ph idx="1"/>
          </p:nvPr>
        </p:nvSpPr>
        <p:spPr/>
        <p:txBody>
          <a:bodyPr>
            <a:normAutofit/>
          </a:bodyPr>
          <a:lstStyle/>
          <a:p>
            <a:r>
              <a:rPr lang="en-US" dirty="0"/>
              <a:t>The sigmoid colon is 10 to 15 in. (25 to 38 cm) long </a:t>
            </a:r>
          </a:p>
          <a:p>
            <a:r>
              <a:rPr lang="en-US" dirty="0"/>
              <a:t>Begins as a continuation of the descending colon in front of the pelvic brim. Below, it becomes continuous with the rectum in front of the 3rd sacral vertebra.</a:t>
            </a:r>
          </a:p>
          <a:p>
            <a:r>
              <a:rPr lang="en-US" dirty="0"/>
              <a:t> The sigmoid colon is mobile and hangs down into the pelvic cavity in the form of a loop.</a:t>
            </a:r>
          </a:p>
          <a:p>
            <a:r>
              <a:rPr lang="en-US" dirty="0"/>
              <a:t>The sigmoid colon is attached to the posterior pelvic wall by the fan-shaped sigmoid mesocolon.</a:t>
            </a:r>
            <a:endParaRPr lang="el-GR" dirty="0"/>
          </a:p>
        </p:txBody>
      </p:sp>
    </p:spTree>
    <p:extLst>
      <p:ext uri="{BB962C8B-B14F-4D97-AF65-F5344CB8AC3E}">
        <p14:creationId xmlns:p14="http://schemas.microsoft.com/office/powerpoint/2010/main" val="28845742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596465-46A1-9641-5696-6C1BEA8E2169}"/>
              </a:ext>
            </a:extLst>
          </p:cNvPr>
          <p:cNvSpPr>
            <a:spLocks noGrp="1"/>
          </p:cNvSpPr>
          <p:nvPr>
            <p:ph type="title"/>
          </p:nvPr>
        </p:nvSpPr>
        <p:spPr/>
        <p:txBody>
          <a:bodyPr/>
          <a:lstStyle/>
          <a:p>
            <a:r>
              <a:rPr lang="en-US" dirty="0"/>
              <a:t>RELATIONS</a:t>
            </a:r>
            <a:endParaRPr lang="el-GR" dirty="0"/>
          </a:p>
        </p:txBody>
      </p:sp>
      <p:sp>
        <p:nvSpPr>
          <p:cNvPr id="3" name="Θέση περιεχομένου 2">
            <a:extLst>
              <a:ext uri="{FF2B5EF4-FFF2-40B4-BE49-F238E27FC236}">
                <a16:creationId xmlns:a16="http://schemas.microsoft.com/office/drawing/2014/main" id="{56C45805-E14E-57FD-2371-6B98A0337C39}"/>
              </a:ext>
            </a:extLst>
          </p:cNvPr>
          <p:cNvSpPr>
            <a:spLocks noGrp="1"/>
          </p:cNvSpPr>
          <p:nvPr>
            <p:ph idx="1"/>
          </p:nvPr>
        </p:nvSpPr>
        <p:spPr/>
        <p:txBody>
          <a:bodyPr/>
          <a:lstStyle/>
          <a:p>
            <a:r>
              <a:rPr lang="en-US" dirty="0"/>
              <a:t>Anteriorly: In the male, the urinary bladder; in the female, the posterior surface of the uterus and the upper part of the vagina.</a:t>
            </a:r>
          </a:p>
          <a:p>
            <a:r>
              <a:rPr lang="en-US" dirty="0"/>
              <a:t> Posteriorly: The rectum and the sacrum. The sigmoid colon is also related to the lower coils of the terminal part of the ileum.</a:t>
            </a:r>
            <a:endParaRPr lang="el-GR" dirty="0"/>
          </a:p>
        </p:txBody>
      </p:sp>
    </p:spTree>
    <p:extLst>
      <p:ext uri="{BB962C8B-B14F-4D97-AF65-F5344CB8AC3E}">
        <p14:creationId xmlns:p14="http://schemas.microsoft.com/office/powerpoint/2010/main" val="12099930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599203-0E1B-287B-32F8-C992B51A0201}"/>
              </a:ext>
            </a:extLst>
          </p:cNvPr>
          <p:cNvSpPr>
            <a:spLocks noGrp="1"/>
          </p:cNvSpPr>
          <p:nvPr>
            <p:ph type="title"/>
          </p:nvPr>
        </p:nvSpPr>
        <p:spPr/>
        <p:txBody>
          <a:bodyPr/>
          <a:lstStyle/>
          <a:p>
            <a:r>
              <a:rPr lang="en-US" dirty="0"/>
              <a:t>BLOOD SUPPLY,NERVE SUPPLY</a:t>
            </a:r>
            <a:endParaRPr lang="el-GR" dirty="0"/>
          </a:p>
        </p:txBody>
      </p:sp>
      <p:sp>
        <p:nvSpPr>
          <p:cNvPr id="3" name="Θέση περιεχομένου 2">
            <a:extLst>
              <a:ext uri="{FF2B5EF4-FFF2-40B4-BE49-F238E27FC236}">
                <a16:creationId xmlns:a16="http://schemas.microsoft.com/office/drawing/2014/main" id="{2F74734A-0995-0DF5-DF09-A1663691EFA2}"/>
              </a:ext>
            </a:extLst>
          </p:cNvPr>
          <p:cNvSpPr>
            <a:spLocks noGrp="1"/>
          </p:cNvSpPr>
          <p:nvPr>
            <p:ph idx="1"/>
          </p:nvPr>
        </p:nvSpPr>
        <p:spPr/>
        <p:txBody>
          <a:bodyPr>
            <a:normAutofit fontScale="92500" lnSpcReduction="20000"/>
          </a:bodyPr>
          <a:lstStyle/>
          <a:p>
            <a:r>
              <a:rPr lang="en-US" dirty="0"/>
              <a:t>Arteries.</a:t>
            </a:r>
          </a:p>
          <a:p>
            <a:pPr marL="0" indent="0">
              <a:buNone/>
            </a:pPr>
            <a:r>
              <a:rPr lang="en-US" dirty="0"/>
              <a:t>Sigmoid branches of the inferior mesenteric artery.</a:t>
            </a:r>
          </a:p>
          <a:p>
            <a:r>
              <a:rPr lang="en-US" dirty="0"/>
              <a:t>Veins.</a:t>
            </a:r>
          </a:p>
          <a:p>
            <a:pPr marL="0" indent="0">
              <a:buNone/>
            </a:pPr>
            <a:r>
              <a:rPr lang="en-US" dirty="0"/>
              <a:t>The veins drain into the inferior mesenteric vein, which joins the portal venous system.</a:t>
            </a:r>
          </a:p>
          <a:p>
            <a:r>
              <a:rPr lang="en-US" dirty="0"/>
              <a:t>Lymph Drainage.</a:t>
            </a:r>
          </a:p>
          <a:p>
            <a:pPr marL="0" indent="0">
              <a:buNone/>
            </a:pPr>
            <a:r>
              <a:rPr lang="en-US" dirty="0"/>
              <a:t>The lymph drains into nodes along the course of the sigmoid arteries; from these nodes, the lymph travels to the inferior mesenteric nodes.</a:t>
            </a:r>
          </a:p>
          <a:p>
            <a:r>
              <a:rPr lang="en-US" dirty="0"/>
              <a:t>Nerve Supply.</a:t>
            </a:r>
          </a:p>
          <a:p>
            <a:pPr marL="0" indent="0">
              <a:buNone/>
            </a:pPr>
            <a:r>
              <a:rPr lang="en-US" dirty="0"/>
              <a:t>The sympathetic and parasympathetic nerves from the inferior hypogastric plexuses</a:t>
            </a:r>
            <a:endParaRPr lang="el-GR" dirty="0"/>
          </a:p>
        </p:txBody>
      </p:sp>
    </p:spTree>
    <p:extLst>
      <p:ext uri="{BB962C8B-B14F-4D97-AF65-F5344CB8AC3E}">
        <p14:creationId xmlns:p14="http://schemas.microsoft.com/office/powerpoint/2010/main" val="1281508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71.png"/>
          <p:cNvPicPr>
            <a:picLocks noGrp="1" noChangeAspect="1"/>
          </p:cNvPicPr>
          <p:nvPr/>
        </p:nvPicPr>
        <p:blipFill>
          <a:blip r:embed="rId2"/>
          <a:stretch>
            <a:fillRect/>
          </a:stretch>
        </p:blipFill>
        <p:spPr bwMode="auto">
          <a:xfrm>
            <a:off x="3733800" y="1600200"/>
            <a:ext cx="4724400" cy="4521200"/>
          </a:xfrm>
          <a:prstGeom prst="rect">
            <a:avLst/>
          </a:prstGeom>
          <a:noFill/>
          <a:ln w="9525">
            <a:noFill/>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73.png"/>
          <p:cNvPicPr>
            <a:picLocks noGrp="1" noChangeAspect="1"/>
          </p:cNvPicPr>
          <p:nvPr/>
        </p:nvPicPr>
        <p:blipFill>
          <a:blip r:embed="rId2"/>
          <a:stretch>
            <a:fillRect/>
          </a:stretch>
        </p:blipFill>
        <p:spPr bwMode="auto">
          <a:xfrm>
            <a:off x="1981200" y="1803400"/>
            <a:ext cx="8229600" cy="4114800"/>
          </a:xfrm>
          <a:prstGeom prst="rect">
            <a:avLst/>
          </a:prstGeom>
          <a:noFill/>
          <a:ln w="9525">
            <a:noFill/>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75.png"/>
          <p:cNvPicPr>
            <a:picLocks noGrp="1" noChangeAspect="1"/>
          </p:cNvPicPr>
          <p:nvPr/>
        </p:nvPicPr>
        <p:blipFill>
          <a:blip r:embed="rId2"/>
          <a:stretch>
            <a:fillRect/>
          </a:stretch>
        </p:blipFill>
        <p:spPr bwMode="auto">
          <a:xfrm>
            <a:off x="1981200" y="2222500"/>
            <a:ext cx="8229600" cy="3276600"/>
          </a:xfrm>
          <a:prstGeom prst="rect">
            <a:avLst/>
          </a:prstGeom>
          <a:noFill/>
          <a:ln w="9525">
            <a:noFill/>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76.png"/>
          <p:cNvPicPr>
            <a:picLocks noGrp="1" noChangeAspect="1"/>
          </p:cNvPicPr>
          <p:nvPr/>
        </p:nvPicPr>
        <p:blipFill>
          <a:blip r:embed="rId2"/>
          <a:stretch>
            <a:fillRect/>
          </a:stretch>
        </p:blipFill>
        <p:spPr bwMode="auto">
          <a:xfrm>
            <a:off x="2260600" y="1600200"/>
            <a:ext cx="7670800" cy="4521200"/>
          </a:xfrm>
          <a:prstGeom prst="rect">
            <a:avLst/>
          </a:prstGeom>
          <a:noFill/>
          <a:ln w="9525">
            <a:noFill/>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784960-2AC0-173B-41FD-38A66D46FEDA}"/>
              </a:ext>
            </a:extLst>
          </p:cNvPr>
          <p:cNvSpPr>
            <a:spLocks noGrp="1"/>
          </p:cNvSpPr>
          <p:nvPr>
            <p:ph type="title"/>
          </p:nvPr>
        </p:nvSpPr>
        <p:spPr/>
        <p:txBody>
          <a:bodyPr/>
          <a:lstStyle/>
          <a:p>
            <a:r>
              <a:rPr lang="en-US" dirty="0"/>
              <a:t>MECKEL’S DIVERTICULUM</a:t>
            </a:r>
            <a:endParaRPr lang="el-GR" dirty="0"/>
          </a:p>
        </p:txBody>
      </p:sp>
      <p:sp>
        <p:nvSpPr>
          <p:cNvPr id="3" name="Θέση περιεχομένου 2">
            <a:extLst>
              <a:ext uri="{FF2B5EF4-FFF2-40B4-BE49-F238E27FC236}">
                <a16:creationId xmlns:a16="http://schemas.microsoft.com/office/drawing/2014/main" id="{88F147DB-E437-BB1E-AC63-240DADB72D83}"/>
              </a:ext>
            </a:extLst>
          </p:cNvPr>
          <p:cNvSpPr>
            <a:spLocks noGrp="1"/>
          </p:cNvSpPr>
          <p:nvPr>
            <p:ph idx="1"/>
          </p:nvPr>
        </p:nvSpPr>
        <p:spPr/>
        <p:txBody>
          <a:bodyPr>
            <a:normAutofit/>
          </a:bodyPr>
          <a:lstStyle/>
          <a:p>
            <a:r>
              <a:rPr lang="en-US" dirty="0"/>
              <a:t>Congenital anomaly, represents a persistent portion of the </a:t>
            </a:r>
            <a:r>
              <a:rPr lang="en-US" dirty="0" err="1"/>
              <a:t>vitellointestinal</a:t>
            </a:r>
            <a:r>
              <a:rPr lang="en-US" dirty="0"/>
              <a:t> duct. </a:t>
            </a:r>
          </a:p>
          <a:p>
            <a:r>
              <a:rPr lang="en-US" dirty="0"/>
              <a:t>The diverticulum is located on the antimesenteric border of the ileum about 2 ft (61 cm) from the ileocecal junction.</a:t>
            </a:r>
          </a:p>
          <a:p>
            <a:r>
              <a:rPr lang="en-US" dirty="0"/>
              <a:t> It is about 2 in. (5 cm) long and occurs in about 2% of individuals.</a:t>
            </a:r>
          </a:p>
          <a:p>
            <a:r>
              <a:rPr lang="en-US" dirty="0"/>
              <a:t> The diverticulum is important clinically, since it may possess a small area of gastric mucosa, and bleeding may occur from a “gastric” ulcer in its mucous membrane.</a:t>
            </a:r>
          </a:p>
        </p:txBody>
      </p:sp>
    </p:spTree>
    <p:extLst>
      <p:ext uri="{BB962C8B-B14F-4D97-AF65-F5344CB8AC3E}">
        <p14:creationId xmlns:p14="http://schemas.microsoft.com/office/powerpoint/2010/main" val="31391879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7D0E5D-9562-70C2-1985-177113FC2897}"/>
              </a:ext>
            </a:extLst>
          </p:cNvPr>
          <p:cNvSpPr>
            <a:spLocks noGrp="1"/>
          </p:cNvSpPr>
          <p:nvPr>
            <p:ph type="ctrTitle"/>
          </p:nvPr>
        </p:nvSpPr>
        <p:spPr/>
        <p:txBody>
          <a:bodyPr/>
          <a:lstStyle/>
          <a:p>
            <a:r>
              <a:rPr lang="en-US" dirty="0"/>
              <a:t>ANATOMY OF THE RECTUM</a:t>
            </a:r>
            <a:endParaRPr lang="el-GR" dirty="0"/>
          </a:p>
        </p:txBody>
      </p:sp>
      <p:sp>
        <p:nvSpPr>
          <p:cNvPr id="3" name="Υπότιτλος 2">
            <a:extLst>
              <a:ext uri="{FF2B5EF4-FFF2-40B4-BE49-F238E27FC236}">
                <a16:creationId xmlns:a16="http://schemas.microsoft.com/office/drawing/2014/main" id="{725A2610-8BA8-3CCA-943A-F7D715266595}"/>
              </a:ext>
            </a:extLst>
          </p:cNvPr>
          <p:cNvSpPr>
            <a:spLocks noGrp="1"/>
          </p:cNvSpPr>
          <p:nvPr>
            <p:ph type="subTitle" idx="1"/>
          </p:nvPr>
        </p:nvSpPr>
        <p:spPr/>
        <p:txBody>
          <a:bodyPr/>
          <a:lstStyle/>
          <a:p>
            <a:endParaRPr lang="el-GR"/>
          </a:p>
        </p:txBody>
      </p:sp>
    </p:spTree>
    <p:extLst>
      <p:ext uri="{BB962C8B-B14F-4D97-AF65-F5344CB8AC3E}">
        <p14:creationId xmlns:p14="http://schemas.microsoft.com/office/powerpoint/2010/main" val="3030268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22451-9C1D-ABC5-634A-00FF0A866DF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B604AC27-DC49-07B0-3E1A-8CE6BD60B6A7}"/>
              </a:ext>
            </a:extLst>
          </p:cNvPr>
          <p:cNvSpPr>
            <a:spLocks noGrp="1"/>
          </p:cNvSpPr>
          <p:nvPr>
            <p:ph type="title"/>
          </p:nvPr>
        </p:nvSpPr>
        <p:spPr>
          <a:xfrm>
            <a:off x="643468" y="820009"/>
            <a:ext cx="3415288" cy="3720185"/>
          </a:xfrm>
          <a:noFill/>
          <a:ln>
            <a:solidFill>
              <a:schemeClr val="bg1"/>
            </a:solidFill>
          </a:ln>
        </p:spPr>
        <p:txBody>
          <a:bodyPr vert="horz" lIns="274320" tIns="182880" rIns="274320" bIns="182880" rtlCol="0" anchor="ctr" anchorCtr="1">
            <a:normAutofit fontScale="90000"/>
          </a:bodyPr>
          <a:lstStyle/>
          <a:p>
            <a:r>
              <a:rPr lang="en-US" sz="3800" dirty="0">
                <a:solidFill>
                  <a:schemeClr val="tx1"/>
                </a:solidFill>
              </a:rPr>
              <a:t>Schema of the arterial blood supply to the large intestine</a:t>
            </a:r>
          </a:p>
        </p:txBody>
      </p:sp>
      <p:pic>
        <p:nvPicPr>
          <p:cNvPr id="4" name="Θέση περιεχομένου 3">
            <a:extLst>
              <a:ext uri="{FF2B5EF4-FFF2-40B4-BE49-F238E27FC236}">
                <a16:creationId xmlns:a16="http://schemas.microsoft.com/office/drawing/2014/main" id="{6E4B52E7-089F-0630-6CF4-61EAB41AF8F1}"/>
              </a:ext>
            </a:extLst>
          </p:cNvPr>
          <p:cNvPicPr>
            <a:picLocks noGrp="1" noChangeAspect="1"/>
          </p:cNvPicPr>
          <p:nvPr>
            <p:ph idx="1"/>
          </p:nvPr>
        </p:nvPicPr>
        <p:blipFill>
          <a:blip r:embed="rId2"/>
          <a:stretch>
            <a:fillRect/>
          </a:stretch>
        </p:blipFill>
        <p:spPr>
          <a:xfrm>
            <a:off x="4912468" y="214009"/>
            <a:ext cx="7149829" cy="6536987"/>
          </a:xfrm>
          <a:prstGeom prst="rect">
            <a:avLst/>
          </a:prstGeom>
        </p:spPr>
      </p:pic>
    </p:spTree>
    <p:extLst>
      <p:ext uri="{BB962C8B-B14F-4D97-AF65-F5344CB8AC3E}">
        <p14:creationId xmlns:p14="http://schemas.microsoft.com/office/powerpoint/2010/main" val="8536091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465DC4-4090-13C5-01B8-B9C756B27F7B}"/>
              </a:ext>
            </a:extLst>
          </p:cNvPr>
          <p:cNvSpPr>
            <a:spLocks noGrp="1"/>
          </p:cNvSpPr>
          <p:nvPr>
            <p:ph type="title"/>
          </p:nvPr>
        </p:nvSpPr>
        <p:spPr>
          <a:xfrm>
            <a:off x="2231136" y="417443"/>
            <a:ext cx="7729728" cy="1429843"/>
          </a:xfrm>
        </p:spPr>
        <p:txBody>
          <a:bodyPr>
            <a:normAutofit fontScale="90000"/>
          </a:bodyPr>
          <a:lstStyle/>
          <a:p>
            <a:r>
              <a:rPr lang="en-US" dirty="0"/>
              <a:t>The junction between the sigmoid colon and the rectum has been variously described</a:t>
            </a:r>
            <a:br>
              <a:rPr lang="en-US" dirty="0"/>
            </a:br>
            <a:endParaRPr lang="el-GR" dirty="0"/>
          </a:p>
        </p:txBody>
      </p:sp>
      <p:sp>
        <p:nvSpPr>
          <p:cNvPr id="3" name="Θέση περιεχομένου 2">
            <a:extLst>
              <a:ext uri="{FF2B5EF4-FFF2-40B4-BE49-F238E27FC236}">
                <a16:creationId xmlns:a16="http://schemas.microsoft.com/office/drawing/2014/main" id="{A694A426-BECE-1CC1-70E4-99F472364C23}"/>
              </a:ext>
            </a:extLst>
          </p:cNvPr>
          <p:cNvSpPr>
            <a:spLocks noGrp="1"/>
          </p:cNvSpPr>
          <p:nvPr>
            <p:ph idx="1"/>
          </p:nvPr>
        </p:nvSpPr>
        <p:spPr>
          <a:xfrm>
            <a:off x="2231136" y="1669774"/>
            <a:ext cx="7729728" cy="4770783"/>
          </a:xfrm>
        </p:spPr>
        <p:txBody>
          <a:bodyPr>
            <a:normAutofit fontScale="92500" lnSpcReduction="10000"/>
          </a:bodyPr>
          <a:lstStyle/>
          <a:p>
            <a:endParaRPr lang="en-US" dirty="0"/>
          </a:p>
          <a:p>
            <a:r>
              <a:rPr lang="en-US" dirty="0"/>
              <a:t>   A point opposite the left sacroiliac joint</a:t>
            </a:r>
          </a:p>
          <a:p>
            <a:endParaRPr lang="en-US" dirty="0"/>
          </a:p>
          <a:p>
            <a:endParaRPr lang="en-US" dirty="0"/>
          </a:p>
          <a:p>
            <a:r>
              <a:rPr lang="en-US" dirty="0"/>
              <a:t> Level of the 3rd sacral vertebra</a:t>
            </a:r>
          </a:p>
          <a:p>
            <a:endParaRPr lang="en-US" dirty="0"/>
          </a:p>
          <a:p>
            <a:endParaRPr lang="en-US" dirty="0"/>
          </a:p>
          <a:p>
            <a:r>
              <a:rPr lang="en-US" dirty="0"/>
              <a:t> Level at which the sigmoid mesentery disappears</a:t>
            </a:r>
          </a:p>
          <a:p>
            <a:endParaRPr lang="en-US" dirty="0"/>
          </a:p>
          <a:p>
            <a:endParaRPr lang="en-US" dirty="0"/>
          </a:p>
          <a:p>
            <a:r>
              <a:rPr lang="en-US" dirty="0"/>
              <a:t> Level at which </a:t>
            </a:r>
            <a:r>
              <a:rPr lang="en-US" dirty="0" err="1"/>
              <a:t>sacculations</a:t>
            </a:r>
            <a:r>
              <a:rPr lang="en-US" dirty="0"/>
              <a:t> and epiploic appendages disappear and taeniae broaden to form a complete muscle layer (long transition)</a:t>
            </a:r>
          </a:p>
          <a:p>
            <a:r>
              <a:rPr lang="en-US" dirty="0"/>
              <a:t> </a:t>
            </a:r>
          </a:p>
          <a:p>
            <a:endParaRPr lang="el-GR" dirty="0"/>
          </a:p>
        </p:txBody>
      </p:sp>
    </p:spTree>
    <p:extLst>
      <p:ext uri="{BB962C8B-B14F-4D97-AF65-F5344CB8AC3E}">
        <p14:creationId xmlns:p14="http://schemas.microsoft.com/office/powerpoint/2010/main" val="14028964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AB52F2-1401-F3EF-D496-545B91EE8066}"/>
              </a:ext>
            </a:extLst>
          </p:cNvPr>
          <p:cNvSpPr>
            <a:spLocks noGrp="1"/>
          </p:cNvSpPr>
          <p:nvPr>
            <p:ph type="title"/>
          </p:nvPr>
        </p:nvSpPr>
        <p:spPr/>
        <p:txBody>
          <a:bodyPr/>
          <a:lstStyle/>
          <a:p>
            <a:r>
              <a:rPr lang="en-US" dirty="0"/>
              <a:t>RECTOSIGMOID</a:t>
            </a:r>
            <a:endParaRPr lang="el-GR" dirty="0"/>
          </a:p>
        </p:txBody>
      </p:sp>
      <p:sp>
        <p:nvSpPr>
          <p:cNvPr id="3" name="Θέση περιεχομένου 2">
            <a:extLst>
              <a:ext uri="{FF2B5EF4-FFF2-40B4-BE49-F238E27FC236}">
                <a16:creationId xmlns:a16="http://schemas.microsoft.com/office/drawing/2014/main" id="{35BF2FA0-72C6-8CE3-9B0D-596DEFBDDD5D}"/>
              </a:ext>
            </a:extLst>
          </p:cNvPr>
          <p:cNvSpPr>
            <a:spLocks noGrp="1"/>
          </p:cNvSpPr>
          <p:nvPr>
            <p:ph idx="1"/>
          </p:nvPr>
        </p:nvSpPr>
        <p:spPr>
          <a:xfrm>
            <a:off x="2231136" y="2321782"/>
            <a:ext cx="7729728" cy="3418246"/>
          </a:xfrm>
        </p:spPr>
        <p:txBody>
          <a:bodyPr>
            <a:normAutofit fontScale="85000" lnSpcReduction="10000"/>
          </a:bodyPr>
          <a:lstStyle/>
          <a:p>
            <a:r>
              <a:rPr lang="en-US" dirty="0"/>
              <a:t>Level at which the superior rectal artery divides into right and left branches</a:t>
            </a:r>
          </a:p>
          <a:p>
            <a:endParaRPr lang="en-US" dirty="0"/>
          </a:p>
          <a:p>
            <a:endParaRPr lang="en-US" dirty="0"/>
          </a:p>
          <a:p>
            <a:r>
              <a:rPr lang="en-US" dirty="0"/>
              <a:t> Construction with anterior angulation (proctoscopy)</a:t>
            </a:r>
          </a:p>
          <a:p>
            <a:endParaRPr lang="en-US" dirty="0"/>
          </a:p>
          <a:p>
            <a:endParaRPr lang="en-US" dirty="0"/>
          </a:p>
          <a:p>
            <a:r>
              <a:rPr lang="en-US" dirty="0"/>
              <a:t> Level of superior rectal fold (inconstant)</a:t>
            </a:r>
          </a:p>
          <a:p>
            <a:endParaRPr lang="en-US" dirty="0"/>
          </a:p>
          <a:p>
            <a:endParaRPr lang="en-US" dirty="0"/>
          </a:p>
          <a:p>
            <a:r>
              <a:rPr lang="en-US" dirty="0"/>
              <a:t> Transition between rugose mucosa of colon and smooth mucosa of rectum (cadaver)</a:t>
            </a:r>
          </a:p>
          <a:p>
            <a:endParaRPr lang="el-GR" dirty="0"/>
          </a:p>
        </p:txBody>
      </p:sp>
    </p:spTree>
    <p:extLst>
      <p:ext uri="{BB962C8B-B14F-4D97-AF65-F5344CB8AC3E}">
        <p14:creationId xmlns:p14="http://schemas.microsoft.com/office/powerpoint/2010/main" val="14080781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808A6E-5E24-12BE-B9A1-ADCE7B2A6CA4}"/>
              </a:ext>
            </a:extLst>
          </p:cNvPr>
          <p:cNvSpPr>
            <a:spLocks noGrp="1"/>
          </p:cNvSpPr>
          <p:nvPr>
            <p:ph type="title"/>
          </p:nvPr>
        </p:nvSpPr>
        <p:spPr/>
        <p:txBody>
          <a:bodyPr/>
          <a:lstStyle/>
          <a:p>
            <a:r>
              <a:rPr lang="en-US" dirty="0"/>
              <a:t>PERITONEAL REFLECTIONS</a:t>
            </a:r>
            <a:endParaRPr lang="el-GR" dirty="0"/>
          </a:p>
        </p:txBody>
      </p:sp>
      <p:sp>
        <p:nvSpPr>
          <p:cNvPr id="3" name="Θέση περιεχομένου 2">
            <a:extLst>
              <a:ext uri="{FF2B5EF4-FFF2-40B4-BE49-F238E27FC236}">
                <a16:creationId xmlns:a16="http://schemas.microsoft.com/office/drawing/2014/main" id="{EAD491AC-E7C5-F630-19E8-A794D85F67B1}"/>
              </a:ext>
            </a:extLst>
          </p:cNvPr>
          <p:cNvSpPr>
            <a:spLocks noGrp="1"/>
          </p:cNvSpPr>
          <p:nvPr>
            <p:ph idx="1"/>
          </p:nvPr>
        </p:nvSpPr>
        <p:spPr/>
        <p:txBody>
          <a:bodyPr/>
          <a:lstStyle/>
          <a:p>
            <a:r>
              <a:rPr lang="en-US" dirty="0">
                <a:effectLst/>
              </a:rPr>
              <a:t>The entire upper one-third of the rectum is covered by peritoneum (Fig. 18-38). As the rectum passes deeper into the pelvis, more and more fat is interposed between the rectal musculature and the peritoneum. The mesorectum, which suspends the rectum from the posterior body wall, comes off more laterally, leaving bare progressively more of the posterior rectal wall. The peritoneum finally leaves the rectum and passes anteriorly and superiorly over the posterior vaginal fornix and the uterus in females or over the superior ends of the seminal vesicles and the bladder in males. This creates a depression, the rectouterine or rectovesical pouch; with infection, this may become filled with pus.</a:t>
            </a:r>
          </a:p>
          <a:p>
            <a:endParaRPr lang="el-GR" dirty="0"/>
          </a:p>
        </p:txBody>
      </p:sp>
    </p:spTree>
    <p:extLst>
      <p:ext uri="{BB962C8B-B14F-4D97-AF65-F5344CB8AC3E}">
        <p14:creationId xmlns:p14="http://schemas.microsoft.com/office/powerpoint/2010/main" val="28967880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3EBCF0A9-62A3-C80B-1576-EEE8475D6A6F}"/>
              </a:ext>
            </a:extLst>
          </p:cNvPr>
          <p:cNvPicPr>
            <a:picLocks noGrp="1" noChangeAspect="1"/>
          </p:cNvPicPr>
          <p:nvPr>
            <p:ph idx="1"/>
          </p:nvPr>
        </p:nvPicPr>
        <p:blipFill>
          <a:blip r:embed="rId2"/>
          <a:stretch>
            <a:fillRect/>
          </a:stretch>
        </p:blipFill>
        <p:spPr>
          <a:xfrm>
            <a:off x="898643" y="804334"/>
            <a:ext cx="10394714" cy="5249332"/>
          </a:xfrm>
          <a:prstGeom prst="rect">
            <a:avLst/>
          </a:prstGeom>
        </p:spPr>
      </p:pic>
    </p:spTree>
    <p:extLst>
      <p:ext uri="{BB962C8B-B14F-4D97-AF65-F5344CB8AC3E}">
        <p14:creationId xmlns:p14="http://schemas.microsoft.com/office/powerpoint/2010/main" val="22675584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19F9A48-F301-1420-3E05-A1885BEA2B01}"/>
              </a:ext>
            </a:extLst>
          </p:cNvPr>
          <p:cNvSpPr>
            <a:spLocks noGrp="1"/>
          </p:cNvSpPr>
          <p:nvPr>
            <p:ph idx="1"/>
          </p:nvPr>
        </p:nvSpPr>
        <p:spPr>
          <a:xfrm>
            <a:off x="2231136" y="1400784"/>
            <a:ext cx="7729728" cy="4339244"/>
          </a:xfrm>
        </p:spPr>
        <p:txBody>
          <a:bodyPr>
            <a:normAutofit/>
          </a:bodyPr>
          <a:lstStyle/>
          <a:p>
            <a:r>
              <a:rPr lang="hr-HR" b="1" dirty="0"/>
              <a:t>Male</a:t>
            </a:r>
            <a:r>
              <a:rPr lang="hr-HR" dirty="0"/>
              <a:t> (extraperitoneal)</a:t>
            </a:r>
          </a:p>
          <a:p>
            <a:endParaRPr lang="hr-HR" dirty="0"/>
          </a:p>
          <a:p>
            <a:endParaRPr lang="hr-HR" dirty="0"/>
          </a:p>
          <a:p>
            <a:r>
              <a:rPr lang="hr-HR" dirty="0"/>
              <a:t>  – Anterior: prostate, seminal vesicles, ductus (vas) deferens, ureters, urinary bladder</a:t>
            </a:r>
          </a:p>
          <a:p>
            <a:endParaRPr lang="hr-HR" dirty="0"/>
          </a:p>
          <a:p>
            <a:endParaRPr lang="hr-HR" dirty="0"/>
          </a:p>
          <a:p>
            <a:r>
              <a:rPr lang="hr-HR" dirty="0"/>
              <a:t>– Posterior: sacrum and fascia of Waldeyer, coccyx and its muscles, levator ani, median sacral vessels, roots of the sacral nerve plexus</a:t>
            </a:r>
          </a:p>
          <a:p>
            <a:endParaRPr lang="hr-HR" dirty="0"/>
          </a:p>
          <a:p>
            <a:endParaRPr lang="hr-HR" dirty="0"/>
          </a:p>
          <a:p>
            <a:endParaRPr lang="hr-HR" dirty="0"/>
          </a:p>
          <a:p>
            <a:endParaRPr lang="el-GR" dirty="0"/>
          </a:p>
        </p:txBody>
      </p:sp>
    </p:spTree>
    <p:extLst>
      <p:ext uri="{BB962C8B-B14F-4D97-AF65-F5344CB8AC3E}">
        <p14:creationId xmlns:p14="http://schemas.microsoft.com/office/powerpoint/2010/main" val="628959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F8CD8766-3445-613D-4DB3-8ED9DB92A317}"/>
              </a:ext>
            </a:extLst>
          </p:cNvPr>
          <p:cNvPicPr>
            <a:picLocks noGrp="1" noChangeAspect="1"/>
          </p:cNvPicPr>
          <p:nvPr>
            <p:ph idx="1"/>
          </p:nvPr>
        </p:nvPicPr>
        <p:blipFill>
          <a:blip r:embed="rId2"/>
          <a:stretch>
            <a:fillRect/>
          </a:stretch>
        </p:blipFill>
        <p:spPr>
          <a:xfrm>
            <a:off x="1721796" y="804333"/>
            <a:ext cx="8485894" cy="5615921"/>
          </a:xfrm>
          <a:prstGeom prst="rect">
            <a:avLst/>
          </a:prstGeom>
        </p:spPr>
      </p:pic>
    </p:spTree>
    <p:extLst>
      <p:ext uri="{BB962C8B-B14F-4D97-AF65-F5344CB8AC3E}">
        <p14:creationId xmlns:p14="http://schemas.microsoft.com/office/powerpoint/2010/main" val="29395963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F2885D8-EC53-125E-CD94-430E04B905C1}"/>
              </a:ext>
            </a:extLst>
          </p:cNvPr>
          <p:cNvSpPr>
            <a:spLocks noGrp="1"/>
          </p:cNvSpPr>
          <p:nvPr>
            <p:ph idx="1"/>
          </p:nvPr>
        </p:nvSpPr>
        <p:spPr>
          <a:xfrm>
            <a:off x="620202" y="771277"/>
            <a:ext cx="9340662" cy="5868061"/>
          </a:xfrm>
        </p:spPr>
        <p:txBody>
          <a:bodyPr>
            <a:normAutofit fontScale="85000" lnSpcReduction="20000"/>
          </a:bodyPr>
          <a:lstStyle/>
          <a:p>
            <a:endParaRPr lang="en-US" dirty="0"/>
          </a:p>
          <a:p>
            <a:r>
              <a:rPr lang="en-US" b="1" dirty="0"/>
              <a:t>FEMALE</a:t>
            </a:r>
          </a:p>
          <a:p>
            <a:r>
              <a:rPr lang="hr-HR" dirty="0"/>
              <a:t>Extraperitoneal</a:t>
            </a:r>
          </a:p>
          <a:p>
            <a:endParaRPr lang="hr-HR" dirty="0"/>
          </a:p>
          <a:p>
            <a:r>
              <a:rPr lang="hr-HR" dirty="0"/>
              <a:t>    – Anterior: posterior vaginal wall</a:t>
            </a:r>
          </a:p>
          <a:p>
            <a:endParaRPr lang="hr-HR" dirty="0"/>
          </a:p>
          <a:p>
            <a:endParaRPr lang="hr-HR" dirty="0"/>
          </a:p>
          <a:p>
            <a:r>
              <a:rPr lang="hr-HR" dirty="0"/>
              <a:t>– Lateral: intestinal loops</a:t>
            </a:r>
          </a:p>
          <a:p>
            <a:r>
              <a:rPr lang="hr-HR" dirty="0"/>
              <a:t> Intraperitoneal </a:t>
            </a:r>
          </a:p>
          <a:p>
            <a:endParaRPr lang="hr-HR" dirty="0"/>
          </a:p>
          <a:p>
            <a:r>
              <a:rPr lang="hr-HR" dirty="0"/>
              <a:t>    – Anterior: posterior vaginal wall, upper uterus, uterine (fallopian) tubes, ovaries</a:t>
            </a:r>
          </a:p>
          <a:p>
            <a:endParaRPr lang="hr-HR" dirty="0"/>
          </a:p>
          <a:p>
            <a:endParaRPr lang="hr-HR" dirty="0"/>
          </a:p>
          <a:p>
            <a:r>
              <a:rPr lang="hr-HR" dirty="0"/>
              <a:t>– Lateral: pelvic wall</a:t>
            </a:r>
          </a:p>
          <a:p>
            <a:endParaRPr lang="hr-HR" dirty="0"/>
          </a:p>
          <a:p>
            <a:endParaRPr lang="hr-HR" dirty="0"/>
          </a:p>
          <a:p>
            <a:r>
              <a:rPr lang="hr-HR" dirty="0"/>
              <a:t>– Posterior: as in the male</a:t>
            </a:r>
          </a:p>
          <a:p>
            <a:pPr marL="0" indent="0">
              <a:buNone/>
            </a:pPr>
            <a:r>
              <a:rPr lang="hr-HR" dirty="0"/>
              <a:t> </a:t>
            </a:r>
          </a:p>
          <a:p>
            <a:endParaRPr lang="el-GR" dirty="0"/>
          </a:p>
        </p:txBody>
      </p:sp>
    </p:spTree>
    <p:extLst>
      <p:ext uri="{BB962C8B-B14F-4D97-AF65-F5344CB8AC3E}">
        <p14:creationId xmlns:p14="http://schemas.microsoft.com/office/powerpoint/2010/main" val="21517418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01AF9DC-299E-2E6E-03F2-29DE6EE1CD7F}"/>
              </a:ext>
            </a:extLst>
          </p:cNvPr>
          <p:cNvPicPr>
            <a:picLocks noGrp="1" noChangeAspect="1"/>
          </p:cNvPicPr>
          <p:nvPr>
            <p:ph idx="1"/>
          </p:nvPr>
        </p:nvPicPr>
        <p:blipFill>
          <a:blip r:embed="rId2"/>
          <a:stretch>
            <a:fillRect/>
          </a:stretch>
        </p:blipFill>
        <p:spPr>
          <a:xfrm>
            <a:off x="1702341" y="288767"/>
            <a:ext cx="7568120" cy="6189853"/>
          </a:xfrm>
          <a:prstGeom prst="rect">
            <a:avLst/>
          </a:prstGeom>
        </p:spPr>
      </p:pic>
    </p:spTree>
    <p:extLst>
      <p:ext uri="{BB962C8B-B14F-4D97-AF65-F5344CB8AC3E}">
        <p14:creationId xmlns:p14="http://schemas.microsoft.com/office/powerpoint/2010/main" val="40702951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158DCFD-0F62-2D4F-E813-320699EFB51C}"/>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ARTERIAL BLOOD SUPPLY</a:t>
            </a:r>
            <a:endParaRPr lang="el-GR" dirty="0">
              <a:solidFill>
                <a:schemeClr val="bg1"/>
              </a:solidFill>
            </a:endParaRPr>
          </a:p>
        </p:txBody>
      </p:sp>
      <p:sp>
        <p:nvSpPr>
          <p:cNvPr id="8" name="Content Placeholder 7">
            <a:extLst>
              <a:ext uri="{FF2B5EF4-FFF2-40B4-BE49-F238E27FC236}">
                <a16:creationId xmlns:a16="http://schemas.microsoft.com/office/drawing/2014/main" id="{9A5EBBD4-09E0-BB6B-216C-DD376ADAF382}"/>
              </a:ext>
            </a:extLst>
          </p:cNvPr>
          <p:cNvSpPr>
            <a:spLocks noGrp="1"/>
          </p:cNvSpPr>
          <p:nvPr>
            <p:ph idx="1"/>
          </p:nvPr>
        </p:nvSpPr>
        <p:spPr>
          <a:xfrm>
            <a:off x="643468" y="2638044"/>
            <a:ext cx="3363974" cy="3415622"/>
          </a:xfrm>
        </p:spPr>
        <p:txBody>
          <a:bodyPr>
            <a:normAutofit/>
          </a:bodyPr>
          <a:lstStyle/>
          <a:p>
            <a:endParaRPr lang="en-US">
              <a:solidFill>
                <a:schemeClr val="bg1"/>
              </a:solidFill>
            </a:endParaRPr>
          </a:p>
        </p:txBody>
      </p:sp>
      <p:pic>
        <p:nvPicPr>
          <p:cNvPr id="4" name="Θέση περιεχομένου 3">
            <a:extLst>
              <a:ext uri="{FF2B5EF4-FFF2-40B4-BE49-F238E27FC236}">
                <a16:creationId xmlns:a16="http://schemas.microsoft.com/office/drawing/2014/main" id="{16E20447-247E-3A8E-41BA-9F93BBA92573}"/>
              </a:ext>
            </a:extLst>
          </p:cNvPr>
          <p:cNvPicPr>
            <a:picLocks noChangeAspect="1"/>
          </p:cNvPicPr>
          <p:nvPr/>
        </p:nvPicPr>
        <p:blipFill>
          <a:blip r:embed="rId2"/>
          <a:stretch>
            <a:fillRect/>
          </a:stretch>
        </p:blipFill>
        <p:spPr>
          <a:xfrm>
            <a:off x="6380798" y="643467"/>
            <a:ext cx="4654296" cy="6164632"/>
          </a:xfrm>
          <a:prstGeom prst="rect">
            <a:avLst/>
          </a:prstGeom>
        </p:spPr>
      </p:pic>
    </p:spTree>
    <p:extLst>
      <p:ext uri="{BB962C8B-B14F-4D97-AF65-F5344CB8AC3E}">
        <p14:creationId xmlns:p14="http://schemas.microsoft.com/office/powerpoint/2010/main" val="22614332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0E483AD-B8E3-49E9-8669-35F211B4D9BB}"/>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endParaRPr lang="en-US"/>
          </a:p>
        </p:txBody>
      </p:sp>
      <p:pic>
        <p:nvPicPr>
          <p:cNvPr id="4" name="Θέση περιεχομένου 3">
            <a:extLst>
              <a:ext uri="{FF2B5EF4-FFF2-40B4-BE49-F238E27FC236}">
                <a16:creationId xmlns:a16="http://schemas.microsoft.com/office/drawing/2014/main" id="{1D709DB0-6725-9A40-AE86-69379E01A08D}"/>
              </a:ext>
            </a:extLst>
          </p:cNvPr>
          <p:cNvPicPr>
            <a:picLocks noGrp="1" noChangeAspect="1"/>
          </p:cNvPicPr>
          <p:nvPr>
            <p:ph idx="1"/>
          </p:nvPr>
        </p:nvPicPr>
        <p:blipFill>
          <a:blip r:embed="rId2"/>
          <a:stretch>
            <a:fillRect/>
          </a:stretch>
        </p:blipFill>
        <p:spPr>
          <a:xfrm>
            <a:off x="5717166" y="640080"/>
            <a:ext cx="5411963" cy="5263134"/>
          </a:xfrm>
          <a:prstGeom prst="rect">
            <a:avLst/>
          </a:prstGeom>
        </p:spPr>
      </p:pic>
    </p:spTree>
    <p:extLst>
      <p:ext uri="{BB962C8B-B14F-4D97-AF65-F5344CB8AC3E}">
        <p14:creationId xmlns:p14="http://schemas.microsoft.com/office/powerpoint/2010/main" val="2740693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306F6-B34D-DAF4-F5A7-EC635DE2648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BB9DA2A4-B2EC-C00A-8272-AE7F6F3E3560}"/>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fontScale="90000"/>
          </a:bodyPr>
          <a:lstStyle/>
          <a:p>
            <a:r>
              <a:rPr lang="en-US" sz="3800" dirty="0">
                <a:solidFill>
                  <a:schemeClr val="tx1"/>
                </a:solidFill>
              </a:rPr>
              <a:t>The </a:t>
            </a:r>
            <a:r>
              <a:rPr lang="en-US" sz="3800" dirty="0" err="1">
                <a:solidFill>
                  <a:schemeClr val="tx1"/>
                </a:solidFill>
              </a:rPr>
              <a:t>collateralof</a:t>
            </a:r>
            <a:r>
              <a:rPr lang="en-US" sz="3800" dirty="0">
                <a:solidFill>
                  <a:schemeClr val="tx1"/>
                </a:solidFill>
              </a:rPr>
              <a:t> the superior mesenteric artery</a:t>
            </a:r>
          </a:p>
        </p:txBody>
      </p:sp>
      <p:pic>
        <p:nvPicPr>
          <p:cNvPr id="4" name="Θέση περιεχομένου 3">
            <a:extLst>
              <a:ext uri="{FF2B5EF4-FFF2-40B4-BE49-F238E27FC236}">
                <a16:creationId xmlns:a16="http://schemas.microsoft.com/office/drawing/2014/main" id="{CAED209D-F2A1-9F8C-86CA-18974EFF8DE2}"/>
              </a:ext>
            </a:extLst>
          </p:cNvPr>
          <p:cNvPicPr>
            <a:picLocks noGrp="1" noChangeAspect="1"/>
          </p:cNvPicPr>
          <p:nvPr>
            <p:ph idx="1"/>
          </p:nvPr>
        </p:nvPicPr>
        <p:blipFill>
          <a:blip r:embed="rId2"/>
          <a:stretch>
            <a:fillRect/>
          </a:stretch>
        </p:blipFill>
        <p:spPr>
          <a:xfrm>
            <a:off x="4912468" y="194553"/>
            <a:ext cx="7033097" cy="6546715"/>
          </a:xfrm>
          <a:prstGeom prst="rect">
            <a:avLst/>
          </a:prstGeom>
        </p:spPr>
      </p:pic>
    </p:spTree>
    <p:extLst>
      <p:ext uri="{BB962C8B-B14F-4D97-AF65-F5344CB8AC3E}">
        <p14:creationId xmlns:p14="http://schemas.microsoft.com/office/powerpoint/2010/main" val="24387845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F7AD26C-6AC0-1509-5199-DB635E0B9A4E}"/>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PELVIC NERVE PLEXUS</a:t>
            </a:r>
          </a:p>
        </p:txBody>
      </p:sp>
      <p:pic>
        <p:nvPicPr>
          <p:cNvPr id="4" name="Θέση περιεχομένου 3">
            <a:extLst>
              <a:ext uri="{FF2B5EF4-FFF2-40B4-BE49-F238E27FC236}">
                <a16:creationId xmlns:a16="http://schemas.microsoft.com/office/drawing/2014/main" id="{37E45EF9-24A2-FFD5-9B3A-7AB2901B5C30}"/>
              </a:ext>
            </a:extLst>
          </p:cNvPr>
          <p:cNvPicPr>
            <a:picLocks noGrp="1" noChangeAspect="1"/>
          </p:cNvPicPr>
          <p:nvPr>
            <p:ph idx="1"/>
          </p:nvPr>
        </p:nvPicPr>
        <p:blipFill>
          <a:blip r:embed="rId2"/>
          <a:stretch>
            <a:fillRect/>
          </a:stretch>
        </p:blipFill>
        <p:spPr>
          <a:xfrm>
            <a:off x="5294376" y="1331808"/>
            <a:ext cx="6257544" cy="3879677"/>
          </a:xfrm>
          <a:prstGeom prst="rect">
            <a:avLst/>
          </a:prstGeom>
        </p:spPr>
      </p:pic>
    </p:spTree>
    <p:extLst>
      <p:ext uri="{BB962C8B-B14F-4D97-AF65-F5344CB8AC3E}">
        <p14:creationId xmlns:p14="http://schemas.microsoft.com/office/powerpoint/2010/main" val="38754253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7BA24F-AE2E-E882-686F-B4AF370B2BB7}"/>
              </a:ext>
            </a:extLst>
          </p:cNvPr>
          <p:cNvSpPr>
            <a:spLocks noGrp="1"/>
          </p:cNvSpPr>
          <p:nvPr>
            <p:ph type="ctrTitle"/>
          </p:nvPr>
        </p:nvSpPr>
        <p:spPr/>
        <p:txBody>
          <a:bodyPr/>
          <a:lstStyle/>
          <a:p>
            <a:r>
              <a:rPr lang="en-US" dirty="0"/>
              <a:t>ANATOMICAL DISSECTIONS</a:t>
            </a:r>
            <a:endParaRPr lang="el-GR" dirty="0"/>
          </a:p>
        </p:txBody>
      </p:sp>
      <p:sp>
        <p:nvSpPr>
          <p:cNvPr id="3" name="Υπότιτλος 2">
            <a:extLst>
              <a:ext uri="{FF2B5EF4-FFF2-40B4-BE49-F238E27FC236}">
                <a16:creationId xmlns:a16="http://schemas.microsoft.com/office/drawing/2014/main" id="{11DAB25F-6F2A-A472-1837-7A2E8686D733}"/>
              </a:ext>
            </a:extLst>
          </p:cNvPr>
          <p:cNvSpPr>
            <a:spLocks noGrp="1"/>
          </p:cNvSpPr>
          <p:nvPr>
            <p:ph type="subTitle" idx="1"/>
          </p:nvPr>
        </p:nvSpPr>
        <p:spPr/>
        <p:txBody>
          <a:bodyPr/>
          <a:lstStyle/>
          <a:p>
            <a:endParaRPr lang="el-GR"/>
          </a:p>
        </p:txBody>
      </p:sp>
    </p:spTree>
    <p:extLst>
      <p:ext uri="{BB962C8B-B14F-4D97-AF65-F5344CB8AC3E}">
        <p14:creationId xmlns:p14="http://schemas.microsoft.com/office/powerpoint/2010/main" val="37183701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1.png"/>
          <p:cNvPicPr>
            <a:picLocks noGrp="1" noChangeAspect="1"/>
          </p:cNvPicPr>
          <p:nvPr/>
        </p:nvPicPr>
        <p:blipFill>
          <a:blip r:embed="rId2"/>
          <a:stretch>
            <a:fillRect/>
          </a:stretch>
        </p:blipFill>
        <p:spPr bwMode="auto">
          <a:xfrm>
            <a:off x="3053300" y="399552"/>
            <a:ext cx="5728915" cy="5929685"/>
          </a:xfrm>
          <a:prstGeom prst="rect">
            <a:avLst/>
          </a:prstGeom>
          <a:noFill/>
          <a:ln w="9525">
            <a:noFill/>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2.png"/>
          <p:cNvPicPr>
            <a:picLocks noGrp="1" noChangeAspect="1"/>
          </p:cNvPicPr>
          <p:nvPr/>
        </p:nvPicPr>
        <p:blipFill>
          <a:blip r:embed="rId2"/>
          <a:stretch>
            <a:fillRect/>
          </a:stretch>
        </p:blipFill>
        <p:spPr bwMode="auto">
          <a:xfrm>
            <a:off x="1129084" y="260405"/>
            <a:ext cx="9517711" cy="6337190"/>
          </a:xfrm>
          <a:prstGeom prst="rect">
            <a:avLst/>
          </a:prstGeom>
          <a:noFill/>
          <a:ln w="9525">
            <a:noFill/>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3.png"/>
          <p:cNvPicPr>
            <a:picLocks noGrp="1" noChangeAspect="1"/>
          </p:cNvPicPr>
          <p:nvPr/>
        </p:nvPicPr>
        <p:blipFill>
          <a:blip r:embed="rId2"/>
          <a:stretch>
            <a:fillRect/>
          </a:stretch>
        </p:blipFill>
        <p:spPr bwMode="auto">
          <a:xfrm>
            <a:off x="1089328" y="248478"/>
            <a:ext cx="9676737" cy="6361044"/>
          </a:xfrm>
          <a:prstGeom prst="rect">
            <a:avLst/>
          </a:prstGeom>
          <a:noFill/>
          <a:ln w="9525">
            <a:noFill/>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4.png"/>
          <p:cNvPicPr>
            <a:picLocks noGrp="1" noChangeAspect="1"/>
          </p:cNvPicPr>
          <p:nvPr/>
        </p:nvPicPr>
        <p:blipFill>
          <a:blip r:embed="rId2"/>
          <a:stretch>
            <a:fillRect/>
          </a:stretch>
        </p:blipFill>
        <p:spPr bwMode="auto">
          <a:xfrm>
            <a:off x="906448" y="206734"/>
            <a:ext cx="9557467" cy="6313335"/>
          </a:xfrm>
          <a:prstGeom prst="rect">
            <a:avLst/>
          </a:prstGeom>
          <a:noFill/>
          <a:ln w="9525">
            <a:noFill/>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5.png"/>
          <p:cNvPicPr>
            <a:picLocks noGrp="1" noChangeAspect="1"/>
          </p:cNvPicPr>
          <p:nvPr/>
        </p:nvPicPr>
        <p:blipFill>
          <a:blip r:embed="rId2"/>
          <a:stretch>
            <a:fillRect/>
          </a:stretch>
        </p:blipFill>
        <p:spPr bwMode="auto">
          <a:xfrm>
            <a:off x="1089328" y="288234"/>
            <a:ext cx="9430247" cy="6281531"/>
          </a:xfrm>
          <a:prstGeom prst="rect">
            <a:avLst/>
          </a:prstGeom>
          <a:noFill/>
          <a:ln w="9525">
            <a:noFill/>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15.png"/>
          <p:cNvPicPr>
            <a:picLocks noGrp="1" noChangeAspect="1"/>
          </p:cNvPicPr>
          <p:nvPr/>
        </p:nvPicPr>
        <p:blipFill>
          <a:blip r:embed="rId2"/>
          <a:stretch>
            <a:fillRect/>
          </a:stretch>
        </p:blipFill>
        <p:spPr bwMode="auto">
          <a:xfrm>
            <a:off x="1129085" y="357809"/>
            <a:ext cx="9692640" cy="6257676"/>
          </a:xfrm>
          <a:prstGeom prst="rect">
            <a:avLst/>
          </a:prstGeom>
          <a:noFill/>
          <a:ln w="9525">
            <a:noFill/>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16.png"/>
          <p:cNvPicPr>
            <a:picLocks noGrp="1" noChangeAspect="1"/>
          </p:cNvPicPr>
          <p:nvPr/>
        </p:nvPicPr>
        <p:blipFill>
          <a:blip r:embed="rId2"/>
          <a:stretch>
            <a:fillRect/>
          </a:stretch>
        </p:blipFill>
        <p:spPr bwMode="auto">
          <a:xfrm>
            <a:off x="1383525" y="296186"/>
            <a:ext cx="9040633" cy="6265628"/>
          </a:xfrm>
          <a:prstGeom prst="rect">
            <a:avLst/>
          </a:prstGeom>
          <a:noFill/>
          <a:ln w="9525">
            <a:noFill/>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image17.png"/>
          <p:cNvPicPr>
            <a:picLocks noGrp="1" noChangeAspect="1"/>
          </p:cNvPicPr>
          <p:nvPr/>
        </p:nvPicPr>
        <p:blipFill>
          <a:blip r:embed="rId2"/>
          <a:stretch>
            <a:fillRect/>
          </a:stretch>
        </p:blipFill>
        <p:spPr bwMode="auto">
          <a:xfrm>
            <a:off x="1407381" y="198783"/>
            <a:ext cx="7673119" cy="6480313"/>
          </a:xfrm>
          <a:prstGeom prst="rect">
            <a:avLst/>
          </a:prstGeom>
          <a:noFill/>
          <a:ln w="9525">
            <a:noFill/>
            <a:headEnd/>
            <a:tailEnd/>
          </a:ln>
        </p:spPr>
      </p:pic>
    </p:spTree>
  </p:cSld>
  <p:clrMapOvr>
    <a:masterClrMapping/>
  </p:clrMapOvr>
</p:sld>
</file>

<file path=ppt/theme/theme1.xml><?xml version="1.0" encoding="utf-8"?>
<a:theme xmlns:a="http://schemas.openxmlformats.org/drawingml/2006/main" name="Δέμα">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TM10001115[[fn=Δέμα]]</Template>
  <TotalTime>359</TotalTime>
  <Words>4726</Words>
  <Application>Microsoft Office PowerPoint</Application>
  <PresentationFormat>Ευρεία οθόνη</PresentationFormat>
  <Paragraphs>311</Paragraphs>
  <Slides>126</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2</vt:i4>
      </vt:variant>
      <vt:variant>
        <vt:lpstr>Τίτλοι διαφανειών</vt:lpstr>
      </vt:variant>
      <vt:variant>
        <vt:i4>126</vt:i4>
      </vt:variant>
    </vt:vector>
  </HeadingPairs>
  <TitlesOfParts>
    <vt:vector size="133" baseType="lpstr">
      <vt:lpstr>Aptos</vt:lpstr>
      <vt:lpstr>Arial</vt:lpstr>
      <vt:lpstr>Calibri</vt:lpstr>
      <vt:lpstr>Corbel</vt:lpstr>
      <vt:lpstr>Gill Sans MT</vt:lpstr>
      <vt:lpstr>Δέμα</vt:lpstr>
      <vt:lpstr>Office Theme</vt:lpstr>
      <vt:lpstr>ANATOMY OF THE LARGE INTESTINE</vt:lpstr>
      <vt:lpstr>EMBRYOLOGY DIGESTIVE SYSTEM</vt:lpstr>
      <vt:lpstr>Παρουσίαση του PowerPoint</vt:lpstr>
      <vt:lpstr>EMBRYOLOGY OF INTESTINE</vt:lpstr>
      <vt:lpstr>Παρουσίαση του PowerPoint</vt:lpstr>
      <vt:lpstr>TOPOGRAPHIC ANATOMY</vt:lpstr>
      <vt:lpstr>Average lengths and diameters of the segments of the large intestine </vt:lpstr>
      <vt:lpstr>Schema of the arterial blood supply to the large intestine</vt:lpstr>
      <vt:lpstr>The collateralof the superior mesenteric artery</vt:lpstr>
      <vt:lpstr>Diagram of the transverse colon showing long and short branches of the vasa recta</vt:lpstr>
      <vt:lpstr>ARTERY OF DRUMMOND</vt:lpstr>
      <vt:lpstr>COLONIC VENOUS DRAINAGE</vt:lpstr>
      <vt:lpstr>VENOUS DRAINAGE</vt:lpstr>
      <vt:lpstr>LYMPH DRAINAGE</vt:lpstr>
      <vt:lpstr>LYMPH NODES OF THE COLON</vt:lpstr>
      <vt:lpstr>INNERVATION I</vt:lpstr>
      <vt:lpstr>INNERVATION II</vt:lpstr>
      <vt:lpstr>Παρουσίαση του PowerPoint</vt:lpstr>
      <vt:lpstr>Relative frequency of aganglionic segments by length of segment affected</vt:lpstr>
      <vt:lpstr>EXTERNAL DIFFERENCES</vt:lpstr>
      <vt:lpstr>INTERNAL DIFFERENCES</vt:lpstr>
      <vt:lpstr>Παρουσίαση του PowerPoint</vt:lpstr>
      <vt:lpstr>LARGE INTESTINE</vt:lpstr>
      <vt:lpstr>LARGE INTESTINE</vt:lpstr>
      <vt:lpstr>CECUM</vt:lpstr>
      <vt:lpstr>Παρουσίαση του PowerPoint</vt:lpstr>
      <vt:lpstr>LOCATION,DESCRIPTION</vt:lpstr>
      <vt:lpstr>RELATIONS</vt:lpstr>
      <vt:lpstr>ILEOCECAL VALVE</vt:lpstr>
      <vt:lpstr>Παρουσίαση του PowerPoint</vt:lpstr>
      <vt:lpstr>BLOOD SUPPLY,NERVE SUPPLY</vt:lpstr>
      <vt:lpstr>Παρουσίαση του PowerPoint</vt:lpstr>
      <vt:lpstr>APPENDIX</vt:lpstr>
      <vt:lpstr>LOCATION AND DESCRIPTION I</vt:lpstr>
      <vt:lpstr>LOCATION AND DESCRIPTION II</vt:lpstr>
      <vt:lpstr>COMMON POSITIONS OF THE TIP OF THE APPENDIX</vt:lpstr>
      <vt:lpstr>FREEQUENT LOCATIONS OF THE APPENDIX</vt:lpstr>
      <vt:lpstr>Παρουσίαση του PowerPoint</vt:lpstr>
      <vt:lpstr>BLOOD SUPPLY,NERVE SUPPLY</vt:lpstr>
      <vt:lpstr>ARTERIAL BLOOD SUPPLY</vt:lpstr>
      <vt:lpstr>Παρουσίαση του PowerPoint</vt:lpstr>
      <vt:lpstr>LYMPHATICS</vt:lpstr>
      <vt:lpstr>SURGICAL ANATOMY</vt:lpstr>
      <vt:lpstr>APPENDIX AND PREGNANCY</vt:lpstr>
      <vt:lpstr>ASCENDING COLON</vt:lpstr>
      <vt:lpstr>LOCATION AND DESCRIPTION</vt:lpstr>
      <vt:lpstr>RELATIONS</vt:lpstr>
      <vt:lpstr>Παρουσίαση του PowerPoint</vt:lpstr>
      <vt:lpstr>Παρουσίαση του PowerPoint</vt:lpstr>
      <vt:lpstr>Παρουσίαση του PowerPoint</vt:lpstr>
      <vt:lpstr>BLOOD SUPPLY,NERVE SUPPLY</vt:lpstr>
      <vt:lpstr>TRANSVERSE COLON</vt:lpstr>
      <vt:lpstr>Diagrammatic sagittal section showing the developmental relation of the transverse colon and its mesentery to the omentum.  The two are fused at "X" to form the transverse mesocolon containing the middle colic artery. SMA, Superior mesenteric artery. </vt:lpstr>
      <vt:lpstr>LOCATION AND DESCRIPTION I</vt:lpstr>
      <vt:lpstr>LOCATION AND DESCRIPTION II</vt:lpstr>
      <vt:lpstr>RELATIONS</vt:lpstr>
      <vt:lpstr>BLOOD SUPPLY,NERVE SUPPLY</vt:lpstr>
      <vt:lpstr>Παρουσίαση του PowerPoint</vt:lpstr>
      <vt:lpstr>NERVE SUPPLY</vt:lpstr>
      <vt:lpstr>SURGICAL CONSIDERATIONS</vt:lpstr>
      <vt:lpstr>Παρουσίαση του PowerPoint</vt:lpstr>
      <vt:lpstr>Παρουσίαση του PowerPoint</vt:lpstr>
      <vt:lpstr>Παρουσίαση του PowerPoint</vt:lpstr>
      <vt:lpstr>Παρουσίαση του PowerPoint</vt:lpstr>
      <vt:lpstr>DESCENDING COLON</vt:lpstr>
      <vt:lpstr>DESCENDING  SIGMOID COLON </vt:lpstr>
      <vt:lpstr>LOCATION AND DESCRIPTION</vt:lpstr>
      <vt:lpstr>RELATIONS</vt:lpstr>
      <vt:lpstr>BLOOD SUPPLY,NERVE SUPPLY</vt:lpstr>
      <vt:lpstr>SIGMOID COLON</vt:lpstr>
      <vt:lpstr>LOCATION AND DESCRIPTION</vt:lpstr>
      <vt:lpstr>RELATIONS</vt:lpstr>
      <vt:lpstr>BLOOD SUPPLY,NERVE SUPPLY</vt:lpstr>
      <vt:lpstr>Παρουσίαση του PowerPoint</vt:lpstr>
      <vt:lpstr>Παρουσίαση του PowerPoint</vt:lpstr>
      <vt:lpstr>Παρουσίαση του PowerPoint</vt:lpstr>
      <vt:lpstr>Παρουσίαση του PowerPoint</vt:lpstr>
      <vt:lpstr>MECKEL’S DIVERTICULUM</vt:lpstr>
      <vt:lpstr>ANATOMY OF THE RECTUM</vt:lpstr>
      <vt:lpstr>The junction between the sigmoid colon and the rectum has been variously described </vt:lpstr>
      <vt:lpstr>RECTOSIGMOID</vt:lpstr>
      <vt:lpstr>PERITONEAL REFLECTIONS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ARTERIAL BLOOD SUPPLY</vt:lpstr>
      <vt:lpstr>Παρουσίαση του PowerPoint</vt:lpstr>
      <vt:lpstr>PELVIC NERVE PLEXUS</vt:lpstr>
      <vt:lpstr>ANATOMICAL DISSECTIONS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OPERATIVE SPECIMENS </vt:lpstr>
      <vt:lpstr>LAPAROTOMY</vt:lpstr>
      <vt:lpstr>RIGHT COLECTOMY</vt:lpstr>
      <vt:lpstr>Παρουσίαση του PowerPoint</vt:lpstr>
      <vt:lpstr>SUBTOTAL COLECTOMY</vt:lpstr>
      <vt:lpstr>Παρουσίαση του PowerPoint</vt:lpstr>
      <vt:lpstr>Παρουσίαση του PowerPoint</vt:lpstr>
      <vt:lpstr>Παρουσίαση του PowerPoint</vt:lpstr>
      <vt:lpstr>APPENDICECTOMY</vt:lpstr>
      <vt:lpstr>LAPAROSCOPY</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Dimosthenis Chrysikos</dc:creator>
  <cp:lastModifiedBy>Dimosthenis Chrysikos</cp:lastModifiedBy>
  <cp:revision>21</cp:revision>
  <dcterms:created xsi:type="dcterms:W3CDTF">2024-02-25T15:02:55Z</dcterms:created>
  <dcterms:modified xsi:type="dcterms:W3CDTF">2024-03-02T11:16:34Z</dcterms:modified>
</cp:coreProperties>
</file>