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57" r:id="rId3"/>
    <p:sldId id="258" r:id="rId4"/>
    <p:sldId id="261" r:id="rId5"/>
    <p:sldId id="259"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79"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99"/>
  </p:normalViewPr>
  <p:slideViewPr>
    <p:cSldViewPr snapToGrid="0" snapToObjects="1">
      <p:cViewPr>
        <p:scale>
          <a:sx n="89" d="100"/>
          <a:sy n="89" d="100"/>
        </p:scale>
        <p:origin x="14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5949D-65ED-2141-85F1-ED266E97EB29}" type="datetimeFigureOut">
              <a:rPr lang="en-US" smtClean="0"/>
              <a:t>11/15/20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222C6-2254-AB44-9FDD-F6A8F8C98225}" type="slidenum">
              <a:rPr lang="en-US" smtClean="0"/>
              <a:t>‹#›</a:t>
            </a:fld>
            <a:endParaRPr lang="en-US"/>
          </a:p>
        </p:txBody>
      </p:sp>
    </p:spTree>
    <p:extLst>
      <p:ext uri="{BB962C8B-B14F-4D97-AF65-F5344CB8AC3E}">
        <p14:creationId xmlns:p14="http://schemas.microsoft.com/office/powerpoint/2010/main" val="276309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Παρόλο που η γλώσσα είναι δεύτερη φύση για τη συντριπτική πλειοψηφία των ανθρώπων, είναι πολύ δύσκολο για τους υπολογιστές να ερμηνεύουν και να χρησιμοποιούν σωστά την ανθρώπινη γλώσσα. Η άκαμπτη μορφή υπολογιστικών φύλλων και βάσεων δεδομένων που δεσμεύεται από κανόνες είναι ιδανική για λογισμικό, αλλά η φαινομενικά χωρίς κανόνες φύση των ανθρώπινων γλωσσών κάνει το </a:t>
            </a:r>
            <a:r>
              <a:rPr lang="en-US" dirty="0"/>
              <a:t>AI</a:t>
            </a:r>
            <a:r>
              <a:rPr lang="el-GR" dirty="0"/>
              <a:t> να χρειάζεται μία καινούρια αντιμετώπιση.</a:t>
            </a:r>
          </a:p>
          <a:p>
            <a:endParaRPr lang="el-GR" dirty="0"/>
          </a:p>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3</a:t>
            </a:fld>
            <a:endParaRPr lang="en-US"/>
          </a:p>
        </p:txBody>
      </p:sp>
    </p:spTree>
    <p:extLst>
      <p:ext uri="{BB962C8B-B14F-4D97-AF65-F5344CB8AC3E}">
        <p14:creationId xmlns:p14="http://schemas.microsoft.com/office/powerpoint/2010/main" val="223282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12</a:t>
            </a:fld>
            <a:endParaRPr lang="en-US"/>
          </a:p>
        </p:txBody>
      </p:sp>
    </p:spTree>
    <p:extLst>
      <p:ext uri="{BB962C8B-B14F-4D97-AF65-F5344CB8AC3E}">
        <p14:creationId xmlns:p14="http://schemas.microsoft.com/office/powerpoint/2010/main" val="387896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13</a:t>
            </a:fld>
            <a:endParaRPr lang="en-US"/>
          </a:p>
        </p:txBody>
      </p:sp>
    </p:spTree>
    <p:extLst>
      <p:ext uri="{BB962C8B-B14F-4D97-AF65-F5344CB8AC3E}">
        <p14:creationId xmlns:p14="http://schemas.microsoft.com/office/powerpoint/2010/main" val="31647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14</a:t>
            </a:fld>
            <a:endParaRPr lang="en-US"/>
          </a:p>
        </p:txBody>
      </p:sp>
    </p:spTree>
    <p:extLst>
      <p:ext uri="{BB962C8B-B14F-4D97-AF65-F5344CB8AC3E}">
        <p14:creationId xmlns:p14="http://schemas.microsoft.com/office/powerpoint/2010/main" val="77568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15</a:t>
            </a:fld>
            <a:endParaRPr lang="en-US"/>
          </a:p>
        </p:txBody>
      </p:sp>
    </p:spTree>
    <p:extLst>
      <p:ext uri="{BB962C8B-B14F-4D97-AF65-F5344CB8AC3E}">
        <p14:creationId xmlns:p14="http://schemas.microsoft.com/office/powerpoint/2010/main" val="76657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16</a:t>
            </a:fld>
            <a:endParaRPr lang="en-US"/>
          </a:p>
        </p:txBody>
      </p:sp>
    </p:spTree>
    <p:extLst>
      <p:ext uri="{BB962C8B-B14F-4D97-AF65-F5344CB8AC3E}">
        <p14:creationId xmlns:p14="http://schemas.microsoft.com/office/powerpoint/2010/main" val="198773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17</a:t>
            </a:fld>
            <a:endParaRPr lang="en-US"/>
          </a:p>
        </p:txBody>
      </p:sp>
    </p:spTree>
    <p:extLst>
      <p:ext uri="{BB962C8B-B14F-4D97-AF65-F5344CB8AC3E}">
        <p14:creationId xmlns:p14="http://schemas.microsoft.com/office/powerpoint/2010/main" val="261497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18</a:t>
            </a:fld>
            <a:endParaRPr lang="en-US"/>
          </a:p>
        </p:txBody>
      </p:sp>
    </p:spTree>
    <p:extLst>
      <p:ext uri="{BB962C8B-B14F-4D97-AF65-F5344CB8AC3E}">
        <p14:creationId xmlns:p14="http://schemas.microsoft.com/office/powerpoint/2010/main" val="9681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19</a:t>
            </a:fld>
            <a:endParaRPr lang="en-US"/>
          </a:p>
        </p:txBody>
      </p:sp>
    </p:spTree>
    <p:extLst>
      <p:ext uri="{BB962C8B-B14F-4D97-AF65-F5344CB8AC3E}">
        <p14:creationId xmlns:p14="http://schemas.microsoft.com/office/powerpoint/2010/main" val="132253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20</a:t>
            </a:fld>
            <a:endParaRPr lang="en-US"/>
          </a:p>
        </p:txBody>
      </p:sp>
    </p:spTree>
    <p:extLst>
      <p:ext uri="{BB962C8B-B14F-4D97-AF65-F5344CB8AC3E}">
        <p14:creationId xmlns:p14="http://schemas.microsoft.com/office/powerpoint/2010/main" val="403994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21</a:t>
            </a:fld>
            <a:endParaRPr lang="en-US"/>
          </a:p>
        </p:txBody>
      </p:sp>
    </p:spTree>
    <p:extLst>
      <p:ext uri="{BB962C8B-B14F-4D97-AF65-F5344CB8AC3E}">
        <p14:creationId xmlns:p14="http://schemas.microsoft.com/office/powerpoint/2010/main" val="301844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Παρόλο που η γλώσσα είναι δεύτερη φύση για τη συντριπτική πλειοψηφία των ανθρώπων, είναι πολύ δύσκολο για τους υπολογιστές να ερμηνεύουν και να χρησιμοποιούν σωστά την ανθρώπινη γλώσσα. Η άκαμπτη μορφή υπολογιστικών φύλλων και βάσεων δεδομένων που δεσμεύεται από κανόνες είναι ιδανική για λογισμικό, αλλά η φαινομενικά χωρίς κανόνες φύση των ανθρώπινων γλωσσών κάνει το </a:t>
            </a:r>
            <a:r>
              <a:rPr lang="en-US" dirty="0"/>
              <a:t>AI</a:t>
            </a:r>
            <a:r>
              <a:rPr lang="el-GR" dirty="0"/>
              <a:t> να χρειάζεται μία καινούρια αντιμετώπιση.</a:t>
            </a:r>
            <a:r>
              <a:rPr lang="en-US"/>
              <a:t> </a:t>
            </a:r>
            <a:endParaRPr lang="el-GR" dirty="0"/>
          </a:p>
          <a:p>
            <a:endParaRPr lang="el-GR" dirty="0"/>
          </a:p>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4</a:t>
            </a:fld>
            <a:endParaRPr lang="en-US"/>
          </a:p>
        </p:txBody>
      </p:sp>
    </p:spTree>
    <p:extLst>
      <p:ext uri="{BB962C8B-B14F-4D97-AF65-F5344CB8AC3E}">
        <p14:creationId xmlns:p14="http://schemas.microsoft.com/office/powerpoint/2010/main" val="1026027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22</a:t>
            </a:fld>
            <a:endParaRPr lang="en-US"/>
          </a:p>
        </p:txBody>
      </p:sp>
    </p:spTree>
    <p:extLst>
      <p:ext uri="{BB962C8B-B14F-4D97-AF65-F5344CB8AC3E}">
        <p14:creationId xmlns:p14="http://schemas.microsoft.com/office/powerpoint/2010/main" val="4014074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23</a:t>
            </a:fld>
            <a:endParaRPr lang="en-US"/>
          </a:p>
        </p:txBody>
      </p:sp>
    </p:spTree>
    <p:extLst>
      <p:ext uri="{BB962C8B-B14F-4D97-AF65-F5344CB8AC3E}">
        <p14:creationId xmlns:p14="http://schemas.microsoft.com/office/powerpoint/2010/main" val="856664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24</a:t>
            </a:fld>
            <a:endParaRPr lang="en-US"/>
          </a:p>
        </p:txBody>
      </p:sp>
    </p:spTree>
    <p:extLst>
      <p:ext uri="{BB962C8B-B14F-4D97-AF65-F5344CB8AC3E}">
        <p14:creationId xmlns:p14="http://schemas.microsoft.com/office/powerpoint/2010/main" val="628152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25</a:t>
            </a:fld>
            <a:endParaRPr lang="en-US"/>
          </a:p>
        </p:txBody>
      </p:sp>
    </p:spTree>
    <p:extLst>
      <p:ext uri="{BB962C8B-B14F-4D97-AF65-F5344CB8AC3E}">
        <p14:creationId xmlns:p14="http://schemas.microsoft.com/office/powerpoint/2010/main" val="1799420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26</a:t>
            </a:fld>
            <a:endParaRPr lang="en-US"/>
          </a:p>
        </p:txBody>
      </p:sp>
    </p:spTree>
    <p:extLst>
      <p:ext uri="{BB962C8B-B14F-4D97-AF65-F5344CB8AC3E}">
        <p14:creationId xmlns:p14="http://schemas.microsoft.com/office/powerpoint/2010/main" val="113857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27</a:t>
            </a:fld>
            <a:endParaRPr lang="en-US"/>
          </a:p>
        </p:txBody>
      </p:sp>
    </p:spTree>
    <p:extLst>
      <p:ext uri="{BB962C8B-B14F-4D97-AF65-F5344CB8AC3E}">
        <p14:creationId xmlns:p14="http://schemas.microsoft.com/office/powerpoint/2010/main" val="1500383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28</a:t>
            </a:fld>
            <a:endParaRPr lang="en-US"/>
          </a:p>
        </p:txBody>
      </p:sp>
    </p:spTree>
    <p:extLst>
      <p:ext uri="{BB962C8B-B14F-4D97-AF65-F5344CB8AC3E}">
        <p14:creationId xmlns:p14="http://schemas.microsoft.com/office/powerpoint/2010/main" val="406968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29</a:t>
            </a:fld>
            <a:endParaRPr lang="en-US"/>
          </a:p>
        </p:txBody>
      </p:sp>
    </p:spTree>
    <p:extLst>
      <p:ext uri="{BB962C8B-B14F-4D97-AF65-F5344CB8AC3E}">
        <p14:creationId xmlns:p14="http://schemas.microsoft.com/office/powerpoint/2010/main" val="1386728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30</a:t>
            </a:fld>
            <a:endParaRPr lang="en-US"/>
          </a:p>
        </p:txBody>
      </p:sp>
    </p:spTree>
    <p:extLst>
      <p:ext uri="{BB962C8B-B14F-4D97-AF65-F5344CB8AC3E}">
        <p14:creationId xmlns:p14="http://schemas.microsoft.com/office/powerpoint/2010/main" val="3336215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31</a:t>
            </a:fld>
            <a:endParaRPr lang="en-US"/>
          </a:p>
        </p:txBody>
      </p:sp>
    </p:spTree>
    <p:extLst>
      <p:ext uri="{BB962C8B-B14F-4D97-AF65-F5344CB8AC3E}">
        <p14:creationId xmlns:p14="http://schemas.microsoft.com/office/powerpoint/2010/main" val="164981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5</a:t>
            </a:fld>
            <a:endParaRPr lang="en-US"/>
          </a:p>
        </p:txBody>
      </p:sp>
    </p:spTree>
    <p:extLst>
      <p:ext uri="{BB962C8B-B14F-4D97-AF65-F5344CB8AC3E}">
        <p14:creationId xmlns:p14="http://schemas.microsoft.com/office/powerpoint/2010/main" val="226547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l-GR" dirty="0"/>
              <a:t>Αυτά τα στατιστικά στοιχεία δείχνουν τη δημοτικότητα των εφαρμογών κοινωνικών μηνυμάτων και επειδή οι άνθρωποι ξοδεύουν περισσότερο χρόνο μεταξύ τους, είναι λογικό να διατίθενται στην αγορά τα προϊόντα και οι υπηρεσίες της εταιρείας σας, όπου οι δυνητικοί πελάτες ε</a:t>
            </a:r>
            <a:r>
              <a:rPr lang="en-US" dirty="0" err="1"/>
              <a:t>ί</a:t>
            </a:r>
            <a:r>
              <a:rPr lang="el-GR" dirty="0"/>
              <a:t>ναι παρών.</a:t>
            </a:r>
          </a:p>
          <a:p>
            <a:endParaRPr lang="el-GR" dirty="0"/>
          </a:p>
          <a:p>
            <a:r>
              <a:rPr lang="el-GR" dirty="0"/>
              <a:t>Οι εφαρμογές κοινωνικής ανταλλαγής μηνυμάτων μπορούν να είναι πολύ χρήσιμες στην άμεση αποστολή μηνυμάτων σε πελάτες, καθώς επιτρέπουν την εξατομίκευση και προσθέτουν αξία στην εμπειρία του χρήστη. </a:t>
            </a:r>
            <a:endParaRPr lang="en-US" dirty="0"/>
          </a:p>
          <a:p>
            <a:r>
              <a:rPr lang="el-GR" dirty="0"/>
              <a:t>Επιπλέον, οι άνθρωποι αναμένουν από τις επιχειρήσεις να έχουν παρουσία σε εφαρμογές ανταλλαγής μηνυμάτων, επειδή είναι ένας άμεσος και εύκολος τρόπος αλληλεπίδρασης μαζί τους.</a:t>
            </a:r>
            <a:endParaRPr lang="en-US" dirty="0"/>
          </a:p>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34</a:t>
            </a:fld>
            <a:endParaRPr lang="en-US"/>
          </a:p>
        </p:txBody>
      </p:sp>
    </p:spTree>
    <p:extLst>
      <p:ext uri="{BB962C8B-B14F-4D97-AF65-F5344CB8AC3E}">
        <p14:creationId xmlns:p14="http://schemas.microsoft.com/office/powerpoint/2010/main" val="1929825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35</a:t>
            </a:fld>
            <a:endParaRPr lang="en-US"/>
          </a:p>
        </p:txBody>
      </p:sp>
    </p:spTree>
    <p:extLst>
      <p:ext uri="{BB962C8B-B14F-4D97-AF65-F5344CB8AC3E}">
        <p14:creationId xmlns:p14="http://schemas.microsoft.com/office/powerpoint/2010/main" val="2328435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36</a:t>
            </a:fld>
            <a:endParaRPr lang="en-US"/>
          </a:p>
        </p:txBody>
      </p:sp>
    </p:spTree>
    <p:extLst>
      <p:ext uri="{BB962C8B-B14F-4D97-AF65-F5344CB8AC3E}">
        <p14:creationId xmlns:p14="http://schemas.microsoft.com/office/powerpoint/2010/main" val="85825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6</a:t>
            </a:fld>
            <a:endParaRPr lang="en-US"/>
          </a:p>
        </p:txBody>
      </p:sp>
    </p:spTree>
    <p:extLst>
      <p:ext uri="{BB962C8B-B14F-4D97-AF65-F5344CB8AC3E}">
        <p14:creationId xmlns:p14="http://schemas.microsoft.com/office/powerpoint/2010/main" val="15482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7</a:t>
            </a:fld>
            <a:endParaRPr lang="en-US"/>
          </a:p>
        </p:txBody>
      </p:sp>
    </p:spTree>
    <p:extLst>
      <p:ext uri="{BB962C8B-B14F-4D97-AF65-F5344CB8AC3E}">
        <p14:creationId xmlns:p14="http://schemas.microsoft.com/office/powerpoint/2010/main" val="170356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8</a:t>
            </a:fld>
            <a:endParaRPr lang="en-US"/>
          </a:p>
        </p:txBody>
      </p:sp>
    </p:spTree>
    <p:extLst>
      <p:ext uri="{BB962C8B-B14F-4D97-AF65-F5344CB8AC3E}">
        <p14:creationId xmlns:p14="http://schemas.microsoft.com/office/powerpoint/2010/main" val="405993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9</a:t>
            </a:fld>
            <a:endParaRPr lang="en-US"/>
          </a:p>
        </p:txBody>
      </p:sp>
    </p:spTree>
    <p:extLst>
      <p:ext uri="{BB962C8B-B14F-4D97-AF65-F5344CB8AC3E}">
        <p14:creationId xmlns:p14="http://schemas.microsoft.com/office/powerpoint/2010/main" val="274962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10</a:t>
            </a:fld>
            <a:endParaRPr lang="en-US"/>
          </a:p>
        </p:txBody>
      </p:sp>
    </p:spTree>
    <p:extLst>
      <p:ext uri="{BB962C8B-B14F-4D97-AF65-F5344CB8AC3E}">
        <p14:creationId xmlns:p14="http://schemas.microsoft.com/office/powerpoint/2010/main" val="335439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222C6-2254-AB44-9FDD-F6A8F8C98225}" type="slidenum">
              <a:rPr lang="en-US" smtClean="0"/>
              <a:t>11</a:t>
            </a:fld>
            <a:endParaRPr lang="en-US"/>
          </a:p>
        </p:txBody>
      </p:sp>
    </p:spTree>
    <p:extLst>
      <p:ext uri="{BB962C8B-B14F-4D97-AF65-F5344CB8AC3E}">
        <p14:creationId xmlns:p14="http://schemas.microsoft.com/office/powerpoint/2010/main" val="43863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11/15/20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11/15/20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1B75-6E15-1746-A613-793F0962C4F9}"/>
              </a:ext>
            </a:extLst>
          </p:cNvPr>
          <p:cNvSpPr>
            <a:spLocks noGrp="1"/>
          </p:cNvSpPr>
          <p:nvPr>
            <p:ph type="ctrTitle"/>
          </p:nvPr>
        </p:nvSpPr>
        <p:spPr/>
        <p:txBody>
          <a:bodyPr/>
          <a:lstStyle/>
          <a:p>
            <a:r>
              <a:rPr lang="el-GR" dirty="0"/>
              <a:t>Στρατηγικά Εργαλεία </a:t>
            </a:r>
            <a:r>
              <a:rPr lang="en-US" dirty="0"/>
              <a:t>Digital Marketing</a:t>
            </a:r>
          </a:p>
        </p:txBody>
      </p:sp>
      <p:sp>
        <p:nvSpPr>
          <p:cNvPr id="3" name="Subtitle 2">
            <a:extLst>
              <a:ext uri="{FF2B5EF4-FFF2-40B4-BE49-F238E27FC236}">
                <a16:creationId xmlns:a16="http://schemas.microsoft.com/office/drawing/2014/main" id="{8568219B-2BC4-F147-B6DA-2812A57E0080}"/>
              </a:ext>
            </a:extLst>
          </p:cNvPr>
          <p:cNvSpPr>
            <a:spLocks noGrp="1"/>
          </p:cNvSpPr>
          <p:nvPr>
            <p:ph type="subTitle" idx="1"/>
          </p:nvPr>
        </p:nvSpPr>
        <p:spPr/>
        <p:txBody>
          <a:bodyPr/>
          <a:lstStyle/>
          <a:p>
            <a:r>
              <a:rPr lang="en-US" dirty="0" err="1"/>
              <a:t>DDr</a:t>
            </a:r>
            <a:r>
              <a:rPr lang="en-US" dirty="0"/>
              <a:t>. </a:t>
            </a:r>
            <a:r>
              <a:rPr lang="en-US" dirty="0" err="1"/>
              <a:t>Damianos</a:t>
            </a:r>
            <a:r>
              <a:rPr lang="en-US" dirty="0"/>
              <a:t> </a:t>
            </a:r>
            <a:r>
              <a:rPr lang="en-US" dirty="0" err="1"/>
              <a:t>Sakas</a:t>
            </a:r>
            <a:endParaRPr lang="en-US" dirty="0"/>
          </a:p>
        </p:txBody>
      </p:sp>
    </p:spTree>
    <p:extLst>
      <p:ext uri="{BB962C8B-B14F-4D97-AF65-F5344CB8AC3E}">
        <p14:creationId xmlns:p14="http://schemas.microsoft.com/office/powerpoint/2010/main" val="2469606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marL="0" indent="0">
              <a:buNone/>
            </a:pPr>
            <a:r>
              <a:rPr lang="en-US" dirty="0"/>
              <a:t>Affective Computing: </a:t>
            </a:r>
            <a:r>
              <a:rPr lang="el-GR" dirty="0"/>
              <a:t>Χρησιμοποιώντας το </a:t>
            </a:r>
            <a:r>
              <a:rPr lang="en-US" dirty="0"/>
              <a:t>NLP </a:t>
            </a:r>
            <a:r>
              <a:rPr lang="el-GR" dirty="0"/>
              <a:t>και άλλες τεχνολογίες για την κατανόηση και αναπαραγωγή ανθρωπίνων συναισθημάτων</a:t>
            </a:r>
            <a:r>
              <a:rPr lang="en-US" dirty="0"/>
              <a:t> </a:t>
            </a:r>
            <a:r>
              <a:rPr lang="el-GR" dirty="0"/>
              <a:t>(Ο μεγάλος φόβος των ανθρώπων).</a:t>
            </a:r>
            <a:endParaRPr lang="en-US" dirty="0"/>
          </a:p>
        </p:txBody>
      </p:sp>
      <p:pic>
        <p:nvPicPr>
          <p:cNvPr id="4" name="Picture 3">
            <a:extLst>
              <a:ext uri="{FF2B5EF4-FFF2-40B4-BE49-F238E27FC236}">
                <a16:creationId xmlns:a16="http://schemas.microsoft.com/office/drawing/2014/main" id="{E72699D0-E0AF-5547-91ED-81343451BC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6723" y="3212827"/>
            <a:ext cx="6480308" cy="3645173"/>
          </a:xfrm>
          <a:prstGeom prst="rect">
            <a:avLst/>
          </a:prstGeom>
        </p:spPr>
      </p:pic>
    </p:spTree>
    <p:extLst>
      <p:ext uri="{BB962C8B-B14F-4D97-AF65-F5344CB8AC3E}">
        <p14:creationId xmlns:p14="http://schemas.microsoft.com/office/powerpoint/2010/main" val="407242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2. Programmatic advertising</a:t>
            </a:r>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lnSpcReduction="10000"/>
          </a:bodyPr>
          <a:lstStyle/>
          <a:p>
            <a:r>
              <a:rPr lang="el-GR" dirty="0"/>
              <a:t>Η διαφήμιση μέσω προγραμματισμού σημαίνει χρήση του </a:t>
            </a:r>
            <a:r>
              <a:rPr lang="en-US" dirty="0"/>
              <a:t>AI </a:t>
            </a:r>
            <a:r>
              <a:rPr lang="el-GR" dirty="0"/>
              <a:t>για την αυτοματοποίηση της αγοράς διαφημίσεων, </a:t>
            </a:r>
            <a:endParaRPr lang="en-US" dirty="0"/>
          </a:p>
          <a:p>
            <a:r>
              <a:rPr lang="el-GR" dirty="0"/>
              <a:t>Με αυτό τον τρόπο επιτυγχάνεται υψηλή στόχευση κοινού</a:t>
            </a:r>
            <a:r>
              <a:rPr lang="en-US" dirty="0"/>
              <a:t> </a:t>
            </a:r>
          </a:p>
          <a:p>
            <a:endParaRPr lang="en-US" dirty="0"/>
          </a:p>
          <a:p>
            <a:r>
              <a:rPr lang="el-GR" dirty="0"/>
              <a:t>Αυτός ο αυτοματισμός είναι πολύ πιο αποτελεσματικός και γρήγορος, πράγμα που σημαίνει υψηλότερες μετατροπές επισκεπτών σε πελάτες και χαμηλότερο κόστος απόκτησης πελατών.</a:t>
            </a:r>
          </a:p>
          <a:p>
            <a:endParaRPr lang="el-GR" dirty="0"/>
          </a:p>
          <a:p>
            <a:r>
              <a:rPr lang="el-GR" dirty="0"/>
              <a:t>Αλλάζει το πρόσωπο της ψηφιακής διαφήμισης τόσο γρήγορα ώστε, σύμφωνα με το </a:t>
            </a:r>
            <a:r>
              <a:rPr lang="en-US" dirty="0"/>
              <a:t>eMarketer, </a:t>
            </a:r>
            <a:r>
              <a:rPr lang="el-GR" dirty="0"/>
              <a:t>το 86,2% των ψηφιακών διαφημίσεων προβολής στις ΗΠΑ θα είναι προγραμματισμένο έως το 2020.</a:t>
            </a:r>
            <a:endParaRPr lang="en-US" dirty="0"/>
          </a:p>
        </p:txBody>
      </p:sp>
    </p:spTree>
    <p:extLst>
      <p:ext uri="{BB962C8B-B14F-4D97-AF65-F5344CB8AC3E}">
        <p14:creationId xmlns:p14="http://schemas.microsoft.com/office/powerpoint/2010/main" val="96915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2. Programmatic advertising</a:t>
            </a:r>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endParaRPr lang="el-GR" dirty="0"/>
          </a:p>
          <a:p>
            <a:r>
              <a:rPr lang="el-GR" dirty="0"/>
              <a:t>Στόχος της αυτοματοποίησης μάρκετινγκ είναι η </a:t>
            </a:r>
            <a:r>
              <a:rPr lang="el-GR" b="1" dirty="0">
                <a:solidFill>
                  <a:schemeClr val="bg1"/>
                </a:solidFill>
              </a:rPr>
              <a:t>εξάλειψη της ανθρώπινης εργασίας</a:t>
            </a:r>
            <a:r>
              <a:rPr lang="el-GR" dirty="0"/>
              <a:t>, έτσι ώστε οι εργαζόμενοι να μπορούν να επικεντρωθούν στη δημιουργική και σύνθετη πνευματική εργασία. </a:t>
            </a:r>
          </a:p>
          <a:p>
            <a:endParaRPr lang="el-GR" dirty="0"/>
          </a:p>
          <a:p>
            <a:r>
              <a:rPr lang="el-GR" dirty="0"/>
              <a:t>Σταδιακά, η αγορά αποκάλυψε ότι η ενσωμάτωση </a:t>
            </a:r>
            <a:r>
              <a:rPr lang="en-US" dirty="0"/>
              <a:t>MA </a:t>
            </a:r>
            <a:r>
              <a:rPr lang="el-GR" dirty="0"/>
              <a:t>και </a:t>
            </a:r>
            <a:r>
              <a:rPr lang="en-US" dirty="0"/>
              <a:t>AI </a:t>
            </a:r>
            <a:r>
              <a:rPr lang="el-GR" dirty="0"/>
              <a:t>είναι ένα ορυχείο χρυσού που έχει την εξουσία να :</a:t>
            </a:r>
          </a:p>
          <a:p>
            <a:r>
              <a:rPr lang="el-GR" dirty="0">
                <a:solidFill>
                  <a:schemeClr val="bg1"/>
                </a:solidFill>
              </a:rPr>
              <a:t>βελτιστοποιεί τις καμπάνιες προώθησης, </a:t>
            </a:r>
          </a:p>
          <a:p>
            <a:r>
              <a:rPr lang="el-GR" dirty="0">
                <a:solidFill>
                  <a:schemeClr val="bg1"/>
                </a:solidFill>
              </a:rPr>
              <a:t>να αυξάνει τη μετατροπή και την αφοσίωση, </a:t>
            </a:r>
          </a:p>
          <a:p>
            <a:r>
              <a:rPr lang="el-GR" dirty="0">
                <a:solidFill>
                  <a:schemeClr val="bg1"/>
                </a:solidFill>
              </a:rPr>
              <a:t>να ελευθερώνει χρόνο </a:t>
            </a:r>
          </a:p>
          <a:p>
            <a:r>
              <a:rPr lang="el-GR" dirty="0">
                <a:solidFill>
                  <a:schemeClr val="bg1"/>
                </a:solidFill>
              </a:rPr>
              <a:t>και να αλλάζει τη διοχέτευση πωλήσεων</a:t>
            </a:r>
            <a:r>
              <a:rPr lang="el-GR" dirty="0"/>
              <a:t>. </a:t>
            </a:r>
            <a:endParaRPr lang="en-US" dirty="0"/>
          </a:p>
        </p:txBody>
      </p:sp>
    </p:spTree>
    <p:extLst>
      <p:ext uri="{BB962C8B-B14F-4D97-AF65-F5344CB8AC3E}">
        <p14:creationId xmlns:p14="http://schemas.microsoft.com/office/powerpoint/2010/main" val="404977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l-GR" dirty="0"/>
              <a:t>3</a:t>
            </a:r>
            <a:r>
              <a:rPr lang="en-US" dirty="0"/>
              <a:t>. Chatbots </a:t>
            </a:r>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2" y="2020529"/>
            <a:ext cx="6373622" cy="4734232"/>
          </a:xfrm>
        </p:spPr>
        <p:txBody>
          <a:bodyPr>
            <a:normAutofit/>
          </a:bodyPr>
          <a:lstStyle/>
          <a:p>
            <a:r>
              <a:rPr lang="el-GR" dirty="0"/>
              <a:t>Το </a:t>
            </a:r>
            <a:r>
              <a:rPr lang="en-US" dirty="0"/>
              <a:t>Chatbots </a:t>
            </a:r>
            <a:r>
              <a:rPr lang="el-GR" dirty="0"/>
              <a:t>βασίζεται σε </a:t>
            </a:r>
            <a:r>
              <a:rPr lang="en-US" dirty="0"/>
              <a:t>AI </a:t>
            </a:r>
            <a:r>
              <a:rPr lang="el-GR" dirty="0"/>
              <a:t>χρησιμοποιεί άμεσα μηνύματα για συνομιλία σε πραγματικό χρόνο, μέρα ή νύχτα, με τους πελάτες ή τους επισκέπτες του </a:t>
            </a:r>
            <a:r>
              <a:rPr lang="el-GR" dirty="0" err="1"/>
              <a:t>ιστότοπού</a:t>
            </a:r>
            <a:r>
              <a:rPr lang="el-GR" dirty="0"/>
              <a:t>.</a:t>
            </a:r>
          </a:p>
          <a:p>
            <a:endParaRPr lang="el-GR" dirty="0"/>
          </a:p>
        </p:txBody>
      </p:sp>
      <p:pic>
        <p:nvPicPr>
          <p:cNvPr id="4" name="Picture 3">
            <a:extLst>
              <a:ext uri="{FF2B5EF4-FFF2-40B4-BE49-F238E27FC236}">
                <a16:creationId xmlns:a16="http://schemas.microsoft.com/office/drawing/2014/main" id="{C4FD289D-B3A1-804E-B012-100E1201CA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1972" y="2020529"/>
            <a:ext cx="3073400" cy="4699000"/>
          </a:xfrm>
          <a:prstGeom prst="rect">
            <a:avLst/>
          </a:prstGeom>
        </p:spPr>
      </p:pic>
    </p:spTree>
    <p:extLst>
      <p:ext uri="{BB962C8B-B14F-4D97-AF65-F5344CB8AC3E}">
        <p14:creationId xmlns:p14="http://schemas.microsoft.com/office/powerpoint/2010/main" val="10399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l-GR" dirty="0"/>
              <a:t>3</a:t>
            </a:r>
            <a:r>
              <a:rPr lang="en-US" dirty="0"/>
              <a:t>. Chatbots </a:t>
            </a:r>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fontScale="92500" lnSpcReduction="10000"/>
          </a:bodyPr>
          <a:lstStyle/>
          <a:p>
            <a:endParaRPr lang="el-GR" dirty="0"/>
          </a:p>
          <a:p>
            <a:r>
              <a:rPr lang="el-GR" dirty="0"/>
              <a:t>Οι έρευνες δείχνουν ότι:</a:t>
            </a:r>
          </a:p>
          <a:p>
            <a:endParaRPr lang="el-GR" dirty="0"/>
          </a:p>
          <a:p>
            <a:r>
              <a:rPr lang="el-GR" dirty="0"/>
              <a:t>Τα </a:t>
            </a:r>
            <a:r>
              <a:rPr lang="en-US" dirty="0"/>
              <a:t>Chatbots </a:t>
            </a:r>
            <a:r>
              <a:rPr lang="el-GR" dirty="0"/>
              <a:t>θα ενισχύσουν το 85% της εξυπηρέτησης πελατών έως το 2020</a:t>
            </a:r>
          </a:p>
          <a:p>
            <a:r>
              <a:rPr lang="el-GR" dirty="0"/>
              <a:t>Τα κορυφαία πλεονεκτήματα των </a:t>
            </a:r>
            <a:r>
              <a:rPr lang="en-US" dirty="0"/>
              <a:t>chatbots </a:t>
            </a:r>
            <a:r>
              <a:rPr lang="el-GR" dirty="0"/>
              <a:t>είναι η </a:t>
            </a:r>
            <a:r>
              <a:rPr lang="el-GR" b="1" dirty="0">
                <a:solidFill>
                  <a:schemeClr val="bg1"/>
                </a:solidFill>
              </a:rPr>
              <a:t>24ωρη υπηρεσία </a:t>
            </a:r>
            <a:r>
              <a:rPr lang="el-GR" dirty="0"/>
              <a:t>(64%), οι </a:t>
            </a:r>
            <a:r>
              <a:rPr lang="el-GR" b="1" dirty="0">
                <a:solidFill>
                  <a:schemeClr val="bg1"/>
                </a:solidFill>
              </a:rPr>
              <a:t>άμεσες απαντήσεις </a:t>
            </a:r>
            <a:r>
              <a:rPr lang="el-GR" dirty="0"/>
              <a:t>σε ερωτήσεις (55%) και οι απαντήσεις σε απλές ερωτήσεις (55%)</a:t>
            </a:r>
          </a:p>
          <a:p>
            <a:r>
              <a:rPr lang="el-GR" dirty="0"/>
              <a:t>Το </a:t>
            </a:r>
            <a:r>
              <a:rPr lang="el-GR" b="1" dirty="0">
                <a:solidFill>
                  <a:schemeClr val="bg1"/>
                </a:solidFill>
              </a:rPr>
              <a:t>63% των ερωτηθέντων προτιμούν να στέλνουν μηνύματα μέσω διαδικτύου </a:t>
            </a:r>
            <a:r>
              <a:rPr lang="en-US" b="1" dirty="0">
                <a:solidFill>
                  <a:schemeClr val="bg1"/>
                </a:solidFill>
              </a:rPr>
              <a:t>chatbot </a:t>
            </a:r>
            <a:r>
              <a:rPr lang="el-GR" dirty="0"/>
              <a:t>για επικοινωνία με επιχείρηση ή επωνυμία</a:t>
            </a:r>
          </a:p>
          <a:p>
            <a:r>
              <a:rPr lang="el-GR" dirty="0"/>
              <a:t>Μέχρι το 2022, τα </a:t>
            </a:r>
            <a:r>
              <a:rPr lang="en-US" dirty="0"/>
              <a:t>chatbots </a:t>
            </a:r>
            <a:r>
              <a:rPr lang="el-GR" dirty="0"/>
              <a:t>θα βοηθήσουν τις επιχειρήσεις να </a:t>
            </a:r>
            <a:r>
              <a:rPr lang="el-GR" b="1" dirty="0">
                <a:solidFill>
                  <a:schemeClr val="bg1"/>
                </a:solidFill>
              </a:rPr>
              <a:t>εξοικονομήσουν πάνω από 8 δισεκατομμύρια </a:t>
            </a:r>
            <a:r>
              <a:rPr lang="el-GR" dirty="0"/>
              <a:t>δολάρια ετησίως</a:t>
            </a:r>
          </a:p>
          <a:p>
            <a:r>
              <a:rPr lang="el-GR" dirty="0"/>
              <a:t>Το 80% των επιχειρήσεων θέλουν </a:t>
            </a:r>
            <a:r>
              <a:rPr lang="en-US" dirty="0"/>
              <a:t>chatbots </a:t>
            </a:r>
            <a:r>
              <a:rPr lang="el-GR" dirty="0"/>
              <a:t>έως το 202</a:t>
            </a:r>
            <a:r>
              <a:rPr lang="en-US" dirty="0"/>
              <a:t>5</a:t>
            </a:r>
            <a:r>
              <a:rPr lang="el-GR" dirty="0"/>
              <a:t>:</a:t>
            </a:r>
            <a:endParaRPr lang="en-US" dirty="0"/>
          </a:p>
        </p:txBody>
      </p:sp>
    </p:spTree>
    <p:extLst>
      <p:ext uri="{BB962C8B-B14F-4D97-AF65-F5344CB8AC3E}">
        <p14:creationId xmlns:p14="http://schemas.microsoft.com/office/powerpoint/2010/main" val="428434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l-GR" dirty="0"/>
              <a:t>3</a:t>
            </a:r>
            <a:r>
              <a:rPr lang="en-US" dirty="0"/>
              <a:t>. Chatbots </a:t>
            </a:r>
            <a:r>
              <a:rPr lang="el-GR" dirty="0"/>
              <a:t>στα τρόφιμα</a:t>
            </a:r>
            <a:r>
              <a:rPr lang="en-US" dirty="0"/>
              <a:t> </a:t>
            </a:r>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2" y="2020529"/>
            <a:ext cx="4446850" cy="4734232"/>
          </a:xfrm>
        </p:spPr>
        <p:txBody>
          <a:bodyPr>
            <a:normAutofit/>
          </a:bodyPr>
          <a:lstStyle/>
          <a:p>
            <a:r>
              <a:rPr lang="el-GR" dirty="0"/>
              <a:t>Αναζήτηση συνταγών με τη βοήθεια του </a:t>
            </a:r>
            <a:r>
              <a:rPr lang="en-US" dirty="0"/>
              <a:t>bot Whole Foods </a:t>
            </a:r>
            <a:r>
              <a:rPr lang="el-GR" dirty="0"/>
              <a:t>στο </a:t>
            </a:r>
            <a:r>
              <a:rPr lang="en-US" dirty="0"/>
              <a:t>Facebook Messenger. </a:t>
            </a:r>
            <a:endParaRPr lang="el-GR" dirty="0"/>
          </a:p>
          <a:p>
            <a:r>
              <a:rPr lang="el-GR" dirty="0"/>
              <a:t>Η αναζήτηση μπορεί να γίνει ακόμα και με ένα </a:t>
            </a:r>
            <a:r>
              <a:rPr lang="en-US" dirty="0"/>
              <a:t>emoji </a:t>
            </a:r>
            <a:endParaRPr lang="el-GR" dirty="0"/>
          </a:p>
          <a:p>
            <a:r>
              <a:rPr lang="el-GR" dirty="0"/>
              <a:t>επιτρέπει επίσης φιλτράρισμα αποτελεσμάτων για ειδικές διατροφικές ανάγκες.</a:t>
            </a:r>
            <a:endParaRPr lang="en-US" dirty="0"/>
          </a:p>
        </p:txBody>
      </p:sp>
      <p:pic>
        <p:nvPicPr>
          <p:cNvPr id="4" name="Picture 3">
            <a:extLst>
              <a:ext uri="{FF2B5EF4-FFF2-40B4-BE49-F238E27FC236}">
                <a16:creationId xmlns:a16="http://schemas.microsoft.com/office/drawing/2014/main" id="{4A65DDCF-4887-B64F-A805-D01688B62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6336" y="2020529"/>
            <a:ext cx="4806931" cy="4652492"/>
          </a:xfrm>
          <a:prstGeom prst="rect">
            <a:avLst/>
          </a:prstGeom>
        </p:spPr>
      </p:pic>
    </p:spTree>
    <p:extLst>
      <p:ext uri="{BB962C8B-B14F-4D97-AF65-F5344CB8AC3E}">
        <p14:creationId xmlns:p14="http://schemas.microsoft.com/office/powerpoint/2010/main" val="21193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l-GR" dirty="0"/>
              <a:t>4</a:t>
            </a:r>
            <a:r>
              <a:rPr lang="en-US" dirty="0"/>
              <a:t>. </a:t>
            </a:r>
            <a:r>
              <a:rPr lang="en-US" b="1" dirty="0"/>
              <a:t>Conversational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dirty="0"/>
              <a:t>Η πραγματικότητα του σύγχρονου μάρκετινγκ καθίσταται σαφής: Η προώθηση προϊόντων ή υπηρεσιών είναι πιο συνομιλητική. </a:t>
            </a:r>
          </a:p>
          <a:p>
            <a:pPr fontAlgn="base"/>
            <a:endParaRPr lang="el-GR" dirty="0"/>
          </a:p>
          <a:p>
            <a:pPr fontAlgn="base"/>
            <a:r>
              <a:rPr lang="el-GR" dirty="0"/>
              <a:t>Οι άνθρωποι το θέλουν έτσι, και έτσι οι μάρκες αντιδρούν. Όταν οι καταναλωτές έχουν μια ερώτηση, το 82% θέλει μια «άμεση» απάντηση.</a:t>
            </a:r>
          </a:p>
          <a:p>
            <a:pPr fontAlgn="base"/>
            <a:endParaRPr lang="el-GR" dirty="0"/>
          </a:p>
          <a:p>
            <a:pPr fontAlgn="base"/>
            <a:r>
              <a:rPr lang="el-GR" dirty="0"/>
              <a:t>Το συνομιλητικό μάρκετινγκ διευκολύνει τη σύνδεση </a:t>
            </a:r>
            <a:r>
              <a:rPr lang="en-US" dirty="0"/>
              <a:t>one-to-one, </a:t>
            </a:r>
            <a:r>
              <a:rPr lang="el-GR" dirty="0"/>
              <a:t>σε πραγματικό χρόνο μεταξύ εμπόρων και πελατών:</a:t>
            </a:r>
            <a:endParaRPr lang="en-US" dirty="0"/>
          </a:p>
        </p:txBody>
      </p:sp>
    </p:spTree>
    <p:extLst>
      <p:ext uri="{BB962C8B-B14F-4D97-AF65-F5344CB8AC3E}">
        <p14:creationId xmlns:p14="http://schemas.microsoft.com/office/powerpoint/2010/main" val="1578698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l-GR" dirty="0"/>
              <a:t>4</a:t>
            </a:r>
            <a:r>
              <a:rPr lang="en-US" dirty="0"/>
              <a:t>. </a:t>
            </a:r>
            <a:r>
              <a:rPr lang="en-US" b="1" dirty="0"/>
              <a:t>Conversational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dirty="0"/>
              <a:t>Σε αντίθεση με τις παραδοσιακές στρατηγικές, η ΑΙ </a:t>
            </a:r>
            <a:r>
              <a:rPr lang="en-US" dirty="0"/>
              <a:t>Conversational </a:t>
            </a:r>
            <a:r>
              <a:rPr lang="el-GR" dirty="0"/>
              <a:t>μάρκετινγκ είναι πλέον διαθέσιμη σε πολλά κανάλια, επιτρέποντας στις επωνυμίες να συναντούν πελάτες με τους όρους τους: </a:t>
            </a:r>
            <a:endParaRPr lang="en-US" dirty="0"/>
          </a:p>
          <a:p>
            <a:pPr lvl="1" fontAlgn="base"/>
            <a:endParaRPr lang="en-US" dirty="0"/>
          </a:p>
          <a:p>
            <a:pPr lvl="1" fontAlgn="base"/>
            <a:r>
              <a:rPr lang="el-GR" dirty="0"/>
              <a:t>στις συσκευές, </a:t>
            </a:r>
            <a:endParaRPr lang="en-US" dirty="0"/>
          </a:p>
          <a:p>
            <a:pPr lvl="1" fontAlgn="base"/>
            <a:r>
              <a:rPr lang="el-GR" dirty="0"/>
              <a:t>τις πλατφόρμες </a:t>
            </a:r>
            <a:endParaRPr lang="en-US" dirty="0"/>
          </a:p>
          <a:p>
            <a:pPr lvl="1" fontAlgn="base"/>
            <a:r>
              <a:rPr lang="el-GR" dirty="0"/>
              <a:t>και τα χρονοδιαγράμματα που ταιριάζουν καλύτερα στον πελάτη.</a:t>
            </a:r>
          </a:p>
          <a:p>
            <a:pPr fontAlgn="base"/>
            <a:endParaRPr lang="el-GR" dirty="0"/>
          </a:p>
          <a:p>
            <a:pPr fontAlgn="base"/>
            <a:r>
              <a:rPr lang="el-GR" dirty="0"/>
              <a:t>Τελικά, ο πρωταρχικός στόχος του συνομιλητικού μάρκετινγκ είναι να βελτιώσει την εμπειρία των χρηστών μέσω ενός μοντέλου που βασίζεται σε σχόλια που προάγει την </a:t>
            </a:r>
            <a:r>
              <a:rPr lang="el-GR" b="1" dirty="0">
                <a:solidFill>
                  <a:schemeClr val="bg1"/>
                </a:solidFill>
              </a:rPr>
              <a:t>υψηλότερη αφοσίωση και μεγαλύτερη αφοσίωση</a:t>
            </a:r>
            <a:r>
              <a:rPr lang="el-GR" dirty="0"/>
              <a:t>.</a:t>
            </a:r>
            <a:endParaRPr lang="en-US" dirty="0"/>
          </a:p>
        </p:txBody>
      </p:sp>
    </p:spTree>
    <p:extLst>
      <p:ext uri="{BB962C8B-B14F-4D97-AF65-F5344CB8AC3E}">
        <p14:creationId xmlns:p14="http://schemas.microsoft.com/office/powerpoint/2010/main" val="206797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5. </a:t>
            </a:r>
            <a:r>
              <a:rPr lang="en-US" b="1" dirty="0"/>
              <a:t>Personalization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dirty="0"/>
              <a:t>Εξατομικευμένο μάρκετινγκ - και αυτό σημαίνει εξατομικευμένο περιεχόμενο, προϊόντα, μηνύματα ηλεκτρονικού ταχυδρομείου και άλλα.</a:t>
            </a:r>
            <a:endParaRPr lang="en-US" dirty="0"/>
          </a:p>
          <a:p>
            <a:pPr fontAlgn="base"/>
            <a:endParaRPr lang="el-GR" dirty="0"/>
          </a:p>
          <a:p>
            <a:pPr fontAlgn="base"/>
            <a:r>
              <a:rPr lang="el-GR" dirty="0"/>
              <a:t>Το άσχετο περιεχόμενο δημιουργεί 83% χαμηλότερα ποσοστά απόκρισης σε μια μέση καμπάνια μάρκετινγκ.</a:t>
            </a:r>
          </a:p>
          <a:p>
            <a:pPr fontAlgn="base"/>
            <a:r>
              <a:rPr lang="el-GR" dirty="0"/>
              <a:t>Το 63% των καταναλωτών ενοχλείται ιδιαίτερα με γενικές διαφημιστικές εκρήξεις</a:t>
            </a:r>
          </a:p>
          <a:p>
            <a:pPr fontAlgn="base"/>
            <a:r>
              <a:rPr lang="el-GR" dirty="0"/>
              <a:t>Το 80% δηλώνει ότι είναι πιο πιθανό να συνεργαστεί με μια εταιρεία εάν προσφέρει εξατομικευμένες εμπειρίες</a:t>
            </a:r>
          </a:p>
          <a:p>
            <a:pPr fontAlgn="base"/>
            <a:r>
              <a:rPr lang="el-GR" dirty="0"/>
              <a:t>Το 90% ισχυρίζεται ότι βρίσκουν ελκυστική την εξατομίκευση</a:t>
            </a:r>
            <a:endParaRPr lang="en-US" dirty="0"/>
          </a:p>
        </p:txBody>
      </p:sp>
    </p:spTree>
    <p:extLst>
      <p:ext uri="{BB962C8B-B14F-4D97-AF65-F5344CB8AC3E}">
        <p14:creationId xmlns:p14="http://schemas.microsoft.com/office/powerpoint/2010/main" val="168988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5. </a:t>
            </a:r>
            <a:r>
              <a:rPr lang="en-US" b="1" dirty="0"/>
              <a:t>Personalization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n-US" b="1" dirty="0" err="1"/>
              <a:t>Στρ</a:t>
            </a:r>
            <a:r>
              <a:rPr lang="en-US" b="1" dirty="0"/>
              <a:t>α</a:t>
            </a:r>
            <a:r>
              <a:rPr lang="en-US" b="1" dirty="0" err="1"/>
              <a:t>τηγικές</a:t>
            </a:r>
            <a:r>
              <a:rPr lang="en-US" b="1" dirty="0"/>
              <a:t> εξα</a:t>
            </a:r>
            <a:r>
              <a:rPr lang="en-US" b="1" dirty="0" err="1"/>
              <a:t>τομικευμένου</a:t>
            </a:r>
            <a:r>
              <a:rPr lang="en-US" b="1" dirty="0"/>
              <a:t> marketing</a:t>
            </a:r>
          </a:p>
          <a:p>
            <a:pPr fontAlgn="base"/>
            <a:endParaRPr lang="el-GR" b="1" dirty="0"/>
          </a:p>
          <a:p>
            <a:pPr fontAlgn="base"/>
            <a:r>
              <a:rPr lang="en-US" b="1" dirty="0"/>
              <a:t>Know their needs.</a:t>
            </a:r>
          </a:p>
          <a:p>
            <a:pPr fontAlgn="base"/>
            <a:r>
              <a:rPr lang="en-US" b="1" dirty="0"/>
              <a:t>Remember who they are and what they’ve done, on any channel or device</a:t>
            </a:r>
          </a:p>
          <a:p>
            <a:pPr fontAlgn="base"/>
            <a:r>
              <a:rPr lang="en-US" b="1" dirty="0"/>
              <a:t>Anticipate their future needs</a:t>
            </a:r>
            <a:endParaRPr lang="en-US" dirty="0"/>
          </a:p>
        </p:txBody>
      </p:sp>
    </p:spTree>
    <p:extLst>
      <p:ext uri="{BB962C8B-B14F-4D97-AF65-F5344CB8AC3E}">
        <p14:creationId xmlns:p14="http://schemas.microsoft.com/office/powerpoint/2010/main" val="104314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b="1" dirty="0"/>
              <a:t>1. Artificial Intelligence</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p:txBody>
          <a:bodyPr/>
          <a:lstStyle/>
          <a:p>
            <a:r>
              <a:rPr lang="el-GR" dirty="0"/>
              <a:t>το 2020 είναι η χρονιά που θα συνειδητοποιήσουμε την</a:t>
            </a:r>
            <a:r>
              <a:rPr lang="en-US" dirty="0"/>
              <a:t> </a:t>
            </a:r>
            <a:r>
              <a:rPr lang="el-GR" dirty="0"/>
              <a:t>κυριαρχία της τεχνητής νοημοσύνης (AI). Είναι βέβαιο ότι θα βρίσκεται στο επιχειρηματικό</a:t>
            </a:r>
            <a:r>
              <a:rPr lang="en-US" dirty="0"/>
              <a:t> </a:t>
            </a:r>
            <a:r>
              <a:rPr lang="el-GR" dirty="0"/>
              <a:t>επίκεντρο των παγκόσμιων </a:t>
            </a:r>
            <a:r>
              <a:rPr lang="el-GR" dirty="0" err="1"/>
              <a:t>οργανισμ</a:t>
            </a:r>
            <a:r>
              <a:rPr lang="en-US" dirty="0" err="1"/>
              <a:t>ώ</a:t>
            </a:r>
            <a:r>
              <a:rPr lang="el-GR" dirty="0"/>
              <a:t>ν και της βιομηχανίας στο μέλλον.</a:t>
            </a:r>
          </a:p>
          <a:p>
            <a:endParaRPr lang="el-GR" dirty="0"/>
          </a:p>
          <a:p>
            <a:r>
              <a:rPr lang="el-GR" dirty="0"/>
              <a:t>Υπάρχει ανάγκη για δίαυλο επικοινωνίας. Μία κοινή γλώσσα μεταξύ υπολογιστών και ανθρώπων.</a:t>
            </a:r>
          </a:p>
          <a:p>
            <a:endParaRPr lang="en-US" dirty="0"/>
          </a:p>
        </p:txBody>
      </p:sp>
    </p:spTree>
    <p:extLst>
      <p:ext uri="{BB962C8B-B14F-4D97-AF65-F5344CB8AC3E}">
        <p14:creationId xmlns:p14="http://schemas.microsoft.com/office/powerpoint/2010/main" val="270433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5. </a:t>
            </a:r>
            <a:r>
              <a:rPr lang="en-US" b="1" dirty="0"/>
              <a:t>Personalization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n-US" dirty="0"/>
              <a:t>Πα</a:t>
            </a:r>
            <a:r>
              <a:rPr lang="en-US" dirty="0" err="1"/>
              <a:t>ράδειγμ</a:t>
            </a:r>
            <a:r>
              <a:rPr lang="en-US" dirty="0"/>
              <a:t>α</a:t>
            </a:r>
            <a:r>
              <a:rPr lang="el-GR" dirty="0"/>
              <a:t> </a:t>
            </a:r>
            <a:r>
              <a:rPr lang="en-US" dirty="0"/>
              <a:t>Nike</a:t>
            </a:r>
          </a:p>
        </p:txBody>
      </p:sp>
      <p:pic>
        <p:nvPicPr>
          <p:cNvPr id="4" name="Picture 3">
            <a:extLst>
              <a:ext uri="{FF2B5EF4-FFF2-40B4-BE49-F238E27FC236}">
                <a16:creationId xmlns:a16="http://schemas.microsoft.com/office/drawing/2014/main" id="{344928F8-4EF5-F345-BAEA-487F12338DB8}"/>
              </a:ext>
            </a:extLst>
          </p:cNvPr>
          <p:cNvPicPr>
            <a:picLocks noChangeAspect="1"/>
          </p:cNvPicPr>
          <p:nvPr/>
        </p:nvPicPr>
        <p:blipFill>
          <a:blip r:embed="rId3"/>
          <a:stretch>
            <a:fillRect/>
          </a:stretch>
        </p:blipFill>
        <p:spPr>
          <a:xfrm>
            <a:off x="6617644" y="2919434"/>
            <a:ext cx="4894035" cy="2936421"/>
          </a:xfrm>
          <a:prstGeom prst="rect">
            <a:avLst/>
          </a:prstGeom>
        </p:spPr>
      </p:pic>
      <p:pic>
        <p:nvPicPr>
          <p:cNvPr id="5" name="Picture 4">
            <a:extLst>
              <a:ext uri="{FF2B5EF4-FFF2-40B4-BE49-F238E27FC236}">
                <a16:creationId xmlns:a16="http://schemas.microsoft.com/office/drawing/2014/main" id="{2C30615E-DDBE-694F-B201-776D0AA2C0D5}"/>
              </a:ext>
            </a:extLst>
          </p:cNvPr>
          <p:cNvPicPr>
            <a:picLocks noChangeAspect="1"/>
          </p:cNvPicPr>
          <p:nvPr/>
        </p:nvPicPr>
        <p:blipFill>
          <a:blip r:embed="rId4"/>
          <a:stretch>
            <a:fillRect/>
          </a:stretch>
        </p:blipFill>
        <p:spPr>
          <a:xfrm>
            <a:off x="949035" y="2919435"/>
            <a:ext cx="5208650" cy="2936420"/>
          </a:xfrm>
          <a:prstGeom prst="rect">
            <a:avLst/>
          </a:prstGeom>
        </p:spPr>
      </p:pic>
    </p:spTree>
    <p:extLst>
      <p:ext uri="{BB962C8B-B14F-4D97-AF65-F5344CB8AC3E}">
        <p14:creationId xmlns:p14="http://schemas.microsoft.com/office/powerpoint/2010/main" val="204022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5. </a:t>
            </a:r>
            <a:r>
              <a:rPr lang="en-US" b="1" dirty="0"/>
              <a:t>Personalization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2" y="2020529"/>
            <a:ext cx="5573522" cy="4734232"/>
          </a:xfrm>
        </p:spPr>
        <p:txBody>
          <a:bodyPr>
            <a:normAutofit/>
          </a:bodyPr>
          <a:lstStyle/>
          <a:p>
            <a:pPr fontAlgn="base"/>
            <a:r>
              <a:rPr lang="en-US" dirty="0"/>
              <a:t>Πα</a:t>
            </a:r>
            <a:r>
              <a:rPr lang="en-US" dirty="0" err="1"/>
              <a:t>ράδειγμ</a:t>
            </a:r>
            <a:r>
              <a:rPr lang="en-US" dirty="0"/>
              <a:t>α</a:t>
            </a:r>
            <a:r>
              <a:rPr lang="el-GR" dirty="0"/>
              <a:t> </a:t>
            </a:r>
            <a:r>
              <a:rPr lang="en-US" dirty="0" err="1"/>
              <a:t>starbucks</a:t>
            </a:r>
            <a:endParaRPr lang="en-US" dirty="0"/>
          </a:p>
          <a:p>
            <a:pPr fontAlgn="base"/>
            <a:r>
              <a:rPr lang="el-GR" dirty="0"/>
              <a:t>Η </a:t>
            </a:r>
            <a:r>
              <a:rPr lang="en-US" dirty="0"/>
              <a:t>Starbucks </a:t>
            </a:r>
            <a:r>
              <a:rPr lang="el-GR" dirty="0"/>
              <a:t>χρησιμοποιεί μια εφαρμογή για κινητές συσκευές που βασίζεται σε δεδομένα όπως το ιστορικό αγορών και η τοποθεσία για να πάρει όσο το δυνατόν πιο προσωπικά στοιχεία, </a:t>
            </a:r>
            <a:endParaRPr lang="en-US" dirty="0"/>
          </a:p>
          <a:p>
            <a:pPr fontAlgn="base"/>
            <a:r>
              <a:rPr lang="el-GR" dirty="0"/>
              <a:t>επιτρέπει στους πελάτες να προσαρμόσουν τα ποτά τους και ενθαρρύνει την περαιτέρω χρήση με το σύστημα ανταμοιβών της - το οποίο ανέβασε τα έσοδα στα 2,56 δισεκατομμύρια δολάρια:</a:t>
            </a:r>
            <a:endParaRPr lang="en-US" dirty="0"/>
          </a:p>
          <a:p>
            <a:pPr fontAlgn="base"/>
            <a:endParaRPr lang="en-US" dirty="0"/>
          </a:p>
        </p:txBody>
      </p:sp>
      <p:pic>
        <p:nvPicPr>
          <p:cNvPr id="6" name="Picture 5">
            <a:extLst>
              <a:ext uri="{FF2B5EF4-FFF2-40B4-BE49-F238E27FC236}">
                <a16:creationId xmlns:a16="http://schemas.microsoft.com/office/drawing/2014/main" id="{E78017F1-9DFB-7242-951C-43153C989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1921" y="1885126"/>
            <a:ext cx="2722261" cy="4869635"/>
          </a:xfrm>
          <a:prstGeom prst="rect">
            <a:avLst/>
          </a:prstGeom>
        </p:spPr>
      </p:pic>
    </p:spTree>
    <p:extLst>
      <p:ext uri="{BB962C8B-B14F-4D97-AF65-F5344CB8AC3E}">
        <p14:creationId xmlns:p14="http://schemas.microsoft.com/office/powerpoint/2010/main" val="213098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6. </a:t>
            </a:r>
            <a:r>
              <a:rPr lang="en-US" b="1" dirty="0"/>
              <a:t>Video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fontScale="92500" lnSpcReduction="20000"/>
          </a:bodyPr>
          <a:lstStyle/>
          <a:p>
            <a:pPr fontAlgn="base"/>
            <a:r>
              <a:rPr lang="el-GR" b="1" dirty="0"/>
              <a:t>Το βίντεο</a:t>
            </a:r>
            <a:r>
              <a:rPr lang="en-US" b="1" dirty="0"/>
              <a:t> </a:t>
            </a:r>
            <a:r>
              <a:rPr lang="el-GR" b="1" dirty="0"/>
              <a:t>μάρκετινγκ είναι η πιο σημαντική τάση μάρκετινγκ σήμερα και πιθανότατα για τα επόμενα 5-10 χρόνια. Αυτοί οι αριθμοί δείχνουν τη σημασία της ενσωμάτωσης βίντεο στη στρατηγική ψηφιακού μάρκετινγκ το 2020:</a:t>
            </a:r>
          </a:p>
          <a:p>
            <a:pPr fontAlgn="base"/>
            <a:endParaRPr lang="el-GR" b="1" dirty="0"/>
          </a:p>
          <a:p>
            <a:pPr fontAlgn="base"/>
            <a:r>
              <a:rPr lang="el-GR" b="1" dirty="0"/>
              <a:t>Το 70% των καταναλωτών δηλώνουν ότι έχουν μοιραστεί το βίντεο μιας μάρκας</a:t>
            </a:r>
          </a:p>
          <a:p>
            <a:pPr fontAlgn="base"/>
            <a:r>
              <a:rPr lang="el-GR" b="1" dirty="0"/>
              <a:t>Το 72% των επιχειρήσεων δηλώνουν ότι το βίντεο έχει βελτιώσει το ποσοστό μετατροπών</a:t>
            </a:r>
            <a:r>
              <a:rPr lang="en-US" b="1" dirty="0"/>
              <a:t> </a:t>
            </a:r>
            <a:r>
              <a:rPr lang="el-GR" b="1" dirty="0"/>
              <a:t>πελατών τους</a:t>
            </a:r>
          </a:p>
          <a:p>
            <a:pPr fontAlgn="base"/>
            <a:r>
              <a:rPr lang="el-GR" b="1" dirty="0"/>
              <a:t>Το 52% των καταναλωτών δηλώνει ότι η παρακολούθηση βίντεο προϊόντων τους κάνει πιο σίγουρους για τις αποφάσεις αγοράς στο διαδίκτυο</a:t>
            </a:r>
          </a:p>
          <a:p>
            <a:pPr fontAlgn="base"/>
            <a:r>
              <a:rPr lang="el-GR" b="1" dirty="0"/>
              <a:t>Το 65% των στελεχών επισκέπτονται τον </a:t>
            </a:r>
            <a:r>
              <a:rPr lang="el-GR" b="1" dirty="0" err="1"/>
              <a:t>ιστότοπο</a:t>
            </a:r>
            <a:r>
              <a:rPr lang="el-GR" b="1" dirty="0"/>
              <a:t> του έμπορου και το 39% παραγγέλνουν μετά την προβολή ενός βίντεο</a:t>
            </a:r>
          </a:p>
          <a:p>
            <a:pPr fontAlgn="base"/>
            <a:r>
              <a:rPr lang="el-GR" b="1" dirty="0"/>
              <a:t>Το βίντεο είναι μακράν ο πιο δημοφιλής τρόπος που οι πελάτες θέλουν να μάθουν για νέα προϊόντα:</a:t>
            </a:r>
            <a:endParaRPr lang="en-US" dirty="0"/>
          </a:p>
        </p:txBody>
      </p:sp>
    </p:spTree>
    <p:extLst>
      <p:ext uri="{BB962C8B-B14F-4D97-AF65-F5344CB8AC3E}">
        <p14:creationId xmlns:p14="http://schemas.microsoft.com/office/powerpoint/2010/main" val="56504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6. </a:t>
            </a:r>
            <a:r>
              <a:rPr lang="en-US" b="1" dirty="0"/>
              <a:t>Video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b="1" dirty="0"/>
              <a:t>Το βίντεο είναι μακράν ο πιο δημοφιλής τρόπος που οι πελάτες θέλουν να μάθουν για νέα προϊόντα:</a:t>
            </a:r>
            <a:endParaRPr lang="en-US" dirty="0"/>
          </a:p>
        </p:txBody>
      </p:sp>
      <p:pic>
        <p:nvPicPr>
          <p:cNvPr id="4" name="Picture 3">
            <a:extLst>
              <a:ext uri="{FF2B5EF4-FFF2-40B4-BE49-F238E27FC236}">
                <a16:creationId xmlns:a16="http://schemas.microsoft.com/office/drawing/2014/main" id="{8EAF0605-DB14-5D4E-BA9E-FC687DA899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2515" y="3037115"/>
            <a:ext cx="5283200" cy="3429000"/>
          </a:xfrm>
          <a:prstGeom prst="rect">
            <a:avLst/>
          </a:prstGeom>
        </p:spPr>
      </p:pic>
    </p:spTree>
    <p:extLst>
      <p:ext uri="{BB962C8B-B14F-4D97-AF65-F5344CB8AC3E}">
        <p14:creationId xmlns:p14="http://schemas.microsoft.com/office/powerpoint/2010/main" val="961565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6. </a:t>
            </a:r>
            <a:r>
              <a:rPr lang="en-US" b="1" dirty="0"/>
              <a:t>Video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b="1" dirty="0"/>
              <a:t>Γιατί το βίντεο </a:t>
            </a:r>
            <a:r>
              <a:rPr lang="el-GR" b="1" dirty="0" err="1"/>
              <a:t>marketing</a:t>
            </a:r>
            <a:r>
              <a:rPr lang="el-GR" b="1" dirty="0"/>
              <a:t> είναι πολύ σημαντικό</a:t>
            </a:r>
            <a:r>
              <a:rPr lang="en-US" b="1" dirty="0"/>
              <a:t>;</a:t>
            </a:r>
          </a:p>
          <a:p>
            <a:pPr fontAlgn="base"/>
            <a:endParaRPr lang="en-US" b="1" dirty="0"/>
          </a:p>
          <a:p>
            <a:pPr fontAlgn="base"/>
            <a:r>
              <a:rPr lang="en-US" dirty="0"/>
              <a:t>A</a:t>
            </a:r>
            <a:r>
              <a:rPr lang="el-GR" dirty="0" err="1"/>
              <a:t>υξανόμενη</a:t>
            </a:r>
            <a:r>
              <a:rPr lang="el-GR" dirty="0"/>
              <a:t> μετάβαση σε κινητές συσκευές. </a:t>
            </a:r>
            <a:endParaRPr lang="en-US" dirty="0"/>
          </a:p>
          <a:p>
            <a:pPr fontAlgn="base"/>
            <a:endParaRPr lang="en-US" dirty="0"/>
          </a:p>
          <a:p>
            <a:pPr fontAlgn="base"/>
            <a:r>
              <a:rPr lang="el-GR" dirty="0"/>
              <a:t>Μακροσκελείς ιστοσελίδες</a:t>
            </a:r>
            <a:r>
              <a:rPr lang="en-US" dirty="0"/>
              <a:t> </a:t>
            </a:r>
            <a:r>
              <a:rPr lang="el-GR" dirty="0"/>
              <a:t>πωλήσεων και μηνύματα ηλεκτρονικού ταχυδρομείου εξασθενίζουν γρήγορα, επειδή είναι πολύ δύσκολο να διαβαστούν σε μικρές οθόνες για κινητά. </a:t>
            </a:r>
            <a:endParaRPr lang="en-US" dirty="0"/>
          </a:p>
          <a:p>
            <a:pPr fontAlgn="base"/>
            <a:endParaRPr lang="en-US" dirty="0"/>
          </a:p>
          <a:p>
            <a:pPr fontAlgn="base"/>
            <a:r>
              <a:rPr lang="en-US" dirty="0"/>
              <a:t>To </a:t>
            </a:r>
            <a:r>
              <a:rPr lang="el-GR" dirty="0"/>
              <a:t>βίντεο μπορεί να παρουσιάσει τις ίδιες πληροφορίες σε μορφή που λειτουργεί τέλεια ανεξάρτητα από τη συσκευή.</a:t>
            </a:r>
            <a:endParaRPr lang="en-US" dirty="0"/>
          </a:p>
        </p:txBody>
      </p:sp>
    </p:spTree>
    <p:extLst>
      <p:ext uri="{BB962C8B-B14F-4D97-AF65-F5344CB8AC3E}">
        <p14:creationId xmlns:p14="http://schemas.microsoft.com/office/powerpoint/2010/main" val="3888535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6. </a:t>
            </a:r>
            <a:r>
              <a:rPr lang="en-US" b="1" dirty="0"/>
              <a:t>Video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n-US" b="1" dirty="0" err="1"/>
              <a:t>Πλεονεκτήμ</a:t>
            </a:r>
            <a:r>
              <a:rPr lang="en-US" b="1" dirty="0"/>
              <a:t>ατα Video marketing</a:t>
            </a:r>
          </a:p>
          <a:p>
            <a:pPr lvl="1" fontAlgn="base"/>
            <a:endParaRPr lang="en-US" b="1" dirty="0"/>
          </a:p>
          <a:p>
            <a:pPr lvl="1" fontAlgn="base"/>
            <a:r>
              <a:rPr lang="el-GR" b="1" dirty="0"/>
              <a:t>Μεταγραφή του </a:t>
            </a:r>
            <a:r>
              <a:rPr lang="el-GR" b="1" dirty="0" err="1"/>
              <a:t>video</a:t>
            </a:r>
            <a:r>
              <a:rPr lang="el-GR" b="1" dirty="0"/>
              <a:t> σε έκδοση κειμένου</a:t>
            </a:r>
            <a:r>
              <a:rPr lang="en-US" b="1" dirty="0"/>
              <a:t>.</a:t>
            </a:r>
            <a:endParaRPr lang="el-GR" b="1" dirty="0"/>
          </a:p>
          <a:p>
            <a:pPr lvl="1" fontAlgn="base"/>
            <a:r>
              <a:rPr lang="el-GR" b="1" dirty="0"/>
              <a:t>Δημοσίευση στην εταιρική ιστοσελίδα</a:t>
            </a:r>
            <a:r>
              <a:rPr lang="en-US" b="1" dirty="0"/>
              <a:t> </a:t>
            </a:r>
            <a:r>
              <a:rPr lang="el-GR" b="1" dirty="0"/>
              <a:t>από ένα ενσωματωμένο βίντεο </a:t>
            </a:r>
            <a:r>
              <a:rPr lang="en-US" b="1" dirty="0"/>
              <a:t>YouTube </a:t>
            </a:r>
            <a:r>
              <a:rPr lang="el-GR" b="1" dirty="0"/>
              <a:t>για καλύτερες βαθμολογίες</a:t>
            </a:r>
          </a:p>
          <a:p>
            <a:pPr lvl="1" fontAlgn="base"/>
            <a:r>
              <a:rPr lang="el-GR" b="1" dirty="0"/>
              <a:t>Δημοσίευση στο</a:t>
            </a:r>
            <a:r>
              <a:rPr lang="en-US" b="1" dirty="0"/>
              <a:t> </a:t>
            </a:r>
            <a:r>
              <a:rPr lang="el-GR" b="1" dirty="0"/>
              <a:t>στο </a:t>
            </a:r>
            <a:r>
              <a:rPr lang="en-US" b="1" dirty="0"/>
              <a:t>Facebook (</a:t>
            </a:r>
            <a:r>
              <a:rPr lang="el-GR" b="1" dirty="0"/>
              <a:t>τα εγγενή βίντεο στο </a:t>
            </a:r>
            <a:r>
              <a:rPr lang="en-US" b="1" dirty="0"/>
              <a:t>Facebook </a:t>
            </a:r>
            <a:r>
              <a:rPr lang="el-GR" b="1" dirty="0"/>
              <a:t>έχουν πολύ μεγαλύτερο μερίδιο εμφάνισης και αφοσίωση από τα κοινόχρηστα βίντεο </a:t>
            </a:r>
            <a:r>
              <a:rPr lang="en-US" b="1" dirty="0"/>
              <a:t>YouTube)</a:t>
            </a:r>
          </a:p>
          <a:p>
            <a:pPr lvl="1" fontAlgn="base"/>
            <a:r>
              <a:rPr lang="el-GR" b="1" dirty="0"/>
              <a:t>Ο ήχος του </a:t>
            </a:r>
            <a:r>
              <a:rPr lang="el-GR" b="1" dirty="0" err="1"/>
              <a:t>video</a:t>
            </a:r>
            <a:r>
              <a:rPr lang="el-GR" b="1" dirty="0"/>
              <a:t> θα μπορούσε αποτελέσει</a:t>
            </a:r>
            <a:r>
              <a:rPr lang="en-US" b="1" dirty="0"/>
              <a:t> </a:t>
            </a:r>
            <a:r>
              <a:rPr lang="el-GR" b="1" dirty="0"/>
              <a:t>επεισόδιο </a:t>
            </a:r>
            <a:r>
              <a:rPr lang="en-US" b="1" dirty="0"/>
              <a:t>podcast</a:t>
            </a:r>
          </a:p>
          <a:p>
            <a:pPr lvl="1" fontAlgn="base"/>
            <a:r>
              <a:rPr lang="el-GR" b="1" dirty="0" err="1"/>
              <a:t>Χρησιμοπο</a:t>
            </a:r>
            <a:r>
              <a:rPr lang="en-US" b="1" dirty="0" err="1"/>
              <a:t>ί</a:t>
            </a:r>
            <a:r>
              <a:rPr lang="el-GR" b="1" dirty="0" err="1"/>
              <a:t>ηση</a:t>
            </a:r>
            <a:r>
              <a:rPr lang="el-GR" b="1" dirty="0"/>
              <a:t> μικρογραφιών βίντεο</a:t>
            </a:r>
            <a:r>
              <a:rPr lang="en-US" b="1" dirty="0"/>
              <a:t> </a:t>
            </a:r>
            <a:r>
              <a:rPr lang="el-GR" b="1" dirty="0"/>
              <a:t>στις καμπάνιες μάρκετινγκ ηλεκτρονικού ταχυδρομείου με  τη λέξη "βίντεο" στις γραμμές θέματος για αύξηση των ποσοστών που θα ανοίξουν το e-</a:t>
            </a:r>
            <a:r>
              <a:rPr lang="el-GR" b="1" dirty="0" err="1"/>
              <a:t>mail</a:t>
            </a:r>
            <a:r>
              <a:rPr lang="en-US" b="1" dirty="0"/>
              <a:t> </a:t>
            </a:r>
            <a:r>
              <a:rPr lang="el-GR" b="1" dirty="0"/>
              <a:t>κατά 19%</a:t>
            </a:r>
            <a:endParaRPr lang="en-US" dirty="0"/>
          </a:p>
        </p:txBody>
      </p:sp>
    </p:spTree>
    <p:extLst>
      <p:ext uri="{BB962C8B-B14F-4D97-AF65-F5344CB8AC3E}">
        <p14:creationId xmlns:p14="http://schemas.microsoft.com/office/powerpoint/2010/main" val="34328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6. </a:t>
            </a:r>
            <a:r>
              <a:rPr lang="en-US" b="1" dirty="0"/>
              <a:t>Video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2" y="2020529"/>
            <a:ext cx="4904050" cy="4734232"/>
          </a:xfrm>
        </p:spPr>
        <p:txBody>
          <a:bodyPr>
            <a:normAutofit/>
          </a:bodyPr>
          <a:lstStyle/>
          <a:p>
            <a:pPr fontAlgn="base"/>
            <a:r>
              <a:rPr lang="en-US" b="1" dirty="0" err="1"/>
              <a:t>Δόκιμ</a:t>
            </a:r>
            <a:r>
              <a:rPr lang="en-US" b="1" dirty="0"/>
              <a:t>α κα</a:t>
            </a:r>
            <a:r>
              <a:rPr lang="en-US" b="1" dirty="0" err="1"/>
              <a:t>νάλι</a:t>
            </a:r>
            <a:r>
              <a:rPr lang="en-US" b="1" dirty="0"/>
              <a:t>α για β</a:t>
            </a:r>
            <a:r>
              <a:rPr lang="en-US" b="1" dirty="0" err="1"/>
              <a:t>ίντεο</a:t>
            </a:r>
            <a:r>
              <a:rPr lang="en-US" b="1" dirty="0"/>
              <a:t> marketing.</a:t>
            </a:r>
          </a:p>
          <a:p>
            <a:pPr fontAlgn="base"/>
            <a:endParaRPr lang="en-US" b="1" dirty="0"/>
          </a:p>
          <a:p>
            <a:pPr fontAlgn="base"/>
            <a:r>
              <a:rPr lang="en-US" b="1" dirty="0"/>
              <a:t>Google </a:t>
            </a:r>
            <a:r>
              <a:rPr lang="en-US" b="1" dirty="0" err="1"/>
              <a:t>Youtube</a:t>
            </a:r>
            <a:endParaRPr lang="en-US" b="1" dirty="0"/>
          </a:p>
          <a:p>
            <a:pPr fontAlgn="base"/>
            <a:r>
              <a:rPr lang="en-US" b="1" dirty="0"/>
              <a:t>Facebook video</a:t>
            </a:r>
          </a:p>
          <a:p>
            <a:pPr fontAlgn="base"/>
            <a:r>
              <a:rPr lang="en-US" b="1" dirty="0"/>
              <a:t>Instagram </a:t>
            </a:r>
          </a:p>
          <a:p>
            <a:pPr fontAlgn="base"/>
            <a:r>
              <a:rPr lang="en-US" b="1" dirty="0" err="1"/>
              <a:t>Linkedin</a:t>
            </a:r>
            <a:endParaRPr lang="en-US" b="1" dirty="0"/>
          </a:p>
          <a:p>
            <a:pPr fontAlgn="base"/>
            <a:r>
              <a:rPr lang="en-US" b="1" dirty="0" err="1"/>
              <a:t>Tik</a:t>
            </a:r>
            <a:r>
              <a:rPr lang="en-US" b="1" dirty="0"/>
              <a:t> Tok</a:t>
            </a:r>
          </a:p>
          <a:p>
            <a:pPr fontAlgn="base"/>
            <a:endParaRPr lang="en-US" dirty="0"/>
          </a:p>
        </p:txBody>
      </p:sp>
      <p:sp>
        <p:nvSpPr>
          <p:cNvPr id="5" name="Content Placeholder 2">
            <a:extLst>
              <a:ext uri="{FF2B5EF4-FFF2-40B4-BE49-F238E27FC236}">
                <a16:creationId xmlns:a16="http://schemas.microsoft.com/office/drawing/2014/main" id="{D2631C7B-8858-0A40-802F-E2227462C423}"/>
              </a:ext>
            </a:extLst>
          </p:cNvPr>
          <p:cNvSpPr txBox="1">
            <a:spLocks/>
          </p:cNvSpPr>
          <p:nvPr/>
        </p:nvSpPr>
        <p:spPr>
          <a:xfrm>
            <a:off x="6253808" y="2038087"/>
            <a:ext cx="4904050" cy="4734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fontAlgn="base"/>
            <a:r>
              <a:rPr lang="el-GR" b="1" dirty="0"/>
              <a:t>Τύποι </a:t>
            </a:r>
            <a:r>
              <a:rPr lang="en-US" b="1" dirty="0"/>
              <a:t>Video </a:t>
            </a:r>
          </a:p>
          <a:p>
            <a:pPr fontAlgn="base"/>
            <a:endParaRPr lang="en-US" b="1" dirty="0"/>
          </a:p>
          <a:p>
            <a:pPr fontAlgn="base"/>
            <a:endParaRPr lang="en-US" dirty="0"/>
          </a:p>
          <a:p>
            <a:pPr fontAlgn="base"/>
            <a:r>
              <a:rPr lang="en-US" dirty="0"/>
              <a:t>Live Video</a:t>
            </a:r>
          </a:p>
          <a:p>
            <a:pPr fontAlgn="base"/>
            <a:r>
              <a:rPr lang="en-US" dirty="0"/>
              <a:t>1:1 Video</a:t>
            </a:r>
          </a:p>
          <a:p>
            <a:pPr fontAlgn="base"/>
            <a:r>
              <a:rPr lang="en-US" dirty="0"/>
              <a:t>Video SEO</a:t>
            </a:r>
          </a:p>
          <a:p>
            <a:pPr fontAlgn="base"/>
            <a:r>
              <a:rPr lang="en-US" dirty="0"/>
              <a:t>360 Video</a:t>
            </a:r>
          </a:p>
        </p:txBody>
      </p:sp>
    </p:spTree>
    <p:extLst>
      <p:ext uri="{BB962C8B-B14F-4D97-AF65-F5344CB8AC3E}">
        <p14:creationId xmlns:p14="http://schemas.microsoft.com/office/powerpoint/2010/main" val="38636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7. </a:t>
            </a:r>
            <a:r>
              <a:rPr lang="en-US" b="1" dirty="0"/>
              <a:t>Influencer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endParaRPr lang="el-GR" b="1" dirty="0"/>
          </a:p>
          <a:p>
            <a:pPr fontAlgn="base"/>
            <a:r>
              <a:rPr lang="el-GR" b="1" dirty="0"/>
              <a:t>Το </a:t>
            </a:r>
            <a:r>
              <a:rPr lang="en-US" b="1" dirty="0"/>
              <a:t>Influencer marketing </a:t>
            </a:r>
            <a:r>
              <a:rPr lang="el-GR" b="1" dirty="0"/>
              <a:t>είναι ένας τύπος από στόμα σε στόμα μάρκετινγκ </a:t>
            </a:r>
            <a:r>
              <a:rPr lang="en-US" b="1" dirty="0"/>
              <a:t>(word of mouth) </a:t>
            </a:r>
            <a:r>
              <a:rPr lang="el-GR" b="1" dirty="0"/>
              <a:t>που εστιάζει στη χρήση βασικών ηγετών για την ενίσχυση του μηνύματος της επωνυμίας σε μια μεγαλύτερη αγορά. </a:t>
            </a:r>
            <a:endParaRPr lang="en-US" b="1" dirty="0"/>
          </a:p>
          <a:p>
            <a:pPr fontAlgn="base"/>
            <a:endParaRPr lang="el-GR" b="1" dirty="0"/>
          </a:p>
          <a:p>
            <a:pPr fontAlgn="base"/>
            <a:r>
              <a:rPr lang="el-GR" b="1" dirty="0"/>
              <a:t>Οι </a:t>
            </a:r>
            <a:r>
              <a:rPr lang="el-GR" b="1" dirty="0" err="1"/>
              <a:t>επηρεαστές</a:t>
            </a:r>
            <a:r>
              <a:rPr lang="el-GR" b="1" dirty="0"/>
              <a:t> μπορούν να είναι γνωστές διασημότητες, αλλά συχνότερα είναι προσωπικότητες του </a:t>
            </a:r>
            <a:r>
              <a:rPr lang="en-US" b="1" dirty="0"/>
              <a:t>Instagram </a:t>
            </a:r>
            <a:r>
              <a:rPr lang="el-GR" b="1" dirty="0"/>
              <a:t>ή του </a:t>
            </a:r>
            <a:r>
              <a:rPr lang="en-US" b="1" dirty="0"/>
              <a:t>YouTube </a:t>
            </a:r>
            <a:r>
              <a:rPr lang="el-GR" b="1" dirty="0"/>
              <a:t>με μεγάλη </a:t>
            </a:r>
            <a:r>
              <a:rPr lang="el-GR" b="1" dirty="0" err="1"/>
              <a:t>επισκεψιμότητα</a:t>
            </a:r>
            <a:r>
              <a:rPr lang="en-US" b="1" dirty="0"/>
              <a:t> </a:t>
            </a:r>
            <a:r>
              <a:rPr lang="el-GR" b="1" dirty="0"/>
              <a:t>και μπορούν να βοηθήσουν στη διάδοση της πληροφορίας για την επιχείρηση ή το προϊόν μέσω των κοινωνικών τους καναλιών.</a:t>
            </a:r>
            <a:endParaRPr lang="en-US" dirty="0"/>
          </a:p>
        </p:txBody>
      </p:sp>
    </p:spTree>
    <p:extLst>
      <p:ext uri="{BB962C8B-B14F-4D97-AF65-F5344CB8AC3E}">
        <p14:creationId xmlns:p14="http://schemas.microsoft.com/office/powerpoint/2010/main" val="54498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7. </a:t>
            </a:r>
            <a:r>
              <a:rPr lang="en-US" b="1" dirty="0"/>
              <a:t>Influencer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lnSpcReduction="10000"/>
          </a:bodyPr>
          <a:lstStyle/>
          <a:p>
            <a:pPr fontAlgn="base"/>
            <a:r>
              <a:rPr lang="el-GR" dirty="0"/>
              <a:t>Επειδή το μάρκετινγκ </a:t>
            </a:r>
            <a:r>
              <a:rPr lang="en-US" dirty="0"/>
              <a:t>influencer </a:t>
            </a:r>
            <a:r>
              <a:rPr lang="el-GR" dirty="0"/>
              <a:t>είναι γενικά πιο αυθεντικό από την εταιρική διαφήμιση:</a:t>
            </a:r>
          </a:p>
          <a:p>
            <a:pPr fontAlgn="base"/>
            <a:endParaRPr lang="el-GR" dirty="0"/>
          </a:p>
          <a:p>
            <a:pPr fontAlgn="base"/>
            <a:r>
              <a:rPr lang="el-GR" dirty="0"/>
              <a:t>Το 63% των καταναλωτών εμπιστεύεται τις απόψεις των </a:t>
            </a:r>
            <a:r>
              <a:rPr lang="el-GR" dirty="0" err="1"/>
              <a:t>επηρεαστών</a:t>
            </a:r>
            <a:r>
              <a:rPr lang="el-GR" dirty="0"/>
              <a:t> για προϊόντα πολύ περισσότερο από ό,τι λένε οι μάρκες για τον εαυτό τους</a:t>
            </a:r>
          </a:p>
          <a:p>
            <a:pPr fontAlgn="base"/>
            <a:r>
              <a:rPr lang="el-GR" dirty="0"/>
              <a:t>Το 58% των ανθρώπων έχουν αγοράσει ένα νέο προϊόν τους τελευταίους έξι μήνες λόγω της εισήγησης ενός </a:t>
            </a:r>
            <a:r>
              <a:rPr lang="el-GR" dirty="0" err="1"/>
              <a:t>επηρεαστή</a:t>
            </a:r>
            <a:r>
              <a:rPr lang="en-US" dirty="0"/>
              <a:t>.</a:t>
            </a:r>
          </a:p>
          <a:p>
            <a:pPr fontAlgn="base"/>
            <a:endParaRPr lang="en-US" dirty="0"/>
          </a:p>
          <a:p>
            <a:pPr fontAlgn="base"/>
            <a:r>
              <a:rPr lang="el-GR" dirty="0"/>
              <a:t>Για αυτόν τον λόγο, η Ισλανδία, μια δημοφιλής βρετανική αλυσίδα σούπερ μάρκετ, άλλαξε από διαφημίσεις με διασημότητες σε μια καμπάνια με πραγματικές μητέρες. Δημιουργώντας στο</a:t>
            </a:r>
            <a:r>
              <a:rPr lang="en-US" dirty="0"/>
              <a:t> YouTube </a:t>
            </a:r>
            <a:r>
              <a:rPr lang="en-US" dirty="0" err="1"/>
              <a:t>μί</a:t>
            </a:r>
            <a:r>
              <a:rPr lang="en-US" dirty="0"/>
              <a:t>α </a:t>
            </a:r>
            <a:r>
              <a:rPr lang="en-US" dirty="0" err="1"/>
              <a:t>κοινότητ</a:t>
            </a:r>
            <a:r>
              <a:rPr lang="en-US" dirty="0"/>
              <a:t>α που </a:t>
            </a:r>
            <a:r>
              <a:rPr lang="en-US" dirty="0" err="1"/>
              <a:t>ονομάζετ</a:t>
            </a:r>
            <a:r>
              <a:rPr lang="en-US" dirty="0"/>
              <a:t>αι Channel Mum</a:t>
            </a:r>
          </a:p>
        </p:txBody>
      </p:sp>
    </p:spTree>
    <p:extLst>
      <p:ext uri="{BB962C8B-B14F-4D97-AF65-F5344CB8AC3E}">
        <p14:creationId xmlns:p14="http://schemas.microsoft.com/office/powerpoint/2010/main" val="100501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7. </a:t>
            </a:r>
            <a:r>
              <a:rPr lang="en-US" b="1" dirty="0"/>
              <a:t>Influencer Marketing</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fontScale="92500" lnSpcReduction="20000"/>
          </a:bodyPr>
          <a:lstStyle/>
          <a:p>
            <a:pPr fontAlgn="base"/>
            <a:r>
              <a:rPr lang="el-GR" dirty="0"/>
              <a:t>Παράδειγμα </a:t>
            </a:r>
            <a:r>
              <a:rPr lang="en-US" b="1" dirty="0"/>
              <a:t>Influencer Marketing</a:t>
            </a:r>
            <a:endParaRPr lang="en-US" dirty="0"/>
          </a:p>
          <a:p>
            <a:pPr fontAlgn="base"/>
            <a:r>
              <a:rPr lang="el-GR" dirty="0"/>
              <a:t>Η </a:t>
            </a:r>
            <a:r>
              <a:rPr lang="en-US" dirty="0"/>
              <a:t>SodaStream </a:t>
            </a:r>
            <a:r>
              <a:rPr lang="el-GR" dirty="0"/>
              <a:t>κατασκευάζει ένα εργαλείο ανθρακούχου στο σπίτι για τους καταναλωτές, το οποίο, μέχρι πρόσφατα, κυκλοφορούσε σχεδόν αποκλειστικά για οικογένειες. Αφού τα δεδομένα πωλήσεων έδειξαν ότι το προϊόν πραγματικά αντηχεί περισσότερο με τους </a:t>
            </a:r>
            <a:r>
              <a:rPr lang="en-US" dirty="0"/>
              <a:t>Millennials</a:t>
            </a:r>
            <a:r>
              <a:rPr lang="el-GR" dirty="0"/>
              <a:t>, η εταιρεία ξεκίνησε την εκστρατεία "</a:t>
            </a:r>
            <a:r>
              <a:rPr lang="en-US" dirty="0"/>
              <a:t>Join a Revolution", </a:t>
            </a:r>
            <a:r>
              <a:rPr lang="el-GR" dirty="0"/>
              <a:t>με ένα βίντεο με σκηνές από το </a:t>
            </a:r>
            <a:r>
              <a:rPr lang="en-US" dirty="0"/>
              <a:t>Game of Thrones </a:t>
            </a:r>
            <a:r>
              <a:rPr lang="el-GR" dirty="0"/>
              <a:t>και το "</a:t>
            </a:r>
            <a:r>
              <a:rPr lang="en-US" dirty="0"/>
              <a:t>The Mountain", </a:t>
            </a:r>
            <a:r>
              <a:rPr lang="el-GR" dirty="0"/>
              <a:t>έναν χαρακτήρα από την παράσταση που έπαιξε ο ηθοποιός </a:t>
            </a:r>
            <a:r>
              <a:rPr lang="en-US" dirty="0" err="1"/>
              <a:t>Hafþór</a:t>
            </a:r>
            <a:r>
              <a:rPr lang="en-US" dirty="0"/>
              <a:t> </a:t>
            </a:r>
            <a:r>
              <a:rPr lang="en-US" dirty="0" err="1"/>
              <a:t>Júlíus</a:t>
            </a:r>
            <a:r>
              <a:rPr lang="en-US" dirty="0"/>
              <a:t> </a:t>
            </a:r>
            <a:r>
              <a:rPr lang="en-US" dirty="0" err="1"/>
              <a:t>Björnsson</a:t>
            </a:r>
            <a:r>
              <a:rPr lang="en-US" dirty="0"/>
              <a:t>.</a:t>
            </a:r>
          </a:p>
          <a:p>
            <a:pPr fontAlgn="base"/>
            <a:endParaRPr lang="en-US" dirty="0"/>
          </a:p>
          <a:p>
            <a:pPr fontAlgn="base"/>
            <a:r>
              <a:rPr lang="en-US" dirty="0"/>
              <a:t>Key takeaway: </a:t>
            </a:r>
            <a:r>
              <a:rPr lang="el-GR" dirty="0"/>
              <a:t>Το βίντεο </a:t>
            </a:r>
            <a:r>
              <a:rPr lang="en-US" dirty="0" err="1"/>
              <a:t>GoT</a:t>
            </a:r>
            <a:r>
              <a:rPr lang="en-US" dirty="0"/>
              <a:t> </a:t>
            </a:r>
            <a:r>
              <a:rPr lang="el-GR" dirty="0"/>
              <a:t>έγινε </a:t>
            </a:r>
            <a:r>
              <a:rPr lang="en-US" dirty="0"/>
              <a:t>viral, </a:t>
            </a:r>
            <a:r>
              <a:rPr lang="el-GR" dirty="0"/>
              <a:t>συγκεντρώνοντας περισσότερες από 50 εκατομμύρια προβολές και 100.000 μετοχές. Το </a:t>
            </a:r>
            <a:r>
              <a:rPr lang="en-US" dirty="0"/>
              <a:t>SodaStream </a:t>
            </a:r>
            <a:r>
              <a:rPr lang="el-GR" dirty="0"/>
              <a:t>θα μπορούσε να συνεχίσει να επικεντρώνεται στις οικογένειες συνεργαζόμενο με μαμά </a:t>
            </a:r>
            <a:r>
              <a:rPr lang="el-GR" dirty="0" err="1"/>
              <a:t>μπλόγκερς</a:t>
            </a:r>
            <a:r>
              <a:rPr lang="el-GR" dirty="0"/>
              <a:t>, αλλά η εταιρεία προτίμησε την επιρροή ενός </a:t>
            </a:r>
            <a:r>
              <a:rPr lang="el-GR" dirty="0" err="1"/>
              <a:t>ηθοποιούκαι</a:t>
            </a:r>
            <a:r>
              <a:rPr lang="el-GR" dirty="0"/>
              <a:t> θέμα που θα προσελκύσει το νέο τους κοινό. Και απέδωσε. </a:t>
            </a:r>
            <a:endParaRPr lang="en-US" dirty="0"/>
          </a:p>
          <a:p>
            <a:pPr marL="0" indent="0" algn="ctr" fontAlgn="base">
              <a:buNone/>
            </a:pPr>
            <a:r>
              <a:rPr lang="en-US" dirty="0"/>
              <a:t>Video</a:t>
            </a:r>
          </a:p>
          <a:p>
            <a:pPr fontAlgn="base"/>
            <a:r>
              <a:rPr lang="en-US" dirty="0"/>
              <a:t>https://</a:t>
            </a:r>
            <a:r>
              <a:rPr lang="en-US" dirty="0" err="1"/>
              <a:t>www.travelmindset.com</a:t>
            </a:r>
            <a:r>
              <a:rPr lang="en-US" dirty="0"/>
              <a:t>/20-influencer-marketing-examples/</a:t>
            </a:r>
          </a:p>
        </p:txBody>
      </p:sp>
    </p:spTree>
    <p:extLst>
      <p:ext uri="{BB962C8B-B14F-4D97-AF65-F5344CB8AC3E}">
        <p14:creationId xmlns:p14="http://schemas.microsoft.com/office/powerpoint/2010/main" val="70424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NLP natural language processing</a:t>
            </a:r>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p:txBody>
          <a:bodyPr>
            <a:normAutofit fontScale="77500" lnSpcReduction="20000"/>
          </a:bodyPr>
          <a:lstStyle/>
          <a:p>
            <a:r>
              <a:rPr lang="el-GR" dirty="0"/>
              <a:t>Το </a:t>
            </a:r>
            <a:r>
              <a:rPr lang="en-US" dirty="0"/>
              <a:t>NLP, natural language processing</a:t>
            </a:r>
            <a:r>
              <a:rPr lang="el-GR" dirty="0"/>
              <a:t> (επεξεργασία φυσικής γλώσσας), είναι ένας τομέας των υπολογιστικών επιστημών που στοχεύει να βοηθήσει τους υπολογιστές να κατανοήσουν την ανθρώπινη (ή «φυσική») γλώσσα. Τη σημερινή εποχή είναι σε συνεχή άνοδο, και πρόκειται να επηρεάσει σημαντικά το μάρκετινγκ.</a:t>
            </a:r>
          </a:p>
          <a:p>
            <a:endParaRPr lang="el-GR" dirty="0"/>
          </a:p>
          <a:p>
            <a:r>
              <a:rPr lang="el-GR" dirty="0"/>
              <a:t>Γλώσσες Υπολογιστών </a:t>
            </a:r>
          </a:p>
          <a:p>
            <a:r>
              <a:rPr lang="el-GR" dirty="0"/>
              <a:t>Φυσική Γλώσσα</a:t>
            </a:r>
          </a:p>
          <a:p>
            <a:endParaRPr lang="el-GR" dirty="0"/>
          </a:p>
          <a:p>
            <a:r>
              <a:rPr lang="el-GR" dirty="0"/>
              <a:t>Το </a:t>
            </a:r>
            <a:r>
              <a:rPr lang="en-US" dirty="0"/>
              <a:t>NLP </a:t>
            </a:r>
            <a:r>
              <a:rPr lang="en-US" dirty="0" err="1"/>
              <a:t>έ</a:t>
            </a:r>
            <a:r>
              <a:rPr lang="el-GR" dirty="0"/>
              <a:t>χει ιστορία τα τελευταία 30 χρόνια ή περισσότερα - και έχει ακόμη πολύ δρόμο να διανύσει. Οι ειδικοί πιστεύουν ότι ορισμένα από τα επόμενα βήματα του </a:t>
            </a:r>
            <a:r>
              <a:rPr lang="en-US" dirty="0"/>
              <a:t>NLP </a:t>
            </a:r>
            <a:r>
              <a:rPr lang="el-GR" dirty="0"/>
              <a:t>θα είναι τεράστια, με επίκεντρο τη μετάβαση από δομημένα δεδομένα (βάσεις δεδομένων) σε μη δομημένα δεδομένα (κείμενο), καθώς και αυξημένη ικανότητα «κατανόησης» των ανθρώπων όταν μιλούν κανονικά.</a:t>
            </a:r>
            <a:endParaRPr lang="en-US" dirty="0"/>
          </a:p>
        </p:txBody>
      </p:sp>
    </p:spTree>
    <p:extLst>
      <p:ext uri="{BB962C8B-B14F-4D97-AF65-F5344CB8AC3E}">
        <p14:creationId xmlns:p14="http://schemas.microsoft.com/office/powerpoint/2010/main" val="411495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7. </a:t>
            </a:r>
            <a:r>
              <a:rPr lang="en-US" b="1" dirty="0"/>
              <a:t>Influencer Marketing</a:t>
            </a:r>
            <a:r>
              <a:rPr lang="el-GR" b="1" dirty="0"/>
              <a:t> και ΑΙ</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dirty="0"/>
              <a:t>Το μάρκετινγκ επιρροών έχει επηρεαστεί</a:t>
            </a:r>
            <a:r>
              <a:rPr lang="en-US" dirty="0"/>
              <a:t> </a:t>
            </a:r>
            <a:r>
              <a:rPr lang="el-GR" dirty="0"/>
              <a:t>από την τεχνητή νοημοσύνη. </a:t>
            </a:r>
            <a:endParaRPr lang="en-US" dirty="0"/>
          </a:p>
          <a:p>
            <a:pPr fontAlgn="base"/>
            <a:r>
              <a:rPr lang="en-US" dirty="0"/>
              <a:t>H AI </a:t>
            </a:r>
            <a:r>
              <a:rPr lang="el-GR" dirty="0"/>
              <a:t>διευκολύνει τη διαδικασία εύρεσης των κατάλληλων </a:t>
            </a:r>
            <a:r>
              <a:rPr lang="en-US" dirty="0"/>
              <a:t>Influencer</a:t>
            </a:r>
            <a:r>
              <a:rPr lang="el-GR" dirty="0"/>
              <a:t> για συνεργασία κάνοντας την</a:t>
            </a:r>
            <a:r>
              <a:rPr lang="en-US" dirty="0"/>
              <a:t> </a:t>
            </a:r>
            <a:r>
              <a:rPr lang="el-GR" dirty="0"/>
              <a:t>ευκολότερη και ταχύτερη. </a:t>
            </a:r>
            <a:endParaRPr lang="en-US" dirty="0"/>
          </a:p>
          <a:p>
            <a:pPr fontAlgn="base"/>
            <a:r>
              <a:rPr lang="el-GR" dirty="0"/>
              <a:t>Βοηθάει στον εντοπισμό ατόμων με καλύτερη αφοσίωση, </a:t>
            </a:r>
            <a:endParaRPr lang="en-US" dirty="0"/>
          </a:p>
          <a:p>
            <a:pPr fontAlgn="base"/>
            <a:r>
              <a:rPr lang="el-GR" dirty="0"/>
              <a:t>Με λιγότερους ψεύτικους οπαδούς </a:t>
            </a:r>
          </a:p>
          <a:p>
            <a:pPr fontAlgn="base"/>
            <a:r>
              <a:rPr lang="el-GR" dirty="0"/>
              <a:t>και υψηλότερες πιθανότητες δημιουργίας θετικής απόδοσης επένδυσης (</a:t>
            </a:r>
            <a:r>
              <a:rPr lang="en-US" dirty="0"/>
              <a:t>ROI). </a:t>
            </a:r>
            <a:endParaRPr lang="el-GR" dirty="0"/>
          </a:p>
          <a:p>
            <a:pPr fontAlgn="base"/>
            <a:endParaRPr lang="el-GR" dirty="0"/>
          </a:p>
        </p:txBody>
      </p:sp>
    </p:spTree>
    <p:extLst>
      <p:ext uri="{BB962C8B-B14F-4D97-AF65-F5344CB8AC3E}">
        <p14:creationId xmlns:p14="http://schemas.microsoft.com/office/powerpoint/2010/main" val="292481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7. </a:t>
            </a:r>
            <a:r>
              <a:rPr lang="en-US" b="1" dirty="0"/>
              <a:t>Influencer Marketing</a:t>
            </a:r>
            <a:r>
              <a:rPr lang="el-GR" b="1" dirty="0"/>
              <a:t> και ΑΙ</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pPr fontAlgn="base"/>
            <a:r>
              <a:rPr lang="el-GR" dirty="0"/>
              <a:t>Επιπλέον, η τεχνητή νοημοσύνη μεταμορφώνει το μάρκετινγκ επιρροής με τους ακόλουθους τρόπους:</a:t>
            </a:r>
          </a:p>
          <a:p>
            <a:pPr fontAlgn="base"/>
            <a:endParaRPr lang="el-GR" dirty="0"/>
          </a:p>
          <a:p>
            <a:pPr fontAlgn="base"/>
            <a:r>
              <a:rPr lang="el-GR" dirty="0"/>
              <a:t>Αναγνώριση εικόνας με </a:t>
            </a:r>
            <a:r>
              <a:rPr lang="en-US" dirty="0"/>
              <a:t>ANN (</a:t>
            </a:r>
            <a:r>
              <a:rPr lang="el-GR" dirty="0"/>
              <a:t>Τεχνητά νευρωνικά δίκτυα)</a:t>
            </a:r>
          </a:p>
          <a:p>
            <a:pPr fontAlgn="base"/>
            <a:r>
              <a:rPr lang="el-GR" dirty="0"/>
              <a:t>Προσδιορισμός της απόδοσης του </a:t>
            </a:r>
            <a:r>
              <a:rPr lang="el-GR" dirty="0" err="1"/>
              <a:t>επηρεαστή</a:t>
            </a:r>
            <a:r>
              <a:rPr lang="el-GR" dirty="0"/>
              <a:t> με </a:t>
            </a:r>
            <a:r>
              <a:rPr lang="en-US" dirty="0"/>
              <a:t>NLP (</a:t>
            </a:r>
            <a:r>
              <a:rPr lang="el-GR" dirty="0"/>
              <a:t>Επεξεργασία φυσικής γλώσσας)</a:t>
            </a:r>
          </a:p>
          <a:p>
            <a:pPr fontAlgn="base"/>
            <a:r>
              <a:rPr lang="el-GR" dirty="0"/>
              <a:t>Πρόβλεψη κινήτρων με την </a:t>
            </a:r>
            <a:r>
              <a:rPr lang="en-US" dirty="0"/>
              <a:t>ANN</a:t>
            </a:r>
          </a:p>
          <a:p>
            <a:pPr fontAlgn="base"/>
            <a:r>
              <a:rPr lang="el-GR" dirty="0"/>
              <a:t>Προσδιορισμός της επιρροής ενός </a:t>
            </a:r>
            <a:r>
              <a:rPr lang="el-GR" dirty="0" err="1"/>
              <a:t>επηρεαστή</a:t>
            </a:r>
            <a:endParaRPr lang="el-GR" dirty="0"/>
          </a:p>
          <a:p>
            <a:pPr fontAlgn="base"/>
            <a:r>
              <a:rPr lang="el-GR" dirty="0"/>
              <a:t>Επισήμανση αναρτήσεων που δεν ακολουθούν τις οδηγίες</a:t>
            </a:r>
          </a:p>
          <a:p>
            <a:pPr fontAlgn="base"/>
            <a:r>
              <a:rPr lang="el-GR" dirty="0"/>
              <a:t>Εξάλειψη ψεύτικων δεσμεύσεων και </a:t>
            </a:r>
            <a:r>
              <a:rPr lang="en-US" dirty="0"/>
              <a:t>spam bots</a:t>
            </a:r>
          </a:p>
        </p:txBody>
      </p:sp>
    </p:spTree>
    <p:extLst>
      <p:ext uri="{BB962C8B-B14F-4D97-AF65-F5344CB8AC3E}">
        <p14:creationId xmlns:p14="http://schemas.microsoft.com/office/powerpoint/2010/main" val="1769780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0304-4E0B-7B41-A6B9-9B5F7640C297}"/>
              </a:ext>
            </a:extLst>
          </p:cNvPr>
          <p:cNvSpPr>
            <a:spLocks noGrp="1"/>
          </p:cNvSpPr>
          <p:nvPr>
            <p:ph type="title"/>
          </p:nvPr>
        </p:nvSpPr>
        <p:spPr/>
        <p:txBody>
          <a:bodyPr/>
          <a:lstStyle/>
          <a:p>
            <a:r>
              <a:rPr lang="en-US" b="1" dirty="0"/>
              <a:t>8. Social Messaging Apps</a:t>
            </a:r>
            <a:endParaRPr lang="en-US" dirty="0"/>
          </a:p>
        </p:txBody>
      </p:sp>
      <p:sp>
        <p:nvSpPr>
          <p:cNvPr id="3" name="Content Placeholder 2">
            <a:extLst>
              <a:ext uri="{FF2B5EF4-FFF2-40B4-BE49-F238E27FC236}">
                <a16:creationId xmlns:a16="http://schemas.microsoft.com/office/drawing/2014/main" id="{364ACFCC-4F95-3343-B2FE-B605C6208A1A}"/>
              </a:ext>
            </a:extLst>
          </p:cNvPr>
          <p:cNvSpPr>
            <a:spLocks noGrp="1"/>
          </p:cNvSpPr>
          <p:nvPr>
            <p:ph idx="1"/>
          </p:nvPr>
        </p:nvSpPr>
        <p:spPr/>
        <p:txBody>
          <a:bodyPr/>
          <a:lstStyle/>
          <a:p>
            <a:r>
              <a:rPr lang="en-US" dirty="0" err="1"/>
              <a:t>Στ</a:t>
            </a:r>
            <a:r>
              <a:rPr lang="en-US" dirty="0"/>
              <a:t>α</a:t>
            </a:r>
            <a:r>
              <a:rPr lang="en-US" dirty="0" err="1"/>
              <a:t>τιστικά</a:t>
            </a:r>
            <a:r>
              <a:rPr lang="en-US" dirty="0"/>
              <a:t> χρήσης </a:t>
            </a:r>
            <a:r>
              <a:rPr lang="el-GR" dirty="0"/>
              <a:t>των </a:t>
            </a:r>
            <a:r>
              <a:rPr lang="en-US" dirty="0"/>
              <a:t>Social Messaging</a:t>
            </a:r>
          </a:p>
        </p:txBody>
      </p:sp>
      <p:pic>
        <p:nvPicPr>
          <p:cNvPr id="4" name="Picture 3">
            <a:extLst>
              <a:ext uri="{FF2B5EF4-FFF2-40B4-BE49-F238E27FC236}">
                <a16:creationId xmlns:a16="http://schemas.microsoft.com/office/drawing/2014/main" id="{205A48E5-26A6-9441-9C27-039C67E15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6800" y="3116044"/>
            <a:ext cx="4978400" cy="3441700"/>
          </a:xfrm>
          <a:prstGeom prst="rect">
            <a:avLst/>
          </a:prstGeom>
        </p:spPr>
      </p:pic>
    </p:spTree>
    <p:extLst>
      <p:ext uri="{BB962C8B-B14F-4D97-AF65-F5344CB8AC3E}">
        <p14:creationId xmlns:p14="http://schemas.microsoft.com/office/powerpoint/2010/main" val="3373531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0304-4E0B-7B41-A6B9-9B5F7640C297}"/>
              </a:ext>
            </a:extLst>
          </p:cNvPr>
          <p:cNvSpPr>
            <a:spLocks noGrp="1"/>
          </p:cNvSpPr>
          <p:nvPr>
            <p:ph type="title"/>
          </p:nvPr>
        </p:nvSpPr>
        <p:spPr/>
        <p:txBody>
          <a:bodyPr/>
          <a:lstStyle/>
          <a:p>
            <a:r>
              <a:rPr lang="en-US" b="1" dirty="0"/>
              <a:t>8. Social Messaging Apps</a:t>
            </a:r>
            <a:endParaRPr lang="en-US" dirty="0"/>
          </a:p>
        </p:txBody>
      </p:sp>
      <p:sp>
        <p:nvSpPr>
          <p:cNvPr id="3" name="Content Placeholder 2">
            <a:extLst>
              <a:ext uri="{FF2B5EF4-FFF2-40B4-BE49-F238E27FC236}">
                <a16:creationId xmlns:a16="http://schemas.microsoft.com/office/drawing/2014/main" id="{364ACFCC-4F95-3343-B2FE-B605C6208A1A}"/>
              </a:ext>
            </a:extLst>
          </p:cNvPr>
          <p:cNvSpPr>
            <a:spLocks noGrp="1"/>
          </p:cNvSpPr>
          <p:nvPr>
            <p:ph idx="1"/>
          </p:nvPr>
        </p:nvSpPr>
        <p:spPr>
          <a:xfrm>
            <a:off x="680321" y="2336872"/>
            <a:ext cx="9613861" cy="4036631"/>
          </a:xfrm>
        </p:spPr>
        <p:txBody>
          <a:bodyPr>
            <a:normAutofit/>
          </a:bodyPr>
          <a:lstStyle/>
          <a:p>
            <a:r>
              <a:rPr lang="en-US" dirty="0" err="1"/>
              <a:t>Στ</a:t>
            </a:r>
            <a:r>
              <a:rPr lang="en-US" dirty="0"/>
              <a:t>α</a:t>
            </a:r>
            <a:r>
              <a:rPr lang="en-US" dirty="0" err="1"/>
              <a:t>τιστικά</a:t>
            </a:r>
            <a:r>
              <a:rPr lang="en-US" dirty="0"/>
              <a:t> χρήσης </a:t>
            </a:r>
            <a:r>
              <a:rPr lang="el-GR" dirty="0"/>
              <a:t>των </a:t>
            </a:r>
            <a:r>
              <a:rPr lang="en-US" dirty="0"/>
              <a:t>Social Messaging</a:t>
            </a:r>
          </a:p>
          <a:p>
            <a:r>
              <a:rPr lang="el-GR" dirty="0"/>
              <a:t>10 δισεκατομμύρια μηνύματα αποστέλλονται μεταξύ ατόμων και επιχειρήσεων στο </a:t>
            </a:r>
            <a:r>
              <a:rPr lang="en-US" dirty="0"/>
              <a:t>Facebook Messenger </a:t>
            </a:r>
            <a:r>
              <a:rPr lang="el-GR" dirty="0"/>
              <a:t>κάθε μήνα</a:t>
            </a:r>
          </a:p>
          <a:p>
            <a:r>
              <a:rPr lang="el-GR" dirty="0"/>
              <a:t>Το </a:t>
            </a:r>
            <a:r>
              <a:rPr lang="en-US" dirty="0"/>
              <a:t>WhatsApp </a:t>
            </a:r>
            <a:r>
              <a:rPr lang="el-GR" dirty="0"/>
              <a:t>έχει 1,6 δισεκατομμύρια ενεργούς χρήστες και 55 δισεκατομμύρια μηνύματα αποστέλλονται μέσω κάθε μέρα</a:t>
            </a:r>
          </a:p>
          <a:p>
            <a:r>
              <a:rPr lang="el-GR" dirty="0"/>
              <a:t>Οι τρεις κορυφαίες εφαρμογές κοινωνικών μηνυμάτων - </a:t>
            </a:r>
            <a:r>
              <a:rPr lang="en-US" dirty="0"/>
              <a:t>WhatsApp, Facebook Messenger </a:t>
            </a:r>
            <a:r>
              <a:rPr lang="el-GR" dirty="0"/>
              <a:t>και </a:t>
            </a:r>
            <a:r>
              <a:rPr lang="en-US" dirty="0"/>
              <a:t>WeChat - </a:t>
            </a:r>
            <a:r>
              <a:rPr lang="el-GR" dirty="0"/>
              <a:t>έχουν περισσότερους συνδυασμένους χρήστες από το </a:t>
            </a:r>
            <a:r>
              <a:rPr lang="en-US" dirty="0"/>
              <a:t>Facebook </a:t>
            </a:r>
            <a:r>
              <a:rPr lang="el-GR" dirty="0"/>
              <a:t>ή το </a:t>
            </a:r>
            <a:r>
              <a:rPr lang="en-US" dirty="0"/>
              <a:t>YouTube</a:t>
            </a:r>
          </a:p>
        </p:txBody>
      </p:sp>
    </p:spTree>
    <p:extLst>
      <p:ext uri="{BB962C8B-B14F-4D97-AF65-F5344CB8AC3E}">
        <p14:creationId xmlns:p14="http://schemas.microsoft.com/office/powerpoint/2010/main" val="425358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0304-4E0B-7B41-A6B9-9B5F7640C297}"/>
              </a:ext>
            </a:extLst>
          </p:cNvPr>
          <p:cNvSpPr>
            <a:spLocks noGrp="1"/>
          </p:cNvSpPr>
          <p:nvPr>
            <p:ph type="title"/>
          </p:nvPr>
        </p:nvSpPr>
        <p:spPr/>
        <p:txBody>
          <a:bodyPr/>
          <a:lstStyle/>
          <a:p>
            <a:r>
              <a:rPr lang="en-US" b="1" dirty="0"/>
              <a:t>8. Social Messaging Apps</a:t>
            </a:r>
            <a:endParaRPr lang="en-US" dirty="0"/>
          </a:p>
        </p:txBody>
      </p:sp>
      <p:sp>
        <p:nvSpPr>
          <p:cNvPr id="3" name="Content Placeholder 2">
            <a:extLst>
              <a:ext uri="{FF2B5EF4-FFF2-40B4-BE49-F238E27FC236}">
                <a16:creationId xmlns:a16="http://schemas.microsoft.com/office/drawing/2014/main" id="{364ACFCC-4F95-3343-B2FE-B605C6208A1A}"/>
              </a:ext>
            </a:extLst>
          </p:cNvPr>
          <p:cNvSpPr>
            <a:spLocks noGrp="1"/>
          </p:cNvSpPr>
          <p:nvPr>
            <p:ph idx="1"/>
          </p:nvPr>
        </p:nvSpPr>
        <p:spPr>
          <a:xfrm>
            <a:off x="680321" y="2336872"/>
            <a:ext cx="9613861" cy="4336883"/>
          </a:xfrm>
        </p:spPr>
        <p:txBody>
          <a:bodyPr>
            <a:normAutofit/>
          </a:bodyPr>
          <a:lstStyle/>
          <a:p>
            <a:r>
              <a:rPr lang="en-US" dirty="0" err="1"/>
              <a:t>Στ</a:t>
            </a:r>
            <a:r>
              <a:rPr lang="en-US" dirty="0"/>
              <a:t>α</a:t>
            </a:r>
            <a:r>
              <a:rPr lang="en-US" dirty="0" err="1"/>
              <a:t>τιστικά</a:t>
            </a:r>
            <a:r>
              <a:rPr lang="en-US" dirty="0"/>
              <a:t> χρήσης </a:t>
            </a:r>
            <a:r>
              <a:rPr lang="el-GR" dirty="0"/>
              <a:t>των </a:t>
            </a:r>
            <a:r>
              <a:rPr lang="en-US" dirty="0"/>
              <a:t>Social Messaging</a:t>
            </a:r>
          </a:p>
          <a:p>
            <a:endParaRPr lang="en-US" dirty="0"/>
          </a:p>
          <a:p>
            <a:r>
              <a:rPr lang="el-GR" dirty="0"/>
              <a:t>Η δημοτικότητα των εφαρμογών κοινωνικών μηνυμάτων κάνει τους ανθρώπους να παραμένουν εκεί. </a:t>
            </a:r>
          </a:p>
          <a:p>
            <a:r>
              <a:rPr lang="el-GR" dirty="0"/>
              <a:t>Άμεση αποστολή μηνυμάτων σε πελάτες, καθώς επιτρέπουν την εξατομίκευση και προσθέτουν αξία στην εμπειρία του χρήστη. </a:t>
            </a:r>
            <a:endParaRPr lang="en-US" dirty="0"/>
          </a:p>
          <a:p>
            <a:r>
              <a:rPr lang="el-GR" dirty="0"/>
              <a:t>Επιπλέον, οι άνθρωποι αναμένουν από τις επιχειρήσεις να έχουν παρουσία σε εφαρμογές ανταλλαγής μηνυμάτων, επειδή είναι ένας άμεσος και εύκολος τρόπος αλληλεπίδρασης μαζί τους.</a:t>
            </a:r>
            <a:endParaRPr lang="en-US" dirty="0"/>
          </a:p>
        </p:txBody>
      </p:sp>
    </p:spTree>
    <p:extLst>
      <p:ext uri="{BB962C8B-B14F-4D97-AF65-F5344CB8AC3E}">
        <p14:creationId xmlns:p14="http://schemas.microsoft.com/office/powerpoint/2010/main" val="3135956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0304-4E0B-7B41-A6B9-9B5F7640C297}"/>
              </a:ext>
            </a:extLst>
          </p:cNvPr>
          <p:cNvSpPr>
            <a:spLocks noGrp="1"/>
          </p:cNvSpPr>
          <p:nvPr>
            <p:ph type="title"/>
          </p:nvPr>
        </p:nvSpPr>
        <p:spPr/>
        <p:txBody>
          <a:bodyPr/>
          <a:lstStyle/>
          <a:p>
            <a:r>
              <a:rPr lang="en-US" b="1" dirty="0"/>
              <a:t>8. Social Messaging Apps</a:t>
            </a:r>
            <a:endParaRPr lang="en-US" dirty="0"/>
          </a:p>
        </p:txBody>
      </p:sp>
      <p:sp>
        <p:nvSpPr>
          <p:cNvPr id="3" name="Content Placeholder 2">
            <a:extLst>
              <a:ext uri="{FF2B5EF4-FFF2-40B4-BE49-F238E27FC236}">
                <a16:creationId xmlns:a16="http://schemas.microsoft.com/office/drawing/2014/main" id="{364ACFCC-4F95-3343-B2FE-B605C6208A1A}"/>
              </a:ext>
            </a:extLst>
          </p:cNvPr>
          <p:cNvSpPr>
            <a:spLocks noGrp="1"/>
          </p:cNvSpPr>
          <p:nvPr>
            <p:ph idx="1"/>
          </p:nvPr>
        </p:nvSpPr>
        <p:spPr>
          <a:xfrm>
            <a:off x="680321" y="2336872"/>
            <a:ext cx="9613861" cy="4336883"/>
          </a:xfrm>
        </p:spPr>
        <p:txBody>
          <a:bodyPr>
            <a:normAutofit/>
          </a:bodyPr>
          <a:lstStyle/>
          <a:p>
            <a:r>
              <a:rPr lang="el-GR" dirty="0"/>
              <a:t>Παράδειγμα</a:t>
            </a:r>
            <a:r>
              <a:rPr lang="en-US" dirty="0"/>
              <a:t> </a:t>
            </a:r>
            <a:r>
              <a:rPr lang="el-GR" dirty="0"/>
              <a:t>των </a:t>
            </a:r>
            <a:r>
              <a:rPr lang="en-US" dirty="0"/>
              <a:t>Social Messaging</a:t>
            </a:r>
          </a:p>
          <a:p>
            <a:endParaRPr lang="en-US" dirty="0"/>
          </a:p>
        </p:txBody>
      </p:sp>
      <p:pic>
        <p:nvPicPr>
          <p:cNvPr id="4" name="Picture 3">
            <a:extLst>
              <a:ext uri="{FF2B5EF4-FFF2-40B4-BE49-F238E27FC236}">
                <a16:creationId xmlns:a16="http://schemas.microsoft.com/office/drawing/2014/main" id="{9A7668D8-0EDC-FE41-B6D6-37C5D3DF00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5419" y="0"/>
            <a:ext cx="3168763" cy="6858000"/>
          </a:xfrm>
          <a:prstGeom prst="rect">
            <a:avLst/>
          </a:prstGeom>
        </p:spPr>
      </p:pic>
    </p:spTree>
    <p:extLst>
      <p:ext uri="{BB962C8B-B14F-4D97-AF65-F5344CB8AC3E}">
        <p14:creationId xmlns:p14="http://schemas.microsoft.com/office/powerpoint/2010/main" val="2711830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0304-4E0B-7B41-A6B9-9B5F7640C297}"/>
              </a:ext>
            </a:extLst>
          </p:cNvPr>
          <p:cNvSpPr>
            <a:spLocks noGrp="1"/>
          </p:cNvSpPr>
          <p:nvPr>
            <p:ph type="title"/>
          </p:nvPr>
        </p:nvSpPr>
        <p:spPr/>
        <p:txBody>
          <a:bodyPr/>
          <a:lstStyle/>
          <a:p>
            <a:r>
              <a:rPr lang="en-US" b="1" dirty="0"/>
              <a:t>8. Social Messaging Apps</a:t>
            </a:r>
            <a:endParaRPr lang="en-US" dirty="0"/>
          </a:p>
        </p:txBody>
      </p:sp>
      <p:sp>
        <p:nvSpPr>
          <p:cNvPr id="3" name="Content Placeholder 2">
            <a:extLst>
              <a:ext uri="{FF2B5EF4-FFF2-40B4-BE49-F238E27FC236}">
                <a16:creationId xmlns:a16="http://schemas.microsoft.com/office/drawing/2014/main" id="{364ACFCC-4F95-3343-B2FE-B605C6208A1A}"/>
              </a:ext>
            </a:extLst>
          </p:cNvPr>
          <p:cNvSpPr>
            <a:spLocks noGrp="1"/>
          </p:cNvSpPr>
          <p:nvPr>
            <p:ph idx="1"/>
          </p:nvPr>
        </p:nvSpPr>
        <p:spPr>
          <a:xfrm>
            <a:off x="680321" y="2336872"/>
            <a:ext cx="9613861" cy="4336883"/>
          </a:xfrm>
        </p:spPr>
        <p:txBody>
          <a:bodyPr>
            <a:normAutofit lnSpcReduction="10000"/>
          </a:bodyPr>
          <a:lstStyle/>
          <a:p>
            <a:r>
              <a:rPr lang="el-GR" dirty="0"/>
              <a:t>Λόγοι υιοθέτησης</a:t>
            </a:r>
            <a:r>
              <a:rPr lang="en-US" dirty="0"/>
              <a:t> </a:t>
            </a:r>
            <a:r>
              <a:rPr lang="el-GR" dirty="0"/>
              <a:t>των </a:t>
            </a:r>
            <a:r>
              <a:rPr lang="en-US" dirty="0"/>
              <a:t>Social Messaging</a:t>
            </a:r>
          </a:p>
          <a:p>
            <a:r>
              <a:rPr lang="el-GR" dirty="0"/>
              <a:t>Οι λόγοι για τους οποίους η επωνυμία σας χρησιμοποιεί εφαρμογές ανταλλαγής μηνυμάτων περιλαμβάνουν:</a:t>
            </a:r>
          </a:p>
          <a:p>
            <a:endParaRPr lang="el-GR" dirty="0"/>
          </a:p>
          <a:p>
            <a:r>
              <a:rPr lang="el-GR" dirty="0" err="1"/>
              <a:t>Καλλιέργηση</a:t>
            </a:r>
            <a:r>
              <a:rPr lang="el-GR" dirty="0"/>
              <a:t> Επαφής</a:t>
            </a:r>
          </a:p>
          <a:p>
            <a:r>
              <a:rPr lang="el-GR" dirty="0"/>
              <a:t>Εξατομικευμένη παράδοση πληροφορίας</a:t>
            </a:r>
          </a:p>
          <a:p>
            <a:r>
              <a:rPr lang="el-GR" dirty="0"/>
              <a:t>Αποδεδειγμένη αύξηση πωλήσεων</a:t>
            </a:r>
          </a:p>
          <a:p>
            <a:r>
              <a:rPr lang="el-GR" dirty="0"/>
              <a:t>Συμμετοχή ατόμων σε εκδηλώσεις</a:t>
            </a:r>
          </a:p>
          <a:p>
            <a:r>
              <a:rPr lang="el-GR" dirty="0"/>
              <a:t>Ανάκτηση πελατών</a:t>
            </a:r>
          </a:p>
          <a:p>
            <a:r>
              <a:rPr lang="el-GR" dirty="0"/>
              <a:t>Παροχή υποστήριξης και βοήθειας</a:t>
            </a:r>
            <a:endParaRPr lang="en-US" dirty="0"/>
          </a:p>
        </p:txBody>
      </p:sp>
    </p:spTree>
    <p:extLst>
      <p:ext uri="{BB962C8B-B14F-4D97-AF65-F5344CB8AC3E}">
        <p14:creationId xmlns:p14="http://schemas.microsoft.com/office/powerpoint/2010/main" val="187717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a:t>
            </a:r>
            <a:r>
              <a:rPr lang="en-US" b="1" dirty="0"/>
              <a:t>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p:txBody>
          <a:bodyPr/>
          <a:lstStyle/>
          <a:p>
            <a:r>
              <a:rPr lang="el-GR" dirty="0"/>
              <a:t>Η οπτική αναζήτηση μπορεί να οδηγήσει την εμπειρία του χρήστη σε ένα εντελώς νέο επίπεδο. </a:t>
            </a:r>
          </a:p>
          <a:p>
            <a:r>
              <a:rPr lang="el-GR" dirty="0"/>
              <a:t>Οι χρήστες μπορούν να ανεβάσουν μια εικόνα για να πραγματοποιήσουν μια αναζήτηση και να λάβουν πιο συγκεκριμένα αποτελέσματα.</a:t>
            </a:r>
            <a:endParaRPr lang="en-US" dirty="0"/>
          </a:p>
          <a:p>
            <a:endParaRPr lang="en-US" dirty="0"/>
          </a:p>
        </p:txBody>
      </p:sp>
      <p:pic>
        <p:nvPicPr>
          <p:cNvPr id="4" name="Picture 3">
            <a:extLst>
              <a:ext uri="{FF2B5EF4-FFF2-40B4-BE49-F238E27FC236}">
                <a16:creationId xmlns:a16="http://schemas.microsoft.com/office/drawing/2014/main" id="{FD38C66E-4CFC-814C-BFB0-566697660B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4457696"/>
            <a:ext cx="3505200" cy="1981200"/>
          </a:xfrm>
          <a:prstGeom prst="rect">
            <a:avLst/>
          </a:prstGeom>
        </p:spPr>
      </p:pic>
    </p:spTree>
    <p:extLst>
      <p:ext uri="{BB962C8B-B14F-4D97-AF65-F5344CB8AC3E}">
        <p14:creationId xmlns:p14="http://schemas.microsoft.com/office/powerpoint/2010/main" val="409749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a:t>
            </a:r>
            <a:r>
              <a:rPr lang="en-US" dirty="0"/>
              <a:t>Pinterest </a:t>
            </a:r>
            <a:r>
              <a:rPr lang="en-US" b="1" dirty="0"/>
              <a:t>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0" y="1982030"/>
            <a:ext cx="9613861" cy="4418769"/>
          </a:xfrm>
        </p:spPr>
        <p:txBody>
          <a:bodyPr/>
          <a:lstStyle/>
          <a:p>
            <a:r>
              <a:rPr lang="el-GR" dirty="0"/>
              <a:t>Α) Φακός </a:t>
            </a:r>
            <a:r>
              <a:rPr lang="en-US" dirty="0"/>
              <a:t>Pinterest</a:t>
            </a:r>
            <a:r>
              <a:rPr lang="el-GR" dirty="0"/>
              <a:t> </a:t>
            </a:r>
            <a:r>
              <a:rPr lang="en-US" dirty="0"/>
              <a:t>(Lens Pinterest) </a:t>
            </a:r>
          </a:p>
          <a:p>
            <a:endParaRPr lang="en-US" dirty="0"/>
          </a:p>
          <a:p>
            <a:r>
              <a:rPr lang="el-GR" dirty="0"/>
              <a:t>Δεν αποτελεί έκπληξη το γεγονός ότι το </a:t>
            </a:r>
            <a:r>
              <a:rPr lang="en-US" dirty="0"/>
              <a:t>Pinterest </a:t>
            </a:r>
            <a:r>
              <a:rPr lang="en-US" dirty="0" err="1"/>
              <a:t>έ</a:t>
            </a:r>
            <a:r>
              <a:rPr lang="el-GR" dirty="0"/>
              <a:t>χει οπτικό συγκρότημα αναζήτησης. </a:t>
            </a:r>
          </a:p>
          <a:p>
            <a:r>
              <a:rPr lang="el-GR" dirty="0"/>
              <a:t>Το </a:t>
            </a:r>
            <a:r>
              <a:rPr lang="en-US" dirty="0"/>
              <a:t>Lens, </a:t>
            </a:r>
            <a:r>
              <a:rPr lang="el-GR" dirty="0"/>
              <a:t>επιτρέπει στους χρήστες να τραβήξουν μια φωτογραφία ενός αντικειμένου για να μάθουν πού να το αγοράσουν στο διαδίκτυο, να αναζητήσουν παρόμοια προϊόντα ή να δουν πίνακες σχετικών αντικειμένων.</a:t>
            </a:r>
            <a:endParaRPr lang="en-US" dirty="0"/>
          </a:p>
        </p:txBody>
      </p:sp>
      <p:pic>
        <p:nvPicPr>
          <p:cNvPr id="5" name="Picture 4">
            <a:extLst>
              <a:ext uri="{FF2B5EF4-FFF2-40B4-BE49-F238E27FC236}">
                <a16:creationId xmlns:a16="http://schemas.microsoft.com/office/drawing/2014/main" id="{B40385A4-ACAB-0448-A21F-22B2F2A5D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3549" y="4749800"/>
            <a:ext cx="3175000" cy="2108200"/>
          </a:xfrm>
          <a:prstGeom prst="rect">
            <a:avLst/>
          </a:prstGeom>
        </p:spPr>
      </p:pic>
    </p:spTree>
    <p:extLst>
      <p:ext uri="{BB962C8B-B14F-4D97-AF65-F5344CB8AC3E}">
        <p14:creationId xmlns:p14="http://schemas.microsoft.com/office/powerpoint/2010/main" val="397425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a:t>
            </a:r>
            <a:r>
              <a:rPr lang="en-US" dirty="0"/>
              <a:t>Pinterest </a:t>
            </a:r>
            <a:r>
              <a:rPr lang="en-US" b="1" dirty="0"/>
              <a:t>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336872"/>
            <a:ext cx="9613861" cy="4418769"/>
          </a:xfrm>
        </p:spPr>
        <p:txBody>
          <a:bodyPr>
            <a:normAutofit fontScale="77500" lnSpcReduction="20000"/>
          </a:bodyPr>
          <a:lstStyle/>
          <a:p>
            <a:r>
              <a:rPr lang="en-US" dirty="0"/>
              <a:t>Pinterest </a:t>
            </a:r>
          </a:p>
          <a:p>
            <a:r>
              <a:rPr lang="el-GR" dirty="0"/>
              <a:t>Το </a:t>
            </a:r>
            <a:r>
              <a:rPr lang="en-US" dirty="0"/>
              <a:t>Pinterest </a:t>
            </a:r>
            <a:r>
              <a:rPr lang="el-GR" dirty="0"/>
              <a:t>συνέχισε να ενημερώνει τη λειτουργικότητά του:</a:t>
            </a:r>
          </a:p>
          <a:p>
            <a:endParaRPr lang="el-GR" dirty="0"/>
          </a:p>
          <a:p>
            <a:r>
              <a:rPr lang="el-GR" dirty="0"/>
              <a:t>Παρουσίασαν το </a:t>
            </a:r>
            <a:r>
              <a:rPr lang="en-US" dirty="0" err="1"/>
              <a:t>Pincodes</a:t>
            </a:r>
            <a:r>
              <a:rPr lang="en-US" dirty="0"/>
              <a:t>, </a:t>
            </a:r>
            <a:r>
              <a:rPr lang="el-GR" dirty="0"/>
              <a:t>μια τεχνολογία τύπου κώδικα </a:t>
            </a:r>
            <a:r>
              <a:rPr lang="en-US" dirty="0"/>
              <a:t>QR </a:t>
            </a:r>
            <a:r>
              <a:rPr lang="el-GR" dirty="0"/>
              <a:t>που επιτρέπει αναζήτηση προτάσεων</a:t>
            </a:r>
            <a:r>
              <a:rPr lang="en-US" dirty="0"/>
              <a:t> </a:t>
            </a:r>
            <a:r>
              <a:rPr lang="el-GR" dirty="0"/>
              <a:t>ανατρέχοντας σε περιοδικά.</a:t>
            </a:r>
          </a:p>
          <a:p>
            <a:r>
              <a:rPr lang="el-GR" dirty="0"/>
              <a:t>Συνεργάστηκαν με επωνυμίες όπως η </a:t>
            </a:r>
            <a:r>
              <a:rPr lang="en-US" dirty="0"/>
              <a:t>Samsung </a:t>
            </a:r>
            <a:r>
              <a:rPr lang="el-GR" dirty="0"/>
              <a:t>για να φέρουν οπτική αναζήτηση στα πιο πρόσφατα </a:t>
            </a:r>
            <a:r>
              <a:rPr lang="en-US" dirty="0"/>
              <a:t>smartphone </a:t>
            </a:r>
            <a:r>
              <a:rPr lang="el-GR" dirty="0"/>
              <a:t>και το </a:t>
            </a:r>
            <a:r>
              <a:rPr lang="en-US" dirty="0"/>
              <a:t>Target </a:t>
            </a:r>
            <a:r>
              <a:rPr lang="el-GR" dirty="0"/>
              <a:t>για να επιτρέψουν στους πελάτες να κάνουν αναζήτηση στον κατάλογό τους χρησιμοποιώντας σχετικά προϊόντα που βλέπουν στον πραγματικό κόσμο.</a:t>
            </a:r>
          </a:p>
          <a:p>
            <a:r>
              <a:rPr lang="el-GR" dirty="0"/>
              <a:t>Έχουν πλήρως αυτοματοποιήσει το </a:t>
            </a:r>
            <a:r>
              <a:rPr lang="en-US" dirty="0"/>
              <a:t>Shop the Look, </a:t>
            </a:r>
            <a:r>
              <a:rPr lang="el-GR" dirty="0"/>
              <a:t>μια λειτουργία που βοηθά τους χρήστες να αγοράζουν προϊόντα από εταιρείες που συνεργάζονται με το </a:t>
            </a:r>
            <a:r>
              <a:rPr lang="en-US" dirty="0"/>
              <a:t>Pinterest, </a:t>
            </a:r>
            <a:r>
              <a:rPr lang="el-GR" dirty="0"/>
              <a:t>ώστε να μπορείτε, για παράδειγμα, να αγοράσετε ένα ζευγάρι τζιν που βλέπετε σε μια εικόνα.</a:t>
            </a:r>
          </a:p>
          <a:p>
            <a:r>
              <a:rPr lang="el-GR" dirty="0"/>
              <a:t>Ξεκίνησαν μια σειρά νέων εργαλείων για να βοηθήσουν τους εμπόρους να πουλήσουν τα προϊόντα τους, συμπεριλαμβανομένων των καταλόγων, τα οποία επιτρέπουν σε οποιονδήποτε να ανεβάζει και να μετατρέπει ολόκληρο το προϊόν του</a:t>
            </a:r>
            <a:endParaRPr lang="en-US" dirty="0"/>
          </a:p>
        </p:txBody>
      </p:sp>
    </p:spTree>
    <p:extLst>
      <p:ext uri="{BB962C8B-B14F-4D97-AF65-F5344CB8AC3E}">
        <p14:creationId xmlns:p14="http://schemas.microsoft.com/office/powerpoint/2010/main" val="325082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r>
              <a:rPr lang="el-GR" dirty="0"/>
              <a:t>Αναγνώριση οπτικών χαρακτήρων: Μετατροπή γραπτού ή εκτυπωμένου κειμένου σε δεδομένα που μπορεί να διαβάσει ένας υπολογιστής.</a:t>
            </a:r>
          </a:p>
          <a:p>
            <a:endParaRPr lang="en-US" dirty="0"/>
          </a:p>
        </p:txBody>
      </p:sp>
      <p:pic>
        <p:nvPicPr>
          <p:cNvPr id="4" name="Picture 3">
            <a:extLst>
              <a:ext uri="{FF2B5EF4-FFF2-40B4-BE49-F238E27FC236}">
                <a16:creationId xmlns:a16="http://schemas.microsoft.com/office/drawing/2014/main" id="{979ED22C-8E4C-D549-82B6-F5CBCF268E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445" y="3340525"/>
            <a:ext cx="9237611" cy="2764247"/>
          </a:xfrm>
          <a:prstGeom prst="rect">
            <a:avLst/>
          </a:prstGeom>
        </p:spPr>
      </p:pic>
    </p:spTree>
    <p:extLst>
      <p:ext uri="{BB962C8B-B14F-4D97-AF65-F5344CB8AC3E}">
        <p14:creationId xmlns:p14="http://schemas.microsoft.com/office/powerpoint/2010/main" val="1912655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a:t>
            </a:r>
            <a:r>
              <a:rPr lang="en-US" b="1" dirty="0"/>
              <a:t>Google Lens 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336872"/>
            <a:ext cx="9613861" cy="4418769"/>
          </a:xfrm>
        </p:spPr>
        <p:txBody>
          <a:bodyPr>
            <a:normAutofit/>
          </a:bodyPr>
          <a:lstStyle/>
          <a:p>
            <a:r>
              <a:rPr lang="en-US" dirty="0"/>
              <a:t>Google Lens</a:t>
            </a:r>
          </a:p>
          <a:p>
            <a:endParaRPr lang="en-US" dirty="0"/>
          </a:p>
          <a:p>
            <a:r>
              <a:rPr lang="el-GR" dirty="0"/>
              <a:t>Το </a:t>
            </a:r>
            <a:r>
              <a:rPr lang="en-US" dirty="0"/>
              <a:t>Google Lens </a:t>
            </a:r>
            <a:r>
              <a:rPr lang="el-GR" dirty="0"/>
              <a:t>είναι μια μηχανή οπτικής αναζήτησης της </a:t>
            </a:r>
            <a:r>
              <a:rPr lang="en-US" dirty="0"/>
              <a:t>Google, </a:t>
            </a:r>
            <a:r>
              <a:rPr lang="el-GR" dirty="0"/>
              <a:t>η οποία αναγνωρίζει αντικείμενα και ορόσημα μέσω μιας εφαρμογής κάμερας. </a:t>
            </a:r>
            <a:endParaRPr lang="en-US" dirty="0"/>
          </a:p>
        </p:txBody>
      </p:sp>
      <p:pic>
        <p:nvPicPr>
          <p:cNvPr id="5" name="Picture 4">
            <a:extLst>
              <a:ext uri="{FF2B5EF4-FFF2-40B4-BE49-F238E27FC236}">
                <a16:creationId xmlns:a16="http://schemas.microsoft.com/office/drawing/2014/main" id="{D69C0AD2-07C9-8747-8187-52BAD63ACD53}"/>
              </a:ext>
            </a:extLst>
          </p:cNvPr>
          <p:cNvPicPr>
            <a:picLocks noChangeAspect="1"/>
          </p:cNvPicPr>
          <p:nvPr/>
        </p:nvPicPr>
        <p:blipFill>
          <a:blip r:embed="rId2"/>
          <a:stretch>
            <a:fillRect/>
          </a:stretch>
        </p:blipFill>
        <p:spPr>
          <a:xfrm>
            <a:off x="4029074" y="4164011"/>
            <a:ext cx="3929063" cy="2480047"/>
          </a:xfrm>
          <a:prstGeom prst="rect">
            <a:avLst/>
          </a:prstGeom>
        </p:spPr>
      </p:pic>
    </p:spTree>
    <p:extLst>
      <p:ext uri="{BB962C8B-B14F-4D97-AF65-F5344CB8AC3E}">
        <p14:creationId xmlns:p14="http://schemas.microsoft.com/office/powerpoint/2010/main" val="1097150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a:t>
            </a:r>
            <a:r>
              <a:rPr lang="en-US" b="1" dirty="0"/>
              <a:t>Google Lens 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336872"/>
            <a:ext cx="9613861" cy="4418769"/>
          </a:xfrm>
        </p:spPr>
        <p:txBody>
          <a:bodyPr>
            <a:normAutofit/>
          </a:bodyPr>
          <a:lstStyle/>
          <a:p>
            <a:r>
              <a:rPr lang="en-US" dirty="0"/>
              <a:t>Android α</a:t>
            </a:r>
            <a:r>
              <a:rPr lang="en-US" dirty="0" err="1"/>
              <a:t>υτόνομη</a:t>
            </a:r>
            <a:r>
              <a:rPr lang="en-US" dirty="0"/>
              <a:t> </a:t>
            </a:r>
            <a:r>
              <a:rPr lang="en-US" dirty="0" err="1"/>
              <a:t>εφ</a:t>
            </a:r>
            <a:r>
              <a:rPr lang="en-US" dirty="0"/>
              <a:t>α</a:t>
            </a:r>
            <a:r>
              <a:rPr lang="en-US" dirty="0" err="1"/>
              <a:t>ρμογή</a:t>
            </a:r>
            <a:r>
              <a:rPr lang="en-US" dirty="0"/>
              <a:t> </a:t>
            </a:r>
          </a:p>
          <a:p>
            <a:r>
              <a:rPr lang="en-US" dirty="0"/>
              <a:t>iOS </a:t>
            </a:r>
            <a:r>
              <a:rPr lang="en-US" dirty="0" err="1"/>
              <a:t>ενσωμ</a:t>
            </a:r>
            <a:r>
              <a:rPr lang="en-US" dirty="0"/>
              <a:t>α</a:t>
            </a:r>
            <a:r>
              <a:rPr lang="en-US" dirty="0" err="1"/>
              <a:t>τωμένη</a:t>
            </a:r>
            <a:r>
              <a:rPr lang="en-US" dirty="0"/>
              <a:t> </a:t>
            </a:r>
            <a:r>
              <a:rPr lang="en-US" dirty="0" err="1"/>
              <a:t>εφ</a:t>
            </a:r>
            <a:r>
              <a:rPr lang="en-US" dirty="0"/>
              <a:t>α</a:t>
            </a:r>
            <a:r>
              <a:rPr lang="en-US" dirty="0" err="1"/>
              <a:t>ρμογή</a:t>
            </a:r>
            <a:endParaRPr lang="en-US" dirty="0"/>
          </a:p>
        </p:txBody>
      </p:sp>
      <p:pic>
        <p:nvPicPr>
          <p:cNvPr id="6" name="Picture 5">
            <a:extLst>
              <a:ext uri="{FF2B5EF4-FFF2-40B4-BE49-F238E27FC236}">
                <a16:creationId xmlns:a16="http://schemas.microsoft.com/office/drawing/2014/main" id="{84E9C834-0F7F-D64D-8A92-D7EF6C1051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8312" y="3429000"/>
            <a:ext cx="3251200" cy="2971800"/>
          </a:xfrm>
          <a:prstGeom prst="rect">
            <a:avLst/>
          </a:prstGeom>
        </p:spPr>
      </p:pic>
      <p:pic>
        <p:nvPicPr>
          <p:cNvPr id="7" name="Picture 6">
            <a:extLst>
              <a:ext uri="{FF2B5EF4-FFF2-40B4-BE49-F238E27FC236}">
                <a16:creationId xmlns:a16="http://schemas.microsoft.com/office/drawing/2014/main" id="{93665B95-5A50-AD46-95A6-6921E0699C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5438" y="3960813"/>
            <a:ext cx="1422400" cy="1422400"/>
          </a:xfrm>
          <a:prstGeom prst="rect">
            <a:avLst/>
          </a:prstGeom>
        </p:spPr>
      </p:pic>
    </p:spTree>
    <p:extLst>
      <p:ext uri="{BB962C8B-B14F-4D97-AF65-F5344CB8AC3E}">
        <p14:creationId xmlns:p14="http://schemas.microsoft.com/office/powerpoint/2010/main" val="701317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a:t>
            </a:r>
            <a:r>
              <a:rPr lang="en-US" b="1" dirty="0"/>
              <a:t>Google Lens 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336872"/>
            <a:ext cx="9613861" cy="4418769"/>
          </a:xfrm>
        </p:spPr>
        <p:txBody>
          <a:bodyPr>
            <a:normAutofit/>
          </a:bodyPr>
          <a:lstStyle/>
          <a:p>
            <a:r>
              <a:rPr lang="en-US" dirty="0"/>
              <a:t>Android </a:t>
            </a:r>
          </a:p>
          <a:p>
            <a:r>
              <a:rPr lang="en-US" dirty="0"/>
              <a:t>iOS</a:t>
            </a:r>
          </a:p>
        </p:txBody>
      </p:sp>
      <p:pic>
        <p:nvPicPr>
          <p:cNvPr id="5" name="Picture 4">
            <a:extLst>
              <a:ext uri="{FF2B5EF4-FFF2-40B4-BE49-F238E27FC236}">
                <a16:creationId xmlns:a16="http://schemas.microsoft.com/office/drawing/2014/main" id="{0CB2D3AC-C8FD-304F-895E-65EA62E91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9218" y="0"/>
            <a:ext cx="3168763" cy="6858000"/>
          </a:xfrm>
          <a:prstGeom prst="rect">
            <a:avLst/>
          </a:prstGeom>
        </p:spPr>
      </p:pic>
    </p:spTree>
    <p:extLst>
      <p:ext uri="{BB962C8B-B14F-4D97-AF65-F5344CB8AC3E}">
        <p14:creationId xmlns:p14="http://schemas.microsoft.com/office/powerpoint/2010/main" val="2347128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Ανεύρεση</a:t>
            </a:r>
            <a:r>
              <a:rPr lang="en-US" b="1" dirty="0"/>
              <a:t> </a:t>
            </a:r>
            <a:r>
              <a:rPr lang="el-GR" b="1" dirty="0"/>
              <a:t>στο </a:t>
            </a:r>
            <a:r>
              <a:rPr lang="en-US" b="1" dirty="0"/>
              <a:t>Google Lens 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336872"/>
            <a:ext cx="9613861" cy="4418769"/>
          </a:xfrm>
        </p:spPr>
        <p:txBody>
          <a:bodyPr>
            <a:normAutofit fontScale="92500" lnSpcReduction="20000"/>
          </a:bodyPr>
          <a:lstStyle/>
          <a:p>
            <a:r>
              <a:rPr lang="el-GR" b="1" dirty="0"/>
              <a:t>Είδη ένδυσης και οικιακά είδη:</a:t>
            </a:r>
            <a:r>
              <a:rPr lang="el-GR" dirty="0"/>
              <a:t> Βρείτε παρόμοια προϊόντα και πού να τα αγοράσετε.</a:t>
            </a:r>
          </a:p>
          <a:p>
            <a:r>
              <a:rPr lang="el-GR" b="1" dirty="0"/>
              <a:t>Γραμμικοί κώδικες: </a:t>
            </a:r>
            <a:r>
              <a:rPr lang="el-GR" dirty="0"/>
              <a:t>Χρησιμοποιήστε έναν γραμμικό κώδικα για να βρείτε πληροφορίες σχετικά με ένα προϊόν, όπως πού να το αγοράσετε.</a:t>
            </a:r>
          </a:p>
          <a:p>
            <a:r>
              <a:rPr lang="el-GR" b="1" dirty="0"/>
              <a:t>Επαγγελματική κάρτα: </a:t>
            </a:r>
            <a:r>
              <a:rPr lang="el-GR" dirty="0"/>
              <a:t>Αποθηκεύστε τον αριθμό τηλεφώνου ή τη διεύθυνση σε μια επαφή.</a:t>
            </a:r>
          </a:p>
          <a:p>
            <a:r>
              <a:rPr lang="el-GR" b="1" dirty="0"/>
              <a:t>Βιβλίο:</a:t>
            </a:r>
            <a:r>
              <a:rPr lang="el-GR" dirty="0"/>
              <a:t> Λάβετε μια περίληψη και διαβάστε κριτικές.</a:t>
            </a:r>
          </a:p>
          <a:p>
            <a:r>
              <a:rPr lang="el-GR" b="1" dirty="0"/>
              <a:t>Φυλλάδιο εκδηλώσεων ή πινακίδα</a:t>
            </a:r>
            <a:r>
              <a:rPr lang="el-GR" dirty="0"/>
              <a:t>: Προσθέστε το συμβάν στο ημερολόγιό σας.</a:t>
            </a:r>
          </a:p>
          <a:p>
            <a:r>
              <a:rPr lang="el-GR" b="1" dirty="0"/>
              <a:t>Ορόσημο ή κτίριο</a:t>
            </a:r>
            <a:r>
              <a:rPr lang="el-GR" dirty="0"/>
              <a:t>: Δείτε ιστορικά γεγονότα, ώρες λειτουργίας και άλλα.</a:t>
            </a:r>
          </a:p>
          <a:p>
            <a:r>
              <a:rPr lang="el-GR" b="1" dirty="0"/>
              <a:t>Ζωγραφική σε μουσείο</a:t>
            </a:r>
            <a:r>
              <a:rPr lang="el-GR" dirty="0"/>
              <a:t>: Διαβάστε για τον καλλιτέχνη και μάθετε περισσότερα.</a:t>
            </a:r>
          </a:p>
          <a:p>
            <a:r>
              <a:rPr lang="el-GR" b="1" dirty="0"/>
              <a:t>Φυτό ή ζώο:</a:t>
            </a:r>
            <a:r>
              <a:rPr lang="el-GR" dirty="0"/>
              <a:t> Μάθετε για είδη και φυλές.</a:t>
            </a:r>
            <a:endParaRPr lang="en-US" dirty="0"/>
          </a:p>
        </p:txBody>
      </p:sp>
    </p:spTree>
    <p:extLst>
      <p:ext uri="{BB962C8B-B14F-4D97-AF65-F5344CB8AC3E}">
        <p14:creationId xmlns:p14="http://schemas.microsoft.com/office/powerpoint/2010/main" val="3362330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9. Γιατί </a:t>
            </a:r>
            <a:r>
              <a:rPr lang="en-US" b="1" dirty="0"/>
              <a:t>Visual Search</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000250"/>
            <a:ext cx="9613861" cy="4755391"/>
          </a:xfrm>
        </p:spPr>
        <p:txBody>
          <a:bodyPr>
            <a:normAutofit lnSpcReduction="10000"/>
          </a:bodyPr>
          <a:lstStyle/>
          <a:p>
            <a:pPr fontAlgn="base"/>
            <a:r>
              <a:rPr lang="el-GR" dirty="0"/>
              <a:t>Το 62% των </a:t>
            </a:r>
            <a:r>
              <a:rPr lang="en-US" dirty="0"/>
              <a:t>Millennials </a:t>
            </a:r>
            <a:r>
              <a:rPr lang="el-GR" dirty="0"/>
              <a:t>ενδιαφέρονται περισσότερο για οπτικές δυνατότητες αναζήτησης από οποιαδήποτε άλλη νέα τεχνολογία</a:t>
            </a:r>
          </a:p>
          <a:p>
            <a:pPr fontAlgn="base"/>
            <a:endParaRPr lang="el-GR" dirty="0"/>
          </a:p>
          <a:p>
            <a:pPr fontAlgn="base"/>
            <a:r>
              <a:rPr lang="el-GR" dirty="0"/>
              <a:t>Οι εικόνες αποτελούν το 19% των ερωτημάτων αναζήτησης στο </a:t>
            </a:r>
            <a:r>
              <a:rPr lang="en-US" dirty="0"/>
              <a:t>Google</a:t>
            </a:r>
          </a:p>
          <a:p>
            <a:pPr fontAlgn="base"/>
            <a:endParaRPr lang="el-GR" dirty="0"/>
          </a:p>
          <a:p>
            <a:pPr fontAlgn="base"/>
            <a:r>
              <a:rPr lang="el-GR" dirty="0"/>
              <a:t>Υπάρχουν πάνω από 600 εκατομμύρια οπτικές αναζητήσεις στο </a:t>
            </a:r>
            <a:r>
              <a:rPr lang="en-US" dirty="0"/>
              <a:t>Pinterest </a:t>
            </a:r>
            <a:r>
              <a:rPr lang="el-GR" dirty="0"/>
              <a:t>κάθε μήνα</a:t>
            </a:r>
          </a:p>
          <a:p>
            <a:pPr fontAlgn="base"/>
            <a:endParaRPr lang="el-GR" dirty="0"/>
          </a:p>
          <a:p>
            <a:pPr fontAlgn="base"/>
            <a:r>
              <a:rPr lang="el-GR" dirty="0"/>
              <a:t>Οι έμποροι μπορούν να αποκτήσουν το πλεονέκτημα των ανταγωνιστών, μεταβαίνοντας στην τάση της οπτικής αναζήτησης το 2020 για να προσελκύσουν πελάτες και να τους εξυπηρετήσουν το τέλειο προϊόν.</a:t>
            </a:r>
            <a:endParaRPr lang="en-US" dirty="0"/>
          </a:p>
        </p:txBody>
      </p:sp>
    </p:spTree>
    <p:extLst>
      <p:ext uri="{BB962C8B-B14F-4D97-AF65-F5344CB8AC3E}">
        <p14:creationId xmlns:p14="http://schemas.microsoft.com/office/powerpoint/2010/main" val="1889400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10. </a:t>
            </a:r>
            <a:r>
              <a:rPr lang="en-US" b="1" dirty="0"/>
              <a:t>Micro-Moments</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000250"/>
            <a:ext cx="9613861" cy="4755391"/>
          </a:xfrm>
        </p:spPr>
        <p:txBody>
          <a:bodyPr>
            <a:normAutofit/>
          </a:bodyPr>
          <a:lstStyle/>
          <a:p>
            <a:pPr fontAlgn="base"/>
            <a:r>
              <a:rPr lang="el-GR" dirty="0"/>
              <a:t>Μια μικρο-στιγμή είναι «Μια στιγμή πλούσια σε πρόθεση όταν ένα άτομο στρέφεται σε μια συσκευή για να ενεργήσει σε μια ανάγκη - να γνωρίζει, να πάει, να κάνει ή να αγοράζει»</a:t>
            </a:r>
            <a:endParaRPr lang="en-US" dirty="0"/>
          </a:p>
        </p:txBody>
      </p:sp>
      <p:pic>
        <p:nvPicPr>
          <p:cNvPr id="4" name="Picture 3">
            <a:extLst>
              <a:ext uri="{FF2B5EF4-FFF2-40B4-BE49-F238E27FC236}">
                <a16:creationId xmlns:a16="http://schemas.microsoft.com/office/drawing/2014/main" id="{2831B79D-4588-594C-8203-2F9508860A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4100" y="3288541"/>
            <a:ext cx="5003800" cy="3467100"/>
          </a:xfrm>
          <a:prstGeom prst="rect">
            <a:avLst/>
          </a:prstGeom>
        </p:spPr>
      </p:pic>
    </p:spTree>
    <p:extLst>
      <p:ext uri="{BB962C8B-B14F-4D97-AF65-F5344CB8AC3E}">
        <p14:creationId xmlns:p14="http://schemas.microsoft.com/office/powerpoint/2010/main" val="82301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10. </a:t>
            </a:r>
            <a:r>
              <a:rPr lang="en-US" b="1" dirty="0"/>
              <a:t>Micro-Moments</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000250"/>
            <a:ext cx="9613861" cy="4755391"/>
          </a:xfrm>
        </p:spPr>
        <p:txBody>
          <a:bodyPr>
            <a:normAutofit/>
          </a:bodyPr>
          <a:lstStyle/>
          <a:p>
            <a:pPr fontAlgn="base"/>
            <a:r>
              <a:rPr lang="el-GR" dirty="0"/>
              <a:t>Η αυξανόμενη δημοτικότητα των μικρο-στιγμών σημαίνει ότι οι έμποροι πρέπει να επανεξετάσουν τη γραμμική διοχέτευσης μάρκετινγκ που ακολουθεί μια καθορισμένη πορεία: ευαισθητοποίηση, σκέψη και απόφαση.</a:t>
            </a:r>
          </a:p>
          <a:p>
            <a:pPr fontAlgn="base"/>
            <a:endParaRPr lang="el-GR" dirty="0"/>
          </a:p>
          <a:p>
            <a:pPr fontAlgn="base"/>
            <a:r>
              <a:rPr lang="el-GR" dirty="0"/>
              <a:t>Το 2020 και στο μέλλον, το ταξίδι των πελατών θα είναι πιο δυναμικό και απρόβλεπτο, καθώς πρέπει να ανταποκριθεί στις ταχείες αλλαγές στις επιθυμίες των καταναλωτών. </a:t>
            </a:r>
          </a:p>
          <a:p>
            <a:pPr fontAlgn="base"/>
            <a:r>
              <a:rPr lang="el-GR" dirty="0"/>
              <a:t>Σε τελική ανάλυση, στην εποχή της κινητής τηλεφωνίας, οι άνθρωποι έχουν συνηθίσει στην άμεση ικανοποίηση. Εάν σκέφτονται ή μιλούν για κάτι, θέλουν να μάθουν περισσότερα, να δουν περισσότερα και να αγοράσουν περισσότερα από αυτά με μερικά μόνο κλικ ενός κουμπιού.</a:t>
            </a:r>
            <a:endParaRPr lang="en-US" dirty="0"/>
          </a:p>
        </p:txBody>
      </p:sp>
    </p:spTree>
    <p:extLst>
      <p:ext uri="{BB962C8B-B14F-4D97-AF65-F5344CB8AC3E}">
        <p14:creationId xmlns:p14="http://schemas.microsoft.com/office/powerpoint/2010/main" val="3160116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11. </a:t>
            </a:r>
            <a:r>
              <a:rPr lang="en-US" b="1" dirty="0"/>
              <a:t>Voice Search &amp; Smart Speakers</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000250"/>
            <a:ext cx="9613861" cy="4755391"/>
          </a:xfrm>
        </p:spPr>
        <p:txBody>
          <a:bodyPr>
            <a:normAutofit/>
          </a:bodyPr>
          <a:lstStyle/>
          <a:p>
            <a:pPr fontAlgn="base"/>
            <a:r>
              <a:rPr lang="el-GR" dirty="0"/>
              <a:t>Η αυξανόμενη χρήση της φωνητικής αναζήτησης κατέστησε σημαντικό για τις εταιρείες να επανεξετάσουν τις στρατηγικές ψηφιακού μάρκετινγκ το 2020. </a:t>
            </a:r>
          </a:p>
        </p:txBody>
      </p:sp>
      <p:pic>
        <p:nvPicPr>
          <p:cNvPr id="4" name="Picture 3">
            <a:extLst>
              <a:ext uri="{FF2B5EF4-FFF2-40B4-BE49-F238E27FC236}">
                <a16:creationId xmlns:a16="http://schemas.microsoft.com/office/drawing/2014/main" id="{70838A21-8ED1-4F45-9EE6-E09E14B5F37D}"/>
              </a:ext>
            </a:extLst>
          </p:cNvPr>
          <p:cNvPicPr>
            <a:picLocks noChangeAspect="1"/>
          </p:cNvPicPr>
          <p:nvPr/>
        </p:nvPicPr>
        <p:blipFill>
          <a:blip r:embed="rId2"/>
          <a:stretch>
            <a:fillRect/>
          </a:stretch>
        </p:blipFill>
        <p:spPr>
          <a:xfrm>
            <a:off x="4148988" y="4052887"/>
            <a:ext cx="4116161" cy="2305050"/>
          </a:xfrm>
          <a:prstGeom prst="rect">
            <a:avLst/>
          </a:prstGeom>
        </p:spPr>
      </p:pic>
    </p:spTree>
    <p:extLst>
      <p:ext uri="{BB962C8B-B14F-4D97-AF65-F5344CB8AC3E}">
        <p14:creationId xmlns:p14="http://schemas.microsoft.com/office/powerpoint/2010/main" val="1974218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9C4-5A65-7544-9834-8665954CD4E7}"/>
              </a:ext>
            </a:extLst>
          </p:cNvPr>
          <p:cNvSpPr>
            <a:spLocks noGrp="1"/>
          </p:cNvSpPr>
          <p:nvPr>
            <p:ph type="title"/>
          </p:nvPr>
        </p:nvSpPr>
        <p:spPr/>
        <p:txBody>
          <a:bodyPr/>
          <a:lstStyle/>
          <a:p>
            <a:r>
              <a:rPr lang="el-GR" b="1" dirty="0"/>
              <a:t>11. </a:t>
            </a:r>
            <a:r>
              <a:rPr lang="en-US" b="1" dirty="0"/>
              <a:t>Voice Search &amp; Smart Speakers</a:t>
            </a:r>
            <a:endParaRPr lang="en-US" dirty="0"/>
          </a:p>
        </p:txBody>
      </p:sp>
      <p:sp>
        <p:nvSpPr>
          <p:cNvPr id="3" name="Content Placeholder 2">
            <a:extLst>
              <a:ext uri="{FF2B5EF4-FFF2-40B4-BE49-F238E27FC236}">
                <a16:creationId xmlns:a16="http://schemas.microsoft.com/office/drawing/2014/main" id="{7ED1E099-9A2A-BC4E-81D3-F0BFAE25D952}"/>
              </a:ext>
            </a:extLst>
          </p:cNvPr>
          <p:cNvSpPr>
            <a:spLocks noGrp="1"/>
          </p:cNvSpPr>
          <p:nvPr>
            <p:ph idx="1"/>
          </p:nvPr>
        </p:nvSpPr>
        <p:spPr>
          <a:xfrm>
            <a:off x="680321" y="2000250"/>
            <a:ext cx="9613861" cy="4755391"/>
          </a:xfrm>
        </p:spPr>
        <p:txBody>
          <a:bodyPr>
            <a:normAutofit fontScale="92500"/>
          </a:bodyPr>
          <a:lstStyle/>
          <a:p>
            <a:pPr fontAlgn="base"/>
            <a:endParaRPr lang="el-GR" dirty="0"/>
          </a:p>
          <a:p>
            <a:pPr fontAlgn="base"/>
            <a:r>
              <a:rPr lang="el-GR" dirty="0"/>
              <a:t>Το 50% όλων των αναζητήσεων πραγματοποιούνται μέσω φωνής έως το 2020</a:t>
            </a:r>
          </a:p>
          <a:p>
            <a:pPr fontAlgn="base"/>
            <a:r>
              <a:rPr lang="el-GR" dirty="0"/>
              <a:t>Το 55% όλων των αμερικανικών σπιτιών θα διαθέτουν έξυπνο ηχείο έως το 2022</a:t>
            </a:r>
          </a:p>
          <a:p>
            <a:pPr fontAlgn="base"/>
            <a:r>
              <a:rPr lang="el-GR" dirty="0"/>
              <a:t>Το 72% των ατόμων που διαθέτουν ηχεία με φωνή ομολογούν ότι οι συσκευές τους χρησιμοποιούνται ως μέρος των καθημερινών τους </a:t>
            </a:r>
            <a:r>
              <a:rPr lang="el-GR" dirty="0" err="1"/>
              <a:t>ρουτίνων</a:t>
            </a:r>
            <a:endParaRPr lang="el-GR" dirty="0"/>
          </a:p>
          <a:p>
            <a:pPr fontAlgn="base"/>
            <a:r>
              <a:rPr lang="el-GR" dirty="0"/>
              <a:t>Οι φωνητικές αγορές αναμένεται να φτάσουν τα 40 δισεκατομμύρια δολάρια το 2022, από 2 δισεκατομμύρια δολάρια σήμερα</a:t>
            </a:r>
          </a:p>
          <a:p>
            <a:pPr fontAlgn="base"/>
            <a:r>
              <a:rPr lang="el-GR" dirty="0"/>
              <a:t>Οι παγκόσμιες αποστολές έξυπνων ηχείων σχεδόν τριπλασιάστηκαν μεταξύ του πρώτου τριμήνου του 2018 και του 2ου τριμήνου του 2019, από 9,36 εκατομμύρια μονάδες σε 26,1 εκατομμύρια μονάδες</a:t>
            </a:r>
          </a:p>
        </p:txBody>
      </p:sp>
    </p:spTree>
    <p:extLst>
      <p:ext uri="{BB962C8B-B14F-4D97-AF65-F5344CB8AC3E}">
        <p14:creationId xmlns:p14="http://schemas.microsoft.com/office/powerpoint/2010/main" val="360544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endParaRPr lang="en-US" dirty="0"/>
          </a:p>
          <a:p>
            <a:r>
              <a:rPr lang="el-GR" dirty="0"/>
              <a:t>Αναγνώριση ομιλίας: Μετατροπή προφορικών λέξεων σε δεδομένα που μπορεί να κατανοήσει ένας υπολογιστής. Αυτή είναι η τεχνολογία που χρησιμοποιείτε απ</a:t>
            </a:r>
            <a:r>
              <a:rPr lang="en-US" dirty="0" err="1"/>
              <a:t>ό</a:t>
            </a:r>
            <a:r>
              <a:rPr lang="el-GR" dirty="0"/>
              <a:t> </a:t>
            </a:r>
            <a:r>
              <a:rPr lang="en-US" dirty="0"/>
              <a:t>Siri, Cortana, Echo </a:t>
            </a:r>
            <a:r>
              <a:rPr lang="el-GR" dirty="0"/>
              <a:t>ή </a:t>
            </a:r>
            <a:r>
              <a:rPr lang="en-US" dirty="0"/>
              <a:t>Google Voice.</a:t>
            </a:r>
            <a:endParaRPr lang="el-GR" dirty="0"/>
          </a:p>
          <a:p>
            <a:endParaRPr lang="el-GR" dirty="0"/>
          </a:p>
        </p:txBody>
      </p:sp>
      <p:pic>
        <p:nvPicPr>
          <p:cNvPr id="5" name="Picture 4">
            <a:extLst>
              <a:ext uri="{FF2B5EF4-FFF2-40B4-BE49-F238E27FC236}">
                <a16:creationId xmlns:a16="http://schemas.microsoft.com/office/drawing/2014/main" id="{09974A73-F014-BC4D-861B-EBCF9E77D75A}"/>
              </a:ext>
            </a:extLst>
          </p:cNvPr>
          <p:cNvPicPr>
            <a:picLocks noChangeAspect="1"/>
          </p:cNvPicPr>
          <p:nvPr/>
        </p:nvPicPr>
        <p:blipFill>
          <a:blip r:embed="rId3"/>
          <a:stretch>
            <a:fillRect/>
          </a:stretch>
        </p:blipFill>
        <p:spPr>
          <a:xfrm>
            <a:off x="2970807" y="3936344"/>
            <a:ext cx="5032888" cy="2818417"/>
          </a:xfrm>
          <a:prstGeom prst="rect">
            <a:avLst/>
          </a:prstGeom>
        </p:spPr>
      </p:pic>
    </p:spTree>
    <p:extLst>
      <p:ext uri="{BB962C8B-B14F-4D97-AF65-F5344CB8AC3E}">
        <p14:creationId xmlns:p14="http://schemas.microsoft.com/office/powerpoint/2010/main" val="330758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r>
              <a:rPr lang="el-GR" dirty="0"/>
              <a:t>Μηχανική μετάφραση: Μετάφραση κειμένου από τη μία γλώσσα στην άλλη. Αυτή είναι η τεχνολογία στην οποία βασίζονται εφαρμογές μετάφρασης όπως η </a:t>
            </a:r>
            <a:r>
              <a:rPr lang="en-US" dirty="0"/>
              <a:t>Google Translate</a:t>
            </a:r>
            <a:r>
              <a:rPr lang="el-GR" dirty="0"/>
              <a:t>.</a:t>
            </a:r>
            <a:endParaRPr lang="en-US" dirty="0"/>
          </a:p>
        </p:txBody>
      </p:sp>
      <p:pic>
        <p:nvPicPr>
          <p:cNvPr id="4" name="Picture 3">
            <a:extLst>
              <a:ext uri="{FF2B5EF4-FFF2-40B4-BE49-F238E27FC236}">
                <a16:creationId xmlns:a16="http://schemas.microsoft.com/office/drawing/2014/main" id="{16FC4061-28CF-7A4D-A82A-96690A427B2C}"/>
              </a:ext>
            </a:extLst>
          </p:cNvPr>
          <p:cNvPicPr>
            <a:picLocks noChangeAspect="1"/>
          </p:cNvPicPr>
          <p:nvPr/>
        </p:nvPicPr>
        <p:blipFill>
          <a:blip r:embed="rId3"/>
          <a:stretch>
            <a:fillRect/>
          </a:stretch>
        </p:blipFill>
        <p:spPr>
          <a:xfrm>
            <a:off x="3515647" y="3224770"/>
            <a:ext cx="4256754" cy="3529991"/>
          </a:xfrm>
          <a:prstGeom prst="rect">
            <a:avLst/>
          </a:prstGeom>
        </p:spPr>
      </p:pic>
    </p:spTree>
    <p:extLst>
      <p:ext uri="{BB962C8B-B14F-4D97-AF65-F5344CB8AC3E}">
        <p14:creationId xmlns:p14="http://schemas.microsoft.com/office/powerpoint/2010/main" val="10492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r>
              <a:rPr lang="el-GR" dirty="0"/>
              <a:t>Ανάλυση συναισθημάτων: Εξαγωγή δεδομένων από θέματα που συζητούνται (συχνά "μεγάλο κείμενο") και αξιολόγηση του εάν αυτά τα δεδομένα είναι αρνητικά ή θετικά (ή αν μπορούν να ανιχνεύσουν κάτι άλλο).</a:t>
            </a:r>
            <a:endParaRPr lang="en-US" dirty="0"/>
          </a:p>
        </p:txBody>
      </p:sp>
      <p:pic>
        <p:nvPicPr>
          <p:cNvPr id="4" name="Picture 3">
            <a:extLst>
              <a:ext uri="{FF2B5EF4-FFF2-40B4-BE49-F238E27FC236}">
                <a16:creationId xmlns:a16="http://schemas.microsoft.com/office/drawing/2014/main" id="{C2F51615-7597-3540-AA93-BE148982E75F}"/>
              </a:ext>
            </a:extLst>
          </p:cNvPr>
          <p:cNvPicPr>
            <a:picLocks noChangeAspect="1"/>
          </p:cNvPicPr>
          <p:nvPr/>
        </p:nvPicPr>
        <p:blipFill>
          <a:blip r:embed="rId3"/>
          <a:stretch>
            <a:fillRect/>
          </a:stretch>
        </p:blipFill>
        <p:spPr>
          <a:xfrm>
            <a:off x="1897818" y="3822495"/>
            <a:ext cx="3641386" cy="2282277"/>
          </a:xfrm>
          <a:prstGeom prst="rect">
            <a:avLst/>
          </a:prstGeom>
        </p:spPr>
      </p:pic>
      <p:pic>
        <p:nvPicPr>
          <p:cNvPr id="5" name="Picture 4">
            <a:extLst>
              <a:ext uri="{FF2B5EF4-FFF2-40B4-BE49-F238E27FC236}">
                <a16:creationId xmlns:a16="http://schemas.microsoft.com/office/drawing/2014/main" id="{B030905B-490F-174A-A1EB-C849249EF47D}"/>
              </a:ext>
            </a:extLst>
          </p:cNvPr>
          <p:cNvPicPr>
            <a:picLocks noChangeAspect="1"/>
          </p:cNvPicPr>
          <p:nvPr/>
        </p:nvPicPr>
        <p:blipFill>
          <a:blip r:embed="rId4"/>
          <a:stretch>
            <a:fillRect/>
          </a:stretch>
        </p:blipFill>
        <p:spPr>
          <a:xfrm>
            <a:off x="6096000" y="3822495"/>
            <a:ext cx="5112298" cy="2282276"/>
          </a:xfrm>
          <a:prstGeom prst="rect">
            <a:avLst/>
          </a:prstGeom>
        </p:spPr>
      </p:pic>
    </p:spTree>
    <p:extLst>
      <p:ext uri="{BB962C8B-B14F-4D97-AF65-F5344CB8AC3E}">
        <p14:creationId xmlns:p14="http://schemas.microsoft.com/office/powerpoint/2010/main" val="372657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r>
              <a:rPr lang="el-GR" dirty="0"/>
              <a:t>Σημασιολογική αναζήτηση: Συνδέεται στενά με την αναγνώριση ομιλίας, και επιτρέπει την υποβολή ερωτήσεων σε μία εφαρμογή όπως το </a:t>
            </a:r>
            <a:r>
              <a:rPr lang="en-US" dirty="0"/>
              <a:t>Siri</a:t>
            </a:r>
            <a:r>
              <a:rPr lang="el-GR" dirty="0"/>
              <a:t>. Η διατύπωση της ερώτησης ακολουθεί τους κανόνες της φυσικής γλώσσας και όχι τον αφύσικο τρόπο του προγραμματισμού.</a:t>
            </a:r>
            <a:endParaRPr lang="en-US" dirty="0"/>
          </a:p>
        </p:txBody>
      </p:sp>
      <p:pic>
        <p:nvPicPr>
          <p:cNvPr id="6" name="Picture 5">
            <a:extLst>
              <a:ext uri="{FF2B5EF4-FFF2-40B4-BE49-F238E27FC236}">
                <a16:creationId xmlns:a16="http://schemas.microsoft.com/office/drawing/2014/main" id="{D84B3979-BBE4-5049-8D87-44F27B93FBEB}"/>
              </a:ext>
            </a:extLst>
          </p:cNvPr>
          <p:cNvPicPr>
            <a:picLocks noChangeAspect="1"/>
          </p:cNvPicPr>
          <p:nvPr/>
        </p:nvPicPr>
        <p:blipFill>
          <a:blip r:embed="rId3"/>
          <a:stretch>
            <a:fillRect/>
          </a:stretch>
        </p:blipFill>
        <p:spPr>
          <a:xfrm>
            <a:off x="3727654" y="3854244"/>
            <a:ext cx="4575687" cy="2562385"/>
          </a:xfrm>
          <a:prstGeom prst="rect">
            <a:avLst/>
          </a:prstGeom>
        </p:spPr>
      </p:pic>
    </p:spTree>
    <p:extLst>
      <p:ext uri="{BB962C8B-B14F-4D97-AF65-F5344CB8AC3E}">
        <p14:creationId xmlns:p14="http://schemas.microsoft.com/office/powerpoint/2010/main" val="337005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2A8C-E9AF-FF4D-9FA5-8711A960367A}"/>
              </a:ext>
            </a:extLst>
          </p:cNvPr>
          <p:cNvSpPr>
            <a:spLocks noGrp="1"/>
          </p:cNvSpPr>
          <p:nvPr>
            <p:ph type="title"/>
          </p:nvPr>
        </p:nvSpPr>
        <p:spPr/>
        <p:txBody>
          <a:bodyPr>
            <a:normAutofit/>
          </a:bodyPr>
          <a:lstStyle/>
          <a:p>
            <a:r>
              <a:rPr lang="en-US" dirty="0"/>
              <a:t>Σημερινές </a:t>
            </a:r>
            <a:r>
              <a:rPr lang="en-US" dirty="0" err="1"/>
              <a:t>εφ</a:t>
            </a:r>
            <a:r>
              <a:rPr lang="en-US" dirty="0"/>
              <a:t>α</a:t>
            </a:r>
            <a:r>
              <a:rPr lang="en-US" dirty="0" err="1"/>
              <a:t>ρμογές</a:t>
            </a:r>
            <a:r>
              <a:rPr lang="en-US" dirty="0"/>
              <a:t> του AI</a:t>
            </a:r>
            <a:r>
              <a:rPr lang="el-GR" dirty="0"/>
              <a:t> </a:t>
            </a:r>
            <a:endParaRPr lang="en-US" dirty="0"/>
          </a:p>
        </p:txBody>
      </p:sp>
      <p:sp>
        <p:nvSpPr>
          <p:cNvPr id="3" name="Content Placeholder 2">
            <a:extLst>
              <a:ext uri="{FF2B5EF4-FFF2-40B4-BE49-F238E27FC236}">
                <a16:creationId xmlns:a16="http://schemas.microsoft.com/office/drawing/2014/main" id="{78947EDB-0533-4E4F-A4CA-BDF40D3E9971}"/>
              </a:ext>
            </a:extLst>
          </p:cNvPr>
          <p:cNvSpPr>
            <a:spLocks noGrp="1"/>
          </p:cNvSpPr>
          <p:nvPr>
            <p:ph idx="1"/>
          </p:nvPr>
        </p:nvSpPr>
        <p:spPr>
          <a:xfrm>
            <a:off x="680321" y="2020529"/>
            <a:ext cx="9613861" cy="4734232"/>
          </a:xfrm>
        </p:spPr>
        <p:txBody>
          <a:bodyPr>
            <a:normAutofit/>
          </a:bodyPr>
          <a:lstStyle/>
          <a:p>
            <a:r>
              <a:rPr lang="el-GR" dirty="0"/>
              <a:t>Προγραμματισμός φυσικής γλώσσας</a:t>
            </a:r>
            <a:r>
              <a:rPr lang="en-US" dirty="0"/>
              <a:t> NLP</a:t>
            </a:r>
            <a:r>
              <a:rPr lang="el-GR" dirty="0"/>
              <a:t>: Πρόκειται για εργαλεία που επιτρέπουν στους χρήστες να κάνουν εφαρμογές και λογισμικό χρησιμοποιώντας εντολές φυσικής γλώσσας (αντί για προγραμματισμό με τον παραδοσιακό, φιλικό προς τον υπολογιστή τρόπο).</a:t>
            </a:r>
            <a:endParaRPr lang="en-US" dirty="0"/>
          </a:p>
          <a:p>
            <a:endParaRPr lang="en-US" dirty="0"/>
          </a:p>
          <a:p>
            <a:r>
              <a:rPr lang="en-US" dirty="0"/>
              <a:t>https://</a:t>
            </a:r>
            <a:r>
              <a:rPr lang="en-US" dirty="0" err="1"/>
              <a:t>www.johnsnowlabs.com</a:t>
            </a:r>
            <a:r>
              <a:rPr lang="en-US" dirty="0"/>
              <a:t>/natural-language-processing-library/</a:t>
            </a:r>
          </a:p>
        </p:txBody>
      </p:sp>
    </p:spTree>
    <p:extLst>
      <p:ext uri="{BB962C8B-B14F-4D97-AF65-F5344CB8AC3E}">
        <p14:creationId xmlns:p14="http://schemas.microsoft.com/office/powerpoint/2010/main" val="140120690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9660</TotalTime>
  <Words>3048</Words>
  <Application>Microsoft Macintosh PowerPoint</Application>
  <PresentationFormat>Widescreen</PresentationFormat>
  <Paragraphs>292</Paragraphs>
  <Slides>48</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Trebuchet MS</vt:lpstr>
      <vt:lpstr>Berlin</vt:lpstr>
      <vt:lpstr>Στρατηγικά Εργαλεία Digital Marketing</vt:lpstr>
      <vt:lpstr>1. Artificial Intelligence</vt:lpstr>
      <vt:lpstr>NLP natural language processing</vt:lpstr>
      <vt:lpstr>Σημερινές εφαρμογές του AI </vt:lpstr>
      <vt:lpstr>Σημερινές εφαρμογές του AI </vt:lpstr>
      <vt:lpstr>Σημερινές εφαρμογές του AI </vt:lpstr>
      <vt:lpstr>Σημερινές εφαρμογές του AI </vt:lpstr>
      <vt:lpstr>Σημερινές εφαρμογές του AI </vt:lpstr>
      <vt:lpstr>Σημερινές εφαρμογές του AI </vt:lpstr>
      <vt:lpstr>Σημερινές εφαρμογές του AI </vt:lpstr>
      <vt:lpstr>2. Programmatic advertising</vt:lpstr>
      <vt:lpstr>2. Programmatic advertising</vt:lpstr>
      <vt:lpstr>3. Chatbots </vt:lpstr>
      <vt:lpstr>3. Chatbots </vt:lpstr>
      <vt:lpstr>3. Chatbots στα τρόφιμα </vt:lpstr>
      <vt:lpstr>4. Conversational Marketing</vt:lpstr>
      <vt:lpstr>4. Conversational Marketing</vt:lpstr>
      <vt:lpstr>5. Personalization Marketing</vt:lpstr>
      <vt:lpstr>5. Personalization Marketing</vt:lpstr>
      <vt:lpstr>5. Personalization Marketing</vt:lpstr>
      <vt:lpstr>5. Personalization Marketing</vt:lpstr>
      <vt:lpstr>6. Video Marketing</vt:lpstr>
      <vt:lpstr>6. Video Marketing</vt:lpstr>
      <vt:lpstr>6. Video Marketing</vt:lpstr>
      <vt:lpstr>6. Video Marketing</vt:lpstr>
      <vt:lpstr>6. Video Marketing</vt:lpstr>
      <vt:lpstr>7. Influencer Marketing</vt:lpstr>
      <vt:lpstr>7. Influencer Marketing</vt:lpstr>
      <vt:lpstr>7. Influencer Marketing</vt:lpstr>
      <vt:lpstr>7. Influencer Marketing και ΑΙ</vt:lpstr>
      <vt:lpstr>7. Influencer Marketing και ΑΙ</vt:lpstr>
      <vt:lpstr>8. Social Messaging Apps</vt:lpstr>
      <vt:lpstr>8. Social Messaging Apps</vt:lpstr>
      <vt:lpstr>8. Social Messaging Apps</vt:lpstr>
      <vt:lpstr>8. Social Messaging Apps</vt:lpstr>
      <vt:lpstr>8. Social Messaging Apps</vt:lpstr>
      <vt:lpstr>9. Visual Search</vt:lpstr>
      <vt:lpstr>9. Pinterest Visual Search</vt:lpstr>
      <vt:lpstr>9. Pinterest Visual Search</vt:lpstr>
      <vt:lpstr>9. Google Lens Visual Search</vt:lpstr>
      <vt:lpstr>9. Google Lens Visual Search</vt:lpstr>
      <vt:lpstr>9. Google Lens Visual Search</vt:lpstr>
      <vt:lpstr>9. Ανεύρεση στο Google Lens Visual Search</vt:lpstr>
      <vt:lpstr>9. Γιατί Visual Search</vt:lpstr>
      <vt:lpstr>10. Micro-Moments</vt:lpstr>
      <vt:lpstr>10. Micro-Moments</vt:lpstr>
      <vt:lpstr>11. Voice Search &amp; Smart Speakers</vt:lpstr>
      <vt:lpstr>11. Voice Search &amp; Smart Speakers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Στρατηγικά Εργαλεία Digital Marketing</dc:title>
  <dc:creator>Damianos Sakas</dc:creator>
  <cp:lastModifiedBy>Damianos Sakas</cp:lastModifiedBy>
  <cp:revision>38</cp:revision>
  <dcterms:created xsi:type="dcterms:W3CDTF">2020-10-18T06:44:23Z</dcterms:created>
  <dcterms:modified xsi:type="dcterms:W3CDTF">2020-11-18T09:53:48Z</dcterms:modified>
</cp:coreProperties>
</file>